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media/audio1.bin" ContentType="audio/unknown"/>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Default Extension="jpeg" ContentType="image/jpeg"/>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handoutMasterIdLst>
    <p:handoutMasterId r:id="rId65"/>
  </p:handoutMasterIdLst>
  <p:sldIdLst>
    <p:sldId id="257" r:id="rId2"/>
    <p:sldId id="564" r:id="rId3"/>
    <p:sldId id="563" r:id="rId4"/>
    <p:sldId id="567" r:id="rId5"/>
    <p:sldId id="568" r:id="rId6"/>
    <p:sldId id="570" r:id="rId7"/>
    <p:sldId id="571" r:id="rId8"/>
    <p:sldId id="572" r:id="rId9"/>
    <p:sldId id="573" r:id="rId10"/>
    <p:sldId id="574" r:id="rId11"/>
    <p:sldId id="575" r:id="rId12"/>
    <p:sldId id="576" r:id="rId13"/>
    <p:sldId id="577" r:id="rId14"/>
    <p:sldId id="578" r:id="rId15"/>
    <p:sldId id="579" r:id="rId16"/>
    <p:sldId id="580" r:id="rId17"/>
    <p:sldId id="581" r:id="rId18"/>
    <p:sldId id="582" r:id="rId19"/>
    <p:sldId id="583" r:id="rId20"/>
    <p:sldId id="585" r:id="rId21"/>
    <p:sldId id="602" r:id="rId22"/>
    <p:sldId id="586" r:id="rId23"/>
    <p:sldId id="587" r:id="rId24"/>
    <p:sldId id="588" r:id="rId25"/>
    <p:sldId id="589" r:id="rId26"/>
    <p:sldId id="590" r:id="rId27"/>
    <p:sldId id="591" r:id="rId28"/>
    <p:sldId id="593" r:id="rId29"/>
    <p:sldId id="565" r:id="rId30"/>
    <p:sldId id="594" r:id="rId31"/>
    <p:sldId id="595" r:id="rId32"/>
    <p:sldId id="506" r:id="rId33"/>
    <p:sldId id="496" r:id="rId34"/>
    <p:sldId id="497" r:id="rId35"/>
    <p:sldId id="498" r:id="rId36"/>
    <p:sldId id="500" r:id="rId37"/>
    <p:sldId id="501" r:id="rId38"/>
    <p:sldId id="502" r:id="rId39"/>
    <p:sldId id="527" r:id="rId40"/>
    <p:sldId id="526" r:id="rId41"/>
    <p:sldId id="517" r:id="rId42"/>
    <p:sldId id="519" r:id="rId43"/>
    <p:sldId id="520" r:id="rId44"/>
    <p:sldId id="521" r:id="rId45"/>
    <p:sldId id="522" r:id="rId46"/>
    <p:sldId id="523" r:id="rId47"/>
    <p:sldId id="528" r:id="rId48"/>
    <p:sldId id="503" r:id="rId49"/>
    <p:sldId id="529" r:id="rId50"/>
    <p:sldId id="505" r:id="rId51"/>
    <p:sldId id="479" r:id="rId52"/>
    <p:sldId id="480" r:id="rId53"/>
    <p:sldId id="481" r:id="rId54"/>
    <p:sldId id="514" r:id="rId55"/>
    <p:sldId id="546" r:id="rId56"/>
    <p:sldId id="603" r:id="rId57"/>
    <p:sldId id="596" r:id="rId58"/>
    <p:sldId id="597" r:id="rId59"/>
    <p:sldId id="598" r:id="rId60"/>
    <p:sldId id="599" r:id="rId61"/>
    <p:sldId id="600" r:id="rId62"/>
    <p:sldId id="601"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C9F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99" autoAdjust="0"/>
    <p:restoredTop sz="81880" autoAdjust="0"/>
  </p:normalViewPr>
  <p:slideViewPr>
    <p:cSldViewPr snapToGrid="0">
      <p:cViewPr varScale="1">
        <p:scale>
          <a:sx n="108" d="100"/>
          <a:sy n="108" d="100"/>
        </p:scale>
        <p:origin x="-702" y="-9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85" d="100"/>
          <a:sy n="85" d="100"/>
        </p:scale>
        <p:origin x="-3128"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933265-5E23-BF49-B6BF-1934B9BC786E}" type="datetimeFigureOut">
              <a:rPr lang="en-US" smtClean="0"/>
              <a:pPr/>
              <a:t>7/25/2011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4D7F38-D411-9B47-AFF4-70C571B83B5A}"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AA1BC7-CCFC-484A-97F3-979F740C57F6}" type="datetimeFigureOut">
              <a:rPr lang="en-US" smtClean="0"/>
              <a:pPr/>
              <a:t>7/25/2011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7FDFF-7B9F-7D4D-BFC0-AAD1F3D3D3CB}"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bwMode="auto">
          <a:xfrm>
            <a:off x="515939" y="4341813"/>
            <a:ext cx="5910262" cy="4116387"/>
          </a:xfrm>
          <a:noFill/>
        </p:spPr>
        <p:txBody>
          <a:bodyPr wrap="square" lIns="90475" tIns="44444" rIns="90475" bIns="44444" numCol="1" anchor="t" anchorCtr="0" compatLnSpc="1">
            <a:prstTxWarp prst="textNoShape">
              <a:avLst/>
            </a:prstTxWarp>
          </a:bodyPr>
          <a:lstStyle/>
          <a:p>
            <a:pPr eaLnBrk="1" hangingPunct="1">
              <a:spcBef>
                <a:spcPct val="0"/>
              </a:spcBef>
            </a:pPr>
            <a:endParaRPr lang="en-US"/>
          </a:p>
        </p:txBody>
      </p:sp>
      <p:sp>
        <p:nvSpPr>
          <p:cNvPr id="22531" name="Rectangle 3"/>
          <p:cNvSpPr>
            <a:spLocks noGrp="1" noRot="1" noChangeAspect="1" noChangeArrowheads="1"/>
          </p:cNvSpPr>
          <p:nvPr>
            <p:ph type="sldImg"/>
          </p:nvPr>
        </p:nvSpPr>
        <p:spPr bwMode="auto">
          <a:xfrm>
            <a:off x="1158875" y="585788"/>
            <a:ext cx="4552950" cy="3416300"/>
          </a:xfrm>
          <a:noFill/>
          <a:ln>
            <a:solidFill>
              <a:srgbClr val="000000"/>
            </a:solidFill>
            <a:miter lim="800000"/>
            <a:headEnd/>
            <a:tailE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body" idx="1"/>
          </p:nvPr>
        </p:nvSpPr>
        <p:spPr bwMode="auto">
          <a:xfrm>
            <a:off x="515938" y="4343400"/>
            <a:ext cx="5910262" cy="4114800"/>
          </a:xfrm>
          <a:noFill/>
        </p:spPr>
        <p:txBody>
          <a:bodyPr wrap="square" lIns="90461" tIns="44436" rIns="90461" bIns="44436" numCol="1" anchor="t" anchorCtr="0" compatLnSpc="1">
            <a:prstTxWarp prst="textNoShape">
              <a:avLst/>
            </a:prstTxWarp>
          </a:bodyPr>
          <a:lstStyle/>
          <a:p>
            <a:r>
              <a:rPr lang="en-US"/>
              <a:t>Now let’s look at the control signals setting for the Or immediate instruction.</a:t>
            </a:r>
          </a:p>
          <a:p>
            <a:r>
              <a:rPr lang="en-US"/>
              <a:t>The OR immediate instruction OR the content of the register specified by the Rs field to the Zero Extended Immediate field and write the result to the register specified in Rt.</a:t>
            </a:r>
          </a:p>
          <a:p>
            <a:r>
              <a:rPr lang="en-US"/>
              <a:t>This is how it works in the datapath.  The Rs field is fed to the Ra address port to cause the contents of register Rs to be placed on busA.</a:t>
            </a:r>
          </a:p>
          <a:p>
            <a:r>
              <a:rPr lang="en-US"/>
              <a:t>The other operand for the ALU will come from the immediate field.  In order to do this, the controller need to set ExtOp to 0 to instruct the extender to perform a Zero Extend operation.</a:t>
            </a:r>
          </a:p>
          <a:p>
            <a:r>
              <a:rPr lang="en-US"/>
              <a:t>Furthermore, ALUSrc must set to 1 such that the MUX will block off bus B from the register file and send the zero extended version of the immediate field to the ALU.</a:t>
            </a:r>
          </a:p>
          <a:p>
            <a:r>
              <a:rPr lang="en-US"/>
              <a:t>Of course, the ALUctr has to be set to OR so the ALU can perform an OR operation.</a:t>
            </a:r>
          </a:p>
          <a:p>
            <a:r>
              <a:rPr lang="en-US"/>
              <a:t>The rest of the control signals (MemWr, MemtoReg, Branch, and Jump) are the same as theAdd and Subtract instructions.</a:t>
            </a:r>
          </a:p>
          <a:p>
            <a:r>
              <a:rPr lang="en-US"/>
              <a:t>One big difference is the RegDst signal.  In this case, the destination register is specified by the instruction’s Rt field, NOT the Rd field because we do not have a Rd field here.</a:t>
            </a:r>
          </a:p>
          <a:p>
            <a:r>
              <a:rPr lang="en-US"/>
              <a:t>Consequently, RegDst must be set to 0 to place Rt onto the Register File’s Rw address port.</a:t>
            </a:r>
          </a:p>
          <a:p>
            <a:r>
              <a:rPr lang="en-US"/>
              <a:t>Finally, in order to accomplish the register write, RegWr must be set to 1.</a:t>
            </a:r>
          </a:p>
          <a:p>
            <a:endParaRPr lang="en-US"/>
          </a:p>
          <a:p>
            <a:r>
              <a:rPr lang="en-US"/>
              <a:t>+3 = 20 min. (X:60)</a:t>
            </a:r>
          </a:p>
        </p:txBody>
      </p:sp>
      <p:sp>
        <p:nvSpPr>
          <p:cNvPr id="72707" name="Rectangle 3"/>
          <p:cNvSpPr>
            <a:spLocks noGrp="1" noRot="1" noChangeAspect="1" noChangeArrowheads="1"/>
          </p:cNvSpPr>
          <p:nvPr>
            <p:ph type="sldImg"/>
          </p:nvPr>
        </p:nvSpPr>
        <p:spPr bwMode="auto">
          <a:xfrm>
            <a:off x="1141413" y="573088"/>
            <a:ext cx="4587875" cy="3441700"/>
          </a:xfrm>
          <a:noFill/>
          <a:ln>
            <a:solidFill>
              <a:srgbClr val="000000"/>
            </a:solidFill>
            <a:miter lim="800000"/>
            <a:headEnd/>
            <a:tailEn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bwMode="auto">
          <a:xfrm>
            <a:off x="515938" y="4343400"/>
            <a:ext cx="5910262" cy="4114800"/>
          </a:xfrm>
          <a:noFill/>
        </p:spPr>
        <p:txBody>
          <a:bodyPr wrap="square" lIns="90461" tIns="44436" rIns="90461" bIns="44436" numCol="1" anchor="t" anchorCtr="0" compatLnSpc="1">
            <a:prstTxWarp prst="textNoShape">
              <a:avLst/>
            </a:prstTxWarp>
          </a:bodyPr>
          <a:lstStyle/>
          <a:p>
            <a:r>
              <a:rPr lang="en-US"/>
              <a:t>Now let’s look at the control signals setting for the Or immediate instruction.</a:t>
            </a:r>
          </a:p>
          <a:p>
            <a:r>
              <a:rPr lang="en-US"/>
              <a:t>The OR immediate instruction OR the content of the register specified by the Rs field to the Zero Extended Immediate field and write the result to the register specified in Rt.</a:t>
            </a:r>
          </a:p>
          <a:p>
            <a:r>
              <a:rPr lang="en-US"/>
              <a:t>This is how it works in the datapath.  The Rs field is fed to the Ra address port to cause the contents of register Rs to be placed on busA.</a:t>
            </a:r>
          </a:p>
          <a:p>
            <a:r>
              <a:rPr lang="en-US"/>
              <a:t>The other operand for the ALU will come from the immediate field.  In order to do this, the controller need to set ExtOp to 0 to instruct the extender to perform a Zero Extend operation.</a:t>
            </a:r>
          </a:p>
          <a:p>
            <a:r>
              <a:rPr lang="en-US"/>
              <a:t>Furthermore, ALUSrc must set to 1 such that the MUX will block off bus B from the register file and send the zero extended version of the immediate field to the ALU.</a:t>
            </a:r>
          </a:p>
          <a:p>
            <a:r>
              <a:rPr lang="en-US"/>
              <a:t>Of course, the ALUctr has to be set to OR so the ALU can perform an OR operation.</a:t>
            </a:r>
          </a:p>
          <a:p>
            <a:r>
              <a:rPr lang="en-US"/>
              <a:t>The rest of the control signals (MemWr, MemtoReg, Branch, and Jump) are the same as theAdd and Subtract instructions.</a:t>
            </a:r>
          </a:p>
          <a:p>
            <a:r>
              <a:rPr lang="en-US"/>
              <a:t>One big difference is the RegDst signal.  In this case, the destination register is specified by the instruction’s Rt field, NOT the Rd field because we do not have a Rd field here.</a:t>
            </a:r>
          </a:p>
          <a:p>
            <a:r>
              <a:rPr lang="en-US"/>
              <a:t>Consequently, RegDst must be set to 0 to place Rt onto the Register File’s Rw address port.</a:t>
            </a:r>
          </a:p>
          <a:p>
            <a:r>
              <a:rPr lang="en-US"/>
              <a:t>Finally, in order to accomplish the register write, RegWr must be set to 1.</a:t>
            </a:r>
          </a:p>
          <a:p>
            <a:endParaRPr lang="en-US"/>
          </a:p>
          <a:p>
            <a:r>
              <a:rPr lang="en-US"/>
              <a:t>+3 = 20 min. (X:60)</a:t>
            </a:r>
          </a:p>
        </p:txBody>
      </p:sp>
      <p:sp>
        <p:nvSpPr>
          <p:cNvPr id="74755" name="Rectangle 3"/>
          <p:cNvSpPr>
            <a:spLocks noGrp="1" noRot="1" noChangeAspect="1" noChangeArrowheads="1"/>
          </p:cNvSpPr>
          <p:nvPr>
            <p:ph type="sldImg"/>
          </p:nvPr>
        </p:nvSpPr>
        <p:spPr bwMode="auto">
          <a:xfrm>
            <a:off x="1141413" y="573088"/>
            <a:ext cx="4587875" cy="3441700"/>
          </a:xfrm>
          <a:noFill/>
          <a:ln>
            <a:solidFill>
              <a:srgbClr val="000000"/>
            </a:solidFill>
            <a:miter lim="800000"/>
            <a:headEnd/>
            <a:tailEn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body" idx="1"/>
          </p:nvPr>
        </p:nvSpPr>
        <p:spPr bwMode="auto">
          <a:xfrm>
            <a:off x="515938" y="4343400"/>
            <a:ext cx="5910262" cy="4114800"/>
          </a:xfrm>
          <a:noFill/>
        </p:spPr>
        <p:txBody>
          <a:bodyPr wrap="square" lIns="90461" tIns="44436" rIns="90461" bIns="44436" numCol="1" anchor="t" anchorCtr="0" compatLnSpc="1">
            <a:prstTxWarp prst="textNoShape">
              <a:avLst/>
            </a:prstTxWarp>
          </a:bodyPr>
          <a:lstStyle/>
          <a:p>
            <a:r>
              <a:rPr lang="en-US"/>
              <a:t>Let’s continue our lecture with the load instruction.  What does the load instruction do?</a:t>
            </a:r>
          </a:p>
          <a:p>
            <a:r>
              <a:rPr lang="en-US"/>
              <a:t>It first adds the contecnts of the register specified by the Rs field to the Sign Extended version of the Immediate field to form the memory address.</a:t>
            </a:r>
          </a:p>
          <a:p>
            <a:r>
              <a:rPr lang="en-US"/>
              <a:t>Then it uses this memory address to access the memory and write the data back to the register specified by the Rt field of the instruction.</a:t>
            </a:r>
          </a:p>
          <a:p>
            <a:r>
              <a:rPr lang="en-US"/>
              <a:t>Here is how the datapath works: first the Rs field is fed to the Register File’s Ra address port to place the register onto bus A.</a:t>
            </a:r>
          </a:p>
          <a:p>
            <a:r>
              <a:rPr lang="en-US"/>
              <a:t>Then the ExtOp signal is set to 1 so that the immediate field is Sign Extended and we place this value (output of Extender) onto the ALU input by setting ALUsrc to 1.</a:t>
            </a:r>
          </a:p>
          <a:p>
            <a:r>
              <a:rPr lang="en-US"/>
              <a:t>The ALU then add (ALUctr = add) the two together to form the memory address which is then placed onto the Data Memory’s address port.</a:t>
            </a:r>
          </a:p>
          <a:p>
            <a:r>
              <a:rPr lang="en-US"/>
              <a:t>In order to place the Data Memory’s output bus onto the Register File’s input bus (busW), the control needs to set MemtoReg to 1.</a:t>
            </a:r>
          </a:p>
          <a:p>
            <a:r>
              <a:rPr lang="en-US"/>
              <a:t>Similar to the OR immediate instruction I showed you earlier, the destination register here is specified by the Rt field.  Therefore RegDst must be set to 0.</a:t>
            </a:r>
          </a:p>
          <a:p>
            <a:r>
              <a:rPr lang="en-US"/>
              <a:t>Finally, RegWr must be set to 1 to completer the register write operation.</a:t>
            </a:r>
          </a:p>
          <a:p>
            <a:r>
              <a:rPr lang="en-US"/>
              <a:t>Well, it should be obvious to you guys by now that we need to set Branch and Jump to 0 to make sure the Instruction Fetch Unit update the Program Counter correctly.</a:t>
            </a:r>
          </a:p>
          <a:p>
            <a:endParaRPr lang="en-US"/>
          </a:p>
          <a:p>
            <a:r>
              <a:rPr lang="en-US"/>
              <a:t>+3 = 28 min. (Y:08)</a:t>
            </a:r>
          </a:p>
        </p:txBody>
      </p:sp>
      <p:sp>
        <p:nvSpPr>
          <p:cNvPr id="76803" name="Rectangle 3"/>
          <p:cNvSpPr>
            <a:spLocks noGrp="1" noRot="1" noChangeAspect="1" noChangeArrowheads="1"/>
          </p:cNvSpPr>
          <p:nvPr>
            <p:ph type="sldImg"/>
          </p:nvPr>
        </p:nvSpPr>
        <p:spPr bwMode="auto">
          <a:xfrm>
            <a:off x="1141413" y="573088"/>
            <a:ext cx="4587875" cy="3441700"/>
          </a:xfrm>
          <a:noFill/>
          <a:ln>
            <a:solidFill>
              <a:srgbClr val="000000"/>
            </a:solidFill>
            <a:miter lim="800000"/>
            <a:headEnd/>
            <a:tailEn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body" idx="1"/>
          </p:nvPr>
        </p:nvSpPr>
        <p:spPr bwMode="auto">
          <a:xfrm>
            <a:off x="515938" y="4343400"/>
            <a:ext cx="5910262" cy="4114800"/>
          </a:xfrm>
          <a:noFill/>
        </p:spPr>
        <p:txBody>
          <a:bodyPr wrap="square" lIns="90461" tIns="44436" rIns="90461" bIns="44436" numCol="1" anchor="t" anchorCtr="0" compatLnSpc="1">
            <a:prstTxWarp prst="textNoShape">
              <a:avLst/>
            </a:prstTxWarp>
          </a:bodyPr>
          <a:lstStyle/>
          <a:p>
            <a:r>
              <a:rPr lang="en-US"/>
              <a:t>Let’s continue our lecture with the load instruction.  What does the load instruction do?</a:t>
            </a:r>
          </a:p>
          <a:p>
            <a:r>
              <a:rPr lang="en-US"/>
              <a:t>It first adds the contecnts of the register specified by the Rs field to the Sign Extended version of the Immediate field to form the memory address.</a:t>
            </a:r>
          </a:p>
          <a:p>
            <a:r>
              <a:rPr lang="en-US"/>
              <a:t>Then it uses this memory address to access the memory and write the data back to the register specified by the Rt field of the instruction.</a:t>
            </a:r>
          </a:p>
          <a:p>
            <a:r>
              <a:rPr lang="en-US"/>
              <a:t>Here is how the datapath works: first the Rs field is fed to the Register File’s Ra address port to place the register onto bus A.</a:t>
            </a:r>
          </a:p>
          <a:p>
            <a:r>
              <a:rPr lang="en-US"/>
              <a:t>Then the ExtOp signal is set to 1 so that the immediate field is Sign Extended and we place this value (output of Extender) onto the ALU input by setting ALUsrc to 1.</a:t>
            </a:r>
          </a:p>
          <a:p>
            <a:r>
              <a:rPr lang="en-US"/>
              <a:t>The ALU then add (ALUctr = add) the two together to form the memory address which is then placed onto the Data Memory’s address port.</a:t>
            </a:r>
          </a:p>
          <a:p>
            <a:r>
              <a:rPr lang="en-US"/>
              <a:t>In order to place the Data Memory’s output bus onto the Register File’s input bus (busW), the control needs to set MemtoReg to 1.</a:t>
            </a:r>
          </a:p>
          <a:p>
            <a:r>
              <a:rPr lang="en-US"/>
              <a:t>Similar to the OR immediate instruction I showed you earlier, the destination register here is specified by the Rt field.  Therefore RegDst must be set to 0.</a:t>
            </a:r>
          </a:p>
          <a:p>
            <a:r>
              <a:rPr lang="en-US"/>
              <a:t>Finally, RegWr must be set to 1 to completer the register write operation.</a:t>
            </a:r>
          </a:p>
          <a:p>
            <a:r>
              <a:rPr lang="en-US"/>
              <a:t>Well, it should be obvious to you guys by now that we need to set Branch and Jump to 0 to make sure the Instruction Fetch Unit update the Program Counter correctly.</a:t>
            </a:r>
          </a:p>
          <a:p>
            <a:endParaRPr lang="en-US"/>
          </a:p>
          <a:p>
            <a:r>
              <a:rPr lang="en-US"/>
              <a:t>+3 = 28 min. (Y:08)</a:t>
            </a:r>
          </a:p>
        </p:txBody>
      </p:sp>
      <p:sp>
        <p:nvSpPr>
          <p:cNvPr id="78851" name="Rectangle 3"/>
          <p:cNvSpPr>
            <a:spLocks noGrp="1" noRot="1" noChangeAspect="1" noChangeArrowheads="1"/>
          </p:cNvSpPr>
          <p:nvPr>
            <p:ph type="sldImg"/>
          </p:nvPr>
        </p:nvSpPr>
        <p:spPr bwMode="auto">
          <a:xfrm>
            <a:off x="1141413" y="573088"/>
            <a:ext cx="4587875" cy="3441700"/>
          </a:xfrm>
          <a:noFill/>
          <a:ln>
            <a:solidFill>
              <a:srgbClr val="000000"/>
            </a:solidFill>
            <a:miter lim="800000"/>
            <a:headEnd/>
            <a:tailEn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bwMode="auto">
          <a:xfrm>
            <a:off x="515938" y="4343400"/>
            <a:ext cx="5910262" cy="4114800"/>
          </a:xfrm>
          <a:noFill/>
        </p:spPr>
        <p:txBody>
          <a:bodyPr wrap="square" lIns="90461" tIns="44436" rIns="90461" bIns="44436" numCol="1" anchor="t" anchorCtr="0" compatLnSpc="1">
            <a:prstTxWarp prst="textNoShape">
              <a:avLst/>
            </a:prstTxWarp>
          </a:bodyPr>
          <a:lstStyle/>
          <a:p>
            <a:r>
              <a:rPr lang="en-US"/>
              <a:t>So how does the branch instruction work?</a:t>
            </a:r>
          </a:p>
          <a:p>
            <a:r>
              <a:rPr lang="en-US"/>
              <a:t>As far as the main datapath is concerned, it needs to calculate the branch condition. That is, it subtracts the register specified in the Rt field from the register specified in the Rs field and set the condition Zero accordingly.</a:t>
            </a:r>
          </a:p>
          <a:p>
            <a:r>
              <a:rPr lang="en-US"/>
              <a:t>In order to place the register values on busA and busB, we need to feed the Rs and Rt fields of the instruction to the Ra and Rb ports of the register file and set ALUSrc to 0.</a:t>
            </a:r>
          </a:p>
          <a:p>
            <a:r>
              <a:rPr lang="en-US"/>
              <a:t>Then we have to instruction the ALU to perform the subtract (ALUctr = sub) operation and set the Zero bit accordingly.</a:t>
            </a:r>
          </a:p>
          <a:p>
            <a:r>
              <a:rPr lang="en-US"/>
              <a:t>The Zero bit is sent to the Instruction Fetch Unit.  I will show you the internal of the Instruction Fetch Unit in a second.</a:t>
            </a:r>
          </a:p>
          <a:p>
            <a:r>
              <a:rPr lang="en-US"/>
              <a:t>But before we leave this slide, I want you to notice that ExtOp, MemtoReg, and RegDst are don’t cares but RegWr and MemWr have to be ZERO to prevent any write to occur.</a:t>
            </a:r>
          </a:p>
          <a:p>
            <a:r>
              <a:rPr lang="en-US"/>
              <a:t>And finally, the controller needs to set the Branch signal to 1 so the Instruction Fetch Unit knows what to do.  So now  let’s take a look at the Instruction Fetch Unit.</a:t>
            </a:r>
          </a:p>
          <a:p>
            <a:endParaRPr lang="en-US"/>
          </a:p>
          <a:p>
            <a:r>
              <a:rPr lang="en-US"/>
              <a:t>+2 = 33 min. (Y:13)</a:t>
            </a:r>
          </a:p>
        </p:txBody>
      </p:sp>
      <p:sp>
        <p:nvSpPr>
          <p:cNvPr id="29699" name="Rectangle 3"/>
          <p:cNvSpPr>
            <a:spLocks noGrp="1" noRot="1" noChangeAspect="1" noChangeArrowheads="1"/>
          </p:cNvSpPr>
          <p:nvPr>
            <p:ph type="sldImg"/>
          </p:nvPr>
        </p:nvSpPr>
        <p:spPr bwMode="auto">
          <a:xfrm>
            <a:off x="1141413" y="573088"/>
            <a:ext cx="4587875" cy="3441700"/>
          </a:xfrm>
          <a:noFill/>
          <a:ln>
            <a:solidFill>
              <a:srgbClr val="000000"/>
            </a:solidFill>
            <a:miter lim="800000"/>
            <a:headEnd/>
            <a:tailEn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bwMode="auto">
          <a:xfrm>
            <a:off x="515938" y="4343400"/>
            <a:ext cx="5910262" cy="4114800"/>
          </a:xfrm>
          <a:noFill/>
        </p:spPr>
        <p:txBody>
          <a:bodyPr wrap="square" lIns="90461" tIns="44436" rIns="90461" bIns="44436" numCol="1" anchor="t" anchorCtr="0" compatLnSpc="1">
            <a:prstTxWarp prst="textNoShape">
              <a:avLst/>
            </a:prstTxWarp>
          </a:bodyPr>
          <a:lstStyle/>
          <a:p>
            <a:r>
              <a:rPr lang="en-US"/>
              <a:t>So how does the branch instruction work?</a:t>
            </a:r>
          </a:p>
          <a:p>
            <a:r>
              <a:rPr lang="en-US"/>
              <a:t>As far as the main datapath is concerned, it needs to calculate the branch condition. That is, it subtracts the register specified in the Rt field from the register specified in the Rs field and set the condition Zero accordingly.</a:t>
            </a:r>
          </a:p>
          <a:p>
            <a:r>
              <a:rPr lang="en-US"/>
              <a:t>In order to place the register values on busA and busB, we need to feed the Rs and Rt fields of the instruction to the Ra and Rb ports of the register file and set ALUSrc to 0.</a:t>
            </a:r>
          </a:p>
          <a:p>
            <a:r>
              <a:rPr lang="en-US"/>
              <a:t>Then we have to instruction the ALU to perform the subtract (ALUctr = sub) operation and set the Zero bit accordingly.</a:t>
            </a:r>
          </a:p>
          <a:p>
            <a:r>
              <a:rPr lang="en-US"/>
              <a:t>The Zero bit is sent to the Instruction Fetch Unit.  I will show you the internal of the Instruction Fetch Unit in a second.</a:t>
            </a:r>
          </a:p>
          <a:p>
            <a:r>
              <a:rPr lang="en-US"/>
              <a:t>But before we leave this slide, I want you to notice that ExtOp, MemtoReg, and RegDst are don’t cares but RegWr and MemWr have to be ZERO to prevent any write to occur.</a:t>
            </a:r>
          </a:p>
          <a:p>
            <a:r>
              <a:rPr lang="en-US"/>
              <a:t>And finally, the controller needs to set the Branch signal to 1 so the Instruction Fetch Unit knows what to do.  So now  let’s take a look at the Instruction Fetch Unit.</a:t>
            </a:r>
          </a:p>
          <a:p>
            <a:endParaRPr lang="en-US"/>
          </a:p>
          <a:p>
            <a:r>
              <a:rPr lang="en-US"/>
              <a:t>+2 = 33 min. (Y:13)</a:t>
            </a:r>
          </a:p>
        </p:txBody>
      </p:sp>
      <p:sp>
        <p:nvSpPr>
          <p:cNvPr id="31747" name="Rectangle 3"/>
          <p:cNvSpPr>
            <a:spLocks noGrp="1" noRot="1" noChangeAspect="1" noChangeArrowheads="1"/>
          </p:cNvSpPr>
          <p:nvPr>
            <p:ph type="sldImg"/>
          </p:nvPr>
        </p:nvSpPr>
        <p:spPr bwMode="auto">
          <a:xfrm>
            <a:off x="1141413" y="573088"/>
            <a:ext cx="4587875" cy="3441700"/>
          </a:xfrm>
          <a:noFill/>
          <a:ln>
            <a:solidFill>
              <a:srgbClr val="000000"/>
            </a:solidFill>
            <a:miter lim="800000"/>
            <a:headEnd/>
            <a:tailEn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bwMode="auto">
          <a:xfrm>
            <a:off x="515938" y="4343400"/>
            <a:ext cx="5910262" cy="4114800"/>
          </a:xfrm>
          <a:noFill/>
        </p:spPr>
        <p:txBody>
          <a:bodyPr wrap="square" lIns="90461" tIns="44436" rIns="90461" bIns="44436" numCol="1" anchor="t" anchorCtr="0" compatLnSpc="1">
            <a:prstTxWarp prst="textNoShape">
              <a:avLst/>
            </a:prstTxWarp>
          </a:bodyPr>
          <a:lstStyle/>
          <a:p>
            <a:r>
              <a:rPr lang="en-US"/>
              <a:t>Let’s look at the interesting case where the branch condition Zero is true (Zero = 1).</a:t>
            </a:r>
          </a:p>
          <a:p>
            <a:r>
              <a:rPr lang="en-US"/>
              <a:t>Well, if Zero is not asserted, we will have our boring case where PC + 1 is selected.</a:t>
            </a:r>
          </a:p>
          <a:p>
            <a:r>
              <a:rPr lang="en-US"/>
              <a:t>Anyway, with Branch = 1 and Zero = 1, the output of the second adder will be selected.</a:t>
            </a:r>
          </a:p>
          <a:p>
            <a:r>
              <a:rPr lang="en-US"/>
              <a:t>That is, we will add the seqential address, that is output of the first adder, to the sign extended version of the immediate field, to form the branch target address (output of 2nd adder).</a:t>
            </a:r>
          </a:p>
          <a:p>
            <a:r>
              <a:rPr lang="en-US"/>
              <a:t>With the control signal Jump set to zero, this branch target address will be written into the Program Counter register (PC) at the end of the clock cycle.</a:t>
            </a:r>
          </a:p>
          <a:p>
            <a:endParaRPr lang="en-US"/>
          </a:p>
          <a:p>
            <a:r>
              <a:rPr lang="en-US"/>
              <a:t>+2 = 35 min. (Y:15)</a:t>
            </a:r>
          </a:p>
        </p:txBody>
      </p:sp>
      <p:sp>
        <p:nvSpPr>
          <p:cNvPr id="33795" name="Rectangle 3"/>
          <p:cNvSpPr>
            <a:spLocks noGrp="1" noRot="1" noChangeAspect="1" noChangeArrowheads="1"/>
          </p:cNvSpPr>
          <p:nvPr>
            <p:ph type="sldImg"/>
          </p:nvPr>
        </p:nvSpPr>
        <p:spPr bwMode="auto">
          <a:xfrm>
            <a:off x="1141413" y="573088"/>
            <a:ext cx="4587875" cy="3441700"/>
          </a:xfrm>
          <a:noFill/>
          <a:ln>
            <a:solidFill>
              <a:srgbClr val="000000"/>
            </a:solidFill>
            <a:miter lim="800000"/>
            <a:headEnd/>
            <a:tailEn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bwMode="auto">
          <a:xfrm>
            <a:off x="515938" y="4343400"/>
            <a:ext cx="5910262" cy="4114800"/>
          </a:xfrm>
          <a:noFill/>
        </p:spPr>
        <p:txBody>
          <a:bodyPr wrap="square" lIns="91989" tIns="45188" rIns="91989" bIns="45188" numCol="1" anchor="t" anchorCtr="0" compatLnSpc="1">
            <a:prstTxWarp prst="textNoShape">
              <a:avLst/>
            </a:prstTxWarp>
          </a:bodyPr>
          <a:lstStyle/>
          <a:p>
            <a:endParaRPr lang="en-US"/>
          </a:p>
        </p:txBody>
      </p:sp>
      <p:sp>
        <p:nvSpPr>
          <p:cNvPr id="80899" name="Rectangle 3"/>
          <p:cNvSpPr>
            <a:spLocks noGrp="1" noRot="1" noChangeAspect="1" noChangeArrowheads="1"/>
          </p:cNvSpPr>
          <p:nvPr>
            <p:ph type="sldImg"/>
          </p:nvPr>
        </p:nvSpPr>
        <p:spPr bwMode="auto">
          <a:xfrm>
            <a:off x="1163638" y="588963"/>
            <a:ext cx="4548187" cy="3413125"/>
          </a:xfrm>
          <a:noFill/>
          <a:ln>
            <a:solidFill>
              <a:srgbClr val="000000"/>
            </a:solidFill>
            <a:miter lim="800000"/>
            <a:headEnd/>
            <a:tailEn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22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idx="1"/>
          </p:nvPr>
        </p:nvSpPr>
        <p:spPr bwMode="auto">
          <a:xfrm>
            <a:off x="515938" y="4343400"/>
            <a:ext cx="5910262" cy="4114800"/>
          </a:xfrm>
          <a:noFill/>
        </p:spPr>
        <p:txBody>
          <a:bodyPr wrap="square" lIns="91989" tIns="45188" rIns="91989" bIns="45188" numCol="1" anchor="t" anchorCtr="0" compatLnSpc="1">
            <a:prstTxWarp prst="textNoShape">
              <a:avLst/>
            </a:prstTxWarp>
          </a:bodyPr>
          <a:lstStyle/>
          <a:p>
            <a:endParaRPr lang="en-US"/>
          </a:p>
        </p:txBody>
      </p:sp>
      <p:sp>
        <p:nvSpPr>
          <p:cNvPr id="47107" name="Rectangle 3"/>
          <p:cNvSpPr>
            <a:spLocks noGrp="1" noRot="1" noChangeAspect="1" noChangeArrowheads="1"/>
          </p:cNvSpPr>
          <p:nvPr>
            <p:ph type="sldImg"/>
          </p:nvPr>
        </p:nvSpPr>
        <p:spPr bwMode="auto">
          <a:xfrm>
            <a:off x="1163638" y="588963"/>
            <a:ext cx="4548187" cy="3413125"/>
          </a:xfrm>
          <a:noFill/>
          <a:ln>
            <a:solidFill>
              <a:srgbClr val="000000"/>
            </a:solidFill>
            <a:miter lim="800000"/>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a:xfrm>
            <a:off x="516211" y="4342777"/>
            <a:ext cx="5909289" cy="4116671"/>
          </a:xfrm>
          <a:noFill/>
          <a:ln w="9525"/>
        </p:spPr>
        <p:txBody>
          <a:bodyPr lIns="91996" tIns="45192" rIns="91996" bIns="45192"/>
          <a:lstStyle/>
          <a:p>
            <a:r>
              <a:rPr lang="en-US" smtClean="0">
                <a:latin typeface="Arial" pitchFamily="34" charset="0"/>
                <a:ea typeface="ＭＳ Ｐゴシック" pitchFamily="34" charset="-128"/>
              </a:rPr>
              <a:t>So here is the single cycle datapath we just built.</a:t>
            </a:r>
          </a:p>
          <a:p>
            <a:r>
              <a:rPr lang="en-US" smtClean="0">
                <a:latin typeface="Arial" pitchFamily="34" charset="0"/>
                <a:ea typeface="ＭＳ Ｐゴシック" pitchFamily="34" charset="-128"/>
              </a:rPr>
              <a:t>If you push into the Instruction Fetch Unit, you will see the last slide showing the PC, the next address logic, and the Instruction Memory.</a:t>
            </a:r>
          </a:p>
          <a:p>
            <a:r>
              <a:rPr lang="en-US" smtClean="0">
                <a:latin typeface="Arial" pitchFamily="34" charset="0"/>
                <a:ea typeface="ＭＳ Ｐゴシック" pitchFamily="34" charset="-128"/>
              </a:rPr>
              <a:t>Here I have shown how we can get the Rt, Rs, Rd, and Imm16 fields out of the 32-bit instruction word.</a:t>
            </a:r>
          </a:p>
          <a:p>
            <a:r>
              <a:rPr lang="en-US" smtClean="0">
                <a:latin typeface="Arial" pitchFamily="34" charset="0"/>
                <a:ea typeface="ＭＳ Ｐゴシック" pitchFamily="34" charset="-128"/>
              </a:rPr>
              <a:t>The Rt, Rs, and Rd fields will go to the register file as register specifiers while the Imm16 field will go to the Extender where it is either Zero and Sign extended to 32 bits.</a:t>
            </a:r>
          </a:p>
          <a:p>
            <a:r>
              <a:rPr lang="en-US" smtClean="0">
                <a:latin typeface="Arial" pitchFamily="34" charset="0"/>
                <a:ea typeface="ＭＳ Ｐゴシック" pitchFamily="34" charset="-128"/>
              </a:rPr>
              <a:t>The signals ExtOp, ALUSrc, ALUctr, MemWr, MemtoReg, RegDst, RegWr, Branch, and Jump  are control signals.</a:t>
            </a:r>
          </a:p>
          <a:p>
            <a:r>
              <a:rPr lang="en-US" smtClean="0">
                <a:latin typeface="Arial" pitchFamily="34" charset="0"/>
                <a:ea typeface="ＭＳ Ｐゴシック" pitchFamily="34" charset="-128"/>
              </a:rPr>
              <a:t>And I will show you how to generate them on Friday.</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+2 = 80 min. (Z:00)</a:t>
            </a:r>
          </a:p>
        </p:txBody>
      </p:sp>
      <p:sp>
        <p:nvSpPr>
          <p:cNvPr id="43011" name="Rectangle 3"/>
          <p:cNvSpPr>
            <a:spLocks noGrp="1" noRot="1" noChangeAspect="1" noChangeArrowheads="1" noTextEdit="1"/>
          </p:cNvSpPr>
          <p:nvPr>
            <p:ph type="sldImg"/>
          </p:nvPr>
        </p:nvSpPr>
        <p:spPr>
          <a:xfrm>
            <a:off x="1163638" y="588963"/>
            <a:ext cx="4548187" cy="3413125"/>
          </a:xfr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bwMode="auto">
          <a:xfrm>
            <a:off x="515938" y="4343400"/>
            <a:ext cx="5910262" cy="4114800"/>
          </a:xfrm>
          <a:noFill/>
        </p:spPr>
        <p:txBody>
          <a:bodyPr wrap="square" lIns="90461" tIns="44436" rIns="90461" bIns="44436" numCol="1" anchor="t" anchorCtr="0" compatLnSpc="1">
            <a:prstTxWarp prst="textNoShape">
              <a:avLst/>
            </a:prstTxWarp>
          </a:bodyPr>
          <a:lstStyle/>
          <a:p>
            <a:endParaRPr lang="en-US"/>
          </a:p>
        </p:txBody>
      </p:sp>
      <p:sp>
        <p:nvSpPr>
          <p:cNvPr id="49155" name="Rectangle 3"/>
          <p:cNvSpPr>
            <a:spLocks noGrp="1" noRot="1" noChangeAspect="1" noChangeArrowheads="1"/>
          </p:cNvSpPr>
          <p:nvPr>
            <p:ph type="sldImg"/>
          </p:nvPr>
        </p:nvSpPr>
        <p:spPr bwMode="auto">
          <a:xfrm>
            <a:off x="1141413" y="573088"/>
            <a:ext cx="4587875" cy="3441700"/>
          </a:xfrm>
          <a:noFill/>
          <a:ln>
            <a:solidFill>
              <a:srgbClr val="000000"/>
            </a:solidFill>
            <a:miter lim="800000"/>
            <a:headEnd/>
            <a:tailEn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body" idx="1"/>
          </p:nvPr>
        </p:nvSpPr>
        <p:spPr bwMode="auto">
          <a:xfrm>
            <a:off x="515938" y="4343400"/>
            <a:ext cx="5910262" cy="4114800"/>
          </a:xfrm>
          <a:noFill/>
        </p:spPr>
        <p:txBody>
          <a:bodyPr wrap="square" lIns="90466" tIns="44439" rIns="90466" bIns="44439" numCol="1" anchor="t" anchorCtr="0" compatLnSpc="1">
            <a:prstTxWarp prst="textNoShape">
              <a:avLst/>
            </a:prstTxWarp>
          </a:bodyPr>
          <a:lstStyle/>
          <a:p>
            <a:r>
              <a:rPr lang="en-US"/>
              <a:t>Here is a table summarizing the control signals setting for the seven (add, sub, ...) instructions we have looked at.</a:t>
            </a:r>
          </a:p>
          <a:p>
            <a:r>
              <a:rPr lang="en-US"/>
              <a:t>Instead of showing you the exact bit values for the ALU control (ALUctr), I have used the symbolic values here.</a:t>
            </a:r>
          </a:p>
          <a:p>
            <a:r>
              <a:rPr lang="en-US"/>
              <a:t>The first two columns are unique in the sense that they are R-type instrucions and in order to uniquely identify them, we need to look at BOTH the op field as well as the func fiels.</a:t>
            </a:r>
          </a:p>
          <a:p>
            <a:r>
              <a:rPr lang="en-US"/>
              <a:t>Ori, lw, sw, and branch on equal are I-type instructions and Jump is J-type.  They all can be uniquely idetified by looking at the opcode field alone.</a:t>
            </a:r>
          </a:p>
          <a:p>
            <a:r>
              <a:rPr lang="en-US"/>
              <a:t>Now let’s take a more careful look at the first two columns.  Notice that they are identical except the last row.</a:t>
            </a:r>
          </a:p>
          <a:p>
            <a:r>
              <a:rPr lang="en-US"/>
              <a:t>So we can combine these two rows here if we can “delay” the generation of ALUctr signals.</a:t>
            </a:r>
          </a:p>
          <a:p>
            <a:r>
              <a:rPr lang="en-US"/>
              <a:t>This lead us to something call “local decoding.”</a:t>
            </a:r>
          </a:p>
          <a:p>
            <a:endParaRPr lang="en-US"/>
          </a:p>
          <a:p>
            <a:r>
              <a:rPr lang="en-US"/>
              <a:t>+3 = 42 min. (Y:22)</a:t>
            </a:r>
          </a:p>
        </p:txBody>
      </p:sp>
      <p:sp>
        <p:nvSpPr>
          <p:cNvPr id="51203" name="Rectangle 3"/>
          <p:cNvSpPr>
            <a:spLocks noGrp="1" noRot="1" noChangeAspect="1" noChangeArrowheads="1"/>
          </p:cNvSpPr>
          <p:nvPr>
            <p:ph type="sldImg"/>
          </p:nvPr>
        </p:nvSpPr>
        <p:spPr bwMode="auto">
          <a:xfrm>
            <a:off x="1141413" y="573088"/>
            <a:ext cx="4587875" cy="3441700"/>
          </a:xfrm>
          <a:noFill/>
          <a:ln>
            <a:solidFill>
              <a:srgbClr val="000000"/>
            </a:solidFill>
            <a:miter lim="800000"/>
            <a:headEnd/>
            <a:tailEn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p:cNvSpPr>
          <p:nvPr>
            <p:ph type="sldImg"/>
          </p:nvPr>
        </p:nvSpPr>
        <p:spPr bwMode="auto">
          <a:xfrm>
            <a:off x="1158875" y="587375"/>
            <a:ext cx="4552950" cy="3414713"/>
          </a:xfrm>
          <a:solidFill>
            <a:srgbClr val="FFFFFF"/>
          </a:solidFill>
          <a:ln>
            <a:solidFill>
              <a:srgbClr val="000000"/>
            </a:solidFill>
            <a:miter lim="800000"/>
            <a:headEnd/>
            <a:tailEnd/>
          </a:ln>
        </p:spPr>
      </p:sp>
      <p:sp>
        <p:nvSpPr>
          <p:cNvPr id="53251" name="Rectangle 3"/>
          <p:cNvSpPr>
            <a:spLocks noGrp="1" noChangeArrowheads="1"/>
          </p:cNvSpPr>
          <p:nvPr>
            <p:ph type="body" idx="1"/>
          </p:nvPr>
        </p:nvSpPr>
        <p:spPr bwMode="auto">
          <a:xfrm>
            <a:off x="515938" y="4343400"/>
            <a:ext cx="5910262" cy="4114800"/>
          </a:xfrm>
          <a:solidFill>
            <a:srgbClr val="FFFFFF"/>
          </a:solidFill>
          <a:ln>
            <a:solidFill>
              <a:srgbClr val="000000"/>
            </a:solidFill>
            <a:miter lim="800000"/>
            <a:headEnd/>
            <a:tailEnd/>
          </a:ln>
        </p:spPr>
        <p:txBody>
          <a:bodyPr wrap="square" lIns="91427" tIns="45713" rIns="91427" bIns="45713" numCol="1" anchor="t" anchorCtr="0" compatLnSpc="1">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p:cNvSpPr>
          <p:nvPr>
            <p:ph type="sldImg"/>
          </p:nvPr>
        </p:nvSpPr>
        <p:spPr bwMode="auto">
          <a:xfrm>
            <a:off x="1158875" y="587375"/>
            <a:ext cx="4552950" cy="3414713"/>
          </a:xfrm>
          <a:solidFill>
            <a:srgbClr val="FFFFFF"/>
          </a:solidFill>
          <a:ln>
            <a:solidFill>
              <a:srgbClr val="000000"/>
            </a:solidFill>
            <a:miter lim="800000"/>
            <a:headEnd/>
            <a:tailEnd/>
          </a:ln>
        </p:spPr>
      </p:sp>
      <p:sp>
        <p:nvSpPr>
          <p:cNvPr id="55299" name="Rectangle 3"/>
          <p:cNvSpPr>
            <a:spLocks noGrp="1" noChangeArrowheads="1"/>
          </p:cNvSpPr>
          <p:nvPr>
            <p:ph type="body" idx="1"/>
          </p:nvPr>
        </p:nvSpPr>
        <p:spPr bwMode="auto">
          <a:xfrm>
            <a:off x="515938" y="4343400"/>
            <a:ext cx="5910262" cy="4114800"/>
          </a:xfrm>
          <a:solidFill>
            <a:srgbClr val="FFFFFF"/>
          </a:solidFill>
          <a:ln>
            <a:solidFill>
              <a:srgbClr val="000000"/>
            </a:solidFill>
            <a:miter lim="800000"/>
            <a:headEnd/>
            <a:tailEnd/>
          </a:ln>
        </p:spPr>
        <p:txBody>
          <a:bodyPr wrap="square" lIns="91427" tIns="45713" rIns="91427" bIns="45713" numCol="1" anchor="t" anchorCtr="0" compatLnSpc="1">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516211" y="4342777"/>
            <a:ext cx="5909289" cy="4116671"/>
          </a:xfrm>
          <a:noFill/>
          <a:ln w="9525"/>
        </p:spPr>
        <p:txBody>
          <a:bodyPr lIns="91996" tIns="45192" rIns="91996" bIns="45192"/>
          <a:lstStyle/>
          <a:p>
            <a:r>
              <a:rPr lang="en-US" smtClean="0">
                <a:latin typeface="Arial" pitchFamily="34" charset="0"/>
                <a:ea typeface="ＭＳ Ｐゴシック" pitchFamily="34" charset="-128"/>
              </a:rPr>
              <a:t>One thing you may noticed from our last slide is that almost all instructions, except Jump, require reading some registers, do some computation, and then do something else.</a:t>
            </a:r>
          </a:p>
          <a:p>
            <a:r>
              <a:rPr lang="en-US" smtClean="0">
                <a:latin typeface="Arial" pitchFamily="34" charset="0"/>
                <a:ea typeface="ＭＳ Ｐゴシック" pitchFamily="34" charset="-128"/>
              </a:rPr>
              <a:t>Therefore our datapath will look something like this.</a:t>
            </a:r>
          </a:p>
          <a:p>
            <a:r>
              <a:rPr lang="en-US" smtClean="0">
                <a:latin typeface="Arial" pitchFamily="34" charset="0"/>
                <a:ea typeface="ＭＳ Ｐゴシック" pitchFamily="34" charset="-128"/>
              </a:rPr>
              <a:t>For example, if we have an add instruction (points to the output of Instruction Memory), we will read the registers from the register file (Ra, Rb and then busA and busB).</a:t>
            </a:r>
          </a:p>
          <a:p>
            <a:r>
              <a:rPr lang="en-US" smtClean="0">
                <a:latin typeface="Arial" pitchFamily="34" charset="0"/>
                <a:ea typeface="ＭＳ Ｐゴシック" pitchFamily="34" charset="-128"/>
              </a:rPr>
              <a:t>Add the two numbers together (ALU) and then write the result back to the register file.</a:t>
            </a:r>
          </a:p>
          <a:p>
            <a:r>
              <a:rPr lang="en-US" smtClean="0">
                <a:latin typeface="Arial" pitchFamily="34" charset="0"/>
                <a:ea typeface="ＭＳ Ｐゴシック" pitchFamily="34" charset="-128"/>
              </a:rPr>
              <a:t>On the other hand, if we have a load instruction, we will first use the ALU to calculate the memory address.</a:t>
            </a:r>
          </a:p>
          <a:p>
            <a:r>
              <a:rPr lang="en-US" smtClean="0">
                <a:latin typeface="Arial" pitchFamily="34" charset="0"/>
                <a:ea typeface="ＭＳ Ｐゴシック" pitchFamily="34" charset="-128"/>
              </a:rPr>
              <a:t>Once the address is ready, we will use it to access the Data Memory.</a:t>
            </a:r>
          </a:p>
          <a:p>
            <a:r>
              <a:rPr lang="en-US" smtClean="0">
                <a:latin typeface="Arial" pitchFamily="34" charset="0"/>
                <a:ea typeface="ＭＳ Ｐゴシック" pitchFamily="34" charset="-128"/>
              </a:rPr>
              <a:t>And once the data is available on Data Memory’s output bus, we will write the data to the register file. Well, this is simple enough.</a:t>
            </a:r>
          </a:p>
          <a:p>
            <a:r>
              <a:rPr lang="en-US" smtClean="0">
                <a:latin typeface="Arial" pitchFamily="34" charset="0"/>
                <a:ea typeface="ＭＳ Ｐゴシック" pitchFamily="34" charset="-128"/>
              </a:rPr>
              <a:t>But if it is this simple, you probably won’t need to take this class.</a:t>
            </a:r>
          </a:p>
          <a:p>
            <a:r>
              <a:rPr lang="en-US" smtClean="0">
                <a:latin typeface="Arial" pitchFamily="34" charset="0"/>
                <a:ea typeface="ＭＳ Ｐゴシック" pitchFamily="34" charset="-128"/>
              </a:rPr>
              <a:t>So in today’s lecture, I will show you how to turn this abstract datapath into a real datapath by  making it slightly (JUST slightly) more complicated so it can do real work for you. </a:t>
            </a:r>
          </a:p>
          <a:p>
            <a:r>
              <a:rPr lang="en-US" smtClean="0">
                <a:latin typeface="Arial" pitchFamily="34" charset="0"/>
                <a:ea typeface="ＭＳ Ｐゴシック" pitchFamily="34" charset="-128"/>
              </a:rPr>
              <a:t>But before we do that, let’s do a quick review of the clocking methodology</a:t>
            </a:r>
          </a:p>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+3 = 16 (X:56)</a:t>
            </a:r>
          </a:p>
        </p:txBody>
      </p:sp>
      <p:sp>
        <p:nvSpPr>
          <p:cNvPr id="45059" name="Rectangle 3"/>
          <p:cNvSpPr>
            <a:spLocks noGrp="1" noRot="1" noChangeAspect="1" noChangeArrowheads="1" noTextEdit="1"/>
          </p:cNvSpPr>
          <p:nvPr>
            <p:ph type="sldImg"/>
          </p:nvPr>
        </p:nvSpPr>
        <p:spPr>
          <a:xfrm>
            <a:off x="1163638" y="588963"/>
            <a:ext cx="4548187" cy="3413125"/>
          </a:xfr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bwMode="auto">
          <a:xfrm>
            <a:off x="515939" y="4341813"/>
            <a:ext cx="5910262" cy="4116387"/>
          </a:xfrm>
          <a:noFill/>
        </p:spPr>
        <p:txBody>
          <a:bodyPr wrap="square" lIns="90475" tIns="44444" rIns="90475" bIns="44444" numCol="1" anchor="t" anchorCtr="0" compatLnSpc="1">
            <a:prstTxWarp prst="textNoShape">
              <a:avLst/>
            </a:prstTxWarp>
          </a:bodyPr>
          <a:lstStyle/>
          <a:p>
            <a:pPr eaLnBrk="1" hangingPunct="1">
              <a:spcBef>
                <a:spcPct val="0"/>
              </a:spcBef>
            </a:pPr>
            <a:endParaRPr lang="en-US"/>
          </a:p>
        </p:txBody>
      </p:sp>
      <p:sp>
        <p:nvSpPr>
          <p:cNvPr id="22531" name="Rectangle 3"/>
          <p:cNvSpPr>
            <a:spLocks noGrp="1" noRot="1" noChangeAspect="1" noChangeArrowheads="1"/>
          </p:cNvSpPr>
          <p:nvPr>
            <p:ph type="sldImg"/>
          </p:nvPr>
        </p:nvSpPr>
        <p:spPr bwMode="auto">
          <a:xfrm>
            <a:off x="1158875" y="585788"/>
            <a:ext cx="4552950" cy="3416300"/>
          </a:xfrm>
          <a:noFill/>
          <a:ln>
            <a:solidFill>
              <a:srgbClr val="000000"/>
            </a:solidFill>
            <a:miter lim="800000"/>
            <a:headEnd/>
            <a:tailEn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A513D492-15EE-2347-9A73-376DDE456720}" type="datetime3">
              <a:rPr lang="en-AU"/>
              <a:pPr/>
              <a:t>25 July, 2011</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16D0CF03-1839-1E4A-BBF3-72F1E27BCAC9}" type="slidenum">
              <a:rPr lang="en-AU"/>
              <a:pPr/>
              <a:t>32</a:t>
            </a:fld>
            <a:endParaRPr lang="en-AU"/>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p:txBody>
          <a:bodyPr/>
          <a:lstStyle/>
          <a:p>
            <a:r>
              <a:rPr lang="en-US" dirty="0" smtClean="0"/>
              <a:t>1.25 GHz</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5650" name="Rectangle 2"/>
          <p:cNvSpPr>
            <a:spLocks noGrp="1" noRot="1" noChangeAspect="1" noChangeArrowheads="1"/>
          </p:cNvSpPr>
          <p:nvPr>
            <p:ph type="sldImg"/>
          </p:nvPr>
        </p:nvSpPr>
        <p:spPr bwMode="auto">
          <a:xfrm>
            <a:off x="1163638" y="585788"/>
            <a:ext cx="4552950" cy="3416300"/>
          </a:xfrm>
          <a:prstGeom prst="rect">
            <a:avLst/>
          </a:prstGeom>
          <a:solidFill>
            <a:srgbClr val="FFFFFF"/>
          </a:solidFill>
          <a:ln>
            <a:solidFill>
              <a:srgbClr val="000000"/>
            </a:solidFill>
            <a:miter lim="800000"/>
            <a:headEnd/>
            <a:tailEnd/>
          </a:ln>
        </p:spPr>
      </p:sp>
      <p:sp>
        <p:nvSpPr>
          <p:cNvPr id="2715651" name="Rectangle 3"/>
          <p:cNvSpPr>
            <a:spLocks noGrp="1" noChangeArrowheads="1"/>
          </p:cNvSpPr>
          <p:nvPr>
            <p:ph type="body" idx="1"/>
          </p:nvPr>
        </p:nvSpPr>
        <p:spPr bwMode="auto">
          <a:xfrm>
            <a:off x="516215" y="4345902"/>
            <a:ext cx="5907739" cy="4111993"/>
          </a:xfrm>
          <a:prstGeom prst="rect">
            <a:avLst/>
          </a:prstGeom>
          <a:solidFill>
            <a:srgbClr val="FFFFFF"/>
          </a:solidFill>
          <a:ln>
            <a:solidFill>
              <a:srgbClr val="000000"/>
            </a:solidFill>
            <a:miter lim="800000"/>
            <a:headEnd/>
            <a:tailEnd/>
          </a:ln>
        </p:spPr>
        <p:txBody>
          <a:bodyPr lIns="91800" tIns="45900" rIns="91800" bIns="45900">
            <a:prstTxWarp prst="textNoShape">
              <a:avLst/>
            </a:prstTxWarp>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7698" name="Rectangle 2"/>
          <p:cNvSpPr>
            <a:spLocks noGrp="1" noRot="1" noChangeAspect="1" noChangeArrowheads="1"/>
          </p:cNvSpPr>
          <p:nvPr>
            <p:ph type="sldImg"/>
          </p:nvPr>
        </p:nvSpPr>
        <p:spPr bwMode="auto">
          <a:xfrm>
            <a:off x="1163638" y="585788"/>
            <a:ext cx="4552950" cy="3416300"/>
          </a:xfrm>
          <a:prstGeom prst="rect">
            <a:avLst/>
          </a:prstGeom>
          <a:solidFill>
            <a:srgbClr val="FFFFFF"/>
          </a:solidFill>
          <a:ln>
            <a:solidFill>
              <a:srgbClr val="000000"/>
            </a:solidFill>
            <a:miter lim="800000"/>
            <a:headEnd/>
            <a:tailEnd/>
          </a:ln>
        </p:spPr>
      </p:sp>
      <p:sp>
        <p:nvSpPr>
          <p:cNvPr id="2717699" name="Rectangle 3"/>
          <p:cNvSpPr>
            <a:spLocks noGrp="1" noChangeArrowheads="1"/>
          </p:cNvSpPr>
          <p:nvPr>
            <p:ph type="body" idx="1"/>
          </p:nvPr>
        </p:nvSpPr>
        <p:spPr bwMode="auto">
          <a:xfrm>
            <a:off x="516215" y="4345902"/>
            <a:ext cx="5907739" cy="4111993"/>
          </a:xfrm>
          <a:prstGeom prst="rect">
            <a:avLst/>
          </a:prstGeom>
          <a:solidFill>
            <a:srgbClr val="FFFFFF"/>
          </a:solidFill>
          <a:ln>
            <a:solidFill>
              <a:srgbClr val="000000"/>
            </a:solidFill>
            <a:miter lim="800000"/>
            <a:headEnd/>
            <a:tailEnd/>
          </a:ln>
        </p:spPr>
        <p:txBody>
          <a:bodyPr lIns="91800" tIns="45900" rIns="91800" bIns="45900">
            <a:prstTxWarp prst="textNoShape">
              <a:avLst/>
            </a:prstTxWarp>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9746" name="Rectangle 2"/>
          <p:cNvSpPr>
            <a:spLocks noGrp="1" noRot="1" noChangeAspect="1" noChangeArrowheads="1"/>
          </p:cNvSpPr>
          <p:nvPr>
            <p:ph type="sldImg"/>
          </p:nvPr>
        </p:nvSpPr>
        <p:spPr bwMode="auto">
          <a:xfrm>
            <a:off x="1163638" y="585788"/>
            <a:ext cx="4552950" cy="3416300"/>
          </a:xfrm>
          <a:prstGeom prst="rect">
            <a:avLst/>
          </a:prstGeom>
          <a:solidFill>
            <a:srgbClr val="FFFFFF"/>
          </a:solidFill>
          <a:ln>
            <a:solidFill>
              <a:srgbClr val="000000"/>
            </a:solidFill>
            <a:miter lim="800000"/>
            <a:headEnd/>
            <a:tailEnd/>
          </a:ln>
        </p:spPr>
      </p:sp>
      <p:sp>
        <p:nvSpPr>
          <p:cNvPr id="2719747" name="Rectangle 3"/>
          <p:cNvSpPr>
            <a:spLocks noGrp="1" noChangeArrowheads="1"/>
          </p:cNvSpPr>
          <p:nvPr>
            <p:ph type="body" idx="1"/>
          </p:nvPr>
        </p:nvSpPr>
        <p:spPr bwMode="auto">
          <a:xfrm>
            <a:off x="516215" y="4345902"/>
            <a:ext cx="5907739" cy="4111993"/>
          </a:xfrm>
          <a:prstGeom prst="rect">
            <a:avLst/>
          </a:prstGeom>
          <a:solidFill>
            <a:srgbClr val="FFFFFF"/>
          </a:solidFill>
          <a:ln>
            <a:solidFill>
              <a:srgbClr val="000000"/>
            </a:solidFill>
            <a:miter lim="800000"/>
            <a:headEnd/>
            <a:tailEnd/>
          </a:ln>
        </p:spPr>
        <p:txBody>
          <a:bodyPr lIns="91800" tIns="45900" rIns="91800" bIns="45900">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5</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42" name="Rectangle 2"/>
          <p:cNvSpPr>
            <a:spLocks noGrp="1" noChangeArrowheads="1"/>
          </p:cNvSpPr>
          <p:nvPr>
            <p:ph type="body" idx="1"/>
          </p:nvPr>
        </p:nvSpPr>
        <p:spPr bwMode="auto">
          <a:xfrm>
            <a:off x="516212" y="4342776"/>
            <a:ext cx="5909289" cy="4115112"/>
          </a:xfrm>
          <a:prstGeom prst="rect">
            <a:avLst/>
          </a:prstGeom>
          <a:noFill/>
          <a:ln w="12700">
            <a:miter lim="800000"/>
            <a:headEnd/>
            <a:tailEnd/>
          </a:ln>
        </p:spPr>
        <p:txBody>
          <a:bodyPr lIns="92333" tIns="45356" rIns="92333" bIns="45356">
            <a:prstTxWarp prst="textNoShape">
              <a:avLst/>
            </a:prstTxWarp>
          </a:bodyPr>
          <a:lstStyle/>
          <a:p>
            <a:endParaRPr lang="en-US"/>
          </a:p>
        </p:txBody>
      </p:sp>
      <p:sp>
        <p:nvSpPr>
          <p:cNvPr id="2723843" name="Rectangle 3"/>
          <p:cNvSpPr>
            <a:spLocks noGrp="1" noRot="1" noChangeAspect="1" noChangeArrowheads="1"/>
          </p:cNvSpPr>
          <p:nvPr>
            <p:ph type="sldImg"/>
          </p:nvPr>
        </p:nvSpPr>
        <p:spPr bwMode="auto">
          <a:xfrm>
            <a:off x="1162050" y="588963"/>
            <a:ext cx="4548188" cy="3413125"/>
          </a:xfrm>
          <a:prstGeom prst="rect">
            <a:avLst/>
          </a:prstGeom>
          <a:noFill/>
          <a:ln w="12700">
            <a:miter lim="800000"/>
            <a:headEnd/>
            <a:tailEn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5890" name="Rectangle 2"/>
          <p:cNvSpPr>
            <a:spLocks noGrp="1" noChangeArrowheads="1"/>
          </p:cNvSpPr>
          <p:nvPr>
            <p:ph type="body" idx="1"/>
          </p:nvPr>
        </p:nvSpPr>
        <p:spPr bwMode="auto">
          <a:xfrm>
            <a:off x="516212" y="4342776"/>
            <a:ext cx="5909289" cy="4115112"/>
          </a:xfrm>
          <a:prstGeom prst="rect">
            <a:avLst/>
          </a:prstGeom>
          <a:noFill/>
          <a:ln w="12700">
            <a:miter lim="800000"/>
            <a:headEnd/>
            <a:tailEnd/>
          </a:ln>
        </p:spPr>
        <p:txBody>
          <a:bodyPr lIns="92333" tIns="45356" rIns="92333" bIns="45356">
            <a:prstTxWarp prst="textNoShape">
              <a:avLst/>
            </a:prstTxWarp>
          </a:bodyPr>
          <a:lstStyle/>
          <a:p>
            <a:endParaRPr lang="en-US"/>
          </a:p>
        </p:txBody>
      </p:sp>
      <p:sp>
        <p:nvSpPr>
          <p:cNvPr id="2725891" name="Rectangle 3"/>
          <p:cNvSpPr>
            <a:spLocks noGrp="1" noRot="1" noChangeAspect="1" noChangeArrowheads="1"/>
          </p:cNvSpPr>
          <p:nvPr>
            <p:ph type="sldImg"/>
          </p:nvPr>
        </p:nvSpPr>
        <p:spPr bwMode="auto">
          <a:xfrm>
            <a:off x="1162050" y="588963"/>
            <a:ext cx="4548188" cy="3413125"/>
          </a:xfrm>
          <a:prstGeom prst="rect">
            <a:avLst/>
          </a:prstGeom>
          <a:noFill/>
          <a:ln w="12700">
            <a:miter lim="800000"/>
            <a:headEnd/>
            <a:tailEn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7938" name="Rectangle 2"/>
          <p:cNvSpPr>
            <a:spLocks noGrp="1" noRot="1" noChangeAspect="1" noChangeArrowheads="1"/>
          </p:cNvSpPr>
          <p:nvPr>
            <p:ph type="sldImg"/>
          </p:nvPr>
        </p:nvSpPr>
        <p:spPr bwMode="auto">
          <a:xfrm>
            <a:off x="1163638" y="585788"/>
            <a:ext cx="4552950" cy="3416300"/>
          </a:xfrm>
          <a:prstGeom prst="rect">
            <a:avLst/>
          </a:prstGeom>
          <a:solidFill>
            <a:srgbClr val="FFFFFF"/>
          </a:solidFill>
          <a:ln>
            <a:solidFill>
              <a:srgbClr val="000000"/>
            </a:solidFill>
            <a:miter lim="800000"/>
            <a:headEnd/>
            <a:tailEnd/>
          </a:ln>
        </p:spPr>
      </p:sp>
      <p:sp>
        <p:nvSpPr>
          <p:cNvPr id="2727939" name="Rectangle 3"/>
          <p:cNvSpPr>
            <a:spLocks noGrp="1" noChangeArrowheads="1"/>
          </p:cNvSpPr>
          <p:nvPr>
            <p:ph type="body" idx="1"/>
          </p:nvPr>
        </p:nvSpPr>
        <p:spPr bwMode="auto">
          <a:xfrm>
            <a:off x="516215" y="4345902"/>
            <a:ext cx="5907739" cy="4111993"/>
          </a:xfrm>
          <a:prstGeom prst="rect">
            <a:avLst/>
          </a:prstGeom>
          <a:solidFill>
            <a:srgbClr val="FFFFFF"/>
          </a:solidFill>
          <a:ln>
            <a:solidFill>
              <a:srgbClr val="000000"/>
            </a:solidFill>
            <a:miter lim="800000"/>
            <a:headEnd/>
            <a:tailEnd/>
          </a:ln>
        </p:spPr>
        <p:txBody>
          <a:bodyPr lIns="91800" tIns="45900" rIns="91800" bIns="45900">
            <a:prstTxWarp prst="textNoShape">
              <a:avLst/>
            </a:prstTxWarp>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2034" name="Rectangle 2"/>
          <p:cNvSpPr>
            <a:spLocks noGrp="1" noRot="1" noChangeAspect="1" noChangeArrowheads="1"/>
          </p:cNvSpPr>
          <p:nvPr>
            <p:ph type="sldImg"/>
          </p:nvPr>
        </p:nvSpPr>
        <p:spPr bwMode="auto">
          <a:xfrm>
            <a:off x="1165225" y="585788"/>
            <a:ext cx="4552950" cy="3416300"/>
          </a:xfrm>
          <a:prstGeom prst="rect">
            <a:avLst/>
          </a:prstGeom>
          <a:solidFill>
            <a:srgbClr val="FFFFFF"/>
          </a:solidFill>
          <a:ln>
            <a:solidFill>
              <a:srgbClr val="000000"/>
            </a:solidFill>
            <a:miter lim="800000"/>
            <a:headEnd/>
            <a:tailEnd/>
          </a:ln>
        </p:spPr>
      </p:sp>
      <p:sp>
        <p:nvSpPr>
          <p:cNvPr id="2732035" name="Rectangle 3"/>
          <p:cNvSpPr>
            <a:spLocks noGrp="1" noChangeArrowheads="1"/>
          </p:cNvSpPr>
          <p:nvPr>
            <p:ph type="body" idx="1"/>
          </p:nvPr>
        </p:nvSpPr>
        <p:spPr bwMode="auto">
          <a:xfrm>
            <a:off x="516215" y="4345902"/>
            <a:ext cx="5907739" cy="4111993"/>
          </a:xfrm>
          <a:prstGeom prst="rect">
            <a:avLst/>
          </a:prstGeom>
          <a:solidFill>
            <a:srgbClr val="FFFFFF"/>
          </a:solidFill>
          <a:ln>
            <a:solidFill>
              <a:srgbClr val="000000"/>
            </a:solidFill>
            <a:miter lim="800000"/>
            <a:headEnd/>
            <a:tailEnd/>
          </a:ln>
        </p:spPr>
        <p:txBody>
          <a:bodyPr lIns="91800" tIns="45900" rIns="91800" bIns="45900">
            <a:prstTxWarp prst="textNoShape">
              <a:avLst/>
            </a:prstTxWarp>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2034" name="Rectangle 2"/>
          <p:cNvSpPr>
            <a:spLocks noGrp="1" noRot="1" noChangeAspect="1" noChangeArrowheads="1"/>
          </p:cNvSpPr>
          <p:nvPr>
            <p:ph type="sldImg"/>
          </p:nvPr>
        </p:nvSpPr>
        <p:spPr bwMode="auto">
          <a:xfrm>
            <a:off x="1165225" y="585788"/>
            <a:ext cx="4552950" cy="3416300"/>
          </a:xfrm>
          <a:prstGeom prst="rect">
            <a:avLst/>
          </a:prstGeom>
          <a:solidFill>
            <a:srgbClr val="FFFFFF"/>
          </a:solidFill>
          <a:ln>
            <a:solidFill>
              <a:srgbClr val="000000"/>
            </a:solidFill>
            <a:miter lim="800000"/>
            <a:headEnd/>
            <a:tailEnd/>
          </a:ln>
        </p:spPr>
      </p:sp>
      <p:sp>
        <p:nvSpPr>
          <p:cNvPr id="2732035" name="Rectangle 3"/>
          <p:cNvSpPr>
            <a:spLocks noGrp="1" noChangeArrowheads="1"/>
          </p:cNvSpPr>
          <p:nvPr>
            <p:ph type="body" idx="1"/>
          </p:nvPr>
        </p:nvSpPr>
        <p:spPr bwMode="auto">
          <a:xfrm>
            <a:off x="516215" y="4345902"/>
            <a:ext cx="5907739" cy="4111993"/>
          </a:xfrm>
          <a:prstGeom prst="rect">
            <a:avLst/>
          </a:prstGeom>
          <a:solidFill>
            <a:srgbClr val="FFFFFF"/>
          </a:solidFill>
          <a:ln>
            <a:solidFill>
              <a:srgbClr val="000000"/>
            </a:solidFill>
            <a:miter lim="800000"/>
            <a:headEnd/>
            <a:tailEnd/>
          </a:ln>
        </p:spPr>
        <p:txBody>
          <a:bodyPr lIns="91800" tIns="45900" rIns="91800" bIns="45900">
            <a:prstTxWarp prst="textNoShape">
              <a:avLst/>
            </a:prstTxWarp>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1D06593E-BCCB-4646-854A-41326545FD70}" type="datetime3">
              <a:rPr lang="en-AU"/>
              <a:pPr/>
              <a:t>25 July, 2011</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BDAEA888-F7FF-F34E-939F-BA0CE0A06850}" type="slidenum">
              <a:rPr lang="en-AU"/>
              <a:pPr/>
              <a:t>41</a:t>
            </a:fld>
            <a:endParaRPr lang="en-AU"/>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FB262189-E41B-9A44-A533-1E5E3674DEF8}" type="datetime3">
              <a:rPr lang="en-AU"/>
              <a:pPr/>
              <a:t>25 July, 2011</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824E6D26-5EA0-7741-906B-1FC11DACF36C}" type="slidenum">
              <a:rPr lang="en-AU"/>
              <a:pPr/>
              <a:t>42</a:t>
            </a:fld>
            <a:endParaRPr lang="en-AU"/>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3A8528D3-1972-9F48-9205-AD9595A63350}" type="datetime3">
              <a:rPr lang="en-AU"/>
              <a:pPr/>
              <a:t>25 July, 2011</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A27F4517-7046-3A47-8D8D-8AB1DA46E733}" type="slidenum">
              <a:rPr lang="en-AU"/>
              <a:pPr/>
              <a:t>43</a:t>
            </a:fld>
            <a:endParaRPr lang="en-AU"/>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7D588F47-322F-7F46-AD87-BA3A22321586}" type="datetime3">
              <a:rPr lang="en-AU"/>
              <a:pPr/>
              <a:t>25 July, 2011</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3C034D3B-D222-D84D-AEC4-A678211F4849}" type="slidenum">
              <a:rPr lang="en-AU"/>
              <a:pPr/>
              <a:t>44</a:t>
            </a:fld>
            <a:endParaRPr lang="en-AU"/>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CBBFCCB6-FC6D-8543-AD0A-4EFDA7E0599A}" type="datetime3">
              <a:rPr lang="en-AU"/>
              <a:pPr/>
              <a:t>25 July, 2011</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2C08710D-DA97-604E-861F-7D43CB500C38}" type="slidenum">
              <a:rPr lang="en-AU"/>
              <a:pPr/>
              <a:t>45</a:t>
            </a:fld>
            <a:endParaRPr lang="en-AU"/>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body" idx="1"/>
          </p:nvPr>
        </p:nvSpPr>
        <p:spPr>
          <a:xfrm>
            <a:off x="516211" y="4342777"/>
            <a:ext cx="5909289" cy="4115111"/>
          </a:xfrm>
          <a:noFill/>
          <a:ln w="9525"/>
        </p:spPr>
        <p:txBody>
          <a:bodyPr lIns="90461" tIns="44436" rIns="90461" bIns="44436"/>
          <a:lstStyle/>
          <a:p>
            <a:endParaRPr lang="en-US" smtClean="0">
              <a:latin typeface="Arial" pitchFamily="34" charset="0"/>
              <a:ea typeface="ＭＳ Ｐゴシック" pitchFamily="34" charset="-128"/>
            </a:endParaRPr>
          </a:p>
          <a:p>
            <a:r>
              <a:rPr lang="en-US" smtClean="0">
                <a:latin typeface="Arial" pitchFamily="34" charset="0"/>
                <a:ea typeface="ＭＳ Ｐゴシック" pitchFamily="34" charset="-128"/>
              </a:rPr>
              <a:t>The result of the last lecture is this single-cycle datapath.</a:t>
            </a:r>
          </a:p>
          <a:p>
            <a:r>
              <a:rPr lang="en-US" smtClean="0">
                <a:latin typeface="Arial" pitchFamily="34" charset="0"/>
                <a:ea typeface="ＭＳ Ｐゴシック" pitchFamily="34" charset="-128"/>
              </a:rPr>
              <a:t>+1 = 6 min. (X:46)</a:t>
            </a:r>
          </a:p>
        </p:txBody>
      </p:sp>
      <p:sp>
        <p:nvSpPr>
          <p:cNvPr id="51203" name="Rectangle 3"/>
          <p:cNvSpPr>
            <a:spLocks noGrp="1" noRot="1" noChangeAspect="1" noChangeArrowheads="1"/>
          </p:cNvSpPr>
          <p:nvPr>
            <p:ph type="sldImg"/>
          </p:nvPr>
        </p:nvSpPr>
        <p:spPr>
          <a:xfrm>
            <a:off x="1141413" y="573088"/>
            <a:ext cx="4587875" cy="3441700"/>
          </a:xfr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46CDE5B5-D08C-B64B-9104-5A88FE68DFF6}" type="datetime3">
              <a:rPr lang="en-AU"/>
              <a:pPr/>
              <a:t>25 July, 2011</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2D3D987A-5D95-DF42-BB13-B26DC5CCBCEA}" type="slidenum">
              <a:rPr lang="en-AU"/>
              <a:pPr/>
              <a:t>46</a:t>
            </a:fld>
            <a:endParaRPr lang="en-AU"/>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774EB696-812A-3C48-8AD0-C345050F15DC}" type="datetime3">
              <a:rPr lang="en-AU"/>
              <a:pPr/>
              <a:t>25 July, 2011</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4BEF5012-EEA3-184F-8DA2-060CC621BDE0}" type="slidenum">
              <a:rPr lang="en-AU"/>
              <a:pPr/>
              <a:t>47</a:t>
            </a:fld>
            <a:endParaRPr lang="en-AU"/>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9986" name="Rectangle 2"/>
          <p:cNvSpPr>
            <a:spLocks noGrp="1" noRot="1" noChangeAspect="1" noChangeArrowheads="1"/>
          </p:cNvSpPr>
          <p:nvPr>
            <p:ph type="sldImg"/>
          </p:nvPr>
        </p:nvSpPr>
        <p:spPr bwMode="auto">
          <a:xfrm>
            <a:off x="1163638" y="585788"/>
            <a:ext cx="4552950" cy="3416300"/>
          </a:xfrm>
          <a:prstGeom prst="rect">
            <a:avLst/>
          </a:prstGeom>
          <a:solidFill>
            <a:srgbClr val="FFFFFF"/>
          </a:solidFill>
          <a:ln>
            <a:solidFill>
              <a:srgbClr val="000000"/>
            </a:solidFill>
            <a:miter lim="800000"/>
            <a:headEnd/>
            <a:tailEnd/>
          </a:ln>
        </p:spPr>
      </p:sp>
      <p:sp>
        <p:nvSpPr>
          <p:cNvPr id="2729987" name="Rectangle 3"/>
          <p:cNvSpPr>
            <a:spLocks noGrp="1" noChangeArrowheads="1"/>
          </p:cNvSpPr>
          <p:nvPr>
            <p:ph type="body" idx="1"/>
          </p:nvPr>
        </p:nvSpPr>
        <p:spPr bwMode="auto">
          <a:xfrm>
            <a:off x="516215" y="4345902"/>
            <a:ext cx="5907739" cy="4111993"/>
          </a:xfrm>
          <a:prstGeom prst="rect">
            <a:avLst/>
          </a:prstGeom>
          <a:solidFill>
            <a:srgbClr val="FFFFFF"/>
          </a:solidFill>
          <a:ln>
            <a:solidFill>
              <a:srgbClr val="000000"/>
            </a:solidFill>
            <a:miter lim="800000"/>
            <a:headEnd/>
            <a:tailEnd/>
          </a:ln>
        </p:spPr>
        <p:txBody>
          <a:bodyPr lIns="91800" tIns="45900" rIns="91800" bIns="45900">
            <a:prstTxWarp prst="textNoShape">
              <a:avLst/>
            </a:prstTxWarp>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2034" name="Rectangle 2"/>
          <p:cNvSpPr>
            <a:spLocks noGrp="1" noRot="1" noChangeAspect="1" noChangeArrowheads="1"/>
          </p:cNvSpPr>
          <p:nvPr>
            <p:ph type="sldImg"/>
          </p:nvPr>
        </p:nvSpPr>
        <p:spPr bwMode="auto">
          <a:xfrm>
            <a:off x="1165225" y="585788"/>
            <a:ext cx="4552950" cy="3416300"/>
          </a:xfrm>
          <a:prstGeom prst="rect">
            <a:avLst/>
          </a:prstGeom>
          <a:solidFill>
            <a:srgbClr val="FFFFFF"/>
          </a:solidFill>
          <a:ln>
            <a:solidFill>
              <a:srgbClr val="000000"/>
            </a:solidFill>
            <a:miter lim="800000"/>
            <a:headEnd/>
            <a:tailEnd/>
          </a:ln>
        </p:spPr>
      </p:sp>
      <p:sp>
        <p:nvSpPr>
          <p:cNvPr id="2732035" name="Rectangle 3"/>
          <p:cNvSpPr>
            <a:spLocks noGrp="1" noChangeArrowheads="1"/>
          </p:cNvSpPr>
          <p:nvPr>
            <p:ph type="body" idx="1"/>
          </p:nvPr>
        </p:nvSpPr>
        <p:spPr bwMode="auto">
          <a:xfrm>
            <a:off x="516215" y="4345902"/>
            <a:ext cx="5907739" cy="4111993"/>
          </a:xfrm>
          <a:prstGeom prst="rect">
            <a:avLst/>
          </a:prstGeom>
          <a:solidFill>
            <a:srgbClr val="FFFFFF"/>
          </a:solidFill>
          <a:ln>
            <a:solidFill>
              <a:srgbClr val="000000"/>
            </a:solidFill>
            <a:miter lim="800000"/>
            <a:headEnd/>
            <a:tailEnd/>
          </a:ln>
        </p:spPr>
        <p:txBody>
          <a:bodyPr lIns="91800" tIns="45900" rIns="91800" bIns="45900">
            <a:prstTxWarp prst="textNoShape">
              <a:avLst/>
            </a:prstTxWarp>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82" name="Rectangle 2"/>
          <p:cNvSpPr>
            <a:spLocks noGrp="1" noChangeArrowheads="1"/>
          </p:cNvSpPr>
          <p:nvPr>
            <p:ph type="body" idx="1"/>
          </p:nvPr>
        </p:nvSpPr>
        <p:spPr bwMode="auto">
          <a:xfrm>
            <a:off x="516212" y="4342776"/>
            <a:ext cx="5909289" cy="4115112"/>
          </a:xfrm>
          <a:prstGeom prst="rect">
            <a:avLst/>
          </a:prstGeom>
          <a:noFill/>
          <a:ln w="12700">
            <a:miter lim="800000"/>
            <a:headEnd/>
            <a:tailEnd/>
          </a:ln>
        </p:spPr>
        <p:txBody>
          <a:bodyPr lIns="92333" tIns="45356" rIns="92333" bIns="45356">
            <a:prstTxWarp prst="textNoShape">
              <a:avLst/>
            </a:prstTxWarp>
          </a:bodyPr>
          <a:lstStyle/>
          <a:p>
            <a:endParaRPr lang="en-US"/>
          </a:p>
        </p:txBody>
      </p:sp>
      <p:sp>
        <p:nvSpPr>
          <p:cNvPr id="2734083" name="Rectangle 3"/>
          <p:cNvSpPr>
            <a:spLocks noGrp="1" noRot="1" noChangeAspect="1" noChangeArrowheads="1"/>
          </p:cNvSpPr>
          <p:nvPr>
            <p:ph type="sldImg"/>
          </p:nvPr>
        </p:nvSpPr>
        <p:spPr bwMode="auto">
          <a:xfrm>
            <a:off x="1162050" y="588963"/>
            <a:ext cx="4548188" cy="3413125"/>
          </a:xfrm>
          <a:prstGeom prst="rect">
            <a:avLst/>
          </a:prstGeom>
          <a:noFill/>
          <a:ln w="12700">
            <a:miter lim="800000"/>
            <a:headEnd/>
            <a:tailEnd/>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A513D492-15EE-2347-9A73-376DDE456720}" type="datetime3">
              <a:rPr lang="en-AU"/>
              <a:pPr/>
              <a:t>25 July, 2011</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16D0CF03-1839-1E4A-BBF3-72F1E27BCAC9}" type="slidenum">
              <a:rPr lang="en-AU"/>
              <a:pPr/>
              <a:t>51</a:t>
            </a:fld>
            <a:endParaRPr lang="en-AU"/>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58BB5563-274F-C94D-BD1D-0B0C357AE3A0}" type="datetime3">
              <a:rPr lang="en-AU"/>
              <a:pPr/>
              <a:t>25 July, 2011</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2D0DC005-0863-424E-AD4E-E9456B986DF7}" type="slidenum">
              <a:rPr lang="en-AU"/>
              <a:pPr/>
              <a:t>52</a:t>
            </a:fld>
            <a:endParaRPr lang="en-AU"/>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C65FC7E1-7321-D74E-8D66-0DEB8FA1D23F}" type="datetime3">
              <a:rPr lang="en-AU"/>
              <a:pPr/>
              <a:t>25 July, 2011</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66A184A8-8F2E-4349-A075-3319C28009C3}" type="slidenum">
              <a:rPr lang="en-AU"/>
              <a:pPr/>
              <a:t>53</a:t>
            </a:fld>
            <a:endParaRPr lang="en-AU"/>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Morgan Kaufmann Publishers</a:t>
            </a:r>
          </a:p>
        </p:txBody>
      </p:sp>
      <p:sp>
        <p:nvSpPr>
          <p:cNvPr id="5" name="Rectangle 3"/>
          <p:cNvSpPr>
            <a:spLocks noGrp="1" noChangeArrowheads="1"/>
          </p:cNvSpPr>
          <p:nvPr>
            <p:ph type="dt" idx="1"/>
          </p:nvPr>
        </p:nvSpPr>
        <p:spPr>
          <a:ln/>
        </p:spPr>
        <p:txBody>
          <a:bodyPr/>
          <a:lstStyle/>
          <a:p>
            <a:fld id="{8C268FA2-7CF9-2740-AB14-E7E21D87C02F}" type="datetime3">
              <a:rPr lang="en-AU"/>
              <a:pPr/>
              <a:t>25 July, 2011</a:t>
            </a:fld>
            <a:endParaRPr lang="en-AU"/>
          </a:p>
        </p:txBody>
      </p:sp>
      <p:sp>
        <p:nvSpPr>
          <p:cNvPr id="6" name="Rectangle 6"/>
          <p:cNvSpPr>
            <a:spLocks noGrp="1" noChangeArrowheads="1"/>
          </p:cNvSpPr>
          <p:nvPr>
            <p:ph type="ftr" sz="quarter" idx="4"/>
          </p:nvPr>
        </p:nvSpPr>
        <p:spPr>
          <a:ln/>
        </p:spPr>
        <p:txBody>
          <a:bodyPr/>
          <a:lstStyle/>
          <a:p>
            <a:r>
              <a:rPr lang="en-AU"/>
              <a:t>Chapter 4 — The Processor</a:t>
            </a:r>
          </a:p>
        </p:txBody>
      </p:sp>
      <p:sp>
        <p:nvSpPr>
          <p:cNvPr id="7" name="Rectangle 7"/>
          <p:cNvSpPr>
            <a:spLocks noGrp="1" noChangeArrowheads="1"/>
          </p:cNvSpPr>
          <p:nvPr>
            <p:ph type="sldNum" sz="quarter" idx="5"/>
          </p:nvPr>
        </p:nvSpPr>
        <p:spPr>
          <a:ln/>
        </p:spPr>
        <p:txBody>
          <a:bodyPr/>
          <a:lstStyle/>
          <a:p>
            <a:fld id="{9B95AB81-E06C-6C46-8C67-59DB7C70983B}" type="slidenum">
              <a:rPr lang="en-AU"/>
              <a:pPr/>
              <a:t>55</a:t>
            </a:fld>
            <a:endParaRPr lang="en-AU"/>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p:cNvSpPr>
          <p:nvPr>
            <p:ph type="sldImg"/>
          </p:nvPr>
        </p:nvSpPr>
        <p:spPr>
          <a:solidFill>
            <a:srgbClr val="FFFFFF"/>
          </a:solidFill>
          <a:ln>
            <a:solidFill>
              <a:srgbClr val="000000"/>
            </a:solidFill>
          </a:ln>
        </p:spPr>
      </p:sp>
      <p:sp>
        <p:nvSpPr>
          <p:cNvPr id="82947" name="Rectangle 3"/>
          <p:cNvSpPr>
            <a:spLocks noGrp="1" noChangeArrowheads="1"/>
          </p:cNvSpPr>
          <p:nvPr>
            <p:ph type="body" idx="1"/>
          </p:nvPr>
        </p:nvSpPr>
        <p:spPr>
          <a:solidFill>
            <a:srgbClr val="FFFFFF"/>
          </a:solidFill>
          <a:ln>
            <a:solidFill>
              <a:srgbClr val="000000"/>
            </a:solidFill>
          </a:ln>
        </p:spPr>
        <p:txBody>
          <a:bodyPr lIns="89948" tIns="44973" rIns="89948" bIns="44973"/>
          <a:lstStyle/>
          <a:p>
            <a:endParaRPr lang="en-US" smtClean="0">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516211" y="4342777"/>
            <a:ext cx="5909289" cy="4115111"/>
          </a:xfrm>
          <a:noFill/>
          <a:ln w="9525"/>
        </p:spPr>
        <p:txBody>
          <a:bodyPr lIns="91989" tIns="45188" rIns="91989" bIns="45188"/>
          <a:lstStyle/>
          <a:p>
            <a:endParaRPr lang="en-US" smtClean="0">
              <a:latin typeface="Arial" pitchFamily="34" charset="0"/>
              <a:ea typeface="ＭＳ Ｐゴシック" pitchFamily="34" charset="-128"/>
            </a:endParaRPr>
          </a:p>
        </p:txBody>
      </p:sp>
      <p:sp>
        <p:nvSpPr>
          <p:cNvPr id="53251" name="Rectangle 3"/>
          <p:cNvSpPr>
            <a:spLocks noGrp="1" noRot="1" noChangeAspect="1" noChangeArrowheads="1"/>
          </p:cNvSpPr>
          <p:nvPr>
            <p:ph type="sldImg"/>
          </p:nvPr>
        </p:nvSpPr>
        <p:spPr>
          <a:xfrm>
            <a:off x="1163638" y="588963"/>
            <a:ext cx="4548187" cy="3413125"/>
          </a:xfr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bwMode="auto">
          <a:xfrm>
            <a:off x="515938" y="4343400"/>
            <a:ext cx="5910262" cy="4114800"/>
          </a:xfrm>
          <a:noFill/>
        </p:spPr>
        <p:txBody>
          <a:bodyPr wrap="square" lIns="90461" tIns="44436" rIns="90461" bIns="44436" numCol="1" anchor="t" anchorCtr="0" compatLnSpc="1">
            <a:prstTxWarp prst="textNoShape">
              <a:avLst/>
            </a:prstTxWarp>
          </a:bodyPr>
          <a:lstStyle/>
          <a:p>
            <a:r>
              <a:rPr lang="en-US"/>
              <a:t>The store instruction performs the inverse function of the load.  Instead of loading data from memory, the store instruction sends the contents of register specified by Rt to data memory.</a:t>
            </a:r>
          </a:p>
          <a:p>
            <a:r>
              <a:rPr lang="en-US"/>
              <a:t>Similar to the load instruction, the store instruction needs to read the contents of register Rs (points to Ra port) and add it to the sign extended verion of the immediate filed (Imm16, ExtOp = 1, ALUSrc = 1) to form the data memory address (ALUctr = add).</a:t>
            </a:r>
          </a:p>
          <a:p>
            <a:r>
              <a:rPr lang="en-US"/>
              <a:t>However unlike the Load instructoion where busB is not used, the store instruction will use busB to send the data to the Data memory.</a:t>
            </a:r>
          </a:p>
          <a:p>
            <a:r>
              <a:rPr lang="en-US"/>
              <a:t>Consequently, the Rt field of the instruction has to be fed to the Rb port of the register file.</a:t>
            </a:r>
          </a:p>
          <a:p>
            <a:r>
              <a:rPr lang="en-US"/>
              <a:t>In order to write the Data Memory properly, the MemWr signal has to be set to 1.</a:t>
            </a:r>
          </a:p>
          <a:p>
            <a:r>
              <a:rPr lang="en-US"/>
              <a:t>Notice that the store instruction does not update the register file.  Therefore, RegWr must be set to zero and consequently control signals RegDst and MemtoReg are don’t cares.</a:t>
            </a:r>
          </a:p>
          <a:p>
            <a:r>
              <a:rPr lang="en-US"/>
              <a:t>And once again we need to set the control signals Branch and Jump to zero to ensure proper Program Counter updataing.</a:t>
            </a:r>
          </a:p>
          <a:p>
            <a:r>
              <a:rPr lang="en-US"/>
              <a:t>Well, by now, you are probably tied of these boring stuff where Branch and Jump are zero so let’s look at something different--the bracnh instruction.</a:t>
            </a:r>
          </a:p>
          <a:p>
            <a:endParaRPr lang="en-US"/>
          </a:p>
          <a:p>
            <a:r>
              <a:rPr lang="en-US"/>
              <a:t>+3 = 31 min. (Y:11)</a:t>
            </a:r>
          </a:p>
        </p:txBody>
      </p:sp>
      <p:sp>
        <p:nvSpPr>
          <p:cNvPr id="25603" name="Rectangle 3"/>
          <p:cNvSpPr>
            <a:spLocks noGrp="1" noRot="1" noChangeAspect="1" noChangeArrowheads="1"/>
          </p:cNvSpPr>
          <p:nvPr>
            <p:ph type="sldImg"/>
          </p:nvPr>
        </p:nvSpPr>
        <p:spPr bwMode="auto">
          <a:xfrm>
            <a:off x="1141413" y="573088"/>
            <a:ext cx="4587875" cy="3441700"/>
          </a:xfrm>
          <a:noFill/>
          <a:ln>
            <a:solidFill>
              <a:srgbClr val="000000"/>
            </a:solidFill>
            <a:miter lim="800000"/>
            <a:headEnd/>
            <a:tailEnd/>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bwMode="auto">
          <a:xfrm>
            <a:off x="515938" y="4343400"/>
            <a:ext cx="5910262" cy="4114800"/>
          </a:xfrm>
          <a:noFill/>
        </p:spPr>
        <p:txBody>
          <a:bodyPr wrap="square" lIns="90461" tIns="44436" rIns="90461" bIns="44436" numCol="1" anchor="t" anchorCtr="0" compatLnSpc="1">
            <a:prstTxWarp prst="textNoShape">
              <a:avLst/>
            </a:prstTxWarp>
          </a:bodyPr>
          <a:lstStyle/>
          <a:p>
            <a:r>
              <a:rPr lang="en-US"/>
              <a:t>The store instruction performs the inverse function of the load.  Instead of loading data from memory, the store instruction sends the contents of register specified by Rt to data memory.</a:t>
            </a:r>
          </a:p>
          <a:p>
            <a:r>
              <a:rPr lang="en-US"/>
              <a:t>Similar to the load instruction, the store instruction needs to read the contents of register Rs (points to Ra port) and add it to the sign extended verion of the immediate filed (Imm16, ExtOp = 1, ALUSrc = 1) to form the data memory address (ALUctr = add).</a:t>
            </a:r>
          </a:p>
          <a:p>
            <a:r>
              <a:rPr lang="en-US"/>
              <a:t>However unlike the Load instructoion where busB is not used, the store instruction will use busB to send the data to the Data memory.</a:t>
            </a:r>
          </a:p>
          <a:p>
            <a:r>
              <a:rPr lang="en-US"/>
              <a:t>Consequently, the Rt field of the instruction has to be fed to the Rb port of the register file.</a:t>
            </a:r>
          </a:p>
          <a:p>
            <a:r>
              <a:rPr lang="en-US"/>
              <a:t>In order to write the Data Memory properly, the MemWr signal has to be set to 1.</a:t>
            </a:r>
          </a:p>
          <a:p>
            <a:r>
              <a:rPr lang="en-US"/>
              <a:t>Notice that the store instruction does not update the register file.  Therefore, RegWr must be set to zero and consequently control signals RegDst and MemtoReg are don’t cares.</a:t>
            </a:r>
          </a:p>
          <a:p>
            <a:r>
              <a:rPr lang="en-US"/>
              <a:t>And once again we need to set the control signals Branch and Jump to zero to ensure proper Program Counter updataing.</a:t>
            </a:r>
          </a:p>
          <a:p>
            <a:r>
              <a:rPr lang="en-US"/>
              <a:t>Well, by now, you are probably tied of these boring stuff where Branch and Jump are zero so let’s look at something different--the bracnh instruction.</a:t>
            </a:r>
          </a:p>
          <a:p>
            <a:endParaRPr lang="en-US"/>
          </a:p>
          <a:p>
            <a:r>
              <a:rPr lang="en-US"/>
              <a:t>+3 = 31 min. (Y:11)</a:t>
            </a:r>
          </a:p>
        </p:txBody>
      </p:sp>
      <p:sp>
        <p:nvSpPr>
          <p:cNvPr id="27651" name="Rectangle 3"/>
          <p:cNvSpPr>
            <a:spLocks noGrp="1" noRot="1" noChangeAspect="1" noChangeArrowheads="1"/>
          </p:cNvSpPr>
          <p:nvPr>
            <p:ph type="sldImg"/>
          </p:nvPr>
        </p:nvSpPr>
        <p:spPr bwMode="auto">
          <a:xfrm>
            <a:off x="1141413" y="573088"/>
            <a:ext cx="4587875" cy="3441700"/>
          </a:xfrm>
          <a:noFill/>
          <a:ln>
            <a:solidFill>
              <a:srgbClr val="000000"/>
            </a:solidFill>
            <a:miter lim="800000"/>
            <a:headEnd/>
            <a:tailEnd/>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bwMode="auto">
          <a:xfrm>
            <a:off x="515938" y="4343400"/>
            <a:ext cx="5910262" cy="4114800"/>
          </a:xfrm>
          <a:noFill/>
        </p:spPr>
        <p:txBody>
          <a:bodyPr wrap="square" lIns="90466" tIns="44439" rIns="90466" bIns="44439" numCol="1" anchor="t" anchorCtr="0" compatLnSpc="1">
            <a:prstTxWarp prst="textNoShape">
              <a:avLst/>
            </a:prstTxWarp>
          </a:bodyPr>
          <a:lstStyle/>
          <a:p>
            <a:r>
              <a:rPr lang="en-US"/>
              <a:t>So how does the branch instruction work?</a:t>
            </a:r>
          </a:p>
          <a:p>
            <a:r>
              <a:rPr lang="en-US"/>
              <a:t>As far as the main datapath is concerned, it needs to calculate the branch condition. That is, it subtracts the register specified in the Rt field from the register specified in the Rs field and set the condition Zero accordingly.</a:t>
            </a:r>
          </a:p>
          <a:p>
            <a:r>
              <a:rPr lang="en-US"/>
              <a:t>In order to place the register values on busA and busB, we need to feed the Rs and Rt fields of the instruction to the Ra and Rb ports of the register file and set ALUSrc to 0.</a:t>
            </a:r>
          </a:p>
          <a:p>
            <a:r>
              <a:rPr lang="en-US"/>
              <a:t>Then we have to instruction the ALU to perform the subtract (ALUctr = sub) operation and set the Zero bit accordingly.</a:t>
            </a:r>
          </a:p>
          <a:p>
            <a:r>
              <a:rPr lang="en-US"/>
              <a:t>The Zero bit is sent to the Instruction Fetch Unit.  I will show you the internal of the Instruction Fetch Unit in a second.</a:t>
            </a:r>
          </a:p>
          <a:p>
            <a:r>
              <a:rPr lang="en-US"/>
              <a:t>But before we leave this slide, I want you to notice that ExtOp, MemtoReg, and RegDst are don’t cares but RegWr and MemWr have to be ZERO to prevent any write to occur.</a:t>
            </a:r>
          </a:p>
          <a:p>
            <a:r>
              <a:rPr lang="en-US"/>
              <a:t>And finally, the controller needs to set the Branch signal to 1 so the Instruction Fetch Unit knows what to do.  So now  let’s take a look at the Instruction Fetch Unit.</a:t>
            </a:r>
          </a:p>
          <a:p>
            <a:endParaRPr lang="en-US"/>
          </a:p>
          <a:p>
            <a:r>
              <a:rPr lang="en-US"/>
              <a:t>+2 = 33 min. (Y:13)</a:t>
            </a:r>
          </a:p>
        </p:txBody>
      </p:sp>
      <p:sp>
        <p:nvSpPr>
          <p:cNvPr id="35843" name="Rectangle 3"/>
          <p:cNvSpPr>
            <a:spLocks noGrp="1" noRot="1" noChangeAspect="1" noChangeArrowheads="1"/>
          </p:cNvSpPr>
          <p:nvPr>
            <p:ph type="sldImg"/>
          </p:nvPr>
        </p:nvSpPr>
        <p:spPr bwMode="auto">
          <a:xfrm>
            <a:off x="1141413" y="573088"/>
            <a:ext cx="4587875" cy="3441700"/>
          </a:xfrm>
          <a:noFill/>
          <a:ln>
            <a:solidFill>
              <a:srgbClr val="000000"/>
            </a:solidFill>
            <a:miter lim="800000"/>
            <a:headEnd/>
            <a:tailEnd/>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bwMode="auto">
          <a:xfrm>
            <a:off x="515938" y="4343400"/>
            <a:ext cx="5910262" cy="4114800"/>
          </a:xfrm>
          <a:noFill/>
        </p:spPr>
        <p:txBody>
          <a:bodyPr wrap="square" lIns="90466" tIns="44439" rIns="90466" bIns="44439" numCol="1" anchor="t" anchorCtr="0" compatLnSpc="1">
            <a:prstTxWarp prst="textNoShape">
              <a:avLst/>
            </a:prstTxWarp>
          </a:bodyPr>
          <a:lstStyle/>
          <a:p>
            <a:r>
              <a:rPr lang="en-US"/>
              <a:t>So how does the branch instruction work?</a:t>
            </a:r>
          </a:p>
          <a:p>
            <a:r>
              <a:rPr lang="en-US"/>
              <a:t>As far as the main datapath is concerned, it needs to calculate the branch condition. That is, it subtracts the register specified in the Rt field from the register specified in the Rs field and set the condition Zero accordingly.</a:t>
            </a:r>
          </a:p>
          <a:p>
            <a:r>
              <a:rPr lang="en-US"/>
              <a:t>In order to place the register values on busA and busB, we need to feed the Rs and Rt fields of the instruction to the Ra and Rb ports of the register file and set ALUSrc to 0.</a:t>
            </a:r>
          </a:p>
          <a:p>
            <a:r>
              <a:rPr lang="en-US"/>
              <a:t>Then we have to instruction the ALU to perform the subtract (ALUctr = sub) operation and set the Zero bit accordingly.</a:t>
            </a:r>
          </a:p>
          <a:p>
            <a:r>
              <a:rPr lang="en-US"/>
              <a:t>The Zero bit is sent to the Instruction Fetch Unit.  I will show you the internal of the Instruction Fetch Unit in a second.</a:t>
            </a:r>
          </a:p>
          <a:p>
            <a:r>
              <a:rPr lang="en-US"/>
              <a:t>But before we leave this slide, I want you to notice that ExtOp, MemtoReg, and RegDst are don’t cares but RegWr and MemWr have to be ZERO to prevent any write to occur.</a:t>
            </a:r>
          </a:p>
          <a:p>
            <a:r>
              <a:rPr lang="en-US"/>
              <a:t>And finally, the controller needs to set the Branch signal to 1 so the Instruction Fetch Unit knows what to do.  So now  let’s take a look at the Instruction Fetch Unit.</a:t>
            </a:r>
          </a:p>
          <a:p>
            <a:endParaRPr lang="en-US"/>
          </a:p>
          <a:p>
            <a:r>
              <a:rPr lang="en-US"/>
              <a:t>+2 = 33 min. (Y:13)</a:t>
            </a:r>
          </a:p>
        </p:txBody>
      </p:sp>
      <p:sp>
        <p:nvSpPr>
          <p:cNvPr id="37891" name="Rectangle 3"/>
          <p:cNvSpPr>
            <a:spLocks noGrp="1" noRot="1" noChangeAspect="1" noChangeArrowheads="1"/>
          </p:cNvSpPr>
          <p:nvPr>
            <p:ph type="sldImg"/>
          </p:nvPr>
        </p:nvSpPr>
        <p:spPr bwMode="auto">
          <a:xfrm>
            <a:off x="1141413" y="573088"/>
            <a:ext cx="4587875" cy="3441700"/>
          </a:xfrm>
          <a:noFill/>
          <a:ln>
            <a:solidFill>
              <a:srgbClr val="000000"/>
            </a:solidFill>
            <a:miter lim="800000"/>
            <a:headEnd/>
            <a:tailEnd/>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bwMode="auto">
          <a:xfrm>
            <a:off x="515938" y="4343400"/>
            <a:ext cx="5910262" cy="4114800"/>
          </a:xfrm>
          <a:noFill/>
        </p:spPr>
        <p:txBody>
          <a:bodyPr wrap="square" lIns="90466" tIns="44439" rIns="90466" bIns="44439" numCol="1" anchor="t" anchorCtr="0" compatLnSpc="1">
            <a:prstTxWarp prst="textNoShape">
              <a:avLst/>
            </a:prstTxWarp>
          </a:bodyPr>
          <a:lstStyle/>
          <a:p>
            <a:r>
              <a:rPr lang="en-US"/>
              <a:t>Let’s look at the interesting case where the branch condition Zero is true (Zero = 1).</a:t>
            </a:r>
          </a:p>
          <a:p>
            <a:r>
              <a:rPr lang="en-US"/>
              <a:t>Well, if Zero is not asserted, we will have our boring case where PC + 1 is selected.</a:t>
            </a:r>
          </a:p>
          <a:p>
            <a:r>
              <a:rPr lang="en-US"/>
              <a:t>Anyway, with Branch = 1 and Zero = 1, the output of the second adder will be selected.</a:t>
            </a:r>
          </a:p>
          <a:p>
            <a:r>
              <a:rPr lang="en-US"/>
              <a:t>That is, we will add the seqential address, that is output of the first adder, to the sign extended version of the immediate field, to form the branch target address (output of 2nd adder).</a:t>
            </a:r>
          </a:p>
          <a:p>
            <a:r>
              <a:rPr lang="en-US"/>
              <a:t>With the control signal Jump set to zero, this branch target address will be written into the Program Counter register (PC) at the end of the clock cycle.</a:t>
            </a:r>
          </a:p>
          <a:p>
            <a:endParaRPr lang="en-US"/>
          </a:p>
          <a:p>
            <a:r>
              <a:rPr lang="en-US"/>
              <a:t>+2 = 35 min. (Y:15)</a:t>
            </a:r>
          </a:p>
        </p:txBody>
      </p:sp>
      <p:sp>
        <p:nvSpPr>
          <p:cNvPr id="39939" name="Rectangle 3"/>
          <p:cNvSpPr>
            <a:spLocks noGrp="1" noRot="1" noChangeAspect="1" noChangeArrowheads="1"/>
          </p:cNvSpPr>
          <p:nvPr>
            <p:ph type="sldImg"/>
          </p:nvPr>
        </p:nvSpPr>
        <p:spPr bwMode="auto">
          <a:xfrm>
            <a:off x="1141413" y="573088"/>
            <a:ext cx="4587875" cy="3441700"/>
          </a:xfrm>
          <a:noFill/>
          <a:ln>
            <a:solidFill>
              <a:srgbClr val="000000"/>
            </a:solidFill>
            <a:miter lim="800000"/>
            <a:headEnd/>
            <a:tailEnd/>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bwMode="auto">
          <a:xfrm>
            <a:off x="515938" y="4343400"/>
            <a:ext cx="5910262" cy="4114800"/>
          </a:xfrm>
          <a:noFill/>
        </p:spPr>
        <p:txBody>
          <a:bodyPr wrap="square" lIns="90466" tIns="44439" rIns="90466" bIns="44439" numCol="1" anchor="t" anchorCtr="0" compatLnSpc="1">
            <a:prstTxWarp prst="textNoShape">
              <a:avLst/>
            </a:prstTxWarp>
          </a:bodyPr>
          <a:lstStyle/>
          <a:p>
            <a:r>
              <a:rPr lang="en-US"/>
              <a:t>Let’s look at the interesting case where the branch condition Zero is true (Zero = 1).</a:t>
            </a:r>
          </a:p>
          <a:p>
            <a:r>
              <a:rPr lang="en-US"/>
              <a:t>Well, if Zero is not asserted, we will have our boring case where PC + 1 is selected.</a:t>
            </a:r>
          </a:p>
          <a:p>
            <a:r>
              <a:rPr lang="en-US"/>
              <a:t>Anyway, with Branch = 1 and Zero = 1, the output of the second adder will be selected.</a:t>
            </a:r>
          </a:p>
          <a:p>
            <a:r>
              <a:rPr lang="en-US"/>
              <a:t>That is, we will add the seqential address, that is output of the first adder, to the sign extended version of the immediate field, to form the branch target address (output of 2nd adder).</a:t>
            </a:r>
          </a:p>
          <a:p>
            <a:r>
              <a:rPr lang="en-US"/>
              <a:t>With the control signal Jump set to zero, this branch target address will be written into the Program Counter register (PC) at the end of the clock cycle.</a:t>
            </a:r>
          </a:p>
          <a:p>
            <a:endParaRPr lang="en-US"/>
          </a:p>
          <a:p>
            <a:r>
              <a:rPr lang="en-US"/>
              <a:t>+2 = 35 min. (Y:15)</a:t>
            </a:r>
          </a:p>
        </p:txBody>
      </p:sp>
      <p:sp>
        <p:nvSpPr>
          <p:cNvPr id="41987" name="Rectangle 3"/>
          <p:cNvSpPr>
            <a:spLocks noGrp="1" noRot="1" noChangeAspect="1" noChangeArrowheads="1"/>
          </p:cNvSpPr>
          <p:nvPr>
            <p:ph type="sldImg"/>
          </p:nvPr>
        </p:nvSpPr>
        <p:spPr bwMode="auto">
          <a:xfrm>
            <a:off x="1141413" y="573088"/>
            <a:ext cx="4587875" cy="3441700"/>
          </a:xfrm>
          <a:noFill/>
          <a:ln>
            <a:solidFill>
              <a:srgbClr val="000000"/>
            </a:solidFill>
            <a:miter lim="800000"/>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516211" y="4342777"/>
            <a:ext cx="5909289" cy="4115111"/>
          </a:xfrm>
          <a:noFill/>
          <a:ln w="9525"/>
        </p:spPr>
        <p:txBody>
          <a:bodyPr lIns="91989" tIns="45188" rIns="91989" bIns="45188"/>
          <a:lstStyle/>
          <a:p>
            <a:endParaRPr lang="en-US" smtClean="0">
              <a:latin typeface="Arial" pitchFamily="34" charset="0"/>
              <a:ea typeface="ＭＳ Ｐゴシック" pitchFamily="34" charset="-128"/>
            </a:endParaRPr>
          </a:p>
        </p:txBody>
      </p:sp>
      <p:sp>
        <p:nvSpPr>
          <p:cNvPr id="55299" name="Rectangle 3"/>
          <p:cNvSpPr>
            <a:spLocks noGrp="1" noRot="1" noChangeAspect="1" noChangeArrowheads="1"/>
          </p:cNvSpPr>
          <p:nvPr>
            <p:ph type="sldImg"/>
          </p:nvPr>
        </p:nvSpPr>
        <p:spPr>
          <a:xfrm>
            <a:off x="1163638" y="588963"/>
            <a:ext cx="4548187" cy="3413125"/>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idx="1"/>
          </p:nvPr>
        </p:nvSpPr>
        <p:spPr bwMode="auto">
          <a:xfrm>
            <a:off x="515938" y="4343400"/>
            <a:ext cx="5910262" cy="4114800"/>
          </a:xfrm>
          <a:noFill/>
        </p:spPr>
        <p:txBody>
          <a:bodyPr wrap="square" lIns="90461" tIns="44436" rIns="90461" bIns="44436" numCol="1" anchor="t" anchorCtr="0" compatLnSpc="1">
            <a:prstTxWarp prst="textNoShape">
              <a:avLst/>
            </a:prstTxWarp>
          </a:bodyPr>
          <a:lstStyle/>
          <a:p>
            <a:r>
              <a:rPr lang="en-US"/>
              <a:t>OK, let’s get on with today’s lecture by looking at the simple add instruction.</a:t>
            </a:r>
          </a:p>
          <a:p>
            <a:r>
              <a:rPr lang="en-US"/>
              <a:t>In terms of Register Transfer Language, this is what the Add instruction need to do.</a:t>
            </a:r>
          </a:p>
          <a:p>
            <a:r>
              <a:rPr lang="en-US"/>
              <a:t>First, you need to fetch the instruction from Memory.</a:t>
            </a:r>
          </a:p>
          <a:p>
            <a:r>
              <a:rPr lang="en-US"/>
              <a:t>Then you perform the actual add operation.  More specifically:</a:t>
            </a:r>
          </a:p>
          <a:p>
            <a:r>
              <a:rPr lang="en-US"/>
              <a:t>(a) You add the contents of the register specified by the Rs and Rt fields of the instruction.</a:t>
            </a:r>
          </a:p>
          <a:p>
            <a:r>
              <a:rPr lang="en-US"/>
              <a:t>(b) Then you write the results to the register specified by the Rd field.</a:t>
            </a:r>
          </a:p>
          <a:p>
            <a:r>
              <a:rPr lang="en-US"/>
              <a:t>And finally, you need to update the program counter to point to the next instruction.</a:t>
            </a:r>
          </a:p>
          <a:p>
            <a:r>
              <a:rPr lang="en-US"/>
              <a:t>Now, let’s take a detail look at the datapath during various phase of this instruction.</a:t>
            </a:r>
          </a:p>
          <a:p>
            <a:endParaRPr lang="en-US"/>
          </a:p>
          <a:p>
            <a:r>
              <a:rPr lang="en-US"/>
              <a:t>+2 = 10 min. (X:50)</a:t>
            </a:r>
          </a:p>
        </p:txBody>
      </p:sp>
      <p:sp>
        <p:nvSpPr>
          <p:cNvPr id="64515" name="Rectangle 3"/>
          <p:cNvSpPr>
            <a:spLocks noGrp="1" noRot="1" noChangeAspect="1" noChangeArrowheads="1"/>
          </p:cNvSpPr>
          <p:nvPr>
            <p:ph type="sldImg"/>
          </p:nvPr>
        </p:nvSpPr>
        <p:spPr bwMode="auto">
          <a:xfrm>
            <a:off x="1141413" y="573088"/>
            <a:ext cx="4587875" cy="3441700"/>
          </a:xfrm>
          <a:noFill/>
          <a:ln>
            <a:solidFill>
              <a:srgbClr val="000000"/>
            </a:solidFill>
            <a:miter lim="800000"/>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bwMode="auto">
          <a:xfrm>
            <a:off x="515938" y="4343400"/>
            <a:ext cx="5910262" cy="4114800"/>
          </a:xfrm>
          <a:noFill/>
        </p:spPr>
        <p:txBody>
          <a:bodyPr wrap="square" lIns="90461" tIns="44436" rIns="90461" bIns="44436" numCol="1" anchor="t" anchorCtr="0" compatLnSpc="1">
            <a:prstTxWarp prst="textNoShape">
              <a:avLst/>
            </a:prstTxWarp>
          </a:bodyPr>
          <a:lstStyle/>
          <a:p>
            <a:r>
              <a:rPr lang="en-US"/>
              <a:t>This picture shows the activities at the main datapath during the execution of the Add or Subtract instructions.  </a:t>
            </a:r>
          </a:p>
          <a:p>
            <a:r>
              <a:rPr lang="en-US"/>
              <a:t>The active parts of the datapath are shown in different color as well as thicker lines.</a:t>
            </a:r>
          </a:p>
          <a:p>
            <a:r>
              <a:rPr lang="en-US"/>
              <a:t>First of all, the Rs and Rt of the instructions are fed to the Ra and Rb address ports of the register file and cause the contents of registers specified by the Rs and Rt fields to be placed on busA and busB, respectively.</a:t>
            </a:r>
          </a:p>
          <a:p>
            <a:r>
              <a:rPr lang="en-US"/>
              <a:t>With the ALUctr signals set to either Add or Subtract, the ALU will perform the proper operation and with MemtoReg set to 0, the ALU output will be placed onto busW.</a:t>
            </a:r>
          </a:p>
          <a:p>
            <a:r>
              <a:rPr lang="en-US"/>
              <a:t>The control we are going to design will also set RegWr to 1 so that the result will be written to the register file at the end of the cycle.</a:t>
            </a:r>
          </a:p>
          <a:p>
            <a:r>
              <a:rPr lang="en-US"/>
              <a:t>Notice that ExtOp is don’t care because the Extender in this case can either do a SignExt or ZeroExt.  We DON’T care because ALUSrc will be equal to 0--we are using busB.</a:t>
            </a:r>
          </a:p>
          <a:p>
            <a:r>
              <a:rPr lang="en-US"/>
              <a:t>The other control signals we need to worry about are:</a:t>
            </a:r>
          </a:p>
          <a:p>
            <a:r>
              <a:rPr lang="en-US"/>
              <a:t>(a) MemWr has to be set to zero because we do not want to  write the memory. </a:t>
            </a:r>
          </a:p>
          <a:p>
            <a:r>
              <a:rPr lang="en-US"/>
              <a:t>(b) And Branch and Jump, we have to set to zero.  Let me show you why.</a:t>
            </a:r>
          </a:p>
          <a:p>
            <a:endParaRPr lang="en-US"/>
          </a:p>
          <a:p>
            <a:r>
              <a:rPr lang="en-US"/>
              <a:t>+3 = 15 min. (X:55)</a:t>
            </a:r>
          </a:p>
        </p:txBody>
      </p:sp>
      <p:sp>
        <p:nvSpPr>
          <p:cNvPr id="68611" name="Rectangle 3"/>
          <p:cNvSpPr>
            <a:spLocks noGrp="1" noRot="1" noChangeAspect="1" noChangeArrowheads="1"/>
          </p:cNvSpPr>
          <p:nvPr>
            <p:ph type="sldImg"/>
          </p:nvPr>
        </p:nvSpPr>
        <p:spPr bwMode="auto">
          <a:xfrm>
            <a:off x="1141413" y="573088"/>
            <a:ext cx="4587875" cy="3441700"/>
          </a:xfrm>
          <a:noFill/>
          <a:ln>
            <a:solidFill>
              <a:srgbClr val="000000"/>
            </a:solidFill>
            <a:miter lim="800000"/>
            <a:headEnd/>
            <a:tailEn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bwMode="auto">
          <a:xfrm>
            <a:off x="515938" y="4343400"/>
            <a:ext cx="5910262" cy="4114800"/>
          </a:xfrm>
          <a:noFill/>
        </p:spPr>
        <p:txBody>
          <a:bodyPr wrap="square" lIns="90461" tIns="44436" rIns="90461" bIns="44436" numCol="1" anchor="t" anchorCtr="0" compatLnSpc="1">
            <a:prstTxWarp prst="textNoShape">
              <a:avLst/>
            </a:prstTxWarp>
          </a:bodyPr>
          <a:lstStyle/>
          <a:p>
            <a:r>
              <a:rPr lang="en-US"/>
              <a:t>This picture shows the control signals setting for the Instruction Fetch Unit at the end of the Add or Subtract instruction.</a:t>
            </a:r>
          </a:p>
          <a:p>
            <a:r>
              <a:rPr lang="en-US"/>
              <a:t>Both the Branch and Jump signals are set to 0.</a:t>
            </a:r>
          </a:p>
          <a:p>
            <a:r>
              <a:rPr lang="en-US"/>
              <a:t>Consequently, the output of the first adder, which implements PC plus 1, is selected through the two 2-to-1 mux and got placed into the input of the Program Counter register.</a:t>
            </a:r>
          </a:p>
          <a:p>
            <a:r>
              <a:rPr lang="en-US"/>
              <a:t>The Program Counter is updated to this new value at the next clock tick.</a:t>
            </a:r>
          </a:p>
          <a:p>
            <a:r>
              <a:rPr lang="en-US"/>
              <a:t>Notice that the Program Counter is updated at every cycle.  Therefore it does not have a Write Enable signal to control the write.</a:t>
            </a:r>
          </a:p>
          <a:p>
            <a:r>
              <a:rPr lang="en-US"/>
              <a:t>Also, this picture is the same for or all instructions other than Branch andJjump.</a:t>
            </a:r>
          </a:p>
          <a:p>
            <a:r>
              <a:rPr lang="en-US"/>
              <a:t>Therefore I will only show this picture again for the Branch and Jump instructions and will not  repeat this for all other instructions.</a:t>
            </a:r>
          </a:p>
          <a:p>
            <a:endParaRPr lang="en-US"/>
          </a:p>
          <a:p>
            <a:r>
              <a:rPr lang="en-US"/>
              <a:t>+2 = 17 min. (X:57)</a:t>
            </a:r>
          </a:p>
        </p:txBody>
      </p:sp>
      <p:sp>
        <p:nvSpPr>
          <p:cNvPr id="70659" name="Rectangle 3"/>
          <p:cNvSpPr>
            <a:spLocks noGrp="1" noRot="1" noChangeAspect="1" noChangeArrowheads="1"/>
          </p:cNvSpPr>
          <p:nvPr>
            <p:ph type="sldImg"/>
          </p:nvPr>
        </p:nvSpPr>
        <p:spPr bwMode="auto">
          <a:xfrm>
            <a:off x="1141413" y="573088"/>
            <a:ext cx="4587875" cy="3441700"/>
          </a:xfrm>
          <a:noFill/>
          <a:ln>
            <a:solidFill>
              <a:srgbClr val="000000"/>
            </a:solidFill>
            <a:miter lim="800000"/>
            <a:headEnd/>
            <a:tailEn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366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C4810A9-73F5-2B4B-A6E9-F4A87E272F3E}" type="datetime1">
              <a:rPr lang="en-US" smtClean="0"/>
              <a:pPr/>
              <a:t>7/25/2011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3DD04-69C9-7640-B9F5-7F56198473A3}" type="datetime1">
              <a:rPr lang="en-US" smtClean="0"/>
              <a:pPr/>
              <a:t>7/25/2011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8CA84-FF21-4340-A485-BEC988797009}" type="datetime1">
              <a:rPr lang="en-US" smtClean="0"/>
              <a:pPr/>
              <a:t>7/25/2011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42227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33400" y="914400"/>
            <a:ext cx="8153400" cy="2393950"/>
          </a:xfrm>
        </p:spPr>
        <p:txBody>
          <a:bodyPr/>
          <a:lstStyle/>
          <a:p>
            <a:pPr lvl="0"/>
            <a:endParaRPr lang="en-US" noProof="0"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BAAC7B-3106-B446-BBA4-C6229A66651B}" type="datetime1">
              <a:rPr lang="en-US" smtClean="0"/>
              <a:pPr/>
              <a:t>7/25/2011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97A88D-09B7-B049-B849-6F2B2575D246}" type="datetime1">
              <a:rPr lang="en-US" smtClean="0"/>
              <a:pPr/>
              <a:t>7/25/2011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A2DE64-F001-BF48-BCB6-40100FCEAE53}" type="datetime1">
              <a:rPr lang="en-US" smtClean="0"/>
              <a:pPr/>
              <a:t>7/25/2011</a:t>
            </a:fld>
            <a:endParaRPr lang="en-US" dirty="0"/>
          </a:p>
        </p:txBody>
      </p:sp>
      <p:sp>
        <p:nvSpPr>
          <p:cNvPr id="6" name="Footer Placeholder 5"/>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3C84B-1A1E-C946-BA5A-C3AFFD913C2F}" type="datetime1">
              <a:rPr lang="en-US" smtClean="0"/>
              <a:pPr/>
              <a:t>7/25/2011</a:t>
            </a:fld>
            <a:endParaRPr lang="en-US" dirty="0"/>
          </a:p>
        </p:txBody>
      </p:sp>
      <p:sp>
        <p:nvSpPr>
          <p:cNvPr id="8" name="Footer Placeholder 7"/>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
        <p:nvSpPr>
          <p:cNvPr id="9" name="Slide Number Placeholder 8"/>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BE5DB6-BC84-1B4E-B8BF-19FDA23F71ED}" type="datetime1">
              <a:rPr lang="en-US" smtClean="0"/>
              <a:pPr/>
              <a:t>7/25/2011</a:t>
            </a:fld>
            <a:endParaRPr lang="en-US" dirty="0"/>
          </a:p>
        </p:txBody>
      </p:sp>
      <p:sp>
        <p:nvSpPr>
          <p:cNvPr id="4" name="Footer Placeholder 3"/>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FF409-3F21-1348-8A0B-F0DAB690B70E}" type="datetime1">
              <a:rPr lang="en-US" smtClean="0"/>
              <a:pPr/>
              <a:t>7/25/2011</a:t>
            </a:fld>
            <a:endParaRPr lang="en-US" dirty="0"/>
          </a:p>
        </p:txBody>
      </p:sp>
      <p:sp>
        <p:nvSpPr>
          <p:cNvPr id="3" name="Footer Placeholder 2"/>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213D2C-2EC1-6F42-879A-7390707CF0C8}" type="datetime1">
              <a:rPr lang="en-US" smtClean="0"/>
              <a:pPr/>
              <a:t>7/25/2011</a:t>
            </a:fld>
            <a:endParaRPr lang="en-US" dirty="0"/>
          </a:p>
        </p:txBody>
      </p:sp>
      <p:sp>
        <p:nvSpPr>
          <p:cNvPr id="6" name="Footer Placeholder 5"/>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A8D58C-F80A-0A4D-963E-CCB1365075EF}" type="datetime1">
              <a:rPr lang="en-US" smtClean="0"/>
              <a:pPr/>
              <a:t>7/25/2011</a:t>
            </a:fld>
            <a:endParaRPr lang="en-US" dirty="0"/>
          </a:p>
        </p:txBody>
      </p:sp>
      <p:sp>
        <p:nvSpPr>
          <p:cNvPr id="6" name="Footer Placeholder 5"/>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BA1284-4588-1142-B114-CD43E895ECBA}" type="datetime1">
              <a:rPr lang="en-US" smtClean="0"/>
              <a:pPr/>
              <a:t>7/25/2011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Summer 2011 </a:t>
            </a:r>
            <a:r>
              <a:rPr lang="en-US" dirty="0" smtClean="0"/>
              <a:t>-- </a:t>
            </a:r>
            <a:r>
              <a:rPr lang="en-US" dirty="0" smtClean="0"/>
              <a:t>Lecture #21</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63E4C-4642-794D-A2FD-70F6B81535F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iming>
    <p:tnLst>
      <p:par>
        <p:cTn id="1" dur="indefinite" restart="never" nodeType="tmRoot"/>
      </p:par>
    </p:tnLst>
  </p:timing>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Microsoft_Office_Excel_97-2003_Worksheet1.xls"/></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file:///\\localhost\Volumes\Coco\Coco\ddgarcia\-Cal\clas\c\2008Sp\-Lectures\2008SpCS61C-L28-ddg-pipelineI.aif" TargetMode="External"/><Relationship Id="rId1" Type="http://schemas.openxmlformats.org/officeDocument/2006/relationships/vmlDrawing" Target="../drawings/vmlDrawing3.vml"/><Relationship Id="rId6" Type="http://schemas.openxmlformats.org/officeDocument/2006/relationships/oleObject" Target="../embeddings/oleObject2.bin"/><Relationship Id="rId5" Type="http://schemas.openxmlformats.org/officeDocument/2006/relationships/audio" Target="../media/audio1.bin"/><Relationship Id="rId4" Type="http://schemas.openxmlformats.org/officeDocument/2006/relationships/notesSlide" Target="../notesSlides/notesSlide25.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inst.eecs.berkeley.edu/~cs61c/sp11/picker/?go"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0851"/>
            <a:ext cx="7772400" cy="1470025"/>
          </a:xfrm>
        </p:spPr>
        <p:txBody>
          <a:bodyPr>
            <a:normAutofit fontScale="90000"/>
          </a:bodyPr>
          <a:lstStyle/>
          <a:p>
            <a:r>
              <a:rPr lang="en-US" dirty="0" smtClean="0"/>
              <a:t>CS 61C: Great Ideas in Computer Architecture (Machine Structures</a:t>
            </a:r>
            <a:r>
              <a:rPr lang="en-US" dirty="0" smtClean="0"/>
              <a:t>)</a:t>
            </a:r>
            <a:r>
              <a:rPr lang="en-US" dirty="0" smtClean="0"/>
              <a:t/>
            </a:r>
            <a:br>
              <a:rPr lang="en-US" dirty="0" smtClean="0"/>
            </a:br>
            <a:r>
              <a:rPr lang="en-US" i="1" dirty="0" smtClean="0"/>
              <a:t>MIPS Control, MIPS Pipelining Intro</a:t>
            </a:r>
            <a:endParaRPr lang="en-US" i="1" dirty="0"/>
          </a:p>
        </p:txBody>
      </p:sp>
      <p:sp>
        <p:nvSpPr>
          <p:cNvPr id="3" name="Subtitle 2"/>
          <p:cNvSpPr>
            <a:spLocks noGrp="1"/>
          </p:cNvSpPr>
          <p:nvPr>
            <p:ph type="subTitle" idx="1"/>
          </p:nvPr>
        </p:nvSpPr>
        <p:spPr/>
        <p:txBody>
          <a:bodyPr>
            <a:normAutofit/>
          </a:bodyPr>
          <a:lstStyle/>
          <a:p>
            <a:r>
              <a:rPr lang="en-US" dirty="0" smtClean="0"/>
              <a:t>Instructor:</a:t>
            </a:r>
            <a:r>
              <a:rPr lang="en-US" dirty="0" smtClean="0"/>
              <a:t/>
            </a:r>
            <a:br>
              <a:rPr lang="en-US" dirty="0" smtClean="0"/>
            </a:br>
            <a:r>
              <a:rPr lang="en-US" dirty="0" smtClean="0"/>
              <a:t>Michael Greenbaum</a:t>
            </a:r>
            <a:endParaRPr lang="en-US" dirty="0" smtClean="0"/>
          </a:p>
        </p:txBody>
      </p:sp>
      <p:sp>
        <p:nvSpPr>
          <p:cNvPr id="7" name="Date Placeholder 6"/>
          <p:cNvSpPr>
            <a:spLocks noGrp="1"/>
          </p:cNvSpPr>
          <p:nvPr>
            <p:ph type="dt" sz="half" idx="10"/>
          </p:nvPr>
        </p:nvSpPr>
        <p:spPr/>
        <p:txBody>
          <a:bodyPr/>
          <a:lstStyle/>
          <a:p>
            <a:fld id="{38B59C65-8E85-E14F-8A8A-1BD2A55B937E}" type="datetime1">
              <a:rPr lang="en-US" smtClean="0"/>
              <a:pPr/>
              <a:t>7/26/2011</a:t>
            </a:fld>
            <a:endParaRPr lang="en-US" dirty="0"/>
          </a:p>
        </p:txBody>
      </p:sp>
      <p:sp>
        <p:nvSpPr>
          <p:cNvPr id="10" name="Slide Number Placeholder 9"/>
          <p:cNvSpPr>
            <a:spLocks noGrp="1"/>
          </p:cNvSpPr>
          <p:nvPr>
            <p:ph type="sldNum" sz="quarter" idx="12"/>
          </p:nvPr>
        </p:nvSpPr>
        <p:spPr/>
        <p:txBody>
          <a:bodyPr/>
          <a:lstStyle/>
          <a:p>
            <a:fld id="{3CC63E4C-4642-794D-A2FD-70F6B81535F5}" type="slidenum">
              <a:rPr lang="en-US" smtClean="0"/>
              <a:pPr/>
              <a:t>1</a:t>
            </a:fld>
            <a:endParaRPr lang="en-US" dirty="0"/>
          </a:p>
        </p:txBody>
      </p:sp>
      <p:sp>
        <p:nvSpPr>
          <p:cNvPr id="11" name="Footer Placeholder 10"/>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144463"/>
            <a:ext cx="9144000" cy="474662"/>
          </a:xfrm>
        </p:spPr>
        <p:txBody>
          <a:bodyPr>
            <a:normAutofit fontScale="90000"/>
          </a:bodyPr>
          <a:lstStyle/>
          <a:p>
            <a:r>
              <a:rPr lang="en-US" smtClean="0"/>
              <a:t>Single Cycle Datapath during </a:t>
            </a:r>
            <a:r>
              <a:rPr lang="en-US" smtClean="0">
                <a:latin typeface="Courier New" charset="0"/>
              </a:rPr>
              <a:t>Add</a:t>
            </a:r>
          </a:p>
        </p:txBody>
      </p:sp>
      <p:sp>
        <p:nvSpPr>
          <p:cNvPr id="67587" name="Rectangle 3"/>
          <p:cNvSpPr>
            <a:spLocks noGrp="1" noChangeArrowheads="1"/>
          </p:cNvSpPr>
          <p:nvPr>
            <p:ph type="body" idx="1"/>
          </p:nvPr>
        </p:nvSpPr>
        <p:spPr>
          <a:xfrm>
            <a:off x="228600" y="1398588"/>
            <a:ext cx="8191500" cy="415925"/>
          </a:xfrm>
        </p:spPr>
        <p:txBody>
          <a:bodyPr>
            <a:normAutofit fontScale="77500" lnSpcReduction="20000"/>
          </a:bodyPr>
          <a:lstStyle/>
          <a:p>
            <a:pPr>
              <a:buFont typeface="Times" charset="0"/>
              <a:buNone/>
            </a:pPr>
            <a:r>
              <a:rPr lang="en-US"/>
              <a:t>R[rd]  =  R[rs]  +  R[rt]</a:t>
            </a:r>
          </a:p>
        </p:txBody>
      </p:sp>
      <p:grpSp>
        <p:nvGrpSpPr>
          <p:cNvPr id="2" name="Group 4"/>
          <p:cNvGrpSpPr>
            <a:grpSpLocks/>
          </p:cNvGrpSpPr>
          <p:nvPr/>
        </p:nvGrpSpPr>
        <p:grpSpPr bwMode="auto">
          <a:xfrm>
            <a:off x="1317625" y="657225"/>
            <a:ext cx="6307138" cy="641350"/>
            <a:chOff x="947" y="380"/>
            <a:chExt cx="3973" cy="404"/>
          </a:xfrm>
        </p:grpSpPr>
        <p:sp>
          <p:nvSpPr>
            <p:cNvPr id="34957" name="Rectangle 5"/>
            <p:cNvSpPr>
              <a:spLocks noChangeArrowheads="1"/>
            </p:cNvSpPr>
            <p:nvPr/>
          </p:nvSpPr>
          <p:spPr bwMode="auto">
            <a:xfrm>
              <a:off x="1016" y="584"/>
              <a:ext cx="3824" cy="17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3" name="Group 6"/>
            <p:cNvGrpSpPr>
              <a:grpSpLocks/>
            </p:cNvGrpSpPr>
            <p:nvPr/>
          </p:nvGrpSpPr>
          <p:grpSpPr bwMode="auto">
            <a:xfrm>
              <a:off x="1012" y="572"/>
              <a:ext cx="664" cy="212"/>
              <a:chOff x="1012" y="572"/>
              <a:chExt cx="664" cy="212"/>
            </a:xfrm>
          </p:grpSpPr>
          <p:sp>
            <p:nvSpPr>
              <p:cNvPr id="34981" name="Rectangle 7"/>
              <p:cNvSpPr>
                <a:spLocks noChangeArrowheads="1"/>
              </p:cNvSpPr>
              <p:nvPr/>
            </p:nvSpPr>
            <p:spPr bwMode="auto">
              <a:xfrm>
                <a:off x="1012" y="580"/>
                <a:ext cx="664"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4982" name="Rectangle 8"/>
              <p:cNvSpPr>
                <a:spLocks noChangeArrowheads="1"/>
              </p:cNvSpPr>
              <p:nvPr/>
            </p:nvSpPr>
            <p:spPr bwMode="auto">
              <a:xfrm>
                <a:off x="1205" y="572"/>
                <a:ext cx="254"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op</a:t>
                </a:r>
              </a:p>
            </p:txBody>
          </p:sp>
        </p:grpSp>
        <p:grpSp>
          <p:nvGrpSpPr>
            <p:cNvPr id="4" name="Group 9"/>
            <p:cNvGrpSpPr>
              <a:grpSpLocks/>
            </p:cNvGrpSpPr>
            <p:nvPr/>
          </p:nvGrpSpPr>
          <p:grpSpPr bwMode="auto">
            <a:xfrm>
              <a:off x="1684" y="572"/>
              <a:ext cx="616" cy="212"/>
              <a:chOff x="1684" y="572"/>
              <a:chExt cx="616" cy="212"/>
            </a:xfrm>
          </p:grpSpPr>
          <p:sp>
            <p:nvSpPr>
              <p:cNvPr id="34979" name="Rectangle 10"/>
              <p:cNvSpPr>
                <a:spLocks noChangeArrowheads="1"/>
              </p:cNvSpPr>
              <p:nvPr/>
            </p:nvSpPr>
            <p:spPr bwMode="auto">
              <a:xfrm>
                <a:off x="1684" y="580"/>
                <a:ext cx="616"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4980" name="Rectangle 11"/>
              <p:cNvSpPr>
                <a:spLocks noChangeArrowheads="1"/>
              </p:cNvSpPr>
              <p:nvPr/>
            </p:nvSpPr>
            <p:spPr bwMode="auto">
              <a:xfrm>
                <a:off x="1859" y="572"/>
                <a:ext cx="21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rs</a:t>
                </a:r>
              </a:p>
            </p:txBody>
          </p:sp>
        </p:grpSp>
        <p:grpSp>
          <p:nvGrpSpPr>
            <p:cNvPr id="5" name="Group 12"/>
            <p:cNvGrpSpPr>
              <a:grpSpLocks/>
            </p:cNvGrpSpPr>
            <p:nvPr/>
          </p:nvGrpSpPr>
          <p:grpSpPr bwMode="auto">
            <a:xfrm>
              <a:off x="2308" y="572"/>
              <a:ext cx="616" cy="210"/>
              <a:chOff x="2308" y="572"/>
              <a:chExt cx="616" cy="210"/>
            </a:xfrm>
          </p:grpSpPr>
          <p:sp>
            <p:nvSpPr>
              <p:cNvPr id="34977" name="Rectangle 13"/>
              <p:cNvSpPr>
                <a:spLocks noChangeArrowheads="1"/>
              </p:cNvSpPr>
              <p:nvPr/>
            </p:nvSpPr>
            <p:spPr bwMode="auto">
              <a:xfrm>
                <a:off x="2308" y="580"/>
                <a:ext cx="616"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4978" name="Rectangle 14"/>
              <p:cNvSpPr>
                <a:spLocks noChangeArrowheads="1"/>
              </p:cNvSpPr>
              <p:nvPr/>
            </p:nvSpPr>
            <p:spPr bwMode="auto">
              <a:xfrm>
                <a:off x="2483" y="572"/>
                <a:ext cx="2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rt</a:t>
                </a:r>
              </a:p>
            </p:txBody>
          </p:sp>
        </p:grpSp>
        <p:grpSp>
          <p:nvGrpSpPr>
            <p:cNvPr id="6" name="Group 15"/>
            <p:cNvGrpSpPr>
              <a:grpSpLocks/>
            </p:cNvGrpSpPr>
            <p:nvPr/>
          </p:nvGrpSpPr>
          <p:grpSpPr bwMode="auto">
            <a:xfrm>
              <a:off x="2932" y="572"/>
              <a:ext cx="616" cy="212"/>
              <a:chOff x="2932" y="572"/>
              <a:chExt cx="616" cy="212"/>
            </a:xfrm>
          </p:grpSpPr>
          <p:sp>
            <p:nvSpPr>
              <p:cNvPr id="34975" name="Rectangle 16"/>
              <p:cNvSpPr>
                <a:spLocks noChangeArrowheads="1"/>
              </p:cNvSpPr>
              <p:nvPr/>
            </p:nvSpPr>
            <p:spPr bwMode="auto">
              <a:xfrm>
                <a:off x="2932" y="580"/>
                <a:ext cx="616"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4976" name="Rectangle 17"/>
              <p:cNvSpPr>
                <a:spLocks noChangeArrowheads="1"/>
              </p:cNvSpPr>
              <p:nvPr/>
            </p:nvSpPr>
            <p:spPr bwMode="auto">
              <a:xfrm>
                <a:off x="3107" y="572"/>
                <a:ext cx="229"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rd</a:t>
                </a:r>
              </a:p>
            </p:txBody>
          </p:sp>
        </p:grpSp>
        <p:grpSp>
          <p:nvGrpSpPr>
            <p:cNvPr id="7" name="Group 18"/>
            <p:cNvGrpSpPr>
              <a:grpSpLocks/>
            </p:cNvGrpSpPr>
            <p:nvPr/>
          </p:nvGrpSpPr>
          <p:grpSpPr bwMode="auto">
            <a:xfrm>
              <a:off x="3556" y="572"/>
              <a:ext cx="616" cy="210"/>
              <a:chOff x="3556" y="572"/>
              <a:chExt cx="616" cy="210"/>
            </a:xfrm>
          </p:grpSpPr>
          <p:sp>
            <p:nvSpPr>
              <p:cNvPr id="34973" name="Rectangle 19"/>
              <p:cNvSpPr>
                <a:spLocks noChangeArrowheads="1"/>
              </p:cNvSpPr>
              <p:nvPr/>
            </p:nvSpPr>
            <p:spPr bwMode="auto">
              <a:xfrm>
                <a:off x="3556" y="580"/>
                <a:ext cx="616"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4974" name="Rectangle 20"/>
              <p:cNvSpPr>
                <a:spLocks noChangeArrowheads="1"/>
              </p:cNvSpPr>
              <p:nvPr/>
            </p:nvSpPr>
            <p:spPr bwMode="auto">
              <a:xfrm>
                <a:off x="3635" y="572"/>
                <a:ext cx="448"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shamt</a:t>
                </a:r>
              </a:p>
            </p:txBody>
          </p:sp>
        </p:grpSp>
        <p:grpSp>
          <p:nvGrpSpPr>
            <p:cNvPr id="8" name="Group 21"/>
            <p:cNvGrpSpPr>
              <a:grpSpLocks/>
            </p:cNvGrpSpPr>
            <p:nvPr/>
          </p:nvGrpSpPr>
          <p:grpSpPr bwMode="auto">
            <a:xfrm>
              <a:off x="4180" y="572"/>
              <a:ext cx="664" cy="210"/>
              <a:chOff x="4180" y="572"/>
              <a:chExt cx="664" cy="210"/>
            </a:xfrm>
          </p:grpSpPr>
          <p:sp>
            <p:nvSpPr>
              <p:cNvPr id="34971" name="Rectangle 22"/>
              <p:cNvSpPr>
                <a:spLocks noChangeArrowheads="1"/>
              </p:cNvSpPr>
              <p:nvPr/>
            </p:nvSpPr>
            <p:spPr bwMode="auto">
              <a:xfrm>
                <a:off x="4180" y="580"/>
                <a:ext cx="664"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4972" name="Rectangle 23"/>
              <p:cNvSpPr>
                <a:spLocks noChangeArrowheads="1"/>
              </p:cNvSpPr>
              <p:nvPr/>
            </p:nvSpPr>
            <p:spPr bwMode="auto">
              <a:xfrm>
                <a:off x="4373" y="572"/>
                <a:ext cx="398"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funct</a:t>
                </a:r>
              </a:p>
            </p:txBody>
          </p:sp>
        </p:grpSp>
        <p:sp>
          <p:nvSpPr>
            <p:cNvPr id="34964" name="Rectangle 24"/>
            <p:cNvSpPr>
              <a:spLocks noChangeArrowheads="1"/>
            </p:cNvSpPr>
            <p:nvPr/>
          </p:nvSpPr>
          <p:spPr bwMode="auto">
            <a:xfrm>
              <a:off x="4739" y="38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34965" name="Rectangle 25"/>
            <p:cNvSpPr>
              <a:spLocks noChangeArrowheads="1"/>
            </p:cNvSpPr>
            <p:nvPr/>
          </p:nvSpPr>
          <p:spPr bwMode="auto">
            <a:xfrm>
              <a:off x="4019" y="38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6</a:t>
              </a:r>
            </a:p>
          </p:txBody>
        </p:sp>
        <p:sp>
          <p:nvSpPr>
            <p:cNvPr id="34966" name="Rectangle 26"/>
            <p:cNvSpPr>
              <a:spLocks noChangeArrowheads="1"/>
            </p:cNvSpPr>
            <p:nvPr/>
          </p:nvSpPr>
          <p:spPr bwMode="auto">
            <a:xfrm>
              <a:off x="3347"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11</a:t>
              </a:r>
            </a:p>
          </p:txBody>
        </p:sp>
        <p:sp>
          <p:nvSpPr>
            <p:cNvPr id="34967" name="Rectangle 27"/>
            <p:cNvSpPr>
              <a:spLocks noChangeArrowheads="1"/>
            </p:cNvSpPr>
            <p:nvPr/>
          </p:nvSpPr>
          <p:spPr bwMode="auto">
            <a:xfrm>
              <a:off x="2723"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34968" name="Rectangle 28"/>
            <p:cNvSpPr>
              <a:spLocks noChangeArrowheads="1"/>
            </p:cNvSpPr>
            <p:nvPr/>
          </p:nvSpPr>
          <p:spPr bwMode="auto">
            <a:xfrm>
              <a:off x="2099"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21</a:t>
              </a:r>
            </a:p>
          </p:txBody>
        </p:sp>
        <p:sp>
          <p:nvSpPr>
            <p:cNvPr id="34969" name="Rectangle 29"/>
            <p:cNvSpPr>
              <a:spLocks noChangeArrowheads="1"/>
            </p:cNvSpPr>
            <p:nvPr/>
          </p:nvSpPr>
          <p:spPr bwMode="auto">
            <a:xfrm>
              <a:off x="1475"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26</a:t>
              </a:r>
            </a:p>
          </p:txBody>
        </p:sp>
        <p:sp>
          <p:nvSpPr>
            <p:cNvPr id="34970" name="Rectangle 30"/>
            <p:cNvSpPr>
              <a:spLocks noChangeArrowheads="1"/>
            </p:cNvSpPr>
            <p:nvPr/>
          </p:nvSpPr>
          <p:spPr bwMode="auto">
            <a:xfrm>
              <a:off x="947"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31</a:t>
              </a:r>
            </a:p>
          </p:txBody>
        </p:sp>
      </p:grpSp>
      <p:sp>
        <p:nvSpPr>
          <p:cNvPr id="34821" name="Rectangle 31"/>
          <p:cNvSpPr>
            <a:spLocks noChangeArrowheads="1"/>
          </p:cNvSpPr>
          <p:nvPr/>
        </p:nvSpPr>
        <p:spPr bwMode="auto">
          <a:xfrm>
            <a:off x="6934200" y="4178300"/>
            <a:ext cx="390525" cy="33496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34822" name="Rectangle 32"/>
          <p:cNvSpPr>
            <a:spLocks noChangeArrowheads="1"/>
          </p:cNvSpPr>
          <p:nvPr/>
        </p:nvSpPr>
        <p:spPr bwMode="auto">
          <a:xfrm>
            <a:off x="6324600" y="3187700"/>
            <a:ext cx="1752600" cy="393700"/>
          </a:xfrm>
          <a:prstGeom prst="rect">
            <a:avLst/>
          </a:prstGeom>
          <a:noFill/>
          <a:ln w="12700">
            <a:noFill/>
            <a:miter lim="800000"/>
            <a:headEnd/>
            <a:tailEnd/>
          </a:ln>
        </p:spPr>
        <p:txBody>
          <a:bodyPr lIns="90488" tIns="44450" rIns="90488" bIns="44450">
            <a:prstTxWarp prst="textNoShape">
              <a:avLst/>
            </a:prstTxWarp>
            <a:spAutoFit/>
          </a:bodyPr>
          <a:lstStyle/>
          <a:p>
            <a:pPr>
              <a:defRPr/>
            </a:pPr>
            <a:r>
              <a:rPr lang="en-US" sz="2000" u="sng">
                <a:solidFill>
                  <a:srgbClr val="FF0000"/>
                </a:solidFill>
                <a:latin typeface="+mn-lt"/>
              </a:rPr>
              <a:t>ALUctr=</a:t>
            </a:r>
            <a:r>
              <a:rPr lang="en-US" u="sng">
                <a:solidFill>
                  <a:srgbClr val="FF0000"/>
                </a:solidFill>
                <a:latin typeface="+mn-lt"/>
              </a:rPr>
              <a:t>ADD</a:t>
            </a:r>
            <a:endParaRPr lang="en-US" sz="2000" u="sng">
              <a:solidFill>
                <a:srgbClr val="FF0000"/>
              </a:solidFill>
              <a:latin typeface="+mn-lt"/>
            </a:endParaRPr>
          </a:p>
        </p:txBody>
      </p:sp>
      <p:sp>
        <p:nvSpPr>
          <p:cNvPr id="34823" name="Rectangle 33"/>
          <p:cNvSpPr>
            <a:spLocks noChangeArrowheads="1"/>
          </p:cNvSpPr>
          <p:nvPr/>
        </p:nvSpPr>
        <p:spPr bwMode="auto">
          <a:xfrm>
            <a:off x="3048000" y="4940300"/>
            <a:ext cx="4667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34824" name="Rectangle 34"/>
          <p:cNvSpPr>
            <a:spLocks noChangeArrowheads="1"/>
          </p:cNvSpPr>
          <p:nvPr/>
        </p:nvSpPr>
        <p:spPr bwMode="auto">
          <a:xfrm>
            <a:off x="2503488" y="4035425"/>
            <a:ext cx="720725" cy="36671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busW</a:t>
            </a:r>
          </a:p>
        </p:txBody>
      </p:sp>
      <p:sp>
        <p:nvSpPr>
          <p:cNvPr id="34825" name="Rectangle 35"/>
          <p:cNvSpPr>
            <a:spLocks noChangeArrowheads="1"/>
          </p:cNvSpPr>
          <p:nvPr/>
        </p:nvSpPr>
        <p:spPr bwMode="auto">
          <a:xfrm>
            <a:off x="2438400" y="3340100"/>
            <a:ext cx="113347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RegWr=1</a:t>
            </a:r>
          </a:p>
        </p:txBody>
      </p:sp>
      <p:sp>
        <p:nvSpPr>
          <p:cNvPr id="34826" name="Line 36"/>
          <p:cNvSpPr>
            <a:spLocks noChangeShapeType="1"/>
          </p:cNvSpPr>
          <p:nvPr/>
        </p:nvSpPr>
        <p:spPr bwMode="auto">
          <a:xfrm flipH="1">
            <a:off x="2813050" y="4354513"/>
            <a:ext cx="88900" cy="128587"/>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27" name="Rectangle 37"/>
          <p:cNvSpPr>
            <a:spLocks noChangeArrowheads="1"/>
          </p:cNvSpPr>
          <p:nvPr/>
        </p:nvSpPr>
        <p:spPr bwMode="auto">
          <a:xfrm>
            <a:off x="2665413" y="4454525"/>
            <a:ext cx="390525" cy="33496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34828" name="Line 38"/>
          <p:cNvSpPr>
            <a:spLocks noChangeShapeType="1"/>
          </p:cNvSpPr>
          <p:nvPr/>
        </p:nvSpPr>
        <p:spPr bwMode="auto">
          <a:xfrm flipH="1">
            <a:off x="5638800" y="4178300"/>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29" name="Rectangle 39"/>
          <p:cNvSpPr>
            <a:spLocks noChangeArrowheads="1"/>
          </p:cNvSpPr>
          <p:nvPr/>
        </p:nvSpPr>
        <p:spPr bwMode="auto">
          <a:xfrm>
            <a:off x="5486400" y="3873500"/>
            <a:ext cx="390525" cy="33496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34830" name="Rectangle 40"/>
          <p:cNvSpPr>
            <a:spLocks noChangeArrowheads="1"/>
          </p:cNvSpPr>
          <p:nvPr/>
        </p:nvSpPr>
        <p:spPr bwMode="auto">
          <a:xfrm>
            <a:off x="4692650" y="3873500"/>
            <a:ext cx="7175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busA</a:t>
            </a:r>
          </a:p>
        </p:txBody>
      </p:sp>
      <p:sp>
        <p:nvSpPr>
          <p:cNvPr id="34831" name="Line 41"/>
          <p:cNvSpPr>
            <a:spLocks noChangeShapeType="1"/>
          </p:cNvSpPr>
          <p:nvPr/>
        </p:nvSpPr>
        <p:spPr bwMode="auto">
          <a:xfrm flipV="1">
            <a:off x="4953000" y="4711700"/>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32" name="Rectangle 42"/>
          <p:cNvSpPr>
            <a:spLocks noChangeArrowheads="1"/>
          </p:cNvSpPr>
          <p:nvPr/>
        </p:nvSpPr>
        <p:spPr bwMode="auto">
          <a:xfrm>
            <a:off x="4797425" y="4835525"/>
            <a:ext cx="390525" cy="33496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34833" name="Rectangle 43"/>
          <p:cNvSpPr>
            <a:spLocks noChangeArrowheads="1"/>
          </p:cNvSpPr>
          <p:nvPr/>
        </p:nvSpPr>
        <p:spPr bwMode="auto">
          <a:xfrm>
            <a:off x="4724400" y="4406900"/>
            <a:ext cx="7032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busB</a:t>
            </a:r>
          </a:p>
        </p:txBody>
      </p:sp>
      <p:sp>
        <p:nvSpPr>
          <p:cNvPr id="34834" name="Line 44"/>
          <p:cNvSpPr>
            <a:spLocks noChangeShapeType="1"/>
          </p:cNvSpPr>
          <p:nvPr/>
        </p:nvSpPr>
        <p:spPr bwMode="auto">
          <a:xfrm flipV="1">
            <a:off x="4343400" y="3717925"/>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35" name="Line 45"/>
          <p:cNvSpPr>
            <a:spLocks noChangeShapeType="1"/>
          </p:cNvSpPr>
          <p:nvPr/>
        </p:nvSpPr>
        <p:spPr bwMode="auto">
          <a:xfrm flipV="1">
            <a:off x="3594100" y="3717925"/>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36" name="Rectangle 46"/>
          <p:cNvSpPr>
            <a:spLocks noChangeArrowheads="1"/>
          </p:cNvSpPr>
          <p:nvPr/>
        </p:nvSpPr>
        <p:spPr bwMode="auto">
          <a:xfrm>
            <a:off x="3451225" y="3568700"/>
            <a:ext cx="287338" cy="33496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34837" name="Line 47"/>
          <p:cNvSpPr>
            <a:spLocks noChangeShapeType="1"/>
          </p:cNvSpPr>
          <p:nvPr/>
        </p:nvSpPr>
        <p:spPr bwMode="auto">
          <a:xfrm flipV="1">
            <a:off x="3975100" y="3717925"/>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38" name="Rectangle 48"/>
          <p:cNvSpPr>
            <a:spLocks noChangeArrowheads="1"/>
          </p:cNvSpPr>
          <p:nvPr/>
        </p:nvSpPr>
        <p:spPr bwMode="auto">
          <a:xfrm>
            <a:off x="3810000" y="3568700"/>
            <a:ext cx="287338" cy="33496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34839" name="Rectangle 49"/>
          <p:cNvSpPr>
            <a:spLocks noChangeArrowheads="1"/>
          </p:cNvSpPr>
          <p:nvPr/>
        </p:nvSpPr>
        <p:spPr bwMode="auto">
          <a:xfrm>
            <a:off x="3389313" y="3944938"/>
            <a:ext cx="439737"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Rw</a:t>
            </a:r>
          </a:p>
        </p:txBody>
      </p:sp>
      <p:sp>
        <p:nvSpPr>
          <p:cNvPr id="34840" name="Rectangle 50"/>
          <p:cNvSpPr>
            <a:spLocks noChangeArrowheads="1"/>
          </p:cNvSpPr>
          <p:nvPr/>
        </p:nvSpPr>
        <p:spPr bwMode="auto">
          <a:xfrm>
            <a:off x="3846513" y="3944938"/>
            <a:ext cx="406400"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Ra</a:t>
            </a:r>
          </a:p>
        </p:txBody>
      </p:sp>
      <p:sp>
        <p:nvSpPr>
          <p:cNvPr id="34841" name="Rectangle 51"/>
          <p:cNvSpPr>
            <a:spLocks noChangeArrowheads="1"/>
          </p:cNvSpPr>
          <p:nvPr/>
        </p:nvSpPr>
        <p:spPr bwMode="auto">
          <a:xfrm>
            <a:off x="4227513" y="3944938"/>
            <a:ext cx="417512"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Rb</a:t>
            </a:r>
          </a:p>
        </p:txBody>
      </p:sp>
      <p:sp>
        <p:nvSpPr>
          <p:cNvPr id="34842" name="Rectangle 52"/>
          <p:cNvSpPr>
            <a:spLocks noChangeArrowheads="1"/>
          </p:cNvSpPr>
          <p:nvPr/>
        </p:nvSpPr>
        <p:spPr bwMode="auto">
          <a:xfrm>
            <a:off x="3389313" y="4330700"/>
            <a:ext cx="952500"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b="1">
                <a:latin typeface="+mn-lt"/>
              </a:rPr>
              <a:t>RegFile</a:t>
            </a:r>
          </a:p>
        </p:txBody>
      </p:sp>
      <p:sp>
        <p:nvSpPr>
          <p:cNvPr id="34843" name="Rectangle 53"/>
          <p:cNvSpPr>
            <a:spLocks noChangeArrowheads="1"/>
          </p:cNvSpPr>
          <p:nvPr/>
        </p:nvSpPr>
        <p:spPr bwMode="auto">
          <a:xfrm>
            <a:off x="3810000" y="3340100"/>
            <a:ext cx="349556" cy="366767"/>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dirty="0" err="1" smtClean="0">
                <a:latin typeface="+mn-lt"/>
              </a:rPr>
              <a:t>rs</a:t>
            </a:r>
            <a:endParaRPr lang="en-US" dirty="0">
              <a:latin typeface="+mn-lt"/>
            </a:endParaRPr>
          </a:p>
        </p:txBody>
      </p:sp>
      <p:sp>
        <p:nvSpPr>
          <p:cNvPr id="34844" name="Rectangle 54"/>
          <p:cNvSpPr>
            <a:spLocks noChangeArrowheads="1"/>
          </p:cNvSpPr>
          <p:nvPr/>
        </p:nvSpPr>
        <p:spPr bwMode="auto">
          <a:xfrm>
            <a:off x="3641725" y="2578100"/>
            <a:ext cx="340539" cy="366767"/>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dirty="0" err="1" smtClean="0">
                <a:latin typeface="+mn-lt"/>
              </a:rPr>
              <a:t>rt</a:t>
            </a:r>
            <a:endParaRPr lang="en-US" dirty="0">
              <a:latin typeface="+mn-lt"/>
            </a:endParaRPr>
          </a:p>
        </p:txBody>
      </p:sp>
      <p:sp>
        <p:nvSpPr>
          <p:cNvPr id="34845" name="Rectangle 55"/>
          <p:cNvSpPr>
            <a:spLocks noChangeArrowheads="1"/>
          </p:cNvSpPr>
          <p:nvPr/>
        </p:nvSpPr>
        <p:spPr bwMode="auto">
          <a:xfrm>
            <a:off x="4219168" y="3340100"/>
            <a:ext cx="340539" cy="366767"/>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dirty="0" err="1" smtClean="0">
                <a:latin typeface="+mn-lt"/>
              </a:rPr>
              <a:t>rt</a:t>
            </a:r>
            <a:endParaRPr lang="en-US" dirty="0">
              <a:latin typeface="+mn-lt"/>
            </a:endParaRPr>
          </a:p>
        </p:txBody>
      </p:sp>
      <p:sp>
        <p:nvSpPr>
          <p:cNvPr id="34846" name="Rectangle 56"/>
          <p:cNvSpPr>
            <a:spLocks noChangeArrowheads="1"/>
          </p:cNvSpPr>
          <p:nvPr/>
        </p:nvSpPr>
        <p:spPr bwMode="auto">
          <a:xfrm>
            <a:off x="3209925" y="2578100"/>
            <a:ext cx="381340" cy="366767"/>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dirty="0" smtClean="0">
                <a:latin typeface="+mn-lt"/>
              </a:rPr>
              <a:t>rd</a:t>
            </a:r>
            <a:endParaRPr lang="en-US" dirty="0">
              <a:latin typeface="+mn-lt"/>
            </a:endParaRPr>
          </a:p>
        </p:txBody>
      </p:sp>
      <p:sp>
        <p:nvSpPr>
          <p:cNvPr id="34847" name="Rectangle 57"/>
          <p:cNvSpPr>
            <a:spLocks noChangeArrowheads="1"/>
          </p:cNvSpPr>
          <p:nvPr/>
        </p:nvSpPr>
        <p:spPr bwMode="auto">
          <a:xfrm>
            <a:off x="2486025" y="2273300"/>
            <a:ext cx="11652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RegDst=1</a:t>
            </a:r>
          </a:p>
        </p:txBody>
      </p:sp>
      <p:grpSp>
        <p:nvGrpSpPr>
          <p:cNvPr id="9" name="Group 58"/>
          <p:cNvGrpSpPr>
            <a:grpSpLocks/>
          </p:cNvGrpSpPr>
          <p:nvPr/>
        </p:nvGrpSpPr>
        <p:grpSpPr bwMode="auto">
          <a:xfrm>
            <a:off x="4521200" y="5186363"/>
            <a:ext cx="376238" cy="1082675"/>
            <a:chOff x="2848" y="3083"/>
            <a:chExt cx="237" cy="682"/>
          </a:xfrm>
        </p:grpSpPr>
        <p:sp>
          <p:nvSpPr>
            <p:cNvPr id="34955" name="Rectangle 59"/>
            <p:cNvSpPr>
              <a:spLocks noChangeArrowheads="1"/>
            </p:cNvSpPr>
            <p:nvPr/>
          </p:nvSpPr>
          <p:spPr bwMode="auto">
            <a:xfrm>
              <a:off x="2848" y="3088"/>
              <a:ext cx="224" cy="65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4956" name="Rectangle 60"/>
            <p:cNvSpPr>
              <a:spLocks noChangeArrowheads="1"/>
            </p:cNvSpPr>
            <p:nvPr/>
          </p:nvSpPr>
          <p:spPr bwMode="auto">
            <a:xfrm rot="5400000">
              <a:off x="2625" y="3310"/>
              <a:ext cx="682" cy="229"/>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b="1">
                  <a:latin typeface="+mn-lt"/>
                </a:rPr>
                <a:t>Extender</a:t>
              </a:r>
              <a:endParaRPr lang="en-US" sz="2000" b="1">
                <a:latin typeface="+mn-lt"/>
              </a:endParaRPr>
            </a:p>
          </p:txBody>
        </p:sp>
      </p:grpSp>
      <p:sp>
        <p:nvSpPr>
          <p:cNvPr id="34849" name="Rectangle 61"/>
          <p:cNvSpPr>
            <a:spLocks noChangeArrowheads="1"/>
          </p:cNvSpPr>
          <p:nvPr/>
        </p:nvSpPr>
        <p:spPr bwMode="auto">
          <a:xfrm>
            <a:off x="5029200" y="5673725"/>
            <a:ext cx="390525" cy="33496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34850" name="Line 62"/>
          <p:cNvSpPr>
            <a:spLocks noChangeShapeType="1"/>
          </p:cNvSpPr>
          <p:nvPr/>
        </p:nvSpPr>
        <p:spPr bwMode="auto">
          <a:xfrm flipH="1">
            <a:off x="5181600" y="5572125"/>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51" name="Line 63"/>
          <p:cNvSpPr>
            <a:spLocks noChangeShapeType="1"/>
          </p:cNvSpPr>
          <p:nvPr/>
        </p:nvSpPr>
        <p:spPr bwMode="auto">
          <a:xfrm flipH="1">
            <a:off x="4102100" y="5573713"/>
            <a:ext cx="88900" cy="128587"/>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52" name="Rectangle 64"/>
          <p:cNvSpPr>
            <a:spLocks noChangeArrowheads="1"/>
          </p:cNvSpPr>
          <p:nvPr/>
        </p:nvSpPr>
        <p:spPr bwMode="auto">
          <a:xfrm>
            <a:off x="3886200" y="5673725"/>
            <a:ext cx="390525" cy="33496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34853" name="Rectangle 65"/>
          <p:cNvSpPr>
            <a:spLocks noChangeArrowheads="1"/>
          </p:cNvSpPr>
          <p:nvPr/>
        </p:nvSpPr>
        <p:spPr bwMode="auto">
          <a:xfrm>
            <a:off x="2971800" y="5397500"/>
            <a:ext cx="9112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34854" name="Rectangle 66"/>
          <p:cNvSpPr>
            <a:spLocks noChangeArrowheads="1"/>
          </p:cNvSpPr>
          <p:nvPr/>
        </p:nvSpPr>
        <p:spPr bwMode="auto">
          <a:xfrm>
            <a:off x="5105400" y="6083300"/>
            <a:ext cx="1168400"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ALUSrc=0</a:t>
            </a:r>
          </a:p>
        </p:txBody>
      </p:sp>
      <p:sp>
        <p:nvSpPr>
          <p:cNvPr id="34855" name="Rectangle 67"/>
          <p:cNvSpPr>
            <a:spLocks noChangeArrowheads="1"/>
          </p:cNvSpPr>
          <p:nvPr/>
        </p:nvSpPr>
        <p:spPr bwMode="auto">
          <a:xfrm>
            <a:off x="3581400" y="6159500"/>
            <a:ext cx="1049338"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ExtOp=x</a:t>
            </a:r>
          </a:p>
        </p:txBody>
      </p:sp>
      <p:sp>
        <p:nvSpPr>
          <p:cNvPr id="34856" name="Line 68"/>
          <p:cNvSpPr>
            <a:spLocks noChangeShapeType="1"/>
          </p:cNvSpPr>
          <p:nvPr/>
        </p:nvSpPr>
        <p:spPr bwMode="auto">
          <a:xfrm flipV="1">
            <a:off x="8610600" y="3797300"/>
            <a:ext cx="0" cy="644525"/>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34857" name="Rectangle 69"/>
          <p:cNvSpPr>
            <a:spLocks noChangeArrowheads="1"/>
          </p:cNvSpPr>
          <p:nvPr/>
        </p:nvSpPr>
        <p:spPr bwMode="auto">
          <a:xfrm>
            <a:off x="7467600" y="3416300"/>
            <a:ext cx="15938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MemtoReg=0</a:t>
            </a:r>
          </a:p>
        </p:txBody>
      </p:sp>
      <p:sp>
        <p:nvSpPr>
          <p:cNvPr id="34858" name="Rectangle 70"/>
          <p:cNvSpPr>
            <a:spLocks noChangeArrowheads="1"/>
          </p:cNvSpPr>
          <p:nvPr/>
        </p:nvSpPr>
        <p:spPr bwMode="auto">
          <a:xfrm>
            <a:off x="6291263" y="5930900"/>
            <a:ext cx="4667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34859" name="Rectangle 71"/>
          <p:cNvSpPr>
            <a:spLocks noChangeArrowheads="1"/>
          </p:cNvSpPr>
          <p:nvPr/>
        </p:nvSpPr>
        <p:spPr bwMode="auto">
          <a:xfrm>
            <a:off x="6019800" y="5397500"/>
            <a:ext cx="935038"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Data In</a:t>
            </a:r>
          </a:p>
        </p:txBody>
      </p:sp>
      <p:sp>
        <p:nvSpPr>
          <p:cNvPr id="34860" name="Line 72"/>
          <p:cNvSpPr>
            <a:spLocks noChangeShapeType="1"/>
          </p:cNvSpPr>
          <p:nvPr/>
        </p:nvSpPr>
        <p:spPr bwMode="auto">
          <a:xfrm flipH="1">
            <a:off x="6153150" y="5329238"/>
            <a:ext cx="88900" cy="128587"/>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61" name="Rectangle 73"/>
          <p:cNvSpPr>
            <a:spLocks noChangeArrowheads="1"/>
          </p:cNvSpPr>
          <p:nvPr/>
        </p:nvSpPr>
        <p:spPr bwMode="auto">
          <a:xfrm>
            <a:off x="6183313" y="5105400"/>
            <a:ext cx="390525" cy="33496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34862" name="Line 74"/>
          <p:cNvSpPr>
            <a:spLocks noChangeShapeType="1"/>
          </p:cNvSpPr>
          <p:nvPr/>
        </p:nvSpPr>
        <p:spPr bwMode="auto">
          <a:xfrm flipV="1">
            <a:off x="7302500" y="4178300"/>
            <a:ext cx="12700" cy="1008063"/>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34863" name="Rectangle 75"/>
          <p:cNvSpPr>
            <a:spLocks noChangeArrowheads="1"/>
          </p:cNvSpPr>
          <p:nvPr/>
        </p:nvSpPr>
        <p:spPr bwMode="auto">
          <a:xfrm>
            <a:off x="7010400" y="3797300"/>
            <a:ext cx="1311275"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MemWr=0</a:t>
            </a:r>
          </a:p>
        </p:txBody>
      </p:sp>
      <p:sp>
        <p:nvSpPr>
          <p:cNvPr id="34864" name="Rectangle 76"/>
          <p:cNvSpPr>
            <a:spLocks noChangeArrowheads="1"/>
          </p:cNvSpPr>
          <p:nvPr/>
        </p:nvSpPr>
        <p:spPr bwMode="auto">
          <a:xfrm>
            <a:off x="5562600" y="3263900"/>
            <a:ext cx="627063"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zero</a:t>
            </a:r>
          </a:p>
        </p:txBody>
      </p:sp>
      <p:grpSp>
        <p:nvGrpSpPr>
          <p:cNvPr id="10" name="Group 77"/>
          <p:cNvGrpSpPr>
            <a:grpSpLocks/>
          </p:cNvGrpSpPr>
          <p:nvPr/>
        </p:nvGrpSpPr>
        <p:grpSpPr bwMode="auto">
          <a:xfrm>
            <a:off x="3200400" y="3006725"/>
            <a:ext cx="838200" cy="336550"/>
            <a:chOff x="2640" y="1422"/>
            <a:chExt cx="528" cy="212"/>
          </a:xfrm>
        </p:grpSpPr>
        <p:sp>
          <p:nvSpPr>
            <p:cNvPr id="34952" name="Rectangle 78"/>
            <p:cNvSpPr>
              <a:spLocks noChangeArrowheads="1"/>
            </p:cNvSpPr>
            <p:nvPr/>
          </p:nvSpPr>
          <p:spPr bwMode="auto">
            <a:xfrm>
              <a:off x="292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34953" name="Rectangle 79"/>
            <p:cNvSpPr>
              <a:spLocks noChangeArrowheads="1"/>
            </p:cNvSpPr>
            <p:nvPr/>
          </p:nvSpPr>
          <p:spPr bwMode="auto">
            <a:xfrm>
              <a:off x="268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34954" name="Freeform 80"/>
            <p:cNvSpPr>
              <a:spLocks/>
            </p:cNvSpPr>
            <p:nvPr/>
          </p:nvSpPr>
          <p:spPr bwMode="auto">
            <a:xfrm>
              <a:off x="2640" y="1440"/>
              <a:ext cx="528" cy="192"/>
            </a:xfrm>
            <a:custGeom>
              <a:avLst/>
              <a:gdLst>
                <a:gd name="T0" fmla="*/ 0 w 528"/>
                <a:gd name="T1" fmla="*/ 0 h 192"/>
                <a:gd name="T2" fmla="*/ 48 w 528"/>
                <a:gd name="T3" fmla="*/ 192 h 192"/>
                <a:gd name="T4" fmla="*/ 480 w 528"/>
                <a:gd name="T5" fmla="*/ 192 h 192"/>
                <a:gd name="T6" fmla="*/ 528 w 528"/>
                <a:gd name="T7" fmla="*/ 0 h 192"/>
                <a:gd name="T8" fmla="*/ 0 w 528"/>
                <a:gd name="T9" fmla="*/ 0 h 192"/>
                <a:gd name="T10" fmla="*/ 0 60000 65536"/>
                <a:gd name="T11" fmla="*/ 0 60000 65536"/>
                <a:gd name="T12" fmla="*/ 0 60000 65536"/>
                <a:gd name="T13" fmla="*/ 0 60000 65536"/>
                <a:gd name="T14" fmla="*/ 0 60000 65536"/>
                <a:gd name="T15" fmla="*/ 0 w 528"/>
                <a:gd name="T16" fmla="*/ 0 h 192"/>
                <a:gd name="T17" fmla="*/ 528 w 528"/>
                <a:gd name="T18" fmla="*/ 192 h 192"/>
              </a:gdLst>
              <a:ahLst/>
              <a:cxnLst>
                <a:cxn ang="T10">
                  <a:pos x="T0" y="T1"/>
                </a:cxn>
                <a:cxn ang="T11">
                  <a:pos x="T2" y="T3"/>
                </a:cxn>
                <a:cxn ang="T12">
                  <a:pos x="T4" y="T5"/>
                </a:cxn>
                <a:cxn ang="T13">
                  <a:pos x="T6" y="T7"/>
                </a:cxn>
                <a:cxn ang="T14">
                  <a:pos x="T8" y="T9"/>
                </a:cxn>
              </a:cxnLst>
              <a:rect l="T15" t="T16" r="T17" b="T18"/>
              <a:pathLst>
                <a:path w="528" h="192">
                  <a:moveTo>
                    <a:pt x="0" y="0"/>
                  </a:moveTo>
                  <a:lnTo>
                    <a:pt x="48" y="192"/>
                  </a:lnTo>
                  <a:lnTo>
                    <a:pt x="480" y="192"/>
                  </a:lnTo>
                  <a:lnTo>
                    <a:pt x="528" y="0"/>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34866" name="Rectangle 81"/>
          <p:cNvSpPr>
            <a:spLocks noChangeArrowheads="1"/>
          </p:cNvSpPr>
          <p:nvPr/>
        </p:nvSpPr>
        <p:spPr bwMode="auto">
          <a:xfrm>
            <a:off x="3200400" y="3949700"/>
            <a:ext cx="1447800" cy="990600"/>
          </a:xfrm>
          <a:prstGeom prst="rect">
            <a:avLst/>
          </a:prstGeom>
          <a:noFill/>
          <a:ln w="381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11" name="Group 82"/>
          <p:cNvGrpSpPr>
            <a:grpSpLocks/>
          </p:cNvGrpSpPr>
          <p:nvPr/>
        </p:nvGrpSpPr>
        <p:grpSpPr bwMode="auto">
          <a:xfrm>
            <a:off x="5508625" y="4559300"/>
            <a:ext cx="358775" cy="1219200"/>
            <a:chOff x="3518" y="2640"/>
            <a:chExt cx="226" cy="768"/>
          </a:xfrm>
        </p:grpSpPr>
        <p:sp>
          <p:nvSpPr>
            <p:cNvPr id="34949" name="Rectangle 83"/>
            <p:cNvSpPr>
              <a:spLocks noChangeArrowheads="1"/>
            </p:cNvSpPr>
            <p:nvPr/>
          </p:nvSpPr>
          <p:spPr bwMode="auto">
            <a:xfrm>
              <a:off x="3518" y="269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34950" name="Rectangle 84"/>
            <p:cNvSpPr>
              <a:spLocks noChangeArrowheads="1"/>
            </p:cNvSpPr>
            <p:nvPr/>
          </p:nvSpPr>
          <p:spPr bwMode="auto">
            <a:xfrm>
              <a:off x="3518" y="3187"/>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34951" name="Freeform 85"/>
            <p:cNvSpPr>
              <a:spLocks/>
            </p:cNvSpPr>
            <p:nvPr/>
          </p:nvSpPr>
          <p:spPr bwMode="auto">
            <a:xfrm>
              <a:off x="3552" y="2640"/>
              <a:ext cx="192" cy="768"/>
            </a:xfrm>
            <a:custGeom>
              <a:avLst/>
              <a:gdLst>
                <a:gd name="T0" fmla="*/ 0 w 192"/>
                <a:gd name="T1" fmla="*/ 0 h 768"/>
                <a:gd name="T2" fmla="*/ 0 w 192"/>
                <a:gd name="T3" fmla="*/ 768 h 768"/>
                <a:gd name="T4" fmla="*/ 192 w 192"/>
                <a:gd name="T5" fmla="*/ 672 h 768"/>
                <a:gd name="T6" fmla="*/ 192 w 192"/>
                <a:gd name="T7" fmla="*/ 96 h 768"/>
                <a:gd name="T8" fmla="*/ 0 w 192"/>
                <a:gd name="T9" fmla="*/ 0 h 768"/>
                <a:gd name="T10" fmla="*/ 0 60000 65536"/>
                <a:gd name="T11" fmla="*/ 0 60000 65536"/>
                <a:gd name="T12" fmla="*/ 0 60000 65536"/>
                <a:gd name="T13" fmla="*/ 0 60000 65536"/>
                <a:gd name="T14" fmla="*/ 0 60000 65536"/>
                <a:gd name="T15" fmla="*/ 0 w 192"/>
                <a:gd name="T16" fmla="*/ 0 h 768"/>
                <a:gd name="T17" fmla="*/ 192 w 192"/>
                <a:gd name="T18" fmla="*/ 768 h 768"/>
              </a:gdLst>
              <a:ahLst/>
              <a:cxnLst>
                <a:cxn ang="T10">
                  <a:pos x="T0" y="T1"/>
                </a:cxn>
                <a:cxn ang="T11">
                  <a:pos x="T2" y="T3"/>
                </a:cxn>
                <a:cxn ang="T12">
                  <a:pos x="T4" y="T5"/>
                </a:cxn>
                <a:cxn ang="T13">
                  <a:pos x="T6" y="T7"/>
                </a:cxn>
                <a:cxn ang="T14">
                  <a:pos x="T8" y="T9"/>
                </a:cxn>
              </a:cxnLst>
              <a:rect l="T15" t="T16" r="T17" b="T18"/>
              <a:pathLst>
                <a:path w="192" h="768">
                  <a:moveTo>
                    <a:pt x="0" y="0"/>
                  </a:moveTo>
                  <a:lnTo>
                    <a:pt x="0" y="768"/>
                  </a:lnTo>
                  <a:lnTo>
                    <a:pt x="192" y="672"/>
                  </a:lnTo>
                  <a:lnTo>
                    <a:pt x="192" y="96"/>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12" name="Group 86"/>
          <p:cNvGrpSpPr>
            <a:grpSpLocks/>
          </p:cNvGrpSpPr>
          <p:nvPr/>
        </p:nvGrpSpPr>
        <p:grpSpPr bwMode="auto">
          <a:xfrm>
            <a:off x="6372225" y="3949700"/>
            <a:ext cx="485775" cy="1143000"/>
            <a:chOff x="4009" y="2304"/>
            <a:chExt cx="306" cy="720"/>
          </a:xfrm>
        </p:grpSpPr>
        <p:sp>
          <p:nvSpPr>
            <p:cNvPr id="34946" name="Rectangle 87"/>
            <p:cNvSpPr>
              <a:spLocks noChangeArrowheads="1"/>
            </p:cNvSpPr>
            <p:nvPr/>
          </p:nvSpPr>
          <p:spPr bwMode="auto">
            <a:xfrm>
              <a:off x="4009" y="2322"/>
              <a:ext cx="180"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t>
              </a:r>
            </a:p>
          </p:txBody>
        </p:sp>
        <p:sp>
          <p:nvSpPr>
            <p:cNvPr id="34947" name="Rectangle 88"/>
            <p:cNvSpPr>
              <a:spLocks noChangeArrowheads="1"/>
            </p:cNvSpPr>
            <p:nvPr/>
          </p:nvSpPr>
          <p:spPr bwMode="auto">
            <a:xfrm rot="5400000">
              <a:off x="4016" y="2582"/>
              <a:ext cx="33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ALU</a:t>
              </a:r>
            </a:p>
          </p:txBody>
        </p:sp>
        <p:sp>
          <p:nvSpPr>
            <p:cNvPr id="34948" name="Freeform 89"/>
            <p:cNvSpPr>
              <a:spLocks/>
            </p:cNvSpPr>
            <p:nvPr/>
          </p:nvSpPr>
          <p:spPr bwMode="auto">
            <a:xfrm>
              <a:off x="4032" y="2304"/>
              <a:ext cx="283" cy="720"/>
            </a:xfrm>
            <a:custGeom>
              <a:avLst/>
              <a:gdLst>
                <a:gd name="T0" fmla="*/ 0 w 240"/>
                <a:gd name="T1" fmla="*/ 0 h 672"/>
                <a:gd name="T2" fmla="*/ 0 w 240"/>
                <a:gd name="T3" fmla="*/ 355 h 672"/>
                <a:gd name="T4" fmla="*/ 79 w 240"/>
                <a:gd name="T5" fmla="*/ 414 h 672"/>
                <a:gd name="T6" fmla="*/ 0 w 240"/>
                <a:gd name="T7" fmla="*/ 471 h 672"/>
                <a:gd name="T8" fmla="*/ 0 w 240"/>
                <a:gd name="T9" fmla="*/ 826 h 672"/>
                <a:gd name="T10" fmla="*/ 394 w 240"/>
                <a:gd name="T11" fmla="*/ 590 h 672"/>
                <a:gd name="T12" fmla="*/ 394 w 240"/>
                <a:gd name="T13" fmla="*/ 237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13" name="Group 90"/>
          <p:cNvGrpSpPr>
            <a:grpSpLocks/>
          </p:cNvGrpSpPr>
          <p:nvPr/>
        </p:nvGrpSpPr>
        <p:grpSpPr bwMode="auto">
          <a:xfrm>
            <a:off x="8404225" y="4330700"/>
            <a:ext cx="358775" cy="1600200"/>
            <a:chOff x="5294" y="2544"/>
            <a:chExt cx="226" cy="1008"/>
          </a:xfrm>
        </p:grpSpPr>
        <p:sp>
          <p:nvSpPr>
            <p:cNvPr id="34943" name="Rectangle 91"/>
            <p:cNvSpPr>
              <a:spLocks noChangeArrowheads="1"/>
            </p:cNvSpPr>
            <p:nvPr/>
          </p:nvSpPr>
          <p:spPr bwMode="auto">
            <a:xfrm>
              <a:off x="5294" y="26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34944" name="Rectangle 92"/>
            <p:cNvSpPr>
              <a:spLocks noChangeArrowheads="1"/>
            </p:cNvSpPr>
            <p:nvPr/>
          </p:nvSpPr>
          <p:spPr bwMode="auto">
            <a:xfrm>
              <a:off x="5294" y="324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34945" name="Freeform 93"/>
            <p:cNvSpPr>
              <a:spLocks/>
            </p:cNvSpPr>
            <p:nvPr/>
          </p:nvSpPr>
          <p:spPr bwMode="auto">
            <a:xfrm>
              <a:off x="5328" y="2544"/>
              <a:ext cx="192" cy="1008"/>
            </a:xfrm>
            <a:custGeom>
              <a:avLst/>
              <a:gdLst>
                <a:gd name="T0" fmla="*/ 0 w 192"/>
                <a:gd name="T1" fmla="*/ 0 h 1008"/>
                <a:gd name="T2" fmla="*/ 0 w 192"/>
                <a:gd name="T3" fmla="*/ 1008 h 1008"/>
                <a:gd name="T4" fmla="*/ 192 w 192"/>
                <a:gd name="T5" fmla="*/ 864 h 1008"/>
                <a:gd name="T6" fmla="*/ 192 w 192"/>
                <a:gd name="T7" fmla="*/ 144 h 1008"/>
                <a:gd name="T8" fmla="*/ 0 w 192"/>
                <a:gd name="T9" fmla="*/ 0 h 1008"/>
                <a:gd name="T10" fmla="*/ 0 60000 65536"/>
                <a:gd name="T11" fmla="*/ 0 60000 65536"/>
                <a:gd name="T12" fmla="*/ 0 60000 65536"/>
                <a:gd name="T13" fmla="*/ 0 60000 65536"/>
                <a:gd name="T14" fmla="*/ 0 60000 65536"/>
                <a:gd name="T15" fmla="*/ 0 w 192"/>
                <a:gd name="T16" fmla="*/ 0 h 1008"/>
                <a:gd name="T17" fmla="*/ 192 w 192"/>
                <a:gd name="T18" fmla="*/ 1008 h 1008"/>
              </a:gdLst>
              <a:ahLst/>
              <a:cxnLst>
                <a:cxn ang="T10">
                  <a:pos x="T0" y="T1"/>
                </a:cxn>
                <a:cxn ang="T11">
                  <a:pos x="T2" y="T3"/>
                </a:cxn>
                <a:cxn ang="T12">
                  <a:pos x="T4" y="T5"/>
                </a:cxn>
                <a:cxn ang="T13">
                  <a:pos x="T6" y="T7"/>
                </a:cxn>
                <a:cxn ang="T14">
                  <a:pos x="T8" y="T9"/>
                </a:cxn>
              </a:cxnLst>
              <a:rect l="T15" t="T16" r="T17" b="T18"/>
              <a:pathLst>
                <a:path w="192" h="1008">
                  <a:moveTo>
                    <a:pt x="0" y="0"/>
                  </a:moveTo>
                  <a:lnTo>
                    <a:pt x="0" y="1008"/>
                  </a:lnTo>
                  <a:lnTo>
                    <a:pt x="192" y="864"/>
                  </a:lnTo>
                  <a:lnTo>
                    <a:pt x="192" y="144"/>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14" name="Group 94"/>
          <p:cNvGrpSpPr>
            <a:grpSpLocks/>
          </p:cNvGrpSpPr>
          <p:nvPr/>
        </p:nvGrpSpPr>
        <p:grpSpPr bwMode="auto">
          <a:xfrm>
            <a:off x="6981825" y="5140325"/>
            <a:ext cx="1146175" cy="1181100"/>
            <a:chOff x="4398" y="3054"/>
            <a:chExt cx="722" cy="744"/>
          </a:xfrm>
        </p:grpSpPr>
        <p:sp>
          <p:nvSpPr>
            <p:cNvPr id="34937" name="Rectangle 95"/>
            <p:cNvSpPr>
              <a:spLocks noChangeArrowheads="1"/>
            </p:cNvSpPr>
            <p:nvPr/>
          </p:nvSpPr>
          <p:spPr bwMode="auto">
            <a:xfrm>
              <a:off x="4410" y="3087"/>
              <a:ext cx="710" cy="711"/>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4938" name="Rectangle 96"/>
            <p:cNvSpPr>
              <a:spLocks noChangeArrowheads="1"/>
            </p:cNvSpPr>
            <p:nvPr/>
          </p:nvSpPr>
          <p:spPr bwMode="auto">
            <a:xfrm>
              <a:off x="4398" y="3054"/>
              <a:ext cx="402"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WrEn</a:t>
              </a:r>
            </a:p>
          </p:txBody>
        </p:sp>
        <p:sp>
          <p:nvSpPr>
            <p:cNvPr id="34939" name="Rectangle 97"/>
            <p:cNvSpPr>
              <a:spLocks noChangeArrowheads="1"/>
            </p:cNvSpPr>
            <p:nvPr/>
          </p:nvSpPr>
          <p:spPr bwMode="auto">
            <a:xfrm>
              <a:off x="4783" y="3054"/>
              <a:ext cx="3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Adr</a:t>
              </a:r>
            </a:p>
          </p:txBody>
        </p:sp>
        <p:sp>
          <p:nvSpPr>
            <p:cNvPr id="34940" name="Rectangle 98"/>
            <p:cNvSpPr>
              <a:spLocks noChangeArrowheads="1"/>
            </p:cNvSpPr>
            <p:nvPr/>
          </p:nvSpPr>
          <p:spPr bwMode="auto">
            <a:xfrm>
              <a:off x="4421" y="3311"/>
              <a:ext cx="691" cy="373"/>
            </a:xfrm>
            <a:prstGeom prst="rect">
              <a:avLst/>
            </a:prstGeom>
            <a:noFill/>
            <a:ln w="12700">
              <a:noFill/>
              <a:miter lim="800000"/>
              <a:headEnd/>
              <a:tailEnd/>
            </a:ln>
          </p:spPr>
          <p:txBody>
            <a:bodyPr wrap="none" lIns="90488" tIns="44450" rIns="90488" bIns="44450">
              <a:prstTxWarp prst="textNoShape">
                <a:avLst/>
              </a:prstTxWarp>
              <a:spAutoFit/>
            </a:bodyPr>
            <a:lstStyle/>
            <a:p>
              <a:pPr algn="ctr">
                <a:lnSpc>
                  <a:spcPct val="80000"/>
                </a:lnSpc>
                <a:defRPr/>
              </a:pPr>
              <a:r>
                <a:rPr lang="en-US" sz="2000" b="1">
                  <a:latin typeface="+mn-lt"/>
                </a:rPr>
                <a:t>Data</a:t>
              </a:r>
            </a:p>
            <a:p>
              <a:pPr algn="ctr">
                <a:lnSpc>
                  <a:spcPct val="80000"/>
                </a:lnSpc>
                <a:defRPr/>
              </a:pPr>
              <a:r>
                <a:rPr lang="en-US" sz="2000" b="1">
                  <a:latin typeface="+mn-lt"/>
                </a:rPr>
                <a:t>Memory</a:t>
              </a:r>
            </a:p>
          </p:txBody>
        </p:sp>
        <p:sp>
          <p:nvSpPr>
            <p:cNvPr id="34941" name="Line 99"/>
            <p:cNvSpPr>
              <a:spLocks noChangeShapeType="1"/>
            </p:cNvSpPr>
            <p:nvPr/>
          </p:nvSpPr>
          <p:spPr bwMode="auto">
            <a:xfrm>
              <a:off x="4416" y="3648"/>
              <a:ext cx="96" cy="4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942" name="Line 100"/>
            <p:cNvSpPr>
              <a:spLocks noChangeShapeType="1"/>
            </p:cNvSpPr>
            <p:nvPr/>
          </p:nvSpPr>
          <p:spPr bwMode="auto">
            <a:xfrm flipH="1">
              <a:off x="4416" y="3696"/>
              <a:ext cx="96" cy="4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34871" name="Line 101"/>
          <p:cNvSpPr>
            <a:spLocks noChangeShapeType="1"/>
          </p:cNvSpPr>
          <p:nvPr/>
        </p:nvSpPr>
        <p:spPr bwMode="auto">
          <a:xfrm>
            <a:off x="3429000" y="2882900"/>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72" name="Line 102"/>
          <p:cNvSpPr>
            <a:spLocks noChangeShapeType="1"/>
          </p:cNvSpPr>
          <p:nvPr/>
        </p:nvSpPr>
        <p:spPr bwMode="auto">
          <a:xfrm>
            <a:off x="3810000" y="2882900"/>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73" name="Freeform 103"/>
          <p:cNvSpPr>
            <a:spLocks/>
          </p:cNvSpPr>
          <p:nvPr/>
        </p:nvSpPr>
        <p:spPr bwMode="auto">
          <a:xfrm>
            <a:off x="2895600" y="2654300"/>
            <a:ext cx="304800" cy="533400"/>
          </a:xfrm>
          <a:custGeom>
            <a:avLst/>
            <a:gdLst>
              <a:gd name="T0" fmla="*/ 0 w 192"/>
              <a:gd name="T1" fmla="*/ 0 h 336"/>
              <a:gd name="T2" fmla="*/ 0 w 192"/>
              <a:gd name="T3" fmla="*/ 2147483647 h 336"/>
              <a:gd name="T4" fmla="*/ 2147483647 w 192"/>
              <a:gd name="T5" fmla="*/ 2147483647 h 336"/>
              <a:gd name="T6" fmla="*/ 0 60000 65536"/>
              <a:gd name="T7" fmla="*/ 0 60000 65536"/>
              <a:gd name="T8" fmla="*/ 0 60000 65536"/>
              <a:gd name="T9" fmla="*/ 0 w 192"/>
              <a:gd name="T10" fmla="*/ 0 h 336"/>
              <a:gd name="T11" fmla="*/ 192 w 192"/>
              <a:gd name="T12" fmla="*/ 336 h 336"/>
            </a:gdLst>
            <a:ahLst/>
            <a:cxnLst>
              <a:cxn ang="T6">
                <a:pos x="T0" y="T1"/>
              </a:cxn>
              <a:cxn ang="T7">
                <a:pos x="T2" y="T3"/>
              </a:cxn>
              <a:cxn ang="T8">
                <a:pos x="T4" y="T5"/>
              </a:cxn>
            </a:cxnLst>
            <a:rect l="T9" t="T10" r="T11" b="T12"/>
            <a:pathLst>
              <a:path w="192" h="336">
                <a:moveTo>
                  <a:pt x="0" y="0"/>
                </a:moveTo>
                <a:lnTo>
                  <a:pt x="0" y="336"/>
                </a:lnTo>
                <a:lnTo>
                  <a:pt x="192" y="336"/>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874" name="Line 104"/>
          <p:cNvSpPr>
            <a:spLocks noChangeShapeType="1"/>
          </p:cNvSpPr>
          <p:nvPr/>
        </p:nvSpPr>
        <p:spPr bwMode="auto">
          <a:xfrm>
            <a:off x="3352800" y="3721100"/>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75" name="Line 105"/>
          <p:cNvSpPr>
            <a:spLocks noChangeShapeType="1"/>
          </p:cNvSpPr>
          <p:nvPr/>
        </p:nvSpPr>
        <p:spPr bwMode="auto">
          <a:xfrm>
            <a:off x="3657600" y="3340100"/>
            <a:ext cx="0" cy="609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76" name="Line 106"/>
          <p:cNvSpPr>
            <a:spLocks noChangeShapeType="1"/>
          </p:cNvSpPr>
          <p:nvPr/>
        </p:nvSpPr>
        <p:spPr bwMode="auto">
          <a:xfrm>
            <a:off x="4038600" y="3644900"/>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77" name="Line 107"/>
          <p:cNvSpPr>
            <a:spLocks noChangeShapeType="1"/>
          </p:cNvSpPr>
          <p:nvPr/>
        </p:nvSpPr>
        <p:spPr bwMode="auto">
          <a:xfrm>
            <a:off x="4419600" y="3644900"/>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78" name="Rectangle 108"/>
          <p:cNvSpPr>
            <a:spLocks noChangeArrowheads="1"/>
          </p:cNvSpPr>
          <p:nvPr/>
        </p:nvSpPr>
        <p:spPr bwMode="auto">
          <a:xfrm>
            <a:off x="4213225" y="3568700"/>
            <a:ext cx="287338" cy="33496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34879" name="Line 109"/>
          <p:cNvSpPr>
            <a:spLocks noChangeShapeType="1"/>
          </p:cNvSpPr>
          <p:nvPr/>
        </p:nvSpPr>
        <p:spPr bwMode="auto">
          <a:xfrm>
            <a:off x="4648200" y="4254500"/>
            <a:ext cx="17526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880" name="Line 110"/>
          <p:cNvSpPr>
            <a:spLocks noChangeShapeType="1"/>
          </p:cNvSpPr>
          <p:nvPr/>
        </p:nvSpPr>
        <p:spPr bwMode="auto">
          <a:xfrm>
            <a:off x="6705600" y="3644900"/>
            <a:ext cx="0" cy="4953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881" name="Line 111"/>
          <p:cNvSpPr>
            <a:spLocks noChangeShapeType="1"/>
          </p:cNvSpPr>
          <p:nvPr/>
        </p:nvSpPr>
        <p:spPr bwMode="auto">
          <a:xfrm>
            <a:off x="4648200" y="4787900"/>
            <a:ext cx="914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882" name="Line 112"/>
          <p:cNvSpPr>
            <a:spLocks noChangeShapeType="1"/>
          </p:cNvSpPr>
          <p:nvPr/>
        </p:nvSpPr>
        <p:spPr bwMode="auto">
          <a:xfrm>
            <a:off x="5867400" y="4940300"/>
            <a:ext cx="533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883" name="Freeform 113"/>
          <p:cNvSpPr>
            <a:spLocks/>
          </p:cNvSpPr>
          <p:nvPr/>
        </p:nvSpPr>
        <p:spPr bwMode="auto">
          <a:xfrm>
            <a:off x="5181600" y="4787900"/>
            <a:ext cx="1828800" cy="609600"/>
          </a:xfrm>
          <a:custGeom>
            <a:avLst/>
            <a:gdLst>
              <a:gd name="T0" fmla="*/ 0 w 1152"/>
              <a:gd name="T1" fmla="*/ 0 h 288"/>
              <a:gd name="T2" fmla="*/ 0 w 1152"/>
              <a:gd name="T3" fmla="*/ 2147483647 h 288"/>
              <a:gd name="T4" fmla="*/ 2147483647 w 1152"/>
              <a:gd name="T5" fmla="*/ 2147483647 h 288"/>
              <a:gd name="T6" fmla="*/ 0 60000 65536"/>
              <a:gd name="T7" fmla="*/ 0 60000 65536"/>
              <a:gd name="T8" fmla="*/ 0 60000 65536"/>
              <a:gd name="T9" fmla="*/ 0 w 1152"/>
              <a:gd name="T10" fmla="*/ 0 h 288"/>
              <a:gd name="T11" fmla="*/ 1152 w 1152"/>
              <a:gd name="T12" fmla="*/ 288 h 288"/>
            </a:gdLst>
            <a:ahLst/>
            <a:cxnLst>
              <a:cxn ang="T6">
                <a:pos x="T0" y="T1"/>
              </a:cxn>
              <a:cxn ang="T7">
                <a:pos x="T2" y="T3"/>
              </a:cxn>
              <a:cxn ang="T8">
                <a:pos x="T4" y="T5"/>
              </a:cxn>
            </a:cxnLst>
            <a:rect l="T9" t="T10" r="T11" b="T12"/>
            <a:pathLst>
              <a:path w="1152" h="288">
                <a:moveTo>
                  <a:pt x="0" y="0"/>
                </a:moveTo>
                <a:lnTo>
                  <a:pt x="0" y="288"/>
                </a:lnTo>
                <a:lnTo>
                  <a:pt x="1152" y="288"/>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884" name="Line 114"/>
          <p:cNvSpPr>
            <a:spLocks noChangeShapeType="1"/>
          </p:cNvSpPr>
          <p:nvPr/>
        </p:nvSpPr>
        <p:spPr bwMode="auto">
          <a:xfrm>
            <a:off x="4876800" y="5626100"/>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885" name="Line 115"/>
          <p:cNvSpPr>
            <a:spLocks noChangeShapeType="1"/>
          </p:cNvSpPr>
          <p:nvPr/>
        </p:nvSpPr>
        <p:spPr bwMode="auto">
          <a:xfrm>
            <a:off x="3810000" y="5626100"/>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886" name="Line 116"/>
          <p:cNvSpPr>
            <a:spLocks noChangeShapeType="1"/>
          </p:cNvSpPr>
          <p:nvPr/>
        </p:nvSpPr>
        <p:spPr bwMode="auto">
          <a:xfrm flipH="1">
            <a:off x="3429000" y="4787900"/>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87" name="Line 117"/>
          <p:cNvSpPr>
            <a:spLocks noChangeShapeType="1"/>
          </p:cNvSpPr>
          <p:nvPr/>
        </p:nvSpPr>
        <p:spPr bwMode="auto">
          <a:xfrm>
            <a:off x="3505200" y="4787900"/>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88" name="Line 118"/>
          <p:cNvSpPr>
            <a:spLocks noChangeShapeType="1"/>
          </p:cNvSpPr>
          <p:nvPr/>
        </p:nvSpPr>
        <p:spPr bwMode="auto">
          <a:xfrm>
            <a:off x="3505200" y="4940300"/>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89" name="Line 119"/>
          <p:cNvSpPr>
            <a:spLocks noChangeShapeType="1"/>
          </p:cNvSpPr>
          <p:nvPr/>
        </p:nvSpPr>
        <p:spPr bwMode="auto">
          <a:xfrm flipV="1">
            <a:off x="4724400" y="6235700"/>
            <a:ext cx="0" cy="228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890" name="Line 120"/>
          <p:cNvSpPr>
            <a:spLocks noChangeShapeType="1"/>
          </p:cNvSpPr>
          <p:nvPr/>
        </p:nvSpPr>
        <p:spPr bwMode="auto">
          <a:xfrm flipV="1">
            <a:off x="5715000" y="5702300"/>
            <a:ext cx="0" cy="3810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891" name="Line 121"/>
          <p:cNvSpPr>
            <a:spLocks noChangeShapeType="1"/>
          </p:cNvSpPr>
          <p:nvPr/>
        </p:nvSpPr>
        <p:spPr bwMode="auto">
          <a:xfrm flipH="1">
            <a:off x="6781800" y="6159500"/>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92" name="Line 122"/>
          <p:cNvSpPr>
            <a:spLocks noChangeShapeType="1"/>
          </p:cNvSpPr>
          <p:nvPr/>
        </p:nvSpPr>
        <p:spPr bwMode="auto">
          <a:xfrm>
            <a:off x="6858000" y="4559300"/>
            <a:ext cx="16002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893" name="Line 123"/>
          <p:cNvSpPr>
            <a:spLocks noChangeShapeType="1"/>
          </p:cNvSpPr>
          <p:nvPr/>
        </p:nvSpPr>
        <p:spPr bwMode="auto">
          <a:xfrm>
            <a:off x="7848600" y="4559300"/>
            <a:ext cx="0" cy="609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894" name="Line 124"/>
          <p:cNvSpPr>
            <a:spLocks noChangeShapeType="1"/>
          </p:cNvSpPr>
          <p:nvPr/>
        </p:nvSpPr>
        <p:spPr bwMode="auto">
          <a:xfrm flipH="1">
            <a:off x="7086600" y="4483100"/>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895" name="Freeform 125"/>
          <p:cNvSpPr>
            <a:spLocks/>
          </p:cNvSpPr>
          <p:nvPr/>
        </p:nvSpPr>
        <p:spPr bwMode="auto">
          <a:xfrm>
            <a:off x="2667000" y="4406900"/>
            <a:ext cx="6248400" cy="2209800"/>
          </a:xfrm>
          <a:custGeom>
            <a:avLst/>
            <a:gdLst>
              <a:gd name="T0" fmla="*/ 2147483647 w 3936"/>
              <a:gd name="T1" fmla="*/ 2147483647 h 1296"/>
              <a:gd name="T2" fmla="*/ 2147483647 w 3936"/>
              <a:gd name="T3" fmla="*/ 2147483647 h 1296"/>
              <a:gd name="T4" fmla="*/ 2147483647 w 3936"/>
              <a:gd name="T5" fmla="*/ 2147483647 h 1296"/>
              <a:gd name="T6" fmla="*/ 0 w 3936"/>
              <a:gd name="T7" fmla="*/ 2147483647 h 1296"/>
              <a:gd name="T8" fmla="*/ 0 w 3936"/>
              <a:gd name="T9" fmla="*/ 0 h 1296"/>
              <a:gd name="T10" fmla="*/ 2147483647 w 3936"/>
              <a:gd name="T11" fmla="*/ 0 h 1296"/>
              <a:gd name="T12" fmla="*/ 0 60000 65536"/>
              <a:gd name="T13" fmla="*/ 0 60000 65536"/>
              <a:gd name="T14" fmla="*/ 0 60000 65536"/>
              <a:gd name="T15" fmla="*/ 0 60000 65536"/>
              <a:gd name="T16" fmla="*/ 0 60000 65536"/>
              <a:gd name="T17" fmla="*/ 0 60000 65536"/>
              <a:gd name="T18" fmla="*/ 0 w 3936"/>
              <a:gd name="T19" fmla="*/ 0 h 1296"/>
              <a:gd name="T20" fmla="*/ 3936 w 3936"/>
              <a:gd name="T21" fmla="*/ 1296 h 1296"/>
            </a:gdLst>
            <a:ahLst/>
            <a:cxnLst>
              <a:cxn ang="T12">
                <a:pos x="T0" y="T1"/>
              </a:cxn>
              <a:cxn ang="T13">
                <a:pos x="T2" y="T3"/>
              </a:cxn>
              <a:cxn ang="T14">
                <a:pos x="T4" y="T5"/>
              </a:cxn>
              <a:cxn ang="T15">
                <a:pos x="T6" y="T7"/>
              </a:cxn>
              <a:cxn ang="T16">
                <a:pos x="T8" y="T9"/>
              </a:cxn>
              <a:cxn ang="T17">
                <a:pos x="T10" y="T11"/>
              </a:cxn>
            </a:cxnLst>
            <a:rect l="T18" t="T19" r="T20" b="T21"/>
            <a:pathLst>
              <a:path w="3936" h="1296">
                <a:moveTo>
                  <a:pt x="3840" y="432"/>
                </a:moveTo>
                <a:lnTo>
                  <a:pt x="3936" y="432"/>
                </a:lnTo>
                <a:lnTo>
                  <a:pt x="3936" y="1296"/>
                </a:lnTo>
                <a:lnTo>
                  <a:pt x="0" y="1296"/>
                </a:lnTo>
                <a:lnTo>
                  <a:pt x="0" y="0"/>
                </a:lnTo>
                <a:lnTo>
                  <a:pt x="336"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896" name="Line 126"/>
          <p:cNvSpPr>
            <a:spLocks noChangeShapeType="1"/>
          </p:cNvSpPr>
          <p:nvPr/>
        </p:nvSpPr>
        <p:spPr bwMode="auto">
          <a:xfrm>
            <a:off x="8153400" y="5702300"/>
            <a:ext cx="304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897" name="Line 127"/>
          <p:cNvSpPr>
            <a:spLocks noChangeShapeType="1"/>
          </p:cNvSpPr>
          <p:nvPr/>
        </p:nvSpPr>
        <p:spPr bwMode="auto">
          <a:xfrm>
            <a:off x="5988050" y="2108200"/>
            <a:ext cx="2489200" cy="0"/>
          </a:xfrm>
          <a:prstGeom prst="line">
            <a:avLst/>
          </a:prstGeom>
          <a:noFill/>
          <a:ln w="25400">
            <a:solidFill>
              <a:schemeClr val="tx1"/>
            </a:solidFill>
            <a:round/>
            <a:headEnd/>
            <a:tailEnd type="triangle" w="med" len="sm"/>
          </a:ln>
        </p:spPr>
        <p:txBody>
          <a:bodyPr wrap="none" anchor="ctr">
            <a:prstTxWarp prst="textNoShape">
              <a:avLst/>
            </a:prstTxWarp>
          </a:bodyPr>
          <a:lstStyle/>
          <a:p>
            <a:pPr>
              <a:defRPr/>
            </a:pPr>
            <a:endParaRPr lang="en-US">
              <a:latin typeface="+mn-lt"/>
            </a:endParaRPr>
          </a:p>
        </p:txBody>
      </p:sp>
      <p:sp>
        <p:nvSpPr>
          <p:cNvPr id="34898" name="Rectangle 128"/>
          <p:cNvSpPr>
            <a:spLocks noChangeArrowheads="1"/>
          </p:cNvSpPr>
          <p:nvPr/>
        </p:nvSpPr>
        <p:spPr bwMode="auto">
          <a:xfrm>
            <a:off x="6248400" y="1727200"/>
            <a:ext cx="201930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Instruction&lt;31:0&gt;</a:t>
            </a:r>
          </a:p>
        </p:txBody>
      </p:sp>
      <p:sp>
        <p:nvSpPr>
          <p:cNvPr id="34899" name="Line 129"/>
          <p:cNvSpPr>
            <a:spLocks noChangeShapeType="1"/>
          </p:cNvSpPr>
          <p:nvPr/>
        </p:nvSpPr>
        <p:spPr bwMode="auto">
          <a:xfrm>
            <a:off x="6324600" y="21209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900" name="Rectangle 130"/>
          <p:cNvSpPr>
            <a:spLocks noChangeArrowheads="1"/>
          </p:cNvSpPr>
          <p:nvPr/>
        </p:nvSpPr>
        <p:spPr bwMode="auto">
          <a:xfrm rot="5400000">
            <a:off x="5960269" y="2388394"/>
            <a:ext cx="1046162"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&lt;21:25&gt;</a:t>
            </a:r>
          </a:p>
        </p:txBody>
      </p:sp>
      <p:sp>
        <p:nvSpPr>
          <p:cNvPr id="34901" name="Rectangle 131"/>
          <p:cNvSpPr>
            <a:spLocks noChangeArrowheads="1"/>
          </p:cNvSpPr>
          <p:nvPr/>
        </p:nvSpPr>
        <p:spPr bwMode="auto">
          <a:xfrm rot="5400000">
            <a:off x="6493669" y="2388394"/>
            <a:ext cx="1046162"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&lt;16:20&gt;</a:t>
            </a:r>
          </a:p>
        </p:txBody>
      </p:sp>
      <p:sp>
        <p:nvSpPr>
          <p:cNvPr id="34902" name="Rectangle 132"/>
          <p:cNvSpPr>
            <a:spLocks noChangeArrowheads="1"/>
          </p:cNvSpPr>
          <p:nvPr/>
        </p:nvSpPr>
        <p:spPr bwMode="auto">
          <a:xfrm rot="5400000">
            <a:off x="7027069" y="2388394"/>
            <a:ext cx="1046162"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&lt;11:15&gt;</a:t>
            </a:r>
          </a:p>
        </p:txBody>
      </p:sp>
      <p:sp>
        <p:nvSpPr>
          <p:cNvPr id="34903" name="Rectangle 133"/>
          <p:cNvSpPr>
            <a:spLocks noChangeArrowheads="1"/>
          </p:cNvSpPr>
          <p:nvPr/>
        </p:nvSpPr>
        <p:spPr bwMode="auto">
          <a:xfrm rot="5400000">
            <a:off x="7573169" y="2375694"/>
            <a:ext cx="919162"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&lt;0:15&gt;</a:t>
            </a:r>
          </a:p>
        </p:txBody>
      </p:sp>
      <p:sp>
        <p:nvSpPr>
          <p:cNvPr id="34904" name="Line 134"/>
          <p:cNvSpPr>
            <a:spLocks noChangeShapeType="1"/>
          </p:cNvSpPr>
          <p:nvPr/>
        </p:nvSpPr>
        <p:spPr bwMode="auto">
          <a:xfrm>
            <a:off x="6858000" y="21209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905" name="Line 135"/>
          <p:cNvSpPr>
            <a:spLocks noChangeShapeType="1"/>
          </p:cNvSpPr>
          <p:nvPr/>
        </p:nvSpPr>
        <p:spPr bwMode="auto">
          <a:xfrm>
            <a:off x="7391400" y="21209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906" name="Line 136"/>
          <p:cNvSpPr>
            <a:spLocks noChangeShapeType="1"/>
          </p:cNvSpPr>
          <p:nvPr/>
        </p:nvSpPr>
        <p:spPr bwMode="auto">
          <a:xfrm>
            <a:off x="7924800" y="21209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907" name="Rectangle 137"/>
          <p:cNvSpPr>
            <a:spLocks noChangeArrowheads="1"/>
          </p:cNvSpPr>
          <p:nvPr/>
        </p:nvSpPr>
        <p:spPr bwMode="auto">
          <a:xfrm>
            <a:off x="7681913" y="2946400"/>
            <a:ext cx="91440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34908" name="Rectangle 138"/>
          <p:cNvSpPr>
            <a:spLocks noChangeArrowheads="1"/>
          </p:cNvSpPr>
          <p:nvPr/>
        </p:nvSpPr>
        <p:spPr bwMode="auto">
          <a:xfrm>
            <a:off x="7148513" y="2946400"/>
            <a:ext cx="457200"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Rd</a:t>
            </a:r>
          </a:p>
        </p:txBody>
      </p:sp>
      <p:sp>
        <p:nvSpPr>
          <p:cNvPr id="34909" name="Rectangle 139"/>
          <p:cNvSpPr>
            <a:spLocks noChangeArrowheads="1"/>
          </p:cNvSpPr>
          <p:nvPr/>
        </p:nvSpPr>
        <p:spPr bwMode="auto">
          <a:xfrm>
            <a:off x="6691313" y="2946400"/>
            <a:ext cx="420687"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Rt</a:t>
            </a:r>
          </a:p>
        </p:txBody>
      </p:sp>
      <p:sp>
        <p:nvSpPr>
          <p:cNvPr id="34910" name="Rectangle 140"/>
          <p:cNvSpPr>
            <a:spLocks noChangeArrowheads="1"/>
          </p:cNvSpPr>
          <p:nvPr/>
        </p:nvSpPr>
        <p:spPr bwMode="auto">
          <a:xfrm>
            <a:off x="6157913" y="2946400"/>
            <a:ext cx="42227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Rs</a:t>
            </a:r>
          </a:p>
        </p:txBody>
      </p:sp>
      <p:sp>
        <p:nvSpPr>
          <p:cNvPr id="34911" name="Rectangle 141"/>
          <p:cNvSpPr>
            <a:spLocks noChangeArrowheads="1"/>
          </p:cNvSpPr>
          <p:nvPr/>
        </p:nvSpPr>
        <p:spPr bwMode="auto">
          <a:xfrm>
            <a:off x="4344988" y="2062163"/>
            <a:ext cx="239712" cy="369887"/>
          </a:xfrm>
          <a:prstGeom prst="rect">
            <a:avLst/>
          </a:prstGeom>
          <a:noFill/>
          <a:ln w="12700">
            <a:noFill/>
            <a:miter lim="800000"/>
            <a:headEnd/>
            <a:tailEnd/>
          </a:ln>
        </p:spPr>
        <p:txBody>
          <a:bodyPr wrap="none" anchor="ctr">
            <a:prstTxWarp prst="textNoShape">
              <a:avLst/>
            </a:prstTxWarp>
          </a:bodyPr>
          <a:lstStyle/>
          <a:p>
            <a:pPr>
              <a:defRPr/>
            </a:pPr>
            <a:endParaRPr lang="en-US">
              <a:latin typeface="+mn-lt"/>
            </a:endParaRPr>
          </a:p>
        </p:txBody>
      </p:sp>
      <p:sp>
        <p:nvSpPr>
          <p:cNvPr id="34912" name="Rectangle 142"/>
          <p:cNvSpPr>
            <a:spLocks noChangeArrowheads="1"/>
          </p:cNvSpPr>
          <p:nvPr/>
        </p:nvSpPr>
        <p:spPr bwMode="auto">
          <a:xfrm>
            <a:off x="4344988" y="2879725"/>
            <a:ext cx="239712" cy="369888"/>
          </a:xfrm>
          <a:prstGeom prst="rect">
            <a:avLst/>
          </a:prstGeom>
          <a:noFill/>
          <a:ln w="12700">
            <a:noFill/>
            <a:miter lim="800000"/>
            <a:headEnd/>
            <a:tailEnd/>
          </a:ln>
        </p:spPr>
        <p:txBody>
          <a:bodyPr wrap="none" anchor="ctr">
            <a:prstTxWarp prst="textNoShape">
              <a:avLst/>
            </a:prstTxWarp>
          </a:bodyPr>
          <a:lstStyle/>
          <a:p>
            <a:pPr>
              <a:defRPr/>
            </a:pPr>
            <a:endParaRPr lang="en-US">
              <a:latin typeface="+mn-lt"/>
            </a:endParaRPr>
          </a:p>
        </p:txBody>
      </p:sp>
      <p:sp>
        <p:nvSpPr>
          <p:cNvPr id="34913" name="Rectangle 143"/>
          <p:cNvSpPr>
            <a:spLocks noChangeArrowheads="1"/>
          </p:cNvSpPr>
          <p:nvPr/>
        </p:nvSpPr>
        <p:spPr bwMode="auto">
          <a:xfrm>
            <a:off x="3054350" y="1892300"/>
            <a:ext cx="14414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dirty="0" err="1">
                <a:solidFill>
                  <a:srgbClr val="FF0000"/>
                </a:solidFill>
                <a:latin typeface="+mn-lt"/>
              </a:rPr>
              <a:t>nPC_sel</a:t>
            </a:r>
            <a:r>
              <a:rPr lang="en-US" sz="2000" u="sng" dirty="0">
                <a:solidFill>
                  <a:srgbClr val="FF0000"/>
                </a:solidFill>
                <a:latin typeface="+mn-lt"/>
              </a:rPr>
              <a:t>=+4</a:t>
            </a:r>
          </a:p>
        </p:txBody>
      </p:sp>
      <p:sp>
        <p:nvSpPr>
          <p:cNvPr id="34914" name="Rectangle 144"/>
          <p:cNvSpPr>
            <a:spLocks noChangeArrowheads="1"/>
          </p:cNvSpPr>
          <p:nvPr/>
        </p:nvSpPr>
        <p:spPr bwMode="auto">
          <a:xfrm>
            <a:off x="4892675" y="1909763"/>
            <a:ext cx="1101725" cy="1000125"/>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4915" name="Rectangle 145"/>
          <p:cNvSpPr>
            <a:spLocks noChangeArrowheads="1"/>
          </p:cNvSpPr>
          <p:nvPr/>
        </p:nvSpPr>
        <p:spPr bwMode="auto">
          <a:xfrm>
            <a:off x="5068888" y="1879600"/>
            <a:ext cx="717550" cy="1003300"/>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2000" b="1">
                <a:latin typeface="+mn-lt"/>
              </a:rPr>
              <a:t>instr</a:t>
            </a:r>
          </a:p>
          <a:p>
            <a:pPr algn="ctr">
              <a:defRPr/>
            </a:pPr>
            <a:r>
              <a:rPr lang="en-US" sz="2000" b="1">
                <a:latin typeface="+mn-lt"/>
              </a:rPr>
              <a:t>fetch</a:t>
            </a:r>
          </a:p>
          <a:p>
            <a:pPr algn="ctr">
              <a:defRPr/>
            </a:pPr>
            <a:r>
              <a:rPr lang="en-US" sz="2000" b="1">
                <a:latin typeface="+mn-lt"/>
              </a:rPr>
              <a:t>unit</a:t>
            </a:r>
          </a:p>
        </p:txBody>
      </p:sp>
      <p:sp>
        <p:nvSpPr>
          <p:cNvPr id="34916" name="Line 146"/>
          <p:cNvSpPr>
            <a:spLocks noChangeShapeType="1"/>
          </p:cNvSpPr>
          <p:nvPr/>
        </p:nvSpPr>
        <p:spPr bwMode="auto">
          <a:xfrm>
            <a:off x="4495800" y="2120900"/>
            <a:ext cx="381000" cy="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917" name="Line 147"/>
          <p:cNvSpPr>
            <a:spLocks noChangeShapeType="1"/>
          </p:cNvSpPr>
          <p:nvPr/>
        </p:nvSpPr>
        <p:spPr bwMode="auto">
          <a:xfrm>
            <a:off x="4495800" y="2120900"/>
            <a:ext cx="3810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918" name="Rectangle 148"/>
          <p:cNvSpPr>
            <a:spLocks noChangeArrowheads="1"/>
          </p:cNvSpPr>
          <p:nvPr/>
        </p:nvSpPr>
        <p:spPr bwMode="auto">
          <a:xfrm>
            <a:off x="4157663" y="2425700"/>
            <a:ext cx="4667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34919" name="Line 149"/>
          <p:cNvSpPr>
            <a:spLocks noChangeShapeType="1"/>
          </p:cNvSpPr>
          <p:nvPr/>
        </p:nvSpPr>
        <p:spPr bwMode="auto">
          <a:xfrm flipH="1">
            <a:off x="4648200" y="2654300"/>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920" name="Line 150"/>
          <p:cNvSpPr>
            <a:spLocks noChangeShapeType="1"/>
          </p:cNvSpPr>
          <p:nvPr/>
        </p:nvSpPr>
        <p:spPr bwMode="auto">
          <a:xfrm>
            <a:off x="4876800" y="2578100"/>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921" name="Line 151"/>
          <p:cNvSpPr>
            <a:spLocks noChangeShapeType="1"/>
          </p:cNvSpPr>
          <p:nvPr/>
        </p:nvSpPr>
        <p:spPr bwMode="auto">
          <a:xfrm flipH="1">
            <a:off x="4876800" y="2654300"/>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4922" name="Freeform 152"/>
          <p:cNvSpPr>
            <a:spLocks/>
          </p:cNvSpPr>
          <p:nvPr/>
        </p:nvSpPr>
        <p:spPr bwMode="auto">
          <a:xfrm>
            <a:off x="5486400" y="2959100"/>
            <a:ext cx="1066800" cy="1066800"/>
          </a:xfrm>
          <a:custGeom>
            <a:avLst/>
            <a:gdLst>
              <a:gd name="T0" fmla="*/ 2147483647 w 672"/>
              <a:gd name="T1" fmla="*/ 2147483647 h 1008"/>
              <a:gd name="T2" fmla="*/ 2147483647 w 672"/>
              <a:gd name="T3" fmla="*/ 2147483647 h 1008"/>
              <a:gd name="T4" fmla="*/ 0 w 672"/>
              <a:gd name="T5" fmla="*/ 2147483647 h 1008"/>
              <a:gd name="T6" fmla="*/ 0 w 672"/>
              <a:gd name="T7" fmla="*/ 0 h 1008"/>
              <a:gd name="T8" fmla="*/ 0 60000 65536"/>
              <a:gd name="T9" fmla="*/ 0 60000 65536"/>
              <a:gd name="T10" fmla="*/ 0 60000 65536"/>
              <a:gd name="T11" fmla="*/ 0 60000 65536"/>
              <a:gd name="T12" fmla="*/ 0 w 672"/>
              <a:gd name="T13" fmla="*/ 0 h 1008"/>
              <a:gd name="T14" fmla="*/ 672 w 672"/>
              <a:gd name="T15" fmla="*/ 1008 h 1008"/>
            </a:gdLst>
            <a:ahLst/>
            <a:cxnLst>
              <a:cxn ang="T8">
                <a:pos x="T0" y="T1"/>
              </a:cxn>
              <a:cxn ang="T9">
                <a:pos x="T2" y="T3"/>
              </a:cxn>
              <a:cxn ang="T10">
                <a:pos x="T4" y="T5"/>
              </a:cxn>
              <a:cxn ang="T11">
                <a:pos x="T6" y="T7"/>
              </a:cxn>
            </a:cxnLst>
            <a:rect l="T12" t="T13" r="T14" b="T15"/>
            <a:pathLst>
              <a:path w="672" h="1008">
                <a:moveTo>
                  <a:pt x="672" y="1008"/>
                </a:moveTo>
                <a:lnTo>
                  <a:pt x="672" y="624"/>
                </a:lnTo>
                <a:lnTo>
                  <a:pt x="0" y="624"/>
                </a:lnTo>
                <a:lnTo>
                  <a:pt x="0"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4923" name="Freeform 153"/>
          <p:cNvSpPr>
            <a:spLocks/>
          </p:cNvSpPr>
          <p:nvPr/>
        </p:nvSpPr>
        <p:spPr bwMode="auto">
          <a:xfrm>
            <a:off x="5791200" y="2120900"/>
            <a:ext cx="1600200" cy="838200"/>
          </a:xfrm>
          <a:custGeom>
            <a:avLst/>
            <a:gdLst>
              <a:gd name="T0" fmla="*/ 0 w 1008"/>
              <a:gd name="T1" fmla="*/ 0 h 528"/>
              <a:gd name="T2" fmla="*/ 2147483647 w 1008"/>
              <a:gd name="T3" fmla="*/ 0 h 528"/>
              <a:gd name="T4" fmla="*/ 2147483647 w 1008"/>
              <a:gd name="T5" fmla="*/ 2147483647 h 528"/>
              <a:gd name="T6" fmla="*/ 0 60000 65536"/>
              <a:gd name="T7" fmla="*/ 0 60000 65536"/>
              <a:gd name="T8" fmla="*/ 0 60000 65536"/>
              <a:gd name="T9" fmla="*/ 0 w 1008"/>
              <a:gd name="T10" fmla="*/ 0 h 528"/>
              <a:gd name="T11" fmla="*/ 1008 w 1008"/>
              <a:gd name="T12" fmla="*/ 528 h 528"/>
            </a:gdLst>
            <a:ahLst/>
            <a:cxnLst>
              <a:cxn ang="T6">
                <a:pos x="T0" y="T1"/>
              </a:cxn>
              <a:cxn ang="T7">
                <a:pos x="T2" y="T3"/>
              </a:cxn>
              <a:cxn ang="T8">
                <a:pos x="T4" y="T5"/>
              </a:cxn>
            </a:cxnLst>
            <a:rect l="T9" t="T10" r="T11" b="T12"/>
            <a:pathLst>
              <a:path w="1008" h="528">
                <a:moveTo>
                  <a:pt x="0" y="0"/>
                </a:moveTo>
                <a:lnTo>
                  <a:pt x="1008" y="0"/>
                </a:lnTo>
                <a:lnTo>
                  <a:pt x="1008" y="528"/>
                </a:lnTo>
              </a:path>
            </a:pathLst>
          </a:cu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34924" name="Line 154"/>
          <p:cNvSpPr>
            <a:spLocks noChangeShapeType="1"/>
          </p:cNvSpPr>
          <p:nvPr/>
        </p:nvSpPr>
        <p:spPr bwMode="auto">
          <a:xfrm>
            <a:off x="6858000" y="2120900"/>
            <a:ext cx="0" cy="8382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34925" name="Line 155"/>
          <p:cNvSpPr>
            <a:spLocks noChangeShapeType="1"/>
          </p:cNvSpPr>
          <p:nvPr/>
        </p:nvSpPr>
        <p:spPr bwMode="auto">
          <a:xfrm>
            <a:off x="6324600" y="2120900"/>
            <a:ext cx="0" cy="8382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34926" name="Line 156"/>
          <p:cNvSpPr>
            <a:spLocks noChangeShapeType="1"/>
          </p:cNvSpPr>
          <p:nvPr/>
        </p:nvSpPr>
        <p:spPr bwMode="auto">
          <a:xfrm>
            <a:off x="3429000" y="2882900"/>
            <a:ext cx="0" cy="1524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34927" name="Line 157"/>
          <p:cNvSpPr>
            <a:spLocks noChangeShapeType="1"/>
          </p:cNvSpPr>
          <p:nvPr/>
        </p:nvSpPr>
        <p:spPr bwMode="auto">
          <a:xfrm>
            <a:off x="3657600" y="3340100"/>
            <a:ext cx="0" cy="6096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34928" name="Line 158"/>
          <p:cNvSpPr>
            <a:spLocks noChangeShapeType="1"/>
          </p:cNvSpPr>
          <p:nvPr/>
        </p:nvSpPr>
        <p:spPr bwMode="auto">
          <a:xfrm>
            <a:off x="4038600" y="3644900"/>
            <a:ext cx="0" cy="3048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34929" name="Line 159"/>
          <p:cNvSpPr>
            <a:spLocks noChangeShapeType="1"/>
          </p:cNvSpPr>
          <p:nvPr/>
        </p:nvSpPr>
        <p:spPr bwMode="auto">
          <a:xfrm>
            <a:off x="4419600" y="3644900"/>
            <a:ext cx="0" cy="3048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34930" name="Line 160"/>
          <p:cNvSpPr>
            <a:spLocks noChangeShapeType="1"/>
          </p:cNvSpPr>
          <p:nvPr/>
        </p:nvSpPr>
        <p:spPr bwMode="auto">
          <a:xfrm>
            <a:off x="4648200" y="4254500"/>
            <a:ext cx="1752600" cy="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34931" name="Freeform 161"/>
          <p:cNvSpPr>
            <a:spLocks/>
          </p:cNvSpPr>
          <p:nvPr/>
        </p:nvSpPr>
        <p:spPr bwMode="auto">
          <a:xfrm>
            <a:off x="4648200" y="4787900"/>
            <a:ext cx="1752600" cy="152400"/>
          </a:xfrm>
          <a:custGeom>
            <a:avLst/>
            <a:gdLst>
              <a:gd name="T0" fmla="*/ 0 w 1104"/>
              <a:gd name="T1" fmla="*/ 0 h 96"/>
              <a:gd name="T2" fmla="*/ 2147483647 w 1104"/>
              <a:gd name="T3" fmla="*/ 0 h 96"/>
              <a:gd name="T4" fmla="*/ 2147483647 w 1104"/>
              <a:gd name="T5" fmla="*/ 2147483647 h 96"/>
              <a:gd name="T6" fmla="*/ 2147483647 w 1104"/>
              <a:gd name="T7" fmla="*/ 2147483647 h 96"/>
              <a:gd name="T8" fmla="*/ 0 60000 65536"/>
              <a:gd name="T9" fmla="*/ 0 60000 65536"/>
              <a:gd name="T10" fmla="*/ 0 60000 65536"/>
              <a:gd name="T11" fmla="*/ 0 60000 65536"/>
              <a:gd name="T12" fmla="*/ 0 w 1104"/>
              <a:gd name="T13" fmla="*/ 0 h 96"/>
              <a:gd name="T14" fmla="*/ 1104 w 1104"/>
              <a:gd name="T15" fmla="*/ 96 h 96"/>
            </a:gdLst>
            <a:ahLst/>
            <a:cxnLst>
              <a:cxn ang="T8">
                <a:pos x="T0" y="T1"/>
              </a:cxn>
              <a:cxn ang="T9">
                <a:pos x="T2" y="T3"/>
              </a:cxn>
              <a:cxn ang="T10">
                <a:pos x="T4" y="T5"/>
              </a:cxn>
              <a:cxn ang="T11">
                <a:pos x="T6" y="T7"/>
              </a:cxn>
            </a:cxnLst>
            <a:rect l="T12" t="T13" r="T14" b="T15"/>
            <a:pathLst>
              <a:path w="1104" h="96">
                <a:moveTo>
                  <a:pt x="0" y="0"/>
                </a:moveTo>
                <a:lnTo>
                  <a:pt x="576" y="0"/>
                </a:lnTo>
                <a:lnTo>
                  <a:pt x="768" y="96"/>
                </a:lnTo>
                <a:lnTo>
                  <a:pt x="1104" y="96"/>
                </a:lnTo>
              </a:path>
            </a:pathLst>
          </a:cu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34932" name="Line 162"/>
          <p:cNvSpPr>
            <a:spLocks noChangeShapeType="1"/>
          </p:cNvSpPr>
          <p:nvPr/>
        </p:nvSpPr>
        <p:spPr bwMode="auto">
          <a:xfrm>
            <a:off x="6858000" y="4559300"/>
            <a:ext cx="1600200" cy="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34933" name="Freeform 163"/>
          <p:cNvSpPr>
            <a:spLocks/>
          </p:cNvSpPr>
          <p:nvPr/>
        </p:nvSpPr>
        <p:spPr bwMode="auto">
          <a:xfrm>
            <a:off x="2667000" y="4406900"/>
            <a:ext cx="6248400" cy="2209800"/>
          </a:xfrm>
          <a:custGeom>
            <a:avLst/>
            <a:gdLst>
              <a:gd name="T0" fmla="*/ 2147483647 w 3936"/>
              <a:gd name="T1" fmla="*/ 2147483647 h 1392"/>
              <a:gd name="T2" fmla="*/ 2147483647 w 3936"/>
              <a:gd name="T3" fmla="*/ 2147483647 h 1392"/>
              <a:gd name="T4" fmla="*/ 2147483647 w 3936"/>
              <a:gd name="T5" fmla="*/ 2147483647 h 1392"/>
              <a:gd name="T6" fmla="*/ 2147483647 w 3936"/>
              <a:gd name="T7" fmla="*/ 2147483647 h 1392"/>
              <a:gd name="T8" fmla="*/ 0 w 3936"/>
              <a:gd name="T9" fmla="*/ 2147483647 h 1392"/>
              <a:gd name="T10" fmla="*/ 0 w 3936"/>
              <a:gd name="T11" fmla="*/ 0 h 1392"/>
              <a:gd name="T12" fmla="*/ 2147483647 w 3936"/>
              <a:gd name="T13" fmla="*/ 0 h 1392"/>
              <a:gd name="T14" fmla="*/ 0 60000 65536"/>
              <a:gd name="T15" fmla="*/ 0 60000 65536"/>
              <a:gd name="T16" fmla="*/ 0 60000 65536"/>
              <a:gd name="T17" fmla="*/ 0 60000 65536"/>
              <a:gd name="T18" fmla="*/ 0 60000 65536"/>
              <a:gd name="T19" fmla="*/ 0 60000 65536"/>
              <a:gd name="T20" fmla="*/ 0 60000 65536"/>
              <a:gd name="T21" fmla="*/ 0 w 3936"/>
              <a:gd name="T22" fmla="*/ 0 h 1392"/>
              <a:gd name="T23" fmla="*/ 3936 w 3936"/>
              <a:gd name="T24" fmla="*/ 1392 h 13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36" h="1392">
                <a:moveTo>
                  <a:pt x="3648" y="96"/>
                </a:moveTo>
                <a:lnTo>
                  <a:pt x="3840" y="480"/>
                </a:lnTo>
                <a:lnTo>
                  <a:pt x="3936" y="480"/>
                </a:lnTo>
                <a:lnTo>
                  <a:pt x="3936" y="1392"/>
                </a:lnTo>
                <a:lnTo>
                  <a:pt x="0" y="1392"/>
                </a:lnTo>
                <a:lnTo>
                  <a:pt x="0" y="0"/>
                </a:lnTo>
                <a:lnTo>
                  <a:pt x="336" y="0"/>
                </a:lnTo>
              </a:path>
            </a:pathLst>
          </a:cu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164" name="Date Placeholder 163"/>
          <p:cNvSpPr>
            <a:spLocks noGrp="1"/>
          </p:cNvSpPr>
          <p:nvPr>
            <p:ph type="dt" sz="quarter" idx="10"/>
          </p:nvPr>
        </p:nvSpPr>
        <p:spPr/>
        <p:txBody>
          <a:bodyPr/>
          <a:lstStyle/>
          <a:p>
            <a:pPr>
              <a:defRPr/>
            </a:pPr>
            <a:fld id="{D327C7DD-7B7C-3E41-9B13-86D790BFF9C2}" type="datetime1">
              <a:rPr lang="en-US" smtClean="0"/>
              <a:pPr>
                <a:defRPr/>
              </a:pPr>
              <a:t>7/26/2011</a:t>
            </a:fld>
            <a:endParaRPr lang="en-US"/>
          </a:p>
        </p:txBody>
      </p:sp>
      <p:sp>
        <p:nvSpPr>
          <p:cNvPr id="165" name="Slide Number Placeholder 164"/>
          <p:cNvSpPr>
            <a:spLocks noGrp="1"/>
          </p:cNvSpPr>
          <p:nvPr>
            <p:ph type="sldNum" sz="quarter" idx="12"/>
          </p:nvPr>
        </p:nvSpPr>
        <p:spPr/>
        <p:txBody>
          <a:bodyPr/>
          <a:lstStyle/>
          <a:p>
            <a:pPr>
              <a:defRPr/>
            </a:pPr>
            <a:fld id="{E7F84773-6B21-454B-9340-209CEA0E009C}" type="slidenum">
              <a:rPr lang="en-US" smtClean="0"/>
              <a:pPr>
                <a:defRPr/>
              </a:pPr>
              <a:t>10</a:t>
            </a:fld>
            <a:endParaRPr lang="en-US"/>
          </a:p>
        </p:txBody>
      </p:sp>
      <p:sp>
        <p:nvSpPr>
          <p:cNvPr id="166" name="Footer Placeholder 165"/>
          <p:cNvSpPr>
            <a:spLocks noGrp="1"/>
          </p:cNvSpPr>
          <p:nvPr>
            <p:ph type="ftr" sz="quarter" idx="11"/>
          </p:nvPr>
        </p:nvSpPr>
        <p:spPr/>
        <p:txBody>
          <a:bodyPr/>
          <a:lstStyle/>
          <a:p>
            <a:pPr>
              <a:defRPr/>
            </a:pPr>
            <a:r>
              <a:rPr lang="en-US" smtClean="0"/>
              <a:t>Spring 2011 -- Lecture #18</a:t>
            </a:r>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228600"/>
            <a:ext cx="9144000" cy="474663"/>
          </a:xfrm>
        </p:spPr>
        <p:txBody>
          <a:bodyPr>
            <a:normAutofit fontScale="90000"/>
          </a:bodyPr>
          <a:lstStyle/>
          <a:p>
            <a:r>
              <a:rPr lang="en-US" sz="4000" dirty="0"/>
              <a:t>Instruction Fetch Unit </a:t>
            </a:r>
            <a:r>
              <a:rPr lang="en-US" sz="4000" dirty="0" smtClean="0"/>
              <a:t>for </a:t>
            </a:r>
            <a:r>
              <a:rPr lang="en-US" sz="4000" dirty="0" smtClean="0">
                <a:latin typeface="Courier" charset="0"/>
              </a:rPr>
              <a:t>Add</a:t>
            </a:r>
            <a:endParaRPr lang="en-US" sz="4000" dirty="0"/>
          </a:p>
        </p:txBody>
      </p:sp>
      <p:sp>
        <p:nvSpPr>
          <p:cNvPr id="69635" name="Rectangle 3"/>
          <p:cNvSpPr>
            <a:spLocks noGrp="1" noChangeArrowheads="1"/>
          </p:cNvSpPr>
          <p:nvPr>
            <p:ph type="body" idx="1"/>
          </p:nvPr>
        </p:nvSpPr>
        <p:spPr>
          <a:xfrm>
            <a:off x="152400" y="1023938"/>
            <a:ext cx="8686800" cy="1185862"/>
          </a:xfrm>
        </p:spPr>
        <p:txBody>
          <a:bodyPr>
            <a:normAutofit fontScale="85000" lnSpcReduction="20000"/>
          </a:bodyPr>
          <a:lstStyle/>
          <a:p>
            <a:r>
              <a:rPr lang="en-US"/>
              <a:t>PC  =  PC + 4</a:t>
            </a:r>
          </a:p>
          <a:p>
            <a:pPr lvl="1">
              <a:lnSpc>
                <a:spcPct val="75000"/>
              </a:lnSpc>
              <a:spcBef>
                <a:spcPct val="30000"/>
              </a:spcBef>
            </a:pPr>
            <a:r>
              <a:rPr lang="en-US"/>
              <a:t>Same for all </a:t>
            </a:r>
            <a:br>
              <a:rPr lang="en-US"/>
            </a:br>
            <a:r>
              <a:rPr lang="en-US"/>
              <a:t>instructions except: </a:t>
            </a:r>
            <a:br>
              <a:rPr lang="en-US"/>
            </a:br>
            <a:r>
              <a:rPr lang="en-US"/>
              <a:t>Branch and Jump</a:t>
            </a:r>
          </a:p>
        </p:txBody>
      </p:sp>
      <p:sp>
        <p:nvSpPr>
          <p:cNvPr id="36868" name="Rectangle 4"/>
          <p:cNvSpPr>
            <a:spLocks noChangeArrowheads="1"/>
          </p:cNvSpPr>
          <p:nvPr/>
        </p:nvSpPr>
        <p:spPr bwMode="auto">
          <a:xfrm rot="10800000" flipV="1">
            <a:off x="3041650" y="6005513"/>
            <a:ext cx="912813"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36869" name="Rectangle 5"/>
          <p:cNvSpPr>
            <a:spLocks noChangeArrowheads="1"/>
          </p:cNvSpPr>
          <p:nvPr/>
        </p:nvSpPr>
        <p:spPr bwMode="auto">
          <a:xfrm>
            <a:off x="4953000" y="5092700"/>
            <a:ext cx="4667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36903" name="Rectangle 7"/>
          <p:cNvSpPr>
            <a:spLocks noChangeArrowheads="1"/>
          </p:cNvSpPr>
          <p:nvPr/>
        </p:nvSpPr>
        <p:spPr bwMode="auto">
          <a:xfrm>
            <a:off x="5089525" y="3771900"/>
            <a:ext cx="230187" cy="1193800"/>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6904" name="Rectangle 8"/>
          <p:cNvSpPr>
            <a:spLocks noChangeArrowheads="1"/>
          </p:cNvSpPr>
          <p:nvPr/>
        </p:nvSpPr>
        <p:spPr bwMode="auto">
          <a:xfrm rot="5400000">
            <a:off x="5026025" y="4241800"/>
            <a:ext cx="400050"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dirty="0">
                <a:latin typeface="+mn-lt"/>
              </a:rPr>
              <a:t>PC</a:t>
            </a:r>
          </a:p>
        </p:txBody>
      </p:sp>
      <p:sp>
        <p:nvSpPr>
          <p:cNvPr id="36905" name="Rectangle 9"/>
          <p:cNvSpPr>
            <a:spLocks noChangeArrowheads="1"/>
          </p:cNvSpPr>
          <p:nvPr/>
        </p:nvSpPr>
        <p:spPr bwMode="auto">
          <a:xfrm rot="16200000">
            <a:off x="5018617" y="4635501"/>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dirty="0">
                <a:latin typeface="+mn-lt"/>
              </a:rPr>
              <a:t>00</a:t>
            </a:r>
          </a:p>
        </p:txBody>
      </p:sp>
      <p:sp>
        <p:nvSpPr>
          <p:cNvPr id="36906" name="Rectangle 10"/>
          <p:cNvSpPr>
            <a:spLocks noChangeArrowheads="1"/>
          </p:cNvSpPr>
          <p:nvPr/>
        </p:nvSpPr>
        <p:spPr bwMode="auto">
          <a:xfrm flipV="1">
            <a:off x="5096932" y="4665132"/>
            <a:ext cx="245005" cy="296333"/>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6871" name="Rectangle 11"/>
          <p:cNvSpPr>
            <a:spLocks noChangeArrowheads="1"/>
          </p:cNvSpPr>
          <p:nvPr/>
        </p:nvSpPr>
        <p:spPr bwMode="auto">
          <a:xfrm>
            <a:off x="3402013" y="3111500"/>
            <a:ext cx="312737"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b="1">
                <a:latin typeface="+mn-lt"/>
              </a:rPr>
              <a:t>4</a:t>
            </a:r>
          </a:p>
        </p:txBody>
      </p:sp>
      <p:sp>
        <p:nvSpPr>
          <p:cNvPr id="36872" name="Rectangle 12"/>
          <p:cNvSpPr>
            <a:spLocks noChangeArrowheads="1"/>
          </p:cNvSpPr>
          <p:nvPr/>
        </p:nvSpPr>
        <p:spPr bwMode="auto">
          <a:xfrm>
            <a:off x="4038600" y="2959100"/>
            <a:ext cx="14414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dirty="0" err="1">
                <a:solidFill>
                  <a:srgbClr val="FF0000"/>
                </a:solidFill>
                <a:latin typeface="+mn-lt"/>
              </a:rPr>
              <a:t>nPC_sel</a:t>
            </a:r>
            <a:r>
              <a:rPr lang="en-US" sz="2000" u="sng" dirty="0">
                <a:solidFill>
                  <a:srgbClr val="FF0000"/>
                </a:solidFill>
                <a:latin typeface="+mn-lt"/>
              </a:rPr>
              <a:t>=+4</a:t>
            </a:r>
          </a:p>
        </p:txBody>
      </p:sp>
      <p:sp>
        <p:nvSpPr>
          <p:cNvPr id="36873" name="Line 13"/>
          <p:cNvSpPr>
            <a:spLocks noChangeShapeType="1"/>
          </p:cNvSpPr>
          <p:nvPr/>
        </p:nvSpPr>
        <p:spPr bwMode="auto">
          <a:xfrm flipH="1">
            <a:off x="4784725" y="3368675"/>
            <a:ext cx="0" cy="371475"/>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6874" name="Rectangle 14"/>
          <p:cNvSpPr>
            <a:spLocks noChangeArrowheads="1"/>
          </p:cNvSpPr>
          <p:nvPr/>
        </p:nvSpPr>
        <p:spPr bwMode="auto">
          <a:xfrm>
            <a:off x="3449638" y="4787900"/>
            <a:ext cx="295275" cy="1066800"/>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6875" name="Rectangle 15"/>
          <p:cNvSpPr>
            <a:spLocks noChangeArrowheads="1"/>
          </p:cNvSpPr>
          <p:nvPr/>
        </p:nvSpPr>
        <p:spPr bwMode="auto">
          <a:xfrm rot="5400000">
            <a:off x="3202781" y="5122070"/>
            <a:ext cx="777875"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dirty="0">
                <a:latin typeface="+mn-lt"/>
              </a:rPr>
              <a:t>PC Ext</a:t>
            </a:r>
          </a:p>
        </p:txBody>
      </p:sp>
      <p:sp>
        <p:nvSpPr>
          <p:cNvPr id="36876" name="Rectangle 16"/>
          <p:cNvSpPr>
            <a:spLocks noChangeArrowheads="1"/>
          </p:cNvSpPr>
          <p:nvPr/>
        </p:nvSpPr>
        <p:spPr bwMode="auto">
          <a:xfrm rot="5400000">
            <a:off x="3759994" y="3517107"/>
            <a:ext cx="768350"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dirty="0">
                <a:latin typeface="+mn-lt"/>
              </a:rPr>
              <a:t>Adder</a:t>
            </a:r>
          </a:p>
        </p:txBody>
      </p:sp>
      <p:sp>
        <p:nvSpPr>
          <p:cNvPr id="36877" name="Freeform 17"/>
          <p:cNvSpPr>
            <a:spLocks/>
          </p:cNvSpPr>
          <p:nvPr/>
        </p:nvSpPr>
        <p:spPr bwMode="auto">
          <a:xfrm>
            <a:off x="3962400" y="3187700"/>
            <a:ext cx="381000" cy="1066800"/>
          </a:xfrm>
          <a:custGeom>
            <a:avLst/>
            <a:gdLst>
              <a:gd name="T0" fmla="*/ 0 w 240"/>
              <a:gd name="T1" fmla="*/ 0 h 672"/>
              <a:gd name="T2" fmla="*/ 0 w 240"/>
              <a:gd name="T3" fmla="*/ 2147483647 h 672"/>
              <a:gd name="T4" fmla="*/ 2147483647 w 240"/>
              <a:gd name="T5" fmla="*/ 2147483647 h 672"/>
              <a:gd name="T6" fmla="*/ 0 w 240"/>
              <a:gd name="T7" fmla="*/ 2147483647 h 672"/>
              <a:gd name="T8" fmla="*/ 0 w 240"/>
              <a:gd name="T9" fmla="*/ 2147483647 h 672"/>
              <a:gd name="T10" fmla="*/ 2147483647 w 240"/>
              <a:gd name="T11" fmla="*/ 2147483647 h 672"/>
              <a:gd name="T12" fmla="*/ 2147483647 w 240"/>
              <a:gd name="T13" fmla="*/ 2147483647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6878" name="Rectangle 18"/>
          <p:cNvSpPr>
            <a:spLocks noChangeArrowheads="1"/>
          </p:cNvSpPr>
          <p:nvPr/>
        </p:nvSpPr>
        <p:spPr bwMode="auto">
          <a:xfrm rot="5400000">
            <a:off x="3759994" y="4736307"/>
            <a:ext cx="768350"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dirty="0">
                <a:latin typeface="+mn-lt"/>
              </a:rPr>
              <a:t>Adder</a:t>
            </a:r>
          </a:p>
        </p:txBody>
      </p:sp>
      <p:sp>
        <p:nvSpPr>
          <p:cNvPr id="36879" name="Freeform 19"/>
          <p:cNvSpPr>
            <a:spLocks/>
          </p:cNvSpPr>
          <p:nvPr/>
        </p:nvSpPr>
        <p:spPr bwMode="auto">
          <a:xfrm>
            <a:off x="3962400" y="4406900"/>
            <a:ext cx="381000" cy="1066800"/>
          </a:xfrm>
          <a:custGeom>
            <a:avLst/>
            <a:gdLst>
              <a:gd name="T0" fmla="*/ 0 w 240"/>
              <a:gd name="T1" fmla="*/ 0 h 672"/>
              <a:gd name="T2" fmla="*/ 0 w 240"/>
              <a:gd name="T3" fmla="*/ 2147483647 h 672"/>
              <a:gd name="T4" fmla="*/ 2147483647 w 240"/>
              <a:gd name="T5" fmla="*/ 2147483647 h 672"/>
              <a:gd name="T6" fmla="*/ 0 w 240"/>
              <a:gd name="T7" fmla="*/ 2147483647 h 672"/>
              <a:gd name="T8" fmla="*/ 0 w 240"/>
              <a:gd name="T9" fmla="*/ 2147483647 h 672"/>
              <a:gd name="T10" fmla="*/ 2147483647 w 240"/>
              <a:gd name="T11" fmla="*/ 2147483647 h 672"/>
              <a:gd name="T12" fmla="*/ 2147483647 w 240"/>
              <a:gd name="T13" fmla="*/ 2147483647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6880" name="Rectangle 20"/>
          <p:cNvSpPr>
            <a:spLocks noChangeArrowheads="1"/>
          </p:cNvSpPr>
          <p:nvPr/>
        </p:nvSpPr>
        <p:spPr bwMode="auto">
          <a:xfrm rot="5400000">
            <a:off x="4496594" y="4209256"/>
            <a:ext cx="606425" cy="36671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dirty="0" err="1">
                <a:latin typeface="+mn-lt"/>
              </a:rPr>
              <a:t>Mux</a:t>
            </a:r>
            <a:endParaRPr lang="en-US" dirty="0">
              <a:latin typeface="+mn-lt"/>
            </a:endParaRPr>
          </a:p>
        </p:txBody>
      </p:sp>
      <p:sp>
        <p:nvSpPr>
          <p:cNvPr id="36881" name="Freeform 21"/>
          <p:cNvSpPr>
            <a:spLocks/>
          </p:cNvSpPr>
          <p:nvPr/>
        </p:nvSpPr>
        <p:spPr bwMode="auto">
          <a:xfrm>
            <a:off x="4648200" y="3644900"/>
            <a:ext cx="228600" cy="1447800"/>
          </a:xfrm>
          <a:custGeom>
            <a:avLst/>
            <a:gdLst>
              <a:gd name="T0" fmla="*/ 0 w 144"/>
              <a:gd name="T1" fmla="*/ 0 h 912"/>
              <a:gd name="T2" fmla="*/ 0 w 144"/>
              <a:gd name="T3" fmla="*/ 2147483647 h 912"/>
              <a:gd name="T4" fmla="*/ 2147483647 w 144"/>
              <a:gd name="T5" fmla="*/ 2147483647 h 912"/>
              <a:gd name="T6" fmla="*/ 2147483647 w 144"/>
              <a:gd name="T7" fmla="*/ 2147483647 h 912"/>
              <a:gd name="T8" fmla="*/ 0 w 144"/>
              <a:gd name="T9" fmla="*/ 0 h 912"/>
              <a:gd name="T10" fmla="*/ 0 60000 65536"/>
              <a:gd name="T11" fmla="*/ 0 60000 65536"/>
              <a:gd name="T12" fmla="*/ 0 60000 65536"/>
              <a:gd name="T13" fmla="*/ 0 60000 65536"/>
              <a:gd name="T14" fmla="*/ 0 60000 65536"/>
              <a:gd name="T15" fmla="*/ 0 w 144"/>
              <a:gd name="T16" fmla="*/ 0 h 912"/>
              <a:gd name="T17" fmla="*/ 144 w 144"/>
              <a:gd name="T18" fmla="*/ 912 h 912"/>
            </a:gdLst>
            <a:ahLst/>
            <a:cxnLst>
              <a:cxn ang="T10">
                <a:pos x="T0" y="T1"/>
              </a:cxn>
              <a:cxn ang="T11">
                <a:pos x="T2" y="T3"/>
              </a:cxn>
              <a:cxn ang="T12">
                <a:pos x="T4" y="T5"/>
              </a:cxn>
              <a:cxn ang="T13">
                <a:pos x="T6" y="T7"/>
              </a:cxn>
              <a:cxn ang="T14">
                <a:pos x="T8" y="T9"/>
              </a:cxn>
            </a:cxnLst>
            <a:rect l="T15" t="T16" r="T17" b="T18"/>
            <a:pathLst>
              <a:path w="144" h="912">
                <a:moveTo>
                  <a:pt x="0" y="0"/>
                </a:moveTo>
                <a:lnTo>
                  <a:pt x="0" y="912"/>
                </a:lnTo>
                <a:lnTo>
                  <a:pt x="144" y="768"/>
                </a:lnTo>
                <a:lnTo>
                  <a:pt x="144" y="144"/>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6882" name="Freeform 22"/>
          <p:cNvSpPr>
            <a:spLocks/>
          </p:cNvSpPr>
          <p:nvPr/>
        </p:nvSpPr>
        <p:spPr bwMode="auto">
          <a:xfrm>
            <a:off x="5334000" y="2590800"/>
            <a:ext cx="152400" cy="1816100"/>
          </a:xfrm>
          <a:custGeom>
            <a:avLst/>
            <a:gdLst>
              <a:gd name="T0" fmla="*/ 0 w 144"/>
              <a:gd name="T1" fmla="*/ 2147483647 h 1728"/>
              <a:gd name="T2" fmla="*/ 2147483647 w 144"/>
              <a:gd name="T3" fmla="*/ 2147483647 h 1728"/>
              <a:gd name="T4" fmla="*/ 2147483647 w 144"/>
              <a:gd name="T5" fmla="*/ 0 h 1728"/>
              <a:gd name="T6" fmla="*/ 0 60000 65536"/>
              <a:gd name="T7" fmla="*/ 0 60000 65536"/>
              <a:gd name="T8" fmla="*/ 0 60000 65536"/>
              <a:gd name="T9" fmla="*/ 0 w 144"/>
              <a:gd name="T10" fmla="*/ 0 h 1728"/>
              <a:gd name="T11" fmla="*/ 144 w 144"/>
              <a:gd name="T12" fmla="*/ 1728 h 1728"/>
            </a:gdLst>
            <a:ahLst/>
            <a:cxnLst>
              <a:cxn ang="T6">
                <a:pos x="T0" y="T1"/>
              </a:cxn>
              <a:cxn ang="T7">
                <a:pos x="T2" y="T3"/>
              </a:cxn>
              <a:cxn ang="T8">
                <a:pos x="T4" y="T5"/>
              </a:cxn>
            </a:cxnLst>
            <a:rect l="T9" t="T10" r="T11" b="T12"/>
            <a:pathLst>
              <a:path w="144" h="1728">
                <a:moveTo>
                  <a:pt x="0" y="1728"/>
                </a:moveTo>
                <a:lnTo>
                  <a:pt x="144" y="1728"/>
                </a:lnTo>
                <a:lnTo>
                  <a:pt x="144"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6883" name="Freeform 23"/>
          <p:cNvSpPr>
            <a:spLocks/>
          </p:cNvSpPr>
          <p:nvPr/>
        </p:nvSpPr>
        <p:spPr bwMode="auto">
          <a:xfrm>
            <a:off x="3276600" y="2882900"/>
            <a:ext cx="2209800" cy="1219200"/>
          </a:xfrm>
          <a:custGeom>
            <a:avLst/>
            <a:gdLst>
              <a:gd name="T0" fmla="*/ 2147483647 w 1440"/>
              <a:gd name="T1" fmla="*/ 0 h 768"/>
              <a:gd name="T2" fmla="*/ 0 w 1440"/>
              <a:gd name="T3" fmla="*/ 0 h 768"/>
              <a:gd name="T4" fmla="*/ 0 w 1440"/>
              <a:gd name="T5" fmla="*/ 2147483647 h 768"/>
              <a:gd name="T6" fmla="*/ 2147483647 w 1440"/>
              <a:gd name="T7" fmla="*/ 2147483647 h 768"/>
              <a:gd name="T8" fmla="*/ 0 60000 65536"/>
              <a:gd name="T9" fmla="*/ 0 60000 65536"/>
              <a:gd name="T10" fmla="*/ 0 60000 65536"/>
              <a:gd name="T11" fmla="*/ 0 60000 65536"/>
              <a:gd name="T12" fmla="*/ 0 w 1440"/>
              <a:gd name="T13" fmla="*/ 0 h 768"/>
              <a:gd name="T14" fmla="*/ 1440 w 1440"/>
              <a:gd name="T15" fmla="*/ 768 h 768"/>
            </a:gdLst>
            <a:ahLst/>
            <a:cxnLst>
              <a:cxn ang="T8">
                <a:pos x="T0" y="T1"/>
              </a:cxn>
              <a:cxn ang="T9">
                <a:pos x="T2" y="T3"/>
              </a:cxn>
              <a:cxn ang="T10">
                <a:pos x="T4" y="T5"/>
              </a:cxn>
              <a:cxn ang="T11">
                <a:pos x="T6" y="T7"/>
              </a:cxn>
            </a:cxnLst>
            <a:rect l="T12" t="T13" r="T14" b="T15"/>
            <a:pathLst>
              <a:path w="1440" h="768">
                <a:moveTo>
                  <a:pt x="1440" y="0"/>
                </a:moveTo>
                <a:lnTo>
                  <a:pt x="0" y="0"/>
                </a:lnTo>
                <a:lnTo>
                  <a:pt x="0" y="768"/>
                </a:lnTo>
                <a:lnTo>
                  <a:pt x="432" y="768"/>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6884" name="Line 24"/>
          <p:cNvSpPr>
            <a:spLocks noChangeShapeType="1"/>
          </p:cNvSpPr>
          <p:nvPr/>
        </p:nvSpPr>
        <p:spPr bwMode="auto">
          <a:xfrm>
            <a:off x="3657600" y="3340100"/>
            <a:ext cx="304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6885" name="Line 25"/>
          <p:cNvSpPr>
            <a:spLocks noChangeShapeType="1"/>
          </p:cNvSpPr>
          <p:nvPr/>
        </p:nvSpPr>
        <p:spPr bwMode="auto">
          <a:xfrm>
            <a:off x="4343400" y="3797300"/>
            <a:ext cx="304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6886" name="Freeform 26"/>
          <p:cNvSpPr>
            <a:spLocks/>
          </p:cNvSpPr>
          <p:nvPr/>
        </p:nvSpPr>
        <p:spPr bwMode="auto">
          <a:xfrm>
            <a:off x="3581400" y="3797300"/>
            <a:ext cx="838200" cy="762000"/>
          </a:xfrm>
          <a:custGeom>
            <a:avLst/>
            <a:gdLst>
              <a:gd name="T0" fmla="*/ 2147483647 w 528"/>
              <a:gd name="T1" fmla="*/ 0 h 480"/>
              <a:gd name="T2" fmla="*/ 2147483647 w 528"/>
              <a:gd name="T3" fmla="*/ 2147483647 h 480"/>
              <a:gd name="T4" fmla="*/ 0 w 528"/>
              <a:gd name="T5" fmla="*/ 2147483647 h 480"/>
              <a:gd name="T6" fmla="*/ 0 w 528"/>
              <a:gd name="T7" fmla="*/ 2147483647 h 480"/>
              <a:gd name="T8" fmla="*/ 2147483647 w 528"/>
              <a:gd name="T9" fmla="*/ 2147483647 h 480"/>
              <a:gd name="T10" fmla="*/ 0 60000 65536"/>
              <a:gd name="T11" fmla="*/ 0 60000 65536"/>
              <a:gd name="T12" fmla="*/ 0 60000 65536"/>
              <a:gd name="T13" fmla="*/ 0 60000 65536"/>
              <a:gd name="T14" fmla="*/ 0 60000 65536"/>
              <a:gd name="T15" fmla="*/ 0 w 528"/>
              <a:gd name="T16" fmla="*/ 0 h 480"/>
              <a:gd name="T17" fmla="*/ 528 w 528"/>
              <a:gd name="T18" fmla="*/ 480 h 480"/>
            </a:gdLst>
            <a:ahLst/>
            <a:cxnLst>
              <a:cxn ang="T10">
                <a:pos x="T0" y="T1"/>
              </a:cxn>
              <a:cxn ang="T11">
                <a:pos x="T2" y="T3"/>
              </a:cxn>
              <a:cxn ang="T12">
                <a:pos x="T4" y="T5"/>
              </a:cxn>
              <a:cxn ang="T13">
                <a:pos x="T6" y="T7"/>
              </a:cxn>
              <a:cxn ang="T14">
                <a:pos x="T8" y="T9"/>
              </a:cxn>
            </a:cxnLst>
            <a:rect l="T15" t="T16" r="T17" b="T18"/>
            <a:pathLst>
              <a:path w="528" h="480">
                <a:moveTo>
                  <a:pt x="528" y="0"/>
                </a:moveTo>
                <a:lnTo>
                  <a:pt x="528" y="336"/>
                </a:lnTo>
                <a:lnTo>
                  <a:pt x="0" y="336"/>
                </a:lnTo>
                <a:lnTo>
                  <a:pt x="0" y="480"/>
                </a:lnTo>
                <a:lnTo>
                  <a:pt x="240" y="48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6887" name="Line 27"/>
          <p:cNvSpPr>
            <a:spLocks noChangeShapeType="1"/>
          </p:cNvSpPr>
          <p:nvPr/>
        </p:nvSpPr>
        <p:spPr bwMode="auto">
          <a:xfrm>
            <a:off x="3733800" y="5321300"/>
            <a:ext cx="2286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6888" name="Freeform 28"/>
          <p:cNvSpPr>
            <a:spLocks/>
          </p:cNvSpPr>
          <p:nvPr/>
        </p:nvSpPr>
        <p:spPr bwMode="auto">
          <a:xfrm>
            <a:off x="3200400" y="5321300"/>
            <a:ext cx="228600" cy="685800"/>
          </a:xfrm>
          <a:custGeom>
            <a:avLst/>
            <a:gdLst>
              <a:gd name="T0" fmla="*/ 0 w 144"/>
              <a:gd name="T1" fmla="*/ 2147483647 h 432"/>
              <a:gd name="T2" fmla="*/ 0 w 144"/>
              <a:gd name="T3" fmla="*/ 0 h 432"/>
              <a:gd name="T4" fmla="*/ 2147483647 w 144"/>
              <a:gd name="T5" fmla="*/ 0 h 432"/>
              <a:gd name="T6" fmla="*/ 0 60000 65536"/>
              <a:gd name="T7" fmla="*/ 0 60000 65536"/>
              <a:gd name="T8" fmla="*/ 0 60000 65536"/>
              <a:gd name="T9" fmla="*/ 0 w 144"/>
              <a:gd name="T10" fmla="*/ 0 h 432"/>
              <a:gd name="T11" fmla="*/ 144 w 144"/>
              <a:gd name="T12" fmla="*/ 432 h 432"/>
            </a:gdLst>
            <a:ahLst/>
            <a:cxnLst>
              <a:cxn ang="T6">
                <a:pos x="T0" y="T1"/>
              </a:cxn>
              <a:cxn ang="T7">
                <a:pos x="T2" y="T3"/>
              </a:cxn>
              <a:cxn ang="T8">
                <a:pos x="T4" y="T5"/>
              </a:cxn>
            </a:cxnLst>
            <a:rect l="T9" t="T10" r="T11" b="T12"/>
            <a:pathLst>
              <a:path w="144" h="432">
                <a:moveTo>
                  <a:pt x="0" y="432"/>
                </a:moveTo>
                <a:lnTo>
                  <a:pt x="0" y="0"/>
                </a:lnTo>
                <a:lnTo>
                  <a:pt x="144"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6889" name="Line 29"/>
          <p:cNvSpPr>
            <a:spLocks noChangeShapeType="1"/>
          </p:cNvSpPr>
          <p:nvPr/>
        </p:nvSpPr>
        <p:spPr bwMode="auto">
          <a:xfrm>
            <a:off x="4343400" y="4940300"/>
            <a:ext cx="304800" cy="1588"/>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6890" name="Line 30"/>
          <p:cNvSpPr>
            <a:spLocks noChangeShapeType="1"/>
          </p:cNvSpPr>
          <p:nvPr/>
        </p:nvSpPr>
        <p:spPr bwMode="auto">
          <a:xfrm>
            <a:off x="4876800" y="4406900"/>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6891" name="Text Box 31"/>
          <p:cNvSpPr txBox="1">
            <a:spLocks noChangeArrowheads="1"/>
          </p:cNvSpPr>
          <p:nvPr/>
        </p:nvSpPr>
        <p:spPr bwMode="auto">
          <a:xfrm>
            <a:off x="5486400" y="2971800"/>
            <a:ext cx="1492250" cy="400050"/>
          </a:xfrm>
          <a:prstGeom prst="rect">
            <a:avLst/>
          </a:prstGeom>
          <a:noFill/>
          <a:ln w="12700">
            <a:noFill/>
            <a:miter lim="800000"/>
            <a:headEnd/>
            <a:tailEnd/>
          </a:ln>
        </p:spPr>
        <p:txBody>
          <a:bodyPr wrap="none">
            <a:prstTxWarp prst="textNoShape">
              <a:avLst/>
            </a:prstTxWarp>
            <a:spAutoFit/>
          </a:bodyPr>
          <a:lstStyle/>
          <a:p>
            <a:pPr>
              <a:defRPr/>
            </a:pPr>
            <a:r>
              <a:rPr lang="en-US" sz="2000" b="1">
                <a:latin typeface="+mn-lt"/>
              </a:rPr>
              <a:t>Inst Address</a:t>
            </a:r>
            <a:endParaRPr lang="en-US" sz="2000">
              <a:latin typeface="+mn-lt"/>
            </a:endParaRPr>
          </a:p>
        </p:txBody>
      </p:sp>
      <p:sp>
        <p:nvSpPr>
          <p:cNvPr id="36892" name="Freeform 32"/>
          <p:cNvSpPr>
            <a:spLocks/>
          </p:cNvSpPr>
          <p:nvPr/>
        </p:nvSpPr>
        <p:spPr bwMode="auto">
          <a:xfrm>
            <a:off x="5334000" y="2667000"/>
            <a:ext cx="152400" cy="1752600"/>
          </a:xfrm>
          <a:custGeom>
            <a:avLst/>
            <a:gdLst>
              <a:gd name="T0" fmla="*/ 0 w 96"/>
              <a:gd name="T1" fmla="*/ 2147483647 h 1104"/>
              <a:gd name="T2" fmla="*/ 2147483647 w 96"/>
              <a:gd name="T3" fmla="*/ 2147483647 h 1104"/>
              <a:gd name="T4" fmla="*/ 2147483647 w 96"/>
              <a:gd name="T5" fmla="*/ 0 h 1104"/>
              <a:gd name="T6" fmla="*/ 0 60000 65536"/>
              <a:gd name="T7" fmla="*/ 0 60000 65536"/>
              <a:gd name="T8" fmla="*/ 0 60000 65536"/>
              <a:gd name="T9" fmla="*/ 0 w 96"/>
              <a:gd name="T10" fmla="*/ 0 h 1104"/>
              <a:gd name="T11" fmla="*/ 96 w 96"/>
              <a:gd name="T12" fmla="*/ 1104 h 1104"/>
            </a:gdLst>
            <a:ahLst/>
            <a:cxnLst>
              <a:cxn ang="T6">
                <a:pos x="T0" y="T1"/>
              </a:cxn>
              <a:cxn ang="T7">
                <a:pos x="T2" y="T3"/>
              </a:cxn>
              <a:cxn ang="T8">
                <a:pos x="T4" y="T5"/>
              </a:cxn>
            </a:cxnLst>
            <a:rect l="T9" t="T10" r="T11" b="T12"/>
            <a:pathLst>
              <a:path w="96" h="1104">
                <a:moveTo>
                  <a:pt x="0" y="1104"/>
                </a:moveTo>
                <a:lnTo>
                  <a:pt x="96" y="1104"/>
                </a:lnTo>
                <a:lnTo>
                  <a:pt x="96" y="0"/>
                </a:lnTo>
              </a:path>
            </a:pathLst>
          </a:cu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36893" name="Freeform 33"/>
          <p:cNvSpPr>
            <a:spLocks/>
          </p:cNvSpPr>
          <p:nvPr/>
        </p:nvSpPr>
        <p:spPr bwMode="auto">
          <a:xfrm>
            <a:off x="3276600" y="2895600"/>
            <a:ext cx="2209800" cy="1219200"/>
          </a:xfrm>
          <a:custGeom>
            <a:avLst/>
            <a:gdLst>
              <a:gd name="T0" fmla="*/ 2147483647 w 1392"/>
              <a:gd name="T1" fmla="*/ 0 h 768"/>
              <a:gd name="T2" fmla="*/ 0 w 1392"/>
              <a:gd name="T3" fmla="*/ 0 h 768"/>
              <a:gd name="T4" fmla="*/ 0 w 1392"/>
              <a:gd name="T5" fmla="*/ 2147483647 h 768"/>
              <a:gd name="T6" fmla="*/ 2147483647 w 1392"/>
              <a:gd name="T7" fmla="*/ 2147483647 h 768"/>
              <a:gd name="T8" fmla="*/ 0 60000 65536"/>
              <a:gd name="T9" fmla="*/ 0 60000 65536"/>
              <a:gd name="T10" fmla="*/ 0 60000 65536"/>
              <a:gd name="T11" fmla="*/ 0 60000 65536"/>
              <a:gd name="T12" fmla="*/ 0 w 1392"/>
              <a:gd name="T13" fmla="*/ 0 h 768"/>
              <a:gd name="T14" fmla="*/ 1392 w 1392"/>
              <a:gd name="T15" fmla="*/ 768 h 768"/>
            </a:gdLst>
            <a:ahLst/>
            <a:cxnLst>
              <a:cxn ang="T8">
                <a:pos x="T0" y="T1"/>
              </a:cxn>
              <a:cxn ang="T9">
                <a:pos x="T2" y="T3"/>
              </a:cxn>
              <a:cxn ang="T10">
                <a:pos x="T4" y="T5"/>
              </a:cxn>
              <a:cxn ang="T11">
                <a:pos x="T6" y="T7"/>
              </a:cxn>
            </a:cxnLst>
            <a:rect l="T12" t="T13" r="T14" b="T15"/>
            <a:pathLst>
              <a:path w="1392" h="768">
                <a:moveTo>
                  <a:pt x="1392" y="0"/>
                </a:moveTo>
                <a:lnTo>
                  <a:pt x="0" y="0"/>
                </a:lnTo>
                <a:lnTo>
                  <a:pt x="0" y="768"/>
                </a:lnTo>
                <a:lnTo>
                  <a:pt x="432" y="768"/>
                </a:lnTo>
              </a:path>
            </a:pathLst>
          </a:cu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36894" name="Rectangle 34"/>
          <p:cNvSpPr>
            <a:spLocks noChangeArrowheads="1"/>
          </p:cNvSpPr>
          <p:nvPr/>
        </p:nvSpPr>
        <p:spPr bwMode="auto">
          <a:xfrm>
            <a:off x="4900613" y="1641475"/>
            <a:ext cx="1101725" cy="977900"/>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6895" name="Rectangle 35"/>
          <p:cNvSpPr>
            <a:spLocks noChangeArrowheads="1"/>
          </p:cNvSpPr>
          <p:nvPr/>
        </p:nvSpPr>
        <p:spPr bwMode="auto">
          <a:xfrm>
            <a:off x="4878388" y="1792288"/>
            <a:ext cx="1111250" cy="698500"/>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2000" dirty="0">
                <a:latin typeface="+mn-lt"/>
              </a:rPr>
              <a:t>Inst</a:t>
            </a:r>
          </a:p>
          <a:p>
            <a:pPr algn="ctr">
              <a:defRPr/>
            </a:pPr>
            <a:r>
              <a:rPr lang="en-US" sz="2000" dirty="0">
                <a:latin typeface="+mn-lt"/>
              </a:rPr>
              <a:t>Memory</a:t>
            </a:r>
          </a:p>
        </p:txBody>
      </p:sp>
      <p:sp>
        <p:nvSpPr>
          <p:cNvPr id="36896" name="Line 36"/>
          <p:cNvSpPr>
            <a:spLocks noChangeShapeType="1"/>
          </p:cNvSpPr>
          <p:nvPr/>
        </p:nvSpPr>
        <p:spPr bwMode="auto">
          <a:xfrm>
            <a:off x="6015038" y="2157413"/>
            <a:ext cx="1041400" cy="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6897" name="Line 37"/>
          <p:cNvSpPr>
            <a:spLocks noChangeShapeType="1"/>
          </p:cNvSpPr>
          <p:nvPr/>
        </p:nvSpPr>
        <p:spPr bwMode="auto">
          <a:xfrm>
            <a:off x="6019800" y="2162175"/>
            <a:ext cx="1066800" cy="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36898" name="Line 38"/>
          <p:cNvSpPr>
            <a:spLocks noChangeShapeType="1"/>
          </p:cNvSpPr>
          <p:nvPr/>
        </p:nvSpPr>
        <p:spPr bwMode="auto">
          <a:xfrm>
            <a:off x="4343400" y="3810000"/>
            <a:ext cx="304800" cy="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36899" name="Line 39"/>
          <p:cNvSpPr>
            <a:spLocks noChangeShapeType="1"/>
          </p:cNvSpPr>
          <p:nvPr/>
        </p:nvSpPr>
        <p:spPr bwMode="auto">
          <a:xfrm>
            <a:off x="4876800" y="4419600"/>
            <a:ext cx="228600" cy="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0" name="Date Placeholder 39"/>
          <p:cNvSpPr>
            <a:spLocks noGrp="1"/>
          </p:cNvSpPr>
          <p:nvPr>
            <p:ph type="dt" sz="quarter" idx="10"/>
          </p:nvPr>
        </p:nvSpPr>
        <p:spPr/>
        <p:txBody>
          <a:bodyPr/>
          <a:lstStyle/>
          <a:p>
            <a:pPr>
              <a:defRPr/>
            </a:pPr>
            <a:fld id="{DE118EAC-EC59-114A-8ADC-61B0E5CE6DE9}" type="datetime1">
              <a:rPr lang="en-US" smtClean="0"/>
              <a:pPr>
                <a:defRPr/>
              </a:pPr>
              <a:t>7/26/2011</a:t>
            </a:fld>
            <a:endParaRPr lang="en-US"/>
          </a:p>
        </p:txBody>
      </p:sp>
      <p:sp>
        <p:nvSpPr>
          <p:cNvPr id="41" name="Slide Number Placeholder 40"/>
          <p:cNvSpPr>
            <a:spLocks noGrp="1"/>
          </p:cNvSpPr>
          <p:nvPr>
            <p:ph type="sldNum" sz="quarter" idx="12"/>
          </p:nvPr>
        </p:nvSpPr>
        <p:spPr/>
        <p:txBody>
          <a:bodyPr/>
          <a:lstStyle/>
          <a:p>
            <a:pPr>
              <a:defRPr/>
            </a:pPr>
            <a:fld id="{903728FF-0EE8-724E-BB44-CD4925085E72}" type="slidenum">
              <a:rPr lang="en-US" smtClean="0"/>
              <a:pPr>
                <a:defRPr/>
              </a:pPr>
              <a:t>11</a:t>
            </a:fld>
            <a:endParaRPr lang="en-US"/>
          </a:p>
        </p:txBody>
      </p:sp>
      <p:sp>
        <p:nvSpPr>
          <p:cNvPr id="42" name="Footer Placeholder 41"/>
          <p:cNvSpPr>
            <a:spLocks noGrp="1"/>
          </p:cNvSpPr>
          <p:nvPr>
            <p:ph type="ftr" sz="quarter" idx="11"/>
          </p:nvPr>
        </p:nvSpPr>
        <p:spPr/>
        <p:txBody>
          <a:bodyPr/>
          <a:lstStyle/>
          <a:p>
            <a:pPr>
              <a:defRPr/>
            </a:pPr>
            <a:r>
              <a:rPr lang="en-US" smtClean="0"/>
              <a:t>Spring 2011 -- Lecture #18</a:t>
            </a:r>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2622550" y="6248400"/>
            <a:ext cx="2971800" cy="609600"/>
          </a:xfrm>
          <a:prstGeom prst="rect">
            <a:avLst/>
          </a:prstGeom>
          <a:solidFill>
            <a:schemeClr val="bg1"/>
          </a:solidFill>
          <a:ln w="12700">
            <a:noFill/>
            <a:miter lim="800000"/>
            <a:headEnd/>
            <a:tailEnd/>
          </a:ln>
        </p:spPr>
        <p:txBody>
          <a:bodyPr wrap="none" anchor="ctr">
            <a:prstTxWarp prst="textNoShape">
              <a:avLst/>
            </a:prstTxWarp>
          </a:bodyPr>
          <a:lstStyle/>
          <a:p>
            <a:endParaRPr lang="en-US"/>
          </a:p>
        </p:txBody>
      </p:sp>
      <p:sp>
        <p:nvSpPr>
          <p:cNvPr id="71683" name="Rectangle 3"/>
          <p:cNvSpPr>
            <a:spLocks noGrp="1" noChangeArrowheads="1"/>
          </p:cNvSpPr>
          <p:nvPr>
            <p:ph type="title"/>
          </p:nvPr>
        </p:nvSpPr>
        <p:spPr>
          <a:xfrm>
            <a:off x="228600" y="230188"/>
            <a:ext cx="8731250" cy="474662"/>
          </a:xfrm>
        </p:spPr>
        <p:txBody>
          <a:bodyPr>
            <a:normAutofit fontScale="90000"/>
          </a:bodyPr>
          <a:lstStyle/>
          <a:p>
            <a:r>
              <a:rPr lang="en-US" sz="3600"/>
              <a:t>Single Cycle Datapath during Or Immediate</a:t>
            </a:r>
          </a:p>
        </p:txBody>
      </p:sp>
      <p:grpSp>
        <p:nvGrpSpPr>
          <p:cNvPr id="2" name="Group 4"/>
          <p:cNvGrpSpPr>
            <a:grpSpLocks/>
          </p:cNvGrpSpPr>
          <p:nvPr/>
        </p:nvGrpSpPr>
        <p:grpSpPr bwMode="auto">
          <a:xfrm>
            <a:off x="1743075" y="727075"/>
            <a:ext cx="5954713" cy="641350"/>
            <a:chOff x="1098" y="380"/>
            <a:chExt cx="3751" cy="404"/>
          </a:xfrm>
        </p:grpSpPr>
        <p:sp>
          <p:nvSpPr>
            <p:cNvPr id="39043" name="Rectangle 5"/>
            <p:cNvSpPr>
              <a:spLocks noChangeArrowheads="1"/>
            </p:cNvSpPr>
            <p:nvPr/>
          </p:nvSpPr>
          <p:spPr bwMode="auto">
            <a:xfrm>
              <a:off x="1167" y="584"/>
              <a:ext cx="3599" cy="17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3" name="Group 6"/>
            <p:cNvGrpSpPr>
              <a:grpSpLocks/>
            </p:cNvGrpSpPr>
            <p:nvPr/>
          </p:nvGrpSpPr>
          <p:grpSpPr bwMode="auto">
            <a:xfrm>
              <a:off x="1163" y="572"/>
              <a:ext cx="624" cy="212"/>
              <a:chOff x="1163" y="572"/>
              <a:chExt cx="624" cy="212"/>
            </a:xfrm>
          </p:grpSpPr>
          <p:sp>
            <p:nvSpPr>
              <p:cNvPr id="39058" name="Rectangle 7"/>
              <p:cNvSpPr>
                <a:spLocks noChangeArrowheads="1"/>
              </p:cNvSpPr>
              <p:nvPr/>
            </p:nvSpPr>
            <p:spPr bwMode="auto">
              <a:xfrm>
                <a:off x="1163" y="580"/>
                <a:ext cx="624"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9059" name="Rectangle 8"/>
              <p:cNvSpPr>
                <a:spLocks noChangeArrowheads="1"/>
              </p:cNvSpPr>
              <p:nvPr/>
            </p:nvSpPr>
            <p:spPr bwMode="auto">
              <a:xfrm>
                <a:off x="1341" y="572"/>
                <a:ext cx="254"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op</a:t>
                </a:r>
              </a:p>
            </p:txBody>
          </p:sp>
        </p:grpSp>
        <p:grpSp>
          <p:nvGrpSpPr>
            <p:cNvPr id="4" name="Group 9"/>
            <p:cNvGrpSpPr>
              <a:grpSpLocks/>
            </p:cNvGrpSpPr>
            <p:nvPr/>
          </p:nvGrpSpPr>
          <p:grpSpPr bwMode="auto">
            <a:xfrm>
              <a:off x="1795" y="572"/>
              <a:ext cx="580" cy="212"/>
              <a:chOff x="1795" y="572"/>
              <a:chExt cx="580" cy="212"/>
            </a:xfrm>
          </p:grpSpPr>
          <p:sp>
            <p:nvSpPr>
              <p:cNvPr id="39056" name="Rectangle 10"/>
              <p:cNvSpPr>
                <a:spLocks noChangeArrowheads="1"/>
              </p:cNvSpPr>
              <p:nvPr/>
            </p:nvSpPr>
            <p:spPr bwMode="auto">
              <a:xfrm>
                <a:off x="1795" y="580"/>
                <a:ext cx="580"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9057" name="Rectangle 11"/>
              <p:cNvSpPr>
                <a:spLocks noChangeArrowheads="1"/>
              </p:cNvSpPr>
              <p:nvPr/>
            </p:nvSpPr>
            <p:spPr bwMode="auto">
              <a:xfrm>
                <a:off x="1956" y="572"/>
                <a:ext cx="21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rs</a:t>
                </a:r>
              </a:p>
            </p:txBody>
          </p:sp>
        </p:grpSp>
        <p:grpSp>
          <p:nvGrpSpPr>
            <p:cNvPr id="5" name="Group 12"/>
            <p:cNvGrpSpPr>
              <a:grpSpLocks/>
            </p:cNvGrpSpPr>
            <p:nvPr/>
          </p:nvGrpSpPr>
          <p:grpSpPr bwMode="auto">
            <a:xfrm>
              <a:off x="2383" y="572"/>
              <a:ext cx="579" cy="210"/>
              <a:chOff x="2383" y="572"/>
              <a:chExt cx="579" cy="210"/>
            </a:xfrm>
          </p:grpSpPr>
          <p:sp>
            <p:nvSpPr>
              <p:cNvPr id="39054" name="Rectangle 13"/>
              <p:cNvSpPr>
                <a:spLocks noChangeArrowheads="1"/>
              </p:cNvSpPr>
              <p:nvPr/>
            </p:nvSpPr>
            <p:spPr bwMode="auto">
              <a:xfrm>
                <a:off x="2383" y="580"/>
                <a:ext cx="579"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9055" name="Rectangle 14"/>
              <p:cNvSpPr>
                <a:spLocks noChangeArrowheads="1"/>
              </p:cNvSpPr>
              <p:nvPr/>
            </p:nvSpPr>
            <p:spPr bwMode="auto">
              <a:xfrm>
                <a:off x="2543" y="572"/>
                <a:ext cx="2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rt</a:t>
                </a:r>
              </a:p>
            </p:txBody>
          </p:sp>
        </p:grpSp>
        <p:sp>
          <p:nvSpPr>
            <p:cNvPr id="39047" name="Rectangle 15"/>
            <p:cNvSpPr>
              <a:spLocks noChangeArrowheads="1"/>
            </p:cNvSpPr>
            <p:nvPr/>
          </p:nvSpPr>
          <p:spPr bwMode="auto">
            <a:xfrm>
              <a:off x="2970" y="580"/>
              <a:ext cx="1800"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9048" name="Rectangle 16"/>
            <p:cNvSpPr>
              <a:spLocks noChangeArrowheads="1"/>
            </p:cNvSpPr>
            <p:nvPr/>
          </p:nvSpPr>
          <p:spPr bwMode="auto">
            <a:xfrm>
              <a:off x="3469" y="572"/>
              <a:ext cx="69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immediate</a:t>
              </a:r>
            </a:p>
          </p:txBody>
        </p:sp>
        <p:sp>
          <p:nvSpPr>
            <p:cNvPr id="39049" name="Rectangle 17"/>
            <p:cNvSpPr>
              <a:spLocks noChangeArrowheads="1"/>
            </p:cNvSpPr>
            <p:nvPr/>
          </p:nvSpPr>
          <p:spPr bwMode="auto">
            <a:xfrm>
              <a:off x="4668" y="38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39050" name="Rectangle 18"/>
            <p:cNvSpPr>
              <a:spLocks noChangeArrowheads="1"/>
            </p:cNvSpPr>
            <p:nvPr/>
          </p:nvSpPr>
          <p:spPr bwMode="auto">
            <a:xfrm>
              <a:off x="2770"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39051" name="Rectangle 19"/>
            <p:cNvSpPr>
              <a:spLocks noChangeArrowheads="1"/>
            </p:cNvSpPr>
            <p:nvPr/>
          </p:nvSpPr>
          <p:spPr bwMode="auto">
            <a:xfrm>
              <a:off x="2182"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21</a:t>
              </a:r>
            </a:p>
          </p:txBody>
        </p:sp>
        <p:sp>
          <p:nvSpPr>
            <p:cNvPr id="39052" name="Rectangle 20"/>
            <p:cNvSpPr>
              <a:spLocks noChangeArrowheads="1"/>
            </p:cNvSpPr>
            <p:nvPr/>
          </p:nvSpPr>
          <p:spPr bwMode="auto">
            <a:xfrm>
              <a:off x="1594"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26</a:t>
              </a:r>
            </a:p>
          </p:txBody>
        </p:sp>
        <p:sp>
          <p:nvSpPr>
            <p:cNvPr id="39053" name="Rectangle 21"/>
            <p:cNvSpPr>
              <a:spLocks noChangeArrowheads="1"/>
            </p:cNvSpPr>
            <p:nvPr/>
          </p:nvSpPr>
          <p:spPr bwMode="auto">
            <a:xfrm>
              <a:off x="1098"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31</a:t>
              </a:r>
            </a:p>
          </p:txBody>
        </p:sp>
      </p:grpSp>
      <p:sp>
        <p:nvSpPr>
          <p:cNvPr id="71685" name="Rectangle 22"/>
          <p:cNvSpPr>
            <a:spLocks noGrp="1" noChangeArrowheads="1"/>
          </p:cNvSpPr>
          <p:nvPr>
            <p:ph type="body" idx="1"/>
          </p:nvPr>
        </p:nvSpPr>
        <p:spPr>
          <a:xfrm>
            <a:off x="457200" y="1346200"/>
            <a:ext cx="8191500" cy="415925"/>
          </a:xfrm>
        </p:spPr>
        <p:txBody>
          <a:bodyPr>
            <a:normAutofit fontScale="77500" lnSpcReduction="20000"/>
          </a:bodyPr>
          <a:lstStyle/>
          <a:p>
            <a:r>
              <a:rPr lang="en-US"/>
              <a:t>R[rt]  =  R[rs]  OR  ZeroExt[Imm16]</a:t>
            </a:r>
          </a:p>
        </p:txBody>
      </p:sp>
      <p:sp>
        <p:nvSpPr>
          <p:cNvPr id="38918" name="Rectangle 23"/>
          <p:cNvSpPr>
            <a:spLocks noChangeArrowheads="1"/>
          </p:cNvSpPr>
          <p:nvPr/>
        </p:nvSpPr>
        <p:spPr bwMode="auto">
          <a:xfrm>
            <a:off x="5975350" y="4224338"/>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38919" name="Rectangle 24"/>
          <p:cNvSpPr>
            <a:spLocks noChangeArrowheads="1"/>
          </p:cNvSpPr>
          <p:nvPr/>
        </p:nvSpPr>
        <p:spPr bwMode="auto">
          <a:xfrm>
            <a:off x="5365750" y="3233738"/>
            <a:ext cx="1752600" cy="393700"/>
          </a:xfrm>
          <a:prstGeom prst="rect">
            <a:avLst/>
          </a:prstGeom>
          <a:noFill/>
          <a:ln w="12700">
            <a:noFill/>
            <a:miter lim="800000"/>
            <a:headEnd/>
            <a:tailEnd/>
          </a:ln>
        </p:spPr>
        <p:txBody>
          <a:bodyPr lIns="90488" tIns="44450" rIns="90488" bIns="44450">
            <a:prstTxWarp prst="textNoShape">
              <a:avLst/>
            </a:prstTxWarp>
            <a:spAutoFit/>
          </a:bodyPr>
          <a:lstStyle/>
          <a:p>
            <a:pPr>
              <a:defRPr/>
            </a:pPr>
            <a:r>
              <a:rPr lang="en-US" sz="2000" u="sng">
                <a:solidFill>
                  <a:srgbClr val="FF0000"/>
                </a:solidFill>
                <a:latin typeface="+mn-lt"/>
              </a:rPr>
              <a:t>ALUctr=</a:t>
            </a:r>
          </a:p>
        </p:txBody>
      </p:sp>
      <p:sp>
        <p:nvSpPr>
          <p:cNvPr id="38920" name="Rectangle 25"/>
          <p:cNvSpPr>
            <a:spLocks noChangeArrowheads="1"/>
          </p:cNvSpPr>
          <p:nvPr/>
        </p:nvSpPr>
        <p:spPr bwMode="auto">
          <a:xfrm>
            <a:off x="2089150" y="4986338"/>
            <a:ext cx="4667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38921" name="Rectangle 26"/>
          <p:cNvSpPr>
            <a:spLocks noChangeArrowheads="1"/>
          </p:cNvSpPr>
          <p:nvPr/>
        </p:nvSpPr>
        <p:spPr bwMode="auto">
          <a:xfrm>
            <a:off x="1544638" y="4081463"/>
            <a:ext cx="720725"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busW</a:t>
            </a:r>
          </a:p>
        </p:txBody>
      </p:sp>
      <p:sp>
        <p:nvSpPr>
          <p:cNvPr id="38922" name="Rectangle 27"/>
          <p:cNvSpPr>
            <a:spLocks noChangeArrowheads="1"/>
          </p:cNvSpPr>
          <p:nvPr/>
        </p:nvSpPr>
        <p:spPr bwMode="auto">
          <a:xfrm>
            <a:off x="1479550" y="3386138"/>
            <a:ext cx="1003300"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RegWr=</a:t>
            </a:r>
          </a:p>
        </p:txBody>
      </p:sp>
      <p:sp>
        <p:nvSpPr>
          <p:cNvPr id="38923" name="Line 28"/>
          <p:cNvSpPr>
            <a:spLocks noChangeShapeType="1"/>
          </p:cNvSpPr>
          <p:nvPr/>
        </p:nvSpPr>
        <p:spPr bwMode="auto">
          <a:xfrm flipH="1">
            <a:off x="1854200" y="4400550"/>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24" name="Rectangle 29"/>
          <p:cNvSpPr>
            <a:spLocks noChangeArrowheads="1"/>
          </p:cNvSpPr>
          <p:nvPr/>
        </p:nvSpPr>
        <p:spPr bwMode="auto">
          <a:xfrm>
            <a:off x="1706563" y="45005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38925" name="Line 30"/>
          <p:cNvSpPr>
            <a:spLocks noChangeShapeType="1"/>
          </p:cNvSpPr>
          <p:nvPr/>
        </p:nvSpPr>
        <p:spPr bwMode="auto">
          <a:xfrm flipH="1">
            <a:off x="4679950" y="4224338"/>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26" name="Rectangle 31"/>
          <p:cNvSpPr>
            <a:spLocks noChangeArrowheads="1"/>
          </p:cNvSpPr>
          <p:nvPr/>
        </p:nvSpPr>
        <p:spPr bwMode="auto">
          <a:xfrm>
            <a:off x="4527550" y="3919538"/>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38927" name="Rectangle 32"/>
          <p:cNvSpPr>
            <a:spLocks noChangeArrowheads="1"/>
          </p:cNvSpPr>
          <p:nvPr/>
        </p:nvSpPr>
        <p:spPr bwMode="auto">
          <a:xfrm>
            <a:off x="3733800" y="3919538"/>
            <a:ext cx="7175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busA</a:t>
            </a:r>
          </a:p>
        </p:txBody>
      </p:sp>
      <p:sp>
        <p:nvSpPr>
          <p:cNvPr id="38928" name="Line 33"/>
          <p:cNvSpPr>
            <a:spLocks noChangeShapeType="1"/>
          </p:cNvSpPr>
          <p:nvPr/>
        </p:nvSpPr>
        <p:spPr bwMode="auto">
          <a:xfrm flipV="1">
            <a:off x="3994150" y="4757738"/>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29" name="Rectangle 34"/>
          <p:cNvSpPr>
            <a:spLocks noChangeArrowheads="1"/>
          </p:cNvSpPr>
          <p:nvPr/>
        </p:nvSpPr>
        <p:spPr bwMode="auto">
          <a:xfrm>
            <a:off x="3838575" y="48815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38930" name="Rectangle 35"/>
          <p:cNvSpPr>
            <a:spLocks noChangeArrowheads="1"/>
          </p:cNvSpPr>
          <p:nvPr/>
        </p:nvSpPr>
        <p:spPr bwMode="auto">
          <a:xfrm>
            <a:off x="3765550" y="4452938"/>
            <a:ext cx="7032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busB</a:t>
            </a:r>
          </a:p>
        </p:txBody>
      </p:sp>
      <p:sp>
        <p:nvSpPr>
          <p:cNvPr id="38931" name="Line 36"/>
          <p:cNvSpPr>
            <a:spLocks noChangeShapeType="1"/>
          </p:cNvSpPr>
          <p:nvPr/>
        </p:nvSpPr>
        <p:spPr bwMode="auto">
          <a:xfrm flipV="1">
            <a:off x="3384550" y="3763963"/>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32" name="Line 37"/>
          <p:cNvSpPr>
            <a:spLocks noChangeShapeType="1"/>
          </p:cNvSpPr>
          <p:nvPr/>
        </p:nvSpPr>
        <p:spPr bwMode="auto">
          <a:xfrm flipV="1">
            <a:off x="2635250" y="3763963"/>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33" name="Rectangle 38"/>
          <p:cNvSpPr>
            <a:spLocks noChangeArrowheads="1"/>
          </p:cNvSpPr>
          <p:nvPr/>
        </p:nvSpPr>
        <p:spPr bwMode="auto">
          <a:xfrm>
            <a:off x="2492375" y="3614738"/>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38934" name="Line 39"/>
          <p:cNvSpPr>
            <a:spLocks noChangeShapeType="1"/>
          </p:cNvSpPr>
          <p:nvPr/>
        </p:nvSpPr>
        <p:spPr bwMode="auto">
          <a:xfrm flipV="1">
            <a:off x="3016250" y="3763963"/>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35" name="Rectangle 40"/>
          <p:cNvSpPr>
            <a:spLocks noChangeArrowheads="1"/>
          </p:cNvSpPr>
          <p:nvPr/>
        </p:nvSpPr>
        <p:spPr bwMode="auto">
          <a:xfrm>
            <a:off x="2851150" y="3614738"/>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38936" name="Rectangle 41"/>
          <p:cNvSpPr>
            <a:spLocks noChangeArrowheads="1"/>
          </p:cNvSpPr>
          <p:nvPr/>
        </p:nvSpPr>
        <p:spPr bwMode="auto">
          <a:xfrm>
            <a:off x="2430463" y="3990975"/>
            <a:ext cx="439737"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Rw</a:t>
            </a:r>
          </a:p>
        </p:txBody>
      </p:sp>
      <p:sp>
        <p:nvSpPr>
          <p:cNvPr id="38937" name="Rectangle 42"/>
          <p:cNvSpPr>
            <a:spLocks noChangeArrowheads="1"/>
          </p:cNvSpPr>
          <p:nvPr/>
        </p:nvSpPr>
        <p:spPr bwMode="auto">
          <a:xfrm>
            <a:off x="2887663" y="3990975"/>
            <a:ext cx="406400"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Ra</a:t>
            </a:r>
          </a:p>
        </p:txBody>
      </p:sp>
      <p:sp>
        <p:nvSpPr>
          <p:cNvPr id="38938" name="Rectangle 43"/>
          <p:cNvSpPr>
            <a:spLocks noChangeArrowheads="1"/>
          </p:cNvSpPr>
          <p:nvPr/>
        </p:nvSpPr>
        <p:spPr bwMode="auto">
          <a:xfrm>
            <a:off x="3268663" y="3990975"/>
            <a:ext cx="417512"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Rb</a:t>
            </a:r>
          </a:p>
        </p:txBody>
      </p:sp>
      <p:sp>
        <p:nvSpPr>
          <p:cNvPr id="38939" name="Rectangle 44"/>
          <p:cNvSpPr>
            <a:spLocks noChangeArrowheads="1"/>
          </p:cNvSpPr>
          <p:nvPr/>
        </p:nvSpPr>
        <p:spPr bwMode="auto">
          <a:xfrm>
            <a:off x="2430463" y="4376738"/>
            <a:ext cx="952500"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b="1">
                <a:latin typeface="+mn-lt"/>
              </a:rPr>
              <a:t>RegFile</a:t>
            </a:r>
          </a:p>
        </p:txBody>
      </p:sp>
      <p:sp>
        <p:nvSpPr>
          <p:cNvPr id="38940" name="Rectangle 45"/>
          <p:cNvSpPr>
            <a:spLocks noChangeArrowheads="1"/>
          </p:cNvSpPr>
          <p:nvPr/>
        </p:nvSpPr>
        <p:spPr bwMode="auto">
          <a:xfrm>
            <a:off x="2851150" y="3386138"/>
            <a:ext cx="400050"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Rs</a:t>
            </a:r>
          </a:p>
        </p:txBody>
      </p:sp>
      <p:sp>
        <p:nvSpPr>
          <p:cNvPr id="38941" name="Rectangle 46"/>
          <p:cNvSpPr>
            <a:spLocks noChangeArrowheads="1"/>
          </p:cNvSpPr>
          <p:nvPr/>
        </p:nvSpPr>
        <p:spPr bwMode="auto">
          <a:xfrm>
            <a:off x="2682875" y="2624138"/>
            <a:ext cx="396875" cy="363537"/>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Rt</a:t>
            </a:r>
          </a:p>
        </p:txBody>
      </p:sp>
      <p:sp>
        <p:nvSpPr>
          <p:cNvPr id="38942" name="Rectangle 47"/>
          <p:cNvSpPr>
            <a:spLocks noChangeArrowheads="1"/>
          </p:cNvSpPr>
          <p:nvPr/>
        </p:nvSpPr>
        <p:spPr bwMode="auto">
          <a:xfrm>
            <a:off x="3232150" y="3386138"/>
            <a:ext cx="396875" cy="363537"/>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a:latin typeface="+mn-lt"/>
              </a:rPr>
              <a:t>Rt</a:t>
            </a:r>
          </a:p>
        </p:txBody>
      </p:sp>
      <p:sp>
        <p:nvSpPr>
          <p:cNvPr id="38943" name="Rectangle 48"/>
          <p:cNvSpPr>
            <a:spLocks noChangeArrowheads="1"/>
          </p:cNvSpPr>
          <p:nvPr/>
        </p:nvSpPr>
        <p:spPr bwMode="auto">
          <a:xfrm>
            <a:off x="2251075" y="2624138"/>
            <a:ext cx="428625"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Rd</a:t>
            </a:r>
          </a:p>
        </p:txBody>
      </p:sp>
      <p:sp>
        <p:nvSpPr>
          <p:cNvPr id="38944" name="Rectangle 49"/>
          <p:cNvSpPr>
            <a:spLocks noChangeArrowheads="1"/>
          </p:cNvSpPr>
          <p:nvPr/>
        </p:nvSpPr>
        <p:spPr bwMode="auto">
          <a:xfrm>
            <a:off x="1527175" y="2319338"/>
            <a:ext cx="1035050"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dirty="0" err="1">
                <a:solidFill>
                  <a:srgbClr val="FF0000"/>
                </a:solidFill>
                <a:latin typeface="+mn-lt"/>
              </a:rPr>
              <a:t>RegDst</a:t>
            </a:r>
            <a:r>
              <a:rPr lang="en-US" sz="2000" u="sng" dirty="0">
                <a:solidFill>
                  <a:srgbClr val="FF0000"/>
                </a:solidFill>
                <a:latin typeface="+mn-lt"/>
              </a:rPr>
              <a:t>=</a:t>
            </a:r>
          </a:p>
        </p:txBody>
      </p:sp>
      <p:grpSp>
        <p:nvGrpSpPr>
          <p:cNvPr id="6" name="Group 50"/>
          <p:cNvGrpSpPr>
            <a:grpSpLocks/>
          </p:cNvGrpSpPr>
          <p:nvPr/>
        </p:nvGrpSpPr>
        <p:grpSpPr bwMode="auto">
          <a:xfrm>
            <a:off x="3562350" y="5232400"/>
            <a:ext cx="376238" cy="1082675"/>
            <a:chOff x="2848" y="3083"/>
            <a:chExt cx="237" cy="682"/>
          </a:xfrm>
        </p:grpSpPr>
        <p:sp>
          <p:nvSpPr>
            <p:cNvPr id="39041" name="Rectangle 51"/>
            <p:cNvSpPr>
              <a:spLocks noChangeArrowheads="1"/>
            </p:cNvSpPr>
            <p:nvPr/>
          </p:nvSpPr>
          <p:spPr bwMode="auto">
            <a:xfrm>
              <a:off x="2848" y="3088"/>
              <a:ext cx="224" cy="65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9042" name="Rectangle 52"/>
            <p:cNvSpPr>
              <a:spLocks noChangeArrowheads="1"/>
            </p:cNvSpPr>
            <p:nvPr/>
          </p:nvSpPr>
          <p:spPr bwMode="auto">
            <a:xfrm rot="5400000">
              <a:off x="2625" y="3314"/>
              <a:ext cx="682" cy="229"/>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b="1">
                  <a:latin typeface="+mn-lt"/>
                </a:rPr>
                <a:t>Extender</a:t>
              </a:r>
              <a:endParaRPr lang="en-US" sz="2000" b="1">
                <a:latin typeface="+mn-lt"/>
              </a:endParaRPr>
            </a:p>
          </p:txBody>
        </p:sp>
      </p:grpSp>
      <p:sp>
        <p:nvSpPr>
          <p:cNvPr id="38946" name="Rectangle 53"/>
          <p:cNvSpPr>
            <a:spLocks noChangeArrowheads="1"/>
          </p:cNvSpPr>
          <p:nvPr/>
        </p:nvSpPr>
        <p:spPr bwMode="auto">
          <a:xfrm>
            <a:off x="4070350" y="57197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38947" name="Line 54"/>
          <p:cNvSpPr>
            <a:spLocks noChangeShapeType="1"/>
          </p:cNvSpPr>
          <p:nvPr/>
        </p:nvSpPr>
        <p:spPr bwMode="auto">
          <a:xfrm flipH="1">
            <a:off x="4222750" y="5618163"/>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48" name="Line 55"/>
          <p:cNvSpPr>
            <a:spLocks noChangeShapeType="1"/>
          </p:cNvSpPr>
          <p:nvPr/>
        </p:nvSpPr>
        <p:spPr bwMode="auto">
          <a:xfrm flipH="1">
            <a:off x="3143250" y="5619750"/>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49" name="Rectangle 56"/>
          <p:cNvSpPr>
            <a:spLocks noChangeArrowheads="1"/>
          </p:cNvSpPr>
          <p:nvPr/>
        </p:nvSpPr>
        <p:spPr bwMode="auto">
          <a:xfrm>
            <a:off x="2927350" y="57197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38950" name="Rectangle 57"/>
          <p:cNvSpPr>
            <a:spLocks noChangeArrowheads="1"/>
          </p:cNvSpPr>
          <p:nvPr/>
        </p:nvSpPr>
        <p:spPr bwMode="auto">
          <a:xfrm>
            <a:off x="2012950" y="5443538"/>
            <a:ext cx="9112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38951" name="Rectangle 58"/>
          <p:cNvSpPr>
            <a:spLocks noChangeArrowheads="1"/>
          </p:cNvSpPr>
          <p:nvPr/>
        </p:nvSpPr>
        <p:spPr bwMode="auto">
          <a:xfrm>
            <a:off x="4146550" y="6129338"/>
            <a:ext cx="10382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ALUSrc=</a:t>
            </a:r>
          </a:p>
        </p:txBody>
      </p:sp>
      <p:sp>
        <p:nvSpPr>
          <p:cNvPr id="38952" name="Rectangle 59"/>
          <p:cNvSpPr>
            <a:spLocks noChangeArrowheads="1"/>
          </p:cNvSpPr>
          <p:nvPr/>
        </p:nvSpPr>
        <p:spPr bwMode="auto">
          <a:xfrm>
            <a:off x="2622550" y="6205538"/>
            <a:ext cx="938213"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ExtOp=</a:t>
            </a:r>
          </a:p>
        </p:txBody>
      </p:sp>
      <p:sp>
        <p:nvSpPr>
          <p:cNvPr id="38953" name="Line 60"/>
          <p:cNvSpPr>
            <a:spLocks noChangeShapeType="1"/>
          </p:cNvSpPr>
          <p:nvPr/>
        </p:nvSpPr>
        <p:spPr bwMode="auto">
          <a:xfrm flipV="1">
            <a:off x="7651750" y="3843338"/>
            <a:ext cx="0" cy="644525"/>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38954" name="Rectangle 61"/>
          <p:cNvSpPr>
            <a:spLocks noChangeArrowheads="1"/>
          </p:cNvSpPr>
          <p:nvPr/>
        </p:nvSpPr>
        <p:spPr bwMode="auto">
          <a:xfrm>
            <a:off x="6508750" y="3462338"/>
            <a:ext cx="14668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MemtoReg=</a:t>
            </a:r>
          </a:p>
        </p:txBody>
      </p:sp>
      <p:sp>
        <p:nvSpPr>
          <p:cNvPr id="38955" name="Rectangle 62"/>
          <p:cNvSpPr>
            <a:spLocks noChangeArrowheads="1"/>
          </p:cNvSpPr>
          <p:nvPr/>
        </p:nvSpPr>
        <p:spPr bwMode="auto">
          <a:xfrm>
            <a:off x="5332413" y="5976938"/>
            <a:ext cx="4667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38956" name="Rectangle 63"/>
          <p:cNvSpPr>
            <a:spLocks noChangeArrowheads="1"/>
          </p:cNvSpPr>
          <p:nvPr/>
        </p:nvSpPr>
        <p:spPr bwMode="auto">
          <a:xfrm>
            <a:off x="5060950" y="5443538"/>
            <a:ext cx="935038"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Data In</a:t>
            </a:r>
          </a:p>
        </p:txBody>
      </p:sp>
      <p:sp>
        <p:nvSpPr>
          <p:cNvPr id="38957" name="Line 64"/>
          <p:cNvSpPr>
            <a:spLocks noChangeShapeType="1"/>
          </p:cNvSpPr>
          <p:nvPr/>
        </p:nvSpPr>
        <p:spPr bwMode="auto">
          <a:xfrm flipH="1">
            <a:off x="5194300" y="5375275"/>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58" name="Rectangle 65"/>
          <p:cNvSpPr>
            <a:spLocks noChangeArrowheads="1"/>
          </p:cNvSpPr>
          <p:nvPr/>
        </p:nvSpPr>
        <p:spPr bwMode="auto">
          <a:xfrm>
            <a:off x="5224463" y="5151438"/>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38959" name="Line 66"/>
          <p:cNvSpPr>
            <a:spLocks noChangeShapeType="1"/>
          </p:cNvSpPr>
          <p:nvPr/>
        </p:nvSpPr>
        <p:spPr bwMode="auto">
          <a:xfrm flipV="1">
            <a:off x="6343650" y="4224338"/>
            <a:ext cx="12700" cy="1008062"/>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38960" name="Rectangle 67"/>
          <p:cNvSpPr>
            <a:spLocks noChangeArrowheads="1"/>
          </p:cNvSpPr>
          <p:nvPr/>
        </p:nvSpPr>
        <p:spPr bwMode="auto">
          <a:xfrm>
            <a:off x="6051550" y="3843338"/>
            <a:ext cx="1184275"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MemWr=</a:t>
            </a:r>
          </a:p>
        </p:txBody>
      </p:sp>
      <p:sp>
        <p:nvSpPr>
          <p:cNvPr id="38961" name="Rectangle 68"/>
          <p:cNvSpPr>
            <a:spLocks noChangeArrowheads="1"/>
          </p:cNvSpPr>
          <p:nvPr/>
        </p:nvSpPr>
        <p:spPr bwMode="auto">
          <a:xfrm>
            <a:off x="4603750" y="3309938"/>
            <a:ext cx="627063"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zero</a:t>
            </a:r>
          </a:p>
        </p:txBody>
      </p:sp>
      <p:grpSp>
        <p:nvGrpSpPr>
          <p:cNvPr id="7" name="Group 69"/>
          <p:cNvGrpSpPr>
            <a:grpSpLocks/>
          </p:cNvGrpSpPr>
          <p:nvPr/>
        </p:nvGrpSpPr>
        <p:grpSpPr bwMode="auto">
          <a:xfrm>
            <a:off x="2241550" y="3052763"/>
            <a:ext cx="838200" cy="336550"/>
            <a:chOff x="2640" y="1422"/>
            <a:chExt cx="528" cy="212"/>
          </a:xfrm>
        </p:grpSpPr>
        <p:sp>
          <p:nvSpPr>
            <p:cNvPr id="39038" name="Rectangle 70"/>
            <p:cNvSpPr>
              <a:spLocks noChangeArrowheads="1"/>
            </p:cNvSpPr>
            <p:nvPr/>
          </p:nvSpPr>
          <p:spPr bwMode="auto">
            <a:xfrm>
              <a:off x="292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39039" name="Rectangle 71"/>
            <p:cNvSpPr>
              <a:spLocks noChangeArrowheads="1"/>
            </p:cNvSpPr>
            <p:nvPr/>
          </p:nvSpPr>
          <p:spPr bwMode="auto">
            <a:xfrm>
              <a:off x="268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39040" name="Freeform 72"/>
            <p:cNvSpPr>
              <a:spLocks/>
            </p:cNvSpPr>
            <p:nvPr/>
          </p:nvSpPr>
          <p:spPr bwMode="auto">
            <a:xfrm>
              <a:off x="2640" y="1440"/>
              <a:ext cx="528" cy="192"/>
            </a:xfrm>
            <a:custGeom>
              <a:avLst/>
              <a:gdLst>
                <a:gd name="T0" fmla="*/ 0 w 528"/>
                <a:gd name="T1" fmla="*/ 0 h 192"/>
                <a:gd name="T2" fmla="*/ 48 w 528"/>
                <a:gd name="T3" fmla="*/ 192 h 192"/>
                <a:gd name="T4" fmla="*/ 480 w 528"/>
                <a:gd name="T5" fmla="*/ 192 h 192"/>
                <a:gd name="T6" fmla="*/ 528 w 528"/>
                <a:gd name="T7" fmla="*/ 0 h 192"/>
                <a:gd name="T8" fmla="*/ 0 w 528"/>
                <a:gd name="T9" fmla="*/ 0 h 192"/>
                <a:gd name="T10" fmla="*/ 0 60000 65536"/>
                <a:gd name="T11" fmla="*/ 0 60000 65536"/>
                <a:gd name="T12" fmla="*/ 0 60000 65536"/>
                <a:gd name="T13" fmla="*/ 0 60000 65536"/>
                <a:gd name="T14" fmla="*/ 0 60000 65536"/>
                <a:gd name="T15" fmla="*/ 0 w 528"/>
                <a:gd name="T16" fmla="*/ 0 h 192"/>
                <a:gd name="T17" fmla="*/ 528 w 528"/>
                <a:gd name="T18" fmla="*/ 192 h 192"/>
              </a:gdLst>
              <a:ahLst/>
              <a:cxnLst>
                <a:cxn ang="T10">
                  <a:pos x="T0" y="T1"/>
                </a:cxn>
                <a:cxn ang="T11">
                  <a:pos x="T2" y="T3"/>
                </a:cxn>
                <a:cxn ang="T12">
                  <a:pos x="T4" y="T5"/>
                </a:cxn>
                <a:cxn ang="T13">
                  <a:pos x="T6" y="T7"/>
                </a:cxn>
                <a:cxn ang="T14">
                  <a:pos x="T8" y="T9"/>
                </a:cxn>
              </a:cxnLst>
              <a:rect l="T15" t="T16" r="T17" b="T18"/>
              <a:pathLst>
                <a:path w="528" h="192">
                  <a:moveTo>
                    <a:pt x="0" y="0"/>
                  </a:moveTo>
                  <a:lnTo>
                    <a:pt x="48" y="192"/>
                  </a:lnTo>
                  <a:lnTo>
                    <a:pt x="480" y="192"/>
                  </a:lnTo>
                  <a:lnTo>
                    <a:pt x="528" y="0"/>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38963" name="Rectangle 73"/>
          <p:cNvSpPr>
            <a:spLocks noChangeArrowheads="1"/>
          </p:cNvSpPr>
          <p:nvPr/>
        </p:nvSpPr>
        <p:spPr bwMode="auto">
          <a:xfrm>
            <a:off x="2241550" y="3995738"/>
            <a:ext cx="1447800" cy="990600"/>
          </a:xfrm>
          <a:prstGeom prst="rect">
            <a:avLst/>
          </a:prstGeom>
          <a:noFill/>
          <a:ln w="381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8" name="Group 74"/>
          <p:cNvGrpSpPr>
            <a:grpSpLocks/>
          </p:cNvGrpSpPr>
          <p:nvPr/>
        </p:nvGrpSpPr>
        <p:grpSpPr bwMode="auto">
          <a:xfrm>
            <a:off x="4549775" y="4605338"/>
            <a:ext cx="358775" cy="1219200"/>
            <a:chOff x="3518" y="2640"/>
            <a:chExt cx="226" cy="768"/>
          </a:xfrm>
        </p:grpSpPr>
        <p:sp>
          <p:nvSpPr>
            <p:cNvPr id="39035" name="Rectangle 75"/>
            <p:cNvSpPr>
              <a:spLocks noChangeArrowheads="1"/>
            </p:cNvSpPr>
            <p:nvPr/>
          </p:nvSpPr>
          <p:spPr bwMode="auto">
            <a:xfrm>
              <a:off x="3518" y="269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39036" name="Rectangle 76"/>
            <p:cNvSpPr>
              <a:spLocks noChangeArrowheads="1"/>
            </p:cNvSpPr>
            <p:nvPr/>
          </p:nvSpPr>
          <p:spPr bwMode="auto">
            <a:xfrm>
              <a:off x="3518" y="3187"/>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39037" name="Freeform 77"/>
            <p:cNvSpPr>
              <a:spLocks/>
            </p:cNvSpPr>
            <p:nvPr/>
          </p:nvSpPr>
          <p:spPr bwMode="auto">
            <a:xfrm>
              <a:off x="3552" y="2640"/>
              <a:ext cx="192" cy="768"/>
            </a:xfrm>
            <a:custGeom>
              <a:avLst/>
              <a:gdLst>
                <a:gd name="T0" fmla="*/ 0 w 192"/>
                <a:gd name="T1" fmla="*/ 0 h 768"/>
                <a:gd name="T2" fmla="*/ 0 w 192"/>
                <a:gd name="T3" fmla="*/ 768 h 768"/>
                <a:gd name="T4" fmla="*/ 192 w 192"/>
                <a:gd name="T5" fmla="*/ 672 h 768"/>
                <a:gd name="T6" fmla="*/ 192 w 192"/>
                <a:gd name="T7" fmla="*/ 96 h 768"/>
                <a:gd name="T8" fmla="*/ 0 w 192"/>
                <a:gd name="T9" fmla="*/ 0 h 768"/>
                <a:gd name="T10" fmla="*/ 0 60000 65536"/>
                <a:gd name="T11" fmla="*/ 0 60000 65536"/>
                <a:gd name="T12" fmla="*/ 0 60000 65536"/>
                <a:gd name="T13" fmla="*/ 0 60000 65536"/>
                <a:gd name="T14" fmla="*/ 0 60000 65536"/>
                <a:gd name="T15" fmla="*/ 0 w 192"/>
                <a:gd name="T16" fmla="*/ 0 h 768"/>
                <a:gd name="T17" fmla="*/ 192 w 192"/>
                <a:gd name="T18" fmla="*/ 768 h 768"/>
              </a:gdLst>
              <a:ahLst/>
              <a:cxnLst>
                <a:cxn ang="T10">
                  <a:pos x="T0" y="T1"/>
                </a:cxn>
                <a:cxn ang="T11">
                  <a:pos x="T2" y="T3"/>
                </a:cxn>
                <a:cxn ang="T12">
                  <a:pos x="T4" y="T5"/>
                </a:cxn>
                <a:cxn ang="T13">
                  <a:pos x="T6" y="T7"/>
                </a:cxn>
                <a:cxn ang="T14">
                  <a:pos x="T8" y="T9"/>
                </a:cxn>
              </a:cxnLst>
              <a:rect l="T15" t="T16" r="T17" b="T18"/>
              <a:pathLst>
                <a:path w="192" h="768">
                  <a:moveTo>
                    <a:pt x="0" y="0"/>
                  </a:moveTo>
                  <a:lnTo>
                    <a:pt x="0" y="768"/>
                  </a:lnTo>
                  <a:lnTo>
                    <a:pt x="192" y="672"/>
                  </a:lnTo>
                  <a:lnTo>
                    <a:pt x="192" y="96"/>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9" name="Group 78"/>
          <p:cNvGrpSpPr>
            <a:grpSpLocks/>
          </p:cNvGrpSpPr>
          <p:nvPr/>
        </p:nvGrpSpPr>
        <p:grpSpPr bwMode="auto">
          <a:xfrm>
            <a:off x="5413375" y="3995738"/>
            <a:ext cx="485775" cy="1143000"/>
            <a:chOff x="4009" y="2304"/>
            <a:chExt cx="306" cy="720"/>
          </a:xfrm>
        </p:grpSpPr>
        <p:sp>
          <p:nvSpPr>
            <p:cNvPr id="39032" name="Rectangle 79"/>
            <p:cNvSpPr>
              <a:spLocks noChangeArrowheads="1"/>
            </p:cNvSpPr>
            <p:nvPr/>
          </p:nvSpPr>
          <p:spPr bwMode="auto">
            <a:xfrm>
              <a:off x="4009" y="2322"/>
              <a:ext cx="180"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t>
              </a:r>
            </a:p>
          </p:txBody>
        </p:sp>
        <p:sp>
          <p:nvSpPr>
            <p:cNvPr id="39033" name="Rectangle 80"/>
            <p:cNvSpPr>
              <a:spLocks noChangeArrowheads="1"/>
            </p:cNvSpPr>
            <p:nvPr/>
          </p:nvSpPr>
          <p:spPr bwMode="auto">
            <a:xfrm rot="5400000">
              <a:off x="4016" y="2581"/>
              <a:ext cx="33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ALU</a:t>
              </a:r>
            </a:p>
          </p:txBody>
        </p:sp>
        <p:sp>
          <p:nvSpPr>
            <p:cNvPr id="39034" name="Freeform 81"/>
            <p:cNvSpPr>
              <a:spLocks/>
            </p:cNvSpPr>
            <p:nvPr/>
          </p:nvSpPr>
          <p:spPr bwMode="auto">
            <a:xfrm>
              <a:off x="4032" y="2304"/>
              <a:ext cx="283" cy="720"/>
            </a:xfrm>
            <a:custGeom>
              <a:avLst/>
              <a:gdLst>
                <a:gd name="T0" fmla="*/ 0 w 240"/>
                <a:gd name="T1" fmla="*/ 0 h 672"/>
                <a:gd name="T2" fmla="*/ 0 w 240"/>
                <a:gd name="T3" fmla="*/ 355 h 672"/>
                <a:gd name="T4" fmla="*/ 79 w 240"/>
                <a:gd name="T5" fmla="*/ 414 h 672"/>
                <a:gd name="T6" fmla="*/ 0 w 240"/>
                <a:gd name="T7" fmla="*/ 471 h 672"/>
                <a:gd name="T8" fmla="*/ 0 w 240"/>
                <a:gd name="T9" fmla="*/ 826 h 672"/>
                <a:gd name="T10" fmla="*/ 394 w 240"/>
                <a:gd name="T11" fmla="*/ 590 h 672"/>
                <a:gd name="T12" fmla="*/ 394 w 240"/>
                <a:gd name="T13" fmla="*/ 237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10" name="Group 82"/>
          <p:cNvGrpSpPr>
            <a:grpSpLocks/>
          </p:cNvGrpSpPr>
          <p:nvPr/>
        </p:nvGrpSpPr>
        <p:grpSpPr bwMode="auto">
          <a:xfrm>
            <a:off x="7445375" y="4376738"/>
            <a:ext cx="358775" cy="1600200"/>
            <a:chOff x="5294" y="2544"/>
            <a:chExt cx="226" cy="1008"/>
          </a:xfrm>
        </p:grpSpPr>
        <p:sp>
          <p:nvSpPr>
            <p:cNvPr id="39029" name="Rectangle 83"/>
            <p:cNvSpPr>
              <a:spLocks noChangeArrowheads="1"/>
            </p:cNvSpPr>
            <p:nvPr/>
          </p:nvSpPr>
          <p:spPr bwMode="auto">
            <a:xfrm>
              <a:off x="5294" y="26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39030" name="Rectangle 84"/>
            <p:cNvSpPr>
              <a:spLocks noChangeArrowheads="1"/>
            </p:cNvSpPr>
            <p:nvPr/>
          </p:nvSpPr>
          <p:spPr bwMode="auto">
            <a:xfrm>
              <a:off x="5294" y="324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39031" name="Freeform 85"/>
            <p:cNvSpPr>
              <a:spLocks/>
            </p:cNvSpPr>
            <p:nvPr/>
          </p:nvSpPr>
          <p:spPr bwMode="auto">
            <a:xfrm>
              <a:off x="5328" y="2544"/>
              <a:ext cx="192" cy="1008"/>
            </a:xfrm>
            <a:custGeom>
              <a:avLst/>
              <a:gdLst>
                <a:gd name="T0" fmla="*/ 0 w 192"/>
                <a:gd name="T1" fmla="*/ 0 h 1008"/>
                <a:gd name="T2" fmla="*/ 0 w 192"/>
                <a:gd name="T3" fmla="*/ 1008 h 1008"/>
                <a:gd name="T4" fmla="*/ 192 w 192"/>
                <a:gd name="T5" fmla="*/ 864 h 1008"/>
                <a:gd name="T6" fmla="*/ 192 w 192"/>
                <a:gd name="T7" fmla="*/ 144 h 1008"/>
                <a:gd name="T8" fmla="*/ 0 w 192"/>
                <a:gd name="T9" fmla="*/ 0 h 1008"/>
                <a:gd name="T10" fmla="*/ 0 60000 65536"/>
                <a:gd name="T11" fmla="*/ 0 60000 65536"/>
                <a:gd name="T12" fmla="*/ 0 60000 65536"/>
                <a:gd name="T13" fmla="*/ 0 60000 65536"/>
                <a:gd name="T14" fmla="*/ 0 60000 65536"/>
                <a:gd name="T15" fmla="*/ 0 w 192"/>
                <a:gd name="T16" fmla="*/ 0 h 1008"/>
                <a:gd name="T17" fmla="*/ 192 w 192"/>
                <a:gd name="T18" fmla="*/ 1008 h 1008"/>
              </a:gdLst>
              <a:ahLst/>
              <a:cxnLst>
                <a:cxn ang="T10">
                  <a:pos x="T0" y="T1"/>
                </a:cxn>
                <a:cxn ang="T11">
                  <a:pos x="T2" y="T3"/>
                </a:cxn>
                <a:cxn ang="T12">
                  <a:pos x="T4" y="T5"/>
                </a:cxn>
                <a:cxn ang="T13">
                  <a:pos x="T6" y="T7"/>
                </a:cxn>
                <a:cxn ang="T14">
                  <a:pos x="T8" y="T9"/>
                </a:cxn>
              </a:cxnLst>
              <a:rect l="T15" t="T16" r="T17" b="T18"/>
              <a:pathLst>
                <a:path w="192" h="1008">
                  <a:moveTo>
                    <a:pt x="0" y="0"/>
                  </a:moveTo>
                  <a:lnTo>
                    <a:pt x="0" y="1008"/>
                  </a:lnTo>
                  <a:lnTo>
                    <a:pt x="192" y="864"/>
                  </a:lnTo>
                  <a:lnTo>
                    <a:pt x="192" y="144"/>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11" name="Group 86"/>
          <p:cNvGrpSpPr>
            <a:grpSpLocks/>
          </p:cNvGrpSpPr>
          <p:nvPr/>
        </p:nvGrpSpPr>
        <p:grpSpPr bwMode="auto">
          <a:xfrm>
            <a:off x="6022975" y="5186363"/>
            <a:ext cx="1146175" cy="1181100"/>
            <a:chOff x="4398" y="3054"/>
            <a:chExt cx="722" cy="744"/>
          </a:xfrm>
        </p:grpSpPr>
        <p:sp>
          <p:nvSpPr>
            <p:cNvPr id="39023" name="Rectangle 87"/>
            <p:cNvSpPr>
              <a:spLocks noChangeArrowheads="1"/>
            </p:cNvSpPr>
            <p:nvPr/>
          </p:nvSpPr>
          <p:spPr bwMode="auto">
            <a:xfrm>
              <a:off x="4410" y="3087"/>
              <a:ext cx="710" cy="711"/>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9024" name="Rectangle 88"/>
            <p:cNvSpPr>
              <a:spLocks noChangeArrowheads="1"/>
            </p:cNvSpPr>
            <p:nvPr/>
          </p:nvSpPr>
          <p:spPr bwMode="auto">
            <a:xfrm>
              <a:off x="4398" y="3054"/>
              <a:ext cx="402"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WrEn</a:t>
              </a:r>
            </a:p>
          </p:txBody>
        </p:sp>
        <p:sp>
          <p:nvSpPr>
            <p:cNvPr id="39025" name="Rectangle 89"/>
            <p:cNvSpPr>
              <a:spLocks noChangeArrowheads="1"/>
            </p:cNvSpPr>
            <p:nvPr/>
          </p:nvSpPr>
          <p:spPr bwMode="auto">
            <a:xfrm>
              <a:off x="4783" y="3054"/>
              <a:ext cx="3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Adr</a:t>
              </a:r>
            </a:p>
          </p:txBody>
        </p:sp>
        <p:sp>
          <p:nvSpPr>
            <p:cNvPr id="39026" name="Rectangle 90"/>
            <p:cNvSpPr>
              <a:spLocks noChangeArrowheads="1"/>
            </p:cNvSpPr>
            <p:nvPr/>
          </p:nvSpPr>
          <p:spPr bwMode="auto">
            <a:xfrm>
              <a:off x="4421" y="3311"/>
              <a:ext cx="691" cy="373"/>
            </a:xfrm>
            <a:prstGeom prst="rect">
              <a:avLst/>
            </a:prstGeom>
            <a:noFill/>
            <a:ln w="12700">
              <a:noFill/>
              <a:miter lim="800000"/>
              <a:headEnd/>
              <a:tailEnd/>
            </a:ln>
          </p:spPr>
          <p:txBody>
            <a:bodyPr wrap="none" lIns="90488" tIns="44450" rIns="90488" bIns="44450">
              <a:prstTxWarp prst="textNoShape">
                <a:avLst/>
              </a:prstTxWarp>
              <a:spAutoFit/>
            </a:bodyPr>
            <a:lstStyle/>
            <a:p>
              <a:pPr algn="ctr">
                <a:lnSpc>
                  <a:spcPct val="80000"/>
                </a:lnSpc>
                <a:defRPr/>
              </a:pPr>
              <a:r>
                <a:rPr lang="en-US" sz="2000" b="1">
                  <a:latin typeface="+mn-lt"/>
                </a:rPr>
                <a:t>Data</a:t>
              </a:r>
            </a:p>
            <a:p>
              <a:pPr algn="ctr">
                <a:lnSpc>
                  <a:spcPct val="80000"/>
                </a:lnSpc>
                <a:defRPr/>
              </a:pPr>
              <a:r>
                <a:rPr lang="en-US" sz="2000" b="1">
                  <a:latin typeface="+mn-lt"/>
                </a:rPr>
                <a:t>Memory</a:t>
              </a:r>
            </a:p>
          </p:txBody>
        </p:sp>
        <p:sp>
          <p:nvSpPr>
            <p:cNvPr id="39027" name="Line 91"/>
            <p:cNvSpPr>
              <a:spLocks noChangeShapeType="1"/>
            </p:cNvSpPr>
            <p:nvPr/>
          </p:nvSpPr>
          <p:spPr bwMode="auto">
            <a:xfrm>
              <a:off x="4416" y="3648"/>
              <a:ext cx="96" cy="4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9028" name="Line 92"/>
            <p:cNvSpPr>
              <a:spLocks noChangeShapeType="1"/>
            </p:cNvSpPr>
            <p:nvPr/>
          </p:nvSpPr>
          <p:spPr bwMode="auto">
            <a:xfrm flipH="1">
              <a:off x="4416" y="3696"/>
              <a:ext cx="96" cy="4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38968" name="Line 93"/>
          <p:cNvSpPr>
            <a:spLocks noChangeShapeType="1"/>
          </p:cNvSpPr>
          <p:nvPr/>
        </p:nvSpPr>
        <p:spPr bwMode="auto">
          <a:xfrm>
            <a:off x="2470150" y="2928938"/>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69" name="Line 94"/>
          <p:cNvSpPr>
            <a:spLocks noChangeShapeType="1"/>
          </p:cNvSpPr>
          <p:nvPr/>
        </p:nvSpPr>
        <p:spPr bwMode="auto">
          <a:xfrm>
            <a:off x="2851150" y="2928938"/>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70" name="Freeform 95"/>
          <p:cNvSpPr>
            <a:spLocks/>
          </p:cNvSpPr>
          <p:nvPr/>
        </p:nvSpPr>
        <p:spPr bwMode="auto">
          <a:xfrm>
            <a:off x="1936750" y="2700338"/>
            <a:ext cx="304800" cy="533400"/>
          </a:xfrm>
          <a:custGeom>
            <a:avLst/>
            <a:gdLst>
              <a:gd name="T0" fmla="*/ 0 w 192"/>
              <a:gd name="T1" fmla="*/ 0 h 336"/>
              <a:gd name="T2" fmla="*/ 0 w 192"/>
              <a:gd name="T3" fmla="*/ 2147483647 h 336"/>
              <a:gd name="T4" fmla="*/ 2147483647 w 192"/>
              <a:gd name="T5" fmla="*/ 2147483647 h 336"/>
              <a:gd name="T6" fmla="*/ 0 60000 65536"/>
              <a:gd name="T7" fmla="*/ 0 60000 65536"/>
              <a:gd name="T8" fmla="*/ 0 60000 65536"/>
              <a:gd name="T9" fmla="*/ 0 w 192"/>
              <a:gd name="T10" fmla="*/ 0 h 336"/>
              <a:gd name="T11" fmla="*/ 192 w 192"/>
              <a:gd name="T12" fmla="*/ 336 h 336"/>
            </a:gdLst>
            <a:ahLst/>
            <a:cxnLst>
              <a:cxn ang="T6">
                <a:pos x="T0" y="T1"/>
              </a:cxn>
              <a:cxn ang="T7">
                <a:pos x="T2" y="T3"/>
              </a:cxn>
              <a:cxn ang="T8">
                <a:pos x="T4" y="T5"/>
              </a:cxn>
            </a:cxnLst>
            <a:rect l="T9" t="T10" r="T11" b="T12"/>
            <a:pathLst>
              <a:path w="192" h="336">
                <a:moveTo>
                  <a:pt x="0" y="0"/>
                </a:moveTo>
                <a:lnTo>
                  <a:pt x="0" y="336"/>
                </a:lnTo>
                <a:lnTo>
                  <a:pt x="192" y="336"/>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8971" name="Line 96"/>
          <p:cNvSpPr>
            <a:spLocks noChangeShapeType="1"/>
          </p:cNvSpPr>
          <p:nvPr/>
        </p:nvSpPr>
        <p:spPr bwMode="auto">
          <a:xfrm>
            <a:off x="2393950" y="3767138"/>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72" name="Line 97"/>
          <p:cNvSpPr>
            <a:spLocks noChangeShapeType="1"/>
          </p:cNvSpPr>
          <p:nvPr/>
        </p:nvSpPr>
        <p:spPr bwMode="auto">
          <a:xfrm>
            <a:off x="2698750" y="3386138"/>
            <a:ext cx="0" cy="609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73" name="Line 98"/>
          <p:cNvSpPr>
            <a:spLocks noChangeShapeType="1"/>
          </p:cNvSpPr>
          <p:nvPr/>
        </p:nvSpPr>
        <p:spPr bwMode="auto">
          <a:xfrm>
            <a:off x="3079750" y="3690938"/>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74" name="Line 99"/>
          <p:cNvSpPr>
            <a:spLocks noChangeShapeType="1"/>
          </p:cNvSpPr>
          <p:nvPr/>
        </p:nvSpPr>
        <p:spPr bwMode="auto">
          <a:xfrm>
            <a:off x="3460750" y="3690938"/>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75" name="Rectangle 100"/>
          <p:cNvSpPr>
            <a:spLocks noChangeArrowheads="1"/>
          </p:cNvSpPr>
          <p:nvPr/>
        </p:nvSpPr>
        <p:spPr bwMode="auto">
          <a:xfrm>
            <a:off x="3254375" y="3614738"/>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38976" name="Line 101"/>
          <p:cNvSpPr>
            <a:spLocks noChangeShapeType="1"/>
          </p:cNvSpPr>
          <p:nvPr/>
        </p:nvSpPr>
        <p:spPr bwMode="auto">
          <a:xfrm>
            <a:off x="3689350" y="4300538"/>
            <a:ext cx="17526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8977" name="Line 102"/>
          <p:cNvSpPr>
            <a:spLocks noChangeShapeType="1"/>
          </p:cNvSpPr>
          <p:nvPr/>
        </p:nvSpPr>
        <p:spPr bwMode="auto">
          <a:xfrm>
            <a:off x="5746750" y="3690938"/>
            <a:ext cx="0" cy="4953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8978" name="Line 103"/>
          <p:cNvSpPr>
            <a:spLocks noChangeShapeType="1"/>
          </p:cNvSpPr>
          <p:nvPr/>
        </p:nvSpPr>
        <p:spPr bwMode="auto">
          <a:xfrm>
            <a:off x="3689350" y="4833938"/>
            <a:ext cx="914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8979" name="Line 104"/>
          <p:cNvSpPr>
            <a:spLocks noChangeShapeType="1"/>
          </p:cNvSpPr>
          <p:nvPr/>
        </p:nvSpPr>
        <p:spPr bwMode="auto">
          <a:xfrm>
            <a:off x="4908550" y="4986338"/>
            <a:ext cx="533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8980" name="Freeform 105"/>
          <p:cNvSpPr>
            <a:spLocks/>
          </p:cNvSpPr>
          <p:nvPr/>
        </p:nvSpPr>
        <p:spPr bwMode="auto">
          <a:xfrm>
            <a:off x="4222750" y="4833938"/>
            <a:ext cx="1828800" cy="609600"/>
          </a:xfrm>
          <a:custGeom>
            <a:avLst/>
            <a:gdLst>
              <a:gd name="T0" fmla="*/ 0 w 1152"/>
              <a:gd name="T1" fmla="*/ 0 h 288"/>
              <a:gd name="T2" fmla="*/ 0 w 1152"/>
              <a:gd name="T3" fmla="*/ 2147483647 h 288"/>
              <a:gd name="T4" fmla="*/ 2147483647 w 1152"/>
              <a:gd name="T5" fmla="*/ 2147483647 h 288"/>
              <a:gd name="T6" fmla="*/ 0 60000 65536"/>
              <a:gd name="T7" fmla="*/ 0 60000 65536"/>
              <a:gd name="T8" fmla="*/ 0 60000 65536"/>
              <a:gd name="T9" fmla="*/ 0 w 1152"/>
              <a:gd name="T10" fmla="*/ 0 h 288"/>
              <a:gd name="T11" fmla="*/ 1152 w 1152"/>
              <a:gd name="T12" fmla="*/ 288 h 288"/>
            </a:gdLst>
            <a:ahLst/>
            <a:cxnLst>
              <a:cxn ang="T6">
                <a:pos x="T0" y="T1"/>
              </a:cxn>
              <a:cxn ang="T7">
                <a:pos x="T2" y="T3"/>
              </a:cxn>
              <a:cxn ang="T8">
                <a:pos x="T4" y="T5"/>
              </a:cxn>
            </a:cxnLst>
            <a:rect l="T9" t="T10" r="T11" b="T12"/>
            <a:pathLst>
              <a:path w="1152" h="288">
                <a:moveTo>
                  <a:pt x="0" y="0"/>
                </a:moveTo>
                <a:lnTo>
                  <a:pt x="0" y="288"/>
                </a:lnTo>
                <a:lnTo>
                  <a:pt x="1152" y="288"/>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8981" name="Line 106"/>
          <p:cNvSpPr>
            <a:spLocks noChangeShapeType="1"/>
          </p:cNvSpPr>
          <p:nvPr/>
        </p:nvSpPr>
        <p:spPr bwMode="auto">
          <a:xfrm>
            <a:off x="3917950" y="5672138"/>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8982" name="Line 107"/>
          <p:cNvSpPr>
            <a:spLocks noChangeShapeType="1"/>
          </p:cNvSpPr>
          <p:nvPr/>
        </p:nvSpPr>
        <p:spPr bwMode="auto">
          <a:xfrm>
            <a:off x="2851150" y="5672138"/>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8983" name="Line 108"/>
          <p:cNvSpPr>
            <a:spLocks noChangeShapeType="1"/>
          </p:cNvSpPr>
          <p:nvPr/>
        </p:nvSpPr>
        <p:spPr bwMode="auto">
          <a:xfrm flipH="1">
            <a:off x="2470150" y="4833938"/>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84" name="Line 109"/>
          <p:cNvSpPr>
            <a:spLocks noChangeShapeType="1"/>
          </p:cNvSpPr>
          <p:nvPr/>
        </p:nvSpPr>
        <p:spPr bwMode="auto">
          <a:xfrm>
            <a:off x="2546350" y="4833938"/>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85" name="Line 110"/>
          <p:cNvSpPr>
            <a:spLocks noChangeShapeType="1"/>
          </p:cNvSpPr>
          <p:nvPr/>
        </p:nvSpPr>
        <p:spPr bwMode="auto">
          <a:xfrm>
            <a:off x="2546350" y="4986338"/>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86" name="Line 111"/>
          <p:cNvSpPr>
            <a:spLocks noChangeShapeType="1"/>
          </p:cNvSpPr>
          <p:nvPr/>
        </p:nvSpPr>
        <p:spPr bwMode="auto">
          <a:xfrm flipV="1">
            <a:off x="3765550" y="6281738"/>
            <a:ext cx="0" cy="228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8987" name="Line 112"/>
          <p:cNvSpPr>
            <a:spLocks noChangeShapeType="1"/>
          </p:cNvSpPr>
          <p:nvPr/>
        </p:nvSpPr>
        <p:spPr bwMode="auto">
          <a:xfrm flipV="1">
            <a:off x="4756150" y="5748338"/>
            <a:ext cx="0" cy="3810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8988" name="Line 113"/>
          <p:cNvSpPr>
            <a:spLocks noChangeShapeType="1"/>
          </p:cNvSpPr>
          <p:nvPr/>
        </p:nvSpPr>
        <p:spPr bwMode="auto">
          <a:xfrm flipH="1">
            <a:off x="5822950" y="6205538"/>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89" name="Line 114"/>
          <p:cNvSpPr>
            <a:spLocks noChangeShapeType="1"/>
          </p:cNvSpPr>
          <p:nvPr/>
        </p:nvSpPr>
        <p:spPr bwMode="auto">
          <a:xfrm>
            <a:off x="5899150" y="4605338"/>
            <a:ext cx="16002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8990" name="Line 115"/>
          <p:cNvSpPr>
            <a:spLocks noChangeShapeType="1"/>
          </p:cNvSpPr>
          <p:nvPr/>
        </p:nvSpPr>
        <p:spPr bwMode="auto">
          <a:xfrm>
            <a:off x="6889750" y="4605338"/>
            <a:ext cx="0" cy="609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8991" name="Line 116"/>
          <p:cNvSpPr>
            <a:spLocks noChangeShapeType="1"/>
          </p:cNvSpPr>
          <p:nvPr/>
        </p:nvSpPr>
        <p:spPr bwMode="auto">
          <a:xfrm flipH="1">
            <a:off x="6127750" y="4529138"/>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8992" name="Freeform 117"/>
          <p:cNvSpPr>
            <a:spLocks/>
          </p:cNvSpPr>
          <p:nvPr/>
        </p:nvSpPr>
        <p:spPr bwMode="auto">
          <a:xfrm>
            <a:off x="1708150" y="4452938"/>
            <a:ext cx="6248400" cy="2209800"/>
          </a:xfrm>
          <a:custGeom>
            <a:avLst/>
            <a:gdLst>
              <a:gd name="T0" fmla="*/ 2147483647 w 3936"/>
              <a:gd name="T1" fmla="*/ 2147483647 h 1296"/>
              <a:gd name="T2" fmla="*/ 2147483647 w 3936"/>
              <a:gd name="T3" fmla="*/ 2147483647 h 1296"/>
              <a:gd name="T4" fmla="*/ 2147483647 w 3936"/>
              <a:gd name="T5" fmla="*/ 2147483647 h 1296"/>
              <a:gd name="T6" fmla="*/ 0 w 3936"/>
              <a:gd name="T7" fmla="*/ 2147483647 h 1296"/>
              <a:gd name="T8" fmla="*/ 0 w 3936"/>
              <a:gd name="T9" fmla="*/ 0 h 1296"/>
              <a:gd name="T10" fmla="*/ 2147483647 w 3936"/>
              <a:gd name="T11" fmla="*/ 0 h 1296"/>
              <a:gd name="T12" fmla="*/ 0 60000 65536"/>
              <a:gd name="T13" fmla="*/ 0 60000 65536"/>
              <a:gd name="T14" fmla="*/ 0 60000 65536"/>
              <a:gd name="T15" fmla="*/ 0 60000 65536"/>
              <a:gd name="T16" fmla="*/ 0 60000 65536"/>
              <a:gd name="T17" fmla="*/ 0 60000 65536"/>
              <a:gd name="T18" fmla="*/ 0 w 3936"/>
              <a:gd name="T19" fmla="*/ 0 h 1296"/>
              <a:gd name="T20" fmla="*/ 3936 w 3936"/>
              <a:gd name="T21" fmla="*/ 1296 h 1296"/>
            </a:gdLst>
            <a:ahLst/>
            <a:cxnLst>
              <a:cxn ang="T12">
                <a:pos x="T0" y="T1"/>
              </a:cxn>
              <a:cxn ang="T13">
                <a:pos x="T2" y="T3"/>
              </a:cxn>
              <a:cxn ang="T14">
                <a:pos x="T4" y="T5"/>
              </a:cxn>
              <a:cxn ang="T15">
                <a:pos x="T6" y="T7"/>
              </a:cxn>
              <a:cxn ang="T16">
                <a:pos x="T8" y="T9"/>
              </a:cxn>
              <a:cxn ang="T17">
                <a:pos x="T10" y="T11"/>
              </a:cxn>
            </a:cxnLst>
            <a:rect l="T18" t="T19" r="T20" b="T21"/>
            <a:pathLst>
              <a:path w="3936" h="1296">
                <a:moveTo>
                  <a:pt x="3840" y="432"/>
                </a:moveTo>
                <a:lnTo>
                  <a:pt x="3936" y="432"/>
                </a:lnTo>
                <a:lnTo>
                  <a:pt x="3936" y="1296"/>
                </a:lnTo>
                <a:lnTo>
                  <a:pt x="0" y="1296"/>
                </a:lnTo>
                <a:lnTo>
                  <a:pt x="0" y="0"/>
                </a:lnTo>
                <a:lnTo>
                  <a:pt x="336"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8993" name="Line 118"/>
          <p:cNvSpPr>
            <a:spLocks noChangeShapeType="1"/>
          </p:cNvSpPr>
          <p:nvPr/>
        </p:nvSpPr>
        <p:spPr bwMode="auto">
          <a:xfrm>
            <a:off x="7194550" y="5748338"/>
            <a:ext cx="304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8994" name="Line 119"/>
          <p:cNvSpPr>
            <a:spLocks noChangeShapeType="1"/>
          </p:cNvSpPr>
          <p:nvPr/>
        </p:nvSpPr>
        <p:spPr bwMode="auto">
          <a:xfrm>
            <a:off x="5029200" y="2154238"/>
            <a:ext cx="2489200" cy="0"/>
          </a:xfrm>
          <a:prstGeom prst="line">
            <a:avLst/>
          </a:prstGeom>
          <a:noFill/>
          <a:ln w="25400">
            <a:solidFill>
              <a:schemeClr val="tx1"/>
            </a:solidFill>
            <a:round/>
            <a:headEnd/>
            <a:tailEnd type="triangle" w="med" len="sm"/>
          </a:ln>
        </p:spPr>
        <p:txBody>
          <a:bodyPr wrap="none" anchor="ctr">
            <a:prstTxWarp prst="textNoShape">
              <a:avLst/>
            </a:prstTxWarp>
          </a:bodyPr>
          <a:lstStyle/>
          <a:p>
            <a:pPr>
              <a:defRPr/>
            </a:pPr>
            <a:endParaRPr lang="en-US">
              <a:latin typeface="+mn-lt"/>
            </a:endParaRPr>
          </a:p>
        </p:txBody>
      </p:sp>
      <p:sp>
        <p:nvSpPr>
          <p:cNvPr id="38995" name="Rectangle 120"/>
          <p:cNvSpPr>
            <a:spLocks noChangeArrowheads="1"/>
          </p:cNvSpPr>
          <p:nvPr/>
        </p:nvSpPr>
        <p:spPr bwMode="auto">
          <a:xfrm>
            <a:off x="5289550" y="1773238"/>
            <a:ext cx="201930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Instruction&lt;31:0&gt;</a:t>
            </a:r>
          </a:p>
        </p:txBody>
      </p:sp>
      <p:sp>
        <p:nvSpPr>
          <p:cNvPr id="38996" name="Line 121"/>
          <p:cNvSpPr>
            <a:spLocks noChangeShapeType="1"/>
          </p:cNvSpPr>
          <p:nvPr/>
        </p:nvSpPr>
        <p:spPr bwMode="auto">
          <a:xfrm>
            <a:off x="536575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8997" name="Rectangle 122"/>
          <p:cNvSpPr>
            <a:spLocks noChangeArrowheads="1"/>
          </p:cNvSpPr>
          <p:nvPr/>
        </p:nvSpPr>
        <p:spPr bwMode="auto">
          <a:xfrm rot="5400000">
            <a:off x="5001418" y="2434432"/>
            <a:ext cx="1046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&lt;21:25&gt;</a:t>
            </a:r>
          </a:p>
        </p:txBody>
      </p:sp>
      <p:sp>
        <p:nvSpPr>
          <p:cNvPr id="38998" name="Rectangle 123"/>
          <p:cNvSpPr>
            <a:spLocks noChangeArrowheads="1"/>
          </p:cNvSpPr>
          <p:nvPr/>
        </p:nvSpPr>
        <p:spPr bwMode="auto">
          <a:xfrm rot="5400000">
            <a:off x="5534818" y="2434432"/>
            <a:ext cx="1046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&lt;16:20&gt;</a:t>
            </a:r>
          </a:p>
        </p:txBody>
      </p:sp>
      <p:sp>
        <p:nvSpPr>
          <p:cNvPr id="38999" name="Rectangle 124"/>
          <p:cNvSpPr>
            <a:spLocks noChangeArrowheads="1"/>
          </p:cNvSpPr>
          <p:nvPr/>
        </p:nvSpPr>
        <p:spPr bwMode="auto">
          <a:xfrm rot="5400000">
            <a:off x="6068218" y="2434432"/>
            <a:ext cx="1046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&lt;11:15&gt;</a:t>
            </a:r>
          </a:p>
        </p:txBody>
      </p:sp>
      <p:sp>
        <p:nvSpPr>
          <p:cNvPr id="39000" name="Rectangle 125"/>
          <p:cNvSpPr>
            <a:spLocks noChangeArrowheads="1"/>
          </p:cNvSpPr>
          <p:nvPr/>
        </p:nvSpPr>
        <p:spPr bwMode="auto">
          <a:xfrm rot="5400000">
            <a:off x="6614318" y="2421732"/>
            <a:ext cx="919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&lt;0:15&gt;</a:t>
            </a:r>
          </a:p>
        </p:txBody>
      </p:sp>
      <p:sp>
        <p:nvSpPr>
          <p:cNvPr id="39001" name="Line 126"/>
          <p:cNvSpPr>
            <a:spLocks noChangeShapeType="1"/>
          </p:cNvSpPr>
          <p:nvPr/>
        </p:nvSpPr>
        <p:spPr bwMode="auto">
          <a:xfrm>
            <a:off x="589915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9002" name="Line 127"/>
          <p:cNvSpPr>
            <a:spLocks noChangeShapeType="1"/>
          </p:cNvSpPr>
          <p:nvPr/>
        </p:nvSpPr>
        <p:spPr bwMode="auto">
          <a:xfrm>
            <a:off x="643255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9003" name="Line 128"/>
          <p:cNvSpPr>
            <a:spLocks noChangeShapeType="1"/>
          </p:cNvSpPr>
          <p:nvPr/>
        </p:nvSpPr>
        <p:spPr bwMode="auto">
          <a:xfrm>
            <a:off x="696595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9004" name="Rectangle 129"/>
          <p:cNvSpPr>
            <a:spLocks noChangeArrowheads="1"/>
          </p:cNvSpPr>
          <p:nvPr/>
        </p:nvSpPr>
        <p:spPr bwMode="auto">
          <a:xfrm>
            <a:off x="6723063" y="2992438"/>
            <a:ext cx="91440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39005" name="Rectangle 130"/>
          <p:cNvSpPr>
            <a:spLocks noChangeArrowheads="1"/>
          </p:cNvSpPr>
          <p:nvPr/>
        </p:nvSpPr>
        <p:spPr bwMode="auto">
          <a:xfrm>
            <a:off x="6189663" y="2992438"/>
            <a:ext cx="457200"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Rd</a:t>
            </a:r>
          </a:p>
        </p:txBody>
      </p:sp>
      <p:sp>
        <p:nvSpPr>
          <p:cNvPr id="39006" name="Rectangle 131"/>
          <p:cNvSpPr>
            <a:spLocks noChangeArrowheads="1"/>
          </p:cNvSpPr>
          <p:nvPr/>
        </p:nvSpPr>
        <p:spPr bwMode="auto">
          <a:xfrm>
            <a:off x="5732463" y="2992438"/>
            <a:ext cx="420687"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Rt</a:t>
            </a:r>
          </a:p>
        </p:txBody>
      </p:sp>
      <p:sp>
        <p:nvSpPr>
          <p:cNvPr id="39007" name="Rectangle 132"/>
          <p:cNvSpPr>
            <a:spLocks noChangeArrowheads="1"/>
          </p:cNvSpPr>
          <p:nvPr/>
        </p:nvSpPr>
        <p:spPr bwMode="auto">
          <a:xfrm>
            <a:off x="5199063" y="2992438"/>
            <a:ext cx="42227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Rs</a:t>
            </a:r>
          </a:p>
        </p:txBody>
      </p:sp>
      <p:sp>
        <p:nvSpPr>
          <p:cNvPr id="39008" name="Rectangle 133"/>
          <p:cNvSpPr>
            <a:spLocks noChangeArrowheads="1"/>
          </p:cNvSpPr>
          <p:nvPr/>
        </p:nvSpPr>
        <p:spPr bwMode="auto">
          <a:xfrm>
            <a:off x="3386138" y="2108200"/>
            <a:ext cx="239712" cy="369888"/>
          </a:xfrm>
          <a:prstGeom prst="rect">
            <a:avLst/>
          </a:prstGeom>
          <a:noFill/>
          <a:ln w="12700">
            <a:noFill/>
            <a:miter lim="800000"/>
            <a:headEnd/>
            <a:tailEnd/>
          </a:ln>
        </p:spPr>
        <p:txBody>
          <a:bodyPr wrap="none" anchor="ctr">
            <a:prstTxWarp prst="textNoShape">
              <a:avLst/>
            </a:prstTxWarp>
          </a:bodyPr>
          <a:lstStyle/>
          <a:p>
            <a:pPr>
              <a:defRPr/>
            </a:pPr>
            <a:endParaRPr lang="en-US">
              <a:latin typeface="+mn-lt"/>
            </a:endParaRPr>
          </a:p>
        </p:txBody>
      </p:sp>
      <p:sp>
        <p:nvSpPr>
          <p:cNvPr id="39009" name="Rectangle 134"/>
          <p:cNvSpPr>
            <a:spLocks noChangeArrowheads="1"/>
          </p:cNvSpPr>
          <p:nvPr/>
        </p:nvSpPr>
        <p:spPr bwMode="auto">
          <a:xfrm>
            <a:off x="3386138" y="2925763"/>
            <a:ext cx="239712" cy="369887"/>
          </a:xfrm>
          <a:prstGeom prst="rect">
            <a:avLst/>
          </a:prstGeom>
          <a:noFill/>
          <a:ln w="12700">
            <a:noFill/>
            <a:miter lim="800000"/>
            <a:headEnd/>
            <a:tailEnd/>
          </a:ln>
        </p:spPr>
        <p:txBody>
          <a:bodyPr wrap="none" anchor="ctr">
            <a:prstTxWarp prst="textNoShape">
              <a:avLst/>
            </a:prstTxWarp>
          </a:bodyPr>
          <a:lstStyle/>
          <a:p>
            <a:pPr>
              <a:defRPr/>
            </a:pPr>
            <a:endParaRPr lang="en-US">
              <a:latin typeface="+mn-lt"/>
            </a:endParaRPr>
          </a:p>
        </p:txBody>
      </p:sp>
      <p:sp>
        <p:nvSpPr>
          <p:cNvPr id="39010" name="Rectangle 135"/>
          <p:cNvSpPr>
            <a:spLocks noChangeArrowheads="1"/>
          </p:cNvSpPr>
          <p:nvPr/>
        </p:nvSpPr>
        <p:spPr bwMode="auto">
          <a:xfrm>
            <a:off x="2095500" y="1938338"/>
            <a:ext cx="1171575"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dirty="0" err="1">
                <a:solidFill>
                  <a:srgbClr val="FF0000"/>
                </a:solidFill>
                <a:latin typeface="+mn-lt"/>
              </a:rPr>
              <a:t>nPC_sel</a:t>
            </a:r>
            <a:r>
              <a:rPr lang="en-US" sz="2000" u="sng" dirty="0">
                <a:solidFill>
                  <a:srgbClr val="FF0000"/>
                </a:solidFill>
                <a:latin typeface="+mn-lt"/>
              </a:rPr>
              <a:t>=</a:t>
            </a:r>
          </a:p>
        </p:txBody>
      </p:sp>
      <p:sp>
        <p:nvSpPr>
          <p:cNvPr id="39011" name="Rectangle 136"/>
          <p:cNvSpPr>
            <a:spLocks noChangeArrowheads="1"/>
          </p:cNvSpPr>
          <p:nvPr/>
        </p:nvSpPr>
        <p:spPr bwMode="auto">
          <a:xfrm>
            <a:off x="3933825" y="1955800"/>
            <a:ext cx="1101725" cy="1000125"/>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9012" name="Rectangle 137"/>
          <p:cNvSpPr>
            <a:spLocks noChangeArrowheads="1"/>
          </p:cNvSpPr>
          <p:nvPr/>
        </p:nvSpPr>
        <p:spPr bwMode="auto">
          <a:xfrm>
            <a:off x="4110038" y="1925638"/>
            <a:ext cx="717550" cy="1003300"/>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2000" b="1">
                <a:latin typeface="+mn-lt"/>
              </a:rPr>
              <a:t>instr</a:t>
            </a:r>
          </a:p>
          <a:p>
            <a:pPr algn="ctr">
              <a:defRPr/>
            </a:pPr>
            <a:r>
              <a:rPr lang="en-US" sz="2000" b="1">
                <a:latin typeface="+mn-lt"/>
              </a:rPr>
              <a:t>fetch</a:t>
            </a:r>
          </a:p>
          <a:p>
            <a:pPr algn="ctr">
              <a:defRPr/>
            </a:pPr>
            <a:r>
              <a:rPr lang="en-US" sz="2000" b="1">
                <a:latin typeface="+mn-lt"/>
              </a:rPr>
              <a:t>unit</a:t>
            </a:r>
          </a:p>
        </p:txBody>
      </p:sp>
      <p:sp>
        <p:nvSpPr>
          <p:cNvPr id="39013" name="Line 138"/>
          <p:cNvSpPr>
            <a:spLocks noChangeShapeType="1"/>
          </p:cNvSpPr>
          <p:nvPr/>
        </p:nvSpPr>
        <p:spPr bwMode="auto">
          <a:xfrm>
            <a:off x="3536950" y="2166938"/>
            <a:ext cx="381000" cy="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9014" name="Line 139"/>
          <p:cNvSpPr>
            <a:spLocks noChangeShapeType="1"/>
          </p:cNvSpPr>
          <p:nvPr/>
        </p:nvSpPr>
        <p:spPr bwMode="auto">
          <a:xfrm>
            <a:off x="3536950" y="2166938"/>
            <a:ext cx="3810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39015" name="Rectangle 140"/>
          <p:cNvSpPr>
            <a:spLocks noChangeArrowheads="1"/>
          </p:cNvSpPr>
          <p:nvPr/>
        </p:nvSpPr>
        <p:spPr bwMode="auto">
          <a:xfrm>
            <a:off x="3198813" y="2471738"/>
            <a:ext cx="4667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39016" name="Line 141"/>
          <p:cNvSpPr>
            <a:spLocks noChangeShapeType="1"/>
          </p:cNvSpPr>
          <p:nvPr/>
        </p:nvSpPr>
        <p:spPr bwMode="auto">
          <a:xfrm flipH="1">
            <a:off x="3689350" y="2700338"/>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9017" name="Line 142"/>
          <p:cNvSpPr>
            <a:spLocks noChangeShapeType="1"/>
          </p:cNvSpPr>
          <p:nvPr/>
        </p:nvSpPr>
        <p:spPr bwMode="auto">
          <a:xfrm>
            <a:off x="3917950" y="2624138"/>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9018" name="Line 143"/>
          <p:cNvSpPr>
            <a:spLocks noChangeShapeType="1"/>
          </p:cNvSpPr>
          <p:nvPr/>
        </p:nvSpPr>
        <p:spPr bwMode="auto">
          <a:xfrm flipH="1">
            <a:off x="3917950" y="2700338"/>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39019" name="Freeform 144"/>
          <p:cNvSpPr>
            <a:spLocks/>
          </p:cNvSpPr>
          <p:nvPr/>
        </p:nvSpPr>
        <p:spPr bwMode="auto">
          <a:xfrm>
            <a:off x="4527550" y="3005138"/>
            <a:ext cx="1066800" cy="1066800"/>
          </a:xfrm>
          <a:custGeom>
            <a:avLst/>
            <a:gdLst>
              <a:gd name="T0" fmla="*/ 2147483647 w 672"/>
              <a:gd name="T1" fmla="*/ 2147483647 h 1008"/>
              <a:gd name="T2" fmla="*/ 2147483647 w 672"/>
              <a:gd name="T3" fmla="*/ 2147483647 h 1008"/>
              <a:gd name="T4" fmla="*/ 0 w 672"/>
              <a:gd name="T5" fmla="*/ 2147483647 h 1008"/>
              <a:gd name="T6" fmla="*/ 0 w 672"/>
              <a:gd name="T7" fmla="*/ 0 h 1008"/>
              <a:gd name="T8" fmla="*/ 0 60000 65536"/>
              <a:gd name="T9" fmla="*/ 0 60000 65536"/>
              <a:gd name="T10" fmla="*/ 0 60000 65536"/>
              <a:gd name="T11" fmla="*/ 0 60000 65536"/>
              <a:gd name="T12" fmla="*/ 0 w 672"/>
              <a:gd name="T13" fmla="*/ 0 h 1008"/>
              <a:gd name="T14" fmla="*/ 672 w 672"/>
              <a:gd name="T15" fmla="*/ 1008 h 1008"/>
            </a:gdLst>
            <a:ahLst/>
            <a:cxnLst>
              <a:cxn ang="T8">
                <a:pos x="T0" y="T1"/>
              </a:cxn>
              <a:cxn ang="T9">
                <a:pos x="T2" y="T3"/>
              </a:cxn>
              <a:cxn ang="T10">
                <a:pos x="T4" y="T5"/>
              </a:cxn>
              <a:cxn ang="T11">
                <a:pos x="T6" y="T7"/>
              </a:cxn>
            </a:cxnLst>
            <a:rect l="T12" t="T13" r="T14" b="T15"/>
            <a:pathLst>
              <a:path w="672" h="1008">
                <a:moveTo>
                  <a:pt x="672" y="1008"/>
                </a:moveTo>
                <a:lnTo>
                  <a:pt x="672" y="624"/>
                </a:lnTo>
                <a:lnTo>
                  <a:pt x="0" y="624"/>
                </a:lnTo>
                <a:lnTo>
                  <a:pt x="0"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145" name="Date Placeholder 144"/>
          <p:cNvSpPr>
            <a:spLocks noGrp="1"/>
          </p:cNvSpPr>
          <p:nvPr>
            <p:ph type="dt" sz="quarter" idx="10"/>
          </p:nvPr>
        </p:nvSpPr>
        <p:spPr/>
        <p:txBody>
          <a:bodyPr/>
          <a:lstStyle/>
          <a:p>
            <a:pPr>
              <a:defRPr/>
            </a:pPr>
            <a:fld id="{6666AA98-B9F3-A847-A766-8AD9778BA9FE}" type="datetime1">
              <a:rPr lang="en-US" smtClean="0"/>
              <a:pPr>
                <a:defRPr/>
              </a:pPr>
              <a:t>7/26/2011</a:t>
            </a:fld>
            <a:endParaRPr lang="en-US"/>
          </a:p>
        </p:txBody>
      </p:sp>
      <p:sp>
        <p:nvSpPr>
          <p:cNvPr id="146" name="Slide Number Placeholder 145"/>
          <p:cNvSpPr>
            <a:spLocks noGrp="1"/>
          </p:cNvSpPr>
          <p:nvPr>
            <p:ph type="sldNum" sz="quarter" idx="12"/>
          </p:nvPr>
        </p:nvSpPr>
        <p:spPr/>
        <p:txBody>
          <a:bodyPr/>
          <a:lstStyle/>
          <a:p>
            <a:pPr>
              <a:defRPr/>
            </a:pPr>
            <a:fld id="{9D37234D-C2A1-3B4B-8313-2836D2E75418}" type="slidenum">
              <a:rPr lang="en-US" smtClean="0"/>
              <a:pPr>
                <a:defRPr/>
              </a:pPr>
              <a:t>12</a:t>
            </a:fld>
            <a:endParaRPr lang="en-US"/>
          </a:p>
        </p:txBody>
      </p:sp>
      <p:sp>
        <p:nvSpPr>
          <p:cNvPr id="147" name="Footer Placeholder 146"/>
          <p:cNvSpPr>
            <a:spLocks noGrp="1"/>
          </p:cNvSpPr>
          <p:nvPr>
            <p:ph type="ftr" sz="quarter" idx="11"/>
          </p:nvPr>
        </p:nvSpPr>
        <p:spPr/>
        <p:txBody>
          <a:bodyPr/>
          <a:lstStyle/>
          <a:p>
            <a:pPr>
              <a:defRPr/>
            </a:pPr>
            <a:r>
              <a:rPr lang="en-US" smtClean="0"/>
              <a:t>Spring 2011 -- Lecture #18</a:t>
            </a:r>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Date Placeholder 158"/>
          <p:cNvSpPr>
            <a:spLocks noGrp="1"/>
          </p:cNvSpPr>
          <p:nvPr>
            <p:ph type="dt" sz="quarter" idx="10"/>
          </p:nvPr>
        </p:nvSpPr>
        <p:spPr/>
        <p:txBody>
          <a:bodyPr/>
          <a:lstStyle/>
          <a:p>
            <a:pPr>
              <a:defRPr/>
            </a:pPr>
            <a:fld id="{7D31D067-F705-5D46-BB1B-AD98F405AB1D}" type="datetime1">
              <a:rPr lang="en-US" smtClean="0"/>
              <a:pPr>
                <a:defRPr/>
              </a:pPr>
              <a:t>7/26/2011</a:t>
            </a:fld>
            <a:endParaRPr lang="en-US"/>
          </a:p>
        </p:txBody>
      </p:sp>
      <p:sp>
        <p:nvSpPr>
          <p:cNvPr id="161" name="Footer Placeholder 160"/>
          <p:cNvSpPr>
            <a:spLocks noGrp="1"/>
          </p:cNvSpPr>
          <p:nvPr>
            <p:ph type="ftr" sz="quarter" idx="11"/>
          </p:nvPr>
        </p:nvSpPr>
        <p:spPr/>
        <p:txBody>
          <a:bodyPr/>
          <a:lstStyle/>
          <a:p>
            <a:pPr>
              <a:defRPr/>
            </a:pPr>
            <a:r>
              <a:rPr lang="en-US" smtClean="0"/>
              <a:t>Spring 2011 -- Lecture #18</a:t>
            </a:r>
            <a:endParaRPr lang="en-US" dirty="0"/>
          </a:p>
        </p:txBody>
      </p:sp>
      <p:sp>
        <p:nvSpPr>
          <p:cNvPr id="160" name="Slide Number Placeholder 159"/>
          <p:cNvSpPr>
            <a:spLocks noGrp="1"/>
          </p:cNvSpPr>
          <p:nvPr>
            <p:ph type="sldNum" sz="quarter" idx="12"/>
          </p:nvPr>
        </p:nvSpPr>
        <p:spPr/>
        <p:txBody>
          <a:bodyPr/>
          <a:lstStyle/>
          <a:p>
            <a:pPr>
              <a:defRPr/>
            </a:pPr>
            <a:fld id="{C98B4A9F-5B03-7C45-91FA-44CF9FC28319}" type="slidenum">
              <a:rPr lang="en-US" smtClean="0"/>
              <a:pPr>
                <a:defRPr/>
              </a:pPr>
              <a:t>13</a:t>
            </a:fld>
            <a:endParaRPr lang="en-US"/>
          </a:p>
        </p:txBody>
      </p:sp>
      <p:sp>
        <p:nvSpPr>
          <p:cNvPr id="73733" name="Rectangle 2"/>
          <p:cNvSpPr>
            <a:spLocks noGrp="1" noChangeArrowheads="1"/>
          </p:cNvSpPr>
          <p:nvPr>
            <p:ph type="body" idx="4294967295"/>
          </p:nvPr>
        </p:nvSpPr>
        <p:spPr>
          <a:xfrm>
            <a:off x="139700" y="1368053"/>
            <a:ext cx="8191500" cy="415925"/>
          </a:xfrm>
        </p:spPr>
        <p:txBody>
          <a:bodyPr>
            <a:normAutofit fontScale="77500" lnSpcReduction="20000"/>
          </a:bodyPr>
          <a:lstStyle/>
          <a:p>
            <a:r>
              <a:rPr lang="en-US" dirty="0"/>
              <a:t>R[</a:t>
            </a:r>
            <a:r>
              <a:rPr lang="en-US" dirty="0" err="1"/>
              <a:t>rt</a:t>
            </a:r>
            <a:r>
              <a:rPr lang="en-US" dirty="0"/>
              <a:t>]  =  R[</a:t>
            </a:r>
            <a:r>
              <a:rPr lang="en-US" dirty="0" err="1"/>
              <a:t>rs</a:t>
            </a:r>
            <a:r>
              <a:rPr lang="en-US" dirty="0"/>
              <a:t>]  OR  </a:t>
            </a:r>
            <a:r>
              <a:rPr lang="en-US" dirty="0" err="1"/>
              <a:t>ZeroExt</a:t>
            </a:r>
            <a:r>
              <a:rPr lang="en-US" dirty="0"/>
              <a:t>[Imm16]</a:t>
            </a:r>
          </a:p>
        </p:txBody>
      </p:sp>
      <p:grpSp>
        <p:nvGrpSpPr>
          <p:cNvPr id="2" name="Group 3"/>
          <p:cNvGrpSpPr>
            <a:grpSpLocks/>
          </p:cNvGrpSpPr>
          <p:nvPr/>
        </p:nvGrpSpPr>
        <p:grpSpPr bwMode="auto">
          <a:xfrm>
            <a:off x="1743075" y="681038"/>
            <a:ext cx="5954713" cy="641350"/>
            <a:chOff x="1098" y="380"/>
            <a:chExt cx="3751" cy="404"/>
          </a:xfrm>
        </p:grpSpPr>
        <p:sp>
          <p:nvSpPr>
            <p:cNvPr id="41105" name="Rectangle 4"/>
            <p:cNvSpPr>
              <a:spLocks noChangeArrowheads="1"/>
            </p:cNvSpPr>
            <p:nvPr/>
          </p:nvSpPr>
          <p:spPr bwMode="auto">
            <a:xfrm>
              <a:off x="1167" y="584"/>
              <a:ext cx="3599" cy="17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3" name="Group 5"/>
            <p:cNvGrpSpPr>
              <a:grpSpLocks/>
            </p:cNvGrpSpPr>
            <p:nvPr/>
          </p:nvGrpSpPr>
          <p:grpSpPr bwMode="auto">
            <a:xfrm>
              <a:off x="1163" y="572"/>
              <a:ext cx="624" cy="212"/>
              <a:chOff x="1163" y="572"/>
              <a:chExt cx="624" cy="212"/>
            </a:xfrm>
          </p:grpSpPr>
          <p:sp>
            <p:nvSpPr>
              <p:cNvPr id="41120" name="Rectangle 6"/>
              <p:cNvSpPr>
                <a:spLocks noChangeArrowheads="1"/>
              </p:cNvSpPr>
              <p:nvPr/>
            </p:nvSpPr>
            <p:spPr bwMode="auto">
              <a:xfrm>
                <a:off x="1163" y="580"/>
                <a:ext cx="624"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1121" name="Rectangle 7"/>
              <p:cNvSpPr>
                <a:spLocks noChangeArrowheads="1"/>
              </p:cNvSpPr>
              <p:nvPr/>
            </p:nvSpPr>
            <p:spPr bwMode="auto">
              <a:xfrm>
                <a:off x="1341" y="572"/>
                <a:ext cx="254"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op</a:t>
                </a:r>
              </a:p>
            </p:txBody>
          </p:sp>
        </p:grpSp>
        <p:grpSp>
          <p:nvGrpSpPr>
            <p:cNvPr id="4" name="Group 8"/>
            <p:cNvGrpSpPr>
              <a:grpSpLocks/>
            </p:cNvGrpSpPr>
            <p:nvPr/>
          </p:nvGrpSpPr>
          <p:grpSpPr bwMode="auto">
            <a:xfrm>
              <a:off x="1795" y="572"/>
              <a:ext cx="580" cy="212"/>
              <a:chOff x="1795" y="572"/>
              <a:chExt cx="580" cy="212"/>
            </a:xfrm>
          </p:grpSpPr>
          <p:sp>
            <p:nvSpPr>
              <p:cNvPr id="41118" name="Rectangle 9"/>
              <p:cNvSpPr>
                <a:spLocks noChangeArrowheads="1"/>
              </p:cNvSpPr>
              <p:nvPr/>
            </p:nvSpPr>
            <p:spPr bwMode="auto">
              <a:xfrm>
                <a:off x="1795" y="580"/>
                <a:ext cx="580"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1119" name="Rectangle 10"/>
              <p:cNvSpPr>
                <a:spLocks noChangeArrowheads="1"/>
              </p:cNvSpPr>
              <p:nvPr/>
            </p:nvSpPr>
            <p:spPr bwMode="auto">
              <a:xfrm>
                <a:off x="1956" y="572"/>
                <a:ext cx="21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rs</a:t>
                </a:r>
              </a:p>
            </p:txBody>
          </p:sp>
        </p:grpSp>
        <p:grpSp>
          <p:nvGrpSpPr>
            <p:cNvPr id="5" name="Group 11"/>
            <p:cNvGrpSpPr>
              <a:grpSpLocks/>
            </p:cNvGrpSpPr>
            <p:nvPr/>
          </p:nvGrpSpPr>
          <p:grpSpPr bwMode="auto">
            <a:xfrm>
              <a:off x="2383" y="572"/>
              <a:ext cx="579" cy="210"/>
              <a:chOff x="2383" y="572"/>
              <a:chExt cx="579" cy="210"/>
            </a:xfrm>
          </p:grpSpPr>
          <p:sp>
            <p:nvSpPr>
              <p:cNvPr id="41116" name="Rectangle 12"/>
              <p:cNvSpPr>
                <a:spLocks noChangeArrowheads="1"/>
              </p:cNvSpPr>
              <p:nvPr/>
            </p:nvSpPr>
            <p:spPr bwMode="auto">
              <a:xfrm>
                <a:off x="2383" y="580"/>
                <a:ext cx="579"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1117" name="Rectangle 13"/>
              <p:cNvSpPr>
                <a:spLocks noChangeArrowheads="1"/>
              </p:cNvSpPr>
              <p:nvPr/>
            </p:nvSpPr>
            <p:spPr bwMode="auto">
              <a:xfrm>
                <a:off x="2543" y="572"/>
                <a:ext cx="2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rt</a:t>
                </a:r>
              </a:p>
            </p:txBody>
          </p:sp>
        </p:grpSp>
        <p:sp>
          <p:nvSpPr>
            <p:cNvPr id="41109" name="Rectangle 14"/>
            <p:cNvSpPr>
              <a:spLocks noChangeArrowheads="1"/>
            </p:cNvSpPr>
            <p:nvPr/>
          </p:nvSpPr>
          <p:spPr bwMode="auto">
            <a:xfrm>
              <a:off x="2970" y="580"/>
              <a:ext cx="1800"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1110" name="Rectangle 15"/>
            <p:cNvSpPr>
              <a:spLocks noChangeArrowheads="1"/>
            </p:cNvSpPr>
            <p:nvPr/>
          </p:nvSpPr>
          <p:spPr bwMode="auto">
            <a:xfrm>
              <a:off x="3469" y="572"/>
              <a:ext cx="69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immediate</a:t>
              </a:r>
            </a:p>
          </p:txBody>
        </p:sp>
        <p:sp>
          <p:nvSpPr>
            <p:cNvPr id="41111" name="Rectangle 16"/>
            <p:cNvSpPr>
              <a:spLocks noChangeArrowheads="1"/>
            </p:cNvSpPr>
            <p:nvPr/>
          </p:nvSpPr>
          <p:spPr bwMode="auto">
            <a:xfrm>
              <a:off x="4668" y="38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41112" name="Rectangle 17"/>
            <p:cNvSpPr>
              <a:spLocks noChangeArrowheads="1"/>
            </p:cNvSpPr>
            <p:nvPr/>
          </p:nvSpPr>
          <p:spPr bwMode="auto">
            <a:xfrm>
              <a:off x="2770"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41113" name="Rectangle 18"/>
            <p:cNvSpPr>
              <a:spLocks noChangeArrowheads="1"/>
            </p:cNvSpPr>
            <p:nvPr/>
          </p:nvSpPr>
          <p:spPr bwMode="auto">
            <a:xfrm>
              <a:off x="2182"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21</a:t>
              </a:r>
            </a:p>
          </p:txBody>
        </p:sp>
        <p:sp>
          <p:nvSpPr>
            <p:cNvPr id="41114" name="Rectangle 19"/>
            <p:cNvSpPr>
              <a:spLocks noChangeArrowheads="1"/>
            </p:cNvSpPr>
            <p:nvPr/>
          </p:nvSpPr>
          <p:spPr bwMode="auto">
            <a:xfrm>
              <a:off x="1594"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26</a:t>
              </a:r>
            </a:p>
          </p:txBody>
        </p:sp>
        <p:sp>
          <p:nvSpPr>
            <p:cNvPr id="41115" name="Rectangle 20"/>
            <p:cNvSpPr>
              <a:spLocks noChangeArrowheads="1"/>
            </p:cNvSpPr>
            <p:nvPr/>
          </p:nvSpPr>
          <p:spPr bwMode="auto">
            <a:xfrm>
              <a:off x="1098"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31</a:t>
              </a:r>
            </a:p>
          </p:txBody>
        </p:sp>
      </p:grpSp>
      <p:sp>
        <p:nvSpPr>
          <p:cNvPr id="73735" name="Rectangle 21"/>
          <p:cNvSpPr>
            <a:spLocks noChangeArrowheads="1"/>
          </p:cNvSpPr>
          <p:nvPr/>
        </p:nvSpPr>
        <p:spPr bwMode="auto">
          <a:xfrm>
            <a:off x="58738" y="152400"/>
            <a:ext cx="9072562" cy="600075"/>
          </a:xfrm>
          <a:prstGeom prst="rect">
            <a:avLst/>
          </a:prstGeom>
          <a:noFill/>
          <a:ln w="12700">
            <a:noFill/>
            <a:miter lim="800000"/>
            <a:headEnd/>
            <a:tailEnd/>
          </a:ln>
        </p:spPr>
        <p:txBody>
          <a:bodyPr wrap="none" lIns="63500" tIns="25400" rIns="63500" bIns="25400">
            <a:prstTxWarp prst="textNoShape">
              <a:avLst/>
            </a:prstTxWarp>
            <a:spAutoFit/>
          </a:bodyPr>
          <a:lstStyle/>
          <a:p>
            <a:pPr>
              <a:lnSpc>
                <a:spcPct val="87000"/>
              </a:lnSpc>
            </a:pPr>
            <a:r>
              <a:rPr lang="en-US" sz="4000" dirty="0">
                <a:solidFill>
                  <a:srgbClr val="FF0000"/>
                </a:solidFill>
                <a:latin typeface="Calibri" charset="0"/>
              </a:rPr>
              <a:t>Single Cycle </a:t>
            </a:r>
            <a:r>
              <a:rPr lang="en-US" sz="4000" dirty="0" err="1">
                <a:solidFill>
                  <a:srgbClr val="FF0000"/>
                </a:solidFill>
                <a:latin typeface="Calibri" charset="0"/>
              </a:rPr>
              <a:t>Datapath</a:t>
            </a:r>
            <a:r>
              <a:rPr lang="en-US" sz="4000" dirty="0">
                <a:solidFill>
                  <a:srgbClr val="FF0000"/>
                </a:solidFill>
                <a:latin typeface="Calibri" charset="0"/>
              </a:rPr>
              <a:t> during Or Immediate</a:t>
            </a:r>
          </a:p>
        </p:txBody>
      </p:sp>
      <p:sp>
        <p:nvSpPr>
          <p:cNvPr id="40965" name="Rectangle 22"/>
          <p:cNvSpPr>
            <a:spLocks noChangeArrowheads="1"/>
          </p:cNvSpPr>
          <p:nvPr/>
        </p:nvSpPr>
        <p:spPr bwMode="auto">
          <a:xfrm>
            <a:off x="5969000" y="4240213"/>
            <a:ext cx="390525"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0966" name="Rectangle 23"/>
          <p:cNvSpPr>
            <a:spLocks noChangeArrowheads="1"/>
          </p:cNvSpPr>
          <p:nvPr/>
        </p:nvSpPr>
        <p:spPr bwMode="auto">
          <a:xfrm>
            <a:off x="5359400" y="3249613"/>
            <a:ext cx="1752600" cy="393700"/>
          </a:xfrm>
          <a:prstGeom prst="rect">
            <a:avLst/>
          </a:prstGeom>
          <a:noFill/>
          <a:ln w="12700">
            <a:noFill/>
            <a:miter lim="800000"/>
            <a:headEnd/>
            <a:tailEnd/>
          </a:ln>
        </p:spPr>
        <p:txBody>
          <a:bodyPr lIns="90488" tIns="44450" rIns="90488" bIns="44450">
            <a:prstTxWarp prst="textNoShape">
              <a:avLst/>
            </a:prstTxWarp>
            <a:spAutoFit/>
          </a:bodyPr>
          <a:lstStyle/>
          <a:p>
            <a:pPr>
              <a:defRPr/>
            </a:pPr>
            <a:r>
              <a:rPr lang="en-US" sz="2000" u="sng">
                <a:solidFill>
                  <a:srgbClr val="FF0000"/>
                </a:solidFill>
                <a:latin typeface="+mn-lt"/>
              </a:rPr>
              <a:t>ALUctr=</a:t>
            </a:r>
            <a:r>
              <a:rPr lang="en-US" u="sng">
                <a:solidFill>
                  <a:srgbClr val="FF0000"/>
                </a:solidFill>
                <a:latin typeface="+mn-lt"/>
              </a:rPr>
              <a:t>OR</a:t>
            </a:r>
            <a:endParaRPr lang="en-US" sz="2000" u="sng">
              <a:solidFill>
                <a:srgbClr val="FF0000"/>
              </a:solidFill>
              <a:latin typeface="+mn-lt"/>
            </a:endParaRPr>
          </a:p>
        </p:txBody>
      </p:sp>
      <p:sp>
        <p:nvSpPr>
          <p:cNvPr id="40967" name="Rectangle 24"/>
          <p:cNvSpPr>
            <a:spLocks noChangeArrowheads="1"/>
          </p:cNvSpPr>
          <p:nvPr/>
        </p:nvSpPr>
        <p:spPr bwMode="auto">
          <a:xfrm>
            <a:off x="2082800" y="5002213"/>
            <a:ext cx="4667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40968" name="Rectangle 25"/>
          <p:cNvSpPr>
            <a:spLocks noChangeArrowheads="1"/>
          </p:cNvSpPr>
          <p:nvPr/>
        </p:nvSpPr>
        <p:spPr bwMode="auto">
          <a:xfrm>
            <a:off x="1538288" y="4097338"/>
            <a:ext cx="720725"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busW</a:t>
            </a:r>
          </a:p>
        </p:txBody>
      </p:sp>
      <p:sp>
        <p:nvSpPr>
          <p:cNvPr id="40969" name="Rectangle 26"/>
          <p:cNvSpPr>
            <a:spLocks noChangeArrowheads="1"/>
          </p:cNvSpPr>
          <p:nvPr/>
        </p:nvSpPr>
        <p:spPr bwMode="auto">
          <a:xfrm>
            <a:off x="1473200" y="3402013"/>
            <a:ext cx="113347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RegWr=1</a:t>
            </a:r>
          </a:p>
        </p:txBody>
      </p:sp>
      <p:sp>
        <p:nvSpPr>
          <p:cNvPr id="40970" name="Line 27"/>
          <p:cNvSpPr>
            <a:spLocks noChangeShapeType="1"/>
          </p:cNvSpPr>
          <p:nvPr/>
        </p:nvSpPr>
        <p:spPr bwMode="auto">
          <a:xfrm flipH="1">
            <a:off x="1847850" y="4416425"/>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0971" name="Rectangle 28"/>
          <p:cNvSpPr>
            <a:spLocks noChangeArrowheads="1"/>
          </p:cNvSpPr>
          <p:nvPr/>
        </p:nvSpPr>
        <p:spPr bwMode="auto">
          <a:xfrm>
            <a:off x="1700213" y="4516438"/>
            <a:ext cx="390525"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0972" name="Line 29"/>
          <p:cNvSpPr>
            <a:spLocks noChangeShapeType="1"/>
          </p:cNvSpPr>
          <p:nvPr/>
        </p:nvSpPr>
        <p:spPr bwMode="auto">
          <a:xfrm flipH="1">
            <a:off x="4673600" y="4240213"/>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0973" name="Rectangle 30"/>
          <p:cNvSpPr>
            <a:spLocks noChangeArrowheads="1"/>
          </p:cNvSpPr>
          <p:nvPr/>
        </p:nvSpPr>
        <p:spPr bwMode="auto">
          <a:xfrm>
            <a:off x="4521200" y="3935413"/>
            <a:ext cx="390525"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0974" name="Rectangle 31"/>
          <p:cNvSpPr>
            <a:spLocks noChangeArrowheads="1"/>
          </p:cNvSpPr>
          <p:nvPr/>
        </p:nvSpPr>
        <p:spPr bwMode="auto">
          <a:xfrm>
            <a:off x="3727450" y="3935413"/>
            <a:ext cx="7175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busA</a:t>
            </a:r>
          </a:p>
        </p:txBody>
      </p:sp>
      <p:sp>
        <p:nvSpPr>
          <p:cNvPr id="40975" name="Line 32"/>
          <p:cNvSpPr>
            <a:spLocks noChangeShapeType="1"/>
          </p:cNvSpPr>
          <p:nvPr/>
        </p:nvSpPr>
        <p:spPr bwMode="auto">
          <a:xfrm flipV="1">
            <a:off x="3987800" y="4773613"/>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0976" name="Rectangle 33"/>
          <p:cNvSpPr>
            <a:spLocks noChangeArrowheads="1"/>
          </p:cNvSpPr>
          <p:nvPr/>
        </p:nvSpPr>
        <p:spPr bwMode="auto">
          <a:xfrm>
            <a:off x="3832225" y="4897438"/>
            <a:ext cx="390525"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0977" name="Rectangle 34"/>
          <p:cNvSpPr>
            <a:spLocks noChangeArrowheads="1"/>
          </p:cNvSpPr>
          <p:nvPr/>
        </p:nvSpPr>
        <p:spPr bwMode="auto">
          <a:xfrm>
            <a:off x="3759200" y="4468813"/>
            <a:ext cx="7032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busB</a:t>
            </a:r>
          </a:p>
        </p:txBody>
      </p:sp>
      <p:sp>
        <p:nvSpPr>
          <p:cNvPr id="40978" name="Line 35"/>
          <p:cNvSpPr>
            <a:spLocks noChangeShapeType="1"/>
          </p:cNvSpPr>
          <p:nvPr/>
        </p:nvSpPr>
        <p:spPr bwMode="auto">
          <a:xfrm flipV="1">
            <a:off x="3378200" y="3779838"/>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0979" name="Line 36"/>
          <p:cNvSpPr>
            <a:spLocks noChangeShapeType="1"/>
          </p:cNvSpPr>
          <p:nvPr/>
        </p:nvSpPr>
        <p:spPr bwMode="auto">
          <a:xfrm flipV="1">
            <a:off x="2628900" y="3779838"/>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0980" name="Rectangle 37"/>
          <p:cNvSpPr>
            <a:spLocks noChangeArrowheads="1"/>
          </p:cNvSpPr>
          <p:nvPr/>
        </p:nvSpPr>
        <p:spPr bwMode="auto">
          <a:xfrm>
            <a:off x="2486025" y="3630613"/>
            <a:ext cx="287338"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40981" name="Line 38"/>
          <p:cNvSpPr>
            <a:spLocks noChangeShapeType="1"/>
          </p:cNvSpPr>
          <p:nvPr/>
        </p:nvSpPr>
        <p:spPr bwMode="auto">
          <a:xfrm flipV="1">
            <a:off x="3009900" y="3779838"/>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0982" name="Rectangle 39"/>
          <p:cNvSpPr>
            <a:spLocks noChangeArrowheads="1"/>
          </p:cNvSpPr>
          <p:nvPr/>
        </p:nvSpPr>
        <p:spPr bwMode="auto">
          <a:xfrm>
            <a:off x="2844800" y="3630613"/>
            <a:ext cx="287338"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40983" name="Rectangle 40"/>
          <p:cNvSpPr>
            <a:spLocks noChangeArrowheads="1"/>
          </p:cNvSpPr>
          <p:nvPr/>
        </p:nvSpPr>
        <p:spPr bwMode="auto">
          <a:xfrm>
            <a:off x="2424113" y="4006850"/>
            <a:ext cx="439737" cy="33496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Rw</a:t>
            </a:r>
          </a:p>
        </p:txBody>
      </p:sp>
      <p:sp>
        <p:nvSpPr>
          <p:cNvPr id="40984" name="Rectangle 41"/>
          <p:cNvSpPr>
            <a:spLocks noChangeArrowheads="1"/>
          </p:cNvSpPr>
          <p:nvPr/>
        </p:nvSpPr>
        <p:spPr bwMode="auto">
          <a:xfrm>
            <a:off x="2881313" y="4006850"/>
            <a:ext cx="406400"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Ra</a:t>
            </a:r>
          </a:p>
        </p:txBody>
      </p:sp>
      <p:sp>
        <p:nvSpPr>
          <p:cNvPr id="40985" name="Rectangle 42"/>
          <p:cNvSpPr>
            <a:spLocks noChangeArrowheads="1"/>
          </p:cNvSpPr>
          <p:nvPr/>
        </p:nvSpPr>
        <p:spPr bwMode="auto">
          <a:xfrm>
            <a:off x="3262313" y="4006850"/>
            <a:ext cx="417512"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Rb</a:t>
            </a:r>
          </a:p>
        </p:txBody>
      </p:sp>
      <p:sp>
        <p:nvSpPr>
          <p:cNvPr id="40986" name="Rectangle 43"/>
          <p:cNvSpPr>
            <a:spLocks noChangeArrowheads="1"/>
          </p:cNvSpPr>
          <p:nvPr/>
        </p:nvSpPr>
        <p:spPr bwMode="auto">
          <a:xfrm>
            <a:off x="2424113" y="4392613"/>
            <a:ext cx="952500"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b="1">
                <a:latin typeface="+mn-lt"/>
              </a:rPr>
              <a:t>RegFile</a:t>
            </a:r>
          </a:p>
        </p:txBody>
      </p:sp>
      <p:sp>
        <p:nvSpPr>
          <p:cNvPr id="40987" name="Rectangle 44"/>
          <p:cNvSpPr>
            <a:spLocks noChangeArrowheads="1"/>
          </p:cNvSpPr>
          <p:nvPr/>
        </p:nvSpPr>
        <p:spPr bwMode="auto">
          <a:xfrm>
            <a:off x="2844800" y="3402013"/>
            <a:ext cx="400050"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Rs</a:t>
            </a:r>
          </a:p>
        </p:txBody>
      </p:sp>
      <p:sp>
        <p:nvSpPr>
          <p:cNvPr id="40988" name="Rectangle 45"/>
          <p:cNvSpPr>
            <a:spLocks noChangeArrowheads="1"/>
          </p:cNvSpPr>
          <p:nvPr/>
        </p:nvSpPr>
        <p:spPr bwMode="auto">
          <a:xfrm>
            <a:off x="2676525" y="2640013"/>
            <a:ext cx="396875" cy="363537"/>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Rt</a:t>
            </a:r>
          </a:p>
        </p:txBody>
      </p:sp>
      <p:sp>
        <p:nvSpPr>
          <p:cNvPr id="40989" name="Rectangle 46"/>
          <p:cNvSpPr>
            <a:spLocks noChangeArrowheads="1"/>
          </p:cNvSpPr>
          <p:nvPr/>
        </p:nvSpPr>
        <p:spPr bwMode="auto">
          <a:xfrm>
            <a:off x="3225800" y="3402013"/>
            <a:ext cx="396875" cy="363537"/>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a:latin typeface="+mn-lt"/>
              </a:rPr>
              <a:t>Rt</a:t>
            </a:r>
          </a:p>
        </p:txBody>
      </p:sp>
      <p:sp>
        <p:nvSpPr>
          <p:cNvPr id="40990" name="Rectangle 47"/>
          <p:cNvSpPr>
            <a:spLocks noChangeArrowheads="1"/>
          </p:cNvSpPr>
          <p:nvPr/>
        </p:nvSpPr>
        <p:spPr bwMode="auto">
          <a:xfrm>
            <a:off x="2244725" y="2640013"/>
            <a:ext cx="428625"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Rd</a:t>
            </a:r>
          </a:p>
        </p:txBody>
      </p:sp>
      <p:sp>
        <p:nvSpPr>
          <p:cNvPr id="40991" name="Rectangle 48"/>
          <p:cNvSpPr>
            <a:spLocks noChangeArrowheads="1"/>
          </p:cNvSpPr>
          <p:nvPr/>
        </p:nvSpPr>
        <p:spPr bwMode="auto">
          <a:xfrm>
            <a:off x="1520825" y="2335213"/>
            <a:ext cx="11652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RegDst=0</a:t>
            </a:r>
          </a:p>
        </p:txBody>
      </p:sp>
      <p:grpSp>
        <p:nvGrpSpPr>
          <p:cNvPr id="6" name="Group 49"/>
          <p:cNvGrpSpPr>
            <a:grpSpLocks/>
          </p:cNvGrpSpPr>
          <p:nvPr/>
        </p:nvGrpSpPr>
        <p:grpSpPr bwMode="auto">
          <a:xfrm>
            <a:off x="3556000" y="5248275"/>
            <a:ext cx="376238" cy="1082675"/>
            <a:chOff x="2848" y="3083"/>
            <a:chExt cx="237" cy="682"/>
          </a:xfrm>
        </p:grpSpPr>
        <p:sp>
          <p:nvSpPr>
            <p:cNvPr id="41103" name="Rectangle 50"/>
            <p:cNvSpPr>
              <a:spLocks noChangeArrowheads="1"/>
            </p:cNvSpPr>
            <p:nvPr/>
          </p:nvSpPr>
          <p:spPr bwMode="auto">
            <a:xfrm>
              <a:off x="2848" y="3088"/>
              <a:ext cx="224" cy="65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1104" name="Rectangle 51"/>
            <p:cNvSpPr>
              <a:spLocks noChangeArrowheads="1"/>
            </p:cNvSpPr>
            <p:nvPr/>
          </p:nvSpPr>
          <p:spPr bwMode="auto">
            <a:xfrm rot="5400000">
              <a:off x="2625" y="3314"/>
              <a:ext cx="682" cy="229"/>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b="1">
                  <a:latin typeface="+mn-lt"/>
                </a:rPr>
                <a:t>Extender</a:t>
              </a:r>
              <a:endParaRPr lang="en-US" sz="2000" b="1">
                <a:latin typeface="+mn-lt"/>
              </a:endParaRPr>
            </a:p>
          </p:txBody>
        </p:sp>
      </p:grpSp>
      <p:sp>
        <p:nvSpPr>
          <p:cNvPr id="40993" name="Rectangle 52"/>
          <p:cNvSpPr>
            <a:spLocks noChangeArrowheads="1"/>
          </p:cNvSpPr>
          <p:nvPr/>
        </p:nvSpPr>
        <p:spPr bwMode="auto">
          <a:xfrm>
            <a:off x="4064000" y="5735638"/>
            <a:ext cx="390525"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0994" name="Line 53"/>
          <p:cNvSpPr>
            <a:spLocks noChangeShapeType="1"/>
          </p:cNvSpPr>
          <p:nvPr/>
        </p:nvSpPr>
        <p:spPr bwMode="auto">
          <a:xfrm flipH="1">
            <a:off x="4216400" y="5634038"/>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0995" name="Line 54"/>
          <p:cNvSpPr>
            <a:spLocks noChangeShapeType="1"/>
          </p:cNvSpPr>
          <p:nvPr/>
        </p:nvSpPr>
        <p:spPr bwMode="auto">
          <a:xfrm flipH="1">
            <a:off x="3136900" y="5635625"/>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0996" name="Rectangle 55"/>
          <p:cNvSpPr>
            <a:spLocks noChangeArrowheads="1"/>
          </p:cNvSpPr>
          <p:nvPr/>
        </p:nvSpPr>
        <p:spPr bwMode="auto">
          <a:xfrm>
            <a:off x="2921000" y="5735638"/>
            <a:ext cx="390525"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40997" name="Rectangle 56"/>
          <p:cNvSpPr>
            <a:spLocks noChangeArrowheads="1"/>
          </p:cNvSpPr>
          <p:nvPr/>
        </p:nvSpPr>
        <p:spPr bwMode="auto">
          <a:xfrm>
            <a:off x="2006600" y="5459413"/>
            <a:ext cx="9112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40998" name="Rectangle 57"/>
          <p:cNvSpPr>
            <a:spLocks noChangeArrowheads="1"/>
          </p:cNvSpPr>
          <p:nvPr/>
        </p:nvSpPr>
        <p:spPr bwMode="auto">
          <a:xfrm>
            <a:off x="4140200" y="6145213"/>
            <a:ext cx="1169988"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ALUSrc=1</a:t>
            </a:r>
          </a:p>
        </p:txBody>
      </p:sp>
      <p:sp>
        <p:nvSpPr>
          <p:cNvPr id="40999" name="Rectangle 58"/>
          <p:cNvSpPr>
            <a:spLocks noChangeArrowheads="1"/>
          </p:cNvSpPr>
          <p:nvPr/>
        </p:nvSpPr>
        <p:spPr bwMode="auto">
          <a:xfrm>
            <a:off x="2311400" y="6221413"/>
            <a:ext cx="1423988"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ExtOp=zero</a:t>
            </a:r>
          </a:p>
        </p:txBody>
      </p:sp>
      <p:sp>
        <p:nvSpPr>
          <p:cNvPr id="41000" name="Line 59"/>
          <p:cNvSpPr>
            <a:spLocks noChangeShapeType="1"/>
          </p:cNvSpPr>
          <p:nvPr/>
        </p:nvSpPr>
        <p:spPr bwMode="auto">
          <a:xfrm flipV="1">
            <a:off x="7645400" y="3859213"/>
            <a:ext cx="0" cy="644525"/>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41001" name="Rectangle 60"/>
          <p:cNvSpPr>
            <a:spLocks noChangeArrowheads="1"/>
          </p:cNvSpPr>
          <p:nvPr/>
        </p:nvSpPr>
        <p:spPr bwMode="auto">
          <a:xfrm>
            <a:off x="6502400" y="3478213"/>
            <a:ext cx="15938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MemtoReg=0</a:t>
            </a:r>
          </a:p>
        </p:txBody>
      </p:sp>
      <p:sp>
        <p:nvSpPr>
          <p:cNvPr id="41002" name="Rectangle 61"/>
          <p:cNvSpPr>
            <a:spLocks noChangeArrowheads="1"/>
          </p:cNvSpPr>
          <p:nvPr/>
        </p:nvSpPr>
        <p:spPr bwMode="auto">
          <a:xfrm>
            <a:off x="5326063" y="5992813"/>
            <a:ext cx="4667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41003" name="Rectangle 62"/>
          <p:cNvSpPr>
            <a:spLocks noChangeArrowheads="1"/>
          </p:cNvSpPr>
          <p:nvPr/>
        </p:nvSpPr>
        <p:spPr bwMode="auto">
          <a:xfrm>
            <a:off x="5054600" y="5459413"/>
            <a:ext cx="935038"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Data In</a:t>
            </a:r>
          </a:p>
        </p:txBody>
      </p:sp>
      <p:sp>
        <p:nvSpPr>
          <p:cNvPr id="41004" name="Line 63"/>
          <p:cNvSpPr>
            <a:spLocks noChangeShapeType="1"/>
          </p:cNvSpPr>
          <p:nvPr/>
        </p:nvSpPr>
        <p:spPr bwMode="auto">
          <a:xfrm flipH="1">
            <a:off x="5187950" y="5391150"/>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1005" name="Rectangle 64"/>
          <p:cNvSpPr>
            <a:spLocks noChangeArrowheads="1"/>
          </p:cNvSpPr>
          <p:nvPr/>
        </p:nvSpPr>
        <p:spPr bwMode="auto">
          <a:xfrm>
            <a:off x="5218113" y="5167313"/>
            <a:ext cx="390525"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1006" name="Line 65"/>
          <p:cNvSpPr>
            <a:spLocks noChangeShapeType="1"/>
          </p:cNvSpPr>
          <p:nvPr/>
        </p:nvSpPr>
        <p:spPr bwMode="auto">
          <a:xfrm flipV="1">
            <a:off x="6337300" y="4240213"/>
            <a:ext cx="12700" cy="1008062"/>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41007" name="Rectangle 66"/>
          <p:cNvSpPr>
            <a:spLocks noChangeArrowheads="1"/>
          </p:cNvSpPr>
          <p:nvPr/>
        </p:nvSpPr>
        <p:spPr bwMode="auto">
          <a:xfrm>
            <a:off x="6045200" y="3859213"/>
            <a:ext cx="1311275"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MemWr=0</a:t>
            </a:r>
          </a:p>
        </p:txBody>
      </p:sp>
      <p:sp>
        <p:nvSpPr>
          <p:cNvPr id="41008" name="Rectangle 67"/>
          <p:cNvSpPr>
            <a:spLocks noChangeArrowheads="1"/>
          </p:cNvSpPr>
          <p:nvPr/>
        </p:nvSpPr>
        <p:spPr bwMode="auto">
          <a:xfrm>
            <a:off x="4597400" y="3325813"/>
            <a:ext cx="627063"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zero</a:t>
            </a:r>
          </a:p>
        </p:txBody>
      </p:sp>
      <p:grpSp>
        <p:nvGrpSpPr>
          <p:cNvPr id="7" name="Group 68"/>
          <p:cNvGrpSpPr>
            <a:grpSpLocks/>
          </p:cNvGrpSpPr>
          <p:nvPr/>
        </p:nvGrpSpPr>
        <p:grpSpPr bwMode="auto">
          <a:xfrm>
            <a:off x="2235200" y="3068638"/>
            <a:ext cx="838200" cy="336550"/>
            <a:chOff x="2640" y="1422"/>
            <a:chExt cx="528" cy="212"/>
          </a:xfrm>
        </p:grpSpPr>
        <p:sp>
          <p:nvSpPr>
            <p:cNvPr id="41100" name="Rectangle 69"/>
            <p:cNvSpPr>
              <a:spLocks noChangeArrowheads="1"/>
            </p:cNvSpPr>
            <p:nvPr/>
          </p:nvSpPr>
          <p:spPr bwMode="auto">
            <a:xfrm>
              <a:off x="292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41101" name="Rectangle 70"/>
            <p:cNvSpPr>
              <a:spLocks noChangeArrowheads="1"/>
            </p:cNvSpPr>
            <p:nvPr/>
          </p:nvSpPr>
          <p:spPr bwMode="auto">
            <a:xfrm>
              <a:off x="268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41102" name="Freeform 71"/>
            <p:cNvSpPr>
              <a:spLocks/>
            </p:cNvSpPr>
            <p:nvPr/>
          </p:nvSpPr>
          <p:spPr bwMode="auto">
            <a:xfrm>
              <a:off x="2640" y="1440"/>
              <a:ext cx="528" cy="192"/>
            </a:xfrm>
            <a:custGeom>
              <a:avLst/>
              <a:gdLst>
                <a:gd name="T0" fmla="*/ 0 w 528"/>
                <a:gd name="T1" fmla="*/ 0 h 192"/>
                <a:gd name="T2" fmla="*/ 48 w 528"/>
                <a:gd name="T3" fmla="*/ 192 h 192"/>
                <a:gd name="T4" fmla="*/ 480 w 528"/>
                <a:gd name="T5" fmla="*/ 192 h 192"/>
                <a:gd name="T6" fmla="*/ 528 w 528"/>
                <a:gd name="T7" fmla="*/ 0 h 192"/>
                <a:gd name="T8" fmla="*/ 0 w 528"/>
                <a:gd name="T9" fmla="*/ 0 h 192"/>
                <a:gd name="T10" fmla="*/ 0 60000 65536"/>
                <a:gd name="T11" fmla="*/ 0 60000 65536"/>
                <a:gd name="T12" fmla="*/ 0 60000 65536"/>
                <a:gd name="T13" fmla="*/ 0 60000 65536"/>
                <a:gd name="T14" fmla="*/ 0 60000 65536"/>
                <a:gd name="T15" fmla="*/ 0 w 528"/>
                <a:gd name="T16" fmla="*/ 0 h 192"/>
                <a:gd name="T17" fmla="*/ 528 w 528"/>
                <a:gd name="T18" fmla="*/ 192 h 192"/>
              </a:gdLst>
              <a:ahLst/>
              <a:cxnLst>
                <a:cxn ang="T10">
                  <a:pos x="T0" y="T1"/>
                </a:cxn>
                <a:cxn ang="T11">
                  <a:pos x="T2" y="T3"/>
                </a:cxn>
                <a:cxn ang="T12">
                  <a:pos x="T4" y="T5"/>
                </a:cxn>
                <a:cxn ang="T13">
                  <a:pos x="T6" y="T7"/>
                </a:cxn>
                <a:cxn ang="T14">
                  <a:pos x="T8" y="T9"/>
                </a:cxn>
              </a:cxnLst>
              <a:rect l="T15" t="T16" r="T17" b="T18"/>
              <a:pathLst>
                <a:path w="528" h="192">
                  <a:moveTo>
                    <a:pt x="0" y="0"/>
                  </a:moveTo>
                  <a:lnTo>
                    <a:pt x="48" y="192"/>
                  </a:lnTo>
                  <a:lnTo>
                    <a:pt x="480" y="192"/>
                  </a:lnTo>
                  <a:lnTo>
                    <a:pt x="528" y="0"/>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41010" name="Rectangle 72"/>
          <p:cNvSpPr>
            <a:spLocks noChangeArrowheads="1"/>
          </p:cNvSpPr>
          <p:nvPr/>
        </p:nvSpPr>
        <p:spPr bwMode="auto">
          <a:xfrm>
            <a:off x="2235200" y="4011613"/>
            <a:ext cx="1447800" cy="990600"/>
          </a:xfrm>
          <a:prstGeom prst="rect">
            <a:avLst/>
          </a:prstGeom>
          <a:noFill/>
          <a:ln w="381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8" name="Group 73"/>
          <p:cNvGrpSpPr>
            <a:grpSpLocks/>
          </p:cNvGrpSpPr>
          <p:nvPr/>
        </p:nvGrpSpPr>
        <p:grpSpPr bwMode="auto">
          <a:xfrm>
            <a:off x="4543425" y="4621213"/>
            <a:ext cx="358775" cy="1219200"/>
            <a:chOff x="3518" y="2640"/>
            <a:chExt cx="226" cy="768"/>
          </a:xfrm>
        </p:grpSpPr>
        <p:sp>
          <p:nvSpPr>
            <p:cNvPr id="41097" name="Rectangle 74"/>
            <p:cNvSpPr>
              <a:spLocks noChangeArrowheads="1"/>
            </p:cNvSpPr>
            <p:nvPr/>
          </p:nvSpPr>
          <p:spPr bwMode="auto">
            <a:xfrm>
              <a:off x="3518" y="269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41098" name="Rectangle 75"/>
            <p:cNvSpPr>
              <a:spLocks noChangeArrowheads="1"/>
            </p:cNvSpPr>
            <p:nvPr/>
          </p:nvSpPr>
          <p:spPr bwMode="auto">
            <a:xfrm>
              <a:off x="3518" y="3187"/>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41099" name="Freeform 76"/>
            <p:cNvSpPr>
              <a:spLocks/>
            </p:cNvSpPr>
            <p:nvPr/>
          </p:nvSpPr>
          <p:spPr bwMode="auto">
            <a:xfrm>
              <a:off x="3552" y="2640"/>
              <a:ext cx="192" cy="768"/>
            </a:xfrm>
            <a:custGeom>
              <a:avLst/>
              <a:gdLst>
                <a:gd name="T0" fmla="*/ 0 w 192"/>
                <a:gd name="T1" fmla="*/ 0 h 768"/>
                <a:gd name="T2" fmla="*/ 0 w 192"/>
                <a:gd name="T3" fmla="*/ 768 h 768"/>
                <a:gd name="T4" fmla="*/ 192 w 192"/>
                <a:gd name="T5" fmla="*/ 672 h 768"/>
                <a:gd name="T6" fmla="*/ 192 w 192"/>
                <a:gd name="T7" fmla="*/ 96 h 768"/>
                <a:gd name="T8" fmla="*/ 0 w 192"/>
                <a:gd name="T9" fmla="*/ 0 h 768"/>
                <a:gd name="T10" fmla="*/ 0 60000 65536"/>
                <a:gd name="T11" fmla="*/ 0 60000 65536"/>
                <a:gd name="T12" fmla="*/ 0 60000 65536"/>
                <a:gd name="T13" fmla="*/ 0 60000 65536"/>
                <a:gd name="T14" fmla="*/ 0 60000 65536"/>
                <a:gd name="T15" fmla="*/ 0 w 192"/>
                <a:gd name="T16" fmla="*/ 0 h 768"/>
                <a:gd name="T17" fmla="*/ 192 w 192"/>
                <a:gd name="T18" fmla="*/ 768 h 768"/>
              </a:gdLst>
              <a:ahLst/>
              <a:cxnLst>
                <a:cxn ang="T10">
                  <a:pos x="T0" y="T1"/>
                </a:cxn>
                <a:cxn ang="T11">
                  <a:pos x="T2" y="T3"/>
                </a:cxn>
                <a:cxn ang="T12">
                  <a:pos x="T4" y="T5"/>
                </a:cxn>
                <a:cxn ang="T13">
                  <a:pos x="T6" y="T7"/>
                </a:cxn>
                <a:cxn ang="T14">
                  <a:pos x="T8" y="T9"/>
                </a:cxn>
              </a:cxnLst>
              <a:rect l="T15" t="T16" r="T17" b="T18"/>
              <a:pathLst>
                <a:path w="192" h="768">
                  <a:moveTo>
                    <a:pt x="0" y="0"/>
                  </a:moveTo>
                  <a:lnTo>
                    <a:pt x="0" y="768"/>
                  </a:lnTo>
                  <a:lnTo>
                    <a:pt x="192" y="672"/>
                  </a:lnTo>
                  <a:lnTo>
                    <a:pt x="192" y="96"/>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9" name="Group 77"/>
          <p:cNvGrpSpPr>
            <a:grpSpLocks/>
          </p:cNvGrpSpPr>
          <p:nvPr/>
        </p:nvGrpSpPr>
        <p:grpSpPr bwMode="auto">
          <a:xfrm>
            <a:off x="5407025" y="4011613"/>
            <a:ext cx="485775" cy="1143000"/>
            <a:chOff x="4009" y="2304"/>
            <a:chExt cx="306" cy="720"/>
          </a:xfrm>
        </p:grpSpPr>
        <p:sp>
          <p:nvSpPr>
            <p:cNvPr id="41094" name="Rectangle 78"/>
            <p:cNvSpPr>
              <a:spLocks noChangeArrowheads="1"/>
            </p:cNvSpPr>
            <p:nvPr/>
          </p:nvSpPr>
          <p:spPr bwMode="auto">
            <a:xfrm>
              <a:off x="4009" y="2322"/>
              <a:ext cx="180"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t>
              </a:r>
            </a:p>
          </p:txBody>
        </p:sp>
        <p:sp>
          <p:nvSpPr>
            <p:cNvPr id="41095" name="Rectangle 79"/>
            <p:cNvSpPr>
              <a:spLocks noChangeArrowheads="1"/>
            </p:cNvSpPr>
            <p:nvPr/>
          </p:nvSpPr>
          <p:spPr bwMode="auto">
            <a:xfrm rot="5400000">
              <a:off x="4016" y="2581"/>
              <a:ext cx="33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ALU</a:t>
              </a:r>
            </a:p>
          </p:txBody>
        </p:sp>
        <p:sp>
          <p:nvSpPr>
            <p:cNvPr id="41096" name="Freeform 80"/>
            <p:cNvSpPr>
              <a:spLocks/>
            </p:cNvSpPr>
            <p:nvPr/>
          </p:nvSpPr>
          <p:spPr bwMode="auto">
            <a:xfrm>
              <a:off x="4032" y="2304"/>
              <a:ext cx="283" cy="720"/>
            </a:xfrm>
            <a:custGeom>
              <a:avLst/>
              <a:gdLst>
                <a:gd name="T0" fmla="*/ 0 w 240"/>
                <a:gd name="T1" fmla="*/ 0 h 672"/>
                <a:gd name="T2" fmla="*/ 0 w 240"/>
                <a:gd name="T3" fmla="*/ 355 h 672"/>
                <a:gd name="T4" fmla="*/ 79 w 240"/>
                <a:gd name="T5" fmla="*/ 414 h 672"/>
                <a:gd name="T6" fmla="*/ 0 w 240"/>
                <a:gd name="T7" fmla="*/ 471 h 672"/>
                <a:gd name="T8" fmla="*/ 0 w 240"/>
                <a:gd name="T9" fmla="*/ 826 h 672"/>
                <a:gd name="T10" fmla="*/ 394 w 240"/>
                <a:gd name="T11" fmla="*/ 590 h 672"/>
                <a:gd name="T12" fmla="*/ 394 w 240"/>
                <a:gd name="T13" fmla="*/ 237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10" name="Group 81"/>
          <p:cNvGrpSpPr>
            <a:grpSpLocks/>
          </p:cNvGrpSpPr>
          <p:nvPr/>
        </p:nvGrpSpPr>
        <p:grpSpPr bwMode="auto">
          <a:xfrm>
            <a:off x="7439025" y="4392613"/>
            <a:ext cx="358775" cy="1600200"/>
            <a:chOff x="5294" y="2544"/>
            <a:chExt cx="226" cy="1008"/>
          </a:xfrm>
        </p:grpSpPr>
        <p:sp>
          <p:nvSpPr>
            <p:cNvPr id="41091" name="Rectangle 82"/>
            <p:cNvSpPr>
              <a:spLocks noChangeArrowheads="1"/>
            </p:cNvSpPr>
            <p:nvPr/>
          </p:nvSpPr>
          <p:spPr bwMode="auto">
            <a:xfrm>
              <a:off x="5294" y="26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41092" name="Rectangle 83"/>
            <p:cNvSpPr>
              <a:spLocks noChangeArrowheads="1"/>
            </p:cNvSpPr>
            <p:nvPr/>
          </p:nvSpPr>
          <p:spPr bwMode="auto">
            <a:xfrm>
              <a:off x="5294" y="324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41093" name="Freeform 84"/>
            <p:cNvSpPr>
              <a:spLocks/>
            </p:cNvSpPr>
            <p:nvPr/>
          </p:nvSpPr>
          <p:spPr bwMode="auto">
            <a:xfrm>
              <a:off x="5328" y="2544"/>
              <a:ext cx="192" cy="1008"/>
            </a:xfrm>
            <a:custGeom>
              <a:avLst/>
              <a:gdLst>
                <a:gd name="T0" fmla="*/ 0 w 192"/>
                <a:gd name="T1" fmla="*/ 0 h 1008"/>
                <a:gd name="T2" fmla="*/ 0 w 192"/>
                <a:gd name="T3" fmla="*/ 1008 h 1008"/>
                <a:gd name="T4" fmla="*/ 192 w 192"/>
                <a:gd name="T5" fmla="*/ 864 h 1008"/>
                <a:gd name="T6" fmla="*/ 192 w 192"/>
                <a:gd name="T7" fmla="*/ 144 h 1008"/>
                <a:gd name="T8" fmla="*/ 0 w 192"/>
                <a:gd name="T9" fmla="*/ 0 h 1008"/>
                <a:gd name="T10" fmla="*/ 0 60000 65536"/>
                <a:gd name="T11" fmla="*/ 0 60000 65536"/>
                <a:gd name="T12" fmla="*/ 0 60000 65536"/>
                <a:gd name="T13" fmla="*/ 0 60000 65536"/>
                <a:gd name="T14" fmla="*/ 0 60000 65536"/>
                <a:gd name="T15" fmla="*/ 0 w 192"/>
                <a:gd name="T16" fmla="*/ 0 h 1008"/>
                <a:gd name="T17" fmla="*/ 192 w 192"/>
                <a:gd name="T18" fmla="*/ 1008 h 1008"/>
              </a:gdLst>
              <a:ahLst/>
              <a:cxnLst>
                <a:cxn ang="T10">
                  <a:pos x="T0" y="T1"/>
                </a:cxn>
                <a:cxn ang="T11">
                  <a:pos x="T2" y="T3"/>
                </a:cxn>
                <a:cxn ang="T12">
                  <a:pos x="T4" y="T5"/>
                </a:cxn>
                <a:cxn ang="T13">
                  <a:pos x="T6" y="T7"/>
                </a:cxn>
                <a:cxn ang="T14">
                  <a:pos x="T8" y="T9"/>
                </a:cxn>
              </a:cxnLst>
              <a:rect l="T15" t="T16" r="T17" b="T18"/>
              <a:pathLst>
                <a:path w="192" h="1008">
                  <a:moveTo>
                    <a:pt x="0" y="0"/>
                  </a:moveTo>
                  <a:lnTo>
                    <a:pt x="0" y="1008"/>
                  </a:lnTo>
                  <a:lnTo>
                    <a:pt x="192" y="864"/>
                  </a:lnTo>
                  <a:lnTo>
                    <a:pt x="192" y="144"/>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11" name="Group 85"/>
          <p:cNvGrpSpPr>
            <a:grpSpLocks/>
          </p:cNvGrpSpPr>
          <p:nvPr/>
        </p:nvGrpSpPr>
        <p:grpSpPr bwMode="auto">
          <a:xfrm>
            <a:off x="6016625" y="5202238"/>
            <a:ext cx="1146175" cy="1181100"/>
            <a:chOff x="4398" y="3054"/>
            <a:chExt cx="722" cy="744"/>
          </a:xfrm>
        </p:grpSpPr>
        <p:sp>
          <p:nvSpPr>
            <p:cNvPr id="41085" name="Rectangle 86"/>
            <p:cNvSpPr>
              <a:spLocks noChangeArrowheads="1"/>
            </p:cNvSpPr>
            <p:nvPr/>
          </p:nvSpPr>
          <p:spPr bwMode="auto">
            <a:xfrm>
              <a:off x="4410" y="3087"/>
              <a:ext cx="710" cy="711"/>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1086" name="Rectangle 87"/>
            <p:cNvSpPr>
              <a:spLocks noChangeArrowheads="1"/>
            </p:cNvSpPr>
            <p:nvPr/>
          </p:nvSpPr>
          <p:spPr bwMode="auto">
            <a:xfrm>
              <a:off x="4398" y="3054"/>
              <a:ext cx="402"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WrEn</a:t>
              </a:r>
            </a:p>
          </p:txBody>
        </p:sp>
        <p:sp>
          <p:nvSpPr>
            <p:cNvPr id="41087" name="Rectangle 88"/>
            <p:cNvSpPr>
              <a:spLocks noChangeArrowheads="1"/>
            </p:cNvSpPr>
            <p:nvPr/>
          </p:nvSpPr>
          <p:spPr bwMode="auto">
            <a:xfrm>
              <a:off x="4783" y="3054"/>
              <a:ext cx="3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Adr</a:t>
              </a:r>
            </a:p>
          </p:txBody>
        </p:sp>
        <p:sp>
          <p:nvSpPr>
            <p:cNvPr id="41088" name="Rectangle 89"/>
            <p:cNvSpPr>
              <a:spLocks noChangeArrowheads="1"/>
            </p:cNvSpPr>
            <p:nvPr/>
          </p:nvSpPr>
          <p:spPr bwMode="auto">
            <a:xfrm>
              <a:off x="4421" y="3311"/>
              <a:ext cx="691" cy="373"/>
            </a:xfrm>
            <a:prstGeom prst="rect">
              <a:avLst/>
            </a:prstGeom>
            <a:noFill/>
            <a:ln w="12700">
              <a:noFill/>
              <a:miter lim="800000"/>
              <a:headEnd/>
              <a:tailEnd/>
            </a:ln>
          </p:spPr>
          <p:txBody>
            <a:bodyPr wrap="none" lIns="90488" tIns="44450" rIns="90488" bIns="44450">
              <a:prstTxWarp prst="textNoShape">
                <a:avLst/>
              </a:prstTxWarp>
              <a:spAutoFit/>
            </a:bodyPr>
            <a:lstStyle/>
            <a:p>
              <a:pPr algn="ctr">
                <a:lnSpc>
                  <a:spcPct val="80000"/>
                </a:lnSpc>
                <a:defRPr/>
              </a:pPr>
              <a:r>
                <a:rPr lang="en-US" sz="2000" b="1">
                  <a:latin typeface="+mn-lt"/>
                </a:rPr>
                <a:t>Data</a:t>
              </a:r>
            </a:p>
            <a:p>
              <a:pPr algn="ctr">
                <a:lnSpc>
                  <a:spcPct val="80000"/>
                </a:lnSpc>
                <a:defRPr/>
              </a:pPr>
              <a:r>
                <a:rPr lang="en-US" sz="2000" b="1">
                  <a:latin typeface="+mn-lt"/>
                </a:rPr>
                <a:t>Memory</a:t>
              </a:r>
            </a:p>
          </p:txBody>
        </p:sp>
        <p:sp>
          <p:nvSpPr>
            <p:cNvPr id="41089" name="Line 90"/>
            <p:cNvSpPr>
              <a:spLocks noChangeShapeType="1"/>
            </p:cNvSpPr>
            <p:nvPr/>
          </p:nvSpPr>
          <p:spPr bwMode="auto">
            <a:xfrm>
              <a:off x="4416" y="3648"/>
              <a:ext cx="96" cy="4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1090" name="Line 91"/>
            <p:cNvSpPr>
              <a:spLocks noChangeShapeType="1"/>
            </p:cNvSpPr>
            <p:nvPr/>
          </p:nvSpPr>
          <p:spPr bwMode="auto">
            <a:xfrm flipH="1">
              <a:off x="4416" y="3696"/>
              <a:ext cx="96" cy="4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41015" name="Line 92"/>
          <p:cNvSpPr>
            <a:spLocks noChangeShapeType="1"/>
          </p:cNvSpPr>
          <p:nvPr/>
        </p:nvSpPr>
        <p:spPr bwMode="auto">
          <a:xfrm>
            <a:off x="2463800" y="2944813"/>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1016" name="Line 93"/>
          <p:cNvSpPr>
            <a:spLocks noChangeShapeType="1"/>
          </p:cNvSpPr>
          <p:nvPr/>
        </p:nvSpPr>
        <p:spPr bwMode="auto">
          <a:xfrm>
            <a:off x="2844800" y="2944813"/>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1017" name="Freeform 94"/>
          <p:cNvSpPr>
            <a:spLocks/>
          </p:cNvSpPr>
          <p:nvPr/>
        </p:nvSpPr>
        <p:spPr bwMode="auto">
          <a:xfrm>
            <a:off x="1930400" y="2716213"/>
            <a:ext cx="304800" cy="533400"/>
          </a:xfrm>
          <a:custGeom>
            <a:avLst/>
            <a:gdLst>
              <a:gd name="T0" fmla="*/ 0 w 192"/>
              <a:gd name="T1" fmla="*/ 0 h 336"/>
              <a:gd name="T2" fmla="*/ 0 w 192"/>
              <a:gd name="T3" fmla="*/ 2147483647 h 336"/>
              <a:gd name="T4" fmla="*/ 2147483647 w 192"/>
              <a:gd name="T5" fmla="*/ 2147483647 h 336"/>
              <a:gd name="T6" fmla="*/ 0 60000 65536"/>
              <a:gd name="T7" fmla="*/ 0 60000 65536"/>
              <a:gd name="T8" fmla="*/ 0 60000 65536"/>
              <a:gd name="T9" fmla="*/ 0 w 192"/>
              <a:gd name="T10" fmla="*/ 0 h 336"/>
              <a:gd name="T11" fmla="*/ 192 w 192"/>
              <a:gd name="T12" fmla="*/ 336 h 336"/>
            </a:gdLst>
            <a:ahLst/>
            <a:cxnLst>
              <a:cxn ang="T6">
                <a:pos x="T0" y="T1"/>
              </a:cxn>
              <a:cxn ang="T7">
                <a:pos x="T2" y="T3"/>
              </a:cxn>
              <a:cxn ang="T8">
                <a:pos x="T4" y="T5"/>
              </a:cxn>
            </a:cxnLst>
            <a:rect l="T9" t="T10" r="T11" b="T12"/>
            <a:pathLst>
              <a:path w="192" h="336">
                <a:moveTo>
                  <a:pt x="0" y="0"/>
                </a:moveTo>
                <a:lnTo>
                  <a:pt x="0" y="336"/>
                </a:lnTo>
                <a:lnTo>
                  <a:pt x="192" y="336"/>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18" name="Line 95"/>
          <p:cNvSpPr>
            <a:spLocks noChangeShapeType="1"/>
          </p:cNvSpPr>
          <p:nvPr/>
        </p:nvSpPr>
        <p:spPr bwMode="auto">
          <a:xfrm>
            <a:off x="2387600" y="3783013"/>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1019" name="Line 96"/>
          <p:cNvSpPr>
            <a:spLocks noChangeShapeType="1"/>
          </p:cNvSpPr>
          <p:nvPr/>
        </p:nvSpPr>
        <p:spPr bwMode="auto">
          <a:xfrm>
            <a:off x="2692400" y="3402013"/>
            <a:ext cx="0" cy="609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1020" name="Line 97"/>
          <p:cNvSpPr>
            <a:spLocks noChangeShapeType="1"/>
          </p:cNvSpPr>
          <p:nvPr/>
        </p:nvSpPr>
        <p:spPr bwMode="auto">
          <a:xfrm>
            <a:off x="3073400" y="3706813"/>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1021" name="Line 98"/>
          <p:cNvSpPr>
            <a:spLocks noChangeShapeType="1"/>
          </p:cNvSpPr>
          <p:nvPr/>
        </p:nvSpPr>
        <p:spPr bwMode="auto">
          <a:xfrm>
            <a:off x="3454400" y="3706813"/>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1022" name="Rectangle 99"/>
          <p:cNvSpPr>
            <a:spLocks noChangeArrowheads="1"/>
          </p:cNvSpPr>
          <p:nvPr/>
        </p:nvSpPr>
        <p:spPr bwMode="auto">
          <a:xfrm>
            <a:off x="3248025" y="3630613"/>
            <a:ext cx="287338"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41023" name="Line 100"/>
          <p:cNvSpPr>
            <a:spLocks noChangeShapeType="1"/>
          </p:cNvSpPr>
          <p:nvPr/>
        </p:nvSpPr>
        <p:spPr bwMode="auto">
          <a:xfrm>
            <a:off x="3683000" y="4316413"/>
            <a:ext cx="17526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24" name="Line 101"/>
          <p:cNvSpPr>
            <a:spLocks noChangeShapeType="1"/>
          </p:cNvSpPr>
          <p:nvPr/>
        </p:nvSpPr>
        <p:spPr bwMode="auto">
          <a:xfrm>
            <a:off x="5740400" y="3706813"/>
            <a:ext cx="0" cy="4953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25" name="Line 102"/>
          <p:cNvSpPr>
            <a:spLocks noChangeShapeType="1"/>
          </p:cNvSpPr>
          <p:nvPr/>
        </p:nvSpPr>
        <p:spPr bwMode="auto">
          <a:xfrm>
            <a:off x="3683000" y="4849813"/>
            <a:ext cx="914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26" name="Line 103"/>
          <p:cNvSpPr>
            <a:spLocks noChangeShapeType="1"/>
          </p:cNvSpPr>
          <p:nvPr/>
        </p:nvSpPr>
        <p:spPr bwMode="auto">
          <a:xfrm>
            <a:off x="4902200" y="5002213"/>
            <a:ext cx="533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27" name="Freeform 104"/>
          <p:cNvSpPr>
            <a:spLocks/>
          </p:cNvSpPr>
          <p:nvPr/>
        </p:nvSpPr>
        <p:spPr bwMode="auto">
          <a:xfrm>
            <a:off x="4216400" y="4849813"/>
            <a:ext cx="1828800" cy="609600"/>
          </a:xfrm>
          <a:custGeom>
            <a:avLst/>
            <a:gdLst>
              <a:gd name="T0" fmla="*/ 0 w 1152"/>
              <a:gd name="T1" fmla="*/ 0 h 288"/>
              <a:gd name="T2" fmla="*/ 0 w 1152"/>
              <a:gd name="T3" fmla="*/ 2147483647 h 288"/>
              <a:gd name="T4" fmla="*/ 2147483647 w 1152"/>
              <a:gd name="T5" fmla="*/ 2147483647 h 288"/>
              <a:gd name="T6" fmla="*/ 0 60000 65536"/>
              <a:gd name="T7" fmla="*/ 0 60000 65536"/>
              <a:gd name="T8" fmla="*/ 0 60000 65536"/>
              <a:gd name="T9" fmla="*/ 0 w 1152"/>
              <a:gd name="T10" fmla="*/ 0 h 288"/>
              <a:gd name="T11" fmla="*/ 1152 w 1152"/>
              <a:gd name="T12" fmla="*/ 288 h 288"/>
            </a:gdLst>
            <a:ahLst/>
            <a:cxnLst>
              <a:cxn ang="T6">
                <a:pos x="T0" y="T1"/>
              </a:cxn>
              <a:cxn ang="T7">
                <a:pos x="T2" y="T3"/>
              </a:cxn>
              <a:cxn ang="T8">
                <a:pos x="T4" y="T5"/>
              </a:cxn>
            </a:cxnLst>
            <a:rect l="T9" t="T10" r="T11" b="T12"/>
            <a:pathLst>
              <a:path w="1152" h="288">
                <a:moveTo>
                  <a:pt x="0" y="0"/>
                </a:moveTo>
                <a:lnTo>
                  <a:pt x="0" y="288"/>
                </a:lnTo>
                <a:lnTo>
                  <a:pt x="1152" y="288"/>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28" name="Line 105"/>
          <p:cNvSpPr>
            <a:spLocks noChangeShapeType="1"/>
          </p:cNvSpPr>
          <p:nvPr/>
        </p:nvSpPr>
        <p:spPr bwMode="auto">
          <a:xfrm>
            <a:off x="3911600" y="5688013"/>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29" name="Line 106"/>
          <p:cNvSpPr>
            <a:spLocks noChangeShapeType="1"/>
          </p:cNvSpPr>
          <p:nvPr/>
        </p:nvSpPr>
        <p:spPr bwMode="auto">
          <a:xfrm>
            <a:off x="2844800" y="5688013"/>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30" name="Line 107"/>
          <p:cNvSpPr>
            <a:spLocks noChangeShapeType="1"/>
          </p:cNvSpPr>
          <p:nvPr/>
        </p:nvSpPr>
        <p:spPr bwMode="auto">
          <a:xfrm flipH="1">
            <a:off x="2463800" y="4849813"/>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1031" name="Line 108"/>
          <p:cNvSpPr>
            <a:spLocks noChangeShapeType="1"/>
          </p:cNvSpPr>
          <p:nvPr/>
        </p:nvSpPr>
        <p:spPr bwMode="auto">
          <a:xfrm>
            <a:off x="2540000" y="4849813"/>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1032" name="Line 109"/>
          <p:cNvSpPr>
            <a:spLocks noChangeShapeType="1"/>
          </p:cNvSpPr>
          <p:nvPr/>
        </p:nvSpPr>
        <p:spPr bwMode="auto">
          <a:xfrm>
            <a:off x="2540000" y="5002213"/>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1033" name="Line 110"/>
          <p:cNvSpPr>
            <a:spLocks noChangeShapeType="1"/>
          </p:cNvSpPr>
          <p:nvPr/>
        </p:nvSpPr>
        <p:spPr bwMode="auto">
          <a:xfrm flipV="1">
            <a:off x="3759200" y="6297613"/>
            <a:ext cx="0" cy="228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34" name="Line 111"/>
          <p:cNvSpPr>
            <a:spLocks noChangeShapeType="1"/>
          </p:cNvSpPr>
          <p:nvPr/>
        </p:nvSpPr>
        <p:spPr bwMode="auto">
          <a:xfrm flipV="1">
            <a:off x="4749800" y="5764213"/>
            <a:ext cx="0" cy="3810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35" name="Line 112"/>
          <p:cNvSpPr>
            <a:spLocks noChangeShapeType="1"/>
          </p:cNvSpPr>
          <p:nvPr/>
        </p:nvSpPr>
        <p:spPr bwMode="auto">
          <a:xfrm flipH="1">
            <a:off x="5816600" y="6221413"/>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1036" name="Line 113"/>
          <p:cNvSpPr>
            <a:spLocks noChangeShapeType="1"/>
          </p:cNvSpPr>
          <p:nvPr/>
        </p:nvSpPr>
        <p:spPr bwMode="auto">
          <a:xfrm>
            <a:off x="5892800" y="4621213"/>
            <a:ext cx="16002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37" name="Line 114"/>
          <p:cNvSpPr>
            <a:spLocks noChangeShapeType="1"/>
          </p:cNvSpPr>
          <p:nvPr/>
        </p:nvSpPr>
        <p:spPr bwMode="auto">
          <a:xfrm>
            <a:off x="6883400" y="4621213"/>
            <a:ext cx="0" cy="609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38" name="Line 115"/>
          <p:cNvSpPr>
            <a:spLocks noChangeShapeType="1"/>
          </p:cNvSpPr>
          <p:nvPr/>
        </p:nvSpPr>
        <p:spPr bwMode="auto">
          <a:xfrm flipH="1">
            <a:off x="6121400" y="4545013"/>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1039" name="Freeform 116"/>
          <p:cNvSpPr>
            <a:spLocks/>
          </p:cNvSpPr>
          <p:nvPr/>
        </p:nvSpPr>
        <p:spPr bwMode="auto">
          <a:xfrm>
            <a:off x="1701800" y="4468813"/>
            <a:ext cx="6248400" cy="2209800"/>
          </a:xfrm>
          <a:custGeom>
            <a:avLst/>
            <a:gdLst>
              <a:gd name="T0" fmla="*/ 2147483647 w 3936"/>
              <a:gd name="T1" fmla="*/ 2147483647 h 1296"/>
              <a:gd name="T2" fmla="*/ 2147483647 w 3936"/>
              <a:gd name="T3" fmla="*/ 2147483647 h 1296"/>
              <a:gd name="T4" fmla="*/ 2147483647 w 3936"/>
              <a:gd name="T5" fmla="*/ 2147483647 h 1296"/>
              <a:gd name="T6" fmla="*/ 0 w 3936"/>
              <a:gd name="T7" fmla="*/ 2147483647 h 1296"/>
              <a:gd name="T8" fmla="*/ 0 w 3936"/>
              <a:gd name="T9" fmla="*/ 0 h 1296"/>
              <a:gd name="T10" fmla="*/ 2147483647 w 3936"/>
              <a:gd name="T11" fmla="*/ 0 h 1296"/>
              <a:gd name="T12" fmla="*/ 0 60000 65536"/>
              <a:gd name="T13" fmla="*/ 0 60000 65536"/>
              <a:gd name="T14" fmla="*/ 0 60000 65536"/>
              <a:gd name="T15" fmla="*/ 0 60000 65536"/>
              <a:gd name="T16" fmla="*/ 0 60000 65536"/>
              <a:gd name="T17" fmla="*/ 0 60000 65536"/>
              <a:gd name="T18" fmla="*/ 0 w 3936"/>
              <a:gd name="T19" fmla="*/ 0 h 1296"/>
              <a:gd name="T20" fmla="*/ 3936 w 3936"/>
              <a:gd name="T21" fmla="*/ 1296 h 1296"/>
            </a:gdLst>
            <a:ahLst/>
            <a:cxnLst>
              <a:cxn ang="T12">
                <a:pos x="T0" y="T1"/>
              </a:cxn>
              <a:cxn ang="T13">
                <a:pos x="T2" y="T3"/>
              </a:cxn>
              <a:cxn ang="T14">
                <a:pos x="T4" y="T5"/>
              </a:cxn>
              <a:cxn ang="T15">
                <a:pos x="T6" y="T7"/>
              </a:cxn>
              <a:cxn ang="T16">
                <a:pos x="T8" y="T9"/>
              </a:cxn>
              <a:cxn ang="T17">
                <a:pos x="T10" y="T11"/>
              </a:cxn>
            </a:cxnLst>
            <a:rect l="T18" t="T19" r="T20" b="T21"/>
            <a:pathLst>
              <a:path w="3936" h="1296">
                <a:moveTo>
                  <a:pt x="3840" y="432"/>
                </a:moveTo>
                <a:lnTo>
                  <a:pt x="3936" y="432"/>
                </a:lnTo>
                <a:lnTo>
                  <a:pt x="3936" y="1296"/>
                </a:lnTo>
                <a:lnTo>
                  <a:pt x="0" y="1296"/>
                </a:lnTo>
                <a:lnTo>
                  <a:pt x="0" y="0"/>
                </a:lnTo>
                <a:lnTo>
                  <a:pt x="336"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40" name="Line 117"/>
          <p:cNvSpPr>
            <a:spLocks noChangeShapeType="1"/>
          </p:cNvSpPr>
          <p:nvPr/>
        </p:nvSpPr>
        <p:spPr bwMode="auto">
          <a:xfrm>
            <a:off x="7188200" y="5764213"/>
            <a:ext cx="304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41" name="Line 118"/>
          <p:cNvSpPr>
            <a:spLocks noChangeShapeType="1"/>
          </p:cNvSpPr>
          <p:nvPr/>
        </p:nvSpPr>
        <p:spPr bwMode="auto">
          <a:xfrm>
            <a:off x="5022850" y="2170113"/>
            <a:ext cx="2489200" cy="0"/>
          </a:xfrm>
          <a:prstGeom prst="line">
            <a:avLst/>
          </a:prstGeom>
          <a:noFill/>
          <a:ln w="25400">
            <a:solidFill>
              <a:schemeClr val="tx1"/>
            </a:solidFill>
            <a:round/>
            <a:headEnd/>
            <a:tailEnd type="triangle" w="med" len="sm"/>
          </a:ln>
        </p:spPr>
        <p:txBody>
          <a:bodyPr wrap="none" anchor="ctr">
            <a:prstTxWarp prst="textNoShape">
              <a:avLst/>
            </a:prstTxWarp>
          </a:bodyPr>
          <a:lstStyle/>
          <a:p>
            <a:pPr>
              <a:defRPr/>
            </a:pPr>
            <a:endParaRPr lang="en-US">
              <a:latin typeface="+mn-lt"/>
            </a:endParaRPr>
          </a:p>
        </p:txBody>
      </p:sp>
      <p:sp>
        <p:nvSpPr>
          <p:cNvPr id="41042" name="Rectangle 119"/>
          <p:cNvSpPr>
            <a:spLocks noChangeArrowheads="1"/>
          </p:cNvSpPr>
          <p:nvPr/>
        </p:nvSpPr>
        <p:spPr bwMode="auto">
          <a:xfrm>
            <a:off x="5283200" y="1773238"/>
            <a:ext cx="201930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dirty="0">
                <a:latin typeface="+mn-lt"/>
              </a:rPr>
              <a:t>Instruction&lt;31:0&gt;</a:t>
            </a:r>
          </a:p>
        </p:txBody>
      </p:sp>
      <p:sp>
        <p:nvSpPr>
          <p:cNvPr id="41043" name="Line 120"/>
          <p:cNvSpPr>
            <a:spLocks noChangeShapeType="1"/>
          </p:cNvSpPr>
          <p:nvPr/>
        </p:nvSpPr>
        <p:spPr bwMode="auto">
          <a:xfrm>
            <a:off x="5359400" y="2182813"/>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44" name="Rectangle 121"/>
          <p:cNvSpPr>
            <a:spLocks noChangeArrowheads="1"/>
          </p:cNvSpPr>
          <p:nvPr/>
        </p:nvSpPr>
        <p:spPr bwMode="auto">
          <a:xfrm rot="5400000">
            <a:off x="4995068" y="2450307"/>
            <a:ext cx="1046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&lt;21:25&gt;</a:t>
            </a:r>
          </a:p>
        </p:txBody>
      </p:sp>
      <p:sp>
        <p:nvSpPr>
          <p:cNvPr id="41045" name="Rectangle 122"/>
          <p:cNvSpPr>
            <a:spLocks noChangeArrowheads="1"/>
          </p:cNvSpPr>
          <p:nvPr/>
        </p:nvSpPr>
        <p:spPr bwMode="auto">
          <a:xfrm rot="5400000">
            <a:off x="5528468" y="2450307"/>
            <a:ext cx="1046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&lt;16:20&gt;</a:t>
            </a:r>
          </a:p>
        </p:txBody>
      </p:sp>
      <p:sp>
        <p:nvSpPr>
          <p:cNvPr id="41046" name="Rectangle 123"/>
          <p:cNvSpPr>
            <a:spLocks noChangeArrowheads="1"/>
          </p:cNvSpPr>
          <p:nvPr/>
        </p:nvSpPr>
        <p:spPr bwMode="auto">
          <a:xfrm rot="5400000">
            <a:off x="6061868" y="2450307"/>
            <a:ext cx="1046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&lt;11:15&gt;</a:t>
            </a:r>
          </a:p>
        </p:txBody>
      </p:sp>
      <p:sp>
        <p:nvSpPr>
          <p:cNvPr id="41047" name="Rectangle 124"/>
          <p:cNvSpPr>
            <a:spLocks noChangeArrowheads="1"/>
          </p:cNvSpPr>
          <p:nvPr/>
        </p:nvSpPr>
        <p:spPr bwMode="auto">
          <a:xfrm rot="5400000">
            <a:off x="6654006" y="2437607"/>
            <a:ext cx="919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dirty="0">
                <a:latin typeface="+mn-lt"/>
              </a:rPr>
              <a:t>&lt;0:15&gt;</a:t>
            </a:r>
          </a:p>
        </p:txBody>
      </p:sp>
      <p:sp>
        <p:nvSpPr>
          <p:cNvPr id="41048" name="Line 125"/>
          <p:cNvSpPr>
            <a:spLocks noChangeShapeType="1"/>
          </p:cNvSpPr>
          <p:nvPr/>
        </p:nvSpPr>
        <p:spPr bwMode="auto">
          <a:xfrm>
            <a:off x="5892800" y="2182813"/>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49" name="Line 126"/>
          <p:cNvSpPr>
            <a:spLocks noChangeShapeType="1"/>
          </p:cNvSpPr>
          <p:nvPr/>
        </p:nvSpPr>
        <p:spPr bwMode="auto">
          <a:xfrm>
            <a:off x="6426200" y="2182813"/>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50" name="Line 127"/>
          <p:cNvSpPr>
            <a:spLocks noChangeShapeType="1"/>
          </p:cNvSpPr>
          <p:nvPr/>
        </p:nvSpPr>
        <p:spPr bwMode="auto">
          <a:xfrm>
            <a:off x="6959600" y="2182813"/>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51" name="Rectangle 128"/>
          <p:cNvSpPr>
            <a:spLocks noChangeArrowheads="1"/>
          </p:cNvSpPr>
          <p:nvPr/>
        </p:nvSpPr>
        <p:spPr bwMode="auto">
          <a:xfrm>
            <a:off x="6716713" y="3008313"/>
            <a:ext cx="91440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41052" name="Rectangle 129"/>
          <p:cNvSpPr>
            <a:spLocks noChangeArrowheads="1"/>
          </p:cNvSpPr>
          <p:nvPr/>
        </p:nvSpPr>
        <p:spPr bwMode="auto">
          <a:xfrm>
            <a:off x="6183313" y="3008313"/>
            <a:ext cx="457200"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Rd</a:t>
            </a:r>
          </a:p>
        </p:txBody>
      </p:sp>
      <p:sp>
        <p:nvSpPr>
          <p:cNvPr id="41053" name="Rectangle 130"/>
          <p:cNvSpPr>
            <a:spLocks noChangeArrowheads="1"/>
          </p:cNvSpPr>
          <p:nvPr/>
        </p:nvSpPr>
        <p:spPr bwMode="auto">
          <a:xfrm>
            <a:off x="5726113" y="3008313"/>
            <a:ext cx="420687"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Rt</a:t>
            </a:r>
          </a:p>
        </p:txBody>
      </p:sp>
      <p:sp>
        <p:nvSpPr>
          <p:cNvPr id="41054" name="Rectangle 131"/>
          <p:cNvSpPr>
            <a:spLocks noChangeArrowheads="1"/>
          </p:cNvSpPr>
          <p:nvPr/>
        </p:nvSpPr>
        <p:spPr bwMode="auto">
          <a:xfrm>
            <a:off x="5192713" y="3008313"/>
            <a:ext cx="42227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Rs</a:t>
            </a:r>
          </a:p>
        </p:txBody>
      </p:sp>
      <p:sp>
        <p:nvSpPr>
          <p:cNvPr id="41055" name="Rectangle 132"/>
          <p:cNvSpPr>
            <a:spLocks noChangeArrowheads="1"/>
          </p:cNvSpPr>
          <p:nvPr/>
        </p:nvSpPr>
        <p:spPr bwMode="auto">
          <a:xfrm>
            <a:off x="3379788" y="2124075"/>
            <a:ext cx="239712" cy="369888"/>
          </a:xfrm>
          <a:prstGeom prst="rect">
            <a:avLst/>
          </a:prstGeom>
          <a:noFill/>
          <a:ln w="12700">
            <a:noFill/>
            <a:miter lim="800000"/>
            <a:headEnd/>
            <a:tailEnd/>
          </a:ln>
        </p:spPr>
        <p:txBody>
          <a:bodyPr wrap="none" anchor="ctr">
            <a:prstTxWarp prst="textNoShape">
              <a:avLst/>
            </a:prstTxWarp>
          </a:bodyPr>
          <a:lstStyle/>
          <a:p>
            <a:pPr>
              <a:defRPr/>
            </a:pPr>
            <a:endParaRPr lang="en-US">
              <a:latin typeface="+mn-lt"/>
            </a:endParaRPr>
          </a:p>
        </p:txBody>
      </p:sp>
      <p:sp>
        <p:nvSpPr>
          <p:cNvPr id="41056" name="Rectangle 133"/>
          <p:cNvSpPr>
            <a:spLocks noChangeArrowheads="1"/>
          </p:cNvSpPr>
          <p:nvPr/>
        </p:nvSpPr>
        <p:spPr bwMode="auto">
          <a:xfrm>
            <a:off x="3379788" y="2941638"/>
            <a:ext cx="239712" cy="369887"/>
          </a:xfrm>
          <a:prstGeom prst="rect">
            <a:avLst/>
          </a:prstGeom>
          <a:noFill/>
          <a:ln w="12700">
            <a:noFill/>
            <a:miter lim="800000"/>
            <a:headEnd/>
            <a:tailEnd/>
          </a:ln>
        </p:spPr>
        <p:txBody>
          <a:bodyPr wrap="none" anchor="ctr">
            <a:prstTxWarp prst="textNoShape">
              <a:avLst/>
            </a:prstTxWarp>
          </a:bodyPr>
          <a:lstStyle/>
          <a:p>
            <a:pPr>
              <a:defRPr/>
            </a:pPr>
            <a:endParaRPr lang="en-US">
              <a:latin typeface="+mn-lt"/>
            </a:endParaRPr>
          </a:p>
        </p:txBody>
      </p:sp>
      <p:sp>
        <p:nvSpPr>
          <p:cNvPr id="41057" name="Rectangle 134"/>
          <p:cNvSpPr>
            <a:spLocks noChangeArrowheads="1"/>
          </p:cNvSpPr>
          <p:nvPr/>
        </p:nvSpPr>
        <p:spPr bwMode="auto">
          <a:xfrm>
            <a:off x="2089150" y="1938338"/>
            <a:ext cx="14414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dirty="0" err="1">
                <a:solidFill>
                  <a:srgbClr val="FF0000"/>
                </a:solidFill>
                <a:latin typeface="+mn-lt"/>
              </a:rPr>
              <a:t>nPC_sel</a:t>
            </a:r>
            <a:r>
              <a:rPr lang="en-US" sz="2000" u="sng" dirty="0">
                <a:solidFill>
                  <a:srgbClr val="FF0000"/>
                </a:solidFill>
                <a:latin typeface="+mn-lt"/>
              </a:rPr>
              <a:t>=+4</a:t>
            </a:r>
          </a:p>
        </p:txBody>
      </p:sp>
      <p:sp>
        <p:nvSpPr>
          <p:cNvPr id="73829" name="Rectangle 135"/>
          <p:cNvSpPr>
            <a:spLocks noChangeArrowheads="1"/>
          </p:cNvSpPr>
          <p:nvPr/>
        </p:nvSpPr>
        <p:spPr bwMode="auto">
          <a:xfrm>
            <a:off x="3927475" y="2017713"/>
            <a:ext cx="1101725" cy="1000125"/>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sp>
        <p:nvSpPr>
          <p:cNvPr id="41059" name="Rectangle 136"/>
          <p:cNvSpPr>
            <a:spLocks noChangeArrowheads="1"/>
          </p:cNvSpPr>
          <p:nvPr/>
        </p:nvSpPr>
        <p:spPr bwMode="auto">
          <a:xfrm>
            <a:off x="4135438" y="1987550"/>
            <a:ext cx="717550" cy="1003300"/>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2000" b="1" dirty="0" err="1">
                <a:latin typeface="+mn-lt"/>
              </a:rPr>
              <a:t>instr</a:t>
            </a:r>
            <a:endParaRPr lang="en-US" sz="2000" b="1" dirty="0">
              <a:latin typeface="+mn-lt"/>
            </a:endParaRPr>
          </a:p>
          <a:p>
            <a:pPr algn="ctr">
              <a:defRPr/>
            </a:pPr>
            <a:r>
              <a:rPr lang="en-US" sz="2000" b="1" dirty="0">
                <a:latin typeface="+mn-lt"/>
              </a:rPr>
              <a:t>fetch</a:t>
            </a:r>
          </a:p>
          <a:p>
            <a:pPr algn="ctr">
              <a:defRPr/>
            </a:pPr>
            <a:r>
              <a:rPr lang="en-US" sz="2000" b="1" dirty="0">
                <a:latin typeface="+mn-lt"/>
              </a:rPr>
              <a:t>unit</a:t>
            </a:r>
          </a:p>
        </p:txBody>
      </p:sp>
      <p:sp>
        <p:nvSpPr>
          <p:cNvPr id="41060" name="Line 137"/>
          <p:cNvSpPr>
            <a:spLocks noChangeShapeType="1"/>
          </p:cNvSpPr>
          <p:nvPr/>
        </p:nvSpPr>
        <p:spPr bwMode="auto">
          <a:xfrm>
            <a:off x="3530600" y="2182813"/>
            <a:ext cx="381000" cy="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1061" name="Line 138"/>
          <p:cNvSpPr>
            <a:spLocks noChangeShapeType="1"/>
          </p:cNvSpPr>
          <p:nvPr/>
        </p:nvSpPr>
        <p:spPr bwMode="auto">
          <a:xfrm>
            <a:off x="3530600" y="2182813"/>
            <a:ext cx="3810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62" name="Rectangle 139"/>
          <p:cNvSpPr>
            <a:spLocks noChangeArrowheads="1"/>
          </p:cNvSpPr>
          <p:nvPr/>
        </p:nvSpPr>
        <p:spPr bwMode="auto">
          <a:xfrm>
            <a:off x="3192463" y="2487613"/>
            <a:ext cx="4667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41063" name="Line 140"/>
          <p:cNvSpPr>
            <a:spLocks noChangeShapeType="1"/>
          </p:cNvSpPr>
          <p:nvPr/>
        </p:nvSpPr>
        <p:spPr bwMode="auto">
          <a:xfrm flipH="1">
            <a:off x="3683000" y="2716213"/>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1064" name="Line 141"/>
          <p:cNvSpPr>
            <a:spLocks noChangeShapeType="1"/>
          </p:cNvSpPr>
          <p:nvPr/>
        </p:nvSpPr>
        <p:spPr bwMode="auto">
          <a:xfrm>
            <a:off x="3911600" y="2640013"/>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1065" name="Line 142"/>
          <p:cNvSpPr>
            <a:spLocks noChangeShapeType="1"/>
          </p:cNvSpPr>
          <p:nvPr/>
        </p:nvSpPr>
        <p:spPr bwMode="auto">
          <a:xfrm flipH="1">
            <a:off x="3911600" y="2716213"/>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1066" name="Freeform 143"/>
          <p:cNvSpPr>
            <a:spLocks/>
          </p:cNvSpPr>
          <p:nvPr/>
        </p:nvSpPr>
        <p:spPr bwMode="auto">
          <a:xfrm>
            <a:off x="4521200" y="3021013"/>
            <a:ext cx="1066800" cy="1066800"/>
          </a:xfrm>
          <a:custGeom>
            <a:avLst/>
            <a:gdLst>
              <a:gd name="T0" fmla="*/ 2147483647 w 672"/>
              <a:gd name="T1" fmla="*/ 2147483647 h 1008"/>
              <a:gd name="T2" fmla="*/ 2147483647 w 672"/>
              <a:gd name="T3" fmla="*/ 2147483647 h 1008"/>
              <a:gd name="T4" fmla="*/ 0 w 672"/>
              <a:gd name="T5" fmla="*/ 2147483647 h 1008"/>
              <a:gd name="T6" fmla="*/ 0 w 672"/>
              <a:gd name="T7" fmla="*/ 0 h 1008"/>
              <a:gd name="T8" fmla="*/ 0 60000 65536"/>
              <a:gd name="T9" fmla="*/ 0 60000 65536"/>
              <a:gd name="T10" fmla="*/ 0 60000 65536"/>
              <a:gd name="T11" fmla="*/ 0 60000 65536"/>
              <a:gd name="T12" fmla="*/ 0 w 672"/>
              <a:gd name="T13" fmla="*/ 0 h 1008"/>
              <a:gd name="T14" fmla="*/ 672 w 672"/>
              <a:gd name="T15" fmla="*/ 1008 h 1008"/>
            </a:gdLst>
            <a:ahLst/>
            <a:cxnLst>
              <a:cxn ang="T8">
                <a:pos x="T0" y="T1"/>
              </a:cxn>
              <a:cxn ang="T9">
                <a:pos x="T2" y="T3"/>
              </a:cxn>
              <a:cxn ang="T10">
                <a:pos x="T4" y="T5"/>
              </a:cxn>
              <a:cxn ang="T11">
                <a:pos x="T6" y="T7"/>
              </a:cxn>
            </a:cxnLst>
            <a:rect l="T12" t="T13" r="T14" b="T15"/>
            <a:pathLst>
              <a:path w="672" h="1008">
                <a:moveTo>
                  <a:pt x="672" y="1008"/>
                </a:moveTo>
                <a:lnTo>
                  <a:pt x="672" y="624"/>
                </a:lnTo>
                <a:lnTo>
                  <a:pt x="0" y="624"/>
                </a:lnTo>
                <a:lnTo>
                  <a:pt x="0"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1067" name="Oval 144"/>
          <p:cNvSpPr>
            <a:spLocks noChangeArrowheads="1"/>
          </p:cNvSpPr>
          <p:nvPr/>
        </p:nvSpPr>
        <p:spPr bwMode="auto">
          <a:xfrm>
            <a:off x="1295400" y="2182813"/>
            <a:ext cx="1625600" cy="787400"/>
          </a:xfrm>
          <a:prstGeom prst="ellipse">
            <a:avLst/>
          </a:prstGeom>
          <a:noFill/>
          <a:ln w="50800">
            <a:solidFill>
              <a:srgbClr val="33CC33"/>
            </a:solidFill>
            <a:round/>
            <a:headEnd/>
            <a:tailEnd/>
          </a:ln>
        </p:spPr>
        <p:txBody>
          <a:bodyPr wrap="none" anchor="ctr">
            <a:prstTxWarp prst="textNoShape">
              <a:avLst/>
            </a:prstTxWarp>
          </a:bodyPr>
          <a:lstStyle/>
          <a:p>
            <a:pPr>
              <a:defRPr/>
            </a:pPr>
            <a:endParaRPr lang="en-US">
              <a:latin typeface="+mn-lt"/>
            </a:endParaRPr>
          </a:p>
        </p:txBody>
      </p:sp>
      <p:sp>
        <p:nvSpPr>
          <p:cNvPr id="41068" name="Oval 145"/>
          <p:cNvSpPr>
            <a:spLocks noChangeArrowheads="1"/>
          </p:cNvSpPr>
          <p:nvPr/>
        </p:nvSpPr>
        <p:spPr bwMode="auto">
          <a:xfrm>
            <a:off x="2159000" y="6043613"/>
            <a:ext cx="1625600" cy="787400"/>
          </a:xfrm>
          <a:prstGeom prst="ellipse">
            <a:avLst/>
          </a:prstGeom>
          <a:noFill/>
          <a:ln w="50800">
            <a:solidFill>
              <a:srgbClr val="33CC33"/>
            </a:solidFill>
            <a:round/>
            <a:headEnd/>
            <a:tailEnd/>
          </a:ln>
        </p:spPr>
        <p:txBody>
          <a:bodyPr wrap="none" anchor="ctr">
            <a:prstTxWarp prst="textNoShape">
              <a:avLst/>
            </a:prstTxWarp>
          </a:bodyPr>
          <a:lstStyle/>
          <a:p>
            <a:pPr>
              <a:defRPr/>
            </a:pPr>
            <a:endParaRPr lang="en-US">
              <a:latin typeface="+mn-lt"/>
            </a:endParaRPr>
          </a:p>
        </p:txBody>
      </p:sp>
      <p:sp>
        <p:nvSpPr>
          <p:cNvPr id="41069" name="Oval 146"/>
          <p:cNvSpPr>
            <a:spLocks noChangeArrowheads="1"/>
          </p:cNvSpPr>
          <p:nvPr/>
        </p:nvSpPr>
        <p:spPr bwMode="auto">
          <a:xfrm>
            <a:off x="3987800" y="5992813"/>
            <a:ext cx="1625600" cy="787400"/>
          </a:xfrm>
          <a:prstGeom prst="ellipse">
            <a:avLst/>
          </a:prstGeom>
          <a:noFill/>
          <a:ln w="50800">
            <a:solidFill>
              <a:srgbClr val="33CC33"/>
            </a:solidFill>
            <a:round/>
            <a:headEnd/>
            <a:tailEnd/>
          </a:ln>
        </p:spPr>
        <p:txBody>
          <a:bodyPr wrap="none" anchor="ctr">
            <a:prstTxWarp prst="textNoShape">
              <a:avLst/>
            </a:prstTxWarp>
          </a:bodyPr>
          <a:lstStyle/>
          <a:p>
            <a:pPr>
              <a:defRPr/>
            </a:pPr>
            <a:endParaRPr lang="en-US">
              <a:latin typeface="+mn-lt"/>
            </a:endParaRPr>
          </a:p>
        </p:txBody>
      </p:sp>
      <p:sp>
        <p:nvSpPr>
          <p:cNvPr id="41070" name="Oval 147"/>
          <p:cNvSpPr>
            <a:spLocks noChangeArrowheads="1"/>
          </p:cNvSpPr>
          <p:nvPr/>
        </p:nvSpPr>
        <p:spPr bwMode="auto">
          <a:xfrm>
            <a:off x="5207000" y="3097213"/>
            <a:ext cx="1625600" cy="787400"/>
          </a:xfrm>
          <a:prstGeom prst="ellipse">
            <a:avLst/>
          </a:prstGeom>
          <a:noFill/>
          <a:ln w="50800">
            <a:solidFill>
              <a:srgbClr val="33CC33"/>
            </a:solidFill>
            <a:round/>
            <a:headEnd/>
            <a:tailEnd/>
          </a:ln>
        </p:spPr>
        <p:txBody>
          <a:bodyPr wrap="none" anchor="ctr">
            <a:prstTxWarp prst="textNoShape">
              <a:avLst/>
            </a:prstTxWarp>
          </a:bodyPr>
          <a:lstStyle/>
          <a:p>
            <a:pPr>
              <a:defRPr/>
            </a:pPr>
            <a:endParaRPr lang="en-US">
              <a:latin typeface="+mn-lt"/>
            </a:endParaRPr>
          </a:p>
        </p:txBody>
      </p:sp>
      <p:sp>
        <p:nvSpPr>
          <p:cNvPr id="41071" name="Line 148"/>
          <p:cNvSpPr>
            <a:spLocks noChangeShapeType="1"/>
          </p:cNvSpPr>
          <p:nvPr/>
        </p:nvSpPr>
        <p:spPr bwMode="auto">
          <a:xfrm>
            <a:off x="2844800" y="2944813"/>
            <a:ext cx="0" cy="1524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1072" name="Line 149"/>
          <p:cNvSpPr>
            <a:spLocks noChangeShapeType="1"/>
          </p:cNvSpPr>
          <p:nvPr/>
        </p:nvSpPr>
        <p:spPr bwMode="auto">
          <a:xfrm>
            <a:off x="2692400" y="3402013"/>
            <a:ext cx="0" cy="6096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1073" name="Line 150"/>
          <p:cNvSpPr>
            <a:spLocks noChangeShapeType="1"/>
          </p:cNvSpPr>
          <p:nvPr/>
        </p:nvSpPr>
        <p:spPr bwMode="auto">
          <a:xfrm>
            <a:off x="3073400" y="3706813"/>
            <a:ext cx="0" cy="3048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1074" name="Line 151"/>
          <p:cNvSpPr>
            <a:spLocks noChangeShapeType="1"/>
          </p:cNvSpPr>
          <p:nvPr/>
        </p:nvSpPr>
        <p:spPr bwMode="auto">
          <a:xfrm>
            <a:off x="3683000" y="4316413"/>
            <a:ext cx="1752600" cy="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1075" name="Line 152"/>
          <p:cNvSpPr>
            <a:spLocks noChangeShapeType="1"/>
          </p:cNvSpPr>
          <p:nvPr/>
        </p:nvSpPr>
        <p:spPr bwMode="auto">
          <a:xfrm>
            <a:off x="3911600" y="5688013"/>
            <a:ext cx="685800" cy="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1076" name="Line 153"/>
          <p:cNvSpPr>
            <a:spLocks noChangeShapeType="1"/>
          </p:cNvSpPr>
          <p:nvPr/>
        </p:nvSpPr>
        <p:spPr bwMode="auto">
          <a:xfrm flipV="1">
            <a:off x="4597400" y="5002213"/>
            <a:ext cx="304800" cy="6858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1077" name="Line 154"/>
          <p:cNvSpPr>
            <a:spLocks noChangeShapeType="1"/>
          </p:cNvSpPr>
          <p:nvPr/>
        </p:nvSpPr>
        <p:spPr bwMode="auto">
          <a:xfrm>
            <a:off x="4902200" y="5002213"/>
            <a:ext cx="533400" cy="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1078" name="Line 155"/>
          <p:cNvSpPr>
            <a:spLocks noChangeShapeType="1"/>
          </p:cNvSpPr>
          <p:nvPr/>
        </p:nvSpPr>
        <p:spPr bwMode="auto">
          <a:xfrm>
            <a:off x="5892800" y="4621213"/>
            <a:ext cx="1600200" cy="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1079" name="Line 156"/>
          <p:cNvSpPr>
            <a:spLocks noChangeShapeType="1"/>
          </p:cNvSpPr>
          <p:nvPr/>
        </p:nvSpPr>
        <p:spPr bwMode="auto">
          <a:xfrm>
            <a:off x="7493000" y="4621213"/>
            <a:ext cx="304800" cy="6096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1080" name="Freeform 157"/>
          <p:cNvSpPr>
            <a:spLocks/>
          </p:cNvSpPr>
          <p:nvPr/>
        </p:nvSpPr>
        <p:spPr bwMode="auto">
          <a:xfrm>
            <a:off x="1701800" y="4468813"/>
            <a:ext cx="6248400" cy="2209800"/>
          </a:xfrm>
          <a:custGeom>
            <a:avLst/>
            <a:gdLst>
              <a:gd name="T0" fmla="*/ 2147483647 w 3936"/>
              <a:gd name="T1" fmla="*/ 2147483647 h 1392"/>
              <a:gd name="T2" fmla="*/ 2147483647 w 3936"/>
              <a:gd name="T3" fmla="*/ 2147483647 h 1392"/>
              <a:gd name="T4" fmla="*/ 2147483647 w 3936"/>
              <a:gd name="T5" fmla="*/ 2147483647 h 1392"/>
              <a:gd name="T6" fmla="*/ 0 w 3936"/>
              <a:gd name="T7" fmla="*/ 2147483647 h 1392"/>
              <a:gd name="T8" fmla="*/ 0 w 3936"/>
              <a:gd name="T9" fmla="*/ 0 h 1392"/>
              <a:gd name="T10" fmla="*/ 2147483647 w 3936"/>
              <a:gd name="T11" fmla="*/ 0 h 1392"/>
              <a:gd name="T12" fmla="*/ 0 60000 65536"/>
              <a:gd name="T13" fmla="*/ 0 60000 65536"/>
              <a:gd name="T14" fmla="*/ 0 60000 65536"/>
              <a:gd name="T15" fmla="*/ 0 60000 65536"/>
              <a:gd name="T16" fmla="*/ 0 60000 65536"/>
              <a:gd name="T17" fmla="*/ 0 60000 65536"/>
              <a:gd name="T18" fmla="*/ 0 w 3936"/>
              <a:gd name="T19" fmla="*/ 0 h 1392"/>
              <a:gd name="T20" fmla="*/ 3936 w 3936"/>
              <a:gd name="T21" fmla="*/ 1392 h 1392"/>
            </a:gdLst>
            <a:ahLst/>
            <a:cxnLst>
              <a:cxn ang="T12">
                <a:pos x="T0" y="T1"/>
              </a:cxn>
              <a:cxn ang="T13">
                <a:pos x="T2" y="T3"/>
              </a:cxn>
              <a:cxn ang="T14">
                <a:pos x="T4" y="T5"/>
              </a:cxn>
              <a:cxn ang="T15">
                <a:pos x="T6" y="T7"/>
              </a:cxn>
              <a:cxn ang="T16">
                <a:pos x="T8" y="T9"/>
              </a:cxn>
              <a:cxn ang="T17">
                <a:pos x="T10" y="T11"/>
              </a:cxn>
            </a:cxnLst>
            <a:rect l="T18" t="T19" r="T20" b="T21"/>
            <a:pathLst>
              <a:path w="3936" h="1392">
                <a:moveTo>
                  <a:pt x="3840" y="480"/>
                </a:moveTo>
                <a:lnTo>
                  <a:pt x="3936" y="480"/>
                </a:lnTo>
                <a:lnTo>
                  <a:pt x="3936" y="1392"/>
                </a:lnTo>
                <a:lnTo>
                  <a:pt x="0" y="1392"/>
                </a:lnTo>
                <a:lnTo>
                  <a:pt x="0" y="0"/>
                </a:lnTo>
                <a:lnTo>
                  <a:pt x="288" y="0"/>
                </a:lnTo>
              </a:path>
            </a:pathLst>
          </a:cu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1081" name="Line 158"/>
          <p:cNvSpPr>
            <a:spLocks noChangeShapeType="1"/>
          </p:cNvSpPr>
          <p:nvPr/>
        </p:nvSpPr>
        <p:spPr bwMode="auto">
          <a:xfrm>
            <a:off x="2844800" y="5688013"/>
            <a:ext cx="685800" cy="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800100" y="228600"/>
            <a:ext cx="7939088" cy="474663"/>
          </a:xfrm>
        </p:spPr>
        <p:txBody>
          <a:bodyPr>
            <a:normAutofit fontScale="90000"/>
          </a:bodyPr>
          <a:lstStyle/>
          <a:p>
            <a:r>
              <a:rPr lang="en-US" sz="4000" smtClean="0"/>
              <a:t>Single Cycle Datapath during Load</a:t>
            </a:r>
          </a:p>
        </p:txBody>
      </p:sp>
      <p:sp>
        <p:nvSpPr>
          <p:cNvPr id="75779" name="Rectangle 3"/>
          <p:cNvSpPr>
            <a:spLocks noGrp="1" noChangeArrowheads="1"/>
          </p:cNvSpPr>
          <p:nvPr>
            <p:ph type="body" idx="1"/>
          </p:nvPr>
        </p:nvSpPr>
        <p:spPr>
          <a:xfrm>
            <a:off x="419100" y="1363663"/>
            <a:ext cx="8420100" cy="371475"/>
          </a:xfrm>
        </p:spPr>
        <p:txBody>
          <a:bodyPr>
            <a:normAutofit fontScale="77500" lnSpcReduction="20000"/>
          </a:bodyPr>
          <a:lstStyle/>
          <a:p>
            <a:r>
              <a:rPr lang="en-US" sz="2800"/>
              <a:t>R[rt]  =  Data Memory {R[rs] + SignExt[imm16]}</a:t>
            </a:r>
          </a:p>
        </p:txBody>
      </p:sp>
      <p:grpSp>
        <p:nvGrpSpPr>
          <p:cNvPr id="2" name="Group 4"/>
          <p:cNvGrpSpPr>
            <a:grpSpLocks/>
          </p:cNvGrpSpPr>
          <p:nvPr/>
        </p:nvGrpSpPr>
        <p:grpSpPr bwMode="auto">
          <a:xfrm>
            <a:off x="1743075" y="749300"/>
            <a:ext cx="5954713" cy="641350"/>
            <a:chOff x="1098" y="380"/>
            <a:chExt cx="3751" cy="404"/>
          </a:xfrm>
        </p:grpSpPr>
        <p:sp>
          <p:nvSpPr>
            <p:cNvPr id="43138" name="Rectangle 5"/>
            <p:cNvSpPr>
              <a:spLocks noChangeArrowheads="1"/>
            </p:cNvSpPr>
            <p:nvPr/>
          </p:nvSpPr>
          <p:spPr bwMode="auto">
            <a:xfrm>
              <a:off x="1167" y="584"/>
              <a:ext cx="3599" cy="17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3" name="Group 6"/>
            <p:cNvGrpSpPr>
              <a:grpSpLocks/>
            </p:cNvGrpSpPr>
            <p:nvPr/>
          </p:nvGrpSpPr>
          <p:grpSpPr bwMode="auto">
            <a:xfrm>
              <a:off x="1163" y="572"/>
              <a:ext cx="624" cy="212"/>
              <a:chOff x="1163" y="572"/>
              <a:chExt cx="624" cy="212"/>
            </a:xfrm>
          </p:grpSpPr>
          <p:sp>
            <p:nvSpPr>
              <p:cNvPr id="43153" name="Rectangle 7"/>
              <p:cNvSpPr>
                <a:spLocks noChangeArrowheads="1"/>
              </p:cNvSpPr>
              <p:nvPr/>
            </p:nvSpPr>
            <p:spPr bwMode="auto">
              <a:xfrm>
                <a:off x="1163" y="580"/>
                <a:ext cx="624"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3154" name="Rectangle 8"/>
              <p:cNvSpPr>
                <a:spLocks noChangeArrowheads="1"/>
              </p:cNvSpPr>
              <p:nvPr/>
            </p:nvSpPr>
            <p:spPr bwMode="auto">
              <a:xfrm>
                <a:off x="1341" y="572"/>
                <a:ext cx="254"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op</a:t>
                </a:r>
              </a:p>
            </p:txBody>
          </p:sp>
        </p:grpSp>
        <p:grpSp>
          <p:nvGrpSpPr>
            <p:cNvPr id="4" name="Group 9"/>
            <p:cNvGrpSpPr>
              <a:grpSpLocks/>
            </p:cNvGrpSpPr>
            <p:nvPr/>
          </p:nvGrpSpPr>
          <p:grpSpPr bwMode="auto">
            <a:xfrm>
              <a:off x="1795" y="572"/>
              <a:ext cx="580" cy="212"/>
              <a:chOff x="1795" y="572"/>
              <a:chExt cx="580" cy="212"/>
            </a:xfrm>
          </p:grpSpPr>
          <p:sp>
            <p:nvSpPr>
              <p:cNvPr id="43151" name="Rectangle 10"/>
              <p:cNvSpPr>
                <a:spLocks noChangeArrowheads="1"/>
              </p:cNvSpPr>
              <p:nvPr/>
            </p:nvSpPr>
            <p:spPr bwMode="auto">
              <a:xfrm>
                <a:off x="1795" y="580"/>
                <a:ext cx="580"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3152" name="Rectangle 11"/>
              <p:cNvSpPr>
                <a:spLocks noChangeArrowheads="1"/>
              </p:cNvSpPr>
              <p:nvPr/>
            </p:nvSpPr>
            <p:spPr bwMode="auto">
              <a:xfrm>
                <a:off x="1956" y="572"/>
                <a:ext cx="21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rs</a:t>
                </a:r>
              </a:p>
            </p:txBody>
          </p:sp>
        </p:grpSp>
        <p:grpSp>
          <p:nvGrpSpPr>
            <p:cNvPr id="5" name="Group 12"/>
            <p:cNvGrpSpPr>
              <a:grpSpLocks/>
            </p:cNvGrpSpPr>
            <p:nvPr/>
          </p:nvGrpSpPr>
          <p:grpSpPr bwMode="auto">
            <a:xfrm>
              <a:off x="2383" y="572"/>
              <a:ext cx="579" cy="210"/>
              <a:chOff x="2383" y="572"/>
              <a:chExt cx="579" cy="210"/>
            </a:xfrm>
          </p:grpSpPr>
          <p:sp>
            <p:nvSpPr>
              <p:cNvPr id="43149" name="Rectangle 13"/>
              <p:cNvSpPr>
                <a:spLocks noChangeArrowheads="1"/>
              </p:cNvSpPr>
              <p:nvPr/>
            </p:nvSpPr>
            <p:spPr bwMode="auto">
              <a:xfrm>
                <a:off x="2383" y="580"/>
                <a:ext cx="579"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3150" name="Rectangle 14"/>
              <p:cNvSpPr>
                <a:spLocks noChangeArrowheads="1"/>
              </p:cNvSpPr>
              <p:nvPr/>
            </p:nvSpPr>
            <p:spPr bwMode="auto">
              <a:xfrm>
                <a:off x="2543" y="572"/>
                <a:ext cx="2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rt</a:t>
                </a:r>
              </a:p>
            </p:txBody>
          </p:sp>
        </p:grpSp>
        <p:sp>
          <p:nvSpPr>
            <p:cNvPr id="43142" name="Rectangle 15"/>
            <p:cNvSpPr>
              <a:spLocks noChangeArrowheads="1"/>
            </p:cNvSpPr>
            <p:nvPr/>
          </p:nvSpPr>
          <p:spPr bwMode="auto">
            <a:xfrm>
              <a:off x="2970" y="580"/>
              <a:ext cx="1800"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3143" name="Rectangle 16"/>
            <p:cNvSpPr>
              <a:spLocks noChangeArrowheads="1"/>
            </p:cNvSpPr>
            <p:nvPr/>
          </p:nvSpPr>
          <p:spPr bwMode="auto">
            <a:xfrm>
              <a:off x="3469" y="572"/>
              <a:ext cx="69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immediate</a:t>
              </a:r>
            </a:p>
          </p:txBody>
        </p:sp>
        <p:sp>
          <p:nvSpPr>
            <p:cNvPr id="43144" name="Rectangle 17"/>
            <p:cNvSpPr>
              <a:spLocks noChangeArrowheads="1"/>
            </p:cNvSpPr>
            <p:nvPr/>
          </p:nvSpPr>
          <p:spPr bwMode="auto">
            <a:xfrm>
              <a:off x="4668" y="38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43145" name="Rectangle 18"/>
            <p:cNvSpPr>
              <a:spLocks noChangeArrowheads="1"/>
            </p:cNvSpPr>
            <p:nvPr/>
          </p:nvSpPr>
          <p:spPr bwMode="auto">
            <a:xfrm>
              <a:off x="2770"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43146" name="Rectangle 19"/>
            <p:cNvSpPr>
              <a:spLocks noChangeArrowheads="1"/>
            </p:cNvSpPr>
            <p:nvPr/>
          </p:nvSpPr>
          <p:spPr bwMode="auto">
            <a:xfrm>
              <a:off x="2182"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21</a:t>
              </a:r>
            </a:p>
          </p:txBody>
        </p:sp>
        <p:sp>
          <p:nvSpPr>
            <p:cNvPr id="43147" name="Rectangle 20"/>
            <p:cNvSpPr>
              <a:spLocks noChangeArrowheads="1"/>
            </p:cNvSpPr>
            <p:nvPr/>
          </p:nvSpPr>
          <p:spPr bwMode="auto">
            <a:xfrm>
              <a:off x="1594"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26</a:t>
              </a:r>
            </a:p>
          </p:txBody>
        </p:sp>
        <p:sp>
          <p:nvSpPr>
            <p:cNvPr id="43148" name="Rectangle 21"/>
            <p:cNvSpPr>
              <a:spLocks noChangeArrowheads="1"/>
            </p:cNvSpPr>
            <p:nvPr/>
          </p:nvSpPr>
          <p:spPr bwMode="auto">
            <a:xfrm>
              <a:off x="1098"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31</a:t>
              </a:r>
            </a:p>
          </p:txBody>
        </p:sp>
      </p:grpSp>
      <p:sp>
        <p:nvSpPr>
          <p:cNvPr id="43013" name="Rectangle 22"/>
          <p:cNvSpPr>
            <a:spLocks noChangeArrowheads="1"/>
          </p:cNvSpPr>
          <p:nvPr/>
        </p:nvSpPr>
        <p:spPr bwMode="auto">
          <a:xfrm>
            <a:off x="5867400" y="4224338"/>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3014" name="Rectangle 23"/>
          <p:cNvSpPr>
            <a:spLocks noChangeArrowheads="1"/>
          </p:cNvSpPr>
          <p:nvPr/>
        </p:nvSpPr>
        <p:spPr bwMode="auto">
          <a:xfrm>
            <a:off x="5257800" y="3233738"/>
            <a:ext cx="1752600" cy="393700"/>
          </a:xfrm>
          <a:prstGeom prst="rect">
            <a:avLst/>
          </a:prstGeom>
          <a:noFill/>
          <a:ln w="12700">
            <a:noFill/>
            <a:miter lim="800000"/>
            <a:headEnd/>
            <a:tailEnd/>
          </a:ln>
        </p:spPr>
        <p:txBody>
          <a:bodyPr lIns="90488" tIns="44450" rIns="90488" bIns="44450">
            <a:prstTxWarp prst="textNoShape">
              <a:avLst/>
            </a:prstTxWarp>
            <a:spAutoFit/>
          </a:bodyPr>
          <a:lstStyle/>
          <a:p>
            <a:pPr>
              <a:defRPr/>
            </a:pPr>
            <a:r>
              <a:rPr lang="en-US" sz="2000" u="sng">
                <a:solidFill>
                  <a:srgbClr val="FF0000"/>
                </a:solidFill>
                <a:latin typeface="+mn-lt"/>
              </a:rPr>
              <a:t>ALUctr=</a:t>
            </a:r>
          </a:p>
        </p:txBody>
      </p:sp>
      <p:sp>
        <p:nvSpPr>
          <p:cNvPr id="43015" name="Rectangle 24"/>
          <p:cNvSpPr>
            <a:spLocks noChangeArrowheads="1"/>
          </p:cNvSpPr>
          <p:nvPr/>
        </p:nvSpPr>
        <p:spPr bwMode="auto">
          <a:xfrm>
            <a:off x="1981200" y="4986338"/>
            <a:ext cx="4667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43016" name="Rectangle 25"/>
          <p:cNvSpPr>
            <a:spLocks noChangeArrowheads="1"/>
          </p:cNvSpPr>
          <p:nvPr/>
        </p:nvSpPr>
        <p:spPr bwMode="auto">
          <a:xfrm>
            <a:off x="1436688" y="4081463"/>
            <a:ext cx="720725"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busW</a:t>
            </a:r>
          </a:p>
        </p:txBody>
      </p:sp>
      <p:sp>
        <p:nvSpPr>
          <p:cNvPr id="43017" name="Rectangle 26"/>
          <p:cNvSpPr>
            <a:spLocks noChangeArrowheads="1"/>
          </p:cNvSpPr>
          <p:nvPr/>
        </p:nvSpPr>
        <p:spPr bwMode="auto">
          <a:xfrm>
            <a:off x="1371600" y="3386138"/>
            <a:ext cx="1003300"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RegWr=</a:t>
            </a:r>
          </a:p>
        </p:txBody>
      </p:sp>
      <p:sp>
        <p:nvSpPr>
          <p:cNvPr id="43018" name="Line 27"/>
          <p:cNvSpPr>
            <a:spLocks noChangeShapeType="1"/>
          </p:cNvSpPr>
          <p:nvPr/>
        </p:nvSpPr>
        <p:spPr bwMode="auto">
          <a:xfrm flipH="1">
            <a:off x="1746250" y="4400550"/>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19" name="Rectangle 28"/>
          <p:cNvSpPr>
            <a:spLocks noChangeArrowheads="1"/>
          </p:cNvSpPr>
          <p:nvPr/>
        </p:nvSpPr>
        <p:spPr bwMode="auto">
          <a:xfrm>
            <a:off x="1598613" y="45005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3020" name="Line 29"/>
          <p:cNvSpPr>
            <a:spLocks noChangeShapeType="1"/>
          </p:cNvSpPr>
          <p:nvPr/>
        </p:nvSpPr>
        <p:spPr bwMode="auto">
          <a:xfrm flipH="1">
            <a:off x="4572000" y="4224338"/>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21" name="Rectangle 30"/>
          <p:cNvSpPr>
            <a:spLocks noChangeArrowheads="1"/>
          </p:cNvSpPr>
          <p:nvPr/>
        </p:nvSpPr>
        <p:spPr bwMode="auto">
          <a:xfrm>
            <a:off x="4419600" y="3919538"/>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3022" name="Rectangle 31"/>
          <p:cNvSpPr>
            <a:spLocks noChangeArrowheads="1"/>
          </p:cNvSpPr>
          <p:nvPr/>
        </p:nvSpPr>
        <p:spPr bwMode="auto">
          <a:xfrm>
            <a:off x="3625850" y="3919538"/>
            <a:ext cx="7175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busA</a:t>
            </a:r>
          </a:p>
        </p:txBody>
      </p:sp>
      <p:sp>
        <p:nvSpPr>
          <p:cNvPr id="43023" name="Line 32"/>
          <p:cNvSpPr>
            <a:spLocks noChangeShapeType="1"/>
          </p:cNvSpPr>
          <p:nvPr/>
        </p:nvSpPr>
        <p:spPr bwMode="auto">
          <a:xfrm flipV="1">
            <a:off x="3886200" y="4757738"/>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24" name="Rectangle 33"/>
          <p:cNvSpPr>
            <a:spLocks noChangeArrowheads="1"/>
          </p:cNvSpPr>
          <p:nvPr/>
        </p:nvSpPr>
        <p:spPr bwMode="auto">
          <a:xfrm>
            <a:off x="3730625" y="48815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3025" name="Rectangle 34"/>
          <p:cNvSpPr>
            <a:spLocks noChangeArrowheads="1"/>
          </p:cNvSpPr>
          <p:nvPr/>
        </p:nvSpPr>
        <p:spPr bwMode="auto">
          <a:xfrm>
            <a:off x="3657600" y="4452938"/>
            <a:ext cx="7032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busB</a:t>
            </a:r>
          </a:p>
        </p:txBody>
      </p:sp>
      <p:sp>
        <p:nvSpPr>
          <p:cNvPr id="43026" name="Line 35"/>
          <p:cNvSpPr>
            <a:spLocks noChangeShapeType="1"/>
          </p:cNvSpPr>
          <p:nvPr/>
        </p:nvSpPr>
        <p:spPr bwMode="auto">
          <a:xfrm flipV="1">
            <a:off x="3276600" y="3763963"/>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27" name="Line 36"/>
          <p:cNvSpPr>
            <a:spLocks noChangeShapeType="1"/>
          </p:cNvSpPr>
          <p:nvPr/>
        </p:nvSpPr>
        <p:spPr bwMode="auto">
          <a:xfrm flipV="1">
            <a:off x="2527300" y="3763963"/>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28" name="Rectangle 37"/>
          <p:cNvSpPr>
            <a:spLocks noChangeArrowheads="1"/>
          </p:cNvSpPr>
          <p:nvPr/>
        </p:nvSpPr>
        <p:spPr bwMode="auto">
          <a:xfrm>
            <a:off x="2384425" y="3614738"/>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43029" name="Line 38"/>
          <p:cNvSpPr>
            <a:spLocks noChangeShapeType="1"/>
          </p:cNvSpPr>
          <p:nvPr/>
        </p:nvSpPr>
        <p:spPr bwMode="auto">
          <a:xfrm flipV="1">
            <a:off x="2908300" y="3763963"/>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30" name="Rectangle 39"/>
          <p:cNvSpPr>
            <a:spLocks noChangeArrowheads="1"/>
          </p:cNvSpPr>
          <p:nvPr/>
        </p:nvSpPr>
        <p:spPr bwMode="auto">
          <a:xfrm>
            <a:off x="2743200" y="3614738"/>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43031" name="Rectangle 40"/>
          <p:cNvSpPr>
            <a:spLocks noChangeArrowheads="1"/>
          </p:cNvSpPr>
          <p:nvPr/>
        </p:nvSpPr>
        <p:spPr bwMode="auto">
          <a:xfrm>
            <a:off x="2322513" y="3990975"/>
            <a:ext cx="439737"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Rw</a:t>
            </a:r>
          </a:p>
        </p:txBody>
      </p:sp>
      <p:sp>
        <p:nvSpPr>
          <p:cNvPr id="43032" name="Rectangle 41"/>
          <p:cNvSpPr>
            <a:spLocks noChangeArrowheads="1"/>
          </p:cNvSpPr>
          <p:nvPr/>
        </p:nvSpPr>
        <p:spPr bwMode="auto">
          <a:xfrm>
            <a:off x="2779713" y="3990975"/>
            <a:ext cx="406400"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Ra</a:t>
            </a:r>
          </a:p>
        </p:txBody>
      </p:sp>
      <p:sp>
        <p:nvSpPr>
          <p:cNvPr id="43033" name="Rectangle 42"/>
          <p:cNvSpPr>
            <a:spLocks noChangeArrowheads="1"/>
          </p:cNvSpPr>
          <p:nvPr/>
        </p:nvSpPr>
        <p:spPr bwMode="auto">
          <a:xfrm>
            <a:off x="3160713" y="3990975"/>
            <a:ext cx="417512"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Rb</a:t>
            </a:r>
          </a:p>
        </p:txBody>
      </p:sp>
      <p:sp>
        <p:nvSpPr>
          <p:cNvPr id="43034" name="Rectangle 43"/>
          <p:cNvSpPr>
            <a:spLocks noChangeArrowheads="1"/>
          </p:cNvSpPr>
          <p:nvPr/>
        </p:nvSpPr>
        <p:spPr bwMode="auto">
          <a:xfrm>
            <a:off x="2322513" y="4376738"/>
            <a:ext cx="952500"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b="1">
                <a:latin typeface="+mn-lt"/>
              </a:rPr>
              <a:t>RegFile</a:t>
            </a:r>
          </a:p>
        </p:txBody>
      </p:sp>
      <p:sp>
        <p:nvSpPr>
          <p:cNvPr id="43035" name="Rectangle 44"/>
          <p:cNvSpPr>
            <a:spLocks noChangeArrowheads="1"/>
          </p:cNvSpPr>
          <p:nvPr/>
        </p:nvSpPr>
        <p:spPr bwMode="auto">
          <a:xfrm>
            <a:off x="2743200" y="3386138"/>
            <a:ext cx="400050"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Rs</a:t>
            </a:r>
          </a:p>
        </p:txBody>
      </p:sp>
      <p:sp>
        <p:nvSpPr>
          <p:cNvPr id="43036" name="Rectangle 45"/>
          <p:cNvSpPr>
            <a:spLocks noChangeArrowheads="1"/>
          </p:cNvSpPr>
          <p:nvPr/>
        </p:nvSpPr>
        <p:spPr bwMode="auto">
          <a:xfrm>
            <a:off x="2574925" y="2624138"/>
            <a:ext cx="396875" cy="363537"/>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Rt</a:t>
            </a:r>
          </a:p>
        </p:txBody>
      </p:sp>
      <p:sp>
        <p:nvSpPr>
          <p:cNvPr id="43037" name="Rectangle 46"/>
          <p:cNvSpPr>
            <a:spLocks noChangeArrowheads="1"/>
          </p:cNvSpPr>
          <p:nvPr/>
        </p:nvSpPr>
        <p:spPr bwMode="auto">
          <a:xfrm>
            <a:off x="3124200" y="3386138"/>
            <a:ext cx="396875" cy="363537"/>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a:latin typeface="+mn-lt"/>
              </a:rPr>
              <a:t>Rt</a:t>
            </a:r>
          </a:p>
        </p:txBody>
      </p:sp>
      <p:sp>
        <p:nvSpPr>
          <p:cNvPr id="43038" name="Rectangle 47"/>
          <p:cNvSpPr>
            <a:spLocks noChangeArrowheads="1"/>
          </p:cNvSpPr>
          <p:nvPr/>
        </p:nvSpPr>
        <p:spPr bwMode="auto">
          <a:xfrm>
            <a:off x="2143125" y="2624138"/>
            <a:ext cx="428625"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Rd</a:t>
            </a:r>
          </a:p>
        </p:txBody>
      </p:sp>
      <p:sp>
        <p:nvSpPr>
          <p:cNvPr id="43039" name="Rectangle 48"/>
          <p:cNvSpPr>
            <a:spLocks noChangeArrowheads="1"/>
          </p:cNvSpPr>
          <p:nvPr/>
        </p:nvSpPr>
        <p:spPr bwMode="auto">
          <a:xfrm>
            <a:off x="1419225" y="2319338"/>
            <a:ext cx="1035050"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dirty="0" err="1">
                <a:solidFill>
                  <a:srgbClr val="FF0000"/>
                </a:solidFill>
                <a:latin typeface="+mn-lt"/>
              </a:rPr>
              <a:t>RegDst</a:t>
            </a:r>
            <a:r>
              <a:rPr lang="en-US" sz="2000" u="sng" dirty="0">
                <a:solidFill>
                  <a:srgbClr val="FF0000"/>
                </a:solidFill>
                <a:latin typeface="+mn-lt"/>
              </a:rPr>
              <a:t>=</a:t>
            </a:r>
          </a:p>
        </p:txBody>
      </p:sp>
      <p:grpSp>
        <p:nvGrpSpPr>
          <p:cNvPr id="6" name="Group 49"/>
          <p:cNvGrpSpPr>
            <a:grpSpLocks/>
          </p:cNvGrpSpPr>
          <p:nvPr/>
        </p:nvGrpSpPr>
        <p:grpSpPr bwMode="auto">
          <a:xfrm>
            <a:off x="3454400" y="5232400"/>
            <a:ext cx="376238" cy="1082675"/>
            <a:chOff x="2848" y="3083"/>
            <a:chExt cx="237" cy="682"/>
          </a:xfrm>
        </p:grpSpPr>
        <p:sp>
          <p:nvSpPr>
            <p:cNvPr id="43136" name="Rectangle 50"/>
            <p:cNvSpPr>
              <a:spLocks noChangeArrowheads="1"/>
            </p:cNvSpPr>
            <p:nvPr/>
          </p:nvSpPr>
          <p:spPr bwMode="auto">
            <a:xfrm>
              <a:off x="2848" y="3088"/>
              <a:ext cx="224" cy="65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3137" name="Rectangle 51"/>
            <p:cNvSpPr>
              <a:spLocks noChangeArrowheads="1"/>
            </p:cNvSpPr>
            <p:nvPr/>
          </p:nvSpPr>
          <p:spPr bwMode="auto">
            <a:xfrm rot="5400000">
              <a:off x="2625" y="3314"/>
              <a:ext cx="682" cy="229"/>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b="1">
                  <a:latin typeface="+mn-lt"/>
                </a:rPr>
                <a:t>Extender</a:t>
              </a:r>
              <a:endParaRPr lang="en-US" sz="2000" b="1">
                <a:latin typeface="+mn-lt"/>
              </a:endParaRPr>
            </a:p>
          </p:txBody>
        </p:sp>
      </p:grpSp>
      <p:sp>
        <p:nvSpPr>
          <p:cNvPr id="43041" name="Rectangle 52"/>
          <p:cNvSpPr>
            <a:spLocks noChangeArrowheads="1"/>
          </p:cNvSpPr>
          <p:nvPr/>
        </p:nvSpPr>
        <p:spPr bwMode="auto">
          <a:xfrm>
            <a:off x="3962400" y="57197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3042" name="Line 53"/>
          <p:cNvSpPr>
            <a:spLocks noChangeShapeType="1"/>
          </p:cNvSpPr>
          <p:nvPr/>
        </p:nvSpPr>
        <p:spPr bwMode="auto">
          <a:xfrm flipH="1">
            <a:off x="4114800" y="5618163"/>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43" name="Line 54"/>
          <p:cNvSpPr>
            <a:spLocks noChangeShapeType="1"/>
          </p:cNvSpPr>
          <p:nvPr/>
        </p:nvSpPr>
        <p:spPr bwMode="auto">
          <a:xfrm flipH="1">
            <a:off x="3035300" y="5619750"/>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44" name="Rectangle 55"/>
          <p:cNvSpPr>
            <a:spLocks noChangeArrowheads="1"/>
          </p:cNvSpPr>
          <p:nvPr/>
        </p:nvSpPr>
        <p:spPr bwMode="auto">
          <a:xfrm>
            <a:off x="2819400" y="57197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43045" name="Rectangle 56"/>
          <p:cNvSpPr>
            <a:spLocks noChangeArrowheads="1"/>
          </p:cNvSpPr>
          <p:nvPr/>
        </p:nvSpPr>
        <p:spPr bwMode="auto">
          <a:xfrm>
            <a:off x="1905000" y="5443538"/>
            <a:ext cx="9112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43046" name="Rectangle 57"/>
          <p:cNvSpPr>
            <a:spLocks noChangeArrowheads="1"/>
          </p:cNvSpPr>
          <p:nvPr/>
        </p:nvSpPr>
        <p:spPr bwMode="auto">
          <a:xfrm>
            <a:off x="4038600" y="6129338"/>
            <a:ext cx="10382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ALUSrc=</a:t>
            </a:r>
          </a:p>
        </p:txBody>
      </p:sp>
      <p:sp>
        <p:nvSpPr>
          <p:cNvPr id="43047" name="Rectangle 58"/>
          <p:cNvSpPr>
            <a:spLocks noChangeArrowheads="1"/>
          </p:cNvSpPr>
          <p:nvPr/>
        </p:nvSpPr>
        <p:spPr bwMode="auto">
          <a:xfrm>
            <a:off x="2514600" y="6205538"/>
            <a:ext cx="938213"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ExtOp=</a:t>
            </a:r>
          </a:p>
        </p:txBody>
      </p:sp>
      <p:sp>
        <p:nvSpPr>
          <p:cNvPr id="43048" name="Line 59"/>
          <p:cNvSpPr>
            <a:spLocks noChangeShapeType="1"/>
          </p:cNvSpPr>
          <p:nvPr/>
        </p:nvSpPr>
        <p:spPr bwMode="auto">
          <a:xfrm flipV="1">
            <a:off x="7543800" y="3843338"/>
            <a:ext cx="0" cy="644525"/>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43049" name="Rectangle 60"/>
          <p:cNvSpPr>
            <a:spLocks noChangeArrowheads="1"/>
          </p:cNvSpPr>
          <p:nvPr/>
        </p:nvSpPr>
        <p:spPr bwMode="auto">
          <a:xfrm>
            <a:off x="6400800" y="3462338"/>
            <a:ext cx="14668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MemtoReg=</a:t>
            </a:r>
          </a:p>
        </p:txBody>
      </p:sp>
      <p:sp>
        <p:nvSpPr>
          <p:cNvPr id="43050" name="Rectangle 61"/>
          <p:cNvSpPr>
            <a:spLocks noChangeArrowheads="1"/>
          </p:cNvSpPr>
          <p:nvPr/>
        </p:nvSpPr>
        <p:spPr bwMode="auto">
          <a:xfrm>
            <a:off x="5224463" y="5976938"/>
            <a:ext cx="4667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43051" name="Rectangle 62"/>
          <p:cNvSpPr>
            <a:spLocks noChangeArrowheads="1"/>
          </p:cNvSpPr>
          <p:nvPr/>
        </p:nvSpPr>
        <p:spPr bwMode="auto">
          <a:xfrm>
            <a:off x="4953000" y="5443538"/>
            <a:ext cx="935038"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Data In</a:t>
            </a:r>
          </a:p>
        </p:txBody>
      </p:sp>
      <p:sp>
        <p:nvSpPr>
          <p:cNvPr id="43052" name="Line 63"/>
          <p:cNvSpPr>
            <a:spLocks noChangeShapeType="1"/>
          </p:cNvSpPr>
          <p:nvPr/>
        </p:nvSpPr>
        <p:spPr bwMode="auto">
          <a:xfrm flipH="1">
            <a:off x="5086350" y="5375275"/>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53" name="Rectangle 64"/>
          <p:cNvSpPr>
            <a:spLocks noChangeArrowheads="1"/>
          </p:cNvSpPr>
          <p:nvPr/>
        </p:nvSpPr>
        <p:spPr bwMode="auto">
          <a:xfrm>
            <a:off x="5116513" y="5151438"/>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3054" name="Line 65"/>
          <p:cNvSpPr>
            <a:spLocks noChangeShapeType="1"/>
          </p:cNvSpPr>
          <p:nvPr/>
        </p:nvSpPr>
        <p:spPr bwMode="auto">
          <a:xfrm flipV="1">
            <a:off x="6235700" y="4224338"/>
            <a:ext cx="12700" cy="1008062"/>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43055" name="Rectangle 66"/>
          <p:cNvSpPr>
            <a:spLocks noChangeArrowheads="1"/>
          </p:cNvSpPr>
          <p:nvPr/>
        </p:nvSpPr>
        <p:spPr bwMode="auto">
          <a:xfrm>
            <a:off x="5943600" y="3843338"/>
            <a:ext cx="1184275"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MemWr=</a:t>
            </a:r>
          </a:p>
        </p:txBody>
      </p:sp>
      <p:sp>
        <p:nvSpPr>
          <p:cNvPr id="43056" name="Rectangle 67"/>
          <p:cNvSpPr>
            <a:spLocks noChangeArrowheads="1"/>
          </p:cNvSpPr>
          <p:nvPr/>
        </p:nvSpPr>
        <p:spPr bwMode="auto">
          <a:xfrm>
            <a:off x="4495800" y="3309938"/>
            <a:ext cx="627063"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zero</a:t>
            </a:r>
          </a:p>
        </p:txBody>
      </p:sp>
      <p:grpSp>
        <p:nvGrpSpPr>
          <p:cNvPr id="7" name="Group 68"/>
          <p:cNvGrpSpPr>
            <a:grpSpLocks/>
          </p:cNvGrpSpPr>
          <p:nvPr/>
        </p:nvGrpSpPr>
        <p:grpSpPr bwMode="auto">
          <a:xfrm>
            <a:off x="2133600" y="3052763"/>
            <a:ext cx="838200" cy="336550"/>
            <a:chOff x="2640" y="1422"/>
            <a:chExt cx="528" cy="212"/>
          </a:xfrm>
        </p:grpSpPr>
        <p:sp>
          <p:nvSpPr>
            <p:cNvPr id="43133" name="Rectangle 69"/>
            <p:cNvSpPr>
              <a:spLocks noChangeArrowheads="1"/>
            </p:cNvSpPr>
            <p:nvPr/>
          </p:nvSpPr>
          <p:spPr bwMode="auto">
            <a:xfrm>
              <a:off x="292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43134" name="Rectangle 70"/>
            <p:cNvSpPr>
              <a:spLocks noChangeArrowheads="1"/>
            </p:cNvSpPr>
            <p:nvPr/>
          </p:nvSpPr>
          <p:spPr bwMode="auto">
            <a:xfrm>
              <a:off x="268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43135" name="Freeform 71"/>
            <p:cNvSpPr>
              <a:spLocks/>
            </p:cNvSpPr>
            <p:nvPr/>
          </p:nvSpPr>
          <p:spPr bwMode="auto">
            <a:xfrm>
              <a:off x="2640" y="1440"/>
              <a:ext cx="528" cy="192"/>
            </a:xfrm>
            <a:custGeom>
              <a:avLst/>
              <a:gdLst>
                <a:gd name="T0" fmla="*/ 0 w 528"/>
                <a:gd name="T1" fmla="*/ 0 h 192"/>
                <a:gd name="T2" fmla="*/ 48 w 528"/>
                <a:gd name="T3" fmla="*/ 192 h 192"/>
                <a:gd name="T4" fmla="*/ 480 w 528"/>
                <a:gd name="T5" fmla="*/ 192 h 192"/>
                <a:gd name="T6" fmla="*/ 528 w 528"/>
                <a:gd name="T7" fmla="*/ 0 h 192"/>
                <a:gd name="T8" fmla="*/ 0 w 528"/>
                <a:gd name="T9" fmla="*/ 0 h 192"/>
                <a:gd name="T10" fmla="*/ 0 60000 65536"/>
                <a:gd name="T11" fmla="*/ 0 60000 65536"/>
                <a:gd name="T12" fmla="*/ 0 60000 65536"/>
                <a:gd name="T13" fmla="*/ 0 60000 65536"/>
                <a:gd name="T14" fmla="*/ 0 60000 65536"/>
                <a:gd name="T15" fmla="*/ 0 w 528"/>
                <a:gd name="T16" fmla="*/ 0 h 192"/>
                <a:gd name="T17" fmla="*/ 528 w 528"/>
                <a:gd name="T18" fmla="*/ 192 h 192"/>
              </a:gdLst>
              <a:ahLst/>
              <a:cxnLst>
                <a:cxn ang="T10">
                  <a:pos x="T0" y="T1"/>
                </a:cxn>
                <a:cxn ang="T11">
                  <a:pos x="T2" y="T3"/>
                </a:cxn>
                <a:cxn ang="T12">
                  <a:pos x="T4" y="T5"/>
                </a:cxn>
                <a:cxn ang="T13">
                  <a:pos x="T6" y="T7"/>
                </a:cxn>
                <a:cxn ang="T14">
                  <a:pos x="T8" y="T9"/>
                </a:cxn>
              </a:cxnLst>
              <a:rect l="T15" t="T16" r="T17" b="T18"/>
              <a:pathLst>
                <a:path w="528" h="192">
                  <a:moveTo>
                    <a:pt x="0" y="0"/>
                  </a:moveTo>
                  <a:lnTo>
                    <a:pt x="48" y="192"/>
                  </a:lnTo>
                  <a:lnTo>
                    <a:pt x="480" y="192"/>
                  </a:lnTo>
                  <a:lnTo>
                    <a:pt x="528" y="0"/>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43058" name="Rectangle 72"/>
          <p:cNvSpPr>
            <a:spLocks noChangeArrowheads="1"/>
          </p:cNvSpPr>
          <p:nvPr/>
        </p:nvSpPr>
        <p:spPr bwMode="auto">
          <a:xfrm>
            <a:off x="2133600" y="3995738"/>
            <a:ext cx="1447800" cy="990600"/>
          </a:xfrm>
          <a:prstGeom prst="rect">
            <a:avLst/>
          </a:prstGeom>
          <a:noFill/>
          <a:ln w="381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8" name="Group 73"/>
          <p:cNvGrpSpPr>
            <a:grpSpLocks/>
          </p:cNvGrpSpPr>
          <p:nvPr/>
        </p:nvGrpSpPr>
        <p:grpSpPr bwMode="auto">
          <a:xfrm>
            <a:off x="4441825" y="4605338"/>
            <a:ext cx="358775" cy="1219200"/>
            <a:chOff x="3518" y="2640"/>
            <a:chExt cx="226" cy="768"/>
          </a:xfrm>
        </p:grpSpPr>
        <p:sp>
          <p:nvSpPr>
            <p:cNvPr id="43130" name="Rectangle 74"/>
            <p:cNvSpPr>
              <a:spLocks noChangeArrowheads="1"/>
            </p:cNvSpPr>
            <p:nvPr/>
          </p:nvSpPr>
          <p:spPr bwMode="auto">
            <a:xfrm>
              <a:off x="3518" y="269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43131" name="Rectangle 75"/>
            <p:cNvSpPr>
              <a:spLocks noChangeArrowheads="1"/>
            </p:cNvSpPr>
            <p:nvPr/>
          </p:nvSpPr>
          <p:spPr bwMode="auto">
            <a:xfrm>
              <a:off x="3518" y="3187"/>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43132" name="Freeform 76"/>
            <p:cNvSpPr>
              <a:spLocks/>
            </p:cNvSpPr>
            <p:nvPr/>
          </p:nvSpPr>
          <p:spPr bwMode="auto">
            <a:xfrm>
              <a:off x="3552" y="2640"/>
              <a:ext cx="192" cy="768"/>
            </a:xfrm>
            <a:custGeom>
              <a:avLst/>
              <a:gdLst>
                <a:gd name="T0" fmla="*/ 0 w 192"/>
                <a:gd name="T1" fmla="*/ 0 h 768"/>
                <a:gd name="T2" fmla="*/ 0 w 192"/>
                <a:gd name="T3" fmla="*/ 768 h 768"/>
                <a:gd name="T4" fmla="*/ 192 w 192"/>
                <a:gd name="T5" fmla="*/ 672 h 768"/>
                <a:gd name="T6" fmla="*/ 192 w 192"/>
                <a:gd name="T7" fmla="*/ 96 h 768"/>
                <a:gd name="T8" fmla="*/ 0 w 192"/>
                <a:gd name="T9" fmla="*/ 0 h 768"/>
                <a:gd name="T10" fmla="*/ 0 60000 65536"/>
                <a:gd name="T11" fmla="*/ 0 60000 65536"/>
                <a:gd name="T12" fmla="*/ 0 60000 65536"/>
                <a:gd name="T13" fmla="*/ 0 60000 65536"/>
                <a:gd name="T14" fmla="*/ 0 60000 65536"/>
                <a:gd name="T15" fmla="*/ 0 w 192"/>
                <a:gd name="T16" fmla="*/ 0 h 768"/>
                <a:gd name="T17" fmla="*/ 192 w 192"/>
                <a:gd name="T18" fmla="*/ 768 h 768"/>
              </a:gdLst>
              <a:ahLst/>
              <a:cxnLst>
                <a:cxn ang="T10">
                  <a:pos x="T0" y="T1"/>
                </a:cxn>
                <a:cxn ang="T11">
                  <a:pos x="T2" y="T3"/>
                </a:cxn>
                <a:cxn ang="T12">
                  <a:pos x="T4" y="T5"/>
                </a:cxn>
                <a:cxn ang="T13">
                  <a:pos x="T6" y="T7"/>
                </a:cxn>
                <a:cxn ang="T14">
                  <a:pos x="T8" y="T9"/>
                </a:cxn>
              </a:cxnLst>
              <a:rect l="T15" t="T16" r="T17" b="T18"/>
              <a:pathLst>
                <a:path w="192" h="768">
                  <a:moveTo>
                    <a:pt x="0" y="0"/>
                  </a:moveTo>
                  <a:lnTo>
                    <a:pt x="0" y="768"/>
                  </a:lnTo>
                  <a:lnTo>
                    <a:pt x="192" y="672"/>
                  </a:lnTo>
                  <a:lnTo>
                    <a:pt x="192" y="96"/>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9" name="Group 77"/>
          <p:cNvGrpSpPr>
            <a:grpSpLocks/>
          </p:cNvGrpSpPr>
          <p:nvPr/>
        </p:nvGrpSpPr>
        <p:grpSpPr bwMode="auto">
          <a:xfrm>
            <a:off x="5305425" y="3995738"/>
            <a:ext cx="485775" cy="1143000"/>
            <a:chOff x="4009" y="2304"/>
            <a:chExt cx="306" cy="720"/>
          </a:xfrm>
        </p:grpSpPr>
        <p:sp>
          <p:nvSpPr>
            <p:cNvPr id="43127" name="Rectangle 78"/>
            <p:cNvSpPr>
              <a:spLocks noChangeArrowheads="1"/>
            </p:cNvSpPr>
            <p:nvPr/>
          </p:nvSpPr>
          <p:spPr bwMode="auto">
            <a:xfrm>
              <a:off x="4009" y="2322"/>
              <a:ext cx="180"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t>
              </a:r>
            </a:p>
          </p:txBody>
        </p:sp>
        <p:sp>
          <p:nvSpPr>
            <p:cNvPr id="43128" name="Rectangle 79"/>
            <p:cNvSpPr>
              <a:spLocks noChangeArrowheads="1"/>
            </p:cNvSpPr>
            <p:nvPr/>
          </p:nvSpPr>
          <p:spPr bwMode="auto">
            <a:xfrm rot="5400000">
              <a:off x="4016" y="2581"/>
              <a:ext cx="33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ALU</a:t>
              </a:r>
            </a:p>
          </p:txBody>
        </p:sp>
        <p:sp>
          <p:nvSpPr>
            <p:cNvPr id="43129" name="Freeform 80"/>
            <p:cNvSpPr>
              <a:spLocks/>
            </p:cNvSpPr>
            <p:nvPr/>
          </p:nvSpPr>
          <p:spPr bwMode="auto">
            <a:xfrm>
              <a:off x="4032" y="2304"/>
              <a:ext cx="283" cy="720"/>
            </a:xfrm>
            <a:custGeom>
              <a:avLst/>
              <a:gdLst>
                <a:gd name="T0" fmla="*/ 0 w 240"/>
                <a:gd name="T1" fmla="*/ 0 h 672"/>
                <a:gd name="T2" fmla="*/ 0 w 240"/>
                <a:gd name="T3" fmla="*/ 355 h 672"/>
                <a:gd name="T4" fmla="*/ 79 w 240"/>
                <a:gd name="T5" fmla="*/ 414 h 672"/>
                <a:gd name="T6" fmla="*/ 0 w 240"/>
                <a:gd name="T7" fmla="*/ 471 h 672"/>
                <a:gd name="T8" fmla="*/ 0 w 240"/>
                <a:gd name="T9" fmla="*/ 826 h 672"/>
                <a:gd name="T10" fmla="*/ 394 w 240"/>
                <a:gd name="T11" fmla="*/ 590 h 672"/>
                <a:gd name="T12" fmla="*/ 394 w 240"/>
                <a:gd name="T13" fmla="*/ 237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10" name="Group 81"/>
          <p:cNvGrpSpPr>
            <a:grpSpLocks/>
          </p:cNvGrpSpPr>
          <p:nvPr/>
        </p:nvGrpSpPr>
        <p:grpSpPr bwMode="auto">
          <a:xfrm>
            <a:off x="7337425" y="4376738"/>
            <a:ext cx="358775" cy="1600200"/>
            <a:chOff x="5294" y="2544"/>
            <a:chExt cx="226" cy="1008"/>
          </a:xfrm>
        </p:grpSpPr>
        <p:sp>
          <p:nvSpPr>
            <p:cNvPr id="43124" name="Rectangle 82"/>
            <p:cNvSpPr>
              <a:spLocks noChangeArrowheads="1"/>
            </p:cNvSpPr>
            <p:nvPr/>
          </p:nvSpPr>
          <p:spPr bwMode="auto">
            <a:xfrm>
              <a:off x="5294" y="26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43125" name="Rectangle 83"/>
            <p:cNvSpPr>
              <a:spLocks noChangeArrowheads="1"/>
            </p:cNvSpPr>
            <p:nvPr/>
          </p:nvSpPr>
          <p:spPr bwMode="auto">
            <a:xfrm>
              <a:off x="5294" y="324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43126" name="Freeform 84"/>
            <p:cNvSpPr>
              <a:spLocks/>
            </p:cNvSpPr>
            <p:nvPr/>
          </p:nvSpPr>
          <p:spPr bwMode="auto">
            <a:xfrm>
              <a:off x="5328" y="2544"/>
              <a:ext cx="192" cy="1008"/>
            </a:xfrm>
            <a:custGeom>
              <a:avLst/>
              <a:gdLst>
                <a:gd name="T0" fmla="*/ 0 w 192"/>
                <a:gd name="T1" fmla="*/ 0 h 1008"/>
                <a:gd name="T2" fmla="*/ 0 w 192"/>
                <a:gd name="T3" fmla="*/ 1008 h 1008"/>
                <a:gd name="T4" fmla="*/ 192 w 192"/>
                <a:gd name="T5" fmla="*/ 864 h 1008"/>
                <a:gd name="T6" fmla="*/ 192 w 192"/>
                <a:gd name="T7" fmla="*/ 144 h 1008"/>
                <a:gd name="T8" fmla="*/ 0 w 192"/>
                <a:gd name="T9" fmla="*/ 0 h 1008"/>
                <a:gd name="T10" fmla="*/ 0 60000 65536"/>
                <a:gd name="T11" fmla="*/ 0 60000 65536"/>
                <a:gd name="T12" fmla="*/ 0 60000 65536"/>
                <a:gd name="T13" fmla="*/ 0 60000 65536"/>
                <a:gd name="T14" fmla="*/ 0 60000 65536"/>
                <a:gd name="T15" fmla="*/ 0 w 192"/>
                <a:gd name="T16" fmla="*/ 0 h 1008"/>
                <a:gd name="T17" fmla="*/ 192 w 192"/>
                <a:gd name="T18" fmla="*/ 1008 h 1008"/>
              </a:gdLst>
              <a:ahLst/>
              <a:cxnLst>
                <a:cxn ang="T10">
                  <a:pos x="T0" y="T1"/>
                </a:cxn>
                <a:cxn ang="T11">
                  <a:pos x="T2" y="T3"/>
                </a:cxn>
                <a:cxn ang="T12">
                  <a:pos x="T4" y="T5"/>
                </a:cxn>
                <a:cxn ang="T13">
                  <a:pos x="T6" y="T7"/>
                </a:cxn>
                <a:cxn ang="T14">
                  <a:pos x="T8" y="T9"/>
                </a:cxn>
              </a:cxnLst>
              <a:rect l="T15" t="T16" r="T17" b="T18"/>
              <a:pathLst>
                <a:path w="192" h="1008">
                  <a:moveTo>
                    <a:pt x="0" y="0"/>
                  </a:moveTo>
                  <a:lnTo>
                    <a:pt x="0" y="1008"/>
                  </a:lnTo>
                  <a:lnTo>
                    <a:pt x="192" y="864"/>
                  </a:lnTo>
                  <a:lnTo>
                    <a:pt x="192" y="144"/>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11" name="Group 85"/>
          <p:cNvGrpSpPr>
            <a:grpSpLocks/>
          </p:cNvGrpSpPr>
          <p:nvPr/>
        </p:nvGrpSpPr>
        <p:grpSpPr bwMode="auto">
          <a:xfrm>
            <a:off x="5915025" y="5186363"/>
            <a:ext cx="1146175" cy="1181100"/>
            <a:chOff x="4398" y="3054"/>
            <a:chExt cx="722" cy="744"/>
          </a:xfrm>
        </p:grpSpPr>
        <p:sp>
          <p:nvSpPr>
            <p:cNvPr id="43118" name="Rectangle 86"/>
            <p:cNvSpPr>
              <a:spLocks noChangeArrowheads="1"/>
            </p:cNvSpPr>
            <p:nvPr/>
          </p:nvSpPr>
          <p:spPr bwMode="auto">
            <a:xfrm>
              <a:off x="4410" y="3087"/>
              <a:ext cx="710" cy="711"/>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3119" name="Rectangle 87"/>
            <p:cNvSpPr>
              <a:spLocks noChangeArrowheads="1"/>
            </p:cNvSpPr>
            <p:nvPr/>
          </p:nvSpPr>
          <p:spPr bwMode="auto">
            <a:xfrm>
              <a:off x="4398" y="3054"/>
              <a:ext cx="402"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WrEn</a:t>
              </a:r>
            </a:p>
          </p:txBody>
        </p:sp>
        <p:sp>
          <p:nvSpPr>
            <p:cNvPr id="43120" name="Rectangle 88"/>
            <p:cNvSpPr>
              <a:spLocks noChangeArrowheads="1"/>
            </p:cNvSpPr>
            <p:nvPr/>
          </p:nvSpPr>
          <p:spPr bwMode="auto">
            <a:xfrm>
              <a:off x="4783" y="3054"/>
              <a:ext cx="3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Adr</a:t>
              </a:r>
            </a:p>
          </p:txBody>
        </p:sp>
        <p:sp>
          <p:nvSpPr>
            <p:cNvPr id="43121" name="Rectangle 89"/>
            <p:cNvSpPr>
              <a:spLocks noChangeArrowheads="1"/>
            </p:cNvSpPr>
            <p:nvPr/>
          </p:nvSpPr>
          <p:spPr bwMode="auto">
            <a:xfrm>
              <a:off x="4421" y="3311"/>
              <a:ext cx="691" cy="373"/>
            </a:xfrm>
            <a:prstGeom prst="rect">
              <a:avLst/>
            </a:prstGeom>
            <a:noFill/>
            <a:ln w="12700">
              <a:noFill/>
              <a:miter lim="800000"/>
              <a:headEnd/>
              <a:tailEnd/>
            </a:ln>
          </p:spPr>
          <p:txBody>
            <a:bodyPr wrap="none" lIns="90488" tIns="44450" rIns="90488" bIns="44450">
              <a:prstTxWarp prst="textNoShape">
                <a:avLst/>
              </a:prstTxWarp>
              <a:spAutoFit/>
            </a:bodyPr>
            <a:lstStyle/>
            <a:p>
              <a:pPr algn="ctr">
                <a:lnSpc>
                  <a:spcPct val="80000"/>
                </a:lnSpc>
                <a:defRPr/>
              </a:pPr>
              <a:r>
                <a:rPr lang="en-US" sz="2000" b="1">
                  <a:latin typeface="+mn-lt"/>
                </a:rPr>
                <a:t>Data</a:t>
              </a:r>
            </a:p>
            <a:p>
              <a:pPr algn="ctr">
                <a:lnSpc>
                  <a:spcPct val="80000"/>
                </a:lnSpc>
                <a:defRPr/>
              </a:pPr>
              <a:r>
                <a:rPr lang="en-US" sz="2000" b="1">
                  <a:latin typeface="+mn-lt"/>
                </a:rPr>
                <a:t>Memory</a:t>
              </a:r>
            </a:p>
          </p:txBody>
        </p:sp>
        <p:sp>
          <p:nvSpPr>
            <p:cNvPr id="43122" name="Line 90"/>
            <p:cNvSpPr>
              <a:spLocks noChangeShapeType="1"/>
            </p:cNvSpPr>
            <p:nvPr/>
          </p:nvSpPr>
          <p:spPr bwMode="auto">
            <a:xfrm>
              <a:off x="4416" y="3648"/>
              <a:ext cx="96" cy="4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123" name="Line 91"/>
            <p:cNvSpPr>
              <a:spLocks noChangeShapeType="1"/>
            </p:cNvSpPr>
            <p:nvPr/>
          </p:nvSpPr>
          <p:spPr bwMode="auto">
            <a:xfrm flipH="1">
              <a:off x="4416" y="3696"/>
              <a:ext cx="96" cy="4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43063" name="Line 92"/>
          <p:cNvSpPr>
            <a:spLocks noChangeShapeType="1"/>
          </p:cNvSpPr>
          <p:nvPr/>
        </p:nvSpPr>
        <p:spPr bwMode="auto">
          <a:xfrm>
            <a:off x="2362200" y="2928938"/>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64" name="Line 93"/>
          <p:cNvSpPr>
            <a:spLocks noChangeShapeType="1"/>
          </p:cNvSpPr>
          <p:nvPr/>
        </p:nvSpPr>
        <p:spPr bwMode="auto">
          <a:xfrm>
            <a:off x="2743200" y="2928938"/>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65" name="Freeform 94"/>
          <p:cNvSpPr>
            <a:spLocks/>
          </p:cNvSpPr>
          <p:nvPr/>
        </p:nvSpPr>
        <p:spPr bwMode="auto">
          <a:xfrm>
            <a:off x="1828800" y="2700338"/>
            <a:ext cx="304800" cy="533400"/>
          </a:xfrm>
          <a:custGeom>
            <a:avLst/>
            <a:gdLst>
              <a:gd name="T0" fmla="*/ 0 w 192"/>
              <a:gd name="T1" fmla="*/ 0 h 336"/>
              <a:gd name="T2" fmla="*/ 0 w 192"/>
              <a:gd name="T3" fmla="*/ 2147483647 h 336"/>
              <a:gd name="T4" fmla="*/ 2147483647 w 192"/>
              <a:gd name="T5" fmla="*/ 2147483647 h 336"/>
              <a:gd name="T6" fmla="*/ 0 60000 65536"/>
              <a:gd name="T7" fmla="*/ 0 60000 65536"/>
              <a:gd name="T8" fmla="*/ 0 60000 65536"/>
              <a:gd name="T9" fmla="*/ 0 w 192"/>
              <a:gd name="T10" fmla="*/ 0 h 336"/>
              <a:gd name="T11" fmla="*/ 192 w 192"/>
              <a:gd name="T12" fmla="*/ 336 h 336"/>
            </a:gdLst>
            <a:ahLst/>
            <a:cxnLst>
              <a:cxn ang="T6">
                <a:pos x="T0" y="T1"/>
              </a:cxn>
              <a:cxn ang="T7">
                <a:pos x="T2" y="T3"/>
              </a:cxn>
              <a:cxn ang="T8">
                <a:pos x="T4" y="T5"/>
              </a:cxn>
            </a:cxnLst>
            <a:rect l="T9" t="T10" r="T11" b="T12"/>
            <a:pathLst>
              <a:path w="192" h="336">
                <a:moveTo>
                  <a:pt x="0" y="0"/>
                </a:moveTo>
                <a:lnTo>
                  <a:pt x="0" y="336"/>
                </a:lnTo>
                <a:lnTo>
                  <a:pt x="192" y="336"/>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3066" name="Line 95"/>
          <p:cNvSpPr>
            <a:spLocks noChangeShapeType="1"/>
          </p:cNvSpPr>
          <p:nvPr/>
        </p:nvSpPr>
        <p:spPr bwMode="auto">
          <a:xfrm>
            <a:off x="2286000" y="3767138"/>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67" name="Line 96"/>
          <p:cNvSpPr>
            <a:spLocks noChangeShapeType="1"/>
          </p:cNvSpPr>
          <p:nvPr/>
        </p:nvSpPr>
        <p:spPr bwMode="auto">
          <a:xfrm>
            <a:off x="2590800" y="3386138"/>
            <a:ext cx="0" cy="609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68" name="Line 97"/>
          <p:cNvSpPr>
            <a:spLocks noChangeShapeType="1"/>
          </p:cNvSpPr>
          <p:nvPr/>
        </p:nvSpPr>
        <p:spPr bwMode="auto">
          <a:xfrm>
            <a:off x="2971800" y="3690938"/>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69" name="Line 98"/>
          <p:cNvSpPr>
            <a:spLocks noChangeShapeType="1"/>
          </p:cNvSpPr>
          <p:nvPr/>
        </p:nvSpPr>
        <p:spPr bwMode="auto">
          <a:xfrm>
            <a:off x="3352800" y="3690938"/>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70" name="Rectangle 99"/>
          <p:cNvSpPr>
            <a:spLocks noChangeArrowheads="1"/>
          </p:cNvSpPr>
          <p:nvPr/>
        </p:nvSpPr>
        <p:spPr bwMode="auto">
          <a:xfrm>
            <a:off x="3146425" y="3614738"/>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43071" name="Line 100"/>
          <p:cNvSpPr>
            <a:spLocks noChangeShapeType="1"/>
          </p:cNvSpPr>
          <p:nvPr/>
        </p:nvSpPr>
        <p:spPr bwMode="auto">
          <a:xfrm>
            <a:off x="3581400" y="4300538"/>
            <a:ext cx="17526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3072" name="Line 101"/>
          <p:cNvSpPr>
            <a:spLocks noChangeShapeType="1"/>
          </p:cNvSpPr>
          <p:nvPr/>
        </p:nvSpPr>
        <p:spPr bwMode="auto">
          <a:xfrm>
            <a:off x="5638800" y="3690938"/>
            <a:ext cx="0" cy="4953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3073" name="Line 102"/>
          <p:cNvSpPr>
            <a:spLocks noChangeShapeType="1"/>
          </p:cNvSpPr>
          <p:nvPr/>
        </p:nvSpPr>
        <p:spPr bwMode="auto">
          <a:xfrm>
            <a:off x="3581400" y="4833938"/>
            <a:ext cx="914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3074" name="Line 103"/>
          <p:cNvSpPr>
            <a:spLocks noChangeShapeType="1"/>
          </p:cNvSpPr>
          <p:nvPr/>
        </p:nvSpPr>
        <p:spPr bwMode="auto">
          <a:xfrm>
            <a:off x="4800600" y="4986338"/>
            <a:ext cx="533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3075" name="Freeform 104"/>
          <p:cNvSpPr>
            <a:spLocks/>
          </p:cNvSpPr>
          <p:nvPr/>
        </p:nvSpPr>
        <p:spPr bwMode="auto">
          <a:xfrm>
            <a:off x="4114800" y="4833938"/>
            <a:ext cx="1828800" cy="609600"/>
          </a:xfrm>
          <a:custGeom>
            <a:avLst/>
            <a:gdLst>
              <a:gd name="T0" fmla="*/ 0 w 1152"/>
              <a:gd name="T1" fmla="*/ 0 h 288"/>
              <a:gd name="T2" fmla="*/ 0 w 1152"/>
              <a:gd name="T3" fmla="*/ 2147483647 h 288"/>
              <a:gd name="T4" fmla="*/ 2147483647 w 1152"/>
              <a:gd name="T5" fmla="*/ 2147483647 h 288"/>
              <a:gd name="T6" fmla="*/ 0 60000 65536"/>
              <a:gd name="T7" fmla="*/ 0 60000 65536"/>
              <a:gd name="T8" fmla="*/ 0 60000 65536"/>
              <a:gd name="T9" fmla="*/ 0 w 1152"/>
              <a:gd name="T10" fmla="*/ 0 h 288"/>
              <a:gd name="T11" fmla="*/ 1152 w 1152"/>
              <a:gd name="T12" fmla="*/ 288 h 288"/>
            </a:gdLst>
            <a:ahLst/>
            <a:cxnLst>
              <a:cxn ang="T6">
                <a:pos x="T0" y="T1"/>
              </a:cxn>
              <a:cxn ang="T7">
                <a:pos x="T2" y="T3"/>
              </a:cxn>
              <a:cxn ang="T8">
                <a:pos x="T4" y="T5"/>
              </a:cxn>
            </a:cxnLst>
            <a:rect l="T9" t="T10" r="T11" b="T12"/>
            <a:pathLst>
              <a:path w="1152" h="288">
                <a:moveTo>
                  <a:pt x="0" y="0"/>
                </a:moveTo>
                <a:lnTo>
                  <a:pt x="0" y="288"/>
                </a:lnTo>
                <a:lnTo>
                  <a:pt x="1152" y="288"/>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3076" name="Line 105"/>
          <p:cNvSpPr>
            <a:spLocks noChangeShapeType="1"/>
          </p:cNvSpPr>
          <p:nvPr/>
        </p:nvSpPr>
        <p:spPr bwMode="auto">
          <a:xfrm>
            <a:off x="3810000" y="5672138"/>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3077" name="Line 106"/>
          <p:cNvSpPr>
            <a:spLocks noChangeShapeType="1"/>
          </p:cNvSpPr>
          <p:nvPr/>
        </p:nvSpPr>
        <p:spPr bwMode="auto">
          <a:xfrm>
            <a:off x="2743200" y="5672138"/>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3078" name="Line 107"/>
          <p:cNvSpPr>
            <a:spLocks noChangeShapeType="1"/>
          </p:cNvSpPr>
          <p:nvPr/>
        </p:nvSpPr>
        <p:spPr bwMode="auto">
          <a:xfrm flipH="1">
            <a:off x="2362200" y="4833938"/>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79" name="Line 108"/>
          <p:cNvSpPr>
            <a:spLocks noChangeShapeType="1"/>
          </p:cNvSpPr>
          <p:nvPr/>
        </p:nvSpPr>
        <p:spPr bwMode="auto">
          <a:xfrm>
            <a:off x="2438400" y="4833938"/>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80" name="Line 109"/>
          <p:cNvSpPr>
            <a:spLocks noChangeShapeType="1"/>
          </p:cNvSpPr>
          <p:nvPr/>
        </p:nvSpPr>
        <p:spPr bwMode="auto">
          <a:xfrm>
            <a:off x="2438400" y="4986338"/>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81" name="Line 110"/>
          <p:cNvSpPr>
            <a:spLocks noChangeShapeType="1"/>
          </p:cNvSpPr>
          <p:nvPr/>
        </p:nvSpPr>
        <p:spPr bwMode="auto">
          <a:xfrm flipV="1">
            <a:off x="3657600" y="6281738"/>
            <a:ext cx="0" cy="228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3082" name="Line 111"/>
          <p:cNvSpPr>
            <a:spLocks noChangeShapeType="1"/>
          </p:cNvSpPr>
          <p:nvPr/>
        </p:nvSpPr>
        <p:spPr bwMode="auto">
          <a:xfrm flipV="1">
            <a:off x="4648200" y="5748338"/>
            <a:ext cx="0" cy="3810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3083" name="Line 112"/>
          <p:cNvSpPr>
            <a:spLocks noChangeShapeType="1"/>
          </p:cNvSpPr>
          <p:nvPr/>
        </p:nvSpPr>
        <p:spPr bwMode="auto">
          <a:xfrm flipH="1">
            <a:off x="5715000" y="6205538"/>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84" name="Line 113"/>
          <p:cNvSpPr>
            <a:spLocks noChangeShapeType="1"/>
          </p:cNvSpPr>
          <p:nvPr/>
        </p:nvSpPr>
        <p:spPr bwMode="auto">
          <a:xfrm>
            <a:off x="5791200" y="4605338"/>
            <a:ext cx="16002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3085" name="Line 114"/>
          <p:cNvSpPr>
            <a:spLocks noChangeShapeType="1"/>
          </p:cNvSpPr>
          <p:nvPr/>
        </p:nvSpPr>
        <p:spPr bwMode="auto">
          <a:xfrm>
            <a:off x="6781800" y="4605338"/>
            <a:ext cx="0" cy="609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3086" name="Line 115"/>
          <p:cNvSpPr>
            <a:spLocks noChangeShapeType="1"/>
          </p:cNvSpPr>
          <p:nvPr/>
        </p:nvSpPr>
        <p:spPr bwMode="auto">
          <a:xfrm flipH="1">
            <a:off x="6019800" y="4529138"/>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087" name="Freeform 116"/>
          <p:cNvSpPr>
            <a:spLocks/>
          </p:cNvSpPr>
          <p:nvPr/>
        </p:nvSpPr>
        <p:spPr bwMode="auto">
          <a:xfrm>
            <a:off x="1600200" y="4452938"/>
            <a:ext cx="6248400" cy="2209800"/>
          </a:xfrm>
          <a:custGeom>
            <a:avLst/>
            <a:gdLst>
              <a:gd name="T0" fmla="*/ 2147483647 w 3936"/>
              <a:gd name="T1" fmla="*/ 2147483647 h 1296"/>
              <a:gd name="T2" fmla="*/ 2147483647 w 3936"/>
              <a:gd name="T3" fmla="*/ 2147483647 h 1296"/>
              <a:gd name="T4" fmla="*/ 2147483647 w 3936"/>
              <a:gd name="T5" fmla="*/ 2147483647 h 1296"/>
              <a:gd name="T6" fmla="*/ 0 w 3936"/>
              <a:gd name="T7" fmla="*/ 2147483647 h 1296"/>
              <a:gd name="T8" fmla="*/ 0 w 3936"/>
              <a:gd name="T9" fmla="*/ 0 h 1296"/>
              <a:gd name="T10" fmla="*/ 2147483647 w 3936"/>
              <a:gd name="T11" fmla="*/ 0 h 1296"/>
              <a:gd name="T12" fmla="*/ 0 60000 65536"/>
              <a:gd name="T13" fmla="*/ 0 60000 65536"/>
              <a:gd name="T14" fmla="*/ 0 60000 65536"/>
              <a:gd name="T15" fmla="*/ 0 60000 65536"/>
              <a:gd name="T16" fmla="*/ 0 60000 65536"/>
              <a:gd name="T17" fmla="*/ 0 60000 65536"/>
              <a:gd name="T18" fmla="*/ 0 w 3936"/>
              <a:gd name="T19" fmla="*/ 0 h 1296"/>
              <a:gd name="T20" fmla="*/ 3936 w 3936"/>
              <a:gd name="T21" fmla="*/ 1296 h 1296"/>
            </a:gdLst>
            <a:ahLst/>
            <a:cxnLst>
              <a:cxn ang="T12">
                <a:pos x="T0" y="T1"/>
              </a:cxn>
              <a:cxn ang="T13">
                <a:pos x="T2" y="T3"/>
              </a:cxn>
              <a:cxn ang="T14">
                <a:pos x="T4" y="T5"/>
              </a:cxn>
              <a:cxn ang="T15">
                <a:pos x="T6" y="T7"/>
              </a:cxn>
              <a:cxn ang="T16">
                <a:pos x="T8" y="T9"/>
              </a:cxn>
              <a:cxn ang="T17">
                <a:pos x="T10" y="T11"/>
              </a:cxn>
            </a:cxnLst>
            <a:rect l="T18" t="T19" r="T20" b="T21"/>
            <a:pathLst>
              <a:path w="3936" h="1296">
                <a:moveTo>
                  <a:pt x="3840" y="432"/>
                </a:moveTo>
                <a:lnTo>
                  <a:pt x="3936" y="432"/>
                </a:lnTo>
                <a:lnTo>
                  <a:pt x="3936" y="1296"/>
                </a:lnTo>
                <a:lnTo>
                  <a:pt x="0" y="1296"/>
                </a:lnTo>
                <a:lnTo>
                  <a:pt x="0" y="0"/>
                </a:lnTo>
                <a:lnTo>
                  <a:pt x="336"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3088" name="Line 117"/>
          <p:cNvSpPr>
            <a:spLocks noChangeShapeType="1"/>
          </p:cNvSpPr>
          <p:nvPr/>
        </p:nvSpPr>
        <p:spPr bwMode="auto">
          <a:xfrm>
            <a:off x="7086600" y="5748338"/>
            <a:ext cx="304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3089" name="Line 118"/>
          <p:cNvSpPr>
            <a:spLocks noChangeShapeType="1"/>
          </p:cNvSpPr>
          <p:nvPr/>
        </p:nvSpPr>
        <p:spPr bwMode="auto">
          <a:xfrm>
            <a:off x="4921250" y="2154238"/>
            <a:ext cx="2489200" cy="0"/>
          </a:xfrm>
          <a:prstGeom prst="line">
            <a:avLst/>
          </a:prstGeom>
          <a:noFill/>
          <a:ln w="25400">
            <a:solidFill>
              <a:schemeClr val="tx1"/>
            </a:solidFill>
            <a:round/>
            <a:headEnd/>
            <a:tailEnd type="triangle" w="med" len="sm"/>
          </a:ln>
        </p:spPr>
        <p:txBody>
          <a:bodyPr wrap="none" anchor="ctr">
            <a:prstTxWarp prst="textNoShape">
              <a:avLst/>
            </a:prstTxWarp>
          </a:bodyPr>
          <a:lstStyle/>
          <a:p>
            <a:pPr>
              <a:defRPr/>
            </a:pPr>
            <a:endParaRPr lang="en-US">
              <a:latin typeface="+mn-lt"/>
            </a:endParaRPr>
          </a:p>
        </p:txBody>
      </p:sp>
      <p:sp>
        <p:nvSpPr>
          <p:cNvPr id="43090" name="Rectangle 119"/>
          <p:cNvSpPr>
            <a:spLocks noChangeArrowheads="1"/>
          </p:cNvSpPr>
          <p:nvPr/>
        </p:nvSpPr>
        <p:spPr bwMode="auto">
          <a:xfrm>
            <a:off x="5181600" y="1773238"/>
            <a:ext cx="201930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Instruction&lt;31:0&gt;</a:t>
            </a:r>
          </a:p>
        </p:txBody>
      </p:sp>
      <p:sp>
        <p:nvSpPr>
          <p:cNvPr id="43091" name="Line 120"/>
          <p:cNvSpPr>
            <a:spLocks noChangeShapeType="1"/>
          </p:cNvSpPr>
          <p:nvPr/>
        </p:nvSpPr>
        <p:spPr bwMode="auto">
          <a:xfrm>
            <a:off x="525780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3092" name="Rectangle 121"/>
          <p:cNvSpPr>
            <a:spLocks noChangeArrowheads="1"/>
          </p:cNvSpPr>
          <p:nvPr/>
        </p:nvSpPr>
        <p:spPr bwMode="auto">
          <a:xfrm rot="5400000">
            <a:off x="4893468" y="2434432"/>
            <a:ext cx="1046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&lt;21:25&gt;</a:t>
            </a:r>
          </a:p>
        </p:txBody>
      </p:sp>
      <p:sp>
        <p:nvSpPr>
          <p:cNvPr id="43093" name="Rectangle 122"/>
          <p:cNvSpPr>
            <a:spLocks noChangeArrowheads="1"/>
          </p:cNvSpPr>
          <p:nvPr/>
        </p:nvSpPr>
        <p:spPr bwMode="auto">
          <a:xfrm rot="5400000">
            <a:off x="5426868" y="2434432"/>
            <a:ext cx="1046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&lt;16:20&gt;</a:t>
            </a:r>
          </a:p>
        </p:txBody>
      </p:sp>
      <p:sp>
        <p:nvSpPr>
          <p:cNvPr id="43094" name="Rectangle 123"/>
          <p:cNvSpPr>
            <a:spLocks noChangeArrowheads="1"/>
          </p:cNvSpPr>
          <p:nvPr/>
        </p:nvSpPr>
        <p:spPr bwMode="auto">
          <a:xfrm rot="5400000">
            <a:off x="5960268" y="2434432"/>
            <a:ext cx="1046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&lt;11:15&gt;</a:t>
            </a:r>
          </a:p>
        </p:txBody>
      </p:sp>
      <p:sp>
        <p:nvSpPr>
          <p:cNvPr id="43095" name="Rectangle 124"/>
          <p:cNvSpPr>
            <a:spLocks noChangeArrowheads="1"/>
          </p:cNvSpPr>
          <p:nvPr/>
        </p:nvSpPr>
        <p:spPr bwMode="auto">
          <a:xfrm rot="5400000">
            <a:off x="6552406" y="2421732"/>
            <a:ext cx="919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dirty="0">
                <a:latin typeface="+mn-lt"/>
              </a:rPr>
              <a:t>&lt;0:15&gt;</a:t>
            </a:r>
          </a:p>
        </p:txBody>
      </p:sp>
      <p:sp>
        <p:nvSpPr>
          <p:cNvPr id="43096" name="Line 125"/>
          <p:cNvSpPr>
            <a:spLocks noChangeShapeType="1"/>
          </p:cNvSpPr>
          <p:nvPr/>
        </p:nvSpPr>
        <p:spPr bwMode="auto">
          <a:xfrm>
            <a:off x="579120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3097" name="Line 126"/>
          <p:cNvSpPr>
            <a:spLocks noChangeShapeType="1"/>
          </p:cNvSpPr>
          <p:nvPr/>
        </p:nvSpPr>
        <p:spPr bwMode="auto">
          <a:xfrm>
            <a:off x="632460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3098" name="Line 127"/>
          <p:cNvSpPr>
            <a:spLocks noChangeShapeType="1"/>
          </p:cNvSpPr>
          <p:nvPr/>
        </p:nvSpPr>
        <p:spPr bwMode="auto">
          <a:xfrm>
            <a:off x="685800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3099" name="Rectangle 128"/>
          <p:cNvSpPr>
            <a:spLocks noChangeArrowheads="1"/>
          </p:cNvSpPr>
          <p:nvPr/>
        </p:nvSpPr>
        <p:spPr bwMode="auto">
          <a:xfrm>
            <a:off x="6615113" y="2992438"/>
            <a:ext cx="91440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43100" name="Rectangle 129"/>
          <p:cNvSpPr>
            <a:spLocks noChangeArrowheads="1"/>
          </p:cNvSpPr>
          <p:nvPr/>
        </p:nvSpPr>
        <p:spPr bwMode="auto">
          <a:xfrm>
            <a:off x="6081713" y="2992438"/>
            <a:ext cx="457200"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Rd</a:t>
            </a:r>
          </a:p>
        </p:txBody>
      </p:sp>
      <p:sp>
        <p:nvSpPr>
          <p:cNvPr id="43101" name="Rectangle 130"/>
          <p:cNvSpPr>
            <a:spLocks noChangeArrowheads="1"/>
          </p:cNvSpPr>
          <p:nvPr/>
        </p:nvSpPr>
        <p:spPr bwMode="auto">
          <a:xfrm>
            <a:off x="5624513" y="2992438"/>
            <a:ext cx="420687"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Rt</a:t>
            </a:r>
          </a:p>
        </p:txBody>
      </p:sp>
      <p:sp>
        <p:nvSpPr>
          <p:cNvPr id="43102" name="Rectangle 131"/>
          <p:cNvSpPr>
            <a:spLocks noChangeArrowheads="1"/>
          </p:cNvSpPr>
          <p:nvPr/>
        </p:nvSpPr>
        <p:spPr bwMode="auto">
          <a:xfrm>
            <a:off x="5091113" y="2992438"/>
            <a:ext cx="42227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Rs</a:t>
            </a:r>
          </a:p>
        </p:txBody>
      </p:sp>
      <p:sp>
        <p:nvSpPr>
          <p:cNvPr id="43103" name="Rectangle 132"/>
          <p:cNvSpPr>
            <a:spLocks noChangeArrowheads="1"/>
          </p:cNvSpPr>
          <p:nvPr/>
        </p:nvSpPr>
        <p:spPr bwMode="auto">
          <a:xfrm>
            <a:off x="3278188" y="2108200"/>
            <a:ext cx="239712" cy="369888"/>
          </a:xfrm>
          <a:prstGeom prst="rect">
            <a:avLst/>
          </a:prstGeom>
          <a:noFill/>
          <a:ln w="12700">
            <a:noFill/>
            <a:miter lim="800000"/>
            <a:headEnd/>
            <a:tailEnd/>
          </a:ln>
        </p:spPr>
        <p:txBody>
          <a:bodyPr wrap="none" anchor="ctr">
            <a:prstTxWarp prst="textNoShape">
              <a:avLst/>
            </a:prstTxWarp>
          </a:bodyPr>
          <a:lstStyle/>
          <a:p>
            <a:pPr>
              <a:defRPr/>
            </a:pPr>
            <a:endParaRPr lang="en-US">
              <a:latin typeface="+mn-lt"/>
            </a:endParaRPr>
          </a:p>
        </p:txBody>
      </p:sp>
      <p:sp>
        <p:nvSpPr>
          <p:cNvPr id="43104" name="Rectangle 133"/>
          <p:cNvSpPr>
            <a:spLocks noChangeArrowheads="1"/>
          </p:cNvSpPr>
          <p:nvPr/>
        </p:nvSpPr>
        <p:spPr bwMode="auto">
          <a:xfrm>
            <a:off x="3278188" y="2925763"/>
            <a:ext cx="239712" cy="369887"/>
          </a:xfrm>
          <a:prstGeom prst="rect">
            <a:avLst/>
          </a:prstGeom>
          <a:noFill/>
          <a:ln w="12700">
            <a:noFill/>
            <a:miter lim="800000"/>
            <a:headEnd/>
            <a:tailEnd/>
          </a:ln>
        </p:spPr>
        <p:txBody>
          <a:bodyPr wrap="none" anchor="ctr">
            <a:prstTxWarp prst="textNoShape">
              <a:avLst/>
            </a:prstTxWarp>
          </a:bodyPr>
          <a:lstStyle/>
          <a:p>
            <a:pPr>
              <a:defRPr/>
            </a:pPr>
            <a:endParaRPr lang="en-US">
              <a:latin typeface="+mn-lt"/>
            </a:endParaRPr>
          </a:p>
        </p:txBody>
      </p:sp>
      <p:sp>
        <p:nvSpPr>
          <p:cNvPr id="43105" name="Rectangle 134"/>
          <p:cNvSpPr>
            <a:spLocks noChangeArrowheads="1"/>
          </p:cNvSpPr>
          <p:nvPr/>
        </p:nvSpPr>
        <p:spPr bwMode="auto">
          <a:xfrm>
            <a:off x="1987550" y="1938338"/>
            <a:ext cx="1171575"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dirty="0" err="1">
                <a:solidFill>
                  <a:srgbClr val="FF0000"/>
                </a:solidFill>
                <a:latin typeface="+mn-lt"/>
              </a:rPr>
              <a:t>nPC_sel</a:t>
            </a:r>
            <a:r>
              <a:rPr lang="en-US" sz="2000" u="sng" dirty="0">
                <a:solidFill>
                  <a:srgbClr val="FF0000"/>
                </a:solidFill>
                <a:latin typeface="+mn-lt"/>
              </a:rPr>
              <a:t>=</a:t>
            </a:r>
          </a:p>
        </p:txBody>
      </p:sp>
      <p:sp>
        <p:nvSpPr>
          <p:cNvPr id="43106" name="Rectangle 135"/>
          <p:cNvSpPr>
            <a:spLocks noChangeArrowheads="1"/>
          </p:cNvSpPr>
          <p:nvPr/>
        </p:nvSpPr>
        <p:spPr bwMode="auto">
          <a:xfrm>
            <a:off x="3825875" y="1955800"/>
            <a:ext cx="1101725" cy="1000125"/>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3107" name="Rectangle 136"/>
          <p:cNvSpPr>
            <a:spLocks noChangeArrowheads="1"/>
          </p:cNvSpPr>
          <p:nvPr/>
        </p:nvSpPr>
        <p:spPr bwMode="auto">
          <a:xfrm>
            <a:off x="4002088" y="1925638"/>
            <a:ext cx="717550" cy="1003300"/>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2000" b="1">
                <a:latin typeface="+mn-lt"/>
              </a:rPr>
              <a:t>instr</a:t>
            </a:r>
          </a:p>
          <a:p>
            <a:pPr algn="ctr">
              <a:defRPr/>
            </a:pPr>
            <a:r>
              <a:rPr lang="en-US" sz="2000" b="1">
                <a:latin typeface="+mn-lt"/>
              </a:rPr>
              <a:t>fetch</a:t>
            </a:r>
          </a:p>
          <a:p>
            <a:pPr algn="ctr">
              <a:defRPr/>
            </a:pPr>
            <a:r>
              <a:rPr lang="en-US" sz="2000" b="1">
                <a:latin typeface="+mn-lt"/>
              </a:rPr>
              <a:t>unit</a:t>
            </a:r>
          </a:p>
        </p:txBody>
      </p:sp>
      <p:sp>
        <p:nvSpPr>
          <p:cNvPr id="43108" name="Line 137"/>
          <p:cNvSpPr>
            <a:spLocks noChangeShapeType="1"/>
          </p:cNvSpPr>
          <p:nvPr/>
        </p:nvSpPr>
        <p:spPr bwMode="auto">
          <a:xfrm>
            <a:off x="3429000" y="2166938"/>
            <a:ext cx="381000" cy="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109" name="Line 138"/>
          <p:cNvSpPr>
            <a:spLocks noChangeShapeType="1"/>
          </p:cNvSpPr>
          <p:nvPr/>
        </p:nvSpPr>
        <p:spPr bwMode="auto">
          <a:xfrm>
            <a:off x="3429000" y="2166938"/>
            <a:ext cx="3810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3110" name="Rectangle 139"/>
          <p:cNvSpPr>
            <a:spLocks noChangeArrowheads="1"/>
          </p:cNvSpPr>
          <p:nvPr/>
        </p:nvSpPr>
        <p:spPr bwMode="auto">
          <a:xfrm>
            <a:off x="3090863" y="2471738"/>
            <a:ext cx="4667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43111" name="Line 140"/>
          <p:cNvSpPr>
            <a:spLocks noChangeShapeType="1"/>
          </p:cNvSpPr>
          <p:nvPr/>
        </p:nvSpPr>
        <p:spPr bwMode="auto">
          <a:xfrm flipH="1">
            <a:off x="3581400" y="2700338"/>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112" name="Line 141"/>
          <p:cNvSpPr>
            <a:spLocks noChangeShapeType="1"/>
          </p:cNvSpPr>
          <p:nvPr/>
        </p:nvSpPr>
        <p:spPr bwMode="auto">
          <a:xfrm>
            <a:off x="3810000" y="2624138"/>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113" name="Line 142"/>
          <p:cNvSpPr>
            <a:spLocks noChangeShapeType="1"/>
          </p:cNvSpPr>
          <p:nvPr/>
        </p:nvSpPr>
        <p:spPr bwMode="auto">
          <a:xfrm flipH="1">
            <a:off x="3810000" y="2700338"/>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3114" name="Freeform 143"/>
          <p:cNvSpPr>
            <a:spLocks/>
          </p:cNvSpPr>
          <p:nvPr/>
        </p:nvSpPr>
        <p:spPr bwMode="auto">
          <a:xfrm>
            <a:off x="4419600" y="3005138"/>
            <a:ext cx="1066800" cy="1066800"/>
          </a:xfrm>
          <a:custGeom>
            <a:avLst/>
            <a:gdLst>
              <a:gd name="T0" fmla="*/ 2147483647 w 672"/>
              <a:gd name="T1" fmla="*/ 2147483647 h 1008"/>
              <a:gd name="T2" fmla="*/ 2147483647 w 672"/>
              <a:gd name="T3" fmla="*/ 2147483647 h 1008"/>
              <a:gd name="T4" fmla="*/ 0 w 672"/>
              <a:gd name="T5" fmla="*/ 2147483647 h 1008"/>
              <a:gd name="T6" fmla="*/ 0 w 672"/>
              <a:gd name="T7" fmla="*/ 0 h 1008"/>
              <a:gd name="T8" fmla="*/ 0 60000 65536"/>
              <a:gd name="T9" fmla="*/ 0 60000 65536"/>
              <a:gd name="T10" fmla="*/ 0 60000 65536"/>
              <a:gd name="T11" fmla="*/ 0 60000 65536"/>
              <a:gd name="T12" fmla="*/ 0 w 672"/>
              <a:gd name="T13" fmla="*/ 0 h 1008"/>
              <a:gd name="T14" fmla="*/ 672 w 672"/>
              <a:gd name="T15" fmla="*/ 1008 h 1008"/>
            </a:gdLst>
            <a:ahLst/>
            <a:cxnLst>
              <a:cxn ang="T8">
                <a:pos x="T0" y="T1"/>
              </a:cxn>
              <a:cxn ang="T9">
                <a:pos x="T2" y="T3"/>
              </a:cxn>
              <a:cxn ang="T10">
                <a:pos x="T4" y="T5"/>
              </a:cxn>
              <a:cxn ang="T11">
                <a:pos x="T6" y="T7"/>
              </a:cxn>
            </a:cxnLst>
            <a:rect l="T12" t="T13" r="T14" b="T15"/>
            <a:pathLst>
              <a:path w="672" h="1008">
                <a:moveTo>
                  <a:pt x="672" y="1008"/>
                </a:moveTo>
                <a:lnTo>
                  <a:pt x="672" y="624"/>
                </a:lnTo>
                <a:lnTo>
                  <a:pt x="0" y="624"/>
                </a:lnTo>
                <a:lnTo>
                  <a:pt x="0"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144" name="Date Placeholder 143"/>
          <p:cNvSpPr>
            <a:spLocks noGrp="1"/>
          </p:cNvSpPr>
          <p:nvPr>
            <p:ph type="dt" sz="quarter" idx="10"/>
          </p:nvPr>
        </p:nvSpPr>
        <p:spPr/>
        <p:txBody>
          <a:bodyPr/>
          <a:lstStyle/>
          <a:p>
            <a:pPr>
              <a:defRPr/>
            </a:pPr>
            <a:fld id="{1445071E-707A-9C4D-A3BA-4551FFB6678D}" type="datetime1">
              <a:rPr lang="en-US" smtClean="0"/>
              <a:pPr>
                <a:defRPr/>
              </a:pPr>
              <a:t>7/26/2011</a:t>
            </a:fld>
            <a:endParaRPr lang="en-US"/>
          </a:p>
        </p:txBody>
      </p:sp>
      <p:sp>
        <p:nvSpPr>
          <p:cNvPr id="145" name="Slide Number Placeholder 144"/>
          <p:cNvSpPr>
            <a:spLocks noGrp="1"/>
          </p:cNvSpPr>
          <p:nvPr>
            <p:ph type="sldNum" sz="quarter" idx="12"/>
          </p:nvPr>
        </p:nvSpPr>
        <p:spPr/>
        <p:txBody>
          <a:bodyPr/>
          <a:lstStyle/>
          <a:p>
            <a:pPr>
              <a:defRPr/>
            </a:pPr>
            <a:fld id="{DF0251AA-9C73-BF4D-9703-D41C6EEDBCFA}" type="slidenum">
              <a:rPr lang="en-US" smtClean="0"/>
              <a:pPr>
                <a:defRPr/>
              </a:pPr>
              <a:t>14</a:t>
            </a:fld>
            <a:endParaRPr lang="en-US"/>
          </a:p>
        </p:txBody>
      </p:sp>
      <p:sp>
        <p:nvSpPr>
          <p:cNvPr id="146" name="Footer Placeholder 145"/>
          <p:cNvSpPr>
            <a:spLocks noGrp="1"/>
          </p:cNvSpPr>
          <p:nvPr>
            <p:ph type="ftr" sz="quarter" idx="11"/>
          </p:nvPr>
        </p:nvSpPr>
        <p:spPr/>
        <p:txBody>
          <a:bodyPr/>
          <a:lstStyle/>
          <a:p>
            <a:pPr>
              <a:defRPr/>
            </a:pPr>
            <a:r>
              <a:rPr lang="en-US" smtClean="0"/>
              <a:t>Spring 2011 -- Lecture #18</a:t>
            </a:r>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8788" y="196850"/>
            <a:ext cx="8343900" cy="474663"/>
          </a:xfrm>
        </p:spPr>
        <p:txBody>
          <a:bodyPr>
            <a:normAutofit fontScale="90000"/>
          </a:bodyPr>
          <a:lstStyle/>
          <a:p>
            <a:r>
              <a:rPr lang="en-US" smtClean="0"/>
              <a:t>Single Cycle Datapath during Load</a:t>
            </a:r>
          </a:p>
        </p:txBody>
      </p:sp>
      <p:sp>
        <p:nvSpPr>
          <p:cNvPr id="77827" name="Rectangle 3"/>
          <p:cNvSpPr>
            <a:spLocks noGrp="1" noChangeArrowheads="1"/>
          </p:cNvSpPr>
          <p:nvPr>
            <p:ph type="body" idx="1"/>
          </p:nvPr>
        </p:nvSpPr>
        <p:spPr>
          <a:xfrm>
            <a:off x="419100" y="1341438"/>
            <a:ext cx="8420100" cy="371475"/>
          </a:xfrm>
        </p:spPr>
        <p:txBody>
          <a:bodyPr>
            <a:normAutofit fontScale="77500" lnSpcReduction="20000"/>
          </a:bodyPr>
          <a:lstStyle/>
          <a:p>
            <a:r>
              <a:rPr lang="en-US" sz="2800"/>
              <a:t>R[rt]  =  Data Memory {R[rs] + SignExt[imm16]}</a:t>
            </a:r>
          </a:p>
        </p:txBody>
      </p:sp>
      <p:grpSp>
        <p:nvGrpSpPr>
          <p:cNvPr id="2" name="Group 4"/>
          <p:cNvGrpSpPr>
            <a:grpSpLocks/>
          </p:cNvGrpSpPr>
          <p:nvPr/>
        </p:nvGrpSpPr>
        <p:grpSpPr bwMode="auto">
          <a:xfrm>
            <a:off x="1743075" y="711200"/>
            <a:ext cx="5954713" cy="641350"/>
            <a:chOff x="1098" y="380"/>
            <a:chExt cx="3751" cy="404"/>
          </a:xfrm>
        </p:grpSpPr>
        <p:sp>
          <p:nvSpPr>
            <p:cNvPr id="45199" name="Rectangle 5"/>
            <p:cNvSpPr>
              <a:spLocks noChangeArrowheads="1"/>
            </p:cNvSpPr>
            <p:nvPr/>
          </p:nvSpPr>
          <p:spPr bwMode="auto">
            <a:xfrm>
              <a:off x="1167" y="584"/>
              <a:ext cx="3599" cy="17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3" name="Group 6"/>
            <p:cNvGrpSpPr>
              <a:grpSpLocks/>
            </p:cNvGrpSpPr>
            <p:nvPr/>
          </p:nvGrpSpPr>
          <p:grpSpPr bwMode="auto">
            <a:xfrm>
              <a:off x="1163" y="572"/>
              <a:ext cx="624" cy="212"/>
              <a:chOff x="1163" y="572"/>
              <a:chExt cx="624" cy="212"/>
            </a:xfrm>
          </p:grpSpPr>
          <p:sp>
            <p:nvSpPr>
              <p:cNvPr id="45214" name="Rectangle 7"/>
              <p:cNvSpPr>
                <a:spLocks noChangeArrowheads="1"/>
              </p:cNvSpPr>
              <p:nvPr/>
            </p:nvSpPr>
            <p:spPr bwMode="auto">
              <a:xfrm>
                <a:off x="1163" y="580"/>
                <a:ext cx="624"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5215" name="Rectangle 8"/>
              <p:cNvSpPr>
                <a:spLocks noChangeArrowheads="1"/>
              </p:cNvSpPr>
              <p:nvPr/>
            </p:nvSpPr>
            <p:spPr bwMode="auto">
              <a:xfrm>
                <a:off x="1341" y="572"/>
                <a:ext cx="254"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op</a:t>
                </a:r>
              </a:p>
            </p:txBody>
          </p:sp>
        </p:grpSp>
        <p:grpSp>
          <p:nvGrpSpPr>
            <p:cNvPr id="4" name="Group 9"/>
            <p:cNvGrpSpPr>
              <a:grpSpLocks/>
            </p:cNvGrpSpPr>
            <p:nvPr/>
          </p:nvGrpSpPr>
          <p:grpSpPr bwMode="auto">
            <a:xfrm>
              <a:off x="1795" y="572"/>
              <a:ext cx="580" cy="212"/>
              <a:chOff x="1795" y="572"/>
              <a:chExt cx="580" cy="212"/>
            </a:xfrm>
          </p:grpSpPr>
          <p:sp>
            <p:nvSpPr>
              <p:cNvPr id="45212" name="Rectangle 10"/>
              <p:cNvSpPr>
                <a:spLocks noChangeArrowheads="1"/>
              </p:cNvSpPr>
              <p:nvPr/>
            </p:nvSpPr>
            <p:spPr bwMode="auto">
              <a:xfrm>
                <a:off x="1795" y="580"/>
                <a:ext cx="580"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5213" name="Rectangle 11"/>
              <p:cNvSpPr>
                <a:spLocks noChangeArrowheads="1"/>
              </p:cNvSpPr>
              <p:nvPr/>
            </p:nvSpPr>
            <p:spPr bwMode="auto">
              <a:xfrm>
                <a:off x="1956" y="572"/>
                <a:ext cx="21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rs</a:t>
                </a:r>
              </a:p>
            </p:txBody>
          </p:sp>
        </p:grpSp>
        <p:grpSp>
          <p:nvGrpSpPr>
            <p:cNvPr id="5" name="Group 12"/>
            <p:cNvGrpSpPr>
              <a:grpSpLocks/>
            </p:cNvGrpSpPr>
            <p:nvPr/>
          </p:nvGrpSpPr>
          <p:grpSpPr bwMode="auto">
            <a:xfrm>
              <a:off x="2383" y="572"/>
              <a:ext cx="579" cy="210"/>
              <a:chOff x="2383" y="572"/>
              <a:chExt cx="579" cy="210"/>
            </a:xfrm>
          </p:grpSpPr>
          <p:sp>
            <p:nvSpPr>
              <p:cNvPr id="45210" name="Rectangle 13"/>
              <p:cNvSpPr>
                <a:spLocks noChangeArrowheads="1"/>
              </p:cNvSpPr>
              <p:nvPr/>
            </p:nvSpPr>
            <p:spPr bwMode="auto">
              <a:xfrm>
                <a:off x="2383" y="580"/>
                <a:ext cx="579"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5211" name="Rectangle 14"/>
              <p:cNvSpPr>
                <a:spLocks noChangeArrowheads="1"/>
              </p:cNvSpPr>
              <p:nvPr/>
            </p:nvSpPr>
            <p:spPr bwMode="auto">
              <a:xfrm>
                <a:off x="2543" y="572"/>
                <a:ext cx="2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rt</a:t>
                </a:r>
              </a:p>
            </p:txBody>
          </p:sp>
        </p:grpSp>
        <p:sp>
          <p:nvSpPr>
            <p:cNvPr id="45203" name="Rectangle 15"/>
            <p:cNvSpPr>
              <a:spLocks noChangeArrowheads="1"/>
            </p:cNvSpPr>
            <p:nvPr/>
          </p:nvSpPr>
          <p:spPr bwMode="auto">
            <a:xfrm>
              <a:off x="2970" y="580"/>
              <a:ext cx="1800"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5204" name="Rectangle 16"/>
            <p:cNvSpPr>
              <a:spLocks noChangeArrowheads="1"/>
            </p:cNvSpPr>
            <p:nvPr/>
          </p:nvSpPr>
          <p:spPr bwMode="auto">
            <a:xfrm>
              <a:off x="3469" y="572"/>
              <a:ext cx="69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immediate</a:t>
              </a:r>
            </a:p>
          </p:txBody>
        </p:sp>
        <p:sp>
          <p:nvSpPr>
            <p:cNvPr id="45205" name="Rectangle 17"/>
            <p:cNvSpPr>
              <a:spLocks noChangeArrowheads="1"/>
            </p:cNvSpPr>
            <p:nvPr/>
          </p:nvSpPr>
          <p:spPr bwMode="auto">
            <a:xfrm>
              <a:off x="4668" y="38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45206" name="Rectangle 18"/>
            <p:cNvSpPr>
              <a:spLocks noChangeArrowheads="1"/>
            </p:cNvSpPr>
            <p:nvPr/>
          </p:nvSpPr>
          <p:spPr bwMode="auto">
            <a:xfrm>
              <a:off x="2770"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45207" name="Rectangle 19"/>
            <p:cNvSpPr>
              <a:spLocks noChangeArrowheads="1"/>
            </p:cNvSpPr>
            <p:nvPr/>
          </p:nvSpPr>
          <p:spPr bwMode="auto">
            <a:xfrm>
              <a:off x="2182"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21</a:t>
              </a:r>
            </a:p>
          </p:txBody>
        </p:sp>
        <p:sp>
          <p:nvSpPr>
            <p:cNvPr id="45208" name="Rectangle 20"/>
            <p:cNvSpPr>
              <a:spLocks noChangeArrowheads="1"/>
            </p:cNvSpPr>
            <p:nvPr/>
          </p:nvSpPr>
          <p:spPr bwMode="auto">
            <a:xfrm>
              <a:off x="1594"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26</a:t>
              </a:r>
            </a:p>
          </p:txBody>
        </p:sp>
        <p:sp>
          <p:nvSpPr>
            <p:cNvPr id="45209" name="Rectangle 21"/>
            <p:cNvSpPr>
              <a:spLocks noChangeArrowheads="1"/>
            </p:cNvSpPr>
            <p:nvPr/>
          </p:nvSpPr>
          <p:spPr bwMode="auto">
            <a:xfrm>
              <a:off x="1098"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31</a:t>
              </a:r>
            </a:p>
          </p:txBody>
        </p:sp>
      </p:grpSp>
      <p:sp>
        <p:nvSpPr>
          <p:cNvPr id="45061" name="Rectangle 22"/>
          <p:cNvSpPr>
            <a:spLocks noChangeArrowheads="1"/>
          </p:cNvSpPr>
          <p:nvPr/>
        </p:nvSpPr>
        <p:spPr bwMode="auto">
          <a:xfrm>
            <a:off x="5867400" y="4224338"/>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5062" name="Rectangle 23"/>
          <p:cNvSpPr>
            <a:spLocks noChangeArrowheads="1"/>
          </p:cNvSpPr>
          <p:nvPr/>
        </p:nvSpPr>
        <p:spPr bwMode="auto">
          <a:xfrm>
            <a:off x="5257800" y="3233738"/>
            <a:ext cx="1752600" cy="393700"/>
          </a:xfrm>
          <a:prstGeom prst="rect">
            <a:avLst/>
          </a:prstGeom>
          <a:noFill/>
          <a:ln w="12700">
            <a:noFill/>
            <a:miter lim="800000"/>
            <a:headEnd/>
            <a:tailEnd/>
          </a:ln>
        </p:spPr>
        <p:txBody>
          <a:bodyPr lIns="90488" tIns="44450" rIns="90488" bIns="44450">
            <a:prstTxWarp prst="textNoShape">
              <a:avLst/>
            </a:prstTxWarp>
            <a:spAutoFit/>
          </a:bodyPr>
          <a:lstStyle/>
          <a:p>
            <a:pPr>
              <a:defRPr/>
            </a:pPr>
            <a:r>
              <a:rPr lang="en-US" sz="2000" u="sng">
                <a:solidFill>
                  <a:srgbClr val="FF0000"/>
                </a:solidFill>
                <a:latin typeface="+mn-lt"/>
              </a:rPr>
              <a:t>ALUctr=</a:t>
            </a:r>
            <a:r>
              <a:rPr lang="en-US" u="sng">
                <a:solidFill>
                  <a:srgbClr val="FF0000"/>
                </a:solidFill>
                <a:latin typeface="+mn-lt"/>
              </a:rPr>
              <a:t>ADD</a:t>
            </a:r>
            <a:endParaRPr lang="en-US" sz="2000" u="sng">
              <a:solidFill>
                <a:srgbClr val="FF0000"/>
              </a:solidFill>
              <a:latin typeface="+mn-lt"/>
            </a:endParaRPr>
          </a:p>
        </p:txBody>
      </p:sp>
      <p:sp>
        <p:nvSpPr>
          <p:cNvPr id="45063" name="Rectangle 24"/>
          <p:cNvSpPr>
            <a:spLocks noChangeArrowheads="1"/>
          </p:cNvSpPr>
          <p:nvPr/>
        </p:nvSpPr>
        <p:spPr bwMode="auto">
          <a:xfrm>
            <a:off x="1981200" y="4986338"/>
            <a:ext cx="4667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45064" name="Rectangle 25"/>
          <p:cNvSpPr>
            <a:spLocks noChangeArrowheads="1"/>
          </p:cNvSpPr>
          <p:nvPr/>
        </p:nvSpPr>
        <p:spPr bwMode="auto">
          <a:xfrm>
            <a:off x="1436688" y="4081463"/>
            <a:ext cx="720725"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busW</a:t>
            </a:r>
          </a:p>
        </p:txBody>
      </p:sp>
      <p:sp>
        <p:nvSpPr>
          <p:cNvPr id="45065" name="Rectangle 26"/>
          <p:cNvSpPr>
            <a:spLocks noChangeArrowheads="1"/>
          </p:cNvSpPr>
          <p:nvPr/>
        </p:nvSpPr>
        <p:spPr bwMode="auto">
          <a:xfrm>
            <a:off x="1371600" y="3386138"/>
            <a:ext cx="113347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RegWr=1</a:t>
            </a:r>
          </a:p>
        </p:txBody>
      </p:sp>
      <p:sp>
        <p:nvSpPr>
          <p:cNvPr id="45066" name="Line 27"/>
          <p:cNvSpPr>
            <a:spLocks noChangeShapeType="1"/>
          </p:cNvSpPr>
          <p:nvPr/>
        </p:nvSpPr>
        <p:spPr bwMode="auto">
          <a:xfrm flipH="1">
            <a:off x="1746250" y="4400550"/>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067" name="Rectangle 28"/>
          <p:cNvSpPr>
            <a:spLocks noChangeArrowheads="1"/>
          </p:cNvSpPr>
          <p:nvPr/>
        </p:nvSpPr>
        <p:spPr bwMode="auto">
          <a:xfrm>
            <a:off x="1598613" y="45005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5068" name="Line 29"/>
          <p:cNvSpPr>
            <a:spLocks noChangeShapeType="1"/>
          </p:cNvSpPr>
          <p:nvPr/>
        </p:nvSpPr>
        <p:spPr bwMode="auto">
          <a:xfrm flipH="1">
            <a:off x="4572000" y="4224338"/>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069" name="Rectangle 30"/>
          <p:cNvSpPr>
            <a:spLocks noChangeArrowheads="1"/>
          </p:cNvSpPr>
          <p:nvPr/>
        </p:nvSpPr>
        <p:spPr bwMode="auto">
          <a:xfrm>
            <a:off x="4419600" y="3919538"/>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5070" name="Rectangle 31"/>
          <p:cNvSpPr>
            <a:spLocks noChangeArrowheads="1"/>
          </p:cNvSpPr>
          <p:nvPr/>
        </p:nvSpPr>
        <p:spPr bwMode="auto">
          <a:xfrm>
            <a:off x="3625850" y="3919538"/>
            <a:ext cx="7175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busA</a:t>
            </a:r>
          </a:p>
        </p:txBody>
      </p:sp>
      <p:sp>
        <p:nvSpPr>
          <p:cNvPr id="45071" name="Line 32"/>
          <p:cNvSpPr>
            <a:spLocks noChangeShapeType="1"/>
          </p:cNvSpPr>
          <p:nvPr/>
        </p:nvSpPr>
        <p:spPr bwMode="auto">
          <a:xfrm flipV="1">
            <a:off x="3886200" y="4757738"/>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072" name="Rectangle 33"/>
          <p:cNvSpPr>
            <a:spLocks noChangeArrowheads="1"/>
          </p:cNvSpPr>
          <p:nvPr/>
        </p:nvSpPr>
        <p:spPr bwMode="auto">
          <a:xfrm>
            <a:off x="3730625" y="48815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5073" name="Rectangle 34"/>
          <p:cNvSpPr>
            <a:spLocks noChangeArrowheads="1"/>
          </p:cNvSpPr>
          <p:nvPr/>
        </p:nvSpPr>
        <p:spPr bwMode="auto">
          <a:xfrm>
            <a:off x="3657600" y="4452938"/>
            <a:ext cx="7032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busB</a:t>
            </a:r>
          </a:p>
        </p:txBody>
      </p:sp>
      <p:sp>
        <p:nvSpPr>
          <p:cNvPr id="45074" name="Line 35"/>
          <p:cNvSpPr>
            <a:spLocks noChangeShapeType="1"/>
          </p:cNvSpPr>
          <p:nvPr/>
        </p:nvSpPr>
        <p:spPr bwMode="auto">
          <a:xfrm flipV="1">
            <a:off x="3276600" y="3763963"/>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075" name="Line 36"/>
          <p:cNvSpPr>
            <a:spLocks noChangeShapeType="1"/>
          </p:cNvSpPr>
          <p:nvPr/>
        </p:nvSpPr>
        <p:spPr bwMode="auto">
          <a:xfrm flipV="1">
            <a:off x="2527300" y="3763963"/>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076" name="Rectangle 37"/>
          <p:cNvSpPr>
            <a:spLocks noChangeArrowheads="1"/>
          </p:cNvSpPr>
          <p:nvPr/>
        </p:nvSpPr>
        <p:spPr bwMode="auto">
          <a:xfrm>
            <a:off x="2384425" y="3614738"/>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45077" name="Line 38"/>
          <p:cNvSpPr>
            <a:spLocks noChangeShapeType="1"/>
          </p:cNvSpPr>
          <p:nvPr/>
        </p:nvSpPr>
        <p:spPr bwMode="auto">
          <a:xfrm flipV="1">
            <a:off x="2908300" y="3763963"/>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078" name="Rectangle 39"/>
          <p:cNvSpPr>
            <a:spLocks noChangeArrowheads="1"/>
          </p:cNvSpPr>
          <p:nvPr/>
        </p:nvSpPr>
        <p:spPr bwMode="auto">
          <a:xfrm>
            <a:off x="2743200" y="3614738"/>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45079" name="Rectangle 40"/>
          <p:cNvSpPr>
            <a:spLocks noChangeArrowheads="1"/>
          </p:cNvSpPr>
          <p:nvPr/>
        </p:nvSpPr>
        <p:spPr bwMode="auto">
          <a:xfrm>
            <a:off x="2322513" y="3990975"/>
            <a:ext cx="439737"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Rw</a:t>
            </a:r>
          </a:p>
        </p:txBody>
      </p:sp>
      <p:sp>
        <p:nvSpPr>
          <p:cNvPr id="45080" name="Rectangle 41"/>
          <p:cNvSpPr>
            <a:spLocks noChangeArrowheads="1"/>
          </p:cNvSpPr>
          <p:nvPr/>
        </p:nvSpPr>
        <p:spPr bwMode="auto">
          <a:xfrm>
            <a:off x="2779713" y="3990975"/>
            <a:ext cx="406400"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Ra</a:t>
            </a:r>
          </a:p>
        </p:txBody>
      </p:sp>
      <p:sp>
        <p:nvSpPr>
          <p:cNvPr id="45081" name="Rectangle 42"/>
          <p:cNvSpPr>
            <a:spLocks noChangeArrowheads="1"/>
          </p:cNvSpPr>
          <p:nvPr/>
        </p:nvSpPr>
        <p:spPr bwMode="auto">
          <a:xfrm>
            <a:off x="3160713" y="3990975"/>
            <a:ext cx="417512"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Rb</a:t>
            </a:r>
          </a:p>
        </p:txBody>
      </p:sp>
      <p:sp>
        <p:nvSpPr>
          <p:cNvPr id="45082" name="Rectangle 43"/>
          <p:cNvSpPr>
            <a:spLocks noChangeArrowheads="1"/>
          </p:cNvSpPr>
          <p:nvPr/>
        </p:nvSpPr>
        <p:spPr bwMode="auto">
          <a:xfrm>
            <a:off x="2322513" y="4376738"/>
            <a:ext cx="952500"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b="1">
                <a:latin typeface="+mn-lt"/>
              </a:rPr>
              <a:t>RegFile</a:t>
            </a:r>
          </a:p>
        </p:txBody>
      </p:sp>
      <p:sp>
        <p:nvSpPr>
          <p:cNvPr id="45083" name="Rectangle 44"/>
          <p:cNvSpPr>
            <a:spLocks noChangeArrowheads="1"/>
          </p:cNvSpPr>
          <p:nvPr/>
        </p:nvSpPr>
        <p:spPr bwMode="auto">
          <a:xfrm>
            <a:off x="2743200" y="3386138"/>
            <a:ext cx="400050"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Rs</a:t>
            </a:r>
          </a:p>
        </p:txBody>
      </p:sp>
      <p:sp>
        <p:nvSpPr>
          <p:cNvPr id="45084" name="Rectangle 45"/>
          <p:cNvSpPr>
            <a:spLocks noChangeArrowheads="1"/>
          </p:cNvSpPr>
          <p:nvPr/>
        </p:nvSpPr>
        <p:spPr bwMode="auto">
          <a:xfrm>
            <a:off x="2574925" y="2624138"/>
            <a:ext cx="396875" cy="363537"/>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Rt</a:t>
            </a:r>
          </a:p>
        </p:txBody>
      </p:sp>
      <p:sp>
        <p:nvSpPr>
          <p:cNvPr id="45085" name="Rectangle 46"/>
          <p:cNvSpPr>
            <a:spLocks noChangeArrowheads="1"/>
          </p:cNvSpPr>
          <p:nvPr/>
        </p:nvSpPr>
        <p:spPr bwMode="auto">
          <a:xfrm>
            <a:off x="3124200" y="3386138"/>
            <a:ext cx="396875" cy="363537"/>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a:latin typeface="+mn-lt"/>
              </a:rPr>
              <a:t>Rt</a:t>
            </a:r>
          </a:p>
        </p:txBody>
      </p:sp>
      <p:sp>
        <p:nvSpPr>
          <p:cNvPr id="45086" name="Rectangle 47"/>
          <p:cNvSpPr>
            <a:spLocks noChangeArrowheads="1"/>
          </p:cNvSpPr>
          <p:nvPr/>
        </p:nvSpPr>
        <p:spPr bwMode="auto">
          <a:xfrm>
            <a:off x="2143125" y="2624138"/>
            <a:ext cx="428625"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Rd</a:t>
            </a:r>
          </a:p>
        </p:txBody>
      </p:sp>
      <p:sp>
        <p:nvSpPr>
          <p:cNvPr id="45087" name="Rectangle 48"/>
          <p:cNvSpPr>
            <a:spLocks noChangeArrowheads="1"/>
          </p:cNvSpPr>
          <p:nvPr/>
        </p:nvSpPr>
        <p:spPr bwMode="auto">
          <a:xfrm>
            <a:off x="1419225" y="2319338"/>
            <a:ext cx="11652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RegDst=0</a:t>
            </a:r>
          </a:p>
        </p:txBody>
      </p:sp>
      <p:grpSp>
        <p:nvGrpSpPr>
          <p:cNvPr id="6" name="Group 49"/>
          <p:cNvGrpSpPr>
            <a:grpSpLocks/>
          </p:cNvGrpSpPr>
          <p:nvPr/>
        </p:nvGrpSpPr>
        <p:grpSpPr bwMode="auto">
          <a:xfrm>
            <a:off x="3454400" y="5232400"/>
            <a:ext cx="376238" cy="1082675"/>
            <a:chOff x="2848" y="3083"/>
            <a:chExt cx="237" cy="682"/>
          </a:xfrm>
        </p:grpSpPr>
        <p:sp>
          <p:nvSpPr>
            <p:cNvPr id="45197" name="Rectangle 50"/>
            <p:cNvSpPr>
              <a:spLocks noChangeArrowheads="1"/>
            </p:cNvSpPr>
            <p:nvPr/>
          </p:nvSpPr>
          <p:spPr bwMode="auto">
            <a:xfrm>
              <a:off x="2848" y="3088"/>
              <a:ext cx="224" cy="65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5198" name="Rectangle 51"/>
            <p:cNvSpPr>
              <a:spLocks noChangeArrowheads="1"/>
            </p:cNvSpPr>
            <p:nvPr/>
          </p:nvSpPr>
          <p:spPr bwMode="auto">
            <a:xfrm rot="5400000">
              <a:off x="2625" y="3314"/>
              <a:ext cx="682" cy="229"/>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b="1">
                  <a:latin typeface="+mn-lt"/>
                </a:rPr>
                <a:t>Extender</a:t>
              </a:r>
              <a:endParaRPr lang="en-US" sz="2000" b="1">
                <a:latin typeface="+mn-lt"/>
              </a:endParaRPr>
            </a:p>
          </p:txBody>
        </p:sp>
      </p:grpSp>
      <p:sp>
        <p:nvSpPr>
          <p:cNvPr id="45089" name="Rectangle 52"/>
          <p:cNvSpPr>
            <a:spLocks noChangeArrowheads="1"/>
          </p:cNvSpPr>
          <p:nvPr/>
        </p:nvSpPr>
        <p:spPr bwMode="auto">
          <a:xfrm>
            <a:off x="3962400" y="57197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5090" name="Line 53"/>
          <p:cNvSpPr>
            <a:spLocks noChangeShapeType="1"/>
          </p:cNvSpPr>
          <p:nvPr/>
        </p:nvSpPr>
        <p:spPr bwMode="auto">
          <a:xfrm flipH="1">
            <a:off x="4114800" y="5618163"/>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091" name="Line 54"/>
          <p:cNvSpPr>
            <a:spLocks noChangeShapeType="1"/>
          </p:cNvSpPr>
          <p:nvPr/>
        </p:nvSpPr>
        <p:spPr bwMode="auto">
          <a:xfrm flipH="1">
            <a:off x="3035300" y="5619750"/>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092" name="Rectangle 55"/>
          <p:cNvSpPr>
            <a:spLocks noChangeArrowheads="1"/>
          </p:cNvSpPr>
          <p:nvPr/>
        </p:nvSpPr>
        <p:spPr bwMode="auto">
          <a:xfrm>
            <a:off x="2819400" y="57197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45093" name="Rectangle 56"/>
          <p:cNvSpPr>
            <a:spLocks noChangeArrowheads="1"/>
          </p:cNvSpPr>
          <p:nvPr/>
        </p:nvSpPr>
        <p:spPr bwMode="auto">
          <a:xfrm>
            <a:off x="1905000" y="5443538"/>
            <a:ext cx="9112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45094" name="Rectangle 57"/>
          <p:cNvSpPr>
            <a:spLocks noChangeArrowheads="1"/>
          </p:cNvSpPr>
          <p:nvPr/>
        </p:nvSpPr>
        <p:spPr bwMode="auto">
          <a:xfrm>
            <a:off x="4038600" y="6129338"/>
            <a:ext cx="1169988"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ALUSrc=1</a:t>
            </a:r>
          </a:p>
        </p:txBody>
      </p:sp>
      <p:sp>
        <p:nvSpPr>
          <p:cNvPr id="45095" name="Rectangle 58"/>
          <p:cNvSpPr>
            <a:spLocks noChangeArrowheads="1"/>
          </p:cNvSpPr>
          <p:nvPr/>
        </p:nvSpPr>
        <p:spPr bwMode="auto">
          <a:xfrm>
            <a:off x="2209800" y="6205538"/>
            <a:ext cx="1352550"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ExtOp=sign</a:t>
            </a:r>
          </a:p>
        </p:txBody>
      </p:sp>
      <p:sp>
        <p:nvSpPr>
          <p:cNvPr id="45096" name="Line 59"/>
          <p:cNvSpPr>
            <a:spLocks noChangeShapeType="1"/>
          </p:cNvSpPr>
          <p:nvPr/>
        </p:nvSpPr>
        <p:spPr bwMode="auto">
          <a:xfrm flipV="1">
            <a:off x="7543800" y="3843338"/>
            <a:ext cx="0" cy="644525"/>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45097" name="Rectangle 60"/>
          <p:cNvSpPr>
            <a:spLocks noChangeArrowheads="1"/>
          </p:cNvSpPr>
          <p:nvPr/>
        </p:nvSpPr>
        <p:spPr bwMode="auto">
          <a:xfrm>
            <a:off x="6400800" y="3462338"/>
            <a:ext cx="15938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MemtoReg=1</a:t>
            </a:r>
          </a:p>
        </p:txBody>
      </p:sp>
      <p:sp>
        <p:nvSpPr>
          <p:cNvPr id="45098" name="Rectangle 61"/>
          <p:cNvSpPr>
            <a:spLocks noChangeArrowheads="1"/>
          </p:cNvSpPr>
          <p:nvPr/>
        </p:nvSpPr>
        <p:spPr bwMode="auto">
          <a:xfrm>
            <a:off x="5224463" y="5976938"/>
            <a:ext cx="4667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45099" name="Rectangle 62"/>
          <p:cNvSpPr>
            <a:spLocks noChangeArrowheads="1"/>
          </p:cNvSpPr>
          <p:nvPr/>
        </p:nvSpPr>
        <p:spPr bwMode="auto">
          <a:xfrm>
            <a:off x="4953000" y="5443538"/>
            <a:ext cx="935038"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Data In</a:t>
            </a:r>
          </a:p>
        </p:txBody>
      </p:sp>
      <p:sp>
        <p:nvSpPr>
          <p:cNvPr id="45100" name="Line 63"/>
          <p:cNvSpPr>
            <a:spLocks noChangeShapeType="1"/>
          </p:cNvSpPr>
          <p:nvPr/>
        </p:nvSpPr>
        <p:spPr bwMode="auto">
          <a:xfrm flipH="1">
            <a:off x="5086350" y="5375275"/>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101" name="Rectangle 64"/>
          <p:cNvSpPr>
            <a:spLocks noChangeArrowheads="1"/>
          </p:cNvSpPr>
          <p:nvPr/>
        </p:nvSpPr>
        <p:spPr bwMode="auto">
          <a:xfrm>
            <a:off x="5116513" y="5151438"/>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5102" name="Line 65"/>
          <p:cNvSpPr>
            <a:spLocks noChangeShapeType="1"/>
          </p:cNvSpPr>
          <p:nvPr/>
        </p:nvSpPr>
        <p:spPr bwMode="auto">
          <a:xfrm flipV="1">
            <a:off x="6235700" y="4224338"/>
            <a:ext cx="12700" cy="1008062"/>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45103" name="Rectangle 66"/>
          <p:cNvSpPr>
            <a:spLocks noChangeArrowheads="1"/>
          </p:cNvSpPr>
          <p:nvPr/>
        </p:nvSpPr>
        <p:spPr bwMode="auto">
          <a:xfrm>
            <a:off x="5943600" y="3843338"/>
            <a:ext cx="1311275"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MemWr=0</a:t>
            </a:r>
          </a:p>
        </p:txBody>
      </p:sp>
      <p:sp>
        <p:nvSpPr>
          <p:cNvPr id="45104" name="Rectangle 67"/>
          <p:cNvSpPr>
            <a:spLocks noChangeArrowheads="1"/>
          </p:cNvSpPr>
          <p:nvPr/>
        </p:nvSpPr>
        <p:spPr bwMode="auto">
          <a:xfrm>
            <a:off x="4495800" y="3309938"/>
            <a:ext cx="627063"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zero</a:t>
            </a:r>
          </a:p>
        </p:txBody>
      </p:sp>
      <p:grpSp>
        <p:nvGrpSpPr>
          <p:cNvPr id="7" name="Group 68"/>
          <p:cNvGrpSpPr>
            <a:grpSpLocks/>
          </p:cNvGrpSpPr>
          <p:nvPr/>
        </p:nvGrpSpPr>
        <p:grpSpPr bwMode="auto">
          <a:xfrm>
            <a:off x="2133600" y="3052763"/>
            <a:ext cx="838200" cy="336550"/>
            <a:chOff x="2640" y="1422"/>
            <a:chExt cx="528" cy="212"/>
          </a:xfrm>
        </p:grpSpPr>
        <p:sp>
          <p:nvSpPr>
            <p:cNvPr id="45194" name="Rectangle 69"/>
            <p:cNvSpPr>
              <a:spLocks noChangeArrowheads="1"/>
            </p:cNvSpPr>
            <p:nvPr/>
          </p:nvSpPr>
          <p:spPr bwMode="auto">
            <a:xfrm>
              <a:off x="292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45195" name="Rectangle 70"/>
            <p:cNvSpPr>
              <a:spLocks noChangeArrowheads="1"/>
            </p:cNvSpPr>
            <p:nvPr/>
          </p:nvSpPr>
          <p:spPr bwMode="auto">
            <a:xfrm>
              <a:off x="268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45196" name="Freeform 71"/>
            <p:cNvSpPr>
              <a:spLocks/>
            </p:cNvSpPr>
            <p:nvPr/>
          </p:nvSpPr>
          <p:spPr bwMode="auto">
            <a:xfrm>
              <a:off x="2640" y="1440"/>
              <a:ext cx="528" cy="192"/>
            </a:xfrm>
            <a:custGeom>
              <a:avLst/>
              <a:gdLst>
                <a:gd name="T0" fmla="*/ 0 w 528"/>
                <a:gd name="T1" fmla="*/ 0 h 192"/>
                <a:gd name="T2" fmla="*/ 48 w 528"/>
                <a:gd name="T3" fmla="*/ 192 h 192"/>
                <a:gd name="T4" fmla="*/ 480 w 528"/>
                <a:gd name="T5" fmla="*/ 192 h 192"/>
                <a:gd name="T6" fmla="*/ 528 w 528"/>
                <a:gd name="T7" fmla="*/ 0 h 192"/>
                <a:gd name="T8" fmla="*/ 0 w 528"/>
                <a:gd name="T9" fmla="*/ 0 h 192"/>
                <a:gd name="T10" fmla="*/ 0 60000 65536"/>
                <a:gd name="T11" fmla="*/ 0 60000 65536"/>
                <a:gd name="T12" fmla="*/ 0 60000 65536"/>
                <a:gd name="T13" fmla="*/ 0 60000 65536"/>
                <a:gd name="T14" fmla="*/ 0 60000 65536"/>
                <a:gd name="T15" fmla="*/ 0 w 528"/>
                <a:gd name="T16" fmla="*/ 0 h 192"/>
                <a:gd name="T17" fmla="*/ 528 w 528"/>
                <a:gd name="T18" fmla="*/ 192 h 192"/>
              </a:gdLst>
              <a:ahLst/>
              <a:cxnLst>
                <a:cxn ang="T10">
                  <a:pos x="T0" y="T1"/>
                </a:cxn>
                <a:cxn ang="T11">
                  <a:pos x="T2" y="T3"/>
                </a:cxn>
                <a:cxn ang="T12">
                  <a:pos x="T4" y="T5"/>
                </a:cxn>
                <a:cxn ang="T13">
                  <a:pos x="T6" y="T7"/>
                </a:cxn>
                <a:cxn ang="T14">
                  <a:pos x="T8" y="T9"/>
                </a:cxn>
              </a:cxnLst>
              <a:rect l="T15" t="T16" r="T17" b="T18"/>
              <a:pathLst>
                <a:path w="528" h="192">
                  <a:moveTo>
                    <a:pt x="0" y="0"/>
                  </a:moveTo>
                  <a:lnTo>
                    <a:pt x="48" y="192"/>
                  </a:lnTo>
                  <a:lnTo>
                    <a:pt x="480" y="192"/>
                  </a:lnTo>
                  <a:lnTo>
                    <a:pt x="528" y="0"/>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45106" name="Rectangle 72"/>
          <p:cNvSpPr>
            <a:spLocks noChangeArrowheads="1"/>
          </p:cNvSpPr>
          <p:nvPr/>
        </p:nvSpPr>
        <p:spPr bwMode="auto">
          <a:xfrm>
            <a:off x="2133600" y="3995738"/>
            <a:ext cx="1447800" cy="990600"/>
          </a:xfrm>
          <a:prstGeom prst="rect">
            <a:avLst/>
          </a:prstGeom>
          <a:noFill/>
          <a:ln w="381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8" name="Group 73"/>
          <p:cNvGrpSpPr>
            <a:grpSpLocks/>
          </p:cNvGrpSpPr>
          <p:nvPr/>
        </p:nvGrpSpPr>
        <p:grpSpPr bwMode="auto">
          <a:xfrm>
            <a:off x="4441825" y="4605338"/>
            <a:ext cx="358775" cy="1219200"/>
            <a:chOff x="3518" y="2640"/>
            <a:chExt cx="226" cy="768"/>
          </a:xfrm>
        </p:grpSpPr>
        <p:sp>
          <p:nvSpPr>
            <p:cNvPr id="45191" name="Rectangle 74"/>
            <p:cNvSpPr>
              <a:spLocks noChangeArrowheads="1"/>
            </p:cNvSpPr>
            <p:nvPr/>
          </p:nvSpPr>
          <p:spPr bwMode="auto">
            <a:xfrm>
              <a:off x="3518" y="269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45192" name="Rectangle 75"/>
            <p:cNvSpPr>
              <a:spLocks noChangeArrowheads="1"/>
            </p:cNvSpPr>
            <p:nvPr/>
          </p:nvSpPr>
          <p:spPr bwMode="auto">
            <a:xfrm>
              <a:off x="3518" y="3187"/>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45193" name="Freeform 76"/>
            <p:cNvSpPr>
              <a:spLocks/>
            </p:cNvSpPr>
            <p:nvPr/>
          </p:nvSpPr>
          <p:spPr bwMode="auto">
            <a:xfrm>
              <a:off x="3552" y="2640"/>
              <a:ext cx="192" cy="768"/>
            </a:xfrm>
            <a:custGeom>
              <a:avLst/>
              <a:gdLst>
                <a:gd name="T0" fmla="*/ 0 w 192"/>
                <a:gd name="T1" fmla="*/ 0 h 768"/>
                <a:gd name="T2" fmla="*/ 0 w 192"/>
                <a:gd name="T3" fmla="*/ 768 h 768"/>
                <a:gd name="T4" fmla="*/ 192 w 192"/>
                <a:gd name="T5" fmla="*/ 672 h 768"/>
                <a:gd name="T6" fmla="*/ 192 w 192"/>
                <a:gd name="T7" fmla="*/ 96 h 768"/>
                <a:gd name="T8" fmla="*/ 0 w 192"/>
                <a:gd name="T9" fmla="*/ 0 h 768"/>
                <a:gd name="T10" fmla="*/ 0 60000 65536"/>
                <a:gd name="T11" fmla="*/ 0 60000 65536"/>
                <a:gd name="T12" fmla="*/ 0 60000 65536"/>
                <a:gd name="T13" fmla="*/ 0 60000 65536"/>
                <a:gd name="T14" fmla="*/ 0 60000 65536"/>
                <a:gd name="T15" fmla="*/ 0 w 192"/>
                <a:gd name="T16" fmla="*/ 0 h 768"/>
                <a:gd name="T17" fmla="*/ 192 w 192"/>
                <a:gd name="T18" fmla="*/ 768 h 768"/>
              </a:gdLst>
              <a:ahLst/>
              <a:cxnLst>
                <a:cxn ang="T10">
                  <a:pos x="T0" y="T1"/>
                </a:cxn>
                <a:cxn ang="T11">
                  <a:pos x="T2" y="T3"/>
                </a:cxn>
                <a:cxn ang="T12">
                  <a:pos x="T4" y="T5"/>
                </a:cxn>
                <a:cxn ang="T13">
                  <a:pos x="T6" y="T7"/>
                </a:cxn>
                <a:cxn ang="T14">
                  <a:pos x="T8" y="T9"/>
                </a:cxn>
              </a:cxnLst>
              <a:rect l="T15" t="T16" r="T17" b="T18"/>
              <a:pathLst>
                <a:path w="192" h="768">
                  <a:moveTo>
                    <a:pt x="0" y="0"/>
                  </a:moveTo>
                  <a:lnTo>
                    <a:pt x="0" y="768"/>
                  </a:lnTo>
                  <a:lnTo>
                    <a:pt x="192" y="672"/>
                  </a:lnTo>
                  <a:lnTo>
                    <a:pt x="192" y="96"/>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9" name="Group 77"/>
          <p:cNvGrpSpPr>
            <a:grpSpLocks/>
          </p:cNvGrpSpPr>
          <p:nvPr/>
        </p:nvGrpSpPr>
        <p:grpSpPr bwMode="auto">
          <a:xfrm>
            <a:off x="5305425" y="3995738"/>
            <a:ext cx="485775" cy="1143000"/>
            <a:chOff x="4009" y="2304"/>
            <a:chExt cx="306" cy="720"/>
          </a:xfrm>
        </p:grpSpPr>
        <p:sp>
          <p:nvSpPr>
            <p:cNvPr id="45188" name="Rectangle 78"/>
            <p:cNvSpPr>
              <a:spLocks noChangeArrowheads="1"/>
            </p:cNvSpPr>
            <p:nvPr/>
          </p:nvSpPr>
          <p:spPr bwMode="auto">
            <a:xfrm>
              <a:off x="4009" y="2322"/>
              <a:ext cx="180"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t>
              </a:r>
            </a:p>
          </p:txBody>
        </p:sp>
        <p:sp>
          <p:nvSpPr>
            <p:cNvPr id="45189" name="Rectangle 79"/>
            <p:cNvSpPr>
              <a:spLocks noChangeArrowheads="1"/>
            </p:cNvSpPr>
            <p:nvPr/>
          </p:nvSpPr>
          <p:spPr bwMode="auto">
            <a:xfrm rot="5400000">
              <a:off x="4016" y="2581"/>
              <a:ext cx="33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ALU</a:t>
              </a:r>
            </a:p>
          </p:txBody>
        </p:sp>
        <p:sp>
          <p:nvSpPr>
            <p:cNvPr id="45190" name="Freeform 80"/>
            <p:cNvSpPr>
              <a:spLocks/>
            </p:cNvSpPr>
            <p:nvPr/>
          </p:nvSpPr>
          <p:spPr bwMode="auto">
            <a:xfrm>
              <a:off x="4032" y="2304"/>
              <a:ext cx="283" cy="720"/>
            </a:xfrm>
            <a:custGeom>
              <a:avLst/>
              <a:gdLst>
                <a:gd name="T0" fmla="*/ 0 w 240"/>
                <a:gd name="T1" fmla="*/ 0 h 672"/>
                <a:gd name="T2" fmla="*/ 0 w 240"/>
                <a:gd name="T3" fmla="*/ 355 h 672"/>
                <a:gd name="T4" fmla="*/ 79 w 240"/>
                <a:gd name="T5" fmla="*/ 414 h 672"/>
                <a:gd name="T6" fmla="*/ 0 w 240"/>
                <a:gd name="T7" fmla="*/ 471 h 672"/>
                <a:gd name="T8" fmla="*/ 0 w 240"/>
                <a:gd name="T9" fmla="*/ 826 h 672"/>
                <a:gd name="T10" fmla="*/ 394 w 240"/>
                <a:gd name="T11" fmla="*/ 590 h 672"/>
                <a:gd name="T12" fmla="*/ 394 w 240"/>
                <a:gd name="T13" fmla="*/ 237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10" name="Group 81"/>
          <p:cNvGrpSpPr>
            <a:grpSpLocks/>
          </p:cNvGrpSpPr>
          <p:nvPr/>
        </p:nvGrpSpPr>
        <p:grpSpPr bwMode="auto">
          <a:xfrm>
            <a:off x="7337425" y="4376738"/>
            <a:ext cx="358775" cy="1600200"/>
            <a:chOff x="5294" y="2544"/>
            <a:chExt cx="226" cy="1008"/>
          </a:xfrm>
        </p:grpSpPr>
        <p:sp>
          <p:nvSpPr>
            <p:cNvPr id="45185" name="Rectangle 82"/>
            <p:cNvSpPr>
              <a:spLocks noChangeArrowheads="1"/>
            </p:cNvSpPr>
            <p:nvPr/>
          </p:nvSpPr>
          <p:spPr bwMode="auto">
            <a:xfrm>
              <a:off x="5294" y="26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45186" name="Rectangle 83"/>
            <p:cNvSpPr>
              <a:spLocks noChangeArrowheads="1"/>
            </p:cNvSpPr>
            <p:nvPr/>
          </p:nvSpPr>
          <p:spPr bwMode="auto">
            <a:xfrm>
              <a:off x="5294" y="324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45187" name="Freeform 84"/>
            <p:cNvSpPr>
              <a:spLocks/>
            </p:cNvSpPr>
            <p:nvPr/>
          </p:nvSpPr>
          <p:spPr bwMode="auto">
            <a:xfrm>
              <a:off x="5328" y="2544"/>
              <a:ext cx="192" cy="1008"/>
            </a:xfrm>
            <a:custGeom>
              <a:avLst/>
              <a:gdLst>
                <a:gd name="T0" fmla="*/ 0 w 192"/>
                <a:gd name="T1" fmla="*/ 0 h 1008"/>
                <a:gd name="T2" fmla="*/ 0 w 192"/>
                <a:gd name="T3" fmla="*/ 1008 h 1008"/>
                <a:gd name="T4" fmla="*/ 192 w 192"/>
                <a:gd name="T5" fmla="*/ 864 h 1008"/>
                <a:gd name="T6" fmla="*/ 192 w 192"/>
                <a:gd name="T7" fmla="*/ 144 h 1008"/>
                <a:gd name="T8" fmla="*/ 0 w 192"/>
                <a:gd name="T9" fmla="*/ 0 h 1008"/>
                <a:gd name="T10" fmla="*/ 0 60000 65536"/>
                <a:gd name="T11" fmla="*/ 0 60000 65536"/>
                <a:gd name="T12" fmla="*/ 0 60000 65536"/>
                <a:gd name="T13" fmla="*/ 0 60000 65536"/>
                <a:gd name="T14" fmla="*/ 0 60000 65536"/>
                <a:gd name="T15" fmla="*/ 0 w 192"/>
                <a:gd name="T16" fmla="*/ 0 h 1008"/>
                <a:gd name="T17" fmla="*/ 192 w 192"/>
                <a:gd name="T18" fmla="*/ 1008 h 1008"/>
              </a:gdLst>
              <a:ahLst/>
              <a:cxnLst>
                <a:cxn ang="T10">
                  <a:pos x="T0" y="T1"/>
                </a:cxn>
                <a:cxn ang="T11">
                  <a:pos x="T2" y="T3"/>
                </a:cxn>
                <a:cxn ang="T12">
                  <a:pos x="T4" y="T5"/>
                </a:cxn>
                <a:cxn ang="T13">
                  <a:pos x="T6" y="T7"/>
                </a:cxn>
                <a:cxn ang="T14">
                  <a:pos x="T8" y="T9"/>
                </a:cxn>
              </a:cxnLst>
              <a:rect l="T15" t="T16" r="T17" b="T18"/>
              <a:pathLst>
                <a:path w="192" h="1008">
                  <a:moveTo>
                    <a:pt x="0" y="0"/>
                  </a:moveTo>
                  <a:lnTo>
                    <a:pt x="0" y="1008"/>
                  </a:lnTo>
                  <a:lnTo>
                    <a:pt x="192" y="864"/>
                  </a:lnTo>
                  <a:lnTo>
                    <a:pt x="192" y="144"/>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11" name="Group 85"/>
          <p:cNvGrpSpPr>
            <a:grpSpLocks/>
          </p:cNvGrpSpPr>
          <p:nvPr/>
        </p:nvGrpSpPr>
        <p:grpSpPr bwMode="auto">
          <a:xfrm>
            <a:off x="5915025" y="5186363"/>
            <a:ext cx="1146175" cy="1181100"/>
            <a:chOff x="4398" y="3054"/>
            <a:chExt cx="722" cy="744"/>
          </a:xfrm>
        </p:grpSpPr>
        <p:sp>
          <p:nvSpPr>
            <p:cNvPr id="45179" name="Rectangle 86"/>
            <p:cNvSpPr>
              <a:spLocks noChangeArrowheads="1"/>
            </p:cNvSpPr>
            <p:nvPr/>
          </p:nvSpPr>
          <p:spPr bwMode="auto">
            <a:xfrm>
              <a:off x="4410" y="3087"/>
              <a:ext cx="710" cy="711"/>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5180" name="Rectangle 87"/>
            <p:cNvSpPr>
              <a:spLocks noChangeArrowheads="1"/>
            </p:cNvSpPr>
            <p:nvPr/>
          </p:nvSpPr>
          <p:spPr bwMode="auto">
            <a:xfrm>
              <a:off x="4398" y="3054"/>
              <a:ext cx="402"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WrEn</a:t>
              </a:r>
            </a:p>
          </p:txBody>
        </p:sp>
        <p:sp>
          <p:nvSpPr>
            <p:cNvPr id="45181" name="Rectangle 88"/>
            <p:cNvSpPr>
              <a:spLocks noChangeArrowheads="1"/>
            </p:cNvSpPr>
            <p:nvPr/>
          </p:nvSpPr>
          <p:spPr bwMode="auto">
            <a:xfrm>
              <a:off x="4783" y="3054"/>
              <a:ext cx="3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Adr</a:t>
              </a:r>
            </a:p>
          </p:txBody>
        </p:sp>
        <p:sp>
          <p:nvSpPr>
            <p:cNvPr id="45182" name="Rectangle 89"/>
            <p:cNvSpPr>
              <a:spLocks noChangeArrowheads="1"/>
            </p:cNvSpPr>
            <p:nvPr/>
          </p:nvSpPr>
          <p:spPr bwMode="auto">
            <a:xfrm>
              <a:off x="4421" y="3311"/>
              <a:ext cx="691" cy="373"/>
            </a:xfrm>
            <a:prstGeom prst="rect">
              <a:avLst/>
            </a:prstGeom>
            <a:noFill/>
            <a:ln w="12700">
              <a:noFill/>
              <a:miter lim="800000"/>
              <a:headEnd/>
              <a:tailEnd/>
            </a:ln>
          </p:spPr>
          <p:txBody>
            <a:bodyPr wrap="none" lIns="90488" tIns="44450" rIns="90488" bIns="44450">
              <a:prstTxWarp prst="textNoShape">
                <a:avLst/>
              </a:prstTxWarp>
              <a:spAutoFit/>
            </a:bodyPr>
            <a:lstStyle/>
            <a:p>
              <a:pPr algn="ctr">
                <a:lnSpc>
                  <a:spcPct val="80000"/>
                </a:lnSpc>
                <a:defRPr/>
              </a:pPr>
              <a:r>
                <a:rPr lang="en-US" sz="2000" b="1">
                  <a:latin typeface="+mn-lt"/>
                </a:rPr>
                <a:t>Data</a:t>
              </a:r>
            </a:p>
            <a:p>
              <a:pPr algn="ctr">
                <a:lnSpc>
                  <a:spcPct val="80000"/>
                </a:lnSpc>
                <a:defRPr/>
              </a:pPr>
              <a:r>
                <a:rPr lang="en-US" sz="2000" b="1">
                  <a:latin typeface="+mn-lt"/>
                </a:rPr>
                <a:t>Memory</a:t>
              </a:r>
            </a:p>
          </p:txBody>
        </p:sp>
        <p:sp>
          <p:nvSpPr>
            <p:cNvPr id="45183" name="Line 90"/>
            <p:cNvSpPr>
              <a:spLocks noChangeShapeType="1"/>
            </p:cNvSpPr>
            <p:nvPr/>
          </p:nvSpPr>
          <p:spPr bwMode="auto">
            <a:xfrm>
              <a:off x="4416" y="3648"/>
              <a:ext cx="96" cy="4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184" name="Line 91"/>
            <p:cNvSpPr>
              <a:spLocks noChangeShapeType="1"/>
            </p:cNvSpPr>
            <p:nvPr/>
          </p:nvSpPr>
          <p:spPr bwMode="auto">
            <a:xfrm flipH="1">
              <a:off x="4416" y="3696"/>
              <a:ext cx="96" cy="4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45111" name="Line 92"/>
          <p:cNvSpPr>
            <a:spLocks noChangeShapeType="1"/>
          </p:cNvSpPr>
          <p:nvPr/>
        </p:nvSpPr>
        <p:spPr bwMode="auto">
          <a:xfrm>
            <a:off x="2362200" y="2928938"/>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112" name="Line 93"/>
          <p:cNvSpPr>
            <a:spLocks noChangeShapeType="1"/>
          </p:cNvSpPr>
          <p:nvPr/>
        </p:nvSpPr>
        <p:spPr bwMode="auto">
          <a:xfrm>
            <a:off x="2743200" y="2928938"/>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113" name="Freeform 94"/>
          <p:cNvSpPr>
            <a:spLocks/>
          </p:cNvSpPr>
          <p:nvPr/>
        </p:nvSpPr>
        <p:spPr bwMode="auto">
          <a:xfrm>
            <a:off x="1828800" y="2700338"/>
            <a:ext cx="304800" cy="533400"/>
          </a:xfrm>
          <a:custGeom>
            <a:avLst/>
            <a:gdLst>
              <a:gd name="T0" fmla="*/ 0 w 192"/>
              <a:gd name="T1" fmla="*/ 0 h 336"/>
              <a:gd name="T2" fmla="*/ 0 w 192"/>
              <a:gd name="T3" fmla="*/ 2147483647 h 336"/>
              <a:gd name="T4" fmla="*/ 2147483647 w 192"/>
              <a:gd name="T5" fmla="*/ 2147483647 h 336"/>
              <a:gd name="T6" fmla="*/ 0 60000 65536"/>
              <a:gd name="T7" fmla="*/ 0 60000 65536"/>
              <a:gd name="T8" fmla="*/ 0 60000 65536"/>
              <a:gd name="T9" fmla="*/ 0 w 192"/>
              <a:gd name="T10" fmla="*/ 0 h 336"/>
              <a:gd name="T11" fmla="*/ 192 w 192"/>
              <a:gd name="T12" fmla="*/ 336 h 336"/>
            </a:gdLst>
            <a:ahLst/>
            <a:cxnLst>
              <a:cxn ang="T6">
                <a:pos x="T0" y="T1"/>
              </a:cxn>
              <a:cxn ang="T7">
                <a:pos x="T2" y="T3"/>
              </a:cxn>
              <a:cxn ang="T8">
                <a:pos x="T4" y="T5"/>
              </a:cxn>
            </a:cxnLst>
            <a:rect l="T9" t="T10" r="T11" b="T12"/>
            <a:pathLst>
              <a:path w="192" h="336">
                <a:moveTo>
                  <a:pt x="0" y="0"/>
                </a:moveTo>
                <a:lnTo>
                  <a:pt x="0" y="336"/>
                </a:lnTo>
                <a:lnTo>
                  <a:pt x="192" y="336"/>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14" name="Line 95"/>
          <p:cNvSpPr>
            <a:spLocks noChangeShapeType="1"/>
          </p:cNvSpPr>
          <p:nvPr/>
        </p:nvSpPr>
        <p:spPr bwMode="auto">
          <a:xfrm>
            <a:off x="2286000" y="3767138"/>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115" name="Line 96"/>
          <p:cNvSpPr>
            <a:spLocks noChangeShapeType="1"/>
          </p:cNvSpPr>
          <p:nvPr/>
        </p:nvSpPr>
        <p:spPr bwMode="auto">
          <a:xfrm>
            <a:off x="2590800" y="3386138"/>
            <a:ext cx="0" cy="609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116" name="Line 97"/>
          <p:cNvSpPr>
            <a:spLocks noChangeShapeType="1"/>
          </p:cNvSpPr>
          <p:nvPr/>
        </p:nvSpPr>
        <p:spPr bwMode="auto">
          <a:xfrm>
            <a:off x="2971800" y="3690938"/>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117" name="Line 98"/>
          <p:cNvSpPr>
            <a:spLocks noChangeShapeType="1"/>
          </p:cNvSpPr>
          <p:nvPr/>
        </p:nvSpPr>
        <p:spPr bwMode="auto">
          <a:xfrm>
            <a:off x="3352800" y="3690938"/>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118" name="Rectangle 99"/>
          <p:cNvSpPr>
            <a:spLocks noChangeArrowheads="1"/>
          </p:cNvSpPr>
          <p:nvPr/>
        </p:nvSpPr>
        <p:spPr bwMode="auto">
          <a:xfrm>
            <a:off x="3146425" y="3614738"/>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45119" name="Line 100"/>
          <p:cNvSpPr>
            <a:spLocks noChangeShapeType="1"/>
          </p:cNvSpPr>
          <p:nvPr/>
        </p:nvSpPr>
        <p:spPr bwMode="auto">
          <a:xfrm>
            <a:off x="3581400" y="4300538"/>
            <a:ext cx="17526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20" name="Line 101"/>
          <p:cNvSpPr>
            <a:spLocks noChangeShapeType="1"/>
          </p:cNvSpPr>
          <p:nvPr/>
        </p:nvSpPr>
        <p:spPr bwMode="auto">
          <a:xfrm>
            <a:off x="5638800" y="3690938"/>
            <a:ext cx="0" cy="4953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21" name="Line 102"/>
          <p:cNvSpPr>
            <a:spLocks noChangeShapeType="1"/>
          </p:cNvSpPr>
          <p:nvPr/>
        </p:nvSpPr>
        <p:spPr bwMode="auto">
          <a:xfrm>
            <a:off x="3581400" y="4833938"/>
            <a:ext cx="914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22" name="Line 103"/>
          <p:cNvSpPr>
            <a:spLocks noChangeShapeType="1"/>
          </p:cNvSpPr>
          <p:nvPr/>
        </p:nvSpPr>
        <p:spPr bwMode="auto">
          <a:xfrm>
            <a:off x="4800600" y="4986338"/>
            <a:ext cx="533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23" name="Freeform 104"/>
          <p:cNvSpPr>
            <a:spLocks/>
          </p:cNvSpPr>
          <p:nvPr/>
        </p:nvSpPr>
        <p:spPr bwMode="auto">
          <a:xfrm>
            <a:off x="4114800" y="4833938"/>
            <a:ext cx="1828800" cy="609600"/>
          </a:xfrm>
          <a:custGeom>
            <a:avLst/>
            <a:gdLst>
              <a:gd name="T0" fmla="*/ 0 w 1152"/>
              <a:gd name="T1" fmla="*/ 0 h 288"/>
              <a:gd name="T2" fmla="*/ 0 w 1152"/>
              <a:gd name="T3" fmla="*/ 2147483647 h 288"/>
              <a:gd name="T4" fmla="*/ 2147483647 w 1152"/>
              <a:gd name="T5" fmla="*/ 2147483647 h 288"/>
              <a:gd name="T6" fmla="*/ 0 60000 65536"/>
              <a:gd name="T7" fmla="*/ 0 60000 65536"/>
              <a:gd name="T8" fmla="*/ 0 60000 65536"/>
              <a:gd name="T9" fmla="*/ 0 w 1152"/>
              <a:gd name="T10" fmla="*/ 0 h 288"/>
              <a:gd name="T11" fmla="*/ 1152 w 1152"/>
              <a:gd name="T12" fmla="*/ 288 h 288"/>
            </a:gdLst>
            <a:ahLst/>
            <a:cxnLst>
              <a:cxn ang="T6">
                <a:pos x="T0" y="T1"/>
              </a:cxn>
              <a:cxn ang="T7">
                <a:pos x="T2" y="T3"/>
              </a:cxn>
              <a:cxn ang="T8">
                <a:pos x="T4" y="T5"/>
              </a:cxn>
            </a:cxnLst>
            <a:rect l="T9" t="T10" r="T11" b="T12"/>
            <a:pathLst>
              <a:path w="1152" h="288">
                <a:moveTo>
                  <a:pt x="0" y="0"/>
                </a:moveTo>
                <a:lnTo>
                  <a:pt x="0" y="288"/>
                </a:lnTo>
                <a:lnTo>
                  <a:pt x="1152" y="288"/>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24" name="Line 105"/>
          <p:cNvSpPr>
            <a:spLocks noChangeShapeType="1"/>
          </p:cNvSpPr>
          <p:nvPr/>
        </p:nvSpPr>
        <p:spPr bwMode="auto">
          <a:xfrm>
            <a:off x="3810000" y="5672138"/>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25" name="Line 106"/>
          <p:cNvSpPr>
            <a:spLocks noChangeShapeType="1"/>
          </p:cNvSpPr>
          <p:nvPr/>
        </p:nvSpPr>
        <p:spPr bwMode="auto">
          <a:xfrm>
            <a:off x="2743200" y="5672138"/>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26" name="Line 107"/>
          <p:cNvSpPr>
            <a:spLocks noChangeShapeType="1"/>
          </p:cNvSpPr>
          <p:nvPr/>
        </p:nvSpPr>
        <p:spPr bwMode="auto">
          <a:xfrm flipH="1">
            <a:off x="2362200" y="4833938"/>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127" name="Line 108"/>
          <p:cNvSpPr>
            <a:spLocks noChangeShapeType="1"/>
          </p:cNvSpPr>
          <p:nvPr/>
        </p:nvSpPr>
        <p:spPr bwMode="auto">
          <a:xfrm>
            <a:off x="2438400" y="4833938"/>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128" name="Line 109"/>
          <p:cNvSpPr>
            <a:spLocks noChangeShapeType="1"/>
          </p:cNvSpPr>
          <p:nvPr/>
        </p:nvSpPr>
        <p:spPr bwMode="auto">
          <a:xfrm>
            <a:off x="2438400" y="4986338"/>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129" name="Line 110"/>
          <p:cNvSpPr>
            <a:spLocks noChangeShapeType="1"/>
          </p:cNvSpPr>
          <p:nvPr/>
        </p:nvSpPr>
        <p:spPr bwMode="auto">
          <a:xfrm flipV="1">
            <a:off x="3657600" y="6281738"/>
            <a:ext cx="0" cy="228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30" name="Line 111"/>
          <p:cNvSpPr>
            <a:spLocks noChangeShapeType="1"/>
          </p:cNvSpPr>
          <p:nvPr/>
        </p:nvSpPr>
        <p:spPr bwMode="auto">
          <a:xfrm flipV="1">
            <a:off x="4648200" y="5748338"/>
            <a:ext cx="0" cy="3810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31" name="Line 112"/>
          <p:cNvSpPr>
            <a:spLocks noChangeShapeType="1"/>
          </p:cNvSpPr>
          <p:nvPr/>
        </p:nvSpPr>
        <p:spPr bwMode="auto">
          <a:xfrm flipH="1">
            <a:off x="5715000" y="6205538"/>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132" name="Line 113"/>
          <p:cNvSpPr>
            <a:spLocks noChangeShapeType="1"/>
          </p:cNvSpPr>
          <p:nvPr/>
        </p:nvSpPr>
        <p:spPr bwMode="auto">
          <a:xfrm>
            <a:off x="5791200" y="4605338"/>
            <a:ext cx="16002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33" name="Line 114"/>
          <p:cNvSpPr>
            <a:spLocks noChangeShapeType="1"/>
          </p:cNvSpPr>
          <p:nvPr/>
        </p:nvSpPr>
        <p:spPr bwMode="auto">
          <a:xfrm>
            <a:off x="6781800" y="4605338"/>
            <a:ext cx="0" cy="609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34" name="Line 115"/>
          <p:cNvSpPr>
            <a:spLocks noChangeShapeType="1"/>
          </p:cNvSpPr>
          <p:nvPr/>
        </p:nvSpPr>
        <p:spPr bwMode="auto">
          <a:xfrm flipH="1">
            <a:off x="6019800" y="4529138"/>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135" name="Freeform 116"/>
          <p:cNvSpPr>
            <a:spLocks/>
          </p:cNvSpPr>
          <p:nvPr/>
        </p:nvSpPr>
        <p:spPr bwMode="auto">
          <a:xfrm>
            <a:off x="1600200" y="4452938"/>
            <a:ext cx="6248400" cy="2209800"/>
          </a:xfrm>
          <a:custGeom>
            <a:avLst/>
            <a:gdLst>
              <a:gd name="T0" fmla="*/ 2147483647 w 3936"/>
              <a:gd name="T1" fmla="*/ 2147483647 h 1296"/>
              <a:gd name="T2" fmla="*/ 2147483647 w 3936"/>
              <a:gd name="T3" fmla="*/ 2147483647 h 1296"/>
              <a:gd name="T4" fmla="*/ 2147483647 w 3936"/>
              <a:gd name="T5" fmla="*/ 2147483647 h 1296"/>
              <a:gd name="T6" fmla="*/ 0 w 3936"/>
              <a:gd name="T7" fmla="*/ 2147483647 h 1296"/>
              <a:gd name="T8" fmla="*/ 0 w 3936"/>
              <a:gd name="T9" fmla="*/ 0 h 1296"/>
              <a:gd name="T10" fmla="*/ 2147483647 w 3936"/>
              <a:gd name="T11" fmla="*/ 0 h 1296"/>
              <a:gd name="T12" fmla="*/ 0 60000 65536"/>
              <a:gd name="T13" fmla="*/ 0 60000 65536"/>
              <a:gd name="T14" fmla="*/ 0 60000 65536"/>
              <a:gd name="T15" fmla="*/ 0 60000 65536"/>
              <a:gd name="T16" fmla="*/ 0 60000 65536"/>
              <a:gd name="T17" fmla="*/ 0 60000 65536"/>
              <a:gd name="T18" fmla="*/ 0 w 3936"/>
              <a:gd name="T19" fmla="*/ 0 h 1296"/>
              <a:gd name="T20" fmla="*/ 3936 w 3936"/>
              <a:gd name="T21" fmla="*/ 1296 h 1296"/>
            </a:gdLst>
            <a:ahLst/>
            <a:cxnLst>
              <a:cxn ang="T12">
                <a:pos x="T0" y="T1"/>
              </a:cxn>
              <a:cxn ang="T13">
                <a:pos x="T2" y="T3"/>
              </a:cxn>
              <a:cxn ang="T14">
                <a:pos x="T4" y="T5"/>
              </a:cxn>
              <a:cxn ang="T15">
                <a:pos x="T6" y="T7"/>
              </a:cxn>
              <a:cxn ang="T16">
                <a:pos x="T8" y="T9"/>
              </a:cxn>
              <a:cxn ang="T17">
                <a:pos x="T10" y="T11"/>
              </a:cxn>
            </a:cxnLst>
            <a:rect l="T18" t="T19" r="T20" b="T21"/>
            <a:pathLst>
              <a:path w="3936" h="1296">
                <a:moveTo>
                  <a:pt x="3840" y="432"/>
                </a:moveTo>
                <a:lnTo>
                  <a:pt x="3936" y="432"/>
                </a:lnTo>
                <a:lnTo>
                  <a:pt x="3936" y="1296"/>
                </a:lnTo>
                <a:lnTo>
                  <a:pt x="0" y="1296"/>
                </a:lnTo>
                <a:lnTo>
                  <a:pt x="0" y="0"/>
                </a:lnTo>
                <a:lnTo>
                  <a:pt x="336"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36" name="Line 117"/>
          <p:cNvSpPr>
            <a:spLocks noChangeShapeType="1"/>
          </p:cNvSpPr>
          <p:nvPr/>
        </p:nvSpPr>
        <p:spPr bwMode="auto">
          <a:xfrm>
            <a:off x="7086600" y="5748338"/>
            <a:ext cx="304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37" name="Line 118"/>
          <p:cNvSpPr>
            <a:spLocks noChangeShapeType="1"/>
          </p:cNvSpPr>
          <p:nvPr/>
        </p:nvSpPr>
        <p:spPr bwMode="auto">
          <a:xfrm>
            <a:off x="4921250" y="2154238"/>
            <a:ext cx="2489200" cy="0"/>
          </a:xfrm>
          <a:prstGeom prst="line">
            <a:avLst/>
          </a:prstGeom>
          <a:noFill/>
          <a:ln w="25400">
            <a:solidFill>
              <a:schemeClr val="tx1"/>
            </a:solidFill>
            <a:round/>
            <a:headEnd/>
            <a:tailEnd type="triangle" w="med" len="sm"/>
          </a:ln>
        </p:spPr>
        <p:txBody>
          <a:bodyPr wrap="none" anchor="ctr">
            <a:prstTxWarp prst="textNoShape">
              <a:avLst/>
            </a:prstTxWarp>
          </a:bodyPr>
          <a:lstStyle/>
          <a:p>
            <a:pPr>
              <a:defRPr/>
            </a:pPr>
            <a:endParaRPr lang="en-US">
              <a:latin typeface="+mn-lt"/>
            </a:endParaRPr>
          </a:p>
        </p:txBody>
      </p:sp>
      <p:sp>
        <p:nvSpPr>
          <p:cNvPr id="77906" name="Rectangle 119"/>
          <p:cNvSpPr>
            <a:spLocks noChangeArrowheads="1"/>
          </p:cNvSpPr>
          <p:nvPr/>
        </p:nvSpPr>
        <p:spPr bwMode="auto">
          <a:xfrm>
            <a:off x="5181600" y="1773238"/>
            <a:ext cx="2019300" cy="393700"/>
          </a:xfrm>
          <a:prstGeom prst="rect">
            <a:avLst/>
          </a:prstGeom>
          <a:noFill/>
          <a:ln w="12700">
            <a:noFill/>
            <a:miter lim="800000"/>
            <a:headEnd/>
            <a:tailEnd/>
          </a:ln>
        </p:spPr>
        <p:txBody>
          <a:bodyPr wrap="none" lIns="90488" tIns="44450" rIns="90488" bIns="44450">
            <a:prstTxWarp prst="textNoShape">
              <a:avLst/>
            </a:prstTxWarp>
            <a:spAutoFit/>
          </a:bodyPr>
          <a:lstStyle/>
          <a:p>
            <a:r>
              <a:rPr lang="en-US" sz="2000">
                <a:latin typeface="Times" charset="0"/>
              </a:rPr>
              <a:t>Instruction&lt;31:0&gt;</a:t>
            </a:r>
          </a:p>
        </p:txBody>
      </p:sp>
      <p:sp>
        <p:nvSpPr>
          <p:cNvPr id="45139" name="Line 120"/>
          <p:cNvSpPr>
            <a:spLocks noChangeShapeType="1"/>
          </p:cNvSpPr>
          <p:nvPr/>
        </p:nvSpPr>
        <p:spPr bwMode="auto">
          <a:xfrm>
            <a:off x="525780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40" name="Rectangle 121"/>
          <p:cNvSpPr>
            <a:spLocks noChangeArrowheads="1"/>
          </p:cNvSpPr>
          <p:nvPr/>
        </p:nvSpPr>
        <p:spPr bwMode="auto">
          <a:xfrm rot="5400000">
            <a:off x="4893468" y="2434432"/>
            <a:ext cx="1046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&lt;21:25&gt;</a:t>
            </a:r>
          </a:p>
        </p:txBody>
      </p:sp>
      <p:sp>
        <p:nvSpPr>
          <p:cNvPr id="45141" name="Rectangle 122"/>
          <p:cNvSpPr>
            <a:spLocks noChangeArrowheads="1"/>
          </p:cNvSpPr>
          <p:nvPr/>
        </p:nvSpPr>
        <p:spPr bwMode="auto">
          <a:xfrm rot="5400000">
            <a:off x="5426868" y="2434432"/>
            <a:ext cx="1046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&lt;16:20&gt;</a:t>
            </a:r>
          </a:p>
        </p:txBody>
      </p:sp>
      <p:sp>
        <p:nvSpPr>
          <p:cNvPr id="45142" name="Rectangle 123"/>
          <p:cNvSpPr>
            <a:spLocks noChangeArrowheads="1"/>
          </p:cNvSpPr>
          <p:nvPr/>
        </p:nvSpPr>
        <p:spPr bwMode="auto">
          <a:xfrm rot="5400000">
            <a:off x="5960268" y="2434432"/>
            <a:ext cx="1046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&lt;11:15&gt;</a:t>
            </a:r>
          </a:p>
        </p:txBody>
      </p:sp>
      <p:sp>
        <p:nvSpPr>
          <p:cNvPr id="45143" name="Rectangle 124"/>
          <p:cNvSpPr>
            <a:spLocks noChangeArrowheads="1"/>
          </p:cNvSpPr>
          <p:nvPr/>
        </p:nvSpPr>
        <p:spPr bwMode="auto">
          <a:xfrm rot="5400000">
            <a:off x="6506368" y="2421732"/>
            <a:ext cx="919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&lt;0:15&gt;</a:t>
            </a:r>
          </a:p>
        </p:txBody>
      </p:sp>
      <p:sp>
        <p:nvSpPr>
          <p:cNvPr id="45144" name="Line 125"/>
          <p:cNvSpPr>
            <a:spLocks noChangeShapeType="1"/>
          </p:cNvSpPr>
          <p:nvPr/>
        </p:nvSpPr>
        <p:spPr bwMode="auto">
          <a:xfrm>
            <a:off x="579120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45" name="Line 126"/>
          <p:cNvSpPr>
            <a:spLocks noChangeShapeType="1"/>
          </p:cNvSpPr>
          <p:nvPr/>
        </p:nvSpPr>
        <p:spPr bwMode="auto">
          <a:xfrm>
            <a:off x="632460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46" name="Line 127"/>
          <p:cNvSpPr>
            <a:spLocks noChangeShapeType="1"/>
          </p:cNvSpPr>
          <p:nvPr/>
        </p:nvSpPr>
        <p:spPr bwMode="auto">
          <a:xfrm>
            <a:off x="685800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47" name="Rectangle 128"/>
          <p:cNvSpPr>
            <a:spLocks noChangeArrowheads="1"/>
          </p:cNvSpPr>
          <p:nvPr/>
        </p:nvSpPr>
        <p:spPr bwMode="auto">
          <a:xfrm>
            <a:off x="6615113" y="2992438"/>
            <a:ext cx="91440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45148" name="Rectangle 129"/>
          <p:cNvSpPr>
            <a:spLocks noChangeArrowheads="1"/>
          </p:cNvSpPr>
          <p:nvPr/>
        </p:nvSpPr>
        <p:spPr bwMode="auto">
          <a:xfrm>
            <a:off x="6081713" y="2992438"/>
            <a:ext cx="457200"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Rd</a:t>
            </a:r>
          </a:p>
        </p:txBody>
      </p:sp>
      <p:sp>
        <p:nvSpPr>
          <p:cNvPr id="45149" name="Rectangle 130"/>
          <p:cNvSpPr>
            <a:spLocks noChangeArrowheads="1"/>
          </p:cNvSpPr>
          <p:nvPr/>
        </p:nvSpPr>
        <p:spPr bwMode="auto">
          <a:xfrm>
            <a:off x="5624513" y="2992438"/>
            <a:ext cx="420687"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Rt</a:t>
            </a:r>
          </a:p>
        </p:txBody>
      </p:sp>
      <p:sp>
        <p:nvSpPr>
          <p:cNvPr id="45150" name="Rectangle 131"/>
          <p:cNvSpPr>
            <a:spLocks noChangeArrowheads="1"/>
          </p:cNvSpPr>
          <p:nvPr/>
        </p:nvSpPr>
        <p:spPr bwMode="auto">
          <a:xfrm>
            <a:off x="5091113" y="2992438"/>
            <a:ext cx="42227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Rs</a:t>
            </a:r>
          </a:p>
        </p:txBody>
      </p:sp>
      <p:sp>
        <p:nvSpPr>
          <p:cNvPr id="45151" name="Rectangle 132"/>
          <p:cNvSpPr>
            <a:spLocks noChangeArrowheads="1"/>
          </p:cNvSpPr>
          <p:nvPr/>
        </p:nvSpPr>
        <p:spPr bwMode="auto">
          <a:xfrm>
            <a:off x="3278188" y="2108200"/>
            <a:ext cx="239712" cy="369888"/>
          </a:xfrm>
          <a:prstGeom prst="rect">
            <a:avLst/>
          </a:prstGeom>
          <a:noFill/>
          <a:ln w="12700">
            <a:noFill/>
            <a:miter lim="800000"/>
            <a:headEnd/>
            <a:tailEnd/>
          </a:ln>
        </p:spPr>
        <p:txBody>
          <a:bodyPr wrap="none" anchor="ctr">
            <a:prstTxWarp prst="textNoShape">
              <a:avLst/>
            </a:prstTxWarp>
          </a:bodyPr>
          <a:lstStyle/>
          <a:p>
            <a:pPr>
              <a:defRPr/>
            </a:pPr>
            <a:endParaRPr lang="en-US">
              <a:latin typeface="+mn-lt"/>
            </a:endParaRPr>
          </a:p>
        </p:txBody>
      </p:sp>
      <p:sp>
        <p:nvSpPr>
          <p:cNvPr id="45152" name="Rectangle 133"/>
          <p:cNvSpPr>
            <a:spLocks noChangeArrowheads="1"/>
          </p:cNvSpPr>
          <p:nvPr/>
        </p:nvSpPr>
        <p:spPr bwMode="auto">
          <a:xfrm>
            <a:off x="3278188" y="2925763"/>
            <a:ext cx="239712" cy="369887"/>
          </a:xfrm>
          <a:prstGeom prst="rect">
            <a:avLst/>
          </a:prstGeom>
          <a:noFill/>
          <a:ln w="12700">
            <a:noFill/>
            <a:miter lim="800000"/>
            <a:headEnd/>
            <a:tailEnd/>
          </a:ln>
        </p:spPr>
        <p:txBody>
          <a:bodyPr wrap="none" anchor="ctr">
            <a:prstTxWarp prst="textNoShape">
              <a:avLst/>
            </a:prstTxWarp>
          </a:bodyPr>
          <a:lstStyle/>
          <a:p>
            <a:pPr>
              <a:defRPr/>
            </a:pPr>
            <a:endParaRPr lang="en-US">
              <a:latin typeface="+mn-lt"/>
            </a:endParaRPr>
          </a:p>
        </p:txBody>
      </p:sp>
      <p:sp>
        <p:nvSpPr>
          <p:cNvPr id="45153" name="Rectangle 134"/>
          <p:cNvSpPr>
            <a:spLocks noChangeArrowheads="1"/>
          </p:cNvSpPr>
          <p:nvPr/>
        </p:nvSpPr>
        <p:spPr bwMode="auto">
          <a:xfrm>
            <a:off x="1987550" y="1938338"/>
            <a:ext cx="14414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nPC_sel=+4</a:t>
            </a:r>
          </a:p>
        </p:txBody>
      </p:sp>
      <p:sp>
        <p:nvSpPr>
          <p:cNvPr id="45154" name="Rectangle 135"/>
          <p:cNvSpPr>
            <a:spLocks noChangeArrowheads="1"/>
          </p:cNvSpPr>
          <p:nvPr/>
        </p:nvSpPr>
        <p:spPr bwMode="auto">
          <a:xfrm>
            <a:off x="3825875" y="1955800"/>
            <a:ext cx="1101725" cy="1000125"/>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5155" name="Rectangle 136"/>
          <p:cNvSpPr>
            <a:spLocks noChangeArrowheads="1"/>
          </p:cNvSpPr>
          <p:nvPr/>
        </p:nvSpPr>
        <p:spPr bwMode="auto">
          <a:xfrm>
            <a:off x="4002088" y="1925638"/>
            <a:ext cx="717550" cy="1003300"/>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2000" b="1">
                <a:latin typeface="+mn-lt"/>
              </a:rPr>
              <a:t>instr</a:t>
            </a:r>
          </a:p>
          <a:p>
            <a:pPr algn="ctr">
              <a:defRPr/>
            </a:pPr>
            <a:r>
              <a:rPr lang="en-US" sz="2000" b="1">
                <a:latin typeface="+mn-lt"/>
              </a:rPr>
              <a:t>fetch</a:t>
            </a:r>
          </a:p>
          <a:p>
            <a:pPr algn="ctr">
              <a:defRPr/>
            </a:pPr>
            <a:r>
              <a:rPr lang="en-US" sz="2000" b="1">
                <a:latin typeface="+mn-lt"/>
              </a:rPr>
              <a:t>unit</a:t>
            </a:r>
          </a:p>
        </p:txBody>
      </p:sp>
      <p:sp>
        <p:nvSpPr>
          <p:cNvPr id="45156" name="Line 137"/>
          <p:cNvSpPr>
            <a:spLocks noChangeShapeType="1"/>
          </p:cNvSpPr>
          <p:nvPr/>
        </p:nvSpPr>
        <p:spPr bwMode="auto">
          <a:xfrm>
            <a:off x="3429000" y="2166938"/>
            <a:ext cx="381000" cy="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157" name="Line 138"/>
          <p:cNvSpPr>
            <a:spLocks noChangeShapeType="1"/>
          </p:cNvSpPr>
          <p:nvPr/>
        </p:nvSpPr>
        <p:spPr bwMode="auto">
          <a:xfrm>
            <a:off x="3429000" y="2166938"/>
            <a:ext cx="3810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58" name="Rectangle 139"/>
          <p:cNvSpPr>
            <a:spLocks noChangeArrowheads="1"/>
          </p:cNvSpPr>
          <p:nvPr/>
        </p:nvSpPr>
        <p:spPr bwMode="auto">
          <a:xfrm>
            <a:off x="3090863" y="2471738"/>
            <a:ext cx="4667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45159" name="Line 140"/>
          <p:cNvSpPr>
            <a:spLocks noChangeShapeType="1"/>
          </p:cNvSpPr>
          <p:nvPr/>
        </p:nvSpPr>
        <p:spPr bwMode="auto">
          <a:xfrm flipH="1">
            <a:off x="3581400" y="2700338"/>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160" name="Line 141"/>
          <p:cNvSpPr>
            <a:spLocks noChangeShapeType="1"/>
          </p:cNvSpPr>
          <p:nvPr/>
        </p:nvSpPr>
        <p:spPr bwMode="auto">
          <a:xfrm>
            <a:off x="3810000" y="2624138"/>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161" name="Line 142"/>
          <p:cNvSpPr>
            <a:spLocks noChangeShapeType="1"/>
          </p:cNvSpPr>
          <p:nvPr/>
        </p:nvSpPr>
        <p:spPr bwMode="auto">
          <a:xfrm flipH="1">
            <a:off x="3810000" y="2700338"/>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5162" name="Freeform 143"/>
          <p:cNvSpPr>
            <a:spLocks/>
          </p:cNvSpPr>
          <p:nvPr/>
        </p:nvSpPr>
        <p:spPr bwMode="auto">
          <a:xfrm>
            <a:off x="4419600" y="3005138"/>
            <a:ext cx="1066800" cy="1066800"/>
          </a:xfrm>
          <a:custGeom>
            <a:avLst/>
            <a:gdLst>
              <a:gd name="T0" fmla="*/ 2147483647 w 672"/>
              <a:gd name="T1" fmla="*/ 2147483647 h 1008"/>
              <a:gd name="T2" fmla="*/ 2147483647 w 672"/>
              <a:gd name="T3" fmla="*/ 2147483647 h 1008"/>
              <a:gd name="T4" fmla="*/ 0 w 672"/>
              <a:gd name="T5" fmla="*/ 2147483647 h 1008"/>
              <a:gd name="T6" fmla="*/ 0 w 672"/>
              <a:gd name="T7" fmla="*/ 0 h 1008"/>
              <a:gd name="T8" fmla="*/ 0 60000 65536"/>
              <a:gd name="T9" fmla="*/ 0 60000 65536"/>
              <a:gd name="T10" fmla="*/ 0 60000 65536"/>
              <a:gd name="T11" fmla="*/ 0 60000 65536"/>
              <a:gd name="T12" fmla="*/ 0 w 672"/>
              <a:gd name="T13" fmla="*/ 0 h 1008"/>
              <a:gd name="T14" fmla="*/ 672 w 672"/>
              <a:gd name="T15" fmla="*/ 1008 h 1008"/>
            </a:gdLst>
            <a:ahLst/>
            <a:cxnLst>
              <a:cxn ang="T8">
                <a:pos x="T0" y="T1"/>
              </a:cxn>
              <a:cxn ang="T9">
                <a:pos x="T2" y="T3"/>
              </a:cxn>
              <a:cxn ang="T10">
                <a:pos x="T4" y="T5"/>
              </a:cxn>
              <a:cxn ang="T11">
                <a:pos x="T6" y="T7"/>
              </a:cxn>
            </a:cxnLst>
            <a:rect l="T12" t="T13" r="T14" b="T15"/>
            <a:pathLst>
              <a:path w="672" h="1008">
                <a:moveTo>
                  <a:pt x="672" y="1008"/>
                </a:moveTo>
                <a:lnTo>
                  <a:pt x="672" y="624"/>
                </a:lnTo>
                <a:lnTo>
                  <a:pt x="0" y="624"/>
                </a:lnTo>
                <a:lnTo>
                  <a:pt x="0"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5163" name="Line 144"/>
          <p:cNvSpPr>
            <a:spLocks noChangeShapeType="1"/>
          </p:cNvSpPr>
          <p:nvPr/>
        </p:nvSpPr>
        <p:spPr bwMode="auto">
          <a:xfrm>
            <a:off x="2743200" y="2928938"/>
            <a:ext cx="0" cy="1524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5164" name="Line 145"/>
          <p:cNvSpPr>
            <a:spLocks noChangeShapeType="1"/>
          </p:cNvSpPr>
          <p:nvPr/>
        </p:nvSpPr>
        <p:spPr bwMode="auto">
          <a:xfrm>
            <a:off x="2590800" y="3386138"/>
            <a:ext cx="0" cy="6096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5165" name="Line 146"/>
          <p:cNvSpPr>
            <a:spLocks noChangeShapeType="1"/>
          </p:cNvSpPr>
          <p:nvPr/>
        </p:nvSpPr>
        <p:spPr bwMode="auto">
          <a:xfrm>
            <a:off x="2971800" y="3690938"/>
            <a:ext cx="0" cy="3048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5166" name="Line 147"/>
          <p:cNvSpPr>
            <a:spLocks noChangeShapeType="1"/>
          </p:cNvSpPr>
          <p:nvPr/>
        </p:nvSpPr>
        <p:spPr bwMode="auto">
          <a:xfrm>
            <a:off x="3581400" y="4300538"/>
            <a:ext cx="1676400" cy="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5167" name="Line 148"/>
          <p:cNvSpPr>
            <a:spLocks noChangeShapeType="1"/>
          </p:cNvSpPr>
          <p:nvPr/>
        </p:nvSpPr>
        <p:spPr bwMode="auto">
          <a:xfrm>
            <a:off x="2743200" y="5672138"/>
            <a:ext cx="685800" cy="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5168" name="Line 149"/>
          <p:cNvSpPr>
            <a:spLocks noChangeShapeType="1"/>
          </p:cNvSpPr>
          <p:nvPr/>
        </p:nvSpPr>
        <p:spPr bwMode="auto">
          <a:xfrm>
            <a:off x="3810000" y="5672138"/>
            <a:ext cx="685800" cy="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5169" name="Line 150"/>
          <p:cNvSpPr>
            <a:spLocks noChangeShapeType="1"/>
          </p:cNvSpPr>
          <p:nvPr/>
        </p:nvSpPr>
        <p:spPr bwMode="auto">
          <a:xfrm flipV="1">
            <a:off x="4495800" y="4986338"/>
            <a:ext cx="304800" cy="6858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5170" name="Line 151"/>
          <p:cNvSpPr>
            <a:spLocks noChangeShapeType="1"/>
          </p:cNvSpPr>
          <p:nvPr/>
        </p:nvSpPr>
        <p:spPr bwMode="auto">
          <a:xfrm>
            <a:off x="4800600" y="4986338"/>
            <a:ext cx="533400" cy="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5171" name="Freeform 152"/>
          <p:cNvSpPr>
            <a:spLocks/>
          </p:cNvSpPr>
          <p:nvPr/>
        </p:nvSpPr>
        <p:spPr bwMode="auto">
          <a:xfrm>
            <a:off x="5791200" y="4605338"/>
            <a:ext cx="990600" cy="609600"/>
          </a:xfrm>
          <a:custGeom>
            <a:avLst/>
            <a:gdLst>
              <a:gd name="T0" fmla="*/ 0 w 624"/>
              <a:gd name="T1" fmla="*/ 0 h 384"/>
              <a:gd name="T2" fmla="*/ 2147483647 w 624"/>
              <a:gd name="T3" fmla="*/ 0 h 384"/>
              <a:gd name="T4" fmla="*/ 2147483647 w 624"/>
              <a:gd name="T5" fmla="*/ 2147483647 h 384"/>
              <a:gd name="T6" fmla="*/ 0 60000 65536"/>
              <a:gd name="T7" fmla="*/ 0 60000 65536"/>
              <a:gd name="T8" fmla="*/ 0 60000 65536"/>
              <a:gd name="T9" fmla="*/ 0 w 624"/>
              <a:gd name="T10" fmla="*/ 0 h 384"/>
              <a:gd name="T11" fmla="*/ 624 w 624"/>
              <a:gd name="T12" fmla="*/ 384 h 384"/>
            </a:gdLst>
            <a:ahLst/>
            <a:cxnLst>
              <a:cxn ang="T6">
                <a:pos x="T0" y="T1"/>
              </a:cxn>
              <a:cxn ang="T7">
                <a:pos x="T2" y="T3"/>
              </a:cxn>
              <a:cxn ang="T8">
                <a:pos x="T4" y="T5"/>
              </a:cxn>
            </a:cxnLst>
            <a:rect l="T9" t="T10" r="T11" b="T12"/>
            <a:pathLst>
              <a:path w="624" h="384">
                <a:moveTo>
                  <a:pt x="0" y="0"/>
                </a:moveTo>
                <a:lnTo>
                  <a:pt x="624" y="0"/>
                </a:lnTo>
                <a:lnTo>
                  <a:pt x="624" y="384"/>
                </a:lnTo>
              </a:path>
            </a:pathLst>
          </a:cu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5172" name="Freeform 153"/>
          <p:cNvSpPr>
            <a:spLocks/>
          </p:cNvSpPr>
          <p:nvPr/>
        </p:nvSpPr>
        <p:spPr bwMode="auto">
          <a:xfrm>
            <a:off x="1600200" y="4452938"/>
            <a:ext cx="6248400" cy="2209800"/>
          </a:xfrm>
          <a:custGeom>
            <a:avLst/>
            <a:gdLst>
              <a:gd name="T0" fmla="*/ 2147483647 w 3936"/>
              <a:gd name="T1" fmla="*/ 2147483647 h 1392"/>
              <a:gd name="T2" fmla="*/ 2147483647 w 3936"/>
              <a:gd name="T3" fmla="*/ 2147483647 h 1392"/>
              <a:gd name="T4" fmla="*/ 2147483647 w 3936"/>
              <a:gd name="T5" fmla="*/ 2147483647 h 1392"/>
              <a:gd name="T6" fmla="*/ 2147483647 w 3936"/>
              <a:gd name="T7" fmla="*/ 2147483647 h 1392"/>
              <a:gd name="T8" fmla="*/ 2147483647 w 3936"/>
              <a:gd name="T9" fmla="*/ 2147483647 h 1392"/>
              <a:gd name="T10" fmla="*/ 0 w 3936"/>
              <a:gd name="T11" fmla="*/ 2147483647 h 1392"/>
              <a:gd name="T12" fmla="*/ 0 w 3936"/>
              <a:gd name="T13" fmla="*/ 0 h 1392"/>
              <a:gd name="T14" fmla="*/ 2147483647 w 3936"/>
              <a:gd name="T15" fmla="*/ 0 h 1392"/>
              <a:gd name="T16" fmla="*/ 0 60000 65536"/>
              <a:gd name="T17" fmla="*/ 0 60000 65536"/>
              <a:gd name="T18" fmla="*/ 0 60000 65536"/>
              <a:gd name="T19" fmla="*/ 0 60000 65536"/>
              <a:gd name="T20" fmla="*/ 0 60000 65536"/>
              <a:gd name="T21" fmla="*/ 0 60000 65536"/>
              <a:gd name="T22" fmla="*/ 0 60000 65536"/>
              <a:gd name="T23" fmla="*/ 0 60000 65536"/>
              <a:gd name="T24" fmla="*/ 0 w 3936"/>
              <a:gd name="T25" fmla="*/ 0 h 1392"/>
              <a:gd name="T26" fmla="*/ 3936 w 3936"/>
              <a:gd name="T27" fmla="*/ 1392 h 13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36" h="1392">
                <a:moveTo>
                  <a:pt x="3456" y="816"/>
                </a:moveTo>
                <a:lnTo>
                  <a:pt x="3648" y="816"/>
                </a:lnTo>
                <a:lnTo>
                  <a:pt x="3840" y="480"/>
                </a:lnTo>
                <a:lnTo>
                  <a:pt x="3936" y="480"/>
                </a:lnTo>
                <a:lnTo>
                  <a:pt x="3936" y="1392"/>
                </a:lnTo>
                <a:lnTo>
                  <a:pt x="0" y="1392"/>
                </a:lnTo>
                <a:lnTo>
                  <a:pt x="0" y="0"/>
                </a:lnTo>
                <a:lnTo>
                  <a:pt x="336" y="0"/>
                </a:lnTo>
              </a:path>
            </a:pathLst>
          </a:cu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45173" name="Oval 154"/>
          <p:cNvSpPr>
            <a:spLocks noChangeArrowheads="1"/>
          </p:cNvSpPr>
          <p:nvPr/>
        </p:nvSpPr>
        <p:spPr bwMode="auto">
          <a:xfrm>
            <a:off x="5308600" y="3030538"/>
            <a:ext cx="1625600" cy="787400"/>
          </a:xfrm>
          <a:prstGeom prst="ellipse">
            <a:avLst/>
          </a:prstGeom>
          <a:noFill/>
          <a:ln w="50800">
            <a:solidFill>
              <a:srgbClr val="33CC33"/>
            </a:solidFill>
            <a:round/>
            <a:headEnd/>
            <a:tailEnd/>
          </a:ln>
        </p:spPr>
        <p:txBody>
          <a:bodyPr wrap="none" anchor="ctr">
            <a:prstTxWarp prst="textNoShape">
              <a:avLst/>
            </a:prstTxWarp>
          </a:bodyPr>
          <a:lstStyle/>
          <a:p>
            <a:pPr>
              <a:defRPr/>
            </a:pPr>
            <a:endParaRPr lang="en-US">
              <a:latin typeface="+mn-lt"/>
            </a:endParaRPr>
          </a:p>
        </p:txBody>
      </p:sp>
      <p:sp>
        <p:nvSpPr>
          <p:cNvPr id="45174" name="Oval 155"/>
          <p:cNvSpPr>
            <a:spLocks noChangeArrowheads="1"/>
          </p:cNvSpPr>
          <p:nvPr/>
        </p:nvSpPr>
        <p:spPr bwMode="auto">
          <a:xfrm>
            <a:off x="6375400" y="3284538"/>
            <a:ext cx="1625600" cy="787400"/>
          </a:xfrm>
          <a:prstGeom prst="ellipse">
            <a:avLst/>
          </a:prstGeom>
          <a:noFill/>
          <a:ln w="50800">
            <a:solidFill>
              <a:srgbClr val="33CC33"/>
            </a:solidFill>
            <a:round/>
            <a:headEnd/>
            <a:tailEnd/>
          </a:ln>
        </p:spPr>
        <p:txBody>
          <a:bodyPr wrap="none" anchor="ctr">
            <a:prstTxWarp prst="textNoShape">
              <a:avLst/>
            </a:prstTxWarp>
          </a:bodyPr>
          <a:lstStyle/>
          <a:p>
            <a:pPr>
              <a:defRPr/>
            </a:pPr>
            <a:endParaRPr lang="en-US">
              <a:latin typeface="+mn-lt"/>
            </a:endParaRPr>
          </a:p>
        </p:txBody>
      </p:sp>
      <p:sp>
        <p:nvSpPr>
          <p:cNvPr id="77943" name="Oval 156"/>
          <p:cNvSpPr>
            <a:spLocks noChangeArrowheads="1"/>
          </p:cNvSpPr>
          <p:nvPr/>
        </p:nvSpPr>
        <p:spPr bwMode="auto">
          <a:xfrm>
            <a:off x="2082800" y="6053138"/>
            <a:ext cx="1625600" cy="787400"/>
          </a:xfrm>
          <a:prstGeom prst="ellipse">
            <a:avLst/>
          </a:prstGeom>
          <a:noFill/>
          <a:ln w="50800">
            <a:solidFill>
              <a:srgbClr val="33CC33"/>
            </a:solidFill>
            <a:round/>
            <a:headEnd/>
            <a:tailEnd/>
          </a:ln>
        </p:spPr>
        <p:txBody>
          <a:bodyPr wrap="none" anchor="ctr">
            <a:prstTxWarp prst="textNoShape">
              <a:avLst/>
            </a:prstTxWarp>
          </a:bodyPr>
          <a:lstStyle/>
          <a:p>
            <a:endParaRPr lang="en-US"/>
          </a:p>
        </p:txBody>
      </p:sp>
      <p:sp>
        <p:nvSpPr>
          <p:cNvPr id="157" name="Date Placeholder 156"/>
          <p:cNvSpPr>
            <a:spLocks noGrp="1"/>
          </p:cNvSpPr>
          <p:nvPr>
            <p:ph type="dt" sz="quarter" idx="10"/>
          </p:nvPr>
        </p:nvSpPr>
        <p:spPr/>
        <p:txBody>
          <a:bodyPr/>
          <a:lstStyle/>
          <a:p>
            <a:pPr>
              <a:defRPr/>
            </a:pPr>
            <a:fld id="{CA2AF4A5-AFBB-FB42-A87D-4488537A93FF}" type="datetime1">
              <a:rPr lang="en-US" smtClean="0"/>
              <a:pPr>
                <a:defRPr/>
              </a:pPr>
              <a:t>7/26/2011</a:t>
            </a:fld>
            <a:endParaRPr lang="en-US"/>
          </a:p>
        </p:txBody>
      </p:sp>
      <p:sp>
        <p:nvSpPr>
          <p:cNvPr id="158" name="Slide Number Placeholder 157"/>
          <p:cNvSpPr>
            <a:spLocks noGrp="1"/>
          </p:cNvSpPr>
          <p:nvPr>
            <p:ph type="sldNum" sz="quarter" idx="12"/>
          </p:nvPr>
        </p:nvSpPr>
        <p:spPr/>
        <p:txBody>
          <a:bodyPr/>
          <a:lstStyle/>
          <a:p>
            <a:pPr>
              <a:defRPr/>
            </a:pPr>
            <a:fld id="{B616087A-6B5E-E94B-9A94-3089BCFF159D}" type="slidenum">
              <a:rPr lang="en-US" smtClean="0"/>
              <a:pPr>
                <a:defRPr/>
              </a:pPr>
              <a:t>15</a:t>
            </a:fld>
            <a:endParaRPr lang="en-US"/>
          </a:p>
        </p:txBody>
      </p:sp>
      <p:sp>
        <p:nvSpPr>
          <p:cNvPr id="159" name="Footer Placeholder 158"/>
          <p:cNvSpPr>
            <a:spLocks noGrp="1"/>
          </p:cNvSpPr>
          <p:nvPr>
            <p:ph type="ftr" sz="quarter" idx="11"/>
          </p:nvPr>
        </p:nvSpPr>
        <p:spPr/>
        <p:txBody>
          <a:bodyPr/>
          <a:lstStyle/>
          <a:p>
            <a:pPr>
              <a:defRPr/>
            </a:pPr>
            <a:r>
              <a:rPr lang="en-US" smtClean="0"/>
              <a:t>Spring 2011 -- Lecture #18</a:t>
            </a:r>
            <a:endParaRPr 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28600"/>
            <a:ext cx="8369300" cy="474663"/>
          </a:xfrm>
        </p:spPr>
        <p:txBody>
          <a:bodyPr>
            <a:normAutofit fontScale="90000"/>
          </a:bodyPr>
          <a:lstStyle/>
          <a:p>
            <a:r>
              <a:rPr lang="en-US" smtClean="0"/>
              <a:t>Single Cycle Datapath during Branch</a:t>
            </a:r>
          </a:p>
        </p:txBody>
      </p:sp>
      <p:sp>
        <p:nvSpPr>
          <p:cNvPr id="28675" name="Rectangle 3"/>
          <p:cNvSpPr>
            <a:spLocks noGrp="1" noChangeArrowheads="1"/>
          </p:cNvSpPr>
          <p:nvPr>
            <p:ph type="body" idx="1"/>
          </p:nvPr>
        </p:nvSpPr>
        <p:spPr>
          <a:xfrm>
            <a:off x="304800" y="1295400"/>
            <a:ext cx="8610600" cy="325438"/>
          </a:xfrm>
        </p:spPr>
        <p:txBody>
          <a:bodyPr>
            <a:normAutofit fontScale="77500" lnSpcReduction="20000"/>
          </a:bodyPr>
          <a:lstStyle/>
          <a:p>
            <a:r>
              <a:rPr lang="en-US" sz="2400"/>
              <a:t>if  (R[rs] - R[rt]  ==  0)   then  Zero  =  1 ;  else  Zero  =  0</a:t>
            </a:r>
          </a:p>
        </p:txBody>
      </p:sp>
      <p:grpSp>
        <p:nvGrpSpPr>
          <p:cNvPr id="2" name="Group 4"/>
          <p:cNvGrpSpPr>
            <a:grpSpLocks/>
          </p:cNvGrpSpPr>
          <p:nvPr/>
        </p:nvGrpSpPr>
        <p:grpSpPr bwMode="auto">
          <a:xfrm>
            <a:off x="1743075" y="671513"/>
            <a:ext cx="5954713" cy="641350"/>
            <a:chOff x="1098" y="380"/>
            <a:chExt cx="3751" cy="404"/>
          </a:xfrm>
        </p:grpSpPr>
        <p:sp>
          <p:nvSpPr>
            <p:cNvPr id="54402" name="Rectangle 5"/>
            <p:cNvSpPr>
              <a:spLocks noChangeArrowheads="1"/>
            </p:cNvSpPr>
            <p:nvPr/>
          </p:nvSpPr>
          <p:spPr bwMode="auto">
            <a:xfrm>
              <a:off x="1167" y="584"/>
              <a:ext cx="3599" cy="17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3" name="Group 6"/>
            <p:cNvGrpSpPr>
              <a:grpSpLocks/>
            </p:cNvGrpSpPr>
            <p:nvPr/>
          </p:nvGrpSpPr>
          <p:grpSpPr bwMode="auto">
            <a:xfrm>
              <a:off x="1163" y="572"/>
              <a:ext cx="624" cy="212"/>
              <a:chOff x="1163" y="572"/>
              <a:chExt cx="624" cy="212"/>
            </a:xfrm>
          </p:grpSpPr>
          <p:sp>
            <p:nvSpPr>
              <p:cNvPr id="54417" name="Rectangle 7"/>
              <p:cNvSpPr>
                <a:spLocks noChangeArrowheads="1"/>
              </p:cNvSpPr>
              <p:nvPr/>
            </p:nvSpPr>
            <p:spPr bwMode="auto">
              <a:xfrm>
                <a:off x="1163" y="580"/>
                <a:ext cx="624"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4418" name="Rectangle 8"/>
              <p:cNvSpPr>
                <a:spLocks noChangeArrowheads="1"/>
              </p:cNvSpPr>
              <p:nvPr/>
            </p:nvSpPr>
            <p:spPr bwMode="auto">
              <a:xfrm>
                <a:off x="1341" y="572"/>
                <a:ext cx="254"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op</a:t>
                </a:r>
              </a:p>
            </p:txBody>
          </p:sp>
        </p:grpSp>
        <p:grpSp>
          <p:nvGrpSpPr>
            <p:cNvPr id="4" name="Group 9"/>
            <p:cNvGrpSpPr>
              <a:grpSpLocks/>
            </p:cNvGrpSpPr>
            <p:nvPr/>
          </p:nvGrpSpPr>
          <p:grpSpPr bwMode="auto">
            <a:xfrm>
              <a:off x="1795" y="572"/>
              <a:ext cx="580" cy="212"/>
              <a:chOff x="1795" y="572"/>
              <a:chExt cx="580" cy="212"/>
            </a:xfrm>
          </p:grpSpPr>
          <p:sp>
            <p:nvSpPr>
              <p:cNvPr id="54415" name="Rectangle 10"/>
              <p:cNvSpPr>
                <a:spLocks noChangeArrowheads="1"/>
              </p:cNvSpPr>
              <p:nvPr/>
            </p:nvSpPr>
            <p:spPr bwMode="auto">
              <a:xfrm>
                <a:off x="1795" y="580"/>
                <a:ext cx="580"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4416" name="Rectangle 11"/>
              <p:cNvSpPr>
                <a:spLocks noChangeArrowheads="1"/>
              </p:cNvSpPr>
              <p:nvPr/>
            </p:nvSpPr>
            <p:spPr bwMode="auto">
              <a:xfrm>
                <a:off x="1956" y="572"/>
                <a:ext cx="21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rs</a:t>
                </a:r>
              </a:p>
            </p:txBody>
          </p:sp>
        </p:grpSp>
        <p:grpSp>
          <p:nvGrpSpPr>
            <p:cNvPr id="5" name="Group 12"/>
            <p:cNvGrpSpPr>
              <a:grpSpLocks/>
            </p:cNvGrpSpPr>
            <p:nvPr/>
          </p:nvGrpSpPr>
          <p:grpSpPr bwMode="auto">
            <a:xfrm>
              <a:off x="2383" y="572"/>
              <a:ext cx="579" cy="210"/>
              <a:chOff x="2383" y="572"/>
              <a:chExt cx="579" cy="210"/>
            </a:xfrm>
          </p:grpSpPr>
          <p:sp>
            <p:nvSpPr>
              <p:cNvPr id="54413" name="Rectangle 13"/>
              <p:cNvSpPr>
                <a:spLocks noChangeArrowheads="1"/>
              </p:cNvSpPr>
              <p:nvPr/>
            </p:nvSpPr>
            <p:spPr bwMode="auto">
              <a:xfrm>
                <a:off x="2383" y="580"/>
                <a:ext cx="579"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4414" name="Rectangle 14"/>
              <p:cNvSpPr>
                <a:spLocks noChangeArrowheads="1"/>
              </p:cNvSpPr>
              <p:nvPr/>
            </p:nvSpPr>
            <p:spPr bwMode="auto">
              <a:xfrm>
                <a:off x="2543" y="572"/>
                <a:ext cx="2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rt</a:t>
                </a:r>
              </a:p>
            </p:txBody>
          </p:sp>
        </p:grpSp>
        <p:sp>
          <p:nvSpPr>
            <p:cNvPr id="54406" name="Rectangle 15"/>
            <p:cNvSpPr>
              <a:spLocks noChangeArrowheads="1"/>
            </p:cNvSpPr>
            <p:nvPr/>
          </p:nvSpPr>
          <p:spPr bwMode="auto">
            <a:xfrm>
              <a:off x="2970" y="580"/>
              <a:ext cx="1800"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4407" name="Rectangle 16"/>
            <p:cNvSpPr>
              <a:spLocks noChangeArrowheads="1"/>
            </p:cNvSpPr>
            <p:nvPr/>
          </p:nvSpPr>
          <p:spPr bwMode="auto">
            <a:xfrm>
              <a:off x="3469" y="572"/>
              <a:ext cx="69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immediate</a:t>
              </a:r>
            </a:p>
          </p:txBody>
        </p:sp>
        <p:sp>
          <p:nvSpPr>
            <p:cNvPr id="54408" name="Rectangle 17"/>
            <p:cNvSpPr>
              <a:spLocks noChangeArrowheads="1"/>
            </p:cNvSpPr>
            <p:nvPr/>
          </p:nvSpPr>
          <p:spPr bwMode="auto">
            <a:xfrm>
              <a:off x="4668" y="38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54409" name="Rectangle 18"/>
            <p:cNvSpPr>
              <a:spLocks noChangeArrowheads="1"/>
            </p:cNvSpPr>
            <p:nvPr/>
          </p:nvSpPr>
          <p:spPr bwMode="auto">
            <a:xfrm>
              <a:off x="2770"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54410" name="Rectangle 19"/>
            <p:cNvSpPr>
              <a:spLocks noChangeArrowheads="1"/>
            </p:cNvSpPr>
            <p:nvPr/>
          </p:nvSpPr>
          <p:spPr bwMode="auto">
            <a:xfrm>
              <a:off x="2182"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21</a:t>
              </a:r>
            </a:p>
          </p:txBody>
        </p:sp>
        <p:sp>
          <p:nvSpPr>
            <p:cNvPr id="54411" name="Rectangle 20"/>
            <p:cNvSpPr>
              <a:spLocks noChangeArrowheads="1"/>
            </p:cNvSpPr>
            <p:nvPr/>
          </p:nvSpPr>
          <p:spPr bwMode="auto">
            <a:xfrm>
              <a:off x="1594"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26</a:t>
              </a:r>
            </a:p>
          </p:txBody>
        </p:sp>
        <p:sp>
          <p:nvSpPr>
            <p:cNvPr id="54412" name="Rectangle 21"/>
            <p:cNvSpPr>
              <a:spLocks noChangeArrowheads="1"/>
            </p:cNvSpPr>
            <p:nvPr/>
          </p:nvSpPr>
          <p:spPr bwMode="auto">
            <a:xfrm>
              <a:off x="1098"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31</a:t>
              </a:r>
            </a:p>
          </p:txBody>
        </p:sp>
      </p:grpSp>
      <p:sp>
        <p:nvSpPr>
          <p:cNvPr id="54277" name="Rectangle 22"/>
          <p:cNvSpPr>
            <a:spLocks noChangeArrowheads="1"/>
          </p:cNvSpPr>
          <p:nvPr/>
        </p:nvSpPr>
        <p:spPr bwMode="auto">
          <a:xfrm>
            <a:off x="5867400" y="4191000"/>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54278" name="Rectangle 23"/>
          <p:cNvSpPr>
            <a:spLocks noChangeArrowheads="1"/>
          </p:cNvSpPr>
          <p:nvPr/>
        </p:nvSpPr>
        <p:spPr bwMode="auto">
          <a:xfrm>
            <a:off x="5257800" y="3200400"/>
            <a:ext cx="1752600" cy="393700"/>
          </a:xfrm>
          <a:prstGeom prst="rect">
            <a:avLst/>
          </a:prstGeom>
          <a:noFill/>
          <a:ln w="12700">
            <a:noFill/>
            <a:miter lim="800000"/>
            <a:headEnd/>
            <a:tailEnd/>
          </a:ln>
        </p:spPr>
        <p:txBody>
          <a:bodyPr lIns="90488" tIns="44450" rIns="90488" bIns="44450">
            <a:prstTxWarp prst="textNoShape">
              <a:avLst/>
            </a:prstTxWarp>
            <a:spAutoFit/>
          </a:bodyPr>
          <a:lstStyle/>
          <a:p>
            <a:pPr>
              <a:defRPr/>
            </a:pPr>
            <a:r>
              <a:rPr lang="en-US" sz="2000" u="sng">
                <a:solidFill>
                  <a:srgbClr val="FF0000"/>
                </a:solidFill>
                <a:latin typeface="+mn-lt"/>
              </a:rPr>
              <a:t>ALUctr=</a:t>
            </a:r>
          </a:p>
        </p:txBody>
      </p:sp>
      <p:sp>
        <p:nvSpPr>
          <p:cNvPr id="54279" name="Rectangle 24"/>
          <p:cNvSpPr>
            <a:spLocks noChangeArrowheads="1"/>
          </p:cNvSpPr>
          <p:nvPr/>
        </p:nvSpPr>
        <p:spPr bwMode="auto">
          <a:xfrm>
            <a:off x="1981200" y="4953000"/>
            <a:ext cx="4667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54280" name="Rectangle 25"/>
          <p:cNvSpPr>
            <a:spLocks noChangeArrowheads="1"/>
          </p:cNvSpPr>
          <p:nvPr/>
        </p:nvSpPr>
        <p:spPr bwMode="auto">
          <a:xfrm>
            <a:off x="1436688" y="4048125"/>
            <a:ext cx="720725" cy="36671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busW</a:t>
            </a:r>
          </a:p>
        </p:txBody>
      </p:sp>
      <p:sp>
        <p:nvSpPr>
          <p:cNvPr id="54281" name="Rectangle 26"/>
          <p:cNvSpPr>
            <a:spLocks noChangeArrowheads="1"/>
          </p:cNvSpPr>
          <p:nvPr/>
        </p:nvSpPr>
        <p:spPr bwMode="auto">
          <a:xfrm>
            <a:off x="1371600" y="3352800"/>
            <a:ext cx="1003300"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RegWr=</a:t>
            </a:r>
          </a:p>
        </p:txBody>
      </p:sp>
      <p:sp>
        <p:nvSpPr>
          <p:cNvPr id="54282" name="Line 27"/>
          <p:cNvSpPr>
            <a:spLocks noChangeShapeType="1"/>
          </p:cNvSpPr>
          <p:nvPr/>
        </p:nvSpPr>
        <p:spPr bwMode="auto">
          <a:xfrm flipH="1">
            <a:off x="1746250" y="4367213"/>
            <a:ext cx="88900" cy="128587"/>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283" name="Rectangle 28"/>
          <p:cNvSpPr>
            <a:spLocks noChangeArrowheads="1"/>
          </p:cNvSpPr>
          <p:nvPr/>
        </p:nvSpPr>
        <p:spPr bwMode="auto">
          <a:xfrm>
            <a:off x="1598613" y="4467225"/>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54284" name="Line 29"/>
          <p:cNvSpPr>
            <a:spLocks noChangeShapeType="1"/>
          </p:cNvSpPr>
          <p:nvPr/>
        </p:nvSpPr>
        <p:spPr bwMode="auto">
          <a:xfrm flipH="1">
            <a:off x="4572000" y="4191000"/>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285" name="Rectangle 30"/>
          <p:cNvSpPr>
            <a:spLocks noChangeArrowheads="1"/>
          </p:cNvSpPr>
          <p:nvPr/>
        </p:nvSpPr>
        <p:spPr bwMode="auto">
          <a:xfrm>
            <a:off x="4419600" y="3886200"/>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54286" name="Rectangle 31"/>
          <p:cNvSpPr>
            <a:spLocks noChangeArrowheads="1"/>
          </p:cNvSpPr>
          <p:nvPr/>
        </p:nvSpPr>
        <p:spPr bwMode="auto">
          <a:xfrm>
            <a:off x="3625850" y="3886200"/>
            <a:ext cx="7175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busA</a:t>
            </a:r>
          </a:p>
        </p:txBody>
      </p:sp>
      <p:sp>
        <p:nvSpPr>
          <p:cNvPr id="54287" name="Line 32"/>
          <p:cNvSpPr>
            <a:spLocks noChangeShapeType="1"/>
          </p:cNvSpPr>
          <p:nvPr/>
        </p:nvSpPr>
        <p:spPr bwMode="auto">
          <a:xfrm flipV="1">
            <a:off x="3886200" y="4724400"/>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288" name="Rectangle 33"/>
          <p:cNvSpPr>
            <a:spLocks noChangeArrowheads="1"/>
          </p:cNvSpPr>
          <p:nvPr/>
        </p:nvSpPr>
        <p:spPr bwMode="auto">
          <a:xfrm>
            <a:off x="3730625" y="4848225"/>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54289" name="Rectangle 34"/>
          <p:cNvSpPr>
            <a:spLocks noChangeArrowheads="1"/>
          </p:cNvSpPr>
          <p:nvPr/>
        </p:nvSpPr>
        <p:spPr bwMode="auto">
          <a:xfrm>
            <a:off x="3657600" y="4419600"/>
            <a:ext cx="7032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busB</a:t>
            </a:r>
          </a:p>
        </p:txBody>
      </p:sp>
      <p:sp>
        <p:nvSpPr>
          <p:cNvPr id="54290" name="Line 35"/>
          <p:cNvSpPr>
            <a:spLocks noChangeShapeType="1"/>
          </p:cNvSpPr>
          <p:nvPr/>
        </p:nvSpPr>
        <p:spPr bwMode="auto">
          <a:xfrm flipV="1">
            <a:off x="3276600" y="3730625"/>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291" name="Line 36"/>
          <p:cNvSpPr>
            <a:spLocks noChangeShapeType="1"/>
          </p:cNvSpPr>
          <p:nvPr/>
        </p:nvSpPr>
        <p:spPr bwMode="auto">
          <a:xfrm flipV="1">
            <a:off x="2527300" y="3730625"/>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292" name="Rectangle 37"/>
          <p:cNvSpPr>
            <a:spLocks noChangeArrowheads="1"/>
          </p:cNvSpPr>
          <p:nvPr/>
        </p:nvSpPr>
        <p:spPr bwMode="auto">
          <a:xfrm>
            <a:off x="2384425" y="3581400"/>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54293" name="Line 38"/>
          <p:cNvSpPr>
            <a:spLocks noChangeShapeType="1"/>
          </p:cNvSpPr>
          <p:nvPr/>
        </p:nvSpPr>
        <p:spPr bwMode="auto">
          <a:xfrm flipV="1">
            <a:off x="2908300" y="3730625"/>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294" name="Rectangle 39"/>
          <p:cNvSpPr>
            <a:spLocks noChangeArrowheads="1"/>
          </p:cNvSpPr>
          <p:nvPr/>
        </p:nvSpPr>
        <p:spPr bwMode="auto">
          <a:xfrm>
            <a:off x="2743200" y="3581400"/>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54295" name="Rectangle 40"/>
          <p:cNvSpPr>
            <a:spLocks noChangeArrowheads="1"/>
          </p:cNvSpPr>
          <p:nvPr/>
        </p:nvSpPr>
        <p:spPr bwMode="auto">
          <a:xfrm>
            <a:off x="2322513" y="3957638"/>
            <a:ext cx="439737"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Rw</a:t>
            </a:r>
          </a:p>
        </p:txBody>
      </p:sp>
      <p:sp>
        <p:nvSpPr>
          <p:cNvPr id="54296" name="Rectangle 41"/>
          <p:cNvSpPr>
            <a:spLocks noChangeArrowheads="1"/>
          </p:cNvSpPr>
          <p:nvPr/>
        </p:nvSpPr>
        <p:spPr bwMode="auto">
          <a:xfrm>
            <a:off x="2779713" y="3957638"/>
            <a:ext cx="406400"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Ra</a:t>
            </a:r>
          </a:p>
        </p:txBody>
      </p:sp>
      <p:sp>
        <p:nvSpPr>
          <p:cNvPr id="54297" name="Rectangle 42"/>
          <p:cNvSpPr>
            <a:spLocks noChangeArrowheads="1"/>
          </p:cNvSpPr>
          <p:nvPr/>
        </p:nvSpPr>
        <p:spPr bwMode="auto">
          <a:xfrm>
            <a:off x="3160713" y="3957638"/>
            <a:ext cx="417512"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Rb</a:t>
            </a:r>
          </a:p>
        </p:txBody>
      </p:sp>
      <p:sp>
        <p:nvSpPr>
          <p:cNvPr id="54298" name="Rectangle 43"/>
          <p:cNvSpPr>
            <a:spLocks noChangeArrowheads="1"/>
          </p:cNvSpPr>
          <p:nvPr/>
        </p:nvSpPr>
        <p:spPr bwMode="auto">
          <a:xfrm>
            <a:off x="2322513" y="4343400"/>
            <a:ext cx="952500"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b="1">
                <a:latin typeface="+mn-lt"/>
              </a:rPr>
              <a:t>RegFile</a:t>
            </a:r>
          </a:p>
        </p:txBody>
      </p:sp>
      <p:sp>
        <p:nvSpPr>
          <p:cNvPr id="54299" name="Rectangle 44"/>
          <p:cNvSpPr>
            <a:spLocks noChangeArrowheads="1"/>
          </p:cNvSpPr>
          <p:nvPr/>
        </p:nvSpPr>
        <p:spPr bwMode="auto">
          <a:xfrm>
            <a:off x="2743200" y="3352800"/>
            <a:ext cx="400050" cy="36671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Rs</a:t>
            </a:r>
          </a:p>
        </p:txBody>
      </p:sp>
      <p:sp>
        <p:nvSpPr>
          <p:cNvPr id="54300" name="Rectangle 45"/>
          <p:cNvSpPr>
            <a:spLocks noChangeArrowheads="1"/>
          </p:cNvSpPr>
          <p:nvPr/>
        </p:nvSpPr>
        <p:spPr bwMode="auto">
          <a:xfrm>
            <a:off x="2574925" y="2590800"/>
            <a:ext cx="396875" cy="363538"/>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Rt</a:t>
            </a:r>
          </a:p>
        </p:txBody>
      </p:sp>
      <p:sp>
        <p:nvSpPr>
          <p:cNvPr id="54301" name="Rectangle 46"/>
          <p:cNvSpPr>
            <a:spLocks noChangeArrowheads="1"/>
          </p:cNvSpPr>
          <p:nvPr/>
        </p:nvSpPr>
        <p:spPr bwMode="auto">
          <a:xfrm>
            <a:off x="3124200" y="3352800"/>
            <a:ext cx="396875" cy="363538"/>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a:latin typeface="+mn-lt"/>
              </a:rPr>
              <a:t>Rt</a:t>
            </a:r>
          </a:p>
        </p:txBody>
      </p:sp>
      <p:sp>
        <p:nvSpPr>
          <p:cNvPr id="54302" name="Rectangle 47"/>
          <p:cNvSpPr>
            <a:spLocks noChangeArrowheads="1"/>
          </p:cNvSpPr>
          <p:nvPr/>
        </p:nvSpPr>
        <p:spPr bwMode="auto">
          <a:xfrm>
            <a:off x="2143125" y="2590800"/>
            <a:ext cx="428625" cy="36671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Rd</a:t>
            </a:r>
          </a:p>
        </p:txBody>
      </p:sp>
      <p:sp>
        <p:nvSpPr>
          <p:cNvPr id="54303" name="Rectangle 48"/>
          <p:cNvSpPr>
            <a:spLocks noChangeArrowheads="1"/>
          </p:cNvSpPr>
          <p:nvPr/>
        </p:nvSpPr>
        <p:spPr bwMode="auto">
          <a:xfrm>
            <a:off x="1419225" y="2286000"/>
            <a:ext cx="1035050"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RegDst=</a:t>
            </a:r>
          </a:p>
        </p:txBody>
      </p:sp>
      <p:grpSp>
        <p:nvGrpSpPr>
          <p:cNvPr id="6" name="Group 49"/>
          <p:cNvGrpSpPr>
            <a:grpSpLocks/>
          </p:cNvGrpSpPr>
          <p:nvPr/>
        </p:nvGrpSpPr>
        <p:grpSpPr bwMode="auto">
          <a:xfrm>
            <a:off x="3454400" y="5199063"/>
            <a:ext cx="376238" cy="1082675"/>
            <a:chOff x="2848" y="3083"/>
            <a:chExt cx="237" cy="682"/>
          </a:xfrm>
        </p:grpSpPr>
        <p:sp>
          <p:nvSpPr>
            <p:cNvPr id="54400" name="Rectangle 50"/>
            <p:cNvSpPr>
              <a:spLocks noChangeArrowheads="1"/>
            </p:cNvSpPr>
            <p:nvPr/>
          </p:nvSpPr>
          <p:spPr bwMode="auto">
            <a:xfrm>
              <a:off x="2848" y="3088"/>
              <a:ext cx="224" cy="65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4401" name="Rectangle 51"/>
            <p:cNvSpPr>
              <a:spLocks noChangeArrowheads="1"/>
            </p:cNvSpPr>
            <p:nvPr/>
          </p:nvSpPr>
          <p:spPr bwMode="auto">
            <a:xfrm rot="5400000">
              <a:off x="2628" y="3310"/>
              <a:ext cx="682" cy="229"/>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b="1">
                  <a:latin typeface="+mn-lt"/>
                </a:rPr>
                <a:t>Extender</a:t>
              </a:r>
              <a:endParaRPr lang="en-US" sz="2000" b="1">
                <a:latin typeface="+mn-lt"/>
              </a:endParaRPr>
            </a:p>
          </p:txBody>
        </p:sp>
      </p:grpSp>
      <p:sp>
        <p:nvSpPr>
          <p:cNvPr id="54305" name="Rectangle 52"/>
          <p:cNvSpPr>
            <a:spLocks noChangeArrowheads="1"/>
          </p:cNvSpPr>
          <p:nvPr/>
        </p:nvSpPr>
        <p:spPr bwMode="auto">
          <a:xfrm>
            <a:off x="3962400" y="5686425"/>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54306" name="Line 53"/>
          <p:cNvSpPr>
            <a:spLocks noChangeShapeType="1"/>
          </p:cNvSpPr>
          <p:nvPr/>
        </p:nvSpPr>
        <p:spPr bwMode="auto">
          <a:xfrm flipH="1">
            <a:off x="4114800" y="5584825"/>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307" name="Line 54"/>
          <p:cNvSpPr>
            <a:spLocks noChangeShapeType="1"/>
          </p:cNvSpPr>
          <p:nvPr/>
        </p:nvSpPr>
        <p:spPr bwMode="auto">
          <a:xfrm flipH="1">
            <a:off x="3035300" y="5586413"/>
            <a:ext cx="88900" cy="128587"/>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308" name="Rectangle 55"/>
          <p:cNvSpPr>
            <a:spLocks noChangeArrowheads="1"/>
          </p:cNvSpPr>
          <p:nvPr/>
        </p:nvSpPr>
        <p:spPr bwMode="auto">
          <a:xfrm>
            <a:off x="2819400" y="5686425"/>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54309" name="Rectangle 56"/>
          <p:cNvSpPr>
            <a:spLocks noChangeArrowheads="1"/>
          </p:cNvSpPr>
          <p:nvPr/>
        </p:nvSpPr>
        <p:spPr bwMode="auto">
          <a:xfrm>
            <a:off x="1905000" y="5410200"/>
            <a:ext cx="9112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54310" name="Rectangle 57"/>
          <p:cNvSpPr>
            <a:spLocks noChangeArrowheads="1"/>
          </p:cNvSpPr>
          <p:nvPr/>
        </p:nvSpPr>
        <p:spPr bwMode="auto">
          <a:xfrm>
            <a:off x="4038600" y="6096000"/>
            <a:ext cx="10382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ALUSrc=</a:t>
            </a:r>
          </a:p>
        </p:txBody>
      </p:sp>
      <p:sp>
        <p:nvSpPr>
          <p:cNvPr id="54311" name="Rectangle 58"/>
          <p:cNvSpPr>
            <a:spLocks noChangeArrowheads="1"/>
          </p:cNvSpPr>
          <p:nvPr/>
        </p:nvSpPr>
        <p:spPr bwMode="auto">
          <a:xfrm>
            <a:off x="2514600" y="6172200"/>
            <a:ext cx="938213"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ExtOp=</a:t>
            </a:r>
          </a:p>
        </p:txBody>
      </p:sp>
      <p:sp>
        <p:nvSpPr>
          <p:cNvPr id="54312" name="Line 59"/>
          <p:cNvSpPr>
            <a:spLocks noChangeShapeType="1"/>
          </p:cNvSpPr>
          <p:nvPr/>
        </p:nvSpPr>
        <p:spPr bwMode="auto">
          <a:xfrm flipV="1">
            <a:off x="7543800" y="3810000"/>
            <a:ext cx="0" cy="644525"/>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54313" name="Rectangle 60"/>
          <p:cNvSpPr>
            <a:spLocks noChangeArrowheads="1"/>
          </p:cNvSpPr>
          <p:nvPr/>
        </p:nvSpPr>
        <p:spPr bwMode="auto">
          <a:xfrm>
            <a:off x="6400800" y="3429000"/>
            <a:ext cx="14668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MemtoReg=</a:t>
            </a:r>
          </a:p>
        </p:txBody>
      </p:sp>
      <p:sp>
        <p:nvSpPr>
          <p:cNvPr id="54314" name="Rectangle 61"/>
          <p:cNvSpPr>
            <a:spLocks noChangeArrowheads="1"/>
          </p:cNvSpPr>
          <p:nvPr/>
        </p:nvSpPr>
        <p:spPr bwMode="auto">
          <a:xfrm>
            <a:off x="5224463" y="5943600"/>
            <a:ext cx="4667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54315" name="Rectangle 62"/>
          <p:cNvSpPr>
            <a:spLocks noChangeArrowheads="1"/>
          </p:cNvSpPr>
          <p:nvPr/>
        </p:nvSpPr>
        <p:spPr bwMode="auto">
          <a:xfrm>
            <a:off x="4953000" y="5410200"/>
            <a:ext cx="935038"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Data In</a:t>
            </a:r>
          </a:p>
        </p:txBody>
      </p:sp>
      <p:sp>
        <p:nvSpPr>
          <p:cNvPr id="54316" name="Line 63"/>
          <p:cNvSpPr>
            <a:spLocks noChangeShapeType="1"/>
          </p:cNvSpPr>
          <p:nvPr/>
        </p:nvSpPr>
        <p:spPr bwMode="auto">
          <a:xfrm flipH="1">
            <a:off x="5086350" y="5341938"/>
            <a:ext cx="88900" cy="128587"/>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317" name="Rectangle 64"/>
          <p:cNvSpPr>
            <a:spLocks noChangeArrowheads="1"/>
          </p:cNvSpPr>
          <p:nvPr/>
        </p:nvSpPr>
        <p:spPr bwMode="auto">
          <a:xfrm>
            <a:off x="5116513" y="5118100"/>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54318" name="Line 65"/>
          <p:cNvSpPr>
            <a:spLocks noChangeShapeType="1"/>
          </p:cNvSpPr>
          <p:nvPr/>
        </p:nvSpPr>
        <p:spPr bwMode="auto">
          <a:xfrm flipV="1">
            <a:off x="6235700" y="4191000"/>
            <a:ext cx="12700" cy="1008063"/>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54319" name="Rectangle 66"/>
          <p:cNvSpPr>
            <a:spLocks noChangeArrowheads="1"/>
          </p:cNvSpPr>
          <p:nvPr/>
        </p:nvSpPr>
        <p:spPr bwMode="auto">
          <a:xfrm>
            <a:off x="5943600" y="3810000"/>
            <a:ext cx="1184275"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MemWr=</a:t>
            </a:r>
          </a:p>
        </p:txBody>
      </p:sp>
      <p:sp>
        <p:nvSpPr>
          <p:cNvPr id="54320" name="Rectangle 67"/>
          <p:cNvSpPr>
            <a:spLocks noChangeArrowheads="1"/>
          </p:cNvSpPr>
          <p:nvPr/>
        </p:nvSpPr>
        <p:spPr bwMode="auto">
          <a:xfrm>
            <a:off x="4495800" y="3276600"/>
            <a:ext cx="627063"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zero</a:t>
            </a:r>
          </a:p>
        </p:txBody>
      </p:sp>
      <p:grpSp>
        <p:nvGrpSpPr>
          <p:cNvPr id="7" name="Group 68"/>
          <p:cNvGrpSpPr>
            <a:grpSpLocks/>
          </p:cNvGrpSpPr>
          <p:nvPr/>
        </p:nvGrpSpPr>
        <p:grpSpPr bwMode="auto">
          <a:xfrm>
            <a:off x="2133600" y="3019425"/>
            <a:ext cx="838200" cy="336550"/>
            <a:chOff x="2640" y="1422"/>
            <a:chExt cx="528" cy="212"/>
          </a:xfrm>
        </p:grpSpPr>
        <p:sp>
          <p:nvSpPr>
            <p:cNvPr id="54397" name="Rectangle 69"/>
            <p:cNvSpPr>
              <a:spLocks noChangeArrowheads="1"/>
            </p:cNvSpPr>
            <p:nvPr/>
          </p:nvSpPr>
          <p:spPr bwMode="auto">
            <a:xfrm>
              <a:off x="292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54398" name="Rectangle 70"/>
            <p:cNvSpPr>
              <a:spLocks noChangeArrowheads="1"/>
            </p:cNvSpPr>
            <p:nvPr/>
          </p:nvSpPr>
          <p:spPr bwMode="auto">
            <a:xfrm>
              <a:off x="268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54399" name="Freeform 71"/>
            <p:cNvSpPr>
              <a:spLocks/>
            </p:cNvSpPr>
            <p:nvPr/>
          </p:nvSpPr>
          <p:spPr bwMode="auto">
            <a:xfrm>
              <a:off x="2640" y="1440"/>
              <a:ext cx="528" cy="192"/>
            </a:xfrm>
            <a:custGeom>
              <a:avLst/>
              <a:gdLst>
                <a:gd name="T0" fmla="*/ 0 w 528"/>
                <a:gd name="T1" fmla="*/ 0 h 192"/>
                <a:gd name="T2" fmla="*/ 48 w 528"/>
                <a:gd name="T3" fmla="*/ 192 h 192"/>
                <a:gd name="T4" fmla="*/ 480 w 528"/>
                <a:gd name="T5" fmla="*/ 192 h 192"/>
                <a:gd name="T6" fmla="*/ 528 w 528"/>
                <a:gd name="T7" fmla="*/ 0 h 192"/>
                <a:gd name="T8" fmla="*/ 0 w 528"/>
                <a:gd name="T9" fmla="*/ 0 h 192"/>
                <a:gd name="T10" fmla="*/ 0 60000 65536"/>
                <a:gd name="T11" fmla="*/ 0 60000 65536"/>
                <a:gd name="T12" fmla="*/ 0 60000 65536"/>
                <a:gd name="T13" fmla="*/ 0 60000 65536"/>
                <a:gd name="T14" fmla="*/ 0 60000 65536"/>
                <a:gd name="T15" fmla="*/ 0 w 528"/>
                <a:gd name="T16" fmla="*/ 0 h 192"/>
                <a:gd name="T17" fmla="*/ 528 w 528"/>
                <a:gd name="T18" fmla="*/ 192 h 192"/>
              </a:gdLst>
              <a:ahLst/>
              <a:cxnLst>
                <a:cxn ang="T10">
                  <a:pos x="T0" y="T1"/>
                </a:cxn>
                <a:cxn ang="T11">
                  <a:pos x="T2" y="T3"/>
                </a:cxn>
                <a:cxn ang="T12">
                  <a:pos x="T4" y="T5"/>
                </a:cxn>
                <a:cxn ang="T13">
                  <a:pos x="T6" y="T7"/>
                </a:cxn>
                <a:cxn ang="T14">
                  <a:pos x="T8" y="T9"/>
                </a:cxn>
              </a:cxnLst>
              <a:rect l="T15" t="T16" r="T17" b="T18"/>
              <a:pathLst>
                <a:path w="528" h="192">
                  <a:moveTo>
                    <a:pt x="0" y="0"/>
                  </a:moveTo>
                  <a:lnTo>
                    <a:pt x="48" y="192"/>
                  </a:lnTo>
                  <a:lnTo>
                    <a:pt x="480" y="192"/>
                  </a:lnTo>
                  <a:lnTo>
                    <a:pt x="528" y="0"/>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54322" name="Rectangle 72"/>
          <p:cNvSpPr>
            <a:spLocks noChangeArrowheads="1"/>
          </p:cNvSpPr>
          <p:nvPr/>
        </p:nvSpPr>
        <p:spPr bwMode="auto">
          <a:xfrm>
            <a:off x="2133600" y="3962400"/>
            <a:ext cx="1447800" cy="990600"/>
          </a:xfrm>
          <a:prstGeom prst="rect">
            <a:avLst/>
          </a:prstGeom>
          <a:noFill/>
          <a:ln w="381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8" name="Group 73"/>
          <p:cNvGrpSpPr>
            <a:grpSpLocks/>
          </p:cNvGrpSpPr>
          <p:nvPr/>
        </p:nvGrpSpPr>
        <p:grpSpPr bwMode="auto">
          <a:xfrm>
            <a:off x="4441825" y="4572000"/>
            <a:ext cx="358775" cy="1219200"/>
            <a:chOff x="3518" y="2640"/>
            <a:chExt cx="226" cy="768"/>
          </a:xfrm>
        </p:grpSpPr>
        <p:sp>
          <p:nvSpPr>
            <p:cNvPr id="54394" name="Rectangle 74"/>
            <p:cNvSpPr>
              <a:spLocks noChangeArrowheads="1"/>
            </p:cNvSpPr>
            <p:nvPr/>
          </p:nvSpPr>
          <p:spPr bwMode="auto">
            <a:xfrm>
              <a:off x="3518" y="269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54395" name="Rectangle 75"/>
            <p:cNvSpPr>
              <a:spLocks noChangeArrowheads="1"/>
            </p:cNvSpPr>
            <p:nvPr/>
          </p:nvSpPr>
          <p:spPr bwMode="auto">
            <a:xfrm>
              <a:off x="3518" y="3187"/>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54396" name="Freeform 76"/>
            <p:cNvSpPr>
              <a:spLocks/>
            </p:cNvSpPr>
            <p:nvPr/>
          </p:nvSpPr>
          <p:spPr bwMode="auto">
            <a:xfrm>
              <a:off x="3552" y="2640"/>
              <a:ext cx="192" cy="768"/>
            </a:xfrm>
            <a:custGeom>
              <a:avLst/>
              <a:gdLst>
                <a:gd name="T0" fmla="*/ 0 w 192"/>
                <a:gd name="T1" fmla="*/ 0 h 768"/>
                <a:gd name="T2" fmla="*/ 0 w 192"/>
                <a:gd name="T3" fmla="*/ 768 h 768"/>
                <a:gd name="T4" fmla="*/ 192 w 192"/>
                <a:gd name="T5" fmla="*/ 672 h 768"/>
                <a:gd name="T6" fmla="*/ 192 w 192"/>
                <a:gd name="T7" fmla="*/ 96 h 768"/>
                <a:gd name="T8" fmla="*/ 0 w 192"/>
                <a:gd name="T9" fmla="*/ 0 h 768"/>
                <a:gd name="T10" fmla="*/ 0 60000 65536"/>
                <a:gd name="T11" fmla="*/ 0 60000 65536"/>
                <a:gd name="T12" fmla="*/ 0 60000 65536"/>
                <a:gd name="T13" fmla="*/ 0 60000 65536"/>
                <a:gd name="T14" fmla="*/ 0 60000 65536"/>
                <a:gd name="T15" fmla="*/ 0 w 192"/>
                <a:gd name="T16" fmla="*/ 0 h 768"/>
                <a:gd name="T17" fmla="*/ 192 w 192"/>
                <a:gd name="T18" fmla="*/ 768 h 768"/>
              </a:gdLst>
              <a:ahLst/>
              <a:cxnLst>
                <a:cxn ang="T10">
                  <a:pos x="T0" y="T1"/>
                </a:cxn>
                <a:cxn ang="T11">
                  <a:pos x="T2" y="T3"/>
                </a:cxn>
                <a:cxn ang="T12">
                  <a:pos x="T4" y="T5"/>
                </a:cxn>
                <a:cxn ang="T13">
                  <a:pos x="T6" y="T7"/>
                </a:cxn>
                <a:cxn ang="T14">
                  <a:pos x="T8" y="T9"/>
                </a:cxn>
              </a:cxnLst>
              <a:rect l="T15" t="T16" r="T17" b="T18"/>
              <a:pathLst>
                <a:path w="192" h="768">
                  <a:moveTo>
                    <a:pt x="0" y="0"/>
                  </a:moveTo>
                  <a:lnTo>
                    <a:pt x="0" y="768"/>
                  </a:lnTo>
                  <a:lnTo>
                    <a:pt x="192" y="672"/>
                  </a:lnTo>
                  <a:lnTo>
                    <a:pt x="192" y="96"/>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9" name="Group 77"/>
          <p:cNvGrpSpPr>
            <a:grpSpLocks/>
          </p:cNvGrpSpPr>
          <p:nvPr/>
        </p:nvGrpSpPr>
        <p:grpSpPr bwMode="auto">
          <a:xfrm>
            <a:off x="5305425" y="3962400"/>
            <a:ext cx="485775" cy="1143000"/>
            <a:chOff x="4009" y="2304"/>
            <a:chExt cx="306" cy="720"/>
          </a:xfrm>
        </p:grpSpPr>
        <p:sp>
          <p:nvSpPr>
            <p:cNvPr id="54391" name="Rectangle 78"/>
            <p:cNvSpPr>
              <a:spLocks noChangeArrowheads="1"/>
            </p:cNvSpPr>
            <p:nvPr/>
          </p:nvSpPr>
          <p:spPr bwMode="auto">
            <a:xfrm>
              <a:off x="4009" y="2322"/>
              <a:ext cx="180"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t>
              </a:r>
            </a:p>
          </p:txBody>
        </p:sp>
        <p:sp>
          <p:nvSpPr>
            <p:cNvPr id="54392" name="Rectangle 79"/>
            <p:cNvSpPr>
              <a:spLocks noChangeArrowheads="1"/>
            </p:cNvSpPr>
            <p:nvPr/>
          </p:nvSpPr>
          <p:spPr bwMode="auto">
            <a:xfrm rot="5400000">
              <a:off x="4016" y="2582"/>
              <a:ext cx="33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ALU</a:t>
              </a:r>
            </a:p>
          </p:txBody>
        </p:sp>
        <p:sp>
          <p:nvSpPr>
            <p:cNvPr id="54393" name="Freeform 80"/>
            <p:cNvSpPr>
              <a:spLocks/>
            </p:cNvSpPr>
            <p:nvPr/>
          </p:nvSpPr>
          <p:spPr bwMode="auto">
            <a:xfrm>
              <a:off x="4032" y="2304"/>
              <a:ext cx="283" cy="720"/>
            </a:xfrm>
            <a:custGeom>
              <a:avLst/>
              <a:gdLst>
                <a:gd name="T0" fmla="*/ 0 w 240"/>
                <a:gd name="T1" fmla="*/ 0 h 672"/>
                <a:gd name="T2" fmla="*/ 0 w 240"/>
                <a:gd name="T3" fmla="*/ 355 h 672"/>
                <a:gd name="T4" fmla="*/ 79 w 240"/>
                <a:gd name="T5" fmla="*/ 414 h 672"/>
                <a:gd name="T6" fmla="*/ 0 w 240"/>
                <a:gd name="T7" fmla="*/ 471 h 672"/>
                <a:gd name="T8" fmla="*/ 0 w 240"/>
                <a:gd name="T9" fmla="*/ 826 h 672"/>
                <a:gd name="T10" fmla="*/ 394 w 240"/>
                <a:gd name="T11" fmla="*/ 590 h 672"/>
                <a:gd name="T12" fmla="*/ 394 w 240"/>
                <a:gd name="T13" fmla="*/ 237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10" name="Group 81"/>
          <p:cNvGrpSpPr>
            <a:grpSpLocks/>
          </p:cNvGrpSpPr>
          <p:nvPr/>
        </p:nvGrpSpPr>
        <p:grpSpPr bwMode="auto">
          <a:xfrm>
            <a:off x="7337425" y="4343400"/>
            <a:ext cx="358775" cy="1600200"/>
            <a:chOff x="5294" y="2544"/>
            <a:chExt cx="226" cy="1008"/>
          </a:xfrm>
        </p:grpSpPr>
        <p:sp>
          <p:nvSpPr>
            <p:cNvPr id="54388" name="Rectangle 82"/>
            <p:cNvSpPr>
              <a:spLocks noChangeArrowheads="1"/>
            </p:cNvSpPr>
            <p:nvPr/>
          </p:nvSpPr>
          <p:spPr bwMode="auto">
            <a:xfrm>
              <a:off x="5294" y="26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54389" name="Rectangle 83"/>
            <p:cNvSpPr>
              <a:spLocks noChangeArrowheads="1"/>
            </p:cNvSpPr>
            <p:nvPr/>
          </p:nvSpPr>
          <p:spPr bwMode="auto">
            <a:xfrm>
              <a:off x="5294" y="324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54390" name="Freeform 84"/>
            <p:cNvSpPr>
              <a:spLocks/>
            </p:cNvSpPr>
            <p:nvPr/>
          </p:nvSpPr>
          <p:spPr bwMode="auto">
            <a:xfrm>
              <a:off x="5328" y="2544"/>
              <a:ext cx="192" cy="1008"/>
            </a:xfrm>
            <a:custGeom>
              <a:avLst/>
              <a:gdLst>
                <a:gd name="T0" fmla="*/ 0 w 192"/>
                <a:gd name="T1" fmla="*/ 0 h 1008"/>
                <a:gd name="T2" fmla="*/ 0 w 192"/>
                <a:gd name="T3" fmla="*/ 1008 h 1008"/>
                <a:gd name="T4" fmla="*/ 192 w 192"/>
                <a:gd name="T5" fmla="*/ 864 h 1008"/>
                <a:gd name="T6" fmla="*/ 192 w 192"/>
                <a:gd name="T7" fmla="*/ 144 h 1008"/>
                <a:gd name="T8" fmla="*/ 0 w 192"/>
                <a:gd name="T9" fmla="*/ 0 h 1008"/>
                <a:gd name="T10" fmla="*/ 0 60000 65536"/>
                <a:gd name="T11" fmla="*/ 0 60000 65536"/>
                <a:gd name="T12" fmla="*/ 0 60000 65536"/>
                <a:gd name="T13" fmla="*/ 0 60000 65536"/>
                <a:gd name="T14" fmla="*/ 0 60000 65536"/>
                <a:gd name="T15" fmla="*/ 0 w 192"/>
                <a:gd name="T16" fmla="*/ 0 h 1008"/>
                <a:gd name="T17" fmla="*/ 192 w 192"/>
                <a:gd name="T18" fmla="*/ 1008 h 1008"/>
              </a:gdLst>
              <a:ahLst/>
              <a:cxnLst>
                <a:cxn ang="T10">
                  <a:pos x="T0" y="T1"/>
                </a:cxn>
                <a:cxn ang="T11">
                  <a:pos x="T2" y="T3"/>
                </a:cxn>
                <a:cxn ang="T12">
                  <a:pos x="T4" y="T5"/>
                </a:cxn>
                <a:cxn ang="T13">
                  <a:pos x="T6" y="T7"/>
                </a:cxn>
                <a:cxn ang="T14">
                  <a:pos x="T8" y="T9"/>
                </a:cxn>
              </a:cxnLst>
              <a:rect l="T15" t="T16" r="T17" b="T18"/>
              <a:pathLst>
                <a:path w="192" h="1008">
                  <a:moveTo>
                    <a:pt x="0" y="0"/>
                  </a:moveTo>
                  <a:lnTo>
                    <a:pt x="0" y="1008"/>
                  </a:lnTo>
                  <a:lnTo>
                    <a:pt x="192" y="864"/>
                  </a:lnTo>
                  <a:lnTo>
                    <a:pt x="192" y="144"/>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11" name="Group 85"/>
          <p:cNvGrpSpPr>
            <a:grpSpLocks/>
          </p:cNvGrpSpPr>
          <p:nvPr/>
        </p:nvGrpSpPr>
        <p:grpSpPr bwMode="auto">
          <a:xfrm>
            <a:off x="5915025" y="5153025"/>
            <a:ext cx="1146175" cy="1181100"/>
            <a:chOff x="4398" y="3054"/>
            <a:chExt cx="722" cy="744"/>
          </a:xfrm>
        </p:grpSpPr>
        <p:sp>
          <p:nvSpPr>
            <p:cNvPr id="54382" name="Rectangle 86"/>
            <p:cNvSpPr>
              <a:spLocks noChangeArrowheads="1"/>
            </p:cNvSpPr>
            <p:nvPr/>
          </p:nvSpPr>
          <p:spPr bwMode="auto">
            <a:xfrm>
              <a:off x="4410" y="3087"/>
              <a:ext cx="710" cy="711"/>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4383" name="Rectangle 87"/>
            <p:cNvSpPr>
              <a:spLocks noChangeArrowheads="1"/>
            </p:cNvSpPr>
            <p:nvPr/>
          </p:nvSpPr>
          <p:spPr bwMode="auto">
            <a:xfrm>
              <a:off x="4398" y="3054"/>
              <a:ext cx="402"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WrEn</a:t>
              </a:r>
            </a:p>
          </p:txBody>
        </p:sp>
        <p:sp>
          <p:nvSpPr>
            <p:cNvPr id="54384" name="Rectangle 88"/>
            <p:cNvSpPr>
              <a:spLocks noChangeArrowheads="1"/>
            </p:cNvSpPr>
            <p:nvPr/>
          </p:nvSpPr>
          <p:spPr bwMode="auto">
            <a:xfrm>
              <a:off x="4783" y="3054"/>
              <a:ext cx="3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Adr</a:t>
              </a:r>
            </a:p>
          </p:txBody>
        </p:sp>
        <p:sp>
          <p:nvSpPr>
            <p:cNvPr id="54385" name="Rectangle 89"/>
            <p:cNvSpPr>
              <a:spLocks noChangeArrowheads="1"/>
            </p:cNvSpPr>
            <p:nvPr/>
          </p:nvSpPr>
          <p:spPr bwMode="auto">
            <a:xfrm>
              <a:off x="4421" y="3311"/>
              <a:ext cx="691" cy="373"/>
            </a:xfrm>
            <a:prstGeom prst="rect">
              <a:avLst/>
            </a:prstGeom>
            <a:noFill/>
            <a:ln w="12700">
              <a:noFill/>
              <a:miter lim="800000"/>
              <a:headEnd/>
              <a:tailEnd/>
            </a:ln>
          </p:spPr>
          <p:txBody>
            <a:bodyPr wrap="none" lIns="90488" tIns="44450" rIns="90488" bIns="44450">
              <a:prstTxWarp prst="textNoShape">
                <a:avLst/>
              </a:prstTxWarp>
              <a:spAutoFit/>
            </a:bodyPr>
            <a:lstStyle/>
            <a:p>
              <a:pPr algn="ctr">
                <a:lnSpc>
                  <a:spcPct val="80000"/>
                </a:lnSpc>
                <a:defRPr/>
              </a:pPr>
              <a:r>
                <a:rPr lang="en-US" sz="2000" b="1">
                  <a:latin typeface="+mn-lt"/>
                </a:rPr>
                <a:t>Data</a:t>
              </a:r>
            </a:p>
            <a:p>
              <a:pPr algn="ctr">
                <a:lnSpc>
                  <a:spcPct val="80000"/>
                </a:lnSpc>
                <a:defRPr/>
              </a:pPr>
              <a:r>
                <a:rPr lang="en-US" sz="2000" b="1">
                  <a:latin typeface="+mn-lt"/>
                </a:rPr>
                <a:t>Memory</a:t>
              </a:r>
            </a:p>
          </p:txBody>
        </p:sp>
        <p:sp>
          <p:nvSpPr>
            <p:cNvPr id="54386" name="Line 90"/>
            <p:cNvSpPr>
              <a:spLocks noChangeShapeType="1"/>
            </p:cNvSpPr>
            <p:nvPr/>
          </p:nvSpPr>
          <p:spPr bwMode="auto">
            <a:xfrm>
              <a:off x="4416" y="3648"/>
              <a:ext cx="96" cy="4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387" name="Line 91"/>
            <p:cNvSpPr>
              <a:spLocks noChangeShapeType="1"/>
            </p:cNvSpPr>
            <p:nvPr/>
          </p:nvSpPr>
          <p:spPr bwMode="auto">
            <a:xfrm flipH="1">
              <a:off x="4416" y="3696"/>
              <a:ext cx="96" cy="4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54327" name="Line 92"/>
          <p:cNvSpPr>
            <a:spLocks noChangeShapeType="1"/>
          </p:cNvSpPr>
          <p:nvPr/>
        </p:nvSpPr>
        <p:spPr bwMode="auto">
          <a:xfrm>
            <a:off x="2362200" y="2895600"/>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328" name="Line 93"/>
          <p:cNvSpPr>
            <a:spLocks noChangeShapeType="1"/>
          </p:cNvSpPr>
          <p:nvPr/>
        </p:nvSpPr>
        <p:spPr bwMode="auto">
          <a:xfrm>
            <a:off x="2743200" y="2895600"/>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329" name="Freeform 94"/>
          <p:cNvSpPr>
            <a:spLocks/>
          </p:cNvSpPr>
          <p:nvPr/>
        </p:nvSpPr>
        <p:spPr bwMode="auto">
          <a:xfrm>
            <a:off x="1828800" y="2667000"/>
            <a:ext cx="304800" cy="533400"/>
          </a:xfrm>
          <a:custGeom>
            <a:avLst/>
            <a:gdLst>
              <a:gd name="T0" fmla="*/ 0 w 192"/>
              <a:gd name="T1" fmla="*/ 0 h 336"/>
              <a:gd name="T2" fmla="*/ 0 w 192"/>
              <a:gd name="T3" fmla="*/ 2147483647 h 336"/>
              <a:gd name="T4" fmla="*/ 2147483647 w 192"/>
              <a:gd name="T5" fmla="*/ 2147483647 h 336"/>
              <a:gd name="T6" fmla="*/ 0 60000 65536"/>
              <a:gd name="T7" fmla="*/ 0 60000 65536"/>
              <a:gd name="T8" fmla="*/ 0 60000 65536"/>
              <a:gd name="T9" fmla="*/ 0 w 192"/>
              <a:gd name="T10" fmla="*/ 0 h 336"/>
              <a:gd name="T11" fmla="*/ 192 w 192"/>
              <a:gd name="T12" fmla="*/ 336 h 336"/>
            </a:gdLst>
            <a:ahLst/>
            <a:cxnLst>
              <a:cxn ang="T6">
                <a:pos x="T0" y="T1"/>
              </a:cxn>
              <a:cxn ang="T7">
                <a:pos x="T2" y="T3"/>
              </a:cxn>
              <a:cxn ang="T8">
                <a:pos x="T4" y="T5"/>
              </a:cxn>
            </a:cxnLst>
            <a:rect l="T9" t="T10" r="T11" b="T12"/>
            <a:pathLst>
              <a:path w="192" h="336">
                <a:moveTo>
                  <a:pt x="0" y="0"/>
                </a:moveTo>
                <a:lnTo>
                  <a:pt x="0" y="336"/>
                </a:lnTo>
                <a:lnTo>
                  <a:pt x="192" y="336"/>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4330" name="Line 95"/>
          <p:cNvSpPr>
            <a:spLocks noChangeShapeType="1"/>
          </p:cNvSpPr>
          <p:nvPr/>
        </p:nvSpPr>
        <p:spPr bwMode="auto">
          <a:xfrm>
            <a:off x="2286000" y="3733800"/>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331" name="Line 96"/>
          <p:cNvSpPr>
            <a:spLocks noChangeShapeType="1"/>
          </p:cNvSpPr>
          <p:nvPr/>
        </p:nvSpPr>
        <p:spPr bwMode="auto">
          <a:xfrm>
            <a:off x="2590800" y="3352800"/>
            <a:ext cx="0" cy="609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332" name="Line 97"/>
          <p:cNvSpPr>
            <a:spLocks noChangeShapeType="1"/>
          </p:cNvSpPr>
          <p:nvPr/>
        </p:nvSpPr>
        <p:spPr bwMode="auto">
          <a:xfrm>
            <a:off x="2971800" y="3657600"/>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333" name="Line 98"/>
          <p:cNvSpPr>
            <a:spLocks noChangeShapeType="1"/>
          </p:cNvSpPr>
          <p:nvPr/>
        </p:nvSpPr>
        <p:spPr bwMode="auto">
          <a:xfrm>
            <a:off x="3352800" y="3657600"/>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334" name="Rectangle 99"/>
          <p:cNvSpPr>
            <a:spLocks noChangeArrowheads="1"/>
          </p:cNvSpPr>
          <p:nvPr/>
        </p:nvSpPr>
        <p:spPr bwMode="auto">
          <a:xfrm>
            <a:off x="3146425" y="3581400"/>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54335" name="Line 100"/>
          <p:cNvSpPr>
            <a:spLocks noChangeShapeType="1"/>
          </p:cNvSpPr>
          <p:nvPr/>
        </p:nvSpPr>
        <p:spPr bwMode="auto">
          <a:xfrm>
            <a:off x="3581400" y="4267200"/>
            <a:ext cx="17526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4336" name="Line 101"/>
          <p:cNvSpPr>
            <a:spLocks noChangeShapeType="1"/>
          </p:cNvSpPr>
          <p:nvPr/>
        </p:nvSpPr>
        <p:spPr bwMode="auto">
          <a:xfrm>
            <a:off x="5638800" y="3657600"/>
            <a:ext cx="0" cy="4953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4337" name="Line 102"/>
          <p:cNvSpPr>
            <a:spLocks noChangeShapeType="1"/>
          </p:cNvSpPr>
          <p:nvPr/>
        </p:nvSpPr>
        <p:spPr bwMode="auto">
          <a:xfrm>
            <a:off x="3581400" y="4800600"/>
            <a:ext cx="914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4338" name="Line 103"/>
          <p:cNvSpPr>
            <a:spLocks noChangeShapeType="1"/>
          </p:cNvSpPr>
          <p:nvPr/>
        </p:nvSpPr>
        <p:spPr bwMode="auto">
          <a:xfrm>
            <a:off x="4800600" y="4953000"/>
            <a:ext cx="533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4339" name="Freeform 104"/>
          <p:cNvSpPr>
            <a:spLocks/>
          </p:cNvSpPr>
          <p:nvPr/>
        </p:nvSpPr>
        <p:spPr bwMode="auto">
          <a:xfrm>
            <a:off x="4114800" y="4800600"/>
            <a:ext cx="1828800" cy="609600"/>
          </a:xfrm>
          <a:custGeom>
            <a:avLst/>
            <a:gdLst>
              <a:gd name="T0" fmla="*/ 0 w 1152"/>
              <a:gd name="T1" fmla="*/ 0 h 288"/>
              <a:gd name="T2" fmla="*/ 0 w 1152"/>
              <a:gd name="T3" fmla="*/ 2147483647 h 288"/>
              <a:gd name="T4" fmla="*/ 2147483647 w 1152"/>
              <a:gd name="T5" fmla="*/ 2147483647 h 288"/>
              <a:gd name="T6" fmla="*/ 0 60000 65536"/>
              <a:gd name="T7" fmla="*/ 0 60000 65536"/>
              <a:gd name="T8" fmla="*/ 0 60000 65536"/>
              <a:gd name="T9" fmla="*/ 0 w 1152"/>
              <a:gd name="T10" fmla="*/ 0 h 288"/>
              <a:gd name="T11" fmla="*/ 1152 w 1152"/>
              <a:gd name="T12" fmla="*/ 288 h 288"/>
            </a:gdLst>
            <a:ahLst/>
            <a:cxnLst>
              <a:cxn ang="T6">
                <a:pos x="T0" y="T1"/>
              </a:cxn>
              <a:cxn ang="T7">
                <a:pos x="T2" y="T3"/>
              </a:cxn>
              <a:cxn ang="T8">
                <a:pos x="T4" y="T5"/>
              </a:cxn>
            </a:cxnLst>
            <a:rect l="T9" t="T10" r="T11" b="T12"/>
            <a:pathLst>
              <a:path w="1152" h="288">
                <a:moveTo>
                  <a:pt x="0" y="0"/>
                </a:moveTo>
                <a:lnTo>
                  <a:pt x="0" y="288"/>
                </a:lnTo>
                <a:lnTo>
                  <a:pt x="1152" y="288"/>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4340" name="Line 105"/>
          <p:cNvSpPr>
            <a:spLocks noChangeShapeType="1"/>
          </p:cNvSpPr>
          <p:nvPr/>
        </p:nvSpPr>
        <p:spPr bwMode="auto">
          <a:xfrm>
            <a:off x="3810000" y="5638800"/>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4341" name="Line 106"/>
          <p:cNvSpPr>
            <a:spLocks noChangeShapeType="1"/>
          </p:cNvSpPr>
          <p:nvPr/>
        </p:nvSpPr>
        <p:spPr bwMode="auto">
          <a:xfrm>
            <a:off x="2743200" y="5638800"/>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4342" name="Line 107"/>
          <p:cNvSpPr>
            <a:spLocks noChangeShapeType="1"/>
          </p:cNvSpPr>
          <p:nvPr/>
        </p:nvSpPr>
        <p:spPr bwMode="auto">
          <a:xfrm flipH="1">
            <a:off x="2362200" y="4800600"/>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343" name="Line 108"/>
          <p:cNvSpPr>
            <a:spLocks noChangeShapeType="1"/>
          </p:cNvSpPr>
          <p:nvPr/>
        </p:nvSpPr>
        <p:spPr bwMode="auto">
          <a:xfrm>
            <a:off x="2438400" y="4800600"/>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344" name="Line 109"/>
          <p:cNvSpPr>
            <a:spLocks noChangeShapeType="1"/>
          </p:cNvSpPr>
          <p:nvPr/>
        </p:nvSpPr>
        <p:spPr bwMode="auto">
          <a:xfrm>
            <a:off x="2438400" y="4953000"/>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345" name="Line 110"/>
          <p:cNvSpPr>
            <a:spLocks noChangeShapeType="1"/>
          </p:cNvSpPr>
          <p:nvPr/>
        </p:nvSpPr>
        <p:spPr bwMode="auto">
          <a:xfrm flipV="1">
            <a:off x="3657600" y="6248400"/>
            <a:ext cx="0" cy="228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4346" name="Line 111"/>
          <p:cNvSpPr>
            <a:spLocks noChangeShapeType="1"/>
          </p:cNvSpPr>
          <p:nvPr/>
        </p:nvSpPr>
        <p:spPr bwMode="auto">
          <a:xfrm flipV="1">
            <a:off x="4648200" y="5715000"/>
            <a:ext cx="0" cy="3810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4347" name="Line 112"/>
          <p:cNvSpPr>
            <a:spLocks noChangeShapeType="1"/>
          </p:cNvSpPr>
          <p:nvPr/>
        </p:nvSpPr>
        <p:spPr bwMode="auto">
          <a:xfrm flipH="1">
            <a:off x="5715000" y="6172200"/>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348" name="Line 113"/>
          <p:cNvSpPr>
            <a:spLocks noChangeShapeType="1"/>
          </p:cNvSpPr>
          <p:nvPr/>
        </p:nvSpPr>
        <p:spPr bwMode="auto">
          <a:xfrm>
            <a:off x="5791200" y="4572000"/>
            <a:ext cx="16002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4349" name="Line 114"/>
          <p:cNvSpPr>
            <a:spLocks noChangeShapeType="1"/>
          </p:cNvSpPr>
          <p:nvPr/>
        </p:nvSpPr>
        <p:spPr bwMode="auto">
          <a:xfrm>
            <a:off x="6781800" y="4572000"/>
            <a:ext cx="0" cy="609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4350" name="Line 115"/>
          <p:cNvSpPr>
            <a:spLocks noChangeShapeType="1"/>
          </p:cNvSpPr>
          <p:nvPr/>
        </p:nvSpPr>
        <p:spPr bwMode="auto">
          <a:xfrm flipH="1">
            <a:off x="6019800" y="4495800"/>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351" name="Freeform 116"/>
          <p:cNvSpPr>
            <a:spLocks/>
          </p:cNvSpPr>
          <p:nvPr/>
        </p:nvSpPr>
        <p:spPr bwMode="auto">
          <a:xfrm>
            <a:off x="1600200" y="4419600"/>
            <a:ext cx="6248400" cy="2209800"/>
          </a:xfrm>
          <a:custGeom>
            <a:avLst/>
            <a:gdLst>
              <a:gd name="T0" fmla="*/ 2147483647 w 3936"/>
              <a:gd name="T1" fmla="*/ 2147483647 h 1296"/>
              <a:gd name="T2" fmla="*/ 2147483647 w 3936"/>
              <a:gd name="T3" fmla="*/ 2147483647 h 1296"/>
              <a:gd name="T4" fmla="*/ 2147483647 w 3936"/>
              <a:gd name="T5" fmla="*/ 2147483647 h 1296"/>
              <a:gd name="T6" fmla="*/ 0 w 3936"/>
              <a:gd name="T7" fmla="*/ 2147483647 h 1296"/>
              <a:gd name="T8" fmla="*/ 0 w 3936"/>
              <a:gd name="T9" fmla="*/ 0 h 1296"/>
              <a:gd name="T10" fmla="*/ 2147483647 w 3936"/>
              <a:gd name="T11" fmla="*/ 0 h 1296"/>
              <a:gd name="T12" fmla="*/ 0 60000 65536"/>
              <a:gd name="T13" fmla="*/ 0 60000 65536"/>
              <a:gd name="T14" fmla="*/ 0 60000 65536"/>
              <a:gd name="T15" fmla="*/ 0 60000 65536"/>
              <a:gd name="T16" fmla="*/ 0 60000 65536"/>
              <a:gd name="T17" fmla="*/ 0 60000 65536"/>
              <a:gd name="T18" fmla="*/ 0 w 3936"/>
              <a:gd name="T19" fmla="*/ 0 h 1296"/>
              <a:gd name="T20" fmla="*/ 3936 w 3936"/>
              <a:gd name="T21" fmla="*/ 1296 h 1296"/>
            </a:gdLst>
            <a:ahLst/>
            <a:cxnLst>
              <a:cxn ang="T12">
                <a:pos x="T0" y="T1"/>
              </a:cxn>
              <a:cxn ang="T13">
                <a:pos x="T2" y="T3"/>
              </a:cxn>
              <a:cxn ang="T14">
                <a:pos x="T4" y="T5"/>
              </a:cxn>
              <a:cxn ang="T15">
                <a:pos x="T6" y="T7"/>
              </a:cxn>
              <a:cxn ang="T16">
                <a:pos x="T8" y="T9"/>
              </a:cxn>
              <a:cxn ang="T17">
                <a:pos x="T10" y="T11"/>
              </a:cxn>
            </a:cxnLst>
            <a:rect l="T18" t="T19" r="T20" b="T21"/>
            <a:pathLst>
              <a:path w="3936" h="1296">
                <a:moveTo>
                  <a:pt x="3840" y="432"/>
                </a:moveTo>
                <a:lnTo>
                  <a:pt x="3936" y="432"/>
                </a:lnTo>
                <a:lnTo>
                  <a:pt x="3936" y="1296"/>
                </a:lnTo>
                <a:lnTo>
                  <a:pt x="0" y="1296"/>
                </a:lnTo>
                <a:lnTo>
                  <a:pt x="0" y="0"/>
                </a:lnTo>
                <a:lnTo>
                  <a:pt x="336"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4352" name="Line 117"/>
          <p:cNvSpPr>
            <a:spLocks noChangeShapeType="1"/>
          </p:cNvSpPr>
          <p:nvPr/>
        </p:nvSpPr>
        <p:spPr bwMode="auto">
          <a:xfrm>
            <a:off x="7086600" y="5715000"/>
            <a:ext cx="304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4353" name="Line 118"/>
          <p:cNvSpPr>
            <a:spLocks noChangeShapeType="1"/>
          </p:cNvSpPr>
          <p:nvPr/>
        </p:nvSpPr>
        <p:spPr bwMode="auto">
          <a:xfrm>
            <a:off x="4921250" y="2120900"/>
            <a:ext cx="2489200" cy="0"/>
          </a:xfrm>
          <a:prstGeom prst="line">
            <a:avLst/>
          </a:prstGeom>
          <a:noFill/>
          <a:ln w="25400">
            <a:solidFill>
              <a:schemeClr val="tx1"/>
            </a:solidFill>
            <a:round/>
            <a:headEnd/>
            <a:tailEnd type="triangle" w="med" len="sm"/>
          </a:ln>
        </p:spPr>
        <p:txBody>
          <a:bodyPr wrap="none" anchor="ctr">
            <a:prstTxWarp prst="textNoShape">
              <a:avLst/>
            </a:prstTxWarp>
          </a:bodyPr>
          <a:lstStyle/>
          <a:p>
            <a:pPr>
              <a:defRPr/>
            </a:pPr>
            <a:endParaRPr lang="en-US">
              <a:latin typeface="+mn-lt"/>
            </a:endParaRPr>
          </a:p>
        </p:txBody>
      </p:sp>
      <p:sp>
        <p:nvSpPr>
          <p:cNvPr id="54354" name="Rectangle 119"/>
          <p:cNvSpPr>
            <a:spLocks noChangeArrowheads="1"/>
          </p:cNvSpPr>
          <p:nvPr/>
        </p:nvSpPr>
        <p:spPr bwMode="auto">
          <a:xfrm>
            <a:off x="5181600" y="1739900"/>
            <a:ext cx="201930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Instruction&lt;31:0&gt;</a:t>
            </a:r>
          </a:p>
        </p:txBody>
      </p:sp>
      <p:sp>
        <p:nvSpPr>
          <p:cNvPr id="54355" name="Line 120"/>
          <p:cNvSpPr>
            <a:spLocks noChangeShapeType="1"/>
          </p:cNvSpPr>
          <p:nvPr/>
        </p:nvSpPr>
        <p:spPr bwMode="auto">
          <a:xfrm>
            <a:off x="5257800" y="21336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4356" name="Rectangle 121"/>
          <p:cNvSpPr>
            <a:spLocks noChangeArrowheads="1"/>
          </p:cNvSpPr>
          <p:nvPr/>
        </p:nvSpPr>
        <p:spPr bwMode="auto">
          <a:xfrm rot="5400000">
            <a:off x="4893469" y="2401094"/>
            <a:ext cx="1046162"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&lt;21:25&gt;</a:t>
            </a:r>
          </a:p>
        </p:txBody>
      </p:sp>
      <p:sp>
        <p:nvSpPr>
          <p:cNvPr id="54357" name="Rectangle 122"/>
          <p:cNvSpPr>
            <a:spLocks noChangeArrowheads="1"/>
          </p:cNvSpPr>
          <p:nvPr/>
        </p:nvSpPr>
        <p:spPr bwMode="auto">
          <a:xfrm rot="5400000">
            <a:off x="5426869" y="2401094"/>
            <a:ext cx="1046162"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&lt;16:20&gt;</a:t>
            </a:r>
          </a:p>
        </p:txBody>
      </p:sp>
      <p:sp>
        <p:nvSpPr>
          <p:cNvPr id="54358" name="Rectangle 123"/>
          <p:cNvSpPr>
            <a:spLocks noChangeArrowheads="1"/>
          </p:cNvSpPr>
          <p:nvPr/>
        </p:nvSpPr>
        <p:spPr bwMode="auto">
          <a:xfrm rot="5400000">
            <a:off x="5960269" y="2401094"/>
            <a:ext cx="1046162"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&lt;11:15&gt;</a:t>
            </a:r>
          </a:p>
        </p:txBody>
      </p:sp>
      <p:sp>
        <p:nvSpPr>
          <p:cNvPr id="54359" name="Rectangle 124"/>
          <p:cNvSpPr>
            <a:spLocks noChangeArrowheads="1"/>
          </p:cNvSpPr>
          <p:nvPr/>
        </p:nvSpPr>
        <p:spPr bwMode="auto">
          <a:xfrm rot="5400000">
            <a:off x="6506369" y="2388394"/>
            <a:ext cx="919162"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&lt;0:15&gt;</a:t>
            </a:r>
          </a:p>
        </p:txBody>
      </p:sp>
      <p:sp>
        <p:nvSpPr>
          <p:cNvPr id="54360" name="Line 125"/>
          <p:cNvSpPr>
            <a:spLocks noChangeShapeType="1"/>
          </p:cNvSpPr>
          <p:nvPr/>
        </p:nvSpPr>
        <p:spPr bwMode="auto">
          <a:xfrm>
            <a:off x="5791200" y="21336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4361" name="Line 126"/>
          <p:cNvSpPr>
            <a:spLocks noChangeShapeType="1"/>
          </p:cNvSpPr>
          <p:nvPr/>
        </p:nvSpPr>
        <p:spPr bwMode="auto">
          <a:xfrm>
            <a:off x="6324600" y="21336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4362" name="Line 127"/>
          <p:cNvSpPr>
            <a:spLocks noChangeShapeType="1"/>
          </p:cNvSpPr>
          <p:nvPr/>
        </p:nvSpPr>
        <p:spPr bwMode="auto">
          <a:xfrm>
            <a:off x="6858000" y="21336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4363" name="Rectangle 128"/>
          <p:cNvSpPr>
            <a:spLocks noChangeArrowheads="1"/>
          </p:cNvSpPr>
          <p:nvPr/>
        </p:nvSpPr>
        <p:spPr bwMode="auto">
          <a:xfrm>
            <a:off x="6615113" y="2959100"/>
            <a:ext cx="91440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54364" name="Rectangle 129"/>
          <p:cNvSpPr>
            <a:spLocks noChangeArrowheads="1"/>
          </p:cNvSpPr>
          <p:nvPr/>
        </p:nvSpPr>
        <p:spPr bwMode="auto">
          <a:xfrm>
            <a:off x="6081713" y="2959100"/>
            <a:ext cx="457200"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Rd</a:t>
            </a:r>
          </a:p>
        </p:txBody>
      </p:sp>
      <p:sp>
        <p:nvSpPr>
          <p:cNvPr id="54365" name="Rectangle 130"/>
          <p:cNvSpPr>
            <a:spLocks noChangeArrowheads="1"/>
          </p:cNvSpPr>
          <p:nvPr/>
        </p:nvSpPr>
        <p:spPr bwMode="auto">
          <a:xfrm>
            <a:off x="5624513" y="2959100"/>
            <a:ext cx="420687"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Rt</a:t>
            </a:r>
          </a:p>
        </p:txBody>
      </p:sp>
      <p:sp>
        <p:nvSpPr>
          <p:cNvPr id="54366" name="Rectangle 131"/>
          <p:cNvSpPr>
            <a:spLocks noChangeArrowheads="1"/>
          </p:cNvSpPr>
          <p:nvPr/>
        </p:nvSpPr>
        <p:spPr bwMode="auto">
          <a:xfrm>
            <a:off x="5091113" y="2959100"/>
            <a:ext cx="42227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Rs</a:t>
            </a:r>
          </a:p>
        </p:txBody>
      </p:sp>
      <p:sp>
        <p:nvSpPr>
          <p:cNvPr id="54367" name="Rectangle 132"/>
          <p:cNvSpPr>
            <a:spLocks noChangeArrowheads="1"/>
          </p:cNvSpPr>
          <p:nvPr/>
        </p:nvSpPr>
        <p:spPr bwMode="auto">
          <a:xfrm>
            <a:off x="3278188" y="2074863"/>
            <a:ext cx="239712" cy="369887"/>
          </a:xfrm>
          <a:prstGeom prst="rect">
            <a:avLst/>
          </a:prstGeom>
          <a:noFill/>
          <a:ln w="12700">
            <a:noFill/>
            <a:miter lim="800000"/>
            <a:headEnd/>
            <a:tailEnd/>
          </a:ln>
        </p:spPr>
        <p:txBody>
          <a:bodyPr wrap="none" anchor="ctr">
            <a:prstTxWarp prst="textNoShape">
              <a:avLst/>
            </a:prstTxWarp>
          </a:bodyPr>
          <a:lstStyle/>
          <a:p>
            <a:pPr>
              <a:defRPr/>
            </a:pPr>
            <a:endParaRPr lang="en-US">
              <a:latin typeface="+mn-lt"/>
            </a:endParaRPr>
          </a:p>
        </p:txBody>
      </p:sp>
      <p:sp>
        <p:nvSpPr>
          <p:cNvPr id="54368" name="Rectangle 133"/>
          <p:cNvSpPr>
            <a:spLocks noChangeArrowheads="1"/>
          </p:cNvSpPr>
          <p:nvPr/>
        </p:nvSpPr>
        <p:spPr bwMode="auto">
          <a:xfrm>
            <a:off x="3278188" y="2892425"/>
            <a:ext cx="239712" cy="369888"/>
          </a:xfrm>
          <a:prstGeom prst="rect">
            <a:avLst/>
          </a:prstGeom>
          <a:noFill/>
          <a:ln w="12700">
            <a:noFill/>
            <a:miter lim="800000"/>
            <a:headEnd/>
            <a:tailEnd/>
          </a:ln>
        </p:spPr>
        <p:txBody>
          <a:bodyPr wrap="none" anchor="ctr">
            <a:prstTxWarp prst="textNoShape">
              <a:avLst/>
            </a:prstTxWarp>
          </a:bodyPr>
          <a:lstStyle/>
          <a:p>
            <a:pPr>
              <a:defRPr/>
            </a:pPr>
            <a:endParaRPr lang="en-US">
              <a:latin typeface="+mn-lt"/>
            </a:endParaRPr>
          </a:p>
        </p:txBody>
      </p:sp>
      <p:sp>
        <p:nvSpPr>
          <p:cNvPr id="54369" name="Rectangle 134"/>
          <p:cNvSpPr>
            <a:spLocks noChangeArrowheads="1"/>
          </p:cNvSpPr>
          <p:nvPr/>
        </p:nvSpPr>
        <p:spPr bwMode="auto">
          <a:xfrm>
            <a:off x="1987550" y="1905000"/>
            <a:ext cx="1171575"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dirty="0" err="1">
                <a:solidFill>
                  <a:srgbClr val="FF0000"/>
                </a:solidFill>
                <a:latin typeface="+mn-lt"/>
              </a:rPr>
              <a:t>nPC_sel</a:t>
            </a:r>
            <a:r>
              <a:rPr lang="en-US" sz="2000" u="sng" dirty="0">
                <a:solidFill>
                  <a:srgbClr val="FF0000"/>
                </a:solidFill>
                <a:latin typeface="+mn-lt"/>
              </a:rPr>
              <a:t>=</a:t>
            </a:r>
          </a:p>
        </p:txBody>
      </p:sp>
      <p:sp>
        <p:nvSpPr>
          <p:cNvPr id="54370" name="Rectangle 135"/>
          <p:cNvSpPr>
            <a:spLocks noChangeArrowheads="1"/>
          </p:cNvSpPr>
          <p:nvPr/>
        </p:nvSpPr>
        <p:spPr bwMode="auto">
          <a:xfrm>
            <a:off x="3825875" y="1922463"/>
            <a:ext cx="1101725" cy="1000125"/>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4371" name="Rectangle 136"/>
          <p:cNvSpPr>
            <a:spLocks noChangeArrowheads="1"/>
          </p:cNvSpPr>
          <p:nvPr/>
        </p:nvSpPr>
        <p:spPr bwMode="auto">
          <a:xfrm>
            <a:off x="4002088" y="1892300"/>
            <a:ext cx="717550" cy="1003300"/>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2000" b="1">
                <a:latin typeface="+mn-lt"/>
              </a:rPr>
              <a:t>instr</a:t>
            </a:r>
          </a:p>
          <a:p>
            <a:pPr algn="ctr">
              <a:defRPr/>
            </a:pPr>
            <a:r>
              <a:rPr lang="en-US" sz="2000" b="1">
                <a:latin typeface="+mn-lt"/>
              </a:rPr>
              <a:t>fetch</a:t>
            </a:r>
          </a:p>
          <a:p>
            <a:pPr algn="ctr">
              <a:defRPr/>
            </a:pPr>
            <a:r>
              <a:rPr lang="en-US" sz="2000" b="1">
                <a:latin typeface="+mn-lt"/>
              </a:rPr>
              <a:t>unit</a:t>
            </a:r>
          </a:p>
        </p:txBody>
      </p:sp>
      <p:sp>
        <p:nvSpPr>
          <p:cNvPr id="54372" name="Line 137"/>
          <p:cNvSpPr>
            <a:spLocks noChangeShapeType="1"/>
          </p:cNvSpPr>
          <p:nvPr/>
        </p:nvSpPr>
        <p:spPr bwMode="auto">
          <a:xfrm>
            <a:off x="3429000" y="2133600"/>
            <a:ext cx="381000" cy="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373" name="Line 138"/>
          <p:cNvSpPr>
            <a:spLocks noChangeShapeType="1"/>
          </p:cNvSpPr>
          <p:nvPr/>
        </p:nvSpPr>
        <p:spPr bwMode="auto">
          <a:xfrm>
            <a:off x="3429000" y="2133600"/>
            <a:ext cx="3810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4374" name="Rectangle 139"/>
          <p:cNvSpPr>
            <a:spLocks noChangeArrowheads="1"/>
          </p:cNvSpPr>
          <p:nvPr/>
        </p:nvSpPr>
        <p:spPr bwMode="auto">
          <a:xfrm>
            <a:off x="3090863" y="2438400"/>
            <a:ext cx="4667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54375" name="Line 140"/>
          <p:cNvSpPr>
            <a:spLocks noChangeShapeType="1"/>
          </p:cNvSpPr>
          <p:nvPr/>
        </p:nvSpPr>
        <p:spPr bwMode="auto">
          <a:xfrm flipH="1">
            <a:off x="3581400" y="2667000"/>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376" name="Line 141"/>
          <p:cNvSpPr>
            <a:spLocks noChangeShapeType="1"/>
          </p:cNvSpPr>
          <p:nvPr/>
        </p:nvSpPr>
        <p:spPr bwMode="auto">
          <a:xfrm>
            <a:off x="3810000" y="2590800"/>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377" name="Line 142"/>
          <p:cNvSpPr>
            <a:spLocks noChangeShapeType="1"/>
          </p:cNvSpPr>
          <p:nvPr/>
        </p:nvSpPr>
        <p:spPr bwMode="auto">
          <a:xfrm flipH="1">
            <a:off x="3810000" y="2667000"/>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4378" name="Freeform 143"/>
          <p:cNvSpPr>
            <a:spLocks/>
          </p:cNvSpPr>
          <p:nvPr/>
        </p:nvSpPr>
        <p:spPr bwMode="auto">
          <a:xfrm>
            <a:off x="4419600" y="2971800"/>
            <a:ext cx="1066800" cy="1066800"/>
          </a:xfrm>
          <a:custGeom>
            <a:avLst/>
            <a:gdLst>
              <a:gd name="T0" fmla="*/ 2147483647 w 672"/>
              <a:gd name="T1" fmla="*/ 2147483647 h 1008"/>
              <a:gd name="T2" fmla="*/ 2147483647 w 672"/>
              <a:gd name="T3" fmla="*/ 2147483647 h 1008"/>
              <a:gd name="T4" fmla="*/ 0 w 672"/>
              <a:gd name="T5" fmla="*/ 2147483647 h 1008"/>
              <a:gd name="T6" fmla="*/ 0 w 672"/>
              <a:gd name="T7" fmla="*/ 0 h 1008"/>
              <a:gd name="T8" fmla="*/ 0 60000 65536"/>
              <a:gd name="T9" fmla="*/ 0 60000 65536"/>
              <a:gd name="T10" fmla="*/ 0 60000 65536"/>
              <a:gd name="T11" fmla="*/ 0 60000 65536"/>
              <a:gd name="T12" fmla="*/ 0 w 672"/>
              <a:gd name="T13" fmla="*/ 0 h 1008"/>
              <a:gd name="T14" fmla="*/ 672 w 672"/>
              <a:gd name="T15" fmla="*/ 1008 h 1008"/>
            </a:gdLst>
            <a:ahLst/>
            <a:cxnLst>
              <a:cxn ang="T8">
                <a:pos x="T0" y="T1"/>
              </a:cxn>
              <a:cxn ang="T9">
                <a:pos x="T2" y="T3"/>
              </a:cxn>
              <a:cxn ang="T10">
                <a:pos x="T4" y="T5"/>
              </a:cxn>
              <a:cxn ang="T11">
                <a:pos x="T6" y="T7"/>
              </a:cxn>
            </a:cxnLst>
            <a:rect l="T12" t="T13" r="T14" b="T15"/>
            <a:pathLst>
              <a:path w="672" h="1008">
                <a:moveTo>
                  <a:pt x="672" y="1008"/>
                </a:moveTo>
                <a:lnTo>
                  <a:pt x="672" y="624"/>
                </a:lnTo>
                <a:lnTo>
                  <a:pt x="0" y="624"/>
                </a:lnTo>
                <a:lnTo>
                  <a:pt x="0"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144" name="Date Placeholder 143"/>
          <p:cNvSpPr>
            <a:spLocks noGrp="1"/>
          </p:cNvSpPr>
          <p:nvPr>
            <p:ph type="dt" sz="quarter" idx="10"/>
          </p:nvPr>
        </p:nvSpPr>
        <p:spPr/>
        <p:txBody>
          <a:bodyPr/>
          <a:lstStyle/>
          <a:p>
            <a:pPr>
              <a:defRPr/>
            </a:pPr>
            <a:fld id="{791A4764-E71A-0D42-A973-78E6AD51F0DE}" type="datetime1">
              <a:rPr lang="en-US" smtClean="0"/>
              <a:pPr>
                <a:defRPr/>
              </a:pPr>
              <a:t>7/26/2011</a:t>
            </a:fld>
            <a:endParaRPr lang="en-US"/>
          </a:p>
        </p:txBody>
      </p:sp>
      <p:sp>
        <p:nvSpPr>
          <p:cNvPr id="145" name="Slide Number Placeholder 144"/>
          <p:cNvSpPr>
            <a:spLocks noGrp="1"/>
          </p:cNvSpPr>
          <p:nvPr>
            <p:ph type="sldNum" sz="quarter" idx="12"/>
          </p:nvPr>
        </p:nvSpPr>
        <p:spPr/>
        <p:txBody>
          <a:bodyPr/>
          <a:lstStyle/>
          <a:p>
            <a:pPr>
              <a:defRPr/>
            </a:pPr>
            <a:fld id="{80F56937-EF74-1F42-B09A-8705F0F7CB08}" type="slidenum">
              <a:rPr lang="en-US" smtClean="0"/>
              <a:pPr>
                <a:defRPr/>
              </a:pPr>
              <a:t>16</a:t>
            </a:fld>
            <a:endParaRPr lang="en-US"/>
          </a:p>
        </p:txBody>
      </p:sp>
      <p:sp>
        <p:nvSpPr>
          <p:cNvPr id="146" name="Footer Placeholder 145"/>
          <p:cNvSpPr>
            <a:spLocks noGrp="1"/>
          </p:cNvSpPr>
          <p:nvPr>
            <p:ph type="ftr" sz="quarter" idx="11"/>
          </p:nvPr>
        </p:nvSpPr>
        <p:spPr/>
        <p:txBody>
          <a:bodyPr/>
          <a:lstStyle/>
          <a:p>
            <a:pPr>
              <a:defRPr/>
            </a:pPr>
            <a:r>
              <a:rPr lang="en-US" smtClean="0"/>
              <a:t>Spring 2011 -- Lecture #18</a:t>
            </a:r>
            <a:endParaRPr 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28600"/>
            <a:ext cx="8120063" cy="474663"/>
          </a:xfrm>
        </p:spPr>
        <p:txBody>
          <a:bodyPr>
            <a:normAutofit fontScale="90000"/>
          </a:bodyPr>
          <a:lstStyle/>
          <a:p>
            <a:r>
              <a:rPr lang="en-US" sz="4000" smtClean="0"/>
              <a:t>Single Cycle Datapath during Branch</a:t>
            </a:r>
          </a:p>
        </p:txBody>
      </p:sp>
      <p:sp>
        <p:nvSpPr>
          <p:cNvPr id="30723" name="Rectangle 3"/>
          <p:cNvSpPr>
            <a:spLocks noGrp="1" noChangeArrowheads="1"/>
          </p:cNvSpPr>
          <p:nvPr>
            <p:ph type="body" idx="1"/>
          </p:nvPr>
        </p:nvSpPr>
        <p:spPr>
          <a:xfrm>
            <a:off x="304800" y="1328738"/>
            <a:ext cx="8610600" cy="325437"/>
          </a:xfrm>
        </p:spPr>
        <p:txBody>
          <a:bodyPr>
            <a:normAutofit fontScale="77500" lnSpcReduction="20000"/>
          </a:bodyPr>
          <a:lstStyle/>
          <a:p>
            <a:r>
              <a:rPr lang="en-US" sz="2400"/>
              <a:t>if  (R[rs] - R[rt]  ==  0)   then  Zero  =  1 ;  else  Zero  =  0</a:t>
            </a:r>
          </a:p>
        </p:txBody>
      </p:sp>
      <p:grpSp>
        <p:nvGrpSpPr>
          <p:cNvPr id="2" name="Group 4"/>
          <p:cNvGrpSpPr>
            <a:grpSpLocks/>
          </p:cNvGrpSpPr>
          <p:nvPr/>
        </p:nvGrpSpPr>
        <p:grpSpPr bwMode="auto">
          <a:xfrm>
            <a:off x="1743075" y="704850"/>
            <a:ext cx="5954713" cy="641350"/>
            <a:chOff x="1098" y="380"/>
            <a:chExt cx="3751" cy="404"/>
          </a:xfrm>
        </p:grpSpPr>
        <p:sp>
          <p:nvSpPr>
            <p:cNvPr id="56459" name="Rectangle 5"/>
            <p:cNvSpPr>
              <a:spLocks noChangeArrowheads="1"/>
            </p:cNvSpPr>
            <p:nvPr/>
          </p:nvSpPr>
          <p:spPr bwMode="auto">
            <a:xfrm>
              <a:off x="1167" y="584"/>
              <a:ext cx="3599" cy="17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3" name="Group 6"/>
            <p:cNvGrpSpPr>
              <a:grpSpLocks/>
            </p:cNvGrpSpPr>
            <p:nvPr/>
          </p:nvGrpSpPr>
          <p:grpSpPr bwMode="auto">
            <a:xfrm>
              <a:off x="1163" y="572"/>
              <a:ext cx="624" cy="212"/>
              <a:chOff x="1163" y="572"/>
              <a:chExt cx="624" cy="212"/>
            </a:xfrm>
          </p:grpSpPr>
          <p:sp>
            <p:nvSpPr>
              <p:cNvPr id="56474" name="Rectangle 7"/>
              <p:cNvSpPr>
                <a:spLocks noChangeArrowheads="1"/>
              </p:cNvSpPr>
              <p:nvPr/>
            </p:nvSpPr>
            <p:spPr bwMode="auto">
              <a:xfrm>
                <a:off x="1163" y="580"/>
                <a:ext cx="624"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6475" name="Rectangle 8"/>
              <p:cNvSpPr>
                <a:spLocks noChangeArrowheads="1"/>
              </p:cNvSpPr>
              <p:nvPr/>
            </p:nvSpPr>
            <p:spPr bwMode="auto">
              <a:xfrm>
                <a:off x="1341" y="572"/>
                <a:ext cx="254"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op</a:t>
                </a:r>
              </a:p>
            </p:txBody>
          </p:sp>
        </p:grpSp>
        <p:grpSp>
          <p:nvGrpSpPr>
            <p:cNvPr id="4" name="Group 9"/>
            <p:cNvGrpSpPr>
              <a:grpSpLocks/>
            </p:cNvGrpSpPr>
            <p:nvPr/>
          </p:nvGrpSpPr>
          <p:grpSpPr bwMode="auto">
            <a:xfrm>
              <a:off x="1795" y="572"/>
              <a:ext cx="580" cy="212"/>
              <a:chOff x="1795" y="572"/>
              <a:chExt cx="580" cy="212"/>
            </a:xfrm>
          </p:grpSpPr>
          <p:sp>
            <p:nvSpPr>
              <p:cNvPr id="56472" name="Rectangle 10"/>
              <p:cNvSpPr>
                <a:spLocks noChangeArrowheads="1"/>
              </p:cNvSpPr>
              <p:nvPr/>
            </p:nvSpPr>
            <p:spPr bwMode="auto">
              <a:xfrm>
                <a:off x="1795" y="580"/>
                <a:ext cx="580"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6473" name="Rectangle 11"/>
              <p:cNvSpPr>
                <a:spLocks noChangeArrowheads="1"/>
              </p:cNvSpPr>
              <p:nvPr/>
            </p:nvSpPr>
            <p:spPr bwMode="auto">
              <a:xfrm>
                <a:off x="1956" y="572"/>
                <a:ext cx="21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rs</a:t>
                </a:r>
              </a:p>
            </p:txBody>
          </p:sp>
        </p:grpSp>
        <p:grpSp>
          <p:nvGrpSpPr>
            <p:cNvPr id="5" name="Group 12"/>
            <p:cNvGrpSpPr>
              <a:grpSpLocks/>
            </p:cNvGrpSpPr>
            <p:nvPr/>
          </p:nvGrpSpPr>
          <p:grpSpPr bwMode="auto">
            <a:xfrm>
              <a:off x="2383" y="572"/>
              <a:ext cx="579" cy="210"/>
              <a:chOff x="2383" y="572"/>
              <a:chExt cx="579" cy="210"/>
            </a:xfrm>
          </p:grpSpPr>
          <p:sp>
            <p:nvSpPr>
              <p:cNvPr id="56470" name="Rectangle 13"/>
              <p:cNvSpPr>
                <a:spLocks noChangeArrowheads="1"/>
              </p:cNvSpPr>
              <p:nvPr/>
            </p:nvSpPr>
            <p:spPr bwMode="auto">
              <a:xfrm>
                <a:off x="2383" y="580"/>
                <a:ext cx="579"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6471" name="Rectangle 14"/>
              <p:cNvSpPr>
                <a:spLocks noChangeArrowheads="1"/>
              </p:cNvSpPr>
              <p:nvPr/>
            </p:nvSpPr>
            <p:spPr bwMode="auto">
              <a:xfrm>
                <a:off x="2543" y="572"/>
                <a:ext cx="2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rt</a:t>
                </a:r>
              </a:p>
            </p:txBody>
          </p:sp>
        </p:grpSp>
        <p:sp>
          <p:nvSpPr>
            <p:cNvPr id="56463" name="Rectangle 15"/>
            <p:cNvSpPr>
              <a:spLocks noChangeArrowheads="1"/>
            </p:cNvSpPr>
            <p:nvPr/>
          </p:nvSpPr>
          <p:spPr bwMode="auto">
            <a:xfrm>
              <a:off x="2970" y="580"/>
              <a:ext cx="1800"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6464" name="Rectangle 16"/>
            <p:cNvSpPr>
              <a:spLocks noChangeArrowheads="1"/>
            </p:cNvSpPr>
            <p:nvPr/>
          </p:nvSpPr>
          <p:spPr bwMode="auto">
            <a:xfrm>
              <a:off x="3469" y="572"/>
              <a:ext cx="69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immediate</a:t>
              </a:r>
            </a:p>
          </p:txBody>
        </p:sp>
        <p:sp>
          <p:nvSpPr>
            <p:cNvPr id="56465" name="Rectangle 17"/>
            <p:cNvSpPr>
              <a:spLocks noChangeArrowheads="1"/>
            </p:cNvSpPr>
            <p:nvPr/>
          </p:nvSpPr>
          <p:spPr bwMode="auto">
            <a:xfrm>
              <a:off x="4668" y="38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56466" name="Rectangle 18"/>
            <p:cNvSpPr>
              <a:spLocks noChangeArrowheads="1"/>
            </p:cNvSpPr>
            <p:nvPr/>
          </p:nvSpPr>
          <p:spPr bwMode="auto">
            <a:xfrm>
              <a:off x="2770"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56467" name="Rectangle 19"/>
            <p:cNvSpPr>
              <a:spLocks noChangeArrowheads="1"/>
            </p:cNvSpPr>
            <p:nvPr/>
          </p:nvSpPr>
          <p:spPr bwMode="auto">
            <a:xfrm>
              <a:off x="2182"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21</a:t>
              </a:r>
            </a:p>
          </p:txBody>
        </p:sp>
        <p:sp>
          <p:nvSpPr>
            <p:cNvPr id="56468" name="Rectangle 20"/>
            <p:cNvSpPr>
              <a:spLocks noChangeArrowheads="1"/>
            </p:cNvSpPr>
            <p:nvPr/>
          </p:nvSpPr>
          <p:spPr bwMode="auto">
            <a:xfrm>
              <a:off x="1594"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26</a:t>
              </a:r>
            </a:p>
          </p:txBody>
        </p:sp>
        <p:sp>
          <p:nvSpPr>
            <p:cNvPr id="56469" name="Rectangle 21"/>
            <p:cNvSpPr>
              <a:spLocks noChangeArrowheads="1"/>
            </p:cNvSpPr>
            <p:nvPr/>
          </p:nvSpPr>
          <p:spPr bwMode="auto">
            <a:xfrm>
              <a:off x="1098"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31</a:t>
              </a:r>
            </a:p>
          </p:txBody>
        </p:sp>
      </p:grpSp>
      <p:sp>
        <p:nvSpPr>
          <p:cNvPr id="56325" name="Rectangle 22"/>
          <p:cNvSpPr>
            <a:spLocks noChangeArrowheads="1"/>
          </p:cNvSpPr>
          <p:nvPr/>
        </p:nvSpPr>
        <p:spPr bwMode="auto">
          <a:xfrm>
            <a:off x="5867400" y="4224338"/>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56326" name="Rectangle 23"/>
          <p:cNvSpPr>
            <a:spLocks noChangeArrowheads="1"/>
          </p:cNvSpPr>
          <p:nvPr/>
        </p:nvSpPr>
        <p:spPr bwMode="auto">
          <a:xfrm>
            <a:off x="5257800" y="3233738"/>
            <a:ext cx="1752600" cy="393700"/>
          </a:xfrm>
          <a:prstGeom prst="rect">
            <a:avLst/>
          </a:prstGeom>
          <a:noFill/>
          <a:ln w="12700">
            <a:noFill/>
            <a:miter lim="800000"/>
            <a:headEnd/>
            <a:tailEnd/>
          </a:ln>
        </p:spPr>
        <p:txBody>
          <a:bodyPr lIns="90488" tIns="44450" rIns="90488" bIns="44450">
            <a:prstTxWarp prst="textNoShape">
              <a:avLst/>
            </a:prstTxWarp>
            <a:spAutoFit/>
          </a:bodyPr>
          <a:lstStyle/>
          <a:p>
            <a:pPr>
              <a:defRPr/>
            </a:pPr>
            <a:r>
              <a:rPr lang="en-US" sz="2000" u="sng">
                <a:solidFill>
                  <a:srgbClr val="FF0000"/>
                </a:solidFill>
                <a:latin typeface="+mn-lt"/>
              </a:rPr>
              <a:t>ALUctr=</a:t>
            </a:r>
            <a:r>
              <a:rPr lang="en-US" u="sng">
                <a:solidFill>
                  <a:srgbClr val="FF0000"/>
                </a:solidFill>
                <a:latin typeface="+mn-lt"/>
              </a:rPr>
              <a:t>SUB</a:t>
            </a:r>
            <a:endParaRPr lang="en-US" sz="2000" u="sng">
              <a:solidFill>
                <a:srgbClr val="FF0000"/>
              </a:solidFill>
              <a:latin typeface="+mn-lt"/>
            </a:endParaRPr>
          </a:p>
        </p:txBody>
      </p:sp>
      <p:sp>
        <p:nvSpPr>
          <p:cNvPr id="56327" name="Rectangle 24"/>
          <p:cNvSpPr>
            <a:spLocks noChangeArrowheads="1"/>
          </p:cNvSpPr>
          <p:nvPr/>
        </p:nvSpPr>
        <p:spPr bwMode="auto">
          <a:xfrm>
            <a:off x="1981200" y="4986338"/>
            <a:ext cx="4667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56328" name="Rectangle 25"/>
          <p:cNvSpPr>
            <a:spLocks noChangeArrowheads="1"/>
          </p:cNvSpPr>
          <p:nvPr/>
        </p:nvSpPr>
        <p:spPr bwMode="auto">
          <a:xfrm>
            <a:off x="1436688" y="4081463"/>
            <a:ext cx="720725"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busW</a:t>
            </a:r>
          </a:p>
        </p:txBody>
      </p:sp>
      <p:sp>
        <p:nvSpPr>
          <p:cNvPr id="56329" name="Rectangle 26"/>
          <p:cNvSpPr>
            <a:spLocks noChangeArrowheads="1"/>
          </p:cNvSpPr>
          <p:nvPr/>
        </p:nvSpPr>
        <p:spPr bwMode="auto">
          <a:xfrm>
            <a:off x="1371600" y="3386138"/>
            <a:ext cx="113347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RegWr=0</a:t>
            </a:r>
          </a:p>
        </p:txBody>
      </p:sp>
      <p:sp>
        <p:nvSpPr>
          <p:cNvPr id="56330" name="Line 27"/>
          <p:cNvSpPr>
            <a:spLocks noChangeShapeType="1"/>
          </p:cNvSpPr>
          <p:nvPr/>
        </p:nvSpPr>
        <p:spPr bwMode="auto">
          <a:xfrm flipH="1">
            <a:off x="1746250" y="4400550"/>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31" name="Rectangle 28"/>
          <p:cNvSpPr>
            <a:spLocks noChangeArrowheads="1"/>
          </p:cNvSpPr>
          <p:nvPr/>
        </p:nvSpPr>
        <p:spPr bwMode="auto">
          <a:xfrm>
            <a:off x="1598613" y="45005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56332" name="Line 29"/>
          <p:cNvSpPr>
            <a:spLocks noChangeShapeType="1"/>
          </p:cNvSpPr>
          <p:nvPr/>
        </p:nvSpPr>
        <p:spPr bwMode="auto">
          <a:xfrm flipH="1">
            <a:off x="4572000" y="4224338"/>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33" name="Rectangle 30"/>
          <p:cNvSpPr>
            <a:spLocks noChangeArrowheads="1"/>
          </p:cNvSpPr>
          <p:nvPr/>
        </p:nvSpPr>
        <p:spPr bwMode="auto">
          <a:xfrm>
            <a:off x="4419600" y="3919538"/>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56334" name="Rectangle 31"/>
          <p:cNvSpPr>
            <a:spLocks noChangeArrowheads="1"/>
          </p:cNvSpPr>
          <p:nvPr/>
        </p:nvSpPr>
        <p:spPr bwMode="auto">
          <a:xfrm>
            <a:off x="3625850" y="3919538"/>
            <a:ext cx="7175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busA</a:t>
            </a:r>
          </a:p>
        </p:txBody>
      </p:sp>
      <p:sp>
        <p:nvSpPr>
          <p:cNvPr id="56335" name="Line 32"/>
          <p:cNvSpPr>
            <a:spLocks noChangeShapeType="1"/>
          </p:cNvSpPr>
          <p:nvPr/>
        </p:nvSpPr>
        <p:spPr bwMode="auto">
          <a:xfrm flipV="1">
            <a:off x="3886200" y="4757738"/>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36" name="Rectangle 33"/>
          <p:cNvSpPr>
            <a:spLocks noChangeArrowheads="1"/>
          </p:cNvSpPr>
          <p:nvPr/>
        </p:nvSpPr>
        <p:spPr bwMode="auto">
          <a:xfrm>
            <a:off x="3730625" y="48815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56337" name="Rectangle 34"/>
          <p:cNvSpPr>
            <a:spLocks noChangeArrowheads="1"/>
          </p:cNvSpPr>
          <p:nvPr/>
        </p:nvSpPr>
        <p:spPr bwMode="auto">
          <a:xfrm>
            <a:off x="3657600" y="4452938"/>
            <a:ext cx="7032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busB</a:t>
            </a:r>
          </a:p>
        </p:txBody>
      </p:sp>
      <p:sp>
        <p:nvSpPr>
          <p:cNvPr id="56338" name="Line 35"/>
          <p:cNvSpPr>
            <a:spLocks noChangeShapeType="1"/>
          </p:cNvSpPr>
          <p:nvPr/>
        </p:nvSpPr>
        <p:spPr bwMode="auto">
          <a:xfrm flipV="1">
            <a:off x="3276600" y="3763963"/>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39" name="Line 36"/>
          <p:cNvSpPr>
            <a:spLocks noChangeShapeType="1"/>
          </p:cNvSpPr>
          <p:nvPr/>
        </p:nvSpPr>
        <p:spPr bwMode="auto">
          <a:xfrm flipV="1">
            <a:off x="2527300" y="3763963"/>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40" name="Rectangle 37"/>
          <p:cNvSpPr>
            <a:spLocks noChangeArrowheads="1"/>
          </p:cNvSpPr>
          <p:nvPr/>
        </p:nvSpPr>
        <p:spPr bwMode="auto">
          <a:xfrm>
            <a:off x="2384425" y="3614738"/>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56341" name="Line 38"/>
          <p:cNvSpPr>
            <a:spLocks noChangeShapeType="1"/>
          </p:cNvSpPr>
          <p:nvPr/>
        </p:nvSpPr>
        <p:spPr bwMode="auto">
          <a:xfrm flipV="1">
            <a:off x="2908300" y="3763963"/>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42" name="Rectangle 39"/>
          <p:cNvSpPr>
            <a:spLocks noChangeArrowheads="1"/>
          </p:cNvSpPr>
          <p:nvPr/>
        </p:nvSpPr>
        <p:spPr bwMode="auto">
          <a:xfrm>
            <a:off x="2743200" y="3614738"/>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56343" name="Rectangle 40"/>
          <p:cNvSpPr>
            <a:spLocks noChangeArrowheads="1"/>
          </p:cNvSpPr>
          <p:nvPr/>
        </p:nvSpPr>
        <p:spPr bwMode="auto">
          <a:xfrm>
            <a:off x="2322513" y="3990975"/>
            <a:ext cx="439737"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Rw</a:t>
            </a:r>
          </a:p>
        </p:txBody>
      </p:sp>
      <p:sp>
        <p:nvSpPr>
          <p:cNvPr id="56344" name="Rectangle 41"/>
          <p:cNvSpPr>
            <a:spLocks noChangeArrowheads="1"/>
          </p:cNvSpPr>
          <p:nvPr/>
        </p:nvSpPr>
        <p:spPr bwMode="auto">
          <a:xfrm>
            <a:off x="2779713" y="3990975"/>
            <a:ext cx="406400"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Ra</a:t>
            </a:r>
          </a:p>
        </p:txBody>
      </p:sp>
      <p:sp>
        <p:nvSpPr>
          <p:cNvPr id="56345" name="Rectangle 42"/>
          <p:cNvSpPr>
            <a:spLocks noChangeArrowheads="1"/>
          </p:cNvSpPr>
          <p:nvPr/>
        </p:nvSpPr>
        <p:spPr bwMode="auto">
          <a:xfrm>
            <a:off x="3160713" y="3990975"/>
            <a:ext cx="417512"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Rb</a:t>
            </a:r>
          </a:p>
        </p:txBody>
      </p:sp>
      <p:sp>
        <p:nvSpPr>
          <p:cNvPr id="56346" name="Rectangle 43"/>
          <p:cNvSpPr>
            <a:spLocks noChangeArrowheads="1"/>
          </p:cNvSpPr>
          <p:nvPr/>
        </p:nvSpPr>
        <p:spPr bwMode="auto">
          <a:xfrm>
            <a:off x="2322513" y="4376738"/>
            <a:ext cx="952500"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b="1">
                <a:latin typeface="+mn-lt"/>
              </a:rPr>
              <a:t>RegFile</a:t>
            </a:r>
          </a:p>
        </p:txBody>
      </p:sp>
      <p:sp>
        <p:nvSpPr>
          <p:cNvPr id="56347" name="Rectangle 44"/>
          <p:cNvSpPr>
            <a:spLocks noChangeArrowheads="1"/>
          </p:cNvSpPr>
          <p:nvPr/>
        </p:nvSpPr>
        <p:spPr bwMode="auto">
          <a:xfrm>
            <a:off x="2743200" y="3386138"/>
            <a:ext cx="400050"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Rs</a:t>
            </a:r>
          </a:p>
        </p:txBody>
      </p:sp>
      <p:sp>
        <p:nvSpPr>
          <p:cNvPr id="56348" name="Rectangle 45"/>
          <p:cNvSpPr>
            <a:spLocks noChangeArrowheads="1"/>
          </p:cNvSpPr>
          <p:nvPr/>
        </p:nvSpPr>
        <p:spPr bwMode="auto">
          <a:xfrm>
            <a:off x="2574925" y="2624138"/>
            <a:ext cx="396875" cy="363537"/>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Rt</a:t>
            </a:r>
          </a:p>
        </p:txBody>
      </p:sp>
      <p:sp>
        <p:nvSpPr>
          <p:cNvPr id="56349" name="Rectangle 46"/>
          <p:cNvSpPr>
            <a:spLocks noChangeArrowheads="1"/>
          </p:cNvSpPr>
          <p:nvPr/>
        </p:nvSpPr>
        <p:spPr bwMode="auto">
          <a:xfrm>
            <a:off x="3124200" y="3386138"/>
            <a:ext cx="396875" cy="363537"/>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a:latin typeface="+mn-lt"/>
              </a:rPr>
              <a:t>Rt</a:t>
            </a:r>
          </a:p>
        </p:txBody>
      </p:sp>
      <p:sp>
        <p:nvSpPr>
          <p:cNvPr id="56350" name="Rectangle 47"/>
          <p:cNvSpPr>
            <a:spLocks noChangeArrowheads="1"/>
          </p:cNvSpPr>
          <p:nvPr/>
        </p:nvSpPr>
        <p:spPr bwMode="auto">
          <a:xfrm>
            <a:off x="2143125" y="2624138"/>
            <a:ext cx="428625"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Rd</a:t>
            </a:r>
          </a:p>
        </p:txBody>
      </p:sp>
      <p:sp>
        <p:nvSpPr>
          <p:cNvPr id="56351" name="Rectangle 48"/>
          <p:cNvSpPr>
            <a:spLocks noChangeArrowheads="1"/>
          </p:cNvSpPr>
          <p:nvPr/>
        </p:nvSpPr>
        <p:spPr bwMode="auto">
          <a:xfrm>
            <a:off x="1419225" y="2319338"/>
            <a:ext cx="114617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dirty="0" err="1">
                <a:solidFill>
                  <a:srgbClr val="FF0000"/>
                </a:solidFill>
                <a:latin typeface="+mn-lt"/>
              </a:rPr>
              <a:t>RegDst</a:t>
            </a:r>
            <a:r>
              <a:rPr lang="en-US" sz="2000" u="sng" dirty="0">
                <a:solidFill>
                  <a:srgbClr val="FF0000"/>
                </a:solidFill>
                <a:latin typeface="+mn-lt"/>
              </a:rPr>
              <a:t>=x</a:t>
            </a:r>
          </a:p>
        </p:txBody>
      </p:sp>
      <p:grpSp>
        <p:nvGrpSpPr>
          <p:cNvPr id="6" name="Group 49"/>
          <p:cNvGrpSpPr>
            <a:grpSpLocks/>
          </p:cNvGrpSpPr>
          <p:nvPr/>
        </p:nvGrpSpPr>
        <p:grpSpPr bwMode="auto">
          <a:xfrm>
            <a:off x="3454400" y="5232400"/>
            <a:ext cx="376238" cy="1082675"/>
            <a:chOff x="2848" y="3083"/>
            <a:chExt cx="237" cy="682"/>
          </a:xfrm>
        </p:grpSpPr>
        <p:sp>
          <p:nvSpPr>
            <p:cNvPr id="56457" name="Rectangle 50"/>
            <p:cNvSpPr>
              <a:spLocks noChangeArrowheads="1"/>
            </p:cNvSpPr>
            <p:nvPr/>
          </p:nvSpPr>
          <p:spPr bwMode="auto">
            <a:xfrm>
              <a:off x="2848" y="3088"/>
              <a:ext cx="224" cy="65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6458" name="Rectangle 51"/>
            <p:cNvSpPr>
              <a:spLocks noChangeArrowheads="1"/>
            </p:cNvSpPr>
            <p:nvPr/>
          </p:nvSpPr>
          <p:spPr bwMode="auto">
            <a:xfrm rot="5400000">
              <a:off x="2628" y="3311"/>
              <a:ext cx="682" cy="229"/>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b="1">
                  <a:latin typeface="+mn-lt"/>
                </a:rPr>
                <a:t>Extender</a:t>
              </a:r>
              <a:endParaRPr lang="en-US" sz="2000" b="1">
                <a:latin typeface="+mn-lt"/>
              </a:endParaRPr>
            </a:p>
          </p:txBody>
        </p:sp>
      </p:grpSp>
      <p:sp>
        <p:nvSpPr>
          <p:cNvPr id="56353" name="Rectangle 52"/>
          <p:cNvSpPr>
            <a:spLocks noChangeArrowheads="1"/>
          </p:cNvSpPr>
          <p:nvPr/>
        </p:nvSpPr>
        <p:spPr bwMode="auto">
          <a:xfrm>
            <a:off x="3962400" y="57197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56354" name="Line 53"/>
          <p:cNvSpPr>
            <a:spLocks noChangeShapeType="1"/>
          </p:cNvSpPr>
          <p:nvPr/>
        </p:nvSpPr>
        <p:spPr bwMode="auto">
          <a:xfrm flipH="1">
            <a:off x="4114800" y="5618163"/>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55" name="Line 54"/>
          <p:cNvSpPr>
            <a:spLocks noChangeShapeType="1"/>
          </p:cNvSpPr>
          <p:nvPr/>
        </p:nvSpPr>
        <p:spPr bwMode="auto">
          <a:xfrm flipH="1">
            <a:off x="3035300" y="5619750"/>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56" name="Rectangle 55"/>
          <p:cNvSpPr>
            <a:spLocks noChangeArrowheads="1"/>
          </p:cNvSpPr>
          <p:nvPr/>
        </p:nvSpPr>
        <p:spPr bwMode="auto">
          <a:xfrm>
            <a:off x="2819400" y="57197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56357" name="Rectangle 56"/>
          <p:cNvSpPr>
            <a:spLocks noChangeArrowheads="1"/>
          </p:cNvSpPr>
          <p:nvPr/>
        </p:nvSpPr>
        <p:spPr bwMode="auto">
          <a:xfrm>
            <a:off x="1905000" y="5443538"/>
            <a:ext cx="9112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56358" name="Rectangle 57"/>
          <p:cNvSpPr>
            <a:spLocks noChangeArrowheads="1"/>
          </p:cNvSpPr>
          <p:nvPr/>
        </p:nvSpPr>
        <p:spPr bwMode="auto">
          <a:xfrm>
            <a:off x="4038600" y="6129338"/>
            <a:ext cx="1168400"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ALUSrc=0</a:t>
            </a:r>
          </a:p>
        </p:txBody>
      </p:sp>
      <p:sp>
        <p:nvSpPr>
          <p:cNvPr id="56359" name="Rectangle 58"/>
          <p:cNvSpPr>
            <a:spLocks noChangeArrowheads="1"/>
          </p:cNvSpPr>
          <p:nvPr/>
        </p:nvSpPr>
        <p:spPr bwMode="auto">
          <a:xfrm>
            <a:off x="2514600" y="6205538"/>
            <a:ext cx="1049338"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ExtOp=x</a:t>
            </a:r>
          </a:p>
        </p:txBody>
      </p:sp>
      <p:sp>
        <p:nvSpPr>
          <p:cNvPr id="56360" name="Line 59"/>
          <p:cNvSpPr>
            <a:spLocks noChangeShapeType="1"/>
          </p:cNvSpPr>
          <p:nvPr/>
        </p:nvSpPr>
        <p:spPr bwMode="auto">
          <a:xfrm flipV="1">
            <a:off x="7543800" y="3843338"/>
            <a:ext cx="0" cy="644525"/>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56361" name="Rectangle 60"/>
          <p:cNvSpPr>
            <a:spLocks noChangeArrowheads="1"/>
          </p:cNvSpPr>
          <p:nvPr/>
        </p:nvSpPr>
        <p:spPr bwMode="auto">
          <a:xfrm>
            <a:off x="6400800" y="3462338"/>
            <a:ext cx="15938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MemtoReg=x</a:t>
            </a:r>
          </a:p>
        </p:txBody>
      </p:sp>
      <p:sp>
        <p:nvSpPr>
          <p:cNvPr id="56362" name="Rectangle 61"/>
          <p:cNvSpPr>
            <a:spLocks noChangeArrowheads="1"/>
          </p:cNvSpPr>
          <p:nvPr/>
        </p:nvSpPr>
        <p:spPr bwMode="auto">
          <a:xfrm>
            <a:off x="5224463" y="5976938"/>
            <a:ext cx="4667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56363" name="Rectangle 62"/>
          <p:cNvSpPr>
            <a:spLocks noChangeArrowheads="1"/>
          </p:cNvSpPr>
          <p:nvPr/>
        </p:nvSpPr>
        <p:spPr bwMode="auto">
          <a:xfrm>
            <a:off x="4953000" y="5443538"/>
            <a:ext cx="935038"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Data In</a:t>
            </a:r>
          </a:p>
        </p:txBody>
      </p:sp>
      <p:sp>
        <p:nvSpPr>
          <p:cNvPr id="56364" name="Line 63"/>
          <p:cNvSpPr>
            <a:spLocks noChangeShapeType="1"/>
          </p:cNvSpPr>
          <p:nvPr/>
        </p:nvSpPr>
        <p:spPr bwMode="auto">
          <a:xfrm flipH="1">
            <a:off x="5086350" y="5375275"/>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65" name="Rectangle 64"/>
          <p:cNvSpPr>
            <a:spLocks noChangeArrowheads="1"/>
          </p:cNvSpPr>
          <p:nvPr/>
        </p:nvSpPr>
        <p:spPr bwMode="auto">
          <a:xfrm>
            <a:off x="5116513" y="5151438"/>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56366" name="Line 65"/>
          <p:cNvSpPr>
            <a:spLocks noChangeShapeType="1"/>
          </p:cNvSpPr>
          <p:nvPr/>
        </p:nvSpPr>
        <p:spPr bwMode="auto">
          <a:xfrm flipV="1">
            <a:off x="6235700" y="4224338"/>
            <a:ext cx="12700" cy="1008062"/>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56367" name="Rectangle 66"/>
          <p:cNvSpPr>
            <a:spLocks noChangeArrowheads="1"/>
          </p:cNvSpPr>
          <p:nvPr/>
        </p:nvSpPr>
        <p:spPr bwMode="auto">
          <a:xfrm>
            <a:off x="5943600" y="3843338"/>
            <a:ext cx="1311275"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MemWr=0</a:t>
            </a:r>
          </a:p>
        </p:txBody>
      </p:sp>
      <p:sp>
        <p:nvSpPr>
          <p:cNvPr id="56368" name="Rectangle 67"/>
          <p:cNvSpPr>
            <a:spLocks noChangeArrowheads="1"/>
          </p:cNvSpPr>
          <p:nvPr/>
        </p:nvSpPr>
        <p:spPr bwMode="auto">
          <a:xfrm>
            <a:off x="4495800" y="3309938"/>
            <a:ext cx="627063"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zero</a:t>
            </a:r>
          </a:p>
        </p:txBody>
      </p:sp>
      <p:grpSp>
        <p:nvGrpSpPr>
          <p:cNvPr id="7" name="Group 68"/>
          <p:cNvGrpSpPr>
            <a:grpSpLocks/>
          </p:cNvGrpSpPr>
          <p:nvPr/>
        </p:nvGrpSpPr>
        <p:grpSpPr bwMode="auto">
          <a:xfrm>
            <a:off x="2133600" y="3052763"/>
            <a:ext cx="838200" cy="336550"/>
            <a:chOff x="2640" y="1422"/>
            <a:chExt cx="528" cy="212"/>
          </a:xfrm>
        </p:grpSpPr>
        <p:sp>
          <p:nvSpPr>
            <p:cNvPr id="56454" name="Rectangle 69"/>
            <p:cNvSpPr>
              <a:spLocks noChangeArrowheads="1"/>
            </p:cNvSpPr>
            <p:nvPr/>
          </p:nvSpPr>
          <p:spPr bwMode="auto">
            <a:xfrm>
              <a:off x="292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56455" name="Rectangle 70"/>
            <p:cNvSpPr>
              <a:spLocks noChangeArrowheads="1"/>
            </p:cNvSpPr>
            <p:nvPr/>
          </p:nvSpPr>
          <p:spPr bwMode="auto">
            <a:xfrm>
              <a:off x="268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56456" name="Freeform 71"/>
            <p:cNvSpPr>
              <a:spLocks/>
            </p:cNvSpPr>
            <p:nvPr/>
          </p:nvSpPr>
          <p:spPr bwMode="auto">
            <a:xfrm>
              <a:off x="2640" y="1440"/>
              <a:ext cx="528" cy="192"/>
            </a:xfrm>
            <a:custGeom>
              <a:avLst/>
              <a:gdLst>
                <a:gd name="T0" fmla="*/ 0 w 528"/>
                <a:gd name="T1" fmla="*/ 0 h 192"/>
                <a:gd name="T2" fmla="*/ 48 w 528"/>
                <a:gd name="T3" fmla="*/ 192 h 192"/>
                <a:gd name="T4" fmla="*/ 480 w 528"/>
                <a:gd name="T5" fmla="*/ 192 h 192"/>
                <a:gd name="T6" fmla="*/ 528 w 528"/>
                <a:gd name="T7" fmla="*/ 0 h 192"/>
                <a:gd name="T8" fmla="*/ 0 w 528"/>
                <a:gd name="T9" fmla="*/ 0 h 192"/>
                <a:gd name="T10" fmla="*/ 0 60000 65536"/>
                <a:gd name="T11" fmla="*/ 0 60000 65536"/>
                <a:gd name="T12" fmla="*/ 0 60000 65536"/>
                <a:gd name="T13" fmla="*/ 0 60000 65536"/>
                <a:gd name="T14" fmla="*/ 0 60000 65536"/>
                <a:gd name="T15" fmla="*/ 0 w 528"/>
                <a:gd name="T16" fmla="*/ 0 h 192"/>
                <a:gd name="T17" fmla="*/ 528 w 528"/>
                <a:gd name="T18" fmla="*/ 192 h 192"/>
              </a:gdLst>
              <a:ahLst/>
              <a:cxnLst>
                <a:cxn ang="T10">
                  <a:pos x="T0" y="T1"/>
                </a:cxn>
                <a:cxn ang="T11">
                  <a:pos x="T2" y="T3"/>
                </a:cxn>
                <a:cxn ang="T12">
                  <a:pos x="T4" y="T5"/>
                </a:cxn>
                <a:cxn ang="T13">
                  <a:pos x="T6" y="T7"/>
                </a:cxn>
                <a:cxn ang="T14">
                  <a:pos x="T8" y="T9"/>
                </a:cxn>
              </a:cxnLst>
              <a:rect l="T15" t="T16" r="T17" b="T18"/>
              <a:pathLst>
                <a:path w="528" h="192">
                  <a:moveTo>
                    <a:pt x="0" y="0"/>
                  </a:moveTo>
                  <a:lnTo>
                    <a:pt x="48" y="192"/>
                  </a:lnTo>
                  <a:lnTo>
                    <a:pt x="480" y="192"/>
                  </a:lnTo>
                  <a:lnTo>
                    <a:pt x="528" y="0"/>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56370" name="Rectangle 72"/>
          <p:cNvSpPr>
            <a:spLocks noChangeArrowheads="1"/>
          </p:cNvSpPr>
          <p:nvPr/>
        </p:nvSpPr>
        <p:spPr bwMode="auto">
          <a:xfrm>
            <a:off x="2133600" y="3995738"/>
            <a:ext cx="1447800" cy="990600"/>
          </a:xfrm>
          <a:prstGeom prst="rect">
            <a:avLst/>
          </a:prstGeom>
          <a:noFill/>
          <a:ln w="381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8" name="Group 73"/>
          <p:cNvGrpSpPr>
            <a:grpSpLocks/>
          </p:cNvGrpSpPr>
          <p:nvPr/>
        </p:nvGrpSpPr>
        <p:grpSpPr bwMode="auto">
          <a:xfrm>
            <a:off x="4441825" y="4605338"/>
            <a:ext cx="358775" cy="1219200"/>
            <a:chOff x="3518" y="2640"/>
            <a:chExt cx="226" cy="768"/>
          </a:xfrm>
        </p:grpSpPr>
        <p:sp>
          <p:nvSpPr>
            <p:cNvPr id="56451" name="Rectangle 74"/>
            <p:cNvSpPr>
              <a:spLocks noChangeArrowheads="1"/>
            </p:cNvSpPr>
            <p:nvPr/>
          </p:nvSpPr>
          <p:spPr bwMode="auto">
            <a:xfrm>
              <a:off x="3518" y="269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56452" name="Rectangle 75"/>
            <p:cNvSpPr>
              <a:spLocks noChangeArrowheads="1"/>
            </p:cNvSpPr>
            <p:nvPr/>
          </p:nvSpPr>
          <p:spPr bwMode="auto">
            <a:xfrm>
              <a:off x="3518" y="3187"/>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56453" name="Freeform 76"/>
            <p:cNvSpPr>
              <a:spLocks/>
            </p:cNvSpPr>
            <p:nvPr/>
          </p:nvSpPr>
          <p:spPr bwMode="auto">
            <a:xfrm>
              <a:off x="3552" y="2640"/>
              <a:ext cx="192" cy="768"/>
            </a:xfrm>
            <a:custGeom>
              <a:avLst/>
              <a:gdLst>
                <a:gd name="T0" fmla="*/ 0 w 192"/>
                <a:gd name="T1" fmla="*/ 0 h 768"/>
                <a:gd name="T2" fmla="*/ 0 w 192"/>
                <a:gd name="T3" fmla="*/ 768 h 768"/>
                <a:gd name="T4" fmla="*/ 192 w 192"/>
                <a:gd name="T5" fmla="*/ 672 h 768"/>
                <a:gd name="T6" fmla="*/ 192 w 192"/>
                <a:gd name="T7" fmla="*/ 96 h 768"/>
                <a:gd name="T8" fmla="*/ 0 w 192"/>
                <a:gd name="T9" fmla="*/ 0 h 768"/>
                <a:gd name="T10" fmla="*/ 0 60000 65536"/>
                <a:gd name="T11" fmla="*/ 0 60000 65536"/>
                <a:gd name="T12" fmla="*/ 0 60000 65536"/>
                <a:gd name="T13" fmla="*/ 0 60000 65536"/>
                <a:gd name="T14" fmla="*/ 0 60000 65536"/>
                <a:gd name="T15" fmla="*/ 0 w 192"/>
                <a:gd name="T16" fmla="*/ 0 h 768"/>
                <a:gd name="T17" fmla="*/ 192 w 192"/>
                <a:gd name="T18" fmla="*/ 768 h 768"/>
              </a:gdLst>
              <a:ahLst/>
              <a:cxnLst>
                <a:cxn ang="T10">
                  <a:pos x="T0" y="T1"/>
                </a:cxn>
                <a:cxn ang="T11">
                  <a:pos x="T2" y="T3"/>
                </a:cxn>
                <a:cxn ang="T12">
                  <a:pos x="T4" y="T5"/>
                </a:cxn>
                <a:cxn ang="T13">
                  <a:pos x="T6" y="T7"/>
                </a:cxn>
                <a:cxn ang="T14">
                  <a:pos x="T8" y="T9"/>
                </a:cxn>
              </a:cxnLst>
              <a:rect l="T15" t="T16" r="T17" b="T18"/>
              <a:pathLst>
                <a:path w="192" h="768">
                  <a:moveTo>
                    <a:pt x="0" y="0"/>
                  </a:moveTo>
                  <a:lnTo>
                    <a:pt x="0" y="768"/>
                  </a:lnTo>
                  <a:lnTo>
                    <a:pt x="192" y="672"/>
                  </a:lnTo>
                  <a:lnTo>
                    <a:pt x="192" y="96"/>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9" name="Group 77"/>
          <p:cNvGrpSpPr>
            <a:grpSpLocks/>
          </p:cNvGrpSpPr>
          <p:nvPr/>
        </p:nvGrpSpPr>
        <p:grpSpPr bwMode="auto">
          <a:xfrm>
            <a:off x="5305425" y="3995738"/>
            <a:ext cx="485775" cy="1143000"/>
            <a:chOff x="4009" y="2304"/>
            <a:chExt cx="306" cy="720"/>
          </a:xfrm>
        </p:grpSpPr>
        <p:sp>
          <p:nvSpPr>
            <p:cNvPr id="56448" name="Rectangle 78"/>
            <p:cNvSpPr>
              <a:spLocks noChangeArrowheads="1"/>
            </p:cNvSpPr>
            <p:nvPr/>
          </p:nvSpPr>
          <p:spPr bwMode="auto">
            <a:xfrm>
              <a:off x="4009" y="2322"/>
              <a:ext cx="180"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t>
              </a:r>
            </a:p>
          </p:txBody>
        </p:sp>
        <p:sp>
          <p:nvSpPr>
            <p:cNvPr id="56449" name="Rectangle 79"/>
            <p:cNvSpPr>
              <a:spLocks noChangeArrowheads="1"/>
            </p:cNvSpPr>
            <p:nvPr/>
          </p:nvSpPr>
          <p:spPr bwMode="auto">
            <a:xfrm rot="5400000">
              <a:off x="4016" y="2581"/>
              <a:ext cx="33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ALU</a:t>
              </a:r>
            </a:p>
          </p:txBody>
        </p:sp>
        <p:sp>
          <p:nvSpPr>
            <p:cNvPr id="56450" name="Freeform 80"/>
            <p:cNvSpPr>
              <a:spLocks/>
            </p:cNvSpPr>
            <p:nvPr/>
          </p:nvSpPr>
          <p:spPr bwMode="auto">
            <a:xfrm>
              <a:off x="4032" y="2304"/>
              <a:ext cx="283" cy="720"/>
            </a:xfrm>
            <a:custGeom>
              <a:avLst/>
              <a:gdLst>
                <a:gd name="T0" fmla="*/ 0 w 240"/>
                <a:gd name="T1" fmla="*/ 0 h 672"/>
                <a:gd name="T2" fmla="*/ 0 w 240"/>
                <a:gd name="T3" fmla="*/ 355 h 672"/>
                <a:gd name="T4" fmla="*/ 79 w 240"/>
                <a:gd name="T5" fmla="*/ 414 h 672"/>
                <a:gd name="T6" fmla="*/ 0 w 240"/>
                <a:gd name="T7" fmla="*/ 471 h 672"/>
                <a:gd name="T8" fmla="*/ 0 w 240"/>
                <a:gd name="T9" fmla="*/ 826 h 672"/>
                <a:gd name="T10" fmla="*/ 394 w 240"/>
                <a:gd name="T11" fmla="*/ 590 h 672"/>
                <a:gd name="T12" fmla="*/ 394 w 240"/>
                <a:gd name="T13" fmla="*/ 237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10" name="Group 81"/>
          <p:cNvGrpSpPr>
            <a:grpSpLocks/>
          </p:cNvGrpSpPr>
          <p:nvPr/>
        </p:nvGrpSpPr>
        <p:grpSpPr bwMode="auto">
          <a:xfrm>
            <a:off x="7337425" y="4376738"/>
            <a:ext cx="358775" cy="1600200"/>
            <a:chOff x="5294" y="2544"/>
            <a:chExt cx="226" cy="1008"/>
          </a:xfrm>
        </p:grpSpPr>
        <p:sp>
          <p:nvSpPr>
            <p:cNvPr id="56445" name="Rectangle 82"/>
            <p:cNvSpPr>
              <a:spLocks noChangeArrowheads="1"/>
            </p:cNvSpPr>
            <p:nvPr/>
          </p:nvSpPr>
          <p:spPr bwMode="auto">
            <a:xfrm>
              <a:off x="5294" y="26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56446" name="Rectangle 83"/>
            <p:cNvSpPr>
              <a:spLocks noChangeArrowheads="1"/>
            </p:cNvSpPr>
            <p:nvPr/>
          </p:nvSpPr>
          <p:spPr bwMode="auto">
            <a:xfrm>
              <a:off x="5294" y="324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56447" name="Freeform 84"/>
            <p:cNvSpPr>
              <a:spLocks/>
            </p:cNvSpPr>
            <p:nvPr/>
          </p:nvSpPr>
          <p:spPr bwMode="auto">
            <a:xfrm>
              <a:off x="5328" y="2544"/>
              <a:ext cx="192" cy="1008"/>
            </a:xfrm>
            <a:custGeom>
              <a:avLst/>
              <a:gdLst>
                <a:gd name="T0" fmla="*/ 0 w 192"/>
                <a:gd name="T1" fmla="*/ 0 h 1008"/>
                <a:gd name="T2" fmla="*/ 0 w 192"/>
                <a:gd name="T3" fmla="*/ 1008 h 1008"/>
                <a:gd name="T4" fmla="*/ 192 w 192"/>
                <a:gd name="T5" fmla="*/ 864 h 1008"/>
                <a:gd name="T6" fmla="*/ 192 w 192"/>
                <a:gd name="T7" fmla="*/ 144 h 1008"/>
                <a:gd name="T8" fmla="*/ 0 w 192"/>
                <a:gd name="T9" fmla="*/ 0 h 1008"/>
                <a:gd name="T10" fmla="*/ 0 60000 65536"/>
                <a:gd name="T11" fmla="*/ 0 60000 65536"/>
                <a:gd name="T12" fmla="*/ 0 60000 65536"/>
                <a:gd name="T13" fmla="*/ 0 60000 65536"/>
                <a:gd name="T14" fmla="*/ 0 60000 65536"/>
                <a:gd name="T15" fmla="*/ 0 w 192"/>
                <a:gd name="T16" fmla="*/ 0 h 1008"/>
                <a:gd name="T17" fmla="*/ 192 w 192"/>
                <a:gd name="T18" fmla="*/ 1008 h 1008"/>
              </a:gdLst>
              <a:ahLst/>
              <a:cxnLst>
                <a:cxn ang="T10">
                  <a:pos x="T0" y="T1"/>
                </a:cxn>
                <a:cxn ang="T11">
                  <a:pos x="T2" y="T3"/>
                </a:cxn>
                <a:cxn ang="T12">
                  <a:pos x="T4" y="T5"/>
                </a:cxn>
                <a:cxn ang="T13">
                  <a:pos x="T6" y="T7"/>
                </a:cxn>
                <a:cxn ang="T14">
                  <a:pos x="T8" y="T9"/>
                </a:cxn>
              </a:cxnLst>
              <a:rect l="T15" t="T16" r="T17" b="T18"/>
              <a:pathLst>
                <a:path w="192" h="1008">
                  <a:moveTo>
                    <a:pt x="0" y="0"/>
                  </a:moveTo>
                  <a:lnTo>
                    <a:pt x="0" y="1008"/>
                  </a:lnTo>
                  <a:lnTo>
                    <a:pt x="192" y="864"/>
                  </a:lnTo>
                  <a:lnTo>
                    <a:pt x="192" y="144"/>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11" name="Group 85"/>
          <p:cNvGrpSpPr>
            <a:grpSpLocks/>
          </p:cNvGrpSpPr>
          <p:nvPr/>
        </p:nvGrpSpPr>
        <p:grpSpPr bwMode="auto">
          <a:xfrm>
            <a:off x="5915025" y="5186363"/>
            <a:ext cx="1146175" cy="1181100"/>
            <a:chOff x="4398" y="3054"/>
            <a:chExt cx="722" cy="744"/>
          </a:xfrm>
        </p:grpSpPr>
        <p:sp>
          <p:nvSpPr>
            <p:cNvPr id="56439" name="Rectangle 86"/>
            <p:cNvSpPr>
              <a:spLocks noChangeArrowheads="1"/>
            </p:cNvSpPr>
            <p:nvPr/>
          </p:nvSpPr>
          <p:spPr bwMode="auto">
            <a:xfrm>
              <a:off x="4410" y="3087"/>
              <a:ext cx="710" cy="711"/>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6440" name="Rectangle 87"/>
            <p:cNvSpPr>
              <a:spLocks noChangeArrowheads="1"/>
            </p:cNvSpPr>
            <p:nvPr/>
          </p:nvSpPr>
          <p:spPr bwMode="auto">
            <a:xfrm>
              <a:off x="4398" y="3054"/>
              <a:ext cx="402"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WrEn</a:t>
              </a:r>
            </a:p>
          </p:txBody>
        </p:sp>
        <p:sp>
          <p:nvSpPr>
            <p:cNvPr id="56441" name="Rectangle 88"/>
            <p:cNvSpPr>
              <a:spLocks noChangeArrowheads="1"/>
            </p:cNvSpPr>
            <p:nvPr/>
          </p:nvSpPr>
          <p:spPr bwMode="auto">
            <a:xfrm>
              <a:off x="4783" y="3054"/>
              <a:ext cx="3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Adr</a:t>
              </a:r>
            </a:p>
          </p:txBody>
        </p:sp>
        <p:sp>
          <p:nvSpPr>
            <p:cNvPr id="56442" name="Rectangle 89"/>
            <p:cNvSpPr>
              <a:spLocks noChangeArrowheads="1"/>
            </p:cNvSpPr>
            <p:nvPr/>
          </p:nvSpPr>
          <p:spPr bwMode="auto">
            <a:xfrm>
              <a:off x="4421" y="3311"/>
              <a:ext cx="691" cy="373"/>
            </a:xfrm>
            <a:prstGeom prst="rect">
              <a:avLst/>
            </a:prstGeom>
            <a:noFill/>
            <a:ln w="12700">
              <a:noFill/>
              <a:miter lim="800000"/>
              <a:headEnd/>
              <a:tailEnd/>
            </a:ln>
          </p:spPr>
          <p:txBody>
            <a:bodyPr wrap="none" lIns="90488" tIns="44450" rIns="90488" bIns="44450">
              <a:prstTxWarp prst="textNoShape">
                <a:avLst/>
              </a:prstTxWarp>
              <a:spAutoFit/>
            </a:bodyPr>
            <a:lstStyle/>
            <a:p>
              <a:pPr algn="ctr">
                <a:lnSpc>
                  <a:spcPct val="80000"/>
                </a:lnSpc>
                <a:defRPr/>
              </a:pPr>
              <a:r>
                <a:rPr lang="en-US" sz="2000" b="1">
                  <a:latin typeface="+mn-lt"/>
                </a:rPr>
                <a:t>Data</a:t>
              </a:r>
            </a:p>
            <a:p>
              <a:pPr algn="ctr">
                <a:lnSpc>
                  <a:spcPct val="80000"/>
                </a:lnSpc>
                <a:defRPr/>
              </a:pPr>
              <a:r>
                <a:rPr lang="en-US" sz="2000" b="1">
                  <a:latin typeface="+mn-lt"/>
                </a:rPr>
                <a:t>Memory</a:t>
              </a:r>
            </a:p>
          </p:txBody>
        </p:sp>
        <p:sp>
          <p:nvSpPr>
            <p:cNvPr id="56443" name="Line 90"/>
            <p:cNvSpPr>
              <a:spLocks noChangeShapeType="1"/>
            </p:cNvSpPr>
            <p:nvPr/>
          </p:nvSpPr>
          <p:spPr bwMode="auto">
            <a:xfrm>
              <a:off x="4416" y="3648"/>
              <a:ext cx="96" cy="4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444" name="Line 91"/>
            <p:cNvSpPr>
              <a:spLocks noChangeShapeType="1"/>
            </p:cNvSpPr>
            <p:nvPr/>
          </p:nvSpPr>
          <p:spPr bwMode="auto">
            <a:xfrm flipH="1">
              <a:off x="4416" y="3696"/>
              <a:ext cx="96" cy="4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56375" name="Line 92"/>
          <p:cNvSpPr>
            <a:spLocks noChangeShapeType="1"/>
          </p:cNvSpPr>
          <p:nvPr/>
        </p:nvSpPr>
        <p:spPr bwMode="auto">
          <a:xfrm>
            <a:off x="2362200" y="2928938"/>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76" name="Line 93"/>
          <p:cNvSpPr>
            <a:spLocks noChangeShapeType="1"/>
          </p:cNvSpPr>
          <p:nvPr/>
        </p:nvSpPr>
        <p:spPr bwMode="auto">
          <a:xfrm>
            <a:off x="2743200" y="2928938"/>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77" name="Freeform 94"/>
          <p:cNvSpPr>
            <a:spLocks/>
          </p:cNvSpPr>
          <p:nvPr/>
        </p:nvSpPr>
        <p:spPr bwMode="auto">
          <a:xfrm>
            <a:off x="1828800" y="2700338"/>
            <a:ext cx="304800" cy="533400"/>
          </a:xfrm>
          <a:custGeom>
            <a:avLst/>
            <a:gdLst>
              <a:gd name="T0" fmla="*/ 0 w 192"/>
              <a:gd name="T1" fmla="*/ 0 h 336"/>
              <a:gd name="T2" fmla="*/ 0 w 192"/>
              <a:gd name="T3" fmla="*/ 2147483647 h 336"/>
              <a:gd name="T4" fmla="*/ 2147483647 w 192"/>
              <a:gd name="T5" fmla="*/ 2147483647 h 336"/>
              <a:gd name="T6" fmla="*/ 0 60000 65536"/>
              <a:gd name="T7" fmla="*/ 0 60000 65536"/>
              <a:gd name="T8" fmla="*/ 0 60000 65536"/>
              <a:gd name="T9" fmla="*/ 0 w 192"/>
              <a:gd name="T10" fmla="*/ 0 h 336"/>
              <a:gd name="T11" fmla="*/ 192 w 192"/>
              <a:gd name="T12" fmla="*/ 336 h 336"/>
            </a:gdLst>
            <a:ahLst/>
            <a:cxnLst>
              <a:cxn ang="T6">
                <a:pos x="T0" y="T1"/>
              </a:cxn>
              <a:cxn ang="T7">
                <a:pos x="T2" y="T3"/>
              </a:cxn>
              <a:cxn ang="T8">
                <a:pos x="T4" y="T5"/>
              </a:cxn>
            </a:cxnLst>
            <a:rect l="T9" t="T10" r="T11" b="T12"/>
            <a:pathLst>
              <a:path w="192" h="336">
                <a:moveTo>
                  <a:pt x="0" y="0"/>
                </a:moveTo>
                <a:lnTo>
                  <a:pt x="0" y="336"/>
                </a:lnTo>
                <a:lnTo>
                  <a:pt x="192" y="336"/>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378" name="Line 95"/>
          <p:cNvSpPr>
            <a:spLocks noChangeShapeType="1"/>
          </p:cNvSpPr>
          <p:nvPr/>
        </p:nvSpPr>
        <p:spPr bwMode="auto">
          <a:xfrm>
            <a:off x="2286000" y="3767138"/>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79" name="Line 96"/>
          <p:cNvSpPr>
            <a:spLocks noChangeShapeType="1"/>
          </p:cNvSpPr>
          <p:nvPr/>
        </p:nvSpPr>
        <p:spPr bwMode="auto">
          <a:xfrm>
            <a:off x="2590800" y="3386138"/>
            <a:ext cx="0" cy="609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80" name="Line 97"/>
          <p:cNvSpPr>
            <a:spLocks noChangeShapeType="1"/>
          </p:cNvSpPr>
          <p:nvPr/>
        </p:nvSpPr>
        <p:spPr bwMode="auto">
          <a:xfrm>
            <a:off x="2971800" y="3690938"/>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81" name="Line 98"/>
          <p:cNvSpPr>
            <a:spLocks noChangeShapeType="1"/>
          </p:cNvSpPr>
          <p:nvPr/>
        </p:nvSpPr>
        <p:spPr bwMode="auto">
          <a:xfrm>
            <a:off x="3352800" y="3690938"/>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82" name="Rectangle 99"/>
          <p:cNvSpPr>
            <a:spLocks noChangeArrowheads="1"/>
          </p:cNvSpPr>
          <p:nvPr/>
        </p:nvSpPr>
        <p:spPr bwMode="auto">
          <a:xfrm>
            <a:off x="3146425" y="3614738"/>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56383" name="Line 100"/>
          <p:cNvSpPr>
            <a:spLocks noChangeShapeType="1"/>
          </p:cNvSpPr>
          <p:nvPr/>
        </p:nvSpPr>
        <p:spPr bwMode="auto">
          <a:xfrm>
            <a:off x="3581400" y="4300538"/>
            <a:ext cx="17526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384" name="Line 101"/>
          <p:cNvSpPr>
            <a:spLocks noChangeShapeType="1"/>
          </p:cNvSpPr>
          <p:nvPr/>
        </p:nvSpPr>
        <p:spPr bwMode="auto">
          <a:xfrm>
            <a:off x="5638800" y="3690938"/>
            <a:ext cx="0" cy="4953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385" name="Line 102"/>
          <p:cNvSpPr>
            <a:spLocks noChangeShapeType="1"/>
          </p:cNvSpPr>
          <p:nvPr/>
        </p:nvSpPr>
        <p:spPr bwMode="auto">
          <a:xfrm>
            <a:off x="3581400" y="4833938"/>
            <a:ext cx="914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386" name="Line 103"/>
          <p:cNvSpPr>
            <a:spLocks noChangeShapeType="1"/>
          </p:cNvSpPr>
          <p:nvPr/>
        </p:nvSpPr>
        <p:spPr bwMode="auto">
          <a:xfrm>
            <a:off x="4800600" y="4986338"/>
            <a:ext cx="533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387" name="Freeform 104"/>
          <p:cNvSpPr>
            <a:spLocks/>
          </p:cNvSpPr>
          <p:nvPr/>
        </p:nvSpPr>
        <p:spPr bwMode="auto">
          <a:xfrm>
            <a:off x="4114800" y="4833938"/>
            <a:ext cx="1828800" cy="609600"/>
          </a:xfrm>
          <a:custGeom>
            <a:avLst/>
            <a:gdLst>
              <a:gd name="T0" fmla="*/ 0 w 1152"/>
              <a:gd name="T1" fmla="*/ 0 h 288"/>
              <a:gd name="T2" fmla="*/ 0 w 1152"/>
              <a:gd name="T3" fmla="*/ 2147483647 h 288"/>
              <a:gd name="T4" fmla="*/ 2147483647 w 1152"/>
              <a:gd name="T5" fmla="*/ 2147483647 h 288"/>
              <a:gd name="T6" fmla="*/ 0 60000 65536"/>
              <a:gd name="T7" fmla="*/ 0 60000 65536"/>
              <a:gd name="T8" fmla="*/ 0 60000 65536"/>
              <a:gd name="T9" fmla="*/ 0 w 1152"/>
              <a:gd name="T10" fmla="*/ 0 h 288"/>
              <a:gd name="T11" fmla="*/ 1152 w 1152"/>
              <a:gd name="T12" fmla="*/ 288 h 288"/>
            </a:gdLst>
            <a:ahLst/>
            <a:cxnLst>
              <a:cxn ang="T6">
                <a:pos x="T0" y="T1"/>
              </a:cxn>
              <a:cxn ang="T7">
                <a:pos x="T2" y="T3"/>
              </a:cxn>
              <a:cxn ang="T8">
                <a:pos x="T4" y="T5"/>
              </a:cxn>
            </a:cxnLst>
            <a:rect l="T9" t="T10" r="T11" b="T12"/>
            <a:pathLst>
              <a:path w="1152" h="288">
                <a:moveTo>
                  <a:pt x="0" y="0"/>
                </a:moveTo>
                <a:lnTo>
                  <a:pt x="0" y="288"/>
                </a:lnTo>
                <a:lnTo>
                  <a:pt x="1152" y="288"/>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388" name="Line 105"/>
          <p:cNvSpPr>
            <a:spLocks noChangeShapeType="1"/>
          </p:cNvSpPr>
          <p:nvPr/>
        </p:nvSpPr>
        <p:spPr bwMode="auto">
          <a:xfrm>
            <a:off x="3810000" y="5672138"/>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389" name="Line 106"/>
          <p:cNvSpPr>
            <a:spLocks noChangeShapeType="1"/>
          </p:cNvSpPr>
          <p:nvPr/>
        </p:nvSpPr>
        <p:spPr bwMode="auto">
          <a:xfrm>
            <a:off x="2743200" y="5672138"/>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390" name="Line 107"/>
          <p:cNvSpPr>
            <a:spLocks noChangeShapeType="1"/>
          </p:cNvSpPr>
          <p:nvPr/>
        </p:nvSpPr>
        <p:spPr bwMode="auto">
          <a:xfrm flipH="1">
            <a:off x="2362200" y="4833938"/>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91" name="Line 108"/>
          <p:cNvSpPr>
            <a:spLocks noChangeShapeType="1"/>
          </p:cNvSpPr>
          <p:nvPr/>
        </p:nvSpPr>
        <p:spPr bwMode="auto">
          <a:xfrm>
            <a:off x="2438400" y="4833938"/>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92" name="Line 109"/>
          <p:cNvSpPr>
            <a:spLocks noChangeShapeType="1"/>
          </p:cNvSpPr>
          <p:nvPr/>
        </p:nvSpPr>
        <p:spPr bwMode="auto">
          <a:xfrm>
            <a:off x="2438400" y="4986338"/>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93" name="Line 110"/>
          <p:cNvSpPr>
            <a:spLocks noChangeShapeType="1"/>
          </p:cNvSpPr>
          <p:nvPr/>
        </p:nvSpPr>
        <p:spPr bwMode="auto">
          <a:xfrm flipV="1">
            <a:off x="3657600" y="6281738"/>
            <a:ext cx="0" cy="228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394" name="Line 111"/>
          <p:cNvSpPr>
            <a:spLocks noChangeShapeType="1"/>
          </p:cNvSpPr>
          <p:nvPr/>
        </p:nvSpPr>
        <p:spPr bwMode="auto">
          <a:xfrm flipV="1">
            <a:off x="4648200" y="5748338"/>
            <a:ext cx="0" cy="3810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395" name="Line 112"/>
          <p:cNvSpPr>
            <a:spLocks noChangeShapeType="1"/>
          </p:cNvSpPr>
          <p:nvPr/>
        </p:nvSpPr>
        <p:spPr bwMode="auto">
          <a:xfrm flipH="1">
            <a:off x="5715000" y="6205538"/>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96" name="Line 113"/>
          <p:cNvSpPr>
            <a:spLocks noChangeShapeType="1"/>
          </p:cNvSpPr>
          <p:nvPr/>
        </p:nvSpPr>
        <p:spPr bwMode="auto">
          <a:xfrm>
            <a:off x="5791200" y="4605338"/>
            <a:ext cx="16002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397" name="Line 114"/>
          <p:cNvSpPr>
            <a:spLocks noChangeShapeType="1"/>
          </p:cNvSpPr>
          <p:nvPr/>
        </p:nvSpPr>
        <p:spPr bwMode="auto">
          <a:xfrm>
            <a:off x="6781800" y="4605338"/>
            <a:ext cx="0" cy="609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398" name="Line 115"/>
          <p:cNvSpPr>
            <a:spLocks noChangeShapeType="1"/>
          </p:cNvSpPr>
          <p:nvPr/>
        </p:nvSpPr>
        <p:spPr bwMode="auto">
          <a:xfrm flipH="1">
            <a:off x="6019800" y="4529138"/>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399" name="Freeform 116"/>
          <p:cNvSpPr>
            <a:spLocks/>
          </p:cNvSpPr>
          <p:nvPr/>
        </p:nvSpPr>
        <p:spPr bwMode="auto">
          <a:xfrm>
            <a:off x="1600200" y="4452938"/>
            <a:ext cx="6248400" cy="2209800"/>
          </a:xfrm>
          <a:custGeom>
            <a:avLst/>
            <a:gdLst>
              <a:gd name="T0" fmla="*/ 2147483647 w 3936"/>
              <a:gd name="T1" fmla="*/ 2147483647 h 1296"/>
              <a:gd name="T2" fmla="*/ 2147483647 w 3936"/>
              <a:gd name="T3" fmla="*/ 2147483647 h 1296"/>
              <a:gd name="T4" fmla="*/ 2147483647 w 3936"/>
              <a:gd name="T5" fmla="*/ 2147483647 h 1296"/>
              <a:gd name="T6" fmla="*/ 0 w 3936"/>
              <a:gd name="T7" fmla="*/ 2147483647 h 1296"/>
              <a:gd name="T8" fmla="*/ 0 w 3936"/>
              <a:gd name="T9" fmla="*/ 0 h 1296"/>
              <a:gd name="T10" fmla="*/ 2147483647 w 3936"/>
              <a:gd name="T11" fmla="*/ 0 h 1296"/>
              <a:gd name="T12" fmla="*/ 0 60000 65536"/>
              <a:gd name="T13" fmla="*/ 0 60000 65536"/>
              <a:gd name="T14" fmla="*/ 0 60000 65536"/>
              <a:gd name="T15" fmla="*/ 0 60000 65536"/>
              <a:gd name="T16" fmla="*/ 0 60000 65536"/>
              <a:gd name="T17" fmla="*/ 0 60000 65536"/>
              <a:gd name="T18" fmla="*/ 0 w 3936"/>
              <a:gd name="T19" fmla="*/ 0 h 1296"/>
              <a:gd name="T20" fmla="*/ 3936 w 3936"/>
              <a:gd name="T21" fmla="*/ 1296 h 1296"/>
            </a:gdLst>
            <a:ahLst/>
            <a:cxnLst>
              <a:cxn ang="T12">
                <a:pos x="T0" y="T1"/>
              </a:cxn>
              <a:cxn ang="T13">
                <a:pos x="T2" y="T3"/>
              </a:cxn>
              <a:cxn ang="T14">
                <a:pos x="T4" y="T5"/>
              </a:cxn>
              <a:cxn ang="T15">
                <a:pos x="T6" y="T7"/>
              </a:cxn>
              <a:cxn ang="T16">
                <a:pos x="T8" y="T9"/>
              </a:cxn>
              <a:cxn ang="T17">
                <a:pos x="T10" y="T11"/>
              </a:cxn>
            </a:cxnLst>
            <a:rect l="T18" t="T19" r="T20" b="T21"/>
            <a:pathLst>
              <a:path w="3936" h="1296">
                <a:moveTo>
                  <a:pt x="3840" y="432"/>
                </a:moveTo>
                <a:lnTo>
                  <a:pt x="3936" y="432"/>
                </a:lnTo>
                <a:lnTo>
                  <a:pt x="3936" y="1296"/>
                </a:lnTo>
                <a:lnTo>
                  <a:pt x="0" y="1296"/>
                </a:lnTo>
                <a:lnTo>
                  <a:pt x="0" y="0"/>
                </a:lnTo>
                <a:lnTo>
                  <a:pt x="336"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400" name="Line 117"/>
          <p:cNvSpPr>
            <a:spLocks noChangeShapeType="1"/>
          </p:cNvSpPr>
          <p:nvPr/>
        </p:nvSpPr>
        <p:spPr bwMode="auto">
          <a:xfrm>
            <a:off x="7086600" y="5748338"/>
            <a:ext cx="304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401" name="Line 118"/>
          <p:cNvSpPr>
            <a:spLocks noChangeShapeType="1"/>
          </p:cNvSpPr>
          <p:nvPr/>
        </p:nvSpPr>
        <p:spPr bwMode="auto">
          <a:xfrm>
            <a:off x="4921250" y="2154238"/>
            <a:ext cx="2489200" cy="0"/>
          </a:xfrm>
          <a:prstGeom prst="line">
            <a:avLst/>
          </a:prstGeom>
          <a:noFill/>
          <a:ln w="25400">
            <a:solidFill>
              <a:schemeClr val="tx1"/>
            </a:solidFill>
            <a:round/>
            <a:headEnd/>
            <a:tailEnd type="triangle" w="med" len="sm"/>
          </a:ln>
        </p:spPr>
        <p:txBody>
          <a:bodyPr wrap="none" anchor="ctr">
            <a:prstTxWarp prst="textNoShape">
              <a:avLst/>
            </a:prstTxWarp>
          </a:bodyPr>
          <a:lstStyle/>
          <a:p>
            <a:pPr>
              <a:defRPr/>
            </a:pPr>
            <a:endParaRPr lang="en-US">
              <a:latin typeface="+mn-lt"/>
            </a:endParaRPr>
          </a:p>
        </p:txBody>
      </p:sp>
      <p:sp>
        <p:nvSpPr>
          <p:cNvPr id="56402" name="Rectangle 119"/>
          <p:cNvSpPr>
            <a:spLocks noChangeArrowheads="1"/>
          </p:cNvSpPr>
          <p:nvPr/>
        </p:nvSpPr>
        <p:spPr bwMode="auto">
          <a:xfrm>
            <a:off x="5181600" y="1773238"/>
            <a:ext cx="201930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Instruction&lt;31:0&gt;</a:t>
            </a:r>
          </a:p>
        </p:txBody>
      </p:sp>
      <p:sp>
        <p:nvSpPr>
          <p:cNvPr id="56403" name="Line 120"/>
          <p:cNvSpPr>
            <a:spLocks noChangeShapeType="1"/>
          </p:cNvSpPr>
          <p:nvPr/>
        </p:nvSpPr>
        <p:spPr bwMode="auto">
          <a:xfrm>
            <a:off x="525780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404" name="Rectangle 121"/>
          <p:cNvSpPr>
            <a:spLocks noChangeArrowheads="1"/>
          </p:cNvSpPr>
          <p:nvPr/>
        </p:nvSpPr>
        <p:spPr bwMode="auto">
          <a:xfrm rot="5400000">
            <a:off x="4893468" y="2434432"/>
            <a:ext cx="1046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&lt;21:25&gt;</a:t>
            </a:r>
          </a:p>
        </p:txBody>
      </p:sp>
      <p:sp>
        <p:nvSpPr>
          <p:cNvPr id="56405" name="Rectangle 122"/>
          <p:cNvSpPr>
            <a:spLocks noChangeArrowheads="1"/>
          </p:cNvSpPr>
          <p:nvPr/>
        </p:nvSpPr>
        <p:spPr bwMode="auto">
          <a:xfrm rot="5400000">
            <a:off x="5426868" y="2434432"/>
            <a:ext cx="1046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&lt;16:20&gt;</a:t>
            </a:r>
          </a:p>
        </p:txBody>
      </p:sp>
      <p:sp>
        <p:nvSpPr>
          <p:cNvPr id="56406" name="Rectangle 123"/>
          <p:cNvSpPr>
            <a:spLocks noChangeArrowheads="1"/>
          </p:cNvSpPr>
          <p:nvPr/>
        </p:nvSpPr>
        <p:spPr bwMode="auto">
          <a:xfrm rot="5400000">
            <a:off x="5960268" y="2434432"/>
            <a:ext cx="1046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&lt;11:15&gt;</a:t>
            </a:r>
          </a:p>
        </p:txBody>
      </p:sp>
      <p:sp>
        <p:nvSpPr>
          <p:cNvPr id="56407" name="Rectangle 124"/>
          <p:cNvSpPr>
            <a:spLocks noChangeArrowheads="1"/>
          </p:cNvSpPr>
          <p:nvPr/>
        </p:nvSpPr>
        <p:spPr bwMode="auto">
          <a:xfrm rot="5400000">
            <a:off x="6506368" y="2421732"/>
            <a:ext cx="919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&lt;0:15&gt;</a:t>
            </a:r>
          </a:p>
        </p:txBody>
      </p:sp>
      <p:sp>
        <p:nvSpPr>
          <p:cNvPr id="56408" name="Line 125"/>
          <p:cNvSpPr>
            <a:spLocks noChangeShapeType="1"/>
          </p:cNvSpPr>
          <p:nvPr/>
        </p:nvSpPr>
        <p:spPr bwMode="auto">
          <a:xfrm>
            <a:off x="579120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409" name="Line 126"/>
          <p:cNvSpPr>
            <a:spLocks noChangeShapeType="1"/>
          </p:cNvSpPr>
          <p:nvPr/>
        </p:nvSpPr>
        <p:spPr bwMode="auto">
          <a:xfrm>
            <a:off x="632460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410" name="Line 127"/>
          <p:cNvSpPr>
            <a:spLocks noChangeShapeType="1"/>
          </p:cNvSpPr>
          <p:nvPr/>
        </p:nvSpPr>
        <p:spPr bwMode="auto">
          <a:xfrm>
            <a:off x="685800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411" name="Rectangle 128"/>
          <p:cNvSpPr>
            <a:spLocks noChangeArrowheads="1"/>
          </p:cNvSpPr>
          <p:nvPr/>
        </p:nvSpPr>
        <p:spPr bwMode="auto">
          <a:xfrm>
            <a:off x="6615113" y="2992438"/>
            <a:ext cx="91440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56412" name="Rectangle 129"/>
          <p:cNvSpPr>
            <a:spLocks noChangeArrowheads="1"/>
          </p:cNvSpPr>
          <p:nvPr/>
        </p:nvSpPr>
        <p:spPr bwMode="auto">
          <a:xfrm>
            <a:off x="6081713" y="2992438"/>
            <a:ext cx="457200"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Rd</a:t>
            </a:r>
          </a:p>
        </p:txBody>
      </p:sp>
      <p:sp>
        <p:nvSpPr>
          <p:cNvPr id="56413" name="Rectangle 130"/>
          <p:cNvSpPr>
            <a:spLocks noChangeArrowheads="1"/>
          </p:cNvSpPr>
          <p:nvPr/>
        </p:nvSpPr>
        <p:spPr bwMode="auto">
          <a:xfrm>
            <a:off x="5624513" y="2992438"/>
            <a:ext cx="420687"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Rt</a:t>
            </a:r>
          </a:p>
        </p:txBody>
      </p:sp>
      <p:sp>
        <p:nvSpPr>
          <p:cNvPr id="56414" name="Rectangle 131"/>
          <p:cNvSpPr>
            <a:spLocks noChangeArrowheads="1"/>
          </p:cNvSpPr>
          <p:nvPr/>
        </p:nvSpPr>
        <p:spPr bwMode="auto">
          <a:xfrm>
            <a:off x="5091113" y="2992438"/>
            <a:ext cx="42227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Rs</a:t>
            </a:r>
          </a:p>
        </p:txBody>
      </p:sp>
      <p:sp>
        <p:nvSpPr>
          <p:cNvPr id="56415" name="Rectangle 132"/>
          <p:cNvSpPr>
            <a:spLocks noChangeArrowheads="1"/>
          </p:cNvSpPr>
          <p:nvPr/>
        </p:nvSpPr>
        <p:spPr bwMode="auto">
          <a:xfrm>
            <a:off x="3278188" y="2108200"/>
            <a:ext cx="239712" cy="369888"/>
          </a:xfrm>
          <a:prstGeom prst="rect">
            <a:avLst/>
          </a:prstGeom>
          <a:noFill/>
          <a:ln w="12700">
            <a:noFill/>
            <a:miter lim="800000"/>
            <a:headEnd/>
            <a:tailEnd/>
          </a:ln>
        </p:spPr>
        <p:txBody>
          <a:bodyPr wrap="none" anchor="ctr">
            <a:prstTxWarp prst="textNoShape">
              <a:avLst/>
            </a:prstTxWarp>
          </a:bodyPr>
          <a:lstStyle/>
          <a:p>
            <a:pPr>
              <a:defRPr/>
            </a:pPr>
            <a:endParaRPr lang="en-US">
              <a:latin typeface="+mn-lt"/>
            </a:endParaRPr>
          </a:p>
        </p:txBody>
      </p:sp>
      <p:sp>
        <p:nvSpPr>
          <p:cNvPr id="56416" name="Rectangle 133"/>
          <p:cNvSpPr>
            <a:spLocks noChangeArrowheads="1"/>
          </p:cNvSpPr>
          <p:nvPr/>
        </p:nvSpPr>
        <p:spPr bwMode="auto">
          <a:xfrm>
            <a:off x="3278188" y="2925763"/>
            <a:ext cx="239712" cy="369887"/>
          </a:xfrm>
          <a:prstGeom prst="rect">
            <a:avLst/>
          </a:prstGeom>
          <a:noFill/>
          <a:ln w="12700">
            <a:noFill/>
            <a:miter lim="800000"/>
            <a:headEnd/>
            <a:tailEnd/>
          </a:ln>
        </p:spPr>
        <p:txBody>
          <a:bodyPr wrap="none" anchor="ctr">
            <a:prstTxWarp prst="textNoShape">
              <a:avLst/>
            </a:prstTxWarp>
          </a:bodyPr>
          <a:lstStyle/>
          <a:p>
            <a:pPr>
              <a:defRPr/>
            </a:pPr>
            <a:endParaRPr lang="en-US">
              <a:latin typeface="+mn-lt"/>
            </a:endParaRPr>
          </a:p>
        </p:txBody>
      </p:sp>
      <p:sp>
        <p:nvSpPr>
          <p:cNvPr id="56417" name="Rectangle 134"/>
          <p:cNvSpPr>
            <a:spLocks noChangeArrowheads="1"/>
          </p:cNvSpPr>
          <p:nvPr/>
        </p:nvSpPr>
        <p:spPr bwMode="auto">
          <a:xfrm>
            <a:off x="1987550" y="1938338"/>
            <a:ext cx="138271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dirty="0" err="1">
                <a:solidFill>
                  <a:srgbClr val="FF0000"/>
                </a:solidFill>
                <a:latin typeface="+mn-lt"/>
              </a:rPr>
              <a:t>nPC_sel</a:t>
            </a:r>
            <a:r>
              <a:rPr lang="en-US" sz="2000" u="sng" dirty="0">
                <a:solidFill>
                  <a:srgbClr val="FF0000"/>
                </a:solidFill>
                <a:latin typeface="+mn-lt"/>
              </a:rPr>
              <a:t>=</a:t>
            </a:r>
            <a:r>
              <a:rPr lang="en-US" sz="2000" u="sng" dirty="0" err="1">
                <a:solidFill>
                  <a:srgbClr val="FF0000"/>
                </a:solidFill>
                <a:latin typeface="+mn-lt"/>
              </a:rPr>
              <a:t>br</a:t>
            </a:r>
            <a:endParaRPr lang="en-US" sz="2000" u="sng" dirty="0">
              <a:solidFill>
                <a:srgbClr val="FF0000"/>
              </a:solidFill>
              <a:latin typeface="+mn-lt"/>
            </a:endParaRPr>
          </a:p>
        </p:txBody>
      </p:sp>
      <p:sp>
        <p:nvSpPr>
          <p:cNvPr id="56418" name="Rectangle 135"/>
          <p:cNvSpPr>
            <a:spLocks noChangeArrowheads="1"/>
          </p:cNvSpPr>
          <p:nvPr/>
        </p:nvSpPr>
        <p:spPr bwMode="auto">
          <a:xfrm>
            <a:off x="3825875" y="1955800"/>
            <a:ext cx="1101725" cy="1000125"/>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6419" name="Rectangle 136"/>
          <p:cNvSpPr>
            <a:spLocks noChangeArrowheads="1"/>
          </p:cNvSpPr>
          <p:nvPr/>
        </p:nvSpPr>
        <p:spPr bwMode="auto">
          <a:xfrm>
            <a:off x="4002088" y="1925638"/>
            <a:ext cx="717550" cy="1003300"/>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2000" b="1">
                <a:latin typeface="+mn-lt"/>
              </a:rPr>
              <a:t>instr</a:t>
            </a:r>
          </a:p>
          <a:p>
            <a:pPr algn="ctr">
              <a:defRPr/>
            </a:pPr>
            <a:r>
              <a:rPr lang="en-US" sz="2000" b="1">
                <a:latin typeface="+mn-lt"/>
              </a:rPr>
              <a:t>fetch</a:t>
            </a:r>
          </a:p>
          <a:p>
            <a:pPr algn="ctr">
              <a:defRPr/>
            </a:pPr>
            <a:r>
              <a:rPr lang="en-US" sz="2000" b="1">
                <a:latin typeface="+mn-lt"/>
              </a:rPr>
              <a:t>unit</a:t>
            </a:r>
          </a:p>
        </p:txBody>
      </p:sp>
      <p:sp>
        <p:nvSpPr>
          <p:cNvPr id="56420" name="Line 137"/>
          <p:cNvSpPr>
            <a:spLocks noChangeShapeType="1"/>
          </p:cNvSpPr>
          <p:nvPr/>
        </p:nvSpPr>
        <p:spPr bwMode="auto">
          <a:xfrm>
            <a:off x="3429000" y="2166938"/>
            <a:ext cx="381000" cy="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421" name="Line 138"/>
          <p:cNvSpPr>
            <a:spLocks noChangeShapeType="1"/>
          </p:cNvSpPr>
          <p:nvPr/>
        </p:nvSpPr>
        <p:spPr bwMode="auto">
          <a:xfrm>
            <a:off x="3429000" y="2166938"/>
            <a:ext cx="3810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422" name="Rectangle 139"/>
          <p:cNvSpPr>
            <a:spLocks noChangeArrowheads="1"/>
          </p:cNvSpPr>
          <p:nvPr/>
        </p:nvSpPr>
        <p:spPr bwMode="auto">
          <a:xfrm>
            <a:off x="3090863" y="2471738"/>
            <a:ext cx="4667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56423" name="Line 140"/>
          <p:cNvSpPr>
            <a:spLocks noChangeShapeType="1"/>
          </p:cNvSpPr>
          <p:nvPr/>
        </p:nvSpPr>
        <p:spPr bwMode="auto">
          <a:xfrm flipH="1">
            <a:off x="3581400" y="2700338"/>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424" name="Line 141"/>
          <p:cNvSpPr>
            <a:spLocks noChangeShapeType="1"/>
          </p:cNvSpPr>
          <p:nvPr/>
        </p:nvSpPr>
        <p:spPr bwMode="auto">
          <a:xfrm>
            <a:off x="3810000" y="2624138"/>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425" name="Line 142"/>
          <p:cNvSpPr>
            <a:spLocks noChangeShapeType="1"/>
          </p:cNvSpPr>
          <p:nvPr/>
        </p:nvSpPr>
        <p:spPr bwMode="auto">
          <a:xfrm flipH="1">
            <a:off x="3810000" y="2700338"/>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6426" name="Freeform 143"/>
          <p:cNvSpPr>
            <a:spLocks/>
          </p:cNvSpPr>
          <p:nvPr/>
        </p:nvSpPr>
        <p:spPr bwMode="auto">
          <a:xfrm>
            <a:off x="4419600" y="3005138"/>
            <a:ext cx="1066800" cy="1066800"/>
          </a:xfrm>
          <a:custGeom>
            <a:avLst/>
            <a:gdLst>
              <a:gd name="T0" fmla="*/ 2147483647 w 672"/>
              <a:gd name="T1" fmla="*/ 2147483647 h 1008"/>
              <a:gd name="T2" fmla="*/ 2147483647 w 672"/>
              <a:gd name="T3" fmla="*/ 2147483647 h 1008"/>
              <a:gd name="T4" fmla="*/ 0 w 672"/>
              <a:gd name="T5" fmla="*/ 2147483647 h 1008"/>
              <a:gd name="T6" fmla="*/ 0 w 672"/>
              <a:gd name="T7" fmla="*/ 0 h 1008"/>
              <a:gd name="T8" fmla="*/ 0 60000 65536"/>
              <a:gd name="T9" fmla="*/ 0 60000 65536"/>
              <a:gd name="T10" fmla="*/ 0 60000 65536"/>
              <a:gd name="T11" fmla="*/ 0 60000 65536"/>
              <a:gd name="T12" fmla="*/ 0 w 672"/>
              <a:gd name="T13" fmla="*/ 0 h 1008"/>
              <a:gd name="T14" fmla="*/ 672 w 672"/>
              <a:gd name="T15" fmla="*/ 1008 h 1008"/>
            </a:gdLst>
            <a:ahLst/>
            <a:cxnLst>
              <a:cxn ang="T8">
                <a:pos x="T0" y="T1"/>
              </a:cxn>
              <a:cxn ang="T9">
                <a:pos x="T2" y="T3"/>
              </a:cxn>
              <a:cxn ang="T10">
                <a:pos x="T4" y="T5"/>
              </a:cxn>
              <a:cxn ang="T11">
                <a:pos x="T6" y="T7"/>
              </a:cxn>
            </a:cxnLst>
            <a:rect l="T12" t="T13" r="T14" b="T15"/>
            <a:pathLst>
              <a:path w="672" h="1008">
                <a:moveTo>
                  <a:pt x="672" y="1008"/>
                </a:moveTo>
                <a:lnTo>
                  <a:pt x="672" y="624"/>
                </a:lnTo>
                <a:lnTo>
                  <a:pt x="0" y="624"/>
                </a:lnTo>
                <a:lnTo>
                  <a:pt x="0"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6427" name="Line 144"/>
          <p:cNvSpPr>
            <a:spLocks noChangeShapeType="1"/>
          </p:cNvSpPr>
          <p:nvPr/>
        </p:nvSpPr>
        <p:spPr bwMode="auto">
          <a:xfrm>
            <a:off x="2971800" y="3690938"/>
            <a:ext cx="0" cy="3048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56428" name="Line 145"/>
          <p:cNvSpPr>
            <a:spLocks noChangeShapeType="1"/>
          </p:cNvSpPr>
          <p:nvPr/>
        </p:nvSpPr>
        <p:spPr bwMode="auto">
          <a:xfrm>
            <a:off x="3352800" y="3690938"/>
            <a:ext cx="0" cy="3048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56429" name="Line 146"/>
          <p:cNvSpPr>
            <a:spLocks noChangeShapeType="1"/>
          </p:cNvSpPr>
          <p:nvPr/>
        </p:nvSpPr>
        <p:spPr bwMode="auto">
          <a:xfrm>
            <a:off x="3581400" y="4300538"/>
            <a:ext cx="1752600" cy="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56430" name="Freeform 147"/>
          <p:cNvSpPr>
            <a:spLocks/>
          </p:cNvSpPr>
          <p:nvPr/>
        </p:nvSpPr>
        <p:spPr bwMode="auto">
          <a:xfrm>
            <a:off x="3581400" y="4833938"/>
            <a:ext cx="1676400" cy="152400"/>
          </a:xfrm>
          <a:custGeom>
            <a:avLst/>
            <a:gdLst>
              <a:gd name="T0" fmla="*/ 0 w 1056"/>
              <a:gd name="T1" fmla="*/ 0 h 96"/>
              <a:gd name="T2" fmla="*/ 2147483647 w 1056"/>
              <a:gd name="T3" fmla="*/ 0 h 96"/>
              <a:gd name="T4" fmla="*/ 2147483647 w 1056"/>
              <a:gd name="T5" fmla="*/ 2147483647 h 96"/>
              <a:gd name="T6" fmla="*/ 2147483647 w 1056"/>
              <a:gd name="T7" fmla="*/ 2147483647 h 96"/>
              <a:gd name="T8" fmla="*/ 0 60000 65536"/>
              <a:gd name="T9" fmla="*/ 0 60000 65536"/>
              <a:gd name="T10" fmla="*/ 0 60000 65536"/>
              <a:gd name="T11" fmla="*/ 0 60000 65536"/>
              <a:gd name="T12" fmla="*/ 0 w 1056"/>
              <a:gd name="T13" fmla="*/ 0 h 96"/>
              <a:gd name="T14" fmla="*/ 1056 w 1056"/>
              <a:gd name="T15" fmla="*/ 96 h 96"/>
            </a:gdLst>
            <a:ahLst/>
            <a:cxnLst>
              <a:cxn ang="T8">
                <a:pos x="T0" y="T1"/>
              </a:cxn>
              <a:cxn ang="T9">
                <a:pos x="T2" y="T3"/>
              </a:cxn>
              <a:cxn ang="T10">
                <a:pos x="T4" y="T5"/>
              </a:cxn>
              <a:cxn ang="T11">
                <a:pos x="T6" y="T7"/>
              </a:cxn>
            </a:cxnLst>
            <a:rect l="T12" t="T13" r="T14" b="T15"/>
            <a:pathLst>
              <a:path w="1056" h="96">
                <a:moveTo>
                  <a:pt x="0" y="0"/>
                </a:moveTo>
                <a:lnTo>
                  <a:pt x="528" y="0"/>
                </a:lnTo>
                <a:lnTo>
                  <a:pt x="768" y="96"/>
                </a:lnTo>
                <a:lnTo>
                  <a:pt x="1056" y="96"/>
                </a:lnTo>
              </a:path>
            </a:pathLst>
          </a:cu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56431" name="Freeform 148"/>
          <p:cNvSpPr>
            <a:spLocks/>
          </p:cNvSpPr>
          <p:nvPr/>
        </p:nvSpPr>
        <p:spPr bwMode="auto">
          <a:xfrm>
            <a:off x="4419600" y="3005138"/>
            <a:ext cx="1066800" cy="1066800"/>
          </a:xfrm>
          <a:custGeom>
            <a:avLst/>
            <a:gdLst>
              <a:gd name="T0" fmla="*/ 2147483647 w 672"/>
              <a:gd name="T1" fmla="*/ 2147483647 h 672"/>
              <a:gd name="T2" fmla="*/ 2147483647 w 672"/>
              <a:gd name="T3" fmla="*/ 2147483647 h 672"/>
              <a:gd name="T4" fmla="*/ 0 w 672"/>
              <a:gd name="T5" fmla="*/ 2147483647 h 672"/>
              <a:gd name="T6" fmla="*/ 0 w 672"/>
              <a:gd name="T7" fmla="*/ 0 h 672"/>
              <a:gd name="T8" fmla="*/ 0 60000 65536"/>
              <a:gd name="T9" fmla="*/ 0 60000 65536"/>
              <a:gd name="T10" fmla="*/ 0 60000 65536"/>
              <a:gd name="T11" fmla="*/ 0 60000 65536"/>
              <a:gd name="T12" fmla="*/ 0 w 672"/>
              <a:gd name="T13" fmla="*/ 0 h 672"/>
              <a:gd name="T14" fmla="*/ 672 w 672"/>
              <a:gd name="T15" fmla="*/ 672 h 672"/>
            </a:gdLst>
            <a:ahLst/>
            <a:cxnLst>
              <a:cxn ang="T8">
                <a:pos x="T0" y="T1"/>
              </a:cxn>
              <a:cxn ang="T9">
                <a:pos x="T2" y="T3"/>
              </a:cxn>
              <a:cxn ang="T10">
                <a:pos x="T4" y="T5"/>
              </a:cxn>
              <a:cxn ang="T11">
                <a:pos x="T6" y="T7"/>
              </a:cxn>
            </a:cxnLst>
            <a:rect l="T12" t="T13" r="T14" b="T15"/>
            <a:pathLst>
              <a:path w="672" h="672">
                <a:moveTo>
                  <a:pt x="672" y="672"/>
                </a:moveTo>
                <a:lnTo>
                  <a:pt x="672" y="384"/>
                </a:lnTo>
                <a:lnTo>
                  <a:pt x="0" y="384"/>
                </a:lnTo>
                <a:lnTo>
                  <a:pt x="0" y="0"/>
                </a:lnTo>
              </a:path>
            </a:pathLst>
          </a:cu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56432" name="Oval 149"/>
          <p:cNvSpPr>
            <a:spLocks noChangeArrowheads="1"/>
          </p:cNvSpPr>
          <p:nvPr/>
        </p:nvSpPr>
        <p:spPr bwMode="auto">
          <a:xfrm>
            <a:off x="1905000" y="1760538"/>
            <a:ext cx="1625600" cy="787400"/>
          </a:xfrm>
          <a:prstGeom prst="ellipse">
            <a:avLst/>
          </a:prstGeom>
          <a:noFill/>
          <a:ln w="50800">
            <a:solidFill>
              <a:srgbClr val="33CC33"/>
            </a:solidFill>
            <a:round/>
            <a:headEnd/>
            <a:tailEnd/>
          </a:ln>
        </p:spPr>
        <p:txBody>
          <a:bodyPr wrap="none" anchor="ctr">
            <a:prstTxWarp prst="textNoShape">
              <a:avLst/>
            </a:prstTxWarp>
          </a:bodyPr>
          <a:lstStyle/>
          <a:p>
            <a:pPr>
              <a:defRPr/>
            </a:pPr>
            <a:endParaRPr lang="en-US">
              <a:latin typeface="+mn-lt"/>
            </a:endParaRPr>
          </a:p>
        </p:txBody>
      </p:sp>
      <p:sp>
        <p:nvSpPr>
          <p:cNvPr id="56433" name="Oval 150"/>
          <p:cNvSpPr>
            <a:spLocks noChangeArrowheads="1"/>
          </p:cNvSpPr>
          <p:nvPr/>
        </p:nvSpPr>
        <p:spPr bwMode="auto">
          <a:xfrm>
            <a:off x="5232400" y="3005138"/>
            <a:ext cx="1625600" cy="787400"/>
          </a:xfrm>
          <a:prstGeom prst="ellipse">
            <a:avLst/>
          </a:prstGeom>
          <a:noFill/>
          <a:ln w="50800">
            <a:solidFill>
              <a:srgbClr val="33CC33"/>
            </a:solidFill>
            <a:round/>
            <a:headEnd/>
            <a:tailEnd/>
          </a:ln>
        </p:spPr>
        <p:txBody>
          <a:bodyPr wrap="none" anchor="ctr">
            <a:prstTxWarp prst="textNoShape">
              <a:avLst/>
            </a:prstTxWarp>
          </a:bodyPr>
          <a:lstStyle/>
          <a:p>
            <a:pPr>
              <a:defRPr/>
            </a:pPr>
            <a:endParaRPr lang="en-US">
              <a:latin typeface="+mn-lt"/>
            </a:endParaRPr>
          </a:p>
        </p:txBody>
      </p:sp>
      <p:sp>
        <p:nvSpPr>
          <p:cNvPr id="56434" name="Oval 151"/>
          <p:cNvSpPr>
            <a:spLocks noChangeArrowheads="1"/>
          </p:cNvSpPr>
          <p:nvPr/>
        </p:nvSpPr>
        <p:spPr bwMode="auto">
          <a:xfrm>
            <a:off x="3937000" y="5951538"/>
            <a:ext cx="1625600" cy="787400"/>
          </a:xfrm>
          <a:prstGeom prst="ellipse">
            <a:avLst/>
          </a:prstGeom>
          <a:noFill/>
          <a:ln w="50800">
            <a:solidFill>
              <a:srgbClr val="33CC33"/>
            </a:solidFill>
            <a:round/>
            <a:headEnd/>
            <a:tailEnd/>
          </a:ln>
        </p:spPr>
        <p:txBody>
          <a:bodyPr wrap="none" anchor="ctr">
            <a:prstTxWarp prst="textNoShape">
              <a:avLst/>
            </a:prstTxWarp>
          </a:bodyPr>
          <a:lstStyle/>
          <a:p>
            <a:pPr>
              <a:defRPr/>
            </a:pPr>
            <a:endParaRPr lang="en-US">
              <a:latin typeface="+mn-lt"/>
            </a:endParaRPr>
          </a:p>
        </p:txBody>
      </p:sp>
      <p:sp>
        <p:nvSpPr>
          <p:cNvPr id="56435" name="Oval 152"/>
          <p:cNvSpPr>
            <a:spLocks noChangeArrowheads="1"/>
          </p:cNvSpPr>
          <p:nvPr/>
        </p:nvSpPr>
        <p:spPr bwMode="auto">
          <a:xfrm>
            <a:off x="2209800" y="5842000"/>
            <a:ext cx="1625600" cy="787400"/>
          </a:xfrm>
          <a:prstGeom prst="ellipse">
            <a:avLst/>
          </a:prstGeom>
          <a:noFill/>
          <a:ln w="50800">
            <a:solidFill>
              <a:srgbClr val="33CC33"/>
            </a:solidFill>
            <a:round/>
            <a:headEnd/>
            <a:tailEnd/>
          </a:ln>
        </p:spPr>
        <p:txBody>
          <a:bodyPr wrap="none" anchor="ctr">
            <a:prstTxWarp prst="textNoShape">
              <a:avLst/>
            </a:prstTxWarp>
          </a:bodyPr>
          <a:lstStyle/>
          <a:p>
            <a:pPr>
              <a:defRPr/>
            </a:pPr>
            <a:endParaRPr lang="en-US">
              <a:latin typeface="+mn-lt"/>
            </a:endParaRPr>
          </a:p>
        </p:txBody>
      </p:sp>
      <p:sp>
        <p:nvSpPr>
          <p:cNvPr id="153" name="Date Placeholder 152"/>
          <p:cNvSpPr>
            <a:spLocks noGrp="1"/>
          </p:cNvSpPr>
          <p:nvPr>
            <p:ph type="dt" sz="quarter" idx="10"/>
          </p:nvPr>
        </p:nvSpPr>
        <p:spPr/>
        <p:txBody>
          <a:bodyPr/>
          <a:lstStyle/>
          <a:p>
            <a:pPr>
              <a:defRPr/>
            </a:pPr>
            <a:fld id="{32577AD1-91A2-2D43-B1FD-D043F2DC5C83}" type="datetime1">
              <a:rPr lang="en-US" smtClean="0"/>
              <a:pPr>
                <a:defRPr/>
              </a:pPr>
              <a:t>7/26/2011</a:t>
            </a:fld>
            <a:endParaRPr lang="en-US"/>
          </a:p>
        </p:txBody>
      </p:sp>
      <p:sp>
        <p:nvSpPr>
          <p:cNvPr id="154" name="Slide Number Placeholder 153"/>
          <p:cNvSpPr>
            <a:spLocks noGrp="1"/>
          </p:cNvSpPr>
          <p:nvPr>
            <p:ph type="sldNum" sz="quarter" idx="12"/>
          </p:nvPr>
        </p:nvSpPr>
        <p:spPr/>
        <p:txBody>
          <a:bodyPr/>
          <a:lstStyle/>
          <a:p>
            <a:pPr>
              <a:defRPr/>
            </a:pPr>
            <a:fld id="{9339CC0A-D8B9-AA4D-BF1A-4ED82356E849}" type="slidenum">
              <a:rPr lang="en-US" smtClean="0"/>
              <a:pPr>
                <a:defRPr/>
              </a:pPr>
              <a:t>17</a:t>
            </a:fld>
            <a:endParaRPr lang="en-US"/>
          </a:p>
        </p:txBody>
      </p:sp>
      <p:sp>
        <p:nvSpPr>
          <p:cNvPr id="155" name="Footer Placeholder 154"/>
          <p:cNvSpPr>
            <a:spLocks noGrp="1"/>
          </p:cNvSpPr>
          <p:nvPr>
            <p:ph type="ftr" sz="quarter" idx="11"/>
          </p:nvPr>
        </p:nvSpPr>
        <p:spPr/>
        <p:txBody>
          <a:bodyPr/>
          <a:lstStyle/>
          <a:p>
            <a:pPr>
              <a:defRPr/>
            </a:pPr>
            <a:r>
              <a:rPr lang="en-US" smtClean="0"/>
              <a:t>Spring 2011 -- Lecture #18</a:t>
            </a:r>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a:xfrm>
            <a:off x="312738" y="152400"/>
            <a:ext cx="8413750" cy="474663"/>
          </a:xfrm>
        </p:spPr>
        <p:txBody>
          <a:bodyPr>
            <a:normAutofit fontScale="90000"/>
          </a:bodyPr>
          <a:lstStyle/>
          <a:p>
            <a:pPr>
              <a:defRPr/>
            </a:pPr>
            <a:r>
              <a:rPr lang="en-US" sz="3600" dirty="0">
                <a:latin typeface="+mn-lt"/>
              </a:rPr>
              <a:t>Instruction Fetch Unit at the End of Branch</a:t>
            </a:r>
          </a:p>
        </p:txBody>
      </p:sp>
      <p:sp>
        <p:nvSpPr>
          <p:cNvPr id="32772" name="Rectangle 3"/>
          <p:cNvSpPr>
            <a:spLocks noGrp="1" noChangeArrowheads="1"/>
          </p:cNvSpPr>
          <p:nvPr>
            <p:ph type="body" idx="1"/>
          </p:nvPr>
        </p:nvSpPr>
        <p:spPr>
          <a:xfrm>
            <a:off x="381000" y="1303338"/>
            <a:ext cx="8191500" cy="600075"/>
          </a:xfrm>
        </p:spPr>
        <p:txBody>
          <a:bodyPr>
            <a:normAutofit fontScale="85000" lnSpcReduction="10000"/>
          </a:bodyPr>
          <a:lstStyle/>
          <a:p>
            <a:r>
              <a:rPr lang="en-US" sz="2400"/>
              <a:t>if  (Zero == 1)   then  PC = PC + 4 + SignExt[imm16]*4 ;  else  PC = PC + 4</a:t>
            </a:r>
          </a:p>
        </p:txBody>
      </p:sp>
      <p:grpSp>
        <p:nvGrpSpPr>
          <p:cNvPr id="2" name="Group 4"/>
          <p:cNvGrpSpPr>
            <a:grpSpLocks/>
          </p:cNvGrpSpPr>
          <p:nvPr/>
        </p:nvGrpSpPr>
        <p:grpSpPr bwMode="auto">
          <a:xfrm>
            <a:off x="1743075" y="611188"/>
            <a:ext cx="5954713" cy="641350"/>
            <a:chOff x="1098" y="332"/>
            <a:chExt cx="3751" cy="404"/>
          </a:xfrm>
        </p:grpSpPr>
        <p:sp>
          <p:nvSpPr>
            <p:cNvPr id="58430" name="Rectangle 5"/>
            <p:cNvSpPr>
              <a:spLocks noChangeArrowheads="1"/>
            </p:cNvSpPr>
            <p:nvPr/>
          </p:nvSpPr>
          <p:spPr bwMode="auto">
            <a:xfrm>
              <a:off x="1167" y="536"/>
              <a:ext cx="3599" cy="17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3" name="Group 6"/>
            <p:cNvGrpSpPr>
              <a:grpSpLocks/>
            </p:cNvGrpSpPr>
            <p:nvPr/>
          </p:nvGrpSpPr>
          <p:grpSpPr bwMode="auto">
            <a:xfrm>
              <a:off x="1163" y="524"/>
              <a:ext cx="624" cy="212"/>
              <a:chOff x="1163" y="524"/>
              <a:chExt cx="624" cy="212"/>
            </a:xfrm>
          </p:grpSpPr>
          <p:sp>
            <p:nvSpPr>
              <p:cNvPr id="58445" name="Rectangle 7"/>
              <p:cNvSpPr>
                <a:spLocks noChangeArrowheads="1"/>
              </p:cNvSpPr>
              <p:nvPr/>
            </p:nvSpPr>
            <p:spPr bwMode="auto">
              <a:xfrm>
                <a:off x="1163" y="532"/>
                <a:ext cx="624"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8446" name="Rectangle 8"/>
              <p:cNvSpPr>
                <a:spLocks noChangeArrowheads="1"/>
              </p:cNvSpPr>
              <p:nvPr/>
            </p:nvSpPr>
            <p:spPr bwMode="auto">
              <a:xfrm>
                <a:off x="1341" y="524"/>
                <a:ext cx="254"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op</a:t>
                </a:r>
              </a:p>
            </p:txBody>
          </p:sp>
        </p:grpSp>
        <p:grpSp>
          <p:nvGrpSpPr>
            <p:cNvPr id="4" name="Group 9"/>
            <p:cNvGrpSpPr>
              <a:grpSpLocks/>
            </p:cNvGrpSpPr>
            <p:nvPr/>
          </p:nvGrpSpPr>
          <p:grpSpPr bwMode="auto">
            <a:xfrm>
              <a:off x="1795" y="524"/>
              <a:ext cx="580" cy="212"/>
              <a:chOff x="1795" y="524"/>
              <a:chExt cx="580" cy="212"/>
            </a:xfrm>
          </p:grpSpPr>
          <p:sp>
            <p:nvSpPr>
              <p:cNvPr id="58443" name="Rectangle 10"/>
              <p:cNvSpPr>
                <a:spLocks noChangeArrowheads="1"/>
              </p:cNvSpPr>
              <p:nvPr/>
            </p:nvSpPr>
            <p:spPr bwMode="auto">
              <a:xfrm>
                <a:off x="1795" y="532"/>
                <a:ext cx="580"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8444" name="Rectangle 11"/>
              <p:cNvSpPr>
                <a:spLocks noChangeArrowheads="1"/>
              </p:cNvSpPr>
              <p:nvPr/>
            </p:nvSpPr>
            <p:spPr bwMode="auto">
              <a:xfrm>
                <a:off x="1956" y="524"/>
                <a:ext cx="21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rs</a:t>
                </a:r>
              </a:p>
            </p:txBody>
          </p:sp>
        </p:grpSp>
        <p:grpSp>
          <p:nvGrpSpPr>
            <p:cNvPr id="5" name="Group 12"/>
            <p:cNvGrpSpPr>
              <a:grpSpLocks/>
            </p:cNvGrpSpPr>
            <p:nvPr/>
          </p:nvGrpSpPr>
          <p:grpSpPr bwMode="auto">
            <a:xfrm>
              <a:off x="2383" y="524"/>
              <a:ext cx="579" cy="210"/>
              <a:chOff x="2383" y="524"/>
              <a:chExt cx="579" cy="210"/>
            </a:xfrm>
          </p:grpSpPr>
          <p:sp>
            <p:nvSpPr>
              <p:cNvPr id="58441" name="Rectangle 13"/>
              <p:cNvSpPr>
                <a:spLocks noChangeArrowheads="1"/>
              </p:cNvSpPr>
              <p:nvPr/>
            </p:nvSpPr>
            <p:spPr bwMode="auto">
              <a:xfrm>
                <a:off x="2383" y="532"/>
                <a:ext cx="579"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8442" name="Rectangle 14"/>
              <p:cNvSpPr>
                <a:spLocks noChangeArrowheads="1"/>
              </p:cNvSpPr>
              <p:nvPr/>
            </p:nvSpPr>
            <p:spPr bwMode="auto">
              <a:xfrm>
                <a:off x="2543" y="524"/>
                <a:ext cx="2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rt</a:t>
                </a:r>
              </a:p>
            </p:txBody>
          </p:sp>
        </p:grpSp>
        <p:sp>
          <p:nvSpPr>
            <p:cNvPr id="58434" name="Rectangle 15"/>
            <p:cNvSpPr>
              <a:spLocks noChangeArrowheads="1"/>
            </p:cNvSpPr>
            <p:nvPr/>
          </p:nvSpPr>
          <p:spPr bwMode="auto">
            <a:xfrm>
              <a:off x="2970" y="532"/>
              <a:ext cx="1800"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8435" name="Rectangle 16"/>
            <p:cNvSpPr>
              <a:spLocks noChangeArrowheads="1"/>
            </p:cNvSpPr>
            <p:nvPr/>
          </p:nvSpPr>
          <p:spPr bwMode="auto">
            <a:xfrm>
              <a:off x="3469" y="524"/>
              <a:ext cx="69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immediate</a:t>
              </a:r>
            </a:p>
          </p:txBody>
        </p:sp>
        <p:sp>
          <p:nvSpPr>
            <p:cNvPr id="58436" name="Rectangle 17"/>
            <p:cNvSpPr>
              <a:spLocks noChangeArrowheads="1"/>
            </p:cNvSpPr>
            <p:nvPr/>
          </p:nvSpPr>
          <p:spPr bwMode="auto">
            <a:xfrm>
              <a:off x="4668" y="33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58437" name="Rectangle 18"/>
            <p:cNvSpPr>
              <a:spLocks noChangeArrowheads="1"/>
            </p:cNvSpPr>
            <p:nvPr/>
          </p:nvSpPr>
          <p:spPr bwMode="auto">
            <a:xfrm>
              <a:off x="2770" y="332"/>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58438" name="Rectangle 19"/>
            <p:cNvSpPr>
              <a:spLocks noChangeArrowheads="1"/>
            </p:cNvSpPr>
            <p:nvPr/>
          </p:nvSpPr>
          <p:spPr bwMode="auto">
            <a:xfrm>
              <a:off x="2182" y="332"/>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21</a:t>
              </a:r>
            </a:p>
          </p:txBody>
        </p:sp>
        <p:sp>
          <p:nvSpPr>
            <p:cNvPr id="58439" name="Rectangle 20"/>
            <p:cNvSpPr>
              <a:spLocks noChangeArrowheads="1"/>
            </p:cNvSpPr>
            <p:nvPr/>
          </p:nvSpPr>
          <p:spPr bwMode="auto">
            <a:xfrm>
              <a:off x="1594" y="332"/>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26</a:t>
              </a:r>
            </a:p>
          </p:txBody>
        </p:sp>
        <p:sp>
          <p:nvSpPr>
            <p:cNvPr id="58440" name="Rectangle 21"/>
            <p:cNvSpPr>
              <a:spLocks noChangeArrowheads="1"/>
            </p:cNvSpPr>
            <p:nvPr/>
          </p:nvSpPr>
          <p:spPr bwMode="auto">
            <a:xfrm>
              <a:off x="1098" y="332"/>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31</a:t>
              </a:r>
            </a:p>
          </p:txBody>
        </p:sp>
      </p:grpSp>
      <p:sp>
        <p:nvSpPr>
          <p:cNvPr id="2672662" name="Rectangle 22"/>
          <p:cNvSpPr>
            <a:spLocks noChangeArrowheads="1"/>
          </p:cNvSpPr>
          <p:nvPr/>
        </p:nvSpPr>
        <p:spPr bwMode="auto">
          <a:xfrm>
            <a:off x="4053253" y="4742107"/>
            <a:ext cx="4448908" cy="374461"/>
          </a:xfrm>
          <a:prstGeom prst="rect">
            <a:avLst/>
          </a:prstGeom>
          <a:noFill/>
          <a:ln w="12700">
            <a:noFill/>
            <a:miter lim="800000"/>
            <a:headEnd/>
            <a:tailEnd/>
          </a:ln>
        </p:spPr>
        <p:txBody>
          <a:bodyPr wrap="square" lIns="63500" tIns="25400" rIns="63500" bIns="25400">
            <a:prstTxWarp prst="textNoShape">
              <a:avLst/>
            </a:prstTxWarp>
            <a:spAutoFit/>
          </a:bodyPr>
          <a:lstStyle/>
          <a:p>
            <a:pPr marL="203200" indent="-203200">
              <a:lnSpc>
                <a:spcPct val="75000"/>
              </a:lnSpc>
              <a:spcBef>
                <a:spcPct val="65000"/>
              </a:spcBef>
              <a:buSzPct val="100000"/>
              <a:defRPr/>
            </a:pPr>
            <a:r>
              <a:rPr lang="en-US" sz="2800" dirty="0" smtClean="0"/>
              <a:t>(</a:t>
            </a:r>
            <a:r>
              <a:rPr lang="en-US" sz="2800" dirty="0" err="1" smtClean="0"/>
              <a:t>nPC_sel</a:t>
            </a:r>
            <a:r>
              <a:rPr lang="en-US" sz="2800" dirty="0" smtClean="0"/>
              <a:t> = 1 if branch instr.)</a:t>
            </a:r>
            <a:endParaRPr lang="en-US" sz="2800" dirty="0">
              <a:latin typeface="+mn-lt"/>
            </a:endParaRPr>
          </a:p>
        </p:txBody>
      </p:sp>
      <p:graphicFrame>
        <p:nvGraphicFramePr>
          <p:cNvPr id="2672663" name="Object 2"/>
          <p:cNvGraphicFramePr>
            <a:graphicFrameLocks noChangeAspect="1"/>
          </p:cNvGraphicFramePr>
          <p:nvPr/>
        </p:nvGraphicFramePr>
        <p:xfrm>
          <a:off x="3962400" y="5438775"/>
          <a:ext cx="2917825" cy="1046163"/>
        </p:xfrm>
        <a:graphic>
          <a:graphicData uri="http://schemas.openxmlformats.org/presentationml/2006/ole">
            <p:oleObj spid="_x0000_s124930" name="Worksheet" r:id="rId4" imgW="1647811" imgH="704985" progId="Excel.Sheet.8">
              <p:embed/>
            </p:oleObj>
          </a:graphicData>
        </a:graphic>
      </p:graphicFrame>
      <p:grpSp>
        <p:nvGrpSpPr>
          <p:cNvPr id="6" name="Group 24"/>
          <p:cNvGrpSpPr>
            <a:grpSpLocks/>
          </p:cNvGrpSpPr>
          <p:nvPr/>
        </p:nvGrpSpPr>
        <p:grpSpPr bwMode="auto">
          <a:xfrm>
            <a:off x="3114675" y="1762125"/>
            <a:ext cx="1101725" cy="990600"/>
            <a:chOff x="2474" y="1011"/>
            <a:chExt cx="694" cy="640"/>
          </a:xfrm>
        </p:grpSpPr>
        <p:sp>
          <p:nvSpPr>
            <p:cNvPr id="58427" name="Rectangle 25"/>
            <p:cNvSpPr>
              <a:spLocks noChangeArrowheads="1"/>
            </p:cNvSpPr>
            <p:nvPr/>
          </p:nvSpPr>
          <p:spPr bwMode="auto">
            <a:xfrm>
              <a:off x="2474" y="1011"/>
              <a:ext cx="694" cy="630"/>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8428" name="Rectangle 26"/>
            <p:cNvSpPr>
              <a:spLocks noChangeArrowheads="1"/>
            </p:cNvSpPr>
            <p:nvPr/>
          </p:nvSpPr>
          <p:spPr bwMode="auto">
            <a:xfrm>
              <a:off x="2672" y="1434"/>
              <a:ext cx="303" cy="217"/>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dirty="0" err="1">
                  <a:latin typeface="+mn-lt"/>
                </a:rPr>
                <a:t>Adr</a:t>
              </a:r>
              <a:endParaRPr lang="en-US" sz="1600" dirty="0">
                <a:latin typeface="+mn-lt"/>
              </a:endParaRPr>
            </a:p>
          </p:txBody>
        </p:sp>
        <p:sp>
          <p:nvSpPr>
            <p:cNvPr id="58429" name="Rectangle 27"/>
            <p:cNvSpPr>
              <a:spLocks noChangeArrowheads="1"/>
            </p:cNvSpPr>
            <p:nvPr/>
          </p:nvSpPr>
          <p:spPr bwMode="auto">
            <a:xfrm>
              <a:off x="2518" y="1108"/>
              <a:ext cx="583" cy="372"/>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1600" b="1">
                  <a:latin typeface="+mn-lt"/>
                </a:rPr>
                <a:t>Inst</a:t>
              </a:r>
            </a:p>
            <a:p>
              <a:pPr algn="ctr">
                <a:defRPr/>
              </a:pPr>
              <a:r>
                <a:rPr lang="en-US" sz="1600" b="1">
                  <a:latin typeface="+mn-lt"/>
                </a:rPr>
                <a:t>Memory</a:t>
              </a:r>
            </a:p>
          </p:txBody>
        </p:sp>
      </p:grpSp>
      <p:sp>
        <p:nvSpPr>
          <p:cNvPr id="58376" name="Rectangle 28"/>
          <p:cNvSpPr>
            <a:spLocks noChangeArrowheads="1"/>
          </p:cNvSpPr>
          <p:nvPr/>
        </p:nvSpPr>
        <p:spPr bwMode="auto">
          <a:xfrm>
            <a:off x="225425" y="2389188"/>
            <a:ext cx="931863"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b="1">
                <a:solidFill>
                  <a:schemeClr val="accent2"/>
                </a:solidFill>
                <a:latin typeface="+mn-lt"/>
              </a:rPr>
              <a:t>nPC_sel</a:t>
            </a:r>
            <a:endParaRPr lang="en-US" u="sng">
              <a:latin typeface="+mn-lt"/>
            </a:endParaRPr>
          </a:p>
        </p:txBody>
      </p:sp>
      <p:sp>
        <p:nvSpPr>
          <p:cNvPr id="58377" name="Line 29"/>
          <p:cNvSpPr>
            <a:spLocks noChangeShapeType="1"/>
          </p:cNvSpPr>
          <p:nvPr/>
        </p:nvSpPr>
        <p:spPr bwMode="auto">
          <a:xfrm>
            <a:off x="4229100" y="2278063"/>
            <a:ext cx="1041400" cy="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8378" name="Rectangle 30"/>
          <p:cNvSpPr>
            <a:spLocks noChangeArrowheads="1"/>
          </p:cNvSpPr>
          <p:nvPr/>
        </p:nvSpPr>
        <p:spPr bwMode="auto">
          <a:xfrm>
            <a:off x="5262563" y="2122488"/>
            <a:ext cx="1835150" cy="363537"/>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Instruction&lt;31:0&gt;</a:t>
            </a:r>
          </a:p>
        </p:txBody>
      </p:sp>
      <p:sp>
        <p:nvSpPr>
          <p:cNvPr id="58379" name="Rectangle 31"/>
          <p:cNvSpPr>
            <a:spLocks noChangeArrowheads="1"/>
          </p:cNvSpPr>
          <p:nvPr/>
        </p:nvSpPr>
        <p:spPr bwMode="auto">
          <a:xfrm>
            <a:off x="1447800" y="2286000"/>
            <a:ext cx="1295400" cy="1066800"/>
          </a:xfrm>
          <a:prstGeom prst="rect">
            <a:avLst/>
          </a:prstGeom>
          <a:noFill/>
          <a:ln w="12700">
            <a:solidFill>
              <a:schemeClr val="tx1"/>
            </a:solidFill>
            <a:prstDash val="sysDot"/>
            <a:miter lim="800000"/>
            <a:headEnd/>
            <a:tailEnd/>
          </a:ln>
        </p:spPr>
        <p:txBody>
          <a:bodyPr wrap="none" anchor="ctr">
            <a:prstTxWarp prst="textNoShape">
              <a:avLst/>
            </a:prstTxWarp>
          </a:bodyPr>
          <a:lstStyle/>
          <a:p>
            <a:pPr>
              <a:defRPr/>
            </a:pPr>
            <a:endParaRPr lang="en-US">
              <a:latin typeface="+mn-lt"/>
            </a:endParaRPr>
          </a:p>
        </p:txBody>
      </p:sp>
      <p:sp>
        <p:nvSpPr>
          <p:cNvPr id="58380" name="Rectangle 32"/>
          <p:cNvSpPr>
            <a:spLocks noChangeArrowheads="1"/>
          </p:cNvSpPr>
          <p:nvPr/>
        </p:nvSpPr>
        <p:spPr bwMode="auto">
          <a:xfrm>
            <a:off x="476250" y="2816225"/>
            <a:ext cx="609600" cy="36671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b="1">
                <a:solidFill>
                  <a:schemeClr val="accent2"/>
                </a:solidFill>
                <a:latin typeface="+mn-lt"/>
              </a:rPr>
              <a:t>Zero</a:t>
            </a:r>
            <a:endParaRPr lang="en-US" u="sng">
              <a:latin typeface="+mn-lt"/>
            </a:endParaRPr>
          </a:p>
        </p:txBody>
      </p:sp>
      <p:sp>
        <p:nvSpPr>
          <p:cNvPr id="58381" name="Line 33"/>
          <p:cNvSpPr>
            <a:spLocks noChangeShapeType="1"/>
          </p:cNvSpPr>
          <p:nvPr/>
        </p:nvSpPr>
        <p:spPr bwMode="auto">
          <a:xfrm>
            <a:off x="1066800" y="3048000"/>
            <a:ext cx="685800" cy="0"/>
          </a:xfrm>
          <a:prstGeom prst="line">
            <a:avLst/>
          </a:prstGeom>
          <a:noFill/>
          <a:ln w="38100">
            <a:solidFill>
              <a:schemeClr val="accent2"/>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8382" name="Line 34"/>
          <p:cNvSpPr>
            <a:spLocks noChangeShapeType="1"/>
          </p:cNvSpPr>
          <p:nvPr/>
        </p:nvSpPr>
        <p:spPr bwMode="auto">
          <a:xfrm>
            <a:off x="1066800" y="2617788"/>
            <a:ext cx="685800" cy="0"/>
          </a:xfrm>
          <a:prstGeom prst="line">
            <a:avLst/>
          </a:prstGeom>
          <a:noFill/>
          <a:ln w="38100">
            <a:solidFill>
              <a:schemeClr val="accent2"/>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8383" name="Freeform 35"/>
          <p:cNvSpPr>
            <a:spLocks/>
          </p:cNvSpPr>
          <p:nvPr/>
        </p:nvSpPr>
        <p:spPr bwMode="auto">
          <a:xfrm>
            <a:off x="2576513" y="2819400"/>
            <a:ext cx="319087" cy="1828800"/>
          </a:xfrm>
          <a:custGeom>
            <a:avLst/>
            <a:gdLst>
              <a:gd name="T0" fmla="*/ 0 w 201"/>
              <a:gd name="T1" fmla="*/ 2147483647 h 1152"/>
              <a:gd name="T2" fmla="*/ 2147483647 w 201"/>
              <a:gd name="T3" fmla="*/ 0 h 1152"/>
              <a:gd name="T4" fmla="*/ 2147483647 w 201"/>
              <a:gd name="T5" fmla="*/ 2147483647 h 1152"/>
              <a:gd name="T6" fmla="*/ 0 60000 65536"/>
              <a:gd name="T7" fmla="*/ 0 60000 65536"/>
              <a:gd name="T8" fmla="*/ 0 60000 65536"/>
              <a:gd name="T9" fmla="*/ 0 w 201"/>
              <a:gd name="T10" fmla="*/ 0 h 1152"/>
              <a:gd name="T11" fmla="*/ 201 w 201"/>
              <a:gd name="T12" fmla="*/ 1152 h 1152"/>
            </a:gdLst>
            <a:ahLst/>
            <a:cxnLst>
              <a:cxn ang="T6">
                <a:pos x="T0" y="T1"/>
              </a:cxn>
              <a:cxn ang="T7">
                <a:pos x="T2" y="T3"/>
              </a:cxn>
              <a:cxn ang="T8">
                <a:pos x="T4" y="T5"/>
              </a:cxn>
            </a:cxnLst>
            <a:rect l="T9" t="T10" r="T11" b="T12"/>
            <a:pathLst>
              <a:path w="201" h="1152">
                <a:moveTo>
                  <a:pt x="0" y="6"/>
                </a:moveTo>
                <a:lnTo>
                  <a:pt x="201" y="0"/>
                </a:lnTo>
                <a:lnTo>
                  <a:pt x="201" y="1152"/>
                </a:lnTo>
              </a:path>
            </a:pathLst>
          </a:custGeom>
          <a:noFill/>
          <a:ln w="57150" cap="rnd">
            <a:solidFill>
              <a:schemeClr val="accent2"/>
            </a:solidFill>
            <a:prstDash val="sysDot"/>
            <a:round/>
            <a:headEnd/>
            <a:tailEnd type="triangle" w="med" len="med"/>
          </a:ln>
        </p:spPr>
        <p:txBody>
          <a:bodyPr wrap="none" anchor="ctr">
            <a:prstTxWarp prst="textNoShape">
              <a:avLst/>
            </a:prstTxWarp>
          </a:bodyPr>
          <a:lstStyle/>
          <a:p>
            <a:pPr>
              <a:defRPr/>
            </a:pPr>
            <a:endParaRPr lang="en-US">
              <a:latin typeface="+mn-lt"/>
            </a:endParaRPr>
          </a:p>
        </p:txBody>
      </p:sp>
      <p:sp>
        <p:nvSpPr>
          <p:cNvPr id="58384" name="Rectangle 36"/>
          <p:cNvSpPr>
            <a:spLocks noChangeArrowheads="1"/>
          </p:cNvSpPr>
          <p:nvPr/>
        </p:nvSpPr>
        <p:spPr bwMode="auto">
          <a:xfrm>
            <a:off x="2371725" y="3276600"/>
            <a:ext cx="931863" cy="366713"/>
          </a:xfrm>
          <a:prstGeom prst="rect">
            <a:avLst/>
          </a:prstGeom>
          <a:solidFill>
            <a:schemeClr val="bg1"/>
          </a:solidFill>
          <a:ln w="12700">
            <a:noFill/>
            <a:miter lim="800000"/>
            <a:headEnd/>
            <a:tailEnd/>
          </a:ln>
        </p:spPr>
        <p:txBody>
          <a:bodyPr wrap="none" lIns="90488" tIns="44450" rIns="90488" bIns="44450">
            <a:prstTxWarp prst="textNoShape">
              <a:avLst/>
            </a:prstTxWarp>
            <a:spAutoFit/>
          </a:bodyPr>
          <a:lstStyle/>
          <a:p>
            <a:pPr>
              <a:defRPr/>
            </a:pPr>
            <a:r>
              <a:rPr lang="en-US" b="1">
                <a:solidFill>
                  <a:schemeClr val="accent2"/>
                </a:solidFill>
                <a:latin typeface="+mn-lt"/>
              </a:rPr>
              <a:t>nPC_sel</a:t>
            </a:r>
            <a:endParaRPr lang="en-US" u="sng">
              <a:latin typeface="+mn-lt"/>
            </a:endParaRPr>
          </a:p>
        </p:txBody>
      </p:sp>
      <p:grpSp>
        <p:nvGrpSpPr>
          <p:cNvPr id="7" name="Group 37"/>
          <p:cNvGrpSpPr>
            <a:grpSpLocks/>
          </p:cNvGrpSpPr>
          <p:nvPr/>
        </p:nvGrpSpPr>
        <p:grpSpPr bwMode="auto">
          <a:xfrm>
            <a:off x="7010400" y="5181600"/>
            <a:ext cx="1981200" cy="1371600"/>
            <a:chOff x="4416" y="3264"/>
            <a:chExt cx="1248" cy="864"/>
          </a:xfrm>
        </p:grpSpPr>
        <p:sp>
          <p:nvSpPr>
            <p:cNvPr id="58425" name="Text Box 38"/>
            <p:cNvSpPr txBox="1">
              <a:spLocks noChangeArrowheads="1"/>
            </p:cNvSpPr>
            <p:nvPr/>
          </p:nvSpPr>
          <p:spPr bwMode="auto">
            <a:xfrm>
              <a:off x="4416" y="3264"/>
              <a:ext cx="1248" cy="523"/>
            </a:xfrm>
            <a:prstGeom prst="rect">
              <a:avLst/>
            </a:prstGeom>
            <a:noFill/>
            <a:ln w="12700">
              <a:noFill/>
              <a:miter lim="800000"/>
              <a:headEnd/>
              <a:tailEnd/>
            </a:ln>
          </p:spPr>
          <p:txBody>
            <a:bodyPr>
              <a:prstTxWarp prst="textNoShape">
                <a:avLst/>
              </a:prstTxWarp>
              <a:spAutoFit/>
            </a:bodyPr>
            <a:lstStyle/>
            <a:p>
              <a:pPr>
                <a:spcBef>
                  <a:spcPct val="50000"/>
                </a:spcBef>
                <a:defRPr/>
              </a:pPr>
              <a:r>
                <a:rPr lang="en-US" sz="2400" dirty="0">
                  <a:latin typeface="+mn-lt"/>
                </a:rPr>
                <a:t>Q: What logic gate?</a:t>
              </a:r>
            </a:p>
          </p:txBody>
        </p:sp>
        <p:sp>
          <p:nvSpPr>
            <p:cNvPr id="58426" name="AutoShape 39"/>
            <p:cNvSpPr>
              <a:spLocks noChangeArrowheads="1"/>
            </p:cNvSpPr>
            <p:nvPr/>
          </p:nvSpPr>
          <p:spPr bwMode="auto">
            <a:xfrm flipH="1" flipV="1">
              <a:off x="4464" y="3792"/>
              <a:ext cx="480" cy="3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20 w 21600"/>
                <a:gd name="T13" fmla="*/ 2893 h 21600"/>
                <a:gd name="T14" fmla="*/ 18225 w 21600"/>
                <a:gd name="T15" fmla="*/ 9257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12700">
              <a:solidFill>
                <a:schemeClr val="accent1"/>
              </a:solidFill>
              <a:miter lim="800000"/>
              <a:headEnd/>
              <a:tailEnd/>
            </a:ln>
          </p:spPr>
          <p:txBody>
            <a:bodyPr wrap="none" anchor="ctr">
              <a:prstTxWarp prst="textNoShape">
                <a:avLst/>
              </a:prstTxWarp>
            </a:bodyPr>
            <a:lstStyle/>
            <a:p>
              <a:pPr>
                <a:defRPr/>
              </a:pPr>
              <a:endParaRPr lang="en-US">
                <a:latin typeface="+mn-lt"/>
              </a:endParaRPr>
            </a:p>
          </p:txBody>
        </p:sp>
      </p:grpSp>
      <p:sp>
        <p:nvSpPr>
          <p:cNvPr id="58386" name="Rectangle 40"/>
          <p:cNvSpPr>
            <a:spLocks noChangeArrowheads="1"/>
          </p:cNvSpPr>
          <p:nvPr/>
        </p:nvSpPr>
        <p:spPr bwMode="auto">
          <a:xfrm rot="10800000" flipV="1">
            <a:off x="374650" y="5942013"/>
            <a:ext cx="912813"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58387" name="Rectangle 41"/>
          <p:cNvSpPr>
            <a:spLocks noChangeArrowheads="1"/>
          </p:cNvSpPr>
          <p:nvPr/>
        </p:nvSpPr>
        <p:spPr bwMode="auto">
          <a:xfrm>
            <a:off x="3087688" y="6007100"/>
            <a:ext cx="4667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grpSp>
        <p:nvGrpSpPr>
          <p:cNvPr id="8" name="Group 42"/>
          <p:cNvGrpSpPr>
            <a:grpSpLocks/>
          </p:cNvGrpSpPr>
          <p:nvPr/>
        </p:nvGrpSpPr>
        <p:grpSpPr bwMode="auto">
          <a:xfrm>
            <a:off x="3160713" y="4606925"/>
            <a:ext cx="354012" cy="1273175"/>
            <a:chOff x="1324" y="2334"/>
            <a:chExt cx="223" cy="802"/>
          </a:xfrm>
        </p:grpSpPr>
        <p:sp>
          <p:nvSpPr>
            <p:cNvPr id="58421" name="Rectangle 43"/>
            <p:cNvSpPr>
              <a:spLocks noChangeArrowheads="1"/>
            </p:cNvSpPr>
            <p:nvPr/>
          </p:nvSpPr>
          <p:spPr bwMode="auto">
            <a:xfrm>
              <a:off x="1364" y="2384"/>
              <a:ext cx="145" cy="752"/>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8422" name="Rectangle 44"/>
            <p:cNvSpPr>
              <a:spLocks noChangeArrowheads="1"/>
            </p:cNvSpPr>
            <p:nvPr/>
          </p:nvSpPr>
          <p:spPr bwMode="auto">
            <a:xfrm rot="5400000">
              <a:off x="1304" y="2680"/>
              <a:ext cx="252"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PC</a:t>
              </a:r>
            </a:p>
          </p:txBody>
        </p:sp>
        <p:sp>
          <p:nvSpPr>
            <p:cNvPr id="58423" name="Rectangle 45"/>
            <p:cNvSpPr>
              <a:spLocks noChangeArrowheads="1"/>
            </p:cNvSpPr>
            <p:nvPr/>
          </p:nvSpPr>
          <p:spPr bwMode="auto">
            <a:xfrm rot="16200000">
              <a:off x="1318" y="2351"/>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00</a:t>
              </a:r>
            </a:p>
          </p:txBody>
        </p:sp>
        <p:sp>
          <p:nvSpPr>
            <p:cNvPr id="58424" name="Rectangle 46"/>
            <p:cNvSpPr>
              <a:spLocks noChangeArrowheads="1"/>
            </p:cNvSpPr>
            <p:nvPr/>
          </p:nvSpPr>
          <p:spPr bwMode="auto">
            <a:xfrm>
              <a:off x="1367" y="2388"/>
              <a:ext cx="140" cy="14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sp>
        <p:nvSpPr>
          <p:cNvPr id="58389" name="Rectangle 47"/>
          <p:cNvSpPr>
            <a:spLocks noChangeArrowheads="1"/>
          </p:cNvSpPr>
          <p:nvPr/>
        </p:nvSpPr>
        <p:spPr bwMode="auto">
          <a:xfrm>
            <a:off x="1536700" y="4025900"/>
            <a:ext cx="312738"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b="1">
                <a:latin typeface="+mn-lt"/>
              </a:rPr>
              <a:t>4</a:t>
            </a:r>
          </a:p>
        </p:txBody>
      </p:sp>
      <p:sp>
        <p:nvSpPr>
          <p:cNvPr id="58390" name="Rectangle 48"/>
          <p:cNvSpPr>
            <a:spLocks noChangeArrowheads="1"/>
          </p:cNvSpPr>
          <p:nvPr/>
        </p:nvSpPr>
        <p:spPr bwMode="auto">
          <a:xfrm>
            <a:off x="1584325" y="5702300"/>
            <a:ext cx="295275" cy="1066800"/>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8391" name="Rectangle 49"/>
          <p:cNvSpPr>
            <a:spLocks noChangeArrowheads="1"/>
          </p:cNvSpPr>
          <p:nvPr/>
        </p:nvSpPr>
        <p:spPr bwMode="auto">
          <a:xfrm rot="5400000">
            <a:off x="1337469" y="6036469"/>
            <a:ext cx="777875" cy="36671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dirty="0">
                <a:latin typeface="+mn-lt"/>
              </a:rPr>
              <a:t>PC Ext</a:t>
            </a:r>
          </a:p>
        </p:txBody>
      </p:sp>
      <p:sp>
        <p:nvSpPr>
          <p:cNvPr id="58392" name="Rectangle 50"/>
          <p:cNvSpPr>
            <a:spLocks noChangeArrowheads="1"/>
          </p:cNvSpPr>
          <p:nvPr/>
        </p:nvSpPr>
        <p:spPr bwMode="auto">
          <a:xfrm rot="5400000">
            <a:off x="1894682" y="4431506"/>
            <a:ext cx="768350" cy="36671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dirty="0">
                <a:latin typeface="+mn-lt"/>
              </a:rPr>
              <a:t>Adder</a:t>
            </a:r>
          </a:p>
        </p:txBody>
      </p:sp>
      <p:sp>
        <p:nvSpPr>
          <p:cNvPr id="58393" name="Freeform 51"/>
          <p:cNvSpPr>
            <a:spLocks/>
          </p:cNvSpPr>
          <p:nvPr/>
        </p:nvSpPr>
        <p:spPr bwMode="auto">
          <a:xfrm>
            <a:off x="2097088" y="4102100"/>
            <a:ext cx="381000" cy="1066800"/>
          </a:xfrm>
          <a:custGeom>
            <a:avLst/>
            <a:gdLst>
              <a:gd name="T0" fmla="*/ 0 w 240"/>
              <a:gd name="T1" fmla="*/ 0 h 672"/>
              <a:gd name="T2" fmla="*/ 0 w 240"/>
              <a:gd name="T3" fmla="*/ 2147483647 h 672"/>
              <a:gd name="T4" fmla="*/ 2147483647 w 240"/>
              <a:gd name="T5" fmla="*/ 2147483647 h 672"/>
              <a:gd name="T6" fmla="*/ 0 w 240"/>
              <a:gd name="T7" fmla="*/ 2147483647 h 672"/>
              <a:gd name="T8" fmla="*/ 0 w 240"/>
              <a:gd name="T9" fmla="*/ 2147483647 h 672"/>
              <a:gd name="T10" fmla="*/ 2147483647 w 240"/>
              <a:gd name="T11" fmla="*/ 2147483647 h 672"/>
              <a:gd name="T12" fmla="*/ 2147483647 w 240"/>
              <a:gd name="T13" fmla="*/ 2147483647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8394" name="Rectangle 52"/>
          <p:cNvSpPr>
            <a:spLocks noChangeArrowheads="1"/>
          </p:cNvSpPr>
          <p:nvPr/>
        </p:nvSpPr>
        <p:spPr bwMode="auto">
          <a:xfrm rot="5400000">
            <a:off x="1894682" y="5650706"/>
            <a:ext cx="768350" cy="36671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dirty="0">
                <a:latin typeface="+mn-lt"/>
              </a:rPr>
              <a:t>Adder</a:t>
            </a:r>
          </a:p>
        </p:txBody>
      </p:sp>
      <p:sp>
        <p:nvSpPr>
          <p:cNvPr id="58395" name="Freeform 53"/>
          <p:cNvSpPr>
            <a:spLocks/>
          </p:cNvSpPr>
          <p:nvPr/>
        </p:nvSpPr>
        <p:spPr bwMode="auto">
          <a:xfrm>
            <a:off x="2097088" y="5321300"/>
            <a:ext cx="381000" cy="1066800"/>
          </a:xfrm>
          <a:custGeom>
            <a:avLst/>
            <a:gdLst>
              <a:gd name="T0" fmla="*/ 0 w 240"/>
              <a:gd name="T1" fmla="*/ 0 h 672"/>
              <a:gd name="T2" fmla="*/ 0 w 240"/>
              <a:gd name="T3" fmla="*/ 2147483647 h 672"/>
              <a:gd name="T4" fmla="*/ 2147483647 w 240"/>
              <a:gd name="T5" fmla="*/ 2147483647 h 672"/>
              <a:gd name="T6" fmla="*/ 0 w 240"/>
              <a:gd name="T7" fmla="*/ 2147483647 h 672"/>
              <a:gd name="T8" fmla="*/ 0 w 240"/>
              <a:gd name="T9" fmla="*/ 2147483647 h 672"/>
              <a:gd name="T10" fmla="*/ 2147483647 w 240"/>
              <a:gd name="T11" fmla="*/ 2147483647 h 672"/>
              <a:gd name="T12" fmla="*/ 2147483647 w 240"/>
              <a:gd name="T13" fmla="*/ 2147483647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8396" name="Rectangle 54"/>
          <p:cNvSpPr>
            <a:spLocks noChangeArrowheads="1"/>
          </p:cNvSpPr>
          <p:nvPr/>
        </p:nvSpPr>
        <p:spPr bwMode="auto">
          <a:xfrm rot="5400000">
            <a:off x="2636044" y="5123656"/>
            <a:ext cx="606425" cy="36671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dirty="0" err="1">
                <a:latin typeface="+mn-lt"/>
              </a:rPr>
              <a:t>Mux</a:t>
            </a:r>
            <a:endParaRPr lang="en-US" dirty="0">
              <a:latin typeface="+mn-lt"/>
            </a:endParaRPr>
          </a:p>
        </p:txBody>
      </p:sp>
      <p:sp>
        <p:nvSpPr>
          <p:cNvPr id="58397" name="Freeform 55"/>
          <p:cNvSpPr>
            <a:spLocks/>
          </p:cNvSpPr>
          <p:nvPr/>
        </p:nvSpPr>
        <p:spPr bwMode="auto">
          <a:xfrm>
            <a:off x="2782888" y="4559300"/>
            <a:ext cx="228600" cy="1447800"/>
          </a:xfrm>
          <a:custGeom>
            <a:avLst/>
            <a:gdLst>
              <a:gd name="T0" fmla="*/ 0 w 144"/>
              <a:gd name="T1" fmla="*/ 0 h 912"/>
              <a:gd name="T2" fmla="*/ 0 w 144"/>
              <a:gd name="T3" fmla="*/ 2147483647 h 912"/>
              <a:gd name="T4" fmla="*/ 2147483647 w 144"/>
              <a:gd name="T5" fmla="*/ 2147483647 h 912"/>
              <a:gd name="T6" fmla="*/ 2147483647 w 144"/>
              <a:gd name="T7" fmla="*/ 2147483647 h 912"/>
              <a:gd name="T8" fmla="*/ 0 w 144"/>
              <a:gd name="T9" fmla="*/ 0 h 912"/>
              <a:gd name="T10" fmla="*/ 0 60000 65536"/>
              <a:gd name="T11" fmla="*/ 0 60000 65536"/>
              <a:gd name="T12" fmla="*/ 0 60000 65536"/>
              <a:gd name="T13" fmla="*/ 0 60000 65536"/>
              <a:gd name="T14" fmla="*/ 0 60000 65536"/>
              <a:gd name="T15" fmla="*/ 0 w 144"/>
              <a:gd name="T16" fmla="*/ 0 h 912"/>
              <a:gd name="T17" fmla="*/ 144 w 144"/>
              <a:gd name="T18" fmla="*/ 912 h 912"/>
            </a:gdLst>
            <a:ahLst/>
            <a:cxnLst>
              <a:cxn ang="T10">
                <a:pos x="T0" y="T1"/>
              </a:cxn>
              <a:cxn ang="T11">
                <a:pos x="T2" y="T3"/>
              </a:cxn>
              <a:cxn ang="T12">
                <a:pos x="T4" y="T5"/>
              </a:cxn>
              <a:cxn ang="T13">
                <a:pos x="T6" y="T7"/>
              </a:cxn>
              <a:cxn ang="T14">
                <a:pos x="T8" y="T9"/>
              </a:cxn>
            </a:cxnLst>
            <a:rect l="T15" t="T16" r="T17" b="T18"/>
            <a:pathLst>
              <a:path w="144" h="912">
                <a:moveTo>
                  <a:pt x="0" y="0"/>
                </a:moveTo>
                <a:lnTo>
                  <a:pt x="0" y="912"/>
                </a:lnTo>
                <a:lnTo>
                  <a:pt x="144" y="768"/>
                </a:lnTo>
                <a:lnTo>
                  <a:pt x="144" y="144"/>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8398" name="Freeform 56"/>
          <p:cNvSpPr>
            <a:spLocks/>
          </p:cNvSpPr>
          <p:nvPr/>
        </p:nvSpPr>
        <p:spPr bwMode="auto">
          <a:xfrm>
            <a:off x="3468688" y="2743200"/>
            <a:ext cx="188912" cy="2578100"/>
          </a:xfrm>
          <a:custGeom>
            <a:avLst/>
            <a:gdLst>
              <a:gd name="T0" fmla="*/ 0 w 144"/>
              <a:gd name="T1" fmla="*/ 2147483647 h 1728"/>
              <a:gd name="T2" fmla="*/ 2147483647 w 144"/>
              <a:gd name="T3" fmla="*/ 2147483647 h 1728"/>
              <a:gd name="T4" fmla="*/ 2147483647 w 144"/>
              <a:gd name="T5" fmla="*/ 0 h 1728"/>
              <a:gd name="T6" fmla="*/ 0 60000 65536"/>
              <a:gd name="T7" fmla="*/ 0 60000 65536"/>
              <a:gd name="T8" fmla="*/ 0 60000 65536"/>
              <a:gd name="T9" fmla="*/ 0 w 144"/>
              <a:gd name="T10" fmla="*/ 0 h 1728"/>
              <a:gd name="T11" fmla="*/ 144 w 144"/>
              <a:gd name="T12" fmla="*/ 1728 h 1728"/>
            </a:gdLst>
            <a:ahLst/>
            <a:cxnLst>
              <a:cxn ang="T6">
                <a:pos x="T0" y="T1"/>
              </a:cxn>
              <a:cxn ang="T7">
                <a:pos x="T2" y="T3"/>
              </a:cxn>
              <a:cxn ang="T8">
                <a:pos x="T4" y="T5"/>
              </a:cxn>
            </a:cxnLst>
            <a:rect l="T9" t="T10" r="T11" b="T12"/>
            <a:pathLst>
              <a:path w="144" h="1728">
                <a:moveTo>
                  <a:pt x="0" y="1728"/>
                </a:moveTo>
                <a:lnTo>
                  <a:pt x="144" y="1728"/>
                </a:lnTo>
                <a:lnTo>
                  <a:pt x="144"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8399" name="Freeform 57"/>
          <p:cNvSpPr>
            <a:spLocks/>
          </p:cNvSpPr>
          <p:nvPr/>
        </p:nvSpPr>
        <p:spPr bwMode="auto">
          <a:xfrm>
            <a:off x="1411288" y="3797300"/>
            <a:ext cx="2209800" cy="1219200"/>
          </a:xfrm>
          <a:custGeom>
            <a:avLst/>
            <a:gdLst>
              <a:gd name="T0" fmla="*/ 2147483647 w 1440"/>
              <a:gd name="T1" fmla="*/ 0 h 768"/>
              <a:gd name="T2" fmla="*/ 0 w 1440"/>
              <a:gd name="T3" fmla="*/ 0 h 768"/>
              <a:gd name="T4" fmla="*/ 0 w 1440"/>
              <a:gd name="T5" fmla="*/ 2147483647 h 768"/>
              <a:gd name="T6" fmla="*/ 2147483647 w 1440"/>
              <a:gd name="T7" fmla="*/ 2147483647 h 768"/>
              <a:gd name="T8" fmla="*/ 0 60000 65536"/>
              <a:gd name="T9" fmla="*/ 0 60000 65536"/>
              <a:gd name="T10" fmla="*/ 0 60000 65536"/>
              <a:gd name="T11" fmla="*/ 0 60000 65536"/>
              <a:gd name="T12" fmla="*/ 0 w 1440"/>
              <a:gd name="T13" fmla="*/ 0 h 768"/>
              <a:gd name="T14" fmla="*/ 1440 w 1440"/>
              <a:gd name="T15" fmla="*/ 768 h 768"/>
            </a:gdLst>
            <a:ahLst/>
            <a:cxnLst>
              <a:cxn ang="T8">
                <a:pos x="T0" y="T1"/>
              </a:cxn>
              <a:cxn ang="T9">
                <a:pos x="T2" y="T3"/>
              </a:cxn>
              <a:cxn ang="T10">
                <a:pos x="T4" y="T5"/>
              </a:cxn>
              <a:cxn ang="T11">
                <a:pos x="T6" y="T7"/>
              </a:cxn>
            </a:cxnLst>
            <a:rect l="T12" t="T13" r="T14" b="T15"/>
            <a:pathLst>
              <a:path w="1440" h="768">
                <a:moveTo>
                  <a:pt x="1440" y="0"/>
                </a:moveTo>
                <a:lnTo>
                  <a:pt x="0" y="0"/>
                </a:lnTo>
                <a:lnTo>
                  <a:pt x="0" y="768"/>
                </a:lnTo>
                <a:lnTo>
                  <a:pt x="432" y="768"/>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8400" name="Line 58"/>
          <p:cNvSpPr>
            <a:spLocks noChangeShapeType="1"/>
          </p:cNvSpPr>
          <p:nvPr/>
        </p:nvSpPr>
        <p:spPr bwMode="auto">
          <a:xfrm>
            <a:off x="1792288" y="4254500"/>
            <a:ext cx="304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8401" name="Line 59"/>
          <p:cNvSpPr>
            <a:spLocks noChangeShapeType="1"/>
          </p:cNvSpPr>
          <p:nvPr/>
        </p:nvSpPr>
        <p:spPr bwMode="auto">
          <a:xfrm>
            <a:off x="2478088" y="4711700"/>
            <a:ext cx="304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8402" name="Freeform 60"/>
          <p:cNvSpPr>
            <a:spLocks/>
          </p:cNvSpPr>
          <p:nvPr/>
        </p:nvSpPr>
        <p:spPr bwMode="auto">
          <a:xfrm>
            <a:off x="1716088" y="4711700"/>
            <a:ext cx="838200" cy="762000"/>
          </a:xfrm>
          <a:custGeom>
            <a:avLst/>
            <a:gdLst>
              <a:gd name="T0" fmla="*/ 2147483647 w 528"/>
              <a:gd name="T1" fmla="*/ 0 h 480"/>
              <a:gd name="T2" fmla="*/ 2147483647 w 528"/>
              <a:gd name="T3" fmla="*/ 2147483647 h 480"/>
              <a:gd name="T4" fmla="*/ 0 w 528"/>
              <a:gd name="T5" fmla="*/ 2147483647 h 480"/>
              <a:gd name="T6" fmla="*/ 0 w 528"/>
              <a:gd name="T7" fmla="*/ 2147483647 h 480"/>
              <a:gd name="T8" fmla="*/ 2147483647 w 528"/>
              <a:gd name="T9" fmla="*/ 2147483647 h 480"/>
              <a:gd name="T10" fmla="*/ 0 60000 65536"/>
              <a:gd name="T11" fmla="*/ 0 60000 65536"/>
              <a:gd name="T12" fmla="*/ 0 60000 65536"/>
              <a:gd name="T13" fmla="*/ 0 60000 65536"/>
              <a:gd name="T14" fmla="*/ 0 60000 65536"/>
              <a:gd name="T15" fmla="*/ 0 w 528"/>
              <a:gd name="T16" fmla="*/ 0 h 480"/>
              <a:gd name="T17" fmla="*/ 528 w 528"/>
              <a:gd name="T18" fmla="*/ 480 h 480"/>
            </a:gdLst>
            <a:ahLst/>
            <a:cxnLst>
              <a:cxn ang="T10">
                <a:pos x="T0" y="T1"/>
              </a:cxn>
              <a:cxn ang="T11">
                <a:pos x="T2" y="T3"/>
              </a:cxn>
              <a:cxn ang="T12">
                <a:pos x="T4" y="T5"/>
              </a:cxn>
              <a:cxn ang="T13">
                <a:pos x="T6" y="T7"/>
              </a:cxn>
              <a:cxn ang="T14">
                <a:pos x="T8" y="T9"/>
              </a:cxn>
            </a:cxnLst>
            <a:rect l="T15" t="T16" r="T17" b="T18"/>
            <a:pathLst>
              <a:path w="528" h="480">
                <a:moveTo>
                  <a:pt x="528" y="0"/>
                </a:moveTo>
                <a:lnTo>
                  <a:pt x="528" y="336"/>
                </a:lnTo>
                <a:lnTo>
                  <a:pt x="0" y="336"/>
                </a:lnTo>
                <a:lnTo>
                  <a:pt x="0" y="480"/>
                </a:lnTo>
                <a:lnTo>
                  <a:pt x="240" y="48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8403" name="Line 61"/>
          <p:cNvSpPr>
            <a:spLocks noChangeShapeType="1"/>
          </p:cNvSpPr>
          <p:nvPr/>
        </p:nvSpPr>
        <p:spPr bwMode="auto">
          <a:xfrm>
            <a:off x="1868488" y="6235700"/>
            <a:ext cx="2286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8404" name="Line 62"/>
          <p:cNvSpPr>
            <a:spLocks noChangeShapeType="1"/>
          </p:cNvSpPr>
          <p:nvPr/>
        </p:nvSpPr>
        <p:spPr bwMode="auto">
          <a:xfrm>
            <a:off x="2478088" y="5854700"/>
            <a:ext cx="304800" cy="1588"/>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8405" name="Line 63"/>
          <p:cNvSpPr>
            <a:spLocks noChangeShapeType="1"/>
          </p:cNvSpPr>
          <p:nvPr/>
        </p:nvSpPr>
        <p:spPr bwMode="auto">
          <a:xfrm>
            <a:off x="3011488" y="5321300"/>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8406" name="Line 64"/>
          <p:cNvSpPr>
            <a:spLocks noChangeShapeType="1"/>
          </p:cNvSpPr>
          <p:nvPr/>
        </p:nvSpPr>
        <p:spPr bwMode="auto">
          <a:xfrm>
            <a:off x="1219200" y="6248400"/>
            <a:ext cx="3810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8407" name="Freeform 65"/>
          <p:cNvSpPr>
            <a:spLocks/>
          </p:cNvSpPr>
          <p:nvPr/>
        </p:nvSpPr>
        <p:spPr bwMode="auto">
          <a:xfrm>
            <a:off x="1447800" y="3810000"/>
            <a:ext cx="2209800" cy="1524000"/>
          </a:xfrm>
          <a:custGeom>
            <a:avLst/>
            <a:gdLst>
              <a:gd name="T0" fmla="*/ 2147483647 w 1392"/>
              <a:gd name="T1" fmla="*/ 2147483647 h 960"/>
              <a:gd name="T2" fmla="*/ 2147483647 w 1392"/>
              <a:gd name="T3" fmla="*/ 2147483647 h 960"/>
              <a:gd name="T4" fmla="*/ 2147483647 w 1392"/>
              <a:gd name="T5" fmla="*/ 0 h 960"/>
              <a:gd name="T6" fmla="*/ 0 w 1392"/>
              <a:gd name="T7" fmla="*/ 0 h 960"/>
              <a:gd name="T8" fmla="*/ 0 w 1392"/>
              <a:gd name="T9" fmla="*/ 2147483647 h 960"/>
              <a:gd name="T10" fmla="*/ 2147483647 w 1392"/>
              <a:gd name="T11" fmla="*/ 2147483647 h 960"/>
              <a:gd name="T12" fmla="*/ 0 60000 65536"/>
              <a:gd name="T13" fmla="*/ 0 60000 65536"/>
              <a:gd name="T14" fmla="*/ 0 60000 65536"/>
              <a:gd name="T15" fmla="*/ 0 60000 65536"/>
              <a:gd name="T16" fmla="*/ 0 60000 65536"/>
              <a:gd name="T17" fmla="*/ 0 60000 65536"/>
              <a:gd name="T18" fmla="*/ 0 w 1392"/>
              <a:gd name="T19" fmla="*/ 0 h 960"/>
              <a:gd name="T20" fmla="*/ 1392 w 1392"/>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1392" h="960">
                <a:moveTo>
                  <a:pt x="1248" y="960"/>
                </a:moveTo>
                <a:lnTo>
                  <a:pt x="1392" y="960"/>
                </a:lnTo>
                <a:lnTo>
                  <a:pt x="1392" y="0"/>
                </a:lnTo>
                <a:lnTo>
                  <a:pt x="0" y="0"/>
                </a:lnTo>
                <a:lnTo>
                  <a:pt x="0" y="768"/>
                </a:lnTo>
                <a:lnTo>
                  <a:pt x="384" y="768"/>
                </a:lnTo>
              </a:path>
            </a:pathLst>
          </a:cu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58408" name="Freeform 66"/>
          <p:cNvSpPr>
            <a:spLocks/>
          </p:cNvSpPr>
          <p:nvPr/>
        </p:nvSpPr>
        <p:spPr bwMode="auto">
          <a:xfrm>
            <a:off x="1676400" y="4724400"/>
            <a:ext cx="838200" cy="762000"/>
          </a:xfrm>
          <a:custGeom>
            <a:avLst/>
            <a:gdLst>
              <a:gd name="T0" fmla="*/ 2147483647 w 528"/>
              <a:gd name="T1" fmla="*/ 0 h 480"/>
              <a:gd name="T2" fmla="*/ 2147483647 w 528"/>
              <a:gd name="T3" fmla="*/ 2147483647 h 480"/>
              <a:gd name="T4" fmla="*/ 0 w 528"/>
              <a:gd name="T5" fmla="*/ 2147483647 h 480"/>
              <a:gd name="T6" fmla="*/ 0 w 528"/>
              <a:gd name="T7" fmla="*/ 2147483647 h 480"/>
              <a:gd name="T8" fmla="*/ 2147483647 w 528"/>
              <a:gd name="T9" fmla="*/ 2147483647 h 480"/>
              <a:gd name="T10" fmla="*/ 0 60000 65536"/>
              <a:gd name="T11" fmla="*/ 0 60000 65536"/>
              <a:gd name="T12" fmla="*/ 0 60000 65536"/>
              <a:gd name="T13" fmla="*/ 0 60000 65536"/>
              <a:gd name="T14" fmla="*/ 0 60000 65536"/>
              <a:gd name="T15" fmla="*/ 0 w 528"/>
              <a:gd name="T16" fmla="*/ 0 h 480"/>
              <a:gd name="T17" fmla="*/ 528 w 528"/>
              <a:gd name="T18" fmla="*/ 480 h 480"/>
            </a:gdLst>
            <a:ahLst/>
            <a:cxnLst>
              <a:cxn ang="T10">
                <a:pos x="T0" y="T1"/>
              </a:cxn>
              <a:cxn ang="T11">
                <a:pos x="T2" y="T3"/>
              </a:cxn>
              <a:cxn ang="T12">
                <a:pos x="T4" y="T5"/>
              </a:cxn>
              <a:cxn ang="T13">
                <a:pos x="T6" y="T7"/>
              </a:cxn>
              <a:cxn ang="T14">
                <a:pos x="T8" y="T9"/>
              </a:cxn>
            </a:cxnLst>
            <a:rect l="T15" t="T16" r="T17" b="T18"/>
            <a:pathLst>
              <a:path w="528" h="480">
                <a:moveTo>
                  <a:pt x="528" y="0"/>
                </a:moveTo>
                <a:lnTo>
                  <a:pt x="528" y="336"/>
                </a:lnTo>
                <a:lnTo>
                  <a:pt x="0" y="336"/>
                </a:lnTo>
                <a:lnTo>
                  <a:pt x="0" y="480"/>
                </a:lnTo>
                <a:lnTo>
                  <a:pt x="240" y="480"/>
                </a:lnTo>
              </a:path>
            </a:pathLst>
          </a:cu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58409" name="Line 67"/>
          <p:cNvSpPr>
            <a:spLocks noChangeShapeType="1"/>
          </p:cNvSpPr>
          <p:nvPr/>
        </p:nvSpPr>
        <p:spPr bwMode="auto">
          <a:xfrm>
            <a:off x="2438400" y="5867400"/>
            <a:ext cx="381000" cy="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58410" name="Text Box 68"/>
          <p:cNvSpPr txBox="1">
            <a:spLocks noChangeArrowheads="1"/>
          </p:cNvSpPr>
          <p:nvPr/>
        </p:nvSpPr>
        <p:spPr bwMode="auto">
          <a:xfrm>
            <a:off x="2725738" y="4648200"/>
            <a:ext cx="296862" cy="336550"/>
          </a:xfrm>
          <a:prstGeom prst="rect">
            <a:avLst/>
          </a:prstGeom>
          <a:noFill/>
          <a:ln w="12700">
            <a:noFill/>
            <a:miter lim="800000"/>
            <a:headEnd/>
            <a:tailEnd/>
          </a:ln>
        </p:spPr>
        <p:txBody>
          <a:bodyPr wrap="none">
            <a:prstTxWarp prst="textNoShape">
              <a:avLst/>
            </a:prstTxWarp>
            <a:spAutoFit/>
          </a:bodyPr>
          <a:lstStyle/>
          <a:p>
            <a:pPr>
              <a:defRPr/>
            </a:pPr>
            <a:r>
              <a:rPr lang="en-US" sz="1600">
                <a:latin typeface="+mn-lt"/>
              </a:rPr>
              <a:t>0</a:t>
            </a:r>
          </a:p>
        </p:txBody>
      </p:sp>
      <p:sp>
        <p:nvSpPr>
          <p:cNvPr id="58411" name="Text Box 69"/>
          <p:cNvSpPr txBox="1">
            <a:spLocks noChangeArrowheads="1"/>
          </p:cNvSpPr>
          <p:nvPr/>
        </p:nvSpPr>
        <p:spPr bwMode="auto">
          <a:xfrm>
            <a:off x="2717800" y="5607050"/>
            <a:ext cx="296863" cy="336550"/>
          </a:xfrm>
          <a:prstGeom prst="rect">
            <a:avLst/>
          </a:prstGeom>
          <a:noFill/>
          <a:ln w="12700">
            <a:noFill/>
            <a:miter lim="800000"/>
            <a:headEnd/>
            <a:tailEnd/>
          </a:ln>
        </p:spPr>
        <p:txBody>
          <a:bodyPr wrap="none">
            <a:prstTxWarp prst="textNoShape">
              <a:avLst/>
            </a:prstTxWarp>
            <a:spAutoFit/>
          </a:bodyPr>
          <a:lstStyle/>
          <a:p>
            <a:pPr>
              <a:defRPr/>
            </a:pPr>
            <a:r>
              <a:rPr lang="en-US" sz="1600">
                <a:latin typeface="+mn-lt"/>
              </a:rPr>
              <a:t>1</a:t>
            </a:r>
          </a:p>
        </p:txBody>
      </p:sp>
      <p:sp>
        <p:nvSpPr>
          <p:cNvPr id="58412" name="Line 70"/>
          <p:cNvSpPr>
            <a:spLocks noChangeShapeType="1"/>
          </p:cNvSpPr>
          <p:nvPr/>
        </p:nvSpPr>
        <p:spPr bwMode="auto">
          <a:xfrm>
            <a:off x="2971800" y="5334000"/>
            <a:ext cx="228600" cy="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58413" name="Line 71"/>
          <p:cNvSpPr>
            <a:spLocks noChangeShapeType="1"/>
          </p:cNvSpPr>
          <p:nvPr/>
        </p:nvSpPr>
        <p:spPr bwMode="auto">
          <a:xfrm flipV="1">
            <a:off x="3657600" y="2743200"/>
            <a:ext cx="0" cy="10668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58414" name="Line 72"/>
          <p:cNvSpPr>
            <a:spLocks noChangeShapeType="1"/>
          </p:cNvSpPr>
          <p:nvPr/>
        </p:nvSpPr>
        <p:spPr bwMode="auto">
          <a:xfrm>
            <a:off x="2438400" y="4724400"/>
            <a:ext cx="304800" cy="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grpSp>
        <p:nvGrpSpPr>
          <p:cNvPr id="9" name="Group 73"/>
          <p:cNvGrpSpPr>
            <a:grpSpLocks/>
          </p:cNvGrpSpPr>
          <p:nvPr/>
        </p:nvGrpSpPr>
        <p:grpSpPr bwMode="auto">
          <a:xfrm>
            <a:off x="1828800" y="2514600"/>
            <a:ext cx="1619250" cy="1109663"/>
            <a:chOff x="1152" y="1584"/>
            <a:chExt cx="1020" cy="699"/>
          </a:xfrm>
        </p:grpSpPr>
        <p:sp>
          <p:nvSpPr>
            <p:cNvPr id="58419" name="AutoShape 74"/>
            <p:cNvSpPr>
              <a:spLocks noChangeArrowheads="1"/>
            </p:cNvSpPr>
            <p:nvPr/>
          </p:nvSpPr>
          <p:spPr bwMode="auto">
            <a:xfrm>
              <a:off x="1152" y="1584"/>
              <a:ext cx="384" cy="384"/>
            </a:xfrm>
            <a:prstGeom prst="flowChartDelay">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8420" name="Text Box 75"/>
            <p:cNvSpPr txBox="1">
              <a:spLocks noChangeArrowheads="1"/>
            </p:cNvSpPr>
            <p:nvPr/>
          </p:nvSpPr>
          <p:spPr bwMode="auto">
            <a:xfrm>
              <a:off x="1478" y="2031"/>
              <a:ext cx="694" cy="252"/>
            </a:xfrm>
            <a:prstGeom prst="rect">
              <a:avLst/>
            </a:prstGeom>
            <a:solidFill>
              <a:schemeClr val="bg1"/>
            </a:solidFill>
            <a:ln w="12700">
              <a:noFill/>
              <a:miter lim="800000"/>
              <a:headEnd/>
              <a:tailEnd/>
            </a:ln>
          </p:spPr>
          <p:txBody>
            <a:bodyPr wrap="none">
              <a:prstTxWarp prst="textNoShape">
                <a:avLst/>
              </a:prstTxWarp>
              <a:spAutoFit/>
            </a:bodyPr>
            <a:lstStyle/>
            <a:p>
              <a:pPr>
                <a:defRPr/>
              </a:pPr>
              <a:r>
                <a:rPr lang="en-US" sz="2000">
                  <a:latin typeface="+mn-lt"/>
                </a:rPr>
                <a:t>MUX ctrl</a:t>
              </a:r>
            </a:p>
          </p:txBody>
        </p:sp>
      </p:grpSp>
      <p:sp>
        <p:nvSpPr>
          <p:cNvPr id="76" name="Date Placeholder 75"/>
          <p:cNvSpPr>
            <a:spLocks noGrp="1"/>
          </p:cNvSpPr>
          <p:nvPr>
            <p:ph type="dt" sz="quarter" idx="10"/>
          </p:nvPr>
        </p:nvSpPr>
        <p:spPr/>
        <p:txBody>
          <a:bodyPr/>
          <a:lstStyle/>
          <a:p>
            <a:pPr>
              <a:defRPr/>
            </a:pPr>
            <a:fld id="{3D41B50D-DA40-7C40-A9A6-02B4B7329EEE}" type="datetime1">
              <a:rPr lang="en-US" smtClean="0"/>
              <a:pPr>
                <a:defRPr/>
              </a:pPr>
              <a:t>7/26/2011</a:t>
            </a:fld>
            <a:endParaRPr lang="en-US" dirty="0"/>
          </a:p>
        </p:txBody>
      </p:sp>
      <p:sp>
        <p:nvSpPr>
          <p:cNvPr id="77" name="Slide Number Placeholder 76"/>
          <p:cNvSpPr>
            <a:spLocks noGrp="1"/>
          </p:cNvSpPr>
          <p:nvPr>
            <p:ph type="sldNum" sz="quarter" idx="12"/>
          </p:nvPr>
        </p:nvSpPr>
        <p:spPr/>
        <p:txBody>
          <a:bodyPr/>
          <a:lstStyle/>
          <a:p>
            <a:pPr>
              <a:defRPr/>
            </a:pPr>
            <a:fld id="{2CFB1231-B4CF-2C44-8F4F-6E83E511BE79}" type="slidenum">
              <a:rPr lang="en-US" smtClean="0"/>
              <a:pPr>
                <a:defRPr/>
              </a:pPr>
              <a:t>18</a:t>
            </a:fld>
            <a:endParaRPr lang="en-US"/>
          </a:p>
        </p:txBody>
      </p:sp>
      <p:sp>
        <p:nvSpPr>
          <p:cNvPr id="78" name="Footer Placeholder 77"/>
          <p:cNvSpPr>
            <a:spLocks noGrp="1"/>
          </p:cNvSpPr>
          <p:nvPr>
            <p:ph type="ftr" sz="quarter" idx="11"/>
          </p:nvPr>
        </p:nvSpPr>
        <p:spPr/>
        <p:txBody>
          <a:bodyPr/>
          <a:lstStyle/>
          <a:p>
            <a:pPr>
              <a:defRPr/>
            </a:pPr>
            <a:r>
              <a:rPr lang="en-US" smtClean="0"/>
              <a:t>Spring 2011 -- Lecture #18</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672663"/>
                                        </p:tgtEl>
                                        <p:attrNameLst>
                                          <p:attrName>style.visibility</p:attrName>
                                        </p:attrNameLst>
                                      </p:cBhvr>
                                      <p:to>
                                        <p:strVal val="visible"/>
                                      </p:to>
                                    </p:set>
                                    <p:anim calcmode="lin" valueType="num">
                                      <p:cBhvr additive="base">
                                        <p:cTn id="7" dur="500" fill="hold"/>
                                        <p:tgtEl>
                                          <p:spTgt spid="2672663"/>
                                        </p:tgtEl>
                                        <p:attrNameLst>
                                          <p:attrName>ppt_x</p:attrName>
                                        </p:attrNameLst>
                                      </p:cBhvr>
                                      <p:tavLst>
                                        <p:tav tm="0">
                                          <p:val>
                                            <p:strVal val="1+#ppt_w/2"/>
                                          </p:val>
                                        </p:tav>
                                        <p:tav tm="100000">
                                          <p:val>
                                            <p:strVal val="#ppt_x"/>
                                          </p:val>
                                        </p:tav>
                                      </p:tavLst>
                                    </p:anim>
                                    <p:anim calcmode="lin" valueType="num">
                                      <p:cBhvr additive="base">
                                        <p:cTn id="8" dur="500" fill="hold"/>
                                        <p:tgtEl>
                                          <p:spTgt spid="267266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169130"/>
            <a:ext cx="8229600" cy="1143000"/>
          </a:xfrm>
        </p:spPr>
        <p:txBody>
          <a:bodyPr/>
          <a:lstStyle/>
          <a:p>
            <a:r>
              <a:rPr lang="en-US" sz="4000" dirty="0" smtClean="0"/>
              <a:t>Summary: </a:t>
            </a:r>
            <a:r>
              <a:rPr lang="en-US" sz="4000" dirty="0" err="1" smtClean="0"/>
              <a:t>Datapath’s</a:t>
            </a:r>
            <a:r>
              <a:rPr lang="en-US" sz="4000" dirty="0" smtClean="0"/>
              <a:t> Control Signals</a:t>
            </a:r>
          </a:p>
        </p:txBody>
      </p:sp>
      <p:sp>
        <p:nvSpPr>
          <p:cNvPr id="79875" name="Rectangle 3"/>
          <p:cNvSpPr>
            <a:spLocks noGrp="1" noChangeArrowheads="1"/>
          </p:cNvSpPr>
          <p:nvPr>
            <p:ph sz="half" idx="1"/>
          </p:nvPr>
        </p:nvSpPr>
        <p:spPr>
          <a:xfrm>
            <a:off x="457200" y="1274763"/>
            <a:ext cx="4038600" cy="1512887"/>
          </a:xfrm>
        </p:spPr>
        <p:txBody>
          <a:bodyPr/>
          <a:lstStyle/>
          <a:p>
            <a:pPr>
              <a:spcBef>
                <a:spcPct val="0"/>
              </a:spcBef>
              <a:tabLst>
                <a:tab pos="1600200" algn="l"/>
              </a:tabLst>
            </a:pPr>
            <a:r>
              <a:rPr lang="en-US" sz="2000"/>
              <a:t>ExtOp:	“zero”, “sign”</a:t>
            </a:r>
          </a:p>
          <a:p>
            <a:pPr>
              <a:spcBef>
                <a:spcPct val="0"/>
              </a:spcBef>
              <a:tabLst>
                <a:tab pos="1600200" algn="l"/>
              </a:tabLst>
            </a:pPr>
            <a:r>
              <a:rPr lang="en-US" sz="2000"/>
              <a:t>ALUsrc:	0 </a:t>
            </a:r>
            <a:r>
              <a:rPr lang="en-US" sz="2000">
                <a:sym typeface="Symbol" charset="2"/>
              </a:rPr>
              <a:t></a:t>
            </a:r>
            <a:r>
              <a:rPr lang="en-US" sz="2000"/>
              <a:t> regB; </a:t>
            </a:r>
            <a:br>
              <a:rPr lang="en-US" sz="2000"/>
            </a:br>
            <a:r>
              <a:rPr lang="en-US" sz="2000"/>
              <a:t>	1 </a:t>
            </a:r>
            <a:r>
              <a:rPr lang="en-US" sz="2000">
                <a:sym typeface="Symbol" charset="2"/>
              </a:rPr>
              <a:t></a:t>
            </a:r>
            <a:r>
              <a:rPr lang="en-US" sz="2000"/>
              <a:t> immed</a:t>
            </a:r>
          </a:p>
          <a:p>
            <a:pPr>
              <a:spcBef>
                <a:spcPct val="0"/>
              </a:spcBef>
              <a:tabLst>
                <a:tab pos="1600200" algn="l"/>
              </a:tabLst>
            </a:pPr>
            <a:r>
              <a:rPr lang="en-US" sz="2000"/>
              <a:t>ALUctr:	“ADD”, “SUB”, “OR”</a:t>
            </a:r>
          </a:p>
        </p:txBody>
      </p:sp>
      <p:sp>
        <p:nvSpPr>
          <p:cNvPr id="105" name="Content Placeholder 104"/>
          <p:cNvSpPr>
            <a:spLocks noGrp="1"/>
          </p:cNvSpPr>
          <p:nvPr>
            <p:ph sz="half" idx="2"/>
          </p:nvPr>
        </p:nvSpPr>
        <p:spPr>
          <a:xfrm>
            <a:off x="4648200" y="1274763"/>
            <a:ext cx="4038600" cy="1528762"/>
          </a:xfrm>
        </p:spPr>
        <p:txBody>
          <a:bodyPr/>
          <a:lstStyle/>
          <a:p>
            <a:pPr marL="203200" indent="-203200">
              <a:lnSpc>
                <a:spcPct val="75000"/>
              </a:lnSpc>
              <a:spcBef>
                <a:spcPct val="30000"/>
              </a:spcBef>
              <a:buFont typeface="Arial"/>
              <a:buChar char="•"/>
              <a:tabLst>
                <a:tab pos="1600200" algn="l"/>
              </a:tabLst>
              <a:defRPr/>
            </a:pPr>
            <a:r>
              <a:rPr lang="en-US" sz="2000" dirty="0" err="1" smtClean="0"/>
              <a:t>MemWr</a:t>
            </a:r>
            <a:r>
              <a:rPr lang="en-US" sz="2000" dirty="0" smtClean="0"/>
              <a:t>:	1 </a:t>
            </a:r>
            <a:r>
              <a:rPr lang="en-US" sz="2000" dirty="0" err="1" smtClean="0">
                <a:sym typeface="Symbol" charset="2"/>
              </a:rPr>
              <a:t></a:t>
            </a:r>
            <a:r>
              <a:rPr lang="en-US" sz="2000" dirty="0" smtClean="0"/>
              <a:t> write memory</a:t>
            </a:r>
          </a:p>
          <a:p>
            <a:pPr marL="203200" indent="-203200">
              <a:lnSpc>
                <a:spcPct val="75000"/>
              </a:lnSpc>
              <a:spcBef>
                <a:spcPct val="30000"/>
              </a:spcBef>
              <a:buFont typeface="Arial"/>
              <a:buChar char="•"/>
              <a:tabLst>
                <a:tab pos="1600200" algn="l"/>
              </a:tabLst>
              <a:defRPr/>
            </a:pPr>
            <a:r>
              <a:rPr lang="en-US" sz="2000" dirty="0" err="1" smtClean="0"/>
              <a:t>MemtoReg</a:t>
            </a:r>
            <a:r>
              <a:rPr lang="en-US" sz="2000" dirty="0" smtClean="0"/>
              <a:t>:   0 </a:t>
            </a:r>
            <a:r>
              <a:rPr lang="en-US" sz="2000" dirty="0" err="1" smtClean="0">
                <a:sym typeface="Symbol" charset="2"/>
              </a:rPr>
              <a:t></a:t>
            </a:r>
            <a:r>
              <a:rPr lang="en-US" sz="2000" dirty="0" smtClean="0"/>
              <a:t> ALU; 1 </a:t>
            </a:r>
            <a:r>
              <a:rPr lang="en-US" sz="2000" dirty="0" err="1" smtClean="0">
                <a:sym typeface="Symbol" charset="2"/>
              </a:rPr>
              <a:t></a:t>
            </a:r>
            <a:r>
              <a:rPr lang="en-US" sz="2000" dirty="0" smtClean="0"/>
              <a:t> </a:t>
            </a:r>
            <a:r>
              <a:rPr lang="en-US" sz="2000" dirty="0" err="1" smtClean="0"/>
              <a:t>Mem</a:t>
            </a:r>
            <a:endParaRPr lang="en-US" sz="2000" dirty="0" smtClean="0"/>
          </a:p>
          <a:p>
            <a:pPr marL="203200" indent="-203200">
              <a:lnSpc>
                <a:spcPct val="75000"/>
              </a:lnSpc>
              <a:spcBef>
                <a:spcPct val="30000"/>
              </a:spcBef>
              <a:buFont typeface="Arial"/>
              <a:buChar char="•"/>
              <a:tabLst>
                <a:tab pos="1600200" algn="l"/>
              </a:tabLst>
              <a:defRPr/>
            </a:pPr>
            <a:r>
              <a:rPr lang="en-US" sz="2000" dirty="0" err="1" smtClean="0"/>
              <a:t>RegDst</a:t>
            </a:r>
            <a:r>
              <a:rPr lang="en-US" sz="2000" dirty="0" smtClean="0"/>
              <a:t>:	0 </a:t>
            </a:r>
            <a:r>
              <a:rPr lang="en-US" sz="2000" dirty="0" err="1" smtClean="0">
                <a:sym typeface="Symbol" charset="2"/>
              </a:rPr>
              <a:t></a:t>
            </a:r>
            <a:r>
              <a:rPr lang="en-US" sz="2000" dirty="0" smtClean="0"/>
              <a:t> “</a:t>
            </a:r>
            <a:r>
              <a:rPr lang="en-US" sz="2000" dirty="0" err="1" smtClean="0"/>
              <a:t>rt</a:t>
            </a:r>
            <a:r>
              <a:rPr lang="en-US" sz="2000" dirty="0" smtClean="0"/>
              <a:t>”; 1 </a:t>
            </a:r>
            <a:r>
              <a:rPr lang="en-US" sz="2000" dirty="0" err="1" smtClean="0">
                <a:sym typeface="Symbol" charset="2"/>
              </a:rPr>
              <a:t></a:t>
            </a:r>
            <a:r>
              <a:rPr lang="en-US" sz="2000" dirty="0" smtClean="0"/>
              <a:t> “rd”</a:t>
            </a:r>
          </a:p>
          <a:p>
            <a:pPr marL="203200" indent="-203200">
              <a:lnSpc>
                <a:spcPct val="75000"/>
              </a:lnSpc>
              <a:spcBef>
                <a:spcPct val="30000"/>
              </a:spcBef>
              <a:buFont typeface="Arial"/>
              <a:buChar char="•"/>
              <a:tabLst>
                <a:tab pos="1600200" algn="l"/>
              </a:tabLst>
              <a:defRPr/>
            </a:pPr>
            <a:r>
              <a:rPr lang="en-US" sz="2000" dirty="0" err="1" smtClean="0"/>
              <a:t>RegWr</a:t>
            </a:r>
            <a:r>
              <a:rPr lang="en-US" sz="2000" dirty="0" smtClean="0"/>
              <a:t>:	1 </a:t>
            </a:r>
            <a:r>
              <a:rPr lang="en-US" sz="2000" dirty="0" err="1" smtClean="0">
                <a:sym typeface="Symbol" charset="2"/>
              </a:rPr>
              <a:t></a:t>
            </a:r>
            <a:r>
              <a:rPr lang="en-US" sz="2000" dirty="0" smtClean="0"/>
              <a:t> write register</a:t>
            </a:r>
          </a:p>
          <a:p>
            <a:pPr>
              <a:defRPr/>
            </a:pPr>
            <a:endParaRPr lang="en-US" dirty="0"/>
          </a:p>
        </p:txBody>
      </p:sp>
      <p:sp>
        <p:nvSpPr>
          <p:cNvPr id="99" name="Date Placeholder 98"/>
          <p:cNvSpPr>
            <a:spLocks noGrp="1"/>
          </p:cNvSpPr>
          <p:nvPr>
            <p:ph type="dt" sz="quarter" idx="10"/>
          </p:nvPr>
        </p:nvSpPr>
        <p:spPr/>
        <p:txBody>
          <a:bodyPr/>
          <a:lstStyle/>
          <a:p>
            <a:pPr>
              <a:defRPr/>
            </a:pPr>
            <a:fld id="{29CFD15E-8665-B747-925C-0B09019D5FA6}" type="datetime1">
              <a:rPr lang="en-US" smtClean="0"/>
              <a:pPr>
                <a:defRPr/>
              </a:pPr>
              <a:t>7/26/2011</a:t>
            </a:fld>
            <a:endParaRPr lang="en-US"/>
          </a:p>
        </p:txBody>
      </p:sp>
      <p:sp>
        <p:nvSpPr>
          <p:cNvPr id="101" name="Footer Placeholder 100"/>
          <p:cNvSpPr>
            <a:spLocks noGrp="1"/>
          </p:cNvSpPr>
          <p:nvPr>
            <p:ph type="ftr" sz="quarter" idx="11"/>
          </p:nvPr>
        </p:nvSpPr>
        <p:spPr/>
        <p:txBody>
          <a:bodyPr/>
          <a:lstStyle/>
          <a:p>
            <a:pPr>
              <a:defRPr/>
            </a:pPr>
            <a:r>
              <a:rPr lang="en-US" smtClean="0"/>
              <a:t>Spring 2011 -- Lecture #18</a:t>
            </a:r>
            <a:endParaRPr lang="en-US" dirty="0"/>
          </a:p>
        </p:txBody>
      </p:sp>
      <p:sp>
        <p:nvSpPr>
          <p:cNvPr id="100" name="Slide Number Placeholder 99"/>
          <p:cNvSpPr>
            <a:spLocks noGrp="1"/>
          </p:cNvSpPr>
          <p:nvPr>
            <p:ph type="sldNum" sz="quarter" idx="12"/>
          </p:nvPr>
        </p:nvSpPr>
        <p:spPr/>
        <p:txBody>
          <a:bodyPr/>
          <a:lstStyle/>
          <a:p>
            <a:pPr>
              <a:defRPr/>
            </a:pPr>
            <a:fld id="{1D3D1165-2FB3-A742-8F74-7F4AD994F06B}" type="slidenum">
              <a:rPr lang="en-US" smtClean="0"/>
              <a:pPr>
                <a:defRPr/>
              </a:pPr>
              <a:t>19</a:t>
            </a:fld>
            <a:endParaRPr lang="en-US"/>
          </a:p>
        </p:txBody>
      </p:sp>
      <p:sp>
        <p:nvSpPr>
          <p:cNvPr id="28677" name="Rectangle 5"/>
          <p:cNvSpPr>
            <a:spLocks noChangeArrowheads="1"/>
          </p:cNvSpPr>
          <p:nvPr/>
        </p:nvSpPr>
        <p:spPr bwMode="auto">
          <a:xfrm>
            <a:off x="7067550" y="4208463"/>
            <a:ext cx="390525"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28678" name="Rectangle 6"/>
          <p:cNvSpPr>
            <a:spLocks noChangeArrowheads="1"/>
          </p:cNvSpPr>
          <p:nvPr/>
        </p:nvSpPr>
        <p:spPr bwMode="auto">
          <a:xfrm>
            <a:off x="6303963" y="2595563"/>
            <a:ext cx="1039812" cy="393700"/>
          </a:xfrm>
          <a:prstGeom prst="rect">
            <a:avLst/>
          </a:prstGeom>
          <a:noFill/>
          <a:ln w="12700">
            <a:noFill/>
            <a:miter lim="800000"/>
            <a:headEnd/>
            <a:tailEnd/>
          </a:ln>
        </p:spPr>
        <p:txBody>
          <a:bodyPr lIns="90488" tIns="44450" rIns="90488" bIns="44450">
            <a:prstTxWarp prst="textNoShape">
              <a:avLst/>
            </a:prstTxWarp>
            <a:spAutoFit/>
          </a:bodyPr>
          <a:lstStyle/>
          <a:p>
            <a:pPr>
              <a:defRPr/>
            </a:pPr>
            <a:r>
              <a:rPr lang="en-US" sz="2000" u="sng" dirty="0" err="1">
                <a:solidFill>
                  <a:srgbClr val="FF0000"/>
                </a:solidFill>
                <a:latin typeface="+mn-lt"/>
              </a:rPr>
              <a:t>ALUctr</a:t>
            </a:r>
            <a:endParaRPr lang="en-US" sz="2000" u="sng" dirty="0">
              <a:solidFill>
                <a:srgbClr val="FF0000"/>
              </a:solidFill>
              <a:latin typeface="+mn-lt"/>
            </a:endParaRPr>
          </a:p>
        </p:txBody>
      </p:sp>
      <p:sp>
        <p:nvSpPr>
          <p:cNvPr id="28679" name="Rectangle 7"/>
          <p:cNvSpPr>
            <a:spLocks noChangeArrowheads="1"/>
          </p:cNvSpPr>
          <p:nvPr/>
        </p:nvSpPr>
        <p:spPr bwMode="auto">
          <a:xfrm>
            <a:off x="3181350" y="4970463"/>
            <a:ext cx="4667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28680" name="Rectangle 8"/>
          <p:cNvSpPr>
            <a:spLocks noChangeArrowheads="1"/>
          </p:cNvSpPr>
          <p:nvPr/>
        </p:nvSpPr>
        <p:spPr bwMode="auto">
          <a:xfrm>
            <a:off x="2636838" y="4065588"/>
            <a:ext cx="722312"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busW</a:t>
            </a:r>
          </a:p>
        </p:txBody>
      </p:sp>
      <p:sp>
        <p:nvSpPr>
          <p:cNvPr id="28681" name="Rectangle 9"/>
          <p:cNvSpPr>
            <a:spLocks noChangeArrowheads="1"/>
          </p:cNvSpPr>
          <p:nvPr/>
        </p:nvSpPr>
        <p:spPr bwMode="auto">
          <a:xfrm>
            <a:off x="2759075" y="3370263"/>
            <a:ext cx="876300"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dirty="0" err="1">
                <a:solidFill>
                  <a:srgbClr val="FF0000"/>
                </a:solidFill>
                <a:latin typeface="+mn-lt"/>
              </a:rPr>
              <a:t>RegWr</a:t>
            </a:r>
            <a:endParaRPr lang="en-US" sz="2000" u="sng" dirty="0">
              <a:solidFill>
                <a:srgbClr val="FF0000"/>
              </a:solidFill>
              <a:latin typeface="+mn-lt"/>
            </a:endParaRPr>
          </a:p>
        </p:txBody>
      </p:sp>
      <p:sp>
        <p:nvSpPr>
          <p:cNvPr id="28682" name="Line 10"/>
          <p:cNvSpPr>
            <a:spLocks noChangeShapeType="1"/>
          </p:cNvSpPr>
          <p:nvPr/>
        </p:nvSpPr>
        <p:spPr bwMode="auto">
          <a:xfrm flipH="1">
            <a:off x="2946400" y="4384675"/>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683" name="Rectangle 11"/>
          <p:cNvSpPr>
            <a:spLocks noChangeArrowheads="1"/>
          </p:cNvSpPr>
          <p:nvPr/>
        </p:nvSpPr>
        <p:spPr bwMode="auto">
          <a:xfrm>
            <a:off x="2798763" y="4484688"/>
            <a:ext cx="390525"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28684" name="Line 12"/>
          <p:cNvSpPr>
            <a:spLocks noChangeShapeType="1"/>
          </p:cNvSpPr>
          <p:nvPr/>
        </p:nvSpPr>
        <p:spPr bwMode="auto">
          <a:xfrm flipH="1">
            <a:off x="5772150" y="4208463"/>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685" name="Rectangle 13"/>
          <p:cNvSpPr>
            <a:spLocks noChangeArrowheads="1"/>
          </p:cNvSpPr>
          <p:nvPr/>
        </p:nvSpPr>
        <p:spPr bwMode="auto">
          <a:xfrm>
            <a:off x="5619750" y="3903663"/>
            <a:ext cx="390525"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28686" name="Rectangle 14"/>
          <p:cNvSpPr>
            <a:spLocks noChangeArrowheads="1"/>
          </p:cNvSpPr>
          <p:nvPr/>
        </p:nvSpPr>
        <p:spPr bwMode="auto">
          <a:xfrm>
            <a:off x="4826000" y="3903663"/>
            <a:ext cx="7175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busA</a:t>
            </a:r>
          </a:p>
        </p:txBody>
      </p:sp>
      <p:sp>
        <p:nvSpPr>
          <p:cNvPr id="28687" name="Line 15"/>
          <p:cNvSpPr>
            <a:spLocks noChangeShapeType="1"/>
          </p:cNvSpPr>
          <p:nvPr/>
        </p:nvSpPr>
        <p:spPr bwMode="auto">
          <a:xfrm flipV="1">
            <a:off x="5086350" y="4741863"/>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688" name="Rectangle 16"/>
          <p:cNvSpPr>
            <a:spLocks noChangeArrowheads="1"/>
          </p:cNvSpPr>
          <p:nvPr/>
        </p:nvSpPr>
        <p:spPr bwMode="auto">
          <a:xfrm>
            <a:off x="4930775" y="4865688"/>
            <a:ext cx="390525"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28689" name="Rectangle 17"/>
          <p:cNvSpPr>
            <a:spLocks noChangeArrowheads="1"/>
          </p:cNvSpPr>
          <p:nvPr/>
        </p:nvSpPr>
        <p:spPr bwMode="auto">
          <a:xfrm>
            <a:off x="4857750" y="4375150"/>
            <a:ext cx="7032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dirty="0" err="1">
                <a:latin typeface="+mn-lt"/>
              </a:rPr>
              <a:t>busB</a:t>
            </a:r>
            <a:endParaRPr lang="en-US" sz="2000" dirty="0">
              <a:latin typeface="+mn-lt"/>
            </a:endParaRPr>
          </a:p>
        </p:txBody>
      </p:sp>
      <p:sp>
        <p:nvSpPr>
          <p:cNvPr id="28690" name="Line 18"/>
          <p:cNvSpPr>
            <a:spLocks noChangeShapeType="1"/>
          </p:cNvSpPr>
          <p:nvPr/>
        </p:nvSpPr>
        <p:spPr bwMode="auto">
          <a:xfrm flipV="1">
            <a:off x="4476750" y="3748088"/>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691" name="Line 19"/>
          <p:cNvSpPr>
            <a:spLocks noChangeShapeType="1"/>
          </p:cNvSpPr>
          <p:nvPr/>
        </p:nvSpPr>
        <p:spPr bwMode="auto">
          <a:xfrm flipV="1">
            <a:off x="3727450" y="3748088"/>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692" name="Rectangle 20"/>
          <p:cNvSpPr>
            <a:spLocks noChangeArrowheads="1"/>
          </p:cNvSpPr>
          <p:nvPr/>
        </p:nvSpPr>
        <p:spPr bwMode="auto">
          <a:xfrm>
            <a:off x="3584575" y="3598863"/>
            <a:ext cx="287338"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28693" name="Line 21"/>
          <p:cNvSpPr>
            <a:spLocks noChangeShapeType="1"/>
          </p:cNvSpPr>
          <p:nvPr/>
        </p:nvSpPr>
        <p:spPr bwMode="auto">
          <a:xfrm flipV="1">
            <a:off x="4108450" y="3748088"/>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694" name="Rectangle 22"/>
          <p:cNvSpPr>
            <a:spLocks noChangeArrowheads="1"/>
          </p:cNvSpPr>
          <p:nvPr/>
        </p:nvSpPr>
        <p:spPr bwMode="auto">
          <a:xfrm>
            <a:off x="3943350" y="3598863"/>
            <a:ext cx="287338"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28695" name="Rectangle 23"/>
          <p:cNvSpPr>
            <a:spLocks noChangeArrowheads="1"/>
          </p:cNvSpPr>
          <p:nvPr/>
        </p:nvSpPr>
        <p:spPr bwMode="auto">
          <a:xfrm>
            <a:off x="3522663" y="3975100"/>
            <a:ext cx="439737" cy="33496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Rw</a:t>
            </a:r>
          </a:p>
        </p:txBody>
      </p:sp>
      <p:sp>
        <p:nvSpPr>
          <p:cNvPr id="28696" name="Rectangle 24"/>
          <p:cNvSpPr>
            <a:spLocks noChangeArrowheads="1"/>
          </p:cNvSpPr>
          <p:nvPr/>
        </p:nvSpPr>
        <p:spPr bwMode="auto">
          <a:xfrm>
            <a:off x="3979863" y="3975100"/>
            <a:ext cx="406400"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Ra</a:t>
            </a:r>
          </a:p>
        </p:txBody>
      </p:sp>
      <p:sp>
        <p:nvSpPr>
          <p:cNvPr id="28697" name="Rectangle 25"/>
          <p:cNvSpPr>
            <a:spLocks noChangeArrowheads="1"/>
          </p:cNvSpPr>
          <p:nvPr/>
        </p:nvSpPr>
        <p:spPr bwMode="auto">
          <a:xfrm>
            <a:off x="4360863" y="3975100"/>
            <a:ext cx="417512"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Rb</a:t>
            </a:r>
          </a:p>
        </p:txBody>
      </p:sp>
      <p:sp>
        <p:nvSpPr>
          <p:cNvPr id="28698" name="Rectangle 26"/>
          <p:cNvSpPr>
            <a:spLocks noChangeArrowheads="1"/>
          </p:cNvSpPr>
          <p:nvPr/>
        </p:nvSpPr>
        <p:spPr bwMode="auto">
          <a:xfrm>
            <a:off x="3522663" y="4360863"/>
            <a:ext cx="952500"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b="1">
                <a:latin typeface="+mn-lt"/>
              </a:rPr>
              <a:t>RegFile</a:t>
            </a:r>
          </a:p>
        </p:txBody>
      </p:sp>
      <p:sp>
        <p:nvSpPr>
          <p:cNvPr id="28699" name="Rectangle 27"/>
          <p:cNvSpPr>
            <a:spLocks noChangeArrowheads="1"/>
          </p:cNvSpPr>
          <p:nvPr/>
        </p:nvSpPr>
        <p:spPr bwMode="auto">
          <a:xfrm>
            <a:off x="3943350" y="3370263"/>
            <a:ext cx="401638"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Rs</a:t>
            </a:r>
          </a:p>
        </p:txBody>
      </p:sp>
      <p:sp>
        <p:nvSpPr>
          <p:cNvPr id="28700" name="Rectangle 28"/>
          <p:cNvSpPr>
            <a:spLocks noChangeArrowheads="1"/>
          </p:cNvSpPr>
          <p:nvPr/>
        </p:nvSpPr>
        <p:spPr bwMode="auto">
          <a:xfrm>
            <a:off x="3744913" y="2608263"/>
            <a:ext cx="396875" cy="363537"/>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dirty="0" err="1">
                <a:latin typeface="+mn-lt"/>
              </a:rPr>
              <a:t>Rt</a:t>
            </a:r>
            <a:endParaRPr lang="en-US" dirty="0">
              <a:latin typeface="+mn-lt"/>
            </a:endParaRPr>
          </a:p>
        </p:txBody>
      </p:sp>
      <p:sp>
        <p:nvSpPr>
          <p:cNvPr id="28701" name="Rectangle 29"/>
          <p:cNvSpPr>
            <a:spLocks noChangeArrowheads="1"/>
          </p:cNvSpPr>
          <p:nvPr/>
        </p:nvSpPr>
        <p:spPr bwMode="auto">
          <a:xfrm>
            <a:off x="4324350" y="3370263"/>
            <a:ext cx="396875" cy="363537"/>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a:latin typeface="+mn-lt"/>
              </a:rPr>
              <a:t>Rt</a:t>
            </a:r>
          </a:p>
        </p:txBody>
      </p:sp>
      <p:sp>
        <p:nvSpPr>
          <p:cNvPr id="28702" name="Rectangle 30"/>
          <p:cNvSpPr>
            <a:spLocks noChangeArrowheads="1"/>
          </p:cNvSpPr>
          <p:nvPr/>
        </p:nvSpPr>
        <p:spPr bwMode="auto">
          <a:xfrm>
            <a:off x="3313113" y="2608263"/>
            <a:ext cx="428625"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dirty="0">
                <a:latin typeface="+mn-lt"/>
              </a:rPr>
              <a:t>Rd</a:t>
            </a:r>
          </a:p>
        </p:txBody>
      </p:sp>
      <p:sp>
        <p:nvSpPr>
          <p:cNvPr id="28703" name="Rectangle 31"/>
          <p:cNvSpPr>
            <a:spLocks noChangeArrowheads="1"/>
          </p:cNvSpPr>
          <p:nvPr/>
        </p:nvSpPr>
        <p:spPr bwMode="auto">
          <a:xfrm>
            <a:off x="2389188" y="2608263"/>
            <a:ext cx="942975"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dirty="0" err="1">
                <a:solidFill>
                  <a:srgbClr val="FF0000"/>
                </a:solidFill>
                <a:latin typeface="+mn-lt"/>
              </a:rPr>
              <a:t>RegDst</a:t>
            </a:r>
            <a:endParaRPr lang="en-US" sz="2000" u="sng" dirty="0">
              <a:solidFill>
                <a:srgbClr val="FF0000"/>
              </a:solidFill>
              <a:latin typeface="+mn-lt"/>
            </a:endParaRPr>
          </a:p>
        </p:txBody>
      </p:sp>
      <p:sp>
        <p:nvSpPr>
          <p:cNvPr id="28704" name="Rectangle 32"/>
          <p:cNvSpPr>
            <a:spLocks noChangeArrowheads="1"/>
          </p:cNvSpPr>
          <p:nvPr/>
        </p:nvSpPr>
        <p:spPr bwMode="auto">
          <a:xfrm>
            <a:off x="4654550" y="5148263"/>
            <a:ext cx="355600" cy="1041400"/>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28705" name="Rectangle 33"/>
          <p:cNvSpPr>
            <a:spLocks noChangeArrowheads="1"/>
          </p:cNvSpPr>
          <p:nvPr/>
        </p:nvSpPr>
        <p:spPr bwMode="auto">
          <a:xfrm rot="5400000">
            <a:off x="4307681" y="5482432"/>
            <a:ext cx="1082675" cy="363538"/>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b="1">
                <a:latin typeface="+mn-lt"/>
              </a:rPr>
              <a:t>Extender</a:t>
            </a:r>
            <a:endParaRPr lang="en-US" sz="2000" b="1">
              <a:latin typeface="+mn-lt"/>
            </a:endParaRPr>
          </a:p>
        </p:txBody>
      </p:sp>
      <p:sp>
        <p:nvSpPr>
          <p:cNvPr id="28706" name="Rectangle 34"/>
          <p:cNvSpPr>
            <a:spLocks noChangeArrowheads="1"/>
          </p:cNvSpPr>
          <p:nvPr/>
        </p:nvSpPr>
        <p:spPr bwMode="auto">
          <a:xfrm>
            <a:off x="5162550" y="5703888"/>
            <a:ext cx="390525"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28707" name="Line 35"/>
          <p:cNvSpPr>
            <a:spLocks noChangeShapeType="1"/>
          </p:cNvSpPr>
          <p:nvPr/>
        </p:nvSpPr>
        <p:spPr bwMode="auto">
          <a:xfrm flipH="1">
            <a:off x="5314950" y="5602288"/>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708" name="Line 36"/>
          <p:cNvSpPr>
            <a:spLocks noChangeShapeType="1"/>
          </p:cNvSpPr>
          <p:nvPr/>
        </p:nvSpPr>
        <p:spPr bwMode="auto">
          <a:xfrm flipH="1">
            <a:off x="4235450" y="5603875"/>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709" name="Rectangle 37"/>
          <p:cNvSpPr>
            <a:spLocks noChangeArrowheads="1"/>
          </p:cNvSpPr>
          <p:nvPr/>
        </p:nvSpPr>
        <p:spPr bwMode="auto">
          <a:xfrm>
            <a:off x="4019550" y="5703888"/>
            <a:ext cx="390525"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28710" name="Rectangle 38"/>
          <p:cNvSpPr>
            <a:spLocks noChangeArrowheads="1"/>
          </p:cNvSpPr>
          <p:nvPr/>
        </p:nvSpPr>
        <p:spPr bwMode="auto">
          <a:xfrm>
            <a:off x="3105150" y="5427663"/>
            <a:ext cx="9112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28711" name="Rectangle 39"/>
          <p:cNvSpPr>
            <a:spLocks noChangeArrowheads="1"/>
          </p:cNvSpPr>
          <p:nvPr/>
        </p:nvSpPr>
        <p:spPr bwMode="auto">
          <a:xfrm>
            <a:off x="5391150" y="6037263"/>
            <a:ext cx="9112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ALUSrc</a:t>
            </a:r>
          </a:p>
        </p:txBody>
      </p:sp>
      <p:sp>
        <p:nvSpPr>
          <p:cNvPr id="28712" name="Rectangle 40"/>
          <p:cNvSpPr>
            <a:spLocks noChangeArrowheads="1"/>
          </p:cNvSpPr>
          <p:nvPr/>
        </p:nvSpPr>
        <p:spPr bwMode="auto">
          <a:xfrm>
            <a:off x="3714750" y="6113463"/>
            <a:ext cx="811213"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ExtOp</a:t>
            </a:r>
          </a:p>
        </p:txBody>
      </p:sp>
      <p:sp>
        <p:nvSpPr>
          <p:cNvPr id="28713" name="Line 41"/>
          <p:cNvSpPr>
            <a:spLocks noChangeShapeType="1"/>
          </p:cNvSpPr>
          <p:nvPr/>
        </p:nvSpPr>
        <p:spPr bwMode="auto">
          <a:xfrm flipV="1">
            <a:off x="8743950" y="2989263"/>
            <a:ext cx="0" cy="1482725"/>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28714" name="Rectangle 42"/>
          <p:cNvSpPr>
            <a:spLocks noChangeArrowheads="1"/>
          </p:cNvSpPr>
          <p:nvPr/>
        </p:nvSpPr>
        <p:spPr bwMode="auto">
          <a:xfrm>
            <a:off x="7767638" y="2595563"/>
            <a:ext cx="1323975"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solidFill>
                  <a:srgbClr val="FF0000"/>
                </a:solidFill>
                <a:latin typeface="+mn-lt"/>
              </a:rPr>
              <a:t>MemtoReg</a:t>
            </a:r>
          </a:p>
        </p:txBody>
      </p:sp>
      <p:sp>
        <p:nvSpPr>
          <p:cNvPr id="28715" name="Rectangle 43"/>
          <p:cNvSpPr>
            <a:spLocks noChangeArrowheads="1"/>
          </p:cNvSpPr>
          <p:nvPr/>
        </p:nvSpPr>
        <p:spPr bwMode="auto">
          <a:xfrm>
            <a:off x="6424613" y="5961063"/>
            <a:ext cx="4667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28716" name="Rectangle 44"/>
          <p:cNvSpPr>
            <a:spLocks noChangeArrowheads="1"/>
          </p:cNvSpPr>
          <p:nvPr/>
        </p:nvSpPr>
        <p:spPr bwMode="auto">
          <a:xfrm>
            <a:off x="6153150" y="5427663"/>
            <a:ext cx="935038"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Data In</a:t>
            </a:r>
          </a:p>
        </p:txBody>
      </p:sp>
      <p:sp>
        <p:nvSpPr>
          <p:cNvPr id="28717" name="Line 45"/>
          <p:cNvSpPr>
            <a:spLocks noChangeShapeType="1"/>
          </p:cNvSpPr>
          <p:nvPr/>
        </p:nvSpPr>
        <p:spPr bwMode="auto">
          <a:xfrm flipH="1">
            <a:off x="6732588" y="5346700"/>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718" name="Rectangle 46"/>
          <p:cNvSpPr>
            <a:spLocks noChangeArrowheads="1"/>
          </p:cNvSpPr>
          <p:nvPr/>
        </p:nvSpPr>
        <p:spPr bwMode="auto">
          <a:xfrm>
            <a:off x="6762750" y="5122863"/>
            <a:ext cx="390525"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28719" name="Line 47"/>
          <p:cNvSpPr>
            <a:spLocks noChangeShapeType="1"/>
          </p:cNvSpPr>
          <p:nvPr/>
        </p:nvSpPr>
        <p:spPr bwMode="auto">
          <a:xfrm flipV="1">
            <a:off x="7435850" y="3370263"/>
            <a:ext cx="12700" cy="1846262"/>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28720" name="Rectangle 48"/>
          <p:cNvSpPr>
            <a:spLocks noChangeArrowheads="1"/>
          </p:cNvSpPr>
          <p:nvPr/>
        </p:nvSpPr>
        <p:spPr bwMode="auto">
          <a:xfrm>
            <a:off x="6991350" y="2959100"/>
            <a:ext cx="104140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dirty="0" err="1">
                <a:solidFill>
                  <a:srgbClr val="FF0000"/>
                </a:solidFill>
                <a:latin typeface="+mn-lt"/>
              </a:rPr>
              <a:t>MemWr</a:t>
            </a:r>
            <a:endParaRPr lang="en-US" sz="2000" u="sng" dirty="0">
              <a:solidFill>
                <a:srgbClr val="FF0000"/>
              </a:solidFill>
              <a:latin typeface="+mn-lt"/>
            </a:endParaRPr>
          </a:p>
        </p:txBody>
      </p:sp>
      <p:grpSp>
        <p:nvGrpSpPr>
          <p:cNvPr id="2" name="Group 49"/>
          <p:cNvGrpSpPr>
            <a:grpSpLocks/>
          </p:cNvGrpSpPr>
          <p:nvPr/>
        </p:nvGrpSpPr>
        <p:grpSpPr bwMode="auto">
          <a:xfrm>
            <a:off x="3333750" y="3036888"/>
            <a:ext cx="838200" cy="336550"/>
            <a:chOff x="2640" y="1422"/>
            <a:chExt cx="528" cy="212"/>
          </a:xfrm>
        </p:grpSpPr>
        <p:sp>
          <p:nvSpPr>
            <p:cNvPr id="28771" name="Rectangle 50"/>
            <p:cNvSpPr>
              <a:spLocks noChangeArrowheads="1"/>
            </p:cNvSpPr>
            <p:nvPr/>
          </p:nvSpPr>
          <p:spPr bwMode="auto">
            <a:xfrm>
              <a:off x="292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28772" name="Rectangle 51"/>
            <p:cNvSpPr>
              <a:spLocks noChangeArrowheads="1"/>
            </p:cNvSpPr>
            <p:nvPr/>
          </p:nvSpPr>
          <p:spPr bwMode="auto">
            <a:xfrm>
              <a:off x="268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28773" name="Freeform 52"/>
            <p:cNvSpPr>
              <a:spLocks/>
            </p:cNvSpPr>
            <p:nvPr/>
          </p:nvSpPr>
          <p:spPr bwMode="auto">
            <a:xfrm>
              <a:off x="2640" y="1440"/>
              <a:ext cx="528" cy="192"/>
            </a:xfrm>
            <a:custGeom>
              <a:avLst/>
              <a:gdLst>
                <a:gd name="T0" fmla="*/ 0 w 528"/>
                <a:gd name="T1" fmla="*/ 0 h 192"/>
                <a:gd name="T2" fmla="*/ 48 w 528"/>
                <a:gd name="T3" fmla="*/ 192 h 192"/>
                <a:gd name="T4" fmla="*/ 480 w 528"/>
                <a:gd name="T5" fmla="*/ 192 h 192"/>
                <a:gd name="T6" fmla="*/ 528 w 528"/>
                <a:gd name="T7" fmla="*/ 0 h 192"/>
                <a:gd name="T8" fmla="*/ 0 w 528"/>
                <a:gd name="T9" fmla="*/ 0 h 192"/>
                <a:gd name="T10" fmla="*/ 0 60000 65536"/>
                <a:gd name="T11" fmla="*/ 0 60000 65536"/>
                <a:gd name="T12" fmla="*/ 0 60000 65536"/>
                <a:gd name="T13" fmla="*/ 0 60000 65536"/>
                <a:gd name="T14" fmla="*/ 0 60000 65536"/>
                <a:gd name="T15" fmla="*/ 0 w 528"/>
                <a:gd name="T16" fmla="*/ 0 h 192"/>
                <a:gd name="T17" fmla="*/ 528 w 528"/>
                <a:gd name="T18" fmla="*/ 192 h 192"/>
              </a:gdLst>
              <a:ahLst/>
              <a:cxnLst>
                <a:cxn ang="T10">
                  <a:pos x="T0" y="T1"/>
                </a:cxn>
                <a:cxn ang="T11">
                  <a:pos x="T2" y="T3"/>
                </a:cxn>
                <a:cxn ang="T12">
                  <a:pos x="T4" y="T5"/>
                </a:cxn>
                <a:cxn ang="T13">
                  <a:pos x="T6" y="T7"/>
                </a:cxn>
                <a:cxn ang="T14">
                  <a:pos x="T8" y="T9"/>
                </a:cxn>
              </a:cxnLst>
              <a:rect l="T15" t="T16" r="T17" b="T18"/>
              <a:pathLst>
                <a:path w="528" h="192">
                  <a:moveTo>
                    <a:pt x="0" y="0"/>
                  </a:moveTo>
                  <a:lnTo>
                    <a:pt x="48" y="192"/>
                  </a:lnTo>
                  <a:lnTo>
                    <a:pt x="480" y="192"/>
                  </a:lnTo>
                  <a:lnTo>
                    <a:pt x="528" y="0"/>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28722" name="Rectangle 53"/>
          <p:cNvSpPr>
            <a:spLocks noChangeArrowheads="1"/>
          </p:cNvSpPr>
          <p:nvPr/>
        </p:nvSpPr>
        <p:spPr bwMode="auto">
          <a:xfrm>
            <a:off x="3333750" y="3979863"/>
            <a:ext cx="1447800" cy="990600"/>
          </a:xfrm>
          <a:prstGeom prst="rect">
            <a:avLst/>
          </a:prstGeom>
          <a:noFill/>
          <a:ln w="28575">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3" name="Group 54"/>
          <p:cNvGrpSpPr>
            <a:grpSpLocks/>
          </p:cNvGrpSpPr>
          <p:nvPr/>
        </p:nvGrpSpPr>
        <p:grpSpPr bwMode="auto">
          <a:xfrm>
            <a:off x="5641975" y="4589463"/>
            <a:ext cx="358775" cy="1219200"/>
            <a:chOff x="3518" y="2640"/>
            <a:chExt cx="226" cy="768"/>
          </a:xfrm>
        </p:grpSpPr>
        <p:sp>
          <p:nvSpPr>
            <p:cNvPr id="28768" name="Rectangle 55"/>
            <p:cNvSpPr>
              <a:spLocks noChangeArrowheads="1"/>
            </p:cNvSpPr>
            <p:nvPr/>
          </p:nvSpPr>
          <p:spPr bwMode="auto">
            <a:xfrm>
              <a:off x="3518" y="269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28769" name="Rectangle 56"/>
            <p:cNvSpPr>
              <a:spLocks noChangeArrowheads="1"/>
            </p:cNvSpPr>
            <p:nvPr/>
          </p:nvSpPr>
          <p:spPr bwMode="auto">
            <a:xfrm>
              <a:off x="3518" y="3187"/>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28770" name="Freeform 57"/>
            <p:cNvSpPr>
              <a:spLocks/>
            </p:cNvSpPr>
            <p:nvPr/>
          </p:nvSpPr>
          <p:spPr bwMode="auto">
            <a:xfrm>
              <a:off x="3552" y="2640"/>
              <a:ext cx="192" cy="768"/>
            </a:xfrm>
            <a:custGeom>
              <a:avLst/>
              <a:gdLst>
                <a:gd name="T0" fmla="*/ 0 w 192"/>
                <a:gd name="T1" fmla="*/ 0 h 768"/>
                <a:gd name="T2" fmla="*/ 0 w 192"/>
                <a:gd name="T3" fmla="*/ 768 h 768"/>
                <a:gd name="T4" fmla="*/ 192 w 192"/>
                <a:gd name="T5" fmla="*/ 672 h 768"/>
                <a:gd name="T6" fmla="*/ 192 w 192"/>
                <a:gd name="T7" fmla="*/ 96 h 768"/>
                <a:gd name="T8" fmla="*/ 0 w 192"/>
                <a:gd name="T9" fmla="*/ 0 h 768"/>
                <a:gd name="T10" fmla="*/ 0 60000 65536"/>
                <a:gd name="T11" fmla="*/ 0 60000 65536"/>
                <a:gd name="T12" fmla="*/ 0 60000 65536"/>
                <a:gd name="T13" fmla="*/ 0 60000 65536"/>
                <a:gd name="T14" fmla="*/ 0 60000 65536"/>
                <a:gd name="T15" fmla="*/ 0 w 192"/>
                <a:gd name="T16" fmla="*/ 0 h 768"/>
                <a:gd name="T17" fmla="*/ 192 w 192"/>
                <a:gd name="T18" fmla="*/ 768 h 768"/>
              </a:gdLst>
              <a:ahLst/>
              <a:cxnLst>
                <a:cxn ang="T10">
                  <a:pos x="T0" y="T1"/>
                </a:cxn>
                <a:cxn ang="T11">
                  <a:pos x="T2" y="T3"/>
                </a:cxn>
                <a:cxn ang="T12">
                  <a:pos x="T4" y="T5"/>
                </a:cxn>
                <a:cxn ang="T13">
                  <a:pos x="T6" y="T7"/>
                </a:cxn>
                <a:cxn ang="T14">
                  <a:pos x="T8" y="T9"/>
                </a:cxn>
              </a:cxnLst>
              <a:rect l="T15" t="T16" r="T17" b="T18"/>
              <a:pathLst>
                <a:path w="192" h="768">
                  <a:moveTo>
                    <a:pt x="0" y="0"/>
                  </a:moveTo>
                  <a:lnTo>
                    <a:pt x="0" y="768"/>
                  </a:lnTo>
                  <a:lnTo>
                    <a:pt x="192" y="672"/>
                  </a:lnTo>
                  <a:lnTo>
                    <a:pt x="192" y="96"/>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4" name="Group 58"/>
          <p:cNvGrpSpPr>
            <a:grpSpLocks/>
          </p:cNvGrpSpPr>
          <p:nvPr/>
        </p:nvGrpSpPr>
        <p:grpSpPr bwMode="auto">
          <a:xfrm>
            <a:off x="6505575" y="3979863"/>
            <a:ext cx="485775" cy="1143000"/>
            <a:chOff x="4009" y="2304"/>
            <a:chExt cx="306" cy="720"/>
          </a:xfrm>
        </p:grpSpPr>
        <p:sp>
          <p:nvSpPr>
            <p:cNvPr id="28765" name="Rectangle 59"/>
            <p:cNvSpPr>
              <a:spLocks noChangeArrowheads="1"/>
            </p:cNvSpPr>
            <p:nvPr/>
          </p:nvSpPr>
          <p:spPr bwMode="auto">
            <a:xfrm>
              <a:off x="4009" y="2322"/>
              <a:ext cx="115"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endParaRPr lang="en-US" sz="1600" b="1">
                <a:latin typeface="+mn-lt"/>
              </a:endParaRPr>
            </a:p>
          </p:txBody>
        </p:sp>
        <p:sp>
          <p:nvSpPr>
            <p:cNvPr id="28766" name="Rectangle 60"/>
            <p:cNvSpPr>
              <a:spLocks noChangeArrowheads="1"/>
            </p:cNvSpPr>
            <p:nvPr/>
          </p:nvSpPr>
          <p:spPr bwMode="auto">
            <a:xfrm rot="5400000">
              <a:off x="4016" y="2581"/>
              <a:ext cx="33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ALU</a:t>
              </a:r>
            </a:p>
          </p:txBody>
        </p:sp>
        <p:sp>
          <p:nvSpPr>
            <p:cNvPr id="28767" name="Freeform 61"/>
            <p:cNvSpPr>
              <a:spLocks/>
            </p:cNvSpPr>
            <p:nvPr/>
          </p:nvSpPr>
          <p:spPr bwMode="auto">
            <a:xfrm>
              <a:off x="4032" y="2304"/>
              <a:ext cx="283" cy="720"/>
            </a:xfrm>
            <a:custGeom>
              <a:avLst/>
              <a:gdLst>
                <a:gd name="T0" fmla="*/ 0 w 240"/>
                <a:gd name="T1" fmla="*/ 0 h 672"/>
                <a:gd name="T2" fmla="*/ 0 w 240"/>
                <a:gd name="T3" fmla="*/ 355 h 672"/>
                <a:gd name="T4" fmla="*/ 79 w 240"/>
                <a:gd name="T5" fmla="*/ 414 h 672"/>
                <a:gd name="T6" fmla="*/ 0 w 240"/>
                <a:gd name="T7" fmla="*/ 471 h 672"/>
                <a:gd name="T8" fmla="*/ 0 w 240"/>
                <a:gd name="T9" fmla="*/ 826 h 672"/>
                <a:gd name="T10" fmla="*/ 394 w 240"/>
                <a:gd name="T11" fmla="*/ 590 h 672"/>
                <a:gd name="T12" fmla="*/ 394 w 240"/>
                <a:gd name="T13" fmla="*/ 237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28725" name="Rectangle 62"/>
          <p:cNvSpPr>
            <a:spLocks noChangeArrowheads="1"/>
          </p:cNvSpPr>
          <p:nvPr/>
        </p:nvSpPr>
        <p:spPr bwMode="auto">
          <a:xfrm>
            <a:off x="8537575" y="4484688"/>
            <a:ext cx="287338"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28726" name="Rectangle 63"/>
          <p:cNvSpPr>
            <a:spLocks noChangeArrowheads="1"/>
          </p:cNvSpPr>
          <p:nvPr/>
        </p:nvSpPr>
        <p:spPr bwMode="auto">
          <a:xfrm>
            <a:off x="8537575" y="5475288"/>
            <a:ext cx="287338"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28727" name="Freeform 64"/>
          <p:cNvSpPr>
            <a:spLocks/>
          </p:cNvSpPr>
          <p:nvPr/>
        </p:nvSpPr>
        <p:spPr bwMode="auto">
          <a:xfrm>
            <a:off x="8591550" y="4360863"/>
            <a:ext cx="304800" cy="1600200"/>
          </a:xfrm>
          <a:custGeom>
            <a:avLst/>
            <a:gdLst>
              <a:gd name="T0" fmla="*/ 0 w 192"/>
              <a:gd name="T1" fmla="*/ 0 h 1008"/>
              <a:gd name="T2" fmla="*/ 0 w 192"/>
              <a:gd name="T3" fmla="*/ 2147483647 h 1008"/>
              <a:gd name="T4" fmla="*/ 2147483647 w 192"/>
              <a:gd name="T5" fmla="*/ 2147483647 h 1008"/>
              <a:gd name="T6" fmla="*/ 2147483647 w 192"/>
              <a:gd name="T7" fmla="*/ 2147483647 h 1008"/>
              <a:gd name="T8" fmla="*/ 0 w 192"/>
              <a:gd name="T9" fmla="*/ 0 h 1008"/>
              <a:gd name="T10" fmla="*/ 0 60000 65536"/>
              <a:gd name="T11" fmla="*/ 0 60000 65536"/>
              <a:gd name="T12" fmla="*/ 0 60000 65536"/>
              <a:gd name="T13" fmla="*/ 0 60000 65536"/>
              <a:gd name="T14" fmla="*/ 0 60000 65536"/>
              <a:gd name="T15" fmla="*/ 0 w 192"/>
              <a:gd name="T16" fmla="*/ 0 h 1008"/>
              <a:gd name="T17" fmla="*/ 192 w 192"/>
              <a:gd name="T18" fmla="*/ 1008 h 1008"/>
            </a:gdLst>
            <a:ahLst/>
            <a:cxnLst>
              <a:cxn ang="T10">
                <a:pos x="T0" y="T1"/>
              </a:cxn>
              <a:cxn ang="T11">
                <a:pos x="T2" y="T3"/>
              </a:cxn>
              <a:cxn ang="T12">
                <a:pos x="T4" y="T5"/>
              </a:cxn>
              <a:cxn ang="T13">
                <a:pos x="T6" y="T7"/>
              </a:cxn>
              <a:cxn ang="T14">
                <a:pos x="T8" y="T9"/>
              </a:cxn>
            </a:cxnLst>
            <a:rect l="T15" t="T16" r="T17" b="T18"/>
            <a:pathLst>
              <a:path w="192" h="1008">
                <a:moveTo>
                  <a:pt x="0" y="0"/>
                </a:moveTo>
                <a:lnTo>
                  <a:pt x="0" y="1008"/>
                </a:lnTo>
                <a:lnTo>
                  <a:pt x="192" y="864"/>
                </a:lnTo>
                <a:lnTo>
                  <a:pt x="192" y="144"/>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728" name="Rectangle 65"/>
          <p:cNvSpPr>
            <a:spLocks noChangeArrowheads="1"/>
          </p:cNvSpPr>
          <p:nvPr/>
        </p:nvSpPr>
        <p:spPr bwMode="auto">
          <a:xfrm>
            <a:off x="7134225" y="5222875"/>
            <a:ext cx="1127125" cy="1128713"/>
          </a:xfrm>
          <a:prstGeom prst="rect">
            <a:avLst/>
          </a:prstGeom>
          <a:noFill/>
          <a:ln w="28575">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28729" name="Rectangle 66"/>
          <p:cNvSpPr>
            <a:spLocks noChangeArrowheads="1"/>
          </p:cNvSpPr>
          <p:nvPr/>
        </p:nvSpPr>
        <p:spPr bwMode="auto">
          <a:xfrm>
            <a:off x="7115175" y="5170488"/>
            <a:ext cx="639763"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WrEn</a:t>
            </a:r>
          </a:p>
        </p:txBody>
      </p:sp>
      <p:sp>
        <p:nvSpPr>
          <p:cNvPr id="28730" name="Rectangle 67"/>
          <p:cNvSpPr>
            <a:spLocks noChangeArrowheads="1"/>
          </p:cNvSpPr>
          <p:nvPr/>
        </p:nvSpPr>
        <p:spPr bwMode="auto">
          <a:xfrm>
            <a:off x="7726363" y="5170488"/>
            <a:ext cx="496887"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Adr</a:t>
            </a:r>
          </a:p>
        </p:txBody>
      </p:sp>
      <p:sp>
        <p:nvSpPr>
          <p:cNvPr id="28731" name="Rectangle 68"/>
          <p:cNvSpPr>
            <a:spLocks noChangeArrowheads="1"/>
          </p:cNvSpPr>
          <p:nvPr/>
        </p:nvSpPr>
        <p:spPr bwMode="auto">
          <a:xfrm>
            <a:off x="7151688" y="5578475"/>
            <a:ext cx="1096962" cy="592138"/>
          </a:xfrm>
          <a:prstGeom prst="rect">
            <a:avLst/>
          </a:prstGeom>
          <a:noFill/>
          <a:ln w="12700">
            <a:noFill/>
            <a:miter lim="800000"/>
            <a:headEnd/>
            <a:tailEnd/>
          </a:ln>
        </p:spPr>
        <p:txBody>
          <a:bodyPr wrap="none" lIns="90488" tIns="44450" rIns="90488" bIns="44450">
            <a:prstTxWarp prst="textNoShape">
              <a:avLst/>
            </a:prstTxWarp>
            <a:spAutoFit/>
          </a:bodyPr>
          <a:lstStyle/>
          <a:p>
            <a:pPr algn="ctr">
              <a:lnSpc>
                <a:spcPct val="80000"/>
              </a:lnSpc>
              <a:defRPr/>
            </a:pPr>
            <a:r>
              <a:rPr lang="en-US" sz="2000" b="1" dirty="0">
                <a:latin typeface="+mn-lt"/>
              </a:rPr>
              <a:t>Data</a:t>
            </a:r>
          </a:p>
          <a:p>
            <a:pPr algn="ctr">
              <a:lnSpc>
                <a:spcPct val="80000"/>
              </a:lnSpc>
              <a:defRPr/>
            </a:pPr>
            <a:r>
              <a:rPr lang="en-US" sz="2000" b="1" dirty="0">
                <a:latin typeface="+mn-lt"/>
              </a:rPr>
              <a:t>Memory</a:t>
            </a:r>
          </a:p>
        </p:txBody>
      </p:sp>
      <p:sp>
        <p:nvSpPr>
          <p:cNvPr id="28732" name="Line 69"/>
          <p:cNvSpPr>
            <a:spLocks noChangeShapeType="1"/>
          </p:cNvSpPr>
          <p:nvPr/>
        </p:nvSpPr>
        <p:spPr bwMode="auto">
          <a:xfrm>
            <a:off x="7143750" y="6113463"/>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733" name="Line 70"/>
          <p:cNvSpPr>
            <a:spLocks noChangeShapeType="1"/>
          </p:cNvSpPr>
          <p:nvPr/>
        </p:nvSpPr>
        <p:spPr bwMode="auto">
          <a:xfrm flipH="1">
            <a:off x="7143750" y="6189663"/>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734" name="Line 71"/>
          <p:cNvSpPr>
            <a:spLocks noChangeShapeType="1"/>
          </p:cNvSpPr>
          <p:nvPr/>
        </p:nvSpPr>
        <p:spPr bwMode="auto">
          <a:xfrm>
            <a:off x="3562350" y="2913063"/>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735" name="Line 72"/>
          <p:cNvSpPr>
            <a:spLocks noChangeShapeType="1"/>
          </p:cNvSpPr>
          <p:nvPr/>
        </p:nvSpPr>
        <p:spPr bwMode="auto">
          <a:xfrm>
            <a:off x="3943350" y="2913063"/>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736" name="Freeform 73"/>
          <p:cNvSpPr>
            <a:spLocks/>
          </p:cNvSpPr>
          <p:nvPr/>
        </p:nvSpPr>
        <p:spPr bwMode="auto">
          <a:xfrm>
            <a:off x="3028950" y="2989263"/>
            <a:ext cx="304800" cy="228600"/>
          </a:xfrm>
          <a:custGeom>
            <a:avLst/>
            <a:gdLst>
              <a:gd name="T0" fmla="*/ 0 w 192"/>
              <a:gd name="T1" fmla="*/ 0 h 336"/>
              <a:gd name="T2" fmla="*/ 0 w 192"/>
              <a:gd name="T3" fmla="*/ 2147483647 h 336"/>
              <a:gd name="T4" fmla="*/ 2147483647 w 192"/>
              <a:gd name="T5" fmla="*/ 2147483647 h 336"/>
              <a:gd name="T6" fmla="*/ 0 60000 65536"/>
              <a:gd name="T7" fmla="*/ 0 60000 65536"/>
              <a:gd name="T8" fmla="*/ 0 60000 65536"/>
              <a:gd name="T9" fmla="*/ 0 w 192"/>
              <a:gd name="T10" fmla="*/ 0 h 336"/>
              <a:gd name="T11" fmla="*/ 192 w 192"/>
              <a:gd name="T12" fmla="*/ 336 h 336"/>
            </a:gdLst>
            <a:ahLst/>
            <a:cxnLst>
              <a:cxn ang="T6">
                <a:pos x="T0" y="T1"/>
              </a:cxn>
              <a:cxn ang="T7">
                <a:pos x="T2" y="T3"/>
              </a:cxn>
              <a:cxn ang="T8">
                <a:pos x="T4" y="T5"/>
              </a:cxn>
            </a:cxnLst>
            <a:rect l="T9" t="T10" r="T11" b="T12"/>
            <a:pathLst>
              <a:path w="192" h="336">
                <a:moveTo>
                  <a:pt x="0" y="0"/>
                </a:moveTo>
                <a:lnTo>
                  <a:pt x="0" y="336"/>
                </a:lnTo>
                <a:lnTo>
                  <a:pt x="192" y="336"/>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28737" name="Line 74"/>
          <p:cNvSpPr>
            <a:spLocks noChangeShapeType="1"/>
          </p:cNvSpPr>
          <p:nvPr/>
        </p:nvSpPr>
        <p:spPr bwMode="auto">
          <a:xfrm>
            <a:off x="3486150" y="3751263"/>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738" name="Line 75"/>
          <p:cNvSpPr>
            <a:spLocks noChangeShapeType="1"/>
          </p:cNvSpPr>
          <p:nvPr/>
        </p:nvSpPr>
        <p:spPr bwMode="auto">
          <a:xfrm>
            <a:off x="3790950" y="3370263"/>
            <a:ext cx="0" cy="609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739" name="Line 76"/>
          <p:cNvSpPr>
            <a:spLocks noChangeShapeType="1"/>
          </p:cNvSpPr>
          <p:nvPr/>
        </p:nvSpPr>
        <p:spPr bwMode="auto">
          <a:xfrm>
            <a:off x="4171950" y="3675063"/>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740" name="Line 77"/>
          <p:cNvSpPr>
            <a:spLocks noChangeShapeType="1"/>
          </p:cNvSpPr>
          <p:nvPr/>
        </p:nvSpPr>
        <p:spPr bwMode="auto">
          <a:xfrm>
            <a:off x="4552950" y="3675063"/>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741" name="Rectangle 78"/>
          <p:cNvSpPr>
            <a:spLocks noChangeArrowheads="1"/>
          </p:cNvSpPr>
          <p:nvPr/>
        </p:nvSpPr>
        <p:spPr bwMode="auto">
          <a:xfrm>
            <a:off x="4346575" y="3598863"/>
            <a:ext cx="287338"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28742" name="Line 79"/>
          <p:cNvSpPr>
            <a:spLocks noChangeShapeType="1"/>
          </p:cNvSpPr>
          <p:nvPr/>
        </p:nvSpPr>
        <p:spPr bwMode="auto">
          <a:xfrm>
            <a:off x="4781550" y="4284663"/>
            <a:ext cx="17526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28743" name="Line 80"/>
          <p:cNvSpPr>
            <a:spLocks noChangeShapeType="1"/>
          </p:cNvSpPr>
          <p:nvPr/>
        </p:nvSpPr>
        <p:spPr bwMode="auto">
          <a:xfrm>
            <a:off x="6838950" y="2951163"/>
            <a:ext cx="0" cy="12192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28744" name="Line 81"/>
          <p:cNvSpPr>
            <a:spLocks noChangeShapeType="1"/>
          </p:cNvSpPr>
          <p:nvPr/>
        </p:nvSpPr>
        <p:spPr bwMode="auto">
          <a:xfrm>
            <a:off x="4781550" y="4818063"/>
            <a:ext cx="914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28745" name="Line 82"/>
          <p:cNvSpPr>
            <a:spLocks noChangeShapeType="1"/>
          </p:cNvSpPr>
          <p:nvPr/>
        </p:nvSpPr>
        <p:spPr bwMode="auto">
          <a:xfrm>
            <a:off x="6000750" y="4970463"/>
            <a:ext cx="533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28746" name="Line 83"/>
          <p:cNvSpPr>
            <a:spLocks noChangeShapeType="1"/>
          </p:cNvSpPr>
          <p:nvPr/>
        </p:nvSpPr>
        <p:spPr bwMode="auto">
          <a:xfrm>
            <a:off x="5010150" y="5656263"/>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28747" name="Line 84"/>
          <p:cNvSpPr>
            <a:spLocks noChangeShapeType="1"/>
          </p:cNvSpPr>
          <p:nvPr/>
        </p:nvSpPr>
        <p:spPr bwMode="auto">
          <a:xfrm>
            <a:off x="3943350" y="5656263"/>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28748" name="Line 85"/>
          <p:cNvSpPr>
            <a:spLocks noChangeShapeType="1"/>
          </p:cNvSpPr>
          <p:nvPr/>
        </p:nvSpPr>
        <p:spPr bwMode="auto">
          <a:xfrm flipH="1">
            <a:off x="3562350" y="4818063"/>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749" name="Line 86"/>
          <p:cNvSpPr>
            <a:spLocks noChangeShapeType="1"/>
          </p:cNvSpPr>
          <p:nvPr/>
        </p:nvSpPr>
        <p:spPr bwMode="auto">
          <a:xfrm>
            <a:off x="3638550" y="4818063"/>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750" name="Line 87"/>
          <p:cNvSpPr>
            <a:spLocks noChangeShapeType="1"/>
          </p:cNvSpPr>
          <p:nvPr/>
        </p:nvSpPr>
        <p:spPr bwMode="auto">
          <a:xfrm>
            <a:off x="3638550" y="4970463"/>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751" name="Line 88"/>
          <p:cNvSpPr>
            <a:spLocks noChangeShapeType="1"/>
          </p:cNvSpPr>
          <p:nvPr/>
        </p:nvSpPr>
        <p:spPr bwMode="auto">
          <a:xfrm flipV="1">
            <a:off x="4857750" y="6189663"/>
            <a:ext cx="0" cy="228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28752" name="Line 89"/>
          <p:cNvSpPr>
            <a:spLocks noChangeShapeType="1"/>
          </p:cNvSpPr>
          <p:nvPr/>
        </p:nvSpPr>
        <p:spPr bwMode="auto">
          <a:xfrm flipV="1">
            <a:off x="5848350" y="5732463"/>
            <a:ext cx="0" cy="3048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28753" name="Line 90"/>
          <p:cNvSpPr>
            <a:spLocks noChangeShapeType="1"/>
          </p:cNvSpPr>
          <p:nvPr/>
        </p:nvSpPr>
        <p:spPr bwMode="auto">
          <a:xfrm flipH="1">
            <a:off x="6915150" y="6189663"/>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754" name="Line 91"/>
          <p:cNvSpPr>
            <a:spLocks noChangeShapeType="1"/>
          </p:cNvSpPr>
          <p:nvPr/>
        </p:nvSpPr>
        <p:spPr bwMode="auto">
          <a:xfrm>
            <a:off x="6991350" y="4589463"/>
            <a:ext cx="16002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28755" name="Line 92"/>
          <p:cNvSpPr>
            <a:spLocks noChangeShapeType="1"/>
          </p:cNvSpPr>
          <p:nvPr/>
        </p:nvSpPr>
        <p:spPr bwMode="auto">
          <a:xfrm>
            <a:off x="7981950" y="4589463"/>
            <a:ext cx="0" cy="609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28756" name="Line 93"/>
          <p:cNvSpPr>
            <a:spLocks noChangeShapeType="1"/>
          </p:cNvSpPr>
          <p:nvPr/>
        </p:nvSpPr>
        <p:spPr bwMode="auto">
          <a:xfrm flipH="1">
            <a:off x="7219950" y="4513263"/>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757" name="Freeform 94"/>
          <p:cNvSpPr>
            <a:spLocks/>
          </p:cNvSpPr>
          <p:nvPr/>
        </p:nvSpPr>
        <p:spPr bwMode="auto">
          <a:xfrm>
            <a:off x="2800350" y="4437063"/>
            <a:ext cx="6248400" cy="2057400"/>
          </a:xfrm>
          <a:custGeom>
            <a:avLst/>
            <a:gdLst>
              <a:gd name="T0" fmla="*/ 2147483647 w 3936"/>
              <a:gd name="T1" fmla="*/ 2147483647 h 1296"/>
              <a:gd name="T2" fmla="*/ 2147483647 w 3936"/>
              <a:gd name="T3" fmla="*/ 2147483647 h 1296"/>
              <a:gd name="T4" fmla="*/ 2147483647 w 3936"/>
              <a:gd name="T5" fmla="*/ 2147483647 h 1296"/>
              <a:gd name="T6" fmla="*/ 0 w 3936"/>
              <a:gd name="T7" fmla="*/ 2147483647 h 1296"/>
              <a:gd name="T8" fmla="*/ 0 w 3936"/>
              <a:gd name="T9" fmla="*/ 0 h 1296"/>
              <a:gd name="T10" fmla="*/ 2147483647 w 3936"/>
              <a:gd name="T11" fmla="*/ 0 h 1296"/>
              <a:gd name="T12" fmla="*/ 0 60000 65536"/>
              <a:gd name="T13" fmla="*/ 0 60000 65536"/>
              <a:gd name="T14" fmla="*/ 0 60000 65536"/>
              <a:gd name="T15" fmla="*/ 0 60000 65536"/>
              <a:gd name="T16" fmla="*/ 0 60000 65536"/>
              <a:gd name="T17" fmla="*/ 0 60000 65536"/>
              <a:gd name="T18" fmla="*/ 0 w 3936"/>
              <a:gd name="T19" fmla="*/ 0 h 1296"/>
              <a:gd name="T20" fmla="*/ 3936 w 3936"/>
              <a:gd name="T21" fmla="*/ 1296 h 1296"/>
            </a:gdLst>
            <a:ahLst/>
            <a:cxnLst>
              <a:cxn ang="T12">
                <a:pos x="T0" y="T1"/>
              </a:cxn>
              <a:cxn ang="T13">
                <a:pos x="T2" y="T3"/>
              </a:cxn>
              <a:cxn ang="T14">
                <a:pos x="T4" y="T5"/>
              </a:cxn>
              <a:cxn ang="T15">
                <a:pos x="T6" y="T7"/>
              </a:cxn>
              <a:cxn ang="T16">
                <a:pos x="T8" y="T9"/>
              </a:cxn>
              <a:cxn ang="T17">
                <a:pos x="T10" y="T11"/>
              </a:cxn>
            </a:cxnLst>
            <a:rect l="T18" t="T19" r="T20" b="T21"/>
            <a:pathLst>
              <a:path w="3936" h="1296">
                <a:moveTo>
                  <a:pt x="3840" y="432"/>
                </a:moveTo>
                <a:lnTo>
                  <a:pt x="3936" y="432"/>
                </a:lnTo>
                <a:lnTo>
                  <a:pt x="3936" y="1296"/>
                </a:lnTo>
                <a:lnTo>
                  <a:pt x="0" y="1296"/>
                </a:lnTo>
                <a:lnTo>
                  <a:pt x="0" y="0"/>
                </a:lnTo>
                <a:lnTo>
                  <a:pt x="336"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28758" name="Line 95"/>
          <p:cNvSpPr>
            <a:spLocks noChangeShapeType="1"/>
          </p:cNvSpPr>
          <p:nvPr/>
        </p:nvSpPr>
        <p:spPr bwMode="auto">
          <a:xfrm>
            <a:off x="6610350" y="5427663"/>
            <a:ext cx="533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28759" name="Line 96"/>
          <p:cNvSpPr>
            <a:spLocks noChangeShapeType="1"/>
          </p:cNvSpPr>
          <p:nvPr/>
        </p:nvSpPr>
        <p:spPr bwMode="auto">
          <a:xfrm>
            <a:off x="8286750" y="5732463"/>
            <a:ext cx="304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28760" name="Line 97"/>
          <p:cNvSpPr>
            <a:spLocks noChangeShapeType="1"/>
          </p:cNvSpPr>
          <p:nvPr/>
        </p:nvSpPr>
        <p:spPr bwMode="auto">
          <a:xfrm flipH="1">
            <a:off x="4552950" y="6418263"/>
            <a:ext cx="304800" cy="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28761" name="Freeform 98"/>
          <p:cNvSpPr>
            <a:spLocks/>
          </p:cNvSpPr>
          <p:nvPr/>
        </p:nvSpPr>
        <p:spPr bwMode="auto">
          <a:xfrm>
            <a:off x="5391150" y="4814888"/>
            <a:ext cx="1219200" cy="609600"/>
          </a:xfrm>
          <a:custGeom>
            <a:avLst/>
            <a:gdLst>
              <a:gd name="T0" fmla="*/ 2147483647 w 768"/>
              <a:gd name="T1" fmla="*/ 2147483647 h 384"/>
              <a:gd name="T2" fmla="*/ 0 w 768"/>
              <a:gd name="T3" fmla="*/ 2147483647 h 384"/>
              <a:gd name="T4" fmla="*/ 0 w 768"/>
              <a:gd name="T5" fmla="*/ 0 h 384"/>
              <a:gd name="T6" fmla="*/ 0 60000 65536"/>
              <a:gd name="T7" fmla="*/ 0 60000 65536"/>
              <a:gd name="T8" fmla="*/ 0 60000 65536"/>
              <a:gd name="T9" fmla="*/ 0 w 768"/>
              <a:gd name="T10" fmla="*/ 0 h 384"/>
              <a:gd name="T11" fmla="*/ 768 w 768"/>
              <a:gd name="T12" fmla="*/ 384 h 384"/>
            </a:gdLst>
            <a:ahLst/>
            <a:cxnLst>
              <a:cxn ang="T6">
                <a:pos x="T0" y="T1"/>
              </a:cxn>
              <a:cxn ang="T7">
                <a:pos x="T2" y="T3"/>
              </a:cxn>
              <a:cxn ang="T8">
                <a:pos x="T4" y="T5"/>
              </a:cxn>
            </a:cxnLst>
            <a:rect l="T9" t="T10" r="T11" b="T12"/>
            <a:pathLst>
              <a:path w="768" h="384">
                <a:moveTo>
                  <a:pt x="768" y="384"/>
                </a:moveTo>
                <a:lnTo>
                  <a:pt x="0" y="384"/>
                </a:lnTo>
                <a:lnTo>
                  <a:pt x="0" y="0"/>
                </a:lnTo>
              </a:path>
            </a:pathLst>
          </a:cu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grpSp>
        <p:nvGrpSpPr>
          <p:cNvPr id="5" name="Group 135"/>
          <p:cNvGrpSpPr>
            <a:grpSpLocks/>
          </p:cNvGrpSpPr>
          <p:nvPr/>
        </p:nvGrpSpPr>
        <p:grpSpPr bwMode="auto">
          <a:xfrm>
            <a:off x="66675" y="3059113"/>
            <a:ext cx="2371725" cy="3857625"/>
            <a:chOff x="3031102" y="2811463"/>
            <a:chExt cx="2371161" cy="3857345"/>
          </a:xfrm>
        </p:grpSpPr>
        <p:sp>
          <p:nvSpPr>
            <p:cNvPr id="106" name="Rectangle 5"/>
            <p:cNvSpPr>
              <a:spLocks noChangeArrowheads="1"/>
            </p:cNvSpPr>
            <p:nvPr/>
          </p:nvSpPr>
          <p:spPr bwMode="auto">
            <a:xfrm rot="10800000" flipV="1">
              <a:off x="3031102" y="6332282"/>
              <a:ext cx="764993" cy="336526"/>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imm16</a:t>
              </a:r>
            </a:p>
          </p:txBody>
        </p:sp>
        <p:sp>
          <p:nvSpPr>
            <p:cNvPr id="107" name="Rectangle 6"/>
            <p:cNvSpPr>
              <a:spLocks noChangeArrowheads="1"/>
            </p:cNvSpPr>
            <p:nvPr/>
          </p:nvSpPr>
          <p:spPr bwMode="auto">
            <a:xfrm>
              <a:off x="4915017" y="5297308"/>
              <a:ext cx="409478" cy="334938"/>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dirty="0" err="1">
                  <a:latin typeface="+mn-lt"/>
                </a:rPr>
                <a:t>clk</a:t>
              </a:r>
              <a:endParaRPr lang="en-US" sz="1600" dirty="0">
                <a:latin typeface="+mn-lt"/>
              </a:endParaRPr>
            </a:p>
          </p:txBody>
        </p:sp>
        <p:grpSp>
          <p:nvGrpSpPr>
            <p:cNvPr id="6" name="Group 7"/>
            <p:cNvGrpSpPr>
              <a:grpSpLocks/>
            </p:cNvGrpSpPr>
            <p:nvPr/>
          </p:nvGrpSpPr>
          <p:grpSpPr bwMode="auto">
            <a:xfrm>
              <a:off x="4941891" y="3990975"/>
              <a:ext cx="354013" cy="1271588"/>
              <a:chOff x="1324" y="2335"/>
              <a:chExt cx="223" cy="801"/>
            </a:xfrm>
          </p:grpSpPr>
          <p:sp>
            <p:nvSpPr>
              <p:cNvPr id="109" name="Rectangle 8"/>
              <p:cNvSpPr>
                <a:spLocks noChangeArrowheads="1"/>
              </p:cNvSpPr>
              <p:nvPr/>
            </p:nvSpPr>
            <p:spPr bwMode="auto">
              <a:xfrm>
                <a:off x="1364" y="2384"/>
                <a:ext cx="145" cy="752"/>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sz="1600">
                  <a:latin typeface="+mn-lt"/>
                </a:endParaRPr>
              </a:p>
            </p:txBody>
          </p:sp>
          <p:sp>
            <p:nvSpPr>
              <p:cNvPr id="110" name="Rectangle 9"/>
              <p:cNvSpPr>
                <a:spLocks noChangeArrowheads="1"/>
              </p:cNvSpPr>
              <p:nvPr/>
            </p:nvSpPr>
            <p:spPr bwMode="auto">
              <a:xfrm rot="5400000">
                <a:off x="1304" y="2680"/>
                <a:ext cx="252"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PC</a:t>
                </a:r>
              </a:p>
            </p:txBody>
          </p:sp>
          <p:sp>
            <p:nvSpPr>
              <p:cNvPr id="111" name="Rectangle 10"/>
              <p:cNvSpPr>
                <a:spLocks noChangeArrowheads="1"/>
              </p:cNvSpPr>
              <p:nvPr/>
            </p:nvSpPr>
            <p:spPr bwMode="auto">
              <a:xfrm rot="16200000">
                <a:off x="1318" y="2352"/>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00</a:t>
                </a:r>
              </a:p>
            </p:txBody>
          </p:sp>
          <p:sp>
            <p:nvSpPr>
              <p:cNvPr id="112" name="Rectangle 11"/>
              <p:cNvSpPr>
                <a:spLocks noChangeArrowheads="1"/>
              </p:cNvSpPr>
              <p:nvPr/>
            </p:nvSpPr>
            <p:spPr bwMode="auto">
              <a:xfrm>
                <a:off x="1367" y="2388"/>
                <a:ext cx="140" cy="14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sz="1600">
                  <a:latin typeface="+mn-lt"/>
                </a:endParaRPr>
              </a:p>
            </p:txBody>
          </p:sp>
        </p:grpSp>
        <p:sp>
          <p:nvSpPr>
            <p:cNvPr id="113" name="Rectangle 12"/>
            <p:cNvSpPr>
              <a:spLocks noChangeArrowheads="1"/>
            </p:cNvSpPr>
            <p:nvPr/>
          </p:nvSpPr>
          <p:spPr bwMode="auto">
            <a:xfrm>
              <a:off x="3318372" y="3408320"/>
              <a:ext cx="285682" cy="336526"/>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4</a:t>
              </a:r>
            </a:p>
          </p:txBody>
        </p:sp>
        <p:sp>
          <p:nvSpPr>
            <p:cNvPr id="114" name="Rectangle 13"/>
            <p:cNvSpPr>
              <a:spLocks noChangeArrowheads="1"/>
            </p:cNvSpPr>
            <p:nvPr/>
          </p:nvSpPr>
          <p:spPr bwMode="auto">
            <a:xfrm>
              <a:off x="4223031" y="3255931"/>
              <a:ext cx="838001" cy="336526"/>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u="sng" dirty="0" err="1">
                  <a:solidFill>
                    <a:srgbClr val="FF0000"/>
                  </a:solidFill>
                  <a:latin typeface="+mn-lt"/>
                </a:rPr>
                <a:t>nPC_sel</a:t>
              </a:r>
              <a:endParaRPr lang="en-US" sz="1600" u="sng" dirty="0">
                <a:solidFill>
                  <a:srgbClr val="FF0000"/>
                </a:solidFill>
                <a:latin typeface="+mn-lt"/>
              </a:endParaRPr>
            </a:p>
          </p:txBody>
        </p:sp>
        <p:sp>
          <p:nvSpPr>
            <p:cNvPr id="115" name="Line 14"/>
            <p:cNvSpPr>
              <a:spLocks noChangeShapeType="1"/>
            </p:cNvSpPr>
            <p:nvPr/>
          </p:nvSpPr>
          <p:spPr bwMode="auto">
            <a:xfrm flipH="1">
              <a:off x="4700755" y="3665476"/>
              <a:ext cx="0" cy="371448"/>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sz="1600">
                <a:latin typeface="+mn-lt"/>
              </a:endParaRPr>
            </a:p>
          </p:txBody>
        </p:sp>
        <p:sp>
          <p:nvSpPr>
            <p:cNvPr id="116" name="Rectangle 15"/>
            <p:cNvSpPr>
              <a:spLocks noChangeArrowheads="1"/>
            </p:cNvSpPr>
            <p:nvPr/>
          </p:nvSpPr>
          <p:spPr bwMode="auto">
            <a:xfrm>
              <a:off x="3365985" y="5084598"/>
              <a:ext cx="295205" cy="1066723"/>
            </a:xfrm>
            <a:prstGeom prst="rect">
              <a:avLst/>
            </a:prstGeom>
            <a:noFill/>
            <a:ln w="25400">
              <a:solidFill>
                <a:schemeClr val="accent2"/>
              </a:solidFill>
              <a:miter lim="800000"/>
              <a:headEnd/>
              <a:tailEnd/>
            </a:ln>
          </p:spPr>
          <p:txBody>
            <a:bodyPr wrap="none" anchor="ctr">
              <a:prstTxWarp prst="textNoShape">
                <a:avLst/>
              </a:prstTxWarp>
            </a:bodyPr>
            <a:lstStyle/>
            <a:p>
              <a:pPr>
                <a:defRPr/>
              </a:pPr>
              <a:endParaRPr lang="en-US" sz="1600">
                <a:latin typeface="+mn-lt"/>
              </a:endParaRPr>
            </a:p>
          </p:txBody>
        </p:sp>
        <p:sp>
          <p:nvSpPr>
            <p:cNvPr id="117" name="Rectangle 16"/>
            <p:cNvSpPr>
              <a:spLocks noChangeArrowheads="1"/>
            </p:cNvSpPr>
            <p:nvPr/>
          </p:nvSpPr>
          <p:spPr bwMode="auto">
            <a:xfrm rot="5400000">
              <a:off x="3155632" y="5434644"/>
              <a:ext cx="703212" cy="33647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PC Ext</a:t>
              </a:r>
            </a:p>
          </p:txBody>
        </p:sp>
        <p:sp>
          <p:nvSpPr>
            <p:cNvPr id="118" name="Rectangle 17"/>
            <p:cNvSpPr>
              <a:spLocks noChangeArrowheads="1"/>
            </p:cNvSpPr>
            <p:nvPr/>
          </p:nvSpPr>
          <p:spPr bwMode="auto">
            <a:xfrm rot="5400000">
              <a:off x="3713507" y="3829004"/>
              <a:ext cx="692100" cy="33647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Adder</a:t>
              </a:r>
            </a:p>
          </p:txBody>
        </p:sp>
        <p:sp>
          <p:nvSpPr>
            <p:cNvPr id="119" name="Freeform 18"/>
            <p:cNvSpPr>
              <a:spLocks/>
            </p:cNvSpPr>
            <p:nvPr/>
          </p:nvSpPr>
          <p:spPr bwMode="auto">
            <a:xfrm>
              <a:off x="3878625" y="3484514"/>
              <a:ext cx="380909" cy="1066723"/>
            </a:xfrm>
            <a:custGeom>
              <a:avLst/>
              <a:gdLst>
                <a:gd name="T0" fmla="*/ 0 w 240"/>
                <a:gd name="T1" fmla="*/ 0 h 672"/>
                <a:gd name="T2" fmla="*/ 0 w 240"/>
                <a:gd name="T3" fmla="*/ 2147483647 h 672"/>
                <a:gd name="T4" fmla="*/ 2147483647 w 240"/>
                <a:gd name="T5" fmla="*/ 2147483647 h 672"/>
                <a:gd name="T6" fmla="*/ 0 w 240"/>
                <a:gd name="T7" fmla="*/ 2147483647 h 672"/>
                <a:gd name="T8" fmla="*/ 0 w 240"/>
                <a:gd name="T9" fmla="*/ 2147483647 h 672"/>
                <a:gd name="T10" fmla="*/ 2147483647 w 240"/>
                <a:gd name="T11" fmla="*/ 2147483647 h 672"/>
                <a:gd name="T12" fmla="*/ 2147483647 w 240"/>
                <a:gd name="T13" fmla="*/ 2147483647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accent2"/>
              </a:solidFill>
              <a:round/>
              <a:headEnd/>
              <a:tailEnd/>
            </a:ln>
          </p:spPr>
          <p:txBody>
            <a:bodyPr wrap="none" anchor="ctr">
              <a:prstTxWarp prst="textNoShape">
                <a:avLst/>
              </a:prstTxWarp>
            </a:bodyPr>
            <a:lstStyle/>
            <a:p>
              <a:pPr>
                <a:defRPr/>
              </a:pPr>
              <a:endParaRPr lang="en-US" sz="1600">
                <a:latin typeface="+mn-lt"/>
              </a:endParaRPr>
            </a:p>
          </p:txBody>
        </p:sp>
        <p:sp>
          <p:nvSpPr>
            <p:cNvPr id="120" name="Rectangle 19"/>
            <p:cNvSpPr>
              <a:spLocks noChangeArrowheads="1"/>
            </p:cNvSpPr>
            <p:nvPr/>
          </p:nvSpPr>
          <p:spPr bwMode="auto">
            <a:xfrm rot="5400000">
              <a:off x="3714301" y="5048909"/>
              <a:ext cx="690512" cy="33647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Adder</a:t>
              </a:r>
            </a:p>
          </p:txBody>
        </p:sp>
        <p:sp>
          <p:nvSpPr>
            <p:cNvPr id="121" name="Freeform 20"/>
            <p:cNvSpPr>
              <a:spLocks/>
            </p:cNvSpPr>
            <p:nvPr/>
          </p:nvSpPr>
          <p:spPr bwMode="auto">
            <a:xfrm>
              <a:off x="3878625" y="4703626"/>
              <a:ext cx="380909" cy="1066723"/>
            </a:xfrm>
            <a:custGeom>
              <a:avLst/>
              <a:gdLst>
                <a:gd name="T0" fmla="*/ 0 w 240"/>
                <a:gd name="T1" fmla="*/ 0 h 672"/>
                <a:gd name="T2" fmla="*/ 0 w 240"/>
                <a:gd name="T3" fmla="*/ 2147483647 h 672"/>
                <a:gd name="T4" fmla="*/ 2147483647 w 240"/>
                <a:gd name="T5" fmla="*/ 2147483647 h 672"/>
                <a:gd name="T6" fmla="*/ 0 w 240"/>
                <a:gd name="T7" fmla="*/ 2147483647 h 672"/>
                <a:gd name="T8" fmla="*/ 0 w 240"/>
                <a:gd name="T9" fmla="*/ 2147483647 h 672"/>
                <a:gd name="T10" fmla="*/ 2147483647 w 240"/>
                <a:gd name="T11" fmla="*/ 2147483647 h 672"/>
                <a:gd name="T12" fmla="*/ 2147483647 w 240"/>
                <a:gd name="T13" fmla="*/ 2147483647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accent2"/>
              </a:solidFill>
              <a:round/>
              <a:headEnd/>
              <a:tailEnd/>
            </a:ln>
          </p:spPr>
          <p:txBody>
            <a:bodyPr wrap="none" anchor="ctr">
              <a:prstTxWarp prst="textNoShape">
                <a:avLst/>
              </a:prstTxWarp>
            </a:bodyPr>
            <a:lstStyle/>
            <a:p>
              <a:pPr>
                <a:defRPr/>
              </a:pPr>
              <a:endParaRPr lang="en-US" sz="1600">
                <a:latin typeface="+mn-lt"/>
              </a:endParaRPr>
            </a:p>
          </p:txBody>
        </p:sp>
        <p:sp>
          <p:nvSpPr>
            <p:cNvPr id="122" name="Rectangle 21"/>
            <p:cNvSpPr>
              <a:spLocks noChangeArrowheads="1"/>
            </p:cNvSpPr>
            <p:nvPr/>
          </p:nvSpPr>
          <p:spPr bwMode="auto">
            <a:xfrm rot="5400000">
              <a:off x="4392013" y="4521899"/>
              <a:ext cx="555585" cy="33488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Mux</a:t>
              </a:r>
            </a:p>
          </p:txBody>
        </p:sp>
        <p:sp>
          <p:nvSpPr>
            <p:cNvPr id="123" name="Freeform 22"/>
            <p:cNvSpPr>
              <a:spLocks/>
            </p:cNvSpPr>
            <p:nvPr/>
          </p:nvSpPr>
          <p:spPr bwMode="auto">
            <a:xfrm>
              <a:off x="4564262" y="3941681"/>
              <a:ext cx="228546" cy="1447695"/>
            </a:xfrm>
            <a:custGeom>
              <a:avLst/>
              <a:gdLst>
                <a:gd name="T0" fmla="*/ 0 w 144"/>
                <a:gd name="T1" fmla="*/ 0 h 912"/>
                <a:gd name="T2" fmla="*/ 0 w 144"/>
                <a:gd name="T3" fmla="*/ 2147483647 h 912"/>
                <a:gd name="T4" fmla="*/ 2147483647 w 144"/>
                <a:gd name="T5" fmla="*/ 2147483647 h 912"/>
                <a:gd name="T6" fmla="*/ 2147483647 w 144"/>
                <a:gd name="T7" fmla="*/ 2147483647 h 912"/>
                <a:gd name="T8" fmla="*/ 0 w 144"/>
                <a:gd name="T9" fmla="*/ 0 h 912"/>
                <a:gd name="T10" fmla="*/ 0 60000 65536"/>
                <a:gd name="T11" fmla="*/ 0 60000 65536"/>
                <a:gd name="T12" fmla="*/ 0 60000 65536"/>
                <a:gd name="T13" fmla="*/ 0 60000 65536"/>
                <a:gd name="T14" fmla="*/ 0 60000 65536"/>
                <a:gd name="T15" fmla="*/ 0 w 144"/>
                <a:gd name="T16" fmla="*/ 0 h 912"/>
                <a:gd name="T17" fmla="*/ 144 w 144"/>
                <a:gd name="T18" fmla="*/ 912 h 912"/>
              </a:gdLst>
              <a:ahLst/>
              <a:cxnLst>
                <a:cxn ang="T10">
                  <a:pos x="T0" y="T1"/>
                </a:cxn>
                <a:cxn ang="T11">
                  <a:pos x="T2" y="T3"/>
                </a:cxn>
                <a:cxn ang="T12">
                  <a:pos x="T4" y="T5"/>
                </a:cxn>
                <a:cxn ang="T13">
                  <a:pos x="T6" y="T7"/>
                </a:cxn>
                <a:cxn ang="T14">
                  <a:pos x="T8" y="T9"/>
                </a:cxn>
              </a:cxnLst>
              <a:rect l="T15" t="T16" r="T17" b="T18"/>
              <a:pathLst>
                <a:path w="144" h="912">
                  <a:moveTo>
                    <a:pt x="0" y="0"/>
                  </a:moveTo>
                  <a:lnTo>
                    <a:pt x="0" y="912"/>
                  </a:lnTo>
                  <a:lnTo>
                    <a:pt x="144" y="768"/>
                  </a:lnTo>
                  <a:lnTo>
                    <a:pt x="144" y="144"/>
                  </a:lnTo>
                  <a:lnTo>
                    <a:pt x="0" y="0"/>
                  </a:lnTo>
                  <a:close/>
                </a:path>
              </a:pathLst>
            </a:custGeom>
            <a:noFill/>
            <a:ln w="28575">
              <a:solidFill>
                <a:schemeClr val="accent2"/>
              </a:solidFill>
              <a:round/>
              <a:headEnd/>
              <a:tailEnd/>
            </a:ln>
          </p:spPr>
          <p:txBody>
            <a:bodyPr wrap="none" anchor="ctr">
              <a:prstTxWarp prst="textNoShape">
                <a:avLst/>
              </a:prstTxWarp>
            </a:bodyPr>
            <a:lstStyle/>
            <a:p>
              <a:pPr>
                <a:defRPr/>
              </a:pPr>
              <a:endParaRPr lang="en-US" sz="1600">
                <a:latin typeface="+mn-lt"/>
              </a:endParaRPr>
            </a:p>
          </p:txBody>
        </p:sp>
        <p:sp>
          <p:nvSpPr>
            <p:cNvPr id="124" name="Freeform 23"/>
            <p:cNvSpPr>
              <a:spLocks/>
            </p:cNvSpPr>
            <p:nvPr/>
          </p:nvSpPr>
          <p:spPr bwMode="auto">
            <a:xfrm>
              <a:off x="5249899" y="2887657"/>
              <a:ext cx="152364" cy="1815968"/>
            </a:xfrm>
            <a:custGeom>
              <a:avLst/>
              <a:gdLst>
                <a:gd name="T0" fmla="*/ 0 w 144"/>
                <a:gd name="T1" fmla="*/ 2147483647 h 1728"/>
                <a:gd name="T2" fmla="*/ 2147483647 w 144"/>
                <a:gd name="T3" fmla="*/ 2147483647 h 1728"/>
                <a:gd name="T4" fmla="*/ 2147483647 w 144"/>
                <a:gd name="T5" fmla="*/ 0 h 1728"/>
                <a:gd name="T6" fmla="*/ 0 60000 65536"/>
                <a:gd name="T7" fmla="*/ 0 60000 65536"/>
                <a:gd name="T8" fmla="*/ 0 60000 65536"/>
                <a:gd name="T9" fmla="*/ 0 w 144"/>
                <a:gd name="T10" fmla="*/ 0 h 1728"/>
                <a:gd name="T11" fmla="*/ 144 w 144"/>
                <a:gd name="T12" fmla="*/ 1728 h 1728"/>
              </a:gdLst>
              <a:ahLst/>
              <a:cxnLst>
                <a:cxn ang="T6">
                  <a:pos x="T0" y="T1"/>
                </a:cxn>
                <a:cxn ang="T7">
                  <a:pos x="T2" y="T3"/>
                </a:cxn>
                <a:cxn ang="T8">
                  <a:pos x="T4" y="T5"/>
                </a:cxn>
              </a:cxnLst>
              <a:rect l="T9" t="T10" r="T11" b="T12"/>
              <a:pathLst>
                <a:path w="144" h="1728">
                  <a:moveTo>
                    <a:pt x="0" y="1728"/>
                  </a:moveTo>
                  <a:lnTo>
                    <a:pt x="144" y="1728"/>
                  </a:lnTo>
                  <a:lnTo>
                    <a:pt x="144"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sz="1600">
                <a:latin typeface="+mn-lt"/>
              </a:endParaRPr>
            </a:p>
          </p:txBody>
        </p:sp>
        <p:sp>
          <p:nvSpPr>
            <p:cNvPr id="125" name="Freeform 24"/>
            <p:cNvSpPr>
              <a:spLocks/>
            </p:cNvSpPr>
            <p:nvPr/>
          </p:nvSpPr>
          <p:spPr bwMode="auto">
            <a:xfrm>
              <a:off x="3192988" y="3179736"/>
              <a:ext cx="2209275" cy="1219112"/>
            </a:xfrm>
            <a:custGeom>
              <a:avLst/>
              <a:gdLst>
                <a:gd name="T0" fmla="*/ 2147483647 w 1440"/>
                <a:gd name="T1" fmla="*/ 0 h 768"/>
                <a:gd name="T2" fmla="*/ 0 w 1440"/>
                <a:gd name="T3" fmla="*/ 0 h 768"/>
                <a:gd name="T4" fmla="*/ 0 w 1440"/>
                <a:gd name="T5" fmla="*/ 2147483647 h 768"/>
                <a:gd name="T6" fmla="*/ 2147483647 w 1440"/>
                <a:gd name="T7" fmla="*/ 2147483647 h 768"/>
                <a:gd name="T8" fmla="*/ 0 60000 65536"/>
                <a:gd name="T9" fmla="*/ 0 60000 65536"/>
                <a:gd name="T10" fmla="*/ 0 60000 65536"/>
                <a:gd name="T11" fmla="*/ 0 60000 65536"/>
                <a:gd name="T12" fmla="*/ 0 w 1440"/>
                <a:gd name="T13" fmla="*/ 0 h 768"/>
                <a:gd name="T14" fmla="*/ 1440 w 1440"/>
                <a:gd name="T15" fmla="*/ 768 h 768"/>
              </a:gdLst>
              <a:ahLst/>
              <a:cxnLst>
                <a:cxn ang="T8">
                  <a:pos x="T0" y="T1"/>
                </a:cxn>
                <a:cxn ang="T9">
                  <a:pos x="T2" y="T3"/>
                </a:cxn>
                <a:cxn ang="T10">
                  <a:pos x="T4" y="T5"/>
                </a:cxn>
                <a:cxn ang="T11">
                  <a:pos x="T6" y="T7"/>
                </a:cxn>
              </a:cxnLst>
              <a:rect l="T12" t="T13" r="T14" b="T15"/>
              <a:pathLst>
                <a:path w="1440" h="768">
                  <a:moveTo>
                    <a:pt x="1440" y="0"/>
                  </a:moveTo>
                  <a:lnTo>
                    <a:pt x="0" y="0"/>
                  </a:lnTo>
                  <a:lnTo>
                    <a:pt x="0" y="768"/>
                  </a:lnTo>
                  <a:lnTo>
                    <a:pt x="432" y="768"/>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sz="1600">
                <a:latin typeface="+mn-lt"/>
              </a:endParaRPr>
            </a:p>
          </p:txBody>
        </p:sp>
        <p:sp>
          <p:nvSpPr>
            <p:cNvPr id="126" name="Line 25"/>
            <p:cNvSpPr>
              <a:spLocks noChangeShapeType="1"/>
            </p:cNvSpPr>
            <p:nvPr/>
          </p:nvSpPr>
          <p:spPr bwMode="auto">
            <a:xfrm>
              <a:off x="3573898" y="3636903"/>
              <a:ext cx="304728"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sz="1600">
                <a:latin typeface="+mn-lt"/>
              </a:endParaRPr>
            </a:p>
          </p:txBody>
        </p:sp>
        <p:sp>
          <p:nvSpPr>
            <p:cNvPr id="127" name="Line 26"/>
            <p:cNvSpPr>
              <a:spLocks noChangeShapeType="1"/>
            </p:cNvSpPr>
            <p:nvPr/>
          </p:nvSpPr>
          <p:spPr bwMode="auto">
            <a:xfrm>
              <a:off x="4259535" y="4094070"/>
              <a:ext cx="304728"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sz="1600">
                <a:latin typeface="+mn-lt"/>
              </a:endParaRPr>
            </a:p>
          </p:txBody>
        </p:sp>
        <p:sp>
          <p:nvSpPr>
            <p:cNvPr id="128" name="Freeform 27"/>
            <p:cNvSpPr>
              <a:spLocks/>
            </p:cNvSpPr>
            <p:nvPr/>
          </p:nvSpPr>
          <p:spPr bwMode="auto">
            <a:xfrm>
              <a:off x="3497716" y="4094070"/>
              <a:ext cx="838001" cy="761945"/>
            </a:xfrm>
            <a:custGeom>
              <a:avLst/>
              <a:gdLst>
                <a:gd name="T0" fmla="*/ 2147483647 w 528"/>
                <a:gd name="T1" fmla="*/ 0 h 480"/>
                <a:gd name="T2" fmla="*/ 2147483647 w 528"/>
                <a:gd name="T3" fmla="*/ 2147483647 h 480"/>
                <a:gd name="T4" fmla="*/ 0 w 528"/>
                <a:gd name="T5" fmla="*/ 2147483647 h 480"/>
                <a:gd name="T6" fmla="*/ 0 w 528"/>
                <a:gd name="T7" fmla="*/ 2147483647 h 480"/>
                <a:gd name="T8" fmla="*/ 2147483647 w 528"/>
                <a:gd name="T9" fmla="*/ 2147483647 h 480"/>
                <a:gd name="T10" fmla="*/ 0 60000 65536"/>
                <a:gd name="T11" fmla="*/ 0 60000 65536"/>
                <a:gd name="T12" fmla="*/ 0 60000 65536"/>
                <a:gd name="T13" fmla="*/ 0 60000 65536"/>
                <a:gd name="T14" fmla="*/ 0 60000 65536"/>
                <a:gd name="T15" fmla="*/ 0 w 528"/>
                <a:gd name="T16" fmla="*/ 0 h 480"/>
                <a:gd name="T17" fmla="*/ 528 w 528"/>
                <a:gd name="T18" fmla="*/ 480 h 480"/>
              </a:gdLst>
              <a:ahLst/>
              <a:cxnLst>
                <a:cxn ang="T10">
                  <a:pos x="T0" y="T1"/>
                </a:cxn>
                <a:cxn ang="T11">
                  <a:pos x="T2" y="T3"/>
                </a:cxn>
                <a:cxn ang="T12">
                  <a:pos x="T4" y="T5"/>
                </a:cxn>
                <a:cxn ang="T13">
                  <a:pos x="T6" y="T7"/>
                </a:cxn>
                <a:cxn ang="T14">
                  <a:pos x="T8" y="T9"/>
                </a:cxn>
              </a:cxnLst>
              <a:rect l="T15" t="T16" r="T17" b="T18"/>
              <a:pathLst>
                <a:path w="528" h="480">
                  <a:moveTo>
                    <a:pt x="528" y="0"/>
                  </a:moveTo>
                  <a:lnTo>
                    <a:pt x="528" y="336"/>
                  </a:lnTo>
                  <a:lnTo>
                    <a:pt x="0" y="336"/>
                  </a:lnTo>
                  <a:lnTo>
                    <a:pt x="0" y="480"/>
                  </a:lnTo>
                  <a:lnTo>
                    <a:pt x="240" y="48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sz="1600">
                <a:latin typeface="+mn-lt"/>
              </a:endParaRPr>
            </a:p>
          </p:txBody>
        </p:sp>
        <p:sp>
          <p:nvSpPr>
            <p:cNvPr id="129" name="Line 28"/>
            <p:cNvSpPr>
              <a:spLocks noChangeShapeType="1"/>
            </p:cNvSpPr>
            <p:nvPr/>
          </p:nvSpPr>
          <p:spPr bwMode="auto">
            <a:xfrm>
              <a:off x="3650080" y="5617959"/>
              <a:ext cx="228546"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sz="1600">
                <a:latin typeface="+mn-lt"/>
              </a:endParaRPr>
            </a:p>
          </p:txBody>
        </p:sp>
        <p:sp>
          <p:nvSpPr>
            <p:cNvPr id="130" name="Freeform 29"/>
            <p:cNvSpPr>
              <a:spLocks/>
            </p:cNvSpPr>
            <p:nvPr/>
          </p:nvSpPr>
          <p:spPr bwMode="auto">
            <a:xfrm>
              <a:off x="3116807" y="5617959"/>
              <a:ext cx="228546" cy="685750"/>
            </a:xfrm>
            <a:custGeom>
              <a:avLst/>
              <a:gdLst>
                <a:gd name="T0" fmla="*/ 0 w 144"/>
                <a:gd name="T1" fmla="*/ 2147483647 h 432"/>
                <a:gd name="T2" fmla="*/ 0 w 144"/>
                <a:gd name="T3" fmla="*/ 0 h 432"/>
                <a:gd name="T4" fmla="*/ 2147483647 w 144"/>
                <a:gd name="T5" fmla="*/ 0 h 432"/>
                <a:gd name="T6" fmla="*/ 0 60000 65536"/>
                <a:gd name="T7" fmla="*/ 0 60000 65536"/>
                <a:gd name="T8" fmla="*/ 0 60000 65536"/>
                <a:gd name="T9" fmla="*/ 0 w 144"/>
                <a:gd name="T10" fmla="*/ 0 h 432"/>
                <a:gd name="T11" fmla="*/ 144 w 144"/>
                <a:gd name="T12" fmla="*/ 432 h 432"/>
              </a:gdLst>
              <a:ahLst/>
              <a:cxnLst>
                <a:cxn ang="T6">
                  <a:pos x="T0" y="T1"/>
                </a:cxn>
                <a:cxn ang="T7">
                  <a:pos x="T2" y="T3"/>
                </a:cxn>
                <a:cxn ang="T8">
                  <a:pos x="T4" y="T5"/>
                </a:cxn>
              </a:cxnLst>
              <a:rect l="T9" t="T10" r="T11" b="T12"/>
              <a:pathLst>
                <a:path w="144" h="432">
                  <a:moveTo>
                    <a:pt x="0" y="432"/>
                  </a:moveTo>
                  <a:lnTo>
                    <a:pt x="0" y="0"/>
                  </a:lnTo>
                  <a:lnTo>
                    <a:pt x="144"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sz="1600">
                <a:latin typeface="+mn-lt"/>
              </a:endParaRPr>
            </a:p>
          </p:txBody>
        </p:sp>
        <p:sp>
          <p:nvSpPr>
            <p:cNvPr id="131" name="Line 30"/>
            <p:cNvSpPr>
              <a:spLocks noChangeShapeType="1"/>
            </p:cNvSpPr>
            <p:nvPr/>
          </p:nvSpPr>
          <p:spPr bwMode="auto">
            <a:xfrm>
              <a:off x="4259535" y="5236987"/>
              <a:ext cx="304728" cy="1587"/>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sz="1600">
                <a:latin typeface="+mn-lt"/>
              </a:endParaRPr>
            </a:p>
          </p:txBody>
        </p:sp>
        <p:sp>
          <p:nvSpPr>
            <p:cNvPr id="132" name="Line 31"/>
            <p:cNvSpPr>
              <a:spLocks noChangeShapeType="1"/>
            </p:cNvSpPr>
            <p:nvPr/>
          </p:nvSpPr>
          <p:spPr bwMode="auto">
            <a:xfrm>
              <a:off x="4792808" y="4703626"/>
              <a:ext cx="228546"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sz="1600">
                <a:latin typeface="+mn-lt"/>
              </a:endParaRPr>
            </a:p>
          </p:txBody>
        </p:sp>
        <p:sp>
          <p:nvSpPr>
            <p:cNvPr id="133" name="Text Box 32"/>
            <p:cNvSpPr txBox="1">
              <a:spLocks noChangeArrowheads="1"/>
            </p:cNvSpPr>
            <p:nvPr/>
          </p:nvSpPr>
          <p:spPr bwMode="auto">
            <a:xfrm>
              <a:off x="4192876" y="2811463"/>
              <a:ext cx="1203039" cy="338112"/>
            </a:xfrm>
            <a:prstGeom prst="rect">
              <a:avLst/>
            </a:prstGeom>
            <a:noFill/>
            <a:ln w="12700">
              <a:noFill/>
              <a:miter lim="800000"/>
              <a:headEnd/>
              <a:tailEnd/>
            </a:ln>
          </p:spPr>
          <p:txBody>
            <a:bodyPr wrap="none">
              <a:prstTxWarp prst="textNoShape">
                <a:avLst/>
              </a:prstTxWarp>
              <a:spAutoFit/>
            </a:bodyPr>
            <a:lstStyle/>
            <a:p>
              <a:pPr>
                <a:defRPr/>
              </a:pPr>
              <a:r>
                <a:rPr lang="en-US" sz="1600" dirty="0">
                  <a:latin typeface="+mn-lt"/>
                </a:rPr>
                <a:t>Inst Address</a:t>
              </a:r>
            </a:p>
          </p:txBody>
        </p:sp>
        <p:sp>
          <p:nvSpPr>
            <p:cNvPr id="134" name="Text Box 33"/>
            <p:cNvSpPr txBox="1">
              <a:spLocks noChangeArrowheads="1"/>
            </p:cNvSpPr>
            <p:nvPr/>
          </p:nvSpPr>
          <p:spPr bwMode="auto">
            <a:xfrm>
              <a:off x="4496017" y="4030575"/>
              <a:ext cx="296791" cy="336526"/>
            </a:xfrm>
            <a:prstGeom prst="rect">
              <a:avLst/>
            </a:prstGeom>
            <a:noFill/>
            <a:ln w="12700">
              <a:noFill/>
              <a:miter lim="800000"/>
              <a:headEnd/>
              <a:tailEnd/>
            </a:ln>
          </p:spPr>
          <p:txBody>
            <a:bodyPr wrap="none">
              <a:prstTxWarp prst="textNoShape">
                <a:avLst/>
              </a:prstTxWarp>
              <a:spAutoFit/>
            </a:bodyPr>
            <a:lstStyle/>
            <a:p>
              <a:pPr>
                <a:defRPr/>
              </a:pPr>
              <a:r>
                <a:rPr lang="en-US" sz="1600">
                  <a:latin typeface="+mn-lt"/>
                </a:rPr>
                <a:t>0</a:t>
              </a:r>
            </a:p>
          </p:txBody>
        </p:sp>
        <p:sp>
          <p:nvSpPr>
            <p:cNvPr id="135" name="Text Box 34"/>
            <p:cNvSpPr txBox="1">
              <a:spLocks noChangeArrowheads="1"/>
            </p:cNvSpPr>
            <p:nvPr/>
          </p:nvSpPr>
          <p:spPr bwMode="auto">
            <a:xfrm>
              <a:off x="4488080" y="4989355"/>
              <a:ext cx="296792" cy="336526"/>
            </a:xfrm>
            <a:prstGeom prst="rect">
              <a:avLst/>
            </a:prstGeom>
            <a:noFill/>
            <a:ln w="12700">
              <a:noFill/>
              <a:miter lim="800000"/>
              <a:headEnd/>
              <a:tailEnd/>
            </a:ln>
          </p:spPr>
          <p:txBody>
            <a:bodyPr wrap="none">
              <a:prstTxWarp prst="textNoShape">
                <a:avLst/>
              </a:prstTxWarp>
              <a:spAutoFit/>
            </a:bodyPr>
            <a:lstStyle/>
            <a:p>
              <a:pPr>
                <a:defRPr/>
              </a:pPr>
              <a:r>
                <a:rPr lang="en-US" sz="1600">
                  <a:latin typeface="+mn-lt"/>
                </a:rPr>
                <a:t>1</a:t>
              </a:r>
            </a:p>
          </p:txBody>
        </p:sp>
      </p:gr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5"/>
          <p:cNvSpPr>
            <a:spLocks noGrp="1" noChangeArrowheads="1"/>
          </p:cNvSpPr>
          <p:nvPr>
            <p:ph type="title"/>
          </p:nvPr>
        </p:nvSpPr>
        <p:spPr/>
        <p:txBody>
          <a:bodyPr/>
          <a:lstStyle/>
          <a:p>
            <a:pPr eaLnBrk="1" hangingPunct="1">
              <a:lnSpc>
                <a:spcPct val="80000"/>
              </a:lnSpc>
            </a:pPr>
            <a:r>
              <a:rPr lang="en-US" sz="4000" smtClean="0"/>
              <a:t>Levels of Representation/Interpretation</a:t>
            </a:r>
          </a:p>
        </p:txBody>
      </p:sp>
      <p:sp>
        <p:nvSpPr>
          <p:cNvPr id="28676" name="Rectangle 18"/>
          <p:cNvSpPr>
            <a:spLocks noGrp="1" noChangeArrowheads="1"/>
          </p:cNvSpPr>
          <p:nvPr>
            <p:ph type="body" sz="half" idx="4294967295"/>
          </p:nvPr>
        </p:nvSpPr>
        <p:spPr>
          <a:xfrm>
            <a:off x="4624389" y="2201864"/>
            <a:ext cx="3848100" cy="896937"/>
          </a:xfrm>
        </p:spPr>
        <p:txBody>
          <a:bodyPr rtlCol="0">
            <a:normAutofit lnSpcReduction="10000"/>
          </a:bodyPr>
          <a:lstStyle/>
          <a:p>
            <a:pPr eaLnBrk="1" fontAlgn="auto" hangingPunct="1">
              <a:lnSpc>
                <a:spcPct val="90000"/>
              </a:lnSpc>
              <a:spcBef>
                <a:spcPct val="0"/>
              </a:spcBef>
              <a:spcAft>
                <a:spcPts val="0"/>
              </a:spcAft>
              <a:buFont typeface="Times" charset="0"/>
              <a:buNone/>
              <a:tabLst>
                <a:tab pos="1066800" algn="l"/>
              </a:tabLst>
              <a:defRPr/>
            </a:pPr>
            <a:r>
              <a:rPr lang="en-US" sz="1600" dirty="0" err="1">
                <a:solidFill>
                  <a:srgbClr val="FF0000"/>
                </a:solidFill>
                <a:ea typeface="+mn-ea"/>
                <a:cs typeface="+mn-cs"/>
              </a:rPr>
              <a:t>lw</a:t>
            </a:r>
            <a:r>
              <a:rPr lang="en-US" sz="1600" dirty="0">
                <a:solidFill>
                  <a:srgbClr val="FF0000"/>
                </a:solidFill>
                <a:ea typeface="+mn-ea"/>
                <a:cs typeface="+mn-cs"/>
              </a:rPr>
              <a:t>	  $t0, 0($2)</a:t>
            </a:r>
          </a:p>
          <a:p>
            <a:pPr eaLnBrk="1" fontAlgn="auto" hangingPunct="1">
              <a:lnSpc>
                <a:spcPct val="90000"/>
              </a:lnSpc>
              <a:spcBef>
                <a:spcPct val="0"/>
              </a:spcBef>
              <a:spcAft>
                <a:spcPts val="0"/>
              </a:spcAft>
              <a:buFont typeface="Times" charset="0"/>
              <a:buNone/>
              <a:tabLst>
                <a:tab pos="1066800" algn="l"/>
              </a:tabLst>
              <a:defRPr/>
            </a:pPr>
            <a:r>
              <a:rPr lang="en-US" sz="1600" dirty="0" err="1">
                <a:solidFill>
                  <a:srgbClr val="FF0000"/>
                </a:solidFill>
                <a:ea typeface="+mn-ea"/>
                <a:cs typeface="+mn-cs"/>
              </a:rPr>
              <a:t>lw</a:t>
            </a:r>
            <a:r>
              <a:rPr lang="en-US" sz="1600" dirty="0">
                <a:solidFill>
                  <a:srgbClr val="FF0000"/>
                </a:solidFill>
                <a:ea typeface="+mn-ea"/>
                <a:cs typeface="+mn-cs"/>
              </a:rPr>
              <a:t>	  $t1, 4($2)</a:t>
            </a:r>
          </a:p>
          <a:p>
            <a:pPr eaLnBrk="1" fontAlgn="auto" hangingPunct="1">
              <a:lnSpc>
                <a:spcPct val="90000"/>
              </a:lnSpc>
              <a:spcBef>
                <a:spcPct val="0"/>
              </a:spcBef>
              <a:spcAft>
                <a:spcPts val="0"/>
              </a:spcAft>
              <a:buFont typeface="Times" charset="0"/>
              <a:buNone/>
              <a:tabLst>
                <a:tab pos="1066800" algn="l"/>
              </a:tabLst>
              <a:defRPr/>
            </a:pPr>
            <a:r>
              <a:rPr lang="en-US" sz="1600" dirty="0" err="1">
                <a:solidFill>
                  <a:srgbClr val="FF0000"/>
                </a:solidFill>
                <a:ea typeface="+mn-ea"/>
                <a:cs typeface="+mn-cs"/>
              </a:rPr>
              <a:t>sw</a:t>
            </a:r>
            <a:r>
              <a:rPr lang="en-US" sz="1600" dirty="0">
                <a:solidFill>
                  <a:srgbClr val="FF0000"/>
                </a:solidFill>
                <a:ea typeface="+mn-ea"/>
                <a:cs typeface="+mn-cs"/>
              </a:rPr>
              <a:t>	  $t1, 0($2)</a:t>
            </a:r>
          </a:p>
          <a:p>
            <a:pPr eaLnBrk="1" fontAlgn="auto" hangingPunct="1">
              <a:spcBef>
                <a:spcPct val="0"/>
              </a:spcBef>
              <a:spcAft>
                <a:spcPts val="0"/>
              </a:spcAft>
              <a:buFont typeface="Times" charset="0"/>
              <a:buNone/>
              <a:tabLst>
                <a:tab pos="1066800" algn="l"/>
              </a:tabLst>
              <a:defRPr/>
            </a:pPr>
            <a:r>
              <a:rPr lang="en-US" sz="1600" dirty="0" err="1">
                <a:solidFill>
                  <a:srgbClr val="FF0000"/>
                </a:solidFill>
                <a:ea typeface="+mn-ea"/>
                <a:cs typeface="+mn-cs"/>
              </a:rPr>
              <a:t>sw</a:t>
            </a:r>
            <a:r>
              <a:rPr lang="en-US" sz="1600" dirty="0">
                <a:solidFill>
                  <a:srgbClr val="FF0000"/>
                </a:solidFill>
                <a:ea typeface="+mn-ea"/>
                <a:cs typeface="+mn-cs"/>
              </a:rPr>
              <a:t>	  $t0, 4($2)</a:t>
            </a:r>
          </a:p>
        </p:txBody>
      </p:sp>
      <p:graphicFrame>
        <p:nvGraphicFramePr>
          <p:cNvPr id="21506" name="Object 2"/>
          <p:cNvGraphicFramePr>
            <a:graphicFrameLocks noChangeAspect="1"/>
          </p:cNvGraphicFramePr>
          <p:nvPr>
            <p:ph sz="quarter" idx="4294967295"/>
          </p:nvPr>
        </p:nvGraphicFramePr>
        <p:xfrm>
          <a:off x="4624388" y="5549900"/>
          <a:ext cx="1828800" cy="1257300"/>
        </p:xfrm>
        <a:graphic>
          <a:graphicData uri="http://schemas.openxmlformats.org/presentationml/2006/ole">
            <p:oleObj spid="_x0000_s121858" name="Image" r:id="rId4" imgW="3492063" imgH="2400000" progId="">
              <p:embed/>
            </p:oleObj>
          </a:graphicData>
        </a:graphic>
      </p:graphicFrame>
      <p:sp>
        <p:nvSpPr>
          <p:cNvPr id="21509" name="Rectangle 7"/>
          <p:cNvSpPr>
            <a:spLocks noChangeArrowheads="1"/>
          </p:cNvSpPr>
          <p:nvPr/>
        </p:nvSpPr>
        <p:spPr bwMode="auto">
          <a:xfrm>
            <a:off x="857251" y="1435100"/>
            <a:ext cx="2590800" cy="529119"/>
          </a:xfrm>
          <a:prstGeom prst="rect">
            <a:avLst/>
          </a:prstGeom>
          <a:noFill/>
          <a:ln w="28575">
            <a:solidFill>
              <a:schemeClr val="tx1"/>
            </a:solidFill>
            <a:miter lim="800000"/>
            <a:headEnd/>
            <a:tailEnd/>
          </a:ln>
        </p:spPr>
        <p:txBody>
          <a:bodyPr lIns="63500" tIns="25400" rIns="63500" bIns="25400">
            <a:prstTxWarp prst="textNoShape">
              <a:avLst/>
            </a:prstTxWarp>
            <a:spAutoFit/>
          </a:bodyPr>
          <a:lstStyle/>
          <a:p>
            <a:pPr algn="ctr">
              <a:lnSpc>
                <a:spcPct val="85000"/>
              </a:lnSpc>
              <a:spcBef>
                <a:spcPct val="41000"/>
              </a:spcBef>
            </a:pPr>
            <a:r>
              <a:rPr lang="en-US" b="1">
                <a:latin typeface="Calibri" charset="0"/>
              </a:rPr>
              <a:t>High Level Language</a:t>
            </a:r>
            <a:br>
              <a:rPr lang="en-US" b="1">
                <a:latin typeface="Calibri" charset="0"/>
              </a:rPr>
            </a:br>
            <a:r>
              <a:rPr lang="en-US" b="1">
                <a:latin typeface="Calibri" charset="0"/>
              </a:rPr>
              <a:t>Program (e.g., C)</a:t>
            </a:r>
          </a:p>
        </p:txBody>
      </p:sp>
      <p:sp>
        <p:nvSpPr>
          <p:cNvPr id="21510" name="Rectangle 8"/>
          <p:cNvSpPr>
            <a:spLocks noChangeArrowheads="1"/>
          </p:cNvSpPr>
          <p:nvPr/>
        </p:nvSpPr>
        <p:spPr bwMode="auto">
          <a:xfrm>
            <a:off x="857250" y="2381251"/>
            <a:ext cx="2800351" cy="529119"/>
          </a:xfrm>
          <a:prstGeom prst="rect">
            <a:avLst/>
          </a:prstGeom>
          <a:noFill/>
          <a:ln w="28575">
            <a:solidFill>
              <a:schemeClr val="tx1"/>
            </a:solidFill>
            <a:miter lim="800000"/>
            <a:headEnd/>
            <a:tailEnd/>
          </a:ln>
        </p:spPr>
        <p:txBody>
          <a:bodyPr lIns="63500" tIns="25400" rIns="63500" bIns="25400">
            <a:prstTxWarp prst="textNoShape">
              <a:avLst/>
            </a:prstTxWarp>
            <a:spAutoFit/>
          </a:bodyPr>
          <a:lstStyle/>
          <a:p>
            <a:pPr algn="ctr">
              <a:lnSpc>
                <a:spcPct val="85000"/>
              </a:lnSpc>
              <a:spcBef>
                <a:spcPct val="41000"/>
              </a:spcBef>
            </a:pPr>
            <a:r>
              <a:rPr lang="en-US" b="1">
                <a:solidFill>
                  <a:srgbClr val="FF0000"/>
                </a:solidFill>
                <a:latin typeface="Calibri" charset="0"/>
              </a:rPr>
              <a:t>Assembly  Language Program (e.g., MIPS)</a:t>
            </a:r>
          </a:p>
        </p:txBody>
      </p:sp>
      <p:sp>
        <p:nvSpPr>
          <p:cNvPr id="21511" name="Rectangle 9"/>
          <p:cNvSpPr>
            <a:spLocks noChangeArrowheads="1"/>
          </p:cNvSpPr>
          <p:nvPr/>
        </p:nvSpPr>
        <p:spPr bwMode="auto">
          <a:xfrm>
            <a:off x="908051" y="3295650"/>
            <a:ext cx="2590800" cy="529119"/>
          </a:xfrm>
          <a:prstGeom prst="rect">
            <a:avLst/>
          </a:prstGeom>
          <a:noFill/>
          <a:ln w="28575">
            <a:solidFill>
              <a:schemeClr val="tx1"/>
            </a:solidFill>
            <a:miter lim="800000"/>
            <a:headEnd/>
            <a:tailEnd/>
          </a:ln>
        </p:spPr>
        <p:txBody>
          <a:bodyPr lIns="63500" tIns="25400" rIns="63500" bIns="25400">
            <a:prstTxWarp prst="textNoShape">
              <a:avLst/>
            </a:prstTxWarp>
            <a:spAutoFit/>
          </a:bodyPr>
          <a:lstStyle/>
          <a:p>
            <a:pPr algn="ctr">
              <a:lnSpc>
                <a:spcPct val="85000"/>
              </a:lnSpc>
              <a:spcBef>
                <a:spcPct val="41000"/>
              </a:spcBef>
            </a:pPr>
            <a:r>
              <a:rPr lang="en-US" b="1">
                <a:latin typeface="Calibri" charset="0"/>
              </a:rPr>
              <a:t>Machine  Language Program (MIPS)</a:t>
            </a:r>
          </a:p>
        </p:txBody>
      </p:sp>
      <p:sp>
        <p:nvSpPr>
          <p:cNvPr id="21512" name="Rectangle 10"/>
          <p:cNvSpPr>
            <a:spLocks noChangeArrowheads="1"/>
          </p:cNvSpPr>
          <p:nvPr/>
        </p:nvSpPr>
        <p:spPr bwMode="auto">
          <a:xfrm>
            <a:off x="304800" y="4667251"/>
            <a:ext cx="4038600" cy="544354"/>
          </a:xfrm>
          <a:prstGeom prst="rect">
            <a:avLst/>
          </a:prstGeom>
          <a:noFill/>
          <a:ln w="28575">
            <a:pattFill prst="pct70">
              <a:fgClr>
                <a:schemeClr val="tx1"/>
              </a:fgClr>
              <a:bgClr>
                <a:schemeClr val="bg1"/>
              </a:bgClr>
            </a:pattFill>
            <a:miter lim="800000"/>
            <a:headEnd/>
            <a:tailEnd/>
          </a:ln>
        </p:spPr>
        <p:txBody>
          <a:bodyPr lIns="63500" tIns="25400" rIns="63500" bIns="25400">
            <a:prstTxWarp prst="textNoShape">
              <a:avLst/>
            </a:prstTxWarp>
            <a:spAutoFit/>
          </a:bodyPr>
          <a:lstStyle/>
          <a:p>
            <a:pPr algn="ctr">
              <a:lnSpc>
                <a:spcPct val="88000"/>
              </a:lnSpc>
              <a:spcBef>
                <a:spcPct val="43000"/>
              </a:spcBef>
            </a:pPr>
            <a:r>
              <a:rPr lang="en-US" b="1">
                <a:solidFill>
                  <a:srgbClr val="3366FF"/>
                </a:solidFill>
                <a:latin typeface="Calibri" charset="0"/>
              </a:rPr>
              <a:t>Hardware Architecture Description</a:t>
            </a:r>
            <a:br>
              <a:rPr lang="en-US" b="1">
                <a:solidFill>
                  <a:srgbClr val="3366FF"/>
                </a:solidFill>
                <a:latin typeface="Calibri" charset="0"/>
              </a:rPr>
            </a:br>
            <a:r>
              <a:rPr lang="en-US" b="1">
                <a:solidFill>
                  <a:srgbClr val="3366FF"/>
                </a:solidFill>
                <a:latin typeface="Calibri" charset="0"/>
              </a:rPr>
              <a:t>(e.g., block diagrams)</a:t>
            </a:r>
            <a:r>
              <a:rPr lang="en-US">
                <a:solidFill>
                  <a:srgbClr val="3366FF"/>
                </a:solidFill>
                <a:latin typeface="Calibri" charset="0"/>
              </a:rPr>
              <a:t> </a:t>
            </a:r>
          </a:p>
        </p:txBody>
      </p:sp>
      <p:sp>
        <p:nvSpPr>
          <p:cNvPr id="21513" name="Line 11"/>
          <p:cNvSpPr>
            <a:spLocks noChangeShapeType="1"/>
          </p:cNvSpPr>
          <p:nvPr/>
        </p:nvSpPr>
        <p:spPr bwMode="auto">
          <a:xfrm>
            <a:off x="2057400" y="1981200"/>
            <a:ext cx="0" cy="40005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514" name="Rectangle 13"/>
          <p:cNvSpPr>
            <a:spLocks noChangeArrowheads="1"/>
          </p:cNvSpPr>
          <p:nvPr/>
        </p:nvSpPr>
        <p:spPr bwMode="auto">
          <a:xfrm>
            <a:off x="2197101" y="2076451"/>
            <a:ext cx="1308100" cy="293670"/>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Compiler</a:t>
            </a:r>
          </a:p>
        </p:txBody>
      </p:sp>
      <p:sp>
        <p:nvSpPr>
          <p:cNvPr id="21515" name="Rectangle 14"/>
          <p:cNvSpPr>
            <a:spLocks noChangeArrowheads="1"/>
          </p:cNvSpPr>
          <p:nvPr/>
        </p:nvSpPr>
        <p:spPr bwMode="auto">
          <a:xfrm>
            <a:off x="2222501" y="2990851"/>
            <a:ext cx="1435100" cy="293670"/>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Assembler</a:t>
            </a:r>
          </a:p>
        </p:txBody>
      </p:sp>
      <p:sp>
        <p:nvSpPr>
          <p:cNvPr id="21516" name="Line 15"/>
          <p:cNvSpPr>
            <a:spLocks noChangeShapeType="1"/>
          </p:cNvSpPr>
          <p:nvPr/>
        </p:nvSpPr>
        <p:spPr bwMode="auto">
          <a:xfrm>
            <a:off x="2108200" y="3816351"/>
            <a:ext cx="0" cy="8509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517" name="Rectangle 16"/>
          <p:cNvSpPr>
            <a:spLocks noChangeArrowheads="1"/>
          </p:cNvSpPr>
          <p:nvPr/>
        </p:nvSpPr>
        <p:spPr bwMode="auto">
          <a:xfrm>
            <a:off x="381000" y="4057651"/>
            <a:ext cx="1676400" cy="529119"/>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Machine Interpretation</a:t>
            </a:r>
          </a:p>
        </p:txBody>
      </p:sp>
      <p:sp>
        <p:nvSpPr>
          <p:cNvPr id="21518" name="Rectangle 17"/>
          <p:cNvSpPr>
            <a:spLocks noChangeArrowheads="1"/>
          </p:cNvSpPr>
          <p:nvPr/>
        </p:nvSpPr>
        <p:spPr bwMode="auto">
          <a:xfrm>
            <a:off x="4624389" y="1336675"/>
            <a:ext cx="3086100" cy="709630"/>
          </a:xfrm>
          <a:prstGeom prst="rect">
            <a:avLst/>
          </a:prstGeom>
          <a:noFill/>
          <a:ln w="12700">
            <a:noFill/>
            <a:miter lim="800000"/>
            <a:headEnd/>
            <a:tailEnd/>
          </a:ln>
        </p:spPr>
        <p:txBody>
          <a:bodyPr lIns="63500" tIns="25400" rIns="63500" bIns="25400">
            <a:prstTxWarp prst="textNoShape">
              <a:avLst/>
            </a:prstTxWarp>
            <a:spAutoFit/>
          </a:bodyPr>
          <a:lstStyle/>
          <a:p>
            <a:pPr marL="342900" indent="-342900">
              <a:lnSpc>
                <a:spcPct val="78000"/>
              </a:lnSpc>
            </a:pPr>
            <a:r>
              <a:rPr lang="en-US" b="1">
                <a:latin typeface="Calibri" charset="0"/>
              </a:rPr>
              <a:t>temp = v[k];</a:t>
            </a:r>
          </a:p>
          <a:p>
            <a:pPr marL="342900" indent="-342900">
              <a:lnSpc>
                <a:spcPct val="78000"/>
              </a:lnSpc>
            </a:pPr>
            <a:r>
              <a:rPr lang="en-US" b="1">
                <a:latin typeface="Calibri" charset="0"/>
              </a:rPr>
              <a:t>v[k] = v[k+1];</a:t>
            </a:r>
          </a:p>
          <a:p>
            <a:pPr marL="342900" indent="-342900">
              <a:lnSpc>
                <a:spcPct val="78000"/>
              </a:lnSpc>
            </a:pPr>
            <a:r>
              <a:rPr lang="en-US" b="1">
                <a:latin typeface="Calibri" charset="0"/>
              </a:rPr>
              <a:t>v[k+1] = temp;</a:t>
            </a:r>
            <a:endParaRPr lang="en-US" sz="1200">
              <a:latin typeface="Calibri" charset="0"/>
            </a:endParaRPr>
          </a:p>
        </p:txBody>
      </p:sp>
      <p:sp>
        <p:nvSpPr>
          <p:cNvPr id="21519" name="Rectangle 19"/>
          <p:cNvSpPr>
            <a:spLocks noChangeArrowheads="1"/>
          </p:cNvSpPr>
          <p:nvPr/>
        </p:nvSpPr>
        <p:spPr bwMode="auto">
          <a:xfrm>
            <a:off x="4624389" y="4298950"/>
            <a:ext cx="2984500" cy="266700"/>
          </a:xfrm>
          <a:prstGeom prst="rect">
            <a:avLst/>
          </a:prstGeom>
          <a:noFill/>
          <a:ln w="12700">
            <a:noFill/>
            <a:miter lim="800000"/>
            <a:headEnd/>
            <a:tailEnd/>
          </a:ln>
        </p:spPr>
        <p:txBody>
          <a:bodyPr wrap="none" anchor="ctr">
            <a:prstTxWarp prst="textNoShape">
              <a:avLst/>
            </a:prstTxWarp>
          </a:bodyPr>
          <a:lstStyle/>
          <a:p>
            <a:endParaRPr lang="en-US">
              <a:latin typeface="Calibri" charset="0"/>
            </a:endParaRPr>
          </a:p>
        </p:txBody>
      </p:sp>
      <p:sp>
        <p:nvSpPr>
          <p:cNvPr id="21520" name="Rectangle 20"/>
          <p:cNvSpPr>
            <a:spLocks noChangeArrowheads="1"/>
          </p:cNvSpPr>
          <p:nvPr/>
        </p:nvSpPr>
        <p:spPr bwMode="auto">
          <a:xfrm>
            <a:off x="4624390" y="3125788"/>
            <a:ext cx="4384575" cy="951542"/>
          </a:xfrm>
          <a:prstGeom prst="rect">
            <a:avLst/>
          </a:prstGeom>
          <a:noFill/>
          <a:ln w="12700">
            <a:noFill/>
            <a:miter lim="800000"/>
            <a:headEnd/>
            <a:tailEnd/>
          </a:ln>
        </p:spPr>
        <p:txBody>
          <a:bodyPr wrap="none" lIns="90487" tIns="44450" rIns="90487" bIns="44450">
            <a:prstTxWarp prst="textNoShape">
              <a:avLst/>
            </a:prstTxWarp>
            <a:spAutoFit/>
          </a:bodyPr>
          <a:lstStyle/>
          <a:p>
            <a:r>
              <a:rPr lang="en-US" sz="1400">
                <a:latin typeface="Courier New" charset="0"/>
              </a:rPr>
              <a:t>0000 1001 1100 0110 1010 1111 0101 1000</a:t>
            </a:r>
          </a:p>
          <a:p>
            <a:r>
              <a:rPr lang="en-US" sz="1400">
                <a:latin typeface="Courier New" charset="0"/>
              </a:rPr>
              <a:t>1010 1111 0101 1000 0000 1001 1100 0110 </a:t>
            </a:r>
          </a:p>
          <a:p>
            <a:r>
              <a:rPr lang="en-US" sz="1400">
                <a:latin typeface="Courier New" charset="0"/>
              </a:rPr>
              <a:t>1100 0110 1010 1111 0101 1000 0000 1001 </a:t>
            </a:r>
          </a:p>
          <a:p>
            <a:r>
              <a:rPr lang="en-US" sz="1400">
                <a:latin typeface="Courier New" charset="0"/>
              </a:rPr>
              <a:t>0101 1000 0000 1001 1100 0110 1010 1111</a:t>
            </a:r>
            <a:r>
              <a:rPr lang="en-US" sz="1400">
                <a:latin typeface="Courier" charset="0"/>
              </a:rPr>
              <a:t> </a:t>
            </a:r>
          </a:p>
        </p:txBody>
      </p:sp>
      <p:sp>
        <p:nvSpPr>
          <p:cNvPr id="21521" name="Rectangle 22"/>
          <p:cNvSpPr>
            <a:spLocks noChangeArrowheads="1"/>
          </p:cNvSpPr>
          <p:nvPr/>
        </p:nvSpPr>
        <p:spPr bwMode="auto">
          <a:xfrm>
            <a:off x="844551" y="3816351"/>
            <a:ext cx="2730500" cy="139700"/>
          </a:xfrm>
          <a:prstGeom prst="rect">
            <a:avLst/>
          </a:prstGeom>
          <a:solidFill>
            <a:srgbClr val="FF8DA0"/>
          </a:solidFill>
          <a:ln w="1270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1522" name="Line 23"/>
          <p:cNvSpPr>
            <a:spLocks noChangeShapeType="1"/>
          </p:cNvSpPr>
          <p:nvPr/>
        </p:nvSpPr>
        <p:spPr bwMode="auto">
          <a:xfrm>
            <a:off x="2085975" y="2922588"/>
            <a:ext cx="0" cy="40005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523" name="Rectangle 24"/>
          <p:cNvSpPr>
            <a:spLocks noChangeArrowheads="1"/>
          </p:cNvSpPr>
          <p:nvPr/>
        </p:nvSpPr>
        <p:spPr bwMode="auto">
          <a:xfrm>
            <a:off x="609600" y="6070601"/>
            <a:ext cx="3708400" cy="544354"/>
          </a:xfrm>
          <a:prstGeom prst="rect">
            <a:avLst/>
          </a:prstGeom>
          <a:noFill/>
          <a:ln w="28575">
            <a:pattFill prst="pct70">
              <a:fgClr>
                <a:schemeClr val="tx1"/>
              </a:fgClr>
              <a:bgClr>
                <a:schemeClr val="bg1"/>
              </a:bgClr>
            </a:pattFill>
            <a:miter lim="800000"/>
            <a:headEnd/>
            <a:tailEnd/>
          </a:ln>
        </p:spPr>
        <p:txBody>
          <a:bodyPr lIns="63500" tIns="25400" rIns="63500" bIns="25400">
            <a:prstTxWarp prst="textNoShape">
              <a:avLst/>
            </a:prstTxWarp>
            <a:spAutoFit/>
          </a:bodyPr>
          <a:lstStyle/>
          <a:p>
            <a:pPr algn="ctr">
              <a:lnSpc>
                <a:spcPct val="88000"/>
              </a:lnSpc>
              <a:spcBef>
                <a:spcPct val="43000"/>
              </a:spcBef>
            </a:pPr>
            <a:r>
              <a:rPr lang="en-US" b="1">
                <a:solidFill>
                  <a:srgbClr val="005400"/>
                </a:solidFill>
                <a:latin typeface="Calibri" charset="0"/>
              </a:rPr>
              <a:t>Logic Circuit Description</a:t>
            </a:r>
            <a:br>
              <a:rPr lang="en-US" b="1">
                <a:solidFill>
                  <a:srgbClr val="005400"/>
                </a:solidFill>
                <a:latin typeface="Calibri" charset="0"/>
              </a:rPr>
            </a:br>
            <a:r>
              <a:rPr lang="en-US" b="1">
                <a:solidFill>
                  <a:srgbClr val="005400"/>
                </a:solidFill>
                <a:latin typeface="Calibri" charset="0"/>
              </a:rPr>
              <a:t>(Circuit Schematic Diagrams)</a:t>
            </a:r>
          </a:p>
        </p:txBody>
      </p:sp>
      <p:sp>
        <p:nvSpPr>
          <p:cNvPr id="21524" name="Line 26"/>
          <p:cNvSpPr>
            <a:spLocks noChangeShapeType="1"/>
          </p:cNvSpPr>
          <p:nvPr/>
        </p:nvSpPr>
        <p:spPr bwMode="auto">
          <a:xfrm>
            <a:off x="2286000" y="5224464"/>
            <a:ext cx="0" cy="8509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525" name="Rectangle 27"/>
          <p:cNvSpPr>
            <a:spLocks noChangeArrowheads="1"/>
          </p:cNvSpPr>
          <p:nvPr/>
        </p:nvSpPr>
        <p:spPr bwMode="auto">
          <a:xfrm>
            <a:off x="381000" y="5368926"/>
            <a:ext cx="1981200" cy="529119"/>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Architecture Implementation</a:t>
            </a:r>
          </a:p>
        </p:txBody>
      </p:sp>
      <p:pic>
        <p:nvPicPr>
          <p:cNvPr id="21526" name="Picture 35" descr="Picture 1"/>
          <p:cNvPicPr>
            <a:picLocks noChangeAspect="1" noChangeArrowheads="1"/>
          </p:cNvPicPr>
          <p:nvPr/>
        </p:nvPicPr>
        <p:blipFill>
          <a:blip r:embed="rId5"/>
          <a:srcRect/>
          <a:stretch>
            <a:fillRect/>
          </a:stretch>
        </p:blipFill>
        <p:spPr bwMode="auto">
          <a:xfrm>
            <a:off x="4624389" y="4178301"/>
            <a:ext cx="1638300" cy="1373188"/>
          </a:xfrm>
          <a:prstGeom prst="rect">
            <a:avLst/>
          </a:prstGeom>
          <a:noFill/>
          <a:ln w="9525">
            <a:noFill/>
            <a:miter lim="800000"/>
            <a:headEnd/>
            <a:tailEnd/>
          </a:ln>
        </p:spPr>
      </p:pic>
      <p:sp>
        <p:nvSpPr>
          <p:cNvPr id="21527" name="Rectangle 36"/>
          <p:cNvSpPr>
            <a:spLocks noChangeArrowheads="1"/>
          </p:cNvSpPr>
          <p:nvPr/>
        </p:nvSpPr>
        <p:spPr bwMode="auto">
          <a:xfrm>
            <a:off x="6008688" y="5291139"/>
            <a:ext cx="304800" cy="336550"/>
          </a:xfrm>
          <a:prstGeom prst="rect">
            <a:avLst/>
          </a:prstGeom>
          <a:solidFill>
            <a:schemeClr val="bg1"/>
          </a:solidFill>
          <a:ln w="12700">
            <a:noFill/>
            <a:miter lim="800000"/>
            <a:headEnd/>
            <a:tailEnd/>
          </a:ln>
        </p:spPr>
        <p:txBody>
          <a:bodyPr wrap="none" anchor="ctr">
            <a:prstTxWarp prst="textNoShape">
              <a:avLst/>
            </a:prstTxWarp>
          </a:bodyPr>
          <a:lstStyle/>
          <a:p>
            <a:endParaRPr lang="en-US">
              <a:latin typeface="Calibri" charset="0"/>
            </a:endParaRPr>
          </a:p>
        </p:txBody>
      </p:sp>
      <p:sp>
        <p:nvSpPr>
          <p:cNvPr id="21528" name="TextBox 24"/>
          <p:cNvSpPr txBox="1">
            <a:spLocks noChangeArrowheads="1"/>
          </p:cNvSpPr>
          <p:nvPr/>
        </p:nvSpPr>
        <p:spPr bwMode="auto">
          <a:xfrm>
            <a:off x="6359853" y="2184401"/>
            <a:ext cx="2590473" cy="830997"/>
          </a:xfrm>
          <a:prstGeom prst="rect">
            <a:avLst/>
          </a:prstGeom>
          <a:noFill/>
          <a:ln w="9525">
            <a:noFill/>
            <a:miter lim="800000"/>
            <a:headEnd/>
            <a:tailEnd/>
          </a:ln>
        </p:spPr>
        <p:txBody>
          <a:bodyPr wrap="none">
            <a:prstTxWarp prst="textNoShape">
              <a:avLst/>
            </a:prstTxWarp>
            <a:spAutoFit/>
          </a:bodyPr>
          <a:lstStyle/>
          <a:p>
            <a:pPr algn="r"/>
            <a:r>
              <a:rPr lang="en-US" sz="1600">
                <a:latin typeface="Calibri" charset="0"/>
              </a:rPr>
              <a:t>Anything can be represented</a:t>
            </a:r>
            <a:br>
              <a:rPr lang="en-US" sz="1600">
                <a:latin typeface="Calibri" charset="0"/>
              </a:rPr>
            </a:br>
            <a:r>
              <a:rPr lang="en-US" sz="1600">
                <a:latin typeface="Calibri" charset="0"/>
              </a:rPr>
              <a:t>as a </a:t>
            </a:r>
            <a:r>
              <a:rPr lang="en-US" sz="1600" i="1">
                <a:latin typeface="Calibri" charset="0"/>
              </a:rPr>
              <a:t>number</a:t>
            </a:r>
            <a:r>
              <a:rPr lang="en-US" sz="1600">
                <a:latin typeface="Calibri" charset="0"/>
              </a:rPr>
              <a:t>, </a:t>
            </a:r>
            <a:br>
              <a:rPr lang="en-US" sz="1600">
                <a:latin typeface="Calibri" charset="0"/>
              </a:rPr>
            </a:br>
            <a:r>
              <a:rPr lang="en-US" sz="1600">
                <a:latin typeface="Calibri" charset="0"/>
              </a:rPr>
              <a:t>i.e., data or instructions</a:t>
            </a:r>
          </a:p>
        </p:txBody>
      </p:sp>
      <p:sp>
        <p:nvSpPr>
          <p:cNvPr id="26" name="Date Placeholder 25"/>
          <p:cNvSpPr>
            <a:spLocks noGrp="1"/>
          </p:cNvSpPr>
          <p:nvPr>
            <p:ph type="dt" sz="quarter" idx="10"/>
          </p:nvPr>
        </p:nvSpPr>
        <p:spPr/>
        <p:txBody>
          <a:bodyPr/>
          <a:lstStyle/>
          <a:p>
            <a:pPr>
              <a:defRPr/>
            </a:pPr>
            <a:fld id="{B6238E7B-A3CC-BF49-A290-B0329A0F4F10}" type="datetime1">
              <a:rPr lang="en-US" smtClean="0"/>
              <a:pPr>
                <a:defRPr/>
              </a:pPr>
              <a:t>7/26/2011</a:t>
            </a:fld>
            <a:endParaRPr lang="en-US"/>
          </a:p>
        </p:txBody>
      </p:sp>
      <p:sp>
        <p:nvSpPr>
          <p:cNvPr id="27" name="Slide Number Placeholder 26"/>
          <p:cNvSpPr>
            <a:spLocks noGrp="1"/>
          </p:cNvSpPr>
          <p:nvPr>
            <p:ph type="sldNum" sz="quarter" idx="12"/>
          </p:nvPr>
        </p:nvSpPr>
        <p:spPr/>
        <p:txBody>
          <a:bodyPr/>
          <a:lstStyle/>
          <a:p>
            <a:pPr>
              <a:defRPr/>
            </a:pPr>
            <a:fld id="{5A4513E0-2E5C-2743-9841-8E41BC710CE1}" type="slidenum">
              <a:rPr lang="en-US"/>
              <a:pPr>
                <a:defRPr/>
              </a:pPr>
              <a:t>2</a:t>
            </a:fld>
            <a:endParaRPr lang="en-US"/>
          </a:p>
        </p:txBody>
      </p:sp>
      <p:sp>
        <p:nvSpPr>
          <p:cNvPr id="28" name="Footer Placeholder 27"/>
          <p:cNvSpPr>
            <a:spLocks noGrp="1"/>
          </p:cNvSpPr>
          <p:nvPr>
            <p:ph type="ftr" sz="quarter" idx="11"/>
          </p:nvPr>
        </p:nvSpPr>
        <p:spPr/>
        <p:txBody>
          <a:bodyPr/>
          <a:lstStyle/>
          <a:p>
            <a:pPr>
              <a:defRPr/>
            </a:pPr>
            <a:r>
              <a:rPr lang="en-US" smtClean="0"/>
              <a:t>Spring 2011 -- Lecture #18</a:t>
            </a:r>
            <a:endParaRPr lang="en-US"/>
          </a:p>
        </p:txBody>
      </p:sp>
      <p:sp>
        <p:nvSpPr>
          <p:cNvPr id="29" name="Rectangle 28"/>
          <p:cNvSpPr/>
          <p:nvPr/>
        </p:nvSpPr>
        <p:spPr>
          <a:xfrm>
            <a:off x="203200" y="4046538"/>
            <a:ext cx="6637339" cy="1544637"/>
          </a:xfrm>
          <a:prstGeom prst="rect">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Administrivia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HW3 Due Wednesday at midnight</a:t>
            </a:r>
          </a:p>
          <a:p>
            <a:r>
              <a:rPr lang="en-US" dirty="0" smtClean="0"/>
              <a:t>Project </a:t>
            </a:r>
            <a:r>
              <a:rPr lang="en-US" dirty="0" smtClean="0"/>
              <a:t>2 Part 2 due Sunday</a:t>
            </a:r>
            <a:r>
              <a:rPr lang="en-US" dirty="0" smtClean="0"/>
              <a:t>.</a:t>
            </a:r>
          </a:p>
          <a:p>
            <a:pPr lvl="1"/>
            <a:r>
              <a:rPr lang="en-US" dirty="0" smtClean="0"/>
              <a:t>Slides at end of July 12 lecture contain useful info.</a:t>
            </a:r>
            <a:endParaRPr lang="en-US" dirty="0" smtClean="0"/>
          </a:p>
          <a:p>
            <a:pPr lvl="1"/>
            <a:r>
              <a:rPr lang="en-US" dirty="0" smtClean="0"/>
              <a:t>Project 2 Extra Credit: If you have time after finishing Part 2, try to make your program as fast as possible! Top submissions in the class get lots of extra credit, substantial improvement will get some.</a:t>
            </a:r>
            <a:endParaRPr lang="en-US" dirty="0" smtClean="0"/>
          </a:p>
          <a:p>
            <a:r>
              <a:rPr lang="en-US" dirty="0" smtClean="0"/>
              <a:t>Lab </a:t>
            </a:r>
            <a:r>
              <a:rPr lang="en-US" dirty="0" smtClean="0"/>
              <a:t>12 cancelled!</a:t>
            </a:r>
          </a:p>
          <a:p>
            <a:pPr lvl="1"/>
            <a:r>
              <a:rPr lang="en-US" dirty="0" smtClean="0"/>
              <a:t>Replaced with free study session where you can catch up on labs / work on project 2.</a:t>
            </a:r>
          </a:p>
          <a:p>
            <a:pPr lvl="1"/>
            <a:r>
              <a:rPr lang="en-US" dirty="0" smtClean="0"/>
              <a:t>The TA’s will still be there</a:t>
            </a:r>
            <a:r>
              <a:rPr lang="en-US" dirty="0" smtClean="0"/>
              <a:t>.</a:t>
            </a:r>
          </a:p>
          <a:p>
            <a:endParaRPr lang="en-US" dirty="0" smtClean="0"/>
          </a:p>
          <a:p>
            <a:endParaRPr lang="en-US" dirty="0"/>
          </a:p>
        </p:txBody>
      </p:sp>
      <p:sp>
        <p:nvSpPr>
          <p:cNvPr id="4" name="Date Placeholder 3"/>
          <p:cNvSpPr>
            <a:spLocks noGrp="1"/>
          </p:cNvSpPr>
          <p:nvPr>
            <p:ph type="dt" sz="half" idx="10"/>
          </p:nvPr>
        </p:nvSpPr>
        <p:spPr/>
        <p:txBody>
          <a:bodyPr/>
          <a:lstStyle/>
          <a:p>
            <a:fld id="{BAF6F73E-7C52-C048-BE1A-BE7619EADA24}" type="datetime1">
              <a:rPr lang="en-US" smtClean="0"/>
              <a:pPr/>
              <a:t>7/26/2011</a:t>
            </a:fld>
            <a:endParaRPr lang="en-US" dirty="0"/>
          </a:p>
        </p:txBody>
      </p:sp>
      <p:sp>
        <p:nvSpPr>
          <p:cNvPr id="5" name="Footer Placeholder 4"/>
          <p:cNvSpPr>
            <a:spLocks noGrp="1"/>
          </p:cNvSpPr>
          <p:nvPr>
            <p:ph type="ftr" sz="quarter" idx="11"/>
          </p:nvPr>
        </p:nvSpPr>
        <p:spPr/>
        <p:txBody>
          <a:bodyPr/>
          <a:lstStyle/>
          <a:p>
            <a:r>
              <a:rPr lang="en-US" smtClean="0"/>
              <a:t>Spring 2011 -- Lecture #18</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cs61c in the News</a:t>
            </a:r>
            <a:endParaRPr lang="en-US" dirty="0"/>
          </a:p>
        </p:txBody>
      </p:sp>
      <p:sp>
        <p:nvSpPr>
          <p:cNvPr id="3" name="Content Placeholder 2"/>
          <p:cNvSpPr>
            <a:spLocks noGrp="1"/>
          </p:cNvSpPr>
          <p:nvPr>
            <p:ph idx="1"/>
          </p:nvPr>
        </p:nvSpPr>
        <p:spPr/>
        <p:txBody>
          <a:bodyPr>
            <a:noAutofit/>
          </a:bodyPr>
          <a:lstStyle/>
          <a:p>
            <a:r>
              <a:rPr lang="en-US" sz="2400" dirty="0" smtClean="0"/>
              <a:t>Use power dissipation from servers as source of heating?</a:t>
            </a:r>
          </a:p>
          <a:p>
            <a:r>
              <a:rPr lang="en-US" sz="2400" dirty="0" smtClean="0"/>
              <a:t>So-called “Data</a:t>
            </a:r>
            <a:r>
              <a:rPr lang="en-US" sz="2400" dirty="0" smtClean="0"/>
              <a:t> </a:t>
            </a:r>
            <a:r>
              <a:rPr lang="en-US" sz="2400" dirty="0" smtClean="0"/>
              <a:t>Furnaces.” Sell the heat to consumers.</a:t>
            </a:r>
          </a:p>
          <a:p>
            <a:r>
              <a:rPr lang="en-US" sz="2400" dirty="0" smtClean="0"/>
              <a:t>“Additionally</a:t>
            </a:r>
            <a:r>
              <a:rPr lang="en-US" sz="2400" dirty="0" smtClean="0"/>
              <a:t>, such a setup would </a:t>
            </a:r>
            <a:br>
              <a:rPr lang="en-US" sz="2400" dirty="0" smtClean="0"/>
            </a:br>
            <a:r>
              <a:rPr lang="en-US" sz="2400" dirty="0" smtClean="0"/>
              <a:t>also </a:t>
            </a:r>
            <a:r>
              <a:rPr lang="en-US" sz="2400" dirty="0" smtClean="0"/>
              <a:t>provide lower network </a:t>
            </a:r>
            <a:r>
              <a:rPr lang="en-US" sz="2400" dirty="0" smtClean="0"/>
              <a:t/>
            </a:r>
            <a:br>
              <a:rPr lang="en-US" sz="2400" dirty="0" smtClean="0"/>
            </a:br>
            <a:r>
              <a:rPr lang="en-US" sz="2400" dirty="0" smtClean="0"/>
              <a:t>latency </a:t>
            </a:r>
            <a:r>
              <a:rPr lang="en-US" sz="2400" dirty="0" smtClean="0"/>
              <a:t>as the storage and </a:t>
            </a:r>
            <a:r>
              <a:rPr lang="en-US" sz="2400" dirty="0" smtClean="0"/>
              <a:t/>
            </a:r>
            <a:br>
              <a:rPr lang="en-US" sz="2400" dirty="0" smtClean="0"/>
            </a:br>
            <a:r>
              <a:rPr lang="en-US" sz="2400" dirty="0" smtClean="0"/>
              <a:t>computation </a:t>
            </a:r>
            <a:r>
              <a:rPr lang="en-US" sz="2400" dirty="0" smtClean="0"/>
              <a:t>systems can be </a:t>
            </a:r>
            <a:r>
              <a:rPr lang="en-US" sz="2400" dirty="0" smtClean="0"/>
              <a:t/>
            </a:r>
            <a:br>
              <a:rPr lang="en-US" sz="2400" dirty="0" smtClean="0"/>
            </a:br>
            <a:r>
              <a:rPr lang="en-US" sz="2400" dirty="0" smtClean="0"/>
              <a:t>located </a:t>
            </a:r>
            <a:r>
              <a:rPr lang="en-US" sz="2400" dirty="0" smtClean="0"/>
              <a:t>closer to areas of high </a:t>
            </a:r>
            <a:r>
              <a:rPr lang="en-US" sz="2400" dirty="0" smtClean="0"/>
              <a:t/>
            </a:r>
            <a:br>
              <a:rPr lang="en-US" sz="2400" dirty="0" smtClean="0"/>
            </a:br>
            <a:r>
              <a:rPr lang="en-US" sz="2400" dirty="0" smtClean="0"/>
              <a:t>population </a:t>
            </a:r>
            <a:r>
              <a:rPr lang="en-US" sz="2400" dirty="0" smtClean="0"/>
              <a:t>density and therefore </a:t>
            </a:r>
            <a:r>
              <a:rPr lang="en-US" sz="2400" dirty="0" smtClean="0"/>
              <a:t/>
            </a:r>
            <a:br>
              <a:rPr lang="en-US" sz="2400" dirty="0" smtClean="0"/>
            </a:br>
            <a:r>
              <a:rPr lang="en-US" sz="2400" dirty="0" smtClean="0"/>
              <a:t>those </a:t>
            </a:r>
            <a:r>
              <a:rPr lang="en-US" sz="2400" dirty="0" smtClean="0"/>
              <a:t>using them</a:t>
            </a:r>
            <a:r>
              <a:rPr lang="en-US" sz="2400" dirty="0" smtClean="0"/>
              <a:t>.”</a:t>
            </a:r>
            <a:endParaRPr lang="en-US" sz="2400" dirty="0" smtClean="0"/>
          </a:p>
        </p:txBody>
      </p:sp>
      <p:sp>
        <p:nvSpPr>
          <p:cNvPr id="4" name="Date Placeholder 3"/>
          <p:cNvSpPr>
            <a:spLocks noGrp="1"/>
          </p:cNvSpPr>
          <p:nvPr>
            <p:ph type="dt" sz="half" idx="10"/>
          </p:nvPr>
        </p:nvSpPr>
        <p:spPr/>
        <p:txBody>
          <a:bodyPr/>
          <a:lstStyle/>
          <a:p>
            <a:fld id="{E3BAAC7B-3106-B446-BBA4-C6229A66651B}" type="datetime1">
              <a:rPr lang="en-US" smtClean="0"/>
              <a:pPr/>
              <a:t>7/26/2011</a:t>
            </a:fld>
            <a:endParaRPr lang="en-US" dirty="0"/>
          </a:p>
        </p:txBody>
      </p:sp>
      <p:sp>
        <p:nvSpPr>
          <p:cNvPr id="5" name="Footer Placeholder 4"/>
          <p:cNvSpPr>
            <a:spLocks noGrp="1"/>
          </p:cNvSpPr>
          <p:nvPr>
            <p:ph type="ftr" sz="quarter" idx="11"/>
          </p:nvPr>
        </p:nvSpPr>
        <p:spPr/>
        <p:txBody>
          <a:bodyPr/>
          <a:lstStyle/>
          <a:p>
            <a:r>
              <a:rPr lang="en-US" smtClean="0"/>
              <a:t>Summer 2011 -- Lecture #21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21</a:t>
            </a:fld>
            <a:endParaRPr lang="en-US" dirty="0"/>
          </a:p>
        </p:txBody>
      </p:sp>
      <p:sp>
        <p:nvSpPr>
          <p:cNvPr id="7" name="TextBox 6"/>
          <p:cNvSpPr txBox="1"/>
          <p:nvPr/>
        </p:nvSpPr>
        <p:spPr>
          <a:xfrm>
            <a:off x="1380393" y="5741379"/>
            <a:ext cx="7209692" cy="369332"/>
          </a:xfrm>
          <a:prstGeom prst="rect">
            <a:avLst/>
          </a:prstGeom>
          <a:noFill/>
        </p:spPr>
        <p:txBody>
          <a:bodyPr wrap="square" rtlCol="0">
            <a:spAutoFit/>
          </a:bodyPr>
          <a:lstStyle/>
          <a:p>
            <a:r>
              <a:rPr lang="en-US" dirty="0" smtClean="0"/>
              <a:t>http://www.gizmag.com/data-furnaces-to-heat-the-home/19314/</a:t>
            </a:r>
            <a:endParaRPr lang="en-US" dirty="0"/>
          </a:p>
        </p:txBody>
      </p:sp>
      <p:pic>
        <p:nvPicPr>
          <p:cNvPr id="125955" name="Picture 3"/>
          <p:cNvPicPr>
            <a:picLocks noChangeAspect="1" noChangeArrowheads="1"/>
          </p:cNvPicPr>
          <p:nvPr/>
        </p:nvPicPr>
        <p:blipFill>
          <a:blip r:embed="rId2"/>
          <a:srcRect/>
          <a:stretch>
            <a:fillRect/>
          </a:stretch>
        </p:blipFill>
        <p:spPr bwMode="auto">
          <a:xfrm>
            <a:off x="5249008" y="2795855"/>
            <a:ext cx="3771900" cy="2120805"/>
          </a:xfrm>
          <a:prstGeom prst="rect">
            <a:avLst/>
          </a:prstGeom>
          <a:noFill/>
          <a:ln w="9525">
            <a:noFill/>
            <a:miter lim="800000"/>
            <a:headEnd/>
            <a:tailEnd/>
          </a:ln>
        </p:spPr>
      </p:pic>
      <p:sp>
        <p:nvSpPr>
          <p:cNvPr id="10" name="TextBox 9"/>
          <p:cNvSpPr txBox="1"/>
          <p:nvPr/>
        </p:nvSpPr>
        <p:spPr>
          <a:xfrm>
            <a:off x="1661745" y="6119446"/>
            <a:ext cx="6761285" cy="369332"/>
          </a:xfrm>
          <a:prstGeom prst="rect">
            <a:avLst/>
          </a:prstGeom>
          <a:noFill/>
        </p:spPr>
        <p:txBody>
          <a:bodyPr wrap="square" rtlCol="0">
            <a:spAutoFit/>
          </a:bodyPr>
          <a:lstStyle/>
          <a:p>
            <a:r>
              <a:rPr lang="en-US" dirty="0" smtClean="0"/>
              <a:t>http://research.microsoft.com/pubs/150265/heating.pdf</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9"/>
          <p:cNvSpPr>
            <a:spLocks noGrp="1"/>
          </p:cNvSpPr>
          <p:nvPr>
            <p:ph type="title"/>
          </p:nvPr>
        </p:nvSpPr>
        <p:spPr/>
        <p:txBody>
          <a:bodyPr/>
          <a:lstStyle/>
          <a:p>
            <a:r>
              <a:rPr lang="en-US" smtClean="0"/>
              <a:t>Processor Design Process</a:t>
            </a:r>
          </a:p>
        </p:txBody>
      </p:sp>
      <p:sp>
        <p:nvSpPr>
          <p:cNvPr id="11" name="Content Placeholder 10"/>
          <p:cNvSpPr>
            <a:spLocks noGrp="1"/>
          </p:cNvSpPr>
          <p:nvPr>
            <p:ph idx="1"/>
          </p:nvPr>
        </p:nvSpPr>
        <p:spPr/>
        <p:txBody>
          <a:bodyPr>
            <a:normAutofit fontScale="92500" lnSpcReduction="10000"/>
          </a:bodyPr>
          <a:lstStyle/>
          <a:p>
            <a:pPr>
              <a:defRPr/>
            </a:pPr>
            <a:r>
              <a:rPr lang="en-US" dirty="0" smtClean="0">
                <a:solidFill>
                  <a:schemeClr val="bg1">
                    <a:lumMod val="65000"/>
                  </a:schemeClr>
                </a:solidFill>
              </a:rPr>
              <a:t>Five steps to design a processor:</a:t>
            </a:r>
          </a:p>
          <a:p>
            <a:pPr lvl="1">
              <a:buFont typeface="Arial" charset="0"/>
              <a:buNone/>
              <a:defRPr/>
            </a:pPr>
            <a:r>
              <a:rPr lang="en-US" dirty="0" smtClean="0">
                <a:solidFill>
                  <a:schemeClr val="bg1">
                    <a:lumMod val="65000"/>
                  </a:schemeClr>
                </a:solidFill>
              </a:rPr>
              <a:t>Step 1: Analyze instruction set </a:t>
            </a:r>
            <a:r>
              <a:rPr lang="en-US" dirty="0" smtClean="0">
                <a:solidFill>
                  <a:schemeClr val="bg1">
                    <a:lumMod val="65000"/>
                  </a:schemeClr>
                </a:solidFill>
                <a:sym typeface="Wingdings" charset="2"/>
              </a:rPr>
              <a:t>to determine</a:t>
            </a:r>
            <a:r>
              <a:rPr lang="en-US" dirty="0" smtClean="0">
                <a:solidFill>
                  <a:schemeClr val="bg1">
                    <a:lumMod val="65000"/>
                  </a:schemeClr>
                </a:solidFill>
              </a:rPr>
              <a:t> </a:t>
            </a:r>
            <a:r>
              <a:rPr lang="en-US" dirty="0" err="1" smtClean="0">
                <a:solidFill>
                  <a:schemeClr val="bg1">
                    <a:lumMod val="65000"/>
                  </a:schemeClr>
                </a:solidFill>
              </a:rPr>
              <a:t>datapath</a:t>
            </a:r>
            <a:r>
              <a:rPr lang="en-US" dirty="0" smtClean="0">
                <a:solidFill>
                  <a:schemeClr val="bg1">
                    <a:lumMod val="65000"/>
                  </a:schemeClr>
                </a:solidFill>
              </a:rPr>
              <a:t> requirements</a:t>
            </a:r>
          </a:p>
          <a:p>
            <a:pPr lvl="1">
              <a:buFont typeface="Arial" charset="0"/>
              <a:buNone/>
              <a:defRPr/>
            </a:pPr>
            <a:r>
              <a:rPr lang="en-US" dirty="0" smtClean="0">
                <a:solidFill>
                  <a:schemeClr val="bg1">
                    <a:lumMod val="65000"/>
                  </a:schemeClr>
                </a:solidFill>
              </a:rPr>
              <a:t>Step 2: Select set of </a:t>
            </a:r>
            <a:r>
              <a:rPr lang="en-US" dirty="0" err="1" smtClean="0">
                <a:solidFill>
                  <a:schemeClr val="bg1">
                    <a:lumMod val="65000"/>
                  </a:schemeClr>
                </a:solidFill>
              </a:rPr>
              <a:t>datapath</a:t>
            </a:r>
            <a:r>
              <a:rPr lang="en-US" dirty="0" smtClean="0">
                <a:solidFill>
                  <a:schemeClr val="bg1">
                    <a:lumMod val="65000"/>
                  </a:schemeClr>
                </a:solidFill>
              </a:rPr>
              <a:t> components &amp; establish </a:t>
            </a:r>
            <a:br>
              <a:rPr lang="en-US" dirty="0" smtClean="0">
                <a:solidFill>
                  <a:schemeClr val="bg1">
                    <a:lumMod val="65000"/>
                  </a:schemeClr>
                </a:solidFill>
              </a:rPr>
            </a:br>
            <a:r>
              <a:rPr lang="en-US" dirty="0" smtClean="0">
                <a:solidFill>
                  <a:schemeClr val="bg1">
                    <a:lumMod val="65000"/>
                  </a:schemeClr>
                </a:solidFill>
              </a:rPr>
              <a:t>clocking methodology</a:t>
            </a:r>
          </a:p>
          <a:p>
            <a:pPr lvl="1">
              <a:buFont typeface="Arial" charset="0"/>
              <a:buNone/>
              <a:defRPr/>
            </a:pPr>
            <a:r>
              <a:rPr lang="en-US" dirty="0" smtClean="0">
                <a:solidFill>
                  <a:schemeClr val="bg1">
                    <a:lumMod val="65000"/>
                  </a:schemeClr>
                </a:solidFill>
              </a:rPr>
              <a:t>Step 3: Assemble </a:t>
            </a:r>
            <a:r>
              <a:rPr lang="en-US" dirty="0" err="1" smtClean="0">
                <a:solidFill>
                  <a:schemeClr val="bg1">
                    <a:lumMod val="65000"/>
                  </a:schemeClr>
                </a:solidFill>
              </a:rPr>
              <a:t>datapath</a:t>
            </a:r>
            <a:r>
              <a:rPr lang="en-US" dirty="0" smtClean="0">
                <a:solidFill>
                  <a:schemeClr val="bg1">
                    <a:lumMod val="65000"/>
                  </a:schemeClr>
                </a:solidFill>
              </a:rPr>
              <a:t> components to meet the requirements</a:t>
            </a:r>
          </a:p>
          <a:p>
            <a:pPr lvl="1">
              <a:buFont typeface="Arial" charset="0"/>
              <a:buNone/>
              <a:defRPr/>
            </a:pPr>
            <a:r>
              <a:rPr lang="en-US" dirty="0" smtClean="0">
                <a:solidFill>
                  <a:schemeClr val="bg1">
                    <a:lumMod val="65000"/>
                  </a:schemeClr>
                </a:solidFill>
              </a:rPr>
              <a:t>Step 4: Analyze implementation of each instruction to determine setting of control signals that implements the register transfer</a:t>
            </a:r>
          </a:p>
          <a:p>
            <a:pPr lvl="1">
              <a:buFont typeface="Arial" charset="0"/>
              <a:buNone/>
              <a:defRPr/>
            </a:pPr>
            <a:r>
              <a:rPr lang="en-US" b="1" dirty="0" smtClean="0"/>
              <a:t>Step 5: Assemble the control logic</a:t>
            </a:r>
            <a:endParaRPr lang="en-US" b="1" dirty="0" smtClean="0"/>
          </a:p>
        </p:txBody>
      </p:sp>
      <p:sp>
        <p:nvSpPr>
          <p:cNvPr id="4" name="Date Placeholder 3"/>
          <p:cNvSpPr>
            <a:spLocks noGrp="1"/>
          </p:cNvSpPr>
          <p:nvPr>
            <p:ph type="dt" sz="quarter" idx="10"/>
          </p:nvPr>
        </p:nvSpPr>
        <p:spPr/>
        <p:txBody>
          <a:bodyPr/>
          <a:lstStyle/>
          <a:p>
            <a:pPr>
              <a:defRPr/>
            </a:pPr>
            <a:fld id="{CABEFFAF-E42D-144F-BA10-F4BB9D14BFBB}" type="datetime1">
              <a:rPr lang="en-US" smtClean="0"/>
              <a:pPr>
                <a:defRPr/>
              </a:pPr>
              <a:t>7/26/2011</a:t>
            </a:fld>
            <a:endParaRPr lang="en-US"/>
          </a:p>
        </p:txBody>
      </p:sp>
      <p:sp>
        <p:nvSpPr>
          <p:cNvPr id="5" name="Footer Placeholder 4"/>
          <p:cNvSpPr>
            <a:spLocks noGrp="1"/>
          </p:cNvSpPr>
          <p:nvPr>
            <p:ph type="ftr" sz="quarter" idx="11"/>
          </p:nvPr>
        </p:nvSpPr>
        <p:spPr/>
        <p:txBody>
          <a:bodyPr/>
          <a:lstStyle/>
          <a:p>
            <a:pPr>
              <a:defRPr/>
            </a:pPr>
            <a:r>
              <a:rPr lang="en-US" smtClean="0"/>
              <a:t>Spring 2011 -- Lecture #18</a:t>
            </a:r>
            <a:endParaRPr lang="en-US" dirty="0"/>
          </a:p>
        </p:txBody>
      </p:sp>
      <p:sp>
        <p:nvSpPr>
          <p:cNvPr id="6" name="Slide Number Placeholder 5"/>
          <p:cNvSpPr>
            <a:spLocks noGrp="1"/>
          </p:cNvSpPr>
          <p:nvPr>
            <p:ph type="sldNum" sz="quarter" idx="12"/>
          </p:nvPr>
        </p:nvSpPr>
        <p:spPr/>
        <p:txBody>
          <a:bodyPr/>
          <a:lstStyle/>
          <a:p>
            <a:pPr>
              <a:defRPr/>
            </a:pPr>
            <a:fld id="{A8312C37-6CA8-5141-940F-1E31D56C4F3D}" type="slidenum">
              <a:rPr lang="en-US"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smtClean="0"/>
              <a:t>Given </a:t>
            </a:r>
            <a:r>
              <a:rPr lang="en-US" dirty="0" err="1" smtClean="0"/>
              <a:t>Datapath</a:t>
            </a:r>
            <a:r>
              <a:rPr lang="en-US" dirty="0" smtClean="0"/>
              <a:t>: RTL </a:t>
            </a:r>
            <a:r>
              <a:rPr lang="en-US" dirty="0" smtClean="0">
                <a:sym typeface="Wingdings" charset="2"/>
              </a:rPr>
              <a:t></a:t>
            </a:r>
            <a:r>
              <a:rPr lang="en-US" dirty="0" smtClean="0"/>
              <a:t> Control</a:t>
            </a:r>
          </a:p>
        </p:txBody>
      </p:sp>
      <p:sp>
        <p:nvSpPr>
          <p:cNvPr id="46" name="Date Placeholder 45"/>
          <p:cNvSpPr>
            <a:spLocks noGrp="1"/>
          </p:cNvSpPr>
          <p:nvPr>
            <p:ph type="dt" sz="quarter" idx="10"/>
          </p:nvPr>
        </p:nvSpPr>
        <p:spPr/>
        <p:txBody>
          <a:bodyPr/>
          <a:lstStyle/>
          <a:p>
            <a:pPr>
              <a:defRPr/>
            </a:pPr>
            <a:fld id="{067647F1-4CE2-EB4D-8E71-20DEF41C5507}" type="datetime1">
              <a:rPr lang="en-US" smtClean="0"/>
              <a:pPr>
                <a:defRPr/>
              </a:pPr>
              <a:t>7/26/2011</a:t>
            </a:fld>
            <a:endParaRPr lang="en-US"/>
          </a:p>
        </p:txBody>
      </p:sp>
      <p:sp>
        <p:nvSpPr>
          <p:cNvPr id="48" name="Footer Placeholder 47"/>
          <p:cNvSpPr>
            <a:spLocks noGrp="1"/>
          </p:cNvSpPr>
          <p:nvPr>
            <p:ph type="ftr" sz="quarter" idx="11"/>
          </p:nvPr>
        </p:nvSpPr>
        <p:spPr/>
        <p:txBody>
          <a:bodyPr/>
          <a:lstStyle/>
          <a:p>
            <a:pPr>
              <a:defRPr/>
            </a:pPr>
            <a:r>
              <a:rPr lang="en-US" smtClean="0"/>
              <a:t>Spring 2011 -- Lecture #18</a:t>
            </a:r>
            <a:endParaRPr lang="en-US" dirty="0"/>
          </a:p>
        </p:txBody>
      </p:sp>
      <p:sp>
        <p:nvSpPr>
          <p:cNvPr id="47" name="Slide Number Placeholder 46"/>
          <p:cNvSpPr>
            <a:spLocks noGrp="1"/>
          </p:cNvSpPr>
          <p:nvPr>
            <p:ph type="sldNum" sz="quarter" idx="12"/>
          </p:nvPr>
        </p:nvSpPr>
        <p:spPr/>
        <p:txBody>
          <a:bodyPr/>
          <a:lstStyle/>
          <a:p>
            <a:pPr>
              <a:defRPr/>
            </a:pPr>
            <a:fld id="{C93F0DA8-3F0F-5647-ABF7-69EAE22F5BB9}" type="slidenum">
              <a:rPr lang="en-US" smtClean="0"/>
              <a:pPr>
                <a:defRPr/>
              </a:pPr>
              <a:t>23</a:t>
            </a:fld>
            <a:endParaRPr lang="en-US"/>
          </a:p>
        </p:txBody>
      </p:sp>
      <p:sp>
        <p:nvSpPr>
          <p:cNvPr id="60419" name="Rectangle 3"/>
          <p:cNvSpPr>
            <a:spLocks noChangeArrowheads="1"/>
          </p:cNvSpPr>
          <p:nvPr/>
        </p:nvSpPr>
        <p:spPr bwMode="auto">
          <a:xfrm>
            <a:off x="4522788" y="4130675"/>
            <a:ext cx="835025" cy="333375"/>
          </a:xfrm>
          <a:prstGeom prst="rect">
            <a:avLst/>
          </a:prstGeom>
          <a:noFill/>
          <a:ln w="12700">
            <a:noFill/>
            <a:miter lim="800000"/>
            <a:headEnd/>
            <a:tailEnd/>
          </a:ln>
        </p:spPr>
        <p:txBody>
          <a:bodyPr lIns="90488" tIns="44450" rIns="90488" bIns="44450">
            <a:prstTxWarp prst="textNoShape">
              <a:avLst/>
            </a:prstTxWarp>
            <a:spAutoFit/>
          </a:bodyPr>
          <a:lstStyle/>
          <a:p>
            <a:pPr>
              <a:defRPr/>
            </a:pPr>
            <a:r>
              <a:rPr lang="en-US" sz="1600" u="sng">
                <a:solidFill>
                  <a:srgbClr val="FF0000"/>
                </a:solidFill>
                <a:latin typeface="+mn-lt"/>
              </a:rPr>
              <a:t>ALUctr</a:t>
            </a:r>
          </a:p>
        </p:txBody>
      </p:sp>
      <p:sp>
        <p:nvSpPr>
          <p:cNvPr id="60420" name="Rectangle 4"/>
          <p:cNvSpPr>
            <a:spLocks noChangeArrowheads="1"/>
          </p:cNvSpPr>
          <p:nvPr/>
        </p:nvSpPr>
        <p:spPr bwMode="auto">
          <a:xfrm>
            <a:off x="2525713" y="4168775"/>
            <a:ext cx="790575"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u="sng">
                <a:solidFill>
                  <a:srgbClr val="FF0000"/>
                </a:solidFill>
                <a:latin typeface="+mn-lt"/>
              </a:rPr>
              <a:t>RegDst</a:t>
            </a:r>
          </a:p>
        </p:txBody>
      </p:sp>
      <p:sp>
        <p:nvSpPr>
          <p:cNvPr id="60421" name="Rectangle 5"/>
          <p:cNvSpPr>
            <a:spLocks noChangeArrowheads="1"/>
          </p:cNvSpPr>
          <p:nvPr/>
        </p:nvSpPr>
        <p:spPr bwMode="auto">
          <a:xfrm>
            <a:off x="3783013" y="4156075"/>
            <a:ext cx="773112" cy="33496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u="sng">
                <a:solidFill>
                  <a:srgbClr val="FF0000"/>
                </a:solidFill>
                <a:latin typeface="+mn-lt"/>
              </a:rPr>
              <a:t>ALUSrc</a:t>
            </a:r>
          </a:p>
        </p:txBody>
      </p:sp>
      <p:sp>
        <p:nvSpPr>
          <p:cNvPr id="60422" name="Rectangle 6"/>
          <p:cNvSpPr>
            <a:spLocks noChangeArrowheads="1"/>
          </p:cNvSpPr>
          <p:nvPr/>
        </p:nvSpPr>
        <p:spPr bwMode="auto">
          <a:xfrm>
            <a:off x="3198813" y="4168775"/>
            <a:ext cx="711200"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u="sng">
                <a:solidFill>
                  <a:srgbClr val="FF0000"/>
                </a:solidFill>
                <a:latin typeface="+mn-lt"/>
              </a:rPr>
              <a:t>ExtOp</a:t>
            </a:r>
          </a:p>
        </p:txBody>
      </p:sp>
      <p:sp>
        <p:nvSpPr>
          <p:cNvPr id="60423" name="Rectangle 7"/>
          <p:cNvSpPr>
            <a:spLocks noChangeArrowheads="1"/>
          </p:cNvSpPr>
          <p:nvPr/>
        </p:nvSpPr>
        <p:spPr bwMode="auto">
          <a:xfrm>
            <a:off x="6107113" y="4143375"/>
            <a:ext cx="1095375"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u="sng">
                <a:solidFill>
                  <a:srgbClr val="FF0000"/>
                </a:solidFill>
                <a:latin typeface="+mn-lt"/>
              </a:rPr>
              <a:t>MemtoReg</a:t>
            </a:r>
          </a:p>
        </p:txBody>
      </p:sp>
      <p:sp>
        <p:nvSpPr>
          <p:cNvPr id="60424" name="Rectangle 8"/>
          <p:cNvSpPr>
            <a:spLocks noChangeArrowheads="1"/>
          </p:cNvSpPr>
          <p:nvPr/>
        </p:nvSpPr>
        <p:spPr bwMode="auto">
          <a:xfrm>
            <a:off x="5281613" y="4143375"/>
            <a:ext cx="869950"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u="sng">
                <a:solidFill>
                  <a:srgbClr val="FF0000"/>
                </a:solidFill>
                <a:latin typeface="+mn-lt"/>
              </a:rPr>
              <a:t>MemWr</a:t>
            </a:r>
          </a:p>
        </p:txBody>
      </p:sp>
      <p:sp>
        <p:nvSpPr>
          <p:cNvPr id="60425" name="Line 9"/>
          <p:cNvSpPr>
            <a:spLocks noChangeShapeType="1"/>
          </p:cNvSpPr>
          <p:nvPr/>
        </p:nvSpPr>
        <p:spPr bwMode="auto">
          <a:xfrm>
            <a:off x="2070100" y="1770063"/>
            <a:ext cx="2870200" cy="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0426" name="Rectangle 10"/>
          <p:cNvSpPr>
            <a:spLocks noChangeArrowheads="1"/>
          </p:cNvSpPr>
          <p:nvPr/>
        </p:nvSpPr>
        <p:spPr bwMode="auto">
          <a:xfrm>
            <a:off x="2500313" y="1422400"/>
            <a:ext cx="1652587"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Instruction&lt;31:0&gt;</a:t>
            </a:r>
          </a:p>
        </p:txBody>
      </p:sp>
      <p:sp>
        <p:nvSpPr>
          <p:cNvPr id="60427" name="Line 11"/>
          <p:cNvSpPr>
            <a:spLocks noChangeShapeType="1"/>
          </p:cNvSpPr>
          <p:nvPr/>
        </p:nvSpPr>
        <p:spPr bwMode="auto">
          <a:xfrm>
            <a:off x="3340100" y="1808163"/>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0428" name="Rectangle 12"/>
          <p:cNvSpPr>
            <a:spLocks noChangeArrowheads="1"/>
          </p:cNvSpPr>
          <p:nvPr/>
        </p:nvSpPr>
        <p:spPr bwMode="auto">
          <a:xfrm rot="5400000">
            <a:off x="3095625" y="2022475"/>
            <a:ext cx="873125"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&lt;21:25&gt;</a:t>
            </a:r>
          </a:p>
        </p:txBody>
      </p:sp>
      <p:sp>
        <p:nvSpPr>
          <p:cNvPr id="60429" name="Rectangle 13"/>
          <p:cNvSpPr>
            <a:spLocks noChangeArrowheads="1"/>
          </p:cNvSpPr>
          <p:nvPr/>
        </p:nvSpPr>
        <p:spPr bwMode="auto">
          <a:xfrm rot="5400000">
            <a:off x="3629025" y="2022475"/>
            <a:ext cx="873125"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&lt;16:20&gt;</a:t>
            </a:r>
          </a:p>
        </p:txBody>
      </p:sp>
      <p:sp>
        <p:nvSpPr>
          <p:cNvPr id="60430" name="Rectangle 14"/>
          <p:cNvSpPr>
            <a:spLocks noChangeArrowheads="1"/>
          </p:cNvSpPr>
          <p:nvPr/>
        </p:nvSpPr>
        <p:spPr bwMode="auto">
          <a:xfrm rot="5400000">
            <a:off x="4162425" y="2022475"/>
            <a:ext cx="873125"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&lt;11:15&gt;</a:t>
            </a:r>
          </a:p>
        </p:txBody>
      </p:sp>
      <p:sp>
        <p:nvSpPr>
          <p:cNvPr id="60431" name="Rectangle 15"/>
          <p:cNvSpPr>
            <a:spLocks noChangeArrowheads="1"/>
          </p:cNvSpPr>
          <p:nvPr/>
        </p:nvSpPr>
        <p:spPr bwMode="auto">
          <a:xfrm rot="5400000">
            <a:off x="4695825" y="2022475"/>
            <a:ext cx="771525"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&lt;0:15&gt;</a:t>
            </a:r>
          </a:p>
        </p:txBody>
      </p:sp>
      <p:sp>
        <p:nvSpPr>
          <p:cNvPr id="60432" name="Line 16"/>
          <p:cNvSpPr>
            <a:spLocks noChangeShapeType="1"/>
          </p:cNvSpPr>
          <p:nvPr/>
        </p:nvSpPr>
        <p:spPr bwMode="auto">
          <a:xfrm>
            <a:off x="3873500" y="1808163"/>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0433" name="Line 17"/>
          <p:cNvSpPr>
            <a:spLocks noChangeShapeType="1"/>
          </p:cNvSpPr>
          <p:nvPr/>
        </p:nvSpPr>
        <p:spPr bwMode="auto">
          <a:xfrm>
            <a:off x="4406900" y="1808163"/>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0434" name="Line 18"/>
          <p:cNvSpPr>
            <a:spLocks noChangeShapeType="1"/>
          </p:cNvSpPr>
          <p:nvPr/>
        </p:nvSpPr>
        <p:spPr bwMode="auto">
          <a:xfrm>
            <a:off x="4940300" y="1808163"/>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0435" name="Rectangle 19"/>
          <p:cNvSpPr>
            <a:spLocks noChangeArrowheads="1"/>
          </p:cNvSpPr>
          <p:nvPr/>
        </p:nvSpPr>
        <p:spPr bwMode="auto">
          <a:xfrm>
            <a:off x="4697413" y="2633663"/>
            <a:ext cx="768350"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Imm16</a:t>
            </a:r>
          </a:p>
        </p:txBody>
      </p:sp>
      <p:sp>
        <p:nvSpPr>
          <p:cNvPr id="60436" name="Rectangle 20"/>
          <p:cNvSpPr>
            <a:spLocks noChangeArrowheads="1"/>
          </p:cNvSpPr>
          <p:nvPr/>
        </p:nvSpPr>
        <p:spPr bwMode="auto">
          <a:xfrm>
            <a:off x="4164013" y="2633663"/>
            <a:ext cx="417512"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Rd</a:t>
            </a:r>
          </a:p>
        </p:txBody>
      </p:sp>
      <p:sp>
        <p:nvSpPr>
          <p:cNvPr id="60437" name="Rectangle 21"/>
          <p:cNvSpPr>
            <a:spLocks noChangeArrowheads="1"/>
          </p:cNvSpPr>
          <p:nvPr/>
        </p:nvSpPr>
        <p:spPr bwMode="auto">
          <a:xfrm>
            <a:off x="3706813" y="2633663"/>
            <a:ext cx="374650"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Rs</a:t>
            </a:r>
          </a:p>
        </p:txBody>
      </p:sp>
      <p:sp>
        <p:nvSpPr>
          <p:cNvPr id="60438" name="Rectangle 22"/>
          <p:cNvSpPr>
            <a:spLocks noChangeArrowheads="1"/>
          </p:cNvSpPr>
          <p:nvPr/>
        </p:nvSpPr>
        <p:spPr bwMode="auto">
          <a:xfrm>
            <a:off x="3173413" y="2633663"/>
            <a:ext cx="373062"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Rt</a:t>
            </a:r>
          </a:p>
        </p:txBody>
      </p:sp>
      <p:sp>
        <p:nvSpPr>
          <p:cNvPr id="60439" name="Rectangle 23"/>
          <p:cNvSpPr>
            <a:spLocks noChangeArrowheads="1"/>
          </p:cNvSpPr>
          <p:nvPr/>
        </p:nvSpPr>
        <p:spPr bwMode="auto">
          <a:xfrm>
            <a:off x="1096963" y="4191000"/>
            <a:ext cx="858837"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u="sng" dirty="0" err="1">
                <a:solidFill>
                  <a:srgbClr val="FF0000"/>
                </a:solidFill>
                <a:latin typeface="+mn-lt"/>
              </a:rPr>
              <a:t>nPC_sel</a:t>
            </a:r>
            <a:endParaRPr lang="en-US" sz="1600" u="sng" dirty="0">
              <a:solidFill>
                <a:srgbClr val="FF0000"/>
              </a:solidFill>
              <a:latin typeface="+mn-lt"/>
            </a:endParaRPr>
          </a:p>
        </p:txBody>
      </p:sp>
      <p:sp>
        <p:nvSpPr>
          <p:cNvPr id="60440" name="Rectangle 24"/>
          <p:cNvSpPr>
            <a:spLocks noChangeArrowheads="1"/>
          </p:cNvSpPr>
          <p:nvPr/>
        </p:nvSpPr>
        <p:spPr bwMode="auto">
          <a:xfrm>
            <a:off x="930275" y="1592263"/>
            <a:ext cx="1101725" cy="1000125"/>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60441" name="Rectangle 25"/>
          <p:cNvSpPr>
            <a:spLocks noChangeArrowheads="1"/>
          </p:cNvSpPr>
          <p:nvPr/>
        </p:nvSpPr>
        <p:spPr bwMode="auto">
          <a:xfrm>
            <a:off x="1217613" y="2289175"/>
            <a:ext cx="496887"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dirty="0" err="1">
                <a:latin typeface="+mn-lt"/>
              </a:rPr>
              <a:t>Adr</a:t>
            </a:r>
            <a:endParaRPr lang="en-US" sz="1600" dirty="0">
              <a:latin typeface="+mn-lt"/>
            </a:endParaRPr>
          </a:p>
        </p:txBody>
      </p:sp>
      <p:sp>
        <p:nvSpPr>
          <p:cNvPr id="60442" name="Rectangle 26"/>
          <p:cNvSpPr>
            <a:spLocks noChangeArrowheads="1"/>
          </p:cNvSpPr>
          <p:nvPr/>
        </p:nvSpPr>
        <p:spPr bwMode="auto">
          <a:xfrm>
            <a:off x="1000125" y="1752600"/>
            <a:ext cx="925513" cy="577850"/>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1600" b="1">
                <a:latin typeface="+mn-lt"/>
              </a:rPr>
              <a:t>Inst</a:t>
            </a:r>
          </a:p>
          <a:p>
            <a:pPr algn="ctr">
              <a:defRPr/>
            </a:pPr>
            <a:r>
              <a:rPr lang="en-US" sz="1600" b="1">
                <a:latin typeface="+mn-lt"/>
              </a:rPr>
              <a:t>Memory</a:t>
            </a:r>
          </a:p>
        </p:txBody>
      </p:sp>
      <p:sp>
        <p:nvSpPr>
          <p:cNvPr id="60443" name="Rectangle 27"/>
          <p:cNvSpPr>
            <a:spLocks noChangeArrowheads="1"/>
          </p:cNvSpPr>
          <p:nvPr/>
        </p:nvSpPr>
        <p:spPr bwMode="auto">
          <a:xfrm>
            <a:off x="1371600" y="5027613"/>
            <a:ext cx="6457950" cy="1206500"/>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60444" name="Rectangle 28"/>
          <p:cNvSpPr>
            <a:spLocks noChangeArrowheads="1"/>
          </p:cNvSpPr>
          <p:nvPr/>
        </p:nvSpPr>
        <p:spPr bwMode="auto">
          <a:xfrm>
            <a:off x="3592513" y="5376863"/>
            <a:ext cx="1106487"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DATA PATH</a:t>
            </a:r>
          </a:p>
        </p:txBody>
      </p:sp>
      <p:sp>
        <p:nvSpPr>
          <p:cNvPr id="60445" name="Line 29"/>
          <p:cNvSpPr>
            <a:spLocks noChangeShapeType="1"/>
          </p:cNvSpPr>
          <p:nvPr/>
        </p:nvSpPr>
        <p:spPr bwMode="auto">
          <a:xfrm>
            <a:off x="1536700" y="4570413"/>
            <a:ext cx="0" cy="44450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0446" name="Line 30"/>
          <p:cNvSpPr>
            <a:spLocks noChangeShapeType="1"/>
          </p:cNvSpPr>
          <p:nvPr/>
        </p:nvSpPr>
        <p:spPr bwMode="auto">
          <a:xfrm>
            <a:off x="2781300" y="4595813"/>
            <a:ext cx="0" cy="44450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0447" name="Line 31"/>
          <p:cNvSpPr>
            <a:spLocks noChangeShapeType="1"/>
          </p:cNvSpPr>
          <p:nvPr/>
        </p:nvSpPr>
        <p:spPr bwMode="auto">
          <a:xfrm>
            <a:off x="3467100" y="4608513"/>
            <a:ext cx="0" cy="44450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0448" name="Line 32"/>
          <p:cNvSpPr>
            <a:spLocks noChangeShapeType="1"/>
          </p:cNvSpPr>
          <p:nvPr/>
        </p:nvSpPr>
        <p:spPr bwMode="auto">
          <a:xfrm>
            <a:off x="4127500" y="4608513"/>
            <a:ext cx="0" cy="44450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0449" name="Line 33"/>
          <p:cNvSpPr>
            <a:spLocks noChangeShapeType="1"/>
          </p:cNvSpPr>
          <p:nvPr/>
        </p:nvSpPr>
        <p:spPr bwMode="auto">
          <a:xfrm>
            <a:off x="4699000" y="4583113"/>
            <a:ext cx="0" cy="44450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0450" name="Line 34"/>
          <p:cNvSpPr>
            <a:spLocks noChangeShapeType="1"/>
          </p:cNvSpPr>
          <p:nvPr/>
        </p:nvSpPr>
        <p:spPr bwMode="auto">
          <a:xfrm>
            <a:off x="5461000" y="4595813"/>
            <a:ext cx="0" cy="44450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0451" name="Line 35"/>
          <p:cNvSpPr>
            <a:spLocks noChangeShapeType="1"/>
          </p:cNvSpPr>
          <p:nvPr/>
        </p:nvSpPr>
        <p:spPr bwMode="auto">
          <a:xfrm>
            <a:off x="6591300" y="4545013"/>
            <a:ext cx="0" cy="44450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0452" name="AutoShape 36" descr="Wide downward diagonal"/>
          <p:cNvSpPr>
            <a:spLocks noChangeArrowheads="1"/>
          </p:cNvSpPr>
          <p:nvPr/>
        </p:nvSpPr>
        <p:spPr bwMode="auto">
          <a:xfrm>
            <a:off x="1025525" y="2927350"/>
            <a:ext cx="6908800" cy="1231900"/>
          </a:xfrm>
          <a:prstGeom prst="roundRect">
            <a:avLst>
              <a:gd name="adj" fmla="val 12495"/>
            </a:avLst>
          </a:prstGeom>
          <a:pattFill prst="wdDnDiag">
            <a:fgClr>
              <a:schemeClr val="hlink"/>
            </a:fgClr>
            <a:bgClr>
              <a:srgbClr val="FFFFFF"/>
            </a:bgClr>
          </a:patt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0453" name="Rectangle 37"/>
          <p:cNvSpPr>
            <a:spLocks noChangeArrowheads="1"/>
          </p:cNvSpPr>
          <p:nvPr/>
        </p:nvSpPr>
        <p:spPr bwMode="auto">
          <a:xfrm>
            <a:off x="3681413" y="3332163"/>
            <a:ext cx="1127125" cy="458787"/>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400" b="1">
                <a:latin typeface="+mn-lt"/>
              </a:rPr>
              <a:t>Control</a:t>
            </a:r>
          </a:p>
        </p:txBody>
      </p:sp>
      <p:sp>
        <p:nvSpPr>
          <p:cNvPr id="60454" name="Line 38"/>
          <p:cNvSpPr>
            <a:spLocks noChangeShapeType="1"/>
          </p:cNvSpPr>
          <p:nvPr/>
        </p:nvSpPr>
        <p:spPr bwMode="auto">
          <a:xfrm>
            <a:off x="2387600" y="1782763"/>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0455" name="Rectangle 39"/>
          <p:cNvSpPr>
            <a:spLocks noChangeArrowheads="1"/>
          </p:cNvSpPr>
          <p:nvPr/>
        </p:nvSpPr>
        <p:spPr bwMode="auto">
          <a:xfrm>
            <a:off x="2220913" y="2608263"/>
            <a:ext cx="428625"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Op</a:t>
            </a:r>
          </a:p>
        </p:txBody>
      </p:sp>
      <p:sp>
        <p:nvSpPr>
          <p:cNvPr id="60456" name="Line 40"/>
          <p:cNvSpPr>
            <a:spLocks noChangeShapeType="1"/>
          </p:cNvSpPr>
          <p:nvPr/>
        </p:nvSpPr>
        <p:spPr bwMode="auto">
          <a:xfrm>
            <a:off x="2781300" y="1782763"/>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0457" name="Rectangle 41"/>
          <p:cNvSpPr>
            <a:spLocks noChangeArrowheads="1"/>
          </p:cNvSpPr>
          <p:nvPr/>
        </p:nvSpPr>
        <p:spPr bwMode="auto">
          <a:xfrm rot="5400000">
            <a:off x="2636838" y="1893888"/>
            <a:ext cx="669925"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&lt;0:5&gt;</a:t>
            </a:r>
          </a:p>
        </p:txBody>
      </p:sp>
      <p:sp>
        <p:nvSpPr>
          <p:cNvPr id="60458" name="Rectangle 42"/>
          <p:cNvSpPr>
            <a:spLocks noChangeArrowheads="1"/>
          </p:cNvSpPr>
          <p:nvPr/>
        </p:nvSpPr>
        <p:spPr bwMode="auto">
          <a:xfrm>
            <a:off x="2614613" y="2608263"/>
            <a:ext cx="496887"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Fun</a:t>
            </a:r>
          </a:p>
        </p:txBody>
      </p:sp>
      <p:sp>
        <p:nvSpPr>
          <p:cNvPr id="60459" name="Rectangle 43"/>
          <p:cNvSpPr>
            <a:spLocks noChangeArrowheads="1"/>
          </p:cNvSpPr>
          <p:nvPr/>
        </p:nvSpPr>
        <p:spPr bwMode="auto">
          <a:xfrm>
            <a:off x="1901825" y="4160838"/>
            <a:ext cx="736600"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u="sng">
                <a:solidFill>
                  <a:srgbClr val="FF0000"/>
                </a:solidFill>
                <a:latin typeface="+mn-lt"/>
              </a:rPr>
              <a:t>RegWr</a:t>
            </a:r>
          </a:p>
        </p:txBody>
      </p:sp>
      <p:sp>
        <p:nvSpPr>
          <p:cNvPr id="60460" name="Line 44"/>
          <p:cNvSpPr>
            <a:spLocks noChangeShapeType="1"/>
          </p:cNvSpPr>
          <p:nvPr/>
        </p:nvSpPr>
        <p:spPr bwMode="auto">
          <a:xfrm>
            <a:off x="2260600" y="4545013"/>
            <a:ext cx="0" cy="44450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0461" name="Rectangle 45"/>
          <p:cNvSpPr>
            <a:spLocks noChangeArrowheads="1"/>
          </p:cNvSpPr>
          <p:nvPr/>
        </p:nvSpPr>
        <p:spPr bwMode="auto">
          <a:xfrm rot="5400000">
            <a:off x="2138363" y="2063750"/>
            <a:ext cx="873125"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&lt;26:31&gt;</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95300" y="228600"/>
            <a:ext cx="8343900" cy="474663"/>
          </a:xfrm>
        </p:spPr>
        <p:txBody>
          <a:bodyPr>
            <a:normAutofit fontScale="90000"/>
          </a:bodyPr>
          <a:lstStyle/>
          <a:p>
            <a:r>
              <a:rPr lang="en-US" sz="4000" smtClean="0"/>
              <a:t>Summary of the Control Signals (1/2)</a:t>
            </a:r>
          </a:p>
        </p:txBody>
      </p:sp>
      <p:sp>
        <p:nvSpPr>
          <p:cNvPr id="48131" name="Rectangle 3"/>
          <p:cNvSpPr>
            <a:spLocks noChangeArrowheads="1"/>
          </p:cNvSpPr>
          <p:nvPr/>
        </p:nvSpPr>
        <p:spPr bwMode="auto">
          <a:xfrm>
            <a:off x="193675" y="762000"/>
            <a:ext cx="9339263" cy="5383213"/>
          </a:xfrm>
          <a:prstGeom prst="rect">
            <a:avLst/>
          </a:prstGeom>
          <a:noFill/>
          <a:ln w="12700">
            <a:noFill/>
            <a:miter lim="800000"/>
            <a:headEnd/>
            <a:tailEnd/>
          </a:ln>
        </p:spPr>
        <p:txBody>
          <a:bodyPr lIns="90488" tIns="44450" rIns="90488" bIns="44450">
            <a:prstTxWarp prst="textNoShape">
              <a:avLst/>
            </a:prstTxWarp>
            <a:spAutoFit/>
          </a:bodyPr>
          <a:lstStyle/>
          <a:p>
            <a:pPr>
              <a:spcBef>
                <a:spcPct val="50000"/>
              </a:spcBef>
              <a:tabLst>
                <a:tab pos="914400" algn="l"/>
                <a:tab pos="5092700" algn="l"/>
              </a:tabLst>
            </a:pPr>
            <a:r>
              <a:rPr lang="en-US" sz="1600" u="sng">
                <a:latin typeface="Courier" charset="0"/>
                <a:ea typeface="Courier" charset="0"/>
                <a:cs typeface="Courier" charset="0"/>
              </a:rPr>
              <a:t>inst</a:t>
            </a:r>
            <a:r>
              <a:rPr lang="en-US" sz="1600">
                <a:latin typeface="Courier" charset="0"/>
                <a:ea typeface="Courier" charset="0"/>
                <a:cs typeface="Courier" charset="0"/>
              </a:rPr>
              <a:t> 	</a:t>
            </a:r>
            <a:r>
              <a:rPr lang="en-US" sz="1600" u="sng">
                <a:latin typeface="Courier" charset="0"/>
                <a:ea typeface="Courier" charset="0"/>
                <a:cs typeface="Courier" charset="0"/>
              </a:rPr>
              <a:t>Register Transfer</a:t>
            </a:r>
          </a:p>
          <a:p>
            <a:pPr>
              <a:spcBef>
                <a:spcPct val="50000"/>
              </a:spcBef>
              <a:tabLst>
                <a:tab pos="914400" algn="l"/>
                <a:tab pos="5092700" algn="l"/>
              </a:tabLst>
            </a:pPr>
            <a:r>
              <a:rPr lang="en-US" sz="1600">
                <a:latin typeface="Courier" charset="0"/>
                <a:ea typeface="Courier" charset="0"/>
                <a:cs typeface="Courier" charset="0"/>
              </a:rPr>
              <a:t>add	R[rd] </a:t>
            </a:r>
            <a:r>
              <a:rPr lang="en-US" sz="1600">
                <a:latin typeface="Courier" charset="0"/>
                <a:ea typeface="Courier" charset="0"/>
                <a:cs typeface="Courier" charset="0"/>
                <a:sym typeface="Symbol" charset="2"/>
              </a:rPr>
              <a:t></a:t>
            </a:r>
            <a:r>
              <a:rPr lang="en-US" sz="1600">
                <a:latin typeface="Courier" charset="0"/>
                <a:ea typeface="Courier" charset="0"/>
                <a:cs typeface="Courier" charset="0"/>
              </a:rPr>
              <a:t> R[rs] + R[rt]; PC </a:t>
            </a:r>
            <a:r>
              <a:rPr lang="en-US" sz="1600">
                <a:latin typeface="Courier" charset="0"/>
                <a:ea typeface="Courier" charset="0"/>
                <a:cs typeface="Courier" charset="0"/>
                <a:sym typeface="Symbol" charset="2"/>
              </a:rPr>
              <a:t></a:t>
            </a:r>
            <a:r>
              <a:rPr lang="en-US" sz="1600">
                <a:latin typeface="Courier" charset="0"/>
                <a:ea typeface="Courier" charset="0"/>
                <a:cs typeface="Courier" charset="0"/>
              </a:rPr>
              <a:t> PC + 4</a:t>
            </a:r>
          </a:p>
          <a:p>
            <a:pPr>
              <a:spcBef>
                <a:spcPct val="50000"/>
              </a:spcBef>
              <a:tabLst>
                <a:tab pos="914400" algn="l"/>
                <a:tab pos="5092700" algn="l"/>
              </a:tabLst>
            </a:pPr>
            <a:r>
              <a:rPr lang="en-US" sz="1600">
                <a:latin typeface="Courier" charset="0"/>
                <a:ea typeface="Courier" charset="0"/>
                <a:cs typeface="Courier" charset="0"/>
              </a:rPr>
              <a:t>	ALUsrc=RegB, ALUctr=“ADD”, RegDst=rd, RegWr, nPC_sel=“+4”</a:t>
            </a:r>
          </a:p>
          <a:p>
            <a:pPr>
              <a:tabLst>
                <a:tab pos="914400" algn="l"/>
                <a:tab pos="5092700" algn="l"/>
              </a:tabLst>
            </a:pPr>
            <a:endParaRPr lang="en-US" sz="1600">
              <a:latin typeface="Courier" charset="0"/>
              <a:ea typeface="Courier" charset="0"/>
              <a:cs typeface="Courier" charset="0"/>
            </a:endParaRPr>
          </a:p>
          <a:p>
            <a:pPr>
              <a:tabLst>
                <a:tab pos="914400" algn="l"/>
                <a:tab pos="5092700" algn="l"/>
              </a:tabLst>
            </a:pPr>
            <a:r>
              <a:rPr lang="en-US" sz="1600">
                <a:latin typeface="Courier" charset="0"/>
                <a:ea typeface="Courier" charset="0"/>
                <a:cs typeface="Courier" charset="0"/>
              </a:rPr>
              <a:t>sub	R[rd] </a:t>
            </a:r>
            <a:r>
              <a:rPr lang="en-US" sz="1600">
                <a:latin typeface="Courier" charset="0"/>
                <a:ea typeface="Courier" charset="0"/>
                <a:cs typeface="Courier" charset="0"/>
                <a:sym typeface="Symbol" charset="2"/>
              </a:rPr>
              <a:t></a:t>
            </a:r>
            <a:r>
              <a:rPr lang="en-US" sz="1600">
                <a:latin typeface="Courier" charset="0"/>
                <a:ea typeface="Courier" charset="0"/>
                <a:cs typeface="Courier" charset="0"/>
              </a:rPr>
              <a:t> R[rs] – R[rt]; PC </a:t>
            </a:r>
            <a:r>
              <a:rPr lang="en-US" sz="1600">
                <a:latin typeface="Courier" charset="0"/>
                <a:ea typeface="Courier" charset="0"/>
                <a:cs typeface="Courier" charset="0"/>
                <a:sym typeface="Symbol" charset="2"/>
              </a:rPr>
              <a:t></a:t>
            </a:r>
            <a:r>
              <a:rPr lang="en-US" sz="1600">
                <a:latin typeface="Courier" charset="0"/>
                <a:ea typeface="Courier" charset="0"/>
                <a:cs typeface="Courier" charset="0"/>
              </a:rPr>
              <a:t> PC + 4</a:t>
            </a:r>
          </a:p>
          <a:p>
            <a:pPr>
              <a:spcBef>
                <a:spcPct val="50000"/>
              </a:spcBef>
              <a:tabLst>
                <a:tab pos="914400" algn="l"/>
                <a:tab pos="5092700" algn="l"/>
              </a:tabLst>
            </a:pPr>
            <a:r>
              <a:rPr lang="en-US" sz="1600">
                <a:latin typeface="Courier" charset="0"/>
                <a:ea typeface="Courier" charset="0"/>
                <a:cs typeface="Courier" charset="0"/>
              </a:rPr>
              <a:t>	ALUsrc=RegB, ALUctr=“SUB”, RegDst=rd, RegWr, nPC_sel=“+4”</a:t>
            </a:r>
          </a:p>
          <a:p>
            <a:pPr>
              <a:spcBef>
                <a:spcPct val="50000"/>
              </a:spcBef>
              <a:tabLst>
                <a:tab pos="914400" algn="l"/>
                <a:tab pos="5092700" algn="l"/>
              </a:tabLst>
            </a:pPr>
            <a:r>
              <a:rPr lang="en-US" sz="1600">
                <a:latin typeface="Courier" charset="0"/>
                <a:ea typeface="Courier" charset="0"/>
                <a:cs typeface="Courier" charset="0"/>
              </a:rPr>
              <a:t>ori	R[rt] </a:t>
            </a:r>
            <a:r>
              <a:rPr lang="en-US" sz="1600">
                <a:latin typeface="Courier" charset="0"/>
                <a:ea typeface="Courier" charset="0"/>
                <a:cs typeface="Courier" charset="0"/>
                <a:sym typeface="Symbol" charset="2"/>
              </a:rPr>
              <a:t></a:t>
            </a:r>
            <a:r>
              <a:rPr lang="en-US" sz="1600">
                <a:latin typeface="Courier" charset="0"/>
                <a:ea typeface="Courier" charset="0"/>
                <a:cs typeface="Courier" charset="0"/>
              </a:rPr>
              <a:t> R[rs] + zero_ext(Imm16); PC </a:t>
            </a:r>
            <a:r>
              <a:rPr lang="en-US" sz="1600">
                <a:latin typeface="Courier" charset="0"/>
                <a:ea typeface="Courier" charset="0"/>
                <a:cs typeface="Courier" charset="0"/>
                <a:sym typeface="Symbol" charset="2"/>
              </a:rPr>
              <a:t></a:t>
            </a:r>
            <a:r>
              <a:rPr lang="en-US" sz="1600">
                <a:latin typeface="Courier" charset="0"/>
                <a:ea typeface="Courier" charset="0"/>
                <a:cs typeface="Courier" charset="0"/>
              </a:rPr>
              <a:t> PC + 4</a:t>
            </a:r>
          </a:p>
          <a:p>
            <a:pPr>
              <a:spcBef>
                <a:spcPct val="50000"/>
              </a:spcBef>
              <a:tabLst>
                <a:tab pos="914400" algn="l"/>
                <a:tab pos="5092700" algn="l"/>
              </a:tabLst>
            </a:pPr>
            <a:r>
              <a:rPr lang="en-US" sz="1600">
                <a:latin typeface="Courier" charset="0"/>
                <a:ea typeface="Courier" charset="0"/>
                <a:cs typeface="Courier" charset="0"/>
              </a:rPr>
              <a:t>	ALUsrc=Im, Extop=“Z”, ALUctr=“OR”, RegDst=rt,RegWr, nPC_sel=“+4”</a:t>
            </a:r>
          </a:p>
          <a:p>
            <a:pPr>
              <a:spcBef>
                <a:spcPct val="50000"/>
              </a:spcBef>
              <a:tabLst>
                <a:tab pos="914400" algn="l"/>
                <a:tab pos="5092700" algn="l"/>
              </a:tabLst>
            </a:pPr>
            <a:r>
              <a:rPr lang="en-US" sz="1600">
                <a:latin typeface="Courier" charset="0"/>
                <a:ea typeface="Courier" charset="0"/>
                <a:cs typeface="Courier" charset="0"/>
              </a:rPr>
              <a:t>lw	R[rt] </a:t>
            </a:r>
            <a:r>
              <a:rPr lang="en-US" sz="1600">
                <a:latin typeface="Courier" charset="0"/>
                <a:ea typeface="Courier" charset="0"/>
                <a:cs typeface="Courier" charset="0"/>
                <a:sym typeface="Symbol" charset="2"/>
              </a:rPr>
              <a:t></a:t>
            </a:r>
            <a:r>
              <a:rPr lang="en-US" sz="1600">
                <a:latin typeface="Courier" charset="0"/>
                <a:ea typeface="Courier" charset="0"/>
                <a:cs typeface="Courier" charset="0"/>
              </a:rPr>
              <a:t> MEM[ R[rs] + sign_ext(Imm16)]; PC </a:t>
            </a:r>
            <a:r>
              <a:rPr lang="en-US" sz="1600">
                <a:latin typeface="Courier" charset="0"/>
                <a:ea typeface="Courier" charset="0"/>
                <a:cs typeface="Courier" charset="0"/>
                <a:sym typeface="Symbol" charset="2"/>
              </a:rPr>
              <a:t></a:t>
            </a:r>
            <a:r>
              <a:rPr lang="en-US" sz="1600">
                <a:latin typeface="Courier" charset="0"/>
                <a:ea typeface="Courier" charset="0"/>
                <a:cs typeface="Courier" charset="0"/>
              </a:rPr>
              <a:t> PC + 4</a:t>
            </a:r>
          </a:p>
          <a:p>
            <a:pPr>
              <a:spcBef>
                <a:spcPct val="50000"/>
              </a:spcBef>
              <a:tabLst>
                <a:tab pos="914400" algn="l"/>
                <a:tab pos="5092700" algn="l"/>
              </a:tabLst>
            </a:pPr>
            <a:r>
              <a:rPr lang="en-US" sz="1600">
                <a:latin typeface="Courier" charset="0"/>
                <a:ea typeface="Courier" charset="0"/>
                <a:cs typeface="Courier" charset="0"/>
              </a:rPr>
              <a:t>	ALUsrc=Im, Extop=“sn”, ALUctr=“ADD”, MemtoReg, RegDst=rt, RegWr, 	nPC_sel = “+4”</a:t>
            </a:r>
          </a:p>
          <a:p>
            <a:pPr>
              <a:spcBef>
                <a:spcPct val="50000"/>
              </a:spcBef>
              <a:tabLst>
                <a:tab pos="914400" algn="l"/>
                <a:tab pos="5092700" algn="l"/>
              </a:tabLst>
            </a:pPr>
            <a:r>
              <a:rPr lang="en-US" sz="1600">
                <a:latin typeface="Courier" charset="0"/>
                <a:ea typeface="Courier" charset="0"/>
                <a:cs typeface="Courier" charset="0"/>
              </a:rPr>
              <a:t>sw	MEM[ R[rs] + sign_ext(Imm16)] </a:t>
            </a:r>
            <a:r>
              <a:rPr lang="en-US" sz="1600">
                <a:latin typeface="Courier" charset="0"/>
                <a:ea typeface="Courier" charset="0"/>
                <a:cs typeface="Courier" charset="0"/>
                <a:sym typeface="Symbol" charset="2"/>
              </a:rPr>
              <a:t></a:t>
            </a:r>
            <a:r>
              <a:rPr lang="en-US" sz="1600">
                <a:latin typeface="Courier" charset="0"/>
                <a:ea typeface="Courier" charset="0"/>
                <a:cs typeface="Courier" charset="0"/>
              </a:rPr>
              <a:t> R[rs]; PC </a:t>
            </a:r>
            <a:r>
              <a:rPr lang="en-US" sz="1600">
                <a:latin typeface="Courier" charset="0"/>
                <a:ea typeface="Courier" charset="0"/>
                <a:cs typeface="Courier" charset="0"/>
                <a:sym typeface="Symbol" charset="2"/>
              </a:rPr>
              <a:t></a:t>
            </a:r>
            <a:r>
              <a:rPr lang="en-US" sz="1600">
                <a:latin typeface="Courier" charset="0"/>
                <a:ea typeface="Courier" charset="0"/>
                <a:cs typeface="Courier" charset="0"/>
              </a:rPr>
              <a:t> PC + 4</a:t>
            </a:r>
          </a:p>
          <a:p>
            <a:pPr>
              <a:spcBef>
                <a:spcPct val="50000"/>
              </a:spcBef>
              <a:tabLst>
                <a:tab pos="914400" algn="l"/>
                <a:tab pos="5092700" algn="l"/>
              </a:tabLst>
            </a:pPr>
            <a:r>
              <a:rPr lang="en-US" sz="1600">
                <a:latin typeface="Courier" charset="0"/>
                <a:ea typeface="Courier" charset="0"/>
                <a:cs typeface="Courier" charset="0"/>
              </a:rPr>
              <a:t>	ALUsrc=Im, Extop=“sn”, ALUctr = “ADD”, MemWr, nPC_sel = “+4”</a:t>
            </a:r>
          </a:p>
          <a:p>
            <a:pPr>
              <a:spcBef>
                <a:spcPct val="50000"/>
              </a:spcBef>
              <a:tabLst>
                <a:tab pos="914400" algn="l"/>
                <a:tab pos="5092700" algn="l"/>
              </a:tabLst>
            </a:pPr>
            <a:r>
              <a:rPr lang="en-US" sz="1600">
                <a:latin typeface="Courier" charset="0"/>
                <a:ea typeface="Courier" charset="0"/>
                <a:cs typeface="Courier" charset="0"/>
              </a:rPr>
              <a:t>Beq	if (R[rs] == R[rt]) then PC </a:t>
            </a:r>
            <a:r>
              <a:rPr lang="en-US" sz="1600">
                <a:latin typeface="Courier" charset="0"/>
                <a:ea typeface="Courier" charset="0"/>
                <a:cs typeface="Courier" charset="0"/>
                <a:sym typeface="Symbol" charset="2"/>
              </a:rPr>
              <a:t></a:t>
            </a:r>
            <a:r>
              <a:rPr lang="en-US" sz="1600">
                <a:latin typeface="Courier" charset="0"/>
                <a:ea typeface="Courier" charset="0"/>
                <a:cs typeface="Courier" charset="0"/>
              </a:rPr>
              <a:t> PC + sign_ext(Imm16)] || 00</a:t>
            </a:r>
            <a:br>
              <a:rPr lang="en-US" sz="1600">
                <a:latin typeface="Courier" charset="0"/>
                <a:ea typeface="Courier" charset="0"/>
                <a:cs typeface="Courier" charset="0"/>
              </a:rPr>
            </a:br>
            <a:r>
              <a:rPr lang="en-US" sz="1600">
                <a:latin typeface="Courier" charset="0"/>
                <a:ea typeface="Courier" charset="0"/>
                <a:cs typeface="Courier" charset="0"/>
              </a:rPr>
              <a:t>	else PC </a:t>
            </a:r>
            <a:r>
              <a:rPr lang="en-US" sz="1600">
                <a:latin typeface="Courier" charset="0"/>
                <a:ea typeface="Courier" charset="0"/>
                <a:cs typeface="Courier" charset="0"/>
                <a:sym typeface="Symbol" charset="2"/>
              </a:rPr>
              <a:t></a:t>
            </a:r>
            <a:r>
              <a:rPr lang="en-US" sz="1600">
                <a:latin typeface="Courier" charset="0"/>
                <a:ea typeface="Courier" charset="0"/>
                <a:cs typeface="Courier" charset="0"/>
              </a:rPr>
              <a:t> PC + 4</a:t>
            </a:r>
          </a:p>
          <a:p>
            <a:pPr>
              <a:spcBef>
                <a:spcPct val="50000"/>
              </a:spcBef>
              <a:tabLst>
                <a:tab pos="914400" algn="l"/>
                <a:tab pos="5092700" algn="l"/>
              </a:tabLst>
            </a:pPr>
            <a:r>
              <a:rPr lang="en-US" sz="1600">
                <a:latin typeface="Courier" charset="0"/>
                <a:ea typeface="Courier" charset="0"/>
                <a:cs typeface="Courier" charset="0"/>
              </a:rPr>
              <a:t>	nPC_sel = “br”,  ALUctr = “SUB”</a:t>
            </a:r>
          </a:p>
        </p:txBody>
      </p:sp>
      <p:sp>
        <p:nvSpPr>
          <p:cNvPr id="4" name="Date Placeholder 3"/>
          <p:cNvSpPr>
            <a:spLocks noGrp="1"/>
          </p:cNvSpPr>
          <p:nvPr>
            <p:ph type="dt" sz="quarter" idx="10"/>
          </p:nvPr>
        </p:nvSpPr>
        <p:spPr/>
        <p:txBody>
          <a:bodyPr/>
          <a:lstStyle/>
          <a:p>
            <a:pPr>
              <a:defRPr/>
            </a:pPr>
            <a:fld id="{B29505BF-51DF-0848-B02D-78D467F4A1F5}" type="datetime1">
              <a:rPr lang="en-US" smtClean="0"/>
              <a:pPr>
                <a:defRPr/>
              </a:pPr>
              <a:t>7/26/2011</a:t>
            </a:fld>
            <a:endParaRPr lang="en-US"/>
          </a:p>
        </p:txBody>
      </p:sp>
      <p:sp>
        <p:nvSpPr>
          <p:cNvPr id="5" name="Slide Number Placeholder 4"/>
          <p:cNvSpPr>
            <a:spLocks noGrp="1"/>
          </p:cNvSpPr>
          <p:nvPr>
            <p:ph type="sldNum" sz="quarter" idx="12"/>
          </p:nvPr>
        </p:nvSpPr>
        <p:spPr/>
        <p:txBody>
          <a:bodyPr/>
          <a:lstStyle/>
          <a:p>
            <a:pPr>
              <a:defRPr/>
            </a:pPr>
            <a:fld id="{7AD6301E-B986-B64D-8B09-AF2165BFBC98}" type="slidenum">
              <a:rPr lang="en-US" smtClean="0"/>
              <a:pPr>
                <a:defRPr/>
              </a:pPr>
              <a:t>24</a:t>
            </a:fld>
            <a:endParaRPr lang="en-US"/>
          </a:p>
        </p:txBody>
      </p:sp>
      <p:sp>
        <p:nvSpPr>
          <p:cNvPr id="6" name="Footer Placeholder 5"/>
          <p:cNvSpPr>
            <a:spLocks noGrp="1"/>
          </p:cNvSpPr>
          <p:nvPr>
            <p:ph type="ftr" sz="quarter" idx="11"/>
          </p:nvPr>
        </p:nvSpPr>
        <p:spPr/>
        <p:txBody>
          <a:bodyPr/>
          <a:lstStyle/>
          <a:p>
            <a:pPr>
              <a:defRPr/>
            </a:pPr>
            <a:r>
              <a:rPr lang="en-US" smtClean="0"/>
              <a:t>Spring 2011 -- Lecture #18</a:t>
            </a:r>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0638"/>
            <a:ext cx="8229600" cy="1143000"/>
          </a:xfrm>
        </p:spPr>
        <p:txBody>
          <a:bodyPr/>
          <a:lstStyle/>
          <a:p>
            <a:r>
              <a:rPr lang="en-US" sz="4000" smtClean="0"/>
              <a:t>Summary of the Control Signals (2/2)</a:t>
            </a:r>
          </a:p>
        </p:txBody>
      </p:sp>
      <p:sp>
        <p:nvSpPr>
          <p:cNvPr id="188" name="Date Placeholder 187"/>
          <p:cNvSpPr>
            <a:spLocks noGrp="1"/>
          </p:cNvSpPr>
          <p:nvPr>
            <p:ph type="dt" sz="quarter" idx="10"/>
          </p:nvPr>
        </p:nvSpPr>
        <p:spPr/>
        <p:txBody>
          <a:bodyPr/>
          <a:lstStyle/>
          <a:p>
            <a:pPr>
              <a:defRPr/>
            </a:pPr>
            <a:fld id="{535C7DBA-D9C6-7A46-8ED3-42DB2C099E80}" type="datetime1">
              <a:rPr lang="en-US" smtClean="0"/>
              <a:pPr>
                <a:defRPr/>
              </a:pPr>
              <a:t>7/26/2011</a:t>
            </a:fld>
            <a:endParaRPr lang="en-US"/>
          </a:p>
        </p:txBody>
      </p:sp>
      <p:sp>
        <p:nvSpPr>
          <p:cNvPr id="190" name="Footer Placeholder 189"/>
          <p:cNvSpPr>
            <a:spLocks noGrp="1"/>
          </p:cNvSpPr>
          <p:nvPr>
            <p:ph type="ftr" sz="quarter" idx="11"/>
          </p:nvPr>
        </p:nvSpPr>
        <p:spPr/>
        <p:txBody>
          <a:bodyPr/>
          <a:lstStyle/>
          <a:p>
            <a:pPr>
              <a:defRPr/>
            </a:pPr>
            <a:r>
              <a:rPr lang="en-US" smtClean="0"/>
              <a:t>Spring 2011 -- Lecture #18</a:t>
            </a:r>
            <a:endParaRPr lang="en-US" dirty="0"/>
          </a:p>
        </p:txBody>
      </p:sp>
      <p:sp>
        <p:nvSpPr>
          <p:cNvPr id="189" name="Slide Number Placeholder 188"/>
          <p:cNvSpPr>
            <a:spLocks noGrp="1"/>
          </p:cNvSpPr>
          <p:nvPr>
            <p:ph type="sldNum" sz="quarter" idx="12"/>
          </p:nvPr>
        </p:nvSpPr>
        <p:spPr/>
        <p:txBody>
          <a:bodyPr/>
          <a:lstStyle/>
          <a:p>
            <a:pPr>
              <a:defRPr/>
            </a:pPr>
            <a:fld id="{D77B22C6-C06F-E64E-A440-96698C8DA441}" type="slidenum">
              <a:rPr lang="en-US" smtClean="0"/>
              <a:pPr>
                <a:defRPr/>
              </a:pPr>
              <a:t>25</a:t>
            </a:fld>
            <a:endParaRPr lang="en-US"/>
          </a:p>
        </p:txBody>
      </p:sp>
      <p:grpSp>
        <p:nvGrpSpPr>
          <p:cNvPr id="2" name="Group 3"/>
          <p:cNvGrpSpPr>
            <a:grpSpLocks/>
          </p:cNvGrpSpPr>
          <p:nvPr/>
        </p:nvGrpSpPr>
        <p:grpSpPr bwMode="auto">
          <a:xfrm>
            <a:off x="1066800" y="1731963"/>
            <a:ext cx="6858000" cy="3086100"/>
            <a:chOff x="672" y="952"/>
            <a:chExt cx="4320" cy="1944"/>
          </a:xfrm>
        </p:grpSpPr>
        <p:grpSp>
          <p:nvGrpSpPr>
            <p:cNvPr id="3" name="Group 4"/>
            <p:cNvGrpSpPr>
              <a:grpSpLocks/>
            </p:cNvGrpSpPr>
            <p:nvPr/>
          </p:nvGrpSpPr>
          <p:grpSpPr bwMode="auto">
            <a:xfrm>
              <a:off x="672" y="952"/>
              <a:ext cx="4320" cy="1944"/>
              <a:chOff x="672" y="952"/>
              <a:chExt cx="4320" cy="1944"/>
            </a:xfrm>
          </p:grpSpPr>
          <p:sp>
            <p:nvSpPr>
              <p:cNvPr id="64667" name="Rectangle 5"/>
              <p:cNvSpPr>
                <a:spLocks noChangeArrowheads="1"/>
              </p:cNvSpPr>
              <p:nvPr/>
            </p:nvSpPr>
            <p:spPr bwMode="auto">
              <a:xfrm>
                <a:off x="1715" y="956"/>
                <a:ext cx="320"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add</a:t>
                </a:r>
              </a:p>
            </p:txBody>
          </p:sp>
          <p:sp>
            <p:nvSpPr>
              <p:cNvPr id="64668" name="Rectangle 6"/>
              <p:cNvSpPr>
                <a:spLocks noChangeArrowheads="1"/>
              </p:cNvSpPr>
              <p:nvPr/>
            </p:nvSpPr>
            <p:spPr bwMode="auto">
              <a:xfrm>
                <a:off x="2195" y="956"/>
                <a:ext cx="306"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sub</a:t>
                </a:r>
              </a:p>
            </p:txBody>
          </p:sp>
          <p:sp>
            <p:nvSpPr>
              <p:cNvPr id="64669" name="Rectangle 7"/>
              <p:cNvSpPr>
                <a:spLocks noChangeArrowheads="1"/>
              </p:cNvSpPr>
              <p:nvPr/>
            </p:nvSpPr>
            <p:spPr bwMode="auto">
              <a:xfrm>
                <a:off x="2675" y="956"/>
                <a:ext cx="270"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ori</a:t>
                </a:r>
              </a:p>
            </p:txBody>
          </p:sp>
          <p:sp>
            <p:nvSpPr>
              <p:cNvPr id="64670" name="Rectangle 8"/>
              <p:cNvSpPr>
                <a:spLocks noChangeArrowheads="1"/>
              </p:cNvSpPr>
              <p:nvPr/>
            </p:nvSpPr>
            <p:spPr bwMode="auto">
              <a:xfrm>
                <a:off x="3155" y="956"/>
                <a:ext cx="244"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lw</a:t>
                </a:r>
              </a:p>
            </p:txBody>
          </p:sp>
          <p:sp>
            <p:nvSpPr>
              <p:cNvPr id="64671" name="Rectangle 9"/>
              <p:cNvSpPr>
                <a:spLocks noChangeArrowheads="1"/>
              </p:cNvSpPr>
              <p:nvPr/>
            </p:nvSpPr>
            <p:spPr bwMode="auto">
              <a:xfrm>
                <a:off x="3635" y="956"/>
                <a:ext cx="262"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sw</a:t>
                </a:r>
              </a:p>
            </p:txBody>
          </p:sp>
          <p:sp>
            <p:nvSpPr>
              <p:cNvPr id="64672" name="Rectangle 10"/>
              <p:cNvSpPr>
                <a:spLocks noChangeArrowheads="1"/>
              </p:cNvSpPr>
              <p:nvPr/>
            </p:nvSpPr>
            <p:spPr bwMode="auto">
              <a:xfrm>
                <a:off x="4115" y="956"/>
                <a:ext cx="319"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beq</a:t>
                </a:r>
              </a:p>
            </p:txBody>
          </p:sp>
          <p:sp>
            <p:nvSpPr>
              <p:cNvPr id="64673" name="Rectangle 11"/>
              <p:cNvSpPr>
                <a:spLocks noChangeArrowheads="1"/>
              </p:cNvSpPr>
              <p:nvPr/>
            </p:nvSpPr>
            <p:spPr bwMode="auto">
              <a:xfrm>
                <a:off x="4547" y="956"/>
                <a:ext cx="406"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jump</a:t>
                </a:r>
              </a:p>
            </p:txBody>
          </p:sp>
          <p:sp>
            <p:nvSpPr>
              <p:cNvPr id="64674" name="Rectangle 12"/>
              <p:cNvSpPr>
                <a:spLocks noChangeArrowheads="1"/>
              </p:cNvSpPr>
              <p:nvPr/>
            </p:nvSpPr>
            <p:spPr bwMode="auto">
              <a:xfrm>
                <a:off x="755" y="1148"/>
                <a:ext cx="489"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RegDst</a:t>
                </a:r>
              </a:p>
            </p:txBody>
          </p:sp>
          <p:sp>
            <p:nvSpPr>
              <p:cNvPr id="64675" name="Rectangle 13"/>
              <p:cNvSpPr>
                <a:spLocks noChangeArrowheads="1"/>
              </p:cNvSpPr>
              <p:nvPr/>
            </p:nvSpPr>
            <p:spPr bwMode="auto">
              <a:xfrm>
                <a:off x="755" y="1340"/>
                <a:ext cx="503"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ALUSrc</a:t>
                </a:r>
              </a:p>
            </p:txBody>
          </p:sp>
          <p:sp>
            <p:nvSpPr>
              <p:cNvPr id="64676" name="Rectangle 14"/>
              <p:cNvSpPr>
                <a:spLocks noChangeArrowheads="1"/>
              </p:cNvSpPr>
              <p:nvPr/>
            </p:nvSpPr>
            <p:spPr bwMode="auto">
              <a:xfrm>
                <a:off x="755" y="1532"/>
                <a:ext cx="718"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MemtoReg</a:t>
                </a:r>
              </a:p>
            </p:txBody>
          </p:sp>
          <p:sp>
            <p:nvSpPr>
              <p:cNvPr id="64677" name="Rectangle 15"/>
              <p:cNvSpPr>
                <a:spLocks noChangeArrowheads="1"/>
              </p:cNvSpPr>
              <p:nvPr/>
            </p:nvSpPr>
            <p:spPr bwMode="auto">
              <a:xfrm>
                <a:off x="755" y="1724"/>
                <a:ext cx="612"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RegWrite</a:t>
                </a:r>
              </a:p>
            </p:txBody>
          </p:sp>
          <p:sp>
            <p:nvSpPr>
              <p:cNvPr id="64678" name="Rectangle 16"/>
              <p:cNvSpPr>
                <a:spLocks noChangeArrowheads="1"/>
              </p:cNvSpPr>
              <p:nvPr/>
            </p:nvSpPr>
            <p:spPr bwMode="auto">
              <a:xfrm>
                <a:off x="755" y="1916"/>
                <a:ext cx="718"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MemWrite</a:t>
                </a:r>
              </a:p>
            </p:txBody>
          </p:sp>
          <p:sp>
            <p:nvSpPr>
              <p:cNvPr id="64679" name="Rectangle 17"/>
              <p:cNvSpPr>
                <a:spLocks noChangeArrowheads="1"/>
              </p:cNvSpPr>
              <p:nvPr/>
            </p:nvSpPr>
            <p:spPr bwMode="auto">
              <a:xfrm>
                <a:off x="755" y="2108"/>
                <a:ext cx="470"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nPCsel</a:t>
                </a:r>
              </a:p>
            </p:txBody>
          </p:sp>
          <p:sp>
            <p:nvSpPr>
              <p:cNvPr id="64680" name="Rectangle 18"/>
              <p:cNvSpPr>
                <a:spLocks noChangeArrowheads="1"/>
              </p:cNvSpPr>
              <p:nvPr/>
            </p:nvSpPr>
            <p:spPr bwMode="auto">
              <a:xfrm>
                <a:off x="755" y="2300"/>
                <a:ext cx="402"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Jump</a:t>
                </a:r>
              </a:p>
            </p:txBody>
          </p:sp>
          <p:sp>
            <p:nvSpPr>
              <p:cNvPr id="64681" name="Rectangle 19"/>
              <p:cNvSpPr>
                <a:spLocks noChangeArrowheads="1"/>
              </p:cNvSpPr>
              <p:nvPr/>
            </p:nvSpPr>
            <p:spPr bwMode="auto">
              <a:xfrm>
                <a:off x="755" y="2492"/>
                <a:ext cx="439"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ExtOp</a:t>
                </a:r>
              </a:p>
            </p:txBody>
          </p:sp>
          <p:sp>
            <p:nvSpPr>
              <p:cNvPr id="64682" name="Rectangle 20"/>
              <p:cNvSpPr>
                <a:spLocks noChangeArrowheads="1"/>
              </p:cNvSpPr>
              <p:nvPr/>
            </p:nvSpPr>
            <p:spPr bwMode="auto">
              <a:xfrm>
                <a:off x="755" y="2684"/>
                <a:ext cx="778"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ALUctr&lt;2:0&gt;</a:t>
                </a:r>
              </a:p>
            </p:txBody>
          </p:sp>
          <p:sp>
            <p:nvSpPr>
              <p:cNvPr id="64683" name="Line 21"/>
              <p:cNvSpPr>
                <a:spLocks noChangeShapeType="1"/>
              </p:cNvSpPr>
              <p:nvPr/>
            </p:nvSpPr>
            <p:spPr bwMode="auto">
              <a:xfrm>
                <a:off x="680" y="1344"/>
                <a:ext cx="4304" cy="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684" name="Line 22"/>
              <p:cNvSpPr>
                <a:spLocks noChangeShapeType="1"/>
              </p:cNvSpPr>
              <p:nvPr/>
            </p:nvSpPr>
            <p:spPr bwMode="auto">
              <a:xfrm>
                <a:off x="680" y="1536"/>
                <a:ext cx="4304" cy="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685" name="Line 23"/>
              <p:cNvSpPr>
                <a:spLocks noChangeShapeType="1"/>
              </p:cNvSpPr>
              <p:nvPr/>
            </p:nvSpPr>
            <p:spPr bwMode="auto">
              <a:xfrm>
                <a:off x="680" y="1728"/>
                <a:ext cx="4304" cy="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686" name="Line 24"/>
              <p:cNvSpPr>
                <a:spLocks noChangeShapeType="1"/>
              </p:cNvSpPr>
              <p:nvPr/>
            </p:nvSpPr>
            <p:spPr bwMode="auto">
              <a:xfrm>
                <a:off x="680" y="1920"/>
                <a:ext cx="4304" cy="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687" name="Line 25"/>
              <p:cNvSpPr>
                <a:spLocks noChangeShapeType="1"/>
              </p:cNvSpPr>
              <p:nvPr/>
            </p:nvSpPr>
            <p:spPr bwMode="auto">
              <a:xfrm>
                <a:off x="680" y="2112"/>
                <a:ext cx="4304" cy="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688" name="Line 26"/>
              <p:cNvSpPr>
                <a:spLocks noChangeShapeType="1"/>
              </p:cNvSpPr>
              <p:nvPr/>
            </p:nvSpPr>
            <p:spPr bwMode="auto">
              <a:xfrm>
                <a:off x="680" y="2304"/>
                <a:ext cx="4304" cy="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689" name="Line 27"/>
              <p:cNvSpPr>
                <a:spLocks noChangeShapeType="1"/>
              </p:cNvSpPr>
              <p:nvPr/>
            </p:nvSpPr>
            <p:spPr bwMode="auto">
              <a:xfrm>
                <a:off x="680" y="2496"/>
                <a:ext cx="4304" cy="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690" name="Line 28"/>
              <p:cNvSpPr>
                <a:spLocks noChangeShapeType="1"/>
              </p:cNvSpPr>
              <p:nvPr/>
            </p:nvSpPr>
            <p:spPr bwMode="auto">
              <a:xfrm>
                <a:off x="680" y="2688"/>
                <a:ext cx="4304" cy="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691" name="Line 29"/>
              <p:cNvSpPr>
                <a:spLocks noChangeShapeType="1"/>
              </p:cNvSpPr>
              <p:nvPr/>
            </p:nvSpPr>
            <p:spPr bwMode="auto">
              <a:xfrm>
                <a:off x="680" y="1152"/>
                <a:ext cx="4304" cy="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692" name="Line 30"/>
              <p:cNvSpPr>
                <a:spLocks noChangeShapeType="1"/>
              </p:cNvSpPr>
              <p:nvPr/>
            </p:nvSpPr>
            <p:spPr bwMode="auto">
              <a:xfrm>
                <a:off x="680" y="2880"/>
                <a:ext cx="4304" cy="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693" name="Line 31"/>
              <p:cNvSpPr>
                <a:spLocks noChangeShapeType="1"/>
              </p:cNvSpPr>
              <p:nvPr/>
            </p:nvSpPr>
            <p:spPr bwMode="auto">
              <a:xfrm flipV="1">
                <a:off x="1632" y="952"/>
                <a:ext cx="0" cy="1936"/>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694" name="Line 32"/>
              <p:cNvSpPr>
                <a:spLocks noChangeShapeType="1"/>
              </p:cNvSpPr>
              <p:nvPr/>
            </p:nvSpPr>
            <p:spPr bwMode="auto">
              <a:xfrm>
                <a:off x="680" y="960"/>
                <a:ext cx="4304" cy="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695" name="Line 33"/>
              <p:cNvSpPr>
                <a:spLocks noChangeShapeType="1"/>
              </p:cNvSpPr>
              <p:nvPr/>
            </p:nvSpPr>
            <p:spPr bwMode="auto">
              <a:xfrm flipV="1">
                <a:off x="2112" y="952"/>
                <a:ext cx="0" cy="1936"/>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696" name="Line 34"/>
              <p:cNvSpPr>
                <a:spLocks noChangeShapeType="1"/>
              </p:cNvSpPr>
              <p:nvPr/>
            </p:nvSpPr>
            <p:spPr bwMode="auto">
              <a:xfrm flipV="1">
                <a:off x="2592" y="952"/>
                <a:ext cx="0" cy="1936"/>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697" name="Line 35"/>
              <p:cNvSpPr>
                <a:spLocks noChangeShapeType="1"/>
              </p:cNvSpPr>
              <p:nvPr/>
            </p:nvSpPr>
            <p:spPr bwMode="auto">
              <a:xfrm flipV="1">
                <a:off x="3072" y="952"/>
                <a:ext cx="0" cy="1936"/>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698" name="Line 36"/>
              <p:cNvSpPr>
                <a:spLocks noChangeShapeType="1"/>
              </p:cNvSpPr>
              <p:nvPr/>
            </p:nvSpPr>
            <p:spPr bwMode="auto">
              <a:xfrm flipV="1">
                <a:off x="3552" y="952"/>
                <a:ext cx="0" cy="1936"/>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699" name="Line 37"/>
              <p:cNvSpPr>
                <a:spLocks noChangeShapeType="1"/>
              </p:cNvSpPr>
              <p:nvPr/>
            </p:nvSpPr>
            <p:spPr bwMode="auto">
              <a:xfrm flipV="1">
                <a:off x="4032" y="952"/>
                <a:ext cx="0" cy="1936"/>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700" name="Line 38"/>
              <p:cNvSpPr>
                <a:spLocks noChangeShapeType="1"/>
              </p:cNvSpPr>
              <p:nvPr/>
            </p:nvSpPr>
            <p:spPr bwMode="auto">
              <a:xfrm flipV="1">
                <a:off x="4512" y="952"/>
                <a:ext cx="0" cy="1936"/>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701" name="Line 39"/>
              <p:cNvSpPr>
                <a:spLocks noChangeShapeType="1"/>
              </p:cNvSpPr>
              <p:nvPr/>
            </p:nvSpPr>
            <p:spPr bwMode="auto">
              <a:xfrm flipV="1">
                <a:off x="4992" y="952"/>
                <a:ext cx="0" cy="1936"/>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702" name="Line 40"/>
              <p:cNvSpPr>
                <a:spLocks noChangeShapeType="1"/>
              </p:cNvSpPr>
              <p:nvPr/>
            </p:nvSpPr>
            <p:spPr bwMode="auto">
              <a:xfrm flipV="1">
                <a:off x="672" y="952"/>
                <a:ext cx="0" cy="1936"/>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64604" name="Rectangle 41"/>
            <p:cNvSpPr>
              <a:spLocks noChangeArrowheads="1"/>
            </p:cNvSpPr>
            <p:nvPr/>
          </p:nvSpPr>
          <p:spPr bwMode="auto">
            <a:xfrm>
              <a:off x="1763" y="1148"/>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64605" name="Rectangle 42"/>
            <p:cNvSpPr>
              <a:spLocks noChangeArrowheads="1"/>
            </p:cNvSpPr>
            <p:nvPr/>
          </p:nvSpPr>
          <p:spPr bwMode="auto">
            <a:xfrm>
              <a:off x="1763" y="134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06" name="Rectangle 43"/>
            <p:cNvSpPr>
              <a:spLocks noChangeArrowheads="1"/>
            </p:cNvSpPr>
            <p:nvPr/>
          </p:nvSpPr>
          <p:spPr bwMode="auto">
            <a:xfrm>
              <a:off x="1763" y="153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07" name="Rectangle 44"/>
            <p:cNvSpPr>
              <a:spLocks noChangeArrowheads="1"/>
            </p:cNvSpPr>
            <p:nvPr/>
          </p:nvSpPr>
          <p:spPr bwMode="auto">
            <a:xfrm>
              <a:off x="1763" y="1724"/>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64608" name="Rectangle 45"/>
            <p:cNvSpPr>
              <a:spLocks noChangeArrowheads="1"/>
            </p:cNvSpPr>
            <p:nvPr/>
          </p:nvSpPr>
          <p:spPr bwMode="auto">
            <a:xfrm>
              <a:off x="1763" y="191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09" name="Rectangle 46"/>
            <p:cNvSpPr>
              <a:spLocks noChangeArrowheads="1"/>
            </p:cNvSpPr>
            <p:nvPr/>
          </p:nvSpPr>
          <p:spPr bwMode="auto">
            <a:xfrm>
              <a:off x="1763" y="2108"/>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10" name="Rectangle 47"/>
            <p:cNvSpPr>
              <a:spLocks noChangeArrowheads="1"/>
            </p:cNvSpPr>
            <p:nvPr/>
          </p:nvSpPr>
          <p:spPr bwMode="auto">
            <a:xfrm>
              <a:off x="1763" y="230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11" name="Rectangle 48"/>
            <p:cNvSpPr>
              <a:spLocks noChangeArrowheads="1"/>
            </p:cNvSpPr>
            <p:nvPr/>
          </p:nvSpPr>
          <p:spPr bwMode="auto">
            <a:xfrm>
              <a:off x="1763" y="2492"/>
              <a:ext cx="178"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x</a:t>
              </a:r>
            </a:p>
          </p:txBody>
        </p:sp>
        <p:sp>
          <p:nvSpPr>
            <p:cNvPr id="64612" name="Rectangle 49"/>
            <p:cNvSpPr>
              <a:spLocks noChangeArrowheads="1"/>
            </p:cNvSpPr>
            <p:nvPr/>
          </p:nvSpPr>
          <p:spPr bwMode="auto">
            <a:xfrm>
              <a:off x="1715" y="2684"/>
              <a:ext cx="334"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Add</a:t>
              </a:r>
            </a:p>
          </p:txBody>
        </p:sp>
        <p:sp>
          <p:nvSpPr>
            <p:cNvPr id="64613" name="Rectangle 50"/>
            <p:cNvSpPr>
              <a:spLocks noChangeArrowheads="1"/>
            </p:cNvSpPr>
            <p:nvPr/>
          </p:nvSpPr>
          <p:spPr bwMode="auto">
            <a:xfrm>
              <a:off x="2243" y="1148"/>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64614" name="Rectangle 51"/>
            <p:cNvSpPr>
              <a:spLocks noChangeArrowheads="1"/>
            </p:cNvSpPr>
            <p:nvPr/>
          </p:nvSpPr>
          <p:spPr bwMode="auto">
            <a:xfrm>
              <a:off x="2243" y="134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15" name="Rectangle 52"/>
            <p:cNvSpPr>
              <a:spLocks noChangeArrowheads="1"/>
            </p:cNvSpPr>
            <p:nvPr/>
          </p:nvSpPr>
          <p:spPr bwMode="auto">
            <a:xfrm>
              <a:off x="2243" y="153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16" name="Rectangle 53"/>
            <p:cNvSpPr>
              <a:spLocks noChangeArrowheads="1"/>
            </p:cNvSpPr>
            <p:nvPr/>
          </p:nvSpPr>
          <p:spPr bwMode="auto">
            <a:xfrm>
              <a:off x="2243" y="1724"/>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64617" name="Rectangle 54"/>
            <p:cNvSpPr>
              <a:spLocks noChangeArrowheads="1"/>
            </p:cNvSpPr>
            <p:nvPr/>
          </p:nvSpPr>
          <p:spPr bwMode="auto">
            <a:xfrm>
              <a:off x="2243" y="191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18" name="Rectangle 55"/>
            <p:cNvSpPr>
              <a:spLocks noChangeArrowheads="1"/>
            </p:cNvSpPr>
            <p:nvPr/>
          </p:nvSpPr>
          <p:spPr bwMode="auto">
            <a:xfrm>
              <a:off x="2243" y="2108"/>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19" name="Rectangle 56"/>
            <p:cNvSpPr>
              <a:spLocks noChangeArrowheads="1"/>
            </p:cNvSpPr>
            <p:nvPr/>
          </p:nvSpPr>
          <p:spPr bwMode="auto">
            <a:xfrm>
              <a:off x="2243" y="230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20" name="Rectangle 57"/>
            <p:cNvSpPr>
              <a:spLocks noChangeArrowheads="1"/>
            </p:cNvSpPr>
            <p:nvPr/>
          </p:nvSpPr>
          <p:spPr bwMode="auto">
            <a:xfrm>
              <a:off x="2243" y="2492"/>
              <a:ext cx="178"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x</a:t>
              </a:r>
            </a:p>
          </p:txBody>
        </p:sp>
        <p:sp>
          <p:nvSpPr>
            <p:cNvPr id="64621" name="Rectangle 58"/>
            <p:cNvSpPr>
              <a:spLocks noChangeArrowheads="1"/>
            </p:cNvSpPr>
            <p:nvPr/>
          </p:nvSpPr>
          <p:spPr bwMode="auto">
            <a:xfrm>
              <a:off x="2078" y="2684"/>
              <a:ext cx="555"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Subtract</a:t>
              </a:r>
            </a:p>
          </p:txBody>
        </p:sp>
        <p:sp>
          <p:nvSpPr>
            <p:cNvPr id="64622" name="Rectangle 59"/>
            <p:cNvSpPr>
              <a:spLocks noChangeArrowheads="1"/>
            </p:cNvSpPr>
            <p:nvPr/>
          </p:nvSpPr>
          <p:spPr bwMode="auto">
            <a:xfrm>
              <a:off x="2723" y="1148"/>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23" name="Rectangle 60"/>
            <p:cNvSpPr>
              <a:spLocks noChangeArrowheads="1"/>
            </p:cNvSpPr>
            <p:nvPr/>
          </p:nvSpPr>
          <p:spPr bwMode="auto">
            <a:xfrm>
              <a:off x="2723" y="134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64624" name="Rectangle 61"/>
            <p:cNvSpPr>
              <a:spLocks noChangeArrowheads="1"/>
            </p:cNvSpPr>
            <p:nvPr/>
          </p:nvSpPr>
          <p:spPr bwMode="auto">
            <a:xfrm>
              <a:off x="2723" y="153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25" name="Rectangle 62"/>
            <p:cNvSpPr>
              <a:spLocks noChangeArrowheads="1"/>
            </p:cNvSpPr>
            <p:nvPr/>
          </p:nvSpPr>
          <p:spPr bwMode="auto">
            <a:xfrm>
              <a:off x="2723" y="1724"/>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64626" name="Rectangle 63"/>
            <p:cNvSpPr>
              <a:spLocks noChangeArrowheads="1"/>
            </p:cNvSpPr>
            <p:nvPr/>
          </p:nvSpPr>
          <p:spPr bwMode="auto">
            <a:xfrm>
              <a:off x="2723" y="191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27" name="Rectangle 64"/>
            <p:cNvSpPr>
              <a:spLocks noChangeArrowheads="1"/>
            </p:cNvSpPr>
            <p:nvPr/>
          </p:nvSpPr>
          <p:spPr bwMode="auto">
            <a:xfrm>
              <a:off x="2723" y="2108"/>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28" name="Rectangle 65"/>
            <p:cNvSpPr>
              <a:spLocks noChangeArrowheads="1"/>
            </p:cNvSpPr>
            <p:nvPr/>
          </p:nvSpPr>
          <p:spPr bwMode="auto">
            <a:xfrm>
              <a:off x="2723" y="230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29" name="Rectangle 66"/>
            <p:cNvSpPr>
              <a:spLocks noChangeArrowheads="1"/>
            </p:cNvSpPr>
            <p:nvPr/>
          </p:nvSpPr>
          <p:spPr bwMode="auto">
            <a:xfrm>
              <a:off x="2723" y="249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30" name="Rectangle 67"/>
            <p:cNvSpPr>
              <a:spLocks noChangeArrowheads="1"/>
            </p:cNvSpPr>
            <p:nvPr/>
          </p:nvSpPr>
          <p:spPr bwMode="auto">
            <a:xfrm>
              <a:off x="2675" y="2684"/>
              <a:ext cx="249"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Or</a:t>
              </a:r>
            </a:p>
          </p:txBody>
        </p:sp>
        <p:sp>
          <p:nvSpPr>
            <p:cNvPr id="64631" name="Rectangle 68"/>
            <p:cNvSpPr>
              <a:spLocks noChangeArrowheads="1"/>
            </p:cNvSpPr>
            <p:nvPr/>
          </p:nvSpPr>
          <p:spPr bwMode="auto">
            <a:xfrm>
              <a:off x="3203" y="1148"/>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32" name="Rectangle 69"/>
            <p:cNvSpPr>
              <a:spLocks noChangeArrowheads="1"/>
            </p:cNvSpPr>
            <p:nvPr/>
          </p:nvSpPr>
          <p:spPr bwMode="auto">
            <a:xfrm>
              <a:off x="3203" y="134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64633" name="Rectangle 70"/>
            <p:cNvSpPr>
              <a:spLocks noChangeArrowheads="1"/>
            </p:cNvSpPr>
            <p:nvPr/>
          </p:nvSpPr>
          <p:spPr bwMode="auto">
            <a:xfrm>
              <a:off x="3203" y="153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64634" name="Rectangle 71"/>
            <p:cNvSpPr>
              <a:spLocks noChangeArrowheads="1"/>
            </p:cNvSpPr>
            <p:nvPr/>
          </p:nvSpPr>
          <p:spPr bwMode="auto">
            <a:xfrm>
              <a:off x="3203" y="1724"/>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64635" name="Rectangle 72"/>
            <p:cNvSpPr>
              <a:spLocks noChangeArrowheads="1"/>
            </p:cNvSpPr>
            <p:nvPr/>
          </p:nvSpPr>
          <p:spPr bwMode="auto">
            <a:xfrm>
              <a:off x="3203" y="191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36" name="Rectangle 73"/>
            <p:cNvSpPr>
              <a:spLocks noChangeArrowheads="1"/>
            </p:cNvSpPr>
            <p:nvPr/>
          </p:nvSpPr>
          <p:spPr bwMode="auto">
            <a:xfrm>
              <a:off x="3203" y="2108"/>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37" name="Rectangle 74"/>
            <p:cNvSpPr>
              <a:spLocks noChangeArrowheads="1"/>
            </p:cNvSpPr>
            <p:nvPr/>
          </p:nvSpPr>
          <p:spPr bwMode="auto">
            <a:xfrm>
              <a:off x="3203" y="230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38" name="Rectangle 75"/>
            <p:cNvSpPr>
              <a:spLocks noChangeArrowheads="1"/>
            </p:cNvSpPr>
            <p:nvPr/>
          </p:nvSpPr>
          <p:spPr bwMode="auto">
            <a:xfrm>
              <a:off x="3203" y="249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64639" name="Rectangle 76"/>
            <p:cNvSpPr>
              <a:spLocks noChangeArrowheads="1"/>
            </p:cNvSpPr>
            <p:nvPr/>
          </p:nvSpPr>
          <p:spPr bwMode="auto">
            <a:xfrm>
              <a:off x="3155" y="2684"/>
              <a:ext cx="334"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Add</a:t>
              </a:r>
            </a:p>
          </p:txBody>
        </p:sp>
        <p:sp>
          <p:nvSpPr>
            <p:cNvPr id="64640" name="Rectangle 77"/>
            <p:cNvSpPr>
              <a:spLocks noChangeArrowheads="1"/>
            </p:cNvSpPr>
            <p:nvPr/>
          </p:nvSpPr>
          <p:spPr bwMode="auto">
            <a:xfrm>
              <a:off x="3683" y="1148"/>
              <a:ext cx="178"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x</a:t>
              </a:r>
            </a:p>
          </p:txBody>
        </p:sp>
        <p:sp>
          <p:nvSpPr>
            <p:cNvPr id="64641" name="Rectangle 78"/>
            <p:cNvSpPr>
              <a:spLocks noChangeArrowheads="1"/>
            </p:cNvSpPr>
            <p:nvPr/>
          </p:nvSpPr>
          <p:spPr bwMode="auto">
            <a:xfrm>
              <a:off x="3683" y="134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64642" name="Rectangle 79"/>
            <p:cNvSpPr>
              <a:spLocks noChangeArrowheads="1"/>
            </p:cNvSpPr>
            <p:nvPr/>
          </p:nvSpPr>
          <p:spPr bwMode="auto">
            <a:xfrm>
              <a:off x="3683" y="1532"/>
              <a:ext cx="178"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x</a:t>
              </a:r>
            </a:p>
          </p:txBody>
        </p:sp>
        <p:sp>
          <p:nvSpPr>
            <p:cNvPr id="64643" name="Rectangle 80"/>
            <p:cNvSpPr>
              <a:spLocks noChangeArrowheads="1"/>
            </p:cNvSpPr>
            <p:nvPr/>
          </p:nvSpPr>
          <p:spPr bwMode="auto">
            <a:xfrm>
              <a:off x="3683" y="1724"/>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44" name="Rectangle 81"/>
            <p:cNvSpPr>
              <a:spLocks noChangeArrowheads="1"/>
            </p:cNvSpPr>
            <p:nvPr/>
          </p:nvSpPr>
          <p:spPr bwMode="auto">
            <a:xfrm>
              <a:off x="3683" y="191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64645" name="Rectangle 82"/>
            <p:cNvSpPr>
              <a:spLocks noChangeArrowheads="1"/>
            </p:cNvSpPr>
            <p:nvPr/>
          </p:nvSpPr>
          <p:spPr bwMode="auto">
            <a:xfrm>
              <a:off x="3683" y="2108"/>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46" name="Rectangle 83"/>
            <p:cNvSpPr>
              <a:spLocks noChangeArrowheads="1"/>
            </p:cNvSpPr>
            <p:nvPr/>
          </p:nvSpPr>
          <p:spPr bwMode="auto">
            <a:xfrm>
              <a:off x="3683" y="230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47" name="Rectangle 84"/>
            <p:cNvSpPr>
              <a:spLocks noChangeArrowheads="1"/>
            </p:cNvSpPr>
            <p:nvPr/>
          </p:nvSpPr>
          <p:spPr bwMode="auto">
            <a:xfrm>
              <a:off x="3683" y="249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64648" name="Rectangle 85"/>
            <p:cNvSpPr>
              <a:spLocks noChangeArrowheads="1"/>
            </p:cNvSpPr>
            <p:nvPr/>
          </p:nvSpPr>
          <p:spPr bwMode="auto">
            <a:xfrm>
              <a:off x="3635" y="2684"/>
              <a:ext cx="334"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Add</a:t>
              </a:r>
            </a:p>
          </p:txBody>
        </p:sp>
        <p:sp>
          <p:nvSpPr>
            <p:cNvPr id="64649" name="Rectangle 86"/>
            <p:cNvSpPr>
              <a:spLocks noChangeArrowheads="1"/>
            </p:cNvSpPr>
            <p:nvPr/>
          </p:nvSpPr>
          <p:spPr bwMode="auto">
            <a:xfrm>
              <a:off x="4163" y="1148"/>
              <a:ext cx="178"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x</a:t>
              </a:r>
            </a:p>
          </p:txBody>
        </p:sp>
        <p:sp>
          <p:nvSpPr>
            <p:cNvPr id="64650" name="Rectangle 87"/>
            <p:cNvSpPr>
              <a:spLocks noChangeArrowheads="1"/>
            </p:cNvSpPr>
            <p:nvPr/>
          </p:nvSpPr>
          <p:spPr bwMode="auto">
            <a:xfrm>
              <a:off x="4163" y="134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51" name="Rectangle 88"/>
            <p:cNvSpPr>
              <a:spLocks noChangeArrowheads="1"/>
            </p:cNvSpPr>
            <p:nvPr/>
          </p:nvSpPr>
          <p:spPr bwMode="auto">
            <a:xfrm>
              <a:off x="4163" y="1532"/>
              <a:ext cx="178"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x</a:t>
              </a:r>
            </a:p>
          </p:txBody>
        </p:sp>
        <p:sp>
          <p:nvSpPr>
            <p:cNvPr id="64652" name="Rectangle 89"/>
            <p:cNvSpPr>
              <a:spLocks noChangeArrowheads="1"/>
            </p:cNvSpPr>
            <p:nvPr/>
          </p:nvSpPr>
          <p:spPr bwMode="auto">
            <a:xfrm>
              <a:off x="4163" y="1724"/>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53" name="Rectangle 90"/>
            <p:cNvSpPr>
              <a:spLocks noChangeArrowheads="1"/>
            </p:cNvSpPr>
            <p:nvPr/>
          </p:nvSpPr>
          <p:spPr bwMode="auto">
            <a:xfrm>
              <a:off x="4163" y="191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54" name="Rectangle 91"/>
            <p:cNvSpPr>
              <a:spLocks noChangeArrowheads="1"/>
            </p:cNvSpPr>
            <p:nvPr/>
          </p:nvSpPr>
          <p:spPr bwMode="auto">
            <a:xfrm>
              <a:off x="4163" y="2108"/>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64655" name="Rectangle 92"/>
            <p:cNvSpPr>
              <a:spLocks noChangeArrowheads="1"/>
            </p:cNvSpPr>
            <p:nvPr/>
          </p:nvSpPr>
          <p:spPr bwMode="auto">
            <a:xfrm>
              <a:off x="4163" y="230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56" name="Rectangle 93"/>
            <p:cNvSpPr>
              <a:spLocks noChangeArrowheads="1"/>
            </p:cNvSpPr>
            <p:nvPr/>
          </p:nvSpPr>
          <p:spPr bwMode="auto">
            <a:xfrm>
              <a:off x="4163" y="2492"/>
              <a:ext cx="178"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x</a:t>
              </a:r>
            </a:p>
          </p:txBody>
        </p:sp>
        <p:sp>
          <p:nvSpPr>
            <p:cNvPr id="64657" name="Rectangle 94"/>
            <p:cNvSpPr>
              <a:spLocks noChangeArrowheads="1"/>
            </p:cNvSpPr>
            <p:nvPr/>
          </p:nvSpPr>
          <p:spPr bwMode="auto">
            <a:xfrm>
              <a:off x="3997" y="2673"/>
              <a:ext cx="555"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dirty="0">
                  <a:latin typeface="+mn-lt"/>
                </a:rPr>
                <a:t>Subtract</a:t>
              </a:r>
            </a:p>
          </p:txBody>
        </p:sp>
        <p:sp>
          <p:nvSpPr>
            <p:cNvPr id="64658" name="Rectangle 95"/>
            <p:cNvSpPr>
              <a:spLocks noChangeArrowheads="1"/>
            </p:cNvSpPr>
            <p:nvPr/>
          </p:nvSpPr>
          <p:spPr bwMode="auto">
            <a:xfrm>
              <a:off x="4643" y="1148"/>
              <a:ext cx="178"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x</a:t>
              </a:r>
            </a:p>
          </p:txBody>
        </p:sp>
        <p:sp>
          <p:nvSpPr>
            <p:cNvPr id="64659" name="Rectangle 96"/>
            <p:cNvSpPr>
              <a:spLocks noChangeArrowheads="1"/>
            </p:cNvSpPr>
            <p:nvPr/>
          </p:nvSpPr>
          <p:spPr bwMode="auto">
            <a:xfrm>
              <a:off x="4643" y="1340"/>
              <a:ext cx="178"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x</a:t>
              </a:r>
            </a:p>
          </p:txBody>
        </p:sp>
        <p:sp>
          <p:nvSpPr>
            <p:cNvPr id="64660" name="Rectangle 97"/>
            <p:cNvSpPr>
              <a:spLocks noChangeArrowheads="1"/>
            </p:cNvSpPr>
            <p:nvPr/>
          </p:nvSpPr>
          <p:spPr bwMode="auto">
            <a:xfrm>
              <a:off x="4643" y="1532"/>
              <a:ext cx="178"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x</a:t>
              </a:r>
            </a:p>
          </p:txBody>
        </p:sp>
        <p:sp>
          <p:nvSpPr>
            <p:cNvPr id="64661" name="Rectangle 98"/>
            <p:cNvSpPr>
              <a:spLocks noChangeArrowheads="1"/>
            </p:cNvSpPr>
            <p:nvPr/>
          </p:nvSpPr>
          <p:spPr bwMode="auto">
            <a:xfrm>
              <a:off x="4643" y="1724"/>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62" name="Rectangle 99"/>
            <p:cNvSpPr>
              <a:spLocks noChangeArrowheads="1"/>
            </p:cNvSpPr>
            <p:nvPr/>
          </p:nvSpPr>
          <p:spPr bwMode="auto">
            <a:xfrm>
              <a:off x="4643" y="191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663" name="Rectangle 100"/>
            <p:cNvSpPr>
              <a:spLocks noChangeArrowheads="1"/>
            </p:cNvSpPr>
            <p:nvPr/>
          </p:nvSpPr>
          <p:spPr bwMode="auto">
            <a:xfrm>
              <a:off x="4643" y="2108"/>
              <a:ext cx="175"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a:t>
              </a:r>
            </a:p>
          </p:txBody>
        </p:sp>
        <p:sp>
          <p:nvSpPr>
            <p:cNvPr id="64664" name="Rectangle 101"/>
            <p:cNvSpPr>
              <a:spLocks noChangeArrowheads="1"/>
            </p:cNvSpPr>
            <p:nvPr/>
          </p:nvSpPr>
          <p:spPr bwMode="auto">
            <a:xfrm>
              <a:off x="4643" y="230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64665" name="Rectangle 102"/>
            <p:cNvSpPr>
              <a:spLocks noChangeArrowheads="1"/>
            </p:cNvSpPr>
            <p:nvPr/>
          </p:nvSpPr>
          <p:spPr bwMode="auto">
            <a:xfrm>
              <a:off x="4643" y="2492"/>
              <a:ext cx="178"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x</a:t>
              </a:r>
            </a:p>
          </p:txBody>
        </p:sp>
        <p:sp>
          <p:nvSpPr>
            <p:cNvPr id="64666" name="Rectangle 103"/>
            <p:cNvSpPr>
              <a:spLocks noChangeArrowheads="1"/>
            </p:cNvSpPr>
            <p:nvPr/>
          </p:nvSpPr>
          <p:spPr bwMode="auto">
            <a:xfrm>
              <a:off x="4595" y="2684"/>
              <a:ext cx="210"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 x</a:t>
              </a:r>
            </a:p>
          </p:txBody>
        </p:sp>
      </p:grpSp>
      <p:sp>
        <p:nvSpPr>
          <p:cNvPr id="64516" name="Line 104"/>
          <p:cNvSpPr>
            <a:spLocks noChangeShapeType="1"/>
          </p:cNvSpPr>
          <p:nvPr/>
        </p:nvSpPr>
        <p:spPr bwMode="auto">
          <a:xfrm>
            <a:off x="2603500" y="1439863"/>
            <a:ext cx="5308600" cy="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grpSp>
        <p:nvGrpSpPr>
          <p:cNvPr id="4" name="Group 105"/>
          <p:cNvGrpSpPr>
            <a:grpSpLocks/>
          </p:cNvGrpSpPr>
          <p:nvPr/>
        </p:nvGrpSpPr>
        <p:grpSpPr bwMode="auto">
          <a:xfrm>
            <a:off x="544513" y="4903788"/>
            <a:ext cx="8489950" cy="1555750"/>
            <a:chOff x="323" y="3068"/>
            <a:chExt cx="5348" cy="980"/>
          </a:xfrm>
        </p:grpSpPr>
        <p:grpSp>
          <p:nvGrpSpPr>
            <p:cNvPr id="5" name="Group 106"/>
            <p:cNvGrpSpPr>
              <a:grpSpLocks/>
            </p:cNvGrpSpPr>
            <p:nvPr/>
          </p:nvGrpSpPr>
          <p:grpSpPr bwMode="auto">
            <a:xfrm>
              <a:off x="868" y="3836"/>
              <a:ext cx="3832" cy="212"/>
              <a:chOff x="868" y="3836"/>
              <a:chExt cx="3832" cy="212"/>
            </a:xfrm>
          </p:grpSpPr>
          <p:sp>
            <p:nvSpPr>
              <p:cNvPr id="64597" name="Rectangle 107"/>
              <p:cNvSpPr>
                <a:spLocks noChangeArrowheads="1"/>
              </p:cNvSpPr>
              <p:nvPr/>
            </p:nvSpPr>
            <p:spPr bwMode="auto">
              <a:xfrm>
                <a:off x="872" y="3848"/>
                <a:ext cx="3824" cy="17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6" name="Group 108"/>
              <p:cNvGrpSpPr>
                <a:grpSpLocks/>
              </p:cNvGrpSpPr>
              <p:nvPr/>
            </p:nvGrpSpPr>
            <p:grpSpPr bwMode="auto">
              <a:xfrm>
                <a:off x="868" y="3836"/>
                <a:ext cx="664" cy="212"/>
                <a:chOff x="868" y="3836"/>
                <a:chExt cx="664" cy="212"/>
              </a:xfrm>
            </p:grpSpPr>
            <p:sp>
              <p:nvSpPr>
                <p:cNvPr id="64601" name="Rectangle 109"/>
                <p:cNvSpPr>
                  <a:spLocks noChangeArrowheads="1"/>
                </p:cNvSpPr>
                <p:nvPr/>
              </p:nvSpPr>
              <p:spPr bwMode="auto">
                <a:xfrm>
                  <a:off x="868" y="3844"/>
                  <a:ext cx="664"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64602" name="Rectangle 110"/>
                <p:cNvSpPr>
                  <a:spLocks noChangeArrowheads="1"/>
                </p:cNvSpPr>
                <p:nvPr/>
              </p:nvSpPr>
              <p:spPr bwMode="auto">
                <a:xfrm>
                  <a:off x="1061" y="3836"/>
                  <a:ext cx="254"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op</a:t>
                  </a:r>
                </a:p>
              </p:txBody>
            </p:sp>
          </p:grpSp>
          <p:sp>
            <p:nvSpPr>
              <p:cNvPr id="64599" name="Rectangle 111"/>
              <p:cNvSpPr>
                <a:spLocks noChangeArrowheads="1"/>
              </p:cNvSpPr>
              <p:nvPr/>
            </p:nvSpPr>
            <p:spPr bwMode="auto">
              <a:xfrm>
                <a:off x="1540" y="3844"/>
                <a:ext cx="3160"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64600" name="Rectangle 112"/>
              <p:cNvSpPr>
                <a:spLocks noChangeArrowheads="1"/>
              </p:cNvSpPr>
              <p:nvPr/>
            </p:nvSpPr>
            <p:spPr bwMode="auto">
              <a:xfrm>
                <a:off x="2542" y="3836"/>
                <a:ext cx="89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target address</a:t>
                </a:r>
              </a:p>
            </p:txBody>
          </p:sp>
        </p:grpSp>
        <p:grpSp>
          <p:nvGrpSpPr>
            <p:cNvPr id="7" name="Group 113"/>
            <p:cNvGrpSpPr>
              <a:grpSpLocks/>
            </p:cNvGrpSpPr>
            <p:nvPr/>
          </p:nvGrpSpPr>
          <p:grpSpPr bwMode="auto">
            <a:xfrm>
              <a:off x="803" y="3068"/>
              <a:ext cx="3973" cy="404"/>
              <a:chOff x="803" y="3068"/>
              <a:chExt cx="3973" cy="404"/>
            </a:xfrm>
          </p:grpSpPr>
          <p:grpSp>
            <p:nvGrpSpPr>
              <p:cNvPr id="8" name="Group 114"/>
              <p:cNvGrpSpPr>
                <a:grpSpLocks/>
              </p:cNvGrpSpPr>
              <p:nvPr/>
            </p:nvGrpSpPr>
            <p:grpSpPr bwMode="auto">
              <a:xfrm>
                <a:off x="868" y="3260"/>
                <a:ext cx="3832" cy="212"/>
                <a:chOff x="868" y="3260"/>
                <a:chExt cx="3832" cy="212"/>
              </a:xfrm>
            </p:grpSpPr>
            <p:sp>
              <p:nvSpPr>
                <p:cNvPr id="64577" name="Rectangle 115"/>
                <p:cNvSpPr>
                  <a:spLocks noChangeArrowheads="1"/>
                </p:cNvSpPr>
                <p:nvPr/>
              </p:nvSpPr>
              <p:spPr bwMode="auto">
                <a:xfrm>
                  <a:off x="872" y="3272"/>
                  <a:ext cx="3824" cy="17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9" name="Group 116"/>
                <p:cNvGrpSpPr>
                  <a:grpSpLocks/>
                </p:cNvGrpSpPr>
                <p:nvPr/>
              </p:nvGrpSpPr>
              <p:grpSpPr bwMode="auto">
                <a:xfrm>
                  <a:off x="868" y="3260"/>
                  <a:ext cx="3832" cy="212"/>
                  <a:chOff x="868" y="3260"/>
                  <a:chExt cx="3832" cy="212"/>
                </a:xfrm>
              </p:grpSpPr>
              <p:grpSp>
                <p:nvGrpSpPr>
                  <p:cNvPr id="10" name="Group 117"/>
                  <p:cNvGrpSpPr>
                    <a:grpSpLocks/>
                  </p:cNvGrpSpPr>
                  <p:nvPr/>
                </p:nvGrpSpPr>
                <p:grpSpPr bwMode="auto">
                  <a:xfrm>
                    <a:off x="868" y="3260"/>
                    <a:ext cx="664" cy="212"/>
                    <a:chOff x="868" y="3260"/>
                    <a:chExt cx="664" cy="212"/>
                  </a:xfrm>
                </p:grpSpPr>
                <p:sp>
                  <p:nvSpPr>
                    <p:cNvPr id="64595" name="Rectangle 118"/>
                    <p:cNvSpPr>
                      <a:spLocks noChangeArrowheads="1"/>
                    </p:cNvSpPr>
                    <p:nvPr/>
                  </p:nvSpPr>
                  <p:spPr bwMode="auto">
                    <a:xfrm>
                      <a:off x="868" y="3268"/>
                      <a:ext cx="664"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64596" name="Rectangle 119"/>
                    <p:cNvSpPr>
                      <a:spLocks noChangeArrowheads="1"/>
                    </p:cNvSpPr>
                    <p:nvPr/>
                  </p:nvSpPr>
                  <p:spPr bwMode="auto">
                    <a:xfrm>
                      <a:off x="1061" y="3260"/>
                      <a:ext cx="254"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op</a:t>
                      </a:r>
                    </a:p>
                  </p:txBody>
                </p:sp>
              </p:grpSp>
              <p:grpSp>
                <p:nvGrpSpPr>
                  <p:cNvPr id="11" name="Group 120"/>
                  <p:cNvGrpSpPr>
                    <a:grpSpLocks/>
                  </p:cNvGrpSpPr>
                  <p:nvPr/>
                </p:nvGrpSpPr>
                <p:grpSpPr bwMode="auto">
                  <a:xfrm>
                    <a:off x="1540" y="3260"/>
                    <a:ext cx="616" cy="212"/>
                    <a:chOff x="1540" y="3260"/>
                    <a:chExt cx="616" cy="212"/>
                  </a:xfrm>
                </p:grpSpPr>
                <p:sp>
                  <p:nvSpPr>
                    <p:cNvPr id="64593" name="Rectangle 121"/>
                    <p:cNvSpPr>
                      <a:spLocks noChangeArrowheads="1"/>
                    </p:cNvSpPr>
                    <p:nvPr/>
                  </p:nvSpPr>
                  <p:spPr bwMode="auto">
                    <a:xfrm>
                      <a:off x="1540" y="3268"/>
                      <a:ext cx="616"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64594" name="Rectangle 122"/>
                    <p:cNvSpPr>
                      <a:spLocks noChangeArrowheads="1"/>
                    </p:cNvSpPr>
                    <p:nvPr/>
                  </p:nvSpPr>
                  <p:spPr bwMode="auto">
                    <a:xfrm>
                      <a:off x="1715" y="3260"/>
                      <a:ext cx="21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rs</a:t>
                      </a:r>
                    </a:p>
                  </p:txBody>
                </p:sp>
              </p:grpSp>
              <p:grpSp>
                <p:nvGrpSpPr>
                  <p:cNvPr id="12" name="Group 123"/>
                  <p:cNvGrpSpPr>
                    <a:grpSpLocks/>
                  </p:cNvGrpSpPr>
                  <p:nvPr/>
                </p:nvGrpSpPr>
                <p:grpSpPr bwMode="auto">
                  <a:xfrm>
                    <a:off x="2164" y="3260"/>
                    <a:ext cx="616" cy="210"/>
                    <a:chOff x="2164" y="3260"/>
                    <a:chExt cx="616" cy="210"/>
                  </a:xfrm>
                </p:grpSpPr>
                <p:sp>
                  <p:nvSpPr>
                    <p:cNvPr id="64591" name="Rectangle 124"/>
                    <p:cNvSpPr>
                      <a:spLocks noChangeArrowheads="1"/>
                    </p:cNvSpPr>
                    <p:nvPr/>
                  </p:nvSpPr>
                  <p:spPr bwMode="auto">
                    <a:xfrm>
                      <a:off x="2164" y="3268"/>
                      <a:ext cx="616"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64592" name="Rectangle 125"/>
                    <p:cNvSpPr>
                      <a:spLocks noChangeArrowheads="1"/>
                    </p:cNvSpPr>
                    <p:nvPr/>
                  </p:nvSpPr>
                  <p:spPr bwMode="auto">
                    <a:xfrm>
                      <a:off x="2339" y="3260"/>
                      <a:ext cx="2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rt</a:t>
                      </a:r>
                    </a:p>
                  </p:txBody>
                </p:sp>
              </p:grpSp>
              <p:grpSp>
                <p:nvGrpSpPr>
                  <p:cNvPr id="13" name="Group 126"/>
                  <p:cNvGrpSpPr>
                    <a:grpSpLocks/>
                  </p:cNvGrpSpPr>
                  <p:nvPr/>
                </p:nvGrpSpPr>
                <p:grpSpPr bwMode="auto">
                  <a:xfrm>
                    <a:off x="2788" y="3260"/>
                    <a:ext cx="616" cy="212"/>
                    <a:chOff x="2788" y="3260"/>
                    <a:chExt cx="616" cy="212"/>
                  </a:xfrm>
                </p:grpSpPr>
                <p:sp>
                  <p:nvSpPr>
                    <p:cNvPr id="64589" name="Rectangle 127"/>
                    <p:cNvSpPr>
                      <a:spLocks noChangeArrowheads="1"/>
                    </p:cNvSpPr>
                    <p:nvPr/>
                  </p:nvSpPr>
                  <p:spPr bwMode="auto">
                    <a:xfrm>
                      <a:off x="2788" y="3268"/>
                      <a:ext cx="616"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64590" name="Rectangle 128"/>
                    <p:cNvSpPr>
                      <a:spLocks noChangeArrowheads="1"/>
                    </p:cNvSpPr>
                    <p:nvPr/>
                  </p:nvSpPr>
                  <p:spPr bwMode="auto">
                    <a:xfrm>
                      <a:off x="2963" y="3260"/>
                      <a:ext cx="229"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rd</a:t>
                      </a:r>
                    </a:p>
                  </p:txBody>
                </p:sp>
              </p:grpSp>
              <p:grpSp>
                <p:nvGrpSpPr>
                  <p:cNvPr id="14" name="Group 129"/>
                  <p:cNvGrpSpPr>
                    <a:grpSpLocks/>
                  </p:cNvGrpSpPr>
                  <p:nvPr/>
                </p:nvGrpSpPr>
                <p:grpSpPr bwMode="auto">
                  <a:xfrm>
                    <a:off x="3412" y="3260"/>
                    <a:ext cx="616" cy="210"/>
                    <a:chOff x="3412" y="3260"/>
                    <a:chExt cx="616" cy="210"/>
                  </a:xfrm>
                </p:grpSpPr>
                <p:sp>
                  <p:nvSpPr>
                    <p:cNvPr id="64587" name="Rectangle 130"/>
                    <p:cNvSpPr>
                      <a:spLocks noChangeArrowheads="1"/>
                    </p:cNvSpPr>
                    <p:nvPr/>
                  </p:nvSpPr>
                  <p:spPr bwMode="auto">
                    <a:xfrm>
                      <a:off x="3412" y="3268"/>
                      <a:ext cx="616"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64588" name="Rectangle 131"/>
                    <p:cNvSpPr>
                      <a:spLocks noChangeArrowheads="1"/>
                    </p:cNvSpPr>
                    <p:nvPr/>
                  </p:nvSpPr>
                  <p:spPr bwMode="auto">
                    <a:xfrm>
                      <a:off x="3491" y="3260"/>
                      <a:ext cx="448"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shamt</a:t>
                      </a:r>
                    </a:p>
                  </p:txBody>
                </p:sp>
              </p:grpSp>
              <p:grpSp>
                <p:nvGrpSpPr>
                  <p:cNvPr id="15" name="Group 132"/>
                  <p:cNvGrpSpPr>
                    <a:grpSpLocks/>
                  </p:cNvGrpSpPr>
                  <p:nvPr/>
                </p:nvGrpSpPr>
                <p:grpSpPr bwMode="auto">
                  <a:xfrm>
                    <a:off x="4036" y="3260"/>
                    <a:ext cx="664" cy="210"/>
                    <a:chOff x="4036" y="3260"/>
                    <a:chExt cx="664" cy="210"/>
                  </a:xfrm>
                </p:grpSpPr>
                <p:sp>
                  <p:nvSpPr>
                    <p:cNvPr id="64585" name="Rectangle 133"/>
                    <p:cNvSpPr>
                      <a:spLocks noChangeArrowheads="1"/>
                    </p:cNvSpPr>
                    <p:nvPr/>
                  </p:nvSpPr>
                  <p:spPr bwMode="auto">
                    <a:xfrm>
                      <a:off x="4036" y="3268"/>
                      <a:ext cx="664"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64586" name="Rectangle 134"/>
                    <p:cNvSpPr>
                      <a:spLocks noChangeArrowheads="1"/>
                    </p:cNvSpPr>
                    <p:nvPr/>
                  </p:nvSpPr>
                  <p:spPr bwMode="auto">
                    <a:xfrm>
                      <a:off x="4229" y="3260"/>
                      <a:ext cx="398"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funct</a:t>
                      </a:r>
                    </a:p>
                  </p:txBody>
                </p:sp>
              </p:grpSp>
            </p:grpSp>
          </p:grpSp>
          <p:sp>
            <p:nvSpPr>
              <p:cNvPr id="64570" name="Rectangle 135"/>
              <p:cNvSpPr>
                <a:spLocks noChangeArrowheads="1"/>
              </p:cNvSpPr>
              <p:nvPr/>
            </p:nvSpPr>
            <p:spPr bwMode="auto">
              <a:xfrm>
                <a:off x="4595" y="3068"/>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64571" name="Rectangle 136"/>
              <p:cNvSpPr>
                <a:spLocks noChangeArrowheads="1"/>
              </p:cNvSpPr>
              <p:nvPr/>
            </p:nvSpPr>
            <p:spPr bwMode="auto">
              <a:xfrm>
                <a:off x="3875" y="3068"/>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6</a:t>
                </a:r>
              </a:p>
            </p:txBody>
          </p:sp>
          <p:sp>
            <p:nvSpPr>
              <p:cNvPr id="64572" name="Rectangle 137"/>
              <p:cNvSpPr>
                <a:spLocks noChangeArrowheads="1"/>
              </p:cNvSpPr>
              <p:nvPr/>
            </p:nvSpPr>
            <p:spPr bwMode="auto">
              <a:xfrm>
                <a:off x="3203" y="3068"/>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11</a:t>
                </a:r>
              </a:p>
            </p:txBody>
          </p:sp>
          <p:sp>
            <p:nvSpPr>
              <p:cNvPr id="64573" name="Rectangle 138"/>
              <p:cNvSpPr>
                <a:spLocks noChangeArrowheads="1"/>
              </p:cNvSpPr>
              <p:nvPr/>
            </p:nvSpPr>
            <p:spPr bwMode="auto">
              <a:xfrm>
                <a:off x="2579" y="3068"/>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64574" name="Rectangle 139"/>
              <p:cNvSpPr>
                <a:spLocks noChangeArrowheads="1"/>
              </p:cNvSpPr>
              <p:nvPr/>
            </p:nvSpPr>
            <p:spPr bwMode="auto">
              <a:xfrm>
                <a:off x="1955" y="3068"/>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21</a:t>
                </a:r>
              </a:p>
            </p:txBody>
          </p:sp>
          <p:sp>
            <p:nvSpPr>
              <p:cNvPr id="64575" name="Rectangle 140"/>
              <p:cNvSpPr>
                <a:spLocks noChangeArrowheads="1"/>
              </p:cNvSpPr>
              <p:nvPr/>
            </p:nvSpPr>
            <p:spPr bwMode="auto">
              <a:xfrm>
                <a:off x="1331" y="3068"/>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26</a:t>
                </a:r>
              </a:p>
            </p:txBody>
          </p:sp>
          <p:sp>
            <p:nvSpPr>
              <p:cNvPr id="64576" name="Rectangle 141"/>
              <p:cNvSpPr>
                <a:spLocks noChangeArrowheads="1"/>
              </p:cNvSpPr>
              <p:nvPr/>
            </p:nvSpPr>
            <p:spPr bwMode="auto">
              <a:xfrm>
                <a:off x="803" y="3068"/>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31</a:t>
                </a:r>
              </a:p>
            </p:txBody>
          </p:sp>
        </p:grpSp>
        <p:grpSp>
          <p:nvGrpSpPr>
            <p:cNvPr id="16" name="Group 142"/>
            <p:cNvGrpSpPr>
              <a:grpSpLocks/>
            </p:cNvGrpSpPr>
            <p:nvPr/>
          </p:nvGrpSpPr>
          <p:grpSpPr bwMode="auto">
            <a:xfrm>
              <a:off x="868" y="3537"/>
              <a:ext cx="3832" cy="223"/>
              <a:chOff x="868" y="3537"/>
              <a:chExt cx="3832" cy="223"/>
            </a:xfrm>
          </p:grpSpPr>
          <p:sp>
            <p:nvSpPr>
              <p:cNvPr id="64557" name="Rectangle 143"/>
              <p:cNvSpPr>
                <a:spLocks noChangeArrowheads="1"/>
              </p:cNvSpPr>
              <p:nvPr/>
            </p:nvSpPr>
            <p:spPr bwMode="auto">
              <a:xfrm>
                <a:off x="872" y="3560"/>
                <a:ext cx="3824" cy="17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17" name="Group 144"/>
              <p:cNvGrpSpPr>
                <a:grpSpLocks/>
              </p:cNvGrpSpPr>
              <p:nvPr/>
            </p:nvGrpSpPr>
            <p:grpSpPr bwMode="auto">
              <a:xfrm>
                <a:off x="868" y="3548"/>
                <a:ext cx="664" cy="212"/>
                <a:chOff x="868" y="3548"/>
                <a:chExt cx="664" cy="212"/>
              </a:xfrm>
            </p:grpSpPr>
            <p:sp>
              <p:nvSpPr>
                <p:cNvPr id="64567" name="Rectangle 145"/>
                <p:cNvSpPr>
                  <a:spLocks noChangeArrowheads="1"/>
                </p:cNvSpPr>
                <p:nvPr/>
              </p:nvSpPr>
              <p:spPr bwMode="auto">
                <a:xfrm>
                  <a:off x="868" y="3556"/>
                  <a:ext cx="664"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64568" name="Rectangle 146"/>
                <p:cNvSpPr>
                  <a:spLocks noChangeArrowheads="1"/>
                </p:cNvSpPr>
                <p:nvPr/>
              </p:nvSpPr>
              <p:spPr bwMode="auto">
                <a:xfrm>
                  <a:off x="1061" y="3548"/>
                  <a:ext cx="254"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op</a:t>
                  </a:r>
                </a:p>
              </p:txBody>
            </p:sp>
          </p:grpSp>
          <p:grpSp>
            <p:nvGrpSpPr>
              <p:cNvPr id="18" name="Group 147"/>
              <p:cNvGrpSpPr>
                <a:grpSpLocks/>
              </p:cNvGrpSpPr>
              <p:nvPr/>
            </p:nvGrpSpPr>
            <p:grpSpPr bwMode="auto">
              <a:xfrm>
                <a:off x="1540" y="3548"/>
                <a:ext cx="616" cy="212"/>
                <a:chOff x="1540" y="3548"/>
                <a:chExt cx="616" cy="212"/>
              </a:xfrm>
            </p:grpSpPr>
            <p:sp>
              <p:nvSpPr>
                <p:cNvPr id="64565" name="Rectangle 148"/>
                <p:cNvSpPr>
                  <a:spLocks noChangeArrowheads="1"/>
                </p:cNvSpPr>
                <p:nvPr/>
              </p:nvSpPr>
              <p:spPr bwMode="auto">
                <a:xfrm>
                  <a:off x="1540" y="3556"/>
                  <a:ext cx="616"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64566" name="Rectangle 149"/>
                <p:cNvSpPr>
                  <a:spLocks noChangeArrowheads="1"/>
                </p:cNvSpPr>
                <p:nvPr/>
              </p:nvSpPr>
              <p:spPr bwMode="auto">
                <a:xfrm>
                  <a:off x="1715" y="3548"/>
                  <a:ext cx="21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rs</a:t>
                  </a:r>
                </a:p>
              </p:txBody>
            </p:sp>
          </p:grpSp>
          <p:grpSp>
            <p:nvGrpSpPr>
              <p:cNvPr id="19" name="Group 150"/>
              <p:cNvGrpSpPr>
                <a:grpSpLocks/>
              </p:cNvGrpSpPr>
              <p:nvPr/>
            </p:nvGrpSpPr>
            <p:grpSpPr bwMode="auto">
              <a:xfrm>
                <a:off x="2164" y="3548"/>
                <a:ext cx="616" cy="210"/>
                <a:chOff x="2164" y="3548"/>
                <a:chExt cx="616" cy="210"/>
              </a:xfrm>
            </p:grpSpPr>
            <p:sp>
              <p:nvSpPr>
                <p:cNvPr id="64563" name="Rectangle 151"/>
                <p:cNvSpPr>
                  <a:spLocks noChangeArrowheads="1"/>
                </p:cNvSpPr>
                <p:nvPr/>
              </p:nvSpPr>
              <p:spPr bwMode="auto">
                <a:xfrm>
                  <a:off x="2164" y="3556"/>
                  <a:ext cx="616"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64564" name="Rectangle 152"/>
                <p:cNvSpPr>
                  <a:spLocks noChangeArrowheads="1"/>
                </p:cNvSpPr>
                <p:nvPr/>
              </p:nvSpPr>
              <p:spPr bwMode="auto">
                <a:xfrm>
                  <a:off x="2339" y="3548"/>
                  <a:ext cx="2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rt</a:t>
                  </a:r>
                </a:p>
              </p:txBody>
            </p:sp>
          </p:grpSp>
          <p:sp>
            <p:nvSpPr>
              <p:cNvPr id="64561" name="Rectangle 153"/>
              <p:cNvSpPr>
                <a:spLocks noChangeArrowheads="1"/>
              </p:cNvSpPr>
              <p:nvPr/>
            </p:nvSpPr>
            <p:spPr bwMode="auto">
              <a:xfrm>
                <a:off x="2788" y="3556"/>
                <a:ext cx="1912"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64562" name="Rectangle 154"/>
              <p:cNvSpPr>
                <a:spLocks noChangeArrowheads="1"/>
              </p:cNvSpPr>
              <p:nvPr/>
            </p:nvSpPr>
            <p:spPr bwMode="auto">
              <a:xfrm>
                <a:off x="3363" y="3537"/>
                <a:ext cx="69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immediate</a:t>
                </a:r>
              </a:p>
            </p:txBody>
          </p:sp>
        </p:grpSp>
        <p:sp>
          <p:nvSpPr>
            <p:cNvPr id="64551" name="Rectangle 155"/>
            <p:cNvSpPr>
              <a:spLocks noChangeArrowheads="1"/>
            </p:cNvSpPr>
            <p:nvPr/>
          </p:nvSpPr>
          <p:spPr bwMode="auto">
            <a:xfrm>
              <a:off x="323" y="3260"/>
              <a:ext cx="484"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R-type</a:t>
              </a:r>
            </a:p>
          </p:txBody>
        </p:sp>
        <p:sp>
          <p:nvSpPr>
            <p:cNvPr id="64552" name="Rectangle 156"/>
            <p:cNvSpPr>
              <a:spLocks noChangeArrowheads="1"/>
            </p:cNvSpPr>
            <p:nvPr/>
          </p:nvSpPr>
          <p:spPr bwMode="auto">
            <a:xfrm>
              <a:off x="371" y="3548"/>
              <a:ext cx="441"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I-type</a:t>
              </a:r>
            </a:p>
          </p:txBody>
        </p:sp>
        <p:sp>
          <p:nvSpPr>
            <p:cNvPr id="64553" name="Rectangle 157"/>
            <p:cNvSpPr>
              <a:spLocks noChangeArrowheads="1"/>
            </p:cNvSpPr>
            <p:nvPr/>
          </p:nvSpPr>
          <p:spPr bwMode="auto">
            <a:xfrm>
              <a:off x="371" y="3836"/>
              <a:ext cx="455"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J-type</a:t>
              </a:r>
            </a:p>
          </p:txBody>
        </p:sp>
        <p:sp>
          <p:nvSpPr>
            <p:cNvPr id="64554" name="Rectangle 158"/>
            <p:cNvSpPr>
              <a:spLocks noChangeArrowheads="1"/>
            </p:cNvSpPr>
            <p:nvPr/>
          </p:nvSpPr>
          <p:spPr bwMode="auto">
            <a:xfrm>
              <a:off x="4739" y="3260"/>
              <a:ext cx="577"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add, sub</a:t>
              </a:r>
            </a:p>
          </p:txBody>
        </p:sp>
        <p:sp>
          <p:nvSpPr>
            <p:cNvPr id="64555" name="Rectangle 159"/>
            <p:cNvSpPr>
              <a:spLocks noChangeArrowheads="1"/>
            </p:cNvSpPr>
            <p:nvPr/>
          </p:nvSpPr>
          <p:spPr bwMode="auto">
            <a:xfrm>
              <a:off x="4739" y="3548"/>
              <a:ext cx="932"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ori, lw, sw, beq</a:t>
              </a:r>
            </a:p>
          </p:txBody>
        </p:sp>
        <p:sp>
          <p:nvSpPr>
            <p:cNvPr id="64556" name="Rectangle 160"/>
            <p:cNvSpPr>
              <a:spLocks noChangeArrowheads="1"/>
            </p:cNvSpPr>
            <p:nvPr/>
          </p:nvSpPr>
          <p:spPr bwMode="auto">
            <a:xfrm>
              <a:off x="4739" y="3836"/>
              <a:ext cx="406"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jump</a:t>
              </a:r>
            </a:p>
          </p:txBody>
        </p:sp>
      </p:grpSp>
      <p:sp>
        <p:nvSpPr>
          <p:cNvPr id="64518" name="Rectangle 161"/>
          <p:cNvSpPr>
            <a:spLocks noChangeArrowheads="1"/>
          </p:cNvSpPr>
          <p:nvPr/>
        </p:nvSpPr>
        <p:spPr bwMode="auto">
          <a:xfrm>
            <a:off x="2036763" y="1128713"/>
            <a:ext cx="565150"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func</a:t>
            </a:r>
          </a:p>
        </p:txBody>
      </p:sp>
      <p:sp>
        <p:nvSpPr>
          <p:cNvPr id="64519" name="Rectangle 162"/>
          <p:cNvSpPr>
            <a:spLocks noChangeArrowheads="1"/>
          </p:cNvSpPr>
          <p:nvPr/>
        </p:nvSpPr>
        <p:spPr bwMode="auto">
          <a:xfrm>
            <a:off x="2189163" y="1433513"/>
            <a:ext cx="403225"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op</a:t>
            </a:r>
          </a:p>
        </p:txBody>
      </p:sp>
      <p:sp>
        <p:nvSpPr>
          <p:cNvPr id="64520" name="Rectangle 163"/>
          <p:cNvSpPr>
            <a:spLocks noChangeArrowheads="1"/>
          </p:cNvSpPr>
          <p:nvPr/>
        </p:nvSpPr>
        <p:spPr bwMode="auto">
          <a:xfrm>
            <a:off x="2570163" y="1433513"/>
            <a:ext cx="852487"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00 0000</a:t>
            </a:r>
          </a:p>
        </p:txBody>
      </p:sp>
      <p:sp>
        <p:nvSpPr>
          <p:cNvPr id="64521" name="Rectangle 164"/>
          <p:cNvSpPr>
            <a:spLocks noChangeArrowheads="1"/>
          </p:cNvSpPr>
          <p:nvPr/>
        </p:nvSpPr>
        <p:spPr bwMode="auto">
          <a:xfrm>
            <a:off x="3332163" y="1433513"/>
            <a:ext cx="852487"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00 0000</a:t>
            </a:r>
          </a:p>
        </p:txBody>
      </p:sp>
      <p:sp>
        <p:nvSpPr>
          <p:cNvPr id="64522" name="Rectangle 165"/>
          <p:cNvSpPr>
            <a:spLocks noChangeArrowheads="1"/>
          </p:cNvSpPr>
          <p:nvPr/>
        </p:nvSpPr>
        <p:spPr bwMode="auto">
          <a:xfrm>
            <a:off x="4094163" y="1433513"/>
            <a:ext cx="852487"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00 1101</a:t>
            </a:r>
          </a:p>
        </p:txBody>
      </p:sp>
      <p:sp>
        <p:nvSpPr>
          <p:cNvPr id="64523" name="Rectangle 166"/>
          <p:cNvSpPr>
            <a:spLocks noChangeArrowheads="1"/>
          </p:cNvSpPr>
          <p:nvPr/>
        </p:nvSpPr>
        <p:spPr bwMode="auto">
          <a:xfrm>
            <a:off x="4856163" y="1433513"/>
            <a:ext cx="852487"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10 0011</a:t>
            </a:r>
          </a:p>
        </p:txBody>
      </p:sp>
      <p:sp>
        <p:nvSpPr>
          <p:cNvPr id="64524" name="Rectangle 167"/>
          <p:cNvSpPr>
            <a:spLocks noChangeArrowheads="1"/>
          </p:cNvSpPr>
          <p:nvPr/>
        </p:nvSpPr>
        <p:spPr bwMode="auto">
          <a:xfrm>
            <a:off x="5618163" y="1433513"/>
            <a:ext cx="852487"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10 1011</a:t>
            </a:r>
          </a:p>
        </p:txBody>
      </p:sp>
      <p:sp>
        <p:nvSpPr>
          <p:cNvPr id="64525" name="Rectangle 168"/>
          <p:cNvSpPr>
            <a:spLocks noChangeArrowheads="1"/>
          </p:cNvSpPr>
          <p:nvPr/>
        </p:nvSpPr>
        <p:spPr bwMode="auto">
          <a:xfrm>
            <a:off x="6380163" y="1433513"/>
            <a:ext cx="852487"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00 0100</a:t>
            </a:r>
          </a:p>
        </p:txBody>
      </p:sp>
      <p:sp>
        <p:nvSpPr>
          <p:cNvPr id="64526" name="Rectangle 169"/>
          <p:cNvSpPr>
            <a:spLocks noChangeArrowheads="1"/>
          </p:cNvSpPr>
          <p:nvPr/>
        </p:nvSpPr>
        <p:spPr bwMode="auto">
          <a:xfrm>
            <a:off x="7142163" y="1433513"/>
            <a:ext cx="852487"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00 0010</a:t>
            </a:r>
          </a:p>
        </p:txBody>
      </p:sp>
      <p:sp>
        <p:nvSpPr>
          <p:cNvPr id="64527" name="Line 170"/>
          <p:cNvSpPr>
            <a:spLocks noChangeShapeType="1"/>
          </p:cNvSpPr>
          <p:nvPr/>
        </p:nvSpPr>
        <p:spPr bwMode="auto">
          <a:xfrm flipV="1">
            <a:off x="2590800" y="1122363"/>
            <a:ext cx="0" cy="63500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528" name="Line 171"/>
          <p:cNvSpPr>
            <a:spLocks noChangeShapeType="1"/>
          </p:cNvSpPr>
          <p:nvPr/>
        </p:nvSpPr>
        <p:spPr bwMode="auto">
          <a:xfrm>
            <a:off x="2603500" y="1135063"/>
            <a:ext cx="5308600" cy="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529" name="Line 172"/>
          <p:cNvSpPr>
            <a:spLocks noChangeShapeType="1"/>
          </p:cNvSpPr>
          <p:nvPr/>
        </p:nvSpPr>
        <p:spPr bwMode="auto">
          <a:xfrm flipV="1">
            <a:off x="3352800" y="1122363"/>
            <a:ext cx="0" cy="63500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530" name="Line 173"/>
          <p:cNvSpPr>
            <a:spLocks noChangeShapeType="1"/>
          </p:cNvSpPr>
          <p:nvPr/>
        </p:nvSpPr>
        <p:spPr bwMode="auto">
          <a:xfrm flipV="1">
            <a:off x="4114800" y="1122363"/>
            <a:ext cx="0" cy="63500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531" name="Line 174"/>
          <p:cNvSpPr>
            <a:spLocks noChangeShapeType="1"/>
          </p:cNvSpPr>
          <p:nvPr/>
        </p:nvSpPr>
        <p:spPr bwMode="auto">
          <a:xfrm flipV="1">
            <a:off x="4876800" y="1427163"/>
            <a:ext cx="0" cy="33020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532" name="Line 175"/>
          <p:cNvSpPr>
            <a:spLocks noChangeShapeType="1"/>
          </p:cNvSpPr>
          <p:nvPr/>
        </p:nvSpPr>
        <p:spPr bwMode="auto">
          <a:xfrm flipV="1">
            <a:off x="5638800" y="1427163"/>
            <a:ext cx="0" cy="33020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533" name="Line 176"/>
          <p:cNvSpPr>
            <a:spLocks noChangeShapeType="1"/>
          </p:cNvSpPr>
          <p:nvPr/>
        </p:nvSpPr>
        <p:spPr bwMode="auto">
          <a:xfrm flipV="1">
            <a:off x="6400800" y="1427163"/>
            <a:ext cx="0" cy="33020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534" name="Line 177"/>
          <p:cNvSpPr>
            <a:spLocks noChangeShapeType="1"/>
          </p:cNvSpPr>
          <p:nvPr/>
        </p:nvSpPr>
        <p:spPr bwMode="auto">
          <a:xfrm flipV="1">
            <a:off x="7162800" y="1427163"/>
            <a:ext cx="0" cy="33020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535" name="Line 178"/>
          <p:cNvSpPr>
            <a:spLocks noChangeShapeType="1"/>
          </p:cNvSpPr>
          <p:nvPr/>
        </p:nvSpPr>
        <p:spPr bwMode="auto">
          <a:xfrm flipV="1">
            <a:off x="7924800" y="1122363"/>
            <a:ext cx="0" cy="63500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536" name="Rectangle 179"/>
          <p:cNvSpPr>
            <a:spLocks noChangeArrowheads="1"/>
          </p:cNvSpPr>
          <p:nvPr/>
        </p:nvSpPr>
        <p:spPr bwMode="auto">
          <a:xfrm>
            <a:off x="214313" y="1357313"/>
            <a:ext cx="1179512" cy="333375"/>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1600">
                <a:latin typeface="+mn-lt"/>
              </a:rPr>
              <a:t>Appendix A</a:t>
            </a:r>
          </a:p>
        </p:txBody>
      </p:sp>
      <p:sp>
        <p:nvSpPr>
          <p:cNvPr id="64537" name="Line 180"/>
          <p:cNvSpPr>
            <a:spLocks noChangeShapeType="1"/>
          </p:cNvSpPr>
          <p:nvPr/>
        </p:nvSpPr>
        <p:spPr bwMode="auto">
          <a:xfrm>
            <a:off x="1155700" y="1287463"/>
            <a:ext cx="889000" cy="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4538" name="Rectangle 181"/>
          <p:cNvSpPr>
            <a:spLocks noChangeArrowheads="1"/>
          </p:cNvSpPr>
          <p:nvPr/>
        </p:nvSpPr>
        <p:spPr bwMode="auto">
          <a:xfrm>
            <a:off x="2570163" y="1128713"/>
            <a:ext cx="852487"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10 0000</a:t>
            </a:r>
          </a:p>
        </p:txBody>
      </p:sp>
      <p:sp>
        <p:nvSpPr>
          <p:cNvPr id="64539" name="Rectangle 182"/>
          <p:cNvSpPr>
            <a:spLocks noChangeArrowheads="1"/>
          </p:cNvSpPr>
          <p:nvPr/>
        </p:nvSpPr>
        <p:spPr bwMode="auto">
          <a:xfrm>
            <a:off x="715963" y="1128713"/>
            <a:ext cx="481012" cy="334962"/>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1600">
                <a:latin typeface="+mn-lt"/>
              </a:rPr>
              <a:t>See</a:t>
            </a:r>
          </a:p>
        </p:txBody>
      </p:sp>
      <p:sp>
        <p:nvSpPr>
          <p:cNvPr id="64540" name="Line 183"/>
          <p:cNvSpPr>
            <a:spLocks noChangeShapeType="1"/>
          </p:cNvSpPr>
          <p:nvPr/>
        </p:nvSpPr>
        <p:spPr bwMode="auto">
          <a:xfrm>
            <a:off x="1524000" y="1300163"/>
            <a:ext cx="0" cy="279400"/>
          </a:xfrm>
          <a:prstGeom prst="line">
            <a:avLst/>
          </a:prstGeom>
          <a:noFill/>
          <a:ln w="254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4541" name="Line 184"/>
          <p:cNvSpPr>
            <a:spLocks noChangeShapeType="1"/>
          </p:cNvSpPr>
          <p:nvPr/>
        </p:nvSpPr>
        <p:spPr bwMode="auto">
          <a:xfrm>
            <a:off x="1536700" y="1592263"/>
            <a:ext cx="660400" cy="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4542" name="Rectangle 185"/>
          <p:cNvSpPr>
            <a:spLocks noChangeArrowheads="1"/>
          </p:cNvSpPr>
          <p:nvPr/>
        </p:nvSpPr>
        <p:spPr bwMode="auto">
          <a:xfrm>
            <a:off x="3332163" y="1128713"/>
            <a:ext cx="852487"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10 0010</a:t>
            </a:r>
          </a:p>
        </p:txBody>
      </p:sp>
      <p:sp>
        <p:nvSpPr>
          <p:cNvPr id="64543" name="Rectangle 186"/>
          <p:cNvSpPr>
            <a:spLocks noChangeArrowheads="1"/>
          </p:cNvSpPr>
          <p:nvPr/>
        </p:nvSpPr>
        <p:spPr bwMode="auto">
          <a:xfrm>
            <a:off x="5084763" y="1128713"/>
            <a:ext cx="1644650" cy="3349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We Don’t Care :-)</a:t>
            </a:r>
          </a:p>
        </p:txBody>
      </p:sp>
      <p:sp>
        <p:nvSpPr>
          <p:cNvPr id="2691259" name="Oval 187"/>
          <p:cNvSpPr>
            <a:spLocks noChangeArrowheads="1"/>
          </p:cNvSpPr>
          <p:nvPr/>
        </p:nvSpPr>
        <p:spPr bwMode="auto">
          <a:xfrm>
            <a:off x="6934200" y="1058863"/>
            <a:ext cx="1219200" cy="3962400"/>
          </a:xfrm>
          <a:prstGeom prst="ellipse">
            <a:avLst/>
          </a:prstGeom>
          <a:noFill/>
          <a:ln w="50800">
            <a:solidFill>
              <a:srgbClr val="33CC33"/>
            </a:solidFill>
            <a:round/>
            <a:headEnd/>
            <a:tailEnd/>
          </a:ln>
        </p:spPr>
        <p:txBody>
          <a:bodyPr wrap="none" anchor="ctr">
            <a:prstTxWarp prst="textNoShape">
              <a:avLst/>
            </a:prstTxWarp>
          </a:bodyPr>
          <a:lstStyle/>
          <a:p>
            <a:pPr>
              <a:defRPr/>
            </a:pPr>
            <a:endParaRPr lang="en-US">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691259"/>
                                        </p:tgtEl>
                                        <p:attrNameLst>
                                          <p:attrName>style.visibility</p:attrName>
                                        </p:attrNameLst>
                                      </p:cBhvr>
                                      <p:to>
                                        <p:strVal val="visible"/>
                                      </p:to>
                                    </p:set>
                                    <p:animEffect transition="in" filter="fade">
                                      <p:cBhvr>
                                        <p:cTn id="7" dur="1000"/>
                                        <p:tgtEl>
                                          <p:spTgt spid="2691259"/>
                                        </p:tgtEl>
                                      </p:cBhvr>
                                    </p:animEffect>
                                    <p:anim calcmode="lin" valueType="num">
                                      <p:cBhvr>
                                        <p:cTn id="8" dur="1000" fill="hold"/>
                                        <p:tgtEl>
                                          <p:spTgt spid="2691259"/>
                                        </p:tgtEl>
                                        <p:attrNameLst>
                                          <p:attrName>style.rotation</p:attrName>
                                        </p:attrNameLst>
                                      </p:cBhvr>
                                      <p:tavLst>
                                        <p:tav tm="0">
                                          <p:val>
                                            <p:fltVal val="720"/>
                                          </p:val>
                                        </p:tav>
                                        <p:tav tm="100000">
                                          <p:val>
                                            <p:fltVal val="0"/>
                                          </p:val>
                                        </p:tav>
                                      </p:tavLst>
                                    </p:anim>
                                    <p:anim calcmode="lin" valueType="num">
                                      <p:cBhvr>
                                        <p:cTn id="9" dur="1000" fill="hold"/>
                                        <p:tgtEl>
                                          <p:spTgt spid="2691259"/>
                                        </p:tgtEl>
                                        <p:attrNameLst>
                                          <p:attrName>ppt_h</p:attrName>
                                        </p:attrNameLst>
                                      </p:cBhvr>
                                      <p:tavLst>
                                        <p:tav tm="0">
                                          <p:val>
                                            <p:fltVal val="0"/>
                                          </p:val>
                                        </p:tav>
                                        <p:tav tm="100000">
                                          <p:val>
                                            <p:strVal val="#ppt_h"/>
                                          </p:val>
                                        </p:tav>
                                      </p:tavLst>
                                    </p:anim>
                                    <p:anim calcmode="lin" valueType="num">
                                      <p:cBhvr>
                                        <p:cTn id="10" dur="1000" fill="hold"/>
                                        <p:tgtEl>
                                          <p:spTgt spid="269125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125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t>Boolean Expressions for Controller</a:t>
            </a:r>
          </a:p>
        </p:txBody>
      </p:sp>
      <p:sp>
        <p:nvSpPr>
          <p:cNvPr id="5" name="Date Placeholder 4"/>
          <p:cNvSpPr>
            <a:spLocks noGrp="1"/>
          </p:cNvSpPr>
          <p:nvPr>
            <p:ph type="dt" sz="quarter" idx="10"/>
          </p:nvPr>
        </p:nvSpPr>
        <p:spPr/>
        <p:txBody>
          <a:bodyPr/>
          <a:lstStyle/>
          <a:p>
            <a:pPr>
              <a:defRPr/>
            </a:pPr>
            <a:fld id="{1AE2A011-08A4-3A4B-A4BE-1BEBB4CB3FA8}" type="datetime1">
              <a:rPr lang="en-US" smtClean="0"/>
              <a:pPr>
                <a:defRPr/>
              </a:pPr>
              <a:t>7/26/2011</a:t>
            </a:fld>
            <a:endParaRPr lang="en-US"/>
          </a:p>
        </p:txBody>
      </p:sp>
      <p:sp>
        <p:nvSpPr>
          <p:cNvPr id="7" name="Footer Placeholder 6"/>
          <p:cNvSpPr>
            <a:spLocks noGrp="1"/>
          </p:cNvSpPr>
          <p:nvPr>
            <p:ph type="ftr" sz="quarter" idx="11"/>
          </p:nvPr>
        </p:nvSpPr>
        <p:spPr/>
        <p:txBody>
          <a:bodyPr/>
          <a:lstStyle/>
          <a:p>
            <a:pPr>
              <a:defRPr/>
            </a:pPr>
            <a:r>
              <a:rPr lang="en-US" smtClean="0"/>
              <a:t>Spring 2011 -- Lecture #18</a:t>
            </a:r>
            <a:endParaRPr lang="en-US" dirty="0"/>
          </a:p>
        </p:txBody>
      </p:sp>
      <p:sp>
        <p:nvSpPr>
          <p:cNvPr id="6" name="Slide Number Placeholder 5"/>
          <p:cNvSpPr>
            <a:spLocks noGrp="1"/>
          </p:cNvSpPr>
          <p:nvPr>
            <p:ph type="sldNum" sz="quarter" idx="12"/>
          </p:nvPr>
        </p:nvSpPr>
        <p:spPr/>
        <p:txBody>
          <a:bodyPr/>
          <a:lstStyle/>
          <a:p>
            <a:pPr>
              <a:defRPr/>
            </a:pPr>
            <a:fld id="{2A499987-1FE2-2049-A8EB-C641F17C1E30}" type="slidenum">
              <a:rPr lang="en-US" smtClean="0"/>
              <a:pPr>
                <a:defRPr/>
              </a:pPr>
              <a:t>26</a:t>
            </a:fld>
            <a:endParaRPr lang="en-US"/>
          </a:p>
        </p:txBody>
      </p:sp>
      <p:sp>
        <p:nvSpPr>
          <p:cNvPr id="52230" name="Rectangle 3"/>
          <p:cNvSpPr>
            <a:spLocks noChangeArrowheads="1"/>
          </p:cNvSpPr>
          <p:nvPr/>
        </p:nvSpPr>
        <p:spPr bwMode="auto">
          <a:xfrm>
            <a:off x="473075" y="1412875"/>
            <a:ext cx="8780463" cy="5137150"/>
          </a:xfrm>
          <a:prstGeom prst="rect">
            <a:avLst/>
          </a:prstGeom>
          <a:noFill/>
          <a:ln w="12700">
            <a:noFill/>
            <a:miter lim="800000"/>
            <a:headEnd/>
            <a:tailEnd/>
          </a:ln>
        </p:spPr>
        <p:txBody>
          <a:bodyPr lIns="90488" tIns="44450" rIns="90488" bIns="44450">
            <a:prstTxWarp prst="textNoShape">
              <a:avLst/>
            </a:prstTxWarp>
            <a:spAutoFit/>
          </a:bodyPr>
          <a:lstStyle/>
          <a:p>
            <a:pPr>
              <a:spcBef>
                <a:spcPct val="50000"/>
              </a:spcBef>
              <a:tabLst>
                <a:tab pos="914400" algn="l"/>
                <a:tab pos="5092700" algn="l"/>
              </a:tabLst>
            </a:pPr>
            <a:r>
              <a:rPr lang="en-US" sz="1600" dirty="0" err="1">
                <a:latin typeface="Courier" charset="0"/>
                <a:ea typeface="Courier" charset="0"/>
                <a:cs typeface="Courier" charset="0"/>
              </a:rPr>
              <a:t>RegDst</a:t>
            </a:r>
            <a:r>
              <a:rPr lang="en-US" sz="1600" dirty="0">
                <a:latin typeface="Courier" charset="0"/>
                <a:ea typeface="Courier" charset="0"/>
                <a:cs typeface="Courier" charset="0"/>
              </a:rPr>
              <a:t>    = add + sub</a:t>
            </a:r>
            <a:br>
              <a:rPr lang="en-US" sz="1600" dirty="0">
                <a:latin typeface="Courier" charset="0"/>
                <a:ea typeface="Courier" charset="0"/>
                <a:cs typeface="Courier" charset="0"/>
              </a:rPr>
            </a:br>
            <a:r>
              <a:rPr lang="en-US" sz="1600" dirty="0" err="1">
                <a:latin typeface="Courier" charset="0"/>
                <a:ea typeface="Courier" charset="0"/>
                <a:cs typeface="Courier" charset="0"/>
              </a:rPr>
              <a:t>ALUSrc</a:t>
            </a:r>
            <a:r>
              <a:rPr lang="en-US" sz="1600" dirty="0">
                <a:latin typeface="Courier" charset="0"/>
                <a:ea typeface="Courier" charset="0"/>
                <a:cs typeface="Courier" charset="0"/>
              </a:rPr>
              <a:t>    = </a:t>
            </a:r>
            <a:r>
              <a:rPr lang="en-US" sz="1600" dirty="0" err="1">
                <a:latin typeface="Courier" charset="0"/>
                <a:ea typeface="Courier" charset="0"/>
                <a:cs typeface="Courier" charset="0"/>
              </a:rPr>
              <a:t>ori</a:t>
            </a:r>
            <a:r>
              <a:rPr lang="en-US" sz="1600" dirty="0">
                <a:latin typeface="Courier" charset="0"/>
                <a:ea typeface="Courier" charset="0"/>
                <a:cs typeface="Courier" charset="0"/>
              </a:rPr>
              <a:t> + lw + sw</a:t>
            </a:r>
            <a:br>
              <a:rPr lang="en-US" sz="1600" dirty="0">
                <a:latin typeface="Courier" charset="0"/>
                <a:ea typeface="Courier" charset="0"/>
                <a:cs typeface="Courier" charset="0"/>
              </a:rPr>
            </a:br>
            <a:r>
              <a:rPr lang="en-US" sz="1600" dirty="0" err="1">
                <a:latin typeface="Courier" charset="0"/>
                <a:ea typeface="Courier" charset="0"/>
                <a:cs typeface="Courier" charset="0"/>
              </a:rPr>
              <a:t>MemtoReg</a:t>
            </a:r>
            <a:r>
              <a:rPr lang="en-US" sz="1600" dirty="0">
                <a:latin typeface="Courier" charset="0"/>
                <a:ea typeface="Courier" charset="0"/>
                <a:cs typeface="Courier" charset="0"/>
              </a:rPr>
              <a:t>  = lw</a:t>
            </a:r>
            <a:br>
              <a:rPr lang="en-US" sz="1600" dirty="0">
                <a:latin typeface="Courier" charset="0"/>
                <a:ea typeface="Courier" charset="0"/>
                <a:cs typeface="Courier" charset="0"/>
              </a:rPr>
            </a:br>
            <a:r>
              <a:rPr lang="en-US" sz="1600" dirty="0" err="1">
                <a:latin typeface="Courier" charset="0"/>
                <a:ea typeface="Courier" charset="0"/>
                <a:cs typeface="Courier" charset="0"/>
              </a:rPr>
              <a:t>RegWrite</a:t>
            </a:r>
            <a:r>
              <a:rPr lang="en-US" sz="1600" dirty="0">
                <a:latin typeface="Courier" charset="0"/>
                <a:ea typeface="Courier" charset="0"/>
                <a:cs typeface="Courier" charset="0"/>
              </a:rPr>
              <a:t>  = add + sub + </a:t>
            </a:r>
            <a:r>
              <a:rPr lang="en-US" sz="1600" dirty="0" err="1">
                <a:latin typeface="Courier" charset="0"/>
                <a:ea typeface="Courier" charset="0"/>
                <a:cs typeface="Courier" charset="0"/>
              </a:rPr>
              <a:t>ori</a:t>
            </a:r>
            <a:r>
              <a:rPr lang="en-US" sz="1600" dirty="0">
                <a:latin typeface="Courier" charset="0"/>
                <a:ea typeface="Courier" charset="0"/>
                <a:cs typeface="Courier" charset="0"/>
              </a:rPr>
              <a:t> + lw  </a:t>
            </a:r>
            <a:br>
              <a:rPr lang="en-US" sz="1600" dirty="0">
                <a:latin typeface="Courier" charset="0"/>
                <a:ea typeface="Courier" charset="0"/>
                <a:cs typeface="Courier" charset="0"/>
              </a:rPr>
            </a:br>
            <a:r>
              <a:rPr lang="en-US" sz="1600" dirty="0" err="1">
                <a:latin typeface="Courier" charset="0"/>
                <a:ea typeface="Courier" charset="0"/>
                <a:cs typeface="Courier" charset="0"/>
              </a:rPr>
              <a:t>MemWrite</a:t>
            </a:r>
            <a:r>
              <a:rPr lang="en-US" sz="1600" dirty="0">
                <a:latin typeface="Courier" charset="0"/>
                <a:ea typeface="Courier" charset="0"/>
                <a:cs typeface="Courier" charset="0"/>
              </a:rPr>
              <a:t>  = sw</a:t>
            </a:r>
            <a:br>
              <a:rPr lang="en-US" sz="1600" dirty="0">
                <a:latin typeface="Courier" charset="0"/>
                <a:ea typeface="Courier" charset="0"/>
                <a:cs typeface="Courier" charset="0"/>
              </a:rPr>
            </a:br>
            <a:r>
              <a:rPr lang="en-US" sz="1600" dirty="0" err="1">
                <a:latin typeface="Courier" charset="0"/>
                <a:ea typeface="Courier" charset="0"/>
                <a:cs typeface="Courier" charset="0"/>
              </a:rPr>
              <a:t>nPCsel</a:t>
            </a:r>
            <a:r>
              <a:rPr lang="en-US" sz="1600" dirty="0">
                <a:latin typeface="Courier" charset="0"/>
                <a:ea typeface="Courier" charset="0"/>
                <a:cs typeface="Courier" charset="0"/>
              </a:rPr>
              <a:t>    = beq</a:t>
            </a:r>
            <a:br>
              <a:rPr lang="en-US" sz="1600" dirty="0">
                <a:latin typeface="Courier" charset="0"/>
                <a:ea typeface="Courier" charset="0"/>
                <a:cs typeface="Courier" charset="0"/>
              </a:rPr>
            </a:br>
            <a:r>
              <a:rPr lang="en-US" sz="1600" dirty="0">
                <a:latin typeface="Courier" charset="0"/>
                <a:ea typeface="Courier" charset="0"/>
                <a:cs typeface="Courier" charset="0"/>
              </a:rPr>
              <a:t>Jump      = jump </a:t>
            </a:r>
            <a:br>
              <a:rPr lang="en-US" sz="1600" dirty="0">
                <a:latin typeface="Courier" charset="0"/>
                <a:ea typeface="Courier" charset="0"/>
                <a:cs typeface="Courier" charset="0"/>
              </a:rPr>
            </a:br>
            <a:r>
              <a:rPr lang="en-US" sz="1600" dirty="0" err="1">
                <a:latin typeface="Courier" charset="0"/>
                <a:ea typeface="Courier" charset="0"/>
                <a:cs typeface="Courier" charset="0"/>
              </a:rPr>
              <a:t>ExtOp</a:t>
            </a:r>
            <a:r>
              <a:rPr lang="en-US" sz="1600" dirty="0">
                <a:latin typeface="Courier" charset="0"/>
                <a:ea typeface="Courier" charset="0"/>
                <a:cs typeface="Courier" charset="0"/>
              </a:rPr>
              <a:t>     = lw + sw</a:t>
            </a:r>
            <a:br>
              <a:rPr lang="en-US" sz="1600" dirty="0">
                <a:latin typeface="Courier" charset="0"/>
                <a:ea typeface="Courier" charset="0"/>
                <a:cs typeface="Courier" charset="0"/>
              </a:rPr>
            </a:br>
            <a:r>
              <a:rPr lang="en-US" sz="1600" dirty="0" err="1">
                <a:latin typeface="Courier" charset="0"/>
                <a:ea typeface="Courier" charset="0"/>
                <a:cs typeface="Courier" charset="0"/>
              </a:rPr>
              <a:t>ALUctr</a:t>
            </a:r>
            <a:r>
              <a:rPr lang="en-US" sz="1600" dirty="0">
                <a:latin typeface="Courier" charset="0"/>
                <a:ea typeface="Courier" charset="0"/>
                <a:cs typeface="Courier" charset="0"/>
              </a:rPr>
              <a:t>[0] = sub + beq   (assume </a:t>
            </a:r>
            <a:r>
              <a:rPr lang="en-US" sz="1600" dirty="0" err="1">
                <a:latin typeface="Courier" charset="0"/>
                <a:ea typeface="Courier" charset="0"/>
                <a:cs typeface="Courier" charset="0"/>
              </a:rPr>
              <a:t>ALUctr</a:t>
            </a:r>
            <a:r>
              <a:rPr lang="en-US" sz="1600" dirty="0">
                <a:latin typeface="Courier" charset="0"/>
                <a:ea typeface="Courier" charset="0"/>
                <a:cs typeface="Courier" charset="0"/>
              </a:rPr>
              <a:t> is  00 ADD,  01: SUB,  10: OR)</a:t>
            </a:r>
            <a:br>
              <a:rPr lang="en-US" sz="1600" dirty="0">
                <a:latin typeface="Courier" charset="0"/>
                <a:ea typeface="Courier" charset="0"/>
                <a:cs typeface="Courier" charset="0"/>
              </a:rPr>
            </a:br>
            <a:r>
              <a:rPr lang="en-US" sz="1600" dirty="0" err="1">
                <a:latin typeface="Courier" charset="0"/>
                <a:ea typeface="Courier" charset="0"/>
                <a:cs typeface="Courier" charset="0"/>
              </a:rPr>
              <a:t>ALUctr</a:t>
            </a:r>
            <a:r>
              <a:rPr lang="en-US" sz="1600" dirty="0">
                <a:latin typeface="Courier" charset="0"/>
                <a:ea typeface="Courier" charset="0"/>
                <a:cs typeface="Courier" charset="0"/>
              </a:rPr>
              <a:t>[1] = or</a:t>
            </a:r>
          </a:p>
          <a:p>
            <a:pPr>
              <a:spcBef>
                <a:spcPct val="50000"/>
              </a:spcBef>
              <a:tabLst>
                <a:tab pos="914400" algn="l"/>
                <a:tab pos="5092700" algn="l"/>
              </a:tabLst>
            </a:pPr>
            <a:r>
              <a:rPr lang="en-US" sz="1600" i="1" dirty="0">
                <a:latin typeface="Courier" charset="0"/>
                <a:ea typeface="Courier" charset="0"/>
                <a:cs typeface="Courier" charset="0"/>
              </a:rPr>
              <a:t>Where:</a:t>
            </a:r>
            <a:endParaRPr lang="en-US" sz="1600" dirty="0">
              <a:latin typeface="Courier" charset="0"/>
              <a:ea typeface="Courier" charset="0"/>
              <a:cs typeface="Courier" charset="0"/>
            </a:endParaRPr>
          </a:p>
          <a:p>
            <a:pPr>
              <a:spcBef>
                <a:spcPct val="50000"/>
              </a:spcBef>
              <a:tabLst>
                <a:tab pos="914400" algn="l"/>
                <a:tab pos="5092700" algn="l"/>
              </a:tabLst>
            </a:pPr>
            <a:r>
              <a:rPr lang="en-US" sz="1600" dirty="0" err="1">
                <a:latin typeface="Courier" charset="0"/>
                <a:ea typeface="Courier" charset="0"/>
                <a:cs typeface="Courier" charset="0"/>
              </a:rPr>
              <a:t>rtype</a:t>
            </a:r>
            <a:r>
              <a:rPr lang="en-US" sz="1600" dirty="0">
                <a:latin typeface="Courier" charset="0"/>
                <a:ea typeface="Courier" charset="0"/>
                <a:cs typeface="Courier" charset="0"/>
              </a:rPr>
              <a:t> = ~op</a:t>
            </a:r>
            <a:r>
              <a:rPr lang="en-US" sz="1600" baseline="-25000" dirty="0">
                <a:latin typeface="Courier" charset="0"/>
                <a:ea typeface="Courier" charset="0"/>
                <a:cs typeface="Courier" charset="0"/>
              </a:rPr>
              <a:t>5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4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3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2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1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0</a:t>
            </a:r>
            <a:r>
              <a:rPr lang="en-US" sz="1600" dirty="0">
                <a:latin typeface="Courier" charset="0"/>
                <a:ea typeface="Courier" charset="0"/>
                <a:cs typeface="Courier" charset="0"/>
              </a:rPr>
              <a:t>,  </a:t>
            </a:r>
            <a:r>
              <a:rPr lang="en-US" sz="1600" baseline="-25000" dirty="0">
                <a:latin typeface="Courier" charset="0"/>
                <a:ea typeface="Courier" charset="0"/>
                <a:cs typeface="Courier" charset="0"/>
              </a:rPr>
              <a:t/>
            </a:r>
            <a:br>
              <a:rPr lang="en-US" sz="1600" baseline="-25000" dirty="0">
                <a:latin typeface="Courier" charset="0"/>
                <a:ea typeface="Courier" charset="0"/>
                <a:cs typeface="Courier" charset="0"/>
              </a:rPr>
            </a:br>
            <a:r>
              <a:rPr lang="en-US" sz="1600" dirty="0" err="1">
                <a:latin typeface="Courier" charset="0"/>
                <a:ea typeface="Courier" charset="0"/>
                <a:cs typeface="Courier" charset="0"/>
              </a:rPr>
              <a:t>ori</a:t>
            </a:r>
            <a:r>
              <a:rPr lang="en-US" sz="1600" dirty="0">
                <a:latin typeface="Courier" charset="0"/>
                <a:ea typeface="Courier" charset="0"/>
                <a:cs typeface="Courier" charset="0"/>
              </a:rPr>
              <a:t>   = ~op</a:t>
            </a:r>
            <a:r>
              <a:rPr lang="en-US" sz="1600" baseline="-25000" dirty="0">
                <a:latin typeface="Courier" charset="0"/>
                <a:ea typeface="Courier" charset="0"/>
                <a:cs typeface="Courier" charset="0"/>
              </a:rPr>
              <a:t>5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4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3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2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1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0</a:t>
            </a:r>
            <a:r>
              <a:rPr lang="en-US" sz="1600" dirty="0">
                <a:latin typeface="Courier" charset="0"/>
                <a:ea typeface="Courier" charset="0"/>
                <a:cs typeface="Courier" charset="0"/>
              </a:rPr>
              <a:t> </a:t>
            </a:r>
            <a:br>
              <a:rPr lang="en-US" sz="1600" dirty="0">
                <a:latin typeface="Courier" charset="0"/>
                <a:ea typeface="Courier" charset="0"/>
                <a:cs typeface="Courier" charset="0"/>
              </a:rPr>
            </a:br>
            <a:r>
              <a:rPr lang="en-US" sz="1600" dirty="0">
                <a:latin typeface="Courier" charset="0"/>
                <a:ea typeface="Courier" charset="0"/>
                <a:cs typeface="Courier" charset="0"/>
              </a:rPr>
              <a:t>lw    =  op</a:t>
            </a:r>
            <a:r>
              <a:rPr lang="en-US" sz="1600" baseline="-25000" dirty="0">
                <a:latin typeface="Courier" charset="0"/>
                <a:ea typeface="Courier" charset="0"/>
                <a:cs typeface="Courier" charset="0"/>
              </a:rPr>
              <a:t>5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4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3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2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1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0</a:t>
            </a:r>
            <a:r>
              <a:rPr lang="en-US" sz="1600" dirty="0">
                <a:latin typeface="Courier" charset="0"/>
                <a:ea typeface="Courier" charset="0"/>
                <a:cs typeface="Courier" charset="0"/>
              </a:rPr>
              <a:t> </a:t>
            </a:r>
            <a:br>
              <a:rPr lang="en-US" sz="1600" dirty="0">
                <a:latin typeface="Courier" charset="0"/>
                <a:ea typeface="Courier" charset="0"/>
                <a:cs typeface="Courier" charset="0"/>
              </a:rPr>
            </a:br>
            <a:r>
              <a:rPr lang="en-US" sz="1600" dirty="0">
                <a:latin typeface="Courier" charset="0"/>
                <a:ea typeface="Courier" charset="0"/>
                <a:cs typeface="Courier" charset="0"/>
              </a:rPr>
              <a:t>sw    =  op</a:t>
            </a:r>
            <a:r>
              <a:rPr lang="en-US" sz="1600" baseline="-25000" dirty="0">
                <a:latin typeface="Courier" charset="0"/>
                <a:ea typeface="Courier" charset="0"/>
                <a:cs typeface="Courier" charset="0"/>
              </a:rPr>
              <a:t>5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4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3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2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1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0</a:t>
            </a:r>
            <a:r>
              <a:rPr lang="en-US" sz="1600" b="1" baseline="-25000" dirty="0">
                <a:latin typeface="Courier" charset="0"/>
                <a:ea typeface="Courier" charset="0"/>
                <a:cs typeface="Courier" charset="0"/>
              </a:rPr>
              <a:t/>
            </a:r>
            <a:br>
              <a:rPr lang="en-US" sz="1600" b="1" baseline="-25000" dirty="0">
                <a:latin typeface="Courier" charset="0"/>
                <a:ea typeface="Courier" charset="0"/>
                <a:cs typeface="Courier" charset="0"/>
              </a:rPr>
            </a:br>
            <a:r>
              <a:rPr lang="en-US" sz="1600" dirty="0">
                <a:latin typeface="Courier" charset="0"/>
                <a:ea typeface="Courier" charset="0"/>
                <a:cs typeface="Courier" charset="0"/>
              </a:rPr>
              <a:t>beq   = ~op</a:t>
            </a:r>
            <a:r>
              <a:rPr lang="en-US" sz="1600" baseline="-25000" dirty="0">
                <a:latin typeface="Courier" charset="0"/>
                <a:ea typeface="Courier" charset="0"/>
                <a:cs typeface="Courier" charset="0"/>
              </a:rPr>
              <a:t>5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4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3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2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1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0</a:t>
            </a:r>
            <a:r>
              <a:rPr lang="en-US" sz="1600" dirty="0">
                <a:latin typeface="Courier" charset="0"/>
                <a:ea typeface="Courier" charset="0"/>
                <a:cs typeface="Courier" charset="0"/>
              </a:rPr>
              <a:t>  </a:t>
            </a:r>
            <a:br>
              <a:rPr lang="en-US" sz="1600" dirty="0">
                <a:latin typeface="Courier" charset="0"/>
                <a:ea typeface="Courier" charset="0"/>
                <a:cs typeface="Courier" charset="0"/>
              </a:rPr>
            </a:br>
            <a:r>
              <a:rPr lang="en-US" sz="1600" dirty="0">
                <a:latin typeface="Courier" charset="0"/>
                <a:ea typeface="Courier" charset="0"/>
                <a:cs typeface="Courier" charset="0"/>
              </a:rPr>
              <a:t>jump  = ~op</a:t>
            </a:r>
            <a:r>
              <a:rPr lang="en-US" sz="1600" baseline="-25000" dirty="0">
                <a:latin typeface="Courier" charset="0"/>
                <a:ea typeface="Courier" charset="0"/>
                <a:cs typeface="Courier" charset="0"/>
              </a:rPr>
              <a:t>5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4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3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2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1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~op</a:t>
            </a:r>
            <a:r>
              <a:rPr lang="en-US" sz="1600" baseline="-25000" dirty="0">
                <a:latin typeface="Courier" charset="0"/>
                <a:ea typeface="Courier" charset="0"/>
                <a:cs typeface="Courier" charset="0"/>
              </a:rPr>
              <a:t>0</a:t>
            </a:r>
          </a:p>
          <a:p>
            <a:pPr>
              <a:spcBef>
                <a:spcPct val="50000"/>
              </a:spcBef>
              <a:tabLst>
                <a:tab pos="914400" algn="l"/>
                <a:tab pos="5092700" algn="l"/>
              </a:tabLst>
            </a:pPr>
            <a:r>
              <a:rPr lang="en-US" sz="1600" dirty="0">
                <a:latin typeface="Courier" charset="0"/>
                <a:ea typeface="Courier" charset="0"/>
                <a:cs typeface="Courier" charset="0"/>
              </a:rPr>
              <a:t>add = </a:t>
            </a:r>
            <a:r>
              <a:rPr lang="en-US" sz="1600" dirty="0" err="1">
                <a:latin typeface="Courier" charset="0"/>
                <a:ea typeface="Courier" charset="0"/>
                <a:cs typeface="Courier" charset="0"/>
              </a:rPr>
              <a:t>rtype</a:t>
            </a:r>
            <a:r>
              <a:rPr lang="en-US" sz="1600" dirty="0">
                <a:latin typeface="Courier" charset="0"/>
                <a:ea typeface="Courier" charset="0"/>
                <a:cs typeface="Courier" charset="0"/>
              </a:rPr>
              <a:t>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func</a:t>
            </a:r>
            <a:r>
              <a:rPr lang="en-US" sz="1600" baseline="-25000" dirty="0">
                <a:latin typeface="Courier" charset="0"/>
                <a:ea typeface="Courier" charset="0"/>
                <a:cs typeface="Courier" charset="0"/>
              </a:rPr>
              <a:t>5</a:t>
            </a:r>
            <a:r>
              <a:rPr lang="en-US" sz="1600" dirty="0">
                <a:latin typeface="Courier" charset="0"/>
                <a:ea typeface="Courier" charset="0"/>
                <a:cs typeface="Courier" charset="0"/>
              </a:rPr>
              <a:t>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~func</a:t>
            </a:r>
            <a:r>
              <a:rPr lang="en-US" sz="1600" baseline="-25000" dirty="0">
                <a:latin typeface="Courier" charset="0"/>
                <a:ea typeface="Courier" charset="0"/>
                <a:cs typeface="Courier" charset="0"/>
              </a:rPr>
              <a:t>4</a:t>
            </a:r>
            <a:r>
              <a:rPr lang="en-US" sz="1600" dirty="0">
                <a:latin typeface="Courier" charset="0"/>
                <a:ea typeface="Courier" charset="0"/>
                <a:cs typeface="Courier" charset="0"/>
              </a:rPr>
              <a:t>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~func</a:t>
            </a:r>
            <a:r>
              <a:rPr lang="en-US" sz="1600" baseline="-25000" dirty="0">
                <a:latin typeface="Courier" charset="0"/>
                <a:ea typeface="Courier" charset="0"/>
                <a:cs typeface="Courier" charset="0"/>
              </a:rPr>
              <a:t>3</a:t>
            </a:r>
            <a:r>
              <a:rPr lang="en-US" sz="1600" dirty="0">
                <a:latin typeface="Courier" charset="0"/>
                <a:ea typeface="Courier" charset="0"/>
                <a:cs typeface="Courier" charset="0"/>
              </a:rPr>
              <a:t>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~func</a:t>
            </a:r>
            <a:r>
              <a:rPr lang="en-US" sz="1600" baseline="-25000" dirty="0">
                <a:latin typeface="Courier" charset="0"/>
                <a:ea typeface="Courier" charset="0"/>
                <a:cs typeface="Courier" charset="0"/>
              </a:rPr>
              <a:t>2</a:t>
            </a:r>
            <a:r>
              <a:rPr lang="en-US" sz="1600" dirty="0">
                <a:latin typeface="Courier" charset="0"/>
                <a:ea typeface="Courier" charset="0"/>
                <a:cs typeface="Courier" charset="0"/>
              </a:rPr>
              <a:t>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~func</a:t>
            </a:r>
            <a:r>
              <a:rPr lang="en-US" sz="1600" baseline="-25000" dirty="0">
                <a:latin typeface="Courier" charset="0"/>
                <a:ea typeface="Courier" charset="0"/>
                <a:cs typeface="Courier" charset="0"/>
              </a:rPr>
              <a:t>1</a:t>
            </a:r>
            <a:r>
              <a:rPr lang="en-US" sz="1600" dirty="0">
                <a:latin typeface="Courier" charset="0"/>
                <a:ea typeface="Courier" charset="0"/>
                <a:cs typeface="Courier" charset="0"/>
              </a:rPr>
              <a:t>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~func</a:t>
            </a:r>
            <a:r>
              <a:rPr lang="en-US" sz="1600" baseline="-25000" dirty="0">
                <a:latin typeface="Courier" charset="0"/>
                <a:ea typeface="Courier" charset="0"/>
                <a:cs typeface="Courier" charset="0"/>
              </a:rPr>
              <a:t>0</a:t>
            </a:r>
            <a:br>
              <a:rPr lang="en-US" sz="1600" baseline="-25000" dirty="0">
                <a:latin typeface="Courier" charset="0"/>
                <a:ea typeface="Courier" charset="0"/>
                <a:cs typeface="Courier" charset="0"/>
              </a:rPr>
            </a:br>
            <a:r>
              <a:rPr lang="en-US" sz="1600" dirty="0">
                <a:latin typeface="Courier" charset="0"/>
                <a:ea typeface="Courier" charset="0"/>
                <a:cs typeface="Courier" charset="0"/>
              </a:rPr>
              <a:t>sub = </a:t>
            </a:r>
            <a:r>
              <a:rPr lang="en-US" sz="1600" dirty="0" err="1">
                <a:latin typeface="Courier" charset="0"/>
                <a:ea typeface="Courier" charset="0"/>
                <a:cs typeface="Courier" charset="0"/>
              </a:rPr>
              <a:t>rtype</a:t>
            </a:r>
            <a:r>
              <a:rPr lang="en-US" sz="1600" dirty="0">
                <a:latin typeface="Courier" charset="0"/>
                <a:ea typeface="Courier" charset="0"/>
                <a:cs typeface="Courier" charset="0"/>
              </a:rPr>
              <a:t>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func</a:t>
            </a:r>
            <a:r>
              <a:rPr lang="en-US" sz="1600" baseline="-25000" dirty="0">
                <a:latin typeface="Courier" charset="0"/>
                <a:ea typeface="Courier" charset="0"/>
                <a:cs typeface="Courier" charset="0"/>
              </a:rPr>
              <a:t>5</a:t>
            </a:r>
            <a:r>
              <a:rPr lang="en-US" sz="1600" dirty="0">
                <a:latin typeface="Courier" charset="0"/>
                <a:ea typeface="Courier" charset="0"/>
                <a:cs typeface="Courier" charset="0"/>
              </a:rPr>
              <a:t>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~func</a:t>
            </a:r>
            <a:r>
              <a:rPr lang="en-US" sz="1600" baseline="-25000" dirty="0">
                <a:latin typeface="Courier" charset="0"/>
                <a:ea typeface="Courier" charset="0"/>
                <a:cs typeface="Courier" charset="0"/>
              </a:rPr>
              <a:t>4</a:t>
            </a:r>
            <a:r>
              <a:rPr lang="en-US" sz="1600" dirty="0">
                <a:latin typeface="Courier" charset="0"/>
                <a:ea typeface="Courier" charset="0"/>
                <a:cs typeface="Courier" charset="0"/>
              </a:rPr>
              <a:t>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~func</a:t>
            </a:r>
            <a:r>
              <a:rPr lang="en-US" sz="1600" baseline="-25000" dirty="0">
                <a:latin typeface="Courier" charset="0"/>
                <a:ea typeface="Courier" charset="0"/>
                <a:cs typeface="Courier" charset="0"/>
              </a:rPr>
              <a:t>3</a:t>
            </a:r>
            <a:r>
              <a:rPr lang="en-US" sz="1600" dirty="0">
                <a:latin typeface="Courier" charset="0"/>
                <a:ea typeface="Courier" charset="0"/>
                <a:cs typeface="Courier" charset="0"/>
              </a:rPr>
              <a:t>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~func</a:t>
            </a:r>
            <a:r>
              <a:rPr lang="en-US" sz="1600" baseline="-25000" dirty="0">
                <a:latin typeface="Courier" charset="0"/>
                <a:ea typeface="Courier" charset="0"/>
                <a:cs typeface="Courier" charset="0"/>
              </a:rPr>
              <a:t>2</a:t>
            </a:r>
            <a:r>
              <a:rPr lang="en-US" sz="1600" dirty="0">
                <a:latin typeface="Courier" charset="0"/>
                <a:ea typeface="Courier" charset="0"/>
                <a:cs typeface="Courier" charset="0"/>
              </a:rPr>
              <a:t>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func</a:t>
            </a:r>
            <a:r>
              <a:rPr lang="en-US" sz="1600" baseline="-25000" dirty="0">
                <a:latin typeface="Courier" charset="0"/>
                <a:ea typeface="Courier" charset="0"/>
                <a:cs typeface="Courier" charset="0"/>
              </a:rPr>
              <a:t>1</a:t>
            </a:r>
            <a:r>
              <a:rPr lang="en-US" sz="1600" dirty="0">
                <a:latin typeface="Courier" charset="0"/>
                <a:ea typeface="Courier" charset="0"/>
                <a:cs typeface="Courier" charset="0"/>
              </a:rPr>
              <a:t> </a:t>
            </a:r>
            <a:r>
              <a:rPr lang="en-US" sz="1600" dirty="0">
                <a:latin typeface="Courier" charset="0"/>
                <a:ea typeface="Courier" charset="0"/>
                <a:cs typeface="Courier" charset="0"/>
                <a:sym typeface="Symbol" charset="2"/>
              </a:rPr>
              <a:t></a:t>
            </a:r>
            <a:r>
              <a:rPr lang="en-US" sz="1600" dirty="0">
                <a:latin typeface="Courier" charset="0"/>
                <a:ea typeface="Courier" charset="0"/>
                <a:cs typeface="Courier" charset="0"/>
              </a:rPr>
              <a:t> ~func</a:t>
            </a:r>
            <a:r>
              <a:rPr lang="en-US" sz="1600" baseline="-25000" dirty="0">
                <a:latin typeface="Courier" charset="0"/>
                <a:ea typeface="Courier" charset="0"/>
                <a:cs typeface="Courier" charset="0"/>
              </a:rPr>
              <a:t>0</a:t>
            </a:r>
          </a:p>
        </p:txBody>
      </p:sp>
      <p:sp>
        <p:nvSpPr>
          <p:cNvPr id="52231" name="Text Box 4"/>
          <p:cNvSpPr txBox="1">
            <a:spLocks noChangeArrowheads="1"/>
          </p:cNvSpPr>
          <p:nvPr/>
        </p:nvSpPr>
        <p:spPr bwMode="auto">
          <a:xfrm>
            <a:off x="5994400" y="4427538"/>
            <a:ext cx="2709863" cy="1187450"/>
          </a:xfrm>
          <a:prstGeom prst="rect">
            <a:avLst/>
          </a:prstGeom>
          <a:noFill/>
          <a:ln w="12700">
            <a:noFill/>
            <a:miter lim="800000"/>
            <a:headEnd/>
            <a:tailEnd/>
          </a:ln>
        </p:spPr>
        <p:txBody>
          <a:bodyPr>
            <a:prstTxWarp prst="textNoShape">
              <a:avLst/>
            </a:prstTxWarp>
            <a:spAutoFit/>
          </a:bodyPr>
          <a:lstStyle/>
          <a:p>
            <a:pPr algn="ctr"/>
            <a:r>
              <a:rPr lang="en-US" sz="2400"/>
              <a:t>How do we implement this in gates?</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t>Controller Implementation</a:t>
            </a:r>
          </a:p>
        </p:txBody>
      </p:sp>
      <p:sp>
        <p:nvSpPr>
          <p:cNvPr id="47" name="Date Placeholder 46"/>
          <p:cNvSpPr>
            <a:spLocks noGrp="1"/>
          </p:cNvSpPr>
          <p:nvPr>
            <p:ph type="dt" sz="quarter" idx="10"/>
          </p:nvPr>
        </p:nvSpPr>
        <p:spPr/>
        <p:txBody>
          <a:bodyPr/>
          <a:lstStyle/>
          <a:p>
            <a:pPr>
              <a:defRPr/>
            </a:pPr>
            <a:fld id="{D89BA151-EC20-6546-B8D2-040FD25FC47D}" type="datetime1">
              <a:rPr lang="en-US" smtClean="0"/>
              <a:pPr>
                <a:defRPr/>
              </a:pPr>
              <a:t>7/26/2011</a:t>
            </a:fld>
            <a:endParaRPr lang="en-US"/>
          </a:p>
        </p:txBody>
      </p:sp>
      <p:sp>
        <p:nvSpPr>
          <p:cNvPr id="49" name="Footer Placeholder 48"/>
          <p:cNvSpPr>
            <a:spLocks noGrp="1"/>
          </p:cNvSpPr>
          <p:nvPr>
            <p:ph type="ftr" sz="quarter" idx="11"/>
          </p:nvPr>
        </p:nvSpPr>
        <p:spPr/>
        <p:txBody>
          <a:bodyPr/>
          <a:lstStyle/>
          <a:p>
            <a:pPr>
              <a:defRPr/>
            </a:pPr>
            <a:r>
              <a:rPr lang="en-US" smtClean="0"/>
              <a:t>Spring 2011 -- Lecture #18</a:t>
            </a:r>
            <a:endParaRPr lang="en-US" dirty="0"/>
          </a:p>
        </p:txBody>
      </p:sp>
      <p:sp>
        <p:nvSpPr>
          <p:cNvPr id="48" name="Slide Number Placeholder 47"/>
          <p:cNvSpPr>
            <a:spLocks noGrp="1"/>
          </p:cNvSpPr>
          <p:nvPr>
            <p:ph type="sldNum" sz="quarter" idx="12"/>
          </p:nvPr>
        </p:nvSpPr>
        <p:spPr/>
        <p:txBody>
          <a:bodyPr/>
          <a:lstStyle/>
          <a:p>
            <a:pPr>
              <a:defRPr/>
            </a:pPr>
            <a:fld id="{7F92C0F0-8D09-464C-BD13-E63034E6AFA8}" type="slidenum">
              <a:rPr lang="en-US" smtClean="0"/>
              <a:pPr>
                <a:defRPr/>
              </a:pPr>
              <a:t>27</a:t>
            </a:fld>
            <a:endParaRPr lang="en-US"/>
          </a:p>
        </p:txBody>
      </p:sp>
      <p:sp>
        <p:nvSpPr>
          <p:cNvPr id="68614" name="Rectangle 3"/>
          <p:cNvSpPr>
            <a:spLocks noChangeArrowheads="1"/>
          </p:cNvSpPr>
          <p:nvPr/>
        </p:nvSpPr>
        <p:spPr bwMode="auto">
          <a:xfrm>
            <a:off x="1143000" y="2590800"/>
            <a:ext cx="2590800" cy="2819400"/>
          </a:xfrm>
          <a:prstGeom prst="rect">
            <a:avLst/>
          </a:prstGeom>
          <a:noFill/>
          <a:ln w="381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68615" name="Line 4"/>
          <p:cNvSpPr>
            <a:spLocks noChangeShapeType="1"/>
          </p:cNvSpPr>
          <p:nvPr/>
        </p:nvSpPr>
        <p:spPr bwMode="auto">
          <a:xfrm>
            <a:off x="3733800" y="2819400"/>
            <a:ext cx="914400" cy="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8616" name="Line 5"/>
          <p:cNvSpPr>
            <a:spLocks noChangeShapeType="1"/>
          </p:cNvSpPr>
          <p:nvPr/>
        </p:nvSpPr>
        <p:spPr bwMode="auto">
          <a:xfrm>
            <a:off x="3733800" y="3200400"/>
            <a:ext cx="914400" cy="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8617" name="Line 6"/>
          <p:cNvSpPr>
            <a:spLocks noChangeShapeType="1"/>
          </p:cNvSpPr>
          <p:nvPr/>
        </p:nvSpPr>
        <p:spPr bwMode="auto">
          <a:xfrm>
            <a:off x="3733800" y="3581400"/>
            <a:ext cx="914400" cy="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8618" name="Line 7"/>
          <p:cNvSpPr>
            <a:spLocks noChangeShapeType="1"/>
          </p:cNvSpPr>
          <p:nvPr/>
        </p:nvSpPr>
        <p:spPr bwMode="auto">
          <a:xfrm>
            <a:off x="3733800" y="3962400"/>
            <a:ext cx="914400" cy="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8619" name="Line 8"/>
          <p:cNvSpPr>
            <a:spLocks noChangeShapeType="1"/>
          </p:cNvSpPr>
          <p:nvPr/>
        </p:nvSpPr>
        <p:spPr bwMode="auto">
          <a:xfrm>
            <a:off x="3733800" y="4343400"/>
            <a:ext cx="914400" cy="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8620" name="Line 9"/>
          <p:cNvSpPr>
            <a:spLocks noChangeShapeType="1"/>
          </p:cNvSpPr>
          <p:nvPr/>
        </p:nvSpPr>
        <p:spPr bwMode="auto">
          <a:xfrm>
            <a:off x="3733800" y="4724400"/>
            <a:ext cx="914400" cy="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8621" name="Line 10"/>
          <p:cNvSpPr>
            <a:spLocks noChangeShapeType="1"/>
          </p:cNvSpPr>
          <p:nvPr/>
        </p:nvSpPr>
        <p:spPr bwMode="auto">
          <a:xfrm>
            <a:off x="3733800" y="5105400"/>
            <a:ext cx="914400" cy="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8622" name="Text Box 11"/>
          <p:cNvSpPr txBox="1">
            <a:spLocks noChangeArrowheads="1"/>
          </p:cNvSpPr>
          <p:nvPr/>
        </p:nvSpPr>
        <p:spPr bwMode="auto">
          <a:xfrm>
            <a:off x="3870325" y="2498725"/>
            <a:ext cx="576263" cy="400050"/>
          </a:xfrm>
          <a:prstGeom prst="rect">
            <a:avLst/>
          </a:prstGeom>
          <a:noFill/>
          <a:ln w="12700">
            <a:noFill/>
            <a:miter lim="800000"/>
            <a:headEnd/>
            <a:tailEnd/>
          </a:ln>
        </p:spPr>
        <p:txBody>
          <a:bodyPr wrap="none">
            <a:prstTxWarp prst="textNoShape">
              <a:avLst/>
            </a:prstTxWarp>
            <a:spAutoFit/>
          </a:bodyPr>
          <a:lstStyle/>
          <a:p>
            <a:pPr>
              <a:defRPr/>
            </a:pPr>
            <a:r>
              <a:rPr lang="en-US" sz="2000">
                <a:latin typeface="+mn-lt"/>
              </a:rPr>
              <a:t>add</a:t>
            </a:r>
          </a:p>
        </p:txBody>
      </p:sp>
      <p:sp>
        <p:nvSpPr>
          <p:cNvPr id="68623" name="Text Box 12"/>
          <p:cNvSpPr txBox="1">
            <a:spLocks noChangeArrowheads="1"/>
          </p:cNvSpPr>
          <p:nvPr/>
        </p:nvSpPr>
        <p:spPr bwMode="auto">
          <a:xfrm>
            <a:off x="3886200" y="2879725"/>
            <a:ext cx="554038" cy="400050"/>
          </a:xfrm>
          <a:prstGeom prst="rect">
            <a:avLst/>
          </a:prstGeom>
          <a:noFill/>
          <a:ln w="12700">
            <a:noFill/>
            <a:miter lim="800000"/>
            <a:headEnd/>
            <a:tailEnd/>
          </a:ln>
        </p:spPr>
        <p:txBody>
          <a:bodyPr wrap="none">
            <a:prstTxWarp prst="textNoShape">
              <a:avLst/>
            </a:prstTxWarp>
            <a:spAutoFit/>
          </a:bodyPr>
          <a:lstStyle/>
          <a:p>
            <a:pPr>
              <a:defRPr/>
            </a:pPr>
            <a:r>
              <a:rPr lang="en-US" sz="2000">
                <a:latin typeface="+mn-lt"/>
              </a:rPr>
              <a:t>sub</a:t>
            </a:r>
          </a:p>
        </p:txBody>
      </p:sp>
      <p:sp>
        <p:nvSpPr>
          <p:cNvPr id="68624" name="Text Box 13"/>
          <p:cNvSpPr txBox="1">
            <a:spLocks noChangeArrowheads="1"/>
          </p:cNvSpPr>
          <p:nvPr/>
        </p:nvSpPr>
        <p:spPr bwMode="auto">
          <a:xfrm>
            <a:off x="3886200" y="3260725"/>
            <a:ext cx="466725" cy="396875"/>
          </a:xfrm>
          <a:prstGeom prst="rect">
            <a:avLst/>
          </a:prstGeom>
          <a:noFill/>
          <a:ln w="12700">
            <a:noFill/>
            <a:miter lim="800000"/>
            <a:headEnd/>
            <a:tailEnd/>
          </a:ln>
        </p:spPr>
        <p:txBody>
          <a:bodyPr wrap="none">
            <a:prstTxWarp prst="textNoShape">
              <a:avLst/>
            </a:prstTxWarp>
            <a:spAutoFit/>
          </a:bodyPr>
          <a:lstStyle/>
          <a:p>
            <a:pPr>
              <a:defRPr/>
            </a:pPr>
            <a:r>
              <a:rPr lang="en-US" sz="2000">
                <a:latin typeface="+mn-lt"/>
              </a:rPr>
              <a:t>ori</a:t>
            </a:r>
          </a:p>
        </p:txBody>
      </p:sp>
      <p:sp>
        <p:nvSpPr>
          <p:cNvPr id="68625" name="Text Box 14"/>
          <p:cNvSpPr txBox="1">
            <a:spLocks noChangeArrowheads="1"/>
          </p:cNvSpPr>
          <p:nvPr/>
        </p:nvSpPr>
        <p:spPr bwMode="auto">
          <a:xfrm>
            <a:off x="3886200" y="3641725"/>
            <a:ext cx="428625" cy="400050"/>
          </a:xfrm>
          <a:prstGeom prst="rect">
            <a:avLst/>
          </a:prstGeom>
          <a:noFill/>
          <a:ln w="12700">
            <a:noFill/>
            <a:miter lim="800000"/>
            <a:headEnd/>
            <a:tailEnd/>
          </a:ln>
        </p:spPr>
        <p:txBody>
          <a:bodyPr wrap="none">
            <a:prstTxWarp prst="textNoShape">
              <a:avLst/>
            </a:prstTxWarp>
            <a:spAutoFit/>
          </a:bodyPr>
          <a:lstStyle/>
          <a:p>
            <a:pPr>
              <a:defRPr/>
            </a:pPr>
            <a:r>
              <a:rPr lang="en-US" sz="2000">
                <a:latin typeface="+mn-lt"/>
              </a:rPr>
              <a:t>lw</a:t>
            </a:r>
          </a:p>
        </p:txBody>
      </p:sp>
      <p:sp>
        <p:nvSpPr>
          <p:cNvPr id="68626" name="Text Box 15"/>
          <p:cNvSpPr txBox="1">
            <a:spLocks noChangeArrowheads="1"/>
          </p:cNvSpPr>
          <p:nvPr/>
        </p:nvSpPr>
        <p:spPr bwMode="auto">
          <a:xfrm>
            <a:off x="3886200" y="4022725"/>
            <a:ext cx="466725" cy="400050"/>
          </a:xfrm>
          <a:prstGeom prst="rect">
            <a:avLst/>
          </a:prstGeom>
          <a:noFill/>
          <a:ln w="12700">
            <a:noFill/>
            <a:miter lim="800000"/>
            <a:headEnd/>
            <a:tailEnd/>
          </a:ln>
        </p:spPr>
        <p:txBody>
          <a:bodyPr wrap="none">
            <a:prstTxWarp prst="textNoShape">
              <a:avLst/>
            </a:prstTxWarp>
            <a:spAutoFit/>
          </a:bodyPr>
          <a:lstStyle/>
          <a:p>
            <a:pPr>
              <a:defRPr/>
            </a:pPr>
            <a:r>
              <a:rPr lang="en-US" sz="2000">
                <a:latin typeface="+mn-lt"/>
              </a:rPr>
              <a:t>sw</a:t>
            </a:r>
          </a:p>
        </p:txBody>
      </p:sp>
      <p:sp>
        <p:nvSpPr>
          <p:cNvPr id="68627" name="Text Box 16"/>
          <p:cNvSpPr txBox="1">
            <a:spLocks noChangeArrowheads="1"/>
          </p:cNvSpPr>
          <p:nvPr/>
        </p:nvSpPr>
        <p:spPr bwMode="auto">
          <a:xfrm>
            <a:off x="3886200" y="4403725"/>
            <a:ext cx="581025" cy="400050"/>
          </a:xfrm>
          <a:prstGeom prst="rect">
            <a:avLst/>
          </a:prstGeom>
          <a:noFill/>
          <a:ln w="12700">
            <a:noFill/>
            <a:miter lim="800000"/>
            <a:headEnd/>
            <a:tailEnd/>
          </a:ln>
        </p:spPr>
        <p:txBody>
          <a:bodyPr wrap="none">
            <a:prstTxWarp prst="textNoShape">
              <a:avLst/>
            </a:prstTxWarp>
            <a:spAutoFit/>
          </a:bodyPr>
          <a:lstStyle/>
          <a:p>
            <a:pPr>
              <a:defRPr/>
            </a:pPr>
            <a:r>
              <a:rPr lang="en-US" sz="2000">
                <a:latin typeface="+mn-lt"/>
              </a:rPr>
              <a:t>beq</a:t>
            </a:r>
          </a:p>
        </p:txBody>
      </p:sp>
      <p:sp>
        <p:nvSpPr>
          <p:cNvPr id="68628" name="Text Box 17"/>
          <p:cNvSpPr txBox="1">
            <a:spLocks noChangeArrowheads="1"/>
          </p:cNvSpPr>
          <p:nvPr/>
        </p:nvSpPr>
        <p:spPr bwMode="auto">
          <a:xfrm>
            <a:off x="3886200" y="4784725"/>
            <a:ext cx="735013" cy="396875"/>
          </a:xfrm>
          <a:prstGeom prst="rect">
            <a:avLst/>
          </a:prstGeom>
          <a:noFill/>
          <a:ln w="12700">
            <a:noFill/>
            <a:miter lim="800000"/>
            <a:headEnd/>
            <a:tailEnd/>
          </a:ln>
        </p:spPr>
        <p:txBody>
          <a:bodyPr wrap="none">
            <a:prstTxWarp prst="textNoShape">
              <a:avLst/>
            </a:prstTxWarp>
            <a:spAutoFit/>
          </a:bodyPr>
          <a:lstStyle/>
          <a:p>
            <a:pPr>
              <a:defRPr/>
            </a:pPr>
            <a:r>
              <a:rPr lang="en-US" sz="2000">
                <a:latin typeface="+mn-lt"/>
              </a:rPr>
              <a:t>jump</a:t>
            </a:r>
          </a:p>
        </p:txBody>
      </p:sp>
      <p:sp>
        <p:nvSpPr>
          <p:cNvPr id="68629" name="Rectangle 18"/>
          <p:cNvSpPr>
            <a:spLocks noChangeArrowheads="1"/>
          </p:cNvSpPr>
          <p:nvPr/>
        </p:nvSpPr>
        <p:spPr bwMode="auto">
          <a:xfrm>
            <a:off x="4648200" y="2438400"/>
            <a:ext cx="2057400" cy="3048000"/>
          </a:xfrm>
          <a:prstGeom prst="rect">
            <a:avLst/>
          </a:prstGeom>
          <a:noFill/>
          <a:ln w="38100">
            <a:solidFill>
              <a:schemeClr val="tx1"/>
            </a:solidFill>
            <a:miter lim="800000"/>
            <a:headEnd/>
            <a:tailEnd/>
          </a:ln>
        </p:spPr>
        <p:txBody>
          <a:bodyPr wrap="none" anchor="ctr">
            <a:prstTxWarp prst="textNoShape">
              <a:avLst/>
            </a:prstTxWarp>
          </a:bodyPr>
          <a:lstStyle/>
          <a:p>
            <a:pPr algn="ctr">
              <a:defRPr/>
            </a:pPr>
            <a:endParaRPr lang="en-US" sz="2000">
              <a:latin typeface="+mn-lt"/>
            </a:endParaRPr>
          </a:p>
        </p:txBody>
      </p:sp>
      <p:sp>
        <p:nvSpPr>
          <p:cNvPr id="68630" name="Text Box 19"/>
          <p:cNvSpPr txBox="1">
            <a:spLocks noChangeArrowheads="1"/>
          </p:cNvSpPr>
          <p:nvPr/>
        </p:nvSpPr>
        <p:spPr bwMode="auto">
          <a:xfrm>
            <a:off x="7162800" y="2376488"/>
            <a:ext cx="838200" cy="369887"/>
          </a:xfrm>
          <a:prstGeom prst="rect">
            <a:avLst/>
          </a:prstGeom>
          <a:noFill/>
          <a:ln w="12700">
            <a:noFill/>
            <a:miter lim="800000"/>
            <a:headEnd/>
            <a:tailEnd/>
          </a:ln>
        </p:spPr>
        <p:txBody>
          <a:bodyPr wrap="none">
            <a:prstTxWarp prst="textNoShape">
              <a:avLst/>
            </a:prstTxWarp>
            <a:spAutoFit/>
          </a:bodyPr>
          <a:lstStyle/>
          <a:p>
            <a:pPr>
              <a:defRPr/>
            </a:pPr>
            <a:r>
              <a:rPr lang="en-US">
                <a:latin typeface="+mn-lt"/>
              </a:rPr>
              <a:t>RegDst</a:t>
            </a:r>
            <a:endParaRPr lang="en-US" sz="2000">
              <a:latin typeface="+mn-lt"/>
            </a:endParaRPr>
          </a:p>
        </p:txBody>
      </p:sp>
      <p:sp>
        <p:nvSpPr>
          <p:cNvPr id="68631" name="Line 20"/>
          <p:cNvSpPr>
            <a:spLocks noChangeShapeType="1"/>
          </p:cNvSpPr>
          <p:nvPr/>
        </p:nvSpPr>
        <p:spPr bwMode="auto">
          <a:xfrm>
            <a:off x="6705600" y="2895600"/>
            <a:ext cx="457200" cy="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8632" name="Line 21"/>
          <p:cNvSpPr>
            <a:spLocks noChangeShapeType="1"/>
          </p:cNvSpPr>
          <p:nvPr/>
        </p:nvSpPr>
        <p:spPr bwMode="auto">
          <a:xfrm>
            <a:off x="6705600" y="3200400"/>
            <a:ext cx="457200" cy="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8633" name="Line 22"/>
          <p:cNvSpPr>
            <a:spLocks noChangeShapeType="1"/>
          </p:cNvSpPr>
          <p:nvPr/>
        </p:nvSpPr>
        <p:spPr bwMode="auto">
          <a:xfrm>
            <a:off x="6705600" y="3505200"/>
            <a:ext cx="457200" cy="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8634" name="Line 23"/>
          <p:cNvSpPr>
            <a:spLocks noChangeShapeType="1"/>
          </p:cNvSpPr>
          <p:nvPr/>
        </p:nvSpPr>
        <p:spPr bwMode="auto">
          <a:xfrm>
            <a:off x="6705600" y="3810000"/>
            <a:ext cx="457200" cy="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8635" name="Line 24"/>
          <p:cNvSpPr>
            <a:spLocks noChangeShapeType="1"/>
          </p:cNvSpPr>
          <p:nvPr/>
        </p:nvSpPr>
        <p:spPr bwMode="auto">
          <a:xfrm>
            <a:off x="6705600" y="4114800"/>
            <a:ext cx="457200" cy="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8636" name="Line 25"/>
          <p:cNvSpPr>
            <a:spLocks noChangeShapeType="1"/>
          </p:cNvSpPr>
          <p:nvPr/>
        </p:nvSpPr>
        <p:spPr bwMode="auto">
          <a:xfrm>
            <a:off x="6705600" y="4419600"/>
            <a:ext cx="457200" cy="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8637" name="Line 26"/>
          <p:cNvSpPr>
            <a:spLocks noChangeShapeType="1"/>
          </p:cNvSpPr>
          <p:nvPr/>
        </p:nvSpPr>
        <p:spPr bwMode="auto">
          <a:xfrm>
            <a:off x="6705600" y="4724400"/>
            <a:ext cx="457200" cy="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8638" name="Line 27"/>
          <p:cNvSpPr>
            <a:spLocks noChangeShapeType="1"/>
          </p:cNvSpPr>
          <p:nvPr/>
        </p:nvSpPr>
        <p:spPr bwMode="auto">
          <a:xfrm>
            <a:off x="6705600" y="5029200"/>
            <a:ext cx="457200" cy="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8639" name="Line 28"/>
          <p:cNvSpPr>
            <a:spLocks noChangeShapeType="1"/>
          </p:cNvSpPr>
          <p:nvPr/>
        </p:nvSpPr>
        <p:spPr bwMode="auto">
          <a:xfrm>
            <a:off x="6705600" y="5334000"/>
            <a:ext cx="457200" cy="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8640" name="Line 29"/>
          <p:cNvSpPr>
            <a:spLocks noChangeShapeType="1"/>
          </p:cNvSpPr>
          <p:nvPr/>
        </p:nvSpPr>
        <p:spPr bwMode="auto">
          <a:xfrm>
            <a:off x="6705600" y="2590800"/>
            <a:ext cx="457200" cy="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8641" name="Text Box 30"/>
          <p:cNvSpPr txBox="1">
            <a:spLocks noChangeArrowheads="1"/>
          </p:cNvSpPr>
          <p:nvPr/>
        </p:nvSpPr>
        <p:spPr bwMode="auto">
          <a:xfrm>
            <a:off x="7162800" y="2681288"/>
            <a:ext cx="839788" cy="369887"/>
          </a:xfrm>
          <a:prstGeom prst="rect">
            <a:avLst/>
          </a:prstGeom>
          <a:noFill/>
          <a:ln w="12700">
            <a:noFill/>
            <a:miter lim="800000"/>
            <a:headEnd/>
            <a:tailEnd/>
          </a:ln>
        </p:spPr>
        <p:txBody>
          <a:bodyPr wrap="none">
            <a:prstTxWarp prst="textNoShape">
              <a:avLst/>
            </a:prstTxWarp>
            <a:spAutoFit/>
          </a:bodyPr>
          <a:lstStyle/>
          <a:p>
            <a:pPr>
              <a:defRPr/>
            </a:pPr>
            <a:r>
              <a:rPr lang="en-US">
                <a:latin typeface="+mn-lt"/>
              </a:rPr>
              <a:t>ALUSrc</a:t>
            </a:r>
            <a:endParaRPr lang="en-US" sz="2000">
              <a:latin typeface="+mn-lt"/>
            </a:endParaRPr>
          </a:p>
        </p:txBody>
      </p:sp>
      <p:sp>
        <p:nvSpPr>
          <p:cNvPr id="68642" name="Text Box 31"/>
          <p:cNvSpPr txBox="1">
            <a:spLocks noChangeArrowheads="1"/>
          </p:cNvSpPr>
          <p:nvPr/>
        </p:nvSpPr>
        <p:spPr bwMode="auto">
          <a:xfrm>
            <a:off x="7162800" y="2986088"/>
            <a:ext cx="1220788" cy="369887"/>
          </a:xfrm>
          <a:prstGeom prst="rect">
            <a:avLst/>
          </a:prstGeom>
          <a:noFill/>
          <a:ln w="12700">
            <a:noFill/>
            <a:miter lim="800000"/>
            <a:headEnd/>
            <a:tailEnd/>
          </a:ln>
        </p:spPr>
        <p:txBody>
          <a:bodyPr wrap="none">
            <a:prstTxWarp prst="textNoShape">
              <a:avLst/>
            </a:prstTxWarp>
            <a:spAutoFit/>
          </a:bodyPr>
          <a:lstStyle/>
          <a:p>
            <a:pPr>
              <a:defRPr/>
            </a:pPr>
            <a:r>
              <a:rPr lang="en-US">
                <a:latin typeface="+mn-lt"/>
              </a:rPr>
              <a:t>MemtoReg</a:t>
            </a:r>
            <a:endParaRPr lang="en-US" sz="2000">
              <a:latin typeface="+mn-lt"/>
            </a:endParaRPr>
          </a:p>
        </p:txBody>
      </p:sp>
      <p:sp>
        <p:nvSpPr>
          <p:cNvPr id="68643" name="Text Box 32"/>
          <p:cNvSpPr txBox="1">
            <a:spLocks noChangeArrowheads="1"/>
          </p:cNvSpPr>
          <p:nvPr/>
        </p:nvSpPr>
        <p:spPr bwMode="auto">
          <a:xfrm>
            <a:off x="7162800" y="3290888"/>
            <a:ext cx="1050925" cy="369887"/>
          </a:xfrm>
          <a:prstGeom prst="rect">
            <a:avLst/>
          </a:prstGeom>
          <a:noFill/>
          <a:ln w="12700">
            <a:noFill/>
            <a:miter lim="800000"/>
            <a:headEnd/>
            <a:tailEnd/>
          </a:ln>
        </p:spPr>
        <p:txBody>
          <a:bodyPr wrap="none">
            <a:prstTxWarp prst="textNoShape">
              <a:avLst/>
            </a:prstTxWarp>
            <a:spAutoFit/>
          </a:bodyPr>
          <a:lstStyle/>
          <a:p>
            <a:pPr>
              <a:defRPr/>
            </a:pPr>
            <a:r>
              <a:rPr lang="en-US">
                <a:latin typeface="+mn-lt"/>
              </a:rPr>
              <a:t>RegWrite</a:t>
            </a:r>
            <a:endParaRPr lang="en-US" sz="2000">
              <a:latin typeface="+mn-lt"/>
            </a:endParaRPr>
          </a:p>
        </p:txBody>
      </p:sp>
      <p:sp>
        <p:nvSpPr>
          <p:cNvPr id="68644" name="Text Box 33"/>
          <p:cNvSpPr txBox="1">
            <a:spLocks noChangeArrowheads="1"/>
          </p:cNvSpPr>
          <p:nvPr/>
        </p:nvSpPr>
        <p:spPr bwMode="auto">
          <a:xfrm>
            <a:off x="7162800" y="3595688"/>
            <a:ext cx="1225550" cy="366712"/>
          </a:xfrm>
          <a:prstGeom prst="rect">
            <a:avLst/>
          </a:prstGeom>
          <a:noFill/>
          <a:ln w="12700">
            <a:noFill/>
            <a:miter lim="800000"/>
            <a:headEnd/>
            <a:tailEnd/>
          </a:ln>
        </p:spPr>
        <p:txBody>
          <a:bodyPr wrap="none">
            <a:prstTxWarp prst="textNoShape">
              <a:avLst/>
            </a:prstTxWarp>
            <a:spAutoFit/>
          </a:bodyPr>
          <a:lstStyle/>
          <a:p>
            <a:pPr>
              <a:defRPr/>
            </a:pPr>
            <a:r>
              <a:rPr lang="en-US">
                <a:latin typeface="+mn-lt"/>
              </a:rPr>
              <a:t>MemWrite</a:t>
            </a:r>
            <a:endParaRPr lang="en-US" sz="2000">
              <a:latin typeface="+mn-lt"/>
            </a:endParaRPr>
          </a:p>
        </p:txBody>
      </p:sp>
      <p:sp>
        <p:nvSpPr>
          <p:cNvPr id="68645" name="Text Box 34"/>
          <p:cNvSpPr txBox="1">
            <a:spLocks noChangeArrowheads="1"/>
          </p:cNvSpPr>
          <p:nvPr/>
        </p:nvSpPr>
        <p:spPr bwMode="auto">
          <a:xfrm>
            <a:off x="7162800" y="3900488"/>
            <a:ext cx="806450" cy="369887"/>
          </a:xfrm>
          <a:prstGeom prst="rect">
            <a:avLst/>
          </a:prstGeom>
          <a:noFill/>
          <a:ln w="12700">
            <a:noFill/>
            <a:miter lim="800000"/>
            <a:headEnd/>
            <a:tailEnd/>
          </a:ln>
        </p:spPr>
        <p:txBody>
          <a:bodyPr wrap="none">
            <a:prstTxWarp prst="textNoShape">
              <a:avLst/>
            </a:prstTxWarp>
            <a:spAutoFit/>
          </a:bodyPr>
          <a:lstStyle/>
          <a:p>
            <a:pPr>
              <a:defRPr/>
            </a:pPr>
            <a:r>
              <a:rPr lang="en-US">
                <a:latin typeface="+mn-lt"/>
              </a:rPr>
              <a:t>nPCsel</a:t>
            </a:r>
            <a:endParaRPr lang="en-US" sz="2000">
              <a:latin typeface="+mn-lt"/>
            </a:endParaRPr>
          </a:p>
        </p:txBody>
      </p:sp>
      <p:sp>
        <p:nvSpPr>
          <p:cNvPr id="68646" name="Text Box 35"/>
          <p:cNvSpPr txBox="1">
            <a:spLocks noChangeArrowheads="1"/>
          </p:cNvSpPr>
          <p:nvPr/>
        </p:nvSpPr>
        <p:spPr bwMode="auto">
          <a:xfrm>
            <a:off x="7162800" y="4205288"/>
            <a:ext cx="685800" cy="369887"/>
          </a:xfrm>
          <a:prstGeom prst="rect">
            <a:avLst/>
          </a:prstGeom>
          <a:noFill/>
          <a:ln w="12700">
            <a:noFill/>
            <a:miter lim="800000"/>
            <a:headEnd/>
            <a:tailEnd/>
          </a:ln>
        </p:spPr>
        <p:txBody>
          <a:bodyPr wrap="none">
            <a:prstTxWarp prst="textNoShape">
              <a:avLst/>
            </a:prstTxWarp>
            <a:spAutoFit/>
          </a:bodyPr>
          <a:lstStyle/>
          <a:p>
            <a:pPr>
              <a:defRPr/>
            </a:pPr>
            <a:r>
              <a:rPr lang="en-US">
                <a:latin typeface="+mn-lt"/>
              </a:rPr>
              <a:t>Jump</a:t>
            </a:r>
            <a:endParaRPr lang="en-US" sz="2000">
              <a:latin typeface="+mn-lt"/>
            </a:endParaRPr>
          </a:p>
        </p:txBody>
      </p:sp>
      <p:sp>
        <p:nvSpPr>
          <p:cNvPr id="68647" name="Text Box 36"/>
          <p:cNvSpPr txBox="1">
            <a:spLocks noChangeArrowheads="1"/>
          </p:cNvSpPr>
          <p:nvPr/>
        </p:nvSpPr>
        <p:spPr bwMode="auto">
          <a:xfrm>
            <a:off x="7162800" y="4510088"/>
            <a:ext cx="749300" cy="369887"/>
          </a:xfrm>
          <a:prstGeom prst="rect">
            <a:avLst/>
          </a:prstGeom>
          <a:noFill/>
          <a:ln w="12700">
            <a:noFill/>
            <a:miter lim="800000"/>
            <a:headEnd/>
            <a:tailEnd/>
          </a:ln>
        </p:spPr>
        <p:txBody>
          <a:bodyPr wrap="none">
            <a:prstTxWarp prst="textNoShape">
              <a:avLst/>
            </a:prstTxWarp>
            <a:spAutoFit/>
          </a:bodyPr>
          <a:lstStyle/>
          <a:p>
            <a:pPr>
              <a:defRPr/>
            </a:pPr>
            <a:r>
              <a:rPr lang="en-US">
                <a:latin typeface="+mn-lt"/>
              </a:rPr>
              <a:t>ExtOp</a:t>
            </a:r>
            <a:endParaRPr lang="en-US" sz="2000">
              <a:latin typeface="+mn-lt"/>
            </a:endParaRPr>
          </a:p>
        </p:txBody>
      </p:sp>
      <p:sp>
        <p:nvSpPr>
          <p:cNvPr id="68648" name="Text Box 37"/>
          <p:cNvSpPr txBox="1">
            <a:spLocks noChangeArrowheads="1"/>
          </p:cNvSpPr>
          <p:nvPr/>
        </p:nvSpPr>
        <p:spPr bwMode="auto">
          <a:xfrm>
            <a:off x="7162800" y="4814888"/>
            <a:ext cx="1073150" cy="369887"/>
          </a:xfrm>
          <a:prstGeom prst="rect">
            <a:avLst/>
          </a:prstGeom>
          <a:noFill/>
          <a:ln w="12700">
            <a:noFill/>
            <a:miter lim="800000"/>
            <a:headEnd/>
            <a:tailEnd/>
          </a:ln>
        </p:spPr>
        <p:txBody>
          <a:bodyPr wrap="none">
            <a:prstTxWarp prst="textNoShape">
              <a:avLst/>
            </a:prstTxWarp>
            <a:spAutoFit/>
          </a:bodyPr>
          <a:lstStyle/>
          <a:p>
            <a:pPr>
              <a:defRPr/>
            </a:pPr>
            <a:r>
              <a:rPr lang="en-US">
                <a:latin typeface="+mn-lt"/>
              </a:rPr>
              <a:t>ALUctr[0]</a:t>
            </a:r>
            <a:endParaRPr lang="en-US" sz="2000">
              <a:latin typeface="+mn-lt"/>
            </a:endParaRPr>
          </a:p>
        </p:txBody>
      </p:sp>
      <p:sp>
        <p:nvSpPr>
          <p:cNvPr id="68649" name="Text Box 38"/>
          <p:cNvSpPr txBox="1">
            <a:spLocks noChangeArrowheads="1"/>
          </p:cNvSpPr>
          <p:nvPr/>
        </p:nvSpPr>
        <p:spPr bwMode="auto">
          <a:xfrm>
            <a:off x="7162800" y="5119688"/>
            <a:ext cx="1073150" cy="369887"/>
          </a:xfrm>
          <a:prstGeom prst="rect">
            <a:avLst/>
          </a:prstGeom>
          <a:noFill/>
          <a:ln w="12700">
            <a:noFill/>
            <a:miter lim="800000"/>
            <a:headEnd/>
            <a:tailEnd/>
          </a:ln>
        </p:spPr>
        <p:txBody>
          <a:bodyPr wrap="none">
            <a:prstTxWarp prst="textNoShape">
              <a:avLst/>
            </a:prstTxWarp>
            <a:spAutoFit/>
          </a:bodyPr>
          <a:lstStyle/>
          <a:p>
            <a:pPr>
              <a:defRPr/>
            </a:pPr>
            <a:r>
              <a:rPr lang="en-US">
                <a:latin typeface="+mn-lt"/>
              </a:rPr>
              <a:t>ALUctr[1]</a:t>
            </a:r>
            <a:endParaRPr lang="en-US" sz="2000">
              <a:latin typeface="+mn-lt"/>
            </a:endParaRPr>
          </a:p>
        </p:txBody>
      </p:sp>
      <p:sp>
        <p:nvSpPr>
          <p:cNvPr id="68650" name="Text Box 39"/>
          <p:cNvSpPr txBox="1">
            <a:spLocks noChangeArrowheads="1"/>
          </p:cNvSpPr>
          <p:nvPr/>
        </p:nvSpPr>
        <p:spPr bwMode="auto">
          <a:xfrm>
            <a:off x="1427163" y="3595688"/>
            <a:ext cx="1871662" cy="523875"/>
          </a:xfrm>
          <a:prstGeom prst="rect">
            <a:avLst/>
          </a:prstGeom>
          <a:noFill/>
          <a:ln w="12700">
            <a:noFill/>
            <a:miter lim="800000"/>
            <a:headEnd/>
            <a:tailEnd/>
          </a:ln>
        </p:spPr>
        <p:txBody>
          <a:bodyPr wrap="none">
            <a:prstTxWarp prst="textNoShape">
              <a:avLst/>
            </a:prstTxWarp>
            <a:spAutoFit/>
          </a:bodyPr>
          <a:lstStyle/>
          <a:p>
            <a:pPr>
              <a:defRPr/>
            </a:pPr>
            <a:r>
              <a:rPr lang="en-US" sz="2800">
                <a:latin typeface="+mn-lt"/>
              </a:rPr>
              <a:t>“AND” logic</a:t>
            </a:r>
            <a:endParaRPr lang="en-US" sz="2000">
              <a:latin typeface="+mn-lt"/>
            </a:endParaRPr>
          </a:p>
        </p:txBody>
      </p:sp>
      <p:sp>
        <p:nvSpPr>
          <p:cNvPr id="68651" name="Text Box 40"/>
          <p:cNvSpPr txBox="1">
            <a:spLocks noChangeArrowheads="1"/>
          </p:cNvSpPr>
          <p:nvPr/>
        </p:nvSpPr>
        <p:spPr bwMode="auto">
          <a:xfrm>
            <a:off x="4768850" y="3581400"/>
            <a:ext cx="1670050" cy="523875"/>
          </a:xfrm>
          <a:prstGeom prst="rect">
            <a:avLst/>
          </a:prstGeom>
          <a:noFill/>
          <a:ln w="12700">
            <a:noFill/>
            <a:miter lim="800000"/>
            <a:headEnd/>
            <a:tailEnd/>
          </a:ln>
        </p:spPr>
        <p:txBody>
          <a:bodyPr wrap="none">
            <a:prstTxWarp prst="textNoShape">
              <a:avLst/>
            </a:prstTxWarp>
            <a:spAutoFit/>
          </a:bodyPr>
          <a:lstStyle/>
          <a:p>
            <a:pPr>
              <a:defRPr/>
            </a:pPr>
            <a:r>
              <a:rPr lang="en-US" sz="2800">
                <a:latin typeface="+mn-lt"/>
              </a:rPr>
              <a:t>“OR” logic</a:t>
            </a:r>
            <a:endParaRPr lang="en-US" sz="2000">
              <a:latin typeface="+mn-lt"/>
            </a:endParaRPr>
          </a:p>
        </p:txBody>
      </p:sp>
      <p:sp>
        <p:nvSpPr>
          <p:cNvPr id="68652" name="Line 41"/>
          <p:cNvSpPr>
            <a:spLocks noChangeShapeType="1"/>
          </p:cNvSpPr>
          <p:nvPr/>
        </p:nvSpPr>
        <p:spPr bwMode="auto">
          <a:xfrm>
            <a:off x="1828800" y="1981200"/>
            <a:ext cx="0" cy="60960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8653" name="Line 42"/>
          <p:cNvSpPr>
            <a:spLocks noChangeShapeType="1"/>
          </p:cNvSpPr>
          <p:nvPr/>
        </p:nvSpPr>
        <p:spPr bwMode="auto">
          <a:xfrm>
            <a:off x="2895600" y="1981200"/>
            <a:ext cx="0" cy="609600"/>
          </a:xfrm>
          <a:prstGeom prst="line">
            <a:avLst/>
          </a:prstGeom>
          <a:noFill/>
          <a:ln w="127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68654" name="Text Box 43"/>
          <p:cNvSpPr txBox="1">
            <a:spLocks noChangeArrowheads="1"/>
          </p:cNvSpPr>
          <p:nvPr/>
        </p:nvSpPr>
        <p:spPr bwMode="auto">
          <a:xfrm>
            <a:off x="1371600" y="1600200"/>
            <a:ext cx="958850" cy="400050"/>
          </a:xfrm>
          <a:prstGeom prst="rect">
            <a:avLst/>
          </a:prstGeom>
          <a:noFill/>
          <a:ln w="12700">
            <a:noFill/>
            <a:miter lim="800000"/>
            <a:headEnd/>
            <a:tailEnd/>
          </a:ln>
        </p:spPr>
        <p:txBody>
          <a:bodyPr wrap="none">
            <a:prstTxWarp prst="textNoShape">
              <a:avLst/>
            </a:prstTxWarp>
            <a:spAutoFit/>
          </a:bodyPr>
          <a:lstStyle/>
          <a:p>
            <a:pPr>
              <a:defRPr/>
            </a:pPr>
            <a:r>
              <a:rPr lang="en-US" sz="2000">
                <a:latin typeface="+mn-lt"/>
              </a:rPr>
              <a:t>opcode</a:t>
            </a:r>
          </a:p>
        </p:txBody>
      </p:sp>
      <p:sp>
        <p:nvSpPr>
          <p:cNvPr id="68655" name="Text Box 44"/>
          <p:cNvSpPr txBox="1">
            <a:spLocks noChangeArrowheads="1"/>
          </p:cNvSpPr>
          <p:nvPr/>
        </p:nvSpPr>
        <p:spPr bwMode="auto">
          <a:xfrm>
            <a:off x="2590800" y="1600200"/>
            <a:ext cx="663575" cy="396875"/>
          </a:xfrm>
          <a:prstGeom prst="rect">
            <a:avLst/>
          </a:prstGeom>
          <a:noFill/>
          <a:ln w="12700">
            <a:noFill/>
            <a:miter lim="800000"/>
            <a:headEnd/>
            <a:tailEnd/>
          </a:ln>
        </p:spPr>
        <p:txBody>
          <a:bodyPr wrap="none">
            <a:prstTxWarp prst="textNoShape">
              <a:avLst/>
            </a:prstTxWarp>
            <a:spAutoFit/>
          </a:bodyPr>
          <a:lstStyle/>
          <a:p>
            <a:pPr>
              <a:defRPr/>
            </a:pPr>
            <a:r>
              <a:rPr lang="en-US" sz="2000">
                <a:latin typeface="+mn-lt"/>
              </a:rPr>
              <a:t>func</a:t>
            </a:r>
          </a:p>
        </p:txBody>
      </p:sp>
      <p:sp>
        <p:nvSpPr>
          <p:cNvPr id="68656" name="Line 45"/>
          <p:cNvSpPr>
            <a:spLocks noChangeShapeType="1"/>
          </p:cNvSpPr>
          <p:nvPr/>
        </p:nvSpPr>
        <p:spPr bwMode="auto">
          <a:xfrm flipV="1">
            <a:off x="1752600" y="2133600"/>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68657" name="Line 46"/>
          <p:cNvSpPr>
            <a:spLocks noChangeShapeType="1"/>
          </p:cNvSpPr>
          <p:nvPr/>
        </p:nvSpPr>
        <p:spPr bwMode="auto">
          <a:xfrm flipV="1">
            <a:off x="2819400" y="2133600"/>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95275" y="361950"/>
            <a:ext cx="8848725" cy="474663"/>
          </a:xfrm>
        </p:spPr>
        <p:txBody>
          <a:bodyPr>
            <a:normAutofit fontScale="90000"/>
          </a:bodyPr>
          <a:lstStyle/>
          <a:p>
            <a:r>
              <a:rPr lang="en-US" dirty="0" smtClean="0">
                <a:ea typeface="ＭＳ Ｐゴシック" pitchFamily="34" charset="-128"/>
              </a:rPr>
              <a:t>An Abstract View of the Implementation</a:t>
            </a:r>
          </a:p>
        </p:txBody>
      </p:sp>
      <p:sp>
        <p:nvSpPr>
          <p:cNvPr id="44035" name="Rectangle 3"/>
          <p:cNvSpPr>
            <a:spLocks noChangeArrowheads="1"/>
          </p:cNvSpPr>
          <p:nvPr/>
        </p:nvSpPr>
        <p:spPr bwMode="auto">
          <a:xfrm>
            <a:off x="8407400" y="3621088"/>
            <a:ext cx="660400" cy="6985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Data</a:t>
            </a:r>
          </a:p>
          <a:p>
            <a:r>
              <a:rPr lang="en-US" sz="2000">
                <a:solidFill>
                  <a:schemeClr val="tx1"/>
                </a:solidFill>
                <a:latin typeface="Times" charset="0"/>
              </a:rPr>
              <a:t>Out</a:t>
            </a:r>
          </a:p>
        </p:txBody>
      </p:sp>
      <p:sp>
        <p:nvSpPr>
          <p:cNvPr id="44036" name="AutoShape 4"/>
          <p:cNvSpPr>
            <a:spLocks noChangeArrowheads="1"/>
          </p:cNvSpPr>
          <p:nvPr/>
        </p:nvSpPr>
        <p:spPr bwMode="auto">
          <a:xfrm>
            <a:off x="254000" y="3368675"/>
            <a:ext cx="6223000" cy="2781300"/>
          </a:xfrm>
          <a:prstGeom prst="roundRect">
            <a:avLst>
              <a:gd name="adj" fmla="val 12495"/>
            </a:avLst>
          </a:prstGeom>
          <a:noFill/>
          <a:ln w="25400">
            <a:solidFill>
              <a:schemeClr val="accent2"/>
            </a:solidFill>
            <a:prstDash val="dash"/>
            <a:round/>
            <a:headEnd/>
            <a:tailEnd/>
          </a:ln>
        </p:spPr>
        <p:txBody>
          <a:bodyPr wrap="none" anchor="ctr"/>
          <a:lstStyle/>
          <a:p>
            <a:endParaRPr lang="en-US"/>
          </a:p>
        </p:txBody>
      </p:sp>
      <p:sp>
        <p:nvSpPr>
          <p:cNvPr id="44037" name="AutoShape 5"/>
          <p:cNvSpPr>
            <a:spLocks noChangeArrowheads="1"/>
          </p:cNvSpPr>
          <p:nvPr/>
        </p:nvSpPr>
        <p:spPr bwMode="auto">
          <a:xfrm>
            <a:off x="2527300" y="1463675"/>
            <a:ext cx="6146800" cy="1333500"/>
          </a:xfrm>
          <a:prstGeom prst="roundRect">
            <a:avLst>
              <a:gd name="adj" fmla="val 12495"/>
            </a:avLst>
          </a:prstGeom>
          <a:noFill/>
          <a:ln w="25400">
            <a:solidFill>
              <a:schemeClr val="accent2"/>
            </a:solidFill>
            <a:prstDash val="dash"/>
            <a:round/>
            <a:headEnd/>
            <a:tailEnd/>
          </a:ln>
        </p:spPr>
        <p:txBody>
          <a:bodyPr wrap="none" anchor="ctr"/>
          <a:lstStyle/>
          <a:p>
            <a:endParaRPr lang="en-US"/>
          </a:p>
        </p:txBody>
      </p:sp>
      <p:sp>
        <p:nvSpPr>
          <p:cNvPr id="44038" name="Line 6"/>
          <p:cNvSpPr>
            <a:spLocks noChangeShapeType="1"/>
          </p:cNvSpPr>
          <p:nvPr/>
        </p:nvSpPr>
        <p:spPr bwMode="auto">
          <a:xfrm>
            <a:off x="3941763" y="4748213"/>
            <a:ext cx="1117600" cy="0"/>
          </a:xfrm>
          <a:prstGeom prst="line">
            <a:avLst/>
          </a:prstGeom>
          <a:noFill/>
          <a:ln w="25400">
            <a:solidFill>
              <a:schemeClr val="tx1"/>
            </a:solidFill>
            <a:round/>
            <a:headEnd/>
            <a:tailEnd type="triangle" w="med" len="med"/>
          </a:ln>
        </p:spPr>
        <p:txBody>
          <a:bodyPr wrap="none" anchor="ctr"/>
          <a:lstStyle/>
          <a:p>
            <a:endParaRPr lang="en-US"/>
          </a:p>
        </p:txBody>
      </p:sp>
      <p:sp>
        <p:nvSpPr>
          <p:cNvPr id="44039" name="Rectangle 7"/>
          <p:cNvSpPr>
            <a:spLocks noChangeArrowheads="1"/>
          </p:cNvSpPr>
          <p:nvPr/>
        </p:nvSpPr>
        <p:spPr bwMode="auto">
          <a:xfrm>
            <a:off x="2590800" y="5083175"/>
            <a:ext cx="490538"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clk</a:t>
            </a:r>
          </a:p>
        </p:txBody>
      </p:sp>
      <p:sp>
        <p:nvSpPr>
          <p:cNvPr id="44040" name="Rectangle 8"/>
          <p:cNvSpPr>
            <a:spLocks noChangeArrowheads="1"/>
          </p:cNvSpPr>
          <p:nvPr/>
        </p:nvSpPr>
        <p:spPr bwMode="auto">
          <a:xfrm>
            <a:off x="2590800" y="3679825"/>
            <a:ext cx="1298575" cy="1263650"/>
          </a:xfrm>
          <a:prstGeom prst="rect">
            <a:avLst/>
          </a:prstGeom>
          <a:noFill/>
          <a:ln w="50800">
            <a:solidFill>
              <a:schemeClr val="tx1"/>
            </a:solidFill>
            <a:miter lim="800000"/>
            <a:headEnd/>
            <a:tailEnd/>
          </a:ln>
        </p:spPr>
        <p:txBody>
          <a:bodyPr wrap="none" anchor="ctr"/>
          <a:lstStyle/>
          <a:p>
            <a:endParaRPr lang="en-US"/>
          </a:p>
        </p:txBody>
      </p:sp>
      <p:sp>
        <p:nvSpPr>
          <p:cNvPr id="44041" name="Line 9"/>
          <p:cNvSpPr>
            <a:spLocks noChangeShapeType="1"/>
          </p:cNvSpPr>
          <p:nvPr/>
        </p:nvSpPr>
        <p:spPr bwMode="auto">
          <a:xfrm>
            <a:off x="2786063" y="2697163"/>
            <a:ext cx="0" cy="977900"/>
          </a:xfrm>
          <a:prstGeom prst="line">
            <a:avLst/>
          </a:prstGeom>
          <a:noFill/>
          <a:ln w="12700">
            <a:solidFill>
              <a:schemeClr val="tx1"/>
            </a:solidFill>
            <a:round/>
            <a:headEnd/>
            <a:tailEnd type="triangle" w="med" len="med"/>
          </a:ln>
        </p:spPr>
        <p:txBody>
          <a:bodyPr wrap="none" anchor="ctr"/>
          <a:lstStyle/>
          <a:p>
            <a:endParaRPr lang="en-US"/>
          </a:p>
        </p:txBody>
      </p:sp>
      <p:sp>
        <p:nvSpPr>
          <p:cNvPr id="44042" name="Line 10"/>
          <p:cNvSpPr>
            <a:spLocks noChangeShapeType="1"/>
          </p:cNvSpPr>
          <p:nvPr/>
        </p:nvSpPr>
        <p:spPr bwMode="auto">
          <a:xfrm flipV="1">
            <a:off x="2716213" y="3098800"/>
            <a:ext cx="188912" cy="207963"/>
          </a:xfrm>
          <a:prstGeom prst="line">
            <a:avLst/>
          </a:prstGeom>
          <a:noFill/>
          <a:ln w="12700">
            <a:solidFill>
              <a:schemeClr val="tx1"/>
            </a:solidFill>
            <a:round/>
            <a:headEnd/>
            <a:tailEnd/>
          </a:ln>
        </p:spPr>
        <p:txBody>
          <a:bodyPr wrap="none" anchor="ctr"/>
          <a:lstStyle/>
          <a:p>
            <a:endParaRPr lang="en-US"/>
          </a:p>
        </p:txBody>
      </p:sp>
      <p:sp>
        <p:nvSpPr>
          <p:cNvPr id="44043" name="Rectangle 11"/>
          <p:cNvSpPr>
            <a:spLocks noChangeArrowheads="1"/>
          </p:cNvSpPr>
          <p:nvPr/>
        </p:nvSpPr>
        <p:spPr bwMode="auto">
          <a:xfrm>
            <a:off x="2566988" y="2952750"/>
            <a:ext cx="369887" cy="393700"/>
          </a:xfrm>
          <a:prstGeom prst="rect">
            <a:avLst/>
          </a:prstGeom>
          <a:noFill/>
          <a:ln w="12700">
            <a:noFill/>
            <a:miter lim="800000"/>
            <a:headEnd/>
            <a:tailEnd/>
          </a:ln>
        </p:spPr>
        <p:txBody>
          <a:bodyPr lIns="90488" tIns="44450" rIns="90488" bIns="44450">
            <a:spAutoFit/>
          </a:bodyPr>
          <a:lstStyle/>
          <a:p>
            <a:r>
              <a:rPr lang="en-US" sz="2000">
                <a:solidFill>
                  <a:schemeClr val="tx1"/>
                </a:solidFill>
                <a:latin typeface="Times" charset="0"/>
              </a:rPr>
              <a:t>5</a:t>
            </a:r>
          </a:p>
        </p:txBody>
      </p:sp>
      <p:sp>
        <p:nvSpPr>
          <p:cNvPr id="44044" name="Rectangle 12"/>
          <p:cNvSpPr>
            <a:spLocks noChangeArrowheads="1"/>
          </p:cNvSpPr>
          <p:nvPr/>
        </p:nvSpPr>
        <p:spPr bwMode="auto">
          <a:xfrm>
            <a:off x="2590800" y="3648075"/>
            <a:ext cx="533400"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Rw</a:t>
            </a:r>
          </a:p>
        </p:txBody>
      </p:sp>
      <p:sp>
        <p:nvSpPr>
          <p:cNvPr id="44045" name="Rectangle 13"/>
          <p:cNvSpPr>
            <a:spLocks noChangeArrowheads="1"/>
          </p:cNvSpPr>
          <p:nvPr/>
        </p:nvSpPr>
        <p:spPr bwMode="auto">
          <a:xfrm>
            <a:off x="3014663" y="3648075"/>
            <a:ext cx="463550"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Ra</a:t>
            </a:r>
          </a:p>
        </p:txBody>
      </p:sp>
      <p:sp>
        <p:nvSpPr>
          <p:cNvPr id="44046" name="Rectangle 14"/>
          <p:cNvSpPr>
            <a:spLocks noChangeArrowheads="1"/>
          </p:cNvSpPr>
          <p:nvPr/>
        </p:nvSpPr>
        <p:spPr bwMode="auto">
          <a:xfrm>
            <a:off x="3441700" y="3648075"/>
            <a:ext cx="477838"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Rb</a:t>
            </a:r>
          </a:p>
        </p:txBody>
      </p:sp>
      <p:sp>
        <p:nvSpPr>
          <p:cNvPr id="44047" name="Rectangle 15"/>
          <p:cNvSpPr>
            <a:spLocks noChangeArrowheads="1"/>
          </p:cNvSpPr>
          <p:nvPr/>
        </p:nvSpPr>
        <p:spPr bwMode="auto">
          <a:xfrm>
            <a:off x="2703513" y="4092575"/>
            <a:ext cx="1084262" cy="638175"/>
          </a:xfrm>
          <a:prstGeom prst="rect">
            <a:avLst/>
          </a:prstGeom>
          <a:noFill/>
          <a:ln w="12700">
            <a:noFill/>
            <a:miter lim="800000"/>
            <a:headEnd/>
            <a:tailEnd/>
          </a:ln>
        </p:spPr>
        <p:txBody>
          <a:bodyPr wrap="none" lIns="90488" tIns="44450" rIns="90488" bIns="44450">
            <a:spAutoFit/>
          </a:bodyPr>
          <a:lstStyle/>
          <a:p>
            <a:pPr algn="ctr">
              <a:lnSpc>
                <a:spcPct val="90000"/>
              </a:lnSpc>
            </a:pPr>
            <a:r>
              <a:rPr lang="en-US" sz="2000" b="1">
                <a:solidFill>
                  <a:schemeClr val="tx1"/>
                </a:solidFill>
                <a:latin typeface="Times" charset="0"/>
              </a:rPr>
              <a:t>Register</a:t>
            </a:r>
          </a:p>
          <a:p>
            <a:pPr algn="ctr">
              <a:lnSpc>
                <a:spcPct val="90000"/>
              </a:lnSpc>
            </a:pPr>
            <a:r>
              <a:rPr lang="en-US" sz="2000" b="1">
                <a:solidFill>
                  <a:schemeClr val="tx1"/>
                </a:solidFill>
                <a:latin typeface="Times" charset="0"/>
              </a:rPr>
              <a:t>File</a:t>
            </a:r>
          </a:p>
        </p:txBody>
      </p:sp>
      <p:sp>
        <p:nvSpPr>
          <p:cNvPr id="44048" name="Rectangle 16"/>
          <p:cNvSpPr>
            <a:spLocks noChangeArrowheads="1"/>
          </p:cNvSpPr>
          <p:nvPr/>
        </p:nvSpPr>
        <p:spPr bwMode="auto">
          <a:xfrm>
            <a:off x="2409825" y="2724150"/>
            <a:ext cx="477838" cy="393700"/>
          </a:xfrm>
          <a:prstGeom prst="rect">
            <a:avLst/>
          </a:prstGeom>
          <a:noFill/>
          <a:ln w="12700">
            <a:noFill/>
            <a:miter lim="800000"/>
            <a:headEnd/>
            <a:tailEnd/>
          </a:ln>
        </p:spPr>
        <p:txBody>
          <a:bodyPr wrap="none" lIns="90488" tIns="44450" rIns="90488" bIns="44450">
            <a:spAutoFit/>
          </a:bodyPr>
          <a:lstStyle/>
          <a:p>
            <a:r>
              <a:rPr lang="en-US" sz="2000">
                <a:latin typeface="Times" charset="0"/>
              </a:rPr>
              <a:t>Rd</a:t>
            </a:r>
          </a:p>
        </p:txBody>
      </p:sp>
      <p:sp>
        <p:nvSpPr>
          <p:cNvPr id="44049" name="Rectangle 17"/>
          <p:cNvSpPr>
            <a:spLocks noChangeArrowheads="1"/>
          </p:cNvSpPr>
          <p:nvPr/>
        </p:nvSpPr>
        <p:spPr bwMode="auto">
          <a:xfrm>
            <a:off x="6454775" y="4638675"/>
            <a:ext cx="784225" cy="638175"/>
          </a:xfrm>
          <a:prstGeom prst="rect">
            <a:avLst/>
          </a:prstGeom>
          <a:noFill/>
          <a:ln w="12700">
            <a:noFill/>
            <a:miter lim="800000"/>
            <a:headEnd/>
            <a:tailEnd/>
          </a:ln>
        </p:spPr>
        <p:txBody>
          <a:bodyPr lIns="90488" tIns="44450" rIns="90488" bIns="44450">
            <a:spAutoFit/>
          </a:bodyPr>
          <a:lstStyle/>
          <a:p>
            <a:pPr algn="ctr">
              <a:lnSpc>
                <a:spcPct val="90000"/>
              </a:lnSpc>
            </a:pPr>
            <a:r>
              <a:rPr lang="en-US" sz="2000">
                <a:solidFill>
                  <a:schemeClr val="tx1"/>
                </a:solidFill>
                <a:latin typeface="Times" charset="0"/>
              </a:rPr>
              <a:t>Data In</a:t>
            </a:r>
          </a:p>
        </p:txBody>
      </p:sp>
      <p:sp>
        <p:nvSpPr>
          <p:cNvPr id="44050" name="Rectangle 18"/>
          <p:cNvSpPr>
            <a:spLocks noChangeArrowheads="1"/>
          </p:cNvSpPr>
          <p:nvPr/>
        </p:nvSpPr>
        <p:spPr bwMode="auto">
          <a:xfrm>
            <a:off x="7188200" y="3783013"/>
            <a:ext cx="1201738" cy="1087437"/>
          </a:xfrm>
          <a:prstGeom prst="rect">
            <a:avLst/>
          </a:prstGeom>
          <a:noFill/>
          <a:ln w="50800">
            <a:solidFill>
              <a:schemeClr val="tx1"/>
            </a:solidFill>
            <a:miter lim="800000"/>
            <a:headEnd/>
            <a:tailEnd/>
          </a:ln>
        </p:spPr>
        <p:txBody>
          <a:bodyPr wrap="none" anchor="ctr"/>
          <a:lstStyle/>
          <a:p>
            <a:endParaRPr lang="en-US"/>
          </a:p>
        </p:txBody>
      </p:sp>
      <p:sp>
        <p:nvSpPr>
          <p:cNvPr id="44051" name="Line 19"/>
          <p:cNvSpPr>
            <a:spLocks noChangeShapeType="1"/>
          </p:cNvSpPr>
          <p:nvPr/>
        </p:nvSpPr>
        <p:spPr bwMode="auto">
          <a:xfrm flipV="1">
            <a:off x="5562600" y="4181475"/>
            <a:ext cx="1600200" cy="0"/>
          </a:xfrm>
          <a:prstGeom prst="line">
            <a:avLst/>
          </a:prstGeom>
          <a:noFill/>
          <a:ln w="25400">
            <a:solidFill>
              <a:schemeClr val="tx1"/>
            </a:solidFill>
            <a:round/>
            <a:headEnd/>
            <a:tailEnd type="triangle" w="med" len="med"/>
          </a:ln>
        </p:spPr>
        <p:txBody>
          <a:bodyPr wrap="none" anchor="ctr"/>
          <a:lstStyle/>
          <a:p>
            <a:endParaRPr lang="en-US"/>
          </a:p>
        </p:txBody>
      </p:sp>
      <p:sp>
        <p:nvSpPr>
          <p:cNvPr id="44052" name="Rectangle 20"/>
          <p:cNvSpPr>
            <a:spLocks noChangeArrowheads="1"/>
          </p:cNvSpPr>
          <p:nvPr/>
        </p:nvSpPr>
        <p:spPr bwMode="auto">
          <a:xfrm>
            <a:off x="6459538" y="3571875"/>
            <a:ext cx="703262" cy="577850"/>
          </a:xfrm>
          <a:prstGeom prst="rect">
            <a:avLst/>
          </a:prstGeom>
          <a:noFill/>
          <a:ln w="12700">
            <a:noFill/>
            <a:miter lim="800000"/>
            <a:headEnd/>
            <a:tailEnd/>
          </a:ln>
        </p:spPr>
        <p:txBody>
          <a:bodyPr wrap="none" lIns="90488" tIns="44450" rIns="90488" bIns="44450">
            <a:spAutoFit/>
          </a:bodyPr>
          <a:lstStyle/>
          <a:p>
            <a:pPr algn="ctr">
              <a:lnSpc>
                <a:spcPct val="80000"/>
              </a:lnSpc>
            </a:pPr>
            <a:r>
              <a:rPr lang="en-US" sz="2000">
                <a:solidFill>
                  <a:schemeClr val="tx1"/>
                </a:solidFill>
                <a:latin typeface="Times" charset="0"/>
              </a:rPr>
              <a:t>Data</a:t>
            </a:r>
          </a:p>
          <a:p>
            <a:pPr algn="ctr">
              <a:lnSpc>
                <a:spcPct val="80000"/>
              </a:lnSpc>
            </a:pPr>
            <a:r>
              <a:rPr lang="en-US" sz="2000">
                <a:solidFill>
                  <a:schemeClr val="tx1"/>
                </a:solidFill>
                <a:latin typeface="Times" charset="0"/>
              </a:rPr>
              <a:t>Addr</a:t>
            </a:r>
          </a:p>
        </p:txBody>
      </p:sp>
      <p:sp>
        <p:nvSpPr>
          <p:cNvPr id="44053" name="Rectangle 21"/>
          <p:cNvSpPr>
            <a:spLocks noChangeArrowheads="1"/>
          </p:cNvSpPr>
          <p:nvPr/>
        </p:nvSpPr>
        <p:spPr bwMode="auto">
          <a:xfrm>
            <a:off x="7229475" y="3876675"/>
            <a:ext cx="1111250" cy="822325"/>
          </a:xfrm>
          <a:prstGeom prst="rect">
            <a:avLst/>
          </a:prstGeom>
          <a:noFill/>
          <a:ln w="12700">
            <a:noFill/>
            <a:miter lim="800000"/>
            <a:headEnd/>
            <a:tailEnd/>
          </a:ln>
        </p:spPr>
        <p:txBody>
          <a:bodyPr wrap="none" lIns="90488" tIns="44450" rIns="90488" bIns="44450">
            <a:spAutoFit/>
          </a:bodyPr>
          <a:lstStyle/>
          <a:p>
            <a:pPr algn="ctr">
              <a:lnSpc>
                <a:spcPct val="80000"/>
              </a:lnSpc>
            </a:pPr>
            <a:r>
              <a:rPr lang="en-US" sz="2000" b="1">
                <a:solidFill>
                  <a:schemeClr val="tx1"/>
                </a:solidFill>
                <a:latin typeface="Times" charset="0"/>
              </a:rPr>
              <a:t>Ideal</a:t>
            </a:r>
          </a:p>
          <a:p>
            <a:pPr algn="ctr">
              <a:lnSpc>
                <a:spcPct val="80000"/>
              </a:lnSpc>
            </a:pPr>
            <a:r>
              <a:rPr lang="en-US" sz="2000" b="1">
                <a:solidFill>
                  <a:schemeClr val="tx1"/>
                </a:solidFill>
                <a:latin typeface="Times" charset="0"/>
              </a:rPr>
              <a:t>Data</a:t>
            </a:r>
          </a:p>
          <a:p>
            <a:pPr algn="ctr">
              <a:lnSpc>
                <a:spcPct val="80000"/>
              </a:lnSpc>
            </a:pPr>
            <a:r>
              <a:rPr lang="en-US" sz="2000" b="1">
                <a:solidFill>
                  <a:schemeClr val="tx1"/>
                </a:solidFill>
                <a:latin typeface="Times" charset="0"/>
              </a:rPr>
              <a:t>Memory</a:t>
            </a:r>
          </a:p>
        </p:txBody>
      </p:sp>
      <p:sp>
        <p:nvSpPr>
          <p:cNvPr id="44054" name="Rectangle 22"/>
          <p:cNvSpPr>
            <a:spLocks noChangeArrowheads="1"/>
          </p:cNvSpPr>
          <p:nvPr/>
        </p:nvSpPr>
        <p:spPr bwMode="auto">
          <a:xfrm>
            <a:off x="990600" y="1844675"/>
            <a:ext cx="1382713" cy="1201738"/>
          </a:xfrm>
          <a:prstGeom prst="rect">
            <a:avLst/>
          </a:prstGeom>
          <a:noFill/>
          <a:ln w="50800">
            <a:solidFill>
              <a:schemeClr val="tx1"/>
            </a:solidFill>
            <a:miter lim="800000"/>
            <a:headEnd/>
            <a:tailEnd/>
          </a:ln>
        </p:spPr>
        <p:txBody>
          <a:bodyPr wrap="none" anchor="ctr"/>
          <a:lstStyle/>
          <a:p>
            <a:endParaRPr lang="en-US"/>
          </a:p>
        </p:txBody>
      </p:sp>
      <p:sp>
        <p:nvSpPr>
          <p:cNvPr id="44055" name="Line 23"/>
          <p:cNvSpPr>
            <a:spLocks noChangeShapeType="1"/>
          </p:cNvSpPr>
          <p:nvPr/>
        </p:nvSpPr>
        <p:spPr bwMode="auto">
          <a:xfrm>
            <a:off x="2411413" y="2690813"/>
            <a:ext cx="1354137" cy="0"/>
          </a:xfrm>
          <a:prstGeom prst="line">
            <a:avLst/>
          </a:prstGeom>
          <a:noFill/>
          <a:ln w="12700">
            <a:solidFill>
              <a:schemeClr val="tx1"/>
            </a:solidFill>
            <a:round/>
            <a:headEnd/>
            <a:tailEnd/>
          </a:ln>
        </p:spPr>
        <p:txBody>
          <a:bodyPr wrap="none" anchor="ctr"/>
          <a:lstStyle/>
          <a:p>
            <a:endParaRPr lang="en-US"/>
          </a:p>
        </p:txBody>
      </p:sp>
      <p:sp>
        <p:nvSpPr>
          <p:cNvPr id="44056" name="Rectangle 24"/>
          <p:cNvSpPr>
            <a:spLocks noChangeArrowheads="1"/>
          </p:cNvSpPr>
          <p:nvPr/>
        </p:nvSpPr>
        <p:spPr bwMode="auto">
          <a:xfrm>
            <a:off x="2681288" y="2355850"/>
            <a:ext cx="1281112" cy="393700"/>
          </a:xfrm>
          <a:prstGeom prst="rect">
            <a:avLst/>
          </a:prstGeom>
          <a:noFill/>
          <a:ln w="12700">
            <a:noFill/>
            <a:miter lim="800000"/>
            <a:headEnd/>
            <a:tailEnd/>
          </a:ln>
        </p:spPr>
        <p:txBody>
          <a:bodyPr wrap="none" lIns="90488" tIns="44450" rIns="90488" bIns="44450">
            <a:spAutoFit/>
          </a:bodyPr>
          <a:lstStyle/>
          <a:p>
            <a:r>
              <a:rPr lang="en-US" sz="2000">
                <a:latin typeface="Times" charset="0"/>
              </a:rPr>
              <a:t>Instruction</a:t>
            </a:r>
          </a:p>
        </p:txBody>
      </p:sp>
      <p:sp>
        <p:nvSpPr>
          <p:cNvPr id="44057" name="Line 25"/>
          <p:cNvSpPr>
            <a:spLocks noChangeShapeType="1"/>
          </p:cNvSpPr>
          <p:nvPr/>
        </p:nvSpPr>
        <p:spPr bwMode="auto">
          <a:xfrm>
            <a:off x="1930400" y="3076575"/>
            <a:ext cx="0" cy="1270000"/>
          </a:xfrm>
          <a:prstGeom prst="line">
            <a:avLst/>
          </a:prstGeom>
          <a:noFill/>
          <a:ln w="25400">
            <a:solidFill>
              <a:schemeClr val="tx1"/>
            </a:solidFill>
            <a:round/>
            <a:headEnd type="triangle" w="med" len="med"/>
            <a:tailEnd/>
          </a:ln>
        </p:spPr>
        <p:txBody>
          <a:bodyPr wrap="none" anchor="ctr"/>
          <a:lstStyle/>
          <a:p>
            <a:endParaRPr lang="en-US"/>
          </a:p>
        </p:txBody>
      </p:sp>
      <p:sp>
        <p:nvSpPr>
          <p:cNvPr id="44058" name="Rectangle 26"/>
          <p:cNvSpPr>
            <a:spLocks noChangeArrowheads="1"/>
          </p:cNvSpPr>
          <p:nvPr/>
        </p:nvSpPr>
        <p:spPr bwMode="auto">
          <a:xfrm>
            <a:off x="600075" y="3038475"/>
            <a:ext cx="1281113" cy="698500"/>
          </a:xfrm>
          <a:prstGeom prst="rect">
            <a:avLst/>
          </a:prstGeom>
          <a:noFill/>
          <a:ln w="12700">
            <a:noFill/>
            <a:miter lim="800000"/>
            <a:headEnd/>
            <a:tailEnd/>
          </a:ln>
        </p:spPr>
        <p:txBody>
          <a:bodyPr wrap="none" lIns="90488" tIns="44450" rIns="90488" bIns="44450">
            <a:spAutoFit/>
          </a:bodyPr>
          <a:lstStyle/>
          <a:p>
            <a:pPr algn="r"/>
            <a:r>
              <a:rPr lang="en-US" sz="2000">
                <a:latin typeface="Times" charset="0"/>
              </a:rPr>
              <a:t>Instruction</a:t>
            </a:r>
          </a:p>
          <a:p>
            <a:pPr algn="r"/>
            <a:r>
              <a:rPr lang="en-US" sz="2000">
                <a:latin typeface="Times" charset="0"/>
              </a:rPr>
              <a:t>Address</a:t>
            </a:r>
          </a:p>
        </p:txBody>
      </p:sp>
      <p:sp>
        <p:nvSpPr>
          <p:cNvPr id="44059" name="Rectangle 27"/>
          <p:cNvSpPr>
            <a:spLocks noChangeArrowheads="1"/>
          </p:cNvSpPr>
          <p:nvPr/>
        </p:nvSpPr>
        <p:spPr bwMode="auto">
          <a:xfrm>
            <a:off x="990600" y="2000250"/>
            <a:ext cx="1395413" cy="912813"/>
          </a:xfrm>
          <a:prstGeom prst="rect">
            <a:avLst/>
          </a:prstGeom>
          <a:noFill/>
          <a:ln w="12700">
            <a:noFill/>
            <a:miter lim="800000"/>
            <a:headEnd/>
            <a:tailEnd/>
          </a:ln>
        </p:spPr>
        <p:txBody>
          <a:bodyPr wrap="none" lIns="90488" tIns="44450" rIns="90488" bIns="44450">
            <a:spAutoFit/>
          </a:bodyPr>
          <a:lstStyle/>
          <a:p>
            <a:pPr algn="ctr">
              <a:lnSpc>
                <a:spcPct val="90000"/>
              </a:lnSpc>
            </a:pPr>
            <a:r>
              <a:rPr lang="en-US" sz="2000" b="1">
                <a:solidFill>
                  <a:schemeClr val="tx1"/>
                </a:solidFill>
                <a:latin typeface="Times" charset="0"/>
              </a:rPr>
              <a:t>Ideal</a:t>
            </a:r>
          </a:p>
          <a:p>
            <a:pPr algn="ctr">
              <a:lnSpc>
                <a:spcPct val="90000"/>
              </a:lnSpc>
            </a:pPr>
            <a:r>
              <a:rPr lang="en-US" sz="2000" b="1">
                <a:solidFill>
                  <a:schemeClr val="tx1"/>
                </a:solidFill>
                <a:latin typeface="Times" charset="0"/>
              </a:rPr>
              <a:t>Instruction</a:t>
            </a:r>
          </a:p>
          <a:p>
            <a:pPr algn="ctr">
              <a:lnSpc>
                <a:spcPct val="90000"/>
              </a:lnSpc>
            </a:pPr>
            <a:r>
              <a:rPr lang="en-US" sz="2000" b="1">
                <a:solidFill>
                  <a:schemeClr val="tx1"/>
                </a:solidFill>
                <a:latin typeface="Times" charset="0"/>
              </a:rPr>
              <a:t>Memory</a:t>
            </a:r>
          </a:p>
        </p:txBody>
      </p:sp>
      <p:sp>
        <p:nvSpPr>
          <p:cNvPr id="44060" name="Rectangle 28"/>
          <p:cNvSpPr>
            <a:spLocks noChangeArrowheads="1"/>
          </p:cNvSpPr>
          <p:nvPr/>
        </p:nvSpPr>
        <p:spPr bwMode="auto">
          <a:xfrm>
            <a:off x="1343025" y="3765550"/>
            <a:ext cx="263525" cy="1187450"/>
          </a:xfrm>
          <a:prstGeom prst="rect">
            <a:avLst/>
          </a:prstGeom>
          <a:noFill/>
          <a:ln w="50800">
            <a:solidFill>
              <a:schemeClr val="tx1"/>
            </a:solidFill>
            <a:miter lim="800000"/>
            <a:headEnd/>
            <a:tailEnd/>
          </a:ln>
        </p:spPr>
        <p:txBody>
          <a:bodyPr wrap="none" anchor="ctr"/>
          <a:lstStyle/>
          <a:p>
            <a:endParaRPr lang="en-US"/>
          </a:p>
        </p:txBody>
      </p:sp>
      <p:sp>
        <p:nvSpPr>
          <p:cNvPr id="44061" name="Rectangle 29"/>
          <p:cNvSpPr>
            <a:spLocks noChangeArrowheads="1"/>
          </p:cNvSpPr>
          <p:nvPr/>
        </p:nvSpPr>
        <p:spPr bwMode="auto">
          <a:xfrm rot="-5400000">
            <a:off x="1235869" y="4142582"/>
            <a:ext cx="485775" cy="363537"/>
          </a:xfrm>
          <a:prstGeom prst="rect">
            <a:avLst/>
          </a:prstGeom>
          <a:noFill/>
          <a:ln w="12700">
            <a:noFill/>
            <a:miter lim="800000"/>
            <a:headEnd/>
            <a:tailEnd/>
          </a:ln>
        </p:spPr>
        <p:txBody>
          <a:bodyPr wrap="none" lIns="90488" tIns="44450" rIns="90488" bIns="44450">
            <a:spAutoFit/>
          </a:bodyPr>
          <a:lstStyle/>
          <a:p>
            <a:r>
              <a:rPr lang="en-US" sz="1800" b="1">
                <a:solidFill>
                  <a:schemeClr val="tx1"/>
                </a:solidFill>
                <a:latin typeface="Times" charset="0"/>
              </a:rPr>
              <a:t>PC</a:t>
            </a:r>
          </a:p>
        </p:txBody>
      </p:sp>
      <p:sp>
        <p:nvSpPr>
          <p:cNvPr id="44062" name="Line 30"/>
          <p:cNvSpPr>
            <a:spLocks noChangeShapeType="1"/>
          </p:cNvSpPr>
          <p:nvPr/>
        </p:nvSpPr>
        <p:spPr bwMode="auto">
          <a:xfrm>
            <a:off x="3243263" y="2697163"/>
            <a:ext cx="0" cy="977900"/>
          </a:xfrm>
          <a:prstGeom prst="line">
            <a:avLst/>
          </a:prstGeom>
          <a:noFill/>
          <a:ln w="12700">
            <a:solidFill>
              <a:schemeClr val="tx1"/>
            </a:solidFill>
            <a:round/>
            <a:headEnd/>
            <a:tailEnd type="triangle" w="med" len="med"/>
          </a:ln>
        </p:spPr>
        <p:txBody>
          <a:bodyPr wrap="none" anchor="ctr"/>
          <a:lstStyle/>
          <a:p>
            <a:endParaRPr lang="en-US"/>
          </a:p>
        </p:txBody>
      </p:sp>
      <p:sp>
        <p:nvSpPr>
          <p:cNvPr id="44063" name="Line 31"/>
          <p:cNvSpPr>
            <a:spLocks noChangeShapeType="1"/>
          </p:cNvSpPr>
          <p:nvPr/>
        </p:nvSpPr>
        <p:spPr bwMode="auto">
          <a:xfrm flipV="1">
            <a:off x="3173413" y="3098800"/>
            <a:ext cx="188912" cy="207963"/>
          </a:xfrm>
          <a:prstGeom prst="line">
            <a:avLst/>
          </a:prstGeom>
          <a:noFill/>
          <a:ln w="12700">
            <a:solidFill>
              <a:schemeClr val="tx1"/>
            </a:solidFill>
            <a:round/>
            <a:headEnd/>
            <a:tailEnd/>
          </a:ln>
        </p:spPr>
        <p:txBody>
          <a:bodyPr wrap="none" anchor="ctr"/>
          <a:lstStyle/>
          <a:p>
            <a:endParaRPr lang="en-US"/>
          </a:p>
        </p:txBody>
      </p:sp>
      <p:sp>
        <p:nvSpPr>
          <p:cNvPr id="44064" name="Rectangle 32"/>
          <p:cNvSpPr>
            <a:spLocks noChangeArrowheads="1"/>
          </p:cNvSpPr>
          <p:nvPr/>
        </p:nvSpPr>
        <p:spPr bwMode="auto">
          <a:xfrm>
            <a:off x="3024188" y="2952750"/>
            <a:ext cx="369887" cy="393700"/>
          </a:xfrm>
          <a:prstGeom prst="rect">
            <a:avLst/>
          </a:prstGeom>
          <a:noFill/>
          <a:ln w="12700">
            <a:noFill/>
            <a:miter lim="800000"/>
            <a:headEnd/>
            <a:tailEnd/>
          </a:ln>
        </p:spPr>
        <p:txBody>
          <a:bodyPr lIns="90488" tIns="44450" rIns="90488" bIns="44450">
            <a:spAutoFit/>
          </a:bodyPr>
          <a:lstStyle/>
          <a:p>
            <a:r>
              <a:rPr lang="en-US" sz="2000">
                <a:solidFill>
                  <a:schemeClr val="tx1"/>
                </a:solidFill>
                <a:latin typeface="Times" charset="0"/>
              </a:rPr>
              <a:t>5</a:t>
            </a:r>
          </a:p>
        </p:txBody>
      </p:sp>
      <p:sp>
        <p:nvSpPr>
          <p:cNvPr id="44065" name="Rectangle 33"/>
          <p:cNvSpPr>
            <a:spLocks noChangeArrowheads="1"/>
          </p:cNvSpPr>
          <p:nvPr/>
        </p:nvSpPr>
        <p:spPr bwMode="auto">
          <a:xfrm>
            <a:off x="2867025" y="2724150"/>
            <a:ext cx="449263" cy="393700"/>
          </a:xfrm>
          <a:prstGeom prst="rect">
            <a:avLst/>
          </a:prstGeom>
          <a:noFill/>
          <a:ln w="12700">
            <a:noFill/>
            <a:miter lim="800000"/>
            <a:headEnd/>
            <a:tailEnd/>
          </a:ln>
        </p:spPr>
        <p:txBody>
          <a:bodyPr wrap="none" lIns="90488" tIns="44450" rIns="90488" bIns="44450">
            <a:spAutoFit/>
          </a:bodyPr>
          <a:lstStyle/>
          <a:p>
            <a:r>
              <a:rPr lang="en-US" sz="2000">
                <a:latin typeface="Times" charset="0"/>
              </a:rPr>
              <a:t>Rs</a:t>
            </a:r>
          </a:p>
        </p:txBody>
      </p:sp>
      <p:sp>
        <p:nvSpPr>
          <p:cNvPr id="44066" name="Line 34"/>
          <p:cNvSpPr>
            <a:spLocks noChangeShapeType="1"/>
          </p:cNvSpPr>
          <p:nvPr/>
        </p:nvSpPr>
        <p:spPr bwMode="auto">
          <a:xfrm>
            <a:off x="3776663" y="2697163"/>
            <a:ext cx="0" cy="977900"/>
          </a:xfrm>
          <a:prstGeom prst="line">
            <a:avLst/>
          </a:prstGeom>
          <a:noFill/>
          <a:ln w="12700">
            <a:solidFill>
              <a:schemeClr val="tx1"/>
            </a:solidFill>
            <a:round/>
            <a:headEnd/>
            <a:tailEnd type="triangle" w="med" len="med"/>
          </a:ln>
        </p:spPr>
        <p:txBody>
          <a:bodyPr wrap="none" anchor="ctr"/>
          <a:lstStyle/>
          <a:p>
            <a:endParaRPr lang="en-US"/>
          </a:p>
        </p:txBody>
      </p:sp>
      <p:sp>
        <p:nvSpPr>
          <p:cNvPr id="44067" name="Line 35"/>
          <p:cNvSpPr>
            <a:spLocks noChangeShapeType="1"/>
          </p:cNvSpPr>
          <p:nvPr/>
        </p:nvSpPr>
        <p:spPr bwMode="auto">
          <a:xfrm flipV="1">
            <a:off x="3706813" y="3098800"/>
            <a:ext cx="188912" cy="207963"/>
          </a:xfrm>
          <a:prstGeom prst="line">
            <a:avLst/>
          </a:prstGeom>
          <a:noFill/>
          <a:ln w="12700">
            <a:solidFill>
              <a:schemeClr val="tx1"/>
            </a:solidFill>
            <a:round/>
            <a:headEnd/>
            <a:tailEnd/>
          </a:ln>
        </p:spPr>
        <p:txBody>
          <a:bodyPr wrap="none" anchor="ctr"/>
          <a:lstStyle/>
          <a:p>
            <a:endParaRPr lang="en-US"/>
          </a:p>
        </p:txBody>
      </p:sp>
      <p:sp>
        <p:nvSpPr>
          <p:cNvPr id="44068" name="Rectangle 36"/>
          <p:cNvSpPr>
            <a:spLocks noChangeArrowheads="1"/>
          </p:cNvSpPr>
          <p:nvPr/>
        </p:nvSpPr>
        <p:spPr bwMode="auto">
          <a:xfrm>
            <a:off x="3557588" y="2952750"/>
            <a:ext cx="369887" cy="393700"/>
          </a:xfrm>
          <a:prstGeom prst="rect">
            <a:avLst/>
          </a:prstGeom>
          <a:noFill/>
          <a:ln w="12700">
            <a:noFill/>
            <a:miter lim="800000"/>
            <a:headEnd/>
            <a:tailEnd/>
          </a:ln>
        </p:spPr>
        <p:txBody>
          <a:bodyPr lIns="90488" tIns="44450" rIns="90488" bIns="44450">
            <a:spAutoFit/>
          </a:bodyPr>
          <a:lstStyle/>
          <a:p>
            <a:r>
              <a:rPr lang="en-US" sz="2000">
                <a:solidFill>
                  <a:schemeClr val="tx1"/>
                </a:solidFill>
                <a:latin typeface="Times" charset="0"/>
              </a:rPr>
              <a:t>5</a:t>
            </a:r>
          </a:p>
        </p:txBody>
      </p:sp>
      <p:sp>
        <p:nvSpPr>
          <p:cNvPr id="44069" name="Rectangle 37"/>
          <p:cNvSpPr>
            <a:spLocks noChangeArrowheads="1"/>
          </p:cNvSpPr>
          <p:nvPr/>
        </p:nvSpPr>
        <p:spPr bwMode="auto">
          <a:xfrm>
            <a:off x="3400425" y="2724150"/>
            <a:ext cx="420688" cy="393700"/>
          </a:xfrm>
          <a:prstGeom prst="rect">
            <a:avLst/>
          </a:prstGeom>
          <a:noFill/>
          <a:ln w="12700">
            <a:noFill/>
            <a:miter lim="800000"/>
            <a:headEnd/>
            <a:tailEnd/>
          </a:ln>
        </p:spPr>
        <p:txBody>
          <a:bodyPr wrap="none" lIns="90488" tIns="44450" rIns="90488" bIns="44450">
            <a:spAutoFit/>
          </a:bodyPr>
          <a:lstStyle/>
          <a:p>
            <a:r>
              <a:rPr lang="en-US" sz="2000">
                <a:latin typeface="Times" charset="0"/>
              </a:rPr>
              <a:t>Rt</a:t>
            </a:r>
          </a:p>
        </p:txBody>
      </p:sp>
      <p:sp>
        <p:nvSpPr>
          <p:cNvPr id="44070" name="Line 38"/>
          <p:cNvSpPr>
            <a:spLocks noChangeShapeType="1"/>
          </p:cNvSpPr>
          <p:nvPr/>
        </p:nvSpPr>
        <p:spPr bwMode="auto">
          <a:xfrm>
            <a:off x="3941763" y="3833813"/>
            <a:ext cx="1117600" cy="0"/>
          </a:xfrm>
          <a:prstGeom prst="line">
            <a:avLst/>
          </a:prstGeom>
          <a:noFill/>
          <a:ln w="25400">
            <a:solidFill>
              <a:schemeClr val="tx1"/>
            </a:solidFill>
            <a:round/>
            <a:headEnd/>
            <a:tailEnd type="triangle" w="med" len="med"/>
          </a:ln>
        </p:spPr>
        <p:txBody>
          <a:bodyPr wrap="none" anchor="ctr"/>
          <a:lstStyle/>
          <a:p>
            <a:endParaRPr lang="en-US"/>
          </a:p>
        </p:txBody>
      </p:sp>
      <p:sp>
        <p:nvSpPr>
          <p:cNvPr id="44071" name="Line 39"/>
          <p:cNvSpPr>
            <a:spLocks noChangeShapeType="1"/>
          </p:cNvSpPr>
          <p:nvPr/>
        </p:nvSpPr>
        <p:spPr bwMode="auto">
          <a:xfrm>
            <a:off x="4343400" y="4740275"/>
            <a:ext cx="0" cy="279400"/>
          </a:xfrm>
          <a:prstGeom prst="line">
            <a:avLst/>
          </a:prstGeom>
          <a:noFill/>
          <a:ln w="25400">
            <a:solidFill>
              <a:schemeClr val="tx1"/>
            </a:solidFill>
            <a:round/>
            <a:headEnd/>
            <a:tailEnd/>
          </a:ln>
        </p:spPr>
        <p:txBody>
          <a:bodyPr wrap="none" anchor="ctr"/>
          <a:lstStyle/>
          <a:p>
            <a:endParaRPr lang="en-US"/>
          </a:p>
        </p:txBody>
      </p:sp>
      <p:sp>
        <p:nvSpPr>
          <p:cNvPr id="44072" name="Line 40"/>
          <p:cNvSpPr>
            <a:spLocks noChangeShapeType="1"/>
          </p:cNvSpPr>
          <p:nvPr/>
        </p:nvSpPr>
        <p:spPr bwMode="auto">
          <a:xfrm flipV="1">
            <a:off x="4343400" y="5019675"/>
            <a:ext cx="1371600" cy="0"/>
          </a:xfrm>
          <a:prstGeom prst="line">
            <a:avLst/>
          </a:prstGeom>
          <a:noFill/>
          <a:ln w="25400">
            <a:solidFill>
              <a:schemeClr val="tx1"/>
            </a:solidFill>
            <a:round/>
            <a:headEnd/>
            <a:tailEnd/>
          </a:ln>
        </p:spPr>
        <p:txBody>
          <a:bodyPr wrap="none" anchor="ctr"/>
          <a:lstStyle/>
          <a:p>
            <a:endParaRPr lang="en-US"/>
          </a:p>
        </p:txBody>
      </p:sp>
      <p:sp>
        <p:nvSpPr>
          <p:cNvPr id="44073" name="Line 41"/>
          <p:cNvSpPr>
            <a:spLocks noChangeShapeType="1"/>
          </p:cNvSpPr>
          <p:nvPr/>
        </p:nvSpPr>
        <p:spPr bwMode="auto">
          <a:xfrm flipV="1">
            <a:off x="5715000" y="4638675"/>
            <a:ext cx="1447800" cy="0"/>
          </a:xfrm>
          <a:prstGeom prst="line">
            <a:avLst/>
          </a:prstGeom>
          <a:noFill/>
          <a:ln w="25400">
            <a:solidFill>
              <a:schemeClr val="tx1"/>
            </a:solidFill>
            <a:round/>
            <a:headEnd/>
            <a:tailEnd type="triangle" w="med" len="med"/>
          </a:ln>
        </p:spPr>
        <p:txBody>
          <a:bodyPr wrap="none" anchor="ctr"/>
          <a:lstStyle/>
          <a:p>
            <a:endParaRPr lang="en-US"/>
          </a:p>
        </p:txBody>
      </p:sp>
      <p:sp>
        <p:nvSpPr>
          <p:cNvPr id="44074" name="Line 42"/>
          <p:cNvSpPr>
            <a:spLocks noChangeShapeType="1"/>
          </p:cNvSpPr>
          <p:nvPr/>
        </p:nvSpPr>
        <p:spPr bwMode="auto">
          <a:xfrm flipH="1">
            <a:off x="5715000" y="4638675"/>
            <a:ext cx="0" cy="381000"/>
          </a:xfrm>
          <a:prstGeom prst="line">
            <a:avLst/>
          </a:prstGeom>
          <a:noFill/>
          <a:ln w="25400">
            <a:solidFill>
              <a:schemeClr val="tx1"/>
            </a:solidFill>
            <a:round/>
            <a:headEnd/>
            <a:tailEnd/>
          </a:ln>
        </p:spPr>
        <p:txBody>
          <a:bodyPr wrap="none" anchor="ctr"/>
          <a:lstStyle/>
          <a:p>
            <a:endParaRPr lang="en-US"/>
          </a:p>
        </p:txBody>
      </p:sp>
      <p:sp>
        <p:nvSpPr>
          <p:cNvPr id="44075" name="Line 43"/>
          <p:cNvSpPr>
            <a:spLocks noChangeShapeType="1"/>
          </p:cNvSpPr>
          <p:nvPr/>
        </p:nvSpPr>
        <p:spPr bwMode="auto">
          <a:xfrm flipH="1">
            <a:off x="4684713" y="4906963"/>
            <a:ext cx="165100" cy="215900"/>
          </a:xfrm>
          <a:prstGeom prst="line">
            <a:avLst/>
          </a:prstGeom>
          <a:noFill/>
          <a:ln w="12700">
            <a:solidFill>
              <a:schemeClr val="tx1"/>
            </a:solidFill>
            <a:round/>
            <a:headEnd/>
            <a:tailEnd/>
          </a:ln>
        </p:spPr>
        <p:txBody>
          <a:bodyPr wrap="none" anchor="ctr"/>
          <a:lstStyle/>
          <a:p>
            <a:endParaRPr lang="en-US"/>
          </a:p>
        </p:txBody>
      </p:sp>
      <p:sp>
        <p:nvSpPr>
          <p:cNvPr id="44076" name="Rectangle 44"/>
          <p:cNvSpPr>
            <a:spLocks noChangeArrowheads="1"/>
          </p:cNvSpPr>
          <p:nvPr/>
        </p:nvSpPr>
        <p:spPr bwMode="auto">
          <a:xfrm>
            <a:off x="4524375" y="5129213"/>
            <a:ext cx="434975"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32</a:t>
            </a:r>
          </a:p>
        </p:txBody>
      </p:sp>
      <p:sp>
        <p:nvSpPr>
          <p:cNvPr id="44077" name="Line 45"/>
          <p:cNvSpPr>
            <a:spLocks noChangeShapeType="1"/>
          </p:cNvSpPr>
          <p:nvPr/>
        </p:nvSpPr>
        <p:spPr bwMode="auto">
          <a:xfrm flipH="1">
            <a:off x="5715000" y="4105275"/>
            <a:ext cx="165100" cy="215900"/>
          </a:xfrm>
          <a:prstGeom prst="line">
            <a:avLst/>
          </a:prstGeom>
          <a:noFill/>
          <a:ln w="12700">
            <a:solidFill>
              <a:schemeClr val="tx1"/>
            </a:solidFill>
            <a:round/>
            <a:headEnd/>
            <a:tailEnd/>
          </a:ln>
        </p:spPr>
        <p:txBody>
          <a:bodyPr wrap="none" anchor="ctr"/>
          <a:lstStyle/>
          <a:p>
            <a:endParaRPr lang="en-US"/>
          </a:p>
        </p:txBody>
      </p:sp>
      <p:sp>
        <p:nvSpPr>
          <p:cNvPr id="44078" name="Rectangle 46"/>
          <p:cNvSpPr>
            <a:spLocks noChangeArrowheads="1"/>
          </p:cNvSpPr>
          <p:nvPr/>
        </p:nvSpPr>
        <p:spPr bwMode="auto">
          <a:xfrm>
            <a:off x="5514975" y="3787775"/>
            <a:ext cx="434975"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32</a:t>
            </a:r>
          </a:p>
        </p:txBody>
      </p:sp>
      <p:sp>
        <p:nvSpPr>
          <p:cNvPr id="44079" name="Rectangle 47"/>
          <p:cNvSpPr>
            <a:spLocks noChangeArrowheads="1"/>
          </p:cNvSpPr>
          <p:nvPr/>
        </p:nvSpPr>
        <p:spPr bwMode="auto">
          <a:xfrm>
            <a:off x="4067175" y="3910013"/>
            <a:ext cx="434975"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32</a:t>
            </a:r>
          </a:p>
        </p:txBody>
      </p:sp>
      <p:sp>
        <p:nvSpPr>
          <p:cNvPr id="44080" name="Line 48"/>
          <p:cNvSpPr>
            <a:spLocks noChangeShapeType="1"/>
          </p:cNvSpPr>
          <p:nvPr/>
        </p:nvSpPr>
        <p:spPr bwMode="auto">
          <a:xfrm>
            <a:off x="8686800" y="4303713"/>
            <a:ext cx="0" cy="1193800"/>
          </a:xfrm>
          <a:prstGeom prst="line">
            <a:avLst/>
          </a:prstGeom>
          <a:noFill/>
          <a:ln w="25400">
            <a:solidFill>
              <a:schemeClr val="tx1"/>
            </a:solidFill>
            <a:round/>
            <a:headEnd/>
            <a:tailEnd type="triangle" w="med" len="med"/>
          </a:ln>
        </p:spPr>
        <p:txBody>
          <a:bodyPr wrap="none" anchor="ctr"/>
          <a:lstStyle/>
          <a:p>
            <a:endParaRPr lang="en-US"/>
          </a:p>
        </p:txBody>
      </p:sp>
      <p:sp>
        <p:nvSpPr>
          <p:cNvPr id="44081" name="Line 49"/>
          <p:cNvSpPr>
            <a:spLocks noChangeShapeType="1"/>
          </p:cNvSpPr>
          <p:nvPr/>
        </p:nvSpPr>
        <p:spPr bwMode="auto">
          <a:xfrm>
            <a:off x="2100263" y="4227513"/>
            <a:ext cx="0" cy="1270000"/>
          </a:xfrm>
          <a:prstGeom prst="line">
            <a:avLst/>
          </a:prstGeom>
          <a:noFill/>
          <a:ln w="25400">
            <a:solidFill>
              <a:schemeClr val="tx1"/>
            </a:solidFill>
            <a:round/>
            <a:headEnd/>
            <a:tailEnd/>
          </a:ln>
        </p:spPr>
        <p:txBody>
          <a:bodyPr wrap="none" anchor="ctr"/>
          <a:lstStyle/>
          <a:p>
            <a:endParaRPr lang="en-US"/>
          </a:p>
        </p:txBody>
      </p:sp>
      <p:sp>
        <p:nvSpPr>
          <p:cNvPr id="44082" name="Line 50"/>
          <p:cNvSpPr>
            <a:spLocks noChangeShapeType="1"/>
          </p:cNvSpPr>
          <p:nvPr/>
        </p:nvSpPr>
        <p:spPr bwMode="auto">
          <a:xfrm>
            <a:off x="2095500" y="4214813"/>
            <a:ext cx="525463" cy="0"/>
          </a:xfrm>
          <a:prstGeom prst="line">
            <a:avLst/>
          </a:prstGeom>
          <a:noFill/>
          <a:ln w="25400">
            <a:solidFill>
              <a:schemeClr val="tx1"/>
            </a:solidFill>
            <a:round/>
            <a:headEnd/>
            <a:tailEnd type="triangle" w="med" len="med"/>
          </a:ln>
        </p:spPr>
        <p:txBody>
          <a:bodyPr wrap="none" anchor="ctr"/>
          <a:lstStyle/>
          <a:p>
            <a:endParaRPr lang="en-US"/>
          </a:p>
        </p:txBody>
      </p:sp>
      <p:sp>
        <p:nvSpPr>
          <p:cNvPr id="44083" name="Line 51"/>
          <p:cNvSpPr>
            <a:spLocks noChangeShapeType="1"/>
          </p:cNvSpPr>
          <p:nvPr/>
        </p:nvSpPr>
        <p:spPr bwMode="auto">
          <a:xfrm flipH="1">
            <a:off x="2170113" y="4144963"/>
            <a:ext cx="165100" cy="215900"/>
          </a:xfrm>
          <a:prstGeom prst="line">
            <a:avLst/>
          </a:prstGeom>
          <a:noFill/>
          <a:ln w="12700">
            <a:solidFill>
              <a:schemeClr val="tx1"/>
            </a:solidFill>
            <a:round/>
            <a:headEnd/>
            <a:tailEnd/>
          </a:ln>
        </p:spPr>
        <p:txBody>
          <a:bodyPr wrap="none" anchor="ctr"/>
          <a:lstStyle/>
          <a:p>
            <a:endParaRPr lang="en-US"/>
          </a:p>
        </p:txBody>
      </p:sp>
      <p:sp>
        <p:nvSpPr>
          <p:cNvPr id="44084" name="Rectangle 52"/>
          <p:cNvSpPr>
            <a:spLocks noChangeArrowheads="1"/>
          </p:cNvSpPr>
          <p:nvPr/>
        </p:nvSpPr>
        <p:spPr bwMode="auto">
          <a:xfrm>
            <a:off x="2085975" y="3833813"/>
            <a:ext cx="434975"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32</a:t>
            </a:r>
          </a:p>
        </p:txBody>
      </p:sp>
      <p:sp>
        <p:nvSpPr>
          <p:cNvPr id="44085" name="Line 53"/>
          <p:cNvSpPr>
            <a:spLocks noChangeShapeType="1"/>
          </p:cNvSpPr>
          <p:nvPr/>
        </p:nvSpPr>
        <p:spPr bwMode="auto">
          <a:xfrm flipH="1">
            <a:off x="5943600" y="4181475"/>
            <a:ext cx="0" cy="1295400"/>
          </a:xfrm>
          <a:prstGeom prst="line">
            <a:avLst/>
          </a:prstGeom>
          <a:noFill/>
          <a:ln w="25400">
            <a:solidFill>
              <a:schemeClr val="tx1"/>
            </a:solidFill>
            <a:round/>
            <a:headEnd/>
            <a:tailEnd type="triangle" w="med" len="med"/>
          </a:ln>
        </p:spPr>
        <p:txBody>
          <a:bodyPr wrap="none" anchor="ctr"/>
          <a:lstStyle/>
          <a:p>
            <a:endParaRPr lang="en-US"/>
          </a:p>
        </p:txBody>
      </p:sp>
      <p:sp>
        <p:nvSpPr>
          <p:cNvPr id="44086" name="Rectangle 54"/>
          <p:cNvSpPr>
            <a:spLocks noChangeArrowheads="1"/>
          </p:cNvSpPr>
          <p:nvPr/>
        </p:nvSpPr>
        <p:spPr bwMode="auto">
          <a:xfrm>
            <a:off x="4035425" y="3479800"/>
            <a:ext cx="365125"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A</a:t>
            </a:r>
          </a:p>
        </p:txBody>
      </p:sp>
      <p:sp>
        <p:nvSpPr>
          <p:cNvPr id="44087" name="Rectangle 55"/>
          <p:cNvSpPr>
            <a:spLocks noChangeArrowheads="1"/>
          </p:cNvSpPr>
          <p:nvPr/>
        </p:nvSpPr>
        <p:spPr bwMode="auto">
          <a:xfrm>
            <a:off x="4035425" y="4394200"/>
            <a:ext cx="350838"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B</a:t>
            </a:r>
          </a:p>
        </p:txBody>
      </p:sp>
      <p:sp>
        <p:nvSpPr>
          <p:cNvPr id="44088" name="Line 56"/>
          <p:cNvSpPr>
            <a:spLocks noChangeShapeType="1"/>
          </p:cNvSpPr>
          <p:nvPr/>
        </p:nvSpPr>
        <p:spPr bwMode="auto">
          <a:xfrm flipH="1">
            <a:off x="4303713" y="3687763"/>
            <a:ext cx="165100" cy="215900"/>
          </a:xfrm>
          <a:prstGeom prst="line">
            <a:avLst/>
          </a:prstGeom>
          <a:noFill/>
          <a:ln w="12700">
            <a:solidFill>
              <a:schemeClr val="tx1"/>
            </a:solidFill>
            <a:round/>
            <a:headEnd/>
            <a:tailEnd/>
          </a:ln>
        </p:spPr>
        <p:txBody>
          <a:bodyPr wrap="none" anchor="ctr"/>
          <a:lstStyle/>
          <a:p>
            <a:endParaRPr lang="en-US"/>
          </a:p>
        </p:txBody>
      </p:sp>
      <p:sp>
        <p:nvSpPr>
          <p:cNvPr id="44089" name="Line 57"/>
          <p:cNvSpPr>
            <a:spLocks noChangeShapeType="1"/>
          </p:cNvSpPr>
          <p:nvPr/>
        </p:nvSpPr>
        <p:spPr bwMode="auto">
          <a:xfrm>
            <a:off x="8453438" y="4283075"/>
            <a:ext cx="203200" cy="0"/>
          </a:xfrm>
          <a:prstGeom prst="line">
            <a:avLst/>
          </a:prstGeom>
          <a:noFill/>
          <a:ln w="25400">
            <a:solidFill>
              <a:schemeClr val="tx1"/>
            </a:solidFill>
            <a:round/>
            <a:headEnd/>
            <a:tailEnd/>
          </a:ln>
        </p:spPr>
        <p:txBody>
          <a:bodyPr wrap="none" anchor="ctr"/>
          <a:lstStyle/>
          <a:p>
            <a:endParaRPr lang="en-US"/>
          </a:p>
        </p:txBody>
      </p:sp>
      <p:sp>
        <p:nvSpPr>
          <p:cNvPr id="44090" name="Line 58"/>
          <p:cNvSpPr>
            <a:spLocks noChangeShapeType="1"/>
          </p:cNvSpPr>
          <p:nvPr/>
        </p:nvSpPr>
        <p:spPr bwMode="auto">
          <a:xfrm>
            <a:off x="1638300" y="4359275"/>
            <a:ext cx="279400" cy="0"/>
          </a:xfrm>
          <a:prstGeom prst="line">
            <a:avLst/>
          </a:prstGeom>
          <a:noFill/>
          <a:ln w="25400">
            <a:solidFill>
              <a:schemeClr val="tx1"/>
            </a:solidFill>
            <a:round/>
            <a:headEnd/>
            <a:tailEnd/>
          </a:ln>
        </p:spPr>
        <p:txBody>
          <a:bodyPr wrap="none" anchor="ctr"/>
          <a:lstStyle/>
          <a:p>
            <a:endParaRPr lang="en-US"/>
          </a:p>
        </p:txBody>
      </p:sp>
      <p:sp>
        <p:nvSpPr>
          <p:cNvPr id="44091" name="AutoShape 59"/>
          <p:cNvSpPr>
            <a:spLocks noChangeArrowheads="1"/>
          </p:cNvSpPr>
          <p:nvPr/>
        </p:nvSpPr>
        <p:spPr bwMode="auto">
          <a:xfrm>
            <a:off x="717550" y="3756025"/>
            <a:ext cx="292100" cy="1568450"/>
          </a:xfrm>
          <a:prstGeom prst="octagon">
            <a:avLst>
              <a:gd name="adj" fmla="val 29282"/>
            </a:avLst>
          </a:prstGeom>
          <a:noFill/>
          <a:ln w="28575">
            <a:solidFill>
              <a:schemeClr val="tx1"/>
            </a:solidFill>
            <a:miter lim="800000"/>
            <a:headEnd/>
            <a:tailEnd/>
          </a:ln>
        </p:spPr>
        <p:txBody>
          <a:bodyPr wrap="none" anchor="ctr"/>
          <a:lstStyle/>
          <a:p>
            <a:endParaRPr lang="en-US"/>
          </a:p>
        </p:txBody>
      </p:sp>
      <p:sp>
        <p:nvSpPr>
          <p:cNvPr id="44092" name="Rectangle 60"/>
          <p:cNvSpPr>
            <a:spLocks noChangeArrowheads="1"/>
          </p:cNvSpPr>
          <p:nvPr/>
        </p:nvSpPr>
        <p:spPr bwMode="auto">
          <a:xfrm rot="-5400000">
            <a:off x="49212" y="4348163"/>
            <a:ext cx="1641475" cy="393700"/>
          </a:xfrm>
          <a:prstGeom prst="rect">
            <a:avLst/>
          </a:prstGeom>
          <a:noFill/>
          <a:ln w="12700">
            <a:noFill/>
            <a:miter lim="800000"/>
            <a:headEnd/>
            <a:tailEnd/>
          </a:ln>
        </p:spPr>
        <p:txBody>
          <a:bodyPr wrap="none" lIns="90488" tIns="44450" rIns="90488" bIns="44450">
            <a:spAutoFit/>
          </a:bodyPr>
          <a:lstStyle/>
          <a:p>
            <a:r>
              <a:rPr lang="en-US" sz="2000" b="1">
                <a:solidFill>
                  <a:schemeClr val="tx1"/>
                </a:solidFill>
                <a:latin typeface="Times" charset="0"/>
              </a:rPr>
              <a:t>Next Address</a:t>
            </a:r>
          </a:p>
        </p:txBody>
      </p:sp>
      <p:sp>
        <p:nvSpPr>
          <p:cNvPr id="44093" name="Line 61"/>
          <p:cNvSpPr>
            <a:spLocks noChangeShapeType="1"/>
          </p:cNvSpPr>
          <p:nvPr/>
        </p:nvSpPr>
        <p:spPr bwMode="auto">
          <a:xfrm>
            <a:off x="1028700" y="4359275"/>
            <a:ext cx="279400" cy="0"/>
          </a:xfrm>
          <a:prstGeom prst="line">
            <a:avLst/>
          </a:prstGeom>
          <a:noFill/>
          <a:ln w="25400">
            <a:solidFill>
              <a:schemeClr val="tx1"/>
            </a:solidFill>
            <a:round/>
            <a:headEnd/>
            <a:tailEnd type="triangle" w="med" len="med"/>
          </a:ln>
        </p:spPr>
        <p:txBody>
          <a:bodyPr wrap="none" anchor="ctr"/>
          <a:lstStyle/>
          <a:p>
            <a:endParaRPr lang="en-US"/>
          </a:p>
        </p:txBody>
      </p:sp>
      <p:sp>
        <p:nvSpPr>
          <p:cNvPr id="44094" name="Freeform 62"/>
          <p:cNvSpPr>
            <a:spLocks/>
          </p:cNvSpPr>
          <p:nvPr/>
        </p:nvSpPr>
        <p:spPr bwMode="auto">
          <a:xfrm>
            <a:off x="406400" y="3673475"/>
            <a:ext cx="1525588" cy="687388"/>
          </a:xfrm>
          <a:custGeom>
            <a:avLst/>
            <a:gdLst>
              <a:gd name="T0" fmla="*/ 2147483647 w 961"/>
              <a:gd name="T1" fmla="*/ 0 h 433"/>
              <a:gd name="T2" fmla="*/ 0 w 961"/>
              <a:gd name="T3" fmla="*/ 0 h 433"/>
              <a:gd name="T4" fmla="*/ 0 w 961"/>
              <a:gd name="T5" fmla="*/ 1088708292 h 433"/>
              <a:gd name="T6" fmla="*/ 483870159 w 961"/>
              <a:gd name="T7" fmla="*/ 1088708292 h 433"/>
              <a:gd name="T8" fmla="*/ 0 60000 65536"/>
              <a:gd name="T9" fmla="*/ 0 60000 65536"/>
              <a:gd name="T10" fmla="*/ 0 60000 65536"/>
              <a:gd name="T11" fmla="*/ 0 60000 65536"/>
              <a:gd name="T12" fmla="*/ 0 w 961"/>
              <a:gd name="T13" fmla="*/ 0 h 433"/>
              <a:gd name="T14" fmla="*/ 961 w 961"/>
              <a:gd name="T15" fmla="*/ 433 h 433"/>
            </a:gdLst>
            <a:ahLst/>
            <a:cxnLst>
              <a:cxn ang="T8">
                <a:pos x="T0" y="T1"/>
              </a:cxn>
              <a:cxn ang="T9">
                <a:pos x="T2" y="T3"/>
              </a:cxn>
              <a:cxn ang="T10">
                <a:pos x="T4" y="T5"/>
              </a:cxn>
              <a:cxn ang="T11">
                <a:pos x="T6" y="T7"/>
              </a:cxn>
            </a:cxnLst>
            <a:rect l="T12" t="T13" r="T14" b="T15"/>
            <a:pathLst>
              <a:path w="961" h="433">
                <a:moveTo>
                  <a:pt x="960" y="0"/>
                </a:moveTo>
                <a:lnTo>
                  <a:pt x="0" y="0"/>
                </a:lnTo>
                <a:lnTo>
                  <a:pt x="0" y="432"/>
                </a:lnTo>
                <a:lnTo>
                  <a:pt x="192" y="432"/>
                </a:lnTo>
              </a:path>
            </a:pathLst>
          </a:custGeom>
          <a:noFill/>
          <a:ln w="25400" cap="rnd">
            <a:solidFill>
              <a:schemeClr val="tx1"/>
            </a:solidFill>
            <a:round/>
            <a:headEnd/>
            <a:tailEnd type="triangle" w="med" len="med"/>
          </a:ln>
        </p:spPr>
        <p:txBody>
          <a:bodyPr/>
          <a:lstStyle/>
          <a:p>
            <a:endParaRPr lang="en-US"/>
          </a:p>
        </p:txBody>
      </p:sp>
      <p:sp>
        <p:nvSpPr>
          <p:cNvPr id="44095" name="Line 63"/>
          <p:cNvSpPr>
            <a:spLocks noChangeShapeType="1"/>
          </p:cNvSpPr>
          <p:nvPr/>
        </p:nvSpPr>
        <p:spPr bwMode="auto">
          <a:xfrm flipH="1">
            <a:off x="2108200" y="5476875"/>
            <a:ext cx="6578600" cy="25400"/>
          </a:xfrm>
          <a:prstGeom prst="line">
            <a:avLst/>
          </a:prstGeom>
          <a:noFill/>
          <a:ln w="25400">
            <a:solidFill>
              <a:schemeClr val="tx1"/>
            </a:solidFill>
            <a:round/>
            <a:headEnd/>
            <a:tailEnd/>
          </a:ln>
        </p:spPr>
        <p:txBody>
          <a:bodyPr wrap="none" anchor="ctr"/>
          <a:lstStyle/>
          <a:p>
            <a:endParaRPr lang="en-US"/>
          </a:p>
        </p:txBody>
      </p:sp>
      <p:sp>
        <p:nvSpPr>
          <p:cNvPr id="44096" name="Rectangle 64"/>
          <p:cNvSpPr>
            <a:spLocks noChangeArrowheads="1"/>
          </p:cNvSpPr>
          <p:nvPr/>
        </p:nvSpPr>
        <p:spPr bwMode="auto">
          <a:xfrm>
            <a:off x="4648200" y="1590675"/>
            <a:ext cx="1535113" cy="576263"/>
          </a:xfrm>
          <a:prstGeom prst="rect">
            <a:avLst/>
          </a:prstGeom>
          <a:noFill/>
          <a:ln w="12700">
            <a:noFill/>
            <a:miter lim="800000"/>
            <a:headEnd/>
            <a:tailEnd/>
          </a:ln>
        </p:spPr>
        <p:txBody>
          <a:bodyPr wrap="none" lIns="90488" tIns="44450" rIns="90488" bIns="44450">
            <a:spAutoFit/>
          </a:bodyPr>
          <a:lstStyle/>
          <a:p>
            <a:r>
              <a:rPr lang="en-US" sz="3200" b="1">
                <a:solidFill>
                  <a:schemeClr val="accent2"/>
                </a:solidFill>
                <a:latin typeface="Times" charset="0"/>
              </a:rPr>
              <a:t>Control</a:t>
            </a:r>
          </a:p>
        </p:txBody>
      </p:sp>
      <p:sp>
        <p:nvSpPr>
          <p:cNvPr id="44097" name="Rectangle 65"/>
          <p:cNvSpPr>
            <a:spLocks noChangeArrowheads="1"/>
          </p:cNvSpPr>
          <p:nvPr/>
        </p:nvSpPr>
        <p:spPr bwMode="auto">
          <a:xfrm>
            <a:off x="4252913" y="5629275"/>
            <a:ext cx="1806575" cy="576263"/>
          </a:xfrm>
          <a:prstGeom prst="rect">
            <a:avLst/>
          </a:prstGeom>
          <a:noFill/>
          <a:ln w="12700">
            <a:noFill/>
            <a:miter lim="800000"/>
            <a:headEnd/>
            <a:tailEnd/>
          </a:ln>
        </p:spPr>
        <p:txBody>
          <a:bodyPr wrap="none" lIns="90488" tIns="44450" rIns="90488" bIns="44450">
            <a:spAutoFit/>
          </a:bodyPr>
          <a:lstStyle/>
          <a:p>
            <a:r>
              <a:rPr lang="en-US" sz="3200" b="1">
                <a:solidFill>
                  <a:schemeClr val="accent2"/>
                </a:solidFill>
                <a:latin typeface="Times" charset="0"/>
              </a:rPr>
              <a:t>Datapath</a:t>
            </a:r>
          </a:p>
        </p:txBody>
      </p:sp>
      <p:sp>
        <p:nvSpPr>
          <p:cNvPr id="44098" name="Line 66"/>
          <p:cNvSpPr>
            <a:spLocks noChangeShapeType="1"/>
          </p:cNvSpPr>
          <p:nvPr/>
        </p:nvSpPr>
        <p:spPr bwMode="auto">
          <a:xfrm>
            <a:off x="4775200" y="2625725"/>
            <a:ext cx="0" cy="736600"/>
          </a:xfrm>
          <a:prstGeom prst="line">
            <a:avLst/>
          </a:prstGeom>
          <a:noFill/>
          <a:ln w="12700">
            <a:solidFill>
              <a:schemeClr val="tx1"/>
            </a:solidFill>
            <a:round/>
            <a:headEnd/>
            <a:tailEnd type="triangle" w="med" len="med"/>
          </a:ln>
        </p:spPr>
        <p:txBody>
          <a:bodyPr wrap="none" anchor="ctr"/>
          <a:lstStyle/>
          <a:p>
            <a:endParaRPr lang="en-US"/>
          </a:p>
        </p:txBody>
      </p:sp>
      <p:sp>
        <p:nvSpPr>
          <p:cNvPr id="44099" name="Line 67"/>
          <p:cNvSpPr>
            <a:spLocks noChangeShapeType="1"/>
          </p:cNvSpPr>
          <p:nvPr/>
        </p:nvSpPr>
        <p:spPr bwMode="auto">
          <a:xfrm>
            <a:off x="4953000" y="2613025"/>
            <a:ext cx="0" cy="736600"/>
          </a:xfrm>
          <a:prstGeom prst="line">
            <a:avLst/>
          </a:prstGeom>
          <a:noFill/>
          <a:ln w="12700">
            <a:solidFill>
              <a:schemeClr val="tx1"/>
            </a:solidFill>
            <a:round/>
            <a:headEnd/>
            <a:tailEnd type="triangle" w="med" len="med"/>
          </a:ln>
        </p:spPr>
        <p:txBody>
          <a:bodyPr wrap="none" anchor="ctr"/>
          <a:lstStyle/>
          <a:p>
            <a:endParaRPr lang="en-US"/>
          </a:p>
        </p:txBody>
      </p:sp>
      <p:sp>
        <p:nvSpPr>
          <p:cNvPr id="44100" name="Line 68"/>
          <p:cNvSpPr>
            <a:spLocks noChangeShapeType="1"/>
          </p:cNvSpPr>
          <p:nvPr/>
        </p:nvSpPr>
        <p:spPr bwMode="auto">
          <a:xfrm>
            <a:off x="5207000" y="2600325"/>
            <a:ext cx="0" cy="736600"/>
          </a:xfrm>
          <a:prstGeom prst="line">
            <a:avLst/>
          </a:prstGeom>
          <a:noFill/>
          <a:ln w="12700">
            <a:solidFill>
              <a:schemeClr val="tx1"/>
            </a:solidFill>
            <a:round/>
            <a:headEnd/>
            <a:tailEnd type="triangle" w="med" len="med"/>
          </a:ln>
        </p:spPr>
        <p:txBody>
          <a:bodyPr wrap="none" anchor="ctr"/>
          <a:lstStyle/>
          <a:p>
            <a:endParaRPr lang="en-US"/>
          </a:p>
        </p:txBody>
      </p:sp>
      <p:sp>
        <p:nvSpPr>
          <p:cNvPr id="44101" name="Line 69"/>
          <p:cNvSpPr>
            <a:spLocks noChangeShapeType="1"/>
          </p:cNvSpPr>
          <p:nvPr/>
        </p:nvSpPr>
        <p:spPr bwMode="auto">
          <a:xfrm>
            <a:off x="5384800" y="2587625"/>
            <a:ext cx="0" cy="736600"/>
          </a:xfrm>
          <a:prstGeom prst="line">
            <a:avLst/>
          </a:prstGeom>
          <a:noFill/>
          <a:ln w="12700">
            <a:solidFill>
              <a:schemeClr val="tx1"/>
            </a:solidFill>
            <a:round/>
            <a:headEnd/>
            <a:tailEnd type="triangle" w="med" len="med"/>
          </a:ln>
        </p:spPr>
        <p:txBody>
          <a:bodyPr wrap="none" anchor="ctr"/>
          <a:lstStyle/>
          <a:p>
            <a:endParaRPr lang="en-US"/>
          </a:p>
        </p:txBody>
      </p:sp>
      <p:sp>
        <p:nvSpPr>
          <p:cNvPr id="44102" name="Rectangle 70"/>
          <p:cNvSpPr>
            <a:spLocks noChangeArrowheads="1"/>
          </p:cNvSpPr>
          <p:nvPr/>
        </p:nvSpPr>
        <p:spPr bwMode="auto">
          <a:xfrm>
            <a:off x="4037013" y="2263775"/>
            <a:ext cx="1866900" cy="393700"/>
          </a:xfrm>
          <a:prstGeom prst="rect">
            <a:avLst/>
          </a:prstGeom>
          <a:noFill/>
          <a:ln w="12700">
            <a:noFill/>
            <a:miter lim="800000"/>
            <a:headEnd/>
            <a:tailEnd/>
          </a:ln>
        </p:spPr>
        <p:txBody>
          <a:bodyPr wrap="none" lIns="90488" tIns="44450" rIns="90488" bIns="44450">
            <a:spAutoFit/>
          </a:bodyPr>
          <a:lstStyle/>
          <a:p>
            <a:r>
              <a:rPr lang="en-US" sz="2000" b="1">
                <a:solidFill>
                  <a:schemeClr val="tx1"/>
                </a:solidFill>
                <a:latin typeface="Times" charset="0"/>
              </a:rPr>
              <a:t>Control Signals</a:t>
            </a:r>
          </a:p>
        </p:txBody>
      </p:sp>
      <p:sp>
        <p:nvSpPr>
          <p:cNvPr id="44103" name="Line 71"/>
          <p:cNvSpPr>
            <a:spLocks noChangeShapeType="1"/>
          </p:cNvSpPr>
          <p:nvPr/>
        </p:nvSpPr>
        <p:spPr bwMode="auto">
          <a:xfrm>
            <a:off x="5994400" y="2625725"/>
            <a:ext cx="0" cy="736600"/>
          </a:xfrm>
          <a:prstGeom prst="line">
            <a:avLst/>
          </a:prstGeom>
          <a:noFill/>
          <a:ln w="12700">
            <a:solidFill>
              <a:schemeClr val="tx1"/>
            </a:solidFill>
            <a:round/>
            <a:headEnd type="triangle" w="med" len="med"/>
            <a:tailEnd/>
          </a:ln>
        </p:spPr>
        <p:txBody>
          <a:bodyPr wrap="none" anchor="ctr"/>
          <a:lstStyle/>
          <a:p>
            <a:endParaRPr lang="en-US"/>
          </a:p>
        </p:txBody>
      </p:sp>
      <p:sp>
        <p:nvSpPr>
          <p:cNvPr id="44104" name="Line 72"/>
          <p:cNvSpPr>
            <a:spLocks noChangeShapeType="1"/>
          </p:cNvSpPr>
          <p:nvPr/>
        </p:nvSpPr>
        <p:spPr bwMode="auto">
          <a:xfrm>
            <a:off x="6146800" y="2613025"/>
            <a:ext cx="0" cy="736600"/>
          </a:xfrm>
          <a:prstGeom prst="line">
            <a:avLst/>
          </a:prstGeom>
          <a:noFill/>
          <a:ln w="12700">
            <a:solidFill>
              <a:schemeClr val="tx1"/>
            </a:solidFill>
            <a:round/>
            <a:headEnd type="triangle" w="med" len="med"/>
            <a:tailEnd/>
          </a:ln>
        </p:spPr>
        <p:txBody>
          <a:bodyPr wrap="none" anchor="ctr"/>
          <a:lstStyle/>
          <a:p>
            <a:endParaRPr lang="en-US"/>
          </a:p>
        </p:txBody>
      </p:sp>
      <p:sp>
        <p:nvSpPr>
          <p:cNvPr id="44105" name="Rectangle 73"/>
          <p:cNvSpPr>
            <a:spLocks noChangeArrowheads="1"/>
          </p:cNvSpPr>
          <p:nvPr/>
        </p:nvSpPr>
        <p:spPr bwMode="auto">
          <a:xfrm>
            <a:off x="5797550" y="2327275"/>
            <a:ext cx="1366838" cy="393700"/>
          </a:xfrm>
          <a:prstGeom prst="rect">
            <a:avLst/>
          </a:prstGeom>
          <a:noFill/>
          <a:ln w="12700">
            <a:noFill/>
            <a:miter lim="800000"/>
            <a:headEnd/>
            <a:tailEnd/>
          </a:ln>
        </p:spPr>
        <p:txBody>
          <a:bodyPr wrap="none" lIns="90488" tIns="44450" rIns="90488" bIns="44450">
            <a:spAutoFit/>
          </a:bodyPr>
          <a:lstStyle/>
          <a:p>
            <a:r>
              <a:rPr lang="en-US" sz="2000" b="1">
                <a:solidFill>
                  <a:schemeClr val="tx1"/>
                </a:solidFill>
                <a:latin typeface="Times" charset="0"/>
              </a:rPr>
              <a:t>Conditions</a:t>
            </a:r>
          </a:p>
        </p:txBody>
      </p:sp>
      <p:sp>
        <p:nvSpPr>
          <p:cNvPr id="44106" name="Line 74"/>
          <p:cNvSpPr>
            <a:spLocks noChangeShapeType="1"/>
          </p:cNvSpPr>
          <p:nvPr/>
        </p:nvSpPr>
        <p:spPr bwMode="auto">
          <a:xfrm flipV="1">
            <a:off x="2743200" y="4714875"/>
            <a:ext cx="76200" cy="228600"/>
          </a:xfrm>
          <a:prstGeom prst="line">
            <a:avLst/>
          </a:prstGeom>
          <a:noFill/>
          <a:ln w="19050">
            <a:solidFill>
              <a:schemeClr val="tx1"/>
            </a:solidFill>
            <a:round/>
            <a:headEnd/>
            <a:tailEnd/>
          </a:ln>
        </p:spPr>
        <p:txBody>
          <a:bodyPr wrap="none" anchor="ctr"/>
          <a:lstStyle/>
          <a:p>
            <a:endParaRPr lang="en-US"/>
          </a:p>
        </p:txBody>
      </p:sp>
      <p:sp>
        <p:nvSpPr>
          <p:cNvPr id="44107" name="Line 75"/>
          <p:cNvSpPr>
            <a:spLocks noChangeShapeType="1"/>
          </p:cNvSpPr>
          <p:nvPr/>
        </p:nvSpPr>
        <p:spPr bwMode="auto">
          <a:xfrm>
            <a:off x="2819400" y="4714875"/>
            <a:ext cx="76200" cy="228600"/>
          </a:xfrm>
          <a:prstGeom prst="line">
            <a:avLst/>
          </a:prstGeom>
          <a:noFill/>
          <a:ln w="19050">
            <a:solidFill>
              <a:schemeClr val="tx1"/>
            </a:solidFill>
            <a:round/>
            <a:headEnd/>
            <a:tailEnd/>
          </a:ln>
        </p:spPr>
        <p:txBody>
          <a:bodyPr wrap="none" anchor="ctr"/>
          <a:lstStyle/>
          <a:p>
            <a:endParaRPr lang="en-US"/>
          </a:p>
        </p:txBody>
      </p:sp>
      <p:sp>
        <p:nvSpPr>
          <p:cNvPr id="44108" name="Line 76"/>
          <p:cNvSpPr>
            <a:spLocks noChangeShapeType="1"/>
          </p:cNvSpPr>
          <p:nvPr/>
        </p:nvSpPr>
        <p:spPr bwMode="auto">
          <a:xfrm>
            <a:off x="2819400" y="4943475"/>
            <a:ext cx="0" cy="152400"/>
          </a:xfrm>
          <a:prstGeom prst="line">
            <a:avLst/>
          </a:prstGeom>
          <a:noFill/>
          <a:ln w="19050">
            <a:solidFill>
              <a:schemeClr val="tx1"/>
            </a:solidFill>
            <a:round/>
            <a:headEnd/>
            <a:tailEnd/>
          </a:ln>
        </p:spPr>
        <p:txBody>
          <a:bodyPr wrap="none" anchor="ctr"/>
          <a:lstStyle/>
          <a:p>
            <a:endParaRPr lang="en-US"/>
          </a:p>
        </p:txBody>
      </p:sp>
      <p:sp>
        <p:nvSpPr>
          <p:cNvPr id="44109" name="Rectangle 77"/>
          <p:cNvSpPr>
            <a:spLocks noChangeArrowheads="1"/>
          </p:cNvSpPr>
          <p:nvPr/>
        </p:nvSpPr>
        <p:spPr bwMode="auto">
          <a:xfrm>
            <a:off x="1262063" y="5083175"/>
            <a:ext cx="490537"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clk</a:t>
            </a:r>
          </a:p>
        </p:txBody>
      </p:sp>
      <p:sp>
        <p:nvSpPr>
          <p:cNvPr id="44110" name="Line 78"/>
          <p:cNvSpPr>
            <a:spLocks noChangeShapeType="1"/>
          </p:cNvSpPr>
          <p:nvPr/>
        </p:nvSpPr>
        <p:spPr bwMode="auto">
          <a:xfrm flipV="1">
            <a:off x="1414463" y="4714875"/>
            <a:ext cx="76200" cy="228600"/>
          </a:xfrm>
          <a:prstGeom prst="line">
            <a:avLst/>
          </a:prstGeom>
          <a:noFill/>
          <a:ln w="19050">
            <a:solidFill>
              <a:schemeClr val="tx1"/>
            </a:solidFill>
            <a:round/>
            <a:headEnd/>
            <a:tailEnd/>
          </a:ln>
        </p:spPr>
        <p:txBody>
          <a:bodyPr wrap="none" anchor="ctr"/>
          <a:lstStyle/>
          <a:p>
            <a:endParaRPr lang="en-US"/>
          </a:p>
        </p:txBody>
      </p:sp>
      <p:sp>
        <p:nvSpPr>
          <p:cNvPr id="44111" name="Line 79"/>
          <p:cNvSpPr>
            <a:spLocks noChangeShapeType="1"/>
          </p:cNvSpPr>
          <p:nvPr/>
        </p:nvSpPr>
        <p:spPr bwMode="auto">
          <a:xfrm>
            <a:off x="1490663" y="4714875"/>
            <a:ext cx="76200" cy="228600"/>
          </a:xfrm>
          <a:prstGeom prst="line">
            <a:avLst/>
          </a:prstGeom>
          <a:noFill/>
          <a:ln w="19050">
            <a:solidFill>
              <a:schemeClr val="tx1"/>
            </a:solidFill>
            <a:round/>
            <a:headEnd/>
            <a:tailEnd/>
          </a:ln>
        </p:spPr>
        <p:txBody>
          <a:bodyPr wrap="none" anchor="ctr"/>
          <a:lstStyle/>
          <a:p>
            <a:endParaRPr lang="en-US"/>
          </a:p>
        </p:txBody>
      </p:sp>
      <p:sp>
        <p:nvSpPr>
          <p:cNvPr id="44112" name="Line 80"/>
          <p:cNvSpPr>
            <a:spLocks noChangeShapeType="1"/>
          </p:cNvSpPr>
          <p:nvPr/>
        </p:nvSpPr>
        <p:spPr bwMode="auto">
          <a:xfrm>
            <a:off x="1490663" y="4943475"/>
            <a:ext cx="0" cy="152400"/>
          </a:xfrm>
          <a:prstGeom prst="line">
            <a:avLst/>
          </a:prstGeom>
          <a:noFill/>
          <a:ln w="19050">
            <a:solidFill>
              <a:schemeClr val="tx1"/>
            </a:solidFill>
            <a:round/>
            <a:headEnd/>
            <a:tailEnd/>
          </a:ln>
        </p:spPr>
        <p:txBody>
          <a:bodyPr wrap="none" anchor="ctr"/>
          <a:lstStyle/>
          <a:p>
            <a:endParaRPr lang="en-US"/>
          </a:p>
        </p:txBody>
      </p:sp>
      <p:sp>
        <p:nvSpPr>
          <p:cNvPr id="44113" name="Rectangle 81"/>
          <p:cNvSpPr>
            <a:spLocks noChangeArrowheads="1"/>
          </p:cNvSpPr>
          <p:nvPr/>
        </p:nvSpPr>
        <p:spPr bwMode="auto">
          <a:xfrm>
            <a:off x="7162800" y="5006975"/>
            <a:ext cx="490538"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clk</a:t>
            </a:r>
          </a:p>
        </p:txBody>
      </p:sp>
      <p:sp>
        <p:nvSpPr>
          <p:cNvPr id="44114" name="Line 82"/>
          <p:cNvSpPr>
            <a:spLocks noChangeShapeType="1"/>
          </p:cNvSpPr>
          <p:nvPr/>
        </p:nvSpPr>
        <p:spPr bwMode="auto">
          <a:xfrm flipV="1">
            <a:off x="7315200" y="4638675"/>
            <a:ext cx="76200" cy="228600"/>
          </a:xfrm>
          <a:prstGeom prst="line">
            <a:avLst/>
          </a:prstGeom>
          <a:noFill/>
          <a:ln w="19050">
            <a:solidFill>
              <a:schemeClr val="tx1"/>
            </a:solidFill>
            <a:round/>
            <a:headEnd/>
            <a:tailEnd/>
          </a:ln>
        </p:spPr>
        <p:txBody>
          <a:bodyPr wrap="none" anchor="ctr"/>
          <a:lstStyle/>
          <a:p>
            <a:endParaRPr lang="en-US"/>
          </a:p>
        </p:txBody>
      </p:sp>
      <p:sp>
        <p:nvSpPr>
          <p:cNvPr id="44115" name="Line 83"/>
          <p:cNvSpPr>
            <a:spLocks noChangeShapeType="1"/>
          </p:cNvSpPr>
          <p:nvPr/>
        </p:nvSpPr>
        <p:spPr bwMode="auto">
          <a:xfrm>
            <a:off x="7391400" y="4638675"/>
            <a:ext cx="76200" cy="228600"/>
          </a:xfrm>
          <a:prstGeom prst="line">
            <a:avLst/>
          </a:prstGeom>
          <a:noFill/>
          <a:ln w="19050">
            <a:solidFill>
              <a:schemeClr val="tx1"/>
            </a:solidFill>
            <a:round/>
            <a:headEnd/>
            <a:tailEnd/>
          </a:ln>
        </p:spPr>
        <p:txBody>
          <a:bodyPr wrap="none" anchor="ctr"/>
          <a:lstStyle/>
          <a:p>
            <a:endParaRPr lang="en-US"/>
          </a:p>
        </p:txBody>
      </p:sp>
      <p:sp>
        <p:nvSpPr>
          <p:cNvPr id="44116" name="Line 84"/>
          <p:cNvSpPr>
            <a:spLocks noChangeShapeType="1"/>
          </p:cNvSpPr>
          <p:nvPr/>
        </p:nvSpPr>
        <p:spPr bwMode="auto">
          <a:xfrm>
            <a:off x="7391400" y="4867275"/>
            <a:ext cx="0" cy="152400"/>
          </a:xfrm>
          <a:prstGeom prst="line">
            <a:avLst/>
          </a:prstGeom>
          <a:noFill/>
          <a:ln w="19050">
            <a:solidFill>
              <a:schemeClr val="tx1"/>
            </a:solidFill>
            <a:round/>
            <a:headEnd/>
            <a:tailEnd/>
          </a:ln>
        </p:spPr>
        <p:txBody>
          <a:bodyPr wrap="none" anchor="ctr"/>
          <a:lstStyle/>
          <a:p>
            <a:endParaRPr lang="en-US"/>
          </a:p>
        </p:txBody>
      </p:sp>
      <p:grpSp>
        <p:nvGrpSpPr>
          <p:cNvPr id="2" name="Group 85"/>
          <p:cNvGrpSpPr>
            <a:grpSpLocks/>
          </p:cNvGrpSpPr>
          <p:nvPr/>
        </p:nvGrpSpPr>
        <p:grpSpPr bwMode="auto">
          <a:xfrm>
            <a:off x="5029200" y="3724275"/>
            <a:ext cx="485775" cy="1143000"/>
            <a:chOff x="4009" y="2304"/>
            <a:chExt cx="306" cy="720"/>
          </a:xfrm>
        </p:grpSpPr>
        <p:sp>
          <p:nvSpPr>
            <p:cNvPr id="44119" name="Rectangle 86"/>
            <p:cNvSpPr>
              <a:spLocks noChangeArrowheads="1"/>
            </p:cNvSpPr>
            <p:nvPr/>
          </p:nvSpPr>
          <p:spPr bwMode="auto">
            <a:xfrm>
              <a:off x="4009" y="2322"/>
              <a:ext cx="114" cy="210"/>
            </a:xfrm>
            <a:prstGeom prst="rect">
              <a:avLst/>
            </a:prstGeom>
            <a:noFill/>
            <a:ln w="12700">
              <a:noFill/>
              <a:miter lim="800000"/>
              <a:headEnd/>
              <a:tailEnd/>
            </a:ln>
          </p:spPr>
          <p:txBody>
            <a:bodyPr wrap="none" lIns="90488" tIns="44450" rIns="90488" bIns="44450">
              <a:spAutoFit/>
            </a:bodyPr>
            <a:lstStyle/>
            <a:p>
              <a:endParaRPr lang="en-US" sz="1600" b="1">
                <a:solidFill>
                  <a:schemeClr val="tx1"/>
                </a:solidFill>
                <a:latin typeface="Times" charset="0"/>
              </a:endParaRPr>
            </a:p>
          </p:txBody>
        </p:sp>
        <p:sp>
          <p:nvSpPr>
            <p:cNvPr id="44120" name="Rectangle 87"/>
            <p:cNvSpPr>
              <a:spLocks noChangeArrowheads="1"/>
            </p:cNvSpPr>
            <p:nvPr/>
          </p:nvSpPr>
          <p:spPr bwMode="auto">
            <a:xfrm rot="5400000">
              <a:off x="3993" y="2583"/>
              <a:ext cx="384" cy="210"/>
            </a:xfrm>
            <a:prstGeom prst="rect">
              <a:avLst/>
            </a:prstGeom>
            <a:noFill/>
            <a:ln w="12700">
              <a:noFill/>
              <a:miter lim="800000"/>
              <a:headEnd/>
              <a:tailEnd/>
            </a:ln>
          </p:spPr>
          <p:txBody>
            <a:bodyPr wrap="none" lIns="90488" tIns="44450" rIns="90488" bIns="44450">
              <a:spAutoFit/>
            </a:bodyPr>
            <a:lstStyle/>
            <a:p>
              <a:r>
                <a:rPr lang="en-US" sz="1600" b="1">
                  <a:solidFill>
                    <a:schemeClr val="tx1"/>
                  </a:solidFill>
                  <a:latin typeface="Times" charset="0"/>
                </a:rPr>
                <a:t>ALU</a:t>
              </a:r>
            </a:p>
          </p:txBody>
        </p:sp>
        <p:sp>
          <p:nvSpPr>
            <p:cNvPr id="44121" name="Freeform 88"/>
            <p:cNvSpPr>
              <a:spLocks/>
            </p:cNvSpPr>
            <p:nvPr/>
          </p:nvSpPr>
          <p:spPr bwMode="auto">
            <a:xfrm>
              <a:off x="4032" y="2304"/>
              <a:ext cx="283" cy="720"/>
            </a:xfrm>
            <a:custGeom>
              <a:avLst/>
              <a:gdLst>
                <a:gd name="T0" fmla="*/ 0 w 240"/>
                <a:gd name="T1" fmla="*/ 0 h 672"/>
                <a:gd name="T2" fmla="*/ 0 w 240"/>
                <a:gd name="T3" fmla="*/ 331 h 672"/>
                <a:gd name="T4" fmla="*/ 67 w 240"/>
                <a:gd name="T5" fmla="*/ 386 h 672"/>
                <a:gd name="T6" fmla="*/ 0 w 240"/>
                <a:gd name="T7" fmla="*/ 440 h 672"/>
                <a:gd name="T8" fmla="*/ 0 w 240"/>
                <a:gd name="T9" fmla="*/ 771 h 672"/>
                <a:gd name="T10" fmla="*/ 334 w 240"/>
                <a:gd name="T11" fmla="*/ 551 h 672"/>
                <a:gd name="T12" fmla="*/ 334 w 240"/>
                <a:gd name="T13" fmla="*/ 221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lstStyle/>
            <a:p>
              <a:endParaRPr lang="en-US"/>
            </a:p>
          </p:txBody>
        </p:sp>
      </p:grpSp>
      <p:sp>
        <p:nvSpPr>
          <p:cNvPr id="44118" name="Line 89"/>
          <p:cNvSpPr>
            <a:spLocks noChangeShapeType="1"/>
          </p:cNvSpPr>
          <p:nvPr/>
        </p:nvSpPr>
        <p:spPr bwMode="auto">
          <a:xfrm>
            <a:off x="3733800" y="2689225"/>
            <a:ext cx="304800" cy="0"/>
          </a:xfrm>
          <a:prstGeom prst="line">
            <a:avLst/>
          </a:prstGeom>
          <a:noFill/>
          <a:ln w="12700">
            <a:solidFill>
              <a:schemeClr val="tx1"/>
            </a:solidFill>
            <a:round/>
            <a:headEnd/>
            <a:tailEnd type="triangle" w="med" len="me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5"/>
          <p:cNvSpPr>
            <a:spLocks noGrp="1" noChangeArrowheads="1"/>
          </p:cNvSpPr>
          <p:nvPr>
            <p:ph type="title"/>
          </p:nvPr>
        </p:nvSpPr>
        <p:spPr>
          <a:xfrm>
            <a:off x="342900" y="-79128"/>
            <a:ext cx="8686800" cy="1143000"/>
          </a:xfrm>
        </p:spPr>
        <p:txBody>
          <a:bodyPr>
            <a:normAutofit/>
          </a:bodyPr>
          <a:lstStyle/>
          <a:p>
            <a:pPr>
              <a:lnSpc>
                <a:spcPct val="80000"/>
              </a:lnSpc>
            </a:pPr>
            <a:r>
              <a:rPr lang="en-US" sz="3600" dirty="0" smtClean="0"/>
              <a:t>Call home, we’ve made HW/SW contact!</a:t>
            </a:r>
            <a:endParaRPr lang="en-US" sz="3600" dirty="0" smtClean="0"/>
          </a:p>
        </p:txBody>
      </p:sp>
      <p:sp>
        <p:nvSpPr>
          <p:cNvPr id="28676" name="Rectangle 18"/>
          <p:cNvSpPr>
            <a:spLocks noGrp="1" noChangeArrowheads="1"/>
          </p:cNvSpPr>
          <p:nvPr>
            <p:ph type="body" sz="half" idx="4294967295"/>
          </p:nvPr>
        </p:nvSpPr>
        <p:spPr>
          <a:xfrm>
            <a:off x="4624389" y="2008440"/>
            <a:ext cx="3848100" cy="896937"/>
          </a:xfrm>
        </p:spPr>
        <p:txBody>
          <a:bodyPr rtlCol="0">
            <a:normAutofit lnSpcReduction="10000"/>
          </a:bodyPr>
          <a:lstStyle/>
          <a:p>
            <a:pPr eaLnBrk="1" fontAlgn="auto" hangingPunct="1">
              <a:lnSpc>
                <a:spcPct val="90000"/>
              </a:lnSpc>
              <a:spcBef>
                <a:spcPct val="0"/>
              </a:spcBef>
              <a:spcAft>
                <a:spcPts val="0"/>
              </a:spcAft>
              <a:buFont typeface="Times" charset="0"/>
              <a:buNone/>
              <a:tabLst>
                <a:tab pos="1066800" algn="l"/>
              </a:tabLst>
              <a:defRPr/>
            </a:pPr>
            <a:r>
              <a:rPr lang="en-US" sz="1600" dirty="0" err="1">
                <a:solidFill>
                  <a:srgbClr val="FF0000"/>
                </a:solidFill>
                <a:ea typeface="+mn-ea"/>
                <a:cs typeface="+mn-cs"/>
              </a:rPr>
              <a:t>lw</a:t>
            </a:r>
            <a:r>
              <a:rPr lang="en-US" sz="1600" dirty="0">
                <a:solidFill>
                  <a:srgbClr val="FF0000"/>
                </a:solidFill>
                <a:ea typeface="+mn-ea"/>
                <a:cs typeface="+mn-cs"/>
              </a:rPr>
              <a:t>	  $t0, 0($2)</a:t>
            </a:r>
          </a:p>
          <a:p>
            <a:pPr eaLnBrk="1" fontAlgn="auto" hangingPunct="1">
              <a:lnSpc>
                <a:spcPct val="90000"/>
              </a:lnSpc>
              <a:spcBef>
                <a:spcPct val="0"/>
              </a:spcBef>
              <a:spcAft>
                <a:spcPts val="0"/>
              </a:spcAft>
              <a:buFont typeface="Times" charset="0"/>
              <a:buNone/>
              <a:tabLst>
                <a:tab pos="1066800" algn="l"/>
              </a:tabLst>
              <a:defRPr/>
            </a:pPr>
            <a:r>
              <a:rPr lang="en-US" sz="1600" dirty="0" err="1">
                <a:solidFill>
                  <a:srgbClr val="FF0000"/>
                </a:solidFill>
                <a:ea typeface="+mn-ea"/>
                <a:cs typeface="+mn-cs"/>
              </a:rPr>
              <a:t>lw</a:t>
            </a:r>
            <a:r>
              <a:rPr lang="en-US" sz="1600" dirty="0">
                <a:solidFill>
                  <a:srgbClr val="FF0000"/>
                </a:solidFill>
                <a:ea typeface="+mn-ea"/>
                <a:cs typeface="+mn-cs"/>
              </a:rPr>
              <a:t>	  $t1, 4($2)</a:t>
            </a:r>
          </a:p>
          <a:p>
            <a:pPr eaLnBrk="1" fontAlgn="auto" hangingPunct="1">
              <a:lnSpc>
                <a:spcPct val="90000"/>
              </a:lnSpc>
              <a:spcBef>
                <a:spcPct val="0"/>
              </a:spcBef>
              <a:spcAft>
                <a:spcPts val="0"/>
              </a:spcAft>
              <a:buFont typeface="Times" charset="0"/>
              <a:buNone/>
              <a:tabLst>
                <a:tab pos="1066800" algn="l"/>
              </a:tabLst>
              <a:defRPr/>
            </a:pPr>
            <a:r>
              <a:rPr lang="en-US" sz="1600" dirty="0" err="1">
                <a:solidFill>
                  <a:srgbClr val="FF0000"/>
                </a:solidFill>
                <a:ea typeface="+mn-ea"/>
                <a:cs typeface="+mn-cs"/>
              </a:rPr>
              <a:t>sw</a:t>
            </a:r>
            <a:r>
              <a:rPr lang="en-US" sz="1600" dirty="0">
                <a:solidFill>
                  <a:srgbClr val="FF0000"/>
                </a:solidFill>
                <a:ea typeface="+mn-ea"/>
                <a:cs typeface="+mn-cs"/>
              </a:rPr>
              <a:t>	  $t1, 0($2)</a:t>
            </a:r>
          </a:p>
          <a:p>
            <a:pPr eaLnBrk="1" fontAlgn="auto" hangingPunct="1">
              <a:spcBef>
                <a:spcPct val="0"/>
              </a:spcBef>
              <a:spcAft>
                <a:spcPts val="0"/>
              </a:spcAft>
              <a:buFont typeface="Times" charset="0"/>
              <a:buNone/>
              <a:tabLst>
                <a:tab pos="1066800" algn="l"/>
              </a:tabLst>
              <a:defRPr/>
            </a:pPr>
            <a:r>
              <a:rPr lang="en-US" sz="1600" dirty="0" err="1">
                <a:solidFill>
                  <a:srgbClr val="FF0000"/>
                </a:solidFill>
                <a:ea typeface="+mn-ea"/>
                <a:cs typeface="+mn-cs"/>
              </a:rPr>
              <a:t>sw</a:t>
            </a:r>
            <a:r>
              <a:rPr lang="en-US" sz="1600" dirty="0">
                <a:solidFill>
                  <a:srgbClr val="FF0000"/>
                </a:solidFill>
                <a:ea typeface="+mn-ea"/>
                <a:cs typeface="+mn-cs"/>
              </a:rPr>
              <a:t>	  $t0, 4($2)</a:t>
            </a:r>
          </a:p>
        </p:txBody>
      </p:sp>
      <p:graphicFrame>
        <p:nvGraphicFramePr>
          <p:cNvPr id="21506" name="Object 2"/>
          <p:cNvGraphicFramePr>
            <a:graphicFrameLocks noChangeAspect="1"/>
          </p:cNvGraphicFramePr>
          <p:nvPr>
            <p:ph sz="quarter" idx="4294967295"/>
          </p:nvPr>
        </p:nvGraphicFramePr>
        <p:xfrm>
          <a:off x="4624388" y="5356476"/>
          <a:ext cx="1828800" cy="1257300"/>
        </p:xfrm>
        <a:graphic>
          <a:graphicData uri="http://schemas.openxmlformats.org/presentationml/2006/ole">
            <p:oleObj spid="_x0000_s122882" name="Image" r:id="rId6" imgW="3492063" imgH="2400000" progId="">
              <p:embed/>
            </p:oleObj>
          </a:graphicData>
        </a:graphic>
      </p:graphicFrame>
      <p:sp>
        <p:nvSpPr>
          <p:cNvPr id="21509" name="Rectangle 7"/>
          <p:cNvSpPr>
            <a:spLocks noChangeArrowheads="1"/>
          </p:cNvSpPr>
          <p:nvPr/>
        </p:nvSpPr>
        <p:spPr bwMode="auto">
          <a:xfrm>
            <a:off x="857251" y="1241676"/>
            <a:ext cx="2590800" cy="529119"/>
          </a:xfrm>
          <a:prstGeom prst="rect">
            <a:avLst/>
          </a:prstGeom>
          <a:noFill/>
          <a:ln w="28575">
            <a:solidFill>
              <a:schemeClr val="tx1"/>
            </a:solidFill>
            <a:miter lim="800000"/>
            <a:headEnd/>
            <a:tailEnd/>
          </a:ln>
        </p:spPr>
        <p:txBody>
          <a:bodyPr lIns="63500" tIns="25400" rIns="63500" bIns="25400">
            <a:prstTxWarp prst="textNoShape">
              <a:avLst/>
            </a:prstTxWarp>
            <a:spAutoFit/>
          </a:bodyPr>
          <a:lstStyle/>
          <a:p>
            <a:pPr algn="ctr">
              <a:lnSpc>
                <a:spcPct val="85000"/>
              </a:lnSpc>
              <a:spcBef>
                <a:spcPct val="41000"/>
              </a:spcBef>
            </a:pPr>
            <a:r>
              <a:rPr lang="en-US" b="1">
                <a:latin typeface="Calibri" charset="0"/>
              </a:rPr>
              <a:t>High Level Language</a:t>
            </a:r>
            <a:br>
              <a:rPr lang="en-US" b="1">
                <a:latin typeface="Calibri" charset="0"/>
              </a:rPr>
            </a:br>
            <a:r>
              <a:rPr lang="en-US" b="1">
                <a:latin typeface="Calibri" charset="0"/>
              </a:rPr>
              <a:t>Program (e.g., C)</a:t>
            </a:r>
          </a:p>
        </p:txBody>
      </p:sp>
      <p:sp>
        <p:nvSpPr>
          <p:cNvPr id="21510" name="Rectangle 8"/>
          <p:cNvSpPr>
            <a:spLocks noChangeArrowheads="1"/>
          </p:cNvSpPr>
          <p:nvPr/>
        </p:nvSpPr>
        <p:spPr bwMode="auto">
          <a:xfrm>
            <a:off x="857250" y="2187827"/>
            <a:ext cx="2800351" cy="529119"/>
          </a:xfrm>
          <a:prstGeom prst="rect">
            <a:avLst/>
          </a:prstGeom>
          <a:noFill/>
          <a:ln w="28575">
            <a:solidFill>
              <a:schemeClr val="tx1"/>
            </a:solidFill>
            <a:miter lim="800000"/>
            <a:headEnd/>
            <a:tailEnd/>
          </a:ln>
        </p:spPr>
        <p:txBody>
          <a:bodyPr lIns="63500" tIns="25400" rIns="63500" bIns="25400">
            <a:prstTxWarp prst="textNoShape">
              <a:avLst/>
            </a:prstTxWarp>
            <a:spAutoFit/>
          </a:bodyPr>
          <a:lstStyle/>
          <a:p>
            <a:pPr algn="ctr">
              <a:lnSpc>
                <a:spcPct val="85000"/>
              </a:lnSpc>
              <a:spcBef>
                <a:spcPct val="41000"/>
              </a:spcBef>
            </a:pPr>
            <a:r>
              <a:rPr lang="en-US" b="1" dirty="0">
                <a:solidFill>
                  <a:srgbClr val="FF0000"/>
                </a:solidFill>
                <a:latin typeface="Calibri" charset="0"/>
              </a:rPr>
              <a:t>Assembly  Language Program (e.g., MIPS)</a:t>
            </a:r>
          </a:p>
        </p:txBody>
      </p:sp>
      <p:sp>
        <p:nvSpPr>
          <p:cNvPr id="21511" name="Rectangle 9"/>
          <p:cNvSpPr>
            <a:spLocks noChangeArrowheads="1"/>
          </p:cNvSpPr>
          <p:nvPr/>
        </p:nvSpPr>
        <p:spPr bwMode="auto">
          <a:xfrm>
            <a:off x="908051" y="3102226"/>
            <a:ext cx="2590800" cy="529119"/>
          </a:xfrm>
          <a:prstGeom prst="rect">
            <a:avLst/>
          </a:prstGeom>
          <a:noFill/>
          <a:ln w="28575">
            <a:solidFill>
              <a:schemeClr val="tx1"/>
            </a:solidFill>
            <a:miter lim="800000"/>
            <a:headEnd/>
            <a:tailEnd/>
          </a:ln>
        </p:spPr>
        <p:txBody>
          <a:bodyPr lIns="63500" tIns="25400" rIns="63500" bIns="25400">
            <a:prstTxWarp prst="textNoShape">
              <a:avLst/>
            </a:prstTxWarp>
            <a:spAutoFit/>
          </a:bodyPr>
          <a:lstStyle/>
          <a:p>
            <a:pPr algn="ctr">
              <a:lnSpc>
                <a:spcPct val="85000"/>
              </a:lnSpc>
              <a:spcBef>
                <a:spcPct val="41000"/>
              </a:spcBef>
            </a:pPr>
            <a:r>
              <a:rPr lang="en-US" b="1">
                <a:latin typeface="Calibri" charset="0"/>
              </a:rPr>
              <a:t>Machine  Language Program (MIPS)</a:t>
            </a:r>
          </a:p>
        </p:txBody>
      </p:sp>
      <p:sp>
        <p:nvSpPr>
          <p:cNvPr id="21512" name="Rectangle 10"/>
          <p:cNvSpPr>
            <a:spLocks noChangeArrowheads="1"/>
          </p:cNvSpPr>
          <p:nvPr/>
        </p:nvSpPr>
        <p:spPr bwMode="auto">
          <a:xfrm>
            <a:off x="304800" y="4473827"/>
            <a:ext cx="4038600" cy="544354"/>
          </a:xfrm>
          <a:prstGeom prst="rect">
            <a:avLst/>
          </a:prstGeom>
          <a:noFill/>
          <a:ln w="28575">
            <a:pattFill prst="pct70">
              <a:fgClr>
                <a:schemeClr val="tx1"/>
              </a:fgClr>
              <a:bgClr>
                <a:schemeClr val="bg1"/>
              </a:bgClr>
            </a:pattFill>
            <a:miter lim="800000"/>
            <a:headEnd/>
            <a:tailEnd/>
          </a:ln>
        </p:spPr>
        <p:txBody>
          <a:bodyPr lIns="63500" tIns="25400" rIns="63500" bIns="25400">
            <a:prstTxWarp prst="textNoShape">
              <a:avLst/>
            </a:prstTxWarp>
            <a:spAutoFit/>
          </a:bodyPr>
          <a:lstStyle/>
          <a:p>
            <a:pPr algn="ctr">
              <a:lnSpc>
                <a:spcPct val="88000"/>
              </a:lnSpc>
              <a:spcBef>
                <a:spcPct val="43000"/>
              </a:spcBef>
            </a:pPr>
            <a:r>
              <a:rPr lang="en-US" b="1">
                <a:solidFill>
                  <a:srgbClr val="3366FF"/>
                </a:solidFill>
                <a:latin typeface="Calibri" charset="0"/>
              </a:rPr>
              <a:t>Hardware Architecture Description</a:t>
            </a:r>
            <a:br>
              <a:rPr lang="en-US" b="1">
                <a:solidFill>
                  <a:srgbClr val="3366FF"/>
                </a:solidFill>
                <a:latin typeface="Calibri" charset="0"/>
              </a:rPr>
            </a:br>
            <a:r>
              <a:rPr lang="en-US" b="1">
                <a:solidFill>
                  <a:srgbClr val="3366FF"/>
                </a:solidFill>
                <a:latin typeface="Calibri" charset="0"/>
              </a:rPr>
              <a:t>(e.g., block diagrams)</a:t>
            </a:r>
            <a:r>
              <a:rPr lang="en-US">
                <a:solidFill>
                  <a:srgbClr val="3366FF"/>
                </a:solidFill>
                <a:latin typeface="Calibri" charset="0"/>
              </a:rPr>
              <a:t> </a:t>
            </a:r>
          </a:p>
        </p:txBody>
      </p:sp>
      <p:sp>
        <p:nvSpPr>
          <p:cNvPr id="21513" name="Line 11"/>
          <p:cNvSpPr>
            <a:spLocks noChangeShapeType="1"/>
          </p:cNvSpPr>
          <p:nvPr/>
        </p:nvSpPr>
        <p:spPr bwMode="auto">
          <a:xfrm>
            <a:off x="2057400" y="1787776"/>
            <a:ext cx="0" cy="40005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514" name="Rectangle 13"/>
          <p:cNvSpPr>
            <a:spLocks noChangeArrowheads="1"/>
          </p:cNvSpPr>
          <p:nvPr/>
        </p:nvSpPr>
        <p:spPr bwMode="auto">
          <a:xfrm>
            <a:off x="2197101" y="1883027"/>
            <a:ext cx="1308100" cy="293670"/>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Compiler</a:t>
            </a:r>
          </a:p>
        </p:txBody>
      </p:sp>
      <p:sp>
        <p:nvSpPr>
          <p:cNvPr id="21515" name="Rectangle 14"/>
          <p:cNvSpPr>
            <a:spLocks noChangeArrowheads="1"/>
          </p:cNvSpPr>
          <p:nvPr/>
        </p:nvSpPr>
        <p:spPr bwMode="auto">
          <a:xfrm>
            <a:off x="2222501" y="2797427"/>
            <a:ext cx="1435100" cy="293670"/>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Assembler</a:t>
            </a:r>
          </a:p>
        </p:txBody>
      </p:sp>
      <p:sp>
        <p:nvSpPr>
          <p:cNvPr id="21516" name="Line 15"/>
          <p:cNvSpPr>
            <a:spLocks noChangeShapeType="1"/>
          </p:cNvSpPr>
          <p:nvPr/>
        </p:nvSpPr>
        <p:spPr bwMode="auto">
          <a:xfrm>
            <a:off x="2108200" y="3622927"/>
            <a:ext cx="0" cy="8509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517" name="Rectangle 16"/>
          <p:cNvSpPr>
            <a:spLocks noChangeArrowheads="1"/>
          </p:cNvSpPr>
          <p:nvPr/>
        </p:nvSpPr>
        <p:spPr bwMode="auto">
          <a:xfrm>
            <a:off x="381000" y="3864227"/>
            <a:ext cx="1676400" cy="529119"/>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Machine Interpretation</a:t>
            </a:r>
          </a:p>
        </p:txBody>
      </p:sp>
      <p:sp>
        <p:nvSpPr>
          <p:cNvPr id="21518" name="Rectangle 17"/>
          <p:cNvSpPr>
            <a:spLocks noChangeArrowheads="1"/>
          </p:cNvSpPr>
          <p:nvPr/>
        </p:nvSpPr>
        <p:spPr bwMode="auto">
          <a:xfrm>
            <a:off x="4624389" y="1143251"/>
            <a:ext cx="3086100" cy="709630"/>
          </a:xfrm>
          <a:prstGeom prst="rect">
            <a:avLst/>
          </a:prstGeom>
          <a:noFill/>
          <a:ln w="12700">
            <a:noFill/>
            <a:miter lim="800000"/>
            <a:headEnd/>
            <a:tailEnd/>
          </a:ln>
        </p:spPr>
        <p:txBody>
          <a:bodyPr lIns="63500" tIns="25400" rIns="63500" bIns="25400">
            <a:prstTxWarp prst="textNoShape">
              <a:avLst/>
            </a:prstTxWarp>
            <a:spAutoFit/>
          </a:bodyPr>
          <a:lstStyle/>
          <a:p>
            <a:pPr marL="342900" indent="-342900">
              <a:lnSpc>
                <a:spcPct val="78000"/>
              </a:lnSpc>
            </a:pPr>
            <a:r>
              <a:rPr lang="en-US" b="1">
                <a:latin typeface="Calibri" charset="0"/>
              </a:rPr>
              <a:t>temp = v[k];</a:t>
            </a:r>
          </a:p>
          <a:p>
            <a:pPr marL="342900" indent="-342900">
              <a:lnSpc>
                <a:spcPct val="78000"/>
              </a:lnSpc>
            </a:pPr>
            <a:r>
              <a:rPr lang="en-US" b="1">
                <a:latin typeface="Calibri" charset="0"/>
              </a:rPr>
              <a:t>v[k] = v[k+1];</a:t>
            </a:r>
          </a:p>
          <a:p>
            <a:pPr marL="342900" indent="-342900">
              <a:lnSpc>
                <a:spcPct val="78000"/>
              </a:lnSpc>
            </a:pPr>
            <a:r>
              <a:rPr lang="en-US" b="1">
                <a:latin typeface="Calibri" charset="0"/>
              </a:rPr>
              <a:t>v[k+1] = temp;</a:t>
            </a:r>
            <a:endParaRPr lang="en-US" sz="1200">
              <a:latin typeface="Calibri" charset="0"/>
            </a:endParaRPr>
          </a:p>
        </p:txBody>
      </p:sp>
      <p:sp>
        <p:nvSpPr>
          <p:cNvPr id="21519" name="Rectangle 19"/>
          <p:cNvSpPr>
            <a:spLocks noChangeArrowheads="1"/>
          </p:cNvSpPr>
          <p:nvPr/>
        </p:nvSpPr>
        <p:spPr bwMode="auto">
          <a:xfrm>
            <a:off x="4624389" y="4105526"/>
            <a:ext cx="2984500" cy="266700"/>
          </a:xfrm>
          <a:prstGeom prst="rect">
            <a:avLst/>
          </a:prstGeom>
          <a:noFill/>
          <a:ln w="12700">
            <a:noFill/>
            <a:miter lim="800000"/>
            <a:headEnd/>
            <a:tailEnd/>
          </a:ln>
        </p:spPr>
        <p:txBody>
          <a:bodyPr wrap="none" anchor="ctr">
            <a:prstTxWarp prst="textNoShape">
              <a:avLst/>
            </a:prstTxWarp>
          </a:bodyPr>
          <a:lstStyle/>
          <a:p>
            <a:endParaRPr lang="en-US">
              <a:latin typeface="Calibri" charset="0"/>
            </a:endParaRPr>
          </a:p>
        </p:txBody>
      </p:sp>
      <p:sp>
        <p:nvSpPr>
          <p:cNvPr id="21520" name="Rectangle 20"/>
          <p:cNvSpPr>
            <a:spLocks noChangeArrowheads="1"/>
          </p:cNvSpPr>
          <p:nvPr/>
        </p:nvSpPr>
        <p:spPr bwMode="auto">
          <a:xfrm>
            <a:off x="4624390" y="2932364"/>
            <a:ext cx="4384575" cy="951542"/>
          </a:xfrm>
          <a:prstGeom prst="rect">
            <a:avLst/>
          </a:prstGeom>
          <a:noFill/>
          <a:ln w="12700">
            <a:noFill/>
            <a:miter lim="800000"/>
            <a:headEnd/>
            <a:tailEnd/>
          </a:ln>
        </p:spPr>
        <p:txBody>
          <a:bodyPr wrap="none" lIns="90487" tIns="44450" rIns="90487" bIns="44450">
            <a:prstTxWarp prst="textNoShape">
              <a:avLst/>
            </a:prstTxWarp>
            <a:spAutoFit/>
          </a:bodyPr>
          <a:lstStyle/>
          <a:p>
            <a:r>
              <a:rPr lang="en-US" sz="1400">
                <a:latin typeface="Courier New" charset="0"/>
              </a:rPr>
              <a:t>0000 1001 1100 0110 1010 1111 0101 1000</a:t>
            </a:r>
          </a:p>
          <a:p>
            <a:r>
              <a:rPr lang="en-US" sz="1400">
                <a:latin typeface="Courier New" charset="0"/>
              </a:rPr>
              <a:t>1010 1111 0101 1000 0000 1001 1100 0110 </a:t>
            </a:r>
          </a:p>
          <a:p>
            <a:r>
              <a:rPr lang="en-US" sz="1400">
                <a:latin typeface="Courier New" charset="0"/>
              </a:rPr>
              <a:t>1100 0110 1010 1111 0101 1000 0000 1001 </a:t>
            </a:r>
          </a:p>
          <a:p>
            <a:r>
              <a:rPr lang="en-US" sz="1400">
                <a:latin typeface="Courier New" charset="0"/>
              </a:rPr>
              <a:t>0101 1000 0000 1001 1100 0110 1010 1111</a:t>
            </a:r>
            <a:r>
              <a:rPr lang="en-US" sz="1400">
                <a:latin typeface="Courier" charset="0"/>
              </a:rPr>
              <a:t> </a:t>
            </a:r>
          </a:p>
        </p:txBody>
      </p:sp>
      <p:sp>
        <p:nvSpPr>
          <p:cNvPr id="21521" name="Rectangle 22"/>
          <p:cNvSpPr>
            <a:spLocks noChangeArrowheads="1"/>
          </p:cNvSpPr>
          <p:nvPr/>
        </p:nvSpPr>
        <p:spPr bwMode="auto">
          <a:xfrm>
            <a:off x="844551" y="3622927"/>
            <a:ext cx="2730500" cy="139700"/>
          </a:xfrm>
          <a:prstGeom prst="rect">
            <a:avLst/>
          </a:prstGeom>
          <a:solidFill>
            <a:srgbClr val="FF8DA0"/>
          </a:solidFill>
          <a:ln w="1270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1522" name="Line 23"/>
          <p:cNvSpPr>
            <a:spLocks noChangeShapeType="1"/>
          </p:cNvSpPr>
          <p:nvPr/>
        </p:nvSpPr>
        <p:spPr bwMode="auto">
          <a:xfrm>
            <a:off x="2085975" y="2729164"/>
            <a:ext cx="0" cy="40005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523" name="Rectangle 24"/>
          <p:cNvSpPr>
            <a:spLocks noChangeArrowheads="1"/>
          </p:cNvSpPr>
          <p:nvPr/>
        </p:nvSpPr>
        <p:spPr bwMode="auto">
          <a:xfrm>
            <a:off x="609600" y="5877177"/>
            <a:ext cx="3708400" cy="544354"/>
          </a:xfrm>
          <a:prstGeom prst="rect">
            <a:avLst/>
          </a:prstGeom>
          <a:noFill/>
          <a:ln w="28575">
            <a:pattFill prst="pct70">
              <a:fgClr>
                <a:schemeClr val="tx1"/>
              </a:fgClr>
              <a:bgClr>
                <a:schemeClr val="bg1"/>
              </a:bgClr>
            </a:pattFill>
            <a:miter lim="800000"/>
            <a:headEnd/>
            <a:tailEnd/>
          </a:ln>
        </p:spPr>
        <p:txBody>
          <a:bodyPr lIns="63500" tIns="25400" rIns="63500" bIns="25400">
            <a:prstTxWarp prst="textNoShape">
              <a:avLst/>
            </a:prstTxWarp>
            <a:spAutoFit/>
          </a:bodyPr>
          <a:lstStyle/>
          <a:p>
            <a:pPr algn="ctr">
              <a:lnSpc>
                <a:spcPct val="88000"/>
              </a:lnSpc>
              <a:spcBef>
                <a:spcPct val="43000"/>
              </a:spcBef>
            </a:pPr>
            <a:r>
              <a:rPr lang="en-US" b="1">
                <a:solidFill>
                  <a:srgbClr val="005400"/>
                </a:solidFill>
                <a:latin typeface="Calibri" charset="0"/>
              </a:rPr>
              <a:t>Logic Circuit Description</a:t>
            </a:r>
            <a:br>
              <a:rPr lang="en-US" b="1">
                <a:solidFill>
                  <a:srgbClr val="005400"/>
                </a:solidFill>
                <a:latin typeface="Calibri" charset="0"/>
              </a:rPr>
            </a:br>
            <a:r>
              <a:rPr lang="en-US" b="1">
                <a:solidFill>
                  <a:srgbClr val="005400"/>
                </a:solidFill>
                <a:latin typeface="Calibri" charset="0"/>
              </a:rPr>
              <a:t>(Circuit Schematic Diagrams)</a:t>
            </a:r>
          </a:p>
        </p:txBody>
      </p:sp>
      <p:sp>
        <p:nvSpPr>
          <p:cNvPr id="21524" name="Line 26"/>
          <p:cNvSpPr>
            <a:spLocks noChangeShapeType="1"/>
          </p:cNvSpPr>
          <p:nvPr/>
        </p:nvSpPr>
        <p:spPr bwMode="auto">
          <a:xfrm>
            <a:off x="2286000" y="5031040"/>
            <a:ext cx="0" cy="8509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21525" name="Rectangle 27"/>
          <p:cNvSpPr>
            <a:spLocks noChangeArrowheads="1"/>
          </p:cNvSpPr>
          <p:nvPr/>
        </p:nvSpPr>
        <p:spPr bwMode="auto">
          <a:xfrm>
            <a:off x="381000" y="5175502"/>
            <a:ext cx="1981200" cy="529119"/>
          </a:xfrm>
          <a:prstGeom prst="rect">
            <a:avLst/>
          </a:prstGeom>
          <a:noFill/>
          <a:ln w="12700">
            <a:noFill/>
            <a:miter lim="800000"/>
            <a:headEnd/>
            <a:tailEnd/>
          </a:ln>
        </p:spPr>
        <p:txBody>
          <a:bodyPr lIns="63500" tIns="25400" rIns="63500" bIns="25400">
            <a:prstTxWarp prst="textNoShape">
              <a:avLst/>
            </a:prstTxWarp>
            <a:spAutoFit/>
          </a:bodyPr>
          <a:lstStyle/>
          <a:p>
            <a:pPr>
              <a:lnSpc>
                <a:spcPct val="85000"/>
              </a:lnSpc>
            </a:pPr>
            <a:r>
              <a:rPr lang="en-US" b="1" i="1">
                <a:latin typeface="Calibri" charset="0"/>
              </a:rPr>
              <a:t>Architecture Implementation</a:t>
            </a:r>
          </a:p>
        </p:txBody>
      </p:sp>
      <p:pic>
        <p:nvPicPr>
          <p:cNvPr id="21526" name="Picture 35" descr="Picture 1"/>
          <p:cNvPicPr>
            <a:picLocks noChangeAspect="1" noChangeArrowheads="1"/>
          </p:cNvPicPr>
          <p:nvPr/>
        </p:nvPicPr>
        <p:blipFill>
          <a:blip r:embed="rId7"/>
          <a:srcRect/>
          <a:stretch>
            <a:fillRect/>
          </a:stretch>
        </p:blipFill>
        <p:spPr bwMode="auto">
          <a:xfrm>
            <a:off x="4624389" y="3984877"/>
            <a:ext cx="1638300" cy="1373188"/>
          </a:xfrm>
          <a:prstGeom prst="rect">
            <a:avLst/>
          </a:prstGeom>
          <a:noFill/>
          <a:ln w="9525">
            <a:noFill/>
            <a:miter lim="800000"/>
            <a:headEnd/>
            <a:tailEnd/>
          </a:ln>
        </p:spPr>
      </p:pic>
      <p:sp>
        <p:nvSpPr>
          <p:cNvPr id="21527" name="Rectangle 36"/>
          <p:cNvSpPr>
            <a:spLocks noChangeArrowheads="1"/>
          </p:cNvSpPr>
          <p:nvPr/>
        </p:nvSpPr>
        <p:spPr bwMode="auto">
          <a:xfrm>
            <a:off x="6008688" y="5097715"/>
            <a:ext cx="304800" cy="336550"/>
          </a:xfrm>
          <a:prstGeom prst="rect">
            <a:avLst/>
          </a:prstGeom>
          <a:solidFill>
            <a:schemeClr val="bg1"/>
          </a:solidFill>
          <a:ln w="12700">
            <a:noFill/>
            <a:miter lim="800000"/>
            <a:headEnd/>
            <a:tailEnd/>
          </a:ln>
        </p:spPr>
        <p:txBody>
          <a:bodyPr wrap="none" anchor="ctr">
            <a:prstTxWarp prst="textNoShape">
              <a:avLst/>
            </a:prstTxWarp>
          </a:bodyPr>
          <a:lstStyle/>
          <a:p>
            <a:endParaRPr lang="en-US">
              <a:latin typeface="Calibri" charset="0"/>
            </a:endParaRPr>
          </a:p>
        </p:txBody>
      </p:sp>
      <p:sp>
        <p:nvSpPr>
          <p:cNvPr id="21528" name="TextBox 24"/>
          <p:cNvSpPr txBox="1">
            <a:spLocks noChangeArrowheads="1"/>
          </p:cNvSpPr>
          <p:nvPr/>
        </p:nvSpPr>
        <p:spPr bwMode="auto">
          <a:xfrm>
            <a:off x="6359853" y="1990977"/>
            <a:ext cx="2590473" cy="830997"/>
          </a:xfrm>
          <a:prstGeom prst="rect">
            <a:avLst/>
          </a:prstGeom>
          <a:noFill/>
          <a:ln w="9525">
            <a:noFill/>
            <a:miter lim="800000"/>
            <a:headEnd/>
            <a:tailEnd/>
          </a:ln>
        </p:spPr>
        <p:txBody>
          <a:bodyPr wrap="none">
            <a:prstTxWarp prst="textNoShape">
              <a:avLst/>
            </a:prstTxWarp>
            <a:spAutoFit/>
          </a:bodyPr>
          <a:lstStyle/>
          <a:p>
            <a:pPr algn="r"/>
            <a:r>
              <a:rPr lang="en-US" sz="1600">
                <a:latin typeface="Calibri" charset="0"/>
              </a:rPr>
              <a:t>Anything can be represented</a:t>
            </a:r>
            <a:br>
              <a:rPr lang="en-US" sz="1600">
                <a:latin typeface="Calibri" charset="0"/>
              </a:rPr>
            </a:br>
            <a:r>
              <a:rPr lang="en-US" sz="1600">
                <a:latin typeface="Calibri" charset="0"/>
              </a:rPr>
              <a:t>as a </a:t>
            </a:r>
            <a:r>
              <a:rPr lang="en-US" sz="1600" i="1">
                <a:latin typeface="Calibri" charset="0"/>
              </a:rPr>
              <a:t>number</a:t>
            </a:r>
            <a:r>
              <a:rPr lang="en-US" sz="1600">
                <a:latin typeface="Calibri" charset="0"/>
              </a:rPr>
              <a:t>, </a:t>
            </a:r>
            <a:br>
              <a:rPr lang="en-US" sz="1600">
                <a:latin typeface="Calibri" charset="0"/>
              </a:rPr>
            </a:br>
            <a:r>
              <a:rPr lang="en-US" sz="1600">
                <a:latin typeface="Calibri" charset="0"/>
              </a:rPr>
              <a:t>i.e., data or instructions</a:t>
            </a:r>
          </a:p>
        </p:txBody>
      </p:sp>
      <p:sp>
        <p:nvSpPr>
          <p:cNvPr id="26" name="Date Placeholder 25"/>
          <p:cNvSpPr>
            <a:spLocks noGrp="1"/>
          </p:cNvSpPr>
          <p:nvPr>
            <p:ph type="dt" sz="quarter" idx="10"/>
          </p:nvPr>
        </p:nvSpPr>
        <p:spPr>
          <a:xfrm>
            <a:off x="457200" y="6162926"/>
            <a:ext cx="2133600" cy="365125"/>
          </a:xfrm>
        </p:spPr>
        <p:txBody>
          <a:bodyPr/>
          <a:lstStyle/>
          <a:p>
            <a:pPr>
              <a:defRPr/>
            </a:pPr>
            <a:fld id="{B6238E7B-A3CC-BF49-A290-B0329A0F4F10}" type="datetime1">
              <a:rPr lang="en-US" smtClean="0"/>
              <a:pPr>
                <a:defRPr/>
              </a:pPr>
              <a:t>7/26/2011</a:t>
            </a:fld>
            <a:endParaRPr lang="en-US"/>
          </a:p>
        </p:txBody>
      </p:sp>
      <p:sp>
        <p:nvSpPr>
          <p:cNvPr id="27" name="Slide Number Placeholder 26"/>
          <p:cNvSpPr>
            <a:spLocks noGrp="1"/>
          </p:cNvSpPr>
          <p:nvPr>
            <p:ph type="sldNum" sz="quarter" idx="12"/>
          </p:nvPr>
        </p:nvSpPr>
        <p:spPr>
          <a:xfrm>
            <a:off x="6553200" y="6162926"/>
            <a:ext cx="2133600" cy="365125"/>
          </a:xfrm>
        </p:spPr>
        <p:txBody>
          <a:bodyPr/>
          <a:lstStyle/>
          <a:p>
            <a:pPr>
              <a:defRPr/>
            </a:pPr>
            <a:fld id="{5A4513E0-2E5C-2743-9841-8E41BC710CE1}" type="slidenum">
              <a:rPr lang="en-US"/>
              <a:pPr>
                <a:defRPr/>
              </a:pPr>
              <a:t>29</a:t>
            </a:fld>
            <a:endParaRPr lang="en-US"/>
          </a:p>
        </p:txBody>
      </p:sp>
      <p:sp>
        <p:nvSpPr>
          <p:cNvPr id="28" name="Footer Placeholder 27"/>
          <p:cNvSpPr>
            <a:spLocks noGrp="1"/>
          </p:cNvSpPr>
          <p:nvPr>
            <p:ph type="ftr" sz="quarter" idx="11"/>
          </p:nvPr>
        </p:nvSpPr>
        <p:spPr>
          <a:xfrm>
            <a:off x="3124200" y="6162926"/>
            <a:ext cx="2895600" cy="365125"/>
          </a:xfrm>
        </p:spPr>
        <p:txBody>
          <a:bodyPr/>
          <a:lstStyle/>
          <a:p>
            <a:pPr>
              <a:defRPr/>
            </a:pPr>
            <a:r>
              <a:rPr lang="en-US" smtClean="0"/>
              <a:t>Spring 2011 -- Lecture #18</a:t>
            </a:r>
            <a:endParaRPr lang="en-US"/>
          </a:p>
        </p:txBody>
      </p:sp>
      <p:pic>
        <p:nvPicPr>
          <p:cNvPr id="30" name="Picture 37" descr="CreationOfMan"/>
          <p:cNvPicPr>
            <a:picLocks noChangeAspect="1" noChangeArrowheads="1"/>
          </p:cNvPicPr>
          <p:nvPr/>
        </p:nvPicPr>
        <p:blipFill>
          <a:blip r:embed="rId8">
            <a:alphaModFix amt="90000"/>
          </a:blip>
          <a:srcRect l="59843"/>
          <a:stretch>
            <a:fillRect/>
          </a:stretch>
        </p:blipFill>
        <p:spPr bwMode="auto">
          <a:xfrm rot="-5400000">
            <a:off x="3388809" y="279288"/>
            <a:ext cx="2366382" cy="4419604"/>
          </a:xfrm>
          <a:prstGeom prst="rect">
            <a:avLst/>
          </a:prstGeom>
          <a:noFill/>
        </p:spPr>
      </p:pic>
      <p:pic>
        <p:nvPicPr>
          <p:cNvPr id="31" name="Picture 37" descr="CreationOfMan"/>
          <p:cNvPicPr>
            <a:picLocks noChangeAspect="1" noChangeArrowheads="1"/>
          </p:cNvPicPr>
          <p:nvPr/>
        </p:nvPicPr>
        <p:blipFill>
          <a:blip r:embed="rId8">
            <a:alphaModFix amt="90000"/>
          </a:blip>
          <a:srcRect l="5047" r="40643"/>
          <a:stretch>
            <a:fillRect/>
          </a:stretch>
        </p:blipFill>
        <p:spPr bwMode="auto">
          <a:xfrm rot="-5400000">
            <a:off x="2971801" y="3047998"/>
            <a:ext cx="3200400" cy="4419604"/>
          </a:xfrm>
          <a:prstGeom prst="rect">
            <a:avLst/>
          </a:prstGeom>
          <a:noFill/>
        </p:spPr>
      </p:pic>
      <p:pic>
        <p:nvPicPr>
          <p:cNvPr id="32" name="2008SpCS61C-L28-ddg-pipelineI.aif">
            <a:hlinkClick r:id="" action="ppaction://media"/>
          </p:cNvPr>
          <p:cNvPicPr>
            <a:picLocks noRot="1" noChangeAspect="1"/>
          </p:cNvPicPr>
          <p:nvPr>
            <a:audioFile r:link="rId2"/>
          </p:nvPr>
        </p:nvPicPr>
        <p:blipFill>
          <a:blip r:embed="rId9"/>
          <a:stretch>
            <a:fillRect/>
          </a:stretch>
        </p:blipFill>
        <p:spPr>
          <a:xfrm>
            <a:off x="8077200" y="5638800"/>
            <a:ext cx="838200" cy="838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2000" fill="hold"/>
                                        <p:tgtEl>
                                          <p:spTgt spid="30"/>
                                        </p:tgtEl>
                                        <p:attrNameLst>
                                          <p:attrName>ppt_x</p:attrName>
                                        </p:attrNameLst>
                                      </p:cBhvr>
                                      <p:tavLst>
                                        <p:tav tm="0">
                                          <p:val>
                                            <p:strVal val="#ppt_x"/>
                                          </p:val>
                                        </p:tav>
                                        <p:tav tm="100000">
                                          <p:val>
                                            <p:strVal val="#ppt_x"/>
                                          </p:val>
                                        </p:tav>
                                      </p:tavLst>
                                    </p:anim>
                                    <p:anim calcmode="lin" valueType="num">
                                      <p:cBhvr additive="base">
                                        <p:cTn id="8" dur="2000" fill="hold"/>
                                        <p:tgtEl>
                                          <p:spTgt spid="3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2008SpCS61C-L28-ddg-pipelineI.wav"/>
                                        </p:tgtEl>
                                      </p:cMediaNode>
                                    </p:audio>
                                  </p:subTnLst>
                                </p:cTn>
                              </p:par>
                              <p:par>
                                <p:cTn id="9" presetID="7"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2000" fill="hold"/>
                                        <p:tgtEl>
                                          <p:spTgt spid="31"/>
                                        </p:tgtEl>
                                        <p:attrNameLst>
                                          <p:attrName>ppt_x</p:attrName>
                                        </p:attrNameLst>
                                      </p:cBhvr>
                                      <p:tavLst>
                                        <p:tav tm="0">
                                          <p:val>
                                            <p:strVal val="#ppt_x"/>
                                          </p:val>
                                        </p:tav>
                                        <p:tav tm="100000">
                                          <p:val>
                                            <p:strVal val="#ppt_x"/>
                                          </p:val>
                                        </p:tav>
                                      </p:tavLst>
                                    </p:anim>
                                    <p:anim calcmode="lin" valueType="num">
                                      <p:cBhvr additive="base">
                                        <p:cTn id="12" dur="2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3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190500" y="47625"/>
            <a:ext cx="9763125" cy="474663"/>
          </a:xfrm>
        </p:spPr>
        <p:txBody>
          <a:bodyPr>
            <a:noAutofit/>
          </a:bodyPr>
          <a:lstStyle/>
          <a:p>
            <a:r>
              <a:rPr lang="en-US" sz="3600" dirty="0" smtClean="0">
                <a:ea typeface="ＭＳ Ｐゴシック" pitchFamily="34" charset="-128"/>
              </a:rPr>
              <a:t>Review: </a:t>
            </a:r>
            <a:r>
              <a:rPr lang="en-US" sz="3600" dirty="0" smtClean="0">
                <a:ea typeface="ＭＳ Ｐゴシック" pitchFamily="34" charset="-128"/>
              </a:rPr>
              <a:t>A Single Cycle </a:t>
            </a:r>
            <a:r>
              <a:rPr lang="en-US" sz="3600" dirty="0" err="1" smtClean="0">
                <a:ea typeface="ＭＳ Ｐゴシック" pitchFamily="34" charset="-128"/>
              </a:rPr>
              <a:t>Datapath</a:t>
            </a:r>
            <a:endParaRPr lang="en-US" sz="3600" dirty="0" smtClean="0">
              <a:ea typeface="ＭＳ Ｐゴシック" pitchFamily="34" charset="-128"/>
            </a:endParaRPr>
          </a:p>
        </p:txBody>
      </p:sp>
      <p:sp>
        <p:nvSpPr>
          <p:cNvPr id="41987" name="Rectangle 3"/>
          <p:cNvSpPr>
            <a:spLocks noChangeArrowheads="1"/>
          </p:cNvSpPr>
          <p:nvPr/>
        </p:nvSpPr>
        <p:spPr bwMode="auto">
          <a:xfrm rot="10800000" flipV="1">
            <a:off x="76200" y="6019800"/>
            <a:ext cx="900113"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imm16</a:t>
            </a:r>
          </a:p>
        </p:txBody>
      </p:sp>
      <p:sp>
        <p:nvSpPr>
          <p:cNvPr id="41988" name="Rectangle 4"/>
          <p:cNvSpPr>
            <a:spLocks noChangeArrowheads="1"/>
          </p:cNvSpPr>
          <p:nvPr/>
        </p:nvSpPr>
        <p:spPr bwMode="auto">
          <a:xfrm>
            <a:off x="6934200" y="3886200"/>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32</a:t>
            </a:r>
          </a:p>
        </p:txBody>
      </p:sp>
      <p:sp>
        <p:nvSpPr>
          <p:cNvPr id="41989" name="Rectangle 5"/>
          <p:cNvSpPr>
            <a:spLocks noChangeArrowheads="1"/>
          </p:cNvSpPr>
          <p:nvPr/>
        </p:nvSpPr>
        <p:spPr bwMode="auto">
          <a:xfrm>
            <a:off x="6046788" y="2273300"/>
            <a:ext cx="1039812" cy="393700"/>
          </a:xfrm>
          <a:prstGeom prst="rect">
            <a:avLst/>
          </a:prstGeom>
          <a:noFill/>
          <a:ln w="12700">
            <a:noFill/>
            <a:miter lim="800000"/>
            <a:headEnd/>
            <a:tailEnd/>
          </a:ln>
        </p:spPr>
        <p:txBody>
          <a:bodyPr lIns="90488" tIns="44450" rIns="90488" bIns="44450">
            <a:spAutoFit/>
          </a:bodyPr>
          <a:lstStyle/>
          <a:p>
            <a:r>
              <a:rPr lang="en-US" sz="2000" u="sng" dirty="0" err="1">
                <a:solidFill>
                  <a:srgbClr val="FF0000"/>
                </a:solidFill>
                <a:latin typeface="Times" charset="0"/>
              </a:rPr>
              <a:t>ALUctr</a:t>
            </a:r>
            <a:endParaRPr lang="en-US" sz="2000" u="sng" dirty="0">
              <a:solidFill>
                <a:srgbClr val="FF0000"/>
              </a:solidFill>
              <a:latin typeface="Times" charset="0"/>
            </a:endParaRPr>
          </a:p>
        </p:txBody>
      </p:sp>
      <p:sp>
        <p:nvSpPr>
          <p:cNvPr id="41990" name="Rectangle 6"/>
          <p:cNvSpPr>
            <a:spLocks noChangeArrowheads="1"/>
          </p:cNvSpPr>
          <p:nvPr/>
        </p:nvSpPr>
        <p:spPr bwMode="auto">
          <a:xfrm>
            <a:off x="3048000" y="4648200"/>
            <a:ext cx="490538"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clk</a:t>
            </a:r>
          </a:p>
        </p:txBody>
      </p:sp>
      <p:sp>
        <p:nvSpPr>
          <p:cNvPr id="41991" name="Rectangle 7"/>
          <p:cNvSpPr>
            <a:spLocks noChangeArrowheads="1"/>
          </p:cNvSpPr>
          <p:nvPr/>
        </p:nvSpPr>
        <p:spPr bwMode="auto">
          <a:xfrm>
            <a:off x="2503488" y="3743325"/>
            <a:ext cx="714375" cy="363538"/>
          </a:xfrm>
          <a:prstGeom prst="rect">
            <a:avLst/>
          </a:prstGeom>
          <a:noFill/>
          <a:ln w="12700">
            <a:noFill/>
            <a:miter lim="800000"/>
            <a:headEnd/>
            <a:tailEnd/>
          </a:ln>
        </p:spPr>
        <p:txBody>
          <a:bodyPr wrap="none" lIns="90488" tIns="44450" rIns="90488" bIns="44450">
            <a:spAutoFit/>
          </a:bodyPr>
          <a:lstStyle/>
          <a:p>
            <a:r>
              <a:rPr lang="en-US" sz="1800">
                <a:solidFill>
                  <a:schemeClr val="tx1"/>
                </a:solidFill>
                <a:latin typeface="Times" charset="0"/>
              </a:rPr>
              <a:t>busW</a:t>
            </a:r>
          </a:p>
        </p:txBody>
      </p:sp>
      <p:sp>
        <p:nvSpPr>
          <p:cNvPr id="41992" name="Rectangle 8"/>
          <p:cNvSpPr>
            <a:spLocks noChangeArrowheads="1"/>
          </p:cNvSpPr>
          <p:nvPr/>
        </p:nvSpPr>
        <p:spPr bwMode="auto">
          <a:xfrm>
            <a:off x="2625725" y="3048000"/>
            <a:ext cx="914400" cy="393700"/>
          </a:xfrm>
          <a:prstGeom prst="rect">
            <a:avLst/>
          </a:prstGeom>
          <a:noFill/>
          <a:ln w="12700">
            <a:noFill/>
            <a:miter lim="800000"/>
            <a:headEnd/>
            <a:tailEnd/>
          </a:ln>
        </p:spPr>
        <p:txBody>
          <a:bodyPr wrap="none" lIns="90488" tIns="44450" rIns="90488" bIns="44450">
            <a:spAutoFit/>
          </a:bodyPr>
          <a:lstStyle/>
          <a:p>
            <a:r>
              <a:rPr lang="en-US" sz="2000" u="sng">
                <a:solidFill>
                  <a:srgbClr val="FF0000"/>
                </a:solidFill>
                <a:latin typeface="Times" charset="0"/>
              </a:rPr>
              <a:t>RegWr</a:t>
            </a:r>
          </a:p>
        </p:txBody>
      </p:sp>
      <p:sp>
        <p:nvSpPr>
          <p:cNvPr id="41993" name="Line 9"/>
          <p:cNvSpPr>
            <a:spLocks noChangeShapeType="1"/>
          </p:cNvSpPr>
          <p:nvPr/>
        </p:nvSpPr>
        <p:spPr bwMode="auto">
          <a:xfrm flipH="1">
            <a:off x="2813050" y="4062413"/>
            <a:ext cx="88900" cy="128587"/>
          </a:xfrm>
          <a:prstGeom prst="line">
            <a:avLst/>
          </a:prstGeom>
          <a:noFill/>
          <a:ln w="12700">
            <a:solidFill>
              <a:schemeClr val="tx1"/>
            </a:solidFill>
            <a:round/>
            <a:headEnd/>
            <a:tailEnd/>
          </a:ln>
        </p:spPr>
        <p:txBody>
          <a:bodyPr wrap="none" anchor="ctr"/>
          <a:lstStyle/>
          <a:p>
            <a:endParaRPr lang="en-US"/>
          </a:p>
        </p:txBody>
      </p:sp>
      <p:sp>
        <p:nvSpPr>
          <p:cNvPr id="41994" name="Rectangle 10"/>
          <p:cNvSpPr>
            <a:spLocks noChangeArrowheads="1"/>
          </p:cNvSpPr>
          <p:nvPr/>
        </p:nvSpPr>
        <p:spPr bwMode="auto">
          <a:xfrm>
            <a:off x="2665413" y="4162425"/>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32</a:t>
            </a:r>
          </a:p>
        </p:txBody>
      </p:sp>
      <p:sp>
        <p:nvSpPr>
          <p:cNvPr id="41995" name="Line 11"/>
          <p:cNvSpPr>
            <a:spLocks noChangeShapeType="1"/>
          </p:cNvSpPr>
          <p:nvPr/>
        </p:nvSpPr>
        <p:spPr bwMode="auto">
          <a:xfrm flipH="1">
            <a:off x="5638800" y="3886200"/>
            <a:ext cx="88900" cy="130175"/>
          </a:xfrm>
          <a:prstGeom prst="line">
            <a:avLst/>
          </a:prstGeom>
          <a:noFill/>
          <a:ln w="12700">
            <a:solidFill>
              <a:schemeClr val="tx1"/>
            </a:solidFill>
            <a:round/>
            <a:headEnd/>
            <a:tailEnd/>
          </a:ln>
        </p:spPr>
        <p:txBody>
          <a:bodyPr wrap="none" anchor="ctr"/>
          <a:lstStyle/>
          <a:p>
            <a:endParaRPr lang="en-US"/>
          </a:p>
        </p:txBody>
      </p:sp>
      <p:sp>
        <p:nvSpPr>
          <p:cNvPr id="41996" name="Rectangle 12"/>
          <p:cNvSpPr>
            <a:spLocks noChangeArrowheads="1"/>
          </p:cNvSpPr>
          <p:nvPr/>
        </p:nvSpPr>
        <p:spPr bwMode="auto">
          <a:xfrm>
            <a:off x="5486400" y="3581400"/>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32</a:t>
            </a:r>
          </a:p>
        </p:txBody>
      </p:sp>
      <p:sp>
        <p:nvSpPr>
          <p:cNvPr id="41997" name="Rectangle 13"/>
          <p:cNvSpPr>
            <a:spLocks noChangeArrowheads="1"/>
          </p:cNvSpPr>
          <p:nvPr/>
        </p:nvSpPr>
        <p:spPr bwMode="auto">
          <a:xfrm>
            <a:off x="4692650" y="3581400"/>
            <a:ext cx="717550"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busA</a:t>
            </a:r>
          </a:p>
        </p:txBody>
      </p:sp>
      <p:sp>
        <p:nvSpPr>
          <p:cNvPr id="41998" name="Line 14"/>
          <p:cNvSpPr>
            <a:spLocks noChangeShapeType="1"/>
          </p:cNvSpPr>
          <p:nvPr/>
        </p:nvSpPr>
        <p:spPr bwMode="auto">
          <a:xfrm flipV="1">
            <a:off x="4953000" y="4419600"/>
            <a:ext cx="76200" cy="152400"/>
          </a:xfrm>
          <a:prstGeom prst="line">
            <a:avLst/>
          </a:prstGeom>
          <a:noFill/>
          <a:ln w="12700">
            <a:solidFill>
              <a:schemeClr val="tx1"/>
            </a:solidFill>
            <a:round/>
            <a:headEnd/>
            <a:tailEnd/>
          </a:ln>
        </p:spPr>
        <p:txBody>
          <a:bodyPr wrap="none" anchor="ctr"/>
          <a:lstStyle/>
          <a:p>
            <a:endParaRPr lang="en-US"/>
          </a:p>
        </p:txBody>
      </p:sp>
      <p:sp>
        <p:nvSpPr>
          <p:cNvPr id="41999" name="Rectangle 15"/>
          <p:cNvSpPr>
            <a:spLocks noChangeArrowheads="1"/>
          </p:cNvSpPr>
          <p:nvPr/>
        </p:nvSpPr>
        <p:spPr bwMode="auto">
          <a:xfrm>
            <a:off x="4797425" y="4543425"/>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32</a:t>
            </a:r>
          </a:p>
        </p:txBody>
      </p:sp>
      <p:sp>
        <p:nvSpPr>
          <p:cNvPr id="42000" name="Rectangle 16"/>
          <p:cNvSpPr>
            <a:spLocks noChangeArrowheads="1"/>
          </p:cNvSpPr>
          <p:nvPr/>
        </p:nvSpPr>
        <p:spPr bwMode="auto">
          <a:xfrm>
            <a:off x="4724400" y="4114800"/>
            <a:ext cx="703263"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busB</a:t>
            </a:r>
          </a:p>
        </p:txBody>
      </p:sp>
      <p:sp>
        <p:nvSpPr>
          <p:cNvPr id="42001" name="Line 17"/>
          <p:cNvSpPr>
            <a:spLocks noChangeShapeType="1"/>
          </p:cNvSpPr>
          <p:nvPr/>
        </p:nvSpPr>
        <p:spPr bwMode="auto">
          <a:xfrm flipV="1">
            <a:off x="4343400" y="3425825"/>
            <a:ext cx="139700" cy="155575"/>
          </a:xfrm>
          <a:prstGeom prst="line">
            <a:avLst/>
          </a:prstGeom>
          <a:noFill/>
          <a:ln w="12700">
            <a:solidFill>
              <a:schemeClr val="tx1"/>
            </a:solidFill>
            <a:round/>
            <a:headEnd/>
            <a:tailEnd/>
          </a:ln>
        </p:spPr>
        <p:txBody>
          <a:bodyPr wrap="none" anchor="ctr"/>
          <a:lstStyle/>
          <a:p>
            <a:endParaRPr lang="en-US"/>
          </a:p>
        </p:txBody>
      </p:sp>
      <p:sp>
        <p:nvSpPr>
          <p:cNvPr id="42002" name="Line 18"/>
          <p:cNvSpPr>
            <a:spLocks noChangeShapeType="1"/>
          </p:cNvSpPr>
          <p:nvPr/>
        </p:nvSpPr>
        <p:spPr bwMode="auto">
          <a:xfrm flipV="1">
            <a:off x="3594100" y="3425825"/>
            <a:ext cx="139700" cy="155575"/>
          </a:xfrm>
          <a:prstGeom prst="line">
            <a:avLst/>
          </a:prstGeom>
          <a:noFill/>
          <a:ln w="12700">
            <a:solidFill>
              <a:schemeClr val="tx1"/>
            </a:solidFill>
            <a:round/>
            <a:headEnd/>
            <a:tailEnd/>
          </a:ln>
        </p:spPr>
        <p:txBody>
          <a:bodyPr wrap="none" anchor="ctr"/>
          <a:lstStyle/>
          <a:p>
            <a:endParaRPr lang="en-US"/>
          </a:p>
        </p:txBody>
      </p:sp>
      <p:sp>
        <p:nvSpPr>
          <p:cNvPr id="42003" name="Rectangle 19"/>
          <p:cNvSpPr>
            <a:spLocks noChangeArrowheads="1"/>
          </p:cNvSpPr>
          <p:nvPr/>
        </p:nvSpPr>
        <p:spPr bwMode="auto">
          <a:xfrm>
            <a:off x="3451225" y="3276600"/>
            <a:ext cx="2825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5</a:t>
            </a:r>
          </a:p>
        </p:txBody>
      </p:sp>
      <p:sp>
        <p:nvSpPr>
          <p:cNvPr id="42004" name="Line 20"/>
          <p:cNvSpPr>
            <a:spLocks noChangeShapeType="1"/>
          </p:cNvSpPr>
          <p:nvPr/>
        </p:nvSpPr>
        <p:spPr bwMode="auto">
          <a:xfrm flipV="1">
            <a:off x="3975100" y="3425825"/>
            <a:ext cx="139700" cy="155575"/>
          </a:xfrm>
          <a:prstGeom prst="line">
            <a:avLst/>
          </a:prstGeom>
          <a:noFill/>
          <a:ln w="12700">
            <a:solidFill>
              <a:schemeClr val="tx1"/>
            </a:solidFill>
            <a:round/>
            <a:headEnd/>
            <a:tailEnd/>
          </a:ln>
        </p:spPr>
        <p:txBody>
          <a:bodyPr wrap="none" anchor="ctr"/>
          <a:lstStyle/>
          <a:p>
            <a:endParaRPr lang="en-US"/>
          </a:p>
        </p:txBody>
      </p:sp>
      <p:sp>
        <p:nvSpPr>
          <p:cNvPr id="42005" name="Rectangle 21"/>
          <p:cNvSpPr>
            <a:spLocks noChangeArrowheads="1"/>
          </p:cNvSpPr>
          <p:nvPr/>
        </p:nvSpPr>
        <p:spPr bwMode="auto">
          <a:xfrm>
            <a:off x="3810000" y="3276600"/>
            <a:ext cx="2825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5</a:t>
            </a:r>
          </a:p>
        </p:txBody>
      </p:sp>
      <p:sp>
        <p:nvSpPr>
          <p:cNvPr id="42006" name="Rectangle 22"/>
          <p:cNvSpPr>
            <a:spLocks noChangeArrowheads="1"/>
          </p:cNvSpPr>
          <p:nvPr/>
        </p:nvSpPr>
        <p:spPr bwMode="auto">
          <a:xfrm>
            <a:off x="3389313" y="3652838"/>
            <a:ext cx="463550"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Rw</a:t>
            </a:r>
          </a:p>
        </p:txBody>
      </p:sp>
      <p:sp>
        <p:nvSpPr>
          <p:cNvPr id="42007" name="Rectangle 23"/>
          <p:cNvSpPr>
            <a:spLocks noChangeArrowheads="1"/>
          </p:cNvSpPr>
          <p:nvPr/>
        </p:nvSpPr>
        <p:spPr bwMode="auto">
          <a:xfrm>
            <a:off x="3846513" y="3652838"/>
            <a:ext cx="406400"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Ra</a:t>
            </a:r>
          </a:p>
        </p:txBody>
      </p:sp>
      <p:sp>
        <p:nvSpPr>
          <p:cNvPr id="42008" name="Rectangle 24"/>
          <p:cNvSpPr>
            <a:spLocks noChangeArrowheads="1"/>
          </p:cNvSpPr>
          <p:nvPr/>
        </p:nvSpPr>
        <p:spPr bwMode="auto">
          <a:xfrm>
            <a:off x="4227513" y="3652838"/>
            <a:ext cx="417512"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Rb</a:t>
            </a:r>
          </a:p>
        </p:txBody>
      </p:sp>
      <p:sp>
        <p:nvSpPr>
          <p:cNvPr id="42009" name="Rectangle 25"/>
          <p:cNvSpPr>
            <a:spLocks noChangeArrowheads="1"/>
          </p:cNvSpPr>
          <p:nvPr/>
        </p:nvSpPr>
        <p:spPr bwMode="auto">
          <a:xfrm>
            <a:off x="3389313" y="4038600"/>
            <a:ext cx="1012825" cy="393700"/>
          </a:xfrm>
          <a:prstGeom prst="rect">
            <a:avLst/>
          </a:prstGeom>
          <a:noFill/>
          <a:ln w="12700">
            <a:noFill/>
            <a:miter lim="800000"/>
            <a:headEnd/>
            <a:tailEnd/>
          </a:ln>
        </p:spPr>
        <p:txBody>
          <a:bodyPr wrap="none" lIns="90488" tIns="44450" rIns="90488" bIns="44450">
            <a:spAutoFit/>
          </a:bodyPr>
          <a:lstStyle/>
          <a:p>
            <a:r>
              <a:rPr lang="en-US" sz="2000" b="1">
                <a:solidFill>
                  <a:schemeClr val="tx1"/>
                </a:solidFill>
                <a:latin typeface="Times" charset="0"/>
              </a:rPr>
              <a:t>RegFile</a:t>
            </a:r>
          </a:p>
        </p:txBody>
      </p:sp>
      <p:sp>
        <p:nvSpPr>
          <p:cNvPr id="42010" name="Rectangle 26"/>
          <p:cNvSpPr>
            <a:spLocks noChangeArrowheads="1"/>
          </p:cNvSpPr>
          <p:nvPr/>
        </p:nvSpPr>
        <p:spPr bwMode="auto">
          <a:xfrm>
            <a:off x="3810000" y="3048000"/>
            <a:ext cx="422275" cy="363538"/>
          </a:xfrm>
          <a:prstGeom prst="rect">
            <a:avLst/>
          </a:prstGeom>
          <a:noFill/>
          <a:ln w="12700">
            <a:noFill/>
            <a:miter lim="800000"/>
            <a:headEnd/>
            <a:tailEnd/>
          </a:ln>
        </p:spPr>
        <p:txBody>
          <a:bodyPr wrap="none" lIns="90488" tIns="44450" rIns="90488" bIns="44450">
            <a:spAutoFit/>
          </a:bodyPr>
          <a:lstStyle/>
          <a:p>
            <a:r>
              <a:rPr lang="en-US" sz="1800">
                <a:solidFill>
                  <a:schemeClr val="tx1"/>
                </a:solidFill>
                <a:latin typeface="Times" charset="0"/>
              </a:rPr>
              <a:t>Rs</a:t>
            </a:r>
          </a:p>
        </p:txBody>
      </p:sp>
      <p:sp>
        <p:nvSpPr>
          <p:cNvPr id="42011" name="Rectangle 27"/>
          <p:cNvSpPr>
            <a:spLocks noChangeArrowheads="1"/>
          </p:cNvSpPr>
          <p:nvPr/>
        </p:nvSpPr>
        <p:spPr bwMode="auto">
          <a:xfrm>
            <a:off x="3641725" y="2286000"/>
            <a:ext cx="396875" cy="363538"/>
          </a:xfrm>
          <a:prstGeom prst="rect">
            <a:avLst/>
          </a:prstGeom>
          <a:noFill/>
          <a:ln w="12700">
            <a:noFill/>
            <a:miter lim="800000"/>
            <a:headEnd/>
            <a:tailEnd/>
          </a:ln>
        </p:spPr>
        <p:txBody>
          <a:bodyPr wrap="none" lIns="90488" tIns="44450" rIns="90488" bIns="44450">
            <a:spAutoFit/>
          </a:bodyPr>
          <a:lstStyle/>
          <a:p>
            <a:r>
              <a:rPr lang="en-US" sz="1800">
                <a:solidFill>
                  <a:schemeClr val="tx1"/>
                </a:solidFill>
                <a:latin typeface="Times" charset="0"/>
              </a:rPr>
              <a:t>Rt</a:t>
            </a:r>
          </a:p>
        </p:txBody>
      </p:sp>
      <p:sp>
        <p:nvSpPr>
          <p:cNvPr id="42012" name="Rectangle 28"/>
          <p:cNvSpPr>
            <a:spLocks noChangeArrowheads="1"/>
          </p:cNvSpPr>
          <p:nvPr/>
        </p:nvSpPr>
        <p:spPr bwMode="auto">
          <a:xfrm>
            <a:off x="4191000" y="3048000"/>
            <a:ext cx="396875" cy="363538"/>
          </a:xfrm>
          <a:prstGeom prst="rect">
            <a:avLst/>
          </a:prstGeom>
          <a:noFill/>
          <a:ln w="12700">
            <a:noFill/>
            <a:miter lim="800000"/>
            <a:headEnd/>
            <a:tailEnd/>
          </a:ln>
        </p:spPr>
        <p:txBody>
          <a:bodyPr wrap="none" lIns="90488" tIns="44450" rIns="90488" bIns="44450">
            <a:spAutoFit/>
          </a:bodyPr>
          <a:lstStyle/>
          <a:p>
            <a:pPr algn="ctr"/>
            <a:r>
              <a:rPr lang="en-US" sz="1800">
                <a:solidFill>
                  <a:schemeClr val="tx1"/>
                </a:solidFill>
                <a:latin typeface="Times" charset="0"/>
              </a:rPr>
              <a:t>Rt</a:t>
            </a:r>
          </a:p>
        </p:txBody>
      </p:sp>
      <p:sp>
        <p:nvSpPr>
          <p:cNvPr id="42013" name="Rectangle 29"/>
          <p:cNvSpPr>
            <a:spLocks noChangeArrowheads="1"/>
          </p:cNvSpPr>
          <p:nvPr/>
        </p:nvSpPr>
        <p:spPr bwMode="auto">
          <a:xfrm>
            <a:off x="3209925" y="2286000"/>
            <a:ext cx="447675" cy="363538"/>
          </a:xfrm>
          <a:prstGeom prst="rect">
            <a:avLst/>
          </a:prstGeom>
          <a:noFill/>
          <a:ln w="12700">
            <a:noFill/>
            <a:miter lim="800000"/>
            <a:headEnd/>
            <a:tailEnd/>
          </a:ln>
        </p:spPr>
        <p:txBody>
          <a:bodyPr wrap="none" lIns="90488" tIns="44450" rIns="90488" bIns="44450">
            <a:spAutoFit/>
          </a:bodyPr>
          <a:lstStyle/>
          <a:p>
            <a:r>
              <a:rPr lang="en-US" sz="1800">
                <a:solidFill>
                  <a:schemeClr val="tx1"/>
                </a:solidFill>
                <a:latin typeface="Times" charset="0"/>
              </a:rPr>
              <a:t>Rd</a:t>
            </a:r>
          </a:p>
        </p:txBody>
      </p:sp>
      <p:sp>
        <p:nvSpPr>
          <p:cNvPr id="42014" name="Rectangle 30"/>
          <p:cNvSpPr>
            <a:spLocks noChangeArrowheads="1"/>
          </p:cNvSpPr>
          <p:nvPr/>
        </p:nvSpPr>
        <p:spPr bwMode="auto">
          <a:xfrm>
            <a:off x="2486025" y="1981200"/>
            <a:ext cx="952185" cy="397545"/>
          </a:xfrm>
          <a:prstGeom prst="rect">
            <a:avLst/>
          </a:prstGeom>
          <a:noFill/>
          <a:ln w="12700">
            <a:noFill/>
            <a:miter lim="800000"/>
            <a:headEnd/>
            <a:tailEnd/>
          </a:ln>
        </p:spPr>
        <p:txBody>
          <a:bodyPr wrap="none" lIns="90488" tIns="44450" rIns="90488" bIns="44450">
            <a:spAutoFit/>
          </a:bodyPr>
          <a:lstStyle/>
          <a:p>
            <a:r>
              <a:rPr lang="en-US" sz="2000" u="sng">
                <a:solidFill>
                  <a:srgbClr val="FF0000"/>
                </a:solidFill>
                <a:latin typeface="Times" charset="0"/>
              </a:rPr>
              <a:t>RegDst</a:t>
            </a:r>
          </a:p>
        </p:txBody>
      </p:sp>
      <p:grpSp>
        <p:nvGrpSpPr>
          <p:cNvPr id="2" name="Group 31"/>
          <p:cNvGrpSpPr>
            <a:grpSpLocks/>
          </p:cNvGrpSpPr>
          <p:nvPr/>
        </p:nvGrpSpPr>
        <p:grpSpPr bwMode="auto">
          <a:xfrm>
            <a:off x="4521200" y="4894263"/>
            <a:ext cx="376238" cy="1082675"/>
            <a:chOff x="2848" y="3083"/>
            <a:chExt cx="237" cy="682"/>
          </a:xfrm>
        </p:grpSpPr>
        <p:sp>
          <p:nvSpPr>
            <p:cNvPr id="42136" name="Rectangle 32"/>
            <p:cNvSpPr>
              <a:spLocks noChangeArrowheads="1"/>
            </p:cNvSpPr>
            <p:nvPr/>
          </p:nvSpPr>
          <p:spPr bwMode="auto">
            <a:xfrm>
              <a:off x="2848" y="3088"/>
              <a:ext cx="224" cy="656"/>
            </a:xfrm>
            <a:prstGeom prst="rect">
              <a:avLst/>
            </a:prstGeom>
            <a:noFill/>
            <a:ln w="25400">
              <a:solidFill>
                <a:schemeClr val="tx1"/>
              </a:solidFill>
              <a:miter lim="800000"/>
              <a:headEnd/>
              <a:tailEnd/>
            </a:ln>
          </p:spPr>
          <p:txBody>
            <a:bodyPr wrap="none" anchor="ctr"/>
            <a:lstStyle/>
            <a:p>
              <a:endParaRPr lang="en-US"/>
            </a:p>
          </p:txBody>
        </p:sp>
        <p:sp>
          <p:nvSpPr>
            <p:cNvPr id="42137" name="Rectangle 33"/>
            <p:cNvSpPr>
              <a:spLocks noChangeArrowheads="1"/>
            </p:cNvSpPr>
            <p:nvPr/>
          </p:nvSpPr>
          <p:spPr bwMode="auto">
            <a:xfrm rot="5400000">
              <a:off x="2630" y="3309"/>
              <a:ext cx="682" cy="229"/>
            </a:xfrm>
            <a:prstGeom prst="rect">
              <a:avLst/>
            </a:prstGeom>
            <a:noFill/>
            <a:ln w="12700">
              <a:noFill/>
              <a:miter lim="800000"/>
              <a:headEnd/>
              <a:tailEnd/>
            </a:ln>
          </p:spPr>
          <p:txBody>
            <a:bodyPr wrap="none" lIns="90488" tIns="44450" rIns="90488" bIns="44450">
              <a:spAutoFit/>
            </a:bodyPr>
            <a:lstStyle/>
            <a:p>
              <a:r>
                <a:rPr lang="en-US" sz="1800" b="1">
                  <a:solidFill>
                    <a:schemeClr val="tx1"/>
                  </a:solidFill>
                  <a:latin typeface="Times" charset="0"/>
                </a:rPr>
                <a:t>Extender</a:t>
              </a:r>
              <a:endParaRPr lang="en-US" sz="2000" b="1">
                <a:solidFill>
                  <a:schemeClr val="tx1"/>
                </a:solidFill>
                <a:latin typeface="Times" charset="0"/>
              </a:endParaRPr>
            </a:p>
          </p:txBody>
        </p:sp>
      </p:grpSp>
      <p:sp>
        <p:nvSpPr>
          <p:cNvPr id="42016" name="Rectangle 34"/>
          <p:cNvSpPr>
            <a:spLocks noChangeArrowheads="1"/>
          </p:cNvSpPr>
          <p:nvPr/>
        </p:nvSpPr>
        <p:spPr bwMode="auto">
          <a:xfrm>
            <a:off x="5029200" y="5381625"/>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32</a:t>
            </a:r>
          </a:p>
        </p:txBody>
      </p:sp>
      <p:sp>
        <p:nvSpPr>
          <p:cNvPr id="42017" name="Line 35"/>
          <p:cNvSpPr>
            <a:spLocks noChangeShapeType="1"/>
          </p:cNvSpPr>
          <p:nvPr/>
        </p:nvSpPr>
        <p:spPr bwMode="auto">
          <a:xfrm flipH="1">
            <a:off x="5181600" y="5280025"/>
            <a:ext cx="88900" cy="130175"/>
          </a:xfrm>
          <a:prstGeom prst="line">
            <a:avLst/>
          </a:prstGeom>
          <a:noFill/>
          <a:ln w="12700">
            <a:solidFill>
              <a:schemeClr val="tx1"/>
            </a:solidFill>
            <a:round/>
            <a:headEnd/>
            <a:tailEnd/>
          </a:ln>
        </p:spPr>
        <p:txBody>
          <a:bodyPr wrap="none" anchor="ctr"/>
          <a:lstStyle/>
          <a:p>
            <a:endParaRPr lang="en-US"/>
          </a:p>
        </p:txBody>
      </p:sp>
      <p:sp>
        <p:nvSpPr>
          <p:cNvPr id="42018" name="Line 36"/>
          <p:cNvSpPr>
            <a:spLocks noChangeShapeType="1"/>
          </p:cNvSpPr>
          <p:nvPr/>
        </p:nvSpPr>
        <p:spPr bwMode="auto">
          <a:xfrm flipH="1">
            <a:off x="4102100" y="5281613"/>
            <a:ext cx="88900" cy="128587"/>
          </a:xfrm>
          <a:prstGeom prst="line">
            <a:avLst/>
          </a:prstGeom>
          <a:noFill/>
          <a:ln w="12700">
            <a:solidFill>
              <a:schemeClr val="tx1"/>
            </a:solidFill>
            <a:round/>
            <a:headEnd/>
            <a:tailEnd/>
          </a:ln>
        </p:spPr>
        <p:txBody>
          <a:bodyPr wrap="none" anchor="ctr"/>
          <a:lstStyle/>
          <a:p>
            <a:endParaRPr lang="en-US"/>
          </a:p>
        </p:txBody>
      </p:sp>
      <p:sp>
        <p:nvSpPr>
          <p:cNvPr id="42019" name="Rectangle 37"/>
          <p:cNvSpPr>
            <a:spLocks noChangeArrowheads="1"/>
          </p:cNvSpPr>
          <p:nvPr/>
        </p:nvSpPr>
        <p:spPr bwMode="auto">
          <a:xfrm>
            <a:off x="3886200" y="5381625"/>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16</a:t>
            </a:r>
          </a:p>
        </p:txBody>
      </p:sp>
      <p:sp>
        <p:nvSpPr>
          <p:cNvPr id="42020" name="Rectangle 38"/>
          <p:cNvSpPr>
            <a:spLocks noChangeArrowheads="1"/>
          </p:cNvSpPr>
          <p:nvPr/>
        </p:nvSpPr>
        <p:spPr bwMode="auto">
          <a:xfrm>
            <a:off x="2971800" y="5105400"/>
            <a:ext cx="900113"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imm16</a:t>
            </a:r>
          </a:p>
        </p:txBody>
      </p:sp>
      <p:sp>
        <p:nvSpPr>
          <p:cNvPr id="42021" name="Rectangle 39"/>
          <p:cNvSpPr>
            <a:spLocks noChangeArrowheads="1"/>
          </p:cNvSpPr>
          <p:nvPr/>
        </p:nvSpPr>
        <p:spPr bwMode="auto">
          <a:xfrm>
            <a:off x="5294313" y="6311900"/>
            <a:ext cx="1053174" cy="397545"/>
          </a:xfrm>
          <a:prstGeom prst="rect">
            <a:avLst/>
          </a:prstGeom>
          <a:noFill/>
          <a:ln w="12700">
            <a:noFill/>
            <a:miter lim="800000"/>
            <a:headEnd/>
            <a:tailEnd/>
          </a:ln>
        </p:spPr>
        <p:txBody>
          <a:bodyPr wrap="none" lIns="90488" tIns="44450" rIns="90488" bIns="44450">
            <a:spAutoFit/>
          </a:bodyPr>
          <a:lstStyle/>
          <a:p>
            <a:r>
              <a:rPr lang="en-US" sz="2000" u="sng">
                <a:solidFill>
                  <a:srgbClr val="FF0000"/>
                </a:solidFill>
                <a:latin typeface="Times" charset="0"/>
              </a:rPr>
              <a:t>ALUSrc</a:t>
            </a:r>
          </a:p>
        </p:txBody>
      </p:sp>
      <p:sp>
        <p:nvSpPr>
          <p:cNvPr id="42022" name="Rectangle 40"/>
          <p:cNvSpPr>
            <a:spLocks noChangeArrowheads="1"/>
          </p:cNvSpPr>
          <p:nvPr/>
        </p:nvSpPr>
        <p:spPr bwMode="auto">
          <a:xfrm>
            <a:off x="4343400" y="6311900"/>
            <a:ext cx="852799" cy="397545"/>
          </a:xfrm>
          <a:prstGeom prst="rect">
            <a:avLst/>
          </a:prstGeom>
          <a:noFill/>
          <a:ln w="12700">
            <a:noFill/>
            <a:miter lim="800000"/>
            <a:headEnd/>
            <a:tailEnd/>
          </a:ln>
        </p:spPr>
        <p:txBody>
          <a:bodyPr wrap="none" lIns="90488" tIns="44450" rIns="90488" bIns="44450">
            <a:spAutoFit/>
          </a:bodyPr>
          <a:lstStyle/>
          <a:p>
            <a:r>
              <a:rPr lang="en-US" sz="2000" u="sng" dirty="0" err="1">
                <a:solidFill>
                  <a:srgbClr val="FF0000"/>
                </a:solidFill>
                <a:latin typeface="Times" charset="0"/>
              </a:rPr>
              <a:t>ExtOp</a:t>
            </a:r>
            <a:endParaRPr lang="en-US" sz="2000" u="sng" dirty="0">
              <a:solidFill>
                <a:srgbClr val="FF0000"/>
              </a:solidFill>
              <a:latin typeface="Times" charset="0"/>
            </a:endParaRPr>
          </a:p>
        </p:txBody>
      </p:sp>
      <p:sp>
        <p:nvSpPr>
          <p:cNvPr id="42023" name="Line 41"/>
          <p:cNvSpPr>
            <a:spLocks noChangeShapeType="1"/>
          </p:cNvSpPr>
          <p:nvPr/>
        </p:nvSpPr>
        <p:spPr bwMode="auto">
          <a:xfrm flipV="1">
            <a:off x="8610600" y="2667000"/>
            <a:ext cx="0" cy="1482725"/>
          </a:xfrm>
          <a:prstGeom prst="line">
            <a:avLst/>
          </a:prstGeom>
          <a:noFill/>
          <a:ln w="19050">
            <a:solidFill>
              <a:schemeClr val="tx1"/>
            </a:solidFill>
            <a:round/>
            <a:headEnd type="triangle" w="med" len="med"/>
            <a:tailEnd/>
          </a:ln>
        </p:spPr>
        <p:txBody>
          <a:bodyPr wrap="none" anchor="ctr"/>
          <a:lstStyle/>
          <a:p>
            <a:endParaRPr lang="en-US"/>
          </a:p>
        </p:txBody>
      </p:sp>
      <p:sp>
        <p:nvSpPr>
          <p:cNvPr id="42024" name="Rectangle 42"/>
          <p:cNvSpPr>
            <a:spLocks noChangeArrowheads="1"/>
          </p:cNvSpPr>
          <p:nvPr/>
        </p:nvSpPr>
        <p:spPr bwMode="auto">
          <a:xfrm>
            <a:off x="7696200" y="2209800"/>
            <a:ext cx="1323975" cy="393700"/>
          </a:xfrm>
          <a:prstGeom prst="rect">
            <a:avLst/>
          </a:prstGeom>
          <a:noFill/>
          <a:ln w="12700">
            <a:noFill/>
            <a:miter lim="800000"/>
            <a:headEnd/>
            <a:tailEnd/>
          </a:ln>
        </p:spPr>
        <p:txBody>
          <a:bodyPr wrap="none" lIns="90488" tIns="44450" rIns="90488" bIns="44450">
            <a:spAutoFit/>
          </a:bodyPr>
          <a:lstStyle/>
          <a:p>
            <a:r>
              <a:rPr lang="en-US" sz="2000" u="sng">
                <a:solidFill>
                  <a:srgbClr val="FF0000"/>
                </a:solidFill>
                <a:latin typeface="Times" charset="0"/>
              </a:rPr>
              <a:t>MemtoReg</a:t>
            </a:r>
          </a:p>
        </p:txBody>
      </p:sp>
      <p:sp>
        <p:nvSpPr>
          <p:cNvPr id="42025" name="Rectangle 43"/>
          <p:cNvSpPr>
            <a:spLocks noChangeArrowheads="1"/>
          </p:cNvSpPr>
          <p:nvPr/>
        </p:nvSpPr>
        <p:spPr bwMode="auto">
          <a:xfrm>
            <a:off x="6291263" y="5638800"/>
            <a:ext cx="490537"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clk</a:t>
            </a:r>
          </a:p>
        </p:txBody>
      </p:sp>
      <p:sp>
        <p:nvSpPr>
          <p:cNvPr id="42026" name="Rectangle 44"/>
          <p:cNvSpPr>
            <a:spLocks noChangeArrowheads="1"/>
          </p:cNvSpPr>
          <p:nvPr/>
        </p:nvSpPr>
        <p:spPr bwMode="auto">
          <a:xfrm>
            <a:off x="6019800" y="5105400"/>
            <a:ext cx="935038"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Data In</a:t>
            </a:r>
          </a:p>
        </p:txBody>
      </p:sp>
      <p:sp>
        <p:nvSpPr>
          <p:cNvPr id="42027" name="Line 45"/>
          <p:cNvSpPr>
            <a:spLocks noChangeShapeType="1"/>
          </p:cNvSpPr>
          <p:nvPr/>
        </p:nvSpPr>
        <p:spPr bwMode="auto">
          <a:xfrm flipH="1">
            <a:off x="6153150" y="5037138"/>
            <a:ext cx="88900" cy="128587"/>
          </a:xfrm>
          <a:prstGeom prst="line">
            <a:avLst/>
          </a:prstGeom>
          <a:noFill/>
          <a:ln w="12700">
            <a:solidFill>
              <a:schemeClr val="tx1"/>
            </a:solidFill>
            <a:round/>
            <a:headEnd/>
            <a:tailEnd/>
          </a:ln>
        </p:spPr>
        <p:txBody>
          <a:bodyPr wrap="none" anchor="ctr"/>
          <a:lstStyle/>
          <a:p>
            <a:endParaRPr lang="en-US"/>
          </a:p>
        </p:txBody>
      </p:sp>
      <p:sp>
        <p:nvSpPr>
          <p:cNvPr id="42028" name="Rectangle 46"/>
          <p:cNvSpPr>
            <a:spLocks noChangeArrowheads="1"/>
          </p:cNvSpPr>
          <p:nvPr/>
        </p:nvSpPr>
        <p:spPr bwMode="auto">
          <a:xfrm>
            <a:off x="6183313" y="4813300"/>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32</a:t>
            </a:r>
          </a:p>
        </p:txBody>
      </p:sp>
      <p:sp>
        <p:nvSpPr>
          <p:cNvPr id="42029" name="Line 47"/>
          <p:cNvSpPr>
            <a:spLocks noChangeShapeType="1"/>
          </p:cNvSpPr>
          <p:nvPr/>
        </p:nvSpPr>
        <p:spPr bwMode="auto">
          <a:xfrm flipV="1">
            <a:off x="7302500" y="3048000"/>
            <a:ext cx="12700" cy="1846263"/>
          </a:xfrm>
          <a:prstGeom prst="line">
            <a:avLst/>
          </a:prstGeom>
          <a:noFill/>
          <a:ln w="19050">
            <a:solidFill>
              <a:schemeClr val="tx1"/>
            </a:solidFill>
            <a:round/>
            <a:headEnd type="triangle" w="med" len="med"/>
            <a:tailEnd/>
          </a:ln>
        </p:spPr>
        <p:txBody>
          <a:bodyPr wrap="none" anchor="ctr"/>
          <a:lstStyle/>
          <a:p>
            <a:endParaRPr lang="en-US"/>
          </a:p>
        </p:txBody>
      </p:sp>
      <p:sp>
        <p:nvSpPr>
          <p:cNvPr id="42030" name="Rectangle 48"/>
          <p:cNvSpPr>
            <a:spLocks noChangeArrowheads="1"/>
          </p:cNvSpPr>
          <p:nvPr/>
        </p:nvSpPr>
        <p:spPr bwMode="auto">
          <a:xfrm>
            <a:off x="6858000" y="2590800"/>
            <a:ext cx="1041400" cy="393700"/>
          </a:xfrm>
          <a:prstGeom prst="rect">
            <a:avLst/>
          </a:prstGeom>
          <a:noFill/>
          <a:ln w="12700">
            <a:noFill/>
            <a:miter lim="800000"/>
            <a:headEnd/>
            <a:tailEnd/>
          </a:ln>
        </p:spPr>
        <p:txBody>
          <a:bodyPr wrap="none" lIns="90488" tIns="44450" rIns="90488" bIns="44450">
            <a:spAutoFit/>
          </a:bodyPr>
          <a:lstStyle/>
          <a:p>
            <a:r>
              <a:rPr lang="en-US" sz="2000" u="sng">
                <a:solidFill>
                  <a:srgbClr val="FF0000"/>
                </a:solidFill>
                <a:latin typeface="Times" charset="0"/>
              </a:rPr>
              <a:t>MemWr</a:t>
            </a:r>
          </a:p>
        </p:txBody>
      </p:sp>
      <p:sp>
        <p:nvSpPr>
          <p:cNvPr id="42031" name="Rectangle 49"/>
          <p:cNvSpPr>
            <a:spLocks noChangeArrowheads="1"/>
          </p:cNvSpPr>
          <p:nvPr/>
        </p:nvSpPr>
        <p:spPr bwMode="auto">
          <a:xfrm>
            <a:off x="4976813" y="2306638"/>
            <a:ext cx="666750" cy="396875"/>
          </a:xfrm>
          <a:prstGeom prst="rect">
            <a:avLst/>
          </a:prstGeom>
          <a:noFill/>
          <a:ln w="12700">
            <a:noFill/>
            <a:miter lim="800000"/>
            <a:headEnd/>
            <a:tailEnd/>
          </a:ln>
        </p:spPr>
        <p:txBody>
          <a:bodyPr wrap="none" lIns="90488" tIns="44450" rIns="90488" bIns="44450">
            <a:spAutoFit/>
          </a:bodyPr>
          <a:lstStyle/>
          <a:p>
            <a:r>
              <a:rPr lang="en-US" sz="2000">
                <a:latin typeface="Times" charset="0"/>
              </a:rPr>
              <a:t>Zero</a:t>
            </a:r>
          </a:p>
        </p:txBody>
      </p:sp>
      <p:sp>
        <p:nvSpPr>
          <p:cNvPr id="42032" name="Line 50"/>
          <p:cNvSpPr>
            <a:spLocks noChangeShapeType="1"/>
          </p:cNvSpPr>
          <p:nvPr/>
        </p:nvSpPr>
        <p:spPr bwMode="auto">
          <a:xfrm>
            <a:off x="3092450" y="901700"/>
            <a:ext cx="2489200" cy="0"/>
          </a:xfrm>
          <a:prstGeom prst="line">
            <a:avLst/>
          </a:prstGeom>
          <a:noFill/>
          <a:ln w="25400">
            <a:solidFill>
              <a:schemeClr val="tx1"/>
            </a:solidFill>
            <a:round/>
            <a:headEnd/>
            <a:tailEnd type="triangle" w="med" len="sm"/>
          </a:ln>
        </p:spPr>
        <p:txBody>
          <a:bodyPr wrap="none" anchor="ctr"/>
          <a:lstStyle/>
          <a:p>
            <a:endParaRPr lang="en-US"/>
          </a:p>
        </p:txBody>
      </p:sp>
      <p:sp>
        <p:nvSpPr>
          <p:cNvPr id="42033" name="Rectangle 51"/>
          <p:cNvSpPr>
            <a:spLocks noChangeArrowheads="1"/>
          </p:cNvSpPr>
          <p:nvPr/>
        </p:nvSpPr>
        <p:spPr bwMode="auto">
          <a:xfrm>
            <a:off x="5562600" y="685800"/>
            <a:ext cx="2019300"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Instruction&lt;31:0&gt;</a:t>
            </a:r>
          </a:p>
        </p:txBody>
      </p:sp>
      <p:sp>
        <p:nvSpPr>
          <p:cNvPr id="42034" name="Line 52"/>
          <p:cNvSpPr>
            <a:spLocks noChangeShapeType="1"/>
          </p:cNvSpPr>
          <p:nvPr/>
        </p:nvSpPr>
        <p:spPr bwMode="auto">
          <a:xfrm>
            <a:off x="3429000" y="914400"/>
            <a:ext cx="0" cy="889000"/>
          </a:xfrm>
          <a:prstGeom prst="line">
            <a:avLst/>
          </a:prstGeom>
          <a:noFill/>
          <a:ln w="25400">
            <a:solidFill>
              <a:schemeClr val="tx1"/>
            </a:solidFill>
            <a:round/>
            <a:headEnd/>
            <a:tailEnd type="triangle" w="med" len="med"/>
          </a:ln>
        </p:spPr>
        <p:txBody>
          <a:bodyPr wrap="none" anchor="ctr"/>
          <a:lstStyle/>
          <a:p>
            <a:endParaRPr lang="en-US"/>
          </a:p>
        </p:txBody>
      </p:sp>
      <p:sp>
        <p:nvSpPr>
          <p:cNvPr id="42035" name="Rectangle 53"/>
          <p:cNvSpPr>
            <a:spLocks noChangeArrowheads="1"/>
          </p:cNvSpPr>
          <p:nvPr/>
        </p:nvSpPr>
        <p:spPr bwMode="auto">
          <a:xfrm rot="5400000">
            <a:off x="3064669" y="1181894"/>
            <a:ext cx="1046162"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&lt;21:25&gt;</a:t>
            </a:r>
          </a:p>
        </p:txBody>
      </p:sp>
      <p:sp>
        <p:nvSpPr>
          <p:cNvPr id="42036" name="Rectangle 54"/>
          <p:cNvSpPr>
            <a:spLocks noChangeArrowheads="1"/>
          </p:cNvSpPr>
          <p:nvPr/>
        </p:nvSpPr>
        <p:spPr bwMode="auto">
          <a:xfrm rot="5400000">
            <a:off x="3598069" y="1181894"/>
            <a:ext cx="1046162"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&lt;16:20&gt;</a:t>
            </a:r>
          </a:p>
        </p:txBody>
      </p:sp>
      <p:sp>
        <p:nvSpPr>
          <p:cNvPr id="42037" name="Rectangle 55"/>
          <p:cNvSpPr>
            <a:spLocks noChangeArrowheads="1"/>
          </p:cNvSpPr>
          <p:nvPr/>
        </p:nvSpPr>
        <p:spPr bwMode="auto">
          <a:xfrm rot="5400000">
            <a:off x="4131469" y="1181894"/>
            <a:ext cx="1046162"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&lt;11:15&gt;</a:t>
            </a:r>
          </a:p>
        </p:txBody>
      </p:sp>
      <p:sp>
        <p:nvSpPr>
          <p:cNvPr id="42038" name="Rectangle 56"/>
          <p:cNvSpPr>
            <a:spLocks noChangeArrowheads="1"/>
          </p:cNvSpPr>
          <p:nvPr/>
        </p:nvSpPr>
        <p:spPr bwMode="auto">
          <a:xfrm rot="5400000">
            <a:off x="4677569" y="1169194"/>
            <a:ext cx="919162"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&lt;0:15&gt;</a:t>
            </a:r>
          </a:p>
        </p:txBody>
      </p:sp>
      <p:sp>
        <p:nvSpPr>
          <p:cNvPr id="42039" name="Line 57"/>
          <p:cNvSpPr>
            <a:spLocks noChangeShapeType="1"/>
          </p:cNvSpPr>
          <p:nvPr/>
        </p:nvSpPr>
        <p:spPr bwMode="auto">
          <a:xfrm>
            <a:off x="3962400" y="914400"/>
            <a:ext cx="0" cy="889000"/>
          </a:xfrm>
          <a:prstGeom prst="line">
            <a:avLst/>
          </a:prstGeom>
          <a:noFill/>
          <a:ln w="25400">
            <a:solidFill>
              <a:schemeClr val="tx1"/>
            </a:solidFill>
            <a:round/>
            <a:headEnd/>
            <a:tailEnd type="triangle" w="med" len="med"/>
          </a:ln>
        </p:spPr>
        <p:txBody>
          <a:bodyPr wrap="none" anchor="ctr"/>
          <a:lstStyle/>
          <a:p>
            <a:endParaRPr lang="en-US"/>
          </a:p>
        </p:txBody>
      </p:sp>
      <p:sp>
        <p:nvSpPr>
          <p:cNvPr id="42040" name="Line 58"/>
          <p:cNvSpPr>
            <a:spLocks noChangeShapeType="1"/>
          </p:cNvSpPr>
          <p:nvPr/>
        </p:nvSpPr>
        <p:spPr bwMode="auto">
          <a:xfrm>
            <a:off x="4495800" y="914400"/>
            <a:ext cx="0" cy="889000"/>
          </a:xfrm>
          <a:prstGeom prst="line">
            <a:avLst/>
          </a:prstGeom>
          <a:noFill/>
          <a:ln w="25400">
            <a:solidFill>
              <a:schemeClr val="tx1"/>
            </a:solidFill>
            <a:round/>
            <a:headEnd/>
            <a:tailEnd type="triangle" w="med" len="med"/>
          </a:ln>
        </p:spPr>
        <p:txBody>
          <a:bodyPr wrap="none" anchor="ctr"/>
          <a:lstStyle/>
          <a:p>
            <a:endParaRPr lang="en-US"/>
          </a:p>
        </p:txBody>
      </p:sp>
      <p:sp>
        <p:nvSpPr>
          <p:cNvPr id="42041" name="Line 59"/>
          <p:cNvSpPr>
            <a:spLocks noChangeShapeType="1"/>
          </p:cNvSpPr>
          <p:nvPr/>
        </p:nvSpPr>
        <p:spPr bwMode="auto">
          <a:xfrm>
            <a:off x="5029200" y="914400"/>
            <a:ext cx="0" cy="889000"/>
          </a:xfrm>
          <a:prstGeom prst="line">
            <a:avLst/>
          </a:prstGeom>
          <a:noFill/>
          <a:ln w="25400">
            <a:solidFill>
              <a:schemeClr val="tx1"/>
            </a:solidFill>
            <a:round/>
            <a:headEnd/>
            <a:tailEnd type="triangle" w="med" len="med"/>
          </a:ln>
        </p:spPr>
        <p:txBody>
          <a:bodyPr wrap="none" anchor="ctr"/>
          <a:lstStyle/>
          <a:p>
            <a:endParaRPr lang="en-US"/>
          </a:p>
        </p:txBody>
      </p:sp>
      <p:sp>
        <p:nvSpPr>
          <p:cNvPr id="42042" name="Rectangle 60"/>
          <p:cNvSpPr>
            <a:spLocks noChangeArrowheads="1"/>
          </p:cNvSpPr>
          <p:nvPr/>
        </p:nvSpPr>
        <p:spPr bwMode="auto">
          <a:xfrm>
            <a:off x="4786313" y="1739900"/>
            <a:ext cx="914400"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Imm16</a:t>
            </a:r>
          </a:p>
        </p:txBody>
      </p:sp>
      <p:sp>
        <p:nvSpPr>
          <p:cNvPr id="42043" name="Rectangle 61"/>
          <p:cNvSpPr>
            <a:spLocks noChangeArrowheads="1"/>
          </p:cNvSpPr>
          <p:nvPr/>
        </p:nvSpPr>
        <p:spPr bwMode="auto">
          <a:xfrm>
            <a:off x="4252913" y="1739900"/>
            <a:ext cx="477837" cy="393700"/>
          </a:xfrm>
          <a:prstGeom prst="rect">
            <a:avLst/>
          </a:prstGeom>
          <a:noFill/>
          <a:ln w="12700">
            <a:noFill/>
            <a:miter lim="800000"/>
            <a:headEnd/>
            <a:tailEnd/>
          </a:ln>
        </p:spPr>
        <p:txBody>
          <a:bodyPr wrap="none" lIns="90488" tIns="44450" rIns="90488" bIns="44450">
            <a:spAutoFit/>
          </a:bodyPr>
          <a:lstStyle/>
          <a:p>
            <a:r>
              <a:rPr lang="en-US" sz="2000" dirty="0">
                <a:solidFill>
                  <a:schemeClr val="tx1"/>
                </a:solidFill>
                <a:latin typeface="Times" charset="0"/>
              </a:rPr>
              <a:t>Rd</a:t>
            </a:r>
          </a:p>
        </p:txBody>
      </p:sp>
      <p:sp>
        <p:nvSpPr>
          <p:cNvPr id="42044" name="Rectangle 62"/>
          <p:cNvSpPr>
            <a:spLocks noChangeArrowheads="1"/>
          </p:cNvSpPr>
          <p:nvPr/>
        </p:nvSpPr>
        <p:spPr bwMode="auto">
          <a:xfrm>
            <a:off x="3795713" y="1739900"/>
            <a:ext cx="420687"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Rt</a:t>
            </a:r>
          </a:p>
        </p:txBody>
      </p:sp>
      <p:sp>
        <p:nvSpPr>
          <p:cNvPr id="42045" name="Rectangle 63"/>
          <p:cNvSpPr>
            <a:spLocks noChangeArrowheads="1"/>
          </p:cNvSpPr>
          <p:nvPr/>
        </p:nvSpPr>
        <p:spPr bwMode="auto">
          <a:xfrm>
            <a:off x="3262313" y="1739900"/>
            <a:ext cx="449262"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Rs</a:t>
            </a:r>
          </a:p>
        </p:txBody>
      </p:sp>
      <p:sp>
        <p:nvSpPr>
          <p:cNvPr id="42046" name="Rectangle 64"/>
          <p:cNvSpPr>
            <a:spLocks noChangeArrowheads="1"/>
          </p:cNvSpPr>
          <p:nvPr/>
        </p:nvSpPr>
        <p:spPr bwMode="auto">
          <a:xfrm>
            <a:off x="1981200" y="5105400"/>
            <a:ext cx="490538"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clk</a:t>
            </a:r>
          </a:p>
        </p:txBody>
      </p:sp>
      <p:grpSp>
        <p:nvGrpSpPr>
          <p:cNvPr id="3" name="Group 65"/>
          <p:cNvGrpSpPr>
            <a:grpSpLocks/>
          </p:cNvGrpSpPr>
          <p:nvPr/>
        </p:nvGrpSpPr>
        <p:grpSpPr bwMode="auto">
          <a:xfrm>
            <a:off x="2057400" y="3711575"/>
            <a:ext cx="354013" cy="1266825"/>
            <a:chOff x="1326" y="2338"/>
            <a:chExt cx="223" cy="798"/>
          </a:xfrm>
        </p:grpSpPr>
        <p:sp>
          <p:nvSpPr>
            <p:cNvPr id="42132" name="Rectangle 66"/>
            <p:cNvSpPr>
              <a:spLocks noChangeArrowheads="1"/>
            </p:cNvSpPr>
            <p:nvPr/>
          </p:nvSpPr>
          <p:spPr bwMode="auto">
            <a:xfrm>
              <a:off x="1364" y="2384"/>
              <a:ext cx="145" cy="752"/>
            </a:xfrm>
            <a:prstGeom prst="rect">
              <a:avLst/>
            </a:prstGeom>
            <a:noFill/>
            <a:ln w="25400">
              <a:solidFill>
                <a:schemeClr val="tx1"/>
              </a:solidFill>
              <a:miter lim="800000"/>
              <a:headEnd/>
              <a:tailEnd/>
            </a:ln>
          </p:spPr>
          <p:txBody>
            <a:bodyPr wrap="none" anchor="ctr"/>
            <a:lstStyle/>
            <a:p>
              <a:endParaRPr lang="en-US"/>
            </a:p>
          </p:txBody>
        </p:sp>
        <p:sp>
          <p:nvSpPr>
            <p:cNvPr id="42133" name="Rectangle 67"/>
            <p:cNvSpPr>
              <a:spLocks noChangeArrowheads="1"/>
            </p:cNvSpPr>
            <p:nvPr/>
          </p:nvSpPr>
          <p:spPr bwMode="auto">
            <a:xfrm rot="5400000">
              <a:off x="1288" y="2681"/>
              <a:ext cx="285" cy="210"/>
            </a:xfrm>
            <a:prstGeom prst="rect">
              <a:avLst/>
            </a:prstGeom>
            <a:noFill/>
            <a:ln w="12700">
              <a:noFill/>
              <a:miter lim="800000"/>
              <a:headEnd/>
              <a:tailEnd/>
            </a:ln>
          </p:spPr>
          <p:txBody>
            <a:bodyPr wrap="none" lIns="90488" tIns="44450" rIns="90488" bIns="44450">
              <a:spAutoFit/>
            </a:bodyPr>
            <a:lstStyle/>
            <a:p>
              <a:r>
                <a:rPr lang="en-US" sz="1600" b="1">
                  <a:solidFill>
                    <a:schemeClr val="tx1"/>
                  </a:solidFill>
                  <a:latin typeface="Times" charset="0"/>
                </a:rPr>
                <a:t>PC</a:t>
              </a:r>
            </a:p>
          </p:txBody>
        </p:sp>
        <p:sp>
          <p:nvSpPr>
            <p:cNvPr id="42134" name="Rectangle 68"/>
            <p:cNvSpPr>
              <a:spLocks noChangeArrowheads="1"/>
            </p:cNvSpPr>
            <p:nvPr/>
          </p:nvSpPr>
          <p:spPr bwMode="auto">
            <a:xfrm rot="-5400000">
              <a:off x="1323" y="2354"/>
              <a:ext cx="242" cy="210"/>
            </a:xfrm>
            <a:prstGeom prst="rect">
              <a:avLst/>
            </a:prstGeom>
            <a:noFill/>
            <a:ln w="12700">
              <a:noFill/>
              <a:miter lim="800000"/>
              <a:headEnd/>
              <a:tailEnd/>
            </a:ln>
          </p:spPr>
          <p:txBody>
            <a:bodyPr wrap="none" lIns="90488" tIns="44450" rIns="90488" bIns="44450">
              <a:spAutoFit/>
            </a:bodyPr>
            <a:lstStyle/>
            <a:p>
              <a:r>
                <a:rPr lang="en-US" sz="1600" b="1">
                  <a:solidFill>
                    <a:schemeClr val="tx1"/>
                  </a:solidFill>
                  <a:latin typeface="Times" charset="0"/>
                </a:rPr>
                <a:t>00</a:t>
              </a:r>
            </a:p>
          </p:txBody>
        </p:sp>
        <p:sp>
          <p:nvSpPr>
            <p:cNvPr id="42135" name="Rectangle 69"/>
            <p:cNvSpPr>
              <a:spLocks noChangeArrowheads="1"/>
            </p:cNvSpPr>
            <p:nvPr/>
          </p:nvSpPr>
          <p:spPr bwMode="auto">
            <a:xfrm>
              <a:off x="1367" y="2388"/>
              <a:ext cx="140" cy="144"/>
            </a:xfrm>
            <a:prstGeom prst="rect">
              <a:avLst/>
            </a:prstGeom>
            <a:noFill/>
            <a:ln w="12700">
              <a:solidFill>
                <a:schemeClr val="tx1"/>
              </a:solidFill>
              <a:miter lim="800000"/>
              <a:headEnd/>
              <a:tailEnd/>
            </a:ln>
          </p:spPr>
          <p:txBody>
            <a:bodyPr wrap="none" anchor="ctr"/>
            <a:lstStyle/>
            <a:p>
              <a:endParaRPr lang="en-US"/>
            </a:p>
          </p:txBody>
        </p:sp>
      </p:grpSp>
      <p:sp>
        <p:nvSpPr>
          <p:cNvPr id="42048" name="Rectangle 70"/>
          <p:cNvSpPr>
            <a:spLocks noChangeArrowheads="1"/>
          </p:cNvSpPr>
          <p:nvPr/>
        </p:nvSpPr>
        <p:spPr bwMode="auto">
          <a:xfrm>
            <a:off x="1449388" y="855663"/>
            <a:ext cx="239712" cy="369887"/>
          </a:xfrm>
          <a:prstGeom prst="rect">
            <a:avLst/>
          </a:prstGeom>
          <a:noFill/>
          <a:ln w="12700">
            <a:noFill/>
            <a:miter lim="800000"/>
            <a:headEnd/>
            <a:tailEnd/>
          </a:ln>
        </p:spPr>
        <p:txBody>
          <a:bodyPr wrap="none" anchor="ctr"/>
          <a:lstStyle/>
          <a:p>
            <a:endParaRPr lang="en-US"/>
          </a:p>
        </p:txBody>
      </p:sp>
      <p:sp>
        <p:nvSpPr>
          <p:cNvPr id="42049" name="Rectangle 71"/>
          <p:cNvSpPr>
            <a:spLocks noChangeArrowheads="1"/>
          </p:cNvSpPr>
          <p:nvPr/>
        </p:nvSpPr>
        <p:spPr bwMode="auto">
          <a:xfrm>
            <a:off x="1449388" y="1673225"/>
            <a:ext cx="239712" cy="369888"/>
          </a:xfrm>
          <a:prstGeom prst="rect">
            <a:avLst/>
          </a:prstGeom>
          <a:noFill/>
          <a:ln w="12700">
            <a:noFill/>
            <a:miter lim="800000"/>
            <a:headEnd/>
            <a:tailEnd/>
          </a:ln>
        </p:spPr>
        <p:txBody>
          <a:bodyPr wrap="none" anchor="ctr"/>
          <a:lstStyle/>
          <a:p>
            <a:endParaRPr lang="en-US"/>
          </a:p>
        </p:txBody>
      </p:sp>
      <p:sp>
        <p:nvSpPr>
          <p:cNvPr id="42050" name="Rectangle 72"/>
          <p:cNvSpPr>
            <a:spLocks noChangeArrowheads="1"/>
          </p:cNvSpPr>
          <p:nvPr/>
        </p:nvSpPr>
        <p:spPr bwMode="auto">
          <a:xfrm>
            <a:off x="430213" y="3124200"/>
            <a:ext cx="307975" cy="393700"/>
          </a:xfrm>
          <a:prstGeom prst="rect">
            <a:avLst/>
          </a:prstGeom>
          <a:noFill/>
          <a:ln w="12700">
            <a:noFill/>
            <a:miter lim="800000"/>
            <a:headEnd/>
            <a:tailEnd/>
          </a:ln>
        </p:spPr>
        <p:txBody>
          <a:bodyPr wrap="none" lIns="90488" tIns="44450" rIns="90488" bIns="44450">
            <a:spAutoFit/>
          </a:bodyPr>
          <a:lstStyle/>
          <a:p>
            <a:r>
              <a:rPr lang="en-US" sz="2000" b="1">
                <a:solidFill>
                  <a:schemeClr val="tx1"/>
                </a:solidFill>
                <a:latin typeface="Times" charset="0"/>
              </a:rPr>
              <a:t>4</a:t>
            </a:r>
          </a:p>
        </p:txBody>
      </p:sp>
      <p:sp>
        <p:nvSpPr>
          <p:cNvPr id="42051" name="Rectangle 73"/>
          <p:cNvSpPr>
            <a:spLocks noChangeArrowheads="1"/>
          </p:cNvSpPr>
          <p:nvPr/>
        </p:nvSpPr>
        <p:spPr bwMode="auto">
          <a:xfrm>
            <a:off x="1295400" y="2057400"/>
            <a:ext cx="1037144" cy="397545"/>
          </a:xfrm>
          <a:prstGeom prst="rect">
            <a:avLst/>
          </a:prstGeom>
          <a:noFill/>
          <a:ln w="12700">
            <a:noFill/>
            <a:miter lim="800000"/>
            <a:headEnd/>
            <a:tailEnd/>
          </a:ln>
        </p:spPr>
        <p:txBody>
          <a:bodyPr wrap="none" lIns="90488" tIns="44450" rIns="90488" bIns="44450">
            <a:spAutoFit/>
          </a:bodyPr>
          <a:lstStyle/>
          <a:p>
            <a:r>
              <a:rPr lang="en-US" sz="2000" u="sng">
                <a:solidFill>
                  <a:srgbClr val="FF0000"/>
                </a:solidFill>
                <a:latin typeface="Times" charset="0"/>
              </a:rPr>
              <a:t>nPC_sel</a:t>
            </a:r>
          </a:p>
        </p:txBody>
      </p:sp>
      <p:sp>
        <p:nvSpPr>
          <p:cNvPr id="42052" name="Line 74"/>
          <p:cNvSpPr>
            <a:spLocks noChangeShapeType="1"/>
          </p:cNvSpPr>
          <p:nvPr/>
        </p:nvSpPr>
        <p:spPr bwMode="auto">
          <a:xfrm>
            <a:off x="1801813" y="2444750"/>
            <a:ext cx="0" cy="1292225"/>
          </a:xfrm>
          <a:prstGeom prst="line">
            <a:avLst/>
          </a:prstGeom>
          <a:noFill/>
          <a:ln w="12700">
            <a:solidFill>
              <a:schemeClr val="tx1"/>
            </a:solidFill>
            <a:round/>
            <a:headEnd/>
            <a:tailEnd type="triangle" w="med" len="med"/>
          </a:ln>
        </p:spPr>
        <p:txBody>
          <a:bodyPr wrap="none" anchor="ctr"/>
          <a:lstStyle/>
          <a:p>
            <a:endParaRPr lang="en-US"/>
          </a:p>
        </p:txBody>
      </p:sp>
      <p:grpSp>
        <p:nvGrpSpPr>
          <p:cNvPr id="4" name="Group 75"/>
          <p:cNvGrpSpPr>
            <a:grpSpLocks/>
          </p:cNvGrpSpPr>
          <p:nvPr/>
        </p:nvGrpSpPr>
        <p:grpSpPr bwMode="auto">
          <a:xfrm>
            <a:off x="438150" y="4800600"/>
            <a:ext cx="363538" cy="1066800"/>
            <a:chOff x="239" y="3168"/>
            <a:chExt cx="229" cy="672"/>
          </a:xfrm>
        </p:grpSpPr>
        <p:sp>
          <p:nvSpPr>
            <p:cNvPr id="42130" name="Rectangle 76"/>
            <p:cNvSpPr>
              <a:spLocks noChangeArrowheads="1"/>
            </p:cNvSpPr>
            <p:nvPr/>
          </p:nvSpPr>
          <p:spPr bwMode="auto">
            <a:xfrm>
              <a:off x="264" y="3168"/>
              <a:ext cx="186" cy="672"/>
            </a:xfrm>
            <a:prstGeom prst="rect">
              <a:avLst/>
            </a:prstGeom>
            <a:noFill/>
            <a:ln w="25400">
              <a:solidFill>
                <a:schemeClr val="tx1"/>
              </a:solidFill>
              <a:miter lim="800000"/>
              <a:headEnd/>
              <a:tailEnd/>
            </a:ln>
          </p:spPr>
          <p:txBody>
            <a:bodyPr wrap="none" anchor="ctr"/>
            <a:lstStyle/>
            <a:p>
              <a:endParaRPr lang="en-US"/>
            </a:p>
          </p:txBody>
        </p:sp>
        <p:sp>
          <p:nvSpPr>
            <p:cNvPr id="42131" name="Rectangle 77"/>
            <p:cNvSpPr>
              <a:spLocks noChangeArrowheads="1"/>
            </p:cNvSpPr>
            <p:nvPr/>
          </p:nvSpPr>
          <p:spPr bwMode="auto">
            <a:xfrm rot="5400000">
              <a:off x="75" y="3379"/>
              <a:ext cx="558" cy="229"/>
            </a:xfrm>
            <a:prstGeom prst="rect">
              <a:avLst/>
            </a:prstGeom>
            <a:noFill/>
            <a:ln w="12700">
              <a:noFill/>
              <a:miter lim="800000"/>
              <a:headEnd/>
              <a:tailEnd/>
            </a:ln>
          </p:spPr>
          <p:txBody>
            <a:bodyPr wrap="none" lIns="90488" tIns="44450" rIns="90488" bIns="44450">
              <a:spAutoFit/>
            </a:bodyPr>
            <a:lstStyle/>
            <a:p>
              <a:r>
                <a:rPr lang="en-US" sz="1800" b="1">
                  <a:solidFill>
                    <a:schemeClr val="tx1"/>
                  </a:solidFill>
                  <a:latin typeface="Times" charset="0"/>
                </a:rPr>
                <a:t>PC Ext</a:t>
              </a:r>
            </a:p>
          </p:txBody>
        </p:sp>
      </p:grpSp>
      <p:grpSp>
        <p:nvGrpSpPr>
          <p:cNvPr id="5" name="Group 78"/>
          <p:cNvGrpSpPr>
            <a:grpSpLocks/>
          </p:cNvGrpSpPr>
          <p:nvPr/>
        </p:nvGrpSpPr>
        <p:grpSpPr bwMode="auto">
          <a:xfrm>
            <a:off x="1974850" y="673100"/>
            <a:ext cx="1123950" cy="1092200"/>
            <a:chOff x="1244" y="424"/>
            <a:chExt cx="708" cy="688"/>
          </a:xfrm>
        </p:grpSpPr>
        <p:sp>
          <p:nvSpPr>
            <p:cNvPr id="42127" name="Rectangle 79"/>
            <p:cNvSpPr>
              <a:spLocks noChangeArrowheads="1"/>
            </p:cNvSpPr>
            <p:nvPr/>
          </p:nvSpPr>
          <p:spPr bwMode="auto">
            <a:xfrm>
              <a:off x="1258" y="443"/>
              <a:ext cx="694" cy="630"/>
            </a:xfrm>
            <a:prstGeom prst="rect">
              <a:avLst/>
            </a:prstGeom>
            <a:noFill/>
            <a:ln w="25400">
              <a:solidFill>
                <a:schemeClr val="tx1"/>
              </a:solidFill>
              <a:miter lim="800000"/>
              <a:headEnd/>
              <a:tailEnd/>
            </a:ln>
          </p:spPr>
          <p:txBody>
            <a:bodyPr wrap="none" anchor="ctr"/>
            <a:lstStyle/>
            <a:p>
              <a:endParaRPr lang="en-US"/>
            </a:p>
          </p:txBody>
        </p:sp>
        <p:sp>
          <p:nvSpPr>
            <p:cNvPr id="42128" name="Rectangle 80"/>
            <p:cNvSpPr>
              <a:spLocks noChangeArrowheads="1"/>
            </p:cNvSpPr>
            <p:nvPr/>
          </p:nvSpPr>
          <p:spPr bwMode="auto">
            <a:xfrm>
              <a:off x="1440" y="864"/>
              <a:ext cx="363" cy="248"/>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Adr</a:t>
              </a:r>
            </a:p>
          </p:txBody>
        </p:sp>
        <p:sp>
          <p:nvSpPr>
            <p:cNvPr id="42129" name="Rectangle 81"/>
            <p:cNvSpPr>
              <a:spLocks noChangeArrowheads="1"/>
            </p:cNvSpPr>
            <p:nvPr/>
          </p:nvSpPr>
          <p:spPr bwMode="auto">
            <a:xfrm>
              <a:off x="1244" y="424"/>
              <a:ext cx="700" cy="440"/>
            </a:xfrm>
            <a:prstGeom prst="rect">
              <a:avLst/>
            </a:prstGeom>
            <a:noFill/>
            <a:ln w="12700">
              <a:noFill/>
              <a:miter lim="800000"/>
              <a:headEnd/>
              <a:tailEnd/>
            </a:ln>
          </p:spPr>
          <p:txBody>
            <a:bodyPr wrap="none" lIns="90488" tIns="44450" rIns="90488" bIns="44450">
              <a:spAutoFit/>
            </a:bodyPr>
            <a:lstStyle/>
            <a:p>
              <a:pPr algn="ctr"/>
              <a:r>
                <a:rPr lang="en-US" sz="2000" b="1">
                  <a:solidFill>
                    <a:schemeClr val="tx1"/>
                  </a:solidFill>
                  <a:latin typeface="Times" charset="0"/>
                </a:rPr>
                <a:t>Inst</a:t>
              </a:r>
            </a:p>
            <a:p>
              <a:pPr algn="ctr"/>
              <a:r>
                <a:rPr lang="en-US" sz="2000" b="1">
                  <a:solidFill>
                    <a:schemeClr val="tx1"/>
                  </a:solidFill>
                  <a:latin typeface="Times" charset="0"/>
                </a:rPr>
                <a:t>Memory</a:t>
              </a:r>
            </a:p>
          </p:txBody>
        </p:sp>
      </p:grpSp>
      <p:grpSp>
        <p:nvGrpSpPr>
          <p:cNvPr id="6" name="Group 82"/>
          <p:cNvGrpSpPr>
            <a:grpSpLocks/>
          </p:cNvGrpSpPr>
          <p:nvPr/>
        </p:nvGrpSpPr>
        <p:grpSpPr bwMode="auto">
          <a:xfrm>
            <a:off x="990600" y="3200400"/>
            <a:ext cx="381000" cy="1066800"/>
            <a:chOff x="432" y="912"/>
            <a:chExt cx="240" cy="672"/>
          </a:xfrm>
        </p:grpSpPr>
        <p:sp>
          <p:nvSpPr>
            <p:cNvPr id="42125" name="Rectangle 83"/>
            <p:cNvSpPr>
              <a:spLocks noChangeArrowheads="1"/>
            </p:cNvSpPr>
            <p:nvPr/>
          </p:nvSpPr>
          <p:spPr bwMode="auto">
            <a:xfrm rot="5400000">
              <a:off x="294" y="1120"/>
              <a:ext cx="506" cy="229"/>
            </a:xfrm>
            <a:prstGeom prst="rect">
              <a:avLst/>
            </a:prstGeom>
            <a:noFill/>
            <a:ln w="12700">
              <a:noFill/>
              <a:miter lim="800000"/>
              <a:headEnd/>
              <a:tailEnd/>
            </a:ln>
          </p:spPr>
          <p:txBody>
            <a:bodyPr wrap="none" lIns="90488" tIns="44450" rIns="90488" bIns="44450">
              <a:spAutoFit/>
            </a:bodyPr>
            <a:lstStyle/>
            <a:p>
              <a:r>
                <a:rPr lang="en-US" sz="1800" b="1">
                  <a:solidFill>
                    <a:schemeClr val="tx1"/>
                  </a:solidFill>
                  <a:latin typeface="Times" charset="0"/>
                </a:rPr>
                <a:t>Adder</a:t>
              </a:r>
            </a:p>
          </p:txBody>
        </p:sp>
        <p:sp>
          <p:nvSpPr>
            <p:cNvPr id="42126" name="Freeform 84"/>
            <p:cNvSpPr>
              <a:spLocks/>
            </p:cNvSpPr>
            <p:nvPr/>
          </p:nvSpPr>
          <p:spPr bwMode="auto">
            <a:xfrm>
              <a:off x="432" y="912"/>
              <a:ext cx="240" cy="672"/>
            </a:xfrm>
            <a:custGeom>
              <a:avLst/>
              <a:gdLst>
                <a:gd name="T0" fmla="*/ 0 w 240"/>
                <a:gd name="T1" fmla="*/ 0 h 672"/>
                <a:gd name="T2" fmla="*/ 0 w 240"/>
                <a:gd name="T3" fmla="*/ 288 h 672"/>
                <a:gd name="T4" fmla="*/ 48 w 240"/>
                <a:gd name="T5" fmla="*/ 336 h 672"/>
                <a:gd name="T6" fmla="*/ 0 w 240"/>
                <a:gd name="T7" fmla="*/ 384 h 672"/>
                <a:gd name="T8" fmla="*/ 0 w 240"/>
                <a:gd name="T9" fmla="*/ 672 h 672"/>
                <a:gd name="T10" fmla="*/ 240 w 240"/>
                <a:gd name="T11" fmla="*/ 480 h 672"/>
                <a:gd name="T12" fmla="*/ 240 w 240"/>
                <a:gd name="T13" fmla="*/ 192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lstStyle/>
            <a:p>
              <a:endParaRPr lang="en-US"/>
            </a:p>
          </p:txBody>
        </p:sp>
      </p:grpSp>
      <p:grpSp>
        <p:nvGrpSpPr>
          <p:cNvPr id="7" name="Group 85"/>
          <p:cNvGrpSpPr>
            <a:grpSpLocks/>
          </p:cNvGrpSpPr>
          <p:nvPr/>
        </p:nvGrpSpPr>
        <p:grpSpPr bwMode="auto">
          <a:xfrm>
            <a:off x="990600" y="4419600"/>
            <a:ext cx="381000" cy="1066800"/>
            <a:chOff x="432" y="912"/>
            <a:chExt cx="240" cy="672"/>
          </a:xfrm>
        </p:grpSpPr>
        <p:sp>
          <p:nvSpPr>
            <p:cNvPr id="42123" name="Rectangle 86"/>
            <p:cNvSpPr>
              <a:spLocks noChangeArrowheads="1"/>
            </p:cNvSpPr>
            <p:nvPr/>
          </p:nvSpPr>
          <p:spPr bwMode="auto">
            <a:xfrm rot="5400000">
              <a:off x="294" y="1120"/>
              <a:ext cx="506" cy="229"/>
            </a:xfrm>
            <a:prstGeom prst="rect">
              <a:avLst/>
            </a:prstGeom>
            <a:noFill/>
            <a:ln w="12700">
              <a:noFill/>
              <a:miter lim="800000"/>
              <a:headEnd/>
              <a:tailEnd/>
            </a:ln>
          </p:spPr>
          <p:txBody>
            <a:bodyPr wrap="none" lIns="90488" tIns="44450" rIns="90488" bIns="44450">
              <a:spAutoFit/>
            </a:bodyPr>
            <a:lstStyle/>
            <a:p>
              <a:r>
                <a:rPr lang="en-US" sz="1800" b="1">
                  <a:solidFill>
                    <a:schemeClr val="tx1"/>
                  </a:solidFill>
                  <a:latin typeface="Times" charset="0"/>
                </a:rPr>
                <a:t>Adder</a:t>
              </a:r>
            </a:p>
          </p:txBody>
        </p:sp>
        <p:sp>
          <p:nvSpPr>
            <p:cNvPr id="42124" name="Freeform 87"/>
            <p:cNvSpPr>
              <a:spLocks/>
            </p:cNvSpPr>
            <p:nvPr/>
          </p:nvSpPr>
          <p:spPr bwMode="auto">
            <a:xfrm>
              <a:off x="432" y="912"/>
              <a:ext cx="240" cy="672"/>
            </a:xfrm>
            <a:custGeom>
              <a:avLst/>
              <a:gdLst>
                <a:gd name="T0" fmla="*/ 0 w 240"/>
                <a:gd name="T1" fmla="*/ 0 h 672"/>
                <a:gd name="T2" fmla="*/ 0 w 240"/>
                <a:gd name="T3" fmla="*/ 288 h 672"/>
                <a:gd name="T4" fmla="*/ 48 w 240"/>
                <a:gd name="T5" fmla="*/ 336 h 672"/>
                <a:gd name="T6" fmla="*/ 0 w 240"/>
                <a:gd name="T7" fmla="*/ 384 h 672"/>
                <a:gd name="T8" fmla="*/ 0 w 240"/>
                <a:gd name="T9" fmla="*/ 672 h 672"/>
                <a:gd name="T10" fmla="*/ 240 w 240"/>
                <a:gd name="T11" fmla="*/ 480 h 672"/>
                <a:gd name="T12" fmla="*/ 240 w 240"/>
                <a:gd name="T13" fmla="*/ 192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lstStyle/>
            <a:p>
              <a:endParaRPr lang="en-US"/>
            </a:p>
          </p:txBody>
        </p:sp>
      </p:grpSp>
      <p:grpSp>
        <p:nvGrpSpPr>
          <p:cNvPr id="8" name="Group 88"/>
          <p:cNvGrpSpPr>
            <a:grpSpLocks/>
          </p:cNvGrpSpPr>
          <p:nvPr/>
        </p:nvGrpSpPr>
        <p:grpSpPr bwMode="auto">
          <a:xfrm>
            <a:off x="1600200" y="3657600"/>
            <a:ext cx="363538" cy="1447800"/>
            <a:chOff x="480" y="864"/>
            <a:chExt cx="229" cy="912"/>
          </a:xfrm>
        </p:grpSpPr>
        <p:sp>
          <p:nvSpPr>
            <p:cNvPr id="42121" name="Rectangle 89"/>
            <p:cNvSpPr>
              <a:spLocks noChangeArrowheads="1"/>
            </p:cNvSpPr>
            <p:nvPr/>
          </p:nvSpPr>
          <p:spPr bwMode="auto">
            <a:xfrm rot="5400000">
              <a:off x="394" y="1220"/>
              <a:ext cx="402" cy="229"/>
            </a:xfrm>
            <a:prstGeom prst="rect">
              <a:avLst/>
            </a:prstGeom>
            <a:noFill/>
            <a:ln w="12700">
              <a:noFill/>
              <a:miter lim="800000"/>
              <a:headEnd/>
              <a:tailEnd/>
            </a:ln>
          </p:spPr>
          <p:txBody>
            <a:bodyPr wrap="none" lIns="90488" tIns="44450" rIns="90488" bIns="44450">
              <a:spAutoFit/>
            </a:bodyPr>
            <a:lstStyle/>
            <a:p>
              <a:r>
                <a:rPr lang="en-US" sz="1800" b="1">
                  <a:solidFill>
                    <a:schemeClr val="tx1"/>
                  </a:solidFill>
                  <a:latin typeface="Times" charset="0"/>
                </a:rPr>
                <a:t>Mux</a:t>
              </a:r>
            </a:p>
          </p:txBody>
        </p:sp>
        <p:sp>
          <p:nvSpPr>
            <p:cNvPr id="42122" name="Freeform 90"/>
            <p:cNvSpPr>
              <a:spLocks/>
            </p:cNvSpPr>
            <p:nvPr/>
          </p:nvSpPr>
          <p:spPr bwMode="auto">
            <a:xfrm>
              <a:off x="528" y="864"/>
              <a:ext cx="144" cy="912"/>
            </a:xfrm>
            <a:custGeom>
              <a:avLst/>
              <a:gdLst>
                <a:gd name="T0" fmla="*/ 0 w 144"/>
                <a:gd name="T1" fmla="*/ 0 h 912"/>
                <a:gd name="T2" fmla="*/ 0 w 144"/>
                <a:gd name="T3" fmla="*/ 912 h 912"/>
                <a:gd name="T4" fmla="*/ 144 w 144"/>
                <a:gd name="T5" fmla="*/ 768 h 912"/>
                <a:gd name="T6" fmla="*/ 144 w 144"/>
                <a:gd name="T7" fmla="*/ 144 h 912"/>
                <a:gd name="T8" fmla="*/ 0 w 144"/>
                <a:gd name="T9" fmla="*/ 0 h 912"/>
                <a:gd name="T10" fmla="*/ 0 60000 65536"/>
                <a:gd name="T11" fmla="*/ 0 60000 65536"/>
                <a:gd name="T12" fmla="*/ 0 60000 65536"/>
                <a:gd name="T13" fmla="*/ 0 60000 65536"/>
                <a:gd name="T14" fmla="*/ 0 60000 65536"/>
                <a:gd name="T15" fmla="*/ 0 w 144"/>
                <a:gd name="T16" fmla="*/ 0 h 912"/>
                <a:gd name="T17" fmla="*/ 144 w 144"/>
                <a:gd name="T18" fmla="*/ 912 h 912"/>
              </a:gdLst>
              <a:ahLst/>
              <a:cxnLst>
                <a:cxn ang="T10">
                  <a:pos x="T0" y="T1"/>
                </a:cxn>
                <a:cxn ang="T11">
                  <a:pos x="T2" y="T3"/>
                </a:cxn>
                <a:cxn ang="T12">
                  <a:pos x="T4" y="T5"/>
                </a:cxn>
                <a:cxn ang="T13">
                  <a:pos x="T6" y="T7"/>
                </a:cxn>
                <a:cxn ang="T14">
                  <a:pos x="T8" y="T9"/>
                </a:cxn>
              </a:cxnLst>
              <a:rect l="T15" t="T16" r="T17" b="T18"/>
              <a:pathLst>
                <a:path w="144" h="912">
                  <a:moveTo>
                    <a:pt x="0" y="0"/>
                  </a:moveTo>
                  <a:lnTo>
                    <a:pt x="0" y="912"/>
                  </a:lnTo>
                  <a:lnTo>
                    <a:pt x="144" y="768"/>
                  </a:lnTo>
                  <a:lnTo>
                    <a:pt x="144" y="144"/>
                  </a:lnTo>
                  <a:lnTo>
                    <a:pt x="0" y="0"/>
                  </a:lnTo>
                  <a:close/>
                </a:path>
              </a:pathLst>
            </a:custGeom>
            <a:noFill/>
            <a:ln w="28575">
              <a:solidFill>
                <a:schemeClr val="tx1"/>
              </a:solidFill>
              <a:round/>
              <a:headEnd/>
              <a:tailEnd/>
            </a:ln>
          </p:spPr>
          <p:txBody>
            <a:bodyPr wrap="none" anchor="ctr"/>
            <a:lstStyle/>
            <a:p>
              <a:endParaRPr lang="en-US"/>
            </a:p>
          </p:txBody>
        </p:sp>
      </p:grpSp>
      <p:sp>
        <p:nvSpPr>
          <p:cNvPr id="42058" name="Freeform 91"/>
          <p:cNvSpPr>
            <a:spLocks/>
          </p:cNvSpPr>
          <p:nvPr/>
        </p:nvSpPr>
        <p:spPr bwMode="auto">
          <a:xfrm>
            <a:off x="2362200" y="1676400"/>
            <a:ext cx="152400" cy="2743200"/>
          </a:xfrm>
          <a:custGeom>
            <a:avLst/>
            <a:gdLst>
              <a:gd name="T0" fmla="*/ 0 w 144"/>
              <a:gd name="T1" fmla="*/ 2147483647 h 1728"/>
              <a:gd name="T2" fmla="*/ 161290000 w 144"/>
              <a:gd name="T3" fmla="*/ 2147483647 h 1728"/>
              <a:gd name="T4" fmla="*/ 161290000 w 144"/>
              <a:gd name="T5" fmla="*/ 0 h 1728"/>
              <a:gd name="T6" fmla="*/ 0 60000 65536"/>
              <a:gd name="T7" fmla="*/ 0 60000 65536"/>
              <a:gd name="T8" fmla="*/ 0 60000 65536"/>
              <a:gd name="T9" fmla="*/ 0 w 144"/>
              <a:gd name="T10" fmla="*/ 0 h 1728"/>
              <a:gd name="T11" fmla="*/ 144 w 144"/>
              <a:gd name="T12" fmla="*/ 1728 h 1728"/>
            </a:gdLst>
            <a:ahLst/>
            <a:cxnLst>
              <a:cxn ang="T6">
                <a:pos x="T0" y="T1"/>
              </a:cxn>
              <a:cxn ang="T7">
                <a:pos x="T2" y="T3"/>
              </a:cxn>
              <a:cxn ang="T8">
                <a:pos x="T4" y="T5"/>
              </a:cxn>
            </a:cxnLst>
            <a:rect l="T9" t="T10" r="T11" b="T12"/>
            <a:pathLst>
              <a:path w="144" h="1728">
                <a:moveTo>
                  <a:pt x="0" y="1728"/>
                </a:moveTo>
                <a:lnTo>
                  <a:pt x="144" y="1728"/>
                </a:lnTo>
                <a:lnTo>
                  <a:pt x="144" y="0"/>
                </a:lnTo>
              </a:path>
            </a:pathLst>
          </a:custGeom>
          <a:noFill/>
          <a:ln w="19050">
            <a:solidFill>
              <a:schemeClr val="tx1"/>
            </a:solidFill>
            <a:round/>
            <a:headEnd/>
            <a:tailEnd type="triangle" w="med" len="med"/>
          </a:ln>
        </p:spPr>
        <p:txBody>
          <a:bodyPr wrap="none" anchor="ctr"/>
          <a:lstStyle/>
          <a:p>
            <a:endParaRPr lang="en-US"/>
          </a:p>
        </p:txBody>
      </p:sp>
      <p:sp>
        <p:nvSpPr>
          <p:cNvPr id="42059" name="Freeform 92"/>
          <p:cNvSpPr>
            <a:spLocks/>
          </p:cNvSpPr>
          <p:nvPr/>
        </p:nvSpPr>
        <p:spPr bwMode="auto">
          <a:xfrm>
            <a:off x="304800" y="2895600"/>
            <a:ext cx="2209800" cy="1219200"/>
          </a:xfrm>
          <a:custGeom>
            <a:avLst/>
            <a:gdLst>
              <a:gd name="T0" fmla="*/ 2147483647 w 1440"/>
              <a:gd name="T1" fmla="*/ 0 h 768"/>
              <a:gd name="T2" fmla="*/ 0 w 1440"/>
              <a:gd name="T3" fmla="*/ 0 h 768"/>
              <a:gd name="T4" fmla="*/ 0 w 1440"/>
              <a:gd name="T5" fmla="*/ 1935480000 h 768"/>
              <a:gd name="T6" fmla="*/ 1017336675 w 1440"/>
              <a:gd name="T7" fmla="*/ 1935480000 h 768"/>
              <a:gd name="T8" fmla="*/ 0 60000 65536"/>
              <a:gd name="T9" fmla="*/ 0 60000 65536"/>
              <a:gd name="T10" fmla="*/ 0 60000 65536"/>
              <a:gd name="T11" fmla="*/ 0 60000 65536"/>
              <a:gd name="T12" fmla="*/ 0 w 1440"/>
              <a:gd name="T13" fmla="*/ 0 h 768"/>
              <a:gd name="T14" fmla="*/ 1440 w 1440"/>
              <a:gd name="T15" fmla="*/ 768 h 768"/>
            </a:gdLst>
            <a:ahLst/>
            <a:cxnLst>
              <a:cxn ang="T8">
                <a:pos x="T0" y="T1"/>
              </a:cxn>
              <a:cxn ang="T9">
                <a:pos x="T2" y="T3"/>
              </a:cxn>
              <a:cxn ang="T10">
                <a:pos x="T4" y="T5"/>
              </a:cxn>
              <a:cxn ang="T11">
                <a:pos x="T6" y="T7"/>
              </a:cxn>
            </a:cxnLst>
            <a:rect l="T12" t="T13" r="T14" b="T15"/>
            <a:pathLst>
              <a:path w="1440" h="768">
                <a:moveTo>
                  <a:pt x="1440" y="0"/>
                </a:moveTo>
                <a:lnTo>
                  <a:pt x="0" y="0"/>
                </a:lnTo>
                <a:lnTo>
                  <a:pt x="0" y="768"/>
                </a:lnTo>
                <a:lnTo>
                  <a:pt x="432" y="768"/>
                </a:lnTo>
              </a:path>
            </a:pathLst>
          </a:custGeom>
          <a:noFill/>
          <a:ln w="19050">
            <a:solidFill>
              <a:schemeClr val="tx1"/>
            </a:solidFill>
            <a:round/>
            <a:headEnd/>
            <a:tailEnd type="triangle" w="med" len="med"/>
          </a:ln>
        </p:spPr>
        <p:txBody>
          <a:bodyPr wrap="none" anchor="ctr"/>
          <a:lstStyle/>
          <a:p>
            <a:endParaRPr lang="en-US"/>
          </a:p>
        </p:txBody>
      </p:sp>
      <p:sp>
        <p:nvSpPr>
          <p:cNvPr id="42060" name="Line 93"/>
          <p:cNvSpPr>
            <a:spLocks noChangeShapeType="1"/>
          </p:cNvSpPr>
          <p:nvPr/>
        </p:nvSpPr>
        <p:spPr bwMode="auto">
          <a:xfrm>
            <a:off x="685800" y="3352800"/>
            <a:ext cx="304800" cy="0"/>
          </a:xfrm>
          <a:prstGeom prst="line">
            <a:avLst/>
          </a:prstGeom>
          <a:noFill/>
          <a:ln w="19050">
            <a:solidFill>
              <a:schemeClr val="tx1"/>
            </a:solidFill>
            <a:round/>
            <a:headEnd/>
            <a:tailEnd type="triangle" w="med" len="med"/>
          </a:ln>
        </p:spPr>
        <p:txBody>
          <a:bodyPr wrap="none" anchor="ctr"/>
          <a:lstStyle/>
          <a:p>
            <a:endParaRPr lang="en-US"/>
          </a:p>
        </p:txBody>
      </p:sp>
      <p:sp>
        <p:nvSpPr>
          <p:cNvPr id="42061" name="Line 94"/>
          <p:cNvSpPr>
            <a:spLocks noChangeShapeType="1"/>
          </p:cNvSpPr>
          <p:nvPr/>
        </p:nvSpPr>
        <p:spPr bwMode="auto">
          <a:xfrm>
            <a:off x="1371600" y="3810000"/>
            <a:ext cx="304800" cy="0"/>
          </a:xfrm>
          <a:prstGeom prst="line">
            <a:avLst/>
          </a:prstGeom>
          <a:noFill/>
          <a:ln w="19050">
            <a:solidFill>
              <a:schemeClr val="tx1"/>
            </a:solidFill>
            <a:round/>
            <a:headEnd/>
            <a:tailEnd type="triangle" w="med" len="med"/>
          </a:ln>
        </p:spPr>
        <p:txBody>
          <a:bodyPr wrap="none" anchor="ctr"/>
          <a:lstStyle/>
          <a:p>
            <a:endParaRPr lang="en-US"/>
          </a:p>
        </p:txBody>
      </p:sp>
      <p:sp>
        <p:nvSpPr>
          <p:cNvPr id="42062" name="Freeform 95"/>
          <p:cNvSpPr>
            <a:spLocks/>
          </p:cNvSpPr>
          <p:nvPr/>
        </p:nvSpPr>
        <p:spPr bwMode="auto">
          <a:xfrm>
            <a:off x="609600" y="3810000"/>
            <a:ext cx="838200" cy="762000"/>
          </a:xfrm>
          <a:custGeom>
            <a:avLst/>
            <a:gdLst>
              <a:gd name="T0" fmla="*/ 1330642500 w 528"/>
              <a:gd name="T1" fmla="*/ 0 h 480"/>
              <a:gd name="T2" fmla="*/ 1330642500 w 528"/>
              <a:gd name="T3" fmla="*/ 846772500 h 480"/>
              <a:gd name="T4" fmla="*/ 0 w 528"/>
              <a:gd name="T5" fmla="*/ 846772500 h 480"/>
              <a:gd name="T6" fmla="*/ 0 w 528"/>
              <a:gd name="T7" fmla="*/ 1209675000 h 480"/>
              <a:gd name="T8" fmla="*/ 604837500 w 528"/>
              <a:gd name="T9" fmla="*/ 1209675000 h 480"/>
              <a:gd name="T10" fmla="*/ 0 60000 65536"/>
              <a:gd name="T11" fmla="*/ 0 60000 65536"/>
              <a:gd name="T12" fmla="*/ 0 60000 65536"/>
              <a:gd name="T13" fmla="*/ 0 60000 65536"/>
              <a:gd name="T14" fmla="*/ 0 60000 65536"/>
              <a:gd name="T15" fmla="*/ 0 w 528"/>
              <a:gd name="T16" fmla="*/ 0 h 480"/>
              <a:gd name="T17" fmla="*/ 528 w 528"/>
              <a:gd name="T18" fmla="*/ 480 h 480"/>
            </a:gdLst>
            <a:ahLst/>
            <a:cxnLst>
              <a:cxn ang="T10">
                <a:pos x="T0" y="T1"/>
              </a:cxn>
              <a:cxn ang="T11">
                <a:pos x="T2" y="T3"/>
              </a:cxn>
              <a:cxn ang="T12">
                <a:pos x="T4" y="T5"/>
              </a:cxn>
              <a:cxn ang="T13">
                <a:pos x="T6" y="T7"/>
              </a:cxn>
              <a:cxn ang="T14">
                <a:pos x="T8" y="T9"/>
              </a:cxn>
            </a:cxnLst>
            <a:rect l="T15" t="T16" r="T17" b="T18"/>
            <a:pathLst>
              <a:path w="528" h="480">
                <a:moveTo>
                  <a:pt x="528" y="0"/>
                </a:moveTo>
                <a:lnTo>
                  <a:pt x="528" y="336"/>
                </a:lnTo>
                <a:lnTo>
                  <a:pt x="0" y="336"/>
                </a:lnTo>
                <a:lnTo>
                  <a:pt x="0" y="480"/>
                </a:lnTo>
                <a:lnTo>
                  <a:pt x="240" y="480"/>
                </a:lnTo>
              </a:path>
            </a:pathLst>
          </a:custGeom>
          <a:noFill/>
          <a:ln w="19050">
            <a:solidFill>
              <a:schemeClr val="tx1"/>
            </a:solidFill>
            <a:round/>
            <a:headEnd/>
            <a:tailEnd type="triangle" w="med" len="med"/>
          </a:ln>
        </p:spPr>
        <p:txBody>
          <a:bodyPr wrap="none" anchor="ctr"/>
          <a:lstStyle/>
          <a:p>
            <a:endParaRPr lang="en-US"/>
          </a:p>
        </p:txBody>
      </p:sp>
      <p:sp>
        <p:nvSpPr>
          <p:cNvPr id="42063" name="Line 96"/>
          <p:cNvSpPr>
            <a:spLocks noChangeShapeType="1"/>
          </p:cNvSpPr>
          <p:nvPr/>
        </p:nvSpPr>
        <p:spPr bwMode="auto">
          <a:xfrm>
            <a:off x="762000" y="5334000"/>
            <a:ext cx="228600" cy="0"/>
          </a:xfrm>
          <a:prstGeom prst="line">
            <a:avLst/>
          </a:prstGeom>
          <a:noFill/>
          <a:ln w="19050">
            <a:solidFill>
              <a:schemeClr val="tx1"/>
            </a:solidFill>
            <a:round/>
            <a:headEnd/>
            <a:tailEnd type="triangle" w="med" len="med"/>
          </a:ln>
        </p:spPr>
        <p:txBody>
          <a:bodyPr wrap="none" anchor="ctr"/>
          <a:lstStyle/>
          <a:p>
            <a:endParaRPr lang="en-US"/>
          </a:p>
        </p:txBody>
      </p:sp>
      <p:sp>
        <p:nvSpPr>
          <p:cNvPr id="42064" name="Freeform 97"/>
          <p:cNvSpPr>
            <a:spLocks/>
          </p:cNvSpPr>
          <p:nvPr/>
        </p:nvSpPr>
        <p:spPr bwMode="auto">
          <a:xfrm>
            <a:off x="228600" y="5334000"/>
            <a:ext cx="228600" cy="685800"/>
          </a:xfrm>
          <a:custGeom>
            <a:avLst/>
            <a:gdLst>
              <a:gd name="T0" fmla="*/ 0 w 144"/>
              <a:gd name="T1" fmla="*/ 1088707500 h 432"/>
              <a:gd name="T2" fmla="*/ 0 w 144"/>
              <a:gd name="T3" fmla="*/ 0 h 432"/>
              <a:gd name="T4" fmla="*/ 362902500 w 144"/>
              <a:gd name="T5" fmla="*/ 0 h 432"/>
              <a:gd name="T6" fmla="*/ 0 60000 65536"/>
              <a:gd name="T7" fmla="*/ 0 60000 65536"/>
              <a:gd name="T8" fmla="*/ 0 60000 65536"/>
              <a:gd name="T9" fmla="*/ 0 w 144"/>
              <a:gd name="T10" fmla="*/ 0 h 432"/>
              <a:gd name="T11" fmla="*/ 144 w 144"/>
              <a:gd name="T12" fmla="*/ 432 h 432"/>
            </a:gdLst>
            <a:ahLst/>
            <a:cxnLst>
              <a:cxn ang="T6">
                <a:pos x="T0" y="T1"/>
              </a:cxn>
              <a:cxn ang="T7">
                <a:pos x="T2" y="T3"/>
              </a:cxn>
              <a:cxn ang="T8">
                <a:pos x="T4" y="T5"/>
              </a:cxn>
            </a:cxnLst>
            <a:rect l="T9" t="T10" r="T11" b="T12"/>
            <a:pathLst>
              <a:path w="144" h="432">
                <a:moveTo>
                  <a:pt x="0" y="432"/>
                </a:moveTo>
                <a:lnTo>
                  <a:pt x="0" y="0"/>
                </a:lnTo>
                <a:lnTo>
                  <a:pt x="144" y="0"/>
                </a:lnTo>
              </a:path>
            </a:pathLst>
          </a:custGeom>
          <a:noFill/>
          <a:ln w="19050">
            <a:solidFill>
              <a:schemeClr val="tx1"/>
            </a:solidFill>
            <a:round/>
            <a:headEnd/>
            <a:tailEnd type="triangle" w="med" len="med"/>
          </a:ln>
        </p:spPr>
        <p:txBody>
          <a:bodyPr wrap="none" anchor="ctr"/>
          <a:lstStyle/>
          <a:p>
            <a:endParaRPr lang="en-US"/>
          </a:p>
        </p:txBody>
      </p:sp>
      <p:sp>
        <p:nvSpPr>
          <p:cNvPr id="42065" name="Line 98"/>
          <p:cNvSpPr>
            <a:spLocks noChangeShapeType="1"/>
          </p:cNvSpPr>
          <p:nvPr/>
        </p:nvSpPr>
        <p:spPr bwMode="auto">
          <a:xfrm>
            <a:off x="1371600" y="4953000"/>
            <a:ext cx="304800" cy="1588"/>
          </a:xfrm>
          <a:prstGeom prst="line">
            <a:avLst/>
          </a:prstGeom>
          <a:noFill/>
          <a:ln w="19050">
            <a:solidFill>
              <a:schemeClr val="tx1"/>
            </a:solidFill>
            <a:round/>
            <a:headEnd/>
            <a:tailEnd type="triangle" w="med" len="med"/>
          </a:ln>
        </p:spPr>
        <p:txBody>
          <a:bodyPr wrap="none" anchor="ctr"/>
          <a:lstStyle/>
          <a:p>
            <a:endParaRPr lang="en-US"/>
          </a:p>
        </p:txBody>
      </p:sp>
      <p:sp>
        <p:nvSpPr>
          <p:cNvPr id="42066" name="Line 99"/>
          <p:cNvSpPr>
            <a:spLocks noChangeShapeType="1"/>
          </p:cNvSpPr>
          <p:nvPr/>
        </p:nvSpPr>
        <p:spPr bwMode="auto">
          <a:xfrm>
            <a:off x="1905000" y="4419600"/>
            <a:ext cx="228600" cy="0"/>
          </a:xfrm>
          <a:prstGeom prst="line">
            <a:avLst/>
          </a:prstGeom>
          <a:noFill/>
          <a:ln w="19050">
            <a:solidFill>
              <a:schemeClr val="tx1"/>
            </a:solidFill>
            <a:round/>
            <a:headEnd/>
            <a:tailEnd/>
          </a:ln>
        </p:spPr>
        <p:txBody>
          <a:bodyPr wrap="none" anchor="ctr"/>
          <a:lstStyle/>
          <a:p>
            <a:endParaRPr lang="en-US"/>
          </a:p>
        </p:txBody>
      </p:sp>
      <p:grpSp>
        <p:nvGrpSpPr>
          <p:cNvPr id="9" name="Group 100"/>
          <p:cNvGrpSpPr>
            <a:grpSpLocks/>
          </p:cNvGrpSpPr>
          <p:nvPr/>
        </p:nvGrpSpPr>
        <p:grpSpPr bwMode="auto">
          <a:xfrm>
            <a:off x="3200400" y="2714625"/>
            <a:ext cx="838200" cy="333375"/>
            <a:chOff x="2640" y="1422"/>
            <a:chExt cx="528" cy="210"/>
          </a:xfrm>
        </p:grpSpPr>
        <p:sp>
          <p:nvSpPr>
            <p:cNvPr id="42118" name="Rectangle 101"/>
            <p:cNvSpPr>
              <a:spLocks noChangeArrowheads="1"/>
            </p:cNvSpPr>
            <p:nvPr/>
          </p:nvSpPr>
          <p:spPr bwMode="auto">
            <a:xfrm>
              <a:off x="2928" y="1422"/>
              <a:ext cx="178"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0</a:t>
              </a:r>
            </a:p>
          </p:txBody>
        </p:sp>
        <p:sp>
          <p:nvSpPr>
            <p:cNvPr id="42119" name="Rectangle 102"/>
            <p:cNvSpPr>
              <a:spLocks noChangeArrowheads="1"/>
            </p:cNvSpPr>
            <p:nvPr/>
          </p:nvSpPr>
          <p:spPr bwMode="auto">
            <a:xfrm>
              <a:off x="2688" y="1422"/>
              <a:ext cx="178"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1</a:t>
              </a:r>
            </a:p>
          </p:txBody>
        </p:sp>
        <p:sp>
          <p:nvSpPr>
            <p:cNvPr id="42120" name="Freeform 103"/>
            <p:cNvSpPr>
              <a:spLocks/>
            </p:cNvSpPr>
            <p:nvPr/>
          </p:nvSpPr>
          <p:spPr bwMode="auto">
            <a:xfrm>
              <a:off x="2640" y="1440"/>
              <a:ext cx="528" cy="192"/>
            </a:xfrm>
            <a:custGeom>
              <a:avLst/>
              <a:gdLst>
                <a:gd name="T0" fmla="*/ 0 w 528"/>
                <a:gd name="T1" fmla="*/ 0 h 192"/>
                <a:gd name="T2" fmla="*/ 48 w 528"/>
                <a:gd name="T3" fmla="*/ 192 h 192"/>
                <a:gd name="T4" fmla="*/ 480 w 528"/>
                <a:gd name="T5" fmla="*/ 192 h 192"/>
                <a:gd name="T6" fmla="*/ 528 w 528"/>
                <a:gd name="T7" fmla="*/ 0 h 192"/>
                <a:gd name="T8" fmla="*/ 0 w 528"/>
                <a:gd name="T9" fmla="*/ 0 h 192"/>
                <a:gd name="T10" fmla="*/ 0 60000 65536"/>
                <a:gd name="T11" fmla="*/ 0 60000 65536"/>
                <a:gd name="T12" fmla="*/ 0 60000 65536"/>
                <a:gd name="T13" fmla="*/ 0 60000 65536"/>
                <a:gd name="T14" fmla="*/ 0 60000 65536"/>
                <a:gd name="T15" fmla="*/ 0 w 528"/>
                <a:gd name="T16" fmla="*/ 0 h 192"/>
                <a:gd name="T17" fmla="*/ 528 w 528"/>
                <a:gd name="T18" fmla="*/ 192 h 192"/>
              </a:gdLst>
              <a:ahLst/>
              <a:cxnLst>
                <a:cxn ang="T10">
                  <a:pos x="T0" y="T1"/>
                </a:cxn>
                <a:cxn ang="T11">
                  <a:pos x="T2" y="T3"/>
                </a:cxn>
                <a:cxn ang="T12">
                  <a:pos x="T4" y="T5"/>
                </a:cxn>
                <a:cxn ang="T13">
                  <a:pos x="T6" y="T7"/>
                </a:cxn>
                <a:cxn ang="T14">
                  <a:pos x="T8" y="T9"/>
                </a:cxn>
              </a:cxnLst>
              <a:rect l="T15" t="T16" r="T17" b="T18"/>
              <a:pathLst>
                <a:path w="528" h="192">
                  <a:moveTo>
                    <a:pt x="0" y="0"/>
                  </a:moveTo>
                  <a:lnTo>
                    <a:pt x="48" y="192"/>
                  </a:lnTo>
                  <a:lnTo>
                    <a:pt x="480" y="192"/>
                  </a:lnTo>
                  <a:lnTo>
                    <a:pt x="528" y="0"/>
                  </a:lnTo>
                  <a:lnTo>
                    <a:pt x="0" y="0"/>
                  </a:lnTo>
                  <a:close/>
                </a:path>
              </a:pathLst>
            </a:custGeom>
            <a:noFill/>
            <a:ln w="28575">
              <a:solidFill>
                <a:schemeClr val="tx1"/>
              </a:solidFill>
              <a:round/>
              <a:headEnd/>
              <a:tailEnd/>
            </a:ln>
          </p:spPr>
          <p:txBody>
            <a:bodyPr wrap="none" anchor="ctr"/>
            <a:lstStyle/>
            <a:p>
              <a:endParaRPr lang="en-US"/>
            </a:p>
          </p:txBody>
        </p:sp>
      </p:grpSp>
      <p:sp>
        <p:nvSpPr>
          <p:cNvPr id="42068" name="Rectangle 104"/>
          <p:cNvSpPr>
            <a:spLocks noChangeArrowheads="1"/>
          </p:cNvSpPr>
          <p:nvPr/>
        </p:nvSpPr>
        <p:spPr bwMode="auto">
          <a:xfrm>
            <a:off x="3200400" y="3657600"/>
            <a:ext cx="1447800" cy="990600"/>
          </a:xfrm>
          <a:prstGeom prst="rect">
            <a:avLst/>
          </a:prstGeom>
          <a:noFill/>
          <a:ln w="38100">
            <a:solidFill>
              <a:schemeClr val="tx1"/>
            </a:solidFill>
            <a:miter lim="800000"/>
            <a:headEnd/>
            <a:tailEnd/>
          </a:ln>
        </p:spPr>
        <p:txBody>
          <a:bodyPr wrap="none" anchor="ctr"/>
          <a:lstStyle/>
          <a:p>
            <a:endParaRPr lang="en-US"/>
          </a:p>
        </p:txBody>
      </p:sp>
      <p:grpSp>
        <p:nvGrpSpPr>
          <p:cNvPr id="10" name="Group 105"/>
          <p:cNvGrpSpPr>
            <a:grpSpLocks/>
          </p:cNvGrpSpPr>
          <p:nvPr/>
        </p:nvGrpSpPr>
        <p:grpSpPr bwMode="auto">
          <a:xfrm>
            <a:off x="5508625" y="4267200"/>
            <a:ext cx="358775" cy="1219200"/>
            <a:chOff x="3518" y="2640"/>
            <a:chExt cx="226" cy="768"/>
          </a:xfrm>
        </p:grpSpPr>
        <p:sp>
          <p:nvSpPr>
            <p:cNvPr id="42115" name="Rectangle 106"/>
            <p:cNvSpPr>
              <a:spLocks noChangeArrowheads="1"/>
            </p:cNvSpPr>
            <p:nvPr/>
          </p:nvSpPr>
          <p:spPr bwMode="auto">
            <a:xfrm>
              <a:off x="3518" y="2696"/>
              <a:ext cx="178"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0</a:t>
              </a:r>
            </a:p>
          </p:txBody>
        </p:sp>
        <p:sp>
          <p:nvSpPr>
            <p:cNvPr id="42116" name="Rectangle 107"/>
            <p:cNvSpPr>
              <a:spLocks noChangeArrowheads="1"/>
            </p:cNvSpPr>
            <p:nvPr/>
          </p:nvSpPr>
          <p:spPr bwMode="auto">
            <a:xfrm>
              <a:off x="3518" y="3187"/>
              <a:ext cx="178"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1</a:t>
              </a:r>
            </a:p>
          </p:txBody>
        </p:sp>
        <p:sp>
          <p:nvSpPr>
            <p:cNvPr id="42117" name="Freeform 108"/>
            <p:cNvSpPr>
              <a:spLocks/>
            </p:cNvSpPr>
            <p:nvPr/>
          </p:nvSpPr>
          <p:spPr bwMode="auto">
            <a:xfrm>
              <a:off x="3552" y="2640"/>
              <a:ext cx="192" cy="768"/>
            </a:xfrm>
            <a:custGeom>
              <a:avLst/>
              <a:gdLst>
                <a:gd name="T0" fmla="*/ 0 w 192"/>
                <a:gd name="T1" fmla="*/ 0 h 768"/>
                <a:gd name="T2" fmla="*/ 0 w 192"/>
                <a:gd name="T3" fmla="*/ 768 h 768"/>
                <a:gd name="T4" fmla="*/ 192 w 192"/>
                <a:gd name="T5" fmla="*/ 672 h 768"/>
                <a:gd name="T6" fmla="*/ 192 w 192"/>
                <a:gd name="T7" fmla="*/ 96 h 768"/>
                <a:gd name="T8" fmla="*/ 0 w 192"/>
                <a:gd name="T9" fmla="*/ 0 h 768"/>
                <a:gd name="T10" fmla="*/ 0 60000 65536"/>
                <a:gd name="T11" fmla="*/ 0 60000 65536"/>
                <a:gd name="T12" fmla="*/ 0 60000 65536"/>
                <a:gd name="T13" fmla="*/ 0 60000 65536"/>
                <a:gd name="T14" fmla="*/ 0 60000 65536"/>
                <a:gd name="T15" fmla="*/ 0 w 192"/>
                <a:gd name="T16" fmla="*/ 0 h 768"/>
                <a:gd name="T17" fmla="*/ 192 w 192"/>
                <a:gd name="T18" fmla="*/ 768 h 768"/>
              </a:gdLst>
              <a:ahLst/>
              <a:cxnLst>
                <a:cxn ang="T10">
                  <a:pos x="T0" y="T1"/>
                </a:cxn>
                <a:cxn ang="T11">
                  <a:pos x="T2" y="T3"/>
                </a:cxn>
                <a:cxn ang="T12">
                  <a:pos x="T4" y="T5"/>
                </a:cxn>
                <a:cxn ang="T13">
                  <a:pos x="T6" y="T7"/>
                </a:cxn>
                <a:cxn ang="T14">
                  <a:pos x="T8" y="T9"/>
                </a:cxn>
              </a:cxnLst>
              <a:rect l="T15" t="T16" r="T17" b="T18"/>
              <a:pathLst>
                <a:path w="192" h="768">
                  <a:moveTo>
                    <a:pt x="0" y="0"/>
                  </a:moveTo>
                  <a:lnTo>
                    <a:pt x="0" y="768"/>
                  </a:lnTo>
                  <a:lnTo>
                    <a:pt x="192" y="672"/>
                  </a:lnTo>
                  <a:lnTo>
                    <a:pt x="192" y="96"/>
                  </a:lnTo>
                  <a:lnTo>
                    <a:pt x="0" y="0"/>
                  </a:lnTo>
                  <a:close/>
                </a:path>
              </a:pathLst>
            </a:custGeom>
            <a:noFill/>
            <a:ln w="28575">
              <a:solidFill>
                <a:schemeClr val="tx1"/>
              </a:solidFill>
              <a:round/>
              <a:headEnd/>
              <a:tailEnd/>
            </a:ln>
          </p:spPr>
          <p:txBody>
            <a:bodyPr wrap="none" anchor="ctr"/>
            <a:lstStyle/>
            <a:p>
              <a:endParaRPr lang="en-US"/>
            </a:p>
          </p:txBody>
        </p:sp>
      </p:grpSp>
      <p:grpSp>
        <p:nvGrpSpPr>
          <p:cNvPr id="11" name="Group 109"/>
          <p:cNvGrpSpPr>
            <a:grpSpLocks/>
          </p:cNvGrpSpPr>
          <p:nvPr/>
        </p:nvGrpSpPr>
        <p:grpSpPr bwMode="auto">
          <a:xfrm>
            <a:off x="6372225" y="3657600"/>
            <a:ext cx="485775" cy="1143000"/>
            <a:chOff x="4009" y="2304"/>
            <a:chExt cx="306" cy="720"/>
          </a:xfrm>
        </p:grpSpPr>
        <p:sp>
          <p:nvSpPr>
            <p:cNvPr id="42112" name="Rectangle 110"/>
            <p:cNvSpPr>
              <a:spLocks noChangeArrowheads="1"/>
            </p:cNvSpPr>
            <p:nvPr/>
          </p:nvSpPr>
          <p:spPr bwMode="auto">
            <a:xfrm>
              <a:off x="4009" y="2322"/>
              <a:ext cx="172" cy="212"/>
            </a:xfrm>
            <a:prstGeom prst="rect">
              <a:avLst/>
            </a:prstGeom>
            <a:noFill/>
            <a:ln w="12700">
              <a:noFill/>
              <a:miter lim="800000"/>
              <a:headEnd/>
              <a:tailEnd/>
            </a:ln>
          </p:spPr>
          <p:txBody>
            <a:bodyPr wrap="none" lIns="90488" tIns="44450" rIns="90488" bIns="44450">
              <a:spAutoFit/>
            </a:bodyPr>
            <a:lstStyle/>
            <a:p>
              <a:r>
                <a:rPr lang="en-US" sz="1600" b="1">
                  <a:solidFill>
                    <a:schemeClr val="tx1"/>
                  </a:solidFill>
                  <a:latin typeface="Times" charset="0"/>
                </a:rPr>
                <a:t>z</a:t>
              </a:r>
            </a:p>
          </p:txBody>
        </p:sp>
        <p:sp>
          <p:nvSpPr>
            <p:cNvPr id="42113" name="Rectangle 111"/>
            <p:cNvSpPr>
              <a:spLocks noChangeArrowheads="1"/>
            </p:cNvSpPr>
            <p:nvPr/>
          </p:nvSpPr>
          <p:spPr bwMode="auto">
            <a:xfrm rot="5400000">
              <a:off x="3993" y="2583"/>
              <a:ext cx="384" cy="210"/>
            </a:xfrm>
            <a:prstGeom prst="rect">
              <a:avLst/>
            </a:prstGeom>
            <a:noFill/>
            <a:ln w="12700">
              <a:noFill/>
              <a:miter lim="800000"/>
              <a:headEnd/>
              <a:tailEnd/>
            </a:ln>
          </p:spPr>
          <p:txBody>
            <a:bodyPr wrap="none" lIns="90488" tIns="44450" rIns="90488" bIns="44450">
              <a:spAutoFit/>
            </a:bodyPr>
            <a:lstStyle/>
            <a:p>
              <a:r>
                <a:rPr lang="en-US" sz="1600" b="1">
                  <a:solidFill>
                    <a:schemeClr val="tx1"/>
                  </a:solidFill>
                  <a:latin typeface="Times" charset="0"/>
                </a:rPr>
                <a:t>ALU</a:t>
              </a:r>
            </a:p>
          </p:txBody>
        </p:sp>
        <p:sp>
          <p:nvSpPr>
            <p:cNvPr id="42114" name="Freeform 112"/>
            <p:cNvSpPr>
              <a:spLocks/>
            </p:cNvSpPr>
            <p:nvPr/>
          </p:nvSpPr>
          <p:spPr bwMode="auto">
            <a:xfrm>
              <a:off x="4032" y="2304"/>
              <a:ext cx="283" cy="720"/>
            </a:xfrm>
            <a:custGeom>
              <a:avLst/>
              <a:gdLst>
                <a:gd name="T0" fmla="*/ 0 w 240"/>
                <a:gd name="T1" fmla="*/ 0 h 672"/>
                <a:gd name="T2" fmla="*/ 0 w 240"/>
                <a:gd name="T3" fmla="*/ 331 h 672"/>
                <a:gd name="T4" fmla="*/ 67 w 240"/>
                <a:gd name="T5" fmla="*/ 386 h 672"/>
                <a:gd name="T6" fmla="*/ 0 w 240"/>
                <a:gd name="T7" fmla="*/ 440 h 672"/>
                <a:gd name="T8" fmla="*/ 0 w 240"/>
                <a:gd name="T9" fmla="*/ 771 h 672"/>
                <a:gd name="T10" fmla="*/ 334 w 240"/>
                <a:gd name="T11" fmla="*/ 551 h 672"/>
                <a:gd name="T12" fmla="*/ 334 w 240"/>
                <a:gd name="T13" fmla="*/ 221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lstStyle/>
            <a:p>
              <a:endParaRPr lang="en-US"/>
            </a:p>
          </p:txBody>
        </p:sp>
      </p:grpSp>
      <p:grpSp>
        <p:nvGrpSpPr>
          <p:cNvPr id="12" name="Group 113"/>
          <p:cNvGrpSpPr>
            <a:grpSpLocks/>
          </p:cNvGrpSpPr>
          <p:nvPr/>
        </p:nvGrpSpPr>
        <p:grpSpPr bwMode="auto">
          <a:xfrm>
            <a:off x="8404225" y="4038600"/>
            <a:ext cx="358775" cy="1600200"/>
            <a:chOff x="5294" y="2544"/>
            <a:chExt cx="226" cy="1008"/>
          </a:xfrm>
        </p:grpSpPr>
        <p:sp>
          <p:nvSpPr>
            <p:cNvPr id="42109" name="Rectangle 114"/>
            <p:cNvSpPr>
              <a:spLocks noChangeArrowheads="1"/>
            </p:cNvSpPr>
            <p:nvPr/>
          </p:nvSpPr>
          <p:spPr bwMode="auto">
            <a:xfrm>
              <a:off x="5294" y="2622"/>
              <a:ext cx="178"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0</a:t>
              </a:r>
            </a:p>
          </p:txBody>
        </p:sp>
        <p:sp>
          <p:nvSpPr>
            <p:cNvPr id="42110" name="Rectangle 115"/>
            <p:cNvSpPr>
              <a:spLocks noChangeArrowheads="1"/>
            </p:cNvSpPr>
            <p:nvPr/>
          </p:nvSpPr>
          <p:spPr bwMode="auto">
            <a:xfrm>
              <a:off x="5294" y="3246"/>
              <a:ext cx="178"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1</a:t>
              </a:r>
            </a:p>
          </p:txBody>
        </p:sp>
        <p:sp>
          <p:nvSpPr>
            <p:cNvPr id="42111" name="Freeform 116"/>
            <p:cNvSpPr>
              <a:spLocks/>
            </p:cNvSpPr>
            <p:nvPr/>
          </p:nvSpPr>
          <p:spPr bwMode="auto">
            <a:xfrm>
              <a:off x="5328" y="2544"/>
              <a:ext cx="192" cy="1008"/>
            </a:xfrm>
            <a:custGeom>
              <a:avLst/>
              <a:gdLst>
                <a:gd name="T0" fmla="*/ 0 w 192"/>
                <a:gd name="T1" fmla="*/ 0 h 1008"/>
                <a:gd name="T2" fmla="*/ 0 w 192"/>
                <a:gd name="T3" fmla="*/ 1008 h 1008"/>
                <a:gd name="T4" fmla="*/ 192 w 192"/>
                <a:gd name="T5" fmla="*/ 864 h 1008"/>
                <a:gd name="T6" fmla="*/ 192 w 192"/>
                <a:gd name="T7" fmla="*/ 144 h 1008"/>
                <a:gd name="T8" fmla="*/ 0 w 192"/>
                <a:gd name="T9" fmla="*/ 0 h 1008"/>
                <a:gd name="T10" fmla="*/ 0 60000 65536"/>
                <a:gd name="T11" fmla="*/ 0 60000 65536"/>
                <a:gd name="T12" fmla="*/ 0 60000 65536"/>
                <a:gd name="T13" fmla="*/ 0 60000 65536"/>
                <a:gd name="T14" fmla="*/ 0 60000 65536"/>
                <a:gd name="T15" fmla="*/ 0 w 192"/>
                <a:gd name="T16" fmla="*/ 0 h 1008"/>
                <a:gd name="T17" fmla="*/ 192 w 192"/>
                <a:gd name="T18" fmla="*/ 1008 h 1008"/>
              </a:gdLst>
              <a:ahLst/>
              <a:cxnLst>
                <a:cxn ang="T10">
                  <a:pos x="T0" y="T1"/>
                </a:cxn>
                <a:cxn ang="T11">
                  <a:pos x="T2" y="T3"/>
                </a:cxn>
                <a:cxn ang="T12">
                  <a:pos x="T4" y="T5"/>
                </a:cxn>
                <a:cxn ang="T13">
                  <a:pos x="T6" y="T7"/>
                </a:cxn>
                <a:cxn ang="T14">
                  <a:pos x="T8" y="T9"/>
                </a:cxn>
              </a:cxnLst>
              <a:rect l="T15" t="T16" r="T17" b="T18"/>
              <a:pathLst>
                <a:path w="192" h="1008">
                  <a:moveTo>
                    <a:pt x="0" y="0"/>
                  </a:moveTo>
                  <a:lnTo>
                    <a:pt x="0" y="1008"/>
                  </a:lnTo>
                  <a:lnTo>
                    <a:pt x="192" y="864"/>
                  </a:lnTo>
                  <a:lnTo>
                    <a:pt x="192" y="144"/>
                  </a:lnTo>
                  <a:lnTo>
                    <a:pt x="0" y="0"/>
                  </a:lnTo>
                  <a:close/>
                </a:path>
              </a:pathLst>
            </a:custGeom>
            <a:noFill/>
            <a:ln w="28575">
              <a:solidFill>
                <a:schemeClr val="tx1"/>
              </a:solidFill>
              <a:round/>
              <a:headEnd/>
              <a:tailEnd/>
            </a:ln>
          </p:spPr>
          <p:txBody>
            <a:bodyPr wrap="none" anchor="ctr"/>
            <a:lstStyle/>
            <a:p>
              <a:endParaRPr lang="en-US"/>
            </a:p>
          </p:txBody>
        </p:sp>
      </p:grpSp>
      <p:grpSp>
        <p:nvGrpSpPr>
          <p:cNvPr id="13" name="Group 117"/>
          <p:cNvGrpSpPr>
            <a:grpSpLocks/>
          </p:cNvGrpSpPr>
          <p:nvPr/>
        </p:nvGrpSpPr>
        <p:grpSpPr bwMode="auto">
          <a:xfrm>
            <a:off x="6981825" y="4848225"/>
            <a:ext cx="1146175" cy="1181100"/>
            <a:chOff x="4398" y="3054"/>
            <a:chExt cx="722" cy="744"/>
          </a:xfrm>
        </p:grpSpPr>
        <p:sp>
          <p:nvSpPr>
            <p:cNvPr id="42103" name="Rectangle 118"/>
            <p:cNvSpPr>
              <a:spLocks noChangeArrowheads="1"/>
            </p:cNvSpPr>
            <p:nvPr/>
          </p:nvSpPr>
          <p:spPr bwMode="auto">
            <a:xfrm>
              <a:off x="4410" y="3087"/>
              <a:ext cx="710" cy="711"/>
            </a:xfrm>
            <a:prstGeom prst="rect">
              <a:avLst/>
            </a:prstGeom>
            <a:noFill/>
            <a:ln w="25400">
              <a:solidFill>
                <a:schemeClr val="tx1"/>
              </a:solidFill>
              <a:miter lim="800000"/>
              <a:headEnd/>
              <a:tailEnd/>
            </a:ln>
          </p:spPr>
          <p:txBody>
            <a:bodyPr wrap="none" anchor="ctr"/>
            <a:lstStyle/>
            <a:p>
              <a:endParaRPr lang="en-US"/>
            </a:p>
          </p:txBody>
        </p:sp>
        <p:sp>
          <p:nvSpPr>
            <p:cNvPr id="42104" name="Rectangle 119"/>
            <p:cNvSpPr>
              <a:spLocks noChangeArrowheads="1"/>
            </p:cNvSpPr>
            <p:nvPr/>
          </p:nvSpPr>
          <p:spPr bwMode="auto">
            <a:xfrm>
              <a:off x="4398" y="3054"/>
              <a:ext cx="420"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WrEn</a:t>
              </a:r>
            </a:p>
          </p:txBody>
        </p:sp>
        <p:sp>
          <p:nvSpPr>
            <p:cNvPr id="42105" name="Rectangle 120"/>
            <p:cNvSpPr>
              <a:spLocks noChangeArrowheads="1"/>
            </p:cNvSpPr>
            <p:nvPr/>
          </p:nvSpPr>
          <p:spPr bwMode="auto">
            <a:xfrm>
              <a:off x="4783" y="3054"/>
              <a:ext cx="313"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Adr</a:t>
              </a:r>
            </a:p>
          </p:txBody>
        </p:sp>
        <p:sp>
          <p:nvSpPr>
            <p:cNvPr id="42106" name="Rectangle 121"/>
            <p:cNvSpPr>
              <a:spLocks noChangeArrowheads="1"/>
            </p:cNvSpPr>
            <p:nvPr/>
          </p:nvSpPr>
          <p:spPr bwMode="auto">
            <a:xfrm>
              <a:off x="4416" y="3311"/>
              <a:ext cx="700" cy="364"/>
            </a:xfrm>
            <a:prstGeom prst="rect">
              <a:avLst/>
            </a:prstGeom>
            <a:noFill/>
            <a:ln w="12700">
              <a:noFill/>
              <a:miter lim="800000"/>
              <a:headEnd/>
              <a:tailEnd/>
            </a:ln>
          </p:spPr>
          <p:txBody>
            <a:bodyPr wrap="none" lIns="90488" tIns="44450" rIns="90488" bIns="44450">
              <a:spAutoFit/>
            </a:bodyPr>
            <a:lstStyle/>
            <a:p>
              <a:pPr algn="ctr">
                <a:lnSpc>
                  <a:spcPct val="80000"/>
                </a:lnSpc>
              </a:pPr>
              <a:r>
                <a:rPr lang="en-US" sz="2000" b="1">
                  <a:solidFill>
                    <a:schemeClr val="tx1"/>
                  </a:solidFill>
                  <a:latin typeface="Times" charset="0"/>
                </a:rPr>
                <a:t>Data</a:t>
              </a:r>
            </a:p>
            <a:p>
              <a:pPr algn="ctr">
                <a:lnSpc>
                  <a:spcPct val="80000"/>
                </a:lnSpc>
              </a:pPr>
              <a:r>
                <a:rPr lang="en-US" sz="2000" b="1">
                  <a:solidFill>
                    <a:schemeClr val="tx1"/>
                  </a:solidFill>
                  <a:latin typeface="Times" charset="0"/>
                </a:rPr>
                <a:t>Memory</a:t>
              </a:r>
            </a:p>
          </p:txBody>
        </p:sp>
        <p:sp>
          <p:nvSpPr>
            <p:cNvPr id="42107" name="Line 122"/>
            <p:cNvSpPr>
              <a:spLocks noChangeShapeType="1"/>
            </p:cNvSpPr>
            <p:nvPr/>
          </p:nvSpPr>
          <p:spPr bwMode="auto">
            <a:xfrm>
              <a:off x="4416" y="3648"/>
              <a:ext cx="96" cy="48"/>
            </a:xfrm>
            <a:prstGeom prst="line">
              <a:avLst/>
            </a:prstGeom>
            <a:noFill/>
            <a:ln w="12700">
              <a:solidFill>
                <a:schemeClr val="tx1"/>
              </a:solidFill>
              <a:round/>
              <a:headEnd/>
              <a:tailEnd/>
            </a:ln>
          </p:spPr>
          <p:txBody>
            <a:bodyPr wrap="none" anchor="ctr"/>
            <a:lstStyle/>
            <a:p>
              <a:endParaRPr lang="en-US"/>
            </a:p>
          </p:txBody>
        </p:sp>
        <p:sp>
          <p:nvSpPr>
            <p:cNvPr id="42108" name="Line 123"/>
            <p:cNvSpPr>
              <a:spLocks noChangeShapeType="1"/>
            </p:cNvSpPr>
            <p:nvPr/>
          </p:nvSpPr>
          <p:spPr bwMode="auto">
            <a:xfrm flipH="1">
              <a:off x="4416" y="3696"/>
              <a:ext cx="96" cy="48"/>
            </a:xfrm>
            <a:prstGeom prst="line">
              <a:avLst/>
            </a:prstGeom>
            <a:noFill/>
            <a:ln w="12700">
              <a:solidFill>
                <a:schemeClr val="tx1"/>
              </a:solidFill>
              <a:round/>
              <a:headEnd/>
              <a:tailEnd/>
            </a:ln>
          </p:spPr>
          <p:txBody>
            <a:bodyPr wrap="none" anchor="ctr"/>
            <a:lstStyle/>
            <a:p>
              <a:endParaRPr lang="en-US"/>
            </a:p>
          </p:txBody>
        </p:sp>
      </p:grpSp>
      <p:sp>
        <p:nvSpPr>
          <p:cNvPr id="42073" name="Line 124"/>
          <p:cNvSpPr>
            <a:spLocks noChangeShapeType="1"/>
          </p:cNvSpPr>
          <p:nvPr/>
        </p:nvSpPr>
        <p:spPr bwMode="auto">
          <a:xfrm>
            <a:off x="3429000" y="2590800"/>
            <a:ext cx="0" cy="152400"/>
          </a:xfrm>
          <a:prstGeom prst="line">
            <a:avLst/>
          </a:prstGeom>
          <a:noFill/>
          <a:ln w="12700">
            <a:solidFill>
              <a:schemeClr val="tx1"/>
            </a:solidFill>
            <a:round/>
            <a:headEnd/>
            <a:tailEnd/>
          </a:ln>
        </p:spPr>
        <p:txBody>
          <a:bodyPr wrap="none" anchor="ctr"/>
          <a:lstStyle/>
          <a:p>
            <a:endParaRPr lang="en-US"/>
          </a:p>
        </p:txBody>
      </p:sp>
      <p:sp>
        <p:nvSpPr>
          <p:cNvPr id="42074" name="Line 125"/>
          <p:cNvSpPr>
            <a:spLocks noChangeShapeType="1"/>
          </p:cNvSpPr>
          <p:nvPr/>
        </p:nvSpPr>
        <p:spPr bwMode="auto">
          <a:xfrm>
            <a:off x="3810000" y="2590800"/>
            <a:ext cx="0" cy="152400"/>
          </a:xfrm>
          <a:prstGeom prst="line">
            <a:avLst/>
          </a:prstGeom>
          <a:noFill/>
          <a:ln w="12700">
            <a:solidFill>
              <a:schemeClr val="tx1"/>
            </a:solidFill>
            <a:round/>
            <a:headEnd/>
            <a:tailEnd/>
          </a:ln>
        </p:spPr>
        <p:txBody>
          <a:bodyPr wrap="none" anchor="ctr"/>
          <a:lstStyle/>
          <a:p>
            <a:endParaRPr lang="en-US"/>
          </a:p>
        </p:txBody>
      </p:sp>
      <p:sp>
        <p:nvSpPr>
          <p:cNvPr id="42075" name="Freeform 126"/>
          <p:cNvSpPr>
            <a:spLocks/>
          </p:cNvSpPr>
          <p:nvPr/>
        </p:nvSpPr>
        <p:spPr bwMode="auto">
          <a:xfrm>
            <a:off x="2895600" y="2362200"/>
            <a:ext cx="304800" cy="533400"/>
          </a:xfrm>
          <a:custGeom>
            <a:avLst/>
            <a:gdLst>
              <a:gd name="T0" fmla="*/ 0 w 192"/>
              <a:gd name="T1" fmla="*/ 0 h 336"/>
              <a:gd name="T2" fmla="*/ 0 w 192"/>
              <a:gd name="T3" fmla="*/ 846772500 h 336"/>
              <a:gd name="T4" fmla="*/ 483870000 w 192"/>
              <a:gd name="T5" fmla="*/ 846772500 h 336"/>
              <a:gd name="T6" fmla="*/ 0 60000 65536"/>
              <a:gd name="T7" fmla="*/ 0 60000 65536"/>
              <a:gd name="T8" fmla="*/ 0 60000 65536"/>
              <a:gd name="T9" fmla="*/ 0 w 192"/>
              <a:gd name="T10" fmla="*/ 0 h 336"/>
              <a:gd name="T11" fmla="*/ 192 w 192"/>
              <a:gd name="T12" fmla="*/ 336 h 336"/>
            </a:gdLst>
            <a:ahLst/>
            <a:cxnLst>
              <a:cxn ang="T6">
                <a:pos x="T0" y="T1"/>
              </a:cxn>
              <a:cxn ang="T7">
                <a:pos x="T2" y="T3"/>
              </a:cxn>
              <a:cxn ang="T8">
                <a:pos x="T4" y="T5"/>
              </a:cxn>
            </a:cxnLst>
            <a:rect l="T9" t="T10" r="T11" b="T12"/>
            <a:pathLst>
              <a:path w="192" h="336">
                <a:moveTo>
                  <a:pt x="0" y="0"/>
                </a:moveTo>
                <a:lnTo>
                  <a:pt x="0" y="336"/>
                </a:lnTo>
                <a:lnTo>
                  <a:pt x="192" y="336"/>
                </a:lnTo>
              </a:path>
            </a:pathLst>
          </a:custGeom>
          <a:noFill/>
          <a:ln w="19050">
            <a:solidFill>
              <a:schemeClr val="tx1"/>
            </a:solidFill>
            <a:round/>
            <a:headEnd/>
            <a:tailEnd type="triangle" w="med" len="med"/>
          </a:ln>
        </p:spPr>
        <p:txBody>
          <a:bodyPr wrap="none" anchor="ctr"/>
          <a:lstStyle/>
          <a:p>
            <a:endParaRPr lang="en-US"/>
          </a:p>
        </p:txBody>
      </p:sp>
      <p:sp>
        <p:nvSpPr>
          <p:cNvPr id="42076" name="Line 127"/>
          <p:cNvSpPr>
            <a:spLocks noChangeShapeType="1"/>
          </p:cNvSpPr>
          <p:nvPr/>
        </p:nvSpPr>
        <p:spPr bwMode="auto">
          <a:xfrm>
            <a:off x="3352800" y="3429000"/>
            <a:ext cx="0" cy="228600"/>
          </a:xfrm>
          <a:prstGeom prst="line">
            <a:avLst/>
          </a:prstGeom>
          <a:noFill/>
          <a:ln w="19050">
            <a:solidFill>
              <a:schemeClr val="tx1"/>
            </a:solidFill>
            <a:round/>
            <a:headEnd/>
            <a:tailEnd/>
          </a:ln>
        </p:spPr>
        <p:txBody>
          <a:bodyPr wrap="none" anchor="ctr"/>
          <a:lstStyle/>
          <a:p>
            <a:endParaRPr lang="en-US"/>
          </a:p>
        </p:txBody>
      </p:sp>
      <p:sp>
        <p:nvSpPr>
          <p:cNvPr id="42077" name="Line 128"/>
          <p:cNvSpPr>
            <a:spLocks noChangeShapeType="1"/>
          </p:cNvSpPr>
          <p:nvPr/>
        </p:nvSpPr>
        <p:spPr bwMode="auto">
          <a:xfrm>
            <a:off x="3657600" y="3048000"/>
            <a:ext cx="0" cy="609600"/>
          </a:xfrm>
          <a:prstGeom prst="line">
            <a:avLst/>
          </a:prstGeom>
          <a:noFill/>
          <a:ln w="19050">
            <a:solidFill>
              <a:schemeClr val="tx1"/>
            </a:solidFill>
            <a:round/>
            <a:headEnd/>
            <a:tailEnd/>
          </a:ln>
        </p:spPr>
        <p:txBody>
          <a:bodyPr wrap="none" anchor="ctr"/>
          <a:lstStyle/>
          <a:p>
            <a:endParaRPr lang="en-US"/>
          </a:p>
        </p:txBody>
      </p:sp>
      <p:sp>
        <p:nvSpPr>
          <p:cNvPr id="42078" name="Line 129"/>
          <p:cNvSpPr>
            <a:spLocks noChangeShapeType="1"/>
          </p:cNvSpPr>
          <p:nvPr/>
        </p:nvSpPr>
        <p:spPr bwMode="auto">
          <a:xfrm>
            <a:off x="4038600" y="3352800"/>
            <a:ext cx="0" cy="304800"/>
          </a:xfrm>
          <a:prstGeom prst="line">
            <a:avLst/>
          </a:prstGeom>
          <a:noFill/>
          <a:ln w="19050">
            <a:solidFill>
              <a:schemeClr val="tx1"/>
            </a:solidFill>
            <a:round/>
            <a:headEnd/>
            <a:tailEnd/>
          </a:ln>
        </p:spPr>
        <p:txBody>
          <a:bodyPr wrap="none" anchor="ctr"/>
          <a:lstStyle/>
          <a:p>
            <a:endParaRPr lang="en-US"/>
          </a:p>
        </p:txBody>
      </p:sp>
      <p:sp>
        <p:nvSpPr>
          <p:cNvPr id="42079" name="Line 130"/>
          <p:cNvSpPr>
            <a:spLocks noChangeShapeType="1"/>
          </p:cNvSpPr>
          <p:nvPr/>
        </p:nvSpPr>
        <p:spPr bwMode="auto">
          <a:xfrm>
            <a:off x="4419600" y="3352800"/>
            <a:ext cx="0" cy="304800"/>
          </a:xfrm>
          <a:prstGeom prst="line">
            <a:avLst/>
          </a:prstGeom>
          <a:noFill/>
          <a:ln w="19050">
            <a:solidFill>
              <a:schemeClr val="tx1"/>
            </a:solidFill>
            <a:round/>
            <a:headEnd/>
            <a:tailEnd/>
          </a:ln>
        </p:spPr>
        <p:txBody>
          <a:bodyPr wrap="none" anchor="ctr"/>
          <a:lstStyle/>
          <a:p>
            <a:endParaRPr lang="en-US"/>
          </a:p>
        </p:txBody>
      </p:sp>
      <p:sp>
        <p:nvSpPr>
          <p:cNvPr id="42080" name="Rectangle 131"/>
          <p:cNvSpPr>
            <a:spLocks noChangeArrowheads="1"/>
          </p:cNvSpPr>
          <p:nvPr/>
        </p:nvSpPr>
        <p:spPr bwMode="auto">
          <a:xfrm>
            <a:off x="4213225" y="3276600"/>
            <a:ext cx="2825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5</a:t>
            </a:r>
          </a:p>
        </p:txBody>
      </p:sp>
      <p:sp>
        <p:nvSpPr>
          <p:cNvPr id="42081" name="Line 132"/>
          <p:cNvSpPr>
            <a:spLocks noChangeShapeType="1"/>
          </p:cNvSpPr>
          <p:nvPr/>
        </p:nvSpPr>
        <p:spPr bwMode="auto">
          <a:xfrm>
            <a:off x="4648200" y="3962400"/>
            <a:ext cx="1752600" cy="0"/>
          </a:xfrm>
          <a:prstGeom prst="line">
            <a:avLst/>
          </a:prstGeom>
          <a:noFill/>
          <a:ln w="19050">
            <a:solidFill>
              <a:schemeClr val="tx1"/>
            </a:solidFill>
            <a:round/>
            <a:headEnd/>
            <a:tailEnd type="triangle" w="med" len="med"/>
          </a:ln>
        </p:spPr>
        <p:txBody>
          <a:bodyPr wrap="none" anchor="ctr"/>
          <a:lstStyle/>
          <a:p>
            <a:endParaRPr lang="en-US"/>
          </a:p>
        </p:txBody>
      </p:sp>
      <p:sp>
        <p:nvSpPr>
          <p:cNvPr id="42082" name="Freeform 133"/>
          <p:cNvSpPr>
            <a:spLocks/>
          </p:cNvSpPr>
          <p:nvPr/>
        </p:nvSpPr>
        <p:spPr bwMode="auto">
          <a:xfrm>
            <a:off x="5410200" y="2635250"/>
            <a:ext cx="1066800" cy="1066800"/>
          </a:xfrm>
          <a:custGeom>
            <a:avLst/>
            <a:gdLst>
              <a:gd name="T0" fmla="*/ 1693545000 w 672"/>
              <a:gd name="T1" fmla="*/ 1693545000 h 672"/>
              <a:gd name="T2" fmla="*/ 1693545000 w 672"/>
              <a:gd name="T3" fmla="*/ 725805000 h 672"/>
              <a:gd name="T4" fmla="*/ 0 w 672"/>
              <a:gd name="T5" fmla="*/ 725805000 h 672"/>
              <a:gd name="T6" fmla="*/ 0 w 672"/>
              <a:gd name="T7" fmla="*/ 0 h 672"/>
              <a:gd name="T8" fmla="*/ 0 60000 65536"/>
              <a:gd name="T9" fmla="*/ 0 60000 65536"/>
              <a:gd name="T10" fmla="*/ 0 60000 65536"/>
              <a:gd name="T11" fmla="*/ 0 60000 65536"/>
              <a:gd name="T12" fmla="*/ 0 w 672"/>
              <a:gd name="T13" fmla="*/ 0 h 672"/>
              <a:gd name="T14" fmla="*/ 672 w 672"/>
              <a:gd name="T15" fmla="*/ 672 h 672"/>
            </a:gdLst>
            <a:ahLst/>
            <a:cxnLst>
              <a:cxn ang="T8">
                <a:pos x="T0" y="T1"/>
              </a:cxn>
              <a:cxn ang="T9">
                <a:pos x="T2" y="T3"/>
              </a:cxn>
              <a:cxn ang="T10">
                <a:pos x="T4" y="T5"/>
              </a:cxn>
              <a:cxn ang="T11">
                <a:pos x="T6" y="T7"/>
              </a:cxn>
            </a:cxnLst>
            <a:rect l="T12" t="T13" r="T14" b="T15"/>
            <a:pathLst>
              <a:path w="672" h="672">
                <a:moveTo>
                  <a:pt x="672" y="672"/>
                </a:moveTo>
                <a:lnTo>
                  <a:pt x="672" y="288"/>
                </a:lnTo>
                <a:lnTo>
                  <a:pt x="0" y="288"/>
                </a:lnTo>
                <a:lnTo>
                  <a:pt x="0" y="0"/>
                </a:lnTo>
              </a:path>
            </a:pathLst>
          </a:custGeom>
          <a:noFill/>
          <a:ln w="19050">
            <a:solidFill>
              <a:schemeClr val="tx1"/>
            </a:solidFill>
            <a:round/>
            <a:headEnd/>
            <a:tailEnd type="triangle" w="med" len="med"/>
          </a:ln>
        </p:spPr>
        <p:txBody>
          <a:bodyPr wrap="none" anchor="ctr"/>
          <a:lstStyle/>
          <a:p>
            <a:endParaRPr lang="en-US"/>
          </a:p>
        </p:txBody>
      </p:sp>
      <p:sp>
        <p:nvSpPr>
          <p:cNvPr id="42083" name="Line 134"/>
          <p:cNvSpPr>
            <a:spLocks noChangeShapeType="1"/>
          </p:cNvSpPr>
          <p:nvPr/>
        </p:nvSpPr>
        <p:spPr bwMode="auto">
          <a:xfrm>
            <a:off x="6705600" y="2628900"/>
            <a:ext cx="0" cy="1219200"/>
          </a:xfrm>
          <a:prstGeom prst="line">
            <a:avLst/>
          </a:prstGeom>
          <a:noFill/>
          <a:ln w="19050">
            <a:solidFill>
              <a:schemeClr val="tx1"/>
            </a:solidFill>
            <a:round/>
            <a:headEnd/>
            <a:tailEnd type="triangle" w="med" len="med"/>
          </a:ln>
        </p:spPr>
        <p:txBody>
          <a:bodyPr wrap="none" anchor="ctr"/>
          <a:lstStyle/>
          <a:p>
            <a:endParaRPr lang="en-US"/>
          </a:p>
        </p:txBody>
      </p:sp>
      <p:sp>
        <p:nvSpPr>
          <p:cNvPr id="42084" name="Line 135"/>
          <p:cNvSpPr>
            <a:spLocks noChangeShapeType="1"/>
          </p:cNvSpPr>
          <p:nvPr/>
        </p:nvSpPr>
        <p:spPr bwMode="auto">
          <a:xfrm>
            <a:off x="4648200" y="4495800"/>
            <a:ext cx="914400" cy="0"/>
          </a:xfrm>
          <a:prstGeom prst="line">
            <a:avLst/>
          </a:prstGeom>
          <a:noFill/>
          <a:ln w="19050">
            <a:solidFill>
              <a:schemeClr val="tx1"/>
            </a:solidFill>
            <a:round/>
            <a:headEnd/>
            <a:tailEnd type="triangle" w="med" len="med"/>
          </a:ln>
        </p:spPr>
        <p:txBody>
          <a:bodyPr wrap="none" anchor="ctr"/>
          <a:lstStyle/>
          <a:p>
            <a:endParaRPr lang="en-US"/>
          </a:p>
        </p:txBody>
      </p:sp>
      <p:sp>
        <p:nvSpPr>
          <p:cNvPr id="42085" name="Line 136"/>
          <p:cNvSpPr>
            <a:spLocks noChangeShapeType="1"/>
          </p:cNvSpPr>
          <p:nvPr/>
        </p:nvSpPr>
        <p:spPr bwMode="auto">
          <a:xfrm>
            <a:off x="5867400" y="4648200"/>
            <a:ext cx="533400" cy="0"/>
          </a:xfrm>
          <a:prstGeom prst="line">
            <a:avLst/>
          </a:prstGeom>
          <a:noFill/>
          <a:ln w="19050">
            <a:solidFill>
              <a:schemeClr val="tx1"/>
            </a:solidFill>
            <a:round/>
            <a:headEnd/>
            <a:tailEnd type="triangle" w="med" len="med"/>
          </a:ln>
        </p:spPr>
        <p:txBody>
          <a:bodyPr wrap="none" anchor="ctr"/>
          <a:lstStyle/>
          <a:p>
            <a:endParaRPr lang="en-US"/>
          </a:p>
        </p:txBody>
      </p:sp>
      <p:sp>
        <p:nvSpPr>
          <p:cNvPr id="42086" name="Freeform 137"/>
          <p:cNvSpPr>
            <a:spLocks/>
          </p:cNvSpPr>
          <p:nvPr/>
        </p:nvSpPr>
        <p:spPr bwMode="auto">
          <a:xfrm>
            <a:off x="5181600" y="4495800"/>
            <a:ext cx="1828800" cy="609600"/>
          </a:xfrm>
          <a:custGeom>
            <a:avLst/>
            <a:gdLst>
              <a:gd name="T0" fmla="*/ 0 w 1152"/>
              <a:gd name="T1" fmla="*/ 0 h 288"/>
              <a:gd name="T2" fmla="*/ 0 w 1152"/>
              <a:gd name="T3" fmla="*/ 1290320000 h 288"/>
              <a:gd name="T4" fmla="*/ 2147483647 w 1152"/>
              <a:gd name="T5" fmla="*/ 1290320000 h 288"/>
              <a:gd name="T6" fmla="*/ 0 60000 65536"/>
              <a:gd name="T7" fmla="*/ 0 60000 65536"/>
              <a:gd name="T8" fmla="*/ 0 60000 65536"/>
              <a:gd name="T9" fmla="*/ 0 w 1152"/>
              <a:gd name="T10" fmla="*/ 0 h 288"/>
              <a:gd name="T11" fmla="*/ 1152 w 1152"/>
              <a:gd name="T12" fmla="*/ 288 h 288"/>
            </a:gdLst>
            <a:ahLst/>
            <a:cxnLst>
              <a:cxn ang="T6">
                <a:pos x="T0" y="T1"/>
              </a:cxn>
              <a:cxn ang="T7">
                <a:pos x="T2" y="T3"/>
              </a:cxn>
              <a:cxn ang="T8">
                <a:pos x="T4" y="T5"/>
              </a:cxn>
            </a:cxnLst>
            <a:rect l="T9" t="T10" r="T11" b="T12"/>
            <a:pathLst>
              <a:path w="1152" h="288">
                <a:moveTo>
                  <a:pt x="0" y="0"/>
                </a:moveTo>
                <a:lnTo>
                  <a:pt x="0" y="288"/>
                </a:lnTo>
                <a:lnTo>
                  <a:pt x="1152" y="288"/>
                </a:lnTo>
              </a:path>
            </a:pathLst>
          </a:custGeom>
          <a:noFill/>
          <a:ln w="19050">
            <a:solidFill>
              <a:schemeClr val="tx1"/>
            </a:solidFill>
            <a:round/>
            <a:headEnd/>
            <a:tailEnd type="triangle" w="med" len="med"/>
          </a:ln>
        </p:spPr>
        <p:txBody>
          <a:bodyPr wrap="none" anchor="ctr"/>
          <a:lstStyle/>
          <a:p>
            <a:endParaRPr lang="en-US"/>
          </a:p>
        </p:txBody>
      </p:sp>
      <p:sp>
        <p:nvSpPr>
          <p:cNvPr id="42087" name="Line 138"/>
          <p:cNvSpPr>
            <a:spLocks noChangeShapeType="1"/>
          </p:cNvSpPr>
          <p:nvPr/>
        </p:nvSpPr>
        <p:spPr bwMode="auto">
          <a:xfrm>
            <a:off x="4876800" y="5334000"/>
            <a:ext cx="685800" cy="0"/>
          </a:xfrm>
          <a:prstGeom prst="line">
            <a:avLst/>
          </a:prstGeom>
          <a:noFill/>
          <a:ln w="19050">
            <a:solidFill>
              <a:schemeClr val="tx1"/>
            </a:solidFill>
            <a:round/>
            <a:headEnd/>
            <a:tailEnd type="triangle" w="med" len="med"/>
          </a:ln>
        </p:spPr>
        <p:txBody>
          <a:bodyPr wrap="none" anchor="ctr"/>
          <a:lstStyle/>
          <a:p>
            <a:endParaRPr lang="en-US"/>
          </a:p>
        </p:txBody>
      </p:sp>
      <p:sp>
        <p:nvSpPr>
          <p:cNvPr id="42088" name="Line 139"/>
          <p:cNvSpPr>
            <a:spLocks noChangeShapeType="1"/>
          </p:cNvSpPr>
          <p:nvPr/>
        </p:nvSpPr>
        <p:spPr bwMode="auto">
          <a:xfrm>
            <a:off x="3810000" y="5334000"/>
            <a:ext cx="685800" cy="0"/>
          </a:xfrm>
          <a:prstGeom prst="line">
            <a:avLst/>
          </a:prstGeom>
          <a:noFill/>
          <a:ln w="19050">
            <a:solidFill>
              <a:schemeClr val="tx1"/>
            </a:solidFill>
            <a:round/>
            <a:headEnd/>
            <a:tailEnd type="triangle" w="med" len="med"/>
          </a:ln>
        </p:spPr>
        <p:txBody>
          <a:bodyPr wrap="none" anchor="ctr"/>
          <a:lstStyle/>
          <a:p>
            <a:endParaRPr lang="en-US"/>
          </a:p>
        </p:txBody>
      </p:sp>
      <p:sp>
        <p:nvSpPr>
          <p:cNvPr id="42089" name="Line 140"/>
          <p:cNvSpPr>
            <a:spLocks noChangeShapeType="1"/>
          </p:cNvSpPr>
          <p:nvPr/>
        </p:nvSpPr>
        <p:spPr bwMode="auto">
          <a:xfrm flipH="1">
            <a:off x="3429000" y="4495800"/>
            <a:ext cx="76200" cy="152400"/>
          </a:xfrm>
          <a:prstGeom prst="line">
            <a:avLst/>
          </a:prstGeom>
          <a:noFill/>
          <a:ln w="19050">
            <a:solidFill>
              <a:schemeClr val="tx1"/>
            </a:solidFill>
            <a:round/>
            <a:headEnd/>
            <a:tailEnd/>
          </a:ln>
        </p:spPr>
        <p:txBody>
          <a:bodyPr wrap="none" anchor="ctr"/>
          <a:lstStyle/>
          <a:p>
            <a:endParaRPr lang="en-US"/>
          </a:p>
        </p:txBody>
      </p:sp>
      <p:sp>
        <p:nvSpPr>
          <p:cNvPr id="42090" name="Line 141"/>
          <p:cNvSpPr>
            <a:spLocks noChangeShapeType="1"/>
          </p:cNvSpPr>
          <p:nvPr/>
        </p:nvSpPr>
        <p:spPr bwMode="auto">
          <a:xfrm>
            <a:off x="3505200" y="4495800"/>
            <a:ext cx="76200" cy="152400"/>
          </a:xfrm>
          <a:prstGeom prst="line">
            <a:avLst/>
          </a:prstGeom>
          <a:noFill/>
          <a:ln w="19050">
            <a:solidFill>
              <a:schemeClr val="tx1"/>
            </a:solidFill>
            <a:round/>
            <a:headEnd/>
            <a:tailEnd/>
          </a:ln>
        </p:spPr>
        <p:txBody>
          <a:bodyPr wrap="none" anchor="ctr"/>
          <a:lstStyle/>
          <a:p>
            <a:endParaRPr lang="en-US"/>
          </a:p>
        </p:txBody>
      </p:sp>
      <p:sp>
        <p:nvSpPr>
          <p:cNvPr id="42091" name="Line 142"/>
          <p:cNvSpPr>
            <a:spLocks noChangeShapeType="1"/>
          </p:cNvSpPr>
          <p:nvPr/>
        </p:nvSpPr>
        <p:spPr bwMode="auto">
          <a:xfrm>
            <a:off x="3505200" y="4648200"/>
            <a:ext cx="0" cy="228600"/>
          </a:xfrm>
          <a:prstGeom prst="line">
            <a:avLst/>
          </a:prstGeom>
          <a:noFill/>
          <a:ln w="19050">
            <a:solidFill>
              <a:schemeClr val="tx1"/>
            </a:solidFill>
            <a:round/>
            <a:headEnd/>
            <a:tailEnd/>
          </a:ln>
        </p:spPr>
        <p:txBody>
          <a:bodyPr wrap="none" anchor="ctr"/>
          <a:lstStyle/>
          <a:p>
            <a:endParaRPr lang="en-US"/>
          </a:p>
        </p:txBody>
      </p:sp>
      <p:sp>
        <p:nvSpPr>
          <p:cNvPr id="42092" name="Line 143"/>
          <p:cNvSpPr>
            <a:spLocks noChangeShapeType="1"/>
          </p:cNvSpPr>
          <p:nvPr/>
        </p:nvSpPr>
        <p:spPr bwMode="auto">
          <a:xfrm flipV="1">
            <a:off x="4724400" y="5943600"/>
            <a:ext cx="0" cy="381000"/>
          </a:xfrm>
          <a:prstGeom prst="line">
            <a:avLst/>
          </a:prstGeom>
          <a:noFill/>
          <a:ln w="19050">
            <a:solidFill>
              <a:schemeClr val="tx1"/>
            </a:solidFill>
            <a:round/>
            <a:headEnd/>
            <a:tailEnd type="triangle" w="med" len="med"/>
          </a:ln>
        </p:spPr>
        <p:txBody>
          <a:bodyPr wrap="none" anchor="ctr"/>
          <a:lstStyle/>
          <a:p>
            <a:endParaRPr lang="en-US"/>
          </a:p>
        </p:txBody>
      </p:sp>
      <p:sp>
        <p:nvSpPr>
          <p:cNvPr id="42093" name="Line 144"/>
          <p:cNvSpPr>
            <a:spLocks noChangeShapeType="1"/>
          </p:cNvSpPr>
          <p:nvPr/>
        </p:nvSpPr>
        <p:spPr bwMode="auto">
          <a:xfrm flipV="1">
            <a:off x="5715000" y="5410200"/>
            <a:ext cx="0" cy="914400"/>
          </a:xfrm>
          <a:prstGeom prst="line">
            <a:avLst/>
          </a:prstGeom>
          <a:noFill/>
          <a:ln w="19050">
            <a:solidFill>
              <a:schemeClr val="tx1"/>
            </a:solidFill>
            <a:round/>
            <a:headEnd/>
            <a:tailEnd type="triangle" w="med" len="med"/>
          </a:ln>
        </p:spPr>
        <p:txBody>
          <a:bodyPr wrap="none" anchor="ctr"/>
          <a:lstStyle/>
          <a:p>
            <a:endParaRPr lang="en-US"/>
          </a:p>
        </p:txBody>
      </p:sp>
      <p:sp>
        <p:nvSpPr>
          <p:cNvPr id="42094" name="Line 145"/>
          <p:cNvSpPr>
            <a:spLocks noChangeShapeType="1"/>
          </p:cNvSpPr>
          <p:nvPr/>
        </p:nvSpPr>
        <p:spPr bwMode="auto">
          <a:xfrm flipH="1">
            <a:off x="6781800" y="5867400"/>
            <a:ext cx="228600" cy="0"/>
          </a:xfrm>
          <a:prstGeom prst="line">
            <a:avLst/>
          </a:prstGeom>
          <a:noFill/>
          <a:ln w="19050">
            <a:solidFill>
              <a:schemeClr val="tx1"/>
            </a:solidFill>
            <a:round/>
            <a:headEnd/>
            <a:tailEnd/>
          </a:ln>
        </p:spPr>
        <p:txBody>
          <a:bodyPr wrap="none" anchor="ctr"/>
          <a:lstStyle/>
          <a:p>
            <a:endParaRPr lang="en-US"/>
          </a:p>
        </p:txBody>
      </p:sp>
      <p:sp>
        <p:nvSpPr>
          <p:cNvPr id="42095" name="Line 146"/>
          <p:cNvSpPr>
            <a:spLocks noChangeShapeType="1"/>
          </p:cNvSpPr>
          <p:nvPr/>
        </p:nvSpPr>
        <p:spPr bwMode="auto">
          <a:xfrm>
            <a:off x="6858000" y="4267200"/>
            <a:ext cx="1600200" cy="0"/>
          </a:xfrm>
          <a:prstGeom prst="line">
            <a:avLst/>
          </a:prstGeom>
          <a:noFill/>
          <a:ln w="19050">
            <a:solidFill>
              <a:schemeClr val="tx1"/>
            </a:solidFill>
            <a:round/>
            <a:headEnd/>
            <a:tailEnd type="triangle" w="med" len="med"/>
          </a:ln>
        </p:spPr>
        <p:txBody>
          <a:bodyPr wrap="none" anchor="ctr"/>
          <a:lstStyle/>
          <a:p>
            <a:endParaRPr lang="en-US"/>
          </a:p>
        </p:txBody>
      </p:sp>
      <p:sp>
        <p:nvSpPr>
          <p:cNvPr id="42096" name="Line 147"/>
          <p:cNvSpPr>
            <a:spLocks noChangeShapeType="1"/>
          </p:cNvSpPr>
          <p:nvPr/>
        </p:nvSpPr>
        <p:spPr bwMode="auto">
          <a:xfrm>
            <a:off x="7848600" y="4267200"/>
            <a:ext cx="0" cy="609600"/>
          </a:xfrm>
          <a:prstGeom prst="line">
            <a:avLst/>
          </a:prstGeom>
          <a:noFill/>
          <a:ln w="19050">
            <a:solidFill>
              <a:schemeClr val="tx1"/>
            </a:solidFill>
            <a:round/>
            <a:headEnd/>
            <a:tailEnd type="triangle" w="med" len="med"/>
          </a:ln>
        </p:spPr>
        <p:txBody>
          <a:bodyPr wrap="none" anchor="ctr"/>
          <a:lstStyle/>
          <a:p>
            <a:endParaRPr lang="en-US"/>
          </a:p>
        </p:txBody>
      </p:sp>
      <p:sp>
        <p:nvSpPr>
          <p:cNvPr id="42097" name="Line 148"/>
          <p:cNvSpPr>
            <a:spLocks noChangeShapeType="1"/>
          </p:cNvSpPr>
          <p:nvPr/>
        </p:nvSpPr>
        <p:spPr bwMode="auto">
          <a:xfrm flipH="1">
            <a:off x="7086600" y="4191000"/>
            <a:ext cx="76200" cy="152400"/>
          </a:xfrm>
          <a:prstGeom prst="line">
            <a:avLst/>
          </a:prstGeom>
          <a:noFill/>
          <a:ln w="12700">
            <a:solidFill>
              <a:schemeClr val="tx1"/>
            </a:solidFill>
            <a:round/>
            <a:headEnd/>
            <a:tailEnd/>
          </a:ln>
        </p:spPr>
        <p:txBody>
          <a:bodyPr wrap="none" anchor="ctr"/>
          <a:lstStyle/>
          <a:p>
            <a:endParaRPr lang="en-US"/>
          </a:p>
        </p:txBody>
      </p:sp>
      <p:sp>
        <p:nvSpPr>
          <p:cNvPr id="42098" name="Freeform 149"/>
          <p:cNvSpPr>
            <a:spLocks/>
          </p:cNvSpPr>
          <p:nvPr/>
        </p:nvSpPr>
        <p:spPr bwMode="auto">
          <a:xfrm>
            <a:off x="2667000" y="4114800"/>
            <a:ext cx="6248400" cy="2057400"/>
          </a:xfrm>
          <a:custGeom>
            <a:avLst/>
            <a:gdLst>
              <a:gd name="T0" fmla="*/ 2147483647 w 3936"/>
              <a:gd name="T1" fmla="*/ 1088707500 h 1296"/>
              <a:gd name="T2" fmla="*/ 2147483647 w 3936"/>
              <a:gd name="T3" fmla="*/ 1088707500 h 1296"/>
              <a:gd name="T4" fmla="*/ 2147483647 w 3936"/>
              <a:gd name="T5" fmla="*/ 2147483647 h 1296"/>
              <a:gd name="T6" fmla="*/ 0 w 3936"/>
              <a:gd name="T7" fmla="*/ 2147483647 h 1296"/>
              <a:gd name="T8" fmla="*/ 0 w 3936"/>
              <a:gd name="T9" fmla="*/ 0 h 1296"/>
              <a:gd name="T10" fmla="*/ 846772500 w 3936"/>
              <a:gd name="T11" fmla="*/ 0 h 1296"/>
              <a:gd name="T12" fmla="*/ 0 60000 65536"/>
              <a:gd name="T13" fmla="*/ 0 60000 65536"/>
              <a:gd name="T14" fmla="*/ 0 60000 65536"/>
              <a:gd name="T15" fmla="*/ 0 60000 65536"/>
              <a:gd name="T16" fmla="*/ 0 60000 65536"/>
              <a:gd name="T17" fmla="*/ 0 60000 65536"/>
              <a:gd name="T18" fmla="*/ 0 w 3936"/>
              <a:gd name="T19" fmla="*/ 0 h 1296"/>
              <a:gd name="T20" fmla="*/ 3936 w 3936"/>
              <a:gd name="T21" fmla="*/ 1296 h 1296"/>
            </a:gdLst>
            <a:ahLst/>
            <a:cxnLst>
              <a:cxn ang="T12">
                <a:pos x="T0" y="T1"/>
              </a:cxn>
              <a:cxn ang="T13">
                <a:pos x="T2" y="T3"/>
              </a:cxn>
              <a:cxn ang="T14">
                <a:pos x="T4" y="T5"/>
              </a:cxn>
              <a:cxn ang="T15">
                <a:pos x="T6" y="T7"/>
              </a:cxn>
              <a:cxn ang="T16">
                <a:pos x="T8" y="T9"/>
              </a:cxn>
              <a:cxn ang="T17">
                <a:pos x="T10" y="T11"/>
              </a:cxn>
            </a:cxnLst>
            <a:rect l="T18" t="T19" r="T20" b="T21"/>
            <a:pathLst>
              <a:path w="3936" h="1296">
                <a:moveTo>
                  <a:pt x="3840" y="432"/>
                </a:moveTo>
                <a:lnTo>
                  <a:pt x="3936" y="432"/>
                </a:lnTo>
                <a:lnTo>
                  <a:pt x="3936" y="1296"/>
                </a:lnTo>
                <a:lnTo>
                  <a:pt x="0" y="1296"/>
                </a:lnTo>
                <a:lnTo>
                  <a:pt x="0" y="0"/>
                </a:lnTo>
                <a:lnTo>
                  <a:pt x="336" y="0"/>
                </a:lnTo>
              </a:path>
            </a:pathLst>
          </a:custGeom>
          <a:noFill/>
          <a:ln w="19050">
            <a:solidFill>
              <a:schemeClr val="tx1"/>
            </a:solidFill>
            <a:round/>
            <a:headEnd/>
            <a:tailEnd type="triangle" w="med" len="med"/>
          </a:ln>
        </p:spPr>
        <p:txBody>
          <a:bodyPr wrap="none" anchor="ctr"/>
          <a:lstStyle/>
          <a:p>
            <a:endParaRPr lang="en-US"/>
          </a:p>
        </p:txBody>
      </p:sp>
      <p:sp>
        <p:nvSpPr>
          <p:cNvPr id="42099" name="Line 150"/>
          <p:cNvSpPr>
            <a:spLocks noChangeShapeType="1"/>
          </p:cNvSpPr>
          <p:nvPr/>
        </p:nvSpPr>
        <p:spPr bwMode="auto">
          <a:xfrm>
            <a:off x="8153400" y="5410200"/>
            <a:ext cx="304800" cy="0"/>
          </a:xfrm>
          <a:prstGeom prst="line">
            <a:avLst/>
          </a:prstGeom>
          <a:noFill/>
          <a:ln w="19050">
            <a:solidFill>
              <a:schemeClr val="tx1"/>
            </a:solidFill>
            <a:round/>
            <a:headEnd/>
            <a:tailEnd type="triangle" w="med" len="med"/>
          </a:ln>
        </p:spPr>
        <p:txBody>
          <a:bodyPr wrap="none" anchor="ctr"/>
          <a:lstStyle/>
          <a:p>
            <a:endParaRPr lang="en-US"/>
          </a:p>
        </p:txBody>
      </p:sp>
      <p:sp>
        <p:nvSpPr>
          <p:cNvPr id="42100" name="Line 151"/>
          <p:cNvSpPr>
            <a:spLocks noChangeShapeType="1"/>
          </p:cNvSpPr>
          <p:nvPr/>
        </p:nvSpPr>
        <p:spPr bwMode="auto">
          <a:xfrm flipV="1">
            <a:off x="2165350" y="4813300"/>
            <a:ext cx="76200" cy="152400"/>
          </a:xfrm>
          <a:prstGeom prst="line">
            <a:avLst/>
          </a:prstGeom>
          <a:noFill/>
          <a:ln w="19050">
            <a:solidFill>
              <a:schemeClr val="tx1"/>
            </a:solidFill>
            <a:round/>
            <a:headEnd/>
            <a:tailEnd/>
          </a:ln>
        </p:spPr>
        <p:txBody>
          <a:bodyPr wrap="none" anchor="ctr"/>
          <a:lstStyle/>
          <a:p>
            <a:endParaRPr lang="en-US"/>
          </a:p>
        </p:txBody>
      </p:sp>
      <p:sp>
        <p:nvSpPr>
          <p:cNvPr id="42101" name="Line 152"/>
          <p:cNvSpPr>
            <a:spLocks noChangeShapeType="1"/>
          </p:cNvSpPr>
          <p:nvPr/>
        </p:nvSpPr>
        <p:spPr bwMode="auto">
          <a:xfrm>
            <a:off x="2241550" y="4813300"/>
            <a:ext cx="76200" cy="152400"/>
          </a:xfrm>
          <a:prstGeom prst="line">
            <a:avLst/>
          </a:prstGeom>
          <a:noFill/>
          <a:ln w="19050">
            <a:solidFill>
              <a:schemeClr val="tx1"/>
            </a:solidFill>
            <a:round/>
            <a:headEnd/>
            <a:tailEnd/>
          </a:ln>
        </p:spPr>
        <p:txBody>
          <a:bodyPr wrap="none" anchor="ctr"/>
          <a:lstStyle/>
          <a:p>
            <a:endParaRPr lang="en-US"/>
          </a:p>
        </p:txBody>
      </p:sp>
      <p:sp>
        <p:nvSpPr>
          <p:cNvPr id="42102" name="Line 153"/>
          <p:cNvSpPr>
            <a:spLocks noChangeShapeType="1"/>
          </p:cNvSpPr>
          <p:nvPr/>
        </p:nvSpPr>
        <p:spPr bwMode="auto">
          <a:xfrm>
            <a:off x="2241550" y="4978400"/>
            <a:ext cx="0" cy="152400"/>
          </a:xfrm>
          <a:prstGeom prst="line">
            <a:avLst/>
          </a:prstGeom>
          <a:noFill/>
          <a:ln w="19050">
            <a:solidFill>
              <a:schemeClr val="tx1"/>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Date Placeholder 2"/>
          <p:cNvSpPr>
            <a:spLocks noGrp="1"/>
          </p:cNvSpPr>
          <p:nvPr>
            <p:ph type="dt" sz="half" idx="10"/>
          </p:nvPr>
        </p:nvSpPr>
        <p:spPr/>
        <p:txBody>
          <a:bodyPr/>
          <a:lstStyle/>
          <a:p>
            <a:fld id="{4ABE5DB6-BC84-1B4E-B8BF-19FDA23F71ED}" type="datetime1">
              <a:rPr lang="en-US" smtClean="0"/>
              <a:pPr/>
              <a:t>7/26/2011</a:t>
            </a:fld>
            <a:endParaRPr lang="en-US" dirty="0"/>
          </a:p>
        </p:txBody>
      </p:sp>
      <p:sp>
        <p:nvSpPr>
          <p:cNvPr id="4" name="Footer Placeholder 3"/>
          <p:cNvSpPr>
            <a:spLocks noGrp="1"/>
          </p:cNvSpPr>
          <p:nvPr>
            <p:ph type="ftr" sz="quarter" idx="11"/>
          </p:nvPr>
        </p:nvSpPr>
        <p:spPr/>
        <p:txBody>
          <a:bodyPr/>
          <a:lstStyle/>
          <a:p>
            <a:r>
              <a:rPr lang="en-US" smtClean="0"/>
              <a:t>Summer 2011 -- Lecture #21</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30</a:t>
            </a:fld>
            <a:endParaRPr lang="en-US" dirty="0"/>
          </a:p>
        </p:txBody>
      </p:sp>
      <p:sp>
        <p:nvSpPr>
          <p:cNvPr id="6" name="Content Placeholder 22"/>
          <p:cNvSpPr txBox="1">
            <a:spLocks/>
          </p:cNvSpPr>
          <p:nvPr/>
        </p:nvSpPr>
        <p:spPr>
          <a:xfrm>
            <a:off x="457200" y="1600200"/>
            <a:ext cx="8229600" cy="4868863"/>
          </a:xfrm>
          <a:prstGeom prst="rect">
            <a:avLst/>
          </a:prstGeom>
        </p:spPr>
        <p:txBody>
          <a:bodyPr>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sz="3200" noProof="0" dirty="0" smtClean="0">
                <a:solidFill>
                  <a:schemeClr val="bg1">
                    <a:lumMod val="65000"/>
                  </a:schemeClr>
                </a:solidFill>
              </a:rPr>
              <a:t>Overview of Control Signals</a:t>
            </a: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solidFill>
                  <a:schemeClr val="bg1">
                    <a:lumMod val="65000"/>
                  </a:schemeClr>
                </a:solidFill>
              </a:rPr>
              <a:t>Administrivia</a:t>
            </a:r>
            <a:endParaRPr lang="en-US" sz="3200" noProof="0" dirty="0" smtClean="0">
              <a:solidFill>
                <a:schemeClr val="bg1">
                  <a:lumMod val="65000"/>
                </a:schemeClr>
              </a:solidFill>
            </a:endParaRP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solidFill>
                  <a:schemeClr val="bg1">
                    <a:lumMod val="65000"/>
                  </a:schemeClr>
                </a:solidFill>
              </a:rPr>
              <a:t>Control Implementation</a:t>
            </a: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dirty="0" smtClean="0">
                <a:ln>
                  <a:noFill/>
                </a:ln>
                <a:solidFill>
                  <a:schemeClr val="tx1"/>
                </a:solidFill>
                <a:effectLst/>
                <a:uLnTx/>
                <a:uFillTx/>
                <a:latin typeface="+mn-lt"/>
                <a:ea typeface="+mn-ea"/>
                <a:cs typeface="+mn-cs"/>
              </a:rPr>
              <a:t>Break</a:t>
            </a: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solidFill>
                  <a:schemeClr val="bg1">
                    <a:lumMod val="65000"/>
                  </a:schemeClr>
                </a:solidFill>
              </a:rPr>
              <a:t>Pipelining Intro</a:t>
            </a:r>
            <a:endParaRPr kumimoji="0" lang="en-US" sz="3200" b="0" i="0" u="none" strike="noStrike" kern="1200" cap="none" spc="0" normalizeH="0" dirty="0" smtClean="0">
              <a:ln>
                <a:noFill/>
              </a:ln>
              <a:solidFill>
                <a:schemeClr val="bg1">
                  <a:lumMod val="65000"/>
                </a:schemeClr>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Date Placeholder 2"/>
          <p:cNvSpPr>
            <a:spLocks noGrp="1"/>
          </p:cNvSpPr>
          <p:nvPr>
            <p:ph type="dt" sz="half" idx="10"/>
          </p:nvPr>
        </p:nvSpPr>
        <p:spPr/>
        <p:txBody>
          <a:bodyPr/>
          <a:lstStyle/>
          <a:p>
            <a:fld id="{4ABE5DB6-BC84-1B4E-B8BF-19FDA23F71ED}" type="datetime1">
              <a:rPr lang="en-US" smtClean="0"/>
              <a:pPr/>
              <a:t>7/26/2011</a:t>
            </a:fld>
            <a:endParaRPr lang="en-US" dirty="0"/>
          </a:p>
        </p:txBody>
      </p:sp>
      <p:sp>
        <p:nvSpPr>
          <p:cNvPr id="4" name="Footer Placeholder 3"/>
          <p:cNvSpPr>
            <a:spLocks noGrp="1"/>
          </p:cNvSpPr>
          <p:nvPr>
            <p:ph type="ftr" sz="quarter" idx="11"/>
          </p:nvPr>
        </p:nvSpPr>
        <p:spPr/>
        <p:txBody>
          <a:bodyPr/>
          <a:lstStyle/>
          <a:p>
            <a:r>
              <a:rPr lang="en-US" smtClean="0"/>
              <a:t>Summer 2011 -- Lecture #21</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31</a:t>
            </a:fld>
            <a:endParaRPr lang="en-US" dirty="0"/>
          </a:p>
        </p:txBody>
      </p:sp>
      <p:sp>
        <p:nvSpPr>
          <p:cNvPr id="6" name="Content Placeholder 22"/>
          <p:cNvSpPr txBox="1">
            <a:spLocks/>
          </p:cNvSpPr>
          <p:nvPr/>
        </p:nvSpPr>
        <p:spPr>
          <a:xfrm>
            <a:off x="457200" y="1600200"/>
            <a:ext cx="8229600" cy="4868863"/>
          </a:xfrm>
          <a:prstGeom prst="rect">
            <a:avLst/>
          </a:prstGeom>
        </p:spPr>
        <p:txBody>
          <a:bodyPr>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sz="3200" noProof="0" dirty="0" smtClean="0">
                <a:solidFill>
                  <a:schemeClr val="bg1">
                    <a:lumMod val="65000"/>
                  </a:schemeClr>
                </a:solidFill>
              </a:rPr>
              <a:t>Overview of Control Signals</a:t>
            </a: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solidFill>
                  <a:schemeClr val="bg1">
                    <a:lumMod val="65000"/>
                  </a:schemeClr>
                </a:solidFill>
              </a:rPr>
              <a:t>Administrivia</a:t>
            </a:r>
            <a:endParaRPr lang="en-US" sz="3200" noProof="0" dirty="0" smtClean="0">
              <a:solidFill>
                <a:schemeClr val="bg1">
                  <a:lumMod val="65000"/>
                </a:schemeClr>
              </a:solidFill>
            </a:endParaRP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solidFill>
                  <a:schemeClr val="bg1">
                    <a:lumMod val="65000"/>
                  </a:schemeClr>
                </a:solidFill>
              </a:rPr>
              <a:t>Control Implementation</a:t>
            </a: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dirty="0" smtClean="0">
                <a:ln>
                  <a:noFill/>
                </a:ln>
                <a:solidFill>
                  <a:schemeClr val="bg1">
                    <a:lumMod val="65000"/>
                  </a:schemeClr>
                </a:solidFill>
                <a:effectLst/>
                <a:uLnTx/>
                <a:uFillTx/>
                <a:latin typeface="+mn-lt"/>
                <a:ea typeface="+mn-ea"/>
                <a:cs typeface="+mn-cs"/>
              </a:rPr>
              <a:t>Break</a:t>
            </a: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Pipelining Intro</a:t>
            </a:r>
            <a:endParaRPr kumimoji="0" lang="en-US" sz="3200" b="0" i="0" u="none" strike="noStrike" kern="1200" cap="none" spc="0" normalizeH="0" dirty="0" smtClean="0">
              <a:ln>
                <a:noFill/>
              </a:ln>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457200" y="6424613"/>
            <a:ext cx="2133600" cy="365125"/>
          </a:xfrm>
        </p:spPr>
        <p:txBody>
          <a:bodyPr/>
          <a:lstStyle/>
          <a:p>
            <a:fld id="{9F631614-3BFA-DF41-8A0B-B773B1833B46}" type="datetime1">
              <a:rPr lang="en-US" smtClean="0"/>
              <a:pPr/>
              <a:t>7/26/2011</a:t>
            </a:fld>
            <a:endParaRPr lang="en-US" dirty="0"/>
          </a:p>
        </p:txBody>
      </p:sp>
      <p:sp>
        <p:nvSpPr>
          <p:cNvPr id="54" name="Footer Placeholder 3"/>
          <p:cNvSpPr>
            <a:spLocks noGrp="1"/>
          </p:cNvSpPr>
          <p:nvPr>
            <p:ph type="ftr" sz="quarter" idx="10"/>
          </p:nvPr>
        </p:nvSpPr>
        <p:spPr>
          <a:xfrm>
            <a:off x="3640668" y="6424613"/>
            <a:ext cx="2133600" cy="365125"/>
          </a:xfrm>
        </p:spPr>
        <p:txBody>
          <a:bodyPr/>
          <a:lstStyle/>
          <a:p>
            <a:r>
              <a:rPr lang="en-US" dirty="0" smtClean="0"/>
              <a:t>Summer 2011 </a:t>
            </a:r>
            <a:r>
              <a:rPr lang="en-US" dirty="0" smtClean="0"/>
              <a:t>-- </a:t>
            </a:r>
            <a:r>
              <a:rPr lang="en-US" dirty="0" smtClean="0"/>
              <a:t>Lecture #21</a:t>
            </a:r>
            <a:endParaRPr lang="en-AU" dirty="0"/>
          </a:p>
        </p:txBody>
      </p:sp>
      <p:sp>
        <p:nvSpPr>
          <p:cNvPr id="327682" name="Rectangle 2"/>
          <p:cNvSpPr>
            <a:spLocks noGrp="1" noChangeArrowheads="1"/>
          </p:cNvSpPr>
          <p:nvPr>
            <p:ph type="title"/>
          </p:nvPr>
        </p:nvSpPr>
        <p:spPr/>
        <p:txBody>
          <a:bodyPr/>
          <a:lstStyle/>
          <a:p>
            <a:r>
              <a:rPr lang="en-US" dirty="0" smtClean="0"/>
              <a:t>Single Cycle Performance</a:t>
            </a:r>
            <a:endParaRPr lang="en-AU" dirty="0"/>
          </a:p>
        </p:txBody>
      </p:sp>
      <p:sp>
        <p:nvSpPr>
          <p:cNvPr id="327683" name="Rectangle 3"/>
          <p:cNvSpPr>
            <a:spLocks noGrp="1" noChangeArrowheads="1"/>
          </p:cNvSpPr>
          <p:nvPr>
            <p:ph type="body" idx="1"/>
          </p:nvPr>
        </p:nvSpPr>
        <p:spPr>
          <a:xfrm>
            <a:off x="684213" y="1125538"/>
            <a:ext cx="8270875" cy="1786995"/>
          </a:xfrm>
        </p:spPr>
        <p:txBody>
          <a:bodyPr/>
          <a:lstStyle/>
          <a:p>
            <a:r>
              <a:rPr lang="en-US" sz="2800" dirty="0"/>
              <a:t>Assume time for</a:t>
            </a:r>
            <a:r>
              <a:rPr lang="en-US" sz="2800" dirty="0" smtClean="0"/>
              <a:t> actions are</a:t>
            </a:r>
          </a:p>
          <a:p>
            <a:pPr lvl="1"/>
            <a:r>
              <a:rPr lang="en-US" sz="2400" dirty="0"/>
              <a:t>100ps for register read or </a:t>
            </a:r>
            <a:r>
              <a:rPr lang="en-US" sz="2400" dirty="0" smtClean="0"/>
              <a:t>write; 200ps </a:t>
            </a:r>
            <a:r>
              <a:rPr lang="en-US" sz="2400" dirty="0"/>
              <a:t>for other</a:t>
            </a:r>
            <a:r>
              <a:rPr lang="en-US" sz="2400" dirty="0" smtClean="0"/>
              <a:t> events</a:t>
            </a:r>
          </a:p>
          <a:p>
            <a:r>
              <a:rPr lang="en-US" sz="2800" dirty="0" smtClean="0"/>
              <a:t>Clock rate is?</a:t>
            </a:r>
            <a:endParaRPr lang="en-US" sz="2800" dirty="0"/>
          </a:p>
        </p:txBody>
      </p:sp>
      <p:graphicFrame>
        <p:nvGraphicFramePr>
          <p:cNvPr id="327684" name="Group 4"/>
          <p:cNvGraphicFramePr>
            <a:graphicFrameLocks noGrp="1"/>
          </p:cNvGraphicFramePr>
          <p:nvPr/>
        </p:nvGraphicFramePr>
        <p:xfrm>
          <a:off x="395288" y="2661203"/>
          <a:ext cx="8353425" cy="2246631"/>
        </p:xfrm>
        <a:graphic>
          <a:graphicData uri="http://schemas.openxmlformats.org/drawingml/2006/table">
            <a:tbl>
              <a:tblPr/>
              <a:tblGrid>
                <a:gridCol w="1193800"/>
                <a:gridCol w="1192212"/>
                <a:gridCol w="1195388"/>
                <a:gridCol w="1190625"/>
                <a:gridCol w="1195387"/>
                <a:gridCol w="1192213"/>
                <a:gridCol w="1193800"/>
              </a:tblGrid>
              <a:tr h="44608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1" i="0" u="none" strike="noStrike" cap="none" normalizeH="0" baseline="0" dirty="0" err="1">
                          <a:ln>
                            <a:noFill/>
                          </a:ln>
                          <a:solidFill>
                            <a:schemeClr val="tx1"/>
                          </a:solidFill>
                          <a:effectLst/>
                          <a:latin typeface="Arial" charset="0"/>
                        </a:rPr>
                        <a:t>Instr</a:t>
                      </a:r>
                      <a:endParaRPr kumimoji="0" lang="en-AU" sz="18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1" i="0" u="none" strike="noStrike" cap="none" normalizeH="0" baseline="0" dirty="0" err="1">
                          <a:ln>
                            <a:noFill/>
                          </a:ln>
                          <a:solidFill>
                            <a:schemeClr val="tx1"/>
                          </a:solidFill>
                          <a:effectLst/>
                          <a:latin typeface="Arial" charset="0"/>
                        </a:rPr>
                        <a:t>Instr</a:t>
                      </a:r>
                      <a:r>
                        <a:rPr kumimoji="0" lang="en-US" sz="1800" b="1" i="0" u="none" strike="noStrike" cap="none" normalizeH="0" baseline="0" dirty="0">
                          <a:ln>
                            <a:noFill/>
                          </a:ln>
                          <a:solidFill>
                            <a:schemeClr val="tx1"/>
                          </a:solidFill>
                          <a:effectLst/>
                          <a:latin typeface="Arial" charset="0"/>
                        </a:rPr>
                        <a:t> fetch</a:t>
                      </a:r>
                      <a:endParaRPr kumimoji="0" lang="en-AU" sz="18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1" i="0" u="none" strike="noStrike" cap="none" normalizeH="0" baseline="0" dirty="0">
                          <a:ln>
                            <a:noFill/>
                          </a:ln>
                          <a:solidFill>
                            <a:schemeClr val="tx1"/>
                          </a:solidFill>
                          <a:effectLst/>
                          <a:latin typeface="Arial" charset="0"/>
                        </a:rPr>
                        <a:t>Register read</a:t>
                      </a:r>
                      <a:endParaRPr kumimoji="0" lang="en-AU" sz="18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1" i="0" u="none" strike="noStrike" cap="none" normalizeH="0" baseline="0" dirty="0">
                          <a:ln>
                            <a:noFill/>
                          </a:ln>
                          <a:solidFill>
                            <a:schemeClr val="tx1"/>
                          </a:solidFill>
                          <a:effectLst/>
                          <a:latin typeface="Arial" charset="0"/>
                        </a:rPr>
                        <a:t>ALU op</a:t>
                      </a:r>
                      <a:endParaRPr kumimoji="0" lang="en-AU" sz="18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1" i="0" u="none" strike="noStrike" cap="none" normalizeH="0" baseline="0" dirty="0">
                          <a:ln>
                            <a:noFill/>
                          </a:ln>
                          <a:solidFill>
                            <a:schemeClr val="tx1"/>
                          </a:solidFill>
                          <a:effectLst/>
                          <a:latin typeface="Arial" charset="0"/>
                        </a:rPr>
                        <a:t>Memory access</a:t>
                      </a:r>
                      <a:endParaRPr kumimoji="0" lang="en-AU" sz="18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1" i="0" u="none" strike="noStrike" cap="none" normalizeH="0" baseline="0" dirty="0">
                          <a:ln>
                            <a:noFill/>
                          </a:ln>
                          <a:solidFill>
                            <a:schemeClr val="tx1"/>
                          </a:solidFill>
                          <a:effectLst/>
                          <a:latin typeface="Arial" charset="0"/>
                        </a:rPr>
                        <a:t>Register write</a:t>
                      </a:r>
                      <a:endParaRPr kumimoji="0" lang="en-AU" sz="18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1" i="0" u="none" strike="noStrike" cap="none" normalizeH="0" baseline="0" dirty="0">
                          <a:ln>
                            <a:noFill/>
                          </a:ln>
                          <a:solidFill>
                            <a:schemeClr val="tx1"/>
                          </a:solidFill>
                          <a:effectLst/>
                          <a:latin typeface="Arial" charset="0"/>
                        </a:rPr>
                        <a:t>Total time</a:t>
                      </a:r>
                      <a:endParaRPr kumimoji="0" lang="en-AU" sz="18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40005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lw</a:t>
                      </a:r>
                      <a:endParaRPr kumimoji="0" lang="en-AU" sz="1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100 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100 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800ps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4048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sw</a:t>
                      </a:r>
                      <a:endParaRPr kumimoji="0" lang="en-AU" sz="1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100 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700ps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05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R-format</a:t>
                      </a:r>
                      <a:endParaRPr kumimoji="0" lang="en-AU" sz="1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100 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100 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600ps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16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beq</a:t>
                      </a:r>
                      <a:endParaRPr kumimoji="0" lang="en-AU" sz="1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100 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dirty="0">
                          <a:ln>
                            <a:noFill/>
                          </a:ln>
                          <a:solidFill>
                            <a:schemeClr val="tx1"/>
                          </a:solidFill>
                          <a:effectLst/>
                          <a:latin typeface="Arial" charset="0"/>
                        </a:rPr>
                        <a:t>500ps</a:t>
                      </a:r>
                      <a:endParaRPr kumimoji="0" lang="en-AU" sz="1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Slide Number Placeholder 6"/>
          <p:cNvSpPr>
            <a:spLocks noGrp="1"/>
          </p:cNvSpPr>
          <p:nvPr>
            <p:ph type="sldNum" sz="quarter" idx="12"/>
          </p:nvPr>
        </p:nvSpPr>
        <p:spPr>
          <a:xfrm>
            <a:off x="6553200" y="6424613"/>
            <a:ext cx="2133600" cy="365125"/>
          </a:xfrm>
        </p:spPr>
        <p:txBody>
          <a:bodyPr/>
          <a:lstStyle/>
          <a:p>
            <a:fld id="{3CC63E4C-4642-794D-A2FD-70F6B81535F5}" type="slidenum">
              <a:rPr lang="en-US" smtClean="0"/>
              <a:pPr/>
              <a:t>32</a:t>
            </a:fld>
            <a:endParaRPr lang="en-US" dirty="0"/>
          </a:p>
        </p:txBody>
      </p:sp>
      <p:sp>
        <p:nvSpPr>
          <p:cNvPr id="8" name="Rectangle 3"/>
          <p:cNvSpPr txBox="1">
            <a:spLocks noChangeArrowheads="1"/>
          </p:cNvSpPr>
          <p:nvPr/>
        </p:nvSpPr>
        <p:spPr>
          <a:xfrm>
            <a:off x="873125" y="5071005"/>
            <a:ext cx="8270875" cy="1786995"/>
          </a:xfrm>
          <a:prstGeom prst="rect">
            <a:avLst/>
          </a:prstGeom>
        </p:spPr>
        <p:txBody>
          <a:bodyPr vert="horz" lIns="91440" tIns="45720" rIns="91440" bIns="45720" rtlCol="0">
            <a:normAutofit/>
          </a:bodyPr>
          <a:lstStyle/>
          <a:p>
            <a:pPr>
              <a:buFont typeface="Arial"/>
              <a:buChar char="•"/>
            </a:pPr>
            <a:r>
              <a:rPr lang="en-US" sz="2800" dirty="0" smtClean="0"/>
              <a:t> What can we do to improve clock rate?</a:t>
            </a:r>
          </a:p>
          <a:p>
            <a:pPr>
              <a:buFont typeface="Arial"/>
              <a:buChar char="•"/>
            </a:pPr>
            <a:r>
              <a:rPr lang="en-US" sz="2800" dirty="0" smtClean="0"/>
              <a:t> Will this improve performance as well?</a:t>
            </a:r>
          </a:p>
          <a:p>
            <a:pPr lvl="1"/>
            <a:r>
              <a:rPr lang="en-US" sz="2400" dirty="0" smtClean="0"/>
              <a:t>Want increased clock rate to mean faster programs</a:t>
            </a:r>
            <a:endParaRPr lang="en-US"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4626" name="Rectangle 2"/>
          <p:cNvSpPr>
            <a:spLocks noGrp="1" noChangeArrowheads="1"/>
          </p:cNvSpPr>
          <p:nvPr>
            <p:ph type="title"/>
          </p:nvPr>
        </p:nvSpPr>
        <p:spPr/>
        <p:txBody>
          <a:bodyPr/>
          <a:lstStyle/>
          <a:p>
            <a:r>
              <a:rPr lang="en-US" dirty="0" smtClean="0"/>
              <a:t>Pipeline Analogy: Doing Laundry</a:t>
            </a:r>
            <a:endParaRPr lang="en-US" dirty="0"/>
          </a:p>
        </p:txBody>
      </p:sp>
      <p:sp>
        <p:nvSpPr>
          <p:cNvPr id="2714627" name="Rectangle 3"/>
          <p:cNvSpPr>
            <a:spLocks noGrp="1" noChangeArrowheads="1"/>
          </p:cNvSpPr>
          <p:nvPr>
            <p:ph type="body" idx="1"/>
          </p:nvPr>
        </p:nvSpPr>
        <p:spPr>
          <a:xfrm>
            <a:off x="457200" y="1143000"/>
            <a:ext cx="6019800" cy="5213350"/>
          </a:xfrm>
        </p:spPr>
        <p:txBody>
          <a:bodyPr>
            <a:normAutofit lnSpcReduction="10000"/>
          </a:bodyPr>
          <a:lstStyle/>
          <a:p>
            <a:r>
              <a:rPr lang="en-US" dirty="0" smtClean="0"/>
              <a:t>Ann, Brian, Cathy, Dave </a:t>
            </a:r>
            <a:br>
              <a:rPr lang="en-US" dirty="0" smtClean="0"/>
            </a:br>
            <a:r>
              <a:rPr lang="en-US" dirty="0" smtClean="0"/>
              <a:t>each have one load of clothes to wash, dry, fold, and put away</a:t>
            </a:r>
          </a:p>
          <a:p>
            <a:pPr lvl="1"/>
            <a:r>
              <a:rPr lang="en-US" sz="2800" dirty="0" smtClean="0"/>
              <a:t>Washer takes 30 minutes</a:t>
            </a:r>
          </a:p>
          <a:p>
            <a:pPr lvl="1"/>
            <a:endParaRPr lang="en-US" sz="2800" dirty="0" smtClean="0"/>
          </a:p>
          <a:p>
            <a:pPr lvl="1"/>
            <a:r>
              <a:rPr lang="en-US" sz="2800" dirty="0" smtClean="0"/>
              <a:t>Dryer takes 30 minutes</a:t>
            </a:r>
          </a:p>
          <a:p>
            <a:pPr lvl="1"/>
            <a:endParaRPr lang="en-US" sz="2800" dirty="0" smtClean="0"/>
          </a:p>
          <a:p>
            <a:pPr lvl="1"/>
            <a:r>
              <a:rPr lang="en-US" sz="2800" dirty="0" smtClean="0"/>
              <a:t>“Folder” takes 30 minutes</a:t>
            </a:r>
          </a:p>
          <a:p>
            <a:pPr lvl="1"/>
            <a:endParaRPr lang="en-US" sz="2400" dirty="0" smtClean="0"/>
          </a:p>
          <a:p>
            <a:pPr lvl="1"/>
            <a:r>
              <a:rPr lang="en-US" sz="2400" dirty="0" smtClean="0"/>
              <a:t>“Stasher” takes 30 minutes to put clothes into drawers</a:t>
            </a:r>
          </a:p>
          <a:p>
            <a:endParaRPr lang="en-US" sz="3200" dirty="0" smtClean="0"/>
          </a:p>
          <a:p>
            <a:endParaRPr lang="en-US" sz="3200" dirty="0" smtClean="0"/>
          </a:p>
          <a:p>
            <a:endParaRPr lang="en-US" sz="3200" dirty="0" smtClean="0"/>
          </a:p>
          <a:p>
            <a:endParaRPr lang="en-US" dirty="0"/>
          </a:p>
        </p:txBody>
      </p:sp>
      <p:grpSp>
        <p:nvGrpSpPr>
          <p:cNvPr id="2" name="Group 4"/>
          <p:cNvGrpSpPr>
            <a:grpSpLocks/>
          </p:cNvGrpSpPr>
          <p:nvPr/>
        </p:nvGrpSpPr>
        <p:grpSpPr bwMode="auto">
          <a:xfrm>
            <a:off x="7118350" y="3817937"/>
            <a:ext cx="598488" cy="800100"/>
            <a:chOff x="4048" y="2448"/>
            <a:chExt cx="424" cy="504"/>
          </a:xfrm>
        </p:grpSpPr>
        <p:grpSp>
          <p:nvGrpSpPr>
            <p:cNvPr id="3" name="Group 5"/>
            <p:cNvGrpSpPr>
              <a:grpSpLocks/>
            </p:cNvGrpSpPr>
            <p:nvPr/>
          </p:nvGrpSpPr>
          <p:grpSpPr bwMode="auto">
            <a:xfrm>
              <a:off x="4048" y="2448"/>
              <a:ext cx="424" cy="504"/>
              <a:chOff x="4048" y="2448"/>
              <a:chExt cx="424" cy="504"/>
            </a:xfrm>
          </p:grpSpPr>
          <p:sp>
            <p:nvSpPr>
              <p:cNvPr id="2714630" name="AutoShape 6"/>
              <p:cNvSpPr>
                <a:spLocks noChangeArrowheads="1"/>
              </p:cNvSpPr>
              <p:nvPr/>
            </p:nvSpPr>
            <p:spPr bwMode="auto">
              <a:xfrm>
                <a:off x="4048" y="2528"/>
                <a:ext cx="424" cy="424"/>
              </a:xfrm>
              <a:prstGeom prst="cube">
                <a:avLst>
                  <a:gd name="adj" fmla="val 24995"/>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714631" name="AutoShape 7"/>
              <p:cNvSpPr>
                <a:spLocks noChangeArrowheads="1"/>
              </p:cNvSpPr>
              <p:nvPr/>
            </p:nvSpPr>
            <p:spPr bwMode="auto">
              <a:xfrm>
                <a:off x="4144" y="2448"/>
                <a:ext cx="328" cy="88"/>
              </a:xfrm>
              <a:prstGeom prst="cube">
                <a:avLst>
                  <a:gd name="adj" fmla="val 24995"/>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a:p>
            </p:txBody>
          </p:sp>
        </p:grpSp>
        <p:sp>
          <p:nvSpPr>
            <p:cNvPr id="2714632" name="Oval 8"/>
            <p:cNvSpPr>
              <a:spLocks noChangeArrowheads="1"/>
            </p:cNvSpPr>
            <p:nvPr/>
          </p:nvSpPr>
          <p:spPr bwMode="auto">
            <a:xfrm>
              <a:off x="4176" y="2488"/>
              <a:ext cx="56" cy="32"/>
            </a:xfrm>
            <a:prstGeom prst="ellipse">
              <a:avLst/>
            </a:prstGeom>
            <a:solidFill>
              <a:schemeClr val="bg1"/>
            </a:solidFill>
            <a:ln w="12700">
              <a:solidFill>
                <a:schemeClr val="tx1"/>
              </a:solidFill>
              <a:round/>
              <a:headEnd/>
              <a:tailEnd/>
            </a:ln>
            <a:effectLst/>
          </p:spPr>
          <p:txBody>
            <a:bodyPr wrap="none" anchor="ctr">
              <a:prstTxWarp prst="textNoShape">
                <a:avLst/>
              </a:prstTxWarp>
            </a:bodyPr>
            <a:lstStyle/>
            <a:p>
              <a:endParaRPr lang="en-US"/>
            </a:p>
          </p:txBody>
        </p:sp>
        <p:sp>
          <p:nvSpPr>
            <p:cNvPr id="2714633" name="AutoShape 9"/>
            <p:cNvSpPr>
              <a:spLocks noChangeArrowheads="1"/>
            </p:cNvSpPr>
            <p:nvPr/>
          </p:nvSpPr>
          <p:spPr bwMode="auto">
            <a:xfrm>
              <a:off x="4100" y="2724"/>
              <a:ext cx="224" cy="96"/>
            </a:xfrm>
            <a:prstGeom prst="octagon">
              <a:avLst>
                <a:gd name="adj" fmla="val 29282"/>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grpSp>
      <p:grpSp>
        <p:nvGrpSpPr>
          <p:cNvPr id="4" name="Group 10"/>
          <p:cNvGrpSpPr>
            <a:grpSpLocks/>
          </p:cNvGrpSpPr>
          <p:nvPr/>
        </p:nvGrpSpPr>
        <p:grpSpPr bwMode="auto">
          <a:xfrm>
            <a:off x="7112000" y="4846637"/>
            <a:ext cx="587375" cy="649288"/>
            <a:chOff x="4043" y="3096"/>
            <a:chExt cx="417" cy="409"/>
          </a:xfrm>
        </p:grpSpPr>
        <p:grpSp>
          <p:nvGrpSpPr>
            <p:cNvPr id="5" name="Group 11"/>
            <p:cNvGrpSpPr>
              <a:grpSpLocks/>
            </p:cNvGrpSpPr>
            <p:nvPr/>
          </p:nvGrpSpPr>
          <p:grpSpPr bwMode="auto">
            <a:xfrm>
              <a:off x="4045" y="3289"/>
              <a:ext cx="415" cy="216"/>
              <a:chOff x="4045" y="3289"/>
              <a:chExt cx="415" cy="216"/>
            </a:xfrm>
          </p:grpSpPr>
          <p:sp>
            <p:nvSpPr>
              <p:cNvPr id="2714636" name="Freeform 12"/>
              <p:cNvSpPr>
                <a:spLocks/>
              </p:cNvSpPr>
              <p:nvPr/>
            </p:nvSpPr>
            <p:spPr bwMode="auto">
              <a:xfrm>
                <a:off x="4247" y="3290"/>
                <a:ext cx="96" cy="215"/>
              </a:xfrm>
              <a:custGeom>
                <a:avLst/>
                <a:gdLst/>
                <a:ahLst/>
                <a:cxnLst>
                  <a:cxn ang="0">
                    <a:pos x="69" y="0"/>
                  </a:cxn>
                  <a:cxn ang="0">
                    <a:pos x="95" y="0"/>
                  </a:cxn>
                  <a:cxn ang="0">
                    <a:pos x="26" y="214"/>
                  </a:cxn>
                  <a:cxn ang="0">
                    <a:pos x="0" y="214"/>
                  </a:cxn>
                  <a:cxn ang="0">
                    <a:pos x="69" y="0"/>
                  </a:cxn>
                </a:cxnLst>
                <a:rect l="0" t="0" r="r" b="b"/>
                <a:pathLst>
                  <a:path w="96" h="215">
                    <a:moveTo>
                      <a:pt x="69" y="0"/>
                    </a:moveTo>
                    <a:lnTo>
                      <a:pt x="95" y="0"/>
                    </a:lnTo>
                    <a:lnTo>
                      <a:pt x="26" y="214"/>
                    </a:lnTo>
                    <a:lnTo>
                      <a:pt x="0" y="214"/>
                    </a:lnTo>
                    <a:lnTo>
                      <a:pt x="69" y="0"/>
                    </a:lnTo>
                  </a:path>
                </a:pathLst>
              </a:custGeom>
              <a:solidFill>
                <a:srgbClr val="FDA4B5"/>
              </a:solidFill>
              <a:ln w="12700" cap="rnd" cmpd="sng">
                <a:noFill/>
                <a:prstDash val="solid"/>
                <a:round/>
                <a:headEnd type="none" w="med" len="med"/>
                <a:tailEnd type="none" w="med" len="med"/>
              </a:ln>
              <a:effectLst/>
            </p:spPr>
            <p:txBody>
              <a:bodyPr>
                <a:prstTxWarp prst="textNoShape">
                  <a:avLst/>
                </a:prstTxWarp>
              </a:bodyPr>
              <a:lstStyle/>
              <a:p>
                <a:endParaRPr lang="en-US"/>
              </a:p>
            </p:txBody>
          </p:sp>
          <p:sp>
            <p:nvSpPr>
              <p:cNvPr id="2714637" name="Rectangle 13"/>
              <p:cNvSpPr>
                <a:spLocks noChangeArrowheads="1"/>
              </p:cNvSpPr>
              <p:nvPr/>
            </p:nvSpPr>
            <p:spPr bwMode="auto">
              <a:xfrm>
                <a:off x="4242" y="3289"/>
                <a:ext cx="218" cy="12"/>
              </a:xfrm>
              <a:prstGeom prst="rect">
                <a:avLst/>
              </a:prstGeom>
              <a:solidFill>
                <a:srgbClr val="FDA4B5"/>
              </a:solidFill>
              <a:ln w="12700">
                <a:noFill/>
                <a:miter lim="800000"/>
                <a:headEnd/>
                <a:tailEnd/>
              </a:ln>
              <a:effectLst/>
            </p:spPr>
            <p:txBody>
              <a:bodyPr wrap="none" anchor="ctr">
                <a:prstTxWarp prst="textNoShape">
                  <a:avLst/>
                </a:prstTxWarp>
              </a:bodyPr>
              <a:lstStyle/>
              <a:p>
                <a:endParaRPr lang="en-US"/>
              </a:p>
            </p:txBody>
          </p:sp>
          <p:sp>
            <p:nvSpPr>
              <p:cNvPr id="2714638" name="Rectangle 14"/>
              <p:cNvSpPr>
                <a:spLocks noChangeArrowheads="1"/>
              </p:cNvSpPr>
              <p:nvPr/>
            </p:nvSpPr>
            <p:spPr bwMode="auto">
              <a:xfrm>
                <a:off x="4241" y="3380"/>
                <a:ext cx="218" cy="13"/>
              </a:xfrm>
              <a:prstGeom prst="rect">
                <a:avLst/>
              </a:prstGeom>
              <a:solidFill>
                <a:srgbClr val="FDA4B5"/>
              </a:solidFill>
              <a:ln w="12700">
                <a:noFill/>
                <a:miter lim="800000"/>
                <a:headEnd/>
                <a:tailEnd/>
              </a:ln>
              <a:effectLst/>
            </p:spPr>
            <p:txBody>
              <a:bodyPr wrap="none" anchor="ctr">
                <a:prstTxWarp prst="textNoShape">
                  <a:avLst/>
                </a:prstTxWarp>
              </a:bodyPr>
              <a:lstStyle/>
              <a:p>
                <a:endParaRPr lang="en-US"/>
              </a:p>
            </p:txBody>
          </p:sp>
          <p:sp>
            <p:nvSpPr>
              <p:cNvPr id="2714639" name="Rectangle 15"/>
              <p:cNvSpPr>
                <a:spLocks noChangeArrowheads="1"/>
              </p:cNvSpPr>
              <p:nvPr/>
            </p:nvSpPr>
            <p:spPr bwMode="auto">
              <a:xfrm>
                <a:off x="4045" y="3380"/>
                <a:ext cx="116" cy="13"/>
              </a:xfrm>
              <a:prstGeom prst="rect">
                <a:avLst/>
              </a:prstGeom>
              <a:solidFill>
                <a:srgbClr val="FDA4B5"/>
              </a:solidFill>
              <a:ln w="12700">
                <a:noFill/>
                <a:miter lim="800000"/>
                <a:headEnd/>
                <a:tailEnd/>
              </a:ln>
              <a:effectLst/>
            </p:spPr>
            <p:txBody>
              <a:bodyPr wrap="none" anchor="ctr">
                <a:prstTxWarp prst="textNoShape">
                  <a:avLst/>
                </a:prstTxWarp>
              </a:bodyPr>
              <a:lstStyle/>
              <a:p>
                <a:endParaRPr lang="en-US"/>
              </a:p>
            </p:txBody>
          </p:sp>
        </p:grpSp>
        <p:grpSp>
          <p:nvGrpSpPr>
            <p:cNvPr id="6" name="Group 16"/>
            <p:cNvGrpSpPr>
              <a:grpSpLocks/>
            </p:cNvGrpSpPr>
            <p:nvPr/>
          </p:nvGrpSpPr>
          <p:grpSpPr bwMode="auto">
            <a:xfrm>
              <a:off x="4043" y="3096"/>
              <a:ext cx="217" cy="409"/>
              <a:chOff x="4043" y="3096"/>
              <a:chExt cx="217" cy="409"/>
            </a:xfrm>
          </p:grpSpPr>
          <p:sp>
            <p:nvSpPr>
              <p:cNvPr id="2714641" name="Oval 17"/>
              <p:cNvSpPr>
                <a:spLocks noChangeArrowheads="1"/>
              </p:cNvSpPr>
              <p:nvPr/>
            </p:nvSpPr>
            <p:spPr bwMode="auto">
              <a:xfrm>
                <a:off x="4127" y="3096"/>
                <a:ext cx="55" cy="55"/>
              </a:xfrm>
              <a:prstGeom prst="ellipse">
                <a:avLst/>
              </a:prstGeom>
              <a:solidFill>
                <a:srgbClr val="FDA4B5"/>
              </a:solidFill>
              <a:ln w="12700">
                <a:solidFill>
                  <a:srgbClr val="000000"/>
                </a:solidFill>
                <a:round/>
                <a:headEnd/>
                <a:tailEnd/>
              </a:ln>
              <a:effectLst/>
            </p:spPr>
            <p:txBody>
              <a:bodyPr wrap="none" anchor="ctr">
                <a:prstTxWarp prst="textNoShape">
                  <a:avLst/>
                </a:prstTxWarp>
              </a:bodyPr>
              <a:lstStyle/>
              <a:p>
                <a:endParaRPr lang="en-US"/>
              </a:p>
            </p:txBody>
          </p:sp>
          <p:sp>
            <p:nvSpPr>
              <p:cNvPr id="2714642" name="Freeform 18"/>
              <p:cNvSpPr>
                <a:spLocks/>
              </p:cNvSpPr>
              <p:nvPr/>
            </p:nvSpPr>
            <p:spPr bwMode="auto">
              <a:xfrm>
                <a:off x="4043" y="3173"/>
                <a:ext cx="217" cy="332"/>
              </a:xfrm>
              <a:custGeom>
                <a:avLst/>
                <a:gdLst/>
                <a:ahLst/>
                <a:cxnLst>
                  <a:cxn ang="0">
                    <a:pos x="2" y="153"/>
                  </a:cxn>
                  <a:cxn ang="0">
                    <a:pos x="1" y="157"/>
                  </a:cxn>
                  <a:cxn ang="0">
                    <a:pos x="0" y="163"/>
                  </a:cxn>
                  <a:cxn ang="0">
                    <a:pos x="0" y="168"/>
                  </a:cxn>
                  <a:cxn ang="0">
                    <a:pos x="2" y="174"/>
                  </a:cxn>
                  <a:cxn ang="0">
                    <a:pos x="5" y="179"/>
                  </a:cxn>
                  <a:cxn ang="0">
                    <a:pos x="9" y="183"/>
                  </a:cxn>
                  <a:cxn ang="0">
                    <a:pos x="14" y="186"/>
                  </a:cxn>
                  <a:cxn ang="0">
                    <a:pos x="17" y="186"/>
                  </a:cxn>
                  <a:cxn ang="0">
                    <a:pos x="23" y="186"/>
                  </a:cxn>
                  <a:cxn ang="0">
                    <a:pos x="141" y="331"/>
                  </a:cxn>
                  <a:cxn ang="0">
                    <a:pos x="178" y="159"/>
                  </a:cxn>
                  <a:cxn ang="0">
                    <a:pos x="177" y="155"/>
                  </a:cxn>
                  <a:cxn ang="0">
                    <a:pos x="176" y="152"/>
                  </a:cxn>
                  <a:cxn ang="0">
                    <a:pos x="173" y="149"/>
                  </a:cxn>
                  <a:cxn ang="0">
                    <a:pos x="170" y="147"/>
                  </a:cxn>
                  <a:cxn ang="0">
                    <a:pos x="166" y="145"/>
                  </a:cxn>
                  <a:cxn ang="0">
                    <a:pos x="161" y="145"/>
                  </a:cxn>
                  <a:cxn ang="0">
                    <a:pos x="157" y="145"/>
                  </a:cxn>
                  <a:cxn ang="0">
                    <a:pos x="153" y="145"/>
                  </a:cxn>
                  <a:cxn ang="0">
                    <a:pos x="104" y="84"/>
                  </a:cxn>
                  <a:cxn ang="0">
                    <a:pos x="201" y="104"/>
                  </a:cxn>
                  <a:cxn ang="0">
                    <a:pos x="204" y="103"/>
                  </a:cxn>
                  <a:cxn ang="0">
                    <a:pos x="207" y="103"/>
                  </a:cxn>
                  <a:cxn ang="0">
                    <a:pos x="211" y="100"/>
                  </a:cxn>
                  <a:cxn ang="0">
                    <a:pos x="214" y="97"/>
                  </a:cxn>
                  <a:cxn ang="0">
                    <a:pos x="215" y="93"/>
                  </a:cxn>
                  <a:cxn ang="0">
                    <a:pos x="216" y="88"/>
                  </a:cxn>
                  <a:cxn ang="0">
                    <a:pos x="215" y="83"/>
                  </a:cxn>
                  <a:cxn ang="0">
                    <a:pos x="213" y="79"/>
                  </a:cxn>
                  <a:cxn ang="0">
                    <a:pos x="210" y="76"/>
                  </a:cxn>
                  <a:cxn ang="0">
                    <a:pos x="206" y="73"/>
                  </a:cxn>
                  <a:cxn ang="0">
                    <a:pos x="203" y="72"/>
                  </a:cxn>
                  <a:cxn ang="0">
                    <a:pos x="137" y="72"/>
                  </a:cxn>
                  <a:cxn ang="0">
                    <a:pos x="125" y="47"/>
                  </a:cxn>
                  <a:cxn ang="0">
                    <a:pos x="126" y="41"/>
                  </a:cxn>
                  <a:cxn ang="0">
                    <a:pos x="127" y="34"/>
                  </a:cxn>
                  <a:cxn ang="0">
                    <a:pos x="127" y="27"/>
                  </a:cxn>
                  <a:cxn ang="0">
                    <a:pos x="125" y="21"/>
                  </a:cxn>
                  <a:cxn ang="0">
                    <a:pos x="123" y="17"/>
                  </a:cxn>
                  <a:cxn ang="0">
                    <a:pos x="120" y="12"/>
                  </a:cxn>
                  <a:cxn ang="0">
                    <a:pos x="115" y="8"/>
                  </a:cxn>
                  <a:cxn ang="0">
                    <a:pos x="110" y="4"/>
                  </a:cxn>
                  <a:cxn ang="0">
                    <a:pos x="104" y="1"/>
                  </a:cxn>
                  <a:cxn ang="0">
                    <a:pos x="97" y="0"/>
                  </a:cxn>
                  <a:cxn ang="0">
                    <a:pos x="91" y="0"/>
                  </a:cxn>
                  <a:cxn ang="0">
                    <a:pos x="84" y="1"/>
                  </a:cxn>
                  <a:cxn ang="0">
                    <a:pos x="77" y="3"/>
                  </a:cxn>
                  <a:cxn ang="0">
                    <a:pos x="70" y="7"/>
                  </a:cxn>
                  <a:cxn ang="0">
                    <a:pos x="66" y="13"/>
                  </a:cxn>
                  <a:cxn ang="0">
                    <a:pos x="62" y="19"/>
                  </a:cxn>
                  <a:cxn ang="0">
                    <a:pos x="59" y="25"/>
                  </a:cxn>
                </a:cxnLst>
                <a:rect l="0" t="0" r="r" b="b"/>
                <a:pathLst>
                  <a:path w="217" h="332">
                    <a:moveTo>
                      <a:pt x="59" y="25"/>
                    </a:moveTo>
                    <a:lnTo>
                      <a:pt x="2" y="153"/>
                    </a:lnTo>
                    <a:lnTo>
                      <a:pt x="1" y="155"/>
                    </a:lnTo>
                    <a:lnTo>
                      <a:pt x="1" y="157"/>
                    </a:lnTo>
                    <a:lnTo>
                      <a:pt x="0" y="159"/>
                    </a:lnTo>
                    <a:lnTo>
                      <a:pt x="0" y="163"/>
                    </a:lnTo>
                    <a:lnTo>
                      <a:pt x="0" y="165"/>
                    </a:lnTo>
                    <a:lnTo>
                      <a:pt x="0" y="168"/>
                    </a:lnTo>
                    <a:lnTo>
                      <a:pt x="1" y="171"/>
                    </a:lnTo>
                    <a:lnTo>
                      <a:pt x="2" y="174"/>
                    </a:lnTo>
                    <a:lnTo>
                      <a:pt x="3" y="176"/>
                    </a:lnTo>
                    <a:lnTo>
                      <a:pt x="5" y="179"/>
                    </a:lnTo>
                    <a:lnTo>
                      <a:pt x="7" y="181"/>
                    </a:lnTo>
                    <a:lnTo>
                      <a:pt x="9" y="183"/>
                    </a:lnTo>
                    <a:lnTo>
                      <a:pt x="12" y="184"/>
                    </a:lnTo>
                    <a:lnTo>
                      <a:pt x="14" y="186"/>
                    </a:lnTo>
                    <a:lnTo>
                      <a:pt x="15" y="186"/>
                    </a:lnTo>
                    <a:lnTo>
                      <a:pt x="17" y="186"/>
                    </a:lnTo>
                    <a:lnTo>
                      <a:pt x="20" y="186"/>
                    </a:lnTo>
                    <a:lnTo>
                      <a:pt x="23" y="186"/>
                    </a:lnTo>
                    <a:lnTo>
                      <a:pt x="141" y="186"/>
                    </a:lnTo>
                    <a:lnTo>
                      <a:pt x="141" y="331"/>
                    </a:lnTo>
                    <a:lnTo>
                      <a:pt x="178" y="331"/>
                    </a:lnTo>
                    <a:lnTo>
                      <a:pt x="178" y="159"/>
                    </a:lnTo>
                    <a:lnTo>
                      <a:pt x="178" y="157"/>
                    </a:lnTo>
                    <a:lnTo>
                      <a:pt x="177" y="155"/>
                    </a:lnTo>
                    <a:lnTo>
                      <a:pt x="176" y="153"/>
                    </a:lnTo>
                    <a:lnTo>
                      <a:pt x="176" y="152"/>
                    </a:lnTo>
                    <a:lnTo>
                      <a:pt x="175" y="151"/>
                    </a:lnTo>
                    <a:lnTo>
                      <a:pt x="173" y="149"/>
                    </a:lnTo>
                    <a:lnTo>
                      <a:pt x="172" y="148"/>
                    </a:lnTo>
                    <a:lnTo>
                      <a:pt x="170" y="147"/>
                    </a:lnTo>
                    <a:lnTo>
                      <a:pt x="168" y="146"/>
                    </a:lnTo>
                    <a:lnTo>
                      <a:pt x="166" y="145"/>
                    </a:lnTo>
                    <a:lnTo>
                      <a:pt x="164" y="145"/>
                    </a:lnTo>
                    <a:lnTo>
                      <a:pt x="161" y="145"/>
                    </a:lnTo>
                    <a:lnTo>
                      <a:pt x="159" y="145"/>
                    </a:lnTo>
                    <a:lnTo>
                      <a:pt x="157" y="145"/>
                    </a:lnTo>
                    <a:lnTo>
                      <a:pt x="155" y="145"/>
                    </a:lnTo>
                    <a:lnTo>
                      <a:pt x="153" y="145"/>
                    </a:lnTo>
                    <a:lnTo>
                      <a:pt x="85" y="141"/>
                    </a:lnTo>
                    <a:lnTo>
                      <a:pt x="104" y="84"/>
                    </a:lnTo>
                    <a:lnTo>
                      <a:pt x="118" y="104"/>
                    </a:lnTo>
                    <a:lnTo>
                      <a:pt x="201" y="104"/>
                    </a:lnTo>
                    <a:lnTo>
                      <a:pt x="203" y="103"/>
                    </a:lnTo>
                    <a:lnTo>
                      <a:pt x="204" y="103"/>
                    </a:lnTo>
                    <a:lnTo>
                      <a:pt x="206" y="103"/>
                    </a:lnTo>
                    <a:lnTo>
                      <a:pt x="207" y="103"/>
                    </a:lnTo>
                    <a:lnTo>
                      <a:pt x="209" y="101"/>
                    </a:lnTo>
                    <a:lnTo>
                      <a:pt x="211" y="100"/>
                    </a:lnTo>
                    <a:lnTo>
                      <a:pt x="212" y="98"/>
                    </a:lnTo>
                    <a:lnTo>
                      <a:pt x="214" y="97"/>
                    </a:lnTo>
                    <a:lnTo>
                      <a:pt x="215" y="95"/>
                    </a:lnTo>
                    <a:lnTo>
                      <a:pt x="215" y="93"/>
                    </a:lnTo>
                    <a:lnTo>
                      <a:pt x="216" y="91"/>
                    </a:lnTo>
                    <a:lnTo>
                      <a:pt x="216" y="88"/>
                    </a:lnTo>
                    <a:lnTo>
                      <a:pt x="216" y="85"/>
                    </a:lnTo>
                    <a:lnTo>
                      <a:pt x="215" y="83"/>
                    </a:lnTo>
                    <a:lnTo>
                      <a:pt x="214" y="81"/>
                    </a:lnTo>
                    <a:lnTo>
                      <a:pt x="213" y="79"/>
                    </a:lnTo>
                    <a:lnTo>
                      <a:pt x="211" y="77"/>
                    </a:lnTo>
                    <a:lnTo>
                      <a:pt x="210" y="76"/>
                    </a:lnTo>
                    <a:lnTo>
                      <a:pt x="208" y="74"/>
                    </a:lnTo>
                    <a:lnTo>
                      <a:pt x="206" y="73"/>
                    </a:lnTo>
                    <a:lnTo>
                      <a:pt x="205" y="72"/>
                    </a:lnTo>
                    <a:lnTo>
                      <a:pt x="203" y="72"/>
                    </a:lnTo>
                    <a:lnTo>
                      <a:pt x="201" y="72"/>
                    </a:lnTo>
                    <a:lnTo>
                      <a:pt x="137" y="72"/>
                    </a:lnTo>
                    <a:lnTo>
                      <a:pt x="123" y="49"/>
                    </a:lnTo>
                    <a:lnTo>
                      <a:pt x="125" y="47"/>
                    </a:lnTo>
                    <a:lnTo>
                      <a:pt x="126" y="44"/>
                    </a:lnTo>
                    <a:lnTo>
                      <a:pt x="126" y="41"/>
                    </a:lnTo>
                    <a:lnTo>
                      <a:pt x="127" y="38"/>
                    </a:lnTo>
                    <a:lnTo>
                      <a:pt x="127" y="34"/>
                    </a:lnTo>
                    <a:lnTo>
                      <a:pt x="127" y="31"/>
                    </a:lnTo>
                    <a:lnTo>
                      <a:pt x="127" y="27"/>
                    </a:lnTo>
                    <a:lnTo>
                      <a:pt x="126" y="24"/>
                    </a:lnTo>
                    <a:lnTo>
                      <a:pt x="125" y="21"/>
                    </a:lnTo>
                    <a:lnTo>
                      <a:pt x="124" y="20"/>
                    </a:lnTo>
                    <a:lnTo>
                      <a:pt x="123" y="17"/>
                    </a:lnTo>
                    <a:lnTo>
                      <a:pt x="122" y="15"/>
                    </a:lnTo>
                    <a:lnTo>
                      <a:pt x="120" y="12"/>
                    </a:lnTo>
                    <a:lnTo>
                      <a:pt x="118" y="10"/>
                    </a:lnTo>
                    <a:lnTo>
                      <a:pt x="115" y="8"/>
                    </a:lnTo>
                    <a:lnTo>
                      <a:pt x="113" y="6"/>
                    </a:lnTo>
                    <a:lnTo>
                      <a:pt x="110" y="4"/>
                    </a:lnTo>
                    <a:lnTo>
                      <a:pt x="107" y="3"/>
                    </a:lnTo>
                    <a:lnTo>
                      <a:pt x="104" y="1"/>
                    </a:lnTo>
                    <a:lnTo>
                      <a:pt x="100" y="1"/>
                    </a:lnTo>
                    <a:lnTo>
                      <a:pt x="97" y="0"/>
                    </a:lnTo>
                    <a:lnTo>
                      <a:pt x="95" y="0"/>
                    </a:lnTo>
                    <a:lnTo>
                      <a:pt x="91" y="0"/>
                    </a:lnTo>
                    <a:lnTo>
                      <a:pt x="88" y="0"/>
                    </a:lnTo>
                    <a:lnTo>
                      <a:pt x="84" y="1"/>
                    </a:lnTo>
                    <a:lnTo>
                      <a:pt x="81" y="2"/>
                    </a:lnTo>
                    <a:lnTo>
                      <a:pt x="77" y="3"/>
                    </a:lnTo>
                    <a:lnTo>
                      <a:pt x="74" y="5"/>
                    </a:lnTo>
                    <a:lnTo>
                      <a:pt x="70" y="7"/>
                    </a:lnTo>
                    <a:lnTo>
                      <a:pt x="68" y="10"/>
                    </a:lnTo>
                    <a:lnTo>
                      <a:pt x="66" y="13"/>
                    </a:lnTo>
                    <a:lnTo>
                      <a:pt x="64" y="15"/>
                    </a:lnTo>
                    <a:lnTo>
                      <a:pt x="62" y="19"/>
                    </a:lnTo>
                    <a:lnTo>
                      <a:pt x="60" y="21"/>
                    </a:lnTo>
                    <a:lnTo>
                      <a:pt x="59" y="25"/>
                    </a:lnTo>
                  </a:path>
                </a:pathLst>
              </a:custGeom>
              <a:solidFill>
                <a:srgbClr val="FDA4B5"/>
              </a:solidFill>
              <a:ln w="127000" cap="rnd" cmpd="sng">
                <a:noFill/>
                <a:prstDash val="solid"/>
                <a:round/>
                <a:headEnd type="none" w="med" len="med"/>
                <a:tailEnd type="none" w="med" len="med"/>
              </a:ln>
              <a:effectLst/>
            </p:spPr>
            <p:txBody>
              <a:bodyPr>
                <a:prstTxWarp prst="textNoShape">
                  <a:avLst/>
                </a:prstTxWarp>
              </a:bodyPr>
              <a:lstStyle/>
              <a:p>
                <a:endParaRPr lang="en-US"/>
              </a:p>
            </p:txBody>
          </p:sp>
        </p:grpSp>
      </p:grpSp>
      <p:grpSp>
        <p:nvGrpSpPr>
          <p:cNvPr id="7" name="Group 19"/>
          <p:cNvGrpSpPr>
            <a:grpSpLocks/>
          </p:cNvGrpSpPr>
          <p:nvPr/>
        </p:nvGrpSpPr>
        <p:grpSpPr bwMode="auto">
          <a:xfrm>
            <a:off x="7129463" y="2649537"/>
            <a:ext cx="598487" cy="800100"/>
            <a:chOff x="4056" y="1712"/>
            <a:chExt cx="424" cy="504"/>
          </a:xfrm>
        </p:grpSpPr>
        <p:grpSp>
          <p:nvGrpSpPr>
            <p:cNvPr id="8" name="Group 20"/>
            <p:cNvGrpSpPr>
              <a:grpSpLocks/>
            </p:cNvGrpSpPr>
            <p:nvPr/>
          </p:nvGrpSpPr>
          <p:grpSpPr bwMode="auto">
            <a:xfrm>
              <a:off x="4056" y="1712"/>
              <a:ext cx="424" cy="504"/>
              <a:chOff x="4056" y="1712"/>
              <a:chExt cx="424" cy="504"/>
            </a:xfrm>
          </p:grpSpPr>
          <p:grpSp>
            <p:nvGrpSpPr>
              <p:cNvPr id="9" name="Group 21"/>
              <p:cNvGrpSpPr>
                <a:grpSpLocks/>
              </p:cNvGrpSpPr>
              <p:nvPr/>
            </p:nvGrpSpPr>
            <p:grpSpPr bwMode="auto">
              <a:xfrm>
                <a:off x="4056" y="1712"/>
                <a:ext cx="424" cy="504"/>
                <a:chOff x="4056" y="1712"/>
                <a:chExt cx="424" cy="504"/>
              </a:xfrm>
            </p:grpSpPr>
            <p:sp>
              <p:nvSpPr>
                <p:cNvPr id="2714646" name="AutoShape 22"/>
                <p:cNvSpPr>
                  <a:spLocks noChangeArrowheads="1"/>
                </p:cNvSpPr>
                <p:nvPr/>
              </p:nvSpPr>
              <p:spPr bwMode="auto">
                <a:xfrm>
                  <a:off x="4056" y="1792"/>
                  <a:ext cx="424" cy="424"/>
                </a:xfrm>
                <a:prstGeom prst="cube">
                  <a:avLst>
                    <a:gd name="adj" fmla="val 24995"/>
                  </a:avLst>
                </a:prstGeom>
                <a:solidFill>
                  <a:srgbClr val="DC008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714647" name="AutoShape 23"/>
                <p:cNvSpPr>
                  <a:spLocks noChangeArrowheads="1"/>
                </p:cNvSpPr>
                <p:nvPr/>
              </p:nvSpPr>
              <p:spPr bwMode="auto">
                <a:xfrm>
                  <a:off x="4152" y="1712"/>
                  <a:ext cx="328" cy="88"/>
                </a:xfrm>
                <a:prstGeom prst="cube">
                  <a:avLst>
                    <a:gd name="adj" fmla="val 24995"/>
                  </a:avLst>
                </a:prstGeom>
                <a:solidFill>
                  <a:srgbClr val="DC0081"/>
                </a:solidFill>
                <a:ln w="12700">
                  <a:solidFill>
                    <a:schemeClr val="tx1"/>
                  </a:solidFill>
                  <a:miter lim="800000"/>
                  <a:headEnd/>
                  <a:tailEnd/>
                </a:ln>
                <a:effectLst/>
              </p:spPr>
              <p:txBody>
                <a:bodyPr wrap="none" anchor="ctr">
                  <a:prstTxWarp prst="textNoShape">
                    <a:avLst/>
                  </a:prstTxWarp>
                </a:bodyPr>
                <a:lstStyle/>
                <a:p>
                  <a:endParaRPr lang="en-US"/>
                </a:p>
              </p:txBody>
            </p:sp>
          </p:grpSp>
          <p:sp>
            <p:nvSpPr>
              <p:cNvPr id="2714648" name="AutoShape 24"/>
              <p:cNvSpPr>
                <a:spLocks noChangeArrowheads="1"/>
              </p:cNvSpPr>
              <p:nvPr/>
            </p:nvSpPr>
            <p:spPr bwMode="auto">
              <a:xfrm>
                <a:off x="4140" y="1828"/>
                <a:ext cx="224" cy="32"/>
              </a:xfrm>
              <a:prstGeom prst="parallelogram">
                <a:avLst>
                  <a:gd name="adj" fmla="val 174968"/>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14649" name="Oval 25"/>
            <p:cNvSpPr>
              <a:spLocks noChangeArrowheads="1"/>
            </p:cNvSpPr>
            <p:nvPr/>
          </p:nvSpPr>
          <p:spPr bwMode="auto">
            <a:xfrm>
              <a:off x="4384" y="1752"/>
              <a:ext cx="56" cy="32"/>
            </a:xfrm>
            <a:prstGeom prst="ellipse">
              <a:avLst/>
            </a:prstGeom>
            <a:solidFill>
              <a:srgbClr val="DC0081"/>
            </a:solidFill>
            <a:ln w="12700">
              <a:solidFill>
                <a:schemeClr val="tx1"/>
              </a:solidFill>
              <a:round/>
              <a:headEnd/>
              <a:tailEnd/>
            </a:ln>
            <a:effectLst/>
          </p:spPr>
          <p:txBody>
            <a:bodyPr wrap="none" anchor="ctr">
              <a:prstTxWarp prst="textNoShape">
                <a:avLst/>
              </a:prstTxWarp>
            </a:bodyPr>
            <a:lstStyle/>
            <a:p>
              <a:endParaRPr lang="en-US"/>
            </a:p>
          </p:txBody>
        </p:sp>
      </p:grpSp>
      <p:grpSp>
        <p:nvGrpSpPr>
          <p:cNvPr id="10" name="Group 26"/>
          <p:cNvGrpSpPr>
            <a:grpSpLocks/>
          </p:cNvGrpSpPr>
          <p:nvPr/>
        </p:nvGrpSpPr>
        <p:grpSpPr bwMode="auto">
          <a:xfrm>
            <a:off x="6632575" y="1528762"/>
            <a:ext cx="1978025" cy="528638"/>
            <a:chOff x="3292" y="768"/>
            <a:chExt cx="1246" cy="333"/>
          </a:xfrm>
        </p:grpSpPr>
        <p:sp>
          <p:nvSpPr>
            <p:cNvPr id="2714651" name="Freeform 27"/>
            <p:cNvSpPr>
              <a:spLocks/>
            </p:cNvSpPr>
            <p:nvPr/>
          </p:nvSpPr>
          <p:spPr bwMode="auto">
            <a:xfrm>
              <a:off x="3292" y="768"/>
              <a:ext cx="293" cy="295"/>
            </a:xfrm>
            <a:custGeom>
              <a:avLst/>
              <a:gdLst/>
              <a:ahLst/>
              <a:cxnLst>
                <a:cxn ang="0">
                  <a:pos x="93" y="14"/>
                </a:cxn>
                <a:cxn ang="0">
                  <a:pos x="156" y="16"/>
                </a:cxn>
                <a:cxn ang="0">
                  <a:pos x="224" y="0"/>
                </a:cxn>
                <a:cxn ang="0">
                  <a:pos x="305" y="0"/>
                </a:cxn>
                <a:cxn ang="0">
                  <a:pos x="215" y="84"/>
                </a:cxn>
                <a:cxn ang="0">
                  <a:pos x="239" y="89"/>
                </a:cxn>
                <a:cxn ang="0">
                  <a:pos x="263" y="99"/>
                </a:cxn>
                <a:cxn ang="0">
                  <a:pos x="285" y="111"/>
                </a:cxn>
                <a:cxn ang="0">
                  <a:pos x="302" y="126"/>
                </a:cxn>
                <a:cxn ang="0">
                  <a:pos x="316" y="144"/>
                </a:cxn>
                <a:cxn ang="0">
                  <a:pos x="325" y="165"/>
                </a:cxn>
                <a:cxn ang="0">
                  <a:pos x="328" y="187"/>
                </a:cxn>
                <a:cxn ang="0">
                  <a:pos x="324" y="210"/>
                </a:cxn>
                <a:cxn ang="0">
                  <a:pos x="317" y="228"/>
                </a:cxn>
                <a:cxn ang="0">
                  <a:pos x="303" y="247"/>
                </a:cxn>
                <a:cxn ang="0">
                  <a:pos x="280" y="267"/>
                </a:cxn>
                <a:cxn ang="0">
                  <a:pos x="257" y="279"/>
                </a:cxn>
                <a:cxn ang="0">
                  <a:pos x="236" y="287"/>
                </a:cxn>
                <a:cxn ang="0">
                  <a:pos x="215" y="292"/>
                </a:cxn>
                <a:cxn ang="0">
                  <a:pos x="189" y="294"/>
                </a:cxn>
                <a:cxn ang="0">
                  <a:pos x="122" y="293"/>
                </a:cxn>
                <a:cxn ang="0">
                  <a:pos x="90" y="287"/>
                </a:cxn>
                <a:cxn ang="0">
                  <a:pos x="56" y="272"/>
                </a:cxn>
                <a:cxn ang="0">
                  <a:pos x="30" y="253"/>
                </a:cxn>
                <a:cxn ang="0">
                  <a:pos x="13" y="232"/>
                </a:cxn>
                <a:cxn ang="0">
                  <a:pos x="4" y="210"/>
                </a:cxn>
                <a:cxn ang="0">
                  <a:pos x="0" y="191"/>
                </a:cxn>
                <a:cxn ang="0">
                  <a:pos x="3" y="169"/>
                </a:cxn>
                <a:cxn ang="0">
                  <a:pos x="14" y="141"/>
                </a:cxn>
                <a:cxn ang="0">
                  <a:pos x="35" y="118"/>
                </a:cxn>
                <a:cxn ang="0">
                  <a:pos x="63" y="99"/>
                </a:cxn>
                <a:cxn ang="0">
                  <a:pos x="102" y="86"/>
                </a:cxn>
                <a:cxn ang="0">
                  <a:pos x="40" y="4"/>
                </a:cxn>
              </a:cxnLst>
              <a:rect l="0" t="0" r="r" b="b"/>
              <a:pathLst>
                <a:path w="329" h="295">
                  <a:moveTo>
                    <a:pt x="40" y="4"/>
                  </a:moveTo>
                  <a:lnTo>
                    <a:pt x="93" y="14"/>
                  </a:lnTo>
                  <a:lnTo>
                    <a:pt x="92" y="0"/>
                  </a:lnTo>
                  <a:lnTo>
                    <a:pt x="156" y="16"/>
                  </a:lnTo>
                  <a:lnTo>
                    <a:pt x="156" y="0"/>
                  </a:lnTo>
                  <a:lnTo>
                    <a:pt x="224" y="0"/>
                  </a:lnTo>
                  <a:lnTo>
                    <a:pt x="223" y="15"/>
                  </a:lnTo>
                  <a:lnTo>
                    <a:pt x="305" y="0"/>
                  </a:lnTo>
                  <a:lnTo>
                    <a:pt x="205" y="83"/>
                  </a:lnTo>
                  <a:lnTo>
                    <a:pt x="215" y="84"/>
                  </a:lnTo>
                  <a:lnTo>
                    <a:pt x="226" y="86"/>
                  </a:lnTo>
                  <a:lnTo>
                    <a:pt x="239" y="89"/>
                  </a:lnTo>
                  <a:lnTo>
                    <a:pt x="250" y="93"/>
                  </a:lnTo>
                  <a:lnTo>
                    <a:pt x="263" y="99"/>
                  </a:lnTo>
                  <a:lnTo>
                    <a:pt x="274" y="104"/>
                  </a:lnTo>
                  <a:lnTo>
                    <a:pt x="285" y="111"/>
                  </a:lnTo>
                  <a:lnTo>
                    <a:pt x="294" y="119"/>
                  </a:lnTo>
                  <a:lnTo>
                    <a:pt x="302" y="126"/>
                  </a:lnTo>
                  <a:lnTo>
                    <a:pt x="309" y="135"/>
                  </a:lnTo>
                  <a:lnTo>
                    <a:pt x="316" y="144"/>
                  </a:lnTo>
                  <a:lnTo>
                    <a:pt x="321" y="155"/>
                  </a:lnTo>
                  <a:lnTo>
                    <a:pt x="325" y="165"/>
                  </a:lnTo>
                  <a:lnTo>
                    <a:pt x="327" y="174"/>
                  </a:lnTo>
                  <a:lnTo>
                    <a:pt x="328" y="187"/>
                  </a:lnTo>
                  <a:lnTo>
                    <a:pt x="327" y="200"/>
                  </a:lnTo>
                  <a:lnTo>
                    <a:pt x="324" y="210"/>
                  </a:lnTo>
                  <a:lnTo>
                    <a:pt x="321" y="220"/>
                  </a:lnTo>
                  <a:lnTo>
                    <a:pt x="317" y="228"/>
                  </a:lnTo>
                  <a:lnTo>
                    <a:pt x="311" y="237"/>
                  </a:lnTo>
                  <a:lnTo>
                    <a:pt x="303" y="247"/>
                  </a:lnTo>
                  <a:lnTo>
                    <a:pt x="292" y="258"/>
                  </a:lnTo>
                  <a:lnTo>
                    <a:pt x="280" y="267"/>
                  </a:lnTo>
                  <a:lnTo>
                    <a:pt x="268" y="274"/>
                  </a:lnTo>
                  <a:lnTo>
                    <a:pt x="257" y="279"/>
                  </a:lnTo>
                  <a:lnTo>
                    <a:pt x="246" y="284"/>
                  </a:lnTo>
                  <a:lnTo>
                    <a:pt x="236" y="287"/>
                  </a:lnTo>
                  <a:lnTo>
                    <a:pt x="224" y="290"/>
                  </a:lnTo>
                  <a:lnTo>
                    <a:pt x="215" y="292"/>
                  </a:lnTo>
                  <a:lnTo>
                    <a:pt x="201" y="293"/>
                  </a:lnTo>
                  <a:lnTo>
                    <a:pt x="189" y="294"/>
                  </a:lnTo>
                  <a:lnTo>
                    <a:pt x="133" y="294"/>
                  </a:lnTo>
                  <a:lnTo>
                    <a:pt x="122" y="293"/>
                  </a:lnTo>
                  <a:lnTo>
                    <a:pt x="108" y="291"/>
                  </a:lnTo>
                  <a:lnTo>
                    <a:pt x="90" y="287"/>
                  </a:lnTo>
                  <a:lnTo>
                    <a:pt x="73" y="280"/>
                  </a:lnTo>
                  <a:lnTo>
                    <a:pt x="56" y="272"/>
                  </a:lnTo>
                  <a:lnTo>
                    <a:pt x="41" y="262"/>
                  </a:lnTo>
                  <a:lnTo>
                    <a:pt x="30" y="253"/>
                  </a:lnTo>
                  <a:lnTo>
                    <a:pt x="21" y="244"/>
                  </a:lnTo>
                  <a:lnTo>
                    <a:pt x="13" y="232"/>
                  </a:lnTo>
                  <a:lnTo>
                    <a:pt x="7" y="219"/>
                  </a:lnTo>
                  <a:lnTo>
                    <a:pt x="4" y="210"/>
                  </a:lnTo>
                  <a:lnTo>
                    <a:pt x="1" y="201"/>
                  </a:lnTo>
                  <a:lnTo>
                    <a:pt x="0" y="191"/>
                  </a:lnTo>
                  <a:lnTo>
                    <a:pt x="1" y="183"/>
                  </a:lnTo>
                  <a:lnTo>
                    <a:pt x="3" y="169"/>
                  </a:lnTo>
                  <a:lnTo>
                    <a:pt x="7" y="156"/>
                  </a:lnTo>
                  <a:lnTo>
                    <a:pt x="14" y="141"/>
                  </a:lnTo>
                  <a:lnTo>
                    <a:pt x="24" y="129"/>
                  </a:lnTo>
                  <a:lnTo>
                    <a:pt x="35" y="118"/>
                  </a:lnTo>
                  <a:lnTo>
                    <a:pt x="49" y="107"/>
                  </a:lnTo>
                  <a:lnTo>
                    <a:pt x="63" y="99"/>
                  </a:lnTo>
                  <a:lnTo>
                    <a:pt x="82" y="91"/>
                  </a:lnTo>
                  <a:lnTo>
                    <a:pt x="102" y="86"/>
                  </a:lnTo>
                  <a:lnTo>
                    <a:pt x="115" y="83"/>
                  </a:lnTo>
                  <a:lnTo>
                    <a:pt x="40" y="4"/>
                  </a:lnTo>
                </a:path>
              </a:pathLst>
            </a:custGeom>
            <a:solidFill>
              <a:schemeClr val="hlink"/>
            </a:solidFill>
            <a:ln w="127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14652" name="Rectangle 28"/>
            <p:cNvSpPr>
              <a:spLocks noChangeArrowheads="1"/>
            </p:cNvSpPr>
            <p:nvPr/>
          </p:nvSpPr>
          <p:spPr bwMode="auto">
            <a:xfrm>
              <a:off x="3324" y="815"/>
              <a:ext cx="253"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bg1"/>
                  </a:solidFill>
                  <a:latin typeface="Arial" pitchFamily="-65" charset="0"/>
                </a:rPr>
                <a:t>A</a:t>
              </a:r>
            </a:p>
          </p:txBody>
        </p:sp>
        <p:sp>
          <p:nvSpPr>
            <p:cNvPr id="2714653" name="Freeform 29"/>
            <p:cNvSpPr>
              <a:spLocks/>
            </p:cNvSpPr>
            <p:nvPr/>
          </p:nvSpPr>
          <p:spPr bwMode="auto">
            <a:xfrm>
              <a:off x="3612" y="768"/>
              <a:ext cx="293" cy="295"/>
            </a:xfrm>
            <a:custGeom>
              <a:avLst/>
              <a:gdLst/>
              <a:ahLst/>
              <a:cxnLst>
                <a:cxn ang="0">
                  <a:pos x="93" y="14"/>
                </a:cxn>
                <a:cxn ang="0">
                  <a:pos x="156" y="16"/>
                </a:cxn>
                <a:cxn ang="0">
                  <a:pos x="224" y="0"/>
                </a:cxn>
                <a:cxn ang="0">
                  <a:pos x="305" y="0"/>
                </a:cxn>
                <a:cxn ang="0">
                  <a:pos x="215" y="84"/>
                </a:cxn>
                <a:cxn ang="0">
                  <a:pos x="239" y="89"/>
                </a:cxn>
                <a:cxn ang="0">
                  <a:pos x="263" y="99"/>
                </a:cxn>
                <a:cxn ang="0">
                  <a:pos x="285" y="111"/>
                </a:cxn>
                <a:cxn ang="0">
                  <a:pos x="302" y="126"/>
                </a:cxn>
                <a:cxn ang="0">
                  <a:pos x="316" y="144"/>
                </a:cxn>
                <a:cxn ang="0">
                  <a:pos x="325" y="165"/>
                </a:cxn>
                <a:cxn ang="0">
                  <a:pos x="328" y="187"/>
                </a:cxn>
                <a:cxn ang="0">
                  <a:pos x="324" y="210"/>
                </a:cxn>
                <a:cxn ang="0">
                  <a:pos x="317" y="228"/>
                </a:cxn>
                <a:cxn ang="0">
                  <a:pos x="303" y="247"/>
                </a:cxn>
                <a:cxn ang="0">
                  <a:pos x="280" y="267"/>
                </a:cxn>
                <a:cxn ang="0">
                  <a:pos x="257" y="279"/>
                </a:cxn>
                <a:cxn ang="0">
                  <a:pos x="236" y="287"/>
                </a:cxn>
                <a:cxn ang="0">
                  <a:pos x="215" y="292"/>
                </a:cxn>
                <a:cxn ang="0">
                  <a:pos x="189" y="294"/>
                </a:cxn>
                <a:cxn ang="0">
                  <a:pos x="122" y="293"/>
                </a:cxn>
                <a:cxn ang="0">
                  <a:pos x="90" y="287"/>
                </a:cxn>
                <a:cxn ang="0">
                  <a:pos x="56" y="272"/>
                </a:cxn>
                <a:cxn ang="0">
                  <a:pos x="30" y="253"/>
                </a:cxn>
                <a:cxn ang="0">
                  <a:pos x="13" y="232"/>
                </a:cxn>
                <a:cxn ang="0">
                  <a:pos x="4" y="210"/>
                </a:cxn>
                <a:cxn ang="0">
                  <a:pos x="0" y="191"/>
                </a:cxn>
                <a:cxn ang="0">
                  <a:pos x="3" y="169"/>
                </a:cxn>
                <a:cxn ang="0">
                  <a:pos x="14" y="141"/>
                </a:cxn>
                <a:cxn ang="0">
                  <a:pos x="35" y="118"/>
                </a:cxn>
                <a:cxn ang="0">
                  <a:pos x="63" y="99"/>
                </a:cxn>
                <a:cxn ang="0">
                  <a:pos x="102" y="86"/>
                </a:cxn>
                <a:cxn ang="0">
                  <a:pos x="40" y="4"/>
                </a:cxn>
              </a:cxnLst>
              <a:rect l="0" t="0" r="r" b="b"/>
              <a:pathLst>
                <a:path w="329" h="295">
                  <a:moveTo>
                    <a:pt x="40" y="4"/>
                  </a:moveTo>
                  <a:lnTo>
                    <a:pt x="93" y="14"/>
                  </a:lnTo>
                  <a:lnTo>
                    <a:pt x="92" y="0"/>
                  </a:lnTo>
                  <a:lnTo>
                    <a:pt x="156" y="16"/>
                  </a:lnTo>
                  <a:lnTo>
                    <a:pt x="156" y="0"/>
                  </a:lnTo>
                  <a:lnTo>
                    <a:pt x="224" y="0"/>
                  </a:lnTo>
                  <a:lnTo>
                    <a:pt x="223" y="15"/>
                  </a:lnTo>
                  <a:lnTo>
                    <a:pt x="305" y="0"/>
                  </a:lnTo>
                  <a:lnTo>
                    <a:pt x="205" y="83"/>
                  </a:lnTo>
                  <a:lnTo>
                    <a:pt x="215" y="84"/>
                  </a:lnTo>
                  <a:lnTo>
                    <a:pt x="226" y="86"/>
                  </a:lnTo>
                  <a:lnTo>
                    <a:pt x="239" y="89"/>
                  </a:lnTo>
                  <a:lnTo>
                    <a:pt x="250" y="93"/>
                  </a:lnTo>
                  <a:lnTo>
                    <a:pt x="263" y="99"/>
                  </a:lnTo>
                  <a:lnTo>
                    <a:pt x="274" y="104"/>
                  </a:lnTo>
                  <a:lnTo>
                    <a:pt x="285" y="111"/>
                  </a:lnTo>
                  <a:lnTo>
                    <a:pt x="294" y="119"/>
                  </a:lnTo>
                  <a:lnTo>
                    <a:pt x="302" y="126"/>
                  </a:lnTo>
                  <a:lnTo>
                    <a:pt x="309" y="135"/>
                  </a:lnTo>
                  <a:lnTo>
                    <a:pt x="316" y="144"/>
                  </a:lnTo>
                  <a:lnTo>
                    <a:pt x="321" y="155"/>
                  </a:lnTo>
                  <a:lnTo>
                    <a:pt x="325" y="165"/>
                  </a:lnTo>
                  <a:lnTo>
                    <a:pt x="327" y="174"/>
                  </a:lnTo>
                  <a:lnTo>
                    <a:pt x="328" y="187"/>
                  </a:lnTo>
                  <a:lnTo>
                    <a:pt x="327" y="200"/>
                  </a:lnTo>
                  <a:lnTo>
                    <a:pt x="324" y="210"/>
                  </a:lnTo>
                  <a:lnTo>
                    <a:pt x="321" y="220"/>
                  </a:lnTo>
                  <a:lnTo>
                    <a:pt x="317" y="228"/>
                  </a:lnTo>
                  <a:lnTo>
                    <a:pt x="311" y="237"/>
                  </a:lnTo>
                  <a:lnTo>
                    <a:pt x="303" y="247"/>
                  </a:lnTo>
                  <a:lnTo>
                    <a:pt x="292" y="258"/>
                  </a:lnTo>
                  <a:lnTo>
                    <a:pt x="280" y="267"/>
                  </a:lnTo>
                  <a:lnTo>
                    <a:pt x="268" y="274"/>
                  </a:lnTo>
                  <a:lnTo>
                    <a:pt x="257" y="279"/>
                  </a:lnTo>
                  <a:lnTo>
                    <a:pt x="246" y="284"/>
                  </a:lnTo>
                  <a:lnTo>
                    <a:pt x="236" y="287"/>
                  </a:lnTo>
                  <a:lnTo>
                    <a:pt x="224" y="290"/>
                  </a:lnTo>
                  <a:lnTo>
                    <a:pt x="215" y="292"/>
                  </a:lnTo>
                  <a:lnTo>
                    <a:pt x="201" y="293"/>
                  </a:lnTo>
                  <a:lnTo>
                    <a:pt x="189" y="294"/>
                  </a:lnTo>
                  <a:lnTo>
                    <a:pt x="133" y="294"/>
                  </a:lnTo>
                  <a:lnTo>
                    <a:pt x="122" y="293"/>
                  </a:lnTo>
                  <a:lnTo>
                    <a:pt x="108" y="291"/>
                  </a:lnTo>
                  <a:lnTo>
                    <a:pt x="90" y="287"/>
                  </a:lnTo>
                  <a:lnTo>
                    <a:pt x="73" y="280"/>
                  </a:lnTo>
                  <a:lnTo>
                    <a:pt x="56" y="272"/>
                  </a:lnTo>
                  <a:lnTo>
                    <a:pt x="41" y="262"/>
                  </a:lnTo>
                  <a:lnTo>
                    <a:pt x="30" y="253"/>
                  </a:lnTo>
                  <a:lnTo>
                    <a:pt x="21" y="244"/>
                  </a:lnTo>
                  <a:lnTo>
                    <a:pt x="13" y="232"/>
                  </a:lnTo>
                  <a:lnTo>
                    <a:pt x="7" y="219"/>
                  </a:lnTo>
                  <a:lnTo>
                    <a:pt x="4" y="210"/>
                  </a:lnTo>
                  <a:lnTo>
                    <a:pt x="1" y="201"/>
                  </a:lnTo>
                  <a:lnTo>
                    <a:pt x="0" y="191"/>
                  </a:lnTo>
                  <a:lnTo>
                    <a:pt x="1" y="183"/>
                  </a:lnTo>
                  <a:lnTo>
                    <a:pt x="3" y="169"/>
                  </a:lnTo>
                  <a:lnTo>
                    <a:pt x="7" y="156"/>
                  </a:lnTo>
                  <a:lnTo>
                    <a:pt x="14" y="141"/>
                  </a:lnTo>
                  <a:lnTo>
                    <a:pt x="24" y="129"/>
                  </a:lnTo>
                  <a:lnTo>
                    <a:pt x="35" y="118"/>
                  </a:lnTo>
                  <a:lnTo>
                    <a:pt x="49" y="107"/>
                  </a:lnTo>
                  <a:lnTo>
                    <a:pt x="63" y="99"/>
                  </a:lnTo>
                  <a:lnTo>
                    <a:pt x="82" y="91"/>
                  </a:lnTo>
                  <a:lnTo>
                    <a:pt x="102" y="86"/>
                  </a:lnTo>
                  <a:lnTo>
                    <a:pt x="115" y="83"/>
                  </a:lnTo>
                  <a:lnTo>
                    <a:pt x="40" y="4"/>
                  </a:lnTo>
                </a:path>
              </a:pathLst>
            </a:custGeom>
            <a:solidFill>
              <a:schemeClr val="hlink"/>
            </a:solidFill>
            <a:ln w="127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14654" name="Rectangle 30"/>
            <p:cNvSpPr>
              <a:spLocks noChangeArrowheads="1"/>
            </p:cNvSpPr>
            <p:nvPr/>
          </p:nvSpPr>
          <p:spPr bwMode="auto">
            <a:xfrm>
              <a:off x="3644" y="815"/>
              <a:ext cx="253"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bg1"/>
                  </a:solidFill>
                  <a:latin typeface="Arial" pitchFamily="-65" charset="0"/>
                </a:rPr>
                <a:t>B</a:t>
              </a:r>
            </a:p>
          </p:txBody>
        </p:sp>
        <p:sp>
          <p:nvSpPr>
            <p:cNvPr id="2714655" name="Freeform 31"/>
            <p:cNvSpPr>
              <a:spLocks/>
            </p:cNvSpPr>
            <p:nvPr/>
          </p:nvSpPr>
          <p:spPr bwMode="auto">
            <a:xfrm>
              <a:off x="3932" y="768"/>
              <a:ext cx="293" cy="295"/>
            </a:xfrm>
            <a:custGeom>
              <a:avLst/>
              <a:gdLst/>
              <a:ahLst/>
              <a:cxnLst>
                <a:cxn ang="0">
                  <a:pos x="93" y="14"/>
                </a:cxn>
                <a:cxn ang="0">
                  <a:pos x="156" y="16"/>
                </a:cxn>
                <a:cxn ang="0">
                  <a:pos x="224" y="0"/>
                </a:cxn>
                <a:cxn ang="0">
                  <a:pos x="305" y="0"/>
                </a:cxn>
                <a:cxn ang="0">
                  <a:pos x="215" y="84"/>
                </a:cxn>
                <a:cxn ang="0">
                  <a:pos x="239" y="89"/>
                </a:cxn>
                <a:cxn ang="0">
                  <a:pos x="263" y="99"/>
                </a:cxn>
                <a:cxn ang="0">
                  <a:pos x="285" y="111"/>
                </a:cxn>
                <a:cxn ang="0">
                  <a:pos x="302" y="126"/>
                </a:cxn>
                <a:cxn ang="0">
                  <a:pos x="316" y="144"/>
                </a:cxn>
                <a:cxn ang="0">
                  <a:pos x="325" y="165"/>
                </a:cxn>
                <a:cxn ang="0">
                  <a:pos x="328" y="187"/>
                </a:cxn>
                <a:cxn ang="0">
                  <a:pos x="324" y="210"/>
                </a:cxn>
                <a:cxn ang="0">
                  <a:pos x="317" y="228"/>
                </a:cxn>
                <a:cxn ang="0">
                  <a:pos x="303" y="247"/>
                </a:cxn>
                <a:cxn ang="0">
                  <a:pos x="280" y="267"/>
                </a:cxn>
                <a:cxn ang="0">
                  <a:pos x="257" y="279"/>
                </a:cxn>
                <a:cxn ang="0">
                  <a:pos x="236" y="287"/>
                </a:cxn>
                <a:cxn ang="0">
                  <a:pos x="215" y="292"/>
                </a:cxn>
                <a:cxn ang="0">
                  <a:pos x="189" y="294"/>
                </a:cxn>
                <a:cxn ang="0">
                  <a:pos x="122" y="293"/>
                </a:cxn>
                <a:cxn ang="0">
                  <a:pos x="90" y="287"/>
                </a:cxn>
                <a:cxn ang="0">
                  <a:pos x="56" y="272"/>
                </a:cxn>
                <a:cxn ang="0">
                  <a:pos x="30" y="253"/>
                </a:cxn>
                <a:cxn ang="0">
                  <a:pos x="13" y="232"/>
                </a:cxn>
                <a:cxn ang="0">
                  <a:pos x="4" y="210"/>
                </a:cxn>
                <a:cxn ang="0">
                  <a:pos x="0" y="191"/>
                </a:cxn>
                <a:cxn ang="0">
                  <a:pos x="3" y="169"/>
                </a:cxn>
                <a:cxn ang="0">
                  <a:pos x="14" y="141"/>
                </a:cxn>
                <a:cxn ang="0">
                  <a:pos x="35" y="118"/>
                </a:cxn>
                <a:cxn ang="0">
                  <a:pos x="63" y="99"/>
                </a:cxn>
                <a:cxn ang="0">
                  <a:pos x="102" y="86"/>
                </a:cxn>
                <a:cxn ang="0">
                  <a:pos x="40" y="4"/>
                </a:cxn>
              </a:cxnLst>
              <a:rect l="0" t="0" r="r" b="b"/>
              <a:pathLst>
                <a:path w="329" h="295">
                  <a:moveTo>
                    <a:pt x="40" y="4"/>
                  </a:moveTo>
                  <a:lnTo>
                    <a:pt x="93" y="14"/>
                  </a:lnTo>
                  <a:lnTo>
                    <a:pt x="92" y="0"/>
                  </a:lnTo>
                  <a:lnTo>
                    <a:pt x="156" y="16"/>
                  </a:lnTo>
                  <a:lnTo>
                    <a:pt x="156" y="0"/>
                  </a:lnTo>
                  <a:lnTo>
                    <a:pt x="224" y="0"/>
                  </a:lnTo>
                  <a:lnTo>
                    <a:pt x="223" y="15"/>
                  </a:lnTo>
                  <a:lnTo>
                    <a:pt x="305" y="0"/>
                  </a:lnTo>
                  <a:lnTo>
                    <a:pt x="205" y="83"/>
                  </a:lnTo>
                  <a:lnTo>
                    <a:pt x="215" y="84"/>
                  </a:lnTo>
                  <a:lnTo>
                    <a:pt x="226" y="86"/>
                  </a:lnTo>
                  <a:lnTo>
                    <a:pt x="239" y="89"/>
                  </a:lnTo>
                  <a:lnTo>
                    <a:pt x="250" y="93"/>
                  </a:lnTo>
                  <a:lnTo>
                    <a:pt x="263" y="99"/>
                  </a:lnTo>
                  <a:lnTo>
                    <a:pt x="274" y="104"/>
                  </a:lnTo>
                  <a:lnTo>
                    <a:pt x="285" y="111"/>
                  </a:lnTo>
                  <a:lnTo>
                    <a:pt x="294" y="119"/>
                  </a:lnTo>
                  <a:lnTo>
                    <a:pt x="302" y="126"/>
                  </a:lnTo>
                  <a:lnTo>
                    <a:pt x="309" y="135"/>
                  </a:lnTo>
                  <a:lnTo>
                    <a:pt x="316" y="144"/>
                  </a:lnTo>
                  <a:lnTo>
                    <a:pt x="321" y="155"/>
                  </a:lnTo>
                  <a:lnTo>
                    <a:pt x="325" y="165"/>
                  </a:lnTo>
                  <a:lnTo>
                    <a:pt x="327" y="174"/>
                  </a:lnTo>
                  <a:lnTo>
                    <a:pt x="328" y="187"/>
                  </a:lnTo>
                  <a:lnTo>
                    <a:pt x="327" y="200"/>
                  </a:lnTo>
                  <a:lnTo>
                    <a:pt x="324" y="210"/>
                  </a:lnTo>
                  <a:lnTo>
                    <a:pt x="321" y="220"/>
                  </a:lnTo>
                  <a:lnTo>
                    <a:pt x="317" y="228"/>
                  </a:lnTo>
                  <a:lnTo>
                    <a:pt x="311" y="237"/>
                  </a:lnTo>
                  <a:lnTo>
                    <a:pt x="303" y="247"/>
                  </a:lnTo>
                  <a:lnTo>
                    <a:pt x="292" y="258"/>
                  </a:lnTo>
                  <a:lnTo>
                    <a:pt x="280" y="267"/>
                  </a:lnTo>
                  <a:lnTo>
                    <a:pt x="268" y="274"/>
                  </a:lnTo>
                  <a:lnTo>
                    <a:pt x="257" y="279"/>
                  </a:lnTo>
                  <a:lnTo>
                    <a:pt x="246" y="284"/>
                  </a:lnTo>
                  <a:lnTo>
                    <a:pt x="236" y="287"/>
                  </a:lnTo>
                  <a:lnTo>
                    <a:pt x="224" y="290"/>
                  </a:lnTo>
                  <a:lnTo>
                    <a:pt x="215" y="292"/>
                  </a:lnTo>
                  <a:lnTo>
                    <a:pt x="201" y="293"/>
                  </a:lnTo>
                  <a:lnTo>
                    <a:pt x="189" y="294"/>
                  </a:lnTo>
                  <a:lnTo>
                    <a:pt x="133" y="294"/>
                  </a:lnTo>
                  <a:lnTo>
                    <a:pt x="122" y="293"/>
                  </a:lnTo>
                  <a:lnTo>
                    <a:pt x="108" y="291"/>
                  </a:lnTo>
                  <a:lnTo>
                    <a:pt x="90" y="287"/>
                  </a:lnTo>
                  <a:lnTo>
                    <a:pt x="73" y="280"/>
                  </a:lnTo>
                  <a:lnTo>
                    <a:pt x="56" y="272"/>
                  </a:lnTo>
                  <a:lnTo>
                    <a:pt x="41" y="262"/>
                  </a:lnTo>
                  <a:lnTo>
                    <a:pt x="30" y="253"/>
                  </a:lnTo>
                  <a:lnTo>
                    <a:pt x="21" y="244"/>
                  </a:lnTo>
                  <a:lnTo>
                    <a:pt x="13" y="232"/>
                  </a:lnTo>
                  <a:lnTo>
                    <a:pt x="7" y="219"/>
                  </a:lnTo>
                  <a:lnTo>
                    <a:pt x="4" y="210"/>
                  </a:lnTo>
                  <a:lnTo>
                    <a:pt x="1" y="201"/>
                  </a:lnTo>
                  <a:lnTo>
                    <a:pt x="0" y="191"/>
                  </a:lnTo>
                  <a:lnTo>
                    <a:pt x="1" y="183"/>
                  </a:lnTo>
                  <a:lnTo>
                    <a:pt x="3" y="169"/>
                  </a:lnTo>
                  <a:lnTo>
                    <a:pt x="7" y="156"/>
                  </a:lnTo>
                  <a:lnTo>
                    <a:pt x="14" y="141"/>
                  </a:lnTo>
                  <a:lnTo>
                    <a:pt x="24" y="129"/>
                  </a:lnTo>
                  <a:lnTo>
                    <a:pt x="35" y="118"/>
                  </a:lnTo>
                  <a:lnTo>
                    <a:pt x="49" y="107"/>
                  </a:lnTo>
                  <a:lnTo>
                    <a:pt x="63" y="99"/>
                  </a:lnTo>
                  <a:lnTo>
                    <a:pt x="82" y="91"/>
                  </a:lnTo>
                  <a:lnTo>
                    <a:pt x="102" y="86"/>
                  </a:lnTo>
                  <a:lnTo>
                    <a:pt x="115" y="83"/>
                  </a:lnTo>
                  <a:lnTo>
                    <a:pt x="40" y="4"/>
                  </a:lnTo>
                </a:path>
              </a:pathLst>
            </a:custGeom>
            <a:solidFill>
              <a:schemeClr val="hlink"/>
            </a:solidFill>
            <a:ln w="127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14656" name="Rectangle 32"/>
            <p:cNvSpPr>
              <a:spLocks noChangeArrowheads="1"/>
            </p:cNvSpPr>
            <p:nvPr/>
          </p:nvSpPr>
          <p:spPr bwMode="auto">
            <a:xfrm>
              <a:off x="3964" y="815"/>
              <a:ext cx="253"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bg1"/>
                  </a:solidFill>
                  <a:latin typeface="Arial" pitchFamily="-65" charset="0"/>
                </a:rPr>
                <a:t>C</a:t>
              </a:r>
            </a:p>
          </p:txBody>
        </p:sp>
        <p:sp>
          <p:nvSpPr>
            <p:cNvPr id="2714657" name="Freeform 33"/>
            <p:cNvSpPr>
              <a:spLocks/>
            </p:cNvSpPr>
            <p:nvPr/>
          </p:nvSpPr>
          <p:spPr bwMode="auto">
            <a:xfrm>
              <a:off x="4245" y="768"/>
              <a:ext cx="293" cy="295"/>
            </a:xfrm>
            <a:custGeom>
              <a:avLst/>
              <a:gdLst/>
              <a:ahLst/>
              <a:cxnLst>
                <a:cxn ang="0">
                  <a:pos x="93" y="14"/>
                </a:cxn>
                <a:cxn ang="0">
                  <a:pos x="156" y="16"/>
                </a:cxn>
                <a:cxn ang="0">
                  <a:pos x="224" y="0"/>
                </a:cxn>
                <a:cxn ang="0">
                  <a:pos x="305" y="0"/>
                </a:cxn>
                <a:cxn ang="0">
                  <a:pos x="215" y="84"/>
                </a:cxn>
                <a:cxn ang="0">
                  <a:pos x="239" y="89"/>
                </a:cxn>
                <a:cxn ang="0">
                  <a:pos x="263" y="99"/>
                </a:cxn>
                <a:cxn ang="0">
                  <a:pos x="285" y="111"/>
                </a:cxn>
                <a:cxn ang="0">
                  <a:pos x="302" y="126"/>
                </a:cxn>
                <a:cxn ang="0">
                  <a:pos x="316" y="144"/>
                </a:cxn>
                <a:cxn ang="0">
                  <a:pos x="325" y="165"/>
                </a:cxn>
                <a:cxn ang="0">
                  <a:pos x="328" y="187"/>
                </a:cxn>
                <a:cxn ang="0">
                  <a:pos x="324" y="210"/>
                </a:cxn>
                <a:cxn ang="0">
                  <a:pos x="317" y="228"/>
                </a:cxn>
                <a:cxn ang="0">
                  <a:pos x="303" y="247"/>
                </a:cxn>
                <a:cxn ang="0">
                  <a:pos x="280" y="267"/>
                </a:cxn>
                <a:cxn ang="0">
                  <a:pos x="257" y="279"/>
                </a:cxn>
                <a:cxn ang="0">
                  <a:pos x="236" y="287"/>
                </a:cxn>
                <a:cxn ang="0">
                  <a:pos x="215" y="292"/>
                </a:cxn>
                <a:cxn ang="0">
                  <a:pos x="189" y="294"/>
                </a:cxn>
                <a:cxn ang="0">
                  <a:pos x="122" y="293"/>
                </a:cxn>
                <a:cxn ang="0">
                  <a:pos x="90" y="287"/>
                </a:cxn>
                <a:cxn ang="0">
                  <a:pos x="56" y="272"/>
                </a:cxn>
                <a:cxn ang="0">
                  <a:pos x="30" y="253"/>
                </a:cxn>
                <a:cxn ang="0">
                  <a:pos x="13" y="232"/>
                </a:cxn>
                <a:cxn ang="0">
                  <a:pos x="4" y="210"/>
                </a:cxn>
                <a:cxn ang="0">
                  <a:pos x="0" y="191"/>
                </a:cxn>
                <a:cxn ang="0">
                  <a:pos x="3" y="169"/>
                </a:cxn>
                <a:cxn ang="0">
                  <a:pos x="14" y="141"/>
                </a:cxn>
                <a:cxn ang="0">
                  <a:pos x="35" y="118"/>
                </a:cxn>
                <a:cxn ang="0">
                  <a:pos x="63" y="99"/>
                </a:cxn>
                <a:cxn ang="0">
                  <a:pos x="102" y="86"/>
                </a:cxn>
                <a:cxn ang="0">
                  <a:pos x="40" y="4"/>
                </a:cxn>
              </a:cxnLst>
              <a:rect l="0" t="0" r="r" b="b"/>
              <a:pathLst>
                <a:path w="329" h="295">
                  <a:moveTo>
                    <a:pt x="40" y="4"/>
                  </a:moveTo>
                  <a:lnTo>
                    <a:pt x="93" y="14"/>
                  </a:lnTo>
                  <a:lnTo>
                    <a:pt x="92" y="0"/>
                  </a:lnTo>
                  <a:lnTo>
                    <a:pt x="156" y="16"/>
                  </a:lnTo>
                  <a:lnTo>
                    <a:pt x="156" y="0"/>
                  </a:lnTo>
                  <a:lnTo>
                    <a:pt x="224" y="0"/>
                  </a:lnTo>
                  <a:lnTo>
                    <a:pt x="223" y="15"/>
                  </a:lnTo>
                  <a:lnTo>
                    <a:pt x="305" y="0"/>
                  </a:lnTo>
                  <a:lnTo>
                    <a:pt x="205" y="83"/>
                  </a:lnTo>
                  <a:lnTo>
                    <a:pt x="215" y="84"/>
                  </a:lnTo>
                  <a:lnTo>
                    <a:pt x="226" y="86"/>
                  </a:lnTo>
                  <a:lnTo>
                    <a:pt x="239" y="89"/>
                  </a:lnTo>
                  <a:lnTo>
                    <a:pt x="250" y="93"/>
                  </a:lnTo>
                  <a:lnTo>
                    <a:pt x="263" y="99"/>
                  </a:lnTo>
                  <a:lnTo>
                    <a:pt x="274" y="104"/>
                  </a:lnTo>
                  <a:lnTo>
                    <a:pt x="285" y="111"/>
                  </a:lnTo>
                  <a:lnTo>
                    <a:pt x="294" y="119"/>
                  </a:lnTo>
                  <a:lnTo>
                    <a:pt x="302" y="126"/>
                  </a:lnTo>
                  <a:lnTo>
                    <a:pt x="309" y="135"/>
                  </a:lnTo>
                  <a:lnTo>
                    <a:pt x="316" y="144"/>
                  </a:lnTo>
                  <a:lnTo>
                    <a:pt x="321" y="155"/>
                  </a:lnTo>
                  <a:lnTo>
                    <a:pt x="325" y="165"/>
                  </a:lnTo>
                  <a:lnTo>
                    <a:pt x="327" y="174"/>
                  </a:lnTo>
                  <a:lnTo>
                    <a:pt x="328" y="187"/>
                  </a:lnTo>
                  <a:lnTo>
                    <a:pt x="327" y="200"/>
                  </a:lnTo>
                  <a:lnTo>
                    <a:pt x="324" y="210"/>
                  </a:lnTo>
                  <a:lnTo>
                    <a:pt x="321" y="220"/>
                  </a:lnTo>
                  <a:lnTo>
                    <a:pt x="317" y="228"/>
                  </a:lnTo>
                  <a:lnTo>
                    <a:pt x="311" y="237"/>
                  </a:lnTo>
                  <a:lnTo>
                    <a:pt x="303" y="247"/>
                  </a:lnTo>
                  <a:lnTo>
                    <a:pt x="292" y="258"/>
                  </a:lnTo>
                  <a:lnTo>
                    <a:pt x="280" y="267"/>
                  </a:lnTo>
                  <a:lnTo>
                    <a:pt x="268" y="274"/>
                  </a:lnTo>
                  <a:lnTo>
                    <a:pt x="257" y="279"/>
                  </a:lnTo>
                  <a:lnTo>
                    <a:pt x="246" y="284"/>
                  </a:lnTo>
                  <a:lnTo>
                    <a:pt x="236" y="287"/>
                  </a:lnTo>
                  <a:lnTo>
                    <a:pt x="224" y="290"/>
                  </a:lnTo>
                  <a:lnTo>
                    <a:pt x="215" y="292"/>
                  </a:lnTo>
                  <a:lnTo>
                    <a:pt x="201" y="293"/>
                  </a:lnTo>
                  <a:lnTo>
                    <a:pt x="189" y="294"/>
                  </a:lnTo>
                  <a:lnTo>
                    <a:pt x="133" y="294"/>
                  </a:lnTo>
                  <a:lnTo>
                    <a:pt x="122" y="293"/>
                  </a:lnTo>
                  <a:lnTo>
                    <a:pt x="108" y="291"/>
                  </a:lnTo>
                  <a:lnTo>
                    <a:pt x="90" y="287"/>
                  </a:lnTo>
                  <a:lnTo>
                    <a:pt x="73" y="280"/>
                  </a:lnTo>
                  <a:lnTo>
                    <a:pt x="56" y="272"/>
                  </a:lnTo>
                  <a:lnTo>
                    <a:pt x="41" y="262"/>
                  </a:lnTo>
                  <a:lnTo>
                    <a:pt x="30" y="253"/>
                  </a:lnTo>
                  <a:lnTo>
                    <a:pt x="21" y="244"/>
                  </a:lnTo>
                  <a:lnTo>
                    <a:pt x="13" y="232"/>
                  </a:lnTo>
                  <a:lnTo>
                    <a:pt x="7" y="219"/>
                  </a:lnTo>
                  <a:lnTo>
                    <a:pt x="4" y="210"/>
                  </a:lnTo>
                  <a:lnTo>
                    <a:pt x="1" y="201"/>
                  </a:lnTo>
                  <a:lnTo>
                    <a:pt x="0" y="191"/>
                  </a:lnTo>
                  <a:lnTo>
                    <a:pt x="1" y="183"/>
                  </a:lnTo>
                  <a:lnTo>
                    <a:pt x="3" y="169"/>
                  </a:lnTo>
                  <a:lnTo>
                    <a:pt x="7" y="156"/>
                  </a:lnTo>
                  <a:lnTo>
                    <a:pt x="14" y="141"/>
                  </a:lnTo>
                  <a:lnTo>
                    <a:pt x="24" y="129"/>
                  </a:lnTo>
                  <a:lnTo>
                    <a:pt x="35" y="118"/>
                  </a:lnTo>
                  <a:lnTo>
                    <a:pt x="49" y="107"/>
                  </a:lnTo>
                  <a:lnTo>
                    <a:pt x="63" y="99"/>
                  </a:lnTo>
                  <a:lnTo>
                    <a:pt x="82" y="91"/>
                  </a:lnTo>
                  <a:lnTo>
                    <a:pt x="102" y="86"/>
                  </a:lnTo>
                  <a:lnTo>
                    <a:pt x="115" y="83"/>
                  </a:lnTo>
                  <a:lnTo>
                    <a:pt x="40" y="4"/>
                  </a:lnTo>
                </a:path>
              </a:pathLst>
            </a:custGeom>
            <a:solidFill>
              <a:schemeClr val="hlink"/>
            </a:solidFill>
            <a:ln w="127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14658" name="Rectangle 34"/>
            <p:cNvSpPr>
              <a:spLocks noChangeArrowheads="1"/>
            </p:cNvSpPr>
            <p:nvPr/>
          </p:nvSpPr>
          <p:spPr bwMode="auto">
            <a:xfrm>
              <a:off x="4277" y="815"/>
              <a:ext cx="253"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bg1"/>
                  </a:solidFill>
                  <a:latin typeface="Arial" pitchFamily="-65" charset="0"/>
                </a:rPr>
                <a:t>D</a:t>
              </a:r>
            </a:p>
          </p:txBody>
        </p:sp>
      </p:grpSp>
      <p:sp>
        <p:nvSpPr>
          <p:cNvPr id="2714659" name="Freeform 35"/>
          <p:cNvSpPr>
            <a:spLocks/>
          </p:cNvSpPr>
          <p:nvPr/>
        </p:nvSpPr>
        <p:spPr bwMode="auto">
          <a:xfrm>
            <a:off x="7158038" y="5640387"/>
            <a:ext cx="465137" cy="760413"/>
          </a:xfrm>
          <a:custGeom>
            <a:avLst/>
            <a:gdLst/>
            <a:ahLst/>
            <a:cxnLst>
              <a:cxn ang="0">
                <a:pos x="328" y="433"/>
              </a:cxn>
              <a:cxn ang="0">
                <a:pos x="303" y="433"/>
              </a:cxn>
              <a:cxn ang="0">
                <a:pos x="260" y="377"/>
              </a:cxn>
              <a:cxn ang="0">
                <a:pos x="200" y="278"/>
              </a:cxn>
              <a:cxn ang="0">
                <a:pos x="184" y="233"/>
              </a:cxn>
              <a:cxn ang="0">
                <a:pos x="188" y="202"/>
              </a:cxn>
              <a:cxn ang="0">
                <a:pos x="202" y="196"/>
              </a:cxn>
              <a:cxn ang="0">
                <a:pos x="225" y="212"/>
              </a:cxn>
              <a:cxn ang="0">
                <a:pos x="256" y="231"/>
              </a:cxn>
              <a:cxn ang="0">
                <a:pos x="270" y="231"/>
              </a:cxn>
              <a:cxn ang="0">
                <a:pos x="272" y="220"/>
              </a:cxn>
              <a:cxn ang="0">
                <a:pos x="258" y="202"/>
              </a:cxn>
              <a:cxn ang="0">
                <a:pos x="223" y="177"/>
              </a:cxn>
              <a:cxn ang="0">
                <a:pos x="208" y="142"/>
              </a:cxn>
              <a:cxn ang="0">
                <a:pos x="202" y="113"/>
              </a:cxn>
              <a:cxn ang="0">
                <a:pos x="186" y="93"/>
              </a:cxn>
              <a:cxn ang="0">
                <a:pos x="179" y="78"/>
              </a:cxn>
              <a:cxn ang="0">
                <a:pos x="188" y="60"/>
              </a:cxn>
              <a:cxn ang="0">
                <a:pos x="196" y="39"/>
              </a:cxn>
              <a:cxn ang="0">
                <a:pos x="190" y="14"/>
              </a:cxn>
              <a:cxn ang="0">
                <a:pos x="173" y="2"/>
              </a:cxn>
              <a:cxn ang="0">
                <a:pos x="149" y="4"/>
              </a:cxn>
              <a:cxn ang="0">
                <a:pos x="138" y="21"/>
              </a:cxn>
              <a:cxn ang="0">
                <a:pos x="138" y="37"/>
              </a:cxn>
              <a:cxn ang="0">
                <a:pos x="144" y="58"/>
              </a:cxn>
              <a:cxn ang="0">
                <a:pos x="144" y="76"/>
              </a:cxn>
              <a:cxn ang="0">
                <a:pos x="128" y="93"/>
              </a:cxn>
              <a:cxn ang="0">
                <a:pos x="107" y="105"/>
              </a:cxn>
              <a:cxn ang="0">
                <a:pos x="91" y="124"/>
              </a:cxn>
              <a:cxn ang="0">
                <a:pos x="76" y="163"/>
              </a:cxn>
              <a:cxn ang="0">
                <a:pos x="68" y="200"/>
              </a:cxn>
              <a:cxn ang="0">
                <a:pos x="66" y="239"/>
              </a:cxn>
              <a:cxn ang="0">
                <a:pos x="68" y="260"/>
              </a:cxn>
              <a:cxn ang="0">
                <a:pos x="80" y="266"/>
              </a:cxn>
              <a:cxn ang="0">
                <a:pos x="87" y="260"/>
              </a:cxn>
              <a:cxn ang="0">
                <a:pos x="87" y="218"/>
              </a:cxn>
              <a:cxn ang="0">
                <a:pos x="91" y="192"/>
              </a:cxn>
              <a:cxn ang="0">
                <a:pos x="105" y="179"/>
              </a:cxn>
              <a:cxn ang="0">
                <a:pos x="116" y="187"/>
              </a:cxn>
              <a:cxn ang="0">
                <a:pos x="111" y="231"/>
              </a:cxn>
              <a:cxn ang="0">
                <a:pos x="101" y="274"/>
              </a:cxn>
              <a:cxn ang="0">
                <a:pos x="87" y="323"/>
              </a:cxn>
              <a:cxn ang="0">
                <a:pos x="54" y="371"/>
              </a:cxn>
              <a:cxn ang="0">
                <a:pos x="12" y="420"/>
              </a:cxn>
              <a:cxn ang="0">
                <a:pos x="0" y="447"/>
              </a:cxn>
              <a:cxn ang="0">
                <a:pos x="31" y="478"/>
              </a:cxn>
              <a:cxn ang="0">
                <a:pos x="54" y="474"/>
              </a:cxn>
              <a:cxn ang="0">
                <a:pos x="37" y="453"/>
              </a:cxn>
              <a:cxn ang="0">
                <a:pos x="50" y="426"/>
              </a:cxn>
              <a:cxn ang="0">
                <a:pos x="101" y="367"/>
              </a:cxn>
              <a:cxn ang="0">
                <a:pos x="138" y="323"/>
              </a:cxn>
              <a:cxn ang="0">
                <a:pos x="157" y="313"/>
              </a:cxn>
              <a:cxn ang="0">
                <a:pos x="179" y="328"/>
              </a:cxn>
              <a:cxn ang="0">
                <a:pos x="233" y="400"/>
              </a:cxn>
              <a:cxn ang="0">
                <a:pos x="276" y="462"/>
              </a:cxn>
              <a:cxn ang="0">
                <a:pos x="293" y="466"/>
              </a:cxn>
              <a:cxn ang="0">
                <a:pos x="316" y="449"/>
              </a:cxn>
            </a:cxnLst>
            <a:rect l="0" t="0" r="r" b="b"/>
            <a:pathLst>
              <a:path w="329" h="479">
                <a:moveTo>
                  <a:pt x="326" y="441"/>
                </a:moveTo>
                <a:lnTo>
                  <a:pt x="328" y="433"/>
                </a:lnTo>
                <a:lnTo>
                  <a:pt x="316" y="435"/>
                </a:lnTo>
                <a:lnTo>
                  <a:pt x="303" y="433"/>
                </a:lnTo>
                <a:lnTo>
                  <a:pt x="287" y="420"/>
                </a:lnTo>
                <a:lnTo>
                  <a:pt x="260" y="377"/>
                </a:lnTo>
                <a:lnTo>
                  <a:pt x="221" y="313"/>
                </a:lnTo>
                <a:lnTo>
                  <a:pt x="200" y="278"/>
                </a:lnTo>
                <a:lnTo>
                  <a:pt x="186" y="249"/>
                </a:lnTo>
                <a:lnTo>
                  <a:pt x="184" y="233"/>
                </a:lnTo>
                <a:lnTo>
                  <a:pt x="184" y="214"/>
                </a:lnTo>
                <a:lnTo>
                  <a:pt x="188" y="202"/>
                </a:lnTo>
                <a:lnTo>
                  <a:pt x="196" y="196"/>
                </a:lnTo>
                <a:lnTo>
                  <a:pt x="202" y="196"/>
                </a:lnTo>
                <a:lnTo>
                  <a:pt x="210" y="200"/>
                </a:lnTo>
                <a:lnTo>
                  <a:pt x="225" y="212"/>
                </a:lnTo>
                <a:lnTo>
                  <a:pt x="243" y="225"/>
                </a:lnTo>
                <a:lnTo>
                  <a:pt x="256" y="231"/>
                </a:lnTo>
                <a:lnTo>
                  <a:pt x="264" y="233"/>
                </a:lnTo>
                <a:lnTo>
                  <a:pt x="270" y="231"/>
                </a:lnTo>
                <a:lnTo>
                  <a:pt x="274" y="225"/>
                </a:lnTo>
                <a:lnTo>
                  <a:pt x="272" y="220"/>
                </a:lnTo>
                <a:lnTo>
                  <a:pt x="270" y="214"/>
                </a:lnTo>
                <a:lnTo>
                  <a:pt x="258" y="202"/>
                </a:lnTo>
                <a:lnTo>
                  <a:pt x="235" y="187"/>
                </a:lnTo>
                <a:lnTo>
                  <a:pt x="223" y="177"/>
                </a:lnTo>
                <a:lnTo>
                  <a:pt x="215" y="163"/>
                </a:lnTo>
                <a:lnTo>
                  <a:pt x="208" y="142"/>
                </a:lnTo>
                <a:lnTo>
                  <a:pt x="206" y="122"/>
                </a:lnTo>
                <a:lnTo>
                  <a:pt x="202" y="113"/>
                </a:lnTo>
                <a:lnTo>
                  <a:pt x="196" y="103"/>
                </a:lnTo>
                <a:lnTo>
                  <a:pt x="186" y="93"/>
                </a:lnTo>
                <a:lnTo>
                  <a:pt x="179" y="87"/>
                </a:lnTo>
                <a:lnTo>
                  <a:pt x="179" y="78"/>
                </a:lnTo>
                <a:lnTo>
                  <a:pt x="184" y="66"/>
                </a:lnTo>
                <a:lnTo>
                  <a:pt x="188" y="60"/>
                </a:lnTo>
                <a:lnTo>
                  <a:pt x="192" y="52"/>
                </a:lnTo>
                <a:lnTo>
                  <a:pt x="196" y="39"/>
                </a:lnTo>
                <a:lnTo>
                  <a:pt x="192" y="25"/>
                </a:lnTo>
                <a:lnTo>
                  <a:pt x="190" y="14"/>
                </a:lnTo>
                <a:lnTo>
                  <a:pt x="184" y="6"/>
                </a:lnTo>
                <a:lnTo>
                  <a:pt x="173" y="2"/>
                </a:lnTo>
                <a:lnTo>
                  <a:pt x="159" y="0"/>
                </a:lnTo>
                <a:lnTo>
                  <a:pt x="149" y="4"/>
                </a:lnTo>
                <a:lnTo>
                  <a:pt x="142" y="10"/>
                </a:lnTo>
                <a:lnTo>
                  <a:pt x="138" y="21"/>
                </a:lnTo>
                <a:lnTo>
                  <a:pt x="136" y="29"/>
                </a:lnTo>
                <a:lnTo>
                  <a:pt x="138" y="37"/>
                </a:lnTo>
                <a:lnTo>
                  <a:pt x="142" y="49"/>
                </a:lnTo>
                <a:lnTo>
                  <a:pt x="144" y="58"/>
                </a:lnTo>
                <a:lnTo>
                  <a:pt x="146" y="66"/>
                </a:lnTo>
                <a:lnTo>
                  <a:pt x="144" y="76"/>
                </a:lnTo>
                <a:lnTo>
                  <a:pt x="138" y="84"/>
                </a:lnTo>
                <a:lnTo>
                  <a:pt x="128" y="93"/>
                </a:lnTo>
                <a:lnTo>
                  <a:pt x="116" y="99"/>
                </a:lnTo>
                <a:lnTo>
                  <a:pt x="107" y="105"/>
                </a:lnTo>
                <a:lnTo>
                  <a:pt x="99" y="113"/>
                </a:lnTo>
                <a:lnTo>
                  <a:pt x="91" y="124"/>
                </a:lnTo>
                <a:lnTo>
                  <a:pt x="83" y="142"/>
                </a:lnTo>
                <a:lnTo>
                  <a:pt x="76" y="163"/>
                </a:lnTo>
                <a:lnTo>
                  <a:pt x="70" y="179"/>
                </a:lnTo>
                <a:lnTo>
                  <a:pt x="68" y="200"/>
                </a:lnTo>
                <a:lnTo>
                  <a:pt x="66" y="225"/>
                </a:lnTo>
                <a:lnTo>
                  <a:pt x="66" y="239"/>
                </a:lnTo>
                <a:lnTo>
                  <a:pt x="66" y="251"/>
                </a:lnTo>
                <a:lnTo>
                  <a:pt x="68" y="260"/>
                </a:lnTo>
                <a:lnTo>
                  <a:pt x="72" y="264"/>
                </a:lnTo>
                <a:lnTo>
                  <a:pt x="80" y="266"/>
                </a:lnTo>
                <a:lnTo>
                  <a:pt x="85" y="264"/>
                </a:lnTo>
                <a:lnTo>
                  <a:pt x="87" y="260"/>
                </a:lnTo>
                <a:lnTo>
                  <a:pt x="87" y="243"/>
                </a:lnTo>
                <a:lnTo>
                  <a:pt x="87" y="218"/>
                </a:lnTo>
                <a:lnTo>
                  <a:pt x="89" y="202"/>
                </a:lnTo>
                <a:lnTo>
                  <a:pt x="91" y="192"/>
                </a:lnTo>
                <a:lnTo>
                  <a:pt x="97" y="181"/>
                </a:lnTo>
                <a:lnTo>
                  <a:pt x="105" y="179"/>
                </a:lnTo>
                <a:lnTo>
                  <a:pt x="113" y="181"/>
                </a:lnTo>
                <a:lnTo>
                  <a:pt x="116" y="187"/>
                </a:lnTo>
                <a:lnTo>
                  <a:pt x="113" y="206"/>
                </a:lnTo>
                <a:lnTo>
                  <a:pt x="111" y="231"/>
                </a:lnTo>
                <a:lnTo>
                  <a:pt x="107" y="253"/>
                </a:lnTo>
                <a:lnTo>
                  <a:pt x="101" y="274"/>
                </a:lnTo>
                <a:lnTo>
                  <a:pt x="95" y="301"/>
                </a:lnTo>
                <a:lnTo>
                  <a:pt x="87" y="323"/>
                </a:lnTo>
                <a:lnTo>
                  <a:pt x="68" y="352"/>
                </a:lnTo>
                <a:lnTo>
                  <a:pt x="54" y="371"/>
                </a:lnTo>
                <a:lnTo>
                  <a:pt x="29" y="400"/>
                </a:lnTo>
                <a:lnTo>
                  <a:pt x="12" y="420"/>
                </a:lnTo>
                <a:lnTo>
                  <a:pt x="0" y="439"/>
                </a:lnTo>
                <a:lnTo>
                  <a:pt x="0" y="447"/>
                </a:lnTo>
                <a:lnTo>
                  <a:pt x="12" y="462"/>
                </a:lnTo>
                <a:lnTo>
                  <a:pt x="31" y="478"/>
                </a:lnTo>
                <a:lnTo>
                  <a:pt x="50" y="478"/>
                </a:lnTo>
                <a:lnTo>
                  <a:pt x="54" y="474"/>
                </a:lnTo>
                <a:lnTo>
                  <a:pt x="45" y="464"/>
                </a:lnTo>
                <a:lnTo>
                  <a:pt x="37" y="453"/>
                </a:lnTo>
                <a:lnTo>
                  <a:pt x="37" y="445"/>
                </a:lnTo>
                <a:lnTo>
                  <a:pt x="50" y="426"/>
                </a:lnTo>
                <a:lnTo>
                  <a:pt x="70" y="406"/>
                </a:lnTo>
                <a:lnTo>
                  <a:pt x="101" y="367"/>
                </a:lnTo>
                <a:lnTo>
                  <a:pt x="128" y="334"/>
                </a:lnTo>
                <a:lnTo>
                  <a:pt x="138" y="323"/>
                </a:lnTo>
                <a:lnTo>
                  <a:pt x="144" y="315"/>
                </a:lnTo>
                <a:lnTo>
                  <a:pt x="157" y="313"/>
                </a:lnTo>
                <a:lnTo>
                  <a:pt x="167" y="319"/>
                </a:lnTo>
                <a:lnTo>
                  <a:pt x="179" y="328"/>
                </a:lnTo>
                <a:lnTo>
                  <a:pt x="204" y="361"/>
                </a:lnTo>
                <a:lnTo>
                  <a:pt x="233" y="400"/>
                </a:lnTo>
                <a:lnTo>
                  <a:pt x="260" y="439"/>
                </a:lnTo>
                <a:lnTo>
                  <a:pt x="276" y="462"/>
                </a:lnTo>
                <a:lnTo>
                  <a:pt x="283" y="466"/>
                </a:lnTo>
                <a:lnTo>
                  <a:pt x="293" y="466"/>
                </a:lnTo>
                <a:lnTo>
                  <a:pt x="303" y="457"/>
                </a:lnTo>
                <a:lnTo>
                  <a:pt x="316" y="449"/>
                </a:lnTo>
                <a:lnTo>
                  <a:pt x="326" y="441"/>
                </a:lnTo>
              </a:path>
            </a:pathLst>
          </a:custGeom>
          <a:solidFill>
            <a:srgbClr val="CECECE"/>
          </a:solidFill>
          <a:ln w="12700" cap="rnd" cmpd="sng">
            <a:solidFill>
              <a:schemeClr val="tx2"/>
            </a:solidFill>
            <a:prstDash val="solid"/>
            <a:round/>
            <a:headEnd type="none" w="med" len="med"/>
            <a:tailEnd type="none" w="med" len="med"/>
          </a:ln>
          <a:effectLst/>
        </p:spPr>
        <p:txBody>
          <a:bodyPr>
            <a:prstTxWarp prst="textNoShape">
              <a:avLst/>
            </a:prstTxWarp>
          </a:bodyPr>
          <a:lstStyle/>
          <a:p>
            <a:endParaRPr lang="en-US"/>
          </a:p>
        </p:txBody>
      </p:sp>
      <p:sp>
        <p:nvSpPr>
          <p:cNvPr id="36" name="Date Placeholder 35"/>
          <p:cNvSpPr>
            <a:spLocks noGrp="1"/>
          </p:cNvSpPr>
          <p:nvPr>
            <p:ph type="dt" sz="half" idx="10"/>
          </p:nvPr>
        </p:nvSpPr>
        <p:spPr/>
        <p:txBody>
          <a:bodyPr/>
          <a:lstStyle/>
          <a:p>
            <a:fld id="{3F21AC4F-D1E7-F94F-8910-8E19204FFF3A}" type="datetime1">
              <a:rPr lang="en-US" smtClean="0"/>
              <a:pPr/>
              <a:t>7/26/2011</a:t>
            </a:fld>
            <a:endParaRPr lang="en-US" dirty="0"/>
          </a:p>
        </p:txBody>
      </p:sp>
      <p:sp>
        <p:nvSpPr>
          <p:cNvPr id="37" name="Slide Number Placeholder 36"/>
          <p:cNvSpPr>
            <a:spLocks noGrp="1"/>
          </p:cNvSpPr>
          <p:nvPr>
            <p:ph type="sldNum" sz="quarter" idx="12"/>
          </p:nvPr>
        </p:nvSpPr>
        <p:spPr/>
        <p:txBody>
          <a:bodyPr/>
          <a:lstStyle/>
          <a:p>
            <a:fld id="{3CC63E4C-4642-794D-A2FD-70F6B81535F5}" type="slidenum">
              <a:rPr lang="en-US" smtClean="0"/>
              <a:pPr/>
              <a:t>33</a:t>
            </a:fld>
            <a:endParaRPr lang="en-US" dirty="0"/>
          </a:p>
        </p:txBody>
      </p:sp>
      <p:sp>
        <p:nvSpPr>
          <p:cNvPr id="38" name="Footer Placeholder 37"/>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6674" name="Rectangle 2"/>
          <p:cNvSpPr>
            <a:spLocks noGrp="1" noChangeArrowheads="1"/>
          </p:cNvSpPr>
          <p:nvPr>
            <p:ph type="title"/>
          </p:nvPr>
        </p:nvSpPr>
        <p:spPr/>
        <p:txBody>
          <a:bodyPr>
            <a:normAutofit/>
          </a:bodyPr>
          <a:lstStyle/>
          <a:p>
            <a:r>
              <a:rPr lang="en-US" dirty="0" smtClean="0"/>
              <a:t>Sequential Laundry</a:t>
            </a:r>
            <a:endParaRPr lang="en-US" dirty="0"/>
          </a:p>
        </p:txBody>
      </p:sp>
      <p:sp>
        <p:nvSpPr>
          <p:cNvPr id="2716675" name="Rectangle 3"/>
          <p:cNvSpPr>
            <a:spLocks noGrp="1" noChangeArrowheads="1"/>
          </p:cNvSpPr>
          <p:nvPr>
            <p:ph type="body" idx="1"/>
          </p:nvPr>
        </p:nvSpPr>
        <p:spPr>
          <a:xfrm>
            <a:off x="1447800" y="1143000"/>
            <a:ext cx="7239000" cy="5213350"/>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Sequential laundry takes </a:t>
            </a:r>
            <a:br>
              <a:rPr lang="en-US" dirty="0" smtClean="0"/>
            </a:br>
            <a:r>
              <a:rPr lang="en-US" dirty="0" smtClean="0"/>
              <a:t>8 hours for 4 loads</a:t>
            </a:r>
            <a:endParaRPr lang="en-US" dirty="0"/>
          </a:p>
        </p:txBody>
      </p:sp>
      <p:grpSp>
        <p:nvGrpSpPr>
          <p:cNvPr id="2" name="Group 4"/>
          <p:cNvGrpSpPr>
            <a:grpSpLocks/>
          </p:cNvGrpSpPr>
          <p:nvPr/>
        </p:nvGrpSpPr>
        <p:grpSpPr bwMode="auto">
          <a:xfrm>
            <a:off x="573088" y="2054225"/>
            <a:ext cx="966787" cy="3740150"/>
            <a:chOff x="361" y="1170"/>
            <a:chExt cx="609" cy="2356"/>
          </a:xfrm>
        </p:grpSpPr>
        <p:sp>
          <p:nvSpPr>
            <p:cNvPr id="2716677" name="Rectangle 5"/>
            <p:cNvSpPr>
              <a:spLocks noChangeArrowheads="1"/>
            </p:cNvSpPr>
            <p:nvPr/>
          </p:nvSpPr>
          <p:spPr bwMode="auto">
            <a:xfrm>
              <a:off x="361" y="1170"/>
              <a:ext cx="263" cy="235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i="1">
                  <a:solidFill>
                    <a:schemeClr val="tx1"/>
                  </a:solidFill>
                  <a:latin typeface="FranklinGothic" charset="0"/>
                </a:rPr>
                <a:t>T</a:t>
              </a:r>
            </a:p>
            <a:p>
              <a:pPr algn="ctr"/>
              <a:r>
                <a:rPr lang="en-US" sz="2400" i="1">
                  <a:solidFill>
                    <a:schemeClr val="tx1"/>
                  </a:solidFill>
                  <a:latin typeface="FranklinGothic" charset="0"/>
                </a:rPr>
                <a:t>a</a:t>
              </a:r>
            </a:p>
            <a:p>
              <a:pPr algn="ctr"/>
              <a:r>
                <a:rPr lang="en-US" sz="2400" i="1">
                  <a:solidFill>
                    <a:schemeClr val="tx1"/>
                  </a:solidFill>
                  <a:latin typeface="FranklinGothic" charset="0"/>
                </a:rPr>
                <a:t>s</a:t>
              </a:r>
            </a:p>
            <a:p>
              <a:pPr algn="ctr"/>
              <a:r>
                <a:rPr lang="en-US" sz="2400" i="1">
                  <a:solidFill>
                    <a:schemeClr val="tx1"/>
                  </a:solidFill>
                  <a:latin typeface="FranklinGothic" charset="0"/>
                </a:rPr>
                <a:t>k</a:t>
              </a:r>
            </a:p>
            <a:p>
              <a:pPr algn="ctr"/>
              <a:endParaRPr lang="en-US" sz="2400" i="1">
                <a:solidFill>
                  <a:schemeClr val="tx1"/>
                </a:solidFill>
                <a:latin typeface="FranklinGothic" charset="0"/>
              </a:endParaRPr>
            </a:p>
            <a:p>
              <a:pPr algn="ctr"/>
              <a:r>
                <a:rPr lang="en-US" sz="2400" i="1">
                  <a:solidFill>
                    <a:schemeClr val="tx1"/>
                  </a:solidFill>
                  <a:latin typeface="FranklinGothic" charset="0"/>
                </a:rPr>
                <a:t>O</a:t>
              </a:r>
            </a:p>
            <a:p>
              <a:pPr algn="ctr"/>
              <a:r>
                <a:rPr lang="en-US" sz="2400" i="1">
                  <a:solidFill>
                    <a:schemeClr val="tx1"/>
                  </a:solidFill>
                  <a:latin typeface="FranklinGothic" charset="0"/>
                </a:rPr>
                <a:t>r</a:t>
              </a:r>
            </a:p>
            <a:p>
              <a:pPr algn="ctr"/>
              <a:r>
                <a:rPr lang="en-US" sz="2400" i="1">
                  <a:solidFill>
                    <a:schemeClr val="tx1"/>
                  </a:solidFill>
                  <a:latin typeface="FranklinGothic" charset="0"/>
                </a:rPr>
                <a:t>d</a:t>
              </a:r>
            </a:p>
            <a:p>
              <a:pPr algn="ctr"/>
              <a:r>
                <a:rPr lang="en-US" sz="2400" i="1">
                  <a:solidFill>
                    <a:schemeClr val="tx1"/>
                  </a:solidFill>
                  <a:latin typeface="FranklinGothic" charset="0"/>
                </a:rPr>
                <a:t>e</a:t>
              </a:r>
            </a:p>
            <a:p>
              <a:pPr algn="ctr"/>
              <a:r>
                <a:rPr lang="en-US" sz="2400" i="1">
                  <a:solidFill>
                    <a:schemeClr val="tx1"/>
                  </a:solidFill>
                  <a:latin typeface="FranklinGothic" charset="0"/>
                </a:rPr>
                <a:t>r</a:t>
              </a:r>
            </a:p>
          </p:txBody>
        </p:sp>
        <p:sp>
          <p:nvSpPr>
            <p:cNvPr id="2716678" name="Freeform 6"/>
            <p:cNvSpPr>
              <a:spLocks/>
            </p:cNvSpPr>
            <p:nvPr/>
          </p:nvSpPr>
          <p:spPr bwMode="auto">
            <a:xfrm>
              <a:off x="711" y="1867"/>
              <a:ext cx="219" cy="221"/>
            </a:xfrm>
            <a:custGeom>
              <a:avLst/>
              <a:gdLst/>
              <a:ahLst/>
              <a:cxnLst>
                <a:cxn ang="0">
                  <a:pos x="69" y="10"/>
                </a:cxn>
                <a:cxn ang="0">
                  <a:pos x="117" y="12"/>
                </a:cxn>
                <a:cxn ang="0">
                  <a:pos x="167" y="0"/>
                </a:cxn>
                <a:cxn ang="0">
                  <a:pos x="228" y="0"/>
                </a:cxn>
                <a:cxn ang="0">
                  <a:pos x="161" y="63"/>
                </a:cxn>
                <a:cxn ang="0">
                  <a:pos x="179" y="67"/>
                </a:cxn>
                <a:cxn ang="0">
                  <a:pos x="196" y="74"/>
                </a:cxn>
                <a:cxn ang="0">
                  <a:pos x="213" y="83"/>
                </a:cxn>
                <a:cxn ang="0">
                  <a:pos x="226" y="94"/>
                </a:cxn>
                <a:cxn ang="0">
                  <a:pos x="236" y="108"/>
                </a:cxn>
                <a:cxn ang="0">
                  <a:pos x="243" y="123"/>
                </a:cxn>
                <a:cxn ang="0">
                  <a:pos x="245" y="140"/>
                </a:cxn>
                <a:cxn ang="0">
                  <a:pos x="242" y="157"/>
                </a:cxn>
                <a:cxn ang="0">
                  <a:pos x="237" y="171"/>
                </a:cxn>
                <a:cxn ang="0">
                  <a:pos x="226" y="185"/>
                </a:cxn>
                <a:cxn ang="0">
                  <a:pos x="209" y="200"/>
                </a:cxn>
                <a:cxn ang="0">
                  <a:pos x="192" y="209"/>
                </a:cxn>
                <a:cxn ang="0">
                  <a:pos x="176" y="215"/>
                </a:cxn>
                <a:cxn ang="0">
                  <a:pos x="161" y="219"/>
                </a:cxn>
                <a:cxn ang="0">
                  <a:pos x="141" y="220"/>
                </a:cxn>
                <a:cxn ang="0">
                  <a:pos x="91" y="219"/>
                </a:cxn>
                <a:cxn ang="0">
                  <a:pos x="67" y="215"/>
                </a:cxn>
                <a:cxn ang="0">
                  <a:pos x="42" y="204"/>
                </a:cxn>
                <a:cxn ang="0">
                  <a:pos x="22" y="189"/>
                </a:cxn>
                <a:cxn ang="0">
                  <a:pos x="10" y="174"/>
                </a:cxn>
                <a:cxn ang="0">
                  <a:pos x="3" y="157"/>
                </a:cxn>
                <a:cxn ang="0">
                  <a:pos x="0" y="143"/>
                </a:cxn>
                <a:cxn ang="0">
                  <a:pos x="2" y="126"/>
                </a:cxn>
                <a:cxn ang="0">
                  <a:pos x="10" y="106"/>
                </a:cxn>
                <a:cxn ang="0">
                  <a:pos x="26" y="88"/>
                </a:cxn>
                <a:cxn ang="0">
                  <a:pos x="47" y="74"/>
                </a:cxn>
                <a:cxn ang="0">
                  <a:pos x="76" y="64"/>
                </a:cxn>
                <a:cxn ang="0">
                  <a:pos x="30" y="3"/>
                </a:cxn>
              </a:cxnLst>
              <a:rect l="0" t="0" r="r" b="b"/>
              <a:pathLst>
                <a:path w="246" h="221">
                  <a:moveTo>
                    <a:pt x="30" y="3"/>
                  </a:moveTo>
                  <a:lnTo>
                    <a:pt x="69" y="10"/>
                  </a:lnTo>
                  <a:lnTo>
                    <a:pt x="69" y="0"/>
                  </a:lnTo>
                  <a:lnTo>
                    <a:pt x="117" y="12"/>
                  </a:lnTo>
                  <a:lnTo>
                    <a:pt x="117" y="0"/>
                  </a:lnTo>
                  <a:lnTo>
                    <a:pt x="167" y="0"/>
                  </a:lnTo>
                  <a:lnTo>
                    <a:pt x="167" y="11"/>
                  </a:lnTo>
                  <a:lnTo>
                    <a:pt x="228" y="0"/>
                  </a:lnTo>
                  <a:lnTo>
                    <a:pt x="153" y="62"/>
                  </a:lnTo>
                  <a:lnTo>
                    <a:pt x="161" y="63"/>
                  </a:lnTo>
                  <a:lnTo>
                    <a:pt x="169" y="64"/>
                  </a:lnTo>
                  <a:lnTo>
                    <a:pt x="179" y="67"/>
                  </a:lnTo>
                  <a:lnTo>
                    <a:pt x="187" y="70"/>
                  </a:lnTo>
                  <a:lnTo>
                    <a:pt x="196" y="74"/>
                  </a:lnTo>
                  <a:lnTo>
                    <a:pt x="205" y="78"/>
                  </a:lnTo>
                  <a:lnTo>
                    <a:pt x="213" y="83"/>
                  </a:lnTo>
                  <a:lnTo>
                    <a:pt x="220" y="89"/>
                  </a:lnTo>
                  <a:lnTo>
                    <a:pt x="226" y="94"/>
                  </a:lnTo>
                  <a:lnTo>
                    <a:pt x="231" y="101"/>
                  </a:lnTo>
                  <a:lnTo>
                    <a:pt x="236" y="108"/>
                  </a:lnTo>
                  <a:lnTo>
                    <a:pt x="240" y="116"/>
                  </a:lnTo>
                  <a:lnTo>
                    <a:pt x="243" y="123"/>
                  </a:lnTo>
                  <a:lnTo>
                    <a:pt x="244" y="130"/>
                  </a:lnTo>
                  <a:lnTo>
                    <a:pt x="245" y="140"/>
                  </a:lnTo>
                  <a:lnTo>
                    <a:pt x="244" y="150"/>
                  </a:lnTo>
                  <a:lnTo>
                    <a:pt x="242" y="157"/>
                  </a:lnTo>
                  <a:lnTo>
                    <a:pt x="240" y="165"/>
                  </a:lnTo>
                  <a:lnTo>
                    <a:pt x="237" y="171"/>
                  </a:lnTo>
                  <a:lnTo>
                    <a:pt x="232" y="177"/>
                  </a:lnTo>
                  <a:lnTo>
                    <a:pt x="226" y="185"/>
                  </a:lnTo>
                  <a:lnTo>
                    <a:pt x="218" y="193"/>
                  </a:lnTo>
                  <a:lnTo>
                    <a:pt x="209" y="200"/>
                  </a:lnTo>
                  <a:lnTo>
                    <a:pt x="200" y="205"/>
                  </a:lnTo>
                  <a:lnTo>
                    <a:pt x="192" y="209"/>
                  </a:lnTo>
                  <a:lnTo>
                    <a:pt x="184" y="213"/>
                  </a:lnTo>
                  <a:lnTo>
                    <a:pt x="176" y="215"/>
                  </a:lnTo>
                  <a:lnTo>
                    <a:pt x="167" y="217"/>
                  </a:lnTo>
                  <a:lnTo>
                    <a:pt x="161" y="219"/>
                  </a:lnTo>
                  <a:lnTo>
                    <a:pt x="150" y="219"/>
                  </a:lnTo>
                  <a:lnTo>
                    <a:pt x="141" y="220"/>
                  </a:lnTo>
                  <a:lnTo>
                    <a:pt x="99" y="220"/>
                  </a:lnTo>
                  <a:lnTo>
                    <a:pt x="91" y="219"/>
                  </a:lnTo>
                  <a:lnTo>
                    <a:pt x="81" y="218"/>
                  </a:lnTo>
                  <a:lnTo>
                    <a:pt x="67" y="215"/>
                  </a:lnTo>
                  <a:lnTo>
                    <a:pt x="55" y="210"/>
                  </a:lnTo>
                  <a:lnTo>
                    <a:pt x="42" y="204"/>
                  </a:lnTo>
                  <a:lnTo>
                    <a:pt x="31" y="196"/>
                  </a:lnTo>
                  <a:lnTo>
                    <a:pt x="22" y="189"/>
                  </a:lnTo>
                  <a:lnTo>
                    <a:pt x="16" y="183"/>
                  </a:lnTo>
                  <a:lnTo>
                    <a:pt x="10" y="174"/>
                  </a:lnTo>
                  <a:lnTo>
                    <a:pt x="5" y="164"/>
                  </a:lnTo>
                  <a:lnTo>
                    <a:pt x="3" y="157"/>
                  </a:lnTo>
                  <a:lnTo>
                    <a:pt x="1" y="150"/>
                  </a:lnTo>
                  <a:lnTo>
                    <a:pt x="0" y="143"/>
                  </a:lnTo>
                  <a:lnTo>
                    <a:pt x="1" y="137"/>
                  </a:lnTo>
                  <a:lnTo>
                    <a:pt x="2" y="126"/>
                  </a:lnTo>
                  <a:lnTo>
                    <a:pt x="5" y="117"/>
                  </a:lnTo>
                  <a:lnTo>
                    <a:pt x="10" y="106"/>
                  </a:lnTo>
                  <a:lnTo>
                    <a:pt x="18" y="97"/>
                  </a:lnTo>
                  <a:lnTo>
                    <a:pt x="26" y="88"/>
                  </a:lnTo>
                  <a:lnTo>
                    <a:pt x="37" y="80"/>
                  </a:lnTo>
                  <a:lnTo>
                    <a:pt x="47" y="74"/>
                  </a:lnTo>
                  <a:lnTo>
                    <a:pt x="61" y="68"/>
                  </a:lnTo>
                  <a:lnTo>
                    <a:pt x="76" y="64"/>
                  </a:lnTo>
                  <a:lnTo>
                    <a:pt x="86" y="62"/>
                  </a:lnTo>
                  <a:lnTo>
                    <a:pt x="30" y="3"/>
                  </a:lnTo>
                </a:path>
              </a:pathLst>
            </a:custGeom>
            <a:solidFill>
              <a:schemeClr val="hlink"/>
            </a:solidFill>
            <a:ln w="254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16679" name="Rectangle 7"/>
            <p:cNvSpPr>
              <a:spLocks noChangeArrowheads="1"/>
            </p:cNvSpPr>
            <p:nvPr/>
          </p:nvSpPr>
          <p:spPr bwMode="auto">
            <a:xfrm>
              <a:off x="703" y="1829"/>
              <a:ext cx="253"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bg1"/>
                  </a:solidFill>
                  <a:latin typeface="FranklinGothic" charset="0"/>
                </a:rPr>
                <a:t>B</a:t>
              </a:r>
            </a:p>
          </p:txBody>
        </p:sp>
        <p:sp>
          <p:nvSpPr>
            <p:cNvPr id="2716680" name="Freeform 8"/>
            <p:cNvSpPr>
              <a:spLocks/>
            </p:cNvSpPr>
            <p:nvPr/>
          </p:nvSpPr>
          <p:spPr bwMode="auto">
            <a:xfrm>
              <a:off x="711" y="2217"/>
              <a:ext cx="219" cy="222"/>
            </a:xfrm>
            <a:custGeom>
              <a:avLst/>
              <a:gdLst/>
              <a:ahLst/>
              <a:cxnLst>
                <a:cxn ang="0">
                  <a:pos x="69" y="11"/>
                </a:cxn>
                <a:cxn ang="0">
                  <a:pos x="117" y="12"/>
                </a:cxn>
                <a:cxn ang="0">
                  <a:pos x="167" y="0"/>
                </a:cxn>
                <a:cxn ang="0">
                  <a:pos x="228" y="0"/>
                </a:cxn>
                <a:cxn ang="0">
                  <a:pos x="161" y="63"/>
                </a:cxn>
                <a:cxn ang="0">
                  <a:pos x="179" y="67"/>
                </a:cxn>
                <a:cxn ang="0">
                  <a:pos x="196" y="74"/>
                </a:cxn>
                <a:cxn ang="0">
                  <a:pos x="213" y="83"/>
                </a:cxn>
                <a:cxn ang="0">
                  <a:pos x="226" y="95"/>
                </a:cxn>
                <a:cxn ang="0">
                  <a:pos x="236" y="108"/>
                </a:cxn>
                <a:cxn ang="0">
                  <a:pos x="243" y="124"/>
                </a:cxn>
                <a:cxn ang="0">
                  <a:pos x="245" y="141"/>
                </a:cxn>
                <a:cxn ang="0">
                  <a:pos x="242" y="158"/>
                </a:cxn>
                <a:cxn ang="0">
                  <a:pos x="237" y="171"/>
                </a:cxn>
                <a:cxn ang="0">
                  <a:pos x="226" y="186"/>
                </a:cxn>
                <a:cxn ang="0">
                  <a:pos x="209" y="201"/>
                </a:cxn>
                <a:cxn ang="0">
                  <a:pos x="192" y="210"/>
                </a:cxn>
                <a:cxn ang="0">
                  <a:pos x="176" y="216"/>
                </a:cxn>
                <a:cxn ang="0">
                  <a:pos x="161" y="219"/>
                </a:cxn>
                <a:cxn ang="0">
                  <a:pos x="141" y="221"/>
                </a:cxn>
                <a:cxn ang="0">
                  <a:pos x="91" y="220"/>
                </a:cxn>
                <a:cxn ang="0">
                  <a:pos x="67" y="216"/>
                </a:cxn>
                <a:cxn ang="0">
                  <a:pos x="42" y="204"/>
                </a:cxn>
                <a:cxn ang="0">
                  <a:pos x="22" y="190"/>
                </a:cxn>
                <a:cxn ang="0">
                  <a:pos x="10" y="174"/>
                </a:cxn>
                <a:cxn ang="0">
                  <a:pos x="3" y="158"/>
                </a:cxn>
                <a:cxn ang="0">
                  <a:pos x="0" y="144"/>
                </a:cxn>
                <a:cxn ang="0">
                  <a:pos x="2" y="127"/>
                </a:cxn>
                <a:cxn ang="0">
                  <a:pos x="10" y="106"/>
                </a:cxn>
                <a:cxn ang="0">
                  <a:pos x="26" y="89"/>
                </a:cxn>
                <a:cxn ang="0">
                  <a:pos x="47" y="74"/>
                </a:cxn>
                <a:cxn ang="0">
                  <a:pos x="76" y="65"/>
                </a:cxn>
                <a:cxn ang="0">
                  <a:pos x="30" y="3"/>
                </a:cxn>
              </a:cxnLst>
              <a:rect l="0" t="0" r="r" b="b"/>
              <a:pathLst>
                <a:path w="246" h="222">
                  <a:moveTo>
                    <a:pt x="30" y="3"/>
                  </a:moveTo>
                  <a:lnTo>
                    <a:pt x="69" y="11"/>
                  </a:lnTo>
                  <a:lnTo>
                    <a:pt x="69" y="0"/>
                  </a:lnTo>
                  <a:lnTo>
                    <a:pt x="117" y="12"/>
                  </a:lnTo>
                  <a:lnTo>
                    <a:pt x="117" y="0"/>
                  </a:lnTo>
                  <a:lnTo>
                    <a:pt x="167" y="0"/>
                  </a:lnTo>
                  <a:lnTo>
                    <a:pt x="167" y="11"/>
                  </a:lnTo>
                  <a:lnTo>
                    <a:pt x="228" y="0"/>
                  </a:lnTo>
                  <a:lnTo>
                    <a:pt x="153" y="62"/>
                  </a:lnTo>
                  <a:lnTo>
                    <a:pt x="161" y="63"/>
                  </a:lnTo>
                  <a:lnTo>
                    <a:pt x="169" y="65"/>
                  </a:lnTo>
                  <a:lnTo>
                    <a:pt x="179" y="67"/>
                  </a:lnTo>
                  <a:lnTo>
                    <a:pt x="187" y="70"/>
                  </a:lnTo>
                  <a:lnTo>
                    <a:pt x="196" y="74"/>
                  </a:lnTo>
                  <a:lnTo>
                    <a:pt x="205" y="78"/>
                  </a:lnTo>
                  <a:lnTo>
                    <a:pt x="213" y="83"/>
                  </a:lnTo>
                  <a:lnTo>
                    <a:pt x="220" y="89"/>
                  </a:lnTo>
                  <a:lnTo>
                    <a:pt x="226" y="95"/>
                  </a:lnTo>
                  <a:lnTo>
                    <a:pt x="231" y="101"/>
                  </a:lnTo>
                  <a:lnTo>
                    <a:pt x="236" y="108"/>
                  </a:lnTo>
                  <a:lnTo>
                    <a:pt x="240" y="117"/>
                  </a:lnTo>
                  <a:lnTo>
                    <a:pt x="243" y="124"/>
                  </a:lnTo>
                  <a:lnTo>
                    <a:pt x="244" y="131"/>
                  </a:lnTo>
                  <a:lnTo>
                    <a:pt x="245" y="141"/>
                  </a:lnTo>
                  <a:lnTo>
                    <a:pt x="244" y="150"/>
                  </a:lnTo>
                  <a:lnTo>
                    <a:pt x="242" y="158"/>
                  </a:lnTo>
                  <a:lnTo>
                    <a:pt x="240" y="165"/>
                  </a:lnTo>
                  <a:lnTo>
                    <a:pt x="237" y="171"/>
                  </a:lnTo>
                  <a:lnTo>
                    <a:pt x="232" y="178"/>
                  </a:lnTo>
                  <a:lnTo>
                    <a:pt x="226" y="186"/>
                  </a:lnTo>
                  <a:lnTo>
                    <a:pt x="218" y="194"/>
                  </a:lnTo>
                  <a:lnTo>
                    <a:pt x="209" y="201"/>
                  </a:lnTo>
                  <a:lnTo>
                    <a:pt x="200" y="206"/>
                  </a:lnTo>
                  <a:lnTo>
                    <a:pt x="192" y="210"/>
                  </a:lnTo>
                  <a:lnTo>
                    <a:pt x="184" y="213"/>
                  </a:lnTo>
                  <a:lnTo>
                    <a:pt x="176" y="216"/>
                  </a:lnTo>
                  <a:lnTo>
                    <a:pt x="167" y="218"/>
                  </a:lnTo>
                  <a:lnTo>
                    <a:pt x="161" y="219"/>
                  </a:lnTo>
                  <a:lnTo>
                    <a:pt x="150" y="220"/>
                  </a:lnTo>
                  <a:lnTo>
                    <a:pt x="141" y="221"/>
                  </a:lnTo>
                  <a:lnTo>
                    <a:pt x="99" y="221"/>
                  </a:lnTo>
                  <a:lnTo>
                    <a:pt x="91" y="220"/>
                  </a:lnTo>
                  <a:lnTo>
                    <a:pt x="81" y="219"/>
                  </a:lnTo>
                  <a:lnTo>
                    <a:pt x="67" y="216"/>
                  </a:lnTo>
                  <a:lnTo>
                    <a:pt x="55" y="210"/>
                  </a:lnTo>
                  <a:lnTo>
                    <a:pt x="42" y="204"/>
                  </a:lnTo>
                  <a:lnTo>
                    <a:pt x="31" y="197"/>
                  </a:lnTo>
                  <a:lnTo>
                    <a:pt x="22" y="190"/>
                  </a:lnTo>
                  <a:lnTo>
                    <a:pt x="16" y="183"/>
                  </a:lnTo>
                  <a:lnTo>
                    <a:pt x="10" y="174"/>
                  </a:lnTo>
                  <a:lnTo>
                    <a:pt x="5" y="165"/>
                  </a:lnTo>
                  <a:lnTo>
                    <a:pt x="3" y="158"/>
                  </a:lnTo>
                  <a:lnTo>
                    <a:pt x="1" y="151"/>
                  </a:lnTo>
                  <a:lnTo>
                    <a:pt x="0" y="144"/>
                  </a:lnTo>
                  <a:lnTo>
                    <a:pt x="1" y="138"/>
                  </a:lnTo>
                  <a:lnTo>
                    <a:pt x="2" y="127"/>
                  </a:lnTo>
                  <a:lnTo>
                    <a:pt x="5" y="117"/>
                  </a:lnTo>
                  <a:lnTo>
                    <a:pt x="10" y="106"/>
                  </a:lnTo>
                  <a:lnTo>
                    <a:pt x="18" y="97"/>
                  </a:lnTo>
                  <a:lnTo>
                    <a:pt x="26" y="89"/>
                  </a:lnTo>
                  <a:lnTo>
                    <a:pt x="37" y="80"/>
                  </a:lnTo>
                  <a:lnTo>
                    <a:pt x="47" y="74"/>
                  </a:lnTo>
                  <a:lnTo>
                    <a:pt x="61" y="68"/>
                  </a:lnTo>
                  <a:lnTo>
                    <a:pt x="76" y="65"/>
                  </a:lnTo>
                  <a:lnTo>
                    <a:pt x="86" y="62"/>
                  </a:lnTo>
                  <a:lnTo>
                    <a:pt x="30" y="3"/>
                  </a:lnTo>
                </a:path>
              </a:pathLst>
            </a:custGeom>
            <a:solidFill>
              <a:schemeClr val="hlink"/>
            </a:solidFill>
            <a:ln w="254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16681" name="Rectangle 9"/>
            <p:cNvSpPr>
              <a:spLocks noChangeArrowheads="1"/>
            </p:cNvSpPr>
            <p:nvPr/>
          </p:nvSpPr>
          <p:spPr bwMode="auto">
            <a:xfrm>
              <a:off x="702" y="2176"/>
              <a:ext cx="253"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bg1"/>
                  </a:solidFill>
                  <a:latin typeface="FranklinGothic" charset="0"/>
                </a:rPr>
                <a:t>C</a:t>
              </a:r>
            </a:p>
          </p:txBody>
        </p:sp>
        <p:sp>
          <p:nvSpPr>
            <p:cNvPr id="2716682" name="Freeform 10"/>
            <p:cNvSpPr>
              <a:spLocks/>
            </p:cNvSpPr>
            <p:nvPr/>
          </p:nvSpPr>
          <p:spPr bwMode="auto">
            <a:xfrm>
              <a:off x="711" y="2521"/>
              <a:ext cx="219" cy="221"/>
            </a:xfrm>
            <a:custGeom>
              <a:avLst/>
              <a:gdLst/>
              <a:ahLst/>
              <a:cxnLst>
                <a:cxn ang="0">
                  <a:pos x="69" y="10"/>
                </a:cxn>
                <a:cxn ang="0">
                  <a:pos x="117" y="12"/>
                </a:cxn>
                <a:cxn ang="0">
                  <a:pos x="167" y="0"/>
                </a:cxn>
                <a:cxn ang="0">
                  <a:pos x="228" y="0"/>
                </a:cxn>
                <a:cxn ang="0">
                  <a:pos x="161" y="63"/>
                </a:cxn>
                <a:cxn ang="0">
                  <a:pos x="179" y="67"/>
                </a:cxn>
                <a:cxn ang="0">
                  <a:pos x="196" y="74"/>
                </a:cxn>
                <a:cxn ang="0">
                  <a:pos x="213" y="83"/>
                </a:cxn>
                <a:cxn ang="0">
                  <a:pos x="226" y="94"/>
                </a:cxn>
                <a:cxn ang="0">
                  <a:pos x="236" y="108"/>
                </a:cxn>
                <a:cxn ang="0">
                  <a:pos x="243" y="123"/>
                </a:cxn>
                <a:cxn ang="0">
                  <a:pos x="245" y="140"/>
                </a:cxn>
                <a:cxn ang="0">
                  <a:pos x="242" y="157"/>
                </a:cxn>
                <a:cxn ang="0">
                  <a:pos x="237" y="171"/>
                </a:cxn>
                <a:cxn ang="0">
                  <a:pos x="226" y="185"/>
                </a:cxn>
                <a:cxn ang="0">
                  <a:pos x="209" y="200"/>
                </a:cxn>
                <a:cxn ang="0">
                  <a:pos x="192" y="209"/>
                </a:cxn>
                <a:cxn ang="0">
                  <a:pos x="176" y="215"/>
                </a:cxn>
                <a:cxn ang="0">
                  <a:pos x="161" y="219"/>
                </a:cxn>
                <a:cxn ang="0">
                  <a:pos x="141" y="220"/>
                </a:cxn>
                <a:cxn ang="0">
                  <a:pos x="91" y="219"/>
                </a:cxn>
                <a:cxn ang="0">
                  <a:pos x="67" y="215"/>
                </a:cxn>
                <a:cxn ang="0">
                  <a:pos x="42" y="204"/>
                </a:cxn>
                <a:cxn ang="0">
                  <a:pos x="22" y="189"/>
                </a:cxn>
                <a:cxn ang="0">
                  <a:pos x="10" y="174"/>
                </a:cxn>
                <a:cxn ang="0">
                  <a:pos x="3" y="157"/>
                </a:cxn>
                <a:cxn ang="0">
                  <a:pos x="0" y="143"/>
                </a:cxn>
                <a:cxn ang="0">
                  <a:pos x="2" y="126"/>
                </a:cxn>
                <a:cxn ang="0">
                  <a:pos x="10" y="106"/>
                </a:cxn>
                <a:cxn ang="0">
                  <a:pos x="26" y="88"/>
                </a:cxn>
                <a:cxn ang="0">
                  <a:pos x="47" y="74"/>
                </a:cxn>
                <a:cxn ang="0">
                  <a:pos x="76" y="64"/>
                </a:cxn>
                <a:cxn ang="0">
                  <a:pos x="30" y="3"/>
                </a:cxn>
              </a:cxnLst>
              <a:rect l="0" t="0" r="r" b="b"/>
              <a:pathLst>
                <a:path w="246" h="221">
                  <a:moveTo>
                    <a:pt x="30" y="3"/>
                  </a:moveTo>
                  <a:lnTo>
                    <a:pt x="69" y="10"/>
                  </a:lnTo>
                  <a:lnTo>
                    <a:pt x="69" y="0"/>
                  </a:lnTo>
                  <a:lnTo>
                    <a:pt x="117" y="12"/>
                  </a:lnTo>
                  <a:lnTo>
                    <a:pt x="117" y="0"/>
                  </a:lnTo>
                  <a:lnTo>
                    <a:pt x="167" y="0"/>
                  </a:lnTo>
                  <a:lnTo>
                    <a:pt x="167" y="11"/>
                  </a:lnTo>
                  <a:lnTo>
                    <a:pt x="228" y="0"/>
                  </a:lnTo>
                  <a:lnTo>
                    <a:pt x="153" y="62"/>
                  </a:lnTo>
                  <a:lnTo>
                    <a:pt x="161" y="63"/>
                  </a:lnTo>
                  <a:lnTo>
                    <a:pt x="169" y="64"/>
                  </a:lnTo>
                  <a:lnTo>
                    <a:pt x="179" y="67"/>
                  </a:lnTo>
                  <a:lnTo>
                    <a:pt x="187" y="70"/>
                  </a:lnTo>
                  <a:lnTo>
                    <a:pt x="196" y="74"/>
                  </a:lnTo>
                  <a:lnTo>
                    <a:pt x="205" y="78"/>
                  </a:lnTo>
                  <a:lnTo>
                    <a:pt x="213" y="83"/>
                  </a:lnTo>
                  <a:lnTo>
                    <a:pt x="220" y="89"/>
                  </a:lnTo>
                  <a:lnTo>
                    <a:pt x="226" y="94"/>
                  </a:lnTo>
                  <a:lnTo>
                    <a:pt x="231" y="101"/>
                  </a:lnTo>
                  <a:lnTo>
                    <a:pt x="236" y="108"/>
                  </a:lnTo>
                  <a:lnTo>
                    <a:pt x="240" y="116"/>
                  </a:lnTo>
                  <a:lnTo>
                    <a:pt x="243" y="123"/>
                  </a:lnTo>
                  <a:lnTo>
                    <a:pt x="244" y="130"/>
                  </a:lnTo>
                  <a:lnTo>
                    <a:pt x="245" y="140"/>
                  </a:lnTo>
                  <a:lnTo>
                    <a:pt x="244" y="150"/>
                  </a:lnTo>
                  <a:lnTo>
                    <a:pt x="242" y="157"/>
                  </a:lnTo>
                  <a:lnTo>
                    <a:pt x="240" y="165"/>
                  </a:lnTo>
                  <a:lnTo>
                    <a:pt x="237" y="171"/>
                  </a:lnTo>
                  <a:lnTo>
                    <a:pt x="232" y="177"/>
                  </a:lnTo>
                  <a:lnTo>
                    <a:pt x="226" y="185"/>
                  </a:lnTo>
                  <a:lnTo>
                    <a:pt x="218" y="193"/>
                  </a:lnTo>
                  <a:lnTo>
                    <a:pt x="209" y="200"/>
                  </a:lnTo>
                  <a:lnTo>
                    <a:pt x="200" y="205"/>
                  </a:lnTo>
                  <a:lnTo>
                    <a:pt x="192" y="209"/>
                  </a:lnTo>
                  <a:lnTo>
                    <a:pt x="184" y="213"/>
                  </a:lnTo>
                  <a:lnTo>
                    <a:pt x="176" y="215"/>
                  </a:lnTo>
                  <a:lnTo>
                    <a:pt x="167" y="217"/>
                  </a:lnTo>
                  <a:lnTo>
                    <a:pt x="161" y="219"/>
                  </a:lnTo>
                  <a:lnTo>
                    <a:pt x="150" y="219"/>
                  </a:lnTo>
                  <a:lnTo>
                    <a:pt x="141" y="220"/>
                  </a:lnTo>
                  <a:lnTo>
                    <a:pt x="99" y="220"/>
                  </a:lnTo>
                  <a:lnTo>
                    <a:pt x="91" y="219"/>
                  </a:lnTo>
                  <a:lnTo>
                    <a:pt x="81" y="218"/>
                  </a:lnTo>
                  <a:lnTo>
                    <a:pt x="67" y="215"/>
                  </a:lnTo>
                  <a:lnTo>
                    <a:pt x="55" y="210"/>
                  </a:lnTo>
                  <a:lnTo>
                    <a:pt x="42" y="204"/>
                  </a:lnTo>
                  <a:lnTo>
                    <a:pt x="31" y="196"/>
                  </a:lnTo>
                  <a:lnTo>
                    <a:pt x="22" y="189"/>
                  </a:lnTo>
                  <a:lnTo>
                    <a:pt x="16" y="183"/>
                  </a:lnTo>
                  <a:lnTo>
                    <a:pt x="10" y="174"/>
                  </a:lnTo>
                  <a:lnTo>
                    <a:pt x="5" y="164"/>
                  </a:lnTo>
                  <a:lnTo>
                    <a:pt x="3" y="157"/>
                  </a:lnTo>
                  <a:lnTo>
                    <a:pt x="1" y="150"/>
                  </a:lnTo>
                  <a:lnTo>
                    <a:pt x="0" y="143"/>
                  </a:lnTo>
                  <a:lnTo>
                    <a:pt x="1" y="137"/>
                  </a:lnTo>
                  <a:lnTo>
                    <a:pt x="2" y="126"/>
                  </a:lnTo>
                  <a:lnTo>
                    <a:pt x="5" y="117"/>
                  </a:lnTo>
                  <a:lnTo>
                    <a:pt x="10" y="106"/>
                  </a:lnTo>
                  <a:lnTo>
                    <a:pt x="18" y="97"/>
                  </a:lnTo>
                  <a:lnTo>
                    <a:pt x="26" y="88"/>
                  </a:lnTo>
                  <a:lnTo>
                    <a:pt x="37" y="80"/>
                  </a:lnTo>
                  <a:lnTo>
                    <a:pt x="47" y="74"/>
                  </a:lnTo>
                  <a:lnTo>
                    <a:pt x="61" y="68"/>
                  </a:lnTo>
                  <a:lnTo>
                    <a:pt x="76" y="64"/>
                  </a:lnTo>
                  <a:lnTo>
                    <a:pt x="86" y="62"/>
                  </a:lnTo>
                  <a:lnTo>
                    <a:pt x="30" y="3"/>
                  </a:lnTo>
                </a:path>
              </a:pathLst>
            </a:custGeom>
            <a:solidFill>
              <a:schemeClr val="hlink"/>
            </a:solidFill>
            <a:ln w="254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16683" name="Rectangle 11"/>
            <p:cNvSpPr>
              <a:spLocks noChangeArrowheads="1"/>
            </p:cNvSpPr>
            <p:nvPr/>
          </p:nvSpPr>
          <p:spPr bwMode="auto">
            <a:xfrm>
              <a:off x="702" y="2479"/>
              <a:ext cx="253"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bg1"/>
                  </a:solidFill>
                  <a:latin typeface="FranklinGothic" charset="0"/>
                </a:rPr>
                <a:t>D</a:t>
              </a:r>
            </a:p>
          </p:txBody>
        </p:sp>
        <p:sp>
          <p:nvSpPr>
            <p:cNvPr id="2716684" name="Freeform 12"/>
            <p:cNvSpPr>
              <a:spLocks/>
            </p:cNvSpPr>
            <p:nvPr/>
          </p:nvSpPr>
          <p:spPr bwMode="auto">
            <a:xfrm>
              <a:off x="725" y="1482"/>
              <a:ext cx="219" cy="221"/>
            </a:xfrm>
            <a:custGeom>
              <a:avLst/>
              <a:gdLst/>
              <a:ahLst/>
              <a:cxnLst>
                <a:cxn ang="0">
                  <a:pos x="69" y="10"/>
                </a:cxn>
                <a:cxn ang="0">
                  <a:pos x="117" y="12"/>
                </a:cxn>
                <a:cxn ang="0">
                  <a:pos x="167" y="0"/>
                </a:cxn>
                <a:cxn ang="0">
                  <a:pos x="228" y="0"/>
                </a:cxn>
                <a:cxn ang="0">
                  <a:pos x="161" y="63"/>
                </a:cxn>
                <a:cxn ang="0">
                  <a:pos x="179" y="67"/>
                </a:cxn>
                <a:cxn ang="0">
                  <a:pos x="196" y="74"/>
                </a:cxn>
                <a:cxn ang="0">
                  <a:pos x="213" y="83"/>
                </a:cxn>
                <a:cxn ang="0">
                  <a:pos x="226" y="94"/>
                </a:cxn>
                <a:cxn ang="0">
                  <a:pos x="236" y="108"/>
                </a:cxn>
                <a:cxn ang="0">
                  <a:pos x="243" y="123"/>
                </a:cxn>
                <a:cxn ang="0">
                  <a:pos x="245" y="140"/>
                </a:cxn>
                <a:cxn ang="0">
                  <a:pos x="242" y="157"/>
                </a:cxn>
                <a:cxn ang="0">
                  <a:pos x="237" y="171"/>
                </a:cxn>
                <a:cxn ang="0">
                  <a:pos x="226" y="185"/>
                </a:cxn>
                <a:cxn ang="0">
                  <a:pos x="209" y="200"/>
                </a:cxn>
                <a:cxn ang="0">
                  <a:pos x="192" y="209"/>
                </a:cxn>
                <a:cxn ang="0">
                  <a:pos x="176" y="215"/>
                </a:cxn>
                <a:cxn ang="0">
                  <a:pos x="161" y="219"/>
                </a:cxn>
                <a:cxn ang="0">
                  <a:pos x="141" y="220"/>
                </a:cxn>
                <a:cxn ang="0">
                  <a:pos x="91" y="219"/>
                </a:cxn>
                <a:cxn ang="0">
                  <a:pos x="67" y="215"/>
                </a:cxn>
                <a:cxn ang="0">
                  <a:pos x="42" y="204"/>
                </a:cxn>
                <a:cxn ang="0">
                  <a:pos x="22" y="189"/>
                </a:cxn>
                <a:cxn ang="0">
                  <a:pos x="10" y="174"/>
                </a:cxn>
                <a:cxn ang="0">
                  <a:pos x="3" y="157"/>
                </a:cxn>
                <a:cxn ang="0">
                  <a:pos x="0" y="143"/>
                </a:cxn>
                <a:cxn ang="0">
                  <a:pos x="2" y="126"/>
                </a:cxn>
                <a:cxn ang="0">
                  <a:pos x="10" y="106"/>
                </a:cxn>
                <a:cxn ang="0">
                  <a:pos x="26" y="88"/>
                </a:cxn>
                <a:cxn ang="0">
                  <a:pos x="47" y="74"/>
                </a:cxn>
                <a:cxn ang="0">
                  <a:pos x="76" y="64"/>
                </a:cxn>
                <a:cxn ang="0">
                  <a:pos x="30" y="3"/>
                </a:cxn>
              </a:cxnLst>
              <a:rect l="0" t="0" r="r" b="b"/>
              <a:pathLst>
                <a:path w="246" h="221">
                  <a:moveTo>
                    <a:pt x="30" y="3"/>
                  </a:moveTo>
                  <a:lnTo>
                    <a:pt x="69" y="10"/>
                  </a:lnTo>
                  <a:lnTo>
                    <a:pt x="69" y="0"/>
                  </a:lnTo>
                  <a:lnTo>
                    <a:pt x="117" y="12"/>
                  </a:lnTo>
                  <a:lnTo>
                    <a:pt x="117" y="0"/>
                  </a:lnTo>
                  <a:lnTo>
                    <a:pt x="167" y="0"/>
                  </a:lnTo>
                  <a:lnTo>
                    <a:pt x="167" y="11"/>
                  </a:lnTo>
                  <a:lnTo>
                    <a:pt x="228" y="0"/>
                  </a:lnTo>
                  <a:lnTo>
                    <a:pt x="153" y="62"/>
                  </a:lnTo>
                  <a:lnTo>
                    <a:pt x="161" y="63"/>
                  </a:lnTo>
                  <a:lnTo>
                    <a:pt x="169" y="64"/>
                  </a:lnTo>
                  <a:lnTo>
                    <a:pt x="179" y="67"/>
                  </a:lnTo>
                  <a:lnTo>
                    <a:pt x="187" y="70"/>
                  </a:lnTo>
                  <a:lnTo>
                    <a:pt x="196" y="74"/>
                  </a:lnTo>
                  <a:lnTo>
                    <a:pt x="205" y="78"/>
                  </a:lnTo>
                  <a:lnTo>
                    <a:pt x="213" y="83"/>
                  </a:lnTo>
                  <a:lnTo>
                    <a:pt x="220" y="89"/>
                  </a:lnTo>
                  <a:lnTo>
                    <a:pt x="226" y="94"/>
                  </a:lnTo>
                  <a:lnTo>
                    <a:pt x="231" y="101"/>
                  </a:lnTo>
                  <a:lnTo>
                    <a:pt x="236" y="108"/>
                  </a:lnTo>
                  <a:lnTo>
                    <a:pt x="240" y="116"/>
                  </a:lnTo>
                  <a:lnTo>
                    <a:pt x="243" y="123"/>
                  </a:lnTo>
                  <a:lnTo>
                    <a:pt x="244" y="130"/>
                  </a:lnTo>
                  <a:lnTo>
                    <a:pt x="245" y="140"/>
                  </a:lnTo>
                  <a:lnTo>
                    <a:pt x="244" y="150"/>
                  </a:lnTo>
                  <a:lnTo>
                    <a:pt x="242" y="157"/>
                  </a:lnTo>
                  <a:lnTo>
                    <a:pt x="240" y="165"/>
                  </a:lnTo>
                  <a:lnTo>
                    <a:pt x="237" y="171"/>
                  </a:lnTo>
                  <a:lnTo>
                    <a:pt x="232" y="177"/>
                  </a:lnTo>
                  <a:lnTo>
                    <a:pt x="226" y="185"/>
                  </a:lnTo>
                  <a:lnTo>
                    <a:pt x="218" y="193"/>
                  </a:lnTo>
                  <a:lnTo>
                    <a:pt x="209" y="200"/>
                  </a:lnTo>
                  <a:lnTo>
                    <a:pt x="200" y="205"/>
                  </a:lnTo>
                  <a:lnTo>
                    <a:pt x="192" y="209"/>
                  </a:lnTo>
                  <a:lnTo>
                    <a:pt x="184" y="213"/>
                  </a:lnTo>
                  <a:lnTo>
                    <a:pt x="176" y="215"/>
                  </a:lnTo>
                  <a:lnTo>
                    <a:pt x="167" y="217"/>
                  </a:lnTo>
                  <a:lnTo>
                    <a:pt x="161" y="219"/>
                  </a:lnTo>
                  <a:lnTo>
                    <a:pt x="150" y="219"/>
                  </a:lnTo>
                  <a:lnTo>
                    <a:pt x="141" y="220"/>
                  </a:lnTo>
                  <a:lnTo>
                    <a:pt x="99" y="220"/>
                  </a:lnTo>
                  <a:lnTo>
                    <a:pt x="91" y="219"/>
                  </a:lnTo>
                  <a:lnTo>
                    <a:pt x="81" y="218"/>
                  </a:lnTo>
                  <a:lnTo>
                    <a:pt x="67" y="215"/>
                  </a:lnTo>
                  <a:lnTo>
                    <a:pt x="55" y="210"/>
                  </a:lnTo>
                  <a:lnTo>
                    <a:pt x="42" y="204"/>
                  </a:lnTo>
                  <a:lnTo>
                    <a:pt x="31" y="196"/>
                  </a:lnTo>
                  <a:lnTo>
                    <a:pt x="22" y="189"/>
                  </a:lnTo>
                  <a:lnTo>
                    <a:pt x="16" y="183"/>
                  </a:lnTo>
                  <a:lnTo>
                    <a:pt x="10" y="174"/>
                  </a:lnTo>
                  <a:lnTo>
                    <a:pt x="5" y="164"/>
                  </a:lnTo>
                  <a:lnTo>
                    <a:pt x="3" y="157"/>
                  </a:lnTo>
                  <a:lnTo>
                    <a:pt x="1" y="150"/>
                  </a:lnTo>
                  <a:lnTo>
                    <a:pt x="0" y="143"/>
                  </a:lnTo>
                  <a:lnTo>
                    <a:pt x="1" y="137"/>
                  </a:lnTo>
                  <a:lnTo>
                    <a:pt x="2" y="126"/>
                  </a:lnTo>
                  <a:lnTo>
                    <a:pt x="5" y="117"/>
                  </a:lnTo>
                  <a:lnTo>
                    <a:pt x="10" y="106"/>
                  </a:lnTo>
                  <a:lnTo>
                    <a:pt x="18" y="97"/>
                  </a:lnTo>
                  <a:lnTo>
                    <a:pt x="26" y="88"/>
                  </a:lnTo>
                  <a:lnTo>
                    <a:pt x="37" y="80"/>
                  </a:lnTo>
                  <a:lnTo>
                    <a:pt x="47" y="74"/>
                  </a:lnTo>
                  <a:lnTo>
                    <a:pt x="61" y="68"/>
                  </a:lnTo>
                  <a:lnTo>
                    <a:pt x="76" y="64"/>
                  </a:lnTo>
                  <a:lnTo>
                    <a:pt x="86" y="62"/>
                  </a:lnTo>
                  <a:lnTo>
                    <a:pt x="30" y="3"/>
                  </a:lnTo>
                </a:path>
              </a:pathLst>
            </a:custGeom>
            <a:solidFill>
              <a:schemeClr val="hlink"/>
            </a:solidFill>
            <a:ln w="254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16685" name="Rectangle 13"/>
            <p:cNvSpPr>
              <a:spLocks noChangeArrowheads="1"/>
            </p:cNvSpPr>
            <p:nvPr/>
          </p:nvSpPr>
          <p:spPr bwMode="auto">
            <a:xfrm>
              <a:off x="717" y="1440"/>
              <a:ext cx="253"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bg1"/>
                  </a:solidFill>
                  <a:latin typeface="FranklinGothic" charset="0"/>
                </a:rPr>
                <a:t>A</a:t>
              </a:r>
            </a:p>
          </p:txBody>
        </p:sp>
        <p:sp>
          <p:nvSpPr>
            <p:cNvPr id="2716686" name="Line 14"/>
            <p:cNvSpPr>
              <a:spLocks noChangeShapeType="1"/>
            </p:cNvSpPr>
            <p:nvPr/>
          </p:nvSpPr>
          <p:spPr bwMode="auto">
            <a:xfrm flipH="1">
              <a:off x="614" y="1379"/>
              <a:ext cx="17" cy="136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grpSp>
      <p:grpSp>
        <p:nvGrpSpPr>
          <p:cNvPr id="3" name="Group 15"/>
          <p:cNvGrpSpPr>
            <a:grpSpLocks/>
          </p:cNvGrpSpPr>
          <p:nvPr/>
        </p:nvGrpSpPr>
        <p:grpSpPr bwMode="auto">
          <a:xfrm>
            <a:off x="1638300" y="2511425"/>
            <a:ext cx="1444625" cy="517525"/>
            <a:chOff x="1032" y="1458"/>
            <a:chExt cx="910" cy="326"/>
          </a:xfrm>
        </p:grpSpPr>
        <p:grpSp>
          <p:nvGrpSpPr>
            <p:cNvPr id="4" name="Group 16"/>
            <p:cNvGrpSpPr>
              <a:grpSpLocks/>
            </p:cNvGrpSpPr>
            <p:nvPr/>
          </p:nvGrpSpPr>
          <p:grpSpPr bwMode="auto">
            <a:xfrm>
              <a:off x="1032" y="1458"/>
              <a:ext cx="194" cy="326"/>
              <a:chOff x="1161" y="1458"/>
              <a:chExt cx="218" cy="326"/>
            </a:xfrm>
          </p:grpSpPr>
          <p:sp>
            <p:nvSpPr>
              <p:cNvPr id="2716689" name="AutoShape 17"/>
              <p:cNvSpPr>
                <a:spLocks noChangeArrowheads="1"/>
              </p:cNvSpPr>
              <p:nvPr/>
            </p:nvSpPr>
            <p:spPr bwMode="auto">
              <a:xfrm>
                <a:off x="1161" y="1510"/>
                <a:ext cx="218" cy="274"/>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6690" name="AutoShape 18"/>
              <p:cNvSpPr>
                <a:spLocks noChangeArrowheads="1"/>
              </p:cNvSpPr>
              <p:nvPr/>
            </p:nvSpPr>
            <p:spPr bwMode="auto">
              <a:xfrm>
                <a:off x="1214" y="1458"/>
                <a:ext cx="165" cy="49"/>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6691" name="AutoShape 19"/>
              <p:cNvSpPr>
                <a:spLocks noChangeArrowheads="1"/>
              </p:cNvSpPr>
              <p:nvPr/>
            </p:nvSpPr>
            <p:spPr bwMode="auto">
              <a:xfrm>
                <a:off x="1205" y="1532"/>
                <a:ext cx="114" cy="18"/>
              </a:xfrm>
              <a:prstGeom prst="parallelogram">
                <a:avLst>
                  <a:gd name="adj" fmla="val 158304"/>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grpSp>
        <p:grpSp>
          <p:nvGrpSpPr>
            <p:cNvPr id="5" name="Group 20"/>
            <p:cNvGrpSpPr>
              <a:grpSpLocks/>
            </p:cNvGrpSpPr>
            <p:nvPr/>
          </p:nvGrpSpPr>
          <p:grpSpPr bwMode="auto">
            <a:xfrm>
              <a:off x="1516" y="1500"/>
              <a:ext cx="189" cy="269"/>
              <a:chOff x="1705" y="1500"/>
              <a:chExt cx="213" cy="269"/>
            </a:xfrm>
          </p:grpSpPr>
          <p:sp>
            <p:nvSpPr>
              <p:cNvPr id="2716693" name="Freeform 21"/>
              <p:cNvSpPr>
                <a:spLocks/>
              </p:cNvSpPr>
              <p:nvPr/>
            </p:nvSpPr>
            <p:spPr bwMode="auto">
              <a:xfrm>
                <a:off x="1843" y="1625"/>
                <a:ext cx="64" cy="144"/>
              </a:xfrm>
              <a:custGeom>
                <a:avLst/>
                <a:gdLst/>
                <a:ahLst/>
                <a:cxnLst>
                  <a:cxn ang="0">
                    <a:pos x="46" y="0"/>
                  </a:cxn>
                  <a:cxn ang="0">
                    <a:pos x="63" y="0"/>
                  </a:cxn>
                  <a:cxn ang="0">
                    <a:pos x="17" y="143"/>
                  </a:cxn>
                  <a:cxn ang="0">
                    <a:pos x="0" y="143"/>
                  </a:cxn>
                  <a:cxn ang="0">
                    <a:pos x="46" y="0"/>
                  </a:cxn>
                </a:cxnLst>
                <a:rect l="0" t="0" r="r" b="b"/>
                <a:pathLst>
                  <a:path w="64" h="144">
                    <a:moveTo>
                      <a:pt x="46" y="0"/>
                    </a:moveTo>
                    <a:lnTo>
                      <a:pt x="63" y="0"/>
                    </a:lnTo>
                    <a:lnTo>
                      <a:pt x="17" y="143"/>
                    </a:lnTo>
                    <a:lnTo>
                      <a:pt x="0" y="143"/>
                    </a:lnTo>
                    <a:lnTo>
                      <a:pt x="46" y="0"/>
                    </a:lnTo>
                  </a:path>
                </a:pathLst>
              </a:custGeom>
              <a:solidFill>
                <a:srgbClr val="F39FD1"/>
              </a:solidFill>
              <a:ln w="12700" cap="rnd" cmpd="sng">
                <a:noFill/>
                <a:prstDash val="solid"/>
                <a:round/>
                <a:headEnd type="none" w="med" len="med"/>
                <a:tailEnd type="none" w="med" len="med"/>
              </a:ln>
              <a:effectLst/>
            </p:spPr>
            <p:txBody>
              <a:bodyPr>
                <a:prstTxWarp prst="textNoShape">
                  <a:avLst/>
                </a:prstTxWarp>
              </a:bodyPr>
              <a:lstStyle/>
              <a:p>
                <a:endParaRPr lang="en-US"/>
              </a:p>
            </p:txBody>
          </p:sp>
          <p:sp>
            <p:nvSpPr>
              <p:cNvPr id="2716694" name="Rectangle 22"/>
              <p:cNvSpPr>
                <a:spLocks noChangeArrowheads="1"/>
              </p:cNvSpPr>
              <p:nvPr/>
            </p:nvSpPr>
            <p:spPr bwMode="auto">
              <a:xfrm>
                <a:off x="1838" y="1625"/>
                <a:ext cx="80"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6695" name="Rectangle 23"/>
              <p:cNvSpPr>
                <a:spLocks noChangeArrowheads="1"/>
              </p:cNvSpPr>
              <p:nvPr/>
            </p:nvSpPr>
            <p:spPr bwMode="auto">
              <a:xfrm>
                <a:off x="1846" y="1683"/>
                <a:ext cx="60" cy="14"/>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6696" name="Rectangle 24"/>
              <p:cNvSpPr>
                <a:spLocks noChangeArrowheads="1"/>
              </p:cNvSpPr>
              <p:nvPr/>
            </p:nvSpPr>
            <p:spPr bwMode="auto">
              <a:xfrm>
                <a:off x="1707" y="1683"/>
                <a:ext cx="79" cy="10"/>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6697" name="Oval 25"/>
              <p:cNvSpPr>
                <a:spLocks noChangeArrowheads="1"/>
              </p:cNvSpPr>
              <p:nvPr/>
            </p:nvSpPr>
            <p:spPr bwMode="auto">
              <a:xfrm>
                <a:off x="1769" y="1500"/>
                <a:ext cx="24" cy="27"/>
              </a:xfrm>
              <a:prstGeom prst="ellipse">
                <a:avLst/>
              </a:prstGeom>
              <a:solidFill>
                <a:srgbClr val="F39FD1"/>
              </a:solidFill>
              <a:ln w="25400">
                <a:solidFill>
                  <a:srgbClr val="000000"/>
                </a:solidFill>
                <a:round/>
                <a:headEnd/>
                <a:tailEnd/>
              </a:ln>
              <a:effectLst/>
            </p:spPr>
            <p:txBody>
              <a:bodyPr wrap="none" anchor="ctr">
                <a:prstTxWarp prst="textNoShape">
                  <a:avLst/>
                </a:prstTxWarp>
              </a:bodyPr>
              <a:lstStyle/>
              <a:p>
                <a:endParaRPr lang="en-US"/>
              </a:p>
            </p:txBody>
          </p:sp>
          <p:sp>
            <p:nvSpPr>
              <p:cNvPr id="2716698" name="Freeform 26"/>
              <p:cNvSpPr>
                <a:spLocks/>
              </p:cNvSpPr>
              <p:nvPr/>
            </p:nvSpPr>
            <p:spPr bwMode="auto">
              <a:xfrm>
                <a:off x="1705" y="1547"/>
                <a:ext cx="146" cy="222"/>
              </a:xfrm>
              <a:custGeom>
                <a:avLst/>
                <a:gdLst/>
                <a:ahLst/>
                <a:cxnLst>
                  <a:cxn ang="0">
                    <a:pos x="1" y="102"/>
                  </a:cxn>
                  <a:cxn ang="0">
                    <a:pos x="1" y="105"/>
                  </a:cxn>
                  <a:cxn ang="0">
                    <a:pos x="0" y="109"/>
                  </a:cxn>
                  <a:cxn ang="0">
                    <a:pos x="0" y="112"/>
                  </a:cxn>
                  <a:cxn ang="0">
                    <a:pos x="1" y="116"/>
                  </a:cxn>
                  <a:cxn ang="0">
                    <a:pos x="3" y="119"/>
                  </a:cxn>
                  <a:cxn ang="0">
                    <a:pos x="6" y="122"/>
                  </a:cxn>
                  <a:cxn ang="0">
                    <a:pos x="9" y="124"/>
                  </a:cxn>
                  <a:cxn ang="0">
                    <a:pos x="12" y="125"/>
                  </a:cxn>
                  <a:cxn ang="0">
                    <a:pos x="16" y="125"/>
                  </a:cxn>
                  <a:cxn ang="0">
                    <a:pos x="95" y="221"/>
                  </a:cxn>
                  <a:cxn ang="0">
                    <a:pos x="120" y="106"/>
                  </a:cxn>
                  <a:cxn ang="0">
                    <a:pos x="119" y="104"/>
                  </a:cxn>
                  <a:cxn ang="0">
                    <a:pos x="118" y="102"/>
                  </a:cxn>
                  <a:cxn ang="0">
                    <a:pos x="116" y="100"/>
                  </a:cxn>
                  <a:cxn ang="0">
                    <a:pos x="114" y="98"/>
                  </a:cxn>
                  <a:cxn ang="0">
                    <a:pos x="111" y="97"/>
                  </a:cxn>
                  <a:cxn ang="0">
                    <a:pos x="108" y="96"/>
                  </a:cxn>
                  <a:cxn ang="0">
                    <a:pos x="106" y="96"/>
                  </a:cxn>
                  <a:cxn ang="0">
                    <a:pos x="103" y="96"/>
                  </a:cxn>
                  <a:cxn ang="0">
                    <a:pos x="70" y="56"/>
                  </a:cxn>
                  <a:cxn ang="0">
                    <a:pos x="135" y="70"/>
                  </a:cxn>
                  <a:cxn ang="0">
                    <a:pos x="137" y="69"/>
                  </a:cxn>
                  <a:cxn ang="0">
                    <a:pos x="139" y="68"/>
                  </a:cxn>
                  <a:cxn ang="0">
                    <a:pos x="142" y="66"/>
                  </a:cxn>
                  <a:cxn ang="0">
                    <a:pos x="144" y="65"/>
                  </a:cxn>
                  <a:cxn ang="0">
                    <a:pos x="144" y="62"/>
                  </a:cxn>
                  <a:cxn ang="0">
                    <a:pos x="145" y="59"/>
                  </a:cxn>
                  <a:cxn ang="0">
                    <a:pos x="144" y="55"/>
                  </a:cxn>
                  <a:cxn ang="0">
                    <a:pos x="143" y="53"/>
                  </a:cxn>
                  <a:cxn ang="0">
                    <a:pos x="141" y="51"/>
                  </a:cxn>
                  <a:cxn ang="0">
                    <a:pos x="139" y="49"/>
                  </a:cxn>
                  <a:cxn ang="0">
                    <a:pos x="136" y="48"/>
                  </a:cxn>
                  <a:cxn ang="0">
                    <a:pos x="92" y="48"/>
                  </a:cxn>
                  <a:cxn ang="0">
                    <a:pos x="84" y="31"/>
                  </a:cxn>
                  <a:cxn ang="0">
                    <a:pos x="85" y="27"/>
                  </a:cxn>
                  <a:cxn ang="0">
                    <a:pos x="85" y="23"/>
                  </a:cxn>
                  <a:cxn ang="0">
                    <a:pos x="85" y="18"/>
                  </a:cxn>
                  <a:cxn ang="0">
                    <a:pos x="84" y="14"/>
                  </a:cxn>
                  <a:cxn ang="0">
                    <a:pos x="83" y="11"/>
                  </a:cxn>
                  <a:cxn ang="0">
                    <a:pos x="80" y="8"/>
                  </a:cxn>
                  <a:cxn ang="0">
                    <a:pos x="77" y="5"/>
                  </a:cxn>
                  <a:cxn ang="0">
                    <a:pos x="74" y="3"/>
                  </a:cxn>
                  <a:cxn ang="0">
                    <a:pos x="70" y="1"/>
                  </a:cxn>
                  <a:cxn ang="0">
                    <a:pos x="65" y="0"/>
                  </a:cxn>
                  <a:cxn ang="0">
                    <a:pos x="61" y="0"/>
                  </a:cxn>
                  <a:cxn ang="0">
                    <a:pos x="56" y="1"/>
                  </a:cxn>
                  <a:cxn ang="0">
                    <a:pos x="52" y="2"/>
                  </a:cxn>
                  <a:cxn ang="0">
                    <a:pos x="47" y="5"/>
                  </a:cxn>
                  <a:cxn ang="0">
                    <a:pos x="44" y="8"/>
                  </a:cxn>
                  <a:cxn ang="0">
                    <a:pos x="41" y="12"/>
                  </a:cxn>
                  <a:cxn ang="0">
                    <a:pos x="39" y="17"/>
                  </a:cxn>
                </a:cxnLst>
                <a:rect l="0" t="0" r="r" b="b"/>
                <a:pathLst>
                  <a:path w="146" h="222">
                    <a:moveTo>
                      <a:pt x="39" y="17"/>
                    </a:moveTo>
                    <a:lnTo>
                      <a:pt x="1" y="102"/>
                    </a:lnTo>
                    <a:lnTo>
                      <a:pt x="1" y="104"/>
                    </a:lnTo>
                    <a:lnTo>
                      <a:pt x="1" y="105"/>
                    </a:lnTo>
                    <a:lnTo>
                      <a:pt x="0" y="106"/>
                    </a:lnTo>
                    <a:lnTo>
                      <a:pt x="0" y="109"/>
                    </a:lnTo>
                    <a:lnTo>
                      <a:pt x="0" y="110"/>
                    </a:lnTo>
                    <a:lnTo>
                      <a:pt x="0" y="112"/>
                    </a:lnTo>
                    <a:lnTo>
                      <a:pt x="1" y="114"/>
                    </a:lnTo>
                    <a:lnTo>
                      <a:pt x="1" y="116"/>
                    </a:lnTo>
                    <a:lnTo>
                      <a:pt x="2" y="117"/>
                    </a:lnTo>
                    <a:lnTo>
                      <a:pt x="3" y="119"/>
                    </a:lnTo>
                    <a:lnTo>
                      <a:pt x="5" y="121"/>
                    </a:lnTo>
                    <a:lnTo>
                      <a:pt x="6" y="122"/>
                    </a:lnTo>
                    <a:lnTo>
                      <a:pt x="8" y="123"/>
                    </a:lnTo>
                    <a:lnTo>
                      <a:pt x="9" y="124"/>
                    </a:lnTo>
                    <a:lnTo>
                      <a:pt x="10" y="124"/>
                    </a:lnTo>
                    <a:lnTo>
                      <a:pt x="12" y="125"/>
                    </a:lnTo>
                    <a:lnTo>
                      <a:pt x="14" y="125"/>
                    </a:lnTo>
                    <a:lnTo>
                      <a:pt x="16" y="125"/>
                    </a:lnTo>
                    <a:lnTo>
                      <a:pt x="95" y="125"/>
                    </a:lnTo>
                    <a:lnTo>
                      <a:pt x="95" y="221"/>
                    </a:lnTo>
                    <a:lnTo>
                      <a:pt x="120" y="221"/>
                    </a:lnTo>
                    <a:lnTo>
                      <a:pt x="120" y="106"/>
                    </a:lnTo>
                    <a:lnTo>
                      <a:pt x="120" y="105"/>
                    </a:lnTo>
                    <a:lnTo>
                      <a:pt x="119" y="104"/>
                    </a:lnTo>
                    <a:lnTo>
                      <a:pt x="118" y="102"/>
                    </a:lnTo>
                    <a:lnTo>
                      <a:pt x="118" y="102"/>
                    </a:lnTo>
                    <a:lnTo>
                      <a:pt x="117" y="101"/>
                    </a:lnTo>
                    <a:lnTo>
                      <a:pt x="116" y="100"/>
                    </a:lnTo>
                    <a:lnTo>
                      <a:pt x="115" y="99"/>
                    </a:lnTo>
                    <a:lnTo>
                      <a:pt x="114" y="98"/>
                    </a:lnTo>
                    <a:lnTo>
                      <a:pt x="113" y="98"/>
                    </a:lnTo>
                    <a:lnTo>
                      <a:pt x="111" y="97"/>
                    </a:lnTo>
                    <a:lnTo>
                      <a:pt x="110" y="97"/>
                    </a:lnTo>
                    <a:lnTo>
                      <a:pt x="108" y="96"/>
                    </a:lnTo>
                    <a:lnTo>
                      <a:pt x="107" y="96"/>
                    </a:lnTo>
                    <a:lnTo>
                      <a:pt x="106" y="96"/>
                    </a:lnTo>
                    <a:lnTo>
                      <a:pt x="104" y="96"/>
                    </a:lnTo>
                    <a:lnTo>
                      <a:pt x="103" y="96"/>
                    </a:lnTo>
                    <a:lnTo>
                      <a:pt x="57" y="94"/>
                    </a:lnTo>
                    <a:lnTo>
                      <a:pt x="70" y="56"/>
                    </a:lnTo>
                    <a:lnTo>
                      <a:pt x="79" y="70"/>
                    </a:lnTo>
                    <a:lnTo>
                      <a:pt x="135" y="70"/>
                    </a:lnTo>
                    <a:lnTo>
                      <a:pt x="136" y="69"/>
                    </a:lnTo>
                    <a:lnTo>
                      <a:pt x="137" y="69"/>
                    </a:lnTo>
                    <a:lnTo>
                      <a:pt x="139" y="68"/>
                    </a:lnTo>
                    <a:lnTo>
                      <a:pt x="139" y="68"/>
                    </a:lnTo>
                    <a:lnTo>
                      <a:pt x="140" y="67"/>
                    </a:lnTo>
                    <a:lnTo>
                      <a:pt x="142" y="66"/>
                    </a:lnTo>
                    <a:lnTo>
                      <a:pt x="142" y="65"/>
                    </a:lnTo>
                    <a:lnTo>
                      <a:pt x="144" y="65"/>
                    </a:lnTo>
                    <a:lnTo>
                      <a:pt x="144" y="63"/>
                    </a:lnTo>
                    <a:lnTo>
                      <a:pt x="144" y="62"/>
                    </a:lnTo>
                    <a:lnTo>
                      <a:pt x="145" y="61"/>
                    </a:lnTo>
                    <a:lnTo>
                      <a:pt x="145" y="59"/>
                    </a:lnTo>
                    <a:lnTo>
                      <a:pt x="145" y="57"/>
                    </a:lnTo>
                    <a:lnTo>
                      <a:pt x="144" y="55"/>
                    </a:lnTo>
                    <a:lnTo>
                      <a:pt x="144" y="54"/>
                    </a:lnTo>
                    <a:lnTo>
                      <a:pt x="143" y="53"/>
                    </a:lnTo>
                    <a:lnTo>
                      <a:pt x="142" y="52"/>
                    </a:lnTo>
                    <a:lnTo>
                      <a:pt x="141" y="51"/>
                    </a:lnTo>
                    <a:lnTo>
                      <a:pt x="140" y="50"/>
                    </a:lnTo>
                    <a:lnTo>
                      <a:pt x="139" y="49"/>
                    </a:lnTo>
                    <a:lnTo>
                      <a:pt x="138" y="48"/>
                    </a:lnTo>
                    <a:lnTo>
                      <a:pt x="136" y="48"/>
                    </a:lnTo>
                    <a:lnTo>
                      <a:pt x="135" y="48"/>
                    </a:lnTo>
                    <a:lnTo>
                      <a:pt x="92" y="48"/>
                    </a:lnTo>
                    <a:lnTo>
                      <a:pt x="83" y="33"/>
                    </a:lnTo>
                    <a:lnTo>
                      <a:pt x="84" y="31"/>
                    </a:lnTo>
                    <a:lnTo>
                      <a:pt x="85" y="29"/>
                    </a:lnTo>
                    <a:lnTo>
                      <a:pt x="85" y="27"/>
                    </a:lnTo>
                    <a:lnTo>
                      <a:pt x="85" y="25"/>
                    </a:lnTo>
                    <a:lnTo>
                      <a:pt x="85" y="23"/>
                    </a:lnTo>
                    <a:lnTo>
                      <a:pt x="85" y="21"/>
                    </a:lnTo>
                    <a:lnTo>
                      <a:pt x="85" y="18"/>
                    </a:lnTo>
                    <a:lnTo>
                      <a:pt x="85" y="16"/>
                    </a:lnTo>
                    <a:lnTo>
                      <a:pt x="84" y="14"/>
                    </a:lnTo>
                    <a:lnTo>
                      <a:pt x="84" y="13"/>
                    </a:lnTo>
                    <a:lnTo>
                      <a:pt x="83" y="11"/>
                    </a:lnTo>
                    <a:lnTo>
                      <a:pt x="82" y="10"/>
                    </a:lnTo>
                    <a:lnTo>
                      <a:pt x="80" y="8"/>
                    </a:lnTo>
                    <a:lnTo>
                      <a:pt x="79" y="7"/>
                    </a:lnTo>
                    <a:lnTo>
                      <a:pt x="77" y="5"/>
                    </a:lnTo>
                    <a:lnTo>
                      <a:pt x="76" y="4"/>
                    </a:lnTo>
                    <a:lnTo>
                      <a:pt x="74" y="3"/>
                    </a:lnTo>
                    <a:lnTo>
                      <a:pt x="72" y="2"/>
                    </a:lnTo>
                    <a:lnTo>
                      <a:pt x="70" y="1"/>
                    </a:lnTo>
                    <a:lnTo>
                      <a:pt x="67" y="1"/>
                    </a:lnTo>
                    <a:lnTo>
                      <a:pt x="65" y="0"/>
                    </a:lnTo>
                    <a:lnTo>
                      <a:pt x="63" y="0"/>
                    </a:lnTo>
                    <a:lnTo>
                      <a:pt x="61" y="0"/>
                    </a:lnTo>
                    <a:lnTo>
                      <a:pt x="59" y="0"/>
                    </a:lnTo>
                    <a:lnTo>
                      <a:pt x="56" y="1"/>
                    </a:lnTo>
                    <a:lnTo>
                      <a:pt x="54" y="1"/>
                    </a:lnTo>
                    <a:lnTo>
                      <a:pt x="52" y="2"/>
                    </a:lnTo>
                    <a:lnTo>
                      <a:pt x="50" y="3"/>
                    </a:lnTo>
                    <a:lnTo>
                      <a:pt x="47" y="5"/>
                    </a:lnTo>
                    <a:lnTo>
                      <a:pt x="46" y="7"/>
                    </a:lnTo>
                    <a:lnTo>
                      <a:pt x="44" y="8"/>
                    </a:lnTo>
                    <a:lnTo>
                      <a:pt x="43" y="10"/>
                    </a:lnTo>
                    <a:lnTo>
                      <a:pt x="41" y="12"/>
                    </a:lnTo>
                    <a:lnTo>
                      <a:pt x="40" y="14"/>
                    </a:lnTo>
                    <a:lnTo>
                      <a:pt x="39" y="17"/>
                    </a:lnTo>
                  </a:path>
                </a:pathLst>
              </a:custGeom>
              <a:solidFill>
                <a:srgbClr val="F39FD1"/>
              </a:solidFill>
              <a:ln w="127000" cap="rnd" cmpd="sng">
                <a:noFill/>
                <a:prstDash val="solid"/>
                <a:round/>
                <a:headEnd type="none" w="med" len="med"/>
                <a:tailEnd type="none" w="med" len="med"/>
              </a:ln>
              <a:effectLst/>
            </p:spPr>
            <p:txBody>
              <a:bodyPr>
                <a:prstTxWarp prst="textNoShape">
                  <a:avLst/>
                </a:prstTxWarp>
              </a:bodyPr>
              <a:lstStyle/>
              <a:p>
                <a:endParaRPr lang="en-US"/>
              </a:p>
            </p:txBody>
          </p:sp>
        </p:grpSp>
        <p:sp>
          <p:nvSpPr>
            <p:cNvPr id="2716699" name="Freeform 27"/>
            <p:cNvSpPr>
              <a:spLocks/>
            </p:cNvSpPr>
            <p:nvPr/>
          </p:nvSpPr>
          <p:spPr bwMode="auto">
            <a:xfrm>
              <a:off x="1756" y="1468"/>
              <a:ext cx="186" cy="306"/>
            </a:xfrm>
            <a:custGeom>
              <a:avLst/>
              <a:gdLst/>
              <a:ahLst/>
              <a:cxnLst>
                <a:cxn ang="0">
                  <a:pos x="208" y="276"/>
                </a:cxn>
                <a:cxn ang="0">
                  <a:pos x="192" y="276"/>
                </a:cxn>
                <a:cxn ang="0">
                  <a:pos x="165" y="241"/>
                </a:cxn>
                <a:cxn ang="0">
                  <a:pos x="127" y="177"/>
                </a:cxn>
                <a:cxn ang="0">
                  <a:pos x="116" y="149"/>
                </a:cxn>
                <a:cxn ang="0">
                  <a:pos x="119" y="129"/>
                </a:cxn>
                <a:cxn ang="0">
                  <a:pos x="128" y="125"/>
                </a:cxn>
                <a:cxn ang="0">
                  <a:pos x="143" y="135"/>
                </a:cxn>
                <a:cxn ang="0">
                  <a:pos x="162" y="147"/>
                </a:cxn>
                <a:cxn ang="0">
                  <a:pos x="171" y="147"/>
                </a:cxn>
                <a:cxn ang="0">
                  <a:pos x="173" y="141"/>
                </a:cxn>
                <a:cxn ang="0">
                  <a:pos x="164" y="129"/>
                </a:cxn>
                <a:cxn ang="0">
                  <a:pos x="141" y="113"/>
                </a:cxn>
                <a:cxn ang="0">
                  <a:pos x="132" y="91"/>
                </a:cxn>
                <a:cxn ang="0">
                  <a:pos x="128" y="72"/>
                </a:cxn>
                <a:cxn ang="0">
                  <a:pos x="118" y="59"/>
                </a:cxn>
                <a:cxn ang="0">
                  <a:pos x="114" y="50"/>
                </a:cxn>
                <a:cxn ang="0">
                  <a:pos x="119" y="38"/>
                </a:cxn>
                <a:cxn ang="0">
                  <a:pos x="124" y="25"/>
                </a:cxn>
                <a:cxn ang="0">
                  <a:pos x="120" y="9"/>
                </a:cxn>
                <a:cxn ang="0">
                  <a:pos x="110" y="1"/>
                </a:cxn>
                <a:cxn ang="0">
                  <a:pos x="94" y="3"/>
                </a:cxn>
                <a:cxn ang="0">
                  <a:pos x="88" y="13"/>
                </a:cxn>
                <a:cxn ang="0">
                  <a:pos x="88" y="24"/>
                </a:cxn>
                <a:cxn ang="0">
                  <a:pos x="92" y="37"/>
                </a:cxn>
                <a:cxn ang="0">
                  <a:pos x="92" y="49"/>
                </a:cxn>
                <a:cxn ang="0">
                  <a:pos x="81" y="59"/>
                </a:cxn>
                <a:cxn ang="0">
                  <a:pos x="68" y="67"/>
                </a:cxn>
                <a:cxn ang="0">
                  <a:pos x="58" y="79"/>
                </a:cxn>
                <a:cxn ang="0">
                  <a:pos x="48" y="104"/>
                </a:cxn>
                <a:cxn ang="0">
                  <a:pos x="43" y="128"/>
                </a:cxn>
                <a:cxn ang="0">
                  <a:pos x="42" y="153"/>
                </a:cxn>
                <a:cxn ang="0">
                  <a:pos x="43" y="166"/>
                </a:cxn>
                <a:cxn ang="0">
                  <a:pos x="51" y="170"/>
                </a:cxn>
                <a:cxn ang="0">
                  <a:pos x="55" y="166"/>
                </a:cxn>
                <a:cxn ang="0">
                  <a:pos x="55" y="139"/>
                </a:cxn>
                <a:cxn ang="0">
                  <a:pos x="58" y="122"/>
                </a:cxn>
                <a:cxn ang="0">
                  <a:pos x="67" y="114"/>
                </a:cxn>
                <a:cxn ang="0">
                  <a:pos x="73" y="120"/>
                </a:cxn>
                <a:cxn ang="0">
                  <a:pos x="71" y="147"/>
                </a:cxn>
                <a:cxn ang="0">
                  <a:pos x="64" y="175"/>
                </a:cxn>
                <a:cxn ang="0">
                  <a:pos x="55" y="206"/>
                </a:cxn>
                <a:cxn ang="0">
                  <a:pos x="34" y="237"/>
                </a:cxn>
                <a:cxn ang="0">
                  <a:pos x="8" y="268"/>
                </a:cxn>
                <a:cxn ang="0">
                  <a:pos x="0" y="285"/>
                </a:cxn>
                <a:cxn ang="0">
                  <a:pos x="20" y="305"/>
                </a:cxn>
                <a:cxn ang="0">
                  <a:pos x="34" y="302"/>
                </a:cxn>
                <a:cxn ang="0">
                  <a:pos x="24" y="289"/>
                </a:cxn>
                <a:cxn ang="0">
                  <a:pos x="31" y="272"/>
                </a:cxn>
                <a:cxn ang="0">
                  <a:pos x="64" y="234"/>
                </a:cxn>
                <a:cxn ang="0">
                  <a:pos x="88" y="206"/>
                </a:cxn>
                <a:cxn ang="0">
                  <a:pos x="99" y="200"/>
                </a:cxn>
                <a:cxn ang="0">
                  <a:pos x="114" y="209"/>
                </a:cxn>
                <a:cxn ang="0">
                  <a:pos x="148" y="255"/>
                </a:cxn>
                <a:cxn ang="0">
                  <a:pos x="175" y="294"/>
                </a:cxn>
                <a:cxn ang="0">
                  <a:pos x="186" y="297"/>
                </a:cxn>
                <a:cxn ang="0">
                  <a:pos x="200" y="287"/>
                </a:cxn>
              </a:cxnLst>
              <a:rect l="0" t="0" r="r" b="b"/>
              <a:pathLst>
                <a:path w="209" h="306">
                  <a:moveTo>
                    <a:pt x="207" y="281"/>
                  </a:moveTo>
                  <a:lnTo>
                    <a:pt x="208" y="276"/>
                  </a:lnTo>
                  <a:lnTo>
                    <a:pt x="200" y="277"/>
                  </a:lnTo>
                  <a:lnTo>
                    <a:pt x="192" y="276"/>
                  </a:lnTo>
                  <a:lnTo>
                    <a:pt x="182" y="268"/>
                  </a:lnTo>
                  <a:lnTo>
                    <a:pt x="165" y="241"/>
                  </a:lnTo>
                  <a:lnTo>
                    <a:pt x="140" y="200"/>
                  </a:lnTo>
                  <a:lnTo>
                    <a:pt x="127" y="177"/>
                  </a:lnTo>
                  <a:lnTo>
                    <a:pt x="118" y="159"/>
                  </a:lnTo>
                  <a:lnTo>
                    <a:pt x="116" y="149"/>
                  </a:lnTo>
                  <a:lnTo>
                    <a:pt x="116" y="137"/>
                  </a:lnTo>
                  <a:lnTo>
                    <a:pt x="119" y="129"/>
                  </a:lnTo>
                  <a:lnTo>
                    <a:pt x="124" y="125"/>
                  </a:lnTo>
                  <a:lnTo>
                    <a:pt x="128" y="125"/>
                  </a:lnTo>
                  <a:lnTo>
                    <a:pt x="133" y="128"/>
                  </a:lnTo>
                  <a:lnTo>
                    <a:pt x="143" y="135"/>
                  </a:lnTo>
                  <a:lnTo>
                    <a:pt x="154" y="143"/>
                  </a:lnTo>
                  <a:lnTo>
                    <a:pt x="162" y="147"/>
                  </a:lnTo>
                  <a:lnTo>
                    <a:pt x="167" y="149"/>
                  </a:lnTo>
                  <a:lnTo>
                    <a:pt x="171" y="147"/>
                  </a:lnTo>
                  <a:lnTo>
                    <a:pt x="174" y="143"/>
                  </a:lnTo>
                  <a:lnTo>
                    <a:pt x="173" y="141"/>
                  </a:lnTo>
                  <a:lnTo>
                    <a:pt x="171" y="137"/>
                  </a:lnTo>
                  <a:lnTo>
                    <a:pt x="164" y="129"/>
                  </a:lnTo>
                  <a:lnTo>
                    <a:pt x="149" y="120"/>
                  </a:lnTo>
                  <a:lnTo>
                    <a:pt x="141" y="113"/>
                  </a:lnTo>
                  <a:lnTo>
                    <a:pt x="136" y="104"/>
                  </a:lnTo>
                  <a:lnTo>
                    <a:pt x="132" y="91"/>
                  </a:lnTo>
                  <a:lnTo>
                    <a:pt x="131" y="78"/>
                  </a:lnTo>
                  <a:lnTo>
                    <a:pt x="128" y="72"/>
                  </a:lnTo>
                  <a:lnTo>
                    <a:pt x="124" y="66"/>
                  </a:lnTo>
                  <a:lnTo>
                    <a:pt x="118" y="59"/>
                  </a:lnTo>
                  <a:lnTo>
                    <a:pt x="114" y="55"/>
                  </a:lnTo>
                  <a:lnTo>
                    <a:pt x="114" y="50"/>
                  </a:lnTo>
                  <a:lnTo>
                    <a:pt x="116" y="42"/>
                  </a:lnTo>
                  <a:lnTo>
                    <a:pt x="119" y="38"/>
                  </a:lnTo>
                  <a:lnTo>
                    <a:pt x="122" y="33"/>
                  </a:lnTo>
                  <a:lnTo>
                    <a:pt x="124" y="25"/>
                  </a:lnTo>
                  <a:lnTo>
                    <a:pt x="122" y="16"/>
                  </a:lnTo>
                  <a:lnTo>
                    <a:pt x="120" y="9"/>
                  </a:lnTo>
                  <a:lnTo>
                    <a:pt x="116" y="4"/>
                  </a:lnTo>
                  <a:lnTo>
                    <a:pt x="110" y="1"/>
                  </a:lnTo>
                  <a:lnTo>
                    <a:pt x="101" y="0"/>
                  </a:lnTo>
                  <a:lnTo>
                    <a:pt x="94" y="3"/>
                  </a:lnTo>
                  <a:lnTo>
                    <a:pt x="90" y="7"/>
                  </a:lnTo>
                  <a:lnTo>
                    <a:pt x="88" y="13"/>
                  </a:lnTo>
                  <a:lnTo>
                    <a:pt x="86" y="18"/>
                  </a:lnTo>
                  <a:lnTo>
                    <a:pt x="88" y="24"/>
                  </a:lnTo>
                  <a:lnTo>
                    <a:pt x="90" y="32"/>
                  </a:lnTo>
                  <a:lnTo>
                    <a:pt x="92" y="37"/>
                  </a:lnTo>
                  <a:lnTo>
                    <a:pt x="93" y="42"/>
                  </a:lnTo>
                  <a:lnTo>
                    <a:pt x="92" y="49"/>
                  </a:lnTo>
                  <a:lnTo>
                    <a:pt x="88" y="54"/>
                  </a:lnTo>
                  <a:lnTo>
                    <a:pt x="81" y="59"/>
                  </a:lnTo>
                  <a:lnTo>
                    <a:pt x="73" y="63"/>
                  </a:lnTo>
                  <a:lnTo>
                    <a:pt x="68" y="67"/>
                  </a:lnTo>
                  <a:lnTo>
                    <a:pt x="63" y="72"/>
                  </a:lnTo>
                  <a:lnTo>
                    <a:pt x="58" y="79"/>
                  </a:lnTo>
                  <a:lnTo>
                    <a:pt x="52" y="91"/>
                  </a:lnTo>
                  <a:lnTo>
                    <a:pt x="48" y="104"/>
                  </a:lnTo>
                  <a:lnTo>
                    <a:pt x="44" y="114"/>
                  </a:lnTo>
                  <a:lnTo>
                    <a:pt x="43" y="128"/>
                  </a:lnTo>
                  <a:lnTo>
                    <a:pt x="42" y="143"/>
                  </a:lnTo>
                  <a:lnTo>
                    <a:pt x="42" y="153"/>
                  </a:lnTo>
                  <a:lnTo>
                    <a:pt x="42" y="160"/>
                  </a:lnTo>
                  <a:lnTo>
                    <a:pt x="43" y="166"/>
                  </a:lnTo>
                  <a:lnTo>
                    <a:pt x="46" y="168"/>
                  </a:lnTo>
                  <a:lnTo>
                    <a:pt x="51" y="170"/>
                  </a:lnTo>
                  <a:lnTo>
                    <a:pt x="54" y="168"/>
                  </a:lnTo>
                  <a:lnTo>
                    <a:pt x="55" y="166"/>
                  </a:lnTo>
                  <a:lnTo>
                    <a:pt x="55" y="155"/>
                  </a:lnTo>
                  <a:lnTo>
                    <a:pt x="55" y="139"/>
                  </a:lnTo>
                  <a:lnTo>
                    <a:pt x="56" y="129"/>
                  </a:lnTo>
                  <a:lnTo>
                    <a:pt x="58" y="122"/>
                  </a:lnTo>
                  <a:lnTo>
                    <a:pt x="61" y="116"/>
                  </a:lnTo>
                  <a:lnTo>
                    <a:pt x="67" y="114"/>
                  </a:lnTo>
                  <a:lnTo>
                    <a:pt x="72" y="116"/>
                  </a:lnTo>
                  <a:lnTo>
                    <a:pt x="73" y="120"/>
                  </a:lnTo>
                  <a:lnTo>
                    <a:pt x="72" y="131"/>
                  </a:lnTo>
                  <a:lnTo>
                    <a:pt x="71" y="147"/>
                  </a:lnTo>
                  <a:lnTo>
                    <a:pt x="68" y="162"/>
                  </a:lnTo>
                  <a:lnTo>
                    <a:pt x="64" y="175"/>
                  </a:lnTo>
                  <a:lnTo>
                    <a:pt x="60" y="192"/>
                  </a:lnTo>
                  <a:lnTo>
                    <a:pt x="55" y="206"/>
                  </a:lnTo>
                  <a:lnTo>
                    <a:pt x="43" y="225"/>
                  </a:lnTo>
                  <a:lnTo>
                    <a:pt x="34" y="237"/>
                  </a:lnTo>
                  <a:lnTo>
                    <a:pt x="18" y="255"/>
                  </a:lnTo>
                  <a:lnTo>
                    <a:pt x="8" y="268"/>
                  </a:lnTo>
                  <a:lnTo>
                    <a:pt x="0" y="280"/>
                  </a:lnTo>
                  <a:lnTo>
                    <a:pt x="0" y="285"/>
                  </a:lnTo>
                  <a:lnTo>
                    <a:pt x="8" y="294"/>
                  </a:lnTo>
                  <a:lnTo>
                    <a:pt x="20" y="305"/>
                  </a:lnTo>
                  <a:lnTo>
                    <a:pt x="31" y="305"/>
                  </a:lnTo>
                  <a:lnTo>
                    <a:pt x="34" y="302"/>
                  </a:lnTo>
                  <a:lnTo>
                    <a:pt x="29" y="296"/>
                  </a:lnTo>
                  <a:lnTo>
                    <a:pt x="24" y="289"/>
                  </a:lnTo>
                  <a:lnTo>
                    <a:pt x="24" y="284"/>
                  </a:lnTo>
                  <a:lnTo>
                    <a:pt x="31" y="272"/>
                  </a:lnTo>
                  <a:lnTo>
                    <a:pt x="44" y="259"/>
                  </a:lnTo>
                  <a:lnTo>
                    <a:pt x="64" y="234"/>
                  </a:lnTo>
                  <a:lnTo>
                    <a:pt x="81" y="213"/>
                  </a:lnTo>
                  <a:lnTo>
                    <a:pt x="88" y="206"/>
                  </a:lnTo>
                  <a:lnTo>
                    <a:pt x="92" y="201"/>
                  </a:lnTo>
                  <a:lnTo>
                    <a:pt x="99" y="200"/>
                  </a:lnTo>
                  <a:lnTo>
                    <a:pt x="106" y="204"/>
                  </a:lnTo>
                  <a:lnTo>
                    <a:pt x="114" y="209"/>
                  </a:lnTo>
                  <a:lnTo>
                    <a:pt x="130" y="230"/>
                  </a:lnTo>
                  <a:lnTo>
                    <a:pt x="148" y="255"/>
                  </a:lnTo>
                  <a:lnTo>
                    <a:pt x="165" y="280"/>
                  </a:lnTo>
                  <a:lnTo>
                    <a:pt x="175" y="294"/>
                  </a:lnTo>
                  <a:lnTo>
                    <a:pt x="179" y="297"/>
                  </a:lnTo>
                  <a:lnTo>
                    <a:pt x="186" y="297"/>
                  </a:lnTo>
                  <a:lnTo>
                    <a:pt x="192" y="292"/>
                  </a:lnTo>
                  <a:lnTo>
                    <a:pt x="200" y="287"/>
                  </a:lnTo>
                  <a:lnTo>
                    <a:pt x="207" y="281"/>
                  </a:lnTo>
                </a:path>
              </a:pathLst>
            </a:custGeom>
            <a:solidFill>
              <a:srgbClr val="CECECE"/>
            </a:solidFill>
            <a:ln w="25400" cap="rnd" cmpd="sng">
              <a:solidFill>
                <a:schemeClr val="tx2"/>
              </a:solidFill>
              <a:prstDash val="solid"/>
              <a:round/>
              <a:headEnd type="none" w="med" len="med"/>
              <a:tailEnd type="none" w="med" len="med"/>
            </a:ln>
            <a:effectLst/>
          </p:spPr>
          <p:txBody>
            <a:bodyPr>
              <a:prstTxWarp prst="textNoShape">
                <a:avLst/>
              </a:prstTxWarp>
            </a:bodyPr>
            <a:lstStyle/>
            <a:p>
              <a:endParaRPr lang="en-US"/>
            </a:p>
          </p:txBody>
        </p:sp>
        <p:grpSp>
          <p:nvGrpSpPr>
            <p:cNvPr id="6" name="Group 28"/>
            <p:cNvGrpSpPr>
              <a:grpSpLocks/>
            </p:cNvGrpSpPr>
            <p:nvPr/>
          </p:nvGrpSpPr>
          <p:grpSpPr bwMode="auto">
            <a:xfrm>
              <a:off x="1232" y="1458"/>
              <a:ext cx="241" cy="326"/>
              <a:chOff x="1386" y="1458"/>
              <a:chExt cx="271" cy="326"/>
            </a:xfrm>
          </p:grpSpPr>
          <p:grpSp>
            <p:nvGrpSpPr>
              <p:cNvPr id="7" name="Group 29"/>
              <p:cNvGrpSpPr>
                <a:grpSpLocks/>
              </p:cNvGrpSpPr>
              <p:nvPr/>
            </p:nvGrpSpPr>
            <p:grpSpPr bwMode="auto">
              <a:xfrm>
                <a:off x="1386" y="1458"/>
                <a:ext cx="271" cy="326"/>
                <a:chOff x="1386" y="1458"/>
                <a:chExt cx="271" cy="326"/>
              </a:xfrm>
            </p:grpSpPr>
            <p:sp>
              <p:nvSpPr>
                <p:cNvPr id="2716702" name="AutoShape 30"/>
                <p:cNvSpPr>
                  <a:spLocks noChangeArrowheads="1"/>
                </p:cNvSpPr>
                <p:nvPr/>
              </p:nvSpPr>
              <p:spPr bwMode="auto">
                <a:xfrm>
                  <a:off x="1386" y="1510"/>
                  <a:ext cx="271" cy="274"/>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6703" name="AutoShape 31"/>
                <p:cNvSpPr>
                  <a:spLocks noChangeArrowheads="1"/>
                </p:cNvSpPr>
                <p:nvPr/>
              </p:nvSpPr>
              <p:spPr bwMode="auto">
                <a:xfrm>
                  <a:off x="1450" y="1458"/>
                  <a:ext cx="207" cy="49"/>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16704" name="Oval 32"/>
              <p:cNvSpPr>
                <a:spLocks noChangeArrowheads="1"/>
              </p:cNvSpPr>
              <p:nvPr/>
            </p:nvSpPr>
            <p:spPr bwMode="auto">
              <a:xfrm>
                <a:off x="1472" y="1486"/>
                <a:ext cx="27" cy="8"/>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705" name="AutoShape 33"/>
              <p:cNvSpPr>
                <a:spLocks noChangeArrowheads="1"/>
              </p:cNvSpPr>
              <p:nvPr/>
            </p:nvSpPr>
            <p:spPr bwMode="auto">
              <a:xfrm>
                <a:off x="1418" y="1640"/>
                <a:ext cx="145" cy="59"/>
              </a:xfrm>
              <a:prstGeom prst="octagon">
                <a:avLst>
                  <a:gd name="adj" fmla="val 29282"/>
                </a:avLst>
              </a:prstGeom>
              <a:noFill/>
              <a:ln w="25400">
                <a:solidFill>
                  <a:schemeClr val="tx1"/>
                </a:solidFill>
                <a:miter lim="800000"/>
                <a:headEnd/>
                <a:tailEnd/>
              </a:ln>
              <a:effectLst/>
            </p:spPr>
            <p:txBody>
              <a:bodyPr wrap="none" anchor="ctr">
                <a:prstTxWarp prst="textNoShape">
                  <a:avLst/>
                </a:prstTxWarp>
              </a:bodyPr>
              <a:lstStyle/>
              <a:p>
                <a:endParaRPr lang="en-US"/>
              </a:p>
            </p:txBody>
          </p:sp>
        </p:grpSp>
      </p:grpSp>
      <p:grpSp>
        <p:nvGrpSpPr>
          <p:cNvPr id="8" name="Group 34"/>
          <p:cNvGrpSpPr>
            <a:grpSpLocks/>
          </p:cNvGrpSpPr>
          <p:nvPr/>
        </p:nvGrpSpPr>
        <p:grpSpPr bwMode="auto">
          <a:xfrm>
            <a:off x="3321050" y="3046413"/>
            <a:ext cx="1441450" cy="517525"/>
            <a:chOff x="2353" y="1795"/>
            <a:chExt cx="1022" cy="326"/>
          </a:xfrm>
        </p:grpSpPr>
        <p:grpSp>
          <p:nvGrpSpPr>
            <p:cNvPr id="9" name="Group 35"/>
            <p:cNvGrpSpPr>
              <a:grpSpLocks/>
            </p:cNvGrpSpPr>
            <p:nvPr/>
          </p:nvGrpSpPr>
          <p:grpSpPr bwMode="auto">
            <a:xfrm>
              <a:off x="2353" y="1795"/>
              <a:ext cx="217" cy="326"/>
              <a:chOff x="2353" y="1795"/>
              <a:chExt cx="217" cy="326"/>
            </a:xfrm>
          </p:grpSpPr>
          <p:sp>
            <p:nvSpPr>
              <p:cNvPr id="2716708" name="AutoShape 36"/>
              <p:cNvSpPr>
                <a:spLocks noChangeArrowheads="1"/>
              </p:cNvSpPr>
              <p:nvPr/>
            </p:nvSpPr>
            <p:spPr bwMode="auto">
              <a:xfrm>
                <a:off x="2353" y="1849"/>
                <a:ext cx="217" cy="272"/>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6709" name="AutoShape 37"/>
              <p:cNvSpPr>
                <a:spLocks noChangeArrowheads="1"/>
              </p:cNvSpPr>
              <p:nvPr/>
            </p:nvSpPr>
            <p:spPr bwMode="auto">
              <a:xfrm>
                <a:off x="2404" y="1795"/>
                <a:ext cx="166" cy="49"/>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6710" name="AutoShape 38"/>
              <p:cNvSpPr>
                <a:spLocks noChangeArrowheads="1"/>
              </p:cNvSpPr>
              <p:nvPr/>
            </p:nvSpPr>
            <p:spPr bwMode="auto">
              <a:xfrm>
                <a:off x="2396" y="1869"/>
                <a:ext cx="111" cy="18"/>
              </a:xfrm>
              <a:prstGeom prst="parallelogram">
                <a:avLst>
                  <a:gd name="adj" fmla="val 154138"/>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grpSp>
        <p:grpSp>
          <p:nvGrpSpPr>
            <p:cNvPr id="10" name="Group 39"/>
            <p:cNvGrpSpPr>
              <a:grpSpLocks/>
            </p:cNvGrpSpPr>
            <p:nvPr/>
          </p:nvGrpSpPr>
          <p:grpSpPr bwMode="auto">
            <a:xfrm>
              <a:off x="2897" y="1838"/>
              <a:ext cx="211" cy="270"/>
              <a:chOff x="2897" y="1838"/>
              <a:chExt cx="211" cy="270"/>
            </a:xfrm>
          </p:grpSpPr>
          <p:sp>
            <p:nvSpPr>
              <p:cNvPr id="2716712" name="Freeform 40"/>
              <p:cNvSpPr>
                <a:spLocks/>
              </p:cNvSpPr>
              <p:nvPr/>
            </p:nvSpPr>
            <p:spPr bwMode="auto">
              <a:xfrm>
                <a:off x="3033" y="1963"/>
                <a:ext cx="64" cy="145"/>
              </a:xfrm>
              <a:custGeom>
                <a:avLst/>
                <a:gdLst/>
                <a:ahLst/>
                <a:cxnLst>
                  <a:cxn ang="0">
                    <a:pos x="46" y="0"/>
                  </a:cxn>
                  <a:cxn ang="0">
                    <a:pos x="63" y="0"/>
                  </a:cxn>
                  <a:cxn ang="0">
                    <a:pos x="17" y="144"/>
                  </a:cxn>
                  <a:cxn ang="0">
                    <a:pos x="0" y="144"/>
                  </a:cxn>
                  <a:cxn ang="0">
                    <a:pos x="46" y="0"/>
                  </a:cxn>
                </a:cxnLst>
                <a:rect l="0" t="0" r="r" b="b"/>
                <a:pathLst>
                  <a:path w="64" h="145">
                    <a:moveTo>
                      <a:pt x="46" y="0"/>
                    </a:moveTo>
                    <a:lnTo>
                      <a:pt x="63" y="0"/>
                    </a:lnTo>
                    <a:lnTo>
                      <a:pt x="17" y="144"/>
                    </a:lnTo>
                    <a:lnTo>
                      <a:pt x="0" y="144"/>
                    </a:lnTo>
                    <a:lnTo>
                      <a:pt x="46" y="0"/>
                    </a:lnTo>
                  </a:path>
                </a:pathLst>
              </a:custGeom>
              <a:solidFill>
                <a:srgbClr val="F39FD1"/>
              </a:solidFill>
              <a:ln w="12700" cap="rnd" cmpd="sng">
                <a:noFill/>
                <a:prstDash val="solid"/>
                <a:round/>
                <a:headEnd type="none" w="med" len="med"/>
                <a:tailEnd type="none" w="med" len="med"/>
              </a:ln>
              <a:effectLst/>
            </p:spPr>
            <p:txBody>
              <a:bodyPr>
                <a:prstTxWarp prst="textNoShape">
                  <a:avLst/>
                </a:prstTxWarp>
              </a:bodyPr>
              <a:lstStyle/>
              <a:p>
                <a:endParaRPr lang="en-US"/>
              </a:p>
            </p:txBody>
          </p:sp>
          <p:sp>
            <p:nvSpPr>
              <p:cNvPr id="2716713" name="Rectangle 41"/>
              <p:cNvSpPr>
                <a:spLocks noChangeArrowheads="1"/>
              </p:cNvSpPr>
              <p:nvPr/>
            </p:nvSpPr>
            <p:spPr bwMode="auto">
              <a:xfrm>
                <a:off x="3028" y="1963"/>
                <a:ext cx="80" cy="11"/>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6714" name="Rectangle 42"/>
              <p:cNvSpPr>
                <a:spLocks noChangeArrowheads="1"/>
              </p:cNvSpPr>
              <p:nvPr/>
            </p:nvSpPr>
            <p:spPr bwMode="auto">
              <a:xfrm>
                <a:off x="3036" y="2022"/>
                <a:ext cx="60" cy="14"/>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6715" name="Rectangle 43"/>
              <p:cNvSpPr>
                <a:spLocks noChangeArrowheads="1"/>
              </p:cNvSpPr>
              <p:nvPr/>
            </p:nvSpPr>
            <p:spPr bwMode="auto">
              <a:xfrm>
                <a:off x="2898" y="2022"/>
                <a:ext cx="78" cy="9"/>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6716" name="Oval 44"/>
              <p:cNvSpPr>
                <a:spLocks noChangeArrowheads="1"/>
              </p:cNvSpPr>
              <p:nvPr/>
            </p:nvSpPr>
            <p:spPr bwMode="auto">
              <a:xfrm>
                <a:off x="2959" y="1838"/>
                <a:ext cx="24" cy="27"/>
              </a:xfrm>
              <a:prstGeom prst="ellipse">
                <a:avLst/>
              </a:prstGeom>
              <a:solidFill>
                <a:srgbClr val="F39FD1"/>
              </a:solidFill>
              <a:ln w="25400">
                <a:solidFill>
                  <a:srgbClr val="000000"/>
                </a:solidFill>
                <a:round/>
                <a:headEnd/>
                <a:tailEnd/>
              </a:ln>
              <a:effectLst/>
            </p:spPr>
            <p:txBody>
              <a:bodyPr wrap="none" anchor="ctr">
                <a:prstTxWarp prst="textNoShape">
                  <a:avLst/>
                </a:prstTxWarp>
              </a:bodyPr>
              <a:lstStyle/>
              <a:p>
                <a:endParaRPr lang="en-US"/>
              </a:p>
            </p:txBody>
          </p:sp>
          <p:sp>
            <p:nvSpPr>
              <p:cNvPr id="2716717" name="Freeform 45"/>
              <p:cNvSpPr>
                <a:spLocks/>
              </p:cNvSpPr>
              <p:nvPr/>
            </p:nvSpPr>
            <p:spPr bwMode="auto">
              <a:xfrm>
                <a:off x="2897" y="1884"/>
                <a:ext cx="144" cy="224"/>
              </a:xfrm>
              <a:custGeom>
                <a:avLst/>
                <a:gdLst/>
                <a:ahLst/>
                <a:cxnLst>
                  <a:cxn ang="0">
                    <a:pos x="1" y="103"/>
                  </a:cxn>
                  <a:cxn ang="0">
                    <a:pos x="1" y="106"/>
                  </a:cxn>
                  <a:cxn ang="0">
                    <a:pos x="0" y="110"/>
                  </a:cxn>
                  <a:cxn ang="0">
                    <a:pos x="0" y="113"/>
                  </a:cxn>
                  <a:cxn ang="0">
                    <a:pos x="1" y="117"/>
                  </a:cxn>
                  <a:cxn ang="0">
                    <a:pos x="3" y="120"/>
                  </a:cxn>
                  <a:cxn ang="0">
                    <a:pos x="6" y="123"/>
                  </a:cxn>
                  <a:cxn ang="0">
                    <a:pos x="9" y="125"/>
                  </a:cxn>
                  <a:cxn ang="0">
                    <a:pos x="11" y="126"/>
                  </a:cxn>
                  <a:cxn ang="0">
                    <a:pos x="15" y="126"/>
                  </a:cxn>
                  <a:cxn ang="0">
                    <a:pos x="93" y="223"/>
                  </a:cxn>
                  <a:cxn ang="0">
                    <a:pos x="118" y="107"/>
                  </a:cxn>
                  <a:cxn ang="0">
                    <a:pos x="117" y="105"/>
                  </a:cxn>
                  <a:cxn ang="0">
                    <a:pos x="116" y="103"/>
                  </a:cxn>
                  <a:cxn ang="0">
                    <a:pos x="114" y="101"/>
                  </a:cxn>
                  <a:cxn ang="0">
                    <a:pos x="112" y="99"/>
                  </a:cxn>
                  <a:cxn ang="0">
                    <a:pos x="110" y="98"/>
                  </a:cxn>
                  <a:cxn ang="0">
                    <a:pos x="107" y="97"/>
                  </a:cxn>
                  <a:cxn ang="0">
                    <a:pos x="104" y="97"/>
                  </a:cxn>
                  <a:cxn ang="0">
                    <a:pos x="102" y="97"/>
                  </a:cxn>
                  <a:cxn ang="0">
                    <a:pos x="69" y="57"/>
                  </a:cxn>
                  <a:cxn ang="0">
                    <a:pos x="133" y="70"/>
                  </a:cxn>
                  <a:cxn ang="0">
                    <a:pos x="135" y="70"/>
                  </a:cxn>
                  <a:cxn ang="0">
                    <a:pos x="137" y="69"/>
                  </a:cxn>
                  <a:cxn ang="0">
                    <a:pos x="140" y="67"/>
                  </a:cxn>
                  <a:cxn ang="0">
                    <a:pos x="142" y="65"/>
                  </a:cxn>
                  <a:cxn ang="0">
                    <a:pos x="142" y="62"/>
                  </a:cxn>
                  <a:cxn ang="0">
                    <a:pos x="143" y="59"/>
                  </a:cxn>
                  <a:cxn ang="0">
                    <a:pos x="142" y="56"/>
                  </a:cxn>
                  <a:cxn ang="0">
                    <a:pos x="141" y="53"/>
                  </a:cxn>
                  <a:cxn ang="0">
                    <a:pos x="139" y="51"/>
                  </a:cxn>
                  <a:cxn ang="0">
                    <a:pos x="137" y="49"/>
                  </a:cxn>
                  <a:cxn ang="0">
                    <a:pos x="134" y="49"/>
                  </a:cxn>
                  <a:cxn ang="0">
                    <a:pos x="91" y="49"/>
                  </a:cxn>
                  <a:cxn ang="0">
                    <a:pos x="83" y="32"/>
                  </a:cxn>
                  <a:cxn ang="0">
                    <a:pos x="84" y="28"/>
                  </a:cxn>
                  <a:cxn ang="0">
                    <a:pos x="84" y="23"/>
                  </a:cxn>
                  <a:cxn ang="0">
                    <a:pos x="84" y="18"/>
                  </a:cxn>
                  <a:cxn ang="0">
                    <a:pos x="83" y="14"/>
                  </a:cxn>
                  <a:cxn ang="0">
                    <a:pos x="82" y="11"/>
                  </a:cxn>
                  <a:cxn ang="0">
                    <a:pos x="79" y="8"/>
                  </a:cxn>
                  <a:cxn ang="0">
                    <a:pos x="76" y="5"/>
                  </a:cxn>
                  <a:cxn ang="0">
                    <a:pos x="73" y="3"/>
                  </a:cxn>
                  <a:cxn ang="0">
                    <a:pos x="69" y="1"/>
                  </a:cxn>
                  <a:cxn ang="0">
                    <a:pos x="64" y="0"/>
                  </a:cxn>
                  <a:cxn ang="0">
                    <a:pos x="60" y="0"/>
                  </a:cxn>
                  <a:cxn ang="0">
                    <a:pos x="56" y="1"/>
                  </a:cxn>
                  <a:cxn ang="0">
                    <a:pos x="51" y="2"/>
                  </a:cxn>
                  <a:cxn ang="0">
                    <a:pos x="47" y="5"/>
                  </a:cxn>
                  <a:cxn ang="0">
                    <a:pos x="43" y="9"/>
                  </a:cxn>
                  <a:cxn ang="0">
                    <a:pos x="41" y="12"/>
                  </a:cxn>
                  <a:cxn ang="0">
                    <a:pos x="39" y="17"/>
                  </a:cxn>
                </a:cxnLst>
                <a:rect l="0" t="0" r="r" b="b"/>
                <a:pathLst>
                  <a:path w="144" h="224">
                    <a:moveTo>
                      <a:pt x="39" y="17"/>
                    </a:moveTo>
                    <a:lnTo>
                      <a:pt x="1" y="103"/>
                    </a:lnTo>
                    <a:lnTo>
                      <a:pt x="1" y="105"/>
                    </a:lnTo>
                    <a:lnTo>
                      <a:pt x="1" y="106"/>
                    </a:lnTo>
                    <a:lnTo>
                      <a:pt x="0" y="107"/>
                    </a:lnTo>
                    <a:lnTo>
                      <a:pt x="0" y="110"/>
                    </a:lnTo>
                    <a:lnTo>
                      <a:pt x="0" y="111"/>
                    </a:lnTo>
                    <a:lnTo>
                      <a:pt x="0" y="113"/>
                    </a:lnTo>
                    <a:lnTo>
                      <a:pt x="1" y="115"/>
                    </a:lnTo>
                    <a:lnTo>
                      <a:pt x="1" y="117"/>
                    </a:lnTo>
                    <a:lnTo>
                      <a:pt x="2" y="118"/>
                    </a:lnTo>
                    <a:lnTo>
                      <a:pt x="3" y="120"/>
                    </a:lnTo>
                    <a:lnTo>
                      <a:pt x="4" y="122"/>
                    </a:lnTo>
                    <a:lnTo>
                      <a:pt x="6" y="123"/>
                    </a:lnTo>
                    <a:lnTo>
                      <a:pt x="8" y="124"/>
                    </a:lnTo>
                    <a:lnTo>
                      <a:pt x="9" y="125"/>
                    </a:lnTo>
                    <a:lnTo>
                      <a:pt x="10" y="125"/>
                    </a:lnTo>
                    <a:lnTo>
                      <a:pt x="11" y="126"/>
                    </a:lnTo>
                    <a:lnTo>
                      <a:pt x="13" y="126"/>
                    </a:lnTo>
                    <a:lnTo>
                      <a:pt x="15" y="126"/>
                    </a:lnTo>
                    <a:lnTo>
                      <a:pt x="93" y="126"/>
                    </a:lnTo>
                    <a:lnTo>
                      <a:pt x="93" y="223"/>
                    </a:lnTo>
                    <a:lnTo>
                      <a:pt x="118" y="223"/>
                    </a:lnTo>
                    <a:lnTo>
                      <a:pt x="118" y="107"/>
                    </a:lnTo>
                    <a:lnTo>
                      <a:pt x="118" y="106"/>
                    </a:lnTo>
                    <a:lnTo>
                      <a:pt x="117" y="105"/>
                    </a:lnTo>
                    <a:lnTo>
                      <a:pt x="117" y="103"/>
                    </a:lnTo>
                    <a:lnTo>
                      <a:pt x="116" y="103"/>
                    </a:lnTo>
                    <a:lnTo>
                      <a:pt x="116" y="102"/>
                    </a:lnTo>
                    <a:lnTo>
                      <a:pt x="114" y="101"/>
                    </a:lnTo>
                    <a:lnTo>
                      <a:pt x="114" y="100"/>
                    </a:lnTo>
                    <a:lnTo>
                      <a:pt x="112" y="99"/>
                    </a:lnTo>
                    <a:lnTo>
                      <a:pt x="111" y="99"/>
                    </a:lnTo>
                    <a:lnTo>
                      <a:pt x="110" y="98"/>
                    </a:lnTo>
                    <a:lnTo>
                      <a:pt x="109" y="98"/>
                    </a:lnTo>
                    <a:lnTo>
                      <a:pt x="107" y="97"/>
                    </a:lnTo>
                    <a:lnTo>
                      <a:pt x="105" y="97"/>
                    </a:lnTo>
                    <a:lnTo>
                      <a:pt x="104" y="97"/>
                    </a:lnTo>
                    <a:lnTo>
                      <a:pt x="103" y="97"/>
                    </a:lnTo>
                    <a:lnTo>
                      <a:pt x="102" y="97"/>
                    </a:lnTo>
                    <a:lnTo>
                      <a:pt x="56" y="95"/>
                    </a:lnTo>
                    <a:lnTo>
                      <a:pt x="69" y="57"/>
                    </a:lnTo>
                    <a:lnTo>
                      <a:pt x="78" y="70"/>
                    </a:lnTo>
                    <a:lnTo>
                      <a:pt x="133" y="70"/>
                    </a:lnTo>
                    <a:lnTo>
                      <a:pt x="134" y="70"/>
                    </a:lnTo>
                    <a:lnTo>
                      <a:pt x="135" y="70"/>
                    </a:lnTo>
                    <a:lnTo>
                      <a:pt x="137" y="69"/>
                    </a:lnTo>
                    <a:lnTo>
                      <a:pt x="137" y="69"/>
                    </a:lnTo>
                    <a:lnTo>
                      <a:pt x="139" y="68"/>
                    </a:lnTo>
                    <a:lnTo>
                      <a:pt x="140" y="67"/>
                    </a:lnTo>
                    <a:lnTo>
                      <a:pt x="140" y="66"/>
                    </a:lnTo>
                    <a:lnTo>
                      <a:pt x="142" y="65"/>
                    </a:lnTo>
                    <a:lnTo>
                      <a:pt x="142" y="64"/>
                    </a:lnTo>
                    <a:lnTo>
                      <a:pt x="142" y="62"/>
                    </a:lnTo>
                    <a:lnTo>
                      <a:pt x="143" y="61"/>
                    </a:lnTo>
                    <a:lnTo>
                      <a:pt x="143" y="59"/>
                    </a:lnTo>
                    <a:lnTo>
                      <a:pt x="143" y="57"/>
                    </a:lnTo>
                    <a:lnTo>
                      <a:pt x="142" y="56"/>
                    </a:lnTo>
                    <a:lnTo>
                      <a:pt x="142" y="55"/>
                    </a:lnTo>
                    <a:lnTo>
                      <a:pt x="141" y="53"/>
                    </a:lnTo>
                    <a:lnTo>
                      <a:pt x="140" y="52"/>
                    </a:lnTo>
                    <a:lnTo>
                      <a:pt x="139" y="51"/>
                    </a:lnTo>
                    <a:lnTo>
                      <a:pt x="138" y="50"/>
                    </a:lnTo>
                    <a:lnTo>
                      <a:pt x="137" y="49"/>
                    </a:lnTo>
                    <a:lnTo>
                      <a:pt x="136" y="49"/>
                    </a:lnTo>
                    <a:lnTo>
                      <a:pt x="134" y="49"/>
                    </a:lnTo>
                    <a:lnTo>
                      <a:pt x="133" y="49"/>
                    </a:lnTo>
                    <a:lnTo>
                      <a:pt x="91" y="49"/>
                    </a:lnTo>
                    <a:lnTo>
                      <a:pt x="82" y="33"/>
                    </a:lnTo>
                    <a:lnTo>
                      <a:pt x="83" y="32"/>
                    </a:lnTo>
                    <a:lnTo>
                      <a:pt x="84" y="30"/>
                    </a:lnTo>
                    <a:lnTo>
                      <a:pt x="84" y="28"/>
                    </a:lnTo>
                    <a:lnTo>
                      <a:pt x="84" y="26"/>
                    </a:lnTo>
                    <a:lnTo>
                      <a:pt x="84" y="23"/>
                    </a:lnTo>
                    <a:lnTo>
                      <a:pt x="84" y="21"/>
                    </a:lnTo>
                    <a:lnTo>
                      <a:pt x="84" y="18"/>
                    </a:lnTo>
                    <a:lnTo>
                      <a:pt x="84" y="16"/>
                    </a:lnTo>
                    <a:lnTo>
                      <a:pt x="83" y="14"/>
                    </a:lnTo>
                    <a:lnTo>
                      <a:pt x="82" y="13"/>
                    </a:lnTo>
                    <a:lnTo>
                      <a:pt x="82" y="11"/>
                    </a:lnTo>
                    <a:lnTo>
                      <a:pt x="80" y="10"/>
                    </a:lnTo>
                    <a:lnTo>
                      <a:pt x="79" y="8"/>
                    </a:lnTo>
                    <a:lnTo>
                      <a:pt x="78" y="7"/>
                    </a:lnTo>
                    <a:lnTo>
                      <a:pt x="76" y="5"/>
                    </a:lnTo>
                    <a:lnTo>
                      <a:pt x="75" y="4"/>
                    </a:lnTo>
                    <a:lnTo>
                      <a:pt x="73" y="3"/>
                    </a:lnTo>
                    <a:lnTo>
                      <a:pt x="71" y="2"/>
                    </a:lnTo>
                    <a:lnTo>
                      <a:pt x="69" y="1"/>
                    </a:lnTo>
                    <a:lnTo>
                      <a:pt x="66" y="1"/>
                    </a:lnTo>
                    <a:lnTo>
                      <a:pt x="64" y="0"/>
                    </a:lnTo>
                    <a:lnTo>
                      <a:pt x="63" y="0"/>
                    </a:lnTo>
                    <a:lnTo>
                      <a:pt x="60" y="0"/>
                    </a:lnTo>
                    <a:lnTo>
                      <a:pt x="58" y="0"/>
                    </a:lnTo>
                    <a:lnTo>
                      <a:pt x="56" y="1"/>
                    </a:lnTo>
                    <a:lnTo>
                      <a:pt x="54" y="1"/>
                    </a:lnTo>
                    <a:lnTo>
                      <a:pt x="51" y="2"/>
                    </a:lnTo>
                    <a:lnTo>
                      <a:pt x="49" y="3"/>
                    </a:lnTo>
                    <a:lnTo>
                      <a:pt x="47" y="5"/>
                    </a:lnTo>
                    <a:lnTo>
                      <a:pt x="45" y="7"/>
                    </a:lnTo>
                    <a:lnTo>
                      <a:pt x="43" y="9"/>
                    </a:lnTo>
                    <a:lnTo>
                      <a:pt x="42" y="10"/>
                    </a:lnTo>
                    <a:lnTo>
                      <a:pt x="41" y="12"/>
                    </a:lnTo>
                    <a:lnTo>
                      <a:pt x="40" y="14"/>
                    </a:lnTo>
                    <a:lnTo>
                      <a:pt x="39" y="17"/>
                    </a:lnTo>
                  </a:path>
                </a:pathLst>
              </a:custGeom>
              <a:solidFill>
                <a:srgbClr val="F39FD1"/>
              </a:solidFill>
              <a:ln w="127000" cap="rnd" cmpd="sng">
                <a:noFill/>
                <a:prstDash val="solid"/>
                <a:round/>
                <a:headEnd type="none" w="med" len="med"/>
                <a:tailEnd type="none" w="med" len="med"/>
              </a:ln>
              <a:effectLst/>
            </p:spPr>
            <p:txBody>
              <a:bodyPr>
                <a:prstTxWarp prst="textNoShape">
                  <a:avLst/>
                </a:prstTxWarp>
              </a:bodyPr>
              <a:lstStyle/>
              <a:p>
                <a:endParaRPr lang="en-US"/>
              </a:p>
            </p:txBody>
          </p:sp>
        </p:grpSp>
        <p:sp>
          <p:nvSpPr>
            <p:cNvPr id="2716718" name="Freeform 46"/>
            <p:cNvSpPr>
              <a:spLocks/>
            </p:cNvSpPr>
            <p:nvPr/>
          </p:nvSpPr>
          <p:spPr bwMode="auto">
            <a:xfrm>
              <a:off x="3166" y="1805"/>
              <a:ext cx="209" cy="308"/>
            </a:xfrm>
            <a:custGeom>
              <a:avLst/>
              <a:gdLst/>
              <a:ahLst/>
              <a:cxnLst>
                <a:cxn ang="0">
                  <a:pos x="208" y="278"/>
                </a:cxn>
                <a:cxn ang="0">
                  <a:pos x="192" y="278"/>
                </a:cxn>
                <a:cxn ang="0">
                  <a:pos x="165" y="242"/>
                </a:cxn>
                <a:cxn ang="0">
                  <a:pos x="127" y="179"/>
                </a:cxn>
                <a:cxn ang="0">
                  <a:pos x="116" y="150"/>
                </a:cxn>
                <a:cxn ang="0">
                  <a:pos x="119" y="130"/>
                </a:cxn>
                <a:cxn ang="0">
                  <a:pos x="128" y="126"/>
                </a:cxn>
                <a:cxn ang="0">
                  <a:pos x="143" y="136"/>
                </a:cxn>
                <a:cxn ang="0">
                  <a:pos x="162" y="148"/>
                </a:cxn>
                <a:cxn ang="0">
                  <a:pos x="171" y="148"/>
                </a:cxn>
                <a:cxn ang="0">
                  <a:pos x="173" y="142"/>
                </a:cxn>
                <a:cxn ang="0">
                  <a:pos x="164" y="130"/>
                </a:cxn>
                <a:cxn ang="0">
                  <a:pos x="141" y="114"/>
                </a:cxn>
                <a:cxn ang="0">
                  <a:pos x="132" y="91"/>
                </a:cxn>
                <a:cxn ang="0">
                  <a:pos x="128" y="73"/>
                </a:cxn>
                <a:cxn ang="0">
                  <a:pos x="118" y="60"/>
                </a:cxn>
                <a:cxn ang="0">
                  <a:pos x="114" y="50"/>
                </a:cxn>
                <a:cxn ang="0">
                  <a:pos x="119" y="38"/>
                </a:cxn>
                <a:cxn ang="0">
                  <a:pos x="124" y="25"/>
                </a:cxn>
                <a:cxn ang="0">
                  <a:pos x="120" y="9"/>
                </a:cxn>
                <a:cxn ang="0">
                  <a:pos x="110" y="1"/>
                </a:cxn>
                <a:cxn ang="0">
                  <a:pos x="94" y="3"/>
                </a:cxn>
                <a:cxn ang="0">
                  <a:pos x="88" y="13"/>
                </a:cxn>
                <a:cxn ang="0">
                  <a:pos x="88" y="24"/>
                </a:cxn>
                <a:cxn ang="0">
                  <a:pos x="92" y="37"/>
                </a:cxn>
                <a:cxn ang="0">
                  <a:pos x="92" y="49"/>
                </a:cxn>
                <a:cxn ang="0">
                  <a:pos x="81" y="60"/>
                </a:cxn>
                <a:cxn ang="0">
                  <a:pos x="68" y="67"/>
                </a:cxn>
                <a:cxn ang="0">
                  <a:pos x="58" y="79"/>
                </a:cxn>
                <a:cxn ang="0">
                  <a:pos x="48" y="105"/>
                </a:cxn>
                <a:cxn ang="0">
                  <a:pos x="43" y="128"/>
                </a:cxn>
                <a:cxn ang="0">
                  <a:pos x="42" y="154"/>
                </a:cxn>
                <a:cxn ang="0">
                  <a:pos x="43" y="167"/>
                </a:cxn>
                <a:cxn ang="0">
                  <a:pos x="51" y="171"/>
                </a:cxn>
                <a:cxn ang="0">
                  <a:pos x="55" y="167"/>
                </a:cxn>
                <a:cxn ang="0">
                  <a:pos x="55" y="140"/>
                </a:cxn>
                <a:cxn ang="0">
                  <a:pos x="58" y="123"/>
                </a:cxn>
                <a:cxn ang="0">
                  <a:pos x="67" y="115"/>
                </a:cxn>
                <a:cxn ang="0">
                  <a:pos x="73" y="120"/>
                </a:cxn>
                <a:cxn ang="0">
                  <a:pos x="71" y="148"/>
                </a:cxn>
                <a:cxn ang="0">
                  <a:pos x="64" y="176"/>
                </a:cxn>
                <a:cxn ang="0">
                  <a:pos x="55" y="208"/>
                </a:cxn>
                <a:cxn ang="0">
                  <a:pos x="34" y="238"/>
                </a:cxn>
                <a:cxn ang="0">
                  <a:pos x="8" y="270"/>
                </a:cxn>
                <a:cxn ang="0">
                  <a:pos x="0" y="287"/>
                </a:cxn>
                <a:cxn ang="0">
                  <a:pos x="20" y="307"/>
                </a:cxn>
                <a:cxn ang="0">
                  <a:pos x="34" y="304"/>
                </a:cxn>
                <a:cxn ang="0">
                  <a:pos x="24" y="291"/>
                </a:cxn>
                <a:cxn ang="0">
                  <a:pos x="31" y="274"/>
                </a:cxn>
                <a:cxn ang="0">
                  <a:pos x="64" y="236"/>
                </a:cxn>
                <a:cxn ang="0">
                  <a:pos x="88" y="208"/>
                </a:cxn>
                <a:cxn ang="0">
                  <a:pos x="99" y="201"/>
                </a:cxn>
                <a:cxn ang="0">
                  <a:pos x="114" y="210"/>
                </a:cxn>
                <a:cxn ang="0">
                  <a:pos x="148" y="257"/>
                </a:cxn>
                <a:cxn ang="0">
                  <a:pos x="175" y="296"/>
                </a:cxn>
                <a:cxn ang="0">
                  <a:pos x="186" y="299"/>
                </a:cxn>
                <a:cxn ang="0">
                  <a:pos x="200" y="288"/>
                </a:cxn>
              </a:cxnLst>
              <a:rect l="0" t="0" r="r" b="b"/>
              <a:pathLst>
                <a:path w="209" h="308">
                  <a:moveTo>
                    <a:pt x="207" y="283"/>
                  </a:moveTo>
                  <a:lnTo>
                    <a:pt x="208" y="278"/>
                  </a:lnTo>
                  <a:lnTo>
                    <a:pt x="200" y="279"/>
                  </a:lnTo>
                  <a:lnTo>
                    <a:pt x="192" y="278"/>
                  </a:lnTo>
                  <a:lnTo>
                    <a:pt x="182" y="270"/>
                  </a:lnTo>
                  <a:lnTo>
                    <a:pt x="165" y="242"/>
                  </a:lnTo>
                  <a:lnTo>
                    <a:pt x="140" y="201"/>
                  </a:lnTo>
                  <a:lnTo>
                    <a:pt x="127" y="179"/>
                  </a:lnTo>
                  <a:lnTo>
                    <a:pt x="118" y="160"/>
                  </a:lnTo>
                  <a:lnTo>
                    <a:pt x="116" y="150"/>
                  </a:lnTo>
                  <a:lnTo>
                    <a:pt x="116" y="138"/>
                  </a:lnTo>
                  <a:lnTo>
                    <a:pt x="119" y="130"/>
                  </a:lnTo>
                  <a:lnTo>
                    <a:pt x="124" y="126"/>
                  </a:lnTo>
                  <a:lnTo>
                    <a:pt x="128" y="126"/>
                  </a:lnTo>
                  <a:lnTo>
                    <a:pt x="133" y="128"/>
                  </a:lnTo>
                  <a:lnTo>
                    <a:pt x="143" y="136"/>
                  </a:lnTo>
                  <a:lnTo>
                    <a:pt x="154" y="144"/>
                  </a:lnTo>
                  <a:lnTo>
                    <a:pt x="162" y="148"/>
                  </a:lnTo>
                  <a:lnTo>
                    <a:pt x="167" y="150"/>
                  </a:lnTo>
                  <a:lnTo>
                    <a:pt x="171" y="148"/>
                  </a:lnTo>
                  <a:lnTo>
                    <a:pt x="174" y="144"/>
                  </a:lnTo>
                  <a:lnTo>
                    <a:pt x="173" y="142"/>
                  </a:lnTo>
                  <a:lnTo>
                    <a:pt x="171" y="138"/>
                  </a:lnTo>
                  <a:lnTo>
                    <a:pt x="164" y="130"/>
                  </a:lnTo>
                  <a:lnTo>
                    <a:pt x="149" y="120"/>
                  </a:lnTo>
                  <a:lnTo>
                    <a:pt x="141" y="114"/>
                  </a:lnTo>
                  <a:lnTo>
                    <a:pt x="136" y="105"/>
                  </a:lnTo>
                  <a:lnTo>
                    <a:pt x="132" y="91"/>
                  </a:lnTo>
                  <a:lnTo>
                    <a:pt x="131" y="78"/>
                  </a:lnTo>
                  <a:lnTo>
                    <a:pt x="128" y="73"/>
                  </a:lnTo>
                  <a:lnTo>
                    <a:pt x="124" y="66"/>
                  </a:lnTo>
                  <a:lnTo>
                    <a:pt x="118" y="60"/>
                  </a:lnTo>
                  <a:lnTo>
                    <a:pt x="114" y="56"/>
                  </a:lnTo>
                  <a:lnTo>
                    <a:pt x="114" y="50"/>
                  </a:lnTo>
                  <a:lnTo>
                    <a:pt x="116" y="42"/>
                  </a:lnTo>
                  <a:lnTo>
                    <a:pt x="119" y="38"/>
                  </a:lnTo>
                  <a:lnTo>
                    <a:pt x="122" y="33"/>
                  </a:lnTo>
                  <a:lnTo>
                    <a:pt x="124" y="25"/>
                  </a:lnTo>
                  <a:lnTo>
                    <a:pt x="122" y="16"/>
                  </a:lnTo>
                  <a:lnTo>
                    <a:pt x="120" y="9"/>
                  </a:lnTo>
                  <a:lnTo>
                    <a:pt x="116" y="4"/>
                  </a:lnTo>
                  <a:lnTo>
                    <a:pt x="110" y="1"/>
                  </a:lnTo>
                  <a:lnTo>
                    <a:pt x="101" y="0"/>
                  </a:lnTo>
                  <a:lnTo>
                    <a:pt x="94" y="3"/>
                  </a:lnTo>
                  <a:lnTo>
                    <a:pt x="90" y="7"/>
                  </a:lnTo>
                  <a:lnTo>
                    <a:pt x="88" y="13"/>
                  </a:lnTo>
                  <a:lnTo>
                    <a:pt x="86" y="19"/>
                  </a:lnTo>
                  <a:lnTo>
                    <a:pt x="88" y="24"/>
                  </a:lnTo>
                  <a:lnTo>
                    <a:pt x="90" y="32"/>
                  </a:lnTo>
                  <a:lnTo>
                    <a:pt x="92" y="37"/>
                  </a:lnTo>
                  <a:lnTo>
                    <a:pt x="93" y="42"/>
                  </a:lnTo>
                  <a:lnTo>
                    <a:pt x="92" y="49"/>
                  </a:lnTo>
                  <a:lnTo>
                    <a:pt x="88" y="54"/>
                  </a:lnTo>
                  <a:lnTo>
                    <a:pt x="81" y="60"/>
                  </a:lnTo>
                  <a:lnTo>
                    <a:pt x="73" y="64"/>
                  </a:lnTo>
                  <a:lnTo>
                    <a:pt x="68" y="67"/>
                  </a:lnTo>
                  <a:lnTo>
                    <a:pt x="63" y="73"/>
                  </a:lnTo>
                  <a:lnTo>
                    <a:pt x="58" y="79"/>
                  </a:lnTo>
                  <a:lnTo>
                    <a:pt x="52" y="91"/>
                  </a:lnTo>
                  <a:lnTo>
                    <a:pt x="48" y="105"/>
                  </a:lnTo>
                  <a:lnTo>
                    <a:pt x="44" y="115"/>
                  </a:lnTo>
                  <a:lnTo>
                    <a:pt x="43" y="128"/>
                  </a:lnTo>
                  <a:lnTo>
                    <a:pt x="42" y="144"/>
                  </a:lnTo>
                  <a:lnTo>
                    <a:pt x="42" y="154"/>
                  </a:lnTo>
                  <a:lnTo>
                    <a:pt x="42" y="161"/>
                  </a:lnTo>
                  <a:lnTo>
                    <a:pt x="43" y="167"/>
                  </a:lnTo>
                  <a:lnTo>
                    <a:pt x="46" y="169"/>
                  </a:lnTo>
                  <a:lnTo>
                    <a:pt x="51" y="171"/>
                  </a:lnTo>
                  <a:lnTo>
                    <a:pt x="54" y="169"/>
                  </a:lnTo>
                  <a:lnTo>
                    <a:pt x="55" y="167"/>
                  </a:lnTo>
                  <a:lnTo>
                    <a:pt x="55" y="156"/>
                  </a:lnTo>
                  <a:lnTo>
                    <a:pt x="55" y="140"/>
                  </a:lnTo>
                  <a:lnTo>
                    <a:pt x="56" y="130"/>
                  </a:lnTo>
                  <a:lnTo>
                    <a:pt x="58" y="123"/>
                  </a:lnTo>
                  <a:lnTo>
                    <a:pt x="61" y="116"/>
                  </a:lnTo>
                  <a:lnTo>
                    <a:pt x="67" y="115"/>
                  </a:lnTo>
                  <a:lnTo>
                    <a:pt x="72" y="116"/>
                  </a:lnTo>
                  <a:lnTo>
                    <a:pt x="73" y="120"/>
                  </a:lnTo>
                  <a:lnTo>
                    <a:pt x="72" y="132"/>
                  </a:lnTo>
                  <a:lnTo>
                    <a:pt x="71" y="148"/>
                  </a:lnTo>
                  <a:lnTo>
                    <a:pt x="68" y="163"/>
                  </a:lnTo>
                  <a:lnTo>
                    <a:pt x="64" y="176"/>
                  </a:lnTo>
                  <a:lnTo>
                    <a:pt x="60" y="193"/>
                  </a:lnTo>
                  <a:lnTo>
                    <a:pt x="55" y="208"/>
                  </a:lnTo>
                  <a:lnTo>
                    <a:pt x="43" y="226"/>
                  </a:lnTo>
                  <a:lnTo>
                    <a:pt x="34" y="238"/>
                  </a:lnTo>
                  <a:lnTo>
                    <a:pt x="18" y="257"/>
                  </a:lnTo>
                  <a:lnTo>
                    <a:pt x="8" y="270"/>
                  </a:lnTo>
                  <a:lnTo>
                    <a:pt x="0" y="282"/>
                  </a:lnTo>
                  <a:lnTo>
                    <a:pt x="0" y="287"/>
                  </a:lnTo>
                  <a:lnTo>
                    <a:pt x="8" y="296"/>
                  </a:lnTo>
                  <a:lnTo>
                    <a:pt x="20" y="307"/>
                  </a:lnTo>
                  <a:lnTo>
                    <a:pt x="31" y="307"/>
                  </a:lnTo>
                  <a:lnTo>
                    <a:pt x="34" y="304"/>
                  </a:lnTo>
                  <a:lnTo>
                    <a:pt x="29" y="298"/>
                  </a:lnTo>
                  <a:lnTo>
                    <a:pt x="24" y="291"/>
                  </a:lnTo>
                  <a:lnTo>
                    <a:pt x="24" y="286"/>
                  </a:lnTo>
                  <a:lnTo>
                    <a:pt x="31" y="274"/>
                  </a:lnTo>
                  <a:lnTo>
                    <a:pt x="44" y="261"/>
                  </a:lnTo>
                  <a:lnTo>
                    <a:pt x="64" y="236"/>
                  </a:lnTo>
                  <a:lnTo>
                    <a:pt x="81" y="214"/>
                  </a:lnTo>
                  <a:lnTo>
                    <a:pt x="88" y="208"/>
                  </a:lnTo>
                  <a:lnTo>
                    <a:pt x="92" y="202"/>
                  </a:lnTo>
                  <a:lnTo>
                    <a:pt x="99" y="201"/>
                  </a:lnTo>
                  <a:lnTo>
                    <a:pt x="106" y="205"/>
                  </a:lnTo>
                  <a:lnTo>
                    <a:pt x="114" y="210"/>
                  </a:lnTo>
                  <a:lnTo>
                    <a:pt x="130" y="232"/>
                  </a:lnTo>
                  <a:lnTo>
                    <a:pt x="148" y="257"/>
                  </a:lnTo>
                  <a:lnTo>
                    <a:pt x="165" y="282"/>
                  </a:lnTo>
                  <a:lnTo>
                    <a:pt x="175" y="296"/>
                  </a:lnTo>
                  <a:lnTo>
                    <a:pt x="179" y="299"/>
                  </a:lnTo>
                  <a:lnTo>
                    <a:pt x="186" y="299"/>
                  </a:lnTo>
                  <a:lnTo>
                    <a:pt x="192" y="294"/>
                  </a:lnTo>
                  <a:lnTo>
                    <a:pt x="200" y="288"/>
                  </a:lnTo>
                  <a:lnTo>
                    <a:pt x="207" y="283"/>
                  </a:lnTo>
                </a:path>
              </a:pathLst>
            </a:custGeom>
            <a:solidFill>
              <a:srgbClr val="CECECE"/>
            </a:solidFill>
            <a:ln w="25400" cap="rnd" cmpd="sng">
              <a:solidFill>
                <a:schemeClr val="tx2"/>
              </a:solidFill>
              <a:prstDash val="solid"/>
              <a:round/>
              <a:headEnd type="none" w="med" len="med"/>
              <a:tailEnd type="none" w="med" len="med"/>
            </a:ln>
            <a:effectLst/>
          </p:spPr>
          <p:txBody>
            <a:bodyPr>
              <a:prstTxWarp prst="textNoShape">
                <a:avLst/>
              </a:prstTxWarp>
            </a:bodyPr>
            <a:lstStyle/>
            <a:p>
              <a:endParaRPr lang="en-US"/>
            </a:p>
          </p:txBody>
        </p:sp>
        <p:grpSp>
          <p:nvGrpSpPr>
            <p:cNvPr id="11" name="Group 47"/>
            <p:cNvGrpSpPr>
              <a:grpSpLocks/>
            </p:cNvGrpSpPr>
            <p:nvPr/>
          </p:nvGrpSpPr>
          <p:grpSpPr bwMode="auto">
            <a:xfrm>
              <a:off x="2576" y="1795"/>
              <a:ext cx="273" cy="326"/>
              <a:chOff x="2576" y="1795"/>
              <a:chExt cx="273" cy="326"/>
            </a:xfrm>
          </p:grpSpPr>
          <p:grpSp>
            <p:nvGrpSpPr>
              <p:cNvPr id="12" name="Group 48"/>
              <p:cNvGrpSpPr>
                <a:grpSpLocks/>
              </p:cNvGrpSpPr>
              <p:nvPr/>
            </p:nvGrpSpPr>
            <p:grpSpPr bwMode="auto">
              <a:xfrm>
                <a:off x="2576" y="1795"/>
                <a:ext cx="273" cy="326"/>
                <a:chOff x="2576" y="1795"/>
                <a:chExt cx="273" cy="326"/>
              </a:xfrm>
            </p:grpSpPr>
            <p:sp>
              <p:nvSpPr>
                <p:cNvPr id="2716721" name="AutoShape 49"/>
                <p:cNvSpPr>
                  <a:spLocks noChangeArrowheads="1"/>
                </p:cNvSpPr>
                <p:nvPr/>
              </p:nvSpPr>
              <p:spPr bwMode="auto">
                <a:xfrm>
                  <a:off x="2576" y="1849"/>
                  <a:ext cx="273" cy="272"/>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6722" name="AutoShape 50"/>
                <p:cNvSpPr>
                  <a:spLocks noChangeArrowheads="1"/>
                </p:cNvSpPr>
                <p:nvPr/>
              </p:nvSpPr>
              <p:spPr bwMode="auto">
                <a:xfrm>
                  <a:off x="2642" y="1795"/>
                  <a:ext cx="207" cy="49"/>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16723" name="Oval 51"/>
              <p:cNvSpPr>
                <a:spLocks noChangeArrowheads="1"/>
              </p:cNvSpPr>
              <p:nvPr/>
            </p:nvSpPr>
            <p:spPr bwMode="auto">
              <a:xfrm>
                <a:off x="2662" y="1823"/>
                <a:ext cx="27" cy="10"/>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724" name="AutoShape 52"/>
              <p:cNvSpPr>
                <a:spLocks noChangeArrowheads="1"/>
              </p:cNvSpPr>
              <p:nvPr/>
            </p:nvSpPr>
            <p:spPr bwMode="auto">
              <a:xfrm>
                <a:off x="2608" y="1976"/>
                <a:ext cx="145" cy="60"/>
              </a:xfrm>
              <a:prstGeom prst="octagon">
                <a:avLst>
                  <a:gd name="adj" fmla="val 29282"/>
                </a:avLst>
              </a:prstGeom>
              <a:noFill/>
              <a:ln w="25400">
                <a:solidFill>
                  <a:schemeClr val="tx1"/>
                </a:solidFill>
                <a:miter lim="800000"/>
                <a:headEnd/>
                <a:tailEnd/>
              </a:ln>
              <a:effectLst/>
            </p:spPr>
            <p:txBody>
              <a:bodyPr wrap="none" anchor="ctr">
                <a:prstTxWarp prst="textNoShape">
                  <a:avLst/>
                </a:prstTxWarp>
              </a:bodyPr>
              <a:lstStyle/>
              <a:p>
                <a:endParaRPr lang="en-US"/>
              </a:p>
            </p:txBody>
          </p:sp>
        </p:grpSp>
      </p:grpSp>
      <p:grpSp>
        <p:nvGrpSpPr>
          <p:cNvPr id="13" name="Group 53"/>
          <p:cNvGrpSpPr>
            <a:grpSpLocks/>
          </p:cNvGrpSpPr>
          <p:nvPr/>
        </p:nvGrpSpPr>
        <p:grpSpPr bwMode="auto">
          <a:xfrm>
            <a:off x="4999038" y="3492500"/>
            <a:ext cx="1446212" cy="517525"/>
            <a:chOff x="3543" y="2076"/>
            <a:chExt cx="1024" cy="326"/>
          </a:xfrm>
        </p:grpSpPr>
        <p:grpSp>
          <p:nvGrpSpPr>
            <p:cNvPr id="14" name="Group 54"/>
            <p:cNvGrpSpPr>
              <a:grpSpLocks/>
            </p:cNvGrpSpPr>
            <p:nvPr/>
          </p:nvGrpSpPr>
          <p:grpSpPr bwMode="auto">
            <a:xfrm>
              <a:off x="3543" y="2076"/>
              <a:ext cx="216" cy="326"/>
              <a:chOff x="3543" y="2076"/>
              <a:chExt cx="216" cy="326"/>
            </a:xfrm>
          </p:grpSpPr>
          <p:sp>
            <p:nvSpPr>
              <p:cNvPr id="2716727" name="AutoShape 55"/>
              <p:cNvSpPr>
                <a:spLocks noChangeArrowheads="1"/>
              </p:cNvSpPr>
              <p:nvPr/>
            </p:nvSpPr>
            <p:spPr bwMode="auto">
              <a:xfrm>
                <a:off x="3543" y="2129"/>
                <a:ext cx="216" cy="273"/>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6728" name="AutoShape 56"/>
              <p:cNvSpPr>
                <a:spLocks noChangeArrowheads="1"/>
              </p:cNvSpPr>
              <p:nvPr/>
            </p:nvSpPr>
            <p:spPr bwMode="auto">
              <a:xfrm>
                <a:off x="3594" y="2076"/>
                <a:ext cx="165" cy="48"/>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6729" name="AutoShape 57"/>
              <p:cNvSpPr>
                <a:spLocks noChangeArrowheads="1"/>
              </p:cNvSpPr>
              <p:nvPr/>
            </p:nvSpPr>
            <p:spPr bwMode="auto">
              <a:xfrm>
                <a:off x="3585" y="2150"/>
                <a:ext cx="114" cy="17"/>
              </a:xfrm>
              <a:prstGeom prst="parallelogram">
                <a:avLst>
                  <a:gd name="adj" fmla="val 167616"/>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grpSp>
        <p:grpSp>
          <p:nvGrpSpPr>
            <p:cNvPr id="15" name="Group 58"/>
            <p:cNvGrpSpPr>
              <a:grpSpLocks/>
            </p:cNvGrpSpPr>
            <p:nvPr/>
          </p:nvGrpSpPr>
          <p:grpSpPr bwMode="auto">
            <a:xfrm>
              <a:off x="4088" y="2120"/>
              <a:ext cx="210" cy="268"/>
              <a:chOff x="4088" y="2120"/>
              <a:chExt cx="210" cy="268"/>
            </a:xfrm>
          </p:grpSpPr>
          <p:sp>
            <p:nvSpPr>
              <p:cNvPr id="2716731" name="Freeform 59"/>
              <p:cNvSpPr>
                <a:spLocks/>
              </p:cNvSpPr>
              <p:nvPr/>
            </p:nvSpPr>
            <p:spPr bwMode="auto">
              <a:xfrm>
                <a:off x="4223" y="2243"/>
                <a:ext cx="64" cy="145"/>
              </a:xfrm>
              <a:custGeom>
                <a:avLst/>
                <a:gdLst/>
                <a:ahLst/>
                <a:cxnLst>
                  <a:cxn ang="0">
                    <a:pos x="46" y="0"/>
                  </a:cxn>
                  <a:cxn ang="0">
                    <a:pos x="63" y="0"/>
                  </a:cxn>
                  <a:cxn ang="0">
                    <a:pos x="17" y="144"/>
                  </a:cxn>
                  <a:cxn ang="0">
                    <a:pos x="0" y="144"/>
                  </a:cxn>
                  <a:cxn ang="0">
                    <a:pos x="46" y="0"/>
                  </a:cxn>
                </a:cxnLst>
                <a:rect l="0" t="0" r="r" b="b"/>
                <a:pathLst>
                  <a:path w="64" h="145">
                    <a:moveTo>
                      <a:pt x="46" y="0"/>
                    </a:moveTo>
                    <a:lnTo>
                      <a:pt x="63" y="0"/>
                    </a:lnTo>
                    <a:lnTo>
                      <a:pt x="17" y="144"/>
                    </a:lnTo>
                    <a:lnTo>
                      <a:pt x="0" y="144"/>
                    </a:lnTo>
                    <a:lnTo>
                      <a:pt x="46" y="0"/>
                    </a:lnTo>
                  </a:path>
                </a:pathLst>
              </a:custGeom>
              <a:solidFill>
                <a:srgbClr val="F39FD1"/>
              </a:solidFill>
              <a:ln w="12700" cap="rnd" cmpd="sng">
                <a:noFill/>
                <a:prstDash val="solid"/>
                <a:round/>
                <a:headEnd type="none" w="med" len="med"/>
                <a:tailEnd type="none" w="med" len="med"/>
              </a:ln>
              <a:effectLst/>
            </p:spPr>
            <p:txBody>
              <a:bodyPr>
                <a:prstTxWarp prst="textNoShape">
                  <a:avLst/>
                </a:prstTxWarp>
              </a:bodyPr>
              <a:lstStyle/>
              <a:p>
                <a:endParaRPr lang="en-US"/>
              </a:p>
            </p:txBody>
          </p:sp>
          <p:sp>
            <p:nvSpPr>
              <p:cNvPr id="2716732" name="Rectangle 60"/>
              <p:cNvSpPr>
                <a:spLocks noChangeArrowheads="1"/>
              </p:cNvSpPr>
              <p:nvPr/>
            </p:nvSpPr>
            <p:spPr bwMode="auto">
              <a:xfrm>
                <a:off x="4218" y="2243"/>
                <a:ext cx="80"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6733" name="Rectangle 61"/>
              <p:cNvSpPr>
                <a:spLocks noChangeArrowheads="1"/>
              </p:cNvSpPr>
              <p:nvPr/>
            </p:nvSpPr>
            <p:spPr bwMode="auto">
              <a:xfrm>
                <a:off x="4226" y="2302"/>
                <a:ext cx="60" cy="14"/>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6734" name="Rectangle 62"/>
              <p:cNvSpPr>
                <a:spLocks noChangeArrowheads="1"/>
              </p:cNvSpPr>
              <p:nvPr/>
            </p:nvSpPr>
            <p:spPr bwMode="auto">
              <a:xfrm>
                <a:off x="4090" y="2302"/>
                <a:ext cx="76" cy="9"/>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6735" name="Oval 63"/>
              <p:cNvSpPr>
                <a:spLocks noChangeArrowheads="1"/>
              </p:cNvSpPr>
              <p:nvPr/>
            </p:nvSpPr>
            <p:spPr bwMode="auto">
              <a:xfrm>
                <a:off x="4149" y="2120"/>
                <a:ext cx="24" cy="25"/>
              </a:xfrm>
              <a:prstGeom prst="ellipse">
                <a:avLst/>
              </a:prstGeom>
              <a:solidFill>
                <a:srgbClr val="F39FD1"/>
              </a:solidFill>
              <a:ln w="25400">
                <a:solidFill>
                  <a:srgbClr val="000000"/>
                </a:solidFill>
                <a:round/>
                <a:headEnd/>
                <a:tailEnd/>
              </a:ln>
              <a:effectLst/>
            </p:spPr>
            <p:txBody>
              <a:bodyPr wrap="none" anchor="ctr">
                <a:prstTxWarp prst="textNoShape">
                  <a:avLst/>
                </a:prstTxWarp>
              </a:bodyPr>
              <a:lstStyle/>
              <a:p>
                <a:endParaRPr lang="en-US"/>
              </a:p>
            </p:txBody>
          </p:sp>
          <p:sp>
            <p:nvSpPr>
              <p:cNvPr id="2716736" name="Freeform 64"/>
              <p:cNvSpPr>
                <a:spLocks/>
              </p:cNvSpPr>
              <p:nvPr/>
            </p:nvSpPr>
            <p:spPr bwMode="auto">
              <a:xfrm>
                <a:off x="4088" y="2166"/>
                <a:ext cx="145" cy="222"/>
              </a:xfrm>
              <a:custGeom>
                <a:avLst/>
                <a:gdLst/>
                <a:ahLst/>
                <a:cxnLst>
                  <a:cxn ang="0">
                    <a:pos x="1" y="102"/>
                  </a:cxn>
                  <a:cxn ang="0">
                    <a:pos x="1" y="105"/>
                  </a:cxn>
                  <a:cxn ang="0">
                    <a:pos x="0" y="109"/>
                  </a:cxn>
                  <a:cxn ang="0">
                    <a:pos x="0" y="112"/>
                  </a:cxn>
                  <a:cxn ang="0">
                    <a:pos x="1" y="116"/>
                  </a:cxn>
                  <a:cxn ang="0">
                    <a:pos x="3" y="119"/>
                  </a:cxn>
                  <a:cxn ang="0">
                    <a:pos x="6" y="122"/>
                  </a:cxn>
                  <a:cxn ang="0">
                    <a:pos x="9" y="124"/>
                  </a:cxn>
                  <a:cxn ang="0">
                    <a:pos x="12" y="125"/>
                  </a:cxn>
                  <a:cxn ang="0">
                    <a:pos x="15" y="125"/>
                  </a:cxn>
                  <a:cxn ang="0">
                    <a:pos x="94" y="221"/>
                  </a:cxn>
                  <a:cxn ang="0">
                    <a:pos x="119" y="106"/>
                  </a:cxn>
                  <a:cxn ang="0">
                    <a:pos x="118" y="104"/>
                  </a:cxn>
                  <a:cxn ang="0">
                    <a:pos x="117" y="102"/>
                  </a:cxn>
                  <a:cxn ang="0">
                    <a:pos x="115" y="100"/>
                  </a:cxn>
                  <a:cxn ang="0">
                    <a:pos x="113" y="98"/>
                  </a:cxn>
                  <a:cxn ang="0">
                    <a:pos x="111" y="97"/>
                  </a:cxn>
                  <a:cxn ang="0">
                    <a:pos x="107" y="96"/>
                  </a:cxn>
                  <a:cxn ang="0">
                    <a:pos x="105" y="96"/>
                  </a:cxn>
                  <a:cxn ang="0">
                    <a:pos x="102" y="96"/>
                  </a:cxn>
                  <a:cxn ang="0">
                    <a:pos x="69" y="56"/>
                  </a:cxn>
                  <a:cxn ang="0">
                    <a:pos x="134" y="70"/>
                  </a:cxn>
                  <a:cxn ang="0">
                    <a:pos x="136" y="69"/>
                  </a:cxn>
                  <a:cxn ang="0">
                    <a:pos x="138" y="68"/>
                  </a:cxn>
                  <a:cxn ang="0">
                    <a:pos x="141" y="66"/>
                  </a:cxn>
                  <a:cxn ang="0">
                    <a:pos x="143" y="65"/>
                  </a:cxn>
                  <a:cxn ang="0">
                    <a:pos x="143" y="62"/>
                  </a:cxn>
                  <a:cxn ang="0">
                    <a:pos x="144" y="59"/>
                  </a:cxn>
                  <a:cxn ang="0">
                    <a:pos x="143" y="55"/>
                  </a:cxn>
                  <a:cxn ang="0">
                    <a:pos x="142" y="53"/>
                  </a:cxn>
                  <a:cxn ang="0">
                    <a:pos x="140" y="51"/>
                  </a:cxn>
                  <a:cxn ang="0">
                    <a:pos x="138" y="49"/>
                  </a:cxn>
                  <a:cxn ang="0">
                    <a:pos x="135" y="48"/>
                  </a:cxn>
                  <a:cxn ang="0">
                    <a:pos x="91" y="48"/>
                  </a:cxn>
                  <a:cxn ang="0">
                    <a:pos x="84" y="31"/>
                  </a:cxn>
                  <a:cxn ang="0">
                    <a:pos x="84" y="27"/>
                  </a:cxn>
                  <a:cxn ang="0">
                    <a:pos x="85" y="23"/>
                  </a:cxn>
                  <a:cxn ang="0">
                    <a:pos x="85" y="18"/>
                  </a:cxn>
                  <a:cxn ang="0">
                    <a:pos x="84" y="14"/>
                  </a:cxn>
                  <a:cxn ang="0">
                    <a:pos x="82" y="11"/>
                  </a:cxn>
                  <a:cxn ang="0">
                    <a:pos x="80" y="8"/>
                  </a:cxn>
                  <a:cxn ang="0">
                    <a:pos x="77" y="5"/>
                  </a:cxn>
                  <a:cxn ang="0">
                    <a:pos x="73" y="3"/>
                  </a:cxn>
                  <a:cxn ang="0">
                    <a:pos x="69" y="1"/>
                  </a:cxn>
                  <a:cxn ang="0">
                    <a:pos x="65" y="0"/>
                  </a:cxn>
                  <a:cxn ang="0">
                    <a:pos x="60" y="0"/>
                  </a:cxn>
                  <a:cxn ang="0">
                    <a:pos x="56" y="1"/>
                  </a:cxn>
                  <a:cxn ang="0">
                    <a:pos x="51" y="2"/>
                  </a:cxn>
                  <a:cxn ang="0">
                    <a:pos x="47" y="5"/>
                  </a:cxn>
                  <a:cxn ang="0">
                    <a:pos x="44" y="8"/>
                  </a:cxn>
                  <a:cxn ang="0">
                    <a:pos x="41" y="12"/>
                  </a:cxn>
                  <a:cxn ang="0">
                    <a:pos x="39" y="17"/>
                  </a:cxn>
                </a:cxnLst>
                <a:rect l="0" t="0" r="r" b="b"/>
                <a:pathLst>
                  <a:path w="145" h="222">
                    <a:moveTo>
                      <a:pt x="39" y="17"/>
                    </a:moveTo>
                    <a:lnTo>
                      <a:pt x="1" y="102"/>
                    </a:lnTo>
                    <a:lnTo>
                      <a:pt x="1" y="104"/>
                    </a:lnTo>
                    <a:lnTo>
                      <a:pt x="1" y="105"/>
                    </a:lnTo>
                    <a:lnTo>
                      <a:pt x="0" y="106"/>
                    </a:lnTo>
                    <a:lnTo>
                      <a:pt x="0" y="109"/>
                    </a:lnTo>
                    <a:lnTo>
                      <a:pt x="0" y="110"/>
                    </a:lnTo>
                    <a:lnTo>
                      <a:pt x="0" y="112"/>
                    </a:lnTo>
                    <a:lnTo>
                      <a:pt x="1" y="114"/>
                    </a:lnTo>
                    <a:lnTo>
                      <a:pt x="1" y="116"/>
                    </a:lnTo>
                    <a:lnTo>
                      <a:pt x="2" y="117"/>
                    </a:lnTo>
                    <a:lnTo>
                      <a:pt x="3" y="119"/>
                    </a:lnTo>
                    <a:lnTo>
                      <a:pt x="5" y="121"/>
                    </a:lnTo>
                    <a:lnTo>
                      <a:pt x="6" y="122"/>
                    </a:lnTo>
                    <a:lnTo>
                      <a:pt x="8" y="123"/>
                    </a:lnTo>
                    <a:lnTo>
                      <a:pt x="9" y="124"/>
                    </a:lnTo>
                    <a:lnTo>
                      <a:pt x="10" y="124"/>
                    </a:lnTo>
                    <a:lnTo>
                      <a:pt x="12" y="125"/>
                    </a:lnTo>
                    <a:lnTo>
                      <a:pt x="14" y="125"/>
                    </a:lnTo>
                    <a:lnTo>
                      <a:pt x="15" y="125"/>
                    </a:lnTo>
                    <a:lnTo>
                      <a:pt x="94" y="125"/>
                    </a:lnTo>
                    <a:lnTo>
                      <a:pt x="94" y="221"/>
                    </a:lnTo>
                    <a:lnTo>
                      <a:pt x="119" y="221"/>
                    </a:lnTo>
                    <a:lnTo>
                      <a:pt x="119" y="106"/>
                    </a:lnTo>
                    <a:lnTo>
                      <a:pt x="119" y="105"/>
                    </a:lnTo>
                    <a:lnTo>
                      <a:pt x="118" y="104"/>
                    </a:lnTo>
                    <a:lnTo>
                      <a:pt x="118" y="102"/>
                    </a:lnTo>
                    <a:lnTo>
                      <a:pt x="117" y="102"/>
                    </a:lnTo>
                    <a:lnTo>
                      <a:pt x="116" y="101"/>
                    </a:lnTo>
                    <a:lnTo>
                      <a:pt x="115" y="100"/>
                    </a:lnTo>
                    <a:lnTo>
                      <a:pt x="114" y="99"/>
                    </a:lnTo>
                    <a:lnTo>
                      <a:pt x="113" y="98"/>
                    </a:lnTo>
                    <a:lnTo>
                      <a:pt x="112" y="98"/>
                    </a:lnTo>
                    <a:lnTo>
                      <a:pt x="111" y="97"/>
                    </a:lnTo>
                    <a:lnTo>
                      <a:pt x="109" y="97"/>
                    </a:lnTo>
                    <a:lnTo>
                      <a:pt x="107" y="96"/>
                    </a:lnTo>
                    <a:lnTo>
                      <a:pt x="106" y="96"/>
                    </a:lnTo>
                    <a:lnTo>
                      <a:pt x="105" y="96"/>
                    </a:lnTo>
                    <a:lnTo>
                      <a:pt x="104" y="96"/>
                    </a:lnTo>
                    <a:lnTo>
                      <a:pt x="102" y="96"/>
                    </a:lnTo>
                    <a:lnTo>
                      <a:pt x="57" y="94"/>
                    </a:lnTo>
                    <a:lnTo>
                      <a:pt x="69" y="56"/>
                    </a:lnTo>
                    <a:lnTo>
                      <a:pt x="78" y="70"/>
                    </a:lnTo>
                    <a:lnTo>
                      <a:pt x="134" y="70"/>
                    </a:lnTo>
                    <a:lnTo>
                      <a:pt x="135" y="69"/>
                    </a:lnTo>
                    <a:lnTo>
                      <a:pt x="136" y="69"/>
                    </a:lnTo>
                    <a:lnTo>
                      <a:pt x="138" y="68"/>
                    </a:lnTo>
                    <a:lnTo>
                      <a:pt x="138" y="68"/>
                    </a:lnTo>
                    <a:lnTo>
                      <a:pt x="140" y="67"/>
                    </a:lnTo>
                    <a:lnTo>
                      <a:pt x="141" y="66"/>
                    </a:lnTo>
                    <a:lnTo>
                      <a:pt x="141" y="65"/>
                    </a:lnTo>
                    <a:lnTo>
                      <a:pt x="143" y="65"/>
                    </a:lnTo>
                    <a:lnTo>
                      <a:pt x="143" y="63"/>
                    </a:lnTo>
                    <a:lnTo>
                      <a:pt x="143" y="62"/>
                    </a:lnTo>
                    <a:lnTo>
                      <a:pt x="144" y="61"/>
                    </a:lnTo>
                    <a:lnTo>
                      <a:pt x="144" y="59"/>
                    </a:lnTo>
                    <a:lnTo>
                      <a:pt x="144" y="57"/>
                    </a:lnTo>
                    <a:lnTo>
                      <a:pt x="143" y="55"/>
                    </a:lnTo>
                    <a:lnTo>
                      <a:pt x="143" y="54"/>
                    </a:lnTo>
                    <a:lnTo>
                      <a:pt x="142" y="53"/>
                    </a:lnTo>
                    <a:lnTo>
                      <a:pt x="141" y="52"/>
                    </a:lnTo>
                    <a:lnTo>
                      <a:pt x="140" y="51"/>
                    </a:lnTo>
                    <a:lnTo>
                      <a:pt x="139" y="50"/>
                    </a:lnTo>
                    <a:lnTo>
                      <a:pt x="138" y="49"/>
                    </a:lnTo>
                    <a:lnTo>
                      <a:pt x="137" y="48"/>
                    </a:lnTo>
                    <a:lnTo>
                      <a:pt x="135" y="48"/>
                    </a:lnTo>
                    <a:lnTo>
                      <a:pt x="134" y="48"/>
                    </a:lnTo>
                    <a:lnTo>
                      <a:pt x="91" y="48"/>
                    </a:lnTo>
                    <a:lnTo>
                      <a:pt x="82" y="33"/>
                    </a:lnTo>
                    <a:lnTo>
                      <a:pt x="84" y="31"/>
                    </a:lnTo>
                    <a:lnTo>
                      <a:pt x="84" y="29"/>
                    </a:lnTo>
                    <a:lnTo>
                      <a:pt x="84" y="27"/>
                    </a:lnTo>
                    <a:lnTo>
                      <a:pt x="85" y="25"/>
                    </a:lnTo>
                    <a:lnTo>
                      <a:pt x="85" y="23"/>
                    </a:lnTo>
                    <a:lnTo>
                      <a:pt x="85" y="21"/>
                    </a:lnTo>
                    <a:lnTo>
                      <a:pt x="85" y="18"/>
                    </a:lnTo>
                    <a:lnTo>
                      <a:pt x="84" y="16"/>
                    </a:lnTo>
                    <a:lnTo>
                      <a:pt x="84" y="14"/>
                    </a:lnTo>
                    <a:lnTo>
                      <a:pt x="83" y="13"/>
                    </a:lnTo>
                    <a:lnTo>
                      <a:pt x="82" y="11"/>
                    </a:lnTo>
                    <a:lnTo>
                      <a:pt x="81" y="10"/>
                    </a:lnTo>
                    <a:lnTo>
                      <a:pt x="80" y="8"/>
                    </a:lnTo>
                    <a:lnTo>
                      <a:pt x="78" y="7"/>
                    </a:lnTo>
                    <a:lnTo>
                      <a:pt x="77" y="5"/>
                    </a:lnTo>
                    <a:lnTo>
                      <a:pt x="75" y="4"/>
                    </a:lnTo>
                    <a:lnTo>
                      <a:pt x="73" y="3"/>
                    </a:lnTo>
                    <a:lnTo>
                      <a:pt x="71" y="2"/>
                    </a:lnTo>
                    <a:lnTo>
                      <a:pt x="69" y="1"/>
                    </a:lnTo>
                    <a:lnTo>
                      <a:pt x="67" y="1"/>
                    </a:lnTo>
                    <a:lnTo>
                      <a:pt x="65" y="0"/>
                    </a:lnTo>
                    <a:lnTo>
                      <a:pt x="63" y="0"/>
                    </a:lnTo>
                    <a:lnTo>
                      <a:pt x="60" y="0"/>
                    </a:lnTo>
                    <a:lnTo>
                      <a:pt x="59" y="0"/>
                    </a:lnTo>
                    <a:lnTo>
                      <a:pt x="56" y="1"/>
                    </a:lnTo>
                    <a:lnTo>
                      <a:pt x="54" y="1"/>
                    </a:lnTo>
                    <a:lnTo>
                      <a:pt x="51" y="2"/>
                    </a:lnTo>
                    <a:lnTo>
                      <a:pt x="50" y="3"/>
                    </a:lnTo>
                    <a:lnTo>
                      <a:pt x="47" y="5"/>
                    </a:lnTo>
                    <a:lnTo>
                      <a:pt x="46" y="7"/>
                    </a:lnTo>
                    <a:lnTo>
                      <a:pt x="44" y="8"/>
                    </a:lnTo>
                    <a:lnTo>
                      <a:pt x="42" y="10"/>
                    </a:lnTo>
                    <a:lnTo>
                      <a:pt x="41" y="12"/>
                    </a:lnTo>
                    <a:lnTo>
                      <a:pt x="40" y="14"/>
                    </a:lnTo>
                    <a:lnTo>
                      <a:pt x="39" y="17"/>
                    </a:lnTo>
                  </a:path>
                </a:pathLst>
              </a:custGeom>
              <a:solidFill>
                <a:srgbClr val="F39FD1"/>
              </a:solidFill>
              <a:ln w="127000" cap="rnd" cmpd="sng">
                <a:noFill/>
                <a:prstDash val="solid"/>
                <a:round/>
                <a:headEnd type="none" w="med" len="med"/>
                <a:tailEnd type="none" w="med" len="med"/>
              </a:ln>
              <a:effectLst/>
            </p:spPr>
            <p:txBody>
              <a:bodyPr>
                <a:prstTxWarp prst="textNoShape">
                  <a:avLst/>
                </a:prstTxWarp>
              </a:bodyPr>
              <a:lstStyle/>
              <a:p>
                <a:endParaRPr lang="en-US"/>
              </a:p>
            </p:txBody>
          </p:sp>
        </p:grpSp>
        <p:sp>
          <p:nvSpPr>
            <p:cNvPr id="2716737" name="Freeform 65"/>
            <p:cNvSpPr>
              <a:spLocks/>
            </p:cNvSpPr>
            <p:nvPr/>
          </p:nvSpPr>
          <p:spPr bwMode="auto">
            <a:xfrm>
              <a:off x="4356" y="2085"/>
              <a:ext cx="211" cy="307"/>
            </a:xfrm>
            <a:custGeom>
              <a:avLst/>
              <a:gdLst/>
              <a:ahLst/>
              <a:cxnLst>
                <a:cxn ang="0">
                  <a:pos x="210" y="277"/>
                </a:cxn>
                <a:cxn ang="0">
                  <a:pos x="194" y="277"/>
                </a:cxn>
                <a:cxn ang="0">
                  <a:pos x="166" y="241"/>
                </a:cxn>
                <a:cxn ang="0">
                  <a:pos x="128" y="178"/>
                </a:cxn>
                <a:cxn ang="0">
                  <a:pos x="118" y="149"/>
                </a:cxn>
                <a:cxn ang="0">
                  <a:pos x="120" y="129"/>
                </a:cxn>
                <a:cxn ang="0">
                  <a:pos x="129" y="125"/>
                </a:cxn>
                <a:cxn ang="0">
                  <a:pos x="144" y="136"/>
                </a:cxn>
                <a:cxn ang="0">
                  <a:pos x="164" y="148"/>
                </a:cxn>
                <a:cxn ang="0">
                  <a:pos x="173" y="148"/>
                </a:cxn>
                <a:cxn ang="0">
                  <a:pos x="174" y="141"/>
                </a:cxn>
                <a:cxn ang="0">
                  <a:pos x="165" y="129"/>
                </a:cxn>
                <a:cxn ang="0">
                  <a:pos x="143" y="113"/>
                </a:cxn>
                <a:cxn ang="0">
                  <a:pos x="133" y="91"/>
                </a:cxn>
                <a:cxn ang="0">
                  <a:pos x="129" y="73"/>
                </a:cxn>
                <a:cxn ang="0">
                  <a:pos x="119" y="59"/>
                </a:cxn>
                <a:cxn ang="0">
                  <a:pos x="115" y="50"/>
                </a:cxn>
                <a:cxn ang="0">
                  <a:pos x="120" y="38"/>
                </a:cxn>
                <a:cxn ang="0">
                  <a:pos x="125" y="25"/>
                </a:cxn>
                <a:cxn ang="0">
                  <a:pos x="122" y="9"/>
                </a:cxn>
                <a:cxn ang="0">
                  <a:pos x="111" y="1"/>
                </a:cxn>
                <a:cxn ang="0">
                  <a:pos x="95" y="3"/>
                </a:cxn>
                <a:cxn ang="0">
                  <a:pos x="88" y="13"/>
                </a:cxn>
                <a:cxn ang="0">
                  <a:pos x="88" y="24"/>
                </a:cxn>
                <a:cxn ang="0">
                  <a:pos x="92" y="37"/>
                </a:cxn>
                <a:cxn ang="0">
                  <a:pos x="92" y="49"/>
                </a:cxn>
                <a:cxn ang="0">
                  <a:pos x="82" y="59"/>
                </a:cxn>
                <a:cxn ang="0">
                  <a:pos x="69" y="67"/>
                </a:cxn>
                <a:cxn ang="0">
                  <a:pos x="58" y="79"/>
                </a:cxn>
                <a:cxn ang="0">
                  <a:pos x="49" y="104"/>
                </a:cxn>
                <a:cxn ang="0">
                  <a:pos x="44" y="128"/>
                </a:cxn>
                <a:cxn ang="0">
                  <a:pos x="42" y="153"/>
                </a:cxn>
                <a:cxn ang="0">
                  <a:pos x="44" y="166"/>
                </a:cxn>
                <a:cxn ang="0">
                  <a:pos x="52" y="170"/>
                </a:cxn>
                <a:cxn ang="0">
                  <a:pos x="55" y="166"/>
                </a:cxn>
                <a:cxn ang="0">
                  <a:pos x="55" y="140"/>
                </a:cxn>
                <a:cxn ang="0">
                  <a:pos x="58" y="123"/>
                </a:cxn>
                <a:cxn ang="0">
                  <a:pos x="67" y="115"/>
                </a:cxn>
                <a:cxn ang="0">
                  <a:pos x="74" y="120"/>
                </a:cxn>
                <a:cxn ang="0">
                  <a:pos x="71" y="148"/>
                </a:cxn>
                <a:cxn ang="0">
                  <a:pos x="65" y="175"/>
                </a:cxn>
                <a:cxn ang="0">
                  <a:pos x="55" y="207"/>
                </a:cxn>
                <a:cxn ang="0">
                  <a:pos x="34" y="237"/>
                </a:cxn>
                <a:cxn ang="0">
                  <a:pos x="8" y="269"/>
                </a:cxn>
                <a:cxn ang="0">
                  <a:pos x="0" y="286"/>
                </a:cxn>
                <a:cxn ang="0">
                  <a:pos x="20" y="306"/>
                </a:cxn>
                <a:cxn ang="0">
                  <a:pos x="34" y="303"/>
                </a:cxn>
                <a:cxn ang="0">
                  <a:pos x="24" y="290"/>
                </a:cxn>
                <a:cxn ang="0">
                  <a:pos x="32" y="273"/>
                </a:cxn>
                <a:cxn ang="0">
                  <a:pos x="65" y="235"/>
                </a:cxn>
                <a:cxn ang="0">
                  <a:pos x="88" y="207"/>
                </a:cxn>
                <a:cxn ang="0">
                  <a:pos x="100" y="200"/>
                </a:cxn>
                <a:cxn ang="0">
                  <a:pos x="115" y="210"/>
                </a:cxn>
                <a:cxn ang="0">
                  <a:pos x="149" y="256"/>
                </a:cxn>
                <a:cxn ang="0">
                  <a:pos x="177" y="295"/>
                </a:cxn>
                <a:cxn ang="0">
                  <a:pos x="188" y="298"/>
                </a:cxn>
                <a:cxn ang="0">
                  <a:pos x="202" y="288"/>
                </a:cxn>
              </a:cxnLst>
              <a:rect l="0" t="0" r="r" b="b"/>
              <a:pathLst>
                <a:path w="211" h="307">
                  <a:moveTo>
                    <a:pt x="209" y="282"/>
                  </a:moveTo>
                  <a:lnTo>
                    <a:pt x="210" y="277"/>
                  </a:lnTo>
                  <a:lnTo>
                    <a:pt x="202" y="278"/>
                  </a:lnTo>
                  <a:lnTo>
                    <a:pt x="194" y="277"/>
                  </a:lnTo>
                  <a:lnTo>
                    <a:pt x="184" y="269"/>
                  </a:lnTo>
                  <a:lnTo>
                    <a:pt x="166" y="241"/>
                  </a:lnTo>
                  <a:lnTo>
                    <a:pt x="141" y="200"/>
                  </a:lnTo>
                  <a:lnTo>
                    <a:pt x="128" y="178"/>
                  </a:lnTo>
                  <a:lnTo>
                    <a:pt x="119" y="160"/>
                  </a:lnTo>
                  <a:lnTo>
                    <a:pt x="118" y="149"/>
                  </a:lnTo>
                  <a:lnTo>
                    <a:pt x="118" y="137"/>
                  </a:lnTo>
                  <a:lnTo>
                    <a:pt x="120" y="129"/>
                  </a:lnTo>
                  <a:lnTo>
                    <a:pt x="125" y="125"/>
                  </a:lnTo>
                  <a:lnTo>
                    <a:pt x="129" y="125"/>
                  </a:lnTo>
                  <a:lnTo>
                    <a:pt x="135" y="128"/>
                  </a:lnTo>
                  <a:lnTo>
                    <a:pt x="144" y="136"/>
                  </a:lnTo>
                  <a:lnTo>
                    <a:pt x="156" y="144"/>
                  </a:lnTo>
                  <a:lnTo>
                    <a:pt x="164" y="148"/>
                  </a:lnTo>
                  <a:lnTo>
                    <a:pt x="169" y="149"/>
                  </a:lnTo>
                  <a:lnTo>
                    <a:pt x="173" y="148"/>
                  </a:lnTo>
                  <a:lnTo>
                    <a:pt x="176" y="144"/>
                  </a:lnTo>
                  <a:lnTo>
                    <a:pt x="174" y="141"/>
                  </a:lnTo>
                  <a:lnTo>
                    <a:pt x="173" y="137"/>
                  </a:lnTo>
                  <a:lnTo>
                    <a:pt x="165" y="129"/>
                  </a:lnTo>
                  <a:lnTo>
                    <a:pt x="151" y="120"/>
                  </a:lnTo>
                  <a:lnTo>
                    <a:pt x="143" y="113"/>
                  </a:lnTo>
                  <a:lnTo>
                    <a:pt x="137" y="104"/>
                  </a:lnTo>
                  <a:lnTo>
                    <a:pt x="133" y="91"/>
                  </a:lnTo>
                  <a:lnTo>
                    <a:pt x="132" y="78"/>
                  </a:lnTo>
                  <a:lnTo>
                    <a:pt x="129" y="73"/>
                  </a:lnTo>
                  <a:lnTo>
                    <a:pt x="125" y="66"/>
                  </a:lnTo>
                  <a:lnTo>
                    <a:pt x="119" y="59"/>
                  </a:lnTo>
                  <a:lnTo>
                    <a:pt x="115" y="55"/>
                  </a:lnTo>
                  <a:lnTo>
                    <a:pt x="115" y="50"/>
                  </a:lnTo>
                  <a:lnTo>
                    <a:pt x="118" y="42"/>
                  </a:lnTo>
                  <a:lnTo>
                    <a:pt x="120" y="38"/>
                  </a:lnTo>
                  <a:lnTo>
                    <a:pt x="123" y="33"/>
                  </a:lnTo>
                  <a:lnTo>
                    <a:pt x="125" y="25"/>
                  </a:lnTo>
                  <a:lnTo>
                    <a:pt x="123" y="16"/>
                  </a:lnTo>
                  <a:lnTo>
                    <a:pt x="122" y="9"/>
                  </a:lnTo>
                  <a:lnTo>
                    <a:pt x="118" y="4"/>
                  </a:lnTo>
                  <a:lnTo>
                    <a:pt x="111" y="1"/>
                  </a:lnTo>
                  <a:lnTo>
                    <a:pt x="102" y="0"/>
                  </a:lnTo>
                  <a:lnTo>
                    <a:pt x="95" y="3"/>
                  </a:lnTo>
                  <a:lnTo>
                    <a:pt x="91" y="7"/>
                  </a:lnTo>
                  <a:lnTo>
                    <a:pt x="88" y="13"/>
                  </a:lnTo>
                  <a:lnTo>
                    <a:pt x="87" y="18"/>
                  </a:lnTo>
                  <a:lnTo>
                    <a:pt x="88" y="24"/>
                  </a:lnTo>
                  <a:lnTo>
                    <a:pt x="91" y="32"/>
                  </a:lnTo>
                  <a:lnTo>
                    <a:pt x="92" y="37"/>
                  </a:lnTo>
                  <a:lnTo>
                    <a:pt x="94" y="42"/>
                  </a:lnTo>
                  <a:lnTo>
                    <a:pt x="92" y="49"/>
                  </a:lnTo>
                  <a:lnTo>
                    <a:pt x="88" y="54"/>
                  </a:lnTo>
                  <a:lnTo>
                    <a:pt x="82" y="59"/>
                  </a:lnTo>
                  <a:lnTo>
                    <a:pt x="74" y="63"/>
                  </a:lnTo>
                  <a:lnTo>
                    <a:pt x="69" y="67"/>
                  </a:lnTo>
                  <a:lnTo>
                    <a:pt x="63" y="73"/>
                  </a:lnTo>
                  <a:lnTo>
                    <a:pt x="58" y="79"/>
                  </a:lnTo>
                  <a:lnTo>
                    <a:pt x="53" y="91"/>
                  </a:lnTo>
                  <a:lnTo>
                    <a:pt x="49" y="104"/>
                  </a:lnTo>
                  <a:lnTo>
                    <a:pt x="45" y="115"/>
                  </a:lnTo>
                  <a:lnTo>
                    <a:pt x="44" y="128"/>
                  </a:lnTo>
                  <a:lnTo>
                    <a:pt x="42" y="144"/>
                  </a:lnTo>
                  <a:lnTo>
                    <a:pt x="42" y="153"/>
                  </a:lnTo>
                  <a:lnTo>
                    <a:pt x="42" y="161"/>
                  </a:lnTo>
                  <a:lnTo>
                    <a:pt x="44" y="166"/>
                  </a:lnTo>
                  <a:lnTo>
                    <a:pt x="46" y="169"/>
                  </a:lnTo>
                  <a:lnTo>
                    <a:pt x="52" y="170"/>
                  </a:lnTo>
                  <a:lnTo>
                    <a:pt x="54" y="169"/>
                  </a:lnTo>
                  <a:lnTo>
                    <a:pt x="55" y="166"/>
                  </a:lnTo>
                  <a:lnTo>
                    <a:pt x="55" y="156"/>
                  </a:lnTo>
                  <a:lnTo>
                    <a:pt x="55" y="140"/>
                  </a:lnTo>
                  <a:lnTo>
                    <a:pt x="57" y="129"/>
                  </a:lnTo>
                  <a:lnTo>
                    <a:pt x="58" y="123"/>
                  </a:lnTo>
                  <a:lnTo>
                    <a:pt x="62" y="116"/>
                  </a:lnTo>
                  <a:lnTo>
                    <a:pt x="67" y="115"/>
                  </a:lnTo>
                  <a:lnTo>
                    <a:pt x="73" y="116"/>
                  </a:lnTo>
                  <a:lnTo>
                    <a:pt x="74" y="120"/>
                  </a:lnTo>
                  <a:lnTo>
                    <a:pt x="73" y="132"/>
                  </a:lnTo>
                  <a:lnTo>
                    <a:pt x="71" y="148"/>
                  </a:lnTo>
                  <a:lnTo>
                    <a:pt x="69" y="162"/>
                  </a:lnTo>
                  <a:lnTo>
                    <a:pt x="65" y="175"/>
                  </a:lnTo>
                  <a:lnTo>
                    <a:pt x="61" y="193"/>
                  </a:lnTo>
                  <a:lnTo>
                    <a:pt x="55" y="207"/>
                  </a:lnTo>
                  <a:lnTo>
                    <a:pt x="44" y="226"/>
                  </a:lnTo>
                  <a:lnTo>
                    <a:pt x="34" y="237"/>
                  </a:lnTo>
                  <a:lnTo>
                    <a:pt x="18" y="256"/>
                  </a:lnTo>
                  <a:lnTo>
                    <a:pt x="8" y="269"/>
                  </a:lnTo>
                  <a:lnTo>
                    <a:pt x="0" y="281"/>
                  </a:lnTo>
                  <a:lnTo>
                    <a:pt x="0" y="286"/>
                  </a:lnTo>
                  <a:lnTo>
                    <a:pt x="8" y="295"/>
                  </a:lnTo>
                  <a:lnTo>
                    <a:pt x="20" y="306"/>
                  </a:lnTo>
                  <a:lnTo>
                    <a:pt x="32" y="306"/>
                  </a:lnTo>
                  <a:lnTo>
                    <a:pt x="34" y="303"/>
                  </a:lnTo>
                  <a:lnTo>
                    <a:pt x="29" y="297"/>
                  </a:lnTo>
                  <a:lnTo>
                    <a:pt x="24" y="290"/>
                  </a:lnTo>
                  <a:lnTo>
                    <a:pt x="24" y="285"/>
                  </a:lnTo>
                  <a:lnTo>
                    <a:pt x="32" y="273"/>
                  </a:lnTo>
                  <a:lnTo>
                    <a:pt x="45" y="260"/>
                  </a:lnTo>
                  <a:lnTo>
                    <a:pt x="65" y="235"/>
                  </a:lnTo>
                  <a:lnTo>
                    <a:pt x="82" y="214"/>
                  </a:lnTo>
                  <a:lnTo>
                    <a:pt x="88" y="207"/>
                  </a:lnTo>
                  <a:lnTo>
                    <a:pt x="92" y="202"/>
                  </a:lnTo>
                  <a:lnTo>
                    <a:pt x="100" y="200"/>
                  </a:lnTo>
                  <a:lnTo>
                    <a:pt x="107" y="204"/>
                  </a:lnTo>
                  <a:lnTo>
                    <a:pt x="115" y="210"/>
                  </a:lnTo>
                  <a:lnTo>
                    <a:pt x="131" y="231"/>
                  </a:lnTo>
                  <a:lnTo>
                    <a:pt x="149" y="256"/>
                  </a:lnTo>
                  <a:lnTo>
                    <a:pt x="166" y="281"/>
                  </a:lnTo>
                  <a:lnTo>
                    <a:pt x="177" y="295"/>
                  </a:lnTo>
                  <a:lnTo>
                    <a:pt x="181" y="298"/>
                  </a:lnTo>
                  <a:lnTo>
                    <a:pt x="188" y="298"/>
                  </a:lnTo>
                  <a:lnTo>
                    <a:pt x="194" y="293"/>
                  </a:lnTo>
                  <a:lnTo>
                    <a:pt x="202" y="288"/>
                  </a:lnTo>
                  <a:lnTo>
                    <a:pt x="209" y="282"/>
                  </a:lnTo>
                </a:path>
              </a:pathLst>
            </a:custGeom>
            <a:solidFill>
              <a:srgbClr val="CECECE"/>
            </a:solidFill>
            <a:ln w="25400" cap="rnd" cmpd="sng">
              <a:solidFill>
                <a:schemeClr val="tx2"/>
              </a:solidFill>
              <a:prstDash val="solid"/>
              <a:round/>
              <a:headEnd type="none" w="med" len="med"/>
              <a:tailEnd type="none" w="med" len="med"/>
            </a:ln>
            <a:effectLst/>
          </p:spPr>
          <p:txBody>
            <a:bodyPr>
              <a:prstTxWarp prst="textNoShape">
                <a:avLst/>
              </a:prstTxWarp>
            </a:bodyPr>
            <a:lstStyle/>
            <a:p>
              <a:endParaRPr lang="en-US"/>
            </a:p>
          </p:txBody>
        </p:sp>
        <p:grpSp>
          <p:nvGrpSpPr>
            <p:cNvPr id="16" name="Group 66"/>
            <p:cNvGrpSpPr>
              <a:grpSpLocks/>
            </p:cNvGrpSpPr>
            <p:nvPr/>
          </p:nvGrpSpPr>
          <p:grpSpPr bwMode="auto">
            <a:xfrm>
              <a:off x="3767" y="2076"/>
              <a:ext cx="273" cy="326"/>
              <a:chOff x="3767" y="2076"/>
              <a:chExt cx="273" cy="326"/>
            </a:xfrm>
          </p:grpSpPr>
          <p:grpSp>
            <p:nvGrpSpPr>
              <p:cNvPr id="17" name="Group 67"/>
              <p:cNvGrpSpPr>
                <a:grpSpLocks/>
              </p:cNvGrpSpPr>
              <p:nvPr/>
            </p:nvGrpSpPr>
            <p:grpSpPr bwMode="auto">
              <a:xfrm>
                <a:off x="3767" y="2076"/>
                <a:ext cx="273" cy="326"/>
                <a:chOff x="3767" y="2076"/>
                <a:chExt cx="273" cy="326"/>
              </a:xfrm>
            </p:grpSpPr>
            <p:sp>
              <p:nvSpPr>
                <p:cNvPr id="2716740" name="AutoShape 68"/>
                <p:cNvSpPr>
                  <a:spLocks noChangeArrowheads="1"/>
                </p:cNvSpPr>
                <p:nvPr/>
              </p:nvSpPr>
              <p:spPr bwMode="auto">
                <a:xfrm>
                  <a:off x="3767" y="2129"/>
                  <a:ext cx="273" cy="273"/>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6741" name="AutoShape 69"/>
                <p:cNvSpPr>
                  <a:spLocks noChangeArrowheads="1"/>
                </p:cNvSpPr>
                <p:nvPr/>
              </p:nvSpPr>
              <p:spPr bwMode="auto">
                <a:xfrm>
                  <a:off x="3832" y="2076"/>
                  <a:ext cx="208" cy="48"/>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16742" name="Oval 70"/>
              <p:cNvSpPr>
                <a:spLocks noChangeArrowheads="1"/>
              </p:cNvSpPr>
              <p:nvPr/>
            </p:nvSpPr>
            <p:spPr bwMode="auto">
              <a:xfrm>
                <a:off x="3852" y="2103"/>
                <a:ext cx="29" cy="10"/>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743" name="AutoShape 71"/>
              <p:cNvSpPr>
                <a:spLocks noChangeArrowheads="1"/>
              </p:cNvSpPr>
              <p:nvPr/>
            </p:nvSpPr>
            <p:spPr bwMode="auto">
              <a:xfrm>
                <a:off x="3800" y="2257"/>
                <a:ext cx="143" cy="60"/>
              </a:xfrm>
              <a:prstGeom prst="octagon">
                <a:avLst>
                  <a:gd name="adj" fmla="val 29282"/>
                </a:avLst>
              </a:prstGeom>
              <a:noFill/>
              <a:ln w="25400">
                <a:solidFill>
                  <a:schemeClr val="tx1"/>
                </a:solidFill>
                <a:miter lim="800000"/>
                <a:headEnd/>
                <a:tailEnd/>
              </a:ln>
              <a:effectLst/>
            </p:spPr>
            <p:txBody>
              <a:bodyPr wrap="none" anchor="ctr">
                <a:prstTxWarp prst="textNoShape">
                  <a:avLst/>
                </a:prstTxWarp>
              </a:bodyPr>
              <a:lstStyle/>
              <a:p>
                <a:endParaRPr lang="en-US"/>
              </a:p>
            </p:txBody>
          </p:sp>
        </p:grpSp>
      </p:grpSp>
      <p:grpSp>
        <p:nvGrpSpPr>
          <p:cNvPr id="18" name="Group 72"/>
          <p:cNvGrpSpPr>
            <a:grpSpLocks/>
          </p:cNvGrpSpPr>
          <p:nvPr/>
        </p:nvGrpSpPr>
        <p:grpSpPr bwMode="auto">
          <a:xfrm>
            <a:off x="6678613" y="3892550"/>
            <a:ext cx="1443037" cy="517525"/>
            <a:chOff x="4733" y="2328"/>
            <a:chExt cx="1022" cy="326"/>
          </a:xfrm>
        </p:grpSpPr>
        <p:grpSp>
          <p:nvGrpSpPr>
            <p:cNvPr id="19" name="Group 73"/>
            <p:cNvGrpSpPr>
              <a:grpSpLocks/>
            </p:cNvGrpSpPr>
            <p:nvPr/>
          </p:nvGrpSpPr>
          <p:grpSpPr bwMode="auto">
            <a:xfrm>
              <a:off x="4733" y="2328"/>
              <a:ext cx="217" cy="326"/>
              <a:chOff x="4733" y="2328"/>
              <a:chExt cx="217" cy="326"/>
            </a:xfrm>
          </p:grpSpPr>
          <p:sp>
            <p:nvSpPr>
              <p:cNvPr id="2716746" name="AutoShape 74"/>
              <p:cNvSpPr>
                <a:spLocks noChangeArrowheads="1"/>
              </p:cNvSpPr>
              <p:nvPr/>
            </p:nvSpPr>
            <p:spPr bwMode="auto">
              <a:xfrm>
                <a:off x="4733" y="2381"/>
                <a:ext cx="217" cy="273"/>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6747" name="AutoShape 75"/>
              <p:cNvSpPr>
                <a:spLocks noChangeArrowheads="1"/>
              </p:cNvSpPr>
              <p:nvPr/>
            </p:nvSpPr>
            <p:spPr bwMode="auto">
              <a:xfrm>
                <a:off x="4786" y="2328"/>
                <a:ext cx="164" cy="48"/>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6748" name="AutoShape 76"/>
              <p:cNvSpPr>
                <a:spLocks noChangeArrowheads="1"/>
              </p:cNvSpPr>
              <p:nvPr/>
            </p:nvSpPr>
            <p:spPr bwMode="auto">
              <a:xfrm>
                <a:off x="4776" y="2402"/>
                <a:ext cx="114" cy="17"/>
              </a:xfrm>
              <a:prstGeom prst="parallelogram">
                <a:avLst>
                  <a:gd name="adj" fmla="val 167616"/>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grpSp>
        <p:grpSp>
          <p:nvGrpSpPr>
            <p:cNvPr id="20" name="Group 77"/>
            <p:cNvGrpSpPr>
              <a:grpSpLocks/>
            </p:cNvGrpSpPr>
            <p:nvPr/>
          </p:nvGrpSpPr>
          <p:grpSpPr bwMode="auto">
            <a:xfrm>
              <a:off x="5277" y="2372"/>
              <a:ext cx="211" cy="268"/>
              <a:chOff x="5277" y="2372"/>
              <a:chExt cx="211" cy="268"/>
            </a:xfrm>
          </p:grpSpPr>
          <p:sp>
            <p:nvSpPr>
              <p:cNvPr id="2716750" name="Freeform 78"/>
              <p:cNvSpPr>
                <a:spLocks/>
              </p:cNvSpPr>
              <p:nvPr/>
            </p:nvSpPr>
            <p:spPr bwMode="auto">
              <a:xfrm>
                <a:off x="5414" y="2493"/>
                <a:ext cx="63" cy="147"/>
              </a:xfrm>
              <a:custGeom>
                <a:avLst/>
                <a:gdLst/>
                <a:ahLst/>
                <a:cxnLst>
                  <a:cxn ang="0">
                    <a:pos x="45" y="0"/>
                  </a:cxn>
                  <a:cxn ang="0">
                    <a:pos x="62" y="0"/>
                  </a:cxn>
                  <a:cxn ang="0">
                    <a:pos x="17" y="146"/>
                  </a:cxn>
                  <a:cxn ang="0">
                    <a:pos x="0" y="146"/>
                  </a:cxn>
                  <a:cxn ang="0">
                    <a:pos x="45" y="0"/>
                  </a:cxn>
                </a:cxnLst>
                <a:rect l="0" t="0" r="r" b="b"/>
                <a:pathLst>
                  <a:path w="63" h="147">
                    <a:moveTo>
                      <a:pt x="45" y="0"/>
                    </a:moveTo>
                    <a:lnTo>
                      <a:pt x="62" y="0"/>
                    </a:lnTo>
                    <a:lnTo>
                      <a:pt x="17" y="146"/>
                    </a:lnTo>
                    <a:lnTo>
                      <a:pt x="0" y="146"/>
                    </a:lnTo>
                    <a:lnTo>
                      <a:pt x="45" y="0"/>
                    </a:lnTo>
                  </a:path>
                </a:pathLst>
              </a:custGeom>
              <a:solidFill>
                <a:srgbClr val="F39FD1"/>
              </a:solidFill>
              <a:ln w="12700" cap="rnd" cmpd="sng">
                <a:noFill/>
                <a:prstDash val="solid"/>
                <a:round/>
                <a:headEnd type="none" w="med" len="med"/>
                <a:tailEnd type="none" w="med" len="med"/>
              </a:ln>
              <a:effectLst/>
            </p:spPr>
            <p:txBody>
              <a:bodyPr>
                <a:prstTxWarp prst="textNoShape">
                  <a:avLst/>
                </a:prstTxWarp>
              </a:bodyPr>
              <a:lstStyle/>
              <a:p>
                <a:endParaRPr lang="en-US"/>
              </a:p>
            </p:txBody>
          </p:sp>
          <p:sp>
            <p:nvSpPr>
              <p:cNvPr id="2716751" name="Rectangle 79"/>
              <p:cNvSpPr>
                <a:spLocks noChangeArrowheads="1"/>
              </p:cNvSpPr>
              <p:nvPr/>
            </p:nvSpPr>
            <p:spPr bwMode="auto">
              <a:xfrm>
                <a:off x="5410" y="2493"/>
                <a:ext cx="78" cy="14"/>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6752" name="Rectangle 80"/>
              <p:cNvSpPr>
                <a:spLocks noChangeArrowheads="1"/>
              </p:cNvSpPr>
              <p:nvPr/>
            </p:nvSpPr>
            <p:spPr bwMode="auto">
              <a:xfrm>
                <a:off x="5416" y="2555"/>
                <a:ext cx="60" cy="13"/>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6753" name="Rectangle 81"/>
              <p:cNvSpPr>
                <a:spLocks noChangeArrowheads="1"/>
              </p:cNvSpPr>
              <p:nvPr/>
            </p:nvSpPr>
            <p:spPr bwMode="auto">
              <a:xfrm>
                <a:off x="5278" y="2555"/>
                <a:ext cx="78" cy="8"/>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6754" name="Oval 82"/>
              <p:cNvSpPr>
                <a:spLocks noChangeArrowheads="1"/>
              </p:cNvSpPr>
              <p:nvPr/>
            </p:nvSpPr>
            <p:spPr bwMode="auto">
              <a:xfrm>
                <a:off x="5340" y="2372"/>
                <a:ext cx="25" cy="27"/>
              </a:xfrm>
              <a:prstGeom prst="ellipse">
                <a:avLst/>
              </a:prstGeom>
              <a:solidFill>
                <a:srgbClr val="F39FD1"/>
              </a:solidFill>
              <a:ln w="25400">
                <a:solidFill>
                  <a:srgbClr val="000000"/>
                </a:solidFill>
                <a:round/>
                <a:headEnd/>
                <a:tailEnd/>
              </a:ln>
              <a:effectLst/>
            </p:spPr>
            <p:txBody>
              <a:bodyPr wrap="none" anchor="ctr">
                <a:prstTxWarp prst="textNoShape">
                  <a:avLst/>
                </a:prstTxWarp>
              </a:bodyPr>
              <a:lstStyle/>
              <a:p>
                <a:endParaRPr lang="en-US"/>
              </a:p>
            </p:txBody>
          </p:sp>
          <p:sp>
            <p:nvSpPr>
              <p:cNvPr id="2716755" name="Freeform 83"/>
              <p:cNvSpPr>
                <a:spLocks/>
              </p:cNvSpPr>
              <p:nvPr/>
            </p:nvSpPr>
            <p:spPr bwMode="auto">
              <a:xfrm>
                <a:off x="5277" y="2416"/>
                <a:ext cx="146" cy="224"/>
              </a:xfrm>
              <a:custGeom>
                <a:avLst/>
                <a:gdLst/>
                <a:ahLst/>
                <a:cxnLst>
                  <a:cxn ang="0">
                    <a:pos x="1" y="103"/>
                  </a:cxn>
                  <a:cxn ang="0">
                    <a:pos x="1" y="106"/>
                  </a:cxn>
                  <a:cxn ang="0">
                    <a:pos x="0" y="110"/>
                  </a:cxn>
                  <a:cxn ang="0">
                    <a:pos x="0" y="113"/>
                  </a:cxn>
                  <a:cxn ang="0">
                    <a:pos x="1" y="117"/>
                  </a:cxn>
                  <a:cxn ang="0">
                    <a:pos x="3" y="120"/>
                  </a:cxn>
                  <a:cxn ang="0">
                    <a:pos x="6" y="123"/>
                  </a:cxn>
                  <a:cxn ang="0">
                    <a:pos x="9" y="125"/>
                  </a:cxn>
                  <a:cxn ang="0">
                    <a:pos x="12" y="126"/>
                  </a:cxn>
                  <a:cxn ang="0">
                    <a:pos x="16" y="126"/>
                  </a:cxn>
                  <a:cxn ang="0">
                    <a:pos x="95" y="223"/>
                  </a:cxn>
                  <a:cxn ang="0">
                    <a:pos x="120" y="107"/>
                  </a:cxn>
                  <a:cxn ang="0">
                    <a:pos x="119" y="105"/>
                  </a:cxn>
                  <a:cxn ang="0">
                    <a:pos x="118" y="103"/>
                  </a:cxn>
                  <a:cxn ang="0">
                    <a:pos x="116" y="101"/>
                  </a:cxn>
                  <a:cxn ang="0">
                    <a:pos x="114" y="99"/>
                  </a:cxn>
                  <a:cxn ang="0">
                    <a:pos x="111" y="98"/>
                  </a:cxn>
                  <a:cxn ang="0">
                    <a:pos x="108" y="97"/>
                  </a:cxn>
                  <a:cxn ang="0">
                    <a:pos x="106" y="97"/>
                  </a:cxn>
                  <a:cxn ang="0">
                    <a:pos x="103" y="97"/>
                  </a:cxn>
                  <a:cxn ang="0">
                    <a:pos x="70" y="57"/>
                  </a:cxn>
                  <a:cxn ang="0">
                    <a:pos x="135" y="70"/>
                  </a:cxn>
                  <a:cxn ang="0">
                    <a:pos x="137" y="70"/>
                  </a:cxn>
                  <a:cxn ang="0">
                    <a:pos x="139" y="69"/>
                  </a:cxn>
                  <a:cxn ang="0">
                    <a:pos x="142" y="67"/>
                  </a:cxn>
                  <a:cxn ang="0">
                    <a:pos x="144" y="65"/>
                  </a:cxn>
                  <a:cxn ang="0">
                    <a:pos x="144" y="62"/>
                  </a:cxn>
                  <a:cxn ang="0">
                    <a:pos x="145" y="59"/>
                  </a:cxn>
                  <a:cxn ang="0">
                    <a:pos x="144" y="56"/>
                  </a:cxn>
                  <a:cxn ang="0">
                    <a:pos x="143" y="53"/>
                  </a:cxn>
                  <a:cxn ang="0">
                    <a:pos x="141" y="51"/>
                  </a:cxn>
                  <a:cxn ang="0">
                    <a:pos x="139" y="49"/>
                  </a:cxn>
                  <a:cxn ang="0">
                    <a:pos x="136" y="49"/>
                  </a:cxn>
                  <a:cxn ang="0">
                    <a:pos x="92" y="49"/>
                  </a:cxn>
                  <a:cxn ang="0">
                    <a:pos x="84" y="32"/>
                  </a:cxn>
                  <a:cxn ang="0">
                    <a:pos x="85" y="28"/>
                  </a:cxn>
                  <a:cxn ang="0">
                    <a:pos x="85" y="23"/>
                  </a:cxn>
                  <a:cxn ang="0">
                    <a:pos x="85" y="18"/>
                  </a:cxn>
                  <a:cxn ang="0">
                    <a:pos x="84" y="14"/>
                  </a:cxn>
                  <a:cxn ang="0">
                    <a:pos x="83" y="11"/>
                  </a:cxn>
                  <a:cxn ang="0">
                    <a:pos x="80" y="8"/>
                  </a:cxn>
                  <a:cxn ang="0">
                    <a:pos x="77" y="5"/>
                  </a:cxn>
                  <a:cxn ang="0">
                    <a:pos x="74" y="3"/>
                  </a:cxn>
                  <a:cxn ang="0">
                    <a:pos x="70" y="1"/>
                  </a:cxn>
                  <a:cxn ang="0">
                    <a:pos x="65" y="0"/>
                  </a:cxn>
                  <a:cxn ang="0">
                    <a:pos x="61" y="0"/>
                  </a:cxn>
                  <a:cxn ang="0">
                    <a:pos x="56" y="1"/>
                  </a:cxn>
                  <a:cxn ang="0">
                    <a:pos x="52" y="2"/>
                  </a:cxn>
                  <a:cxn ang="0">
                    <a:pos x="47" y="5"/>
                  </a:cxn>
                  <a:cxn ang="0">
                    <a:pos x="44" y="9"/>
                  </a:cxn>
                  <a:cxn ang="0">
                    <a:pos x="41" y="12"/>
                  </a:cxn>
                  <a:cxn ang="0">
                    <a:pos x="39" y="17"/>
                  </a:cxn>
                </a:cxnLst>
                <a:rect l="0" t="0" r="r" b="b"/>
                <a:pathLst>
                  <a:path w="146" h="224">
                    <a:moveTo>
                      <a:pt x="39" y="17"/>
                    </a:moveTo>
                    <a:lnTo>
                      <a:pt x="1" y="103"/>
                    </a:lnTo>
                    <a:lnTo>
                      <a:pt x="1" y="105"/>
                    </a:lnTo>
                    <a:lnTo>
                      <a:pt x="1" y="106"/>
                    </a:lnTo>
                    <a:lnTo>
                      <a:pt x="0" y="107"/>
                    </a:lnTo>
                    <a:lnTo>
                      <a:pt x="0" y="110"/>
                    </a:lnTo>
                    <a:lnTo>
                      <a:pt x="0" y="111"/>
                    </a:lnTo>
                    <a:lnTo>
                      <a:pt x="0" y="113"/>
                    </a:lnTo>
                    <a:lnTo>
                      <a:pt x="1" y="115"/>
                    </a:lnTo>
                    <a:lnTo>
                      <a:pt x="1" y="117"/>
                    </a:lnTo>
                    <a:lnTo>
                      <a:pt x="2" y="118"/>
                    </a:lnTo>
                    <a:lnTo>
                      <a:pt x="3" y="120"/>
                    </a:lnTo>
                    <a:lnTo>
                      <a:pt x="5" y="122"/>
                    </a:lnTo>
                    <a:lnTo>
                      <a:pt x="6" y="123"/>
                    </a:lnTo>
                    <a:lnTo>
                      <a:pt x="8" y="124"/>
                    </a:lnTo>
                    <a:lnTo>
                      <a:pt x="9" y="125"/>
                    </a:lnTo>
                    <a:lnTo>
                      <a:pt x="10" y="125"/>
                    </a:lnTo>
                    <a:lnTo>
                      <a:pt x="12" y="126"/>
                    </a:lnTo>
                    <a:lnTo>
                      <a:pt x="14" y="126"/>
                    </a:lnTo>
                    <a:lnTo>
                      <a:pt x="16" y="126"/>
                    </a:lnTo>
                    <a:lnTo>
                      <a:pt x="95" y="126"/>
                    </a:lnTo>
                    <a:lnTo>
                      <a:pt x="95" y="223"/>
                    </a:lnTo>
                    <a:lnTo>
                      <a:pt x="120" y="223"/>
                    </a:lnTo>
                    <a:lnTo>
                      <a:pt x="120" y="107"/>
                    </a:lnTo>
                    <a:lnTo>
                      <a:pt x="120" y="106"/>
                    </a:lnTo>
                    <a:lnTo>
                      <a:pt x="119" y="105"/>
                    </a:lnTo>
                    <a:lnTo>
                      <a:pt x="118" y="103"/>
                    </a:lnTo>
                    <a:lnTo>
                      <a:pt x="118" y="103"/>
                    </a:lnTo>
                    <a:lnTo>
                      <a:pt x="117" y="102"/>
                    </a:lnTo>
                    <a:lnTo>
                      <a:pt x="116" y="101"/>
                    </a:lnTo>
                    <a:lnTo>
                      <a:pt x="115" y="100"/>
                    </a:lnTo>
                    <a:lnTo>
                      <a:pt x="114" y="99"/>
                    </a:lnTo>
                    <a:lnTo>
                      <a:pt x="113" y="99"/>
                    </a:lnTo>
                    <a:lnTo>
                      <a:pt x="111" y="98"/>
                    </a:lnTo>
                    <a:lnTo>
                      <a:pt x="110" y="98"/>
                    </a:lnTo>
                    <a:lnTo>
                      <a:pt x="108" y="97"/>
                    </a:lnTo>
                    <a:lnTo>
                      <a:pt x="107" y="97"/>
                    </a:lnTo>
                    <a:lnTo>
                      <a:pt x="106" y="97"/>
                    </a:lnTo>
                    <a:lnTo>
                      <a:pt x="104" y="97"/>
                    </a:lnTo>
                    <a:lnTo>
                      <a:pt x="103" y="97"/>
                    </a:lnTo>
                    <a:lnTo>
                      <a:pt x="57" y="95"/>
                    </a:lnTo>
                    <a:lnTo>
                      <a:pt x="70" y="57"/>
                    </a:lnTo>
                    <a:lnTo>
                      <a:pt x="79" y="70"/>
                    </a:lnTo>
                    <a:lnTo>
                      <a:pt x="135" y="70"/>
                    </a:lnTo>
                    <a:lnTo>
                      <a:pt x="136" y="70"/>
                    </a:lnTo>
                    <a:lnTo>
                      <a:pt x="137" y="70"/>
                    </a:lnTo>
                    <a:lnTo>
                      <a:pt x="139" y="69"/>
                    </a:lnTo>
                    <a:lnTo>
                      <a:pt x="139" y="69"/>
                    </a:lnTo>
                    <a:lnTo>
                      <a:pt x="140" y="68"/>
                    </a:lnTo>
                    <a:lnTo>
                      <a:pt x="142" y="67"/>
                    </a:lnTo>
                    <a:lnTo>
                      <a:pt x="142" y="66"/>
                    </a:lnTo>
                    <a:lnTo>
                      <a:pt x="144" y="65"/>
                    </a:lnTo>
                    <a:lnTo>
                      <a:pt x="144" y="64"/>
                    </a:lnTo>
                    <a:lnTo>
                      <a:pt x="144" y="62"/>
                    </a:lnTo>
                    <a:lnTo>
                      <a:pt x="145" y="61"/>
                    </a:lnTo>
                    <a:lnTo>
                      <a:pt x="145" y="59"/>
                    </a:lnTo>
                    <a:lnTo>
                      <a:pt x="145" y="57"/>
                    </a:lnTo>
                    <a:lnTo>
                      <a:pt x="144" y="56"/>
                    </a:lnTo>
                    <a:lnTo>
                      <a:pt x="144" y="55"/>
                    </a:lnTo>
                    <a:lnTo>
                      <a:pt x="143" y="53"/>
                    </a:lnTo>
                    <a:lnTo>
                      <a:pt x="142" y="52"/>
                    </a:lnTo>
                    <a:lnTo>
                      <a:pt x="141" y="51"/>
                    </a:lnTo>
                    <a:lnTo>
                      <a:pt x="140" y="50"/>
                    </a:lnTo>
                    <a:lnTo>
                      <a:pt x="139" y="49"/>
                    </a:lnTo>
                    <a:lnTo>
                      <a:pt x="138" y="49"/>
                    </a:lnTo>
                    <a:lnTo>
                      <a:pt x="136" y="49"/>
                    </a:lnTo>
                    <a:lnTo>
                      <a:pt x="135" y="49"/>
                    </a:lnTo>
                    <a:lnTo>
                      <a:pt x="92" y="49"/>
                    </a:lnTo>
                    <a:lnTo>
                      <a:pt x="83" y="33"/>
                    </a:lnTo>
                    <a:lnTo>
                      <a:pt x="84" y="32"/>
                    </a:lnTo>
                    <a:lnTo>
                      <a:pt x="85" y="30"/>
                    </a:lnTo>
                    <a:lnTo>
                      <a:pt x="85" y="28"/>
                    </a:lnTo>
                    <a:lnTo>
                      <a:pt x="85" y="26"/>
                    </a:lnTo>
                    <a:lnTo>
                      <a:pt x="85" y="23"/>
                    </a:lnTo>
                    <a:lnTo>
                      <a:pt x="85" y="21"/>
                    </a:lnTo>
                    <a:lnTo>
                      <a:pt x="85" y="18"/>
                    </a:lnTo>
                    <a:lnTo>
                      <a:pt x="85" y="16"/>
                    </a:lnTo>
                    <a:lnTo>
                      <a:pt x="84" y="14"/>
                    </a:lnTo>
                    <a:lnTo>
                      <a:pt x="84" y="13"/>
                    </a:lnTo>
                    <a:lnTo>
                      <a:pt x="83" y="11"/>
                    </a:lnTo>
                    <a:lnTo>
                      <a:pt x="82" y="10"/>
                    </a:lnTo>
                    <a:lnTo>
                      <a:pt x="80" y="8"/>
                    </a:lnTo>
                    <a:lnTo>
                      <a:pt x="79" y="7"/>
                    </a:lnTo>
                    <a:lnTo>
                      <a:pt x="77" y="5"/>
                    </a:lnTo>
                    <a:lnTo>
                      <a:pt x="76" y="4"/>
                    </a:lnTo>
                    <a:lnTo>
                      <a:pt x="74" y="3"/>
                    </a:lnTo>
                    <a:lnTo>
                      <a:pt x="72" y="2"/>
                    </a:lnTo>
                    <a:lnTo>
                      <a:pt x="70" y="1"/>
                    </a:lnTo>
                    <a:lnTo>
                      <a:pt x="67" y="1"/>
                    </a:lnTo>
                    <a:lnTo>
                      <a:pt x="65" y="0"/>
                    </a:lnTo>
                    <a:lnTo>
                      <a:pt x="63" y="0"/>
                    </a:lnTo>
                    <a:lnTo>
                      <a:pt x="61" y="0"/>
                    </a:lnTo>
                    <a:lnTo>
                      <a:pt x="59" y="0"/>
                    </a:lnTo>
                    <a:lnTo>
                      <a:pt x="56" y="1"/>
                    </a:lnTo>
                    <a:lnTo>
                      <a:pt x="54" y="1"/>
                    </a:lnTo>
                    <a:lnTo>
                      <a:pt x="52" y="2"/>
                    </a:lnTo>
                    <a:lnTo>
                      <a:pt x="50" y="3"/>
                    </a:lnTo>
                    <a:lnTo>
                      <a:pt x="47" y="5"/>
                    </a:lnTo>
                    <a:lnTo>
                      <a:pt x="46" y="7"/>
                    </a:lnTo>
                    <a:lnTo>
                      <a:pt x="44" y="9"/>
                    </a:lnTo>
                    <a:lnTo>
                      <a:pt x="43" y="10"/>
                    </a:lnTo>
                    <a:lnTo>
                      <a:pt x="41" y="12"/>
                    </a:lnTo>
                    <a:lnTo>
                      <a:pt x="40" y="14"/>
                    </a:lnTo>
                    <a:lnTo>
                      <a:pt x="39" y="17"/>
                    </a:lnTo>
                  </a:path>
                </a:pathLst>
              </a:custGeom>
              <a:solidFill>
                <a:srgbClr val="F39FD1"/>
              </a:solidFill>
              <a:ln w="127000" cap="rnd" cmpd="sng">
                <a:noFill/>
                <a:prstDash val="solid"/>
                <a:round/>
                <a:headEnd type="none" w="med" len="med"/>
                <a:tailEnd type="none" w="med" len="med"/>
              </a:ln>
              <a:effectLst/>
            </p:spPr>
            <p:txBody>
              <a:bodyPr>
                <a:prstTxWarp prst="textNoShape">
                  <a:avLst/>
                </a:prstTxWarp>
              </a:bodyPr>
              <a:lstStyle/>
              <a:p>
                <a:endParaRPr lang="en-US"/>
              </a:p>
            </p:txBody>
          </p:sp>
        </p:grpSp>
        <p:sp>
          <p:nvSpPr>
            <p:cNvPr id="2716756" name="Freeform 84"/>
            <p:cNvSpPr>
              <a:spLocks/>
            </p:cNvSpPr>
            <p:nvPr/>
          </p:nvSpPr>
          <p:spPr bwMode="auto">
            <a:xfrm>
              <a:off x="5546" y="2337"/>
              <a:ext cx="209" cy="307"/>
            </a:xfrm>
            <a:custGeom>
              <a:avLst/>
              <a:gdLst/>
              <a:ahLst/>
              <a:cxnLst>
                <a:cxn ang="0">
                  <a:pos x="208" y="277"/>
                </a:cxn>
                <a:cxn ang="0">
                  <a:pos x="192" y="277"/>
                </a:cxn>
                <a:cxn ang="0">
                  <a:pos x="165" y="241"/>
                </a:cxn>
                <a:cxn ang="0">
                  <a:pos x="127" y="178"/>
                </a:cxn>
                <a:cxn ang="0">
                  <a:pos x="116" y="149"/>
                </a:cxn>
                <a:cxn ang="0">
                  <a:pos x="119" y="129"/>
                </a:cxn>
                <a:cxn ang="0">
                  <a:pos x="128" y="125"/>
                </a:cxn>
                <a:cxn ang="0">
                  <a:pos x="143" y="136"/>
                </a:cxn>
                <a:cxn ang="0">
                  <a:pos x="162" y="148"/>
                </a:cxn>
                <a:cxn ang="0">
                  <a:pos x="171" y="148"/>
                </a:cxn>
                <a:cxn ang="0">
                  <a:pos x="173" y="141"/>
                </a:cxn>
                <a:cxn ang="0">
                  <a:pos x="164" y="129"/>
                </a:cxn>
                <a:cxn ang="0">
                  <a:pos x="141" y="113"/>
                </a:cxn>
                <a:cxn ang="0">
                  <a:pos x="132" y="91"/>
                </a:cxn>
                <a:cxn ang="0">
                  <a:pos x="128" y="73"/>
                </a:cxn>
                <a:cxn ang="0">
                  <a:pos x="118" y="59"/>
                </a:cxn>
                <a:cxn ang="0">
                  <a:pos x="114" y="50"/>
                </a:cxn>
                <a:cxn ang="0">
                  <a:pos x="119" y="38"/>
                </a:cxn>
                <a:cxn ang="0">
                  <a:pos x="124" y="25"/>
                </a:cxn>
                <a:cxn ang="0">
                  <a:pos x="120" y="9"/>
                </a:cxn>
                <a:cxn ang="0">
                  <a:pos x="110" y="1"/>
                </a:cxn>
                <a:cxn ang="0">
                  <a:pos x="94" y="3"/>
                </a:cxn>
                <a:cxn ang="0">
                  <a:pos x="88" y="13"/>
                </a:cxn>
                <a:cxn ang="0">
                  <a:pos x="88" y="24"/>
                </a:cxn>
                <a:cxn ang="0">
                  <a:pos x="92" y="37"/>
                </a:cxn>
                <a:cxn ang="0">
                  <a:pos x="92" y="49"/>
                </a:cxn>
                <a:cxn ang="0">
                  <a:pos x="81" y="59"/>
                </a:cxn>
                <a:cxn ang="0">
                  <a:pos x="68" y="67"/>
                </a:cxn>
                <a:cxn ang="0">
                  <a:pos x="58" y="79"/>
                </a:cxn>
                <a:cxn ang="0">
                  <a:pos x="48" y="104"/>
                </a:cxn>
                <a:cxn ang="0">
                  <a:pos x="43" y="128"/>
                </a:cxn>
                <a:cxn ang="0">
                  <a:pos x="42" y="153"/>
                </a:cxn>
                <a:cxn ang="0">
                  <a:pos x="43" y="166"/>
                </a:cxn>
                <a:cxn ang="0">
                  <a:pos x="51" y="170"/>
                </a:cxn>
                <a:cxn ang="0">
                  <a:pos x="55" y="166"/>
                </a:cxn>
                <a:cxn ang="0">
                  <a:pos x="55" y="140"/>
                </a:cxn>
                <a:cxn ang="0">
                  <a:pos x="58" y="123"/>
                </a:cxn>
                <a:cxn ang="0">
                  <a:pos x="67" y="115"/>
                </a:cxn>
                <a:cxn ang="0">
                  <a:pos x="73" y="120"/>
                </a:cxn>
                <a:cxn ang="0">
                  <a:pos x="71" y="148"/>
                </a:cxn>
                <a:cxn ang="0">
                  <a:pos x="64" y="175"/>
                </a:cxn>
                <a:cxn ang="0">
                  <a:pos x="55" y="207"/>
                </a:cxn>
                <a:cxn ang="0">
                  <a:pos x="34" y="237"/>
                </a:cxn>
                <a:cxn ang="0">
                  <a:pos x="8" y="269"/>
                </a:cxn>
                <a:cxn ang="0">
                  <a:pos x="0" y="286"/>
                </a:cxn>
                <a:cxn ang="0">
                  <a:pos x="20" y="306"/>
                </a:cxn>
                <a:cxn ang="0">
                  <a:pos x="34" y="303"/>
                </a:cxn>
                <a:cxn ang="0">
                  <a:pos x="24" y="290"/>
                </a:cxn>
                <a:cxn ang="0">
                  <a:pos x="31" y="273"/>
                </a:cxn>
                <a:cxn ang="0">
                  <a:pos x="64" y="235"/>
                </a:cxn>
                <a:cxn ang="0">
                  <a:pos x="88" y="207"/>
                </a:cxn>
                <a:cxn ang="0">
                  <a:pos x="99" y="200"/>
                </a:cxn>
                <a:cxn ang="0">
                  <a:pos x="114" y="210"/>
                </a:cxn>
                <a:cxn ang="0">
                  <a:pos x="148" y="256"/>
                </a:cxn>
                <a:cxn ang="0">
                  <a:pos x="175" y="295"/>
                </a:cxn>
                <a:cxn ang="0">
                  <a:pos x="186" y="298"/>
                </a:cxn>
                <a:cxn ang="0">
                  <a:pos x="200" y="288"/>
                </a:cxn>
              </a:cxnLst>
              <a:rect l="0" t="0" r="r" b="b"/>
              <a:pathLst>
                <a:path w="209" h="307">
                  <a:moveTo>
                    <a:pt x="207" y="282"/>
                  </a:moveTo>
                  <a:lnTo>
                    <a:pt x="208" y="277"/>
                  </a:lnTo>
                  <a:lnTo>
                    <a:pt x="200" y="278"/>
                  </a:lnTo>
                  <a:lnTo>
                    <a:pt x="192" y="277"/>
                  </a:lnTo>
                  <a:lnTo>
                    <a:pt x="182" y="269"/>
                  </a:lnTo>
                  <a:lnTo>
                    <a:pt x="165" y="241"/>
                  </a:lnTo>
                  <a:lnTo>
                    <a:pt x="140" y="200"/>
                  </a:lnTo>
                  <a:lnTo>
                    <a:pt x="127" y="178"/>
                  </a:lnTo>
                  <a:lnTo>
                    <a:pt x="118" y="160"/>
                  </a:lnTo>
                  <a:lnTo>
                    <a:pt x="116" y="149"/>
                  </a:lnTo>
                  <a:lnTo>
                    <a:pt x="116" y="137"/>
                  </a:lnTo>
                  <a:lnTo>
                    <a:pt x="119" y="129"/>
                  </a:lnTo>
                  <a:lnTo>
                    <a:pt x="124" y="125"/>
                  </a:lnTo>
                  <a:lnTo>
                    <a:pt x="128" y="125"/>
                  </a:lnTo>
                  <a:lnTo>
                    <a:pt x="133" y="128"/>
                  </a:lnTo>
                  <a:lnTo>
                    <a:pt x="143" y="136"/>
                  </a:lnTo>
                  <a:lnTo>
                    <a:pt x="154" y="144"/>
                  </a:lnTo>
                  <a:lnTo>
                    <a:pt x="162" y="148"/>
                  </a:lnTo>
                  <a:lnTo>
                    <a:pt x="167" y="149"/>
                  </a:lnTo>
                  <a:lnTo>
                    <a:pt x="171" y="148"/>
                  </a:lnTo>
                  <a:lnTo>
                    <a:pt x="174" y="144"/>
                  </a:lnTo>
                  <a:lnTo>
                    <a:pt x="173" y="141"/>
                  </a:lnTo>
                  <a:lnTo>
                    <a:pt x="171" y="137"/>
                  </a:lnTo>
                  <a:lnTo>
                    <a:pt x="164" y="129"/>
                  </a:lnTo>
                  <a:lnTo>
                    <a:pt x="149" y="120"/>
                  </a:lnTo>
                  <a:lnTo>
                    <a:pt x="141" y="113"/>
                  </a:lnTo>
                  <a:lnTo>
                    <a:pt x="136" y="104"/>
                  </a:lnTo>
                  <a:lnTo>
                    <a:pt x="132" y="91"/>
                  </a:lnTo>
                  <a:lnTo>
                    <a:pt x="131" y="78"/>
                  </a:lnTo>
                  <a:lnTo>
                    <a:pt x="128" y="73"/>
                  </a:lnTo>
                  <a:lnTo>
                    <a:pt x="124" y="66"/>
                  </a:lnTo>
                  <a:lnTo>
                    <a:pt x="118" y="59"/>
                  </a:lnTo>
                  <a:lnTo>
                    <a:pt x="114" y="55"/>
                  </a:lnTo>
                  <a:lnTo>
                    <a:pt x="114" y="50"/>
                  </a:lnTo>
                  <a:lnTo>
                    <a:pt x="116" y="42"/>
                  </a:lnTo>
                  <a:lnTo>
                    <a:pt x="119" y="38"/>
                  </a:lnTo>
                  <a:lnTo>
                    <a:pt x="122" y="33"/>
                  </a:lnTo>
                  <a:lnTo>
                    <a:pt x="124" y="25"/>
                  </a:lnTo>
                  <a:lnTo>
                    <a:pt x="122" y="16"/>
                  </a:lnTo>
                  <a:lnTo>
                    <a:pt x="120" y="9"/>
                  </a:lnTo>
                  <a:lnTo>
                    <a:pt x="116" y="4"/>
                  </a:lnTo>
                  <a:lnTo>
                    <a:pt x="110" y="1"/>
                  </a:lnTo>
                  <a:lnTo>
                    <a:pt x="101" y="0"/>
                  </a:lnTo>
                  <a:lnTo>
                    <a:pt x="94" y="3"/>
                  </a:lnTo>
                  <a:lnTo>
                    <a:pt x="90" y="7"/>
                  </a:lnTo>
                  <a:lnTo>
                    <a:pt x="88" y="13"/>
                  </a:lnTo>
                  <a:lnTo>
                    <a:pt x="86" y="18"/>
                  </a:lnTo>
                  <a:lnTo>
                    <a:pt x="88" y="24"/>
                  </a:lnTo>
                  <a:lnTo>
                    <a:pt x="90" y="32"/>
                  </a:lnTo>
                  <a:lnTo>
                    <a:pt x="92" y="37"/>
                  </a:lnTo>
                  <a:lnTo>
                    <a:pt x="93" y="42"/>
                  </a:lnTo>
                  <a:lnTo>
                    <a:pt x="92" y="49"/>
                  </a:lnTo>
                  <a:lnTo>
                    <a:pt x="88" y="54"/>
                  </a:lnTo>
                  <a:lnTo>
                    <a:pt x="81" y="59"/>
                  </a:lnTo>
                  <a:lnTo>
                    <a:pt x="73" y="63"/>
                  </a:lnTo>
                  <a:lnTo>
                    <a:pt x="68" y="67"/>
                  </a:lnTo>
                  <a:lnTo>
                    <a:pt x="63" y="73"/>
                  </a:lnTo>
                  <a:lnTo>
                    <a:pt x="58" y="79"/>
                  </a:lnTo>
                  <a:lnTo>
                    <a:pt x="52" y="91"/>
                  </a:lnTo>
                  <a:lnTo>
                    <a:pt x="48" y="104"/>
                  </a:lnTo>
                  <a:lnTo>
                    <a:pt x="44" y="115"/>
                  </a:lnTo>
                  <a:lnTo>
                    <a:pt x="43" y="128"/>
                  </a:lnTo>
                  <a:lnTo>
                    <a:pt x="42" y="144"/>
                  </a:lnTo>
                  <a:lnTo>
                    <a:pt x="42" y="153"/>
                  </a:lnTo>
                  <a:lnTo>
                    <a:pt x="42" y="161"/>
                  </a:lnTo>
                  <a:lnTo>
                    <a:pt x="43" y="166"/>
                  </a:lnTo>
                  <a:lnTo>
                    <a:pt x="46" y="169"/>
                  </a:lnTo>
                  <a:lnTo>
                    <a:pt x="51" y="170"/>
                  </a:lnTo>
                  <a:lnTo>
                    <a:pt x="54" y="169"/>
                  </a:lnTo>
                  <a:lnTo>
                    <a:pt x="55" y="166"/>
                  </a:lnTo>
                  <a:lnTo>
                    <a:pt x="55" y="156"/>
                  </a:lnTo>
                  <a:lnTo>
                    <a:pt x="55" y="140"/>
                  </a:lnTo>
                  <a:lnTo>
                    <a:pt x="56" y="129"/>
                  </a:lnTo>
                  <a:lnTo>
                    <a:pt x="58" y="123"/>
                  </a:lnTo>
                  <a:lnTo>
                    <a:pt x="61" y="116"/>
                  </a:lnTo>
                  <a:lnTo>
                    <a:pt x="67" y="115"/>
                  </a:lnTo>
                  <a:lnTo>
                    <a:pt x="72" y="116"/>
                  </a:lnTo>
                  <a:lnTo>
                    <a:pt x="73" y="120"/>
                  </a:lnTo>
                  <a:lnTo>
                    <a:pt x="72" y="132"/>
                  </a:lnTo>
                  <a:lnTo>
                    <a:pt x="71" y="148"/>
                  </a:lnTo>
                  <a:lnTo>
                    <a:pt x="68" y="162"/>
                  </a:lnTo>
                  <a:lnTo>
                    <a:pt x="64" y="175"/>
                  </a:lnTo>
                  <a:lnTo>
                    <a:pt x="60" y="193"/>
                  </a:lnTo>
                  <a:lnTo>
                    <a:pt x="55" y="207"/>
                  </a:lnTo>
                  <a:lnTo>
                    <a:pt x="43" y="226"/>
                  </a:lnTo>
                  <a:lnTo>
                    <a:pt x="34" y="237"/>
                  </a:lnTo>
                  <a:lnTo>
                    <a:pt x="18" y="256"/>
                  </a:lnTo>
                  <a:lnTo>
                    <a:pt x="8" y="269"/>
                  </a:lnTo>
                  <a:lnTo>
                    <a:pt x="0" y="281"/>
                  </a:lnTo>
                  <a:lnTo>
                    <a:pt x="0" y="286"/>
                  </a:lnTo>
                  <a:lnTo>
                    <a:pt x="8" y="295"/>
                  </a:lnTo>
                  <a:lnTo>
                    <a:pt x="20" y="306"/>
                  </a:lnTo>
                  <a:lnTo>
                    <a:pt x="31" y="306"/>
                  </a:lnTo>
                  <a:lnTo>
                    <a:pt x="34" y="303"/>
                  </a:lnTo>
                  <a:lnTo>
                    <a:pt x="29" y="297"/>
                  </a:lnTo>
                  <a:lnTo>
                    <a:pt x="24" y="290"/>
                  </a:lnTo>
                  <a:lnTo>
                    <a:pt x="24" y="285"/>
                  </a:lnTo>
                  <a:lnTo>
                    <a:pt x="31" y="273"/>
                  </a:lnTo>
                  <a:lnTo>
                    <a:pt x="44" y="260"/>
                  </a:lnTo>
                  <a:lnTo>
                    <a:pt x="64" y="235"/>
                  </a:lnTo>
                  <a:lnTo>
                    <a:pt x="81" y="214"/>
                  </a:lnTo>
                  <a:lnTo>
                    <a:pt x="88" y="207"/>
                  </a:lnTo>
                  <a:lnTo>
                    <a:pt x="92" y="202"/>
                  </a:lnTo>
                  <a:lnTo>
                    <a:pt x="99" y="200"/>
                  </a:lnTo>
                  <a:lnTo>
                    <a:pt x="106" y="204"/>
                  </a:lnTo>
                  <a:lnTo>
                    <a:pt x="114" y="210"/>
                  </a:lnTo>
                  <a:lnTo>
                    <a:pt x="130" y="231"/>
                  </a:lnTo>
                  <a:lnTo>
                    <a:pt x="148" y="256"/>
                  </a:lnTo>
                  <a:lnTo>
                    <a:pt x="165" y="281"/>
                  </a:lnTo>
                  <a:lnTo>
                    <a:pt x="175" y="295"/>
                  </a:lnTo>
                  <a:lnTo>
                    <a:pt x="179" y="298"/>
                  </a:lnTo>
                  <a:lnTo>
                    <a:pt x="186" y="298"/>
                  </a:lnTo>
                  <a:lnTo>
                    <a:pt x="192" y="293"/>
                  </a:lnTo>
                  <a:lnTo>
                    <a:pt x="200" y="288"/>
                  </a:lnTo>
                  <a:lnTo>
                    <a:pt x="207" y="282"/>
                  </a:lnTo>
                </a:path>
              </a:pathLst>
            </a:custGeom>
            <a:solidFill>
              <a:srgbClr val="CECECE"/>
            </a:solidFill>
            <a:ln w="25400" cap="rnd" cmpd="sng">
              <a:solidFill>
                <a:schemeClr val="tx2"/>
              </a:solidFill>
              <a:prstDash val="solid"/>
              <a:round/>
              <a:headEnd type="none" w="med" len="med"/>
              <a:tailEnd type="none" w="med" len="med"/>
            </a:ln>
            <a:effectLst/>
          </p:spPr>
          <p:txBody>
            <a:bodyPr>
              <a:prstTxWarp prst="textNoShape">
                <a:avLst/>
              </a:prstTxWarp>
            </a:bodyPr>
            <a:lstStyle/>
            <a:p>
              <a:endParaRPr lang="en-US"/>
            </a:p>
          </p:txBody>
        </p:sp>
        <p:grpSp>
          <p:nvGrpSpPr>
            <p:cNvPr id="21" name="Group 85"/>
            <p:cNvGrpSpPr>
              <a:grpSpLocks/>
            </p:cNvGrpSpPr>
            <p:nvPr/>
          </p:nvGrpSpPr>
          <p:grpSpPr bwMode="auto">
            <a:xfrm>
              <a:off x="4956" y="2328"/>
              <a:ext cx="273" cy="326"/>
              <a:chOff x="4956" y="2328"/>
              <a:chExt cx="273" cy="326"/>
            </a:xfrm>
          </p:grpSpPr>
          <p:grpSp>
            <p:nvGrpSpPr>
              <p:cNvPr id="22" name="Group 86"/>
              <p:cNvGrpSpPr>
                <a:grpSpLocks/>
              </p:cNvGrpSpPr>
              <p:nvPr/>
            </p:nvGrpSpPr>
            <p:grpSpPr bwMode="auto">
              <a:xfrm>
                <a:off x="4956" y="2328"/>
                <a:ext cx="273" cy="326"/>
                <a:chOff x="4956" y="2328"/>
                <a:chExt cx="273" cy="326"/>
              </a:xfrm>
            </p:grpSpPr>
            <p:sp>
              <p:nvSpPr>
                <p:cNvPr id="2716759" name="AutoShape 87"/>
                <p:cNvSpPr>
                  <a:spLocks noChangeArrowheads="1"/>
                </p:cNvSpPr>
                <p:nvPr/>
              </p:nvSpPr>
              <p:spPr bwMode="auto">
                <a:xfrm>
                  <a:off x="4956" y="2381"/>
                  <a:ext cx="273" cy="273"/>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6760" name="AutoShape 88"/>
                <p:cNvSpPr>
                  <a:spLocks noChangeArrowheads="1"/>
                </p:cNvSpPr>
                <p:nvPr/>
              </p:nvSpPr>
              <p:spPr bwMode="auto">
                <a:xfrm>
                  <a:off x="5022" y="2328"/>
                  <a:ext cx="207" cy="48"/>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16761" name="Oval 89"/>
              <p:cNvSpPr>
                <a:spLocks noChangeArrowheads="1"/>
              </p:cNvSpPr>
              <p:nvPr/>
            </p:nvSpPr>
            <p:spPr bwMode="auto">
              <a:xfrm>
                <a:off x="5042" y="2355"/>
                <a:ext cx="29" cy="10"/>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762" name="AutoShape 90"/>
              <p:cNvSpPr>
                <a:spLocks noChangeArrowheads="1"/>
              </p:cNvSpPr>
              <p:nvPr/>
            </p:nvSpPr>
            <p:spPr bwMode="auto">
              <a:xfrm>
                <a:off x="4988" y="2509"/>
                <a:ext cx="146" cy="58"/>
              </a:xfrm>
              <a:prstGeom prst="octagon">
                <a:avLst>
                  <a:gd name="adj" fmla="val 29282"/>
                </a:avLst>
              </a:prstGeom>
              <a:noFill/>
              <a:ln w="25400">
                <a:solidFill>
                  <a:schemeClr val="tx1"/>
                </a:solidFill>
                <a:miter lim="800000"/>
                <a:headEnd/>
                <a:tailEnd/>
              </a:ln>
              <a:effectLst/>
            </p:spPr>
            <p:txBody>
              <a:bodyPr wrap="none" anchor="ctr">
                <a:prstTxWarp prst="textNoShape">
                  <a:avLst/>
                </a:prstTxWarp>
              </a:bodyPr>
              <a:lstStyle/>
              <a:p>
                <a:endParaRPr lang="en-US"/>
              </a:p>
            </p:txBody>
          </p:sp>
        </p:grpSp>
      </p:grpSp>
      <p:grpSp>
        <p:nvGrpSpPr>
          <p:cNvPr id="23" name="Group 91"/>
          <p:cNvGrpSpPr>
            <a:grpSpLocks/>
          </p:cNvGrpSpPr>
          <p:nvPr/>
        </p:nvGrpSpPr>
        <p:grpSpPr bwMode="auto">
          <a:xfrm>
            <a:off x="1255713" y="1217613"/>
            <a:ext cx="7423150" cy="1506537"/>
            <a:chOff x="791" y="643"/>
            <a:chExt cx="4676" cy="949"/>
          </a:xfrm>
        </p:grpSpPr>
        <p:sp>
          <p:nvSpPr>
            <p:cNvPr id="2716764" name="Rectangle 92"/>
            <p:cNvSpPr>
              <a:spLocks noChangeArrowheads="1"/>
            </p:cNvSpPr>
            <p:nvPr/>
          </p:nvSpPr>
          <p:spPr bwMode="auto">
            <a:xfrm>
              <a:off x="2026" y="113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6765" name="Rectangle 93"/>
            <p:cNvSpPr>
              <a:spLocks noChangeArrowheads="1"/>
            </p:cNvSpPr>
            <p:nvPr/>
          </p:nvSpPr>
          <p:spPr bwMode="auto">
            <a:xfrm>
              <a:off x="2300" y="1306"/>
              <a:ext cx="541" cy="28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2400" i="1">
                  <a:solidFill>
                    <a:schemeClr val="tx1"/>
                  </a:solidFill>
                  <a:latin typeface="FranklinGothic" charset="0"/>
                </a:rPr>
                <a:t>Time</a:t>
              </a:r>
            </a:p>
          </p:txBody>
        </p:sp>
        <p:sp>
          <p:nvSpPr>
            <p:cNvPr id="2716766" name="Line 94"/>
            <p:cNvSpPr>
              <a:spLocks noChangeShapeType="1"/>
            </p:cNvSpPr>
            <p:nvPr/>
          </p:nvSpPr>
          <p:spPr bwMode="auto">
            <a:xfrm>
              <a:off x="990" y="1165"/>
              <a:ext cx="236" cy="0"/>
            </a:xfrm>
            <a:prstGeom prst="line">
              <a:avLst/>
            </a:prstGeom>
            <a:noFill/>
            <a:ln w="25400">
              <a:solidFill>
                <a:srgbClr val="DC0081"/>
              </a:solidFill>
              <a:round/>
              <a:headEnd/>
              <a:tailEnd/>
            </a:ln>
            <a:effectLst/>
          </p:spPr>
          <p:txBody>
            <a:bodyPr wrap="none" anchor="ctr">
              <a:prstTxWarp prst="textNoShape">
                <a:avLst/>
              </a:prstTxWarp>
            </a:bodyPr>
            <a:lstStyle/>
            <a:p>
              <a:endParaRPr lang="en-US"/>
            </a:p>
          </p:txBody>
        </p:sp>
        <p:sp>
          <p:nvSpPr>
            <p:cNvPr id="2716767" name="Rectangle 95"/>
            <p:cNvSpPr>
              <a:spLocks noChangeArrowheads="1"/>
            </p:cNvSpPr>
            <p:nvPr/>
          </p:nvSpPr>
          <p:spPr bwMode="auto">
            <a:xfrm>
              <a:off x="967" y="113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6768" name="Rectangle 96"/>
            <p:cNvSpPr>
              <a:spLocks noChangeArrowheads="1"/>
            </p:cNvSpPr>
            <p:nvPr/>
          </p:nvSpPr>
          <p:spPr bwMode="auto">
            <a:xfrm>
              <a:off x="1206" y="113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6769" name="Line 97"/>
            <p:cNvSpPr>
              <a:spLocks noChangeShapeType="1"/>
            </p:cNvSpPr>
            <p:nvPr/>
          </p:nvSpPr>
          <p:spPr bwMode="auto">
            <a:xfrm>
              <a:off x="1255" y="1165"/>
              <a:ext cx="246"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770" name="Line 98"/>
            <p:cNvSpPr>
              <a:spLocks noChangeShapeType="1"/>
            </p:cNvSpPr>
            <p:nvPr/>
          </p:nvSpPr>
          <p:spPr bwMode="auto">
            <a:xfrm>
              <a:off x="1244" y="1073"/>
              <a:ext cx="0" cy="19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771" name="Rectangle 99"/>
            <p:cNvSpPr>
              <a:spLocks noChangeArrowheads="1"/>
            </p:cNvSpPr>
            <p:nvPr/>
          </p:nvSpPr>
          <p:spPr bwMode="auto">
            <a:xfrm>
              <a:off x="1749" y="113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6772" name="Rectangle 100"/>
            <p:cNvSpPr>
              <a:spLocks noChangeArrowheads="1"/>
            </p:cNvSpPr>
            <p:nvPr/>
          </p:nvSpPr>
          <p:spPr bwMode="auto">
            <a:xfrm>
              <a:off x="1480" y="113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6773" name="Line 101"/>
            <p:cNvSpPr>
              <a:spLocks noChangeShapeType="1"/>
            </p:cNvSpPr>
            <p:nvPr/>
          </p:nvSpPr>
          <p:spPr bwMode="auto">
            <a:xfrm>
              <a:off x="1508" y="1073"/>
              <a:ext cx="0" cy="19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774" name="Line 102"/>
            <p:cNvSpPr>
              <a:spLocks noChangeShapeType="1"/>
            </p:cNvSpPr>
            <p:nvPr/>
          </p:nvSpPr>
          <p:spPr bwMode="auto">
            <a:xfrm>
              <a:off x="2036" y="1073"/>
              <a:ext cx="0" cy="19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775" name="Line 103"/>
            <p:cNvSpPr>
              <a:spLocks noChangeShapeType="1"/>
            </p:cNvSpPr>
            <p:nvPr/>
          </p:nvSpPr>
          <p:spPr bwMode="auto">
            <a:xfrm>
              <a:off x="1522" y="1165"/>
              <a:ext cx="233" cy="0"/>
            </a:xfrm>
            <a:prstGeom prst="line">
              <a:avLst/>
            </a:prstGeom>
            <a:noFill/>
            <a:ln w="25400">
              <a:solidFill>
                <a:srgbClr val="F39FD1"/>
              </a:solidFill>
              <a:round/>
              <a:headEnd/>
              <a:tailEnd/>
            </a:ln>
            <a:effectLst/>
          </p:spPr>
          <p:txBody>
            <a:bodyPr wrap="none" anchor="ctr">
              <a:prstTxWarp prst="textNoShape">
                <a:avLst/>
              </a:prstTxWarp>
            </a:bodyPr>
            <a:lstStyle/>
            <a:p>
              <a:endParaRPr lang="en-US"/>
            </a:p>
          </p:txBody>
        </p:sp>
        <p:sp>
          <p:nvSpPr>
            <p:cNvPr id="2716776" name="Line 104"/>
            <p:cNvSpPr>
              <a:spLocks noChangeShapeType="1"/>
            </p:cNvSpPr>
            <p:nvPr/>
          </p:nvSpPr>
          <p:spPr bwMode="auto">
            <a:xfrm>
              <a:off x="1784" y="1165"/>
              <a:ext cx="235" cy="2"/>
            </a:xfrm>
            <a:prstGeom prst="line">
              <a:avLst/>
            </a:prstGeom>
            <a:noFill/>
            <a:ln w="25400">
              <a:solidFill>
                <a:srgbClr val="919191"/>
              </a:solidFill>
              <a:round/>
              <a:headEnd/>
              <a:tailEnd/>
            </a:ln>
            <a:effectLst/>
          </p:spPr>
          <p:txBody>
            <a:bodyPr wrap="none" anchor="ctr">
              <a:prstTxWarp prst="textNoShape">
                <a:avLst/>
              </a:prstTxWarp>
            </a:bodyPr>
            <a:lstStyle/>
            <a:p>
              <a:endParaRPr lang="en-US"/>
            </a:p>
          </p:txBody>
        </p:sp>
        <p:sp>
          <p:nvSpPr>
            <p:cNvPr id="2716777" name="Line 105"/>
            <p:cNvSpPr>
              <a:spLocks noChangeShapeType="1"/>
            </p:cNvSpPr>
            <p:nvPr/>
          </p:nvSpPr>
          <p:spPr bwMode="auto">
            <a:xfrm>
              <a:off x="2048" y="1165"/>
              <a:ext cx="236" cy="0"/>
            </a:xfrm>
            <a:prstGeom prst="line">
              <a:avLst/>
            </a:prstGeom>
            <a:noFill/>
            <a:ln w="25400">
              <a:solidFill>
                <a:srgbClr val="DC0081"/>
              </a:solidFill>
              <a:round/>
              <a:headEnd/>
              <a:tailEnd/>
            </a:ln>
            <a:effectLst/>
          </p:spPr>
          <p:txBody>
            <a:bodyPr wrap="none" anchor="ctr">
              <a:prstTxWarp prst="textNoShape">
                <a:avLst/>
              </a:prstTxWarp>
            </a:bodyPr>
            <a:lstStyle/>
            <a:p>
              <a:endParaRPr lang="en-US"/>
            </a:p>
          </p:txBody>
        </p:sp>
        <p:sp>
          <p:nvSpPr>
            <p:cNvPr id="2716778" name="Rectangle 106"/>
            <p:cNvSpPr>
              <a:spLocks noChangeArrowheads="1"/>
            </p:cNvSpPr>
            <p:nvPr/>
          </p:nvSpPr>
          <p:spPr bwMode="auto">
            <a:xfrm>
              <a:off x="2263" y="113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6779" name="Line 107"/>
            <p:cNvSpPr>
              <a:spLocks noChangeShapeType="1"/>
            </p:cNvSpPr>
            <p:nvPr/>
          </p:nvSpPr>
          <p:spPr bwMode="auto">
            <a:xfrm>
              <a:off x="2314" y="1165"/>
              <a:ext cx="244"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780" name="Line 108"/>
            <p:cNvSpPr>
              <a:spLocks noChangeShapeType="1"/>
            </p:cNvSpPr>
            <p:nvPr/>
          </p:nvSpPr>
          <p:spPr bwMode="auto">
            <a:xfrm>
              <a:off x="2301" y="1073"/>
              <a:ext cx="0" cy="19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781" name="Rectangle 109"/>
            <p:cNvSpPr>
              <a:spLocks noChangeArrowheads="1"/>
            </p:cNvSpPr>
            <p:nvPr/>
          </p:nvSpPr>
          <p:spPr bwMode="auto">
            <a:xfrm>
              <a:off x="2808" y="113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6782" name="Rectangle 110"/>
            <p:cNvSpPr>
              <a:spLocks noChangeArrowheads="1"/>
            </p:cNvSpPr>
            <p:nvPr/>
          </p:nvSpPr>
          <p:spPr bwMode="auto">
            <a:xfrm>
              <a:off x="2538" y="113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6783" name="Line 111"/>
            <p:cNvSpPr>
              <a:spLocks noChangeShapeType="1"/>
            </p:cNvSpPr>
            <p:nvPr/>
          </p:nvSpPr>
          <p:spPr bwMode="auto">
            <a:xfrm>
              <a:off x="2565" y="1073"/>
              <a:ext cx="0" cy="19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784" name="Line 112"/>
            <p:cNvSpPr>
              <a:spLocks noChangeShapeType="1"/>
            </p:cNvSpPr>
            <p:nvPr/>
          </p:nvSpPr>
          <p:spPr bwMode="auto">
            <a:xfrm>
              <a:off x="3095" y="1073"/>
              <a:ext cx="0" cy="19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785" name="Line 113"/>
            <p:cNvSpPr>
              <a:spLocks noChangeShapeType="1"/>
            </p:cNvSpPr>
            <p:nvPr/>
          </p:nvSpPr>
          <p:spPr bwMode="auto">
            <a:xfrm>
              <a:off x="2580" y="1165"/>
              <a:ext cx="231" cy="0"/>
            </a:xfrm>
            <a:prstGeom prst="line">
              <a:avLst/>
            </a:prstGeom>
            <a:noFill/>
            <a:ln w="25400">
              <a:solidFill>
                <a:srgbClr val="F39FD1"/>
              </a:solidFill>
              <a:round/>
              <a:headEnd/>
              <a:tailEnd/>
            </a:ln>
            <a:effectLst/>
          </p:spPr>
          <p:txBody>
            <a:bodyPr wrap="none" anchor="ctr">
              <a:prstTxWarp prst="textNoShape">
                <a:avLst/>
              </a:prstTxWarp>
            </a:bodyPr>
            <a:lstStyle/>
            <a:p>
              <a:endParaRPr lang="en-US"/>
            </a:p>
          </p:txBody>
        </p:sp>
        <p:sp>
          <p:nvSpPr>
            <p:cNvPr id="2716786" name="Line 114"/>
            <p:cNvSpPr>
              <a:spLocks noChangeShapeType="1"/>
            </p:cNvSpPr>
            <p:nvPr/>
          </p:nvSpPr>
          <p:spPr bwMode="auto">
            <a:xfrm>
              <a:off x="2843" y="1165"/>
              <a:ext cx="233" cy="2"/>
            </a:xfrm>
            <a:prstGeom prst="line">
              <a:avLst/>
            </a:prstGeom>
            <a:noFill/>
            <a:ln w="25400">
              <a:solidFill>
                <a:srgbClr val="919191"/>
              </a:solidFill>
              <a:round/>
              <a:headEnd/>
              <a:tailEnd/>
            </a:ln>
            <a:effectLst/>
          </p:spPr>
          <p:txBody>
            <a:bodyPr wrap="none" anchor="ctr">
              <a:prstTxWarp prst="textNoShape">
                <a:avLst/>
              </a:prstTxWarp>
            </a:bodyPr>
            <a:lstStyle/>
            <a:p>
              <a:endParaRPr lang="en-US"/>
            </a:p>
          </p:txBody>
        </p:sp>
        <p:sp>
          <p:nvSpPr>
            <p:cNvPr id="2716787" name="Line 115"/>
            <p:cNvSpPr>
              <a:spLocks noChangeShapeType="1"/>
            </p:cNvSpPr>
            <p:nvPr/>
          </p:nvSpPr>
          <p:spPr bwMode="auto">
            <a:xfrm>
              <a:off x="3106" y="1165"/>
              <a:ext cx="235" cy="0"/>
            </a:xfrm>
            <a:prstGeom prst="line">
              <a:avLst/>
            </a:prstGeom>
            <a:noFill/>
            <a:ln w="25400">
              <a:solidFill>
                <a:srgbClr val="DC0081"/>
              </a:solidFill>
              <a:round/>
              <a:headEnd/>
              <a:tailEnd/>
            </a:ln>
            <a:effectLst/>
          </p:spPr>
          <p:txBody>
            <a:bodyPr wrap="none" anchor="ctr">
              <a:prstTxWarp prst="textNoShape">
                <a:avLst/>
              </a:prstTxWarp>
            </a:bodyPr>
            <a:lstStyle/>
            <a:p>
              <a:endParaRPr lang="en-US"/>
            </a:p>
          </p:txBody>
        </p:sp>
        <p:sp>
          <p:nvSpPr>
            <p:cNvPr id="2716788" name="Rectangle 116"/>
            <p:cNvSpPr>
              <a:spLocks noChangeArrowheads="1"/>
            </p:cNvSpPr>
            <p:nvPr/>
          </p:nvSpPr>
          <p:spPr bwMode="auto">
            <a:xfrm>
              <a:off x="3082" y="113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6789" name="Rectangle 117"/>
            <p:cNvSpPr>
              <a:spLocks noChangeArrowheads="1"/>
            </p:cNvSpPr>
            <p:nvPr/>
          </p:nvSpPr>
          <p:spPr bwMode="auto">
            <a:xfrm>
              <a:off x="3321" y="113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6790" name="Line 118"/>
            <p:cNvSpPr>
              <a:spLocks noChangeShapeType="1"/>
            </p:cNvSpPr>
            <p:nvPr/>
          </p:nvSpPr>
          <p:spPr bwMode="auto">
            <a:xfrm>
              <a:off x="3372" y="1165"/>
              <a:ext cx="245"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791" name="Line 119"/>
            <p:cNvSpPr>
              <a:spLocks noChangeShapeType="1"/>
            </p:cNvSpPr>
            <p:nvPr/>
          </p:nvSpPr>
          <p:spPr bwMode="auto">
            <a:xfrm>
              <a:off x="3359" y="1073"/>
              <a:ext cx="0" cy="19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792" name="Rectangle 120"/>
            <p:cNvSpPr>
              <a:spLocks noChangeArrowheads="1"/>
            </p:cNvSpPr>
            <p:nvPr/>
          </p:nvSpPr>
          <p:spPr bwMode="auto">
            <a:xfrm>
              <a:off x="3865" y="113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6793" name="Rectangle 121"/>
            <p:cNvSpPr>
              <a:spLocks noChangeArrowheads="1"/>
            </p:cNvSpPr>
            <p:nvPr/>
          </p:nvSpPr>
          <p:spPr bwMode="auto">
            <a:xfrm>
              <a:off x="3596" y="113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6794" name="Line 122"/>
            <p:cNvSpPr>
              <a:spLocks noChangeShapeType="1"/>
            </p:cNvSpPr>
            <p:nvPr/>
          </p:nvSpPr>
          <p:spPr bwMode="auto">
            <a:xfrm>
              <a:off x="3624" y="1073"/>
              <a:ext cx="0" cy="19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795" name="Line 123"/>
            <p:cNvSpPr>
              <a:spLocks noChangeShapeType="1"/>
            </p:cNvSpPr>
            <p:nvPr/>
          </p:nvSpPr>
          <p:spPr bwMode="auto">
            <a:xfrm>
              <a:off x="4153" y="1073"/>
              <a:ext cx="0" cy="19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796" name="Line 124"/>
            <p:cNvSpPr>
              <a:spLocks noChangeShapeType="1"/>
            </p:cNvSpPr>
            <p:nvPr/>
          </p:nvSpPr>
          <p:spPr bwMode="auto">
            <a:xfrm>
              <a:off x="3638" y="1165"/>
              <a:ext cx="232" cy="0"/>
            </a:xfrm>
            <a:prstGeom prst="line">
              <a:avLst/>
            </a:prstGeom>
            <a:noFill/>
            <a:ln w="25400">
              <a:solidFill>
                <a:srgbClr val="F39FD1"/>
              </a:solidFill>
              <a:round/>
              <a:headEnd/>
              <a:tailEnd/>
            </a:ln>
            <a:effectLst/>
          </p:spPr>
          <p:txBody>
            <a:bodyPr wrap="none" anchor="ctr">
              <a:prstTxWarp prst="textNoShape">
                <a:avLst/>
              </a:prstTxWarp>
            </a:bodyPr>
            <a:lstStyle/>
            <a:p>
              <a:endParaRPr lang="en-US"/>
            </a:p>
          </p:txBody>
        </p:sp>
        <p:sp>
          <p:nvSpPr>
            <p:cNvPr id="2716797" name="Line 125"/>
            <p:cNvSpPr>
              <a:spLocks noChangeShapeType="1"/>
            </p:cNvSpPr>
            <p:nvPr/>
          </p:nvSpPr>
          <p:spPr bwMode="auto">
            <a:xfrm>
              <a:off x="3900" y="1165"/>
              <a:ext cx="234" cy="2"/>
            </a:xfrm>
            <a:prstGeom prst="line">
              <a:avLst/>
            </a:prstGeom>
            <a:noFill/>
            <a:ln w="25400">
              <a:solidFill>
                <a:srgbClr val="919191"/>
              </a:solidFill>
              <a:round/>
              <a:headEnd/>
              <a:tailEnd/>
            </a:ln>
            <a:effectLst/>
          </p:spPr>
          <p:txBody>
            <a:bodyPr wrap="none" anchor="ctr">
              <a:prstTxWarp prst="textNoShape">
                <a:avLst/>
              </a:prstTxWarp>
            </a:bodyPr>
            <a:lstStyle/>
            <a:p>
              <a:endParaRPr lang="en-US"/>
            </a:p>
          </p:txBody>
        </p:sp>
        <p:sp>
          <p:nvSpPr>
            <p:cNvPr id="2716798" name="Line 126"/>
            <p:cNvSpPr>
              <a:spLocks noChangeShapeType="1"/>
            </p:cNvSpPr>
            <p:nvPr/>
          </p:nvSpPr>
          <p:spPr bwMode="auto">
            <a:xfrm>
              <a:off x="4164" y="1165"/>
              <a:ext cx="236" cy="0"/>
            </a:xfrm>
            <a:prstGeom prst="line">
              <a:avLst/>
            </a:prstGeom>
            <a:noFill/>
            <a:ln w="25400">
              <a:solidFill>
                <a:srgbClr val="DC0081"/>
              </a:solidFill>
              <a:round/>
              <a:headEnd/>
              <a:tailEnd/>
            </a:ln>
            <a:effectLst/>
          </p:spPr>
          <p:txBody>
            <a:bodyPr wrap="none" anchor="ctr">
              <a:prstTxWarp prst="textNoShape">
                <a:avLst/>
              </a:prstTxWarp>
            </a:bodyPr>
            <a:lstStyle/>
            <a:p>
              <a:endParaRPr lang="en-US"/>
            </a:p>
          </p:txBody>
        </p:sp>
        <p:sp>
          <p:nvSpPr>
            <p:cNvPr id="2716799" name="Rectangle 127"/>
            <p:cNvSpPr>
              <a:spLocks noChangeArrowheads="1"/>
            </p:cNvSpPr>
            <p:nvPr/>
          </p:nvSpPr>
          <p:spPr bwMode="auto">
            <a:xfrm>
              <a:off x="4142" y="113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6800" name="Rectangle 128"/>
            <p:cNvSpPr>
              <a:spLocks noChangeArrowheads="1"/>
            </p:cNvSpPr>
            <p:nvPr/>
          </p:nvSpPr>
          <p:spPr bwMode="auto">
            <a:xfrm>
              <a:off x="4379" y="113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6801" name="Line 129"/>
            <p:cNvSpPr>
              <a:spLocks noChangeShapeType="1"/>
            </p:cNvSpPr>
            <p:nvPr/>
          </p:nvSpPr>
          <p:spPr bwMode="auto">
            <a:xfrm>
              <a:off x="4429" y="1165"/>
              <a:ext cx="246"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802" name="Line 130"/>
            <p:cNvSpPr>
              <a:spLocks noChangeShapeType="1"/>
            </p:cNvSpPr>
            <p:nvPr/>
          </p:nvSpPr>
          <p:spPr bwMode="auto">
            <a:xfrm>
              <a:off x="4419" y="1073"/>
              <a:ext cx="0" cy="19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803" name="Rectangle 131"/>
            <p:cNvSpPr>
              <a:spLocks noChangeArrowheads="1"/>
            </p:cNvSpPr>
            <p:nvPr/>
          </p:nvSpPr>
          <p:spPr bwMode="auto">
            <a:xfrm>
              <a:off x="4923" y="113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6804" name="Rectangle 132"/>
            <p:cNvSpPr>
              <a:spLocks noChangeArrowheads="1"/>
            </p:cNvSpPr>
            <p:nvPr/>
          </p:nvSpPr>
          <p:spPr bwMode="auto">
            <a:xfrm>
              <a:off x="4654" y="113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6805" name="Line 133"/>
            <p:cNvSpPr>
              <a:spLocks noChangeShapeType="1"/>
            </p:cNvSpPr>
            <p:nvPr/>
          </p:nvSpPr>
          <p:spPr bwMode="auto">
            <a:xfrm>
              <a:off x="4682" y="1073"/>
              <a:ext cx="0" cy="19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806" name="Line 134"/>
            <p:cNvSpPr>
              <a:spLocks noChangeShapeType="1"/>
            </p:cNvSpPr>
            <p:nvPr/>
          </p:nvSpPr>
          <p:spPr bwMode="auto">
            <a:xfrm>
              <a:off x="5211" y="1073"/>
              <a:ext cx="0" cy="19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807" name="Line 135"/>
            <p:cNvSpPr>
              <a:spLocks noChangeShapeType="1"/>
            </p:cNvSpPr>
            <p:nvPr/>
          </p:nvSpPr>
          <p:spPr bwMode="auto">
            <a:xfrm>
              <a:off x="4695" y="1165"/>
              <a:ext cx="233" cy="0"/>
            </a:xfrm>
            <a:prstGeom prst="line">
              <a:avLst/>
            </a:prstGeom>
            <a:noFill/>
            <a:ln w="25400">
              <a:solidFill>
                <a:srgbClr val="F39FD1"/>
              </a:solidFill>
              <a:round/>
              <a:headEnd/>
              <a:tailEnd/>
            </a:ln>
            <a:effectLst/>
          </p:spPr>
          <p:txBody>
            <a:bodyPr wrap="none" anchor="ctr">
              <a:prstTxWarp prst="textNoShape">
                <a:avLst/>
              </a:prstTxWarp>
            </a:bodyPr>
            <a:lstStyle/>
            <a:p>
              <a:endParaRPr lang="en-US"/>
            </a:p>
          </p:txBody>
        </p:sp>
        <p:sp>
          <p:nvSpPr>
            <p:cNvPr id="2716808" name="Line 136"/>
            <p:cNvSpPr>
              <a:spLocks noChangeShapeType="1"/>
            </p:cNvSpPr>
            <p:nvPr/>
          </p:nvSpPr>
          <p:spPr bwMode="auto">
            <a:xfrm>
              <a:off x="4958" y="1165"/>
              <a:ext cx="235" cy="2"/>
            </a:xfrm>
            <a:prstGeom prst="line">
              <a:avLst/>
            </a:prstGeom>
            <a:noFill/>
            <a:ln w="25400">
              <a:solidFill>
                <a:srgbClr val="919191"/>
              </a:solidFill>
              <a:round/>
              <a:headEnd/>
              <a:tailEnd/>
            </a:ln>
            <a:effectLst/>
          </p:spPr>
          <p:txBody>
            <a:bodyPr wrap="none" anchor="ctr">
              <a:prstTxWarp prst="textNoShape">
                <a:avLst/>
              </a:prstTxWarp>
            </a:bodyPr>
            <a:lstStyle/>
            <a:p>
              <a:endParaRPr lang="en-US"/>
            </a:p>
          </p:txBody>
        </p:sp>
        <p:sp>
          <p:nvSpPr>
            <p:cNvPr id="2716809" name="Rectangle 137"/>
            <p:cNvSpPr>
              <a:spLocks noChangeArrowheads="1"/>
            </p:cNvSpPr>
            <p:nvPr/>
          </p:nvSpPr>
          <p:spPr bwMode="auto">
            <a:xfrm>
              <a:off x="791" y="655"/>
              <a:ext cx="562" cy="28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2400" b="1">
                  <a:solidFill>
                    <a:schemeClr val="tx1"/>
                  </a:solidFill>
                  <a:latin typeface="FranklinGothic" charset="0"/>
                </a:rPr>
                <a:t>6 PM</a:t>
              </a:r>
            </a:p>
          </p:txBody>
        </p:sp>
        <p:sp>
          <p:nvSpPr>
            <p:cNvPr id="2716810" name="Line 138"/>
            <p:cNvSpPr>
              <a:spLocks noChangeShapeType="1"/>
            </p:cNvSpPr>
            <p:nvPr/>
          </p:nvSpPr>
          <p:spPr bwMode="auto">
            <a:xfrm>
              <a:off x="983" y="881"/>
              <a:ext cx="0" cy="167"/>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811" name="Rectangle 139"/>
            <p:cNvSpPr>
              <a:spLocks noChangeArrowheads="1"/>
            </p:cNvSpPr>
            <p:nvPr/>
          </p:nvSpPr>
          <p:spPr bwMode="auto">
            <a:xfrm>
              <a:off x="1428" y="666"/>
              <a:ext cx="221" cy="28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2400" b="1">
                  <a:solidFill>
                    <a:schemeClr val="tx1"/>
                  </a:solidFill>
                  <a:latin typeface="FranklinGothic" charset="0"/>
                </a:rPr>
                <a:t>7</a:t>
              </a:r>
            </a:p>
          </p:txBody>
        </p:sp>
        <p:sp>
          <p:nvSpPr>
            <p:cNvPr id="2716812" name="Rectangle 140"/>
            <p:cNvSpPr>
              <a:spLocks noChangeArrowheads="1"/>
            </p:cNvSpPr>
            <p:nvPr/>
          </p:nvSpPr>
          <p:spPr bwMode="auto">
            <a:xfrm>
              <a:off x="1940" y="661"/>
              <a:ext cx="221" cy="28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2400" b="1">
                  <a:solidFill>
                    <a:schemeClr val="tx1"/>
                  </a:solidFill>
                  <a:latin typeface="FranklinGothic" charset="0"/>
                </a:rPr>
                <a:t>8</a:t>
              </a:r>
            </a:p>
          </p:txBody>
        </p:sp>
        <p:sp>
          <p:nvSpPr>
            <p:cNvPr id="2716813" name="Rectangle 141"/>
            <p:cNvSpPr>
              <a:spLocks noChangeArrowheads="1"/>
            </p:cNvSpPr>
            <p:nvPr/>
          </p:nvSpPr>
          <p:spPr bwMode="auto">
            <a:xfrm>
              <a:off x="2474" y="678"/>
              <a:ext cx="221" cy="28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2400" b="1">
                  <a:solidFill>
                    <a:schemeClr val="tx1"/>
                  </a:solidFill>
                  <a:latin typeface="FranklinGothic" charset="0"/>
                </a:rPr>
                <a:t>9</a:t>
              </a:r>
            </a:p>
          </p:txBody>
        </p:sp>
        <p:sp>
          <p:nvSpPr>
            <p:cNvPr id="2716814" name="Rectangle 142"/>
            <p:cNvSpPr>
              <a:spLocks noChangeArrowheads="1"/>
            </p:cNvSpPr>
            <p:nvPr/>
          </p:nvSpPr>
          <p:spPr bwMode="auto">
            <a:xfrm>
              <a:off x="2957" y="66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2400" b="1">
                  <a:solidFill>
                    <a:schemeClr val="tx1"/>
                  </a:solidFill>
                  <a:latin typeface="FranklinGothic" charset="0"/>
                </a:rPr>
                <a:t>10</a:t>
              </a:r>
            </a:p>
          </p:txBody>
        </p:sp>
        <p:sp>
          <p:nvSpPr>
            <p:cNvPr id="2716815" name="Rectangle 143"/>
            <p:cNvSpPr>
              <a:spLocks noChangeArrowheads="1"/>
            </p:cNvSpPr>
            <p:nvPr/>
          </p:nvSpPr>
          <p:spPr bwMode="auto">
            <a:xfrm>
              <a:off x="3514" y="666"/>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2400" b="1">
                  <a:solidFill>
                    <a:schemeClr val="tx1"/>
                  </a:solidFill>
                  <a:latin typeface="FranklinGothic" charset="0"/>
                </a:rPr>
                <a:t>11</a:t>
              </a:r>
            </a:p>
          </p:txBody>
        </p:sp>
        <p:sp>
          <p:nvSpPr>
            <p:cNvPr id="2716816" name="Rectangle 144"/>
            <p:cNvSpPr>
              <a:spLocks noChangeArrowheads="1"/>
            </p:cNvSpPr>
            <p:nvPr/>
          </p:nvSpPr>
          <p:spPr bwMode="auto">
            <a:xfrm>
              <a:off x="3970" y="649"/>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12</a:t>
              </a:r>
            </a:p>
          </p:txBody>
        </p:sp>
        <p:sp>
          <p:nvSpPr>
            <p:cNvPr id="2716817" name="Rectangle 145"/>
            <p:cNvSpPr>
              <a:spLocks noChangeArrowheads="1"/>
            </p:cNvSpPr>
            <p:nvPr/>
          </p:nvSpPr>
          <p:spPr bwMode="auto">
            <a:xfrm>
              <a:off x="4580" y="660"/>
              <a:ext cx="221"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1</a:t>
              </a:r>
            </a:p>
          </p:txBody>
        </p:sp>
        <p:sp>
          <p:nvSpPr>
            <p:cNvPr id="2716818" name="Line 146"/>
            <p:cNvSpPr>
              <a:spLocks noChangeShapeType="1"/>
            </p:cNvSpPr>
            <p:nvPr/>
          </p:nvSpPr>
          <p:spPr bwMode="auto">
            <a:xfrm>
              <a:off x="990" y="978"/>
              <a:ext cx="4203"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sp>
          <p:nvSpPr>
            <p:cNvPr id="2716819" name="Rectangle 147"/>
            <p:cNvSpPr>
              <a:spLocks noChangeArrowheads="1"/>
            </p:cNvSpPr>
            <p:nvPr/>
          </p:nvSpPr>
          <p:spPr bwMode="auto">
            <a:xfrm>
              <a:off x="4894" y="643"/>
              <a:ext cx="573"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2 AM</a:t>
              </a:r>
            </a:p>
          </p:txBody>
        </p:sp>
        <p:sp>
          <p:nvSpPr>
            <p:cNvPr id="2716820" name="Line 148"/>
            <p:cNvSpPr>
              <a:spLocks noChangeShapeType="1"/>
            </p:cNvSpPr>
            <p:nvPr/>
          </p:nvSpPr>
          <p:spPr bwMode="auto">
            <a:xfrm>
              <a:off x="1772" y="1073"/>
              <a:ext cx="0" cy="19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821" name="Line 149"/>
            <p:cNvSpPr>
              <a:spLocks noChangeShapeType="1"/>
            </p:cNvSpPr>
            <p:nvPr/>
          </p:nvSpPr>
          <p:spPr bwMode="auto">
            <a:xfrm>
              <a:off x="3888" y="1073"/>
              <a:ext cx="0" cy="19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822" name="Line 150"/>
            <p:cNvSpPr>
              <a:spLocks noChangeShapeType="1"/>
            </p:cNvSpPr>
            <p:nvPr/>
          </p:nvSpPr>
          <p:spPr bwMode="auto">
            <a:xfrm>
              <a:off x="2830" y="1073"/>
              <a:ext cx="0" cy="19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6823" name="Line 151"/>
            <p:cNvSpPr>
              <a:spLocks noChangeShapeType="1"/>
            </p:cNvSpPr>
            <p:nvPr/>
          </p:nvSpPr>
          <p:spPr bwMode="auto">
            <a:xfrm>
              <a:off x="4946" y="1073"/>
              <a:ext cx="0" cy="19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grpSp>
      <p:sp>
        <p:nvSpPr>
          <p:cNvPr id="152" name="Date Placeholder 151"/>
          <p:cNvSpPr>
            <a:spLocks noGrp="1"/>
          </p:cNvSpPr>
          <p:nvPr>
            <p:ph type="dt" sz="half" idx="10"/>
          </p:nvPr>
        </p:nvSpPr>
        <p:spPr/>
        <p:txBody>
          <a:bodyPr/>
          <a:lstStyle/>
          <a:p>
            <a:fld id="{B4757D74-0D47-B243-9E6D-4FAA70E91E2E}" type="datetime1">
              <a:rPr lang="en-US" smtClean="0"/>
              <a:pPr/>
              <a:t>7/25/2011</a:t>
            </a:fld>
            <a:endParaRPr lang="en-US" dirty="0"/>
          </a:p>
        </p:txBody>
      </p:sp>
      <p:sp>
        <p:nvSpPr>
          <p:cNvPr id="153" name="Slide Number Placeholder 152"/>
          <p:cNvSpPr>
            <a:spLocks noGrp="1"/>
          </p:cNvSpPr>
          <p:nvPr>
            <p:ph type="sldNum" sz="quarter" idx="12"/>
          </p:nvPr>
        </p:nvSpPr>
        <p:spPr/>
        <p:txBody>
          <a:bodyPr/>
          <a:lstStyle/>
          <a:p>
            <a:fld id="{3CC63E4C-4642-794D-A2FD-70F6B81535F5}" type="slidenum">
              <a:rPr lang="en-US" smtClean="0"/>
              <a:pPr/>
              <a:t>34</a:t>
            </a:fld>
            <a:endParaRPr lang="en-US" dirty="0"/>
          </a:p>
        </p:txBody>
      </p:sp>
      <p:sp>
        <p:nvSpPr>
          <p:cNvPr id="154" name="Footer Placeholder 153"/>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27166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6675"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8722" name="Rectangle 2"/>
          <p:cNvSpPr>
            <a:spLocks noGrp="1" noChangeArrowheads="1"/>
          </p:cNvSpPr>
          <p:nvPr>
            <p:ph type="title"/>
          </p:nvPr>
        </p:nvSpPr>
        <p:spPr/>
        <p:txBody>
          <a:bodyPr/>
          <a:lstStyle/>
          <a:p>
            <a:r>
              <a:rPr lang="en-US" dirty="0" smtClean="0"/>
              <a:t>Pipelined Laundry</a:t>
            </a:r>
            <a:endParaRPr lang="en-US" dirty="0"/>
          </a:p>
        </p:txBody>
      </p:sp>
      <p:sp>
        <p:nvSpPr>
          <p:cNvPr id="2718723" name="Rectangle 3"/>
          <p:cNvSpPr>
            <a:spLocks noGrp="1" noChangeArrowheads="1"/>
          </p:cNvSpPr>
          <p:nvPr>
            <p:ph type="body" idx="1"/>
          </p:nvPr>
        </p:nvSpPr>
        <p:spPr>
          <a:xfrm>
            <a:off x="1447800" y="1143000"/>
            <a:ext cx="7239000" cy="5213350"/>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endParaRPr lang="en-US" dirty="0" smtClean="0"/>
          </a:p>
          <a:p>
            <a:pPr>
              <a:buClr>
                <a:schemeClr val="tx1"/>
              </a:buClr>
            </a:pPr>
            <a:r>
              <a:rPr lang="en-US" i="1" dirty="0" smtClean="0">
                <a:solidFill>
                  <a:srgbClr val="FF0000"/>
                </a:solidFill>
              </a:rPr>
              <a:t>Pipelined laundry takes </a:t>
            </a:r>
            <a:br>
              <a:rPr lang="en-US" i="1" dirty="0" smtClean="0">
                <a:solidFill>
                  <a:srgbClr val="FF0000"/>
                </a:solidFill>
              </a:rPr>
            </a:br>
            <a:r>
              <a:rPr lang="en-US" i="1" dirty="0" smtClean="0">
                <a:solidFill>
                  <a:srgbClr val="FF0000"/>
                </a:solidFill>
              </a:rPr>
              <a:t>3.5 hours for 4 loads! </a:t>
            </a:r>
            <a:endParaRPr lang="en-US" i="1" dirty="0">
              <a:solidFill>
                <a:srgbClr val="FF0000"/>
              </a:solidFill>
            </a:endParaRPr>
          </a:p>
        </p:txBody>
      </p:sp>
      <p:grpSp>
        <p:nvGrpSpPr>
          <p:cNvPr id="2" name="Group 4"/>
          <p:cNvGrpSpPr>
            <a:grpSpLocks/>
          </p:cNvGrpSpPr>
          <p:nvPr/>
        </p:nvGrpSpPr>
        <p:grpSpPr bwMode="auto">
          <a:xfrm>
            <a:off x="931863" y="2114550"/>
            <a:ext cx="928687" cy="3740150"/>
            <a:chOff x="587" y="1332"/>
            <a:chExt cx="585" cy="2356"/>
          </a:xfrm>
        </p:grpSpPr>
        <p:sp>
          <p:nvSpPr>
            <p:cNvPr id="2718725" name="Rectangle 5"/>
            <p:cNvSpPr>
              <a:spLocks noChangeArrowheads="1"/>
            </p:cNvSpPr>
            <p:nvPr/>
          </p:nvSpPr>
          <p:spPr bwMode="auto">
            <a:xfrm>
              <a:off x="587" y="1332"/>
              <a:ext cx="263" cy="235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i="1">
                  <a:solidFill>
                    <a:schemeClr val="tx1"/>
                  </a:solidFill>
                  <a:latin typeface="FranklinGothic" charset="0"/>
                </a:rPr>
                <a:t>T</a:t>
              </a:r>
            </a:p>
            <a:p>
              <a:pPr algn="ctr"/>
              <a:r>
                <a:rPr lang="en-US" sz="2400" i="1">
                  <a:solidFill>
                    <a:schemeClr val="tx1"/>
                  </a:solidFill>
                  <a:latin typeface="FranklinGothic" charset="0"/>
                </a:rPr>
                <a:t>a</a:t>
              </a:r>
            </a:p>
            <a:p>
              <a:pPr algn="ctr"/>
              <a:r>
                <a:rPr lang="en-US" sz="2400" i="1">
                  <a:solidFill>
                    <a:schemeClr val="tx1"/>
                  </a:solidFill>
                  <a:latin typeface="FranklinGothic" charset="0"/>
                </a:rPr>
                <a:t>s</a:t>
              </a:r>
            </a:p>
            <a:p>
              <a:pPr algn="ctr"/>
              <a:r>
                <a:rPr lang="en-US" sz="2400" i="1">
                  <a:solidFill>
                    <a:schemeClr val="tx1"/>
                  </a:solidFill>
                  <a:latin typeface="FranklinGothic" charset="0"/>
                </a:rPr>
                <a:t>k</a:t>
              </a:r>
            </a:p>
            <a:p>
              <a:pPr algn="ctr"/>
              <a:endParaRPr lang="en-US" sz="2400" i="1">
                <a:solidFill>
                  <a:schemeClr val="tx1"/>
                </a:solidFill>
                <a:latin typeface="FranklinGothic" charset="0"/>
              </a:endParaRPr>
            </a:p>
            <a:p>
              <a:pPr algn="ctr"/>
              <a:r>
                <a:rPr lang="en-US" sz="2400" i="1">
                  <a:solidFill>
                    <a:schemeClr val="tx1"/>
                  </a:solidFill>
                  <a:latin typeface="FranklinGothic" charset="0"/>
                </a:rPr>
                <a:t>O</a:t>
              </a:r>
            </a:p>
            <a:p>
              <a:pPr algn="ctr"/>
              <a:r>
                <a:rPr lang="en-US" sz="2400" i="1">
                  <a:solidFill>
                    <a:schemeClr val="tx1"/>
                  </a:solidFill>
                  <a:latin typeface="FranklinGothic" charset="0"/>
                </a:rPr>
                <a:t>r</a:t>
              </a:r>
            </a:p>
            <a:p>
              <a:pPr algn="ctr"/>
              <a:r>
                <a:rPr lang="en-US" sz="2400" i="1">
                  <a:solidFill>
                    <a:schemeClr val="tx1"/>
                  </a:solidFill>
                  <a:latin typeface="FranklinGothic" charset="0"/>
                </a:rPr>
                <a:t>d</a:t>
              </a:r>
            </a:p>
            <a:p>
              <a:pPr algn="ctr"/>
              <a:r>
                <a:rPr lang="en-US" sz="2400" i="1">
                  <a:solidFill>
                    <a:schemeClr val="tx1"/>
                  </a:solidFill>
                  <a:latin typeface="FranklinGothic" charset="0"/>
                </a:rPr>
                <a:t>e</a:t>
              </a:r>
            </a:p>
            <a:p>
              <a:pPr algn="ctr"/>
              <a:r>
                <a:rPr lang="en-US" sz="2400" i="1">
                  <a:solidFill>
                    <a:schemeClr val="tx1"/>
                  </a:solidFill>
                  <a:latin typeface="FranklinGothic" charset="0"/>
                </a:rPr>
                <a:t>r</a:t>
              </a:r>
            </a:p>
          </p:txBody>
        </p:sp>
        <p:sp>
          <p:nvSpPr>
            <p:cNvPr id="2718726" name="Line 6"/>
            <p:cNvSpPr>
              <a:spLocks noChangeShapeType="1"/>
            </p:cNvSpPr>
            <p:nvPr/>
          </p:nvSpPr>
          <p:spPr bwMode="auto">
            <a:xfrm flipH="1">
              <a:off x="834" y="1523"/>
              <a:ext cx="17" cy="1298"/>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sp>
          <p:nvSpPr>
            <p:cNvPr id="2718727" name="Freeform 7"/>
            <p:cNvSpPr>
              <a:spLocks/>
            </p:cNvSpPr>
            <p:nvPr/>
          </p:nvSpPr>
          <p:spPr bwMode="auto">
            <a:xfrm>
              <a:off x="926" y="2011"/>
              <a:ext cx="211" cy="212"/>
            </a:xfrm>
            <a:custGeom>
              <a:avLst/>
              <a:gdLst/>
              <a:ahLst/>
              <a:cxnLst>
                <a:cxn ang="0">
                  <a:pos x="67" y="10"/>
                </a:cxn>
                <a:cxn ang="0">
                  <a:pos x="112" y="11"/>
                </a:cxn>
                <a:cxn ang="0">
                  <a:pos x="161" y="0"/>
                </a:cxn>
                <a:cxn ang="0">
                  <a:pos x="219" y="0"/>
                </a:cxn>
                <a:cxn ang="0">
                  <a:pos x="155" y="60"/>
                </a:cxn>
                <a:cxn ang="0">
                  <a:pos x="172" y="64"/>
                </a:cxn>
                <a:cxn ang="0">
                  <a:pos x="189" y="71"/>
                </a:cxn>
                <a:cxn ang="0">
                  <a:pos x="205" y="80"/>
                </a:cxn>
                <a:cxn ang="0">
                  <a:pos x="217" y="90"/>
                </a:cxn>
                <a:cxn ang="0">
                  <a:pos x="227" y="103"/>
                </a:cxn>
                <a:cxn ang="0">
                  <a:pos x="234" y="118"/>
                </a:cxn>
                <a:cxn ang="0">
                  <a:pos x="236" y="134"/>
                </a:cxn>
                <a:cxn ang="0">
                  <a:pos x="233" y="151"/>
                </a:cxn>
                <a:cxn ang="0">
                  <a:pos x="228" y="164"/>
                </a:cxn>
                <a:cxn ang="0">
                  <a:pos x="218" y="177"/>
                </a:cxn>
                <a:cxn ang="0">
                  <a:pos x="201" y="192"/>
                </a:cxn>
                <a:cxn ang="0">
                  <a:pos x="185" y="200"/>
                </a:cxn>
                <a:cxn ang="0">
                  <a:pos x="170" y="206"/>
                </a:cxn>
                <a:cxn ang="0">
                  <a:pos x="155" y="210"/>
                </a:cxn>
                <a:cxn ang="0">
                  <a:pos x="136" y="211"/>
                </a:cxn>
                <a:cxn ang="0">
                  <a:pos x="88" y="210"/>
                </a:cxn>
                <a:cxn ang="0">
                  <a:pos x="65" y="206"/>
                </a:cxn>
                <a:cxn ang="0">
                  <a:pos x="40" y="195"/>
                </a:cxn>
                <a:cxn ang="0">
                  <a:pos x="22" y="182"/>
                </a:cxn>
                <a:cxn ang="0">
                  <a:pos x="9" y="167"/>
                </a:cxn>
                <a:cxn ang="0">
                  <a:pos x="3" y="151"/>
                </a:cxn>
                <a:cxn ang="0">
                  <a:pos x="0" y="137"/>
                </a:cxn>
                <a:cxn ang="0">
                  <a:pos x="2" y="121"/>
                </a:cxn>
                <a:cxn ang="0">
                  <a:pos x="10" y="101"/>
                </a:cxn>
                <a:cxn ang="0">
                  <a:pos x="25" y="85"/>
                </a:cxn>
                <a:cxn ang="0">
                  <a:pos x="45" y="71"/>
                </a:cxn>
                <a:cxn ang="0">
                  <a:pos x="73" y="62"/>
                </a:cxn>
                <a:cxn ang="0">
                  <a:pos x="29" y="3"/>
                </a:cxn>
              </a:cxnLst>
              <a:rect l="0" t="0" r="r" b="b"/>
              <a:pathLst>
                <a:path w="237" h="212">
                  <a:moveTo>
                    <a:pt x="29" y="3"/>
                  </a:moveTo>
                  <a:lnTo>
                    <a:pt x="67" y="10"/>
                  </a:lnTo>
                  <a:lnTo>
                    <a:pt x="66" y="0"/>
                  </a:lnTo>
                  <a:lnTo>
                    <a:pt x="112" y="11"/>
                  </a:lnTo>
                  <a:lnTo>
                    <a:pt x="112" y="0"/>
                  </a:lnTo>
                  <a:lnTo>
                    <a:pt x="161" y="0"/>
                  </a:lnTo>
                  <a:lnTo>
                    <a:pt x="160" y="11"/>
                  </a:lnTo>
                  <a:lnTo>
                    <a:pt x="219" y="0"/>
                  </a:lnTo>
                  <a:lnTo>
                    <a:pt x="148" y="60"/>
                  </a:lnTo>
                  <a:lnTo>
                    <a:pt x="155" y="60"/>
                  </a:lnTo>
                  <a:lnTo>
                    <a:pt x="163" y="62"/>
                  </a:lnTo>
                  <a:lnTo>
                    <a:pt x="172" y="64"/>
                  </a:lnTo>
                  <a:lnTo>
                    <a:pt x="180" y="67"/>
                  </a:lnTo>
                  <a:lnTo>
                    <a:pt x="189" y="71"/>
                  </a:lnTo>
                  <a:lnTo>
                    <a:pt x="197" y="75"/>
                  </a:lnTo>
                  <a:lnTo>
                    <a:pt x="205" y="80"/>
                  </a:lnTo>
                  <a:lnTo>
                    <a:pt x="212" y="85"/>
                  </a:lnTo>
                  <a:lnTo>
                    <a:pt x="217" y="90"/>
                  </a:lnTo>
                  <a:lnTo>
                    <a:pt x="222" y="97"/>
                  </a:lnTo>
                  <a:lnTo>
                    <a:pt x="227" y="103"/>
                  </a:lnTo>
                  <a:lnTo>
                    <a:pt x="231" y="111"/>
                  </a:lnTo>
                  <a:lnTo>
                    <a:pt x="234" y="118"/>
                  </a:lnTo>
                  <a:lnTo>
                    <a:pt x="235" y="125"/>
                  </a:lnTo>
                  <a:lnTo>
                    <a:pt x="236" y="134"/>
                  </a:lnTo>
                  <a:lnTo>
                    <a:pt x="235" y="144"/>
                  </a:lnTo>
                  <a:lnTo>
                    <a:pt x="233" y="151"/>
                  </a:lnTo>
                  <a:lnTo>
                    <a:pt x="231" y="158"/>
                  </a:lnTo>
                  <a:lnTo>
                    <a:pt x="228" y="164"/>
                  </a:lnTo>
                  <a:lnTo>
                    <a:pt x="224" y="170"/>
                  </a:lnTo>
                  <a:lnTo>
                    <a:pt x="218" y="177"/>
                  </a:lnTo>
                  <a:lnTo>
                    <a:pt x="210" y="185"/>
                  </a:lnTo>
                  <a:lnTo>
                    <a:pt x="201" y="192"/>
                  </a:lnTo>
                  <a:lnTo>
                    <a:pt x="193" y="197"/>
                  </a:lnTo>
                  <a:lnTo>
                    <a:pt x="185" y="200"/>
                  </a:lnTo>
                  <a:lnTo>
                    <a:pt x="177" y="204"/>
                  </a:lnTo>
                  <a:lnTo>
                    <a:pt x="170" y="206"/>
                  </a:lnTo>
                  <a:lnTo>
                    <a:pt x="161" y="208"/>
                  </a:lnTo>
                  <a:lnTo>
                    <a:pt x="155" y="210"/>
                  </a:lnTo>
                  <a:lnTo>
                    <a:pt x="145" y="210"/>
                  </a:lnTo>
                  <a:lnTo>
                    <a:pt x="136" y="211"/>
                  </a:lnTo>
                  <a:lnTo>
                    <a:pt x="96" y="211"/>
                  </a:lnTo>
                  <a:lnTo>
                    <a:pt x="88" y="210"/>
                  </a:lnTo>
                  <a:lnTo>
                    <a:pt x="78" y="209"/>
                  </a:lnTo>
                  <a:lnTo>
                    <a:pt x="65" y="206"/>
                  </a:lnTo>
                  <a:lnTo>
                    <a:pt x="53" y="201"/>
                  </a:lnTo>
                  <a:lnTo>
                    <a:pt x="40" y="195"/>
                  </a:lnTo>
                  <a:lnTo>
                    <a:pt x="30" y="188"/>
                  </a:lnTo>
                  <a:lnTo>
                    <a:pt x="22" y="182"/>
                  </a:lnTo>
                  <a:lnTo>
                    <a:pt x="15" y="175"/>
                  </a:lnTo>
                  <a:lnTo>
                    <a:pt x="9" y="167"/>
                  </a:lnTo>
                  <a:lnTo>
                    <a:pt x="5" y="157"/>
                  </a:lnTo>
                  <a:lnTo>
                    <a:pt x="3" y="151"/>
                  </a:lnTo>
                  <a:lnTo>
                    <a:pt x="1" y="144"/>
                  </a:lnTo>
                  <a:lnTo>
                    <a:pt x="0" y="137"/>
                  </a:lnTo>
                  <a:lnTo>
                    <a:pt x="1" y="131"/>
                  </a:lnTo>
                  <a:lnTo>
                    <a:pt x="2" y="121"/>
                  </a:lnTo>
                  <a:lnTo>
                    <a:pt x="5" y="112"/>
                  </a:lnTo>
                  <a:lnTo>
                    <a:pt x="10" y="101"/>
                  </a:lnTo>
                  <a:lnTo>
                    <a:pt x="17" y="93"/>
                  </a:lnTo>
                  <a:lnTo>
                    <a:pt x="25" y="85"/>
                  </a:lnTo>
                  <a:lnTo>
                    <a:pt x="35" y="77"/>
                  </a:lnTo>
                  <a:lnTo>
                    <a:pt x="45" y="71"/>
                  </a:lnTo>
                  <a:lnTo>
                    <a:pt x="59" y="65"/>
                  </a:lnTo>
                  <a:lnTo>
                    <a:pt x="73" y="62"/>
                  </a:lnTo>
                  <a:lnTo>
                    <a:pt x="83" y="60"/>
                  </a:lnTo>
                  <a:lnTo>
                    <a:pt x="29" y="3"/>
                  </a:lnTo>
                </a:path>
              </a:pathLst>
            </a:custGeom>
            <a:solidFill>
              <a:schemeClr val="hlink"/>
            </a:solidFill>
            <a:ln w="254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18728" name="Rectangle 8"/>
            <p:cNvSpPr>
              <a:spLocks noChangeArrowheads="1"/>
            </p:cNvSpPr>
            <p:nvPr/>
          </p:nvSpPr>
          <p:spPr bwMode="auto">
            <a:xfrm>
              <a:off x="914" y="1968"/>
              <a:ext cx="253"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bg1"/>
                  </a:solidFill>
                  <a:latin typeface="FranklinGothic" charset="0"/>
                </a:rPr>
                <a:t>B</a:t>
              </a:r>
            </a:p>
          </p:txBody>
        </p:sp>
        <p:sp>
          <p:nvSpPr>
            <p:cNvPr id="2718729" name="Freeform 9"/>
            <p:cNvSpPr>
              <a:spLocks/>
            </p:cNvSpPr>
            <p:nvPr/>
          </p:nvSpPr>
          <p:spPr bwMode="auto">
            <a:xfrm>
              <a:off x="932" y="2322"/>
              <a:ext cx="210" cy="211"/>
            </a:xfrm>
            <a:custGeom>
              <a:avLst/>
              <a:gdLst/>
              <a:ahLst/>
              <a:cxnLst>
                <a:cxn ang="0">
                  <a:pos x="67" y="10"/>
                </a:cxn>
                <a:cxn ang="0">
                  <a:pos x="112" y="11"/>
                </a:cxn>
                <a:cxn ang="0">
                  <a:pos x="161" y="0"/>
                </a:cxn>
                <a:cxn ang="0">
                  <a:pos x="219" y="0"/>
                </a:cxn>
                <a:cxn ang="0">
                  <a:pos x="155" y="60"/>
                </a:cxn>
                <a:cxn ang="0">
                  <a:pos x="172" y="64"/>
                </a:cxn>
                <a:cxn ang="0">
                  <a:pos x="189" y="71"/>
                </a:cxn>
                <a:cxn ang="0">
                  <a:pos x="205" y="79"/>
                </a:cxn>
                <a:cxn ang="0">
                  <a:pos x="217" y="90"/>
                </a:cxn>
                <a:cxn ang="0">
                  <a:pos x="227" y="103"/>
                </a:cxn>
                <a:cxn ang="0">
                  <a:pos x="234" y="118"/>
                </a:cxn>
                <a:cxn ang="0">
                  <a:pos x="236" y="134"/>
                </a:cxn>
                <a:cxn ang="0">
                  <a:pos x="233" y="150"/>
                </a:cxn>
                <a:cxn ang="0">
                  <a:pos x="228" y="163"/>
                </a:cxn>
                <a:cxn ang="0">
                  <a:pos x="218" y="176"/>
                </a:cxn>
                <a:cxn ang="0">
                  <a:pos x="201" y="191"/>
                </a:cxn>
                <a:cxn ang="0">
                  <a:pos x="185" y="199"/>
                </a:cxn>
                <a:cxn ang="0">
                  <a:pos x="170" y="205"/>
                </a:cxn>
                <a:cxn ang="0">
                  <a:pos x="155" y="209"/>
                </a:cxn>
                <a:cxn ang="0">
                  <a:pos x="136" y="210"/>
                </a:cxn>
                <a:cxn ang="0">
                  <a:pos x="88" y="209"/>
                </a:cxn>
                <a:cxn ang="0">
                  <a:pos x="65" y="205"/>
                </a:cxn>
                <a:cxn ang="0">
                  <a:pos x="40" y="194"/>
                </a:cxn>
                <a:cxn ang="0">
                  <a:pos x="22" y="181"/>
                </a:cxn>
                <a:cxn ang="0">
                  <a:pos x="9" y="166"/>
                </a:cxn>
                <a:cxn ang="0">
                  <a:pos x="3" y="150"/>
                </a:cxn>
                <a:cxn ang="0">
                  <a:pos x="0" y="136"/>
                </a:cxn>
                <a:cxn ang="0">
                  <a:pos x="2" y="121"/>
                </a:cxn>
                <a:cxn ang="0">
                  <a:pos x="10" y="101"/>
                </a:cxn>
                <a:cxn ang="0">
                  <a:pos x="25" y="84"/>
                </a:cxn>
                <a:cxn ang="0">
                  <a:pos x="45" y="71"/>
                </a:cxn>
                <a:cxn ang="0">
                  <a:pos x="73" y="61"/>
                </a:cxn>
                <a:cxn ang="0">
                  <a:pos x="29" y="3"/>
                </a:cxn>
              </a:cxnLst>
              <a:rect l="0" t="0" r="r" b="b"/>
              <a:pathLst>
                <a:path w="237" h="211">
                  <a:moveTo>
                    <a:pt x="29" y="3"/>
                  </a:moveTo>
                  <a:lnTo>
                    <a:pt x="67" y="10"/>
                  </a:lnTo>
                  <a:lnTo>
                    <a:pt x="66" y="0"/>
                  </a:lnTo>
                  <a:lnTo>
                    <a:pt x="112" y="11"/>
                  </a:lnTo>
                  <a:lnTo>
                    <a:pt x="112" y="0"/>
                  </a:lnTo>
                  <a:lnTo>
                    <a:pt x="161" y="0"/>
                  </a:lnTo>
                  <a:lnTo>
                    <a:pt x="160" y="11"/>
                  </a:lnTo>
                  <a:lnTo>
                    <a:pt x="219" y="0"/>
                  </a:lnTo>
                  <a:lnTo>
                    <a:pt x="148" y="59"/>
                  </a:lnTo>
                  <a:lnTo>
                    <a:pt x="155" y="60"/>
                  </a:lnTo>
                  <a:lnTo>
                    <a:pt x="163" y="61"/>
                  </a:lnTo>
                  <a:lnTo>
                    <a:pt x="172" y="64"/>
                  </a:lnTo>
                  <a:lnTo>
                    <a:pt x="180" y="66"/>
                  </a:lnTo>
                  <a:lnTo>
                    <a:pt x="189" y="71"/>
                  </a:lnTo>
                  <a:lnTo>
                    <a:pt x="197" y="74"/>
                  </a:lnTo>
                  <a:lnTo>
                    <a:pt x="205" y="79"/>
                  </a:lnTo>
                  <a:lnTo>
                    <a:pt x="212" y="85"/>
                  </a:lnTo>
                  <a:lnTo>
                    <a:pt x="217" y="90"/>
                  </a:lnTo>
                  <a:lnTo>
                    <a:pt x="222" y="96"/>
                  </a:lnTo>
                  <a:lnTo>
                    <a:pt x="227" y="103"/>
                  </a:lnTo>
                  <a:lnTo>
                    <a:pt x="231" y="111"/>
                  </a:lnTo>
                  <a:lnTo>
                    <a:pt x="234" y="118"/>
                  </a:lnTo>
                  <a:lnTo>
                    <a:pt x="235" y="124"/>
                  </a:lnTo>
                  <a:lnTo>
                    <a:pt x="236" y="134"/>
                  </a:lnTo>
                  <a:lnTo>
                    <a:pt x="235" y="143"/>
                  </a:lnTo>
                  <a:lnTo>
                    <a:pt x="233" y="150"/>
                  </a:lnTo>
                  <a:lnTo>
                    <a:pt x="231" y="157"/>
                  </a:lnTo>
                  <a:lnTo>
                    <a:pt x="228" y="163"/>
                  </a:lnTo>
                  <a:lnTo>
                    <a:pt x="224" y="169"/>
                  </a:lnTo>
                  <a:lnTo>
                    <a:pt x="218" y="176"/>
                  </a:lnTo>
                  <a:lnTo>
                    <a:pt x="210" y="184"/>
                  </a:lnTo>
                  <a:lnTo>
                    <a:pt x="201" y="191"/>
                  </a:lnTo>
                  <a:lnTo>
                    <a:pt x="193" y="196"/>
                  </a:lnTo>
                  <a:lnTo>
                    <a:pt x="185" y="199"/>
                  </a:lnTo>
                  <a:lnTo>
                    <a:pt x="177" y="203"/>
                  </a:lnTo>
                  <a:lnTo>
                    <a:pt x="170" y="205"/>
                  </a:lnTo>
                  <a:lnTo>
                    <a:pt x="161" y="207"/>
                  </a:lnTo>
                  <a:lnTo>
                    <a:pt x="155" y="209"/>
                  </a:lnTo>
                  <a:lnTo>
                    <a:pt x="145" y="209"/>
                  </a:lnTo>
                  <a:lnTo>
                    <a:pt x="136" y="210"/>
                  </a:lnTo>
                  <a:lnTo>
                    <a:pt x="96" y="210"/>
                  </a:lnTo>
                  <a:lnTo>
                    <a:pt x="88" y="209"/>
                  </a:lnTo>
                  <a:lnTo>
                    <a:pt x="78" y="208"/>
                  </a:lnTo>
                  <a:lnTo>
                    <a:pt x="65" y="205"/>
                  </a:lnTo>
                  <a:lnTo>
                    <a:pt x="53" y="200"/>
                  </a:lnTo>
                  <a:lnTo>
                    <a:pt x="40" y="194"/>
                  </a:lnTo>
                  <a:lnTo>
                    <a:pt x="30" y="187"/>
                  </a:lnTo>
                  <a:lnTo>
                    <a:pt x="22" y="181"/>
                  </a:lnTo>
                  <a:lnTo>
                    <a:pt x="15" y="174"/>
                  </a:lnTo>
                  <a:lnTo>
                    <a:pt x="9" y="166"/>
                  </a:lnTo>
                  <a:lnTo>
                    <a:pt x="5" y="156"/>
                  </a:lnTo>
                  <a:lnTo>
                    <a:pt x="3" y="150"/>
                  </a:lnTo>
                  <a:lnTo>
                    <a:pt x="1" y="144"/>
                  </a:lnTo>
                  <a:lnTo>
                    <a:pt x="0" y="136"/>
                  </a:lnTo>
                  <a:lnTo>
                    <a:pt x="1" y="131"/>
                  </a:lnTo>
                  <a:lnTo>
                    <a:pt x="2" y="121"/>
                  </a:lnTo>
                  <a:lnTo>
                    <a:pt x="5" y="111"/>
                  </a:lnTo>
                  <a:lnTo>
                    <a:pt x="10" y="101"/>
                  </a:lnTo>
                  <a:lnTo>
                    <a:pt x="17" y="92"/>
                  </a:lnTo>
                  <a:lnTo>
                    <a:pt x="25" y="84"/>
                  </a:lnTo>
                  <a:lnTo>
                    <a:pt x="35" y="76"/>
                  </a:lnTo>
                  <a:lnTo>
                    <a:pt x="45" y="71"/>
                  </a:lnTo>
                  <a:lnTo>
                    <a:pt x="59" y="65"/>
                  </a:lnTo>
                  <a:lnTo>
                    <a:pt x="73" y="61"/>
                  </a:lnTo>
                  <a:lnTo>
                    <a:pt x="83" y="59"/>
                  </a:lnTo>
                  <a:lnTo>
                    <a:pt x="29" y="3"/>
                  </a:lnTo>
                </a:path>
              </a:pathLst>
            </a:custGeom>
            <a:solidFill>
              <a:schemeClr val="hlink"/>
            </a:solidFill>
            <a:ln w="254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18730" name="Rectangle 10"/>
            <p:cNvSpPr>
              <a:spLocks noChangeArrowheads="1"/>
            </p:cNvSpPr>
            <p:nvPr/>
          </p:nvSpPr>
          <p:spPr bwMode="auto">
            <a:xfrm>
              <a:off x="919" y="2278"/>
              <a:ext cx="253"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bg1"/>
                  </a:solidFill>
                  <a:latin typeface="FranklinGothic" charset="0"/>
                </a:rPr>
                <a:t>C</a:t>
              </a:r>
            </a:p>
          </p:txBody>
        </p:sp>
        <p:sp>
          <p:nvSpPr>
            <p:cNvPr id="2718731" name="Freeform 11"/>
            <p:cNvSpPr>
              <a:spLocks/>
            </p:cNvSpPr>
            <p:nvPr/>
          </p:nvSpPr>
          <p:spPr bwMode="auto">
            <a:xfrm>
              <a:off x="932" y="2646"/>
              <a:ext cx="210" cy="212"/>
            </a:xfrm>
            <a:custGeom>
              <a:avLst/>
              <a:gdLst/>
              <a:ahLst/>
              <a:cxnLst>
                <a:cxn ang="0">
                  <a:pos x="67" y="10"/>
                </a:cxn>
                <a:cxn ang="0">
                  <a:pos x="112" y="11"/>
                </a:cxn>
                <a:cxn ang="0">
                  <a:pos x="161" y="0"/>
                </a:cxn>
                <a:cxn ang="0">
                  <a:pos x="219" y="0"/>
                </a:cxn>
                <a:cxn ang="0">
                  <a:pos x="155" y="60"/>
                </a:cxn>
                <a:cxn ang="0">
                  <a:pos x="172" y="64"/>
                </a:cxn>
                <a:cxn ang="0">
                  <a:pos x="189" y="71"/>
                </a:cxn>
                <a:cxn ang="0">
                  <a:pos x="205" y="80"/>
                </a:cxn>
                <a:cxn ang="0">
                  <a:pos x="217" y="90"/>
                </a:cxn>
                <a:cxn ang="0">
                  <a:pos x="227" y="103"/>
                </a:cxn>
                <a:cxn ang="0">
                  <a:pos x="234" y="118"/>
                </a:cxn>
                <a:cxn ang="0">
                  <a:pos x="236" y="134"/>
                </a:cxn>
                <a:cxn ang="0">
                  <a:pos x="233" y="151"/>
                </a:cxn>
                <a:cxn ang="0">
                  <a:pos x="228" y="164"/>
                </a:cxn>
                <a:cxn ang="0">
                  <a:pos x="218" y="177"/>
                </a:cxn>
                <a:cxn ang="0">
                  <a:pos x="201" y="192"/>
                </a:cxn>
                <a:cxn ang="0">
                  <a:pos x="185" y="200"/>
                </a:cxn>
                <a:cxn ang="0">
                  <a:pos x="170" y="206"/>
                </a:cxn>
                <a:cxn ang="0">
                  <a:pos x="155" y="210"/>
                </a:cxn>
                <a:cxn ang="0">
                  <a:pos x="136" y="211"/>
                </a:cxn>
                <a:cxn ang="0">
                  <a:pos x="88" y="210"/>
                </a:cxn>
                <a:cxn ang="0">
                  <a:pos x="65" y="206"/>
                </a:cxn>
                <a:cxn ang="0">
                  <a:pos x="40" y="195"/>
                </a:cxn>
                <a:cxn ang="0">
                  <a:pos x="22" y="182"/>
                </a:cxn>
                <a:cxn ang="0">
                  <a:pos x="9" y="167"/>
                </a:cxn>
                <a:cxn ang="0">
                  <a:pos x="3" y="151"/>
                </a:cxn>
                <a:cxn ang="0">
                  <a:pos x="0" y="137"/>
                </a:cxn>
                <a:cxn ang="0">
                  <a:pos x="2" y="121"/>
                </a:cxn>
                <a:cxn ang="0">
                  <a:pos x="10" y="101"/>
                </a:cxn>
                <a:cxn ang="0">
                  <a:pos x="25" y="85"/>
                </a:cxn>
                <a:cxn ang="0">
                  <a:pos x="45" y="71"/>
                </a:cxn>
                <a:cxn ang="0">
                  <a:pos x="73" y="62"/>
                </a:cxn>
                <a:cxn ang="0">
                  <a:pos x="29" y="3"/>
                </a:cxn>
              </a:cxnLst>
              <a:rect l="0" t="0" r="r" b="b"/>
              <a:pathLst>
                <a:path w="237" h="212">
                  <a:moveTo>
                    <a:pt x="29" y="3"/>
                  </a:moveTo>
                  <a:lnTo>
                    <a:pt x="67" y="10"/>
                  </a:lnTo>
                  <a:lnTo>
                    <a:pt x="66" y="0"/>
                  </a:lnTo>
                  <a:lnTo>
                    <a:pt x="112" y="11"/>
                  </a:lnTo>
                  <a:lnTo>
                    <a:pt x="112" y="0"/>
                  </a:lnTo>
                  <a:lnTo>
                    <a:pt x="161" y="0"/>
                  </a:lnTo>
                  <a:lnTo>
                    <a:pt x="160" y="11"/>
                  </a:lnTo>
                  <a:lnTo>
                    <a:pt x="219" y="0"/>
                  </a:lnTo>
                  <a:lnTo>
                    <a:pt x="148" y="60"/>
                  </a:lnTo>
                  <a:lnTo>
                    <a:pt x="155" y="60"/>
                  </a:lnTo>
                  <a:lnTo>
                    <a:pt x="163" y="62"/>
                  </a:lnTo>
                  <a:lnTo>
                    <a:pt x="172" y="64"/>
                  </a:lnTo>
                  <a:lnTo>
                    <a:pt x="180" y="67"/>
                  </a:lnTo>
                  <a:lnTo>
                    <a:pt x="189" y="71"/>
                  </a:lnTo>
                  <a:lnTo>
                    <a:pt x="197" y="75"/>
                  </a:lnTo>
                  <a:lnTo>
                    <a:pt x="205" y="80"/>
                  </a:lnTo>
                  <a:lnTo>
                    <a:pt x="212" y="85"/>
                  </a:lnTo>
                  <a:lnTo>
                    <a:pt x="217" y="90"/>
                  </a:lnTo>
                  <a:lnTo>
                    <a:pt x="222" y="97"/>
                  </a:lnTo>
                  <a:lnTo>
                    <a:pt x="227" y="103"/>
                  </a:lnTo>
                  <a:lnTo>
                    <a:pt x="231" y="111"/>
                  </a:lnTo>
                  <a:lnTo>
                    <a:pt x="234" y="118"/>
                  </a:lnTo>
                  <a:lnTo>
                    <a:pt x="235" y="125"/>
                  </a:lnTo>
                  <a:lnTo>
                    <a:pt x="236" y="134"/>
                  </a:lnTo>
                  <a:lnTo>
                    <a:pt x="235" y="144"/>
                  </a:lnTo>
                  <a:lnTo>
                    <a:pt x="233" y="151"/>
                  </a:lnTo>
                  <a:lnTo>
                    <a:pt x="231" y="158"/>
                  </a:lnTo>
                  <a:lnTo>
                    <a:pt x="228" y="164"/>
                  </a:lnTo>
                  <a:lnTo>
                    <a:pt x="224" y="170"/>
                  </a:lnTo>
                  <a:lnTo>
                    <a:pt x="218" y="177"/>
                  </a:lnTo>
                  <a:lnTo>
                    <a:pt x="210" y="185"/>
                  </a:lnTo>
                  <a:lnTo>
                    <a:pt x="201" y="192"/>
                  </a:lnTo>
                  <a:lnTo>
                    <a:pt x="193" y="197"/>
                  </a:lnTo>
                  <a:lnTo>
                    <a:pt x="185" y="200"/>
                  </a:lnTo>
                  <a:lnTo>
                    <a:pt x="177" y="204"/>
                  </a:lnTo>
                  <a:lnTo>
                    <a:pt x="170" y="206"/>
                  </a:lnTo>
                  <a:lnTo>
                    <a:pt x="161" y="208"/>
                  </a:lnTo>
                  <a:lnTo>
                    <a:pt x="155" y="210"/>
                  </a:lnTo>
                  <a:lnTo>
                    <a:pt x="145" y="210"/>
                  </a:lnTo>
                  <a:lnTo>
                    <a:pt x="136" y="211"/>
                  </a:lnTo>
                  <a:lnTo>
                    <a:pt x="96" y="211"/>
                  </a:lnTo>
                  <a:lnTo>
                    <a:pt x="88" y="210"/>
                  </a:lnTo>
                  <a:lnTo>
                    <a:pt x="78" y="209"/>
                  </a:lnTo>
                  <a:lnTo>
                    <a:pt x="65" y="206"/>
                  </a:lnTo>
                  <a:lnTo>
                    <a:pt x="53" y="201"/>
                  </a:lnTo>
                  <a:lnTo>
                    <a:pt x="40" y="195"/>
                  </a:lnTo>
                  <a:lnTo>
                    <a:pt x="30" y="188"/>
                  </a:lnTo>
                  <a:lnTo>
                    <a:pt x="22" y="182"/>
                  </a:lnTo>
                  <a:lnTo>
                    <a:pt x="15" y="175"/>
                  </a:lnTo>
                  <a:lnTo>
                    <a:pt x="9" y="167"/>
                  </a:lnTo>
                  <a:lnTo>
                    <a:pt x="5" y="157"/>
                  </a:lnTo>
                  <a:lnTo>
                    <a:pt x="3" y="151"/>
                  </a:lnTo>
                  <a:lnTo>
                    <a:pt x="1" y="144"/>
                  </a:lnTo>
                  <a:lnTo>
                    <a:pt x="0" y="137"/>
                  </a:lnTo>
                  <a:lnTo>
                    <a:pt x="1" y="131"/>
                  </a:lnTo>
                  <a:lnTo>
                    <a:pt x="2" y="121"/>
                  </a:lnTo>
                  <a:lnTo>
                    <a:pt x="5" y="112"/>
                  </a:lnTo>
                  <a:lnTo>
                    <a:pt x="10" y="101"/>
                  </a:lnTo>
                  <a:lnTo>
                    <a:pt x="17" y="93"/>
                  </a:lnTo>
                  <a:lnTo>
                    <a:pt x="25" y="85"/>
                  </a:lnTo>
                  <a:lnTo>
                    <a:pt x="35" y="77"/>
                  </a:lnTo>
                  <a:lnTo>
                    <a:pt x="45" y="71"/>
                  </a:lnTo>
                  <a:lnTo>
                    <a:pt x="59" y="65"/>
                  </a:lnTo>
                  <a:lnTo>
                    <a:pt x="73" y="62"/>
                  </a:lnTo>
                  <a:lnTo>
                    <a:pt x="83" y="60"/>
                  </a:lnTo>
                  <a:lnTo>
                    <a:pt x="29" y="3"/>
                  </a:lnTo>
                </a:path>
              </a:pathLst>
            </a:custGeom>
            <a:solidFill>
              <a:schemeClr val="hlink"/>
            </a:solidFill>
            <a:ln w="254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18732" name="Rectangle 12"/>
            <p:cNvSpPr>
              <a:spLocks noChangeArrowheads="1"/>
            </p:cNvSpPr>
            <p:nvPr/>
          </p:nvSpPr>
          <p:spPr bwMode="auto">
            <a:xfrm>
              <a:off x="919" y="2602"/>
              <a:ext cx="253"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bg1"/>
                  </a:solidFill>
                  <a:latin typeface="FranklinGothic" charset="0"/>
                </a:rPr>
                <a:t>D</a:t>
              </a:r>
            </a:p>
          </p:txBody>
        </p:sp>
        <p:sp>
          <p:nvSpPr>
            <p:cNvPr id="2718733" name="Freeform 13"/>
            <p:cNvSpPr>
              <a:spLocks/>
            </p:cNvSpPr>
            <p:nvPr/>
          </p:nvSpPr>
          <p:spPr bwMode="auto">
            <a:xfrm>
              <a:off x="926" y="1617"/>
              <a:ext cx="211" cy="211"/>
            </a:xfrm>
            <a:custGeom>
              <a:avLst/>
              <a:gdLst/>
              <a:ahLst/>
              <a:cxnLst>
                <a:cxn ang="0">
                  <a:pos x="67" y="10"/>
                </a:cxn>
                <a:cxn ang="0">
                  <a:pos x="112" y="11"/>
                </a:cxn>
                <a:cxn ang="0">
                  <a:pos x="161" y="0"/>
                </a:cxn>
                <a:cxn ang="0">
                  <a:pos x="219" y="0"/>
                </a:cxn>
                <a:cxn ang="0">
                  <a:pos x="155" y="60"/>
                </a:cxn>
                <a:cxn ang="0">
                  <a:pos x="172" y="64"/>
                </a:cxn>
                <a:cxn ang="0">
                  <a:pos x="189" y="71"/>
                </a:cxn>
                <a:cxn ang="0">
                  <a:pos x="205" y="79"/>
                </a:cxn>
                <a:cxn ang="0">
                  <a:pos x="217" y="90"/>
                </a:cxn>
                <a:cxn ang="0">
                  <a:pos x="227" y="103"/>
                </a:cxn>
                <a:cxn ang="0">
                  <a:pos x="234" y="118"/>
                </a:cxn>
                <a:cxn ang="0">
                  <a:pos x="236" y="134"/>
                </a:cxn>
                <a:cxn ang="0">
                  <a:pos x="233" y="150"/>
                </a:cxn>
                <a:cxn ang="0">
                  <a:pos x="228" y="163"/>
                </a:cxn>
                <a:cxn ang="0">
                  <a:pos x="218" y="176"/>
                </a:cxn>
                <a:cxn ang="0">
                  <a:pos x="201" y="191"/>
                </a:cxn>
                <a:cxn ang="0">
                  <a:pos x="185" y="199"/>
                </a:cxn>
                <a:cxn ang="0">
                  <a:pos x="170" y="205"/>
                </a:cxn>
                <a:cxn ang="0">
                  <a:pos x="155" y="209"/>
                </a:cxn>
                <a:cxn ang="0">
                  <a:pos x="136" y="210"/>
                </a:cxn>
                <a:cxn ang="0">
                  <a:pos x="88" y="209"/>
                </a:cxn>
                <a:cxn ang="0">
                  <a:pos x="65" y="205"/>
                </a:cxn>
                <a:cxn ang="0">
                  <a:pos x="40" y="194"/>
                </a:cxn>
                <a:cxn ang="0">
                  <a:pos x="22" y="181"/>
                </a:cxn>
                <a:cxn ang="0">
                  <a:pos x="9" y="166"/>
                </a:cxn>
                <a:cxn ang="0">
                  <a:pos x="3" y="150"/>
                </a:cxn>
                <a:cxn ang="0">
                  <a:pos x="0" y="136"/>
                </a:cxn>
                <a:cxn ang="0">
                  <a:pos x="2" y="121"/>
                </a:cxn>
                <a:cxn ang="0">
                  <a:pos x="10" y="101"/>
                </a:cxn>
                <a:cxn ang="0">
                  <a:pos x="25" y="84"/>
                </a:cxn>
                <a:cxn ang="0">
                  <a:pos x="45" y="71"/>
                </a:cxn>
                <a:cxn ang="0">
                  <a:pos x="73" y="61"/>
                </a:cxn>
                <a:cxn ang="0">
                  <a:pos x="29" y="3"/>
                </a:cxn>
              </a:cxnLst>
              <a:rect l="0" t="0" r="r" b="b"/>
              <a:pathLst>
                <a:path w="237" h="211">
                  <a:moveTo>
                    <a:pt x="29" y="3"/>
                  </a:moveTo>
                  <a:lnTo>
                    <a:pt x="67" y="10"/>
                  </a:lnTo>
                  <a:lnTo>
                    <a:pt x="66" y="0"/>
                  </a:lnTo>
                  <a:lnTo>
                    <a:pt x="112" y="11"/>
                  </a:lnTo>
                  <a:lnTo>
                    <a:pt x="112" y="0"/>
                  </a:lnTo>
                  <a:lnTo>
                    <a:pt x="161" y="0"/>
                  </a:lnTo>
                  <a:lnTo>
                    <a:pt x="160" y="11"/>
                  </a:lnTo>
                  <a:lnTo>
                    <a:pt x="219" y="0"/>
                  </a:lnTo>
                  <a:lnTo>
                    <a:pt x="148" y="59"/>
                  </a:lnTo>
                  <a:lnTo>
                    <a:pt x="155" y="60"/>
                  </a:lnTo>
                  <a:lnTo>
                    <a:pt x="163" y="61"/>
                  </a:lnTo>
                  <a:lnTo>
                    <a:pt x="172" y="64"/>
                  </a:lnTo>
                  <a:lnTo>
                    <a:pt x="180" y="66"/>
                  </a:lnTo>
                  <a:lnTo>
                    <a:pt x="189" y="71"/>
                  </a:lnTo>
                  <a:lnTo>
                    <a:pt x="197" y="74"/>
                  </a:lnTo>
                  <a:lnTo>
                    <a:pt x="205" y="79"/>
                  </a:lnTo>
                  <a:lnTo>
                    <a:pt x="212" y="85"/>
                  </a:lnTo>
                  <a:lnTo>
                    <a:pt x="217" y="90"/>
                  </a:lnTo>
                  <a:lnTo>
                    <a:pt x="222" y="96"/>
                  </a:lnTo>
                  <a:lnTo>
                    <a:pt x="227" y="103"/>
                  </a:lnTo>
                  <a:lnTo>
                    <a:pt x="231" y="111"/>
                  </a:lnTo>
                  <a:lnTo>
                    <a:pt x="234" y="118"/>
                  </a:lnTo>
                  <a:lnTo>
                    <a:pt x="235" y="124"/>
                  </a:lnTo>
                  <a:lnTo>
                    <a:pt x="236" y="134"/>
                  </a:lnTo>
                  <a:lnTo>
                    <a:pt x="235" y="143"/>
                  </a:lnTo>
                  <a:lnTo>
                    <a:pt x="233" y="150"/>
                  </a:lnTo>
                  <a:lnTo>
                    <a:pt x="231" y="157"/>
                  </a:lnTo>
                  <a:lnTo>
                    <a:pt x="228" y="163"/>
                  </a:lnTo>
                  <a:lnTo>
                    <a:pt x="224" y="169"/>
                  </a:lnTo>
                  <a:lnTo>
                    <a:pt x="218" y="176"/>
                  </a:lnTo>
                  <a:lnTo>
                    <a:pt x="210" y="184"/>
                  </a:lnTo>
                  <a:lnTo>
                    <a:pt x="201" y="191"/>
                  </a:lnTo>
                  <a:lnTo>
                    <a:pt x="193" y="196"/>
                  </a:lnTo>
                  <a:lnTo>
                    <a:pt x="185" y="199"/>
                  </a:lnTo>
                  <a:lnTo>
                    <a:pt x="177" y="203"/>
                  </a:lnTo>
                  <a:lnTo>
                    <a:pt x="170" y="205"/>
                  </a:lnTo>
                  <a:lnTo>
                    <a:pt x="161" y="207"/>
                  </a:lnTo>
                  <a:lnTo>
                    <a:pt x="155" y="209"/>
                  </a:lnTo>
                  <a:lnTo>
                    <a:pt x="145" y="209"/>
                  </a:lnTo>
                  <a:lnTo>
                    <a:pt x="136" y="210"/>
                  </a:lnTo>
                  <a:lnTo>
                    <a:pt x="96" y="210"/>
                  </a:lnTo>
                  <a:lnTo>
                    <a:pt x="88" y="209"/>
                  </a:lnTo>
                  <a:lnTo>
                    <a:pt x="78" y="208"/>
                  </a:lnTo>
                  <a:lnTo>
                    <a:pt x="65" y="205"/>
                  </a:lnTo>
                  <a:lnTo>
                    <a:pt x="53" y="200"/>
                  </a:lnTo>
                  <a:lnTo>
                    <a:pt x="40" y="194"/>
                  </a:lnTo>
                  <a:lnTo>
                    <a:pt x="30" y="187"/>
                  </a:lnTo>
                  <a:lnTo>
                    <a:pt x="22" y="181"/>
                  </a:lnTo>
                  <a:lnTo>
                    <a:pt x="15" y="174"/>
                  </a:lnTo>
                  <a:lnTo>
                    <a:pt x="9" y="166"/>
                  </a:lnTo>
                  <a:lnTo>
                    <a:pt x="5" y="156"/>
                  </a:lnTo>
                  <a:lnTo>
                    <a:pt x="3" y="150"/>
                  </a:lnTo>
                  <a:lnTo>
                    <a:pt x="1" y="144"/>
                  </a:lnTo>
                  <a:lnTo>
                    <a:pt x="0" y="136"/>
                  </a:lnTo>
                  <a:lnTo>
                    <a:pt x="1" y="131"/>
                  </a:lnTo>
                  <a:lnTo>
                    <a:pt x="2" y="121"/>
                  </a:lnTo>
                  <a:lnTo>
                    <a:pt x="5" y="111"/>
                  </a:lnTo>
                  <a:lnTo>
                    <a:pt x="10" y="101"/>
                  </a:lnTo>
                  <a:lnTo>
                    <a:pt x="17" y="92"/>
                  </a:lnTo>
                  <a:lnTo>
                    <a:pt x="25" y="84"/>
                  </a:lnTo>
                  <a:lnTo>
                    <a:pt x="35" y="76"/>
                  </a:lnTo>
                  <a:lnTo>
                    <a:pt x="45" y="71"/>
                  </a:lnTo>
                  <a:lnTo>
                    <a:pt x="59" y="65"/>
                  </a:lnTo>
                  <a:lnTo>
                    <a:pt x="73" y="61"/>
                  </a:lnTo>
                  <a:lnTo>
                    <a:pt x="83" y="59"/>
                  </a:lnTo>
                  <a:lnTo>
                    <a:pt x="29" y="3"/>
                  </a:lnTo>
                </a:path>
              </a:pathLst>
            </a:custGeom>
            <a:solidFill>
              <a:schemeClr val="hlink"/>
            </a:solidFill>
            <a:ln w="254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18734" name="Rectangle 14"/>
            <p:cNvSpPr>
              <a:spLocks noChangeArrowheads="1"/>
            </p:cNvSpPr>
            <p:nvPr/>
          </p:nvSpPr>
          <p:spPr bwMode="auto">
            <a:xfrm>
              <a:off x="914" y="1573"/>
              <a:ext cx="253"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bg1"/>
                  </a:solidFill>
                  <a:latin typeface="FranklinGothic" charset="0"/>
                </a:rPr>
                <a:t>A</a:t>
              </a:r>
            </a:p>
          </p:txBody>
        </p:sp>
      </p:grpSp>
      <p:grpSp>
        <p:nvGrpSpPr>
          <p:cNvPr id="3" name="Group 15"/>
          <p:cNvGrpSpPr>
            <a:grpSpLocks/>
          </p:cNvGrpSpPr>
          <p:nvPr/>
        </p:nvGrpSpPr>
        <p:grpSpPr bwMode="auto">
          <a:xfrm>
            <a:off x="1954213" y="2501900"/>
            <a:ext cx="2603500" cy="2079625"/>
            <a:chOff x="1231" y="1576"/>
            <a:chExt cx="1640" cy="1310"/>
          </a:xfrm>
        </p:grpSpPr>
        <p:sp>
          <p:nvSpPr>
            <p:cNvPr id="2718736" name="AutoShape 16"/>
            <p:cNvSpPr>
              <a:spLocks noChangeArrowheads="1"/>
            </p:cNvSpPr>
            <p:nvPr/>
          </p:nvSpPr>
          <p:spPr bwMode="auto">
            <a:xfrm>
              <a:off x="1482" y="1955"/>
              <a:ext cx="185" cy="259"/>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8737" name="AutoShape 17"/>
            <p:cNvSpPr>
              <a:spLocks noChangeArrowheads="1"/>
            </p:cNvSpPr>
            <p:nvPr/>
          </p:nvSpPr>
          <p:spPr bwMode="auto">
            <a:xfrm>
              <a:off x="1527" y="1903"/>
              <a:ext cx="140" cy="46"/>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8738" name="AutoShape 18"/>
            <p:cNvSpPr>
              <a:spLocks noChangeArrowheads="1"/>
            </p:cNvSpPr>
            <p:nvPr/>
          </p:nvSpPr>
          <p:spPr bwMode="auto">
            <a:xfrm>
              <a:off x="1519" y="1975"/>
              <a:ext cx="95" cy="15"/>
            </a:xfrm>
            <a:prstGeom prst="parallelogram">
              <a:avLst>
                <a:gd name="adj" fmla="val 158304"/>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grpSp>
          <p:nvGrpSpPr>
            <p:cNvPr id="4" name="Group 19"/>
            <p:cNvGrpSpPr>
              <a:grpSpLocks/>
            </p:cNvGrpSpPr>
            <p:nvPr/>
          </p:nvGrpSpPr>
          <p:grpSpPr bwMode="auto">
            <a:xfrm>
              <a:off x="1940" y="1938"/>
              <a:ext cx="179" cy="257"/>
              <a:chOff x="2183" y="1938"/>
              <a:chExt cx="201" cy="257"/>
            </a:xfrm>
          </p:grpSpPr>
          <p:sp>
            <p:nvSpPr>
              <p:cNvPr id="2718740" name="Freeform 20"/>
              <p:cNvSpPr>
                <a:spLocks/>
              </p:cNvSpPr>
              <p:nvPr/>
            </p:nvSpPr>
            <p:spPr bwMode="auto">
              <a:xfrm>
                <a:off x="2312" y="2057"/>
                <a:ext cx="60" cy="138"/>
              </a:xfrm>
              <a:custGeom>
                <a:avLst/>
                <a:gdLst/>
                <a:ahLst/>
                <a:cxnLst>
                  <a:cxn ang="0">
                    <a:pos x="43" y="0"/>
                  </a:cxn>
                  <a:cxn ang="0">
                    <a:pos x="59" y="0"/>
                  </a:cxn>
                  <a:cxn ang="0">
                    <a:pos x="16" y="137"/>
                  </a:cxn>
                  <a:cxn ang="0">
                    <a:pos x="0" y="137"/>
                  </a:cxn>
                  <a:cxn ang="0">
                    <a:pos x="43" y="0"/>
                  </a:cxn>
                </a:cxnLst>
                <a:rect l="0" t="0" r="r" b="b"/>
                <a:pathLst>
                  <a:path w="60" h="138">
                    <a:moveTo>
                      <a:pt x="43" y="0"/>
                    </a:moveTo>
                    <a:lnTo>
                      <a:pt x="59" y="0"/>
                    </a:lnTo>
                    <a:lnTo>
                      <a:pt x="16" y="137"/>
                    </a:lnTo>
                    <a:lnTo>
                      <a:pt x="0" y="137"/>
                    </a:lnTo>
                    <a:lnTo>
                      <a:pt x="43" y="0"/>
                    </a:lnTo>
                  </a:path>
                </a:pathLst>
              </a:custGeom>
              <a:solidFill>
                <a:srgbClr val="F39FD1"/>
              </a:solidFill>
              <a:ln w="12700" cap="rnd" cmpd="sng">
                <a:noFill/>
                <a:prstDash val="solid"/>
                <a:round/>
                <a:headEnd type="none" w="med" len="med"/>
                <a:tailEnd type="none" w="med" len="med"/>
              </a:ln>
              <a:effectLst/>
            </p:spPr>
            <p:txBody>
              <a:bodyPr>
                <a:prstTxWarp prst="textNoShape">
                  <a:avLst/>
                </a:prstTxWarp>
              </a:bodyPr>
              <a:lstStyle/>
              <a:p>
                <a:endParaRPr lang="en-US"/>
              </a:p>
            </p:txBody>
          </p:sp>
          <p:sp>
            <p:nvSpPr>
              <p:cNvPr id="2718741" name="Rectangle 21"/>
              <p:cNvSpPr>
                <a:spLocks noChangeArrowheads="1"/>
              </p:cNvSpPr>
              <p:nvPr/>
            </p:nvSpPr>
            <p:spPr bwMode="auto">
              <a:xfrm>
                <a:off x="2308" y="2057"/>
                <a:ext cx="76"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8742" name="Rectangle 22"/>
              <p:cNvSpPr>
                <a:spLocks noChangeArrowheads="1"/>
              </p:cNvSpPr>
              <p:nvPr/>
            </p:nvSpPr>
            <p:spPr bwMode="auto">
              <a:xfrm>
                <a:off x="2314" y="2115"/>
                <a:ext cx="57" cy="11"/>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8743" name="Rectangle 23"/>
              <p:cNvSpPr>
                <a:spLocks noChangeArrowheads="1"/>
              </p:cNvSpPr>
              <p:nvPr/>
            </p:nvSpPr>
            <p:spPr bwMode="auto">
              <a:xfrm>
                <a:off x="2183" y="2115"/>
                <a:ext cx="75" cy="7"/>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8744" name="Oval 24"/>
              <p:cNvSpPr>
                <a:spLocks noChangeArrowheads="1"/>
              </p:cNvSpPr>
              <p:nvPr/>
            </p:nvSpPr>
            <p:spPr bwMode="auto">
              <a:xfrm>
                <a:off x="2242" y="1938"/>
                <a:ext cx="22" cy="26"/>
              </a:xfrm>
              <a:prstGeom prst="ellipse">
                <a:avLst/>
              </a:prstGeom>
              <a:solidFill>
                <a:srgbClr val="F39FD1"/>
              </a:solidFill>
              <a:ln w="25400">
                <a:solidFill>
                  <a:srgbClr val="000000"/>
                </a:solidFill>
                <a:round/>
                <a:headEnd/>
                <a:tailEnd/>
              </a:ln>
              <a:effectLst/>
            </p:spPr>
            <p:txBody>
              <a:bodyPr wrap="none" anchor="ctr">
                <a:prstTxWarp prst="textNoShape">
                  <a:avLst/>
                </a:prstTxWarp>
              </a:bodyPr>
              <a:lstStyle/>
              <a:p>
                <a:endParaRPr lang="en-US"/>
              </a:p>
            </p:txBody>
          </p:sp>
          <p:sp>
            <p:nvSpPr>
              <p:cNvPr id="2718745" name="Freeform 25"/>
              <p:cNvSpPr>
                <a:spLocks/>
              </p:cNvSpPr>
              <p:nvPr/>
            </p:nvSpPr>
            <p:spPr bwMode="auto">
              <a:xfrm>
                <a:off x="2183" y="1983"/>
                <a:ext cx="138" cy="212"/>
              </a:xfrm>
              <a:custGeom>
                <a:avLst/>
                <a:gdLst/>
                <a:ahLst/>
                <a:cxnLst>
                  <a:cxn ang="0">
                    <a:pos x="1" y="98"/>
                  </a:cxn>
                  <a:cxn ang="0">
                    <a:pos x="1" y="100"/>
                  </a:cxn>
                  <a:cxn ang="0">
                    <a:pos x="0" y="104"/>
                  </a:cxn>
                  <a:cxn ang="0">
                    <a:pos x="0" y="107"/>
                  </a:cxn>
                  <a:cxn ang="0">
                    <a:pos x="1" y="111"/>
                  </a:cxn>
                  <a:cxn ang="0">
                    <a:pos x="3" y="114"/>
                  </a:cxn>
                  <a:cxn ang="0">
                    <a:pos x="6" y="116"/>
                  </a:cxn>
                  <a:cxn ang="0">
                    <a:pos x="9" y="118"/>
                  </a:cxn>
                  <a:cxn ang="0">
                    <a:pos x="11" y="119"/>
                  </a:cxn>
                  <a:cxn ang="0">
                    <a:pos x="15" y="119"/>
                  </a:cxn>
                  <a:cxn ang="0">
                    <a:pos x="89" y="211"/>
                  </a:cxn>
                  <a:cxn ang="0">
                    <a:pos x="113" y="101"/>
                  </a:cxn>
                  <a:cxn ang="0">
                    <a:pos x="113" y="99"/>
                  </a:cxn>
                  <a:cxn ang="0">
                    <a:pos x="111" y="97"/>
                  </a:cxn>
                  <a:cxn ang="0">
                    <a:pos x="109" y="95"/>
                  </a:cxn>
                  <a:cxn ang="0">
                    <a:pos x="108" y="94"/>
                  </a:cxn>
                  <a:cxn ang="0">
                    <a:pos x="105" y="93"/>
                  </a:cxn>
                  <a:cxn ang="0">
                    <a:pos x="102" y="92"/>
                  </a:cxn>
                  <a:cxn ang="0">
                    <a:pos x="100" y="92"/>
                  </a:cxn>
                  <a:cxn ang="0">
                    <a:pos x="97" y="92"/>
                  </a:cxn>
                  <a:cxn ang="0">
                    <a:pos x="66" y="54"/>
                  </a:cxn>
                  <a:cxn ang="0">
                    <a:pos x="127" y="67"/>
                  </a:cxn>
                  <a:cxn ang="0">
                    <a:pos x="130" y="66"/>
                  </a:cxn>
                  <a:cxn ang="0">
                    <a:pos x="131" y="65"/>
                  </a:cxn>
                  <a:cxn ang="0">
                    <a:pos x="134" y="63"/>
                  </a:cxn>
                  <a:cxn ang="0">
                    <a:pos x="136" y="62"/>
                  </a:cxn>
                  <a:cxn ang="0">
                    <a:pos x="136" y="59"/>
                  </a:cxn>
                  <a:cxn ang="0">
                    <a:pos x="137" y="56"/>
                  </a:cxn>
                  <a:cxn ang="0">
                    <a:pos x="136" y="53"/>
                  </a:cxn>
                  <a:cxn ang="0">
                    <a:pos x="135" y="50"/>
                  </a:cxn>
                  <a:cxn ang="0">
                    <a:pos x="133" y="49"/>
                  </a:cxn>
                  <a:cxn ang="0">
                    <a:pos x="131" y="47"/>
                  </a:cxn>
                  <a:cxn ang="0">
                    <a:pos x="128" y="46"/>
                  </a:cxn>
                  <a:cxn ang="0">
                    <a:pos x="87" y="46"/>
                  </a:cxn>
                  <a:cxn ang="0">
                    <a:pos x="80" y="30"/>
                  </a:cxn>
                  <a:cxn ang="0">
                    <a:pos x="80" y="26"/>
                  </a:cxn>
                  <a:cxn ang="0">
                    <a:pos x="81" y="22"/>
                  </a:cxn>
                  <a:cxn ang="0">
                    <a:pos x="81" y="17"/>
                  </a:cxn>
                  <a:cxn ang="0">
                    <a:pos x="80" y="14"/>
                  </a:cxn>
                  <a:cxn ang="0">
                    <a:pos x="78" y="11"/>
                  </a:cxn>
                  <a:cxn ang="0">
                    <a:pos x="76" y="7"/>
                  </a:cxn>
                  <a:cxn ang="0">
                    <a:pos x="73" y="5"/>
                  </a:cxn>
                  <a:cxn ang="0">
                    <a:pos x="70" y="2"/>
                  </a:cxn>
                  <a:cxn ang="0">
                    <a:pos x="66" y="1"/>
                  </a:cxn>
                  <a:cxn ang="0">
                    <a:pos x="62" y="0"/>
                  </a:cxn>
                  <a:cxn ang="0">
                    <a:pos x="57" y="0"/>
                  </a:cxn>
                  <a:cxn ang="0">
                    <a:pos x="53" y="1"/>
                  </a:cxn>
                  <a:cxn ang="0">
                    <a:pos x="49" y="2"/>
                  </a:cxn>
                  <a:cxn ang="0">
                    <a:pos x="45" y="4"/>
                  </a:cxn>
                  <a:cxn ang="0">
                    <a:pos x="42" y="8"/>
                  </a:cxn>
                  <a:cxn ang="0">
                    <a:pos x="39" y="12"/>
                  </a:cxn>
                  <a:cxn ang="0">
                    <a:pos x="37" y="16"/>
                  </a:cxn>
                </a:cxnLst>
                <a:rect l="0" t="0" r="r" b="b"/>
                <a:pathLst>
                  <a:path w="138" h="212">
                    <a:moveTo>
                      <a:pt x="37" y="16"/>
                    </a:moveTo>
                    <a:lnTo>
                      <a:pt x="1" y="98"/>
                    </a:lnTo>
                    <a:lnTo>
                      <a:pt x="1" y="99"/>
                    </a:lnTo>
                    <a:lnTo>
                      <a:pt x="1" y="100"/>
                    </a:lnTo>
                    <a:lnTo>
                      <a:pt x="0" y="101"/>
                    </a:lnTo>
                    <a:lnTo>
                      <a:pt x="0" y="104"/>
                    </a:lnTo>
                    <a:lnTo>
                      <a:pt x="0" y="105"/>
                    </a:lnTo>
                    <a:lnTo>
                      <a:pt x="0" y="107"/>
                    </a:lnTo>
                    <a:lnTo>
                      <a:pt x="1" y="109"/>
                    </a:lnTo>
                    <a:lnTo>
                      <a:pt x="1" y="111"/>
                    </a:lnTo>
                    <a:lnTo>
                      <a:pt x="2" y="112"/>
                    </a:lnTo>
                    <a:lnTo>
                      <a:pt x="3" y="114"/>
                    </a:lnTo>
                    <a:lnTo>
                      <a:pt x="4" y="115"/>
                    </a:lnTo>
                    <a:lnTo>
                      <a:pt x="6" y="116"/>
                    </a:lnTo>
                    <a:lnTo>
                      <a:pt x="7" y="117"/>
                    </a:lnTo>
                    <a:lnTo>
                      <a:pt x="9" y="118"/>
                    </a:lnTo>
                    <a:lnTo>
                      <a:pt x="10" y="118"/>
                    </a:lnTo>
                    <a:lnTo>
                      <a:pt x="11" y="119"/>
                    </a:lnTo>
                    <a:lnTo>
                      <a:pt x="13" y="119"/>
                    </a:lnTo>
                    <a:lnTo>
                      <a:pt x="15" y="119"/>
                    </a:lnTo>
                    <a:lnTo>
                      <a:pt x="89" y="119"/>
                    </a:lnTo>
                    <a:lnTo>
                      <a:pt x="89" y="211"/>
                    </a:lnTo>
                    <a:lnTo>
                      <a:pt x="113" y="211"/>
                    </a:lnTo>
                    <a:lnTo>
                      <a:pt x="113" y="101"/>
                    </a:lnTo>
                    <a:lnTo>
                      <a:pt x="113" y="100"/>
                    </a:lnTo>
                    <a:lnTo>
                      <a:pt x="113" y="99"/>
                    </a:lnTo>
                    <a:lnTo>
                      <a:pt x="112" y="98"/>
                    </a:lnTo>
                    <a:lnTo>
                      <a:pt x="111" y="97"/>
                    </a:lnTo>
                    <a:lnTo>
                      <a:pt x="111" y="96"/>
                    </a:lnTo>
                    <a:lnTo>
                      <a:pt x="109" y="95"/>
                    </a:lnTo>
                    <a:lnTo>
                      <a:pt x="109" y="95"/>
                    </a:lnTo>
                    <a:lnTo>
                      <a:pt x="108" y="94"/>
                    </a:lnTo>
                    <a:lnTo>
                      <a:pt x="106" y="93"/>
                    </a:lnTo>
                    <a:lnTo>
                      <a:pt x="105" y="93"/>
                    </a:lnTo>
                    <a:lnTo>
                      <a:pt x="104" y="93"/>
                    </a:lnTo>
                    <a:lnTo>
                      <a:pt x="102" y="92"/>
                    </a:lnTo>
                    <a:lnTo>
                      <a:pt x="101" y="92"/>
                    </a:lnTo>
                    <a:lnTo>
                      <a:pt x="100" y="92"/>
                    </a:lnTo>
                    <a:lnTo>
                      <a:pt x="98" y="92"/>
                    </a:lnTo>
                    <a:lnTo>
                      <a:pt x="97" y="92"/>
                    </a:lnTo>
                    <a:lnTo>
                      <a:pt x="54" y="90"/>
                    </a:lnTo>
                    <a:lnTo>
                      <a:pt x="66" y="54"/>
                    </a:lnTo>
                    <a:lnTo>
                      <a:pt x="75" y="67"/>
                    </a:lnTo>
                    <a:lnTo>
                      <a:pt x="127" y="67"/>
                    </a:lnTo>
                    <a:lnTo>
                      <a:pt x="128" y="66"/>
                    </a:lnTo>
                    <a:lnTo>
                      <a:pt x="130" y="66"/>
                    </a:lnTo>
                    <a:lnTo>
                      <a:pt x="131" y="65"/>
                    </a:lnTo>
                    <a:lnTo>
                      <a:pt x="131" y="65"/>
                    </a:lnTo>
                    <a:lnTo>
                      <a:pt x="133" y="64"/>
                    </a:lnTo>
                    <a:lnTo>
                      <a:pt x="134" y="63"/>
                    </a:lnTo>
                    <a:lnTo>
                      <a:pt x="135" y="62"/>
                    </a:lnTo>
                    <a:lnTo>
                      <a:pt x="136" y="62"/>
                    </a:lnTo>
                    <a:lnTo>
                      <a:pt x="136" y="60"/>
                    </a:lnTo>
                    <a:lnTo>
                      <a:pt x="136" y="59"/>
                    </a:lnTo>
                    <a:lnTo>
                      <a:pt x="137" y="58"/>
                    </a:lnTo>
                    <a:lnTo>
                      <a:pt x="137" y="56"/>
                    </a:lnTo>
                    <a:lnTo>
                      <a:pt x="137" y="54"/>
                    </a:lnTo>
                    <a:lnTo>
                      <a:pt x="136" y="53"/>
                    </a:lnTo>
                    <a:lnTo>
                      <a:pt x="136" y="52"/>
                    </a:lnTo>
                    <a:lnTo>
                      <a:pt x="135" y="50"/>
                    </a:lnTo>
                    <a:lnTo>
                      <a:pt x="134" y="49"/>
                    </a:lnTo>
                    <a:lnTo>
                      <a:pt x="133" y="49"/>
                    </a:lnTo>
                    <a:lnTo>
                      <a:pt x="132" y="47"/>
                    </a:lnTo>
                    <a:lnTo>
                      <a:pt x="131" y="47"/>
                    </a:lnTo>
                    <a:lnTo>
                      <a:pt x="130" y="46"/>
                    </a:lnTo>
                    <a:lnTo>
                      <a:pt x="128" y="46"/>
                    </a:lnTo>
                    <a:lnTo>
                      <a:pt x="127" y="46"/>
                    </a:lnTo>
                    <a:lnTo>
                      <a:pt x="87" y="46"/>
                    </a:lnTo>
                    <a:lnTo>
                      <a:pt x="78" y="31"/>
                    </a:lnTo>
                    <a:lnTo>
                      <a:pt x="80" y="30"/>
                    </a:lnTo>
                    <a:lnTo>
                      <a:pt x="80" y="28"/>
                    </a:lnTo>
                    <a:lnTo>
                      <a:pt x="80" y="26"/>
                    </a:lnTo>
                    <a:lnTo>
                      <a:pt x="81" y="24"/>
                    </a:lnTo>
                    <a:lnTo>
                      <a:pt x="81" y="22"/>
                    </a:lnTo>
                    <a:lnTo>
                      <a:pt x="81" y="20"/>
                    </a:lnTo>
                    <a:lnTo>
                      <a:pt x="81" y="17"/>
                    </a:lnTo>
                    <a:lnTo>
                      <a:pt x="80" y="16"/>
                    </a:lnTo>
                    <a:lnTo>
                      <a:pt x="80" y="14"/>
                    </a:lnTo>
                    <a:lnTo>
                      <a:pt x="79" y="12"/>
                    </a:lnTo>
                    <a:lnTo>
                      <a:pt x="78" y="11"/>
                    </a:lnTo>
                    <a:lnTo>
                      <a:pt x="77" y="9"/>
                    </a:lnTo>
                    <a:lnTo>
                      <a:pt x="76" y="7"/>
                    </a:lnTo>
                    <a:lnTo>
                      <a:pt x="75" y="6"/>
                    </a:lnTo>
                    <a:lnTo>
                      <a:pt x="73" y="5"/>
                    </a:lnTo>
                    <a:lnTo>
                      <a:pt x="72" y="4"/>
                    </a:lnTo>
                    <a:lnTo>
                      <a:pt x="70" y="2"/>
                    </a:lnTo>
                    <a:lnTo>
                      <a:pt x="68" y="2"/>
                    </a:lnTo>
                    <a:lnTo>
                      <a:pt x="66" y="1"/>
                    </a:lnTo>
                    <a:lnTo>
                      <a:pt x="64" y="1"/>
                    </a:lnTo>
                    <a:lnTo>
                      <a:pt x="62" y="0"/>
                    </a:lnTo>
                    <a:lnTo>
                      <a:pt x="60" y="0"/>
                    </a:lnTo>
                    <a:lnTo>
                      <a:pt x="57" y="0"/>
                    </a:lnTo>
                    <a:lnTo>
                      <a:pt x="56" y="0"/>
                    </a:lnTo>
                    <a:lnTo>
                      <a:pt x="53" y="1"/>
                    </a:lnTo>
                    <a:lnTo>
                      <a:pt x="51" y="1"/>
                    </a:lnTo>
                    <a:lnTo>
                      <a:pt x="49" y="2"/>
                    </a:lnTo>
                    <a:lnTo>
                      <a:pt x="47" y="3"/>
                    </a:lnTo>
                    <a:lnTo>
                      <a:pt x="45" y="4"/>
                    </a:lnTo>
                    <a:lnTo>
                      <a:pt x="43" y="6"/>
                    </a:lnTo>
                    <a:lnTo>
                      <a:pt x="42" y="8"/>
                    </a:lnTo>
                    <a:lnTo>
                      <a:pt x="40" y="9"/>
                    </a:lnTo>
                    <a:lnTo>
                      <a:pt x="39" y="12"/>
                    </a:lnTo>
                    <a:lnTo>
                      <a:pt x="38" y="14"/>
                    </a:lnTo>
                    <a:lnTo>
                      <a:pt x="37" y="16"/>
                    </a:lnTo>
                  </a:path>
                </a:pathLst>
              </a:custGeom>
              <a:solidFill>
                <a:srgbClr val="F39FD1"/>
              </a:solidFill>
              <a:ln w="127000" cap="rnd" cmpd="sng">
                <a:noFill/>
                <a:prstDash val="solid"/>
                <a:round/>
                <a:headEnd type="none" w="med" len="med"/>
                <a:tailEnd type="none" w="med" len="med"/>
              </a:ln>
              <a:effectLst/>
            </p:spPr>
            <p:txBody>
              <a:bodyPr>
                <a:prstTxWarp prst="textNoShape">
                  <a:avLst/>
                </a:prstTxWarp>
              </a:bodyPr>
              <a:lstStyle/>
              <a:p>
                <a:endParaRPr lang="en-US"/>
              </a:p>
            </p:txBody>
          </p:sp>
        </p:grpSp>
        <p:sp>
          <p:nvSpPr>
            <p:cNvPr id="2718746" name="Freeform 26"/>
            <p:cNvSpPr>
              <a:spLocks/>
            </p:cNvSpPr>
            <p:nvPr/>
          </p:nvSpPr>
          <p:spPr bwMode="auto">
            <a:xfrm>
              <a:off x="2173" y="1913"/>
              <a:ext cx="178" cy="292"/>
            </a:xfrm>
            <a:custGeom>
              <a:avLst/>
              <a:gdLst/>
              <a:ahLst/>
              <a:cxnLst>
                <a:cxn ang="0">
                  <a:pos x="199" y="263"/>
                </a:cxn>
                <a:cxn ang="0">
                  <a:pos x="184" y="263"/>
                </a:cxn>
                <a:cxn ang="0">
                  <a:pos x="158" y="230"/>
                </a:cxn>
                <a:cxn ang="0">
                  <a:pos x="121" y="169"/>
                </a:cxn>
                <a:cxn ang="0">
                  <a:pos x="111" y="142"/>
                </a:cxn>
                <a:cxn ang="0">
                  <a:pos x="114" y="123"/>
                </a:cxn>
                <a:cxn ang="0">
                  <a:pos x="123" y="119"/>
                </a:cxn>
                <a:cxn ang="0">
                  <a:pos x="136" y="129"/>
                </a:cxn>
                <a:cxn ang="0">
                  <a:pos x="155" y="140"/>
                </a:cxn>
                <a:cxn ang="0">
                  <a:pos x="164" y="140"/>
                </a:cxn>
                <a:cxn ang="0">
                  <a:pos x="165" y="134"/>
                </a:cxn>
                <a:cxn ang="0">
                  <a:pos x="156" y="123"/>
                </a:cxn>
                <a:cxn ang="0">
                  <a:pos x="135" y="108"/>
                </a:cxn>
                <a:cxn ang="0">
                  <a:pos x="126" y="87"/>
                </a:cxn>
                <a:cxn ang="0">
                  <a:pos x="123" y="69"/>
                </a:cxn>
                <a:cxn ang="0">
                  <a:pos x="113" y="56"/>
                </a:cxn>
                <a:cxn ang="0">
                  <a:pos x="109" y="48"/>
                </a:cxn>
                <a:cxn ang="0">
                  <a:pos x="114" y="36"/>
                </a:cxn>
                <a:cxn ang="0">
                  <a:pos x="119" y="24"/>
                </a:cxn>
                <a:cxn ang="0">
                  <a:pos x="115" y="9"/>
                </a:cxn>
                <a:cxn ang="0">
                  <a:pos x="105" y="1"/>
                </a:cxn>
                <a:cxn ang="0">
                  <a:pos x="90" y="3"/>
                </a:cxn>
                <a:cxn ang="0">
                  <a:pos x="84" y="13"/>
                </a:cxn>
                <a:cxn ang="0">
                  <a:pos x="84" y="23"/>
                </a:cxn>
                <a:cxn ang="0">
                  <a:pos x="88" y="35"/>
                </a:cxn>
                <a:cxn ang="0">
                  <a:pos x="88" y="46"/>
                </a:cxn>
                <a:cxn ang="0">
                  <a:pos x="78" y="56"/>
                </a:cxn>
                <a:cxn ang="0">
                  <a:pos x="65" y="64"/>
                </a:cxn>
                <a:cxn ang="0">
                  <a:pos x="55" y="75"/>
                </a:cxn>
                <a:cxn ang="0">
                  <a:pos x="46" y="99"/>
                </a:cxn>
                <a:cxn ang="0">
                  <a:pos x="41" y="122"/>
                </a:cxn>
                <a:cxn ang="0">
                  <a:pos x="40" y="146"/>
                </a:cxn>
                <a:cxn ang="0">
                  <a:pos x="41" y="158"/>
                </a:cxn>
                <a:cxn ang="0">
                  <a:pos x="49" y="162"/>
                </a:cxn>
                <a:cxn ang="0">
                  <a:pos x="53" y="158"/>
                </a:cxn>
                <a:cxn ang="0">
                  <a:pos x="53" y="133"/>
                </a:cxn>
                <a:cxn ang="0">
                  <a:pos x="55" y="117"/>
                </a:cxn>
                <a:cxn ang="0">
                  <a:pos x="64" y="109"/>
                </a:cxn>
                <a:cxn ang="0">
                  <a:pos x="70" y="114"/>
                </a:cxn>
                <a:cxn ang="0">
                  <a:pos x="68" y="140"/>
                </a:cxn>
                <a:cxn ang="0">
                  <a:pos x="61" y="167"/>
                </a:cxn>
                <a:cxn ang="0">
                  <a:pos x="53" y="197"/>
                </a:cxn>
                <a:cxn ang="0">
                  <a:pos x="33" y="226"/>
                </a:cxn>
                <a:cxn ang="0">
                  <a:pos x="8" y="256"/>
                </a:cxn>
                <a:cxn ang="0">
                  <a:pos x="0" y="272"/>
                </a:cxn>
                <a:cxn ang="0">
                  <a:pos x="19" y="291"/>
                </a:cxn>
                <a:cxn ang="0">
                  <a:pos x="33" y="288"/>
                </a:cxn>
                <a:cxn ang="0">
                  <a:pos x="23" y="276"/>
                </a:cxn>
                <a:cxn ang="0">
                  <a:pos x="30" y="260"/>
                </a:cxn>
                <a:cxn ang="0">
                  <a:pos x="61" y="223"/>
                </a:cxn>
                <a:cxn ang="0">
                  <a:pos x="84" y="197"/>
                </a:cxn>
                <a:cxn ang="0">
                  <a:pos x="95" y="191"/>
                </a:cxn>
                <a:cxn ang="0">
                  <a:pos x="109" y="199"/>
                </a:cxn>
                <a:cxn ang="0">
                  <a:pos x="141" y="243"/>
                </a:cxn>
                <a:cxn ang="0">
                  <a:pos x="168" y="281"/>
                </a:cxn>
                <a:cxn ang="0">
                  <a:pos x="178" y="283"/>
                </a:cxn>
                <a:cxn ang="0">
                  <a:pos x="191" y="273"/>
                </a:cxn>
              </a:cxnLst>
              <a:rect l="0" t="0" r="r" b="b"/>
              <a:pathLst>
                <a:path w="200" h="292">
                  <a:moveTo>
                    <a:pt x="198" y="268"/>
                  </a:moveTo>
                  <a:lnTo>
                    <a:pt x="199" y="263"/>
                  </a:lnTo>
                  <a:lnTo>
                    <a:pt x="191" y="265"/>
                  </a:lnTo>
                  <a:lnTo>
                    <a:pt x="184" y="263"/>
                  </a:lnTo>
                  <a:lnTo>
                    <a:pt x="174" y="256"/>
                  </a:lnTo>
                  <a:lnTo>
                    <a:pt x="158" y="230"/>
                  </a:lnTo>
                  <a:lnTo>
                    <a:pt x="134" y="191"/>
                  </a:lnTo>
                  <a:lnTo>
                    <a:pt x="121" y="169"/>
                  </a:lnTo>
                  <a:lnTo>
                    <a:pt x="113" y="152"/>
                  </a:lnTo>
                  <a:lnTo>
                    <a:pt x="111" y="142"/>
                  </a:lnTo>
                  <a:lnTo>
                    <a:pt x="111" y="130"/>
                  </a:lnTo>
                  <a:lnTo>
                    <a:pt x="114" y="123"/>
                  </a:lnTo>
                  <a:lnTo>
                    <a:pt x="119" y="119"/>
                  </a:lnTo>
                  <a:lnTo>
                    <a:pt x="123" y="119"/>
                  </a:lnTo>
                  <a:lnTo>
                    <a:pt x="128" y="122"/>
                  </a:lnTo>
                  <a:lnTo>
                    <a:pt x="136" y="129"/>
                  </a:lnTo>
                  <a:lnTo>
                    <a:pt x="148" y="137"/>
                  </a:lnTo>
                  <a:lnTo>
                    <a:pt x="155" y="140"/>
                  </a:lnTo>
                  <a:lnTo>
                    <a:pt x="160" y="142"/>
                  </a:lnTo>
                  <a:lnTo>
                    <a:pt x="164" y="140"/>
                  </a:lnTo>
                  <a:lnTo>
                    <a:pt x="166" y="137"/>
                  </a:lnTo>
                  <a:lnTo>
                    <a:pt x="165" y="134"/>
                  </a:lnTo>
                  <a:lnTo>
                    <a:pt x="164" y="130"/>
                  </a:lnTo>
                  <a:lnTo>
                    <a:pt x="156" y="123"/>
                  </a:lnTo>
                  <a:lnTo>
                    <a:pt x="143" y="114"/>
                  </a:lnTo>
                  <a:lnTo>
                    <a:pt x="135" y="108"/>
                  </a:lnTo>
                  <a:lnTo>
                    <a:pt x="130" y="99"/>
                  </a:lnTo>
                  <a:lnTo>
                    <a:pt x="126" y="87"/>
                  </a:lnTo>
                  <a:lnTo>
                    <a:pt x="125" y="74"/>
                  </a:lnTo>
                  <a:lnTo>
                    <a:pt x="123" y="69"/>
                  </a:lnTo>
                  <a:lnTo>
                    <a:pt x="119" y="63"/>
                  </a:lnTo>
                  <a:lnTo>
                    <a:pt x="113" y="56"/>
                  </a:lnTo>
                  <a:lnTo>
                    <a:pt x="109" y="53"/>
                  </a:lnTo>
                  <a:lnTo>
                    <a:pt x="109" y="48"/>
                  </a:lnTo>
                  <a:lnTo>
                    <a:pt x="111" y="40"/>
                  </a:lnTo>
                  <a:lnTo>
                    <a:pt x="114" y="36"/>
                  </a:lnTo>
                  <a:lnTo>
                    <a:pt x="116" y="31"/>
                  </a:lnTo>
                  <a:lnTo>
                    <a:pt x="119" y="24"/>
                  </a:lnTo>
                  <a:lnTo>
                    <a:pt x="116" y="15"/>
                  </a:lnTo>
                  <a:lnTo>
                    <a:pt x="115" y="9"/>
                  </a:lnTo>
                  <a:lnTo>
                    <a:pt x="111" y="4"/>
                  </a:lnTo>
                  <a:lnTo>
                    <a:pt x="105" y="1"/>
                  </a:lnTo>
                  <a:lnTo>
                    <a:pt x="96" y="0"/>
                  </a:lnTo>
                  <a:lnTo>
                    <a:pt x="90" y="3"/>
                  </a:lnTo>
                  <a:lnTo>
                    <a:pt x="86" y="6"/>
                  </a:lnTo>
                  <a:lnTo>
                    <a:pt x="84" y="13"/>
                  </a:lnTo>
                  <a:lnTo>
                    <a:pt x="83" y="18"/>
                  </a:lnTo>
                  <a:lnTo>
                    <a:pt x="84" y="23"/>
                  </a:lnTo>
                  <a:lnTo>
                    <a:pt x="86" y="30"/>
                  </a:lnTo>
                  <a:lnTo>
                    <a:pt x="88" y="35"/>
                  </a:lnTo>
                  <a:lnTo>
                    <a:pt x="89" y="40"/>
                  </a:lnTo>
                  <a:lnTo>
                    <a:pt x="88" y="46"/>
                  </a:lnTo>
                  <a:lnTo>
                    <a:pt x="84" y="51"/>
                  </a:lnTo>
                  <a:lnTo>
                    <a:pt x="78" y="56"/>
                  </a:lnTo>
                  <a:lnTo>
                    <a:pt x="70" y="60"/>
                  </a:lnTo>
                  <a:lnTo>
                    <a:pt x="65" y="64"/>
                  </a:lnTo>
                  <a:lnTo>
                    <a:pt x="60" y="69"/>
                  </a:lnTo>
                  <a:lnTo>
                    <a:pt x="55" y="75"/>
                  </a:lnTo>
                  <a:lnTo>
                    <a:pt x="50" y="87"/>
                  </a:lnTo>
                  <a:lnTo>
                    <a:pt x="46" y="99"/>
                  </a:lnTo>
                  <a:lnTo>
                    <a:pt x="43" y="109"/>
                  </a:lnTo>
                  <a:lnTo>
                    <a:pt x="41" y="122"/>
                  </a:lnTo>
                  <a:lnTo>
                    <a:pt x="40" y="137"/>
                  </a:lnTo>
                  <a:lnTo>
                    <a:pt x="40" y="146"/>
                  </a:lnTo>
                  <a:lnTo>
                    <a:pt x="40" y="153"/>
                  </a:lnTo>
                  <a:lnTo>
                    <a:pt x="41" y="158"/>
                  </a:lnTo>
                  <a:lnTo>
                    <a:pt x="44" y="161"/>
                  </a:lnTo>
                  <a:lnTo>
                    <a:pt x="49" y="162"/>
                  </a:lnTo>
                  <a:lnTo>
                    <a:pt x="51" y="161"/>
                  </a:lnTo>
                  <a:lnTo>
                    <a:pt x="53" y="158"/>
                  </a:lnTo>
                  <a:lnTo>
                    <a:pt x="53" y="148"/>
                  </a:lnTo>
                  <a:lnTo>
                    <a:pt x="53" y="133"/>
                  </a:lnTo>
                  <a:lnTo>
                    <a:pt x="54" y="123"/>
                  </a:lnTo>
                  <a:lnTo>
                    <a:pt x="55" y="117"/>
                  </a:lnTo>
                  <a:lnTo>
                    <a:pt x="59" y="110"/>
                  </a:lnTo>
                  <a:lnTo>
                    <a:pt x="64" y="109"/>
                  </a:lnTo>
                  <a:lnTo>
                    <a:pt x="69" y="110"/>
                  </a:lnTo>
                  <a:lnTo>
                    <a:pt x="70" y="114"/>
                  </a:lnTo>
                  <a:lnTo>
                    <a:pt x="69" y="125"/>
                  </a:lnTo>
                  <a:lnTo>
                    <a:pt x="68" y="140"/>
                  </a:lnTo>
                  <a:lnTo>
                    <a:pt x="65" y="154"/>
                  </a:lnTo>
                  <a:lnTo>
                    <a:pt x="61" y="167"/>
                  </a:lnTo>
                  <a:lnTo>
                    <a:pt x="58" y="183"/>
                  </a:lnTo>
                  <a:lnTo>
                    <a:pt x="53" y="197"/>
                  </a:lnTo>
                  <a:lnTo>
                    <a:pt x="41" y="214"/>
                  </a:lnTo>
                  <a:lnTo>
                    <a:pt x="33" y="226"/>
                  </a:lnTo>
                  <a:lnTo>
                    <a:pt x="18" y="243"/>
                  </a:lnTo>
                  <a:lnTo>
                    <a:pt x="8" y="256"/>
                  </a:lnTo>
                  <a:lnTo>
                    <a:pt x="0" y="267"/>
                  </a:lnTo>
                  <a:lnTo>
                    <a:pt x="0" y="272"/>
                  </a:lnTo>
                  <a:lnTo>
                    <a:pt x="8" y="281"/>
                  </a:lnTo>
                  <a:lnTo>
                    <a:pt x="19" y="291"/>
                  </a:lnTo>
                  <a:lnTo>
                    <a:pt x="30" y="291"/>
                  </a:lnTo>
                  <a:lnTo>
                    <a:pt x="33" y="288"/>
                  </a:lnTo>
                  <a:lnTo>
                    <a:pt x="28" y="282"/>
                  </a:lnTo>
                  <a:lnTo>
                    <a:pt x="23" y="276"/>
                  </a:lnTo>
                  <a:lnTo>
                    <a:pt x="23" y="271"/>
                  </a:lnTo>
                  <a:lnTo>
                    <a:pt x="30" y="260"/>
                  </a:lnTo>
                  <a:lnTo>
                    <a:pt x="43" y="247"/>
                  </a:lnTo>
                  <a:lnTo>
                    <a:pt x="61" y="223"/>
                  </a:lnTo>
                  <a:lnTo>
                    <a:pt x="78" y="203"/>
                  </a:lnTo>
                  <a:lnTo>
                    <a:pt x="84" y="197"/>
                  </a:lnTo>
                  <a:lnTo>
                    <a:pt x="88" y="192"/>
                  </a:lnTo>
                  <a:lnTo>
                    <a:pt x="95" y="191"/>
                  </a:lnTo>
                  <a:lnTo>
                    <a:pt x="101" y="194"/>
                  </a:lnTo>
                  <a:lnTo>
                    <a:pt x="109" y="199"/>
                  </a:lnTo>
                  <a:lnTo>
                    <a:pt x="124" y="220"/>
                  </a:lnTo>
                  <a:lnTo>
                    <a:pt x="141" y="243"/>
                  </a:lnTo>
                  <a:lnTo>
                    <a:pt x="158" y="267"/>
                  </a:lnTo>
                  <a:lnTo>
                    <a:pt x="168" y="281"/>
                  </a:lnTo>
                  <a:lnTo>
                    <a:pt x="171" y="283"/>
                  </a:lnTo>
                  <a:lnTo>
                    <a:pt x="178" y="283"/>
                  </a:lnTo>
                  <a:lnTo>
                    <a:pt x="184" y="278"/>
                  </a:lnTo>
                  <a:lnTo>
                    <a:pt x="191" y="273"/>
                  </a:lnTo>
                  <a:lnTo>
                    <a:pt x="198" y="268"/>
                  </a:lnTo>
                </a:path>
              </a:pathLst>
            </a:custGeom>
            <a:solidFill>
              <a:srgbClr val="CECECE"/>
            </a:solidFill>
            <a:ln w="25400" cap="rnd" cmpd="sng">
              <a:solidFill>
                <a:schemeClr val="tx2"/>
              </a:solidFill>
              <a:prstDash val="solid"/>
              <a:round/>
              <a:headEnd type="none" w="med" len="med"/>
              <a:tailEnd type="none" w="med" len="med"/>
            </a:ln>
            <a:effectLst/>
          </p:spPr>
          <p:txBody>
            <a:bodyPr>
              <a:prstTxWarp prst="textNoShape">
                <a:avLst/>
              </a:prstTxWarp>
            </a:bodyPr>
            <a:lstStyle/>
            <a:p>
              <a:endParaRPr lang="en-US"/>
            </a:p>
          </p:txBody>
        </p:sp>
        <p:grpSp>
          <p:nvGrpSpPr>
            <p:cNvPr id="5" name="Group 27"/>
            <p:cNvGrpSpPr>
              <a:grpSpLocks/>
            </p:cNvGrpSpPr>
            <p:nvPr/>
          </p:nvGrpSpPr>
          <p:grpSpPr bwMode="auto">
            <a:xfrm>
              <a:off x="1672" y="1903"/>
              <a:ext cx="231" cy="311"/>
              <a:chOff x="1881" y="1903"/>
              <a:chExt cx="260" cy="311"/>
            </a:xfrm>
          </p:grpSpPr>
          <p:grpSp>
            <p:nvGrpSpPr>
              <p:cNvPr id="6" name="Group 28"/>
              <p:cNvGrpSpPr>
                <a:grpSpLocks/>
              </p:cNvGrpSpPr>
              <p:nvPr/>
            </p:nvGrpSpPr>
            <p:grpSpPr bwMode="auto">
              <a:xfrm>
                <a:off x="1881" y="1903"/>
                <a:ext cx="260" cy="311"/>
                <a:chOff x="1881" y="1903"/>
                <a:chExt cx="260" cy="311"/>
              </a:xfrm>
            </p:grpSpPr>
            <p:sp>
              <p:nvSpPr>
                <p:cNvPr id="2718749" name="AutoShape 29"/>
                <p:cNvSpPr>
                  <a:spLocks noChangeArrowheads="1"/>
                </p:cNvSpPr>
                <p:nvPr/>
              </p:nvSpPr>
              <p:spPr bwMode="auto">
                <a:xfrm>
                  <a:off x="1881" y="1955"/>
                  <a:ext cx="260" cy="259"/>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8750" name="AutoShape 30"/>
                <p:cNvSpPr>
                  <a:spLocks noChangeArrowheads="1"/>
                </p:cNvSpPr>
                <p:nvPr/>
              </p:nvSpPr>
              <p:spPr bwMode="auto">
                <a:xfrm>
                  <a:off x="1944" y="1903"/>
                  <a:ext cx="197" cy="46"/>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18751" name="Oval 31"/>
              <p:cNvSpPr>
                <a:spLocks noChangeArrowheads="1"/>
              </p:cNvSpPr>
              <p:nvPr/>
            </p:nvSpPr>
            <p:spPr bwMode="auto">
              <a:xfrm>
                <a:off x="1964" y="1930"/>
                <a:ext cx="25" cy="9"/>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752" name="AutoShape 32"/>
              <p:cNvSpPr>
                <a:spLocks noChangeArrowheads="1"/>
              </p:cNvSpPr>
              <p:nvPr/>
            </p:nvSpPr>
            <p:spPr bwMode="auto">
              <a:xfrm>
                <a:off x="1912" y="2077"/>
                <a:ext cx="137" cy="55"/>
              </a:xfrm>
              <a:prstGeom prst="octagon">
                <a:avLst>
                  <a:gd name="adj" fmla="val 29282"/>
                </a:avLst>
              </a:prstGeom>
              <a:no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18753" name="AutoShape 33"/>
            <p:cNvSpPr>
              <a:spLocks noChangeArrowheads="1"/>
            </p:cNvSpPr>
            <p:nvPr/>
          </p:nvSpPr>
          <p:spPr bwMode="auto">
            <a:xfrm>
              <a:off x="1735" y="2288"/>
              <a:ext cx="183" cy="259"/>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8754" name="AutoShape 34"/>
            <p:cNvSpPr>
              <a:spLocks noChangeArrowheads="1"/>
            </p:cNvSpPr>
            <p:nvPr/>
          </p:nvSpPr>
          <p:spPr bwMode="auto">
            <a:xfrm>
              <a:off x="1780" y="2237"/>
              <a:ext cx="138" cy="45"/>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8755" name="AutoShape 35"/>
            <p:cNvSpPr>
              <a:spLocks noChangeArrowheads="1"/>
            </p:cNvSpPr>
            <p:nvPr/>
          </p:nvSpPr>
          <p:spPr bwMode="auto">
            <a:xfrm>
              <a:off x="1772" y="2308"/>
              <a:ext cx="94" cy="15"/>
            </a:xfrm>
            <a:prstGeom prst="parallelogram">
              <a:avLst>
                <a:gd name="adj" fmla="val 156638"/>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grpSp>
          <p:nvGrpSpPr>
            <p:cNvPr id="7" name="Group 36"/>
            <p:cNvGrpSpPr>
              <a:grpSpLocks/>
            </p:cNvGrpSpPr>
            <p:nvPr/>
          </p:nvGrpSpPr>
          <p:grpSpPr bwMode="auto">
            <a:xfrm>
              <a:off x="2202" y="2277"/>
              <a:ext cx="179" cy="257"/>
              <a:chOff x="2477" y="2277"/>
              <a:chExt cx="202" cy="257"/>
            </a:xfrm>
          </p:grpSpPr>
          <p:sp>
            <p:nvSpPr>
              <p:cNvPr id="2718757" name="Freeform 37"/>
              <p:cNvSpPr>
                <a:spLocks/>
              </p:cNvSpPr>
              <p:nvPr/>
            </p:nvSpPr>
            <p:spPr bwMode="auto">
              <a:xfrm>
                <a:off x="2607" y="2396"/>
                <a:ext cx="61" cy="138"/>
              </a:xfrm>
              <a:custGeom>
                <a:avLst/>
                <a:gdLst/>
                <a:ahLst/>
                <a:cxnLst>
                  <a:cxn ang="0">
                    <a:pos x="44" y="0"/>
                  </a:cxn>
                  <a:cxn ang="0">
                    <a:pos x="60" y="0"/>
                  </a:cxn>
                  <a:cxn ang="0">
                    <a:pos x="16" y="137"/>
                  </a:cxn>
                  <a:cxn ang="0">
                    <a:pos x="0" y="137"/>
                  </a:cxn>
                  <a:cxn ang="0">
                    <a:pos x="44" y="0"/>
                  </a:cxn>
                </a:cxnLst>
                <a:rect l="0" t="0" r="r" b="b"/>
                <a:pathLst>
                  <a:path w="61" h="138">
                    <a:moveTo>
                      <a:pt x="44" y="0"/>
                    </a:moveTo>
                    <a:lnTo>
                      <a:pt x="60" y="0"/>
                    </a:lnTo>
                    <a:lnTo>
                      <a:pt x="16" y="137"/>
                    </a:lnTo>
                    <a:lnTo>
                      <a:pt x="0" y="137"/>
                    </a:lnTo>
                    <a:lnTo>
                      <a:pt x="44" y="0"/>
                    </a:lnTo>
                  </a:path>
                </a:pathLst>
              </a:custGeom>
              <a:solidFill>
                <a:srgbClr val="F39FD1"/>
              </a:solidFill>
              <a:ln w="12700" cap="rnd" cmpd="sng">
                <a:noFill/>
                <a:prstDash val="solid"/>
                <a:round/>
                <a:headEnd type="none" w="med" len="med"/>
                <a:tailEnd type="none" w="med" len="med"/>
              </a:ln>
              <a:effectLst/>
            </p:spPr>
            <p:txBody>
              <a:bodyPr>
                <a:prstTxWarp prst="textNoShape">
                  <a:avLst/>
                </a:prstTxWarp>
              </a:bodyPr>
              <a:lstStyle/>
              <a:p>
                <a:endParaRPr lang="en-US"/>
              </a:p>
            </p:txBody>
          </p:sp>
          <p:sp>
            <p:nvSpPr>
              <p:cNvPr id="2718758" name="Rectangle 38"/>
              <p:cNvSpPr>
                <a:spLocks noChangeArrowheads="1"/>
              </p:cNvSpPr>
              <p:nvPr/>
            </p:nvSpPr>
            <p:spPr bwMode="auto">
              <a:xfrm>
                <a:off x="2602" y="2396"/>
                <a:ext cx="77"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8759" name="Rectangle 39"/>
              <p:cNvSpPr>
                <a:spLocks noChangeArrowheads="1"/>
              </p:cNvSpPr>
              <p:nvPr/>
            </p:nvSpPr>
            <p:spPr bwMode="auto">
              <a:xfrm>
                <a:off x="2610" y="2453"/>
                <a:ext cx="57"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8760" name="Rectangle 40"/>
              <p:cNvSpPr>
                <a:spLocks noChangeArrowheads="1"/>
              </p:cNvSpPr>
              <p:nvPr/>
            </p:nvSpPr>
            <p:spPr bwMode="auto">
              <a:xfrm>
                <a:off x="2479" y="2453"/>
                <a:ext cx="73" cy="8"/>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8761" name="Oval 41"/>
              <p:cNvSpPr>
                <a:spLocks noChangeArrowheads="1"/>
              </p:cNvSpPr>
              <p:nvPr/>
            </p:nvSpPr>
            <p:spPr bwMode="auto">
              <a:xfrm>
                <a:off x="2537" y="2277"/>
                <a:ext cx="22" cy="26"/>
              </a:xfrm>
              <a:prstGeom prst="ellipse">
                <a:avLst/>
              </a:prstGeom>
              <a:solidFill>
                <a:srgbClr val="F39FD1"/>
              </a:solidFill>
              <a:ln w="25400">
                <a:solidFill>
                  <a:srgbClr val="000000"/>
                </a:solidFill>
                <a:round/>
                <a:headEnd/>
                <a:tailEnd/>
              </a:ln>
              <a:effectLst/>
            </p:spPr>
            <p:txBody>
              <a:bodyPr wrap="none" anchor="ctr">
                <a:prstTxWarp prst="textNoShape">
                  <a:avLst/>
                </a:prstTxWarp>
              </a:bodyPr>
              <a:lstStyle/>
              <a:p>
                <a:endParaRPr lang="en-US"/>
              </a:p>
            </p:txBody>
          </p:sp>
          <p:sp>
            <p:nvSpPr>
              <p:cNvPr id="2718762" name="Freeform 42"/>
              <p:cNvSpPr>
                <a:spLocks/>
              </p:cNvSpPr>
              <p:nvPr/>
            </p:nvSpPr>
            <p:spPr bwMode="auto">
              <a:xfrm>
                <a:off x="2477" y="2322"/>
                <a:ext cx="138" cy="212"/>
              </a:xfrm>
              <a:custGeom>
                <a:avLst/>
                <a:gdLst/>
                <a:ahLst/>
                <a:cxnLst>
                  <a:cxn ang="0">
                    <a:pos x="1" y="98"/>
                  </a:cxn>
                  <a:cxn ang="0">
                    <a:pos x="1" y="100"/>
                  </a:cxn>
                  <a:cxn ang="0">
                    <a:pos x="0" y="104"/>
                  </a:cxn>
                  <a:cxn ang="0">
                    <a:pos x="0" y="107"/>
                  </a:cxn>
                  <a:cxn ang="0">
                    <a:pos x="1" y="111"/>
                  </a:cxn>
                  <a:cxn ang="0">
                    <a:pos x="3" y="114"/>
                  </a:cxn>
                  <a:cxn ang="0">
                    <a:pos x="6" y="116"/>
                  </a:cxn>
                  <a:cxn ang="0">
                    <a:pos x="9" y="118"/>
                  </a:cxn>
                  <a:cxn ang="0">
                    <a:pos x="11" y="119"/>
                  </a:cxn>
                  <a:cxn ang="0">
                    <a:pos x="15" y="119"/>
                  </a:cxn>
                  <a:cxn ang="0">
                    <a:pos x="89" y="211"/>
                  </a:cxn>
                  <a:cxn ang="0">
                    <a:pos x="113" y="101"/>
                  </a:cxn>
                  <a:cxn ang="0">
                    <a:pos x="113" y="99"/>
                  </a:cxn>
                  <a:cxn ang="0">
                    <a:pos x="111" y="97"/>
                  </a:cxn>
                  <a:cxn ang="0">
                    <a:pos x="109" y="95"/>
                  </a:cxn>
                  <a:cxn ang="0">
                    <a:pos x="108" y="94"/>
                  </a:cxn>
                  <a:cxn ang="0">
                    <a:pos x="105" y="93"/>
                  </a:cxn>
                  <a:cxn ang="0">
                    <a:pos x="102" y="92"/>
                  </a:cxn>
                  <a:cxn ang="0">
                    <a:pos x="100" y="92"/>
                  </a:cxn>
                  <a:cxn ang="0">
                    <a:pos x="97" y="92"/>
                  </a:cxn>
                  <a:cxn ang="0">
                    <a:pos x="66" y="54"/>
                  </a:cxn>
                  <a:cxn ang="0">
                    <a:pos x="127" y="67"/>
                  </a:cxn>
                  <a:cxn ang="0">
                    <a:pos x="130" y="66"/>
                  </a:cxn>
                  <a:cxn ang="0">
                    <a:pos x="131" y="65"/>
                  </a:cxn>
                  <a:cxn ang="0">
                    <a:pos x="134" y="63"/>
                  </a:cxn>
                  <a:cxn ang="0">
                    <a:pos x="136" y="62"/>
                  </a:cxn>
                  <a:cxn ang="0">
                    <a:pos x="136" y="59"/>
                  </a:cxn>
                  <a:cxn ang="0">
                    <a:pos x="137" y="56"/>
                  </a:cxn>
                  <a:cxn ang="0">
                    <a:pos x="136" y="53"/>
                  </a:cxn>
                  <a:cxn ang="0">
                    <a:pos x="135" y="50"/>
                  </a:cxn>
                  <a:cxn ang="0">
                    <a:pos x="133" y="49"/>
                  </a:cxn>
                  <a:cxn ang="0">
                    <a:pos x="131" y="47"/>
                  </a:cxn>
                  <a:cxn ang="0">
                    <a:pos x="128" y="46"/>
                  </a:cxn>
                  <a:cxn ang="0">
                    <a:pos x="87" y="46"/>
                  </a:cxn>
                  <a:cxn ang="0">
                    <a:pos x="80" y="30"/>
                  </a:cxn>
                  <a:cxn ang="0">
                    <a:pos x="80" y="26"/>
                  </a:cxn>
                  <a:cxn ang="0">
                    <a:pos x="81" y="22"/>
                  </a:cxn>
                  <a:cxn ang="0">
                    <a:pos x="81" y="17"/>
                  </a:cxn>
                  <a:cxn ang="0">
                    <a:pos x="80" y="14"/>
                  </a:cxn>
                  <a:cxn ang="0">
                    <a:pos x="78" y="11"/>
                  </a:cxn>
                  <a:cxn ang="0">
                    <a:pos x="76" y="7"/>
                  </a:cxn>
                  <a:cxn ang="0">
                    <a:pos x="73" y="5"/>
                  </a:cxn>
                  <a:cxn ang="0">
                    <a:pos x="70" y="2"/>
                  </a:cxn>
                  <a:cxn ang="0">
                    <a:pos x="66" y="1"/>
                  </a:cxn>
                  <a:cxn ang="0">
                    <a:pos x="62" y="0"/>
                  </a:cxn>
                  <a:cxn ang="0">
                    <a:pos x="57" y="0"/>
                  </a:cxn>
                  <a:cxn ang="0">
                    <a:pos x="53" y="1"/>
                  </a:cxn>
                  <a:cxn ang="0">
                    <a:pos x="49" y="2"/>
                  </a:cxn>
                  <a:cxn ang="0">
                    <a:pos x="45" y="4"/>
                  </a:cxn>
                  <a:cxn ang="0">
                    <a:pos x="42" y="8"/>
                  </a:cxn>
                  <a:cxn ang="0">
                    <a:pos x="39" y="12"/>
                  </a:cxn>
                  <a:cxn ang="0">
                    <a:pos x="37" y="16"/>
                  </a:cxn>
                </a:cxnLst>
                <a:rect l="0" t="0" r="r" b="b"/>
                <a:pathLst>
                  <a:path w="138" h="212">
                    <a:moveTo>
                      <a:pt x="37" y="16"/>
                    </a:moveTo>
                    <a:lnTo>
                      <a:pt x="1" y="98"/>
                    </a:lnTo>
                    <a:lnTo>
                      <a:pt x="1" y="99"/>
                    </a:lnTo>
                    <a:lnTo>
                      <a:pt x="1" y="100"/>
                    </a:lnTo>
                    <a:lnTo>
                      <a:pt x="0" y="101"/>
                    </a:lnTo>
                    <a:lnTo>
                      <a:pt x="0" y="104"/>
                    </a:lnTo>
                    <a:lnTo>
                      <a:pt x="0" y="105"/>
                    </a:lnTo>
                    <a:lnTo>
                      <a:pt x="0" y="107"/>
                    </a:lnTo>
                    <a:lnTo>
                      <a:pt x="1" y="109"/>
                    </a:lnTo>
                    <a:lnTo>
                      <a:pt x="1" y="111"/>
                    </a:lnTo>
                    <a:lnTo>
                      <a:pt x="2" y="112"/>
                    </a:lnTo>
                    <a:lnTo>
                      <a:pt x="3" y="114"/>
                    </a:lnTo>
                    <a:lnTo>
                      <a:pt x="4" y="115"/>
                    </a:lnTo>
                    <a:lnTo>
                      <a:pt x="6" y="116"/>
                    </a:lnTo>
                    <a:lnTo>
                      <a:pt x="7" y="117"/>
                    </a:lnTo>
                    <a:lnTo>
                      <a:pt x="9" y="118"/>
                    </a:lnTo>
                    <a:lnTo>
                      <a:pt x="10" y="118"/>
                    </a:lnTo>
                    <a:lnTo>
                      <a:pt x="11" y="119"/>
                    </a:lnTo>
                    <a:lnTo>
                      <a:pt x="13" y="119"/>
                    </a:lnTo>
                    <a:lnTo>
                      <a:pt x="15" y="119"/>
                    </a:lnTo>
                    <a:lnTo>
                      <a:pt x="89" y="119"/>
                    </a:lnTo>
                    <a:lnTo>
                      <a:pt x="89" y="211"/>
                    </a:lnTo>
                    <a:lnTo>
                      <a:pt x="113" y="211"/>
                    </a:lnTo>
                    <a:lnTo>
                      <a:pt x="113" y="101"/>
                    </a:lnTo>
                    <a:lnTo>
                      <a:pt x="113" y="100"/>
                    </a:lnTo>
                    <a:lnTo>
                      <a:pt x="113" y="99"/>
                    </a:lnTo>
                    <a:lnTo>
                      <a:pt x="112" y="98"/>
                    </a:lnTo>
                    <a:lnTo>
                      <a:pt x="111" y="97"/>
                    </a:lnTo>
                    <a:lnTo>
                      <a:pt x="111" y="96"/>
                    </a:lnTo>
                    <a:lnTo>
                      <a:pt x="109" y="95"/>
                    </a:lnTo>
                    <a:lnTo>
                      <a:pt x="109" y="95"/>
                    </a:lnTo>
                    <a:lnTo>
                      <a:pt x="108" y="94"/>
                    </a:lnTo>
                    <a:lnTo>
                      <a:pt x="106" y="93"/>
                    </a:lnTo>
                    <a:lnTo>
                      <a:pt x="105" y="93"/>
                    </a:lnTo>
                    <a:lnTo>
                      <a:pt x="104" y="93"/>
                    </a:lnTo>
                    <a:lnTo>
                      <a:pt x="102" y="92"/>
                    </a:lnTo>
                    <a:lnTo>
                      <a:pt x="101" y="92"/>
                    </a:lnTo>
                    <a:lnTo>
                      <a:pt x="100" y="92"/>
                    </a:lnTo>
                    <a:lnTo>
                      <a:pt x="98" y="92"/>
                    </a:lnTo>
                    <a:lnTo>
                      <a:pt x="97" y="92"/>
                    </a:lnTo>
                    <a:lnTo>
                      <a:pt x="54" y="90"/>
                    </a:lnTo>
                    <a:lnTo>
                      <a:pt x="66" y="54"/>
                    </a:lnTo>
                    <a:lnTo>
                      <a:pt x="75" y="67"/>
                    </a:lnTo>
                    <a:lnTo>
                      <a:pt x="127" y="67"/>
                    </a:lnTo>
                    <a:lnTo>
                      <a:pt x="128" y="66"/>
                    </a:lnTo>
                    <a:lnTo>
                      <a:pt x="130" y="66"/>
                    </a:lnTo>
                    <a:lnTo>
                      <a:pt x="131" y="65"/>
                    </a:lnTo>
                    <a:lnTo>
                      <a:pt x="131" y="65"/>
                    </a:lnTo>
                    <a:lnTo>
                      <a:pt x="133" y="64"/>
                    </a:lnTo>
                    <a:lnTo>
                      <a:pt x="134" y="63"/>
                    </a:lnTo>
                    <a:lnTo>
                      <a:pt x="135" y="62"/>
                    </a:lnTo>
                    <a:lnTo>
                      <a:pt x="136" y="62"/>
                    </a:lnTo>
                    <a:lnTo>
                      <a:pt x="136" y="60"/>
                    </a:lnTo>
                    <a:lnTo>
                      <a:pt x="136" y="59"/>
                    </a:lnTo>
                    <a:lnTo>
                      <a:pt x="137" y="58"/>
                    </a:lnTo>
                    <a:lnTo>
                      <a:pt x="137" y="56"/>
                    </a:lnTo>
                    <a:lnTo>
                      <a:pt x="137" y="54"/>
                    </a:lnTo>
                    <a:lnTo>
                      <a:pt x="136" y="53"/>
                    </a:lnTo>
                    <a:lnTo>
                      <a:pt x="136" y="52"/>
                    </a:lnTo>
                    <a:lnTo>
                      <a:pt x="135" y="50"/>
                    </a:lnTo>
                    <a:lnTo>
                      <a:pt x="134" y="49"/>
                    </a:lnTo>
                    <a:lnTo>
                      <a:pt x="133" y="49"/>
                    </a:lnTo>
                    <a:lnTo>
                      <a:pt x="132" y="47"/>
                    </a:lnTo>
                    <a:lnTo>
                      <a:pt x="131" y="47"/>
                    </a:lnTo>
                    <a:lnTo>
                      <a:pt x="130" y="46"/>
                    </a:lnTo>
                    <a:lnTo>
                      <a:pt x="128" y="46"/>
                    </a:lnTo>
                    <a:lnTo>
                      <a:pt x="127" y="46"/>
                    </a:lnTo>
                    <a:lnTo>
                      <a:pt x="87" y="46"/>
                    </a:lnTo>
                    <a:lnTo>
                      <a:pt x="78" y="31"/>
                    </a:lnTo>
                    <a:lnTo>
                      <a:pt x="80" y="30"/>
                    </a:lnTo>
                    <a:lnTo>
                      <a:pt x="80" y="28"/>
                    </a:lnTo>
                    <a:lnTo>
                      <a:pt x="80" y="26"/>
                    </a:lnTo>
                    <a:lnTo>
                      <a:pt x="81" y="24"/>
                    </a:lnTo>
                    <a:lnTo>
                      <a:pt x="81" y="22"/>
                    </a:lnTo>
                    <a:lnTo>
                      <a:pt x="81" y="20"/>
                    </a:lnTo>
                    <a:lnTo>
                      <a:pt x="81" y="17"/>
                    </a:lnTo>
                    <a:lnTo>
                      <a:pt x="80" y="16"/>
                    </a:lnTo>
                    <a:lnTo>
                      <a:pt x="80" y="14"/>
                    </a:lnTo>
                    <a:lnTo>
                      <a:pt x="79" y="12"/>
                    </a:lnTo>
                    <a:lnTo>
                      <a:pt x="78" y="11"/>
                    </a:lnTo>
                    <a:lnTo>
                      <a:pt x="77" y="9"/>
                    </a:lnTo>
                    <a:lnTo>
                      <a:pt x="76" y="7"/>
                    </a:lnTo>
                    <a:lnTo>
                      <a:pt x="75" y="6"/>
                    </a:lnTo>
                    <a:lnTo>
                      <a:pt x="73" y="5"/>
                    </a:lnTo>
                    <a:lnTo>
                      <a:pt x="72" y="4"/>
                    </a:lnTo>
                    <a:lnTo>
                      <a:pt x="70" y="2"/>
                    </a:lnTo>
                    <a:lnTo>
                      <a:pt x="68" y="2"/>
                    </a:lnTo>
                    <a:lnTo>
                      <a:pt x="66" y="1"/>
                    </a:lnTo>
                    <a:lnTo>
                      <a:pt x="64" y="1"/>
                    </a:lnTo>
                    <a:lnTo>
                      <a:pt x="62" y="0"/>
                    </a:lnTo>
                    <a:lnTo>
                      <a:pt x="60" y="0"/>
                    </a:lnTo>
                    <a:lnTo>
                      <a:pt x="57" y="0"/>
                    </a:lnTo>
                    <a:lnTo>
                      <a:pt x="56" y="0"/>
                    </a:lnTo>
                    <a:lnTo>
                      <a:pt x="53" y="1"/>
                    </a:lnTo>
                    <a:lnTo>
                      <a:pt x="51" y="1"/>
                    </a:lnTo>
                    <a:lnTo>
                      <a:pt x="49" y="2"/>
                    </a:lnTo>
                    <a:lnTo>
                      <a:pt x="47" y="3"/>
                    </a:lnTo>
                    <a:lnTo>
                      <a:pt x="45" y="4"/>
                    </a:lnTo>
                    <a:lnTo>
                      <a:pt x="43" y="6"/>
                    </a:lnTo>
                    <a:lnTo>
                      <a:pt x="42" y="8"/>
                    </a:lnTo>
                    <a:lnTo>
                      <a:pt x="40" y="9"/>
                    </a:lnTo>
                    <a:lnTo>
                      <a:pt x="39" y="12"/>
                    </a:lnTo>
                    <a:lnTo>
                      <a:pt x="38" y="14"/>
                    </a:lnTo>
                    <a:lnTo>
                      <a:pt x="37" y="16"/>
                    </a:lnTo>
                  </a:path>
                </a:pathLst>
              </a:custGeom>
              <a:solidFill>
                <a:srgbClr val="F39FD1"/>
              </a:solidFill>
              <a:ln w="127000" cap="rnd" cmpd="sng">
                <a:noFill/>
                <a:prstDash val="solid"/>
                <a:round/>
                <a:headEnd type="none" w="med" len="med"/>
                <a:tailEnd type="none" w="med" len="med"/>
              </a:ln>
              <a:effectLst/>
            </p:spPr>
            <p:txBody>
              <a:bodyPr>
                <a:prstTxWarp prst="textNoShape">
                  <a:avLst/>
                </a:prstTxWarp>
              </a:bodyPr>
              <a:lstStyle/>
              <a:p>
                <a:endParaRPr lang="en-US"/>
              </a:p>
            </p:txBody>
          </p:sp>
        </p:grpSp>
        <p:sp>
          <p:nvSpPr>
            <p:cNvPr id="2718763" name="Freeform 43"/>
            <p:cNvSpPr>
              <a:spLocks/>
            </p:cNvSpPr>
            <p:nvPr/>
          </p:nvSpPr>
          <p:spPr bwMode="auto">
            <a:xfrm>
              <a:off x="2425" y="2247"/>
              <a:ext cx="179" cy="291"/>
            </a:xfrm>
            <a:custGeom>
              <a:avLst/>
              <a:gdLst/>
              <a:ahLst/>
              <a:cxnLst>
                <a:cxn ang="0">
                  <a:pos x="200" y="263"/>
                </a:cxn>
                <a:cxn ang="0">
                  <a:pos x="185" y="263"/>
                </a:cxn>
                <a:cxn ang="0">
                  <a:pos x="158" y="229"/>
                </a:cxn>
                <a:cxn ang="0">
                  <a:pos x="122" y="169"/>
                </a:cxn>
                <a:cxn ang="0">
                  <a:pos x="112" y="141"/>
                </a:cxn>
                <a:cxn ang="0">
                  <a:pos x="114" y="123"/>
                </a:cxn>
                <a:cxn ang="0">
                  <a:pos x="123" y="119"/>
                </a:cxn>
                <a:cxn ang="0">
                  <a:pos x="137" y="129"/>
                </a:cxn>
                <a:cxn ang="0">
                  <a:pos x="156" y="140"/>
                </a:cxn>
                <a:cxn ang="0">
                  <a:pos x="165" y="140"/>
                </a:cxn>
                <a:cxn ang="0">
                  <a:pos x="166" y="134"/>
                </a:cxn>
                <a:cxn ang="0">
                  <a:pos x="157" y="123"/>
                </a:cxn>
                <a:cxn ang="0">
                  <a:pos x="136" y="108"/>
                </a:cxn>
                <a:cxn ang="0">
                  <a:pos x="127" y="86"/>
                </a:cxn>
                <a:cxn ang="0">
                  <a:pos x="123" y="69"/>
                </a:cxn>
                <a:cxn ang="0">
                  <a:pos x="113" y="56"/>
                </a:cxn>
                <a:cxn ang="0">
                  <a:pos x="109" y="48"/>
                </a:cxn>
                <a:cxn ang="0">
                  <a:pos x="114" y="36"/>
                </a:cxn>
                <a:cxn ang="0">
                  <a:pos x="119" y="24"/>
                </a:cxn>
                <a:cxn ang="0">
                  <a:pos x="116" y="9"/>
                </a:cxn>
                <a:cxn ang="0">
                  <a:pos x="106" y="1"/>
                </a:cxn>
                <a:cxn ang="0">
                  <a:pos x="91" y="3"/>
                </a:cxn>
                <a:cxn ang="0">
                  <a:pos x="84" y="13"/>
                </a:cxn>
                <a:cxn ang="0">
                  <a:pos x="84" y="23"/>
                </a:cxn>
                <a:cxn ang="0">
                  <a:pos x="88" y="35"/>
                </a:cxn>
                <a:cxn ang="0">
                  <a:pos x="88" y="46"/>
                </a:cxn>
                <a:cxn ang="0">
                  <a:pos x="78" y="56"/>
                </a:cxn>
                <a:cxn ang="0">
                  <a:pos x="65" y="64"/>
                </a:cxn>
                <a:cxn ang="0">
                  <a:pos x="55" y="75"/>
                </a:cxn>
                <a:cxn ang="0">
                  <a:pos x="47" y="99"/>
                </a:cxn>
                <a:cxn ang="0">
                  <a:pos x="42" y="121"/>
                </a:cxn>
                <a:cxn ang="0">
                  <a:pos x="40" y="145"/>
                </a:cxn>
                <a:cxn ang="0">
                  <a:pos x="42" y="158"/>
                </a:cxn>
                <a:cxn ang="0">
                  <a:pos x="49" y="161"/>
                </a:cxn>
                <a:cxn ang="0">
                  <a:pos x="53" y="158"/>
                </a:cxn>
                <a:cxn ang="0">
                  <a:pos x="53" y="133"/>
                </a:cxn>
                <a:cxn ang="0">
                  <a:pos x="55" y="116"/>
                </a:cxn>
                <a:cxn ang="0">
                  <a:pos x="64" y="109"/>
                </a:cxn>
                <a:cxn ang="0">
                  <a:pos x="70" y="114"/>
                </a:cxn>
                <a:cxn ang="0">
                  <a:pos x="68" y="140"/>
                </a:cxn>
                <a:cxn ang="0">
                  <a:pos x="62" y="166"/>
                </a:cxn>
                <a:cxn ang="0">
                  <a:pos x="53" y="196"/>
                </a:cxn>
                <a:cxn ang="0">
                  <a:pos x="33" y="225"/>
                </a:cxn>
                <a:cxn ang="0">
                  <a:pos x="8" y="255"/>
                </a:cxn>
                <a:cxn ang="0">
                  <a:pos x="0" y="271"/>
                </a:cxn>
                <a:cxn ang="0">
                  <a:pos x="19" y="290"/>
                </a:cxn>
                <a:cxn ang="0">
                  <a:pos x="33" y="288"/>
                </a:cxn>
                <a:cxn ang="0">
                  <a:pos x="23" y="275"/>
                </a:cxn>
                <a:cxn ang="0">
                  <a:pos x="30" y="259"/>
                </a:cxn>
                <a:cxn ang="0">
                  <a:pos x="62" y="223"/>
                </a:cxn>
                <a:cxn ang="0">
                  <a:pos x="84" y="196"/>
                </a:cxn>
                <a:cxn ang="0">
                  <a:pos x="96" y="190"/>
                </a:cxn>
                <a:cxn ang="0">
                  <a:pos x="109" y="199"/>
                </a:cxn>
                <a:cxn ang="0">
                  <a:pos x="142" y="243"/>
                </a:cxn>
                <a:cxn ang="0">
                  <a:pos x="169" y="280"/>
                </a:cxn>
                <a:cxn ang="0">
                  <a:pos x="179" y="283"/>
                </a:cxn>
                <a:cxn ang="0">
                  <a:pos x="192" y="273"/>
                </a:cxn>
              </a:cxnLst>
              <a:rect l="0" t="0" r="r" b="b"/>
              <a:pathLst>
                <a:path w="201" h="291">
                  <a:moveTo>
                    <a:pt x="199" y="268"/>
                  </a:moveTo>
                  <a:lnTo>
                    <a:pt x="200" y="263"/>
                  </a:lnTo>
                  <a:lnTo>
                    <a:pt x="192" y="264"/>
                  </a:lnTo>
                  <a:lnTo>
                    <a:pt x="185" y="263"/>
                  </a:lnTo>
                  <a:lnTo>
                    <a:pt x="175" y="255"/>
                  </a:lnTo>
                  <a:lnTo>
                    <a:pt x="158" y="229"/>
                  </a:lnTo>
                  <a:lnTo>
                    <a:pt x="135" y="190"/>
                  </a:lnTo>
                  <a:lnTo>
                    <a:pt x="122" y="169"/>
                  </a:lnTo>
                  <a:lnTo>
                    <a:pt x="113" y="151"/>
                  </a:lnTo>
                  <a:lnTo>
                    <a:pt x="112" y="141"/>
                  </a:lnTo>
                  <a:lnTo>
                    <a:pt x="112" y="130"/>
                  </a:lnTo>
                  <a:lnTo>
                    <a:pt x="114" y="123"/>
                  </a:lnTo>
                  <a:lnTo>
                    <a:pt x="119" y="119"/>
                  </a:lnTo>
                  <a:lnTo>
                    <a:pt x="123" y="119"/>
                  </a:lnTo>
                  <a:lnTo>
                    <a:pt x="128" y="121"/>
                  </a:lnTo>
                  <a:lnTo>
                    <a:pt x="137" y="129"/>
                  </a:lnTo>
                  <a:lnTo>
                    <a:pt x="148" y="136"/>
                  </a:lnTo>
                  <a:lnTo>
                    <a:pt x="156" y="140"/>
                  </a:lnTo>
                  <a:lnTo>
                    <a:pt x="161" y="141"/>
                  </a:lnTo>
                  <a:lnTo>
                    <a:pt x="165" y="140"/>
                  </a:lnTo>
                  <a:lnTo>
                    <a:pt x="167" y="136"/>
                  </a:lnTo>
                  <a:lnTo>
                    <a:pt x="166" y="134"/>
                  </a:lnTo>
                  <a:lnTo>
                    <a:pt x="165" y="130"/>
                  </a:lnTo>
                  <a:lnTo>
                    <a:pt x="157" y="123"/>
                  </a:lnTo>
                  <a:lnTo>
                    <a:pt x="143" y="114"/>
                  </a:lnTo>
                  <a:lnTo>
                    <a:pt x="136" y="108"/>
                  </a:lnTo>
                  <a:lnTo>
                    <a:pt x="131" y="99"/>
                  </a:lnTo>
                  <a:lnTo>
                    <a:pt x="127" y="86"/>
                  </a:lnTo>
                  <a:lnTo>
                    <a:pt x="126" y="74"/>
                  </a:lnTo>
                  <a:lnTo>
                    <a:pt x="123" y="69"/>
                  </a:lnTo>
                  <a:lnTo>
                    <a:pt x="119" y="63"/>
                  </a:lnTo>
                  <a:lnTo>
                    <a:pt x="113" y="56"/>
                  </a:lnTo>
                  <a:lnTo>
                    <a:pt x="109" y="53"/>
                  </a:lnTo>
                  <a:lnTo>
                    <a:pt x="109" y="48"/>
                  </a:lnTo>
                  <a:lnTo>
                    <a:pt x="112" y="40"/>
                  </a:lnTo>
                  <a:lnTo>
                    <a:pt x="114" y="36"/>
                  </a:lnTo>
                  <a:lnTo>
                    <a:pt x="117" y="31"/>
                  </a:lnTo>
                  <a:lnTo>
                    <a:pt x="119" y="24"/>
                  </a:lnTo>
                  <a:lnTo>
                    <a:pt x="117" y="15"/>
                  </a:lnTo>
                  <a:lnTo>
                    <a:pt x="116" y="9"/>
                  </a:lnTo>
                  <a:lnTo>
                    <a:pt x="112" y="4"/>
                  </a:lnTo>
                  <a:lnTo>
                    <a:pt x="106" y="1"/>
                  </a:lnTo>
                  <a:lnTo>
                    <a:pt x="97" y="0"/>
                  </a:lnTo>
                  <a:lnTo>
                    <a:pt x="91" y="3"/>
                  </a:lnTo>
                  <a:lnTo>
                    <a:pt x="87" y="6"/>
                  </a:lnTo>
                  <a:lnTo>
                    <a:pt x="84" y="13"/>
                  </a:lnTo>
                  <a:lnTo>
                    <a:pt x="83" y="18"/>
                  </a:lnTo>
                  <a:lnTo>
                    <a:pt x="84" y="23"/>
                  </a:lnTo>
                  <a:lnTo>
                    <a:pt x="87" y="30"/>
                  </a:lnTo>
                  <a:lnTo>
                    <a:pt x="88" y="35"/>
                  </a:lnTo>
                  <a:lnTo>
                    <a:pt x="89" y="40"/>
                  </a:lnTo>
                  <a:lnTo>
                    <a:pt x="88" y="46"/>
                  </a:lnTo>
                  <a:lnTo>
                    <a:pt x="84" y="51"/>
                  </a:lnTo>
                  <a:lnTo>
                    <a:pt x="78" y="56"/>
                  </a:lnTo>
                  <a:lnTo>
                    <a:pt x="70" y="60"/>
                  </a:lnTo>
                  <a:lnTo>
                    <a:pt x="65" y="64"/>
                  </a:lnTo>
                  <a:lnTo>
                    <a:pt x="60" y="69"/>
                  </a:lnTo>
                  <a:lnTo>
                    <a:pt x="55" y="75"/>
                  </a:lnTo>
                  <a:lnTo>
                    <a:pt x="50" y="86"/>
                  </a:lnTo>
                  <a:lnTo>
                    <a:pt x="47" y="99"/>
                  </a:lnTo>
                  <a:lnTo>
                    <a:pt x="43" y="109"/>
                  </a:lnTo>
                  <a:lnTo>
                    <a:pt x="42" y="121"/>
                  </a:lnTo>
                  <a:lnTo>
                    <a:pt x="40" y="136"/>
                  </a:lnTo>
                  <a:lnTo>
                    <a:pt x="40" y="145"/>
                  </a:lnTo>
                  <a:lnTo>
                    <a:pt x="40" y="153"/>
                  </a:lnTo>
                  <a:lnTo>
                    <a:pt x="42" y="158"/>
                  </a:lnTo>
                  <a:lnTo>
                    <a:pt x="44" y="160"/>
                  </a:lnTo>
                  <a:lnTo>
                    <a:pt x="49" y="161"/>
                  </a:lnTo>
                  <a:lnTo>
                    <a:pt x="52" y="160"/>
                  </a:lnTo>
                  <a:lnTo>
                    <a:pt x="53" y="158"/>
                  </a:lnTo>
                  <a:lnTo>
                    <a:pt x="53" y="148"/>
                  </a:lnTo>
                  <a:lnTo>
                    <a:pt x="53" y="133"/>
                  </a:lnTo>
                  <a:lnTo>
                    <a:pt x="54" y="123"/>
                  </a:lnTo>
                  <a:lnTo>
                    <a:pt x="55" y="116"/>
                  </a:lnTo>
                  <a:lnTo>
                    <a:pt x="59" y="110"/>
                  </a:lnTo>
                  <a:lnTo>
                    <a:pt x="64" y="109"/>
                  </a:lnTo>
                  <a:lnTo>
                    <a:pt x="69" y="110"/>
                  </a:lnTo>
                  <a:lnTo>
                    <a:pt x="70" y="114"/>
                  </a:lnTo>
                  <a:lnTo>
                    <a:pt x="69" y="125"/>
                  </a:lnTo>
                  <a:lnTo>
                    <a:pt x="68" y="140"/>
                  </a:lnTo>
                  <a:lnTo>
                    <a:pt x="65" y="154"/>
                  </a:lnTo>
                  <a:lnTo>
                    <a:pt x="62" y="166"/>
                  </a:lnTo>
                  <a:lnTo>
                    <a:pt x="58" y="183"/>
                  </a:lnTo>
                  <a:lnTo>
                    <a:pt x="53" y="196"/>
                  </a:lnTo>
                  <a:lnTo>
                    <a:pt x="42" y="214"/>
                  </a:lnTo>
                  <a:lnTo>
                    <a:pt x="33" y="225"/>
                  </a:lnTo>
                  <a:lnTo>
                    <a:pt x="18" y="243"/>
                  </a:lnTo>
                  <a:lnTo>
                    <a:pt x="8" y="255"/>
                  </a:lnTo>
                  <a:lnTo>
                    <a:pt x="0" y="266"/>
                  </a:lnTo>
                  <a:lnTo>
                    <a:pt x="0" y="271"/>
                  </a:lnTo>
                  <a:lnTo>
                    <a:pt x="8" y="280"/>
                  </a:lnTo>
                  <a:lnTo>
                    <a:pt x="19" y="290"/>
                  </a:lnTo>
                  <a:lnTo>
                    <a:pt x="30" y="290"/>
                  </a:lnTo>
                  <a:lnTo>
                    <a:pt x="33" y="288"/>
                  </a:lnTo>
                  <a:lnTo>
                    <a:pt x="28" y="281"/>
                  </a:lnTo>
                  <a:lnTo>
                    <a:pt x="23" y="275"/>
                  </a:lnTo>
                  <a:lnTo>
                    <a:pt x="23" y="270"/>
                  </a:lnTo>
                  <a:lnTo>
                    <a:pt x="30" y="259"/>
                  </a:lnTo>
                  <a:lnTo>
                    <a:pt x="43" y="246"/>
                  </a:lnTo>
                  <a:lnTo>
                    <a:pt x="62" y="223"/>
                  </a:lnTo>
                  <a:lnTo>
                    <a:pt x="78" y="203"/>
                  </a:lnTo>
                  <a:lnTo>
                    <a:pt x="84" y="196"/>
                  </a:lnTo>
                  <a:lnTo>
                    <a:pt x="88" y="191"/>
                  </a:lnTo>
                  <a:lnTo>
                    <a:pt x="96" y="190"/>
                  </a:lnTo>
                  <a:lnTo>
                    <a:pt x="102" y="194"/>
                  </a:lnTo>
                  <a:lnTo>
                    <a:pt x="109" y="199"/>
                  </a:lnTo>
                  <a:lnTo>
                    <a:pt x="125" y="219"/>
                  </a:lnTo>
                  <a:lnTo>
                    <a:pt x="142" y="243"/>
                  </a:lnTo>
                  <a:lnTo>
                    <a:pt x="158" y="266"/>
                  </a:lnTo>
                  <a:lnTo>
                    <a:pt x="169" y="280"/>
                  </a:lnTo>
                  <a:lnTo>
                    <a:pt x="172" y="283"/>
                  </a:lnTo>
                  <a:lnTo>
                    <a:pt x="179" y="283"/>
                  </a:lnTo>
                  <a:lnTo>
                    <a:pt x="185" y="278"/>
                  </a:lnTo>
                  <a:lnTo>
                    <a:pt x="192" y="273"/>
                  </a:lnTo>
                  <a:lnTo>
                    <a:pt x="199" y="268"/>
                  </a:lnTo>
                </a:path>
              </a:pathLst>
            </a:custGeom>
            <a:solidFill>
              <a:srgbClr val="CECECE"/>
            </a:solidFill>
            <a:ln w="25400" cap="rnd" cmpd="sng">
              <a:solidFill>
                <a:schemeClr val="tx2"/>
              </a:solidFill>
              <a:prstDash val="solid"/>
              <a:round/>
              <a:headEnd type="none" w="med" len="med"/>
              <a:tailEnd type="none" w="med" len="med"/>
            </a:ln>
            <a:effectLst/>
          </p:spPr>
          <p:txBody>
            <a:bodyPr>
              <a:prstTxWarp prst="textNoShape">
                <a:avLst/>
              </a:prstTxWarp>
            </a:bodyPr>
            <a:lstStyle/>
            <a:p>
              <a:endParaRPr lang="en-US"/>
            </a:p>
          </p:txBody>
        </p:sp>
        <p:grpSp>
          <p:nvGrpSpPr>
            <p:cNvPr id="8" name="Group 44"/>
            <p:cNvGrpSpPr>
              <a:grpSpLocks/>
            </p:cNvGrpSpPr>
            <p:nvPr/>
          </p:nvGrpSpPr>
          <p:grpSpPr bwMode="auto">
            <a:xfrm>
              <a:off x="1924" y="2237"/>
              <a:ext cx="232" cy="310"/>
              <a:chOff x="2165" y="2237"/>
              <a:chExt cx="260" cy="310"/>
            </a:xfrm>
          </p:grpSpPr>
          <p:grpSp>
            <p:nvGrpSpPr>
              <p:cNvPr id="9" name="Group 45"/>
              <p:cNvGrpSpPr>
                <a:grpSpLocks/>
              </p:cNvGrpSpPr>
              <p:nvPr/>
            </p:nvGrpSpPr>
            <p:grpSpPr bwMode="auto">
              <a:xfrm>
                <a:off x="2165" y="2237"/>
                <a:ext cx="260" cy="310"/>
                <a:chOff x="2165" y="2237"/>
                <a:chExt cx="260" cy="310"/>
              </a:xfrm>
            </p:grpSpPr>
            <p:sp>
              <p:nvSpPr>
                <p:cNvPr id="2718766" name="AutoShape 46"/>
                <p:cNvSpPr>
                  <a:spLocks noChangeArrowheads="1"/>
                </p:cNvSpPr>
                <p:nvPr/>
              </p:nvSpPr>
              <p:spPr bwMode="auto">
                <a:xfrm>
                  <a:off x="2165" y="2288"/>
                  <a:ext cx="260" cy="259"/>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8767" name="AutoShape 47"/>
                <p:cNvSpPr>
                  <a:spLocks noChangeArrowheads="1"/>
                </p:cNvSpPr>
                <p:nvPr/>
              </p:nvSpPr>
              <p:spPr bwMode="auto">
                <a:xfrm>
                  <a:off x="2227" y="2237"/>
                  <a:ext cx="198" cy="45"/>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18768" name="Oval 48"/>
              <p:cNvSpPr>
                <a:spLocks noChangeArrowheads="1"/>
              </p:cNvSpPr>
              <p:nvPr/>
            </p:nvSpPr>
            <p:spPr bwMode="auto">
              <a:xfrm>
                <a:off x="2246" y="2263"/>
                <a:ext cx="27" cy="9"/>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769" name="AutoShape 49"/>
              <p:cNvSpPr>
                <a:spLocks noChangeArrowheads="1"/>
              </p:cNvSpPr>
              <p:nvPr/>
            </p:nvSpPr>
            <p:spPr bwMode="auto">
              <a:xfrm>
                <a:off x="2196" y="2410"/>
                <a:ext cx="138" cy="55"/>
              </a:xfrm>
              <a:prstGeom prst="octagon">
                <a:avLst>
                  <a:gd name="adj" fmla="val 29282"/>
                </a:avLst>
              </a:prstGeom>
              <a:no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18770" name="AutoShape 50"/>
            <p:cNvSpPr>
              <a:spLocks noChangeArrowheads="1"/>
            </p:cNvSpPr>
            <p:nvPr/>
          </p:nvSpPr>
          <p:spPr bwMode="auto">
            <a:xfrm>
              <a:off x="1993" y="2626"/>
              <a:ext cx="184" cy="260"/>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8771" name="AutoShape 51"/>
            <p:cNvSpPr>
              <a:spLocks noChangeArrowheads="1"/>
            </p:cNvSpPr>
            <p:nvPr/>
          </p:nvSpPr>
          <p:spPr bwMode="auto">
            <a:xfrm>
              <a:off x="2036" y="2575"/>
              <a:ext cx="141" cy="46"/>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8772" name="AutoShape 52"/>
            <p:cNvSpPr>
              <a:spLocks noChangeArrowheads="1"/>
            </p:cNvSpPr>
            <p:nvPr/>
          </p:nvSpPr>
          <p:spPr bwMode="auto">
            <a:xfrm>
              <a:off x="2029" y="2647"/>
              <a:ext cx="95" cy="15"/>
            </a:xfrm>
            <a:prstGeom prst="parallelogram">
              <a:avLst>
                <a:gd name="adj" fmla="val 158304"/>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grpSp>
          <p:nvGrpSpPr>
            <p:cNvPr id="10" name="Group 53"/>
            <p:cNvGrpSpPr>
              <a:grpSpLocks/>
            </p:cNvGrpSpPr>
            <p:nvPr/>
          </p:nvGrpSpPr>
          <p:grpSpPr bwMode="auto">
            <a:xfrm>
              <a:off x="2478" y="2616"/>
              <a:ext cx="180" cy="257"/>
              <a:chOff x="2788" y="2616"/>
              <a:chExt cx="202" cy="257"/>
            </a:xfrm>
          </p:grpSpPr>
          <p:sp>
            <p:nvSpPr>
              <p:cNvPr id="2718774" name="Freeform 54"/>
              <p:cNvSpPr>
                <a:spLocks/>
              </p:cNvSpPr>
              <p:nvPr/>
            </p:nvSpPr>
            <p:spPr bwMode="auto">
              <a:xfrm>
                <a:off x="2918" y="2735"/>
                <a:ext cx="61" cy="138"/>
              </a:xfrm>
              <a:custGeom>
                <a:avLst/>
                <a:gdLst/>
                <a:ahLst/>
                <a:cxnLst>
                  <a:cxn ang="0">
                    <a:pos x="44" y="0"/>
                  </a:cxn>
                  <a:cxn ang="0">
                    <a:pos x="60" y="0"/>
                  </a:cxn>
                  <a:cxn ang="0">
                    <a:pos x="16" y="137"/>
                  </a:cxn>
                  <a:cxn ang="0">
                    <a:pos x="0" y="137"/>
                  </a:cxn>
                  <a:cxn ang="0">
                    <a:pos x="44" y="0"/>
                  </a:cxn>
                </a:cxnLst>
                <a:rect l="0" t="0" r="r" b="b"/>
                <a:pathLst>
                  <a:path w="61" h="138">
                    <a:moveTo>
                      <a:pt x="44" y="0"/>
                    </a:moveTo>
                    <a:lnTo>
                      <a:pt x="60" y="0"/>
                    </a:lnTo>
                    <a:lnTo>
                      <a:pt x="16" y="137"/>
                    </a:lnTo>
                    <a:lnTo>
                      <a:pt x="0" y="137"/>
                    </a:lnTo>
                    <a:lnTo>
                      <a:pt x="44" y="0"/>
                    </a:lnTo>
                  </a:path>
                </a:pathLst>
              </a:custGeom>
              <a:solidFill>
                <a:srgbClr val="F39FD1"/>
              </a:solidFill>
              <a:ln w="12700" cap="rnd" cmpd="sng">
                <a:noFill/>
                <a:prstDash val="solid"/>
                <a:round/>
                <a:headEnd type="none" w="med" len="med"/>
                <a:tailEnd type="none" w="med" len="med"/>
              </a:ln>
              <a:effectLst/>
            </p:spPr>
            <p:txBody>
              <a:bodyPr>
                <a:prstTxWarp prst="textNoShape">
                  <a:avLst/>
                </a:prstTxWarp>
              </a:bodyPr>
              <a:lstStyle/>
              <a:p>
                <a:endParaRPr lang="en-US"/>
              </a:p>
            </p:txBody>
          </p:sp>
          <p:sp>
            <p:nvSpPr>
              <p:cNvPr id="2718775" name="Rectangle 55"/>
              <p:cNvSpPr>
                <a:spLocks noChangeArrowheads="1"/>
              </p:cNvSpPr>
              <p:nvPr/>
            </p:nvSpPr>
            <p:spPr bwMode="auto">
              <a:xfrm>
                <a:off x="2913" y="2735"/>
                <a:ext cx="77"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8776" name="Rectangle 56"/>
              <p:cNvSpPr>
                <a:spLocks noChangeArrowheads="1"/>
              </p:cNvSpPr>
              <p:nvPr/>
            </p:nvSpPr>
            <p:spPr bwMode="auto">
              <a:xfrm>
                <a:off x="2921" y="2791"/>
                <a:ext cx="57" cy="13"/>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8777" name="Rectangle 57"/>
              <p:cNvSpPr>
                <a:spLocks noChangeArrowheads="1"/>
              </p:cNvSpPr>
              <p:nvPr/>
            </p:nvSpPr>
            <p:spPr bwMode="auto">
              <a:xfrm>
                <a:off x="2790" y="2791"/>
                <a:ext cx="73" cy="9"/>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8778" name="Oval 58"/>
              <p:cNvSpPr>
                <a:spLocks noChangeArrowheads="1"/>
              </p:cNvSpPr>
              <p:nvPr/>
            </p:nvSpPr>
            <p:spPr bwMode="auto">
              <a:xfrm>
                <a:off x="2848" y="2616"/>
                <a:ext cx="22" cy="25"/>
              </a:xfrm>
              <a:prstGeom prst="ellipse">
                <a:avLst/>
              </a:prstGeom>
              <a:solidFill>
                <a:srgbClr val="F39FD1"/>
              </a:solidFill>
              <a:ln w="25400">
                <a:solidFill>
                  <a:srgbClr val="000000"/>
                </a:solidFill>
                <a:round/>
                <a:headEnd/>
                <a:tailEnd/>
              </a:ln>
              <a:effectLst/>
            </p:spPr>
            <p:txBody>
              <a:bodyPr wrap="none" anchor="ctr">
                <a:prstTxWarp prst="textNoShape">
                  <a:avLst/>
                </a:prstTxWarp>
              </a:bodyPr>
              <a:lstStyle/>
              <a:p>
                <a:endParaRPr lang="en-US"/>
              </a:p>
            </p:txBody>
          </p:sp>
          <p:sp>
            <p:nvSpPr>
              <p:cNvPr id="2718779" name="Freeform 59"/>
              <p:cNvSpPr>
                <a:spLocks/>
              </p:cNvSpPr>
              <p:nvPr/>
            </p:nvSpPr>
            <p:spPr bwMode="auto">
              <a:xfrm>
                <a:off x="2788" y="2660"/>
                <a:ext cx="140" cy="213"/>
              </a:xfrm>
              <a:custGeom>
                <a:avLst/>
                <a:gdLst/>
                <a:ahLst/>
                <a:cxnLst>
                  <a:cxn ang="0">
                    <a:pos x="1" y="98"/>
                  </a:cxn>
                  <a:cxn ang="0">
                    <a:pos x="1" y="101"/>
                  </a:cxn>
                  <a:cxn ang="0">
                    <a:pos x="0" y="104"/>
                  </a:cxn>
                  <a:cxn ang="0">
                    <a:pos x="0" y="108"/>
                  </a:cxn>
                  <a:cxn ang="0">
                    <a:pos x="1" y="111"/>
                  </a:cxn>
                  <a:cxn ang="0">
                    <a:pos x="3" y="114"/>
                  </a:cxn>
                  <a:cxn ang="0">
                    <a:pos x="6" y="117"/>
                  </a:cxn>
                  <a:cxn ang="0">
                    <a:pos x="9" y="119"/>
                  </a:cxn>
                  <a:cxn ang="0">
                    <a:pos x="11" y="119"/>
                  </a:cxn>
                  <a:cxn ang="0">
                    <a:pos x="15" y="119"/>
                  </a:cxn>
                  <a:cxn ang="0">
                    <a:pos x="91" y="212"/>
                  </a:cxn>
                  <a:cxn ang="0">
                    <a:pos x="115" y="102"/>
                  </a:cxn>
                  <a:cxn ang="0">
                    <a:pos x="114" y="99"/>
                  </a:cxn>
                  <a:cxn ang="0">
                    <a:pos x="113" y="98"/>
                  </a:cxn>
                  <a:cxn ang="0">
                    <a:pos x="111" y="96"/>
                  </a:cxn>
                  <a:cxn ang="0">
                    <a:pos x="109" y="94"/>
                  </a:cxn>
                  <a:cxn ang="0">
                    <a:pos x="107" y="93"/>
                  </a:cxn>
                  <a:cxn ang="0">
                    <a:pos x="104" y="93"/>
                  </a:cxn>
                  <a:cxn ang="0">
                    <a:pos x="101" y="93"/>
                  </a:cxn>
                  <a:cxn ang="0">
                    <a:pos x="99" y="93"/>
                  </a:cxn>
                  <a:cxn ang="0">
                    <a:pos x="67" y="54"/>
                  </a:cxn>
                  <a:cxn ang="0">
                    <a:pos x="129" y="67"/>
                  </a:cxn>
                  <a:cxn ang="0">
                    <a:pos x="132" y="66"/>
                  </a:cxn>
                  <a:cxn ang="0">
                    <a:pos x="133" y="66"/>
                  </a:cxn>
                  <a:cxn ang="0">
                    <a:pos x="136" y="64"/>
                  </a:cxn>
                  <a:cxn ang="0">
                    <a:pos x="138" y="62"/>
                  </a:cxn>
                  <a:cxn ang="0">
                    <a:pos x="138" y="59"/>
                  </a:cxn>
                  <a:cxn ang="0">
                    <a:pos x="139" y="56"/>
                  </a:cxn>
                  <a:cxn ang="0">
                    <a:pos x="138" y="53"/>
                  </a:cxn>
                  <a:cxn ang="0">
                    <a:pos x="137" y="51"/>
                  </a:cxn>
                  <a:cxn ang="0">
                    <a:pos x="135" y="49"/>
                  </a:cxn>
                  <a:cxn ang="0">
                    <a:pos x="133" y="47"/>
                  </a:cxn>
                  <a:cxn ang="0">
                    <a:pos x="130" y="46"/>
                  </a:cxn>
                  <a:cxn ang="0">
                    <a:pos x="88" y="46"/>
                  </a:cxn>
                  <a:cxn ang="0">
                    <a:pos x="81" y="30"/>
                  </a:cxn>
                  <a:cxn ang="0">
                    <a:pos x="81" y="26"/>
                  </a:cxn>
                  <a:cxn ang="0">
                    <a:pos x="82" y="22"/>
                  </a:cxn>
                  <a:cxn ang="0">
                    <a:pos x="82" y="18"/>
                  </a:cxn>
                  <a:cxn ang="0">
                    <a:pos x="81" y="14"/>
                  </a:cxn>
                  <a:cxn ang="0">
                    <a:pos x="79" y="11"/>
                  </a:cxn>
                  <a:cxn ang="0">
                    <a:pos x="77" y="8"/>
                  </a:cxn>
                  <a:cxn ang="0">
                    <a:pos x="74" y="5"/>
                  </a:cxn>
                  <a:cxn ang="0">
                    <a:pos x="71" y="3"/>
                  </a:cxn>
                  <a:cxn ang="0">
                    <a:pos x="67" y="1"/>
                  </a:cxn>
                  <a:cxn ang="0">
                    <a:pos x="63" y="0"/>
                  </a:cxn>
                  <a:cxn ang="0">
                    <a:pos x="58" y="0"/>
                  </a:cxn>
                  <a:cxn ang="0">
                    <a:pos x="54" y="1"/>
                  </a:cxn>
                  <a:cxn ang="0">
                    <a:pos x="50" y="2"/>
                  </a:cxn>
                  <a:cxn ang="0">
                    <a:pos x="45" y="4"/>
                  </a:cxn>
                  <a:cxn ang="0">
                    <a:pos x="42" y="8"/>
                  </a:cxn>
                  <a:cxn ang="0">
                    <a:pos x="40" y="12"/>
                  </a:cxn>
                  <a:cxn ang="0">
                    <a:pos x="38" y="16"/>
                  </a:cxn>
                </a:cxnLst>
                <a:rect l="0" t="0" r="r" b="b"/>
                <a:pathLst>
                  <a:path w="140" h="213">
                    <a:moveTo>
                      <a:pt x="38" y="16"/>
                    </a:moveTo>
                    <a:lnTo>
                      <a:pt x="1" y="98"/>
                    </a:lnTo>
                    <a:lnTo>
                      <a:pt x="1" y="99"/>
                    </a:lnTo>
                    <a:lnTo>
                      <a:pt x="1" y="101"/>
                    </a:lnTo>
                    <a:lnTo>
                      <a:pt x="0" y="102"/>
                    </a:lnTo>
                    <a:lnTo>
                      <a:pt x="0" y="104"/>
                    </a:lnTo>
                    <a:lnTo>
                      <a:pt x="0" y="106"/>
                    </a:lnTo>
                    <a:lnTo>
                      <a:pt x="0" y="108"/>
                    </a:lnTo>
                    <a:lnTo>
                      <a:pt x="1" y="109"/>
                    </a:lnTo>
                    <a:lnTo>
                      <a:pt x="1" y="111"/>
                    </a:lnTo>
                    <a:lnTo>
                      <a:pt x="2" y="113"/>
                    </a:lnTo>
                    <a:lnTo>
                      <a:pt x="3" y="114"/>
                    </a:lnTo>
                    <a:lnTo>
                      <a:pt x="4" y="116"/>
                    </a:lnTo>
                    <a:lnTo>
                      <a:pt x="6" y="117"/>
                    </a:lnTo>
                    <a:lnTo>
                      <a:pt x="7" y="118"/>
                    </a:lnTo>
                    <a:lnTo>
                      <a:pt x="9" y="119"/>
                    </a:lnTo>
                    <a:lnTo>
                      <a:pt x="10" y="119"/>
                    </a:lnTo>
                    <a:lnTo>
                      <a:pt x="11" y="119"/>
                    </a:lnTo>
                    <a:lnTo>
                      <a:pt x="13" y="119"/>
                    </a:lnTo>
                    <a:lnTo>
                      <a:pt x="15" y="119"/>
                    </a:lnTo>
                    <a:lnTo>
                      <a:pt x="91" y="119"/>
                    </a:lnTo>
                    <a:lnTo>
                      <a:pt x="91" y="212"/>
                    </a:lnTo>
                    <a:lnTo>
                      <a:pt x="115" y="212"/>
                    </a:lnTo>
                    <a:lnTo>
                      <a:pt x="115" y="102"/>
                    </a:lnTo>
                    <a:lnTo>
                      <a:pt x="115" y="101"/>
                    </a:lnTo>
                    <a:lnTo>
                      <a:pt x="114" y="99"/>
                    </a:lnTo>
                    <a:lnTo>
                      <a:pt x="114" y="98"/>
                    </a:lnTo>
                    <a:lnTo>
                      <a:pt x="113" y="98"/>
                    </a:lnTo>
                    <a:lnTo>
                      <a:pt x="112" y="97"/>
                    </a:lnTo>
                    <a:lnTo>
                      <a:pt x="111" y="96"/>
                    </a:lnTo>
                    <a:lnTo>
                      <a:pt x="110" y="95"/>
                    </a:lnTo>
                    <a:lnTo>
                      <a:pt x="109" y="94"/>
                    </a:lnTo>
                    <a:lnTo>
                      <a:pt x="108" y="94"/>
                    </a:lnTo>
                    <a:lnTo>
                      <a:pt x="107" y="93"/>
                    </a:lnTo>
                    <a:lnTo>
                      <a:pt x="105" y="93"/>
                    </a:lnTo>
                    <a:lnTo>
                      <a:pt x="104" y="93"/>
                    </a:lnTo>
                    <a:lnTo>
                      <a:pt x="102" y="93"/>
                    </a:lnTo>
                    <a:lnTo>
                      <a:pt x="101" y="93"/>
                    </a:lnTo>
                    <a:lnTo>
                      <a:pt x="100" y="93"/>
                    </a:lnTo>
                    <a:lnTo>
                      <a:pt x="99" y="93"/>
                    </a:lnTo>
                    <a:lnTo>
                      <a:pt x="55" y="90"/>
                    </a:lnTo>
                    <a:lnTo>
                      <a:pt x="67" y="54"/>
                    </a:lnTo>
                    <a:lnTo>
                      <a:pt x="76" y="67"/>
                    </a:lnTo>
                    <a:lnTo>
                      <a:pt x="129" y="67"/>
                    </a:lnTo>
                    <a:lnTo>
                      <a:pt x="130" y="66"/>
                    </a:lnTo>
                    <a:lnTo>
                      <a:pt x="132" y="66"/>
                    </a:lnTo>
                    <a:lnTo>
                      <a:pt x="133" y="66"/>
                    </a:lnTo>
                    <a:lnTo>
                      <a:pt x="133" y="66"/>
                    </a:lnTo>
                    <a:lnTo>
                      <a:pt x="135" y="64"/>
                    </a:lnTo>
                    <a:lnTo>
                      <a:pt x="136" y="64"/>
                    </a:lnTo>
                    <a:lnTo>
                      <a:pt x="137" y="63"/>
                    </a:lnTo>
                    <a:lnTo>
                      <a:pt x="138" y="62"/>
                    </a:lnTo>
                    <a:lnTo>
                      <a:pt x="138" y="61"/>
                    </a:lnTo>
                    <a:lnTo>
                      <a:pt x="138" y="59"/>
                    </a:lnTo>
                    <a:lnTo>
                      <a:pt x="139" y="58"/>
                    </a:lnTo>
                    <a:lnTo>
                      <a:pt x="139" y="56"/>
                    </a:lnTo>
                    <a:lnTo>
                      <a:pt x="139" y="54"/>
                    </a:lnTo>
                    <a:lnTo>
                      <a:pt x="138" y="53"/>
                    </a:lnTo>
                    <a:lnTo>
                      <a:pt x="138" y="52"/>
                    </a:lnTo>
                    <a:lnTo>
                      <a:pt x="137" y="51"/>
                    </a:lnTo>
                    <a:lnTo>
                      <a:pt x="136" y="49"/>
                    </a:lnTo>
                    <a:lnTo>
                      <a:pt x="135" y="49"/>
                    </a:lnTo>
                    <a:lnTo>
                      <a:pt x="134" y="48"/>
                    </a:lnTo>
                    <a:lnTo>
                      <a:pt x="133" y="47"/>
                    </a:lnTo>
                    <a:lnTo>
                      <a:pt x="132" y="46"/>
                    </a:lnTo>
                    <a:lnTo>
                      <a:pt x="130" y="46"/>
                    </a:lnTo>
                    <a:lnTo>
                      <a:pt x="129" y="46"/>
                    </a:lnTo>
                    <a:lnTo>
                      <a:pt x="88" y="46"/>
                    </a:lnTo>
                    <a:lnTo>
                      <a:pt x="79" y="31"/>
                    </a:lnTo>
                    <a:lnTo>
                      <a:pt x="81" y="30"/>
                    </a:lnTo>
                    <a:lnTo>
                      <a:pt x="81" y="28"/>
                    </a:lnTo>
                    <a:lnTo>
                      <a:pt x="81" y="26"/>
                    </a:lnTo>
                    <a:lnTo>
                      <a:pt x="82" y="24"/>
                    </a:lnTo>
                    <a:lnTo>
                      <a:pt x="82" y="22"/>
                    </a:lnTo>
                    <a:lnTo>
                      <a:pt x="82" y="20"/>
                    </a:lnTo>
                    <a:lnTo>
                      <a:pt x="82" y="18"/>
                    </a:lnTo>
                    <a:lnTo>
                      <a:pt x="81" y="16"/>
                    </a:lnTo>
                    <a:lnTo>
                      <a:pt x="81" y="14"/>
                    </a:lnTo>
                    <a:lnTo>
                      <a:pt x="80" y="13"/>
                    </a:lnTo>
                    <a:lnTo>
                      <a:pt x="79" y="11"/>
                    </a:lnTo>
                    <a:lnTo>
                      <a:pt x="78" y="9"/>
                    </a:lnTo>
                    <a:lnTo>
                      <a:pt x="77" y="8"/>
                    </a:lnTo>
                    <a:lnTo>
                      <a:pt x="76" y="6"/>
                    </a:lnTo>
                    <a:lnTo>
                      <a:pt x="74" y="5"/>
                    </a:lnTo>
                    <a:lnTo>
                      <a:pt x="73" y="4"/>
                    </a:lnTo>
                    <a:lnTo>
                      <a:pt x="71" y="3"/>
                    </a:lnTo>
                    <a:lnTo>
                      <a:pt x="69" y="2"/>
                    </a:lnTo>
                    <a:lnTo>
                      <a:pt x="67" y="1"/>
                    </a:lnTo>
                    <a:lnTo>
                      <a:pt x="65" y="1"/>
                    </a:lnTo>
                    <a:lnTo>
                      <a:pt x="63" y="0"/>
                    </a:lnTo>
                    <a:lnTo>
                      <a:pt x="61" y="0"/>
                    </a:lnTo>
                    <a:lnTo>
                      <a:pt x="58" y="0"/>
                    </a:lnTo>
                    <a:lnTo>
                      <a:pt x="56" y="0"/>
                    </a:lnTo>
                    <a:lnTo>
                      <a:pt x="54" y="1"/>
                    </a:lnTo>
                    <a:lnTo>
                      <a:pt x="52" y="1"/>
                    </a:lnTo>
                    <a:lnTo>
                      <a:pt x="50" y="2"/>
                    </a:lnTo>
                    <a:lnTo>
                      <a:pt x="48" y="3"/>
                    </a:lnTo>
                    <a:lnTo>
                      <a:pt x="45" y="4"/>
                    </a:lnTo>
                    <a:lnTo>
                      <a:pt x="44" y="6"/>
                    </a:lnTo>
                    <a:lnTo>
                      <a:pt x="42" y="8"/>
                    </a:lnTo>
                    <a:lnTo>
                      <a:pt x="41" y="9"/>
                    </a:lnTo>
                    <a:lnTo>
                      <a:pt x="40" y="12"/>
                    </a:lnTo>
                    <a:lnTo>
                      <a:pt x="38" y="14"/>
                    </a:lnTo>
                    <a:lnTo>
                      <a:pt x="38" y="16"/>
                    </a:lnTo>
                  </a:path>
                </a:pathLst>
              </a:custGeom>
              <a:solidFill>
                <a:srgbClr val="F39FD1"/>
              </a:solidFill>
              <a:ln w="127000" cap="rnd" cmpd="sng">
                <a:noFill/>
                <a:prstDash val="solid"/>
                <a:round/>
                <a:headEnd type="none" w="med" len="med"/>
                <a:tailEnd type="none" w="med" len="med"/>
              </a:ln>
              <a:effectLst/>
            </p:spPr>
            <p:txBody>
              <a:bodyPr>
                <a:prstTxWarp prst="textNoShape">
                  <a:avLst/>
                </a:prstTxWarp>
              </a:bodyPr>
              <a:lstStyle/>
              <a:p>
                <a:endParaRPr lang="en-US"/>
              </a:p>
            </p:txBody>
          </p:sp>
        </p:grpSp>
        <p:sp>
          <p:nvSpPr>
            <p:cNvPr id="2718780" name="Freeform 60"/>
            <p:cNvSpPr>
              <a:spLocks/>
            </p:cNvSpPr>
            <p:nvPr/>
          </p:nvSpPr>
          <p:spPr bwMode="auto">
            <a:xfrm>
              <a:off x="2692" y="2574"/>
              <a:ext cx="179" cy="293"/>
            </a:xfrm>
            <a:custGeom>
              <a:avLst/>
              <a:gdLst/>
              <a:ahLst/>
              <a:cxnLst>
                <a:cxn ang="0">
                  <a:pos x="201" y="264"/>
                </a:cxn>
                <a:cxn ang="0">
                  <a:pos x="186" y="264"/>
                </a:cxn>
                <a:cxn ang="0">
                  <a:pos x="159" y="230"/>
                </a:cxn>
                <a:cxn ang="0">
                  <a:pos x="123" y="170"/>
                </a:cxn>
                <a:cxn ang="0">
                  <a:pos x="113" y="142"/>
                </a:cxn>
                <a:cxn ang="0">
                  <a:pos x="115" y="123"/>
                </a:cxn>
                <a:cxn ang="0">
                  <a:pos x="124" y="120"/>
                </a:cxn>
                <a:cxn ang="0">
                  <a:pos x="138" y="130"/>
                </a:cxn>
                <a:cxn ang="0">
                  <a:pos x="157" y="141"/>
                </a:cxn>
                <a:cxn ang="0">
                  <a:pos x="166" y="141"/>
                </a:cxn>
                <a:cxn ang="0">
                  <a:pos x="167" y="135"/>
                </a:cxn>
                <a:cxn ang="0">
                  <a:pos x="158" y="123"/>
                </a:cxn>
                <a:cxn ang="0">
                  <a:pos x="137" y="108"/>
                </a:cxn>
                <a:cxn ang="0">
                  <a:pos x="128" y="87"/>
                </a:cxn>
                <a:cxn ang="0">
                  <a:pos x="124" y="69"/>
                </a:cxn>
                <a:cxn ang="0">
                  <a:pos x="114" y="57"/>
                </a:cxn>
                <a:cxn ang="0">
                  <a:pos x="110" y="48"/>
                </a:cxn>
                <a:cxn ang="0">
                  <a:pos x="115" y="37"/>
                </a:cxn>
                <a:cxn ang="0">
                  <a:pos x="120" y="24"/>
                </a:cxn>
                <a:cxn ang="0">
                  <a:pos x="116" y="9"/>
                </a:cxn>
                <a:cxn ang="0">
                  <a:pos x="106" y="1"/>
                </a:cxn>
                <a:cxn ang="0">
                  <a:pos x="91" y="3"/>
                </a:cxn>
                <a:cxn ang="0">
                  <a:pos x="85" y="13"/>
                </a:cxn>
                <a:cxn ang="0">
                  <a:pos x="85" y="23"/>
                </a:cxn>
                <a:cxn ang="0">
                  <a:pos x="88" y="35"/>
                </a:cxn>
                <a:cxn ang="0">
                  <a:pos x="88" y="47"/>
                </a:cxn>
                <a:cxn ang="0">
                  <a:pos x="78" y="57"/>
                </a:cxn>
                <a:cxn ang="0">
                  <a:pos x="66" y="64"/>
                </a:cxn>
                <a:cxn ang="0">
                  <a:pos x="56" y="76"/>
                </a:cxn>
                <a:cxn ang="0">
                  <a:pos x="47" y="99"/>
                </a:cxn>
                <a:cxn ang="0">
                  <a:pos x="42" y="122"/>
                </a:cxn>
                <a:cxn ang="0">
                  <a:pos x="40" y="146"/>
                </a:cxn>
                <a:cxn ang="0">
                  <a:pos x="42" y="159"/>
                </a:cxn>
                <a:cxn ang="0">
                  <a:pos x="49" y="162"/>
                </a:cxn>
                <a:cxn ang="0">
                  <a:pos x="53" y="159"/>
                </a:cxn>
                <a:cxn ang="0">
                  <a:pos x="53" y="133"/>
                </a:cxn>
                <a:cxn ang="0">
                  <a:pos x="56" y="117"/>
                </a:cxn>
                <a:cxn ang="0">
                  <a:pos x="64" y="110"/>
                </a:cxn>
                <a:cxn ang="0">
                  <a:pos x="71" y="115"/>
                </a:cxn>
                <a:cxn ang="0">
                  <a:pos x="68" y="141"/>
                </a:cxn>
                <a:cxn ang="0">
                  <a:pos x="62" y="167"/>
                </a:cxn>
                <a:cxn ang="0">
                  <a:pos x="53" y="198"/>
                </a:cxn>
                <a:cxn ang="0">
                  <a:pos x="33" y="227"/>
                </a:cxn>
                <a:cxn ang="0">
                  <a:pos x="8" y="257"/>
                </a:cxn>
                <a:cxn ang="0">
                  <a:pos x="0" y="273"/>
                </a:cxn>
                <a:cxn ang="0">
                  <a:pos x="19" y="292"/>
                </a:cxn>
                <a:cxn ang="0">
                  <a:pos x="33" y="289"/>
                </a:cxn>
                <a:cxn ang="0">
                  <a:pos x="23" y="277"/>
                </a:cxn>
                <a:cxn ang="0">
                  <a:pos x="30" y="261"/>
                </a:cxn>
                <a:cxn ang="0">
                  <a:pos x="62" y="224"/>
                </a:cxn>
                <a:cxn ang="0">
                  <a:pos x="85" y="198"/>
                </a:cxn>
                <a:cxn ang="0">
                  <a:pos x="96" y="191"/>
                </a:cxn>
                <a:cxn ang="0">
                  <a:pos x="110" y="200"/>
                </a:cxn>
                <a:cxn ang="0">
                  <a:pos x="143" y="244"/>
                </a:cxn>
                <a:cxn ang="0">
                  <a:pos x="169" y="282"/>
                </a:cxn>
                <a:cxn ang="0">
                  <a:pos x="180" y="284"/>
                </a:cxn>
                <a:cxn ang="0">
                  <a:pos x="193" y="274"/>
                </a:cxn>
              </a:cxnLst>
              <a:rect l="0" t="0" r="r" b="b"/>
              <a:pathLst>
                <a:path w="202" h="293">
                  <a:moveTo>
                    <a:pt x="200" y="269"/>
                  </a:moveTo>
                  <a:lnTo>
                    <a:pt x="201" y="264"/>
                  </a:lnTo>
                  <a:lnTo>
                    <a:pt x="193" y="266"/>
                  </a:lnTo>
                  <a:lnTo>
                    <a:pt x="186" y="264"/>
                  </a:lnTo>
                  <a:lnTo>
                    <a:pt x="176" y="257"/>
                  </a:lnTo>
                  <a:lnTo>
                    <a:pt x="159" y="230"/>
                  </a:lnTo>
                  <a:lnTo>
                    <a:pt x="135" y="191"/>
                  </a:lnTo>
                  <a:lnTo>
                    <a:pt x="123" y="170"/>
                  </a:lnTo>
                  <a:lnTo>
                    <a:pt x="114" y="152"/>
                  </a:lnTo>
                  <a:lnTo>
                    <a:pt x="113" y="142"/>
                  </a:lnTo>
                  <a:lnTo>
                    <a:pt x="113" y="131"/>
                  </a:lnTo>
                  <a:lnTo>
                    <a:pt x="115" y="123"/>
                  </a:lnTo>
                  <a:lnTo>
                    <a:pt x="120" y="120"/>
                  </a:lnTo>
                  <a:lnTo>
                    <a:pt x="124" y="120"/>
                  </a:lnTo>
                  <a:lnTo>
                    <a:pt x="129" y="122"/>
                  </a:lnTo>
                  <a:lnTo>
                    <a:pt x="138" y="130"/>
                  </a:lnTo>
                  <a:lnTo>
                    <a:pt x="149" y="137"/>
                  </a:lnTo>
                  <a:lnTo>
                    <a:pt x="157" y="141"/>
                  </a:lnTo>
                  <a:lnTo>
                    <a:pt x="162" y="142"/>
                  </a:lnTo>
                  <a:lnTo>
                    <a:pt x="166" y="141"/>
                  </a:lnTo>
                  <a:lnTo>
                    <a:pt x="168" y="137"/>
                  </a:lnTo>
                  <a:lnTo>
                    <a:pt x="167" y="135"/>
                  </a:lnTo>
                  <a:lnTo>
                    <a:pt x="166" y="131"/>
                  </a:lnTo>
                  <a:lnTo>
                    <a:pt x="158" y="123"/>
                  </a:lnTo>
                  <a:lnTo>
                    <a:pt x="144" y="115"/>
                  </a:lnTo>
                  <a:lnTo>
                    <a:pt x="137" y="108"/>
                  </a:lnTo>
                  <a:lnTo>
                    <a:pt x="131" y="99"/>
                  </a:lnTo>
                  <a:lnTo>
                    <a:pt x="128" y="87"/>
                  </a:lnTo>
                  <a:lnTo>
                    <a:pt x="126" y="74"/>
                  </a:lnTo>
                  <a:lnTo>
                    <a:pt x="124" y="69"/>
                  </a:lnTo>
                  <a:lnTo>
                    <a:pt x="120" y="63"/>
                  </a:lnTo>
                  <a:lnTo>
                    <a:pt x="114" y="57"/>
                  </a:lnTo>
                  <a:lnTo>
                    <a:pt x="110" y="53"/>
                  </a:lnTo>
                  <a:lnTo>
                    <a:pt x="110" y="48"/>
                  </a:lnTo>
                  <a:lnTo>
                    <a:pt x="113" y="40"/>
                  </a:lnTo>
                  <a:lnTo>
                    <a:pt x="115" y="37"/>
                  </a:lnTo>
                  <a:lnTo>
                    <a:pt x="118" y="31"/>
                  </a:lnTo>
                  <a:lnTo>
                    <a:pt x="120" y="24"/>
                  </a:lnTo>
                  <a:lnTo>
                    <a:pt x="118" y="15"/>
                  </a:lnTo>
                  <a:lnTo>
                    <a:pt x="116" y="9"/>
                  </a:lnTo>
                  <a:lnTo>
                    <a:pt x="113" y="4"/>
                  </a:lnTo>
                  <a:lnTo>
                    <a:pt x="106" y="1"/>
                  </a:lnTo>
                  <a:lnTo>
                    <a:pt x="97" y="0"/>
                  </a:lnTo>
                  <a:lnTo>
                    <a:pt x="91" y="3"/>
                  </a:lnTo>
                  <a:lnTo>
                    <a:pt x="87" y="6"/>
                  </a:lnTo>
                  <a:lnTo>
                    <a:pt x="85" y="13"/>
                  </a:lnTo>
                  <a:lnTo>
                    <a:pt x="83" y="18"/>
                  </a:lnTo>
                  <a:lnTo>
                    <a:pt x="85" y="23"/>
                  </a:lnTo>
                  <a:lnTo>
                    <a:pt x="87" y="30"/>
                  </a:lnTo>
                  <a:lnTo>
                    <a:pt x="88" y="35"/>
                  </a:lnTo>
                  <a:lnTo>
                    <a:pt x="90" y="40"/>
                  </a:lnTo>
                  <a:lnTo>
                    <a:pt x="88" y="47"/>
                  </a:lnTo>
                  <a:lnTo>
                    <a:pt x="85" y="52"/>
                  </a:lnTo>
                  <a:lnTo>
                    <a:pt x="78" y="57"/>
                  </a:lnTo>
                  <a:lnTo>
                    <a:pt x="71" y="60"/>
                  </a:lnTo>
                  <a:lnTo>
                    <a:pt x="66" y="64"/>
                  </a:lnTo>
                  <a:lnTo>
                    <a:pt x="61" y="69"/>
                  </a:lnTo>
                  <a:lnTo>
                    <a:pt x="56" y="76"/>
                  </a:lnTo>
                  <a:lnTo>
                    <a:pt x="51" y="87"/>
                  </a:lnTo>
                  <a:lnTo>
                    <a:pt x="47" y="99"/>
                  </a:lnTo>
                  <a:lnTo>
                    <a:pt x="43" y="110"/>
                  </a:lnTo>
                  <a:lnTo>
                    <a:pt x="42" y="122"/>
                  </a:lnTo>
                  <a:lnTo>
                    <a:pt x="40" y="137"/>
                  </a:lnTo>
                  <a:lnTo>
                    <a:pt x="40" y="146"/>
                  </a:lnTo>
                  <a:lnTo>
                    <a:pt x="40" y="154"/>
                  </a:lnTo>
                  <a:lnTo>
                    <a:pt x="42" y="159"/>
                  </a:lnTo>
                  <a:lnTo>
                    <a:pt x="44" y="161"/>
                  </a:lnTo>
                  <a:lnTo>
                    <a:pt x="49" y="162"/>
                  </a:lnTo>
                  <a:lnTo>
                    <a:pt x="52" y="161"/>
                  </a:lnTo>
                  <a:lnTo>
                    <a:pt x="53" y="159"/>
                  </a:lnTo>
                  <a:lnTo>
                    <a:pt x="53" y="149"/>
                  </a:lnTo>
                  <a:lnTo>
                    <a:pt x="53" y="133"/>
                  </a:lnTo>
                  <a:lnTo>
                    <a:pt x="54" y="123"/>
                  </a:lnTo>
                  <a:lnTo>
                    <a:pt x="56" y="117"/>
                  </a:lnTo>
                  <a:lnTo>
                    <a:pt x="59" y="111"/>
                  </a:lnTo>
                  <a:lnTo>
                    <a:pt x="64" y="110"/>
                  </a:lnTo>
                  <a:lnTo>
                    <a:pt x="70" y="111"/>
                  </a:lnTo>
                  <a:lnTo>
                    <a:pt x="71" y="115"/>
                  </a:lnTo>
                  <a:lnTo>
                    <a:pt x="70" y="126"/>
                  </a:lnTo>
                  <a:lnTo>
                    <a:pt x="68" y="141"/>
                  </a:lnTo>
                  <a:lnTo>
                    <a:pt x="66" y="155"/>
                  </a:lnTo>
                  <a:lnTo>
                    <a:pt x="62" y="167"/>
                  </a:lnTo>
                  <a:lnTo>
                    <a:pt x="58" y="184"/>
                  </a:lnTo>
                  <a:lnTo>
                    <a:pt x="53" y="198"/>
                  </a:lnTo>
                  <a:lnTo>
                    <a:pt x="42" y="215"/>
                  </a:lnTo>
                  <a:lnTo>
                    <a:pt x="33" y="227"/>
                  </a:lnTo>
                  <a:lnTo>
                    <a:pt x="18" y="244"/>
                  </a:lnTo>
                  <a:lnTo>
                    <a:pt x="8" y="257"/>
                  </a:lnTo>
                  <a:lnTo>
                    <a:pt x="0" y="268"/>
                  </a:lnTo>
                  <a:lnTo>
                    <a:pt x="0" y="273"/>
                  </a:lnTo>
                  <a:lnTo>
                    <a:pt x="8" y="282"/>
                  </a:lnTo>
                  <a:lnTo>
                    <a:pt x="19" y="292"/>
                  </a:lnTo>
                  <a:lnTo>
                    <a:pt x="30" y="292"/>
                  </a:lnTo>
                  <a:lnTo>
                    <a:pt x="33" y="289"/>
                  </a:lnTo>
                  <a:lnTo>
                    <a:pt x="28" y="283"/>
                  </a:lnTo>
                  <a:lnTo>
                    <a:pt x="23" y="277"/>
                  </a:lnTo>
                  <a:lnTo>
                    <a:pt x="23" y="272"/>
                  </a:lnTo>
                  <a:lnTo>
                    <a:pt x="30" y="261"/>
                  </a:lnTo>
                  <a:lnTo>
                    <a:pt x="43" y="248"/>
                  </a:lnTo>
                  <a:lnTo>
                    <a:pt x="62" y="224"/>
                  </a:lnTo>
                  <a:lnTo>
                    <a:pt x="78" y="204"/>
                  </a:lnTo>
                  <a:lnTo>
                    <a:pt x="85" y="198"/>
                  </a:lnTo>
                  <a:lnTo>
                    <a:pt x="88" y="193"/>
                  </a:lnTo>
                  <a:lnTo>
                    <a:pt x="96" y="191"/>
                  </a:lnTo>
                  <a:lnTo>
                    <a:pt x="102" y="195"/>
                  </a:lnTo>
                  <a:lnTo>
                    <a:pt x="110" y="200"/>
                  </a:lnTo>
                  <a:lnTo>
                    <a:pt x="125" y="220"/>
                  </a:lnTo>
                  <a:lnTo>
                    <a:pt x="143" y="244"/>
                  </a:lnTo>
                  <a:lnTo>
                    <a:pt x="159" y="268"/>
                  </a:lnTo>
                  <a:lnTo>
                    <a:pt x="169" y="282"/>
                  </a:lnTo>
                  <a:lnTo>
                    <a:pt x="173" y="284"/>
                  </a:lnTo>
                  <a:lnTo>
                    <a:pt x="180" y="284"/>
                  </a:lnTo>
                  <a:lnTo>
                    <a:pt x="186" y="279"/>
                  </a:lnTo>
                  <a:lnTo>
                    <a:pt x="193" y="274"/>
                  </a:lnTo>
                  <a:lnTo>
                    <a:pt x="200" y="269"/>
                  </a:lnTo>
                </a:path>
              </a:pathLst>
            </a:custGeom>
            <a:solidFill>
              <a:srgbClr val="CECECE"/>
            </a:solidFill>
            <a:ln w="25400" cap="rnd" cmpd="sng">
              <a:solidFill>
                <a:schemeClr val="tx2"/>
              </a:solidFill>
              <a:prstDash val="solid"/>
              <a:round/>
              <a:headEnd type="none" w="med" len="med"/>
              <a:tailEnd type="none" w="med" len="med"/>
            </a:ln>
            <a:effectLst/>
          </p:spPr>
          <p:txBody>
            <a:bodyPr>
              <a:prstTxWarp prst="textNoShape">
                <a:avLst/>
              </a:prstTxWarp>
            </a:bodyPr>
            <a:lstStyle/>
            <a:p>
              <a:endParaRPr lang="en-US"/>
            </a:p>
          </p:txBody>
        </p:sp>
        <p:grpSp>
          <p:nvGrpSpPr>
            <p:cNvPr id="11" name="Group 61"/>
            <p:cNvGrpSpPr>
              <a:grpSpLocks/>
            </p:cNvGrpSpPr>
            <p:nvPr/>
          </p:nvGrpSpPr>
          <p:grpSpPr bwMode="auto">
            <a:xfrm>
              <a:off x="2181" y="2575"/>
              <a:ext cx="232" cy="311"/>
              <a:chOff x="2454" y="2575"/>
              <a:chExt cx="261" cy="311"/>
            </a:xfrm>
          </p:grpSpPr>
          <p:grpSp>
            <p:nvGrpSpPr>
              <p:cNvPr id="12" name="Group 62"/>
              <p:cNvGrpSpPr>
                <a:grpSpLocks/>
              </p:cNvGrpSpPr>
              <p:nvPr/>
            </p:nvGrpSpPr>
            <p:grpSpPr bwMode="auto">
              <a:xfrm>
                <a:off x="2454" y="2575"/>
                <a:ext cx="261" cy="311"/>
                <a:chOff x="2454" y="2575"/>
                <a:chExt cx="261" cy="311"/>
              </a:xfrm>
            </p:grpSpPr>
            <p:sp>
              <p:nvSpPr>
                <p:cNvPr id="2718783" name="AutoShape 63"/>
                <p:cNvSpPr>
                  <a:spLocks noChangeArrowheads="1"/>
                </p:cNvSpPr>
                <p:nvPr/>
              </p:nvSpPr>
              <p:spPr bwMode="auto">
                <a:xfrm>
                  <a:off x="2454" y="2626"/>
                  <a:ext cx="261" cy="260"/>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8784" name="AutoShape 64"/>
                <p:cNvSpPr>
                  <a:spLocks noChangeArrowheads="1"/>
                </p:cNvSpPr>
                <p:nvPr/>
              </p:nvSpPr>
              <p:spPr bwMode="auto">
                <a:xfrm>
                  <a:off x="2518" y="2575"/>
                  <a:ext cx="197" cy="46"/>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18785" name="Oval 65"/>
              <p:cNvSpPr>
                <a:spLocks noChangeArrowheads="1"/>
              </p:cNvSpPr>
              <p:nvPr/>
            </p:nvSpPr>
            <p:spPr bwMode="auto">
              <a:xfrm>
                <a:off x="2537" y="2601"/>
                <a:ext cx="26" cy="9"/>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786" name="AutoShape 66"/>
              <p:cNvSpPr>
                <a:spLocks noChangeArrowheads="1"/>
              </p:cNvSpPr>
              <p:nvPr/>
            </p:nvSpPr>
            <p:spPr bwMode="auto">
              <a:xfrm>
                <a:off x="2487" y="2749"/>
                <a:ext cx="137" cy="54"/>
              </a:xfrm>
              <a:prstGeom prst="octagon">
                <a:avLst>
                  <a:gd name="adj" fmla="val 29282"/>
                </a:avLst>
              </a:prstGeom>
              <a:noFill/>
              <a:ln w="25400">
                <a:solidFill>
                  <a:schemeClr val="tx1"/>
                </a:solidFill>
                <a:miter lim="800000"/>
                <a:headEnd/>
                <a:tailEnd/>
              </a:ln>
              <a:effectLst/>
            </p:spPr>
            <p:txBody>
              <a:bodyPr wrap="none" anchor="ctr">
                <a:prstTxWarp prst="textNoShape">
                  <a:avLst/>
                </a:prstTxWarp>
              </a:bodyPr>
              <a:lstStyle/>
              <a:p>
                <a:endParaRPr lang="en-US"/>
              </a:p>
            </p:txBody>
          </p:sp>
        </p:grpSp>
        <p:grpSp>
          <p:nvGrpSpPr>
            <p:cNvPr id="13" name="Group 67"/>
            <p:cNvGrpSpPr>
              <a:grpSpLocks/>
            </p:cNvGrpSpPr>
            <p:nvPr/>
          </p:nvGrpSpPr>
          <p:grpSpPr bwMode="auto">
            <a:xfrm>
              <a:off x="1231" y="1576"/>
              <a:ext cx="867" cy="310"/>
              <a:chOff x="1385" y="1576"/>
              <a:chExt cx="975" cy="310"/>
            </a:xfrm>
          </p:grpSpPr>
          <p:grpSp>
            <p:nvGrpSpPr>
              <p:cNvPr id="14" name="Group 68"/>
              <p:cNvGrpSpPr>
                <a:grpSpLocks/>
              </p:cNvGrpSpPr>
              <p:nvPr/>
            </p:nvGrpSpPr>
            <p:grpSpPr bwMode="auto">
              <a:xfrm>
                <a:off x="1385" y="1576"/>
                <a:ext cx="206" cy="310"/>
                <a:chOff x="1385" y="1576"/>
                <a:chExt cx="206" cy="310"/>
              </a:xfrm>
            </p:grpSpPr>
            <p:sp>
              <p:nvSpPr>
                <p:cNvPr id="2718789" name="AutoShape 69"/>
                <p:cNvSpPr>
                  <a:spLocks noChangeArrowheads="1"/>
                </p:cNvSpPr>
                <p:nvPr/>
              </p:nvSpPr>
              <p:spPr bwMode="auto">
                <a:xfrm>
                  <a:off x="1385" y="1626"/>
                  <a:ext cx="206" cy="260"/>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8790" name="AutoShape 70"/>
                <p:cNvSpPr>
                  <a:spLocks noChangeArrowheads="1"/>
                </p:cNvSpPr>
                <p:nvPr/>
              </p:nvSpPr>
              <p:spPr bwMode="auto">
                <a:xfrm>
                  <a:off x="1433" y="1576"/>
                  <a:ext cx="158" cy="46"/>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8791" name="AutoShape 71"/>
                <p:cNvSpPr>
                  <a:spLocks noChangeArrowheads="1"/>
                </p:cNvSpPr>
                <p:nvPr/>
              </p:nvSpPr>
              <p:spPr bwMode="auto">
                <a:xfrm>
                  <a:off x="1424" y="1647"/>
                  <a:ext cx="108" cy="15"/>
                </a:xfrm>
                <a:prstGeom prst="parallelogram">
                  <a:avLst>
                    <a:gd name="adj" fmla="val 179967"/>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grpSp>
          <p:grpSp>
            <p:nvGrpSpPr>
              <p:cNvPr id="15" name="Group 72"/>
              <p:cNvGrpSpPr>
                <a:grpSpLocks/>
              </p:cNvGrpSpPr>
              <p:nvPr/>
            </p:nvGrpSpPr>
            <p:grpSpPr bwMode="auto">
              <a:xfrm>
                <a:off x="1903" y="1617"/>
                <a:ext cx="203" cy="257"/>
                <a:chOff x="1903" y="1617"/>
                <a:chExt cx="203" cy="257"/>
              </a:xfrm>
            </p:grpSpPr>
            <p:sp>
              <p:nvSpPr>
                <p:cNvPr id="2718793" name="Freeform 73"/>
                <p:cNvSpPr>
                  <a:spLocks/>
                </p:cNvSpPr>
                <p:nvPr/>
              </p:nvSpPr>
              <p:spPr bwMode="auto">
                <a:xfrm>
                  <a:off x="2032" y="1734"/>
                  <a:ext cx="62" cy="140"/>
                </a:xfrm>
                <a:custGeom>
                  <a:avLst/>
                  <a:gdLst/>
                  <a:ahLst/>
                  <a:cxnLst>
                    <a:cxn ang="0">
                      <a:pos x="44" y="0"/>
                    </a:cxn>
                    <a:cxn ang="0">
                      <a:pos x="61" y="0"/>
                    </a:cxn>
                    <a:cxn ang="0">
                      <a:pos x="17" y="139"/>
                    </a:cxn>
                    <a:cxn ang="0">
                      <a:pos x="0" y="139"/>
                    </a:cxn>
                    <a:cxn ang="0">
                      <a:pos x="44" y="0"/>
                    </a:cxn>
                  </a:cxnLst>
                  <a:rect l="0" t="0" r="r" b="b"/>
                  <a:pathLst>
                    <a:path w="62" h="140">
                      <a:moveTo>
                        <a:pt x="44" y="0"/>
                      </a:moveTo>
                      <a:lnTo>
                        <a:pt x="61" y="0"/>
                      </a:lnTo>
                      <a:lnTo>
                        <a:pt x="17" y="139"/>
                      </a:lnTo>
                      <a:lnTo>
                        <a:pt x="0" y="139"/>
                      </a:lnTo>
                      <a:lnTo>
                        <a:pt x="44" y="0"/>
                      </a:lnTo>
                    </a:path>
                  </a:pathLst>
                </a:custGeom>
                <a:solidFill>
                  <a:srgbClr val="F39FD1"/>
                </a:solidFill>
                <a:ln w="12700" cap="rnd" cmpd="sng">
                  <a:noFill/>
                  <a:prstDash val="solid"/>
                  <a:round/>
                  <a:headEnd type="none" w="med" len="med"/>
                  <a:tailEnd type="none" w="med" len="med"/>
                </a:ln>
                <a:effectLst/>
              </p:spPr>
              <p:txBody>
                <a:bodyPr>
                  <a:prstTxWarp prst="textNoShape">
                    <a:avLst/>
                  </a:prstTxWarp>
                </a:bodyPr>
                <a:lstStyle/>
                <a:p>
                  <a:endParaRPr lang="en-US"/>
                </a:p>
              </p:txBody>
            </p:sp>
            <p:sp>
              <p:nvSpPr>
                <p:cNvPr id="2718794" name="Rectangle 74"/>
                <p:cNvSpPr>
                  <a:spLocks noChangeArrowheads="1"/>
                </p:cNvSpPr>
                <p:nvPr/>
              </p:nvSpPr>
              <p:spPr bwMode="auto">
                <a:xfrm>
                  <a:off x="2029" y="1734"/>
                  <a:ext cx="77"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8795" name="Rectangle 75"/>
                <p:cNvSpPr>
                  <a:spLocks noChangeArrowheads="1"/>
                </p:cNvSpPr>
                <p:nvPr/>
              </p:nvSpPr>
              <p:spPr bwMode="auto">
                <a:xfrm>
                  <a:off x="2035" y="1792"/>
                  <a:ext cx="58"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8796" name="Rectangle 76"/>
                <p:cNvSpPr>
                  <a:spLocks noChangeArrowheads="1"/>
                </p:cNvSpPr>
                <p:nvPr/>
              </p:nvSpPr>
              <p:spPr bwMode="auto">
                <a:xfrm>
                  <a:off x="1904" y="1792"/>
                  <a:ext cx="74" cy="7"/>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18797" name="Oval 77"/>
                <p:cNvSpPr>
                  <a:spLocks noChangeArrowheads="1"/>
                </p:cNvSpPr>
                <p:nvPr/>
              </p:nvSpPr>
              <p:spPr bwMode="auto">
                <a:xfrm>
                  <a:off x="1964" y="1617"/>
                  <a:ext cx="22" cy="25"/>
                </a:xfrm>
                <a:prstGeom prst="ellipse">
                  <a:avLst/>
                </a:prstGeom>
                <a:solidFill>
                  <a:srgbClr val="F39FD1"/>
                </a:solidFill>
                <a:ln w="25400">
                  <a:solidFill>
                    <a:srgbClr val="000000"/>
                  </a:solidFill>
                  <a:round/>
                  <a:headEnd/>
                  <a:tailEnd/>
                </a:ln>
                <a:effectLst/>
              </p:spPr>
              <p:txBody>
                <a:bodyPr wrap="none" anchor="ctr">
                  <a:prstTxWarp prst="textNoShape">
                    <a:avLst/>
                  </a:prstTxWarp>
                </a:bodyPr>
                <a:lstStyle/>
                <a:p>
                  <a:endParaRPr lang="en-US"/>
                </a:p>
              </p:txBody>
            </p:sp>
            <p:sp>
              <p:nvSpPr>
                <p:cNvPr id="2718798" name="Freeform 78"/>
                <p:cNvSpPr>
                  <a:spLocks/>
                </p:cNvSpPr>
                <p:nvPr/>
              </p:nvSpPr>
              <p:spPr bwMode="auto">
                <a:xfrm>
                  <a:off x="1903" y="1661"/>
                  <a:ext cx="139" cy="213"/>
                </a:xfrm>
                <a:custGeom>
                  <a:avLst/>
                  <a:gdLst/>
                  <a:ahLst/>
                  <a:cxnLst>
                    <a:cxn ang="0">
                      <a:pos x="1" y="98"/>
                    </a:cxn>
                    <a:cxn ang="0">
                      <a:pos x="1" y="101"/>
                    </a:cxn>
                    <a:cxn ang="0">
                      <a:pos x="0" y="104"/>
                    </a:cxn>
                    <a:cxn ang="0">
                      <a:pos x="0" y="108"/>
                    </a:cxn>
                    <a:cxn ang="0">
                      <a:pos x="1" y="111"/>
                    </a:cxn>
                    <a:cxn ang="0">
                      <a:pos x="3" y="114"/>
                    </a:cxn>
                    <a:cxn ang="0">
                      <a:pos x="6" y="117"/>
                    </a:cxn>
                    <a:cxn ang="0">
                      <a:pos x="9" y="119"/>
                    </a:cxn>
                    <a:cxn ang="0">
                      <a:pos x="11" y="119"/>
                    </a:cxn>
                    <a:cxn ang="0">
                      <a:pos x="15" y="119"/>
                    </a:cxn>
                    <a:cxn ang="0">
                      <a:pos x="90" y="212"/>
                    </a:cxn>
                    <a:cxn ang="0">
                      <a:pos x="114" y="102"/>
                    </a:cxn>
                    <a:cxn ang="0">
                      <a:pos x="113" y="99"/>
                    </a:cxn>
                    <a:cxn ang="0">
                      <a:pos x="112" y="98"/>
                    </a:cxn>
                    <a:cxn ang="0">
                      <a:pos x="110" y="96"/>
                    </a:cxn>
                    <a:cxn ang="0">
                      <a:pos x="108" y="94"/>
                    </a:cxn>
                    <a:cxn ang="0">
                      <a:pos x="106" y="93"/>
                    </a:cxn>
                    <a:cxn ang="0">
                      <a:pos x="103" y="93"/>
                    </a:cxn>
                    <a:cxn ang="0">
                      <a:pos x="100" y="93"/>
                    </a:cxn>
                    <a:cxn ang="0">
                      <a:pos x="98" y="93"/>
                    </a:cxn>
                    <a:cxn ang="0">
                      <a:pos x="67" y="54"/>
                    </a:cxn>
                    <a:cxn ang="0">
                      <a:pos x="128" y="67"/>
                    </a:cxn>
                    <a:cxn ang="0">
                      <a:pos x="131" y="66"/>
                    </a:cxn>
                    <a:cxn ang="0">
                      <a:pos x="132" y="66"/>
                    </a:cxn>
                    <a:cxn ang="0">
                      <a:pos x="135" y="64"/>
                    </a:cxn>
                    <a:cxn ang="0">
                      <a:pos x="137" y="62"/>
                    </a:cxn>
                    <a:cxn ang="0">
                      <a:pos x="137" y="59"/>
                    </a:cxn>
                    <a:cxn ang="0">
                      <a:pos x="138" y="56"/>
                    </a:cxn>
                    <a:cxn ang="0">
                      <a:pos x="137" y="53"/>
                    </a:cxn>
                    <a:cxn ang="0">
                      <a:pos x="136" y="51"/>
                    </a:cxn>
                    <a:cxn ang="0">
                      <a:pos x="134" y="49"/>
                    </a:cxn>
                    <a:cxn ang="0">
                      <a:pos x="132" y="47"/>
                    </a:cxn>
                    <a:cxn ang="0">
                      <a:pos x="129" y="46"/>
                    </a:cxn>
                    <a:cxn ang="0">
                      <a:pos x="87" y="46"/>
                    </a:cxn>
                    <a:cxn ang="0">
                      <a:pos x="80" y="30"/>
                    </a:cxn>
                    <a:cxn ang="0">
                      <a:pos x="81" y="26"/>
                    </a:cxn>
                    <a:cxn ang="0">
                      <a:pos x="81" y="22"/>
                    </a:cxn>
                    <a:cxn ang="0">
                      <a:pos x="81" y="18"/>
                    </a:cxn>
                    <a:cxn ang="0">
                      <a:pos x="80" y="14"/>
                    </a:cxn>
                    <a:cxn ang="0">
                      <a:pos x="79" y="11"/>
                    </a:cxn>
                    <a:cxn ang="0">
                      <a:pos x="76" y="8"/>
                    </a:cxn>
                    <a:cxn ang="0">
                      <a:pos x="73" y="5"/>
                    </a:cxn>
                    <a:cxn ang="0">
                      <a:pos x="70" y="3"/>
                    </a:cxn>
                    <a:cxn ang="0">
                      <a:pos x="67" y="1"/>
                    </a:cxn>
                    <a:cxn ang="0">
                      <a:pos x="62" y="0"/>
                    </a:cxn>
                    <a:cxn ang="0">
                      <a:pos x="58" y="0"/>
                    </a:cxn>
                    <a:cxn ang="0">
                      <a:pos x="54" y="1"/>
                    </a:cxn>
                    <a:cxn ang="0">
                      <a:pos x="49" y="2"/>
                    </a:cxn>
                    <a:cxn ang="0">
                      <a:pos x="45" y="4"/>
                    </a:cxn>
                    <a:cxn ang="0">
                      <a:pos x="42" y="8"/>
                    </a:cxn>
                    <a:cxn ang="0">
                      <a:pos x="39" y="12"/>
                    </a:cxn>
                    <a:cxn ang="0">
                      <a:pos x="38" y="16"/>
                    </a:cxn>
                  </a:cxnLst>
                  <a:rect l="0" t="0" r="r" b="b"/>
                  <a:pathLst>
                    <a:path w="139" h="213">
                      <a:moveTo>
                        <a:pt x="38" y="16"/>
                      </a:moveTo>
                      <a:lnTo>
                        <a:pt x="1" y="98"/>
                      </a:lnTo>
                      <a:lnTo>
                        <a:pt x="1" y="99"/>
                      </a:lnTo>
                      <a:lnTo>
                        <a:pt x="1" y="101"/>
                      </a:lnTo>
                      <a:lnTo>
                        <a:pt x="0" y="102"/>
                      </a:lnTo>
                      <a:lnTo>
                        <a:pt x="0" y="104"/>
                      </a:lnTo>
                      <a:lnTo>
                        <a:pt x="0" y="106"/>
                      </a:lnTo>
                      <a:lnTo>
                        <a:pt x="0" y="108"/>
                      </a:lnTo>
                      <a:lnTo>
                        <a:pt x="1" y="109"/>
                      </a:lnTo>
                      <a:lnTo>
                        <a:pt x="1" y="111"/>
                      </a:lnTo>
                      <a:lnTo>
                        <a:pt x="2" y="113"/>
                      </a:lnTo>
                      <a:lnTo>
                        <a:pt x="3" y="114"/>
                      </a:lnTo>
                      <a:lnTo>
                        <a:pt x="4" y="116"/>
                      </a:lnTo>
                      <a:lnTo>
                        <a:pt x="6" y="117"/>
                      </a:lnTo>
                      <a:lnTo>
                        <a:pt x="7" y="118"/>
                      </a:lnTo>
                      <a:lnTo>
                        <a:pt x="9" y="119"/>
                      </a:lnTo>
                      <a:lnTo>
                        <a:pt x="10" y="119"/>
                      </a:lnTo>
                      <a:lnTo>
                        <a:pt x="11" y="119"/>
                      </a:lnTo>
                      <a:lnTo>
                        <a:pt x="13" y="119"/>
                      </a:lnTo>
                      <a:lnTo>
                        <a:pt x="15" y="119"/>
                      </a:lnTo>
                      <a:lnTo>
                        <a:pt x="90" y="119"/>
                      </a:lnTo>
                      <a:lnTo>
                        <a:pt x="90" y="212"/>
                      </a:lnTo>
                      <a:lnTo>
                        <a:pt x="114" y="212"/>
                      </a:lnTo>
                      <a:lnTo>
                        <a:pt x="114" y="102"/>
                      </a:lnTo>
                      <a:lnTo>
                        <a:pt x="114" y="101"/>
                      </a:lnTo>
                      <a:lnTo>
                        <a:pt x="113" y="99"/>
                      </a:lnTo>
                      <a:lnTo>
                        <a:pt x="113" y="98"/>
                      </a:lnTo>
                      <a:lnTo>
                        <a:pt x="112" y="98"/>
                      </a:lnTo>
                      <a:lnTo>
                        <a:pt x="112" y="97"/>
                      </a:lnTo>
                      <a:lnTo>
                        <a:pt x="110" y="96"/>
                      </a:lnTo>
                      <a:lnTo>
                        <a:pt x="110" y="95"/>
                      </a:lnTo>
                      <a:lnTo>
                        <a:pt x="108" y="94"/>
                      </a:lnTo>
                      <a:lnTo>
                        <a:pt x="107" y="94"/>
                      </a:lnTo>
                      <a:lnTo>
                        <a:pt x="106" y="93"/>
                      </a:lnTo>
                      <a:lnTo>
                        <a:pt x="105" y="93"/>
                      </a:lnTo>
                      <a:lnTo>
                        <a:pt x="103" y="93"/>
                      </a:lnTo>
                      <a:lnTo>
                        <a:pt x="102" y="93"/>
                      </a:lnTo>
                      <a:lnTo>
                        <a:pt x="100" y="93"/>
                      </a:lnTo>
                      <a:lnTo>
                        <a:pt x="99" y="93"/>
                      </a:lnTo>
                      <a:lnTo>
                        <a:pt x="98" y="93"/>
                      </a:lnTo>
                      <a:lnTo>
                        <a:pt x="54" y="90"/>
                      </a:lnTo>
                      <a:lnTo>
                        <a:pt x="67" y="54"/>
                      </a:lnTo>
                      <a:lnTo>
                        <a:pt x="75" y="67"/>
                      </a:lnTo>
                      <a:lnTo>
                        <a:pt x="128" y="67"/>
                      </a:lnTo>
                      <a:lnTo>
                        <a:pt x="129" y="66"/>
                      </a:lnTo>
                      <a:lnTo>
                        <a:pt x="131" y="66"/>
                      </a:lnTo>
                      <a:lnTo>
                        <a:pt x="132" y="66"/>
                      </a:lnTo>
                      <a:lnTo>
                        <a:pt x="132" y="66"/>
                      </a:lnTo>
                      <a:lnTo>
                        <a:pt x="134" y="64"/>
                      </a:lnTo>
                      <a:lnTo>
                        <a:pt x="135" y="64"/>
                      </a:lnTo>
                      <a:lnTo>
                        <a:pt x="136" y="63"/>
                      </a:lnTo>
                      <a:lnTo>
                        <a:pt x="137" y="62"/>
                      </a:lnTo>
                      <a:lnTo>
                        <a:pt x="137" y="61"/>
                      </a:lnTo>
                      <a:lnTo>
                        <a:pt x="137" y="59"/>
                      </a:lnTo>
                      <a:lnTo>
                        <a:pt x="138" y="58"/>
                      </a:lnTo>
                      <a:lnTo>
                        <a:pt x="138" y="56"/>
                      </a:lnTo>
                      <a:lnTo>
                        <a:pt x="138" y="54"/>
                      </a:lnTo>
                      <a:lnTo>
                        <a:pt x="137" y="53"/>
                      </a:lnTo>
                      <a:lnTo>
                        <a:pt x="137" y="52"/>
                      </a:lnTo>
                      <a:lnTo>
                        <a:pt x="136" y="51"/>
                      </a:lnTo>
                      <a:lnTo>
                        <a:pt x="135" y="49"/>
                      </a:lnTo>
                      <a:lnTo>
                        <a:pt x="134" y="49"/>
                      </a:lnTo>
                      <a:lnTo>
                        <a:pt x="133" y="48"/>
                      </a:lnTo>
                      <a:lnTo>
                        <a:pt x="132" y="47"/>
                      </a:lnTo>
                      <a:lnTo>
                        <a:pt x="131" y="46"/>
                      </a:lnTo>
                      <a:lnTo>
                        <a:pt x="129" y="46"/>
                      </a:lnTo>
                      <a:lnTo>
                        <a:pt x="128" y="46"/>
                      </a:lnTo>
                      <a:lnTo>
                        <a:pt x="87" y="46"/>
                      </a:lnTo>
                      <a:lnTo>
                        <a:pt x="79" y="31"/>
                      </a:lnTo>
                      <a:lnTo>
                        <a:pt x="80" y="30"/>
                      </a:lnTo>
                      <a:lnTo>
                        <a:pt x="81" y="28"/>
                      </a:lnTo>
                      <a:lnTo>
                        <a:pt x="81" y="26"/>
                      </a:lnTo>
                      <a:lnTo>
                        <a:pt x="81" y="24"/>
                      </a:lnTo>
                      <a:lnTo>
                        <a:pt x="81" y="22"/>
                      </a:lnTo>
                      <a:lnTo>
                        <a:pt x="81" y="20"/>
                      </a:lnTo>
                      <a:lnTo>
                        <a:pt x="81" y="18"/>
                      </a:lnTo>
                      <a:lnTo>
                        <a:pt x="81" y="16"/>
                      </a:lnTo>
                      <a:lnTo>
                        <a:pt x="80" y="14"/>
                      </a:lnTo>
                      <a:lnTo>
                        <a:pt x="79" y="13"/>
                      </a:lnTo>
                      <a:lnTo>
                        <a:pt x="79" y="11"/>
                      </a:lnTo>
                      <a:lnTo>
                        <a:pt x="78" y="9"/>
                      </a:lnTo>
                      <a:lnTo>
                        <a:pt x="76" y="8"/>
                      </a:lnTo>
                      <a:lnTo>
                        <a:pt x="75" y="6"/>
                      </a:lnTo>
                      <a:lnTo>
                        <a:pt x="73" y="5"/>
                      </a:lnTo>
                      <a:lnTo>
                        <a:pt x="72" y="4"/>
                      </a:lnTo>
                      <a:lnTo>
                        <a:pt x="70" y="3"/>
                      </a:lnTo>
                      <a:lnTo>
                        <a:pt x="68" y="2"/>
                      </a:lnTo>
                      <a:lnTo>
                        <a:pt x="67" y="1"/>
                      </a:lnTo>
                      <a:lnTo>
                        <a:pt x="64" y="1"/>
                      </a:lnTo>
                      <a:lnTo>
                        <a:pt x="62" y="0"/>
                      </a:lnTo>
                      <a:lnTo>
                        <a:pt x="60" y="0"/>
                      </a:lnTo>
                      <a:lnTo>
                        <a:pt x="58" y="0"/>
                      </a:lnTo>
                      <a:lnTo>
                        <a:pt x="56" y="0"/>
                      </a:lnTo>
                      <a:lnTo>
                        <a:pt x="54" y="1"/>
                      </a:lnTo>
                      <a:lnTo>
                        <a:pt x="52" y="1"/>
                      </a:lnTo>
                      <a:lnTo>
                        <a:pt x="49" y="2"/>
                      </a:lnTo>
                      <a:lnTo>
                        <a:pt x="47" y="3"/>
                      </a:lnTo>
                      <a:lnTo>
                        <a:pt x="45" y="4"/>
                      </a:lnTo>
                      <a:lnTo>
                        <a:pt x="44" y="6"/>
                      </a:lnTo>
                      <a:lnTo>
                        <a:pt x="42" y="8"/>
                      </a:lnTo>
                      <a:lnTo>
                        <a:pt x="41" y="9"/>
                      </a:lnTo>
                      <a:lnTo>
                        <a:pt x="39" y="12"/>
                      </a:lnTo>
                      <a:lnTo>
                        <a:pt x="38" y="14"/>
                      </a:lnTo>
                      <a:lnTo>
                        <a:pt x="38" y="16"/>
                      </a:lnTo>
                    </a:path>
                  </a:pathLst>
                </a:custGeom>
                <a:solidFill>
                  <a:srgbClr val="F39FD1"/>
                </a:solidFill>
                <a:ln w="127000" cap="rnd" cmpd="sng">
                  <a:noFill/>
                  <a:prstDash val="solid"/>
                  <a:round/>
                  <a:headEnd type="none" w="med" len="med"/>
                  <a:tailEnd type="none" w="med" len="med"/>
                </a:ln>
                <a:effectLst/>
              </p:spPr>
              <p:txBody>
                <a:bodyPr>
                  <a:prstTxWarp prst="textNoShape">
                    <a:avLst/>
                  </a:prstTxWarp>
                </a:bodyPr>
                <a:lstStyle/>
                <a:p>
                  <a:endParaRPr lang="en-US"/>
                </a:p>
              </p:txBody>
            </p:sp>
          </p:grpSp>
          <p:sp>
            <p:nvSpPr>
              <p:cNvPr id="2718799" name="Freeform 79"/>
              <p:cNvSpPr>
                <a:spLocks/>
              </p:cNvSpPr>
              <p:nvPr/>
            </p:nvSpPr>
            <p:spPr bwMode="auto">
              <a:xfrm>
                <a:off x="2160" y="1586"/>
                <a:ext cx="200" cy="291"/>
              </a:xfrm>
              <a:custGeom>
                <a:avLst/>
                <a:gdLst/>
                <a:ahLst/>
                <a:cxnLst>
                  <a:cxn ang="0">
                    <a:pos x="199" y="263"/>
                  </a:cxn>
                  <a:cxn ang="0">
                    <a:pos x="184" y="263"/>
                  </a:cxn>
                  <a:cxn ang="0">
                    <a:pos x="158" y="229"/>
                  </a:cxn>
                  <a:cxn ang="0">
                    <a:pos x="121" y="169"/>
                  </a:cxn>
                  <a:cxn ang="0">
                    <a:pos x="111" y="141"/>
                  </a:cxn>
                  <a:cxn ang="0">
                    <a:pos x="114" y="123"/>
                  </a:cxn>
                  <a:cxn ang="0">
                    <a:pos x="123" y="119"/>
                  </a:cxn>
                  <a:cxn ang="0">
                    <a:pos x="136" y="129"/>
                  </a:cxn>
                  <a:cxn ang="0">
                    <a:pos x="155" y="140"/>
                  </a:cxn>
                  <a:cxn ang="0">
                    <a:pos x="164" y="140"/>
                  </a:cxn>
                  <a:cxn ang="0">
                    <a:pos x="165" y="134"/>
                  </a:cxn>
                  <a:cxn ang="0">
                    <a:pos x="156" y="123"/>
                  </a:cxn>
                  <a:cxn ang="0">
                    <a:pos x="135" y="108"/>
                  </a:cxn>
                  <a:cxn ang="0">
                    <a:pos x="126" y="86"/>
                  </a:cxn>
                  <a:cxn ang="0">
                    <a:pos x="123" y="69"/>
                  </a:cxn>
                  <a:cxn ang="0">
                    <a:pos x="113" y="56"/>
                  </a:cxn>
                  <a:cxn ang="0">
                    <a:pos x="109" y="48"/>
                  </a:cxn>
                  <a:cxn ang="0">
                    <a:pos x="114" y="36"/>
                  </a:cxn>
                  <a:cxn ang="0">
                    <a:pos x="119" y="24"/>
                  </a:cxn>
                  <a:cxn ang="0">
                    <a:pos x="115" y="9"/>
                  </a:cxn>
                  <a:cxn ang="0">
                    <a:pos x="105" y="1"/>
                  </a:cxn>
                  <a:cxn ang="0">
                    <a:pos x="90" y="3"/>
                  </a:cxn>
                  <a:cxn ang="0">
                    <a:pos x="84" y="13"/>
                  </a:cxn>
                  <a:cxn ang="0">
                    <a:pos x="84" y="23"/>
                  </a:cxn>
                  <a:cxn ang="0">
                    <a:pos x="88" y="35"/>
                  </a:cxn>
                  <a:cxn ang="0">
                    <a:pos x="88" y="46"/>
                  </a:cxn>
                  <a:cxn ang="0">
                    <a:pos x="78" y="56"/>
                  </a:cxn>
                  <a:cxn ang="0">
                    <a:pos x="65" y="64"/>
                  </a:cxn>
                  <a:cxn ang="0">
                    <a:pos x="55" y="75"/>
                  </a:cxn>
                  <a:cxn ang="0">
                    <a:pos x="46" y="99"/>
                  </a:cxn>
                  <a:cxn ang="0">
                    <a:pos x="41" y="121"/>
                  </a:cxn>
                  <a:cxn ang="0">
                    <a:pos x="40" y="145"/>
                  </a:cxn>
                  <a:cxn ang="0">
                    <a:pos x="41" y="158"/>
                  </a:cxn>
                  <a:cxn ang="0">
                    <a:pos x="49" y="161"/>
                  </a:cxn>
                  <a:cxn ang="0">
                    <a:pos x="53" y="158"/>
                  </a:cxn>
                  <a:cxn ang="0">
                    <a:pos x="53" y="133"/>
                  </a:cxn>
                  <a:cxn ang="0">
                    <a:pos x="55" y="116"/>
                  </a:cxn>
                  <a:cxn ang="0">
                    <a:pos x="64" y="109"/>
                  </a:cxn>
                  <a:cxn ang="0">
                    <a:pos x="70" y="114"/>
                  </a:cxn>
                  <a:cxn ang="0">
                    <a:pos x="68" y="140"/>
                  </a:cxn>
                  <a:cxn ang="0">
                    <a:pos x="61" y="166"/>
                  </a:cxn>
                  <a:cxn ang="0">
                    <a:pos x="53" y="196"/>
                  </a:cxn>
                  <a:cxn ang="0">
                    <a:pos x="33" y="225"/>
                  </a:cxn>
                  <a:cxn ang="0">
                    <a:pos x="8" y="255"/>
                  </a:cxn>
                  <a:cxn ang="0">
                    <a:pos x="0" y="271"/>
                  </a:cxn>
                  <a:cxn ang="0">
                    <a:pos x="19" y="290"/>
                  </a:cxn>
                  <a:cxn ang="0">
                    <a:pos x="33" y="288"/>
                  </a:cxn>
                  <a:cxn ang="0">
                    <a:pos x="23" y="275"/>
                  </a:cxn>
                  <a:cxn ang="0">
                    <a:pos x="30" y="259"/>
                  </a:cxn>
                  <a:cxn ang="0">
                    <a:pos x="61" y="223"/>
                  </a:cxn>
                  <a:cxn ang="0">
                    <a:pos x="84" y="196"/>
                  </a:cxn>
                  <a:cxn ang="0">
                    <a:pos x="95" y="190"/>
                  </a:cxn>
                  <a:cxn ang="0">
                    <a:pos x="109" y="199"/>
                  </a:cxn>
                  <a:cxn ang="0">
                    <a:pos x="141" y="243"/>
                  </a:cxn>
                  <a:cxn ang="0">
                    <a:pos x="168" y="280"/>
                  </a:cxn>
                  <a:cxn ang="0">
                    <a:pos x="178" y="283"/>
                  </a:cxn>
                  <a:cxn ang="0">
                    <a:pos x="191" y="273"/>
                  </a:cxn>
                </a:cxnLst>
                <a:rect l="0" t="0" r="r" b="b"/>
                <a:pathLst>
                  <a:path w="200" h="291">
                    <a:moveTo>
                      <a:pt x="198" y="268"/>
                    </a:moveTo>
                    <a:lnTo>
                      <a:pt x="199" y="263"/>
                    </a:lnTo>
                    <a:lnTo>
                      <a:pt x="191" y="264"/>
                    </a:lnTo>
                    <a:lnTo>
                      <a:pt x="184" y="263"/>
                    </a:lnTo>
                    <a:lnTo>
                      <a:pt x="174" y="255"/>
                    </a:lnTo>
                    <a:lnTo>
                      <a:pt x="158" y="229"/>
                    </a:lnTo>
                    <a:lnTo>
                      <a:pt x="134" y="190"/>
                    </a:lnTo>
                    <a:lnTo>
                      <a:pt x="121" y="169"/>
                    </a:lnTo>
                    <a:lnTo>
                      <a:pt x="113" y="151"/>
                    </a:lnTo>
                    <a:lnTo>
                      <a:pt x="111" y="141"/>
                    </a:lnTo>
                    <a:lnTo>
                      <a:pt x="111" y="130"/>
                    </a:lnTo>
                    <a:lnTo>
                      <a:pt x="114" y="123"/>
                    </a:lnTo>
                    <a:lnTo>
                      <a:pt x="119" y="119"/>
                    </a:lnTo>
                    <a:lnTo>
                      <a:pt x="123" y="119"/>
                    </a:lnTo>
                    <a:lnTo>
                      <a:pt x="128" y="121"/>
                    </a:lnTo>
                    <a:lnTo>
                      <a:pt x="136" y="129"/>
                    </a:lnTo>
                    <a:lnTo>
                      <a:pt x="148" y="136"/>
                    </a:lnTo>
                    <a:lnTo>
                      <a:pt x="155" y="140"/>
                    </a:lnTo>
                    <a:lnTo>
                      <a:pt x="160" y="141"/>
                    </a:lnTo>
                    <a:lnTo>
                      <a:pt x="164" y="140"/>
                    </a:lnTo>
                    <a:lnTo>
                      <a:pt x="166" y="136"/>
                    </a:lnTo>
                    <a:lnTo>
                      <a:pt x="165" y="134"/>
                    </a:lnTo>
                    <a:lnTo>
                      <a:pt x="164" y="130"/>
                    </a:lnTo>
                    <a:lnTo>
                      <a:pt x="156" y="123"/>
                    </a:lnTo>
                    <a:lnTo>
                      <a:pt x="143" y="114"/>
                    </a:lnTo>
                    <a:lnTo>
                      <a:pt x="135" y="108"/>
                    </a:lnTo>
                    <a:lnTo>
                      <a:pt x="130" y="99"/>
                    </a:lnTo>
                    <a:lnTo>
                      <a:pt x="126" y="86"/>
                    </a:lnTo>
                    <a:lnTo>
                      <a:pt x="125" y="74"/>
                    </a:lnTo>
                    <a:lnTo>
                      <a:pt x="123" y="69"/>
                    </a:lnTo>
                    <a:lnTo>
                      <a:pt x="119" y="63"/>
                    </a:lnTo>
                    <a:lnTo>
                      <a:pt x="113" y="56"/>
                    </a:lnTo>
                    <a:lnTo>
                      <a:pt x="109" y="53"/>
                    </a:lnTo>
                    <a:lnTo>
                      <a:pt x="109" y="48"/>
                    </a:lnTo>
                    <a:lnTo>
                      <a:pt x="111" y="40"/>
                    </a:lnTo>
                    <a:lnTo>
                      <a:pt x="114" y="36"/>
                    </a:lnTo>
                    <a:lnTo>
                      <a:pt x="116" y="31"/>
                    </a:lnTo>
                    <a:lnTo>
                      <a:pt x="119" y="24"/>
                    </a:lnTo>
                    <a:lnTo>
                      <a:pt x="116" y="15"/>
                    </a:lnTo>
                    <a:lnTo>
                      <a:pt x="115" y="9"/>
                    </a:lnTo>
                    <a:lnTo>
                      <a:pt x="111" y="4"/>
                    </a:lnTo>
                    <a:lnTo>
                      <a:pt x="105" y="1"/>
                    </a:lnTo>
                    <a:lnTo>
                      <a:pt x="96" y="0"/>
                    </a:lnTo>
                    <a:lnTo>
                      <a:pt x="90" y="3"/>
                    </a:lnTo>
                    <a:lnTo>
                      <a:pt x="86" y="6"/>
                    </a:lnTo>
                    <a:lnTo>
                      <a:pt x="84" y="13"/>
                    </a:lnTo>
                    <a:lnTo>
                      <a:pt x="83" y="18"/>
                    </a:lnTo>
                    <a:lnTo>
                      <a:pt x="84" y="23"/>
                    </a:lnTo>
                    <a:lnTo>
                      <a:pt x="86" y="30"/>
                    </a:lnTo>
                    <a:lnTo>
                      <a:pt x="88" y="35"/>
                    </a:lnTo>
                    <a:lnTo>
                      <a:pt x="89" y="40"/>
                    </a:lnTo>
                    <a:lnTo>
                      <a:pt x="88" y="46"/>
                    </a:lnTo>
                    <a:lnTo>
                      <a:pt x="84" y="51"/>
                    </a:lnTo>
                    <a:lnTo>
                      <a:pt x="78" y="56"/>
                    </a:lnTo>
                    <a:lnTo>
                      <a:pt x="70" y="60"/>
                    </a:lnTo>
                    <a:lnTo>
                      <a:pt x="65" y="64"/>
                    </a:lnTo>
                    <a:lnTo>
                      <a:pt x="60" y="69"/>
                    </a:lnTo>
                    <a:lnTo>
                      <a:pt x="55" y="75"/>
                    </a:lnTo>
                    <a:lnTo>
                      <a:pt x="50" y="86"/>
                    </a:lnTo>
                    <a:lnTo>
                      <a:pt x="46" y="99"/>
                    </a:lnTo>
                    <a:lnTo>
                      <a:pt x="43" y="109"/>
                    </a:lnTo>
                    <a:lnTo>
                      <a:pt x="41" y="121"/>
                    </a:lnTo>
                    <a:lnTo>
                      <a:pt x="40" y="136"/>
                    </a:lnTo>
                    <a:lnTo>
                      <a:pt x="40" y="145"/>
                    </a:lnTo>
                    <a:lnTo>
                      <a:pt x="40" y="153"/>
                    </a:lnTo>
                    <a:lnTo>
                      <a:pt x="41" y="158"/>
                    </a:lnTo>
                    <a:lnTo>
                      <a:pt x="44" y="160"/>
                    </a:lnTo>
                    <a:lnTo>
                      <a:pt x="49" y="161"/>
                    </a:lnTo>
                    <a:lnTo>
                      <a:pt x="51" y="160"/>
                    </a:lnTo>
                    <a:lnTo>
                      <a:pt x="53" y="158"/>
                    </a:lnTo>
                    <a:lnTo>
                      <a:pt x="53" y="148"/>
                    </a:lnTo>
                    <a:lnTo>
                      <a:pt x="53" y="133"/>
                    </a:lnTo>
                    <a:lnTo>
                      <a:pt x="54" y="123"/>
                    </a:lnTo>
                    <a:lnTo>
                      <a:pt x="55" y="116"/>
                    </a:lnTo>
                    <a:lnTo>
                      <a:pt x="59" y="110"/>
                    </a:lnTo>
                    <a:lnTo>
                      <a:pt x="64" y="109"/>
                    </a:lnTo>
                    <a:lnTo>
                      <a:pt x="69" y="110"/>
                    </a:lnTo>
                    <a:lnTo>
                      <a:pt x="70" y="114"/>
                    </a:lnTo>
                    <a:lnTo>
                      <a:pt x="69" y="125"/>
                    </a:lnTo>
                    <a:lnTo>
                      <a:pt x="68" y="140"/>
                    </a:lnTo>
                    <a:lnTo>
                      <a:pt x="65" y="154"/>
                    </a:lnTo>
                    <a:lnTo>
                      <a:pt x="61" y="166"/>
                    </a:lnTo>
                    <a:lnTo>
                      <a:pt x="58" y="183"/>
                    </a:lnTo>
                    <a:lnTo>
                      <a:pt x="53" y="196"/>
                    </a:lnTo>
                    <a:lnTo>
                      <a:pt x="41" y="214"/>
                    </a:lnTo>
                    <a:lnTo>
                      <a:pt x="33" y="225"/>
                    </a:lnTo>
                    <a:lnTo>
                      <a:pt x="18" y="243"/>
                    </a:lnTo>
                    <a:lnTo>
                      <a:pt x="8" y="255"/>
                    </a:lnTo>
                    <a:lnTo>
                      <a:pt x="0" y="266"/>
                    </a:lnTo>
                    <a:lnTo>
                      <a:pt x="0" y="271"/>
                    </a:lnTo>
                    <a:lnTo>
                      <a:pt x="8" y="280"/>
                    </a:lnTo>
                    <a:lnTo>
                      <a:pt x="19" y="290"/>
                    </a:lnTo>
                    <a:lnTo>
                      <a:pt x="30" y="290"/>
                    </a:lnTo>
                    <a:lnTo>
                      <a:pt x="33" y="288"/>
                    </a:lnTo>
                    <a:lnTo>
                      <a:pt x="28" y="281"/>
                    </a:lnTo>
                    <a:lnTo>
                      <a:pt x="23" y="275"/>
                    </a:lnTo>
                    <a:lnTo>
                      <a:pt x="23" y="270"/>
                    </a:lnTo>
                    <a:lnTo>
                      <a:pt x="30" y="259"/>
                    </a:lnTo>
                    <a:lnTo>
                      <a:pt x="43" y="246"/>
                    </a:lnTo>
                    <a:lnTo>
                      <a:pt x="61" y="223"/>
                    </a:lnTo>
                    <a:lnTo>
                      <a:pt x="78" y="203"/>
                    </a:lnTo>
                    <a:lnTo>
                      <a:pt x="84" y="196"/>
                    </a:lnTo>
                    <a:lnTo>
                      <a:pt x="88" y="191"/>
                    </a:lnTo>
                    <a:lnTo>
                      <a:pt x="95" y="190"/>
                    </a:lnTo>
                    <a:lnTo>
                      <a:pt x="101" y="194"/>
                    </a:lnTo>
                    <a:lnTo>
                      <a:pt x="109" y="199"/>
                    </a:lnTo>
                    <a:lnTo>
                      <a:pt x="124" y="219"/>
                    </a:lnTo>
                    <a:lnTo>
                      <a:pt x="141" y="243"/>
                    </a:lnTo>
                    <a:lnTo>
                      <a:pt x="158" y="266"/>
                    </a:lnTo>
                    <a:lnTo>
                      <a:pt x="168" y="280"/>
                    </a:lnTo>
                    <a:lnTo>
                      <a:pt x="171" y="283"/>
                    </a:lnTo>
                    <a:lnTo>
                      <a:pt x="178" y="283"/>
                    </a:lnTo>
                    <a:lnTo>
                      <a:pt x="184" y="278"/>
                    </a:lnTo>
                    <a:lnTo>
                      <a:pt x="191" y="273"/>
                    </a:lnTo>
                    <a:lnTo>
                      <a:pt x="198" y="268"/>
                    </a:lnTo>
                  </a:path>
                </a:pathLst>
              </a:custGeom>
              <a:solidFill>
                <a:srgbClr val="CECECE"/>
              </a:solidFill>
              <a:ln w="25400" cap="rnd" cmpd="sng">
                <a:solidFill>
                  <a:schemeClr val="tx2"/>
                </a:solidFill>
                <a:prstDash val="solid"/>
                <a:round/>
                <a:headEnd type="none" w="med" len="med"/>
                <a:tailEnd type="none" w="med" len="med"/>
              </a:ln>
              <a:effectLst/>
            </p:spPr>
            <p:txBody>
              <a:bodyPr>
                <a:prstTxWarp prst="textNoShape">
                  <a:avLst/>
                </a:prstTxWarp>
              </a:bodyPr>
              <a:lstStyle/>
              <a:p>
                <a:endParaRPr lang="en-US"/>
              </a:p>
            </p:txBody>
          </p:sp>
          <p:grpSp>
            <p:nvGrpSpPr>
              <p:cNvPr id="16" name="Group 80"/>
              <p:cNvGrpSpPr>
                <a:grpSpLocks/>
              </p:cNvGrpSpPr>
              <p:nvPr/>
            </p:nvGrpSpPr>
            <p:grpSpPr bwMode="auto">
              <a:xfrm>
                <a:off x="1597" y="1576"/>
                <a:ext cx="259" cy="310"/>
                <a:chOff x="1597" y="1576"/>
                <a:chExt cx="259" cy="310"/>
              </a:xfrm>
            </p:grpSpPr>
            <p:grpSp>
              <p:nvGrpSpPr>
                <p:cNvPr id="17" name="Group 81"/>
                <p:cNvGrpSpPr>
                  <a:grpSpLocks/>
                </p:cNvGrpSpPr>
                <p:nvPr/>
              </p:nvGrpSpPr>
              <p:grpSpPr bwMode="auto">
                <a:xfrm>
                  <a:off x="1597" y="1576"/>
                  <a:ext cx="259" cy="310"/>
                  <a:chOff x="1597" y="1576"/>
                  <a:chExt cx="259" cy="310"/>
                </a:xfrm>
              </p:grpSpPr>
              <p:sp>
                <p:nvSpPr>
                  <p:cNvPr id="2718802" name="AutoShape 82"/>
                  <p:cNvSpPr>
                    <a:spLocks noChangeArrowheads="1"/>
                  </p:cNvSpPr>
                  <p:nvPr/>
                </p:nvSpPr>
                <p:spPr bwMode="auto">
                  <a:xfrm>
                    <a:off x="1597" y="1626"/>
                    <a:ext cx="259" cy="260"/>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18803" name="AutoShape 83"/>
                  <p:cNvSpPr>
                    <a:spLocks noChangeArrowheads="1"/>
                  </p:cNvSpPr>
                  <p:nvPr/>
                </p:nvSpPr>
                <p:spPr bwMode="auto">
                  <a:xfrm>
                    <a:off x="1660" y="1576"/>
                    <a:ext cx="196" cy="46"/>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18804" name="Oval 84"/>
                <p:cNvSpPr>
                  <a:spLocks noChangeArrowheads="1"/>
                </p:cNvSpPr>
                <p:nvPr/>
              </p:nvSpPr>
              <p:spPr bwMode="auto">
                <a:xfrm>
                  <a:off x="1679" y="1602"/>
                  <a:ext cx="27" cy="8"/>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05" name="AutoShape 85"/>
                <p:cNvSpPr>
                  <a:spLocks noChangeArrowheads="1"/>
                </p:cNvSpPr>
                <p:nvPr/>
              </p:nvSpPr>
              <p:spPr bwMode="auto">
                <a:xfrm>
                  <a:off x="1628" y="1750"/>
                  <a:ext cx="137" cy="55"/>
                </a:xfrm>
                <a:prstGeom prst="octagon">
                  <a:avLst>
                    <a:gd name="adj" fmla="val 29282"/>
                  </a:avLst>
                </a:prstGeom>
                <a:noFill/>
                <a:ln w="25400">
                  <a:solidFill>
                    <a:schemeClr val="tx1"/>
                  </a:solidFill>
                  <a:miter lim="800000"/>
                  <a:headEnd/>
                  <a:tailEnd/>
                </a:ln>
                <a:effectLst/>
              </p:spPr>
              <p:txBody>
                <a:bodyPr wrap="none" anchor="ctr">
                  <a:prstTxWarp prst="textNoShape">
                    <a:avLst/>
                  </a:prstTxWarp>
                </a:bodyPr>
                <a:lstStyle/>
                <a:p>
                  <a:endParaRPr lang="en-US"/>
                </a:p>
              </p:txBody>
            </p:sp>
          </p:grpSp>
        </p:grpSp>
      </p:grpSp>
      <p:grpSp>
        <p:nvGrpSpPr>
          <p:cNvPr id="18" name="Group 86"/>
          <p:cNvGrpSpPr>
            <a:grpSpLocks/>
          </p:cNvGrpSpPr>
          <p:nvPr/>
        </p:nvGrpSpPr>
        <p:grpSpPr bwMode="auto">
          <a:xfrm>
            <a:off x="1581150" y="1239838"/>
            <a:ext cx="7115175" cy="1268412"/>
            <a:chOff x="996" y="781"/>
            <a:chExt cx="4482" cy="799"/>
          </a:xfrm>
        </p:grpSpPr>
        <p:sp>
          <p:nvSpPr>
            <p:cNvPr id="2718807" name="Rectangle 87"/>
            <p:cNvSpPr>
              <a:spLocks noChangeArrowheads="1"/>
            </p:cNvSpPr>
            <p:nvPr/>
          </p:nvSpPr>
          <p:spPr bwMode="auto">
            <a:xfrm>
              <a:off x="4026" y="787"/>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12</a:t>
              </a:r>
            </a:p>
          </p:txBody>
        </p:sp>
        <p:sp>
          <p:nvSpPr>
            <p:cNvPr id="2718808" name="Rectangle 88"/>
            <p:cNvSpPr>
              <a:spLocks noChangeArrowheads="1"/>
            </p:cNvSpPr>
            <p:nvPr/>
          </p:nvSpPr>
          <p:spPr bwMode="auto">
            <a:xfrm>
              <a:off x="4905" y="781"/>
              <a:ext cx="573"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2 AM</a:t>
              </a:r>
            </a:p>
          </p:txBody>
        </p:sp>
        <p:sp>
          <p:nvSpPr>
            <p:cNvPr id="2718809" name="Rectangle 89"/>
            <p:cNvSpPr>
              <a:spLocks noChangeArrowheads="1"/>
            </p:cNvSpPr>
            <p:nvPr/>
          </p:nvSpPr>
          <p:spPr bwMode="auto">
            <a:xfrm>
              <a:off x="996" y="791"/>
              <a:ext cx="562" cy="28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2400" b="1" dirty="0">
                  <a:solidFill>
                    <a:schemeClr val="tx1"/>
                  </a:solidFill>
                  <a:latin typeface="FranklinGothic" charset="0"/>
                </a:rPr>
                <a:t>6 PM</a:t>
              </a:r>
            </a:p>
          </p:txBody>
        </p:sp>
        <p:sp>
          <p:nvSpPr>
            <p:cNvPr id="2718810" name="Line 90"/>
            <p:cNvSpPr>
              <a:spLocks noChangeShapeType="1"/>
            </p:cNvSpPr>
            <p:nvPr/>
          </p:nvSpPr>
          <p:spPr bwMode="auto">
            <a:xfrm>
              <a:off x="1181" y="1015"/>
              <a:ext cx="0" cy="159"/>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11" name="Rectangle 91"/>
            <p:cNvSpPr>
              <a:spLocks noChangeArrowheads="1"/>
            </p:cNvSpPr>
            <p:nvPr/>
          </p:nvSpPr>
          <p:spPr bwMode="auto">
            <a:xfrm>
              <a:off x="1604" y="804"/>
              <a:ext cx="221" cy="28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2400" b="1" dirty="0">
                  <a:solidFill>
                    <a:schemeClr val="tx1"/>
                  </a:solidFill>
                  <a:latin typeface="FranklinGothic" charset="0"/>
                </a:rPr>
                <a:t>7</a:t>
              </a:r>
            </a:p>
          </p:txBody>
        </p:sp>
        <p:sp>
          <p:nvSpPr>
            <p:cNvPr id="2718812" name="Rectangle 92"/>
            <p:cNvSpPr>
              <a:spLocks noChangeArrowheads="1"/>
            </p:cNvSpPr>
            <p:nvPr/>
          </p:nvSpPr>
          <p:spPr bwMode="auto">
            <a:xfrm>
              <a:off x="2092" y="798"/>
              <a:ext cx="221" cy="28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2400" b="1">
                  <a:solidFill>
                    <a:schemeClr val="tx1"/>
                  </a:solidFill>
                  <a:latin typeface="FranklinGothic" charset="0"/>
                </a:rPr>
                <a:t>8</a:t>
              </a:r>
            </a:p>
          </p:txBody>
        </p:sp>
        <p:sp>
          <p:nvSpPr>
            <p:cNvPr id="2718813" name="Rectangle 93"/>
            <p:cNvSpPr>
              <a:spLocks noChangeArrowheads="1"/>
            </p:cNvSpPr>
            <p:nvPr/>
          </p:nvSpPr>
          <p:spPr bwMode="auto">
            <a:xfrm>
              <a:off x="2604" y="815"/>
              <a:ext cx="221" cy="28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2400" b="1" dirty="0">
                  <a:solidFill>
                    <a:schemeClr val="tx1"/>
                  </a:solidFill>
                  <a:latin typeface="FranklinGothic" charset="0"/>
                </a:rPr>
                <a:t>9</a:t>
              </a:r>
            </a:p>
          </p:txBody>
        </p:sp>
        <p:sp>
          <p:nvSpPr>
            <p:cNvPr id="2718814" name="Rectangle 94"/>
            <p:cNvSpPr>
              <a:spLocks noChangeArrowheads="1"/>
            </p:cNvSpPr>
            <p:nvPr/>
          </p:nvSpPr>
          <p:spPr bwMode="auto">
            <a:xfrm>
              <a:off x="3065" y="806"/>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2400" b="1">
                  <a:solidFill>
                    <a:schemeClr val="tx1"/>
                  </a:solidFill>
                  <a:latin typeface="FranklinGothic" charset="0"/>
                </a:rPr>
                <a:t>10</a:t>
              </a:r>
            </a:p>
          </p:txBody>
        </p:sp>
        <p:sp>
          <p:nvSpPr>
            <p:cNvPr id="2718815" name="Rectangle 95"/>
            <p:cNvSpPr>
              <a:spLocks noChangeArrowheads="1"/>
            </p:cNvSpPr>
            <p:nvPr/>
          </p:nvSpPr>
          <p:spPr bwMode="auto">
            <a:xfrm>
              <a:off x="3570" y="804"/>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2400" b="1">
                  <a:solidFill>
                    <a:schemeClr val="tx1"/>
                  </a:solidFill>
                  <a:latin typeface="FranklinGothic" charset="0"/>
                </a:rPr>
                <a:t>11</a:t>
              </a:r>
            </a:p>
          </p:txBody>
        </p:sp>
        <p:sp>
          <p:nvSpPr>
            <p:cNvPr id="2718816" name="Rectangle 96"/>
            <p:cNvSpPr>
              <a:spLocks noChangeArrowheads="1"/>
            </p:cNvSpPr>
            <p:nvPr/>
          </p:nvSpPr>
          <p:spPr bwMode="auto">
            <a:xfrm>
              <a:off x="4591" y="797"/>
              <a:ext cx="221"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1</a:t>
              </a:r>
            </a:p>
          </p:txBody>
        </p:sp>
        <p:sp>
          <p:nvSpPr>
            <p:cNvPr id="2718817" name="Line 97"/>
            <p:cNvSpPr>
              <a:spLocks noChangeShapeType="1"/>
            </p:cNvSpPr>
            <p:nvPr/>
          </p:nvSpPr>
          <p:spPr bwMode="auto">
            <a:xfrm>
              <a:off x="1188" y="1108"/>
              <a:ext cx="4013"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sp>
          <p:nvSpPr>
            <p:cNvPr id="2718818" name="Rectangle 98"/>
            <p:cNvSpPr>
              <a:spLocks noChangeArrowheads="1"/>
            </p:cNvSpPr>
            <p:nvPr/>
          </p:nvSpPr>
          <p:spPr bwMode="auto">
            <a:xfrm>
              <a:off x="3512" y="1202"/>
              <a:ext cx="541" cy="286"/>
            </a:xfrm>
            <a:prstGeom prst="rect">
              <a:avLst/>
            </a:prstGeom>
            <a:noFill/>
            <a:ln w="12700">
              <a:noFill/>
              <a:miter lim="800000"/>
              <a:headEnd/>
              <a:tailEnd/>
            </a:ln>
            <a:effectLst/>
          </p:spPr>
          <p:txBody>
            <a:bodyPr wrap="none" lIns="90488" tIns="44450" rIns="90488" bIns="44450">
              <a:prstTxWarp prst="textNoShape">
                <a:avLst/>
              </a:prstTxWarp>
              <a:spAutoFit/>
            </a:bodyPr>
            <a:lstStyle/>
            <a:p>
              <a:r>
                <a:rPr lang="en-US" sz="2400" i="1">
                  <a:solidFill>
                    <a:schemeClr val="tx1"/>
                  </a:solidFill>
                  <a:latin typeface="FranklinGothic" charset="0"/>
                </a:rPr>
                <a:t>Time</a:t>
              </a:r>
            </a:p>
          </p:txBody>
        </p:sp>
        <p:sp>
          <p:nvSpPr>
            <p:cNvPr id="2718819" name="Line 99"/>
            <p:cNvSpPr>
              <a:spLocks noChangeShapeType="1"/>
            </p:cNvSpPr>
            <p:nvPr/>
          </p:nvSpPr>
          <p:spPr bwMode="auto">
            <a:xfrm flipH="1">
              <a:off x="1675" y="1181"/>
              <a:ext cx="17"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20" name="Line 100"/>
            <p:cNvSpPr>
              <a:spLocks noChangeShapeType="1"/>
            </p:cNvSpPr>
            <p:nvPr/>
          </p:nvSpPr>
          <p:spPr bwMode="auto">
            <a:xfrm flipH="1">
              <a:off x="1928" y="1181"/>
              <a:ext cx="17"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21" name="Line 101"/>
            <p:cNvSpPr>
              <a:spLocks noChangeShapeType="1"/>
            </p:cNvSpPr>
            <p:nvPr/>
          </p:nvSpPr>
          <p:spPr bwMode="auto">
            <a:xfrm flipH="1">
              <a:off x="2180" y="1181"/>
              <a:ext cx="17"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22" name="Line 102"/>
            <p:cNvSpPr>
              <a:spLocks noChangeShapeType="1"/>
            </p:cNvSpPr>
            <p:nvPr/>
          </p:nvSpPr>
          <p:spPr bwMode="auto">
            <a:xfrm>
              <a:off x="1691" y="1253"/>
              <a:ext cx="233"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23" name="Line 103"/>
            <p:cNvSpPr>
              <a:spLocks noChangeShapeType="1"/>
            </p:cNvSpPr>
            <p:nvPr/>
          </p:nvSpPr>
          <p:spPr bwMode="auto">
            <a:xfrm flipH="1">
              <a:off x="1928" y="1181"/>
              <a:ext cx="17"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24" name="Line 104"/>
            <p:cNvSpPr>
              <a:spLocks noChangeShapeType="1"/>
            </p:cNvSpPr>
            <p:nvPr/>
          </p:nvSpPr>
          <p:spPr bwMode="auto">
            <a:xfrm flipH="1">
              <a:off x="2180" y="1181"/>
              <a:ext cx="17"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25" name="Rectangle 105"/>
            <p:cNvSpPr>
              <a:spLocks noChangeArrowheads="1"/>
            </p:cNvSpPr>
            <p:nvPr/>
          </p:nvSpPr>
          <p:spPr bwMode="auto">
            <a:xfrm>
              <a:off x="2159" y="128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8826" name="Line 106"/>
            <p:cNvSpPr>
              <a:spLocks noChangeShapeType="1"/>
            </p:cNvSpPr>
            <p:nvPr/>
          </p:nvSpPr>
          <p:spPr bwMode="auto">
            <a:xfrm flipH="1">
              <a:off x="2432" y="1181"/>
              <a:ext cx="17"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27" name="Line 107"/>
            <p:cNvSpPr>
              <a:spLocks noChangeShapeType="1"/>
            </p:cNvSpPr>
            <p:nvPr/>
          </p:nvSpPr>
          <p:spPr bwMode="auto">
            <a:xfrm>
              <a:off x="1942" y="1253"/>
              <a:ext cx="235"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28" name="Line 108"/>
            <p:cNvSpPr>
              <a:spLocks noChangeShapeType="1"/>
            </p:cNvSpPr>
            <p:nvPr/>
          </p:nvSpPr>
          <p:spPr bwMode="auto">
            <a:xfrm flipH="1">
              <a:off x="2180" y="1181"/>
              <a:ext cx="17"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29" name="Line 109"/>
            <p:cNvSpPr>
              <a:spLocks noChangeShapeType="1"/>
            </p:cNvSpPr>
            <p:nvPr/>
          </p:nvSpPr>
          <p:spPr bwMode="auto">
            <a:xfrm flipH="1">
              <a:off x="2432" y="1181"/>
              <a:ext cx="17"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30" name="Line 110"/>
            <p:cNvSpPr>
              <a:spLocks noChangeShapeType="1"/>
            </p:cNvSpPr>
            <p:nvPr/>
          </p:nvSpPr>
          <p:spPr bwMode="auto">
            <a:xfrm>
              <a:off x="2195" y="1253"/>
              <a:ext cx="233"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31" name="Line 111"/>
            <p:cNvSpPr>
              <a:spLocks noChangeShapeType="1"/>
            </p:cNvSpPr>
            <p:nvPr/>
          </p:nvSpPr>
          <p:spPr bwMode="auto">
            <a:xfrm>
              <a:off x="1694" y="1208"/>
              <a:ext cx="224" cy="0"/>
            </a:xfrm>
            <a:prstGeom prst="line">
              <a:avLst/>
            </a:prstGeom>
            <a:noFill/>
            <a:ln w="25400">
              <a:solidFill>
                <a:srgbClr val="DC0081"/>
              </a:solidFill>
              <a:round/>
              <a:headEnd/>
              <a:tailEnd/>
            </a:ln>
            <a:effectLst/>
          </p:spPr>
          <p:txBody>
            <a:bodyPr wrap="none" anchor="ctr">
              <a:prstTxWarp prst="textNoShape">
                <a:avLst/>
              </a:prstTxWarp>
            </a:bodyPr>
            <a:lstStyle/>
            <a:p>
              <a:endParaRPr lang="en-US"/>
            </a:p>
          </p:txBody>
        </p:sp>
        <p:sp>
          <p:nvSpPr>
            <p:cNvPr id="2718832" name="Line 112"/>
            <p:cNvSpPr>
              <a:spLocks noChangeShapeType="1"/>
            </p:cNvSpPr>
            <p:nvPr/>
          </p:nvSpPr>
          <p:spPr bwMode="auto">
            <a:xfrm>
              <a:off x="1948" y="1208"/>
              <a:ext cx="224" cy="0"/>
            </a:xfrm>
            <a:prstGeom prst="line">
              <a:avLst/>
            </a:prstGeom>
            <a:noFill/>
            <a:ln w="25400">
              <a:solidFill>
                <a:srgbClr val="DC0081"/>
              </a:solidFill>
              <a:round/>
              <a:headEnd/>
              <a:tailEnd/>
            </a:ln>
            <a:effectLst/>
          </p:spPr>
          <p:txBody>
            <a:bodyPr wrap="none" anchor="ctr">
              <a:prstTxWarp prst="textNoShape">
                <a:avLst/>
              </a:prstTxWarp>
            </a:bodyPr>
            <a:lstStyle/>
            <a:p>
              <a:endParaRPr lang="en-US"/>
            </a:p>
          </p:txBody>
        </p:sp>
        <p:sp>
          <p:nvSpPr>
            <p:cNvPr id="2718833" name="Line 113"/>
            <p:cNvSpPr>
              <a:spLocks noChangeShapeType="1"/>
            </p:cNvSpPr>
            <p:nvPr/>
          </p:nvSpPr>
          <p:spPr bwMode="auto">
            <a:xfrm>
              <a:off x="1188" y="1208"/>
              <a:ext cx="226" cy="0"/>
            </a:xfrm>
            <a:prstGeom prst="line">
              <a:avLst/>
            </a:prstGeom>
            <a:noFill/>
            <a:ln w="25400">
              <a:solidFill>
                <a:srgbClr val="DC0081"/>
              </a:solidFill>
              <a:round/>
              <a:headEnd/>
              <a:tailEnd/>
            </a:ln>
            <a:effectLst/>
          </p:spPr>
          <p:txBody>
            <a:bodyPr wrap="none" anchor="ctr">
              <a:prstTxWarp prst="textNoShape">
                <a:avLst/>
              </a:prstTxWarp>
            </a:bodyPr>
            <a:lstStyle/>
            <a:p>
              <a:endParaRPr lang="en-US"/>
            </a:p>
          </p:txBody>
        </p:sp>
        <p:sp>
          <p:nvSpPr>
            <p:cNvPr id="2718834" name="Rectangle 114"/>
            <p:cNvSpPr>
              <a:spLocks noChangeArrowheads="1"/>
            </p:cNvSpPr>
            <p:nvPr/>
          </p:nvSpPr>
          <p:spPr bwMode="auto">
            <a:xfrm>
              <a:off x="1160" y="128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8835" name="Rectangle 115"/>
            <p:cNvSpPr>
              <a:spLocks noChangeArrowheads="1"/>
            </p:cNvSpPr>
            <p:nvPr/>
          </p:nvSpPr>
          <p:spPr bwMode="auto">
            <a:xfrm>
              <a:off x="1387" y="128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8836" name="Line 116"/>
            <p:cNvSpPr>
              <a:spLocks noChangeShapeType="1"/>
            </p:cNvSpPr>
            <p:nvPr/>
          </p:nvSpPr>
          <p:spPr bwMode="auto">
            <a:xfrm>
              <a:off x="1437" y="1253"/>
              <a:ext cx="234"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37" name="Rectangle 117"/>
            <p:cNvSpPr>
              <a:spLocks noChangeArrowheads="1"/>
            </p:cNvSpPr>
            <p:nvPr/>
          </p:nvSpPr>
          <p:spPr bwMode="auto">
            <a:xfrm>
              <a:off x="1907" y="128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8838" name="Rectangle 118"/>
            <p:cNvSpPr>
              <a:spLocks noChangeArrowheads="1"/>
            </p:cNvSpPr>
            <p:nvPr/>
          </p:nvSpPr>
          <p:spPr bwMode="auto">
            <a:xfrm>
              <a:off x="1649" y="1288"/>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8839" name="Line 119"/>
            <p:cNvSpPr>
              <a:spLocks noChangeShapeType="1"/>
            </p:cNvSpPr>
            <p:nvPr/>
          </p:nvSpPr>
          <p:spPr bwMode="auto">
            <a:xfrm>
              <a:off x="1697" y="1303"/>
              <a:ext cx="220" cy="0"/>
            </a:xfrm>
            <a:prstGeom prst="line">
              <a:avLst/>
            </a:prstGeom>
            <a:noFill/>
            <a:ln w="25400">
              <a:solidFill>
                <a:srgbClr val="F39FD1"/>
              </a:solidFill>
              <a:round/>
              <a:headEnd/>
              <a:tailEnd/>
            </a:ln>
            <a:effectLst/>
          </p:spPr>
          <p:txBody>
            <a:bodyPr wrap="none" anchor="ctr">
              <a:prstTxWarp prst="textNoShape">
                <a:avLst/>
              </a:prstTxWarp>
            </a:bodyPr>
            <a:lstStyle/>
            <a:p>
              <a:endParaRPr lang="en-US"/>
            </a:p>
          </p:txBody>
        </p:sp>
        <p:sp>
          <p:nvSpPr>
            <p:cNvPr id="2718840" name="Line 120"/>
            <p:cNvSpPr>
              <a:spLocks noChangeShapeType="1"/>
            </p:cNvSpPr>
            <p:nvPr/>
          </p:nvSpPr>
          <p:spPr bwMode="auto">
            <a:xfrm>
              <a:off x="1948" y="1347"/>
              <a:ext cx="222" cy="1"/>
            </a:xfrm>
            <a:prstGeom prst="line">
              <a:avLst/>
            </a:prstGeom>
            <a:noFill/>
            <a:ln w="25400">
              <a:solidFill>
                <a:srgbClr val="919191"/>
              </a:solidFill>
              <a:round/>
              <a:headEnd/>
              <a:tailEnd/>
            </a:ln>
            <a:effectLst/>
          </p:spPr>
          <p:txBody>
            <a:bodyPr wrap="none" anchor="ctr">
              <a:prstTxWarp prst="textNoShape">
                <a:avLst/>
              </a:prstTxWarp>
            </a:bodyPr>
            <a:lstStyle/>
            <a:p>
              <a:endParaRPr lang="en-US"/>
            </a:p>
          </p:txBody>
        </p:sp>
        <p:sp>
          <p:nvSpPr>
            <p:cNvPr id="2718841" name="Line 121"/>
            <p:cNvSpPr>
              <a:spLocks noChangeShapeType="1"/>
            </p:cNvSpPr>
            <p:nvPr/>
          </p:nvSpPr>
          <p:spPr bwMode="auto">
            <a:xfrm>
              <a:off x="1948" y="1304"/>
              <a:ext cx="222" cy="0"/>
            </a:xfrm>
            <a:prstGeom prst="line">
              <a:avLst/>
            </a:prstGeom>
            <a:noFill/>
            <a:ln w="25400">
              <a:solidFill>
                <a:srgbClr val="F39FD1"/>
              </a:solidFill>
              <a:round/>
              <a:headEnd/>
              <a:tailEnd/>
            </a:ln>
            <a:effectLst/>
          </p:spPr>
          <p:txBody>
            <a:bodyPr wrap="none" anchor="ctr">
              <a:prstTxWarp prst="textNoShape">
                <a:avLst/>
              </a:prstTxWarp>
            </a:bodyPr>
            <a:lstStyle/>
            <a:p>
              <a:endParaRPr lang="en-US"/>
            </a:p>
          </p:txBody>
        </p:sp>
        <p:sp>
          <p:nvSpPr>
            <p:cNvPr id="2718842" name="Line 122"/>
            <p:cNvSpPr>
              <a:spLocks noChangeShapeType="1"/>
            </p:cNvSpPr>
            <p:nvPr/>
          </p:nvSpPr>
          <p:spPr bwMode="auto">
            <a:xfrm>
              <a:off x="2201" y="1303"/>
              <a:ext cx="222" cy="0"/>
            </a:xfrm>
            <a:prstGeom prst="line">
              <a:avLst/>
            </a:prstGeom>
            <a:noFill/>
            <a:ln w="25400">
              <a:solidFill>
                <a:srgbClr val="F39FD1"/>
              </a:solidFill>
              <a:round/>
              <a:headEnd/>
              <a:tailEnd/>
            </a:ln>
            <a:effectLst/>
          </p:spPr>
          <p:txBody>
            <a:bodyPr wrap="none" anchor="ctr">
              <a:prstTxWarp prst="textNoShape">
                <a:avLst/>
              </a:prstTxWarp>
            </a:bodyPr>
            <a:lstStyle/>
            <a:p>
              <a:endParaRPr lang="en-US"/>
            </a:p>
          </p:txBody>
        </p:sp>
        <p:sp>
          <p:nvSpPr>
            <p:cNvPr id="2718843" name="Line 123"/>
            <p:cNvSpPr>
              <a:spLocks noChangeShapeType="1"/>
            </p:cNvSpPr>
            <p:nvPr/>
          </p:nvSpPr>
          <p:spPr bwMode="auto">
            <a:xfrm>
              <a:off x="2200" y="1347"/>
              <a:ext cx="223" cy="1"/>
            </a:xfrm>
            <a:prstGeom prst="line">
              <a:avLst/>
            </a:prstGeom>
            <a:noFill/>
            <a:ln w="25400">
              <a:solidFill>
                <a:srgbClr val="919191"/>
              </a:solidFill>
              <a:round/>
              <a:headEnd/>
              <a:tailEnd/>
            </a:ln>
            <a:effectLst/>
          </p:spPr>
          <p:txBody>
            <a:bodyPr wrap="none" anchor="ctr">
              <a:prstTxWarp prst="textNoShape">
                <a:avLst/>
              </a:prstTxWarp>
            </a:bodyPr>
            <a:lstStyle/>
            <a:p>
              <a:endParaRPr lang="en-US"/>
            </a:p>
          </p:txBody>
        </p:sp>
        <p:sp>
          <p:nvSpPr>
            <p:cNvPr id="2718844" name="Line 124"/>
            <p:cNvSpPr>
              <a:spLocks noChangeShapeType="1"/>
            </p:cNvSpPr>
            <p:nvPr/>
          </p:nvSpPr>
          <p:spPr bwMode="auto">
            <a:xfrm>
              <a:off x="2454" y="1303"/>
              <a:ext cx="222" cy="0"/>
            </a:xfrm>
            <a:prstGeom prst="line">
              <a:avLst/>
            </a:prstGeom>
            <a:noFill/>
            <a:ln w="25400">
              <a:solidFill>
                <a:srgbClr val="F39FD1"/>
              </a:solidFill>
              <a:round/>
              <a:headEnd/>
              <a:tailEnd/>
            </a:ln>
            <a:effectLst/>
          </p:spPr>
          <p:txBody>
            <a:bodyPr wrap="none" anchor="ctr">
              <a:prstTxWarp prst="textNoShape">
                <a:avLst/>
              </a:prstTxWarp>
            </a:bodyPr>
            <a:lstStyle/>
            <a:p>
              <a:endParaRPr lang="en-US"/>
            </a:p>
          </p:txBody>
        </p:sp>
        <p:sp>
          <p:nvSpPr>
            <p:cNvPr id="2718845" name="Line 125"/>
            <p:cNvSpPr>
              <a:spLocks noChangeShapeType="1"/>
            </p:cNvSpPr>
            <p:nvPr/>
          </p:nvSpPr>
          <p:spPr bwMode="auto">
            <a:xfrm>
              <a:off x="2452" y="1347"/>
              <a:ext cx="224" cy="1"/>
            </a:xfrm>
            <a:prstGeom prst="line">
              <a:avLst/>
            </a:prstGeom>
            <a:noFill/>
            <a:ln w="25400">
              <a:solidFill>
                <a:srgbClr val="919191"/>
              </a:solidFill>
              <a:round/>
              <a:headEnd/>
              <a:tailEnd/>
            </a:ln>
            <a:effectLst/>
          </p:spPr>
          <p:txBody>
            <a:bodyPr wrap="none" anchor="ctr">
              <a:prstTxWarp prst="textNoShape">
                <a:avLst/>
              </a:prstTxWarp>
            </a:bodyPr>
            <a:lstStyle/>
            <a:p>
              <a:endParaRPr lang="en-US"/>
            </a:p>
          </p:txBody>
        </p:sp>
        <p:sp>
          <p:nvSpPr>
            <p:cNvPr id="2718846" name="Line 126"/>
            <p:cNvSpPr>
              <a:spLocks noChangeShapeType="1"/>
            </p:cNvSpPr>
            <p:nvPr/>
          </p:nvSpPr>
          <p:spPr bwMode="auto">
            <a:xfrm>
              <a:off x="2706" y="1347"/>
              <a:ext cx="222" cy="1"/>
            </a:xfrm>
            <a:prstGeom prst="line">
              <a:avLst/>
            </a:prstGeom>
            <a:noFill/>
            <a:ln w="25400">
              <a:solidFill>
                <a:srgbClr val="919191"/>
              </a:solidFill>
              <a:round/>
              <a:headEnd/>
              <a:tailEnd/>
            </a:ln>
            <a:effectLst/>
          </p:spPr>
          <p:txBody>
            <a:bodyPr wrap="none" anchor="ctr">
              <a:prstTxWarp prst="textNoShape">
                <a:avLst/>
              </a:prstTxWarp>
            </a:bodyPr>
            <a:lstStyle/>
            <a:p>
              <a:endParaRPr lang="en-US"/>
            </a:p>
          </p:txBody>
        </p:sp>
        <p:sp>
          <p:nvSpPr>
            <p:cNvPr id="2718847" name="Line 127"/>
            <p:cNvSpPr>
              <a:spLocks noChangeShapeType="1"/>
            </p:cNvSpPr>
            <p:nvPr/>
          </p:nvSpPr>
          <p:spPr bwMode="auto">
            <a:xfrm>
              <a:off x="1442" y="1208"/>
              <a:ext cx="225" cy="0"/>
            </a:xfrm>
            <a:prstGeom prst="line">
              <a:avLst/>
            </a:prstGeom>
            <a:noFill/>
            <a:ln w="25400">
              <a:solidFill>
                <a:srgbClr val="DC0081"/>
              </a:solidFill>
              <a:round/>
              <a:headEnd/>
              <a:tailEnd/>
            </a:ln>
            <a:effectLst/>
          </p:spPr>
          <p:txBody>
            <a:bodyPr wrap="none" anchor="ctr">
              <a:prstTxWarp prst="textNoShape">
                <a:avLst/>
              </a:prstTxWarp>
            </a:bodyPr>
            <a:lstStyle/>
            <a:p>
              <a:endParaRPr lang="en-US"/>
            </a:p>
          </p:txBody>
        </p:sp>
        <p:sp>
          <p:nvSpPr>
            <p:cNvPr id="2718848" name="Rectangle 128"/>
            <p:cNvSpPr>
              <a:spLocks noChangeArrowheads="1"/>
            </p:cNvSpPr>
            <p:nvPr/>
          </p:nvSpPr>
          <p:spPr bwMode="auto">
            <a:xfrm>
              <a:off x="2402" y="1294"/>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8849" name="Rectangle 129"/>
            <p:cNvSpPr>
              <a:spLocks noChangeArrowheads="1"/>
            </p:cNvSpPr>
            <p:nvPr/>
          </p:nvSpPr>
          <p:spPr bwMode="auto">
            <a:xfrm>
              <a:off x="2655" y="1294"/>
              <a:ext cx="328" cy="28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a:r>
                <a:rPr lang="en-US" sz="2400" b="1">
                  <a:solidFill>
                    <a:schemeClr val="tx1"/>
                  </a:solidFill>
                  <a:latin typeface="FranklinGothic" charset="0"/>
                </a:rPr>
                <a:t>30</a:t>
              </a:r>
            </a:p>
          </p:txBody>
        </p:sp>
        <p:sp>
          <p:nvSpPr>
            <p:cNvPr id="2718850" name="Line 130"/>
            <p:cNvSpPr>
              <a:spLocks noChangeShapeType="1"/>
            </p:cNvSpPr>
            <p:nvPr/>
          </p:nvSpPr>
          <p:spPr bwMode="auto">
            <a:xfrm flipH="1">
              <a:off x="2432" y="1181"/>
              <a:ext cx="17"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51" name="Line 131"/>
            <p:cNvSpPr>
              <a:spLocks noChangeShapeType="1"/>
            </p:cNvSpPr>
            <p:nvPr/>
          </p:nvSpPr>
          <p:spPr bwMode="auto">
            <a:xfrm>
              <a:off x="1430" y="1181"/>
              <a:ext cx="0" cy="18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52" name="Line 132"/>
            <p:cNvSpPr>
              <a:spLocks noChangeShapeType="1"/>
            </p:cNvSpPr>
            <p:nvPr/>
          </p:nvSpPr>
          <p:spPr bwMode="auto">
            <a:xfrm>
              <a:off x="1684" y="1181"/>
              <a:ext cx="0" cy="18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53" name="Line 133"/>
            <p:cNvSpPr>
              <a:spLocks noChangeShapeType="1"/>
            </p:cNvSpPr>
            <p:nvPr/>
          </p:nvSpPr>
          <p:spPr bwMode="auto">
            <a:xfrm>
              <a:off x="1936" y="1181"/>
              <a:ext cx="0" cy="18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54" name="Line 134"/>
            <p:cNvSpPr>
              <a:spLocks noChangeShapeType="1"/>
            </p:cNvSpPr>
            <p:nvPr/>
          </p:nvSpPr>
          <p:spPr bwMode="auto">
            <a:xfrm>
              <a:off x="2188" y="1181"/>
              <a:ext cx="0" cy="18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55" name="Line 135"/>
            <p:cNvSpPr>
              <a:spLocks noChangeShapeType="1"/>
            </p:cNvSpPr>
            <p:nvPr/>
          </p:nvSpPr>
          <p:spPr bwMode="auto">
            <a:xfrm flipH="1">
              <a:off x="2684" y="1181"/>
              <a:ext cx="17"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18856" name="Line 136"/>
            <p:cNvSpPr>
              <a:spLocks noChangeShapeType="1"/>
            </p:cNvSpPr>
            <p:nvPr/>
          </p:nvSpPr>
          <p:spPr bwMode="auto">
            <a:xfrm flipH="1">
              <a:off x="2938" y="1181"/>
              <a:ext cx="17"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grpSp>
      <p:sp>
        <p:nvSpPr>
          <p:cNvPr id="137" name="Date Placeholder 136"/>
          <p:cNvSpPr>
            <a:spLocks noGrp="1"/>
          </p:cNvSpPr>
          <p:nvPr>
            <p:ph type="dt" sz="half" idx="10"/>
          </p:nvPr>
        </p:nvSpPr>
        <p:spPr/>
        <p:txBody>
          <a:bodyPr/>
          <a:lstStyle/>
          <a:p>
            <a:fld id="{98A9348E-CFA3-6D43-86BD-AD443D0A5213}" type="datetime1">
              <a:rPr lang="en-US" smtClean="0"/>
              <a:pPr/>
              <a:t>7/25/2011</a:t>
            </a:fld>
            <a:endParaRPr lang="en-US" dirty="0"/>
          </a:p>
        </p:txBody>
      </p:sp>
      <p:sp>
        <p:nvSpPr>
          <p:cNvPr id="138" name="Slide Number Placeholder 137"/>
          <p:cNvSpPr>
            <a:spLocks noGrp="1"/>
          </p:cNvSpPr>
          <p:nvPr>
            <p:ph type="sldNum" sz="quarter" idx="12"/>
          </p:nvPr>
        </p:nvSpPr>
        <p:spPr/>
        <p:txBody>
          <a:bodyPr/>
          <a:lstStyle/>
          <a:p>
            <a:fld id="{3CC63E4C-4642-794D-A2FD-70F6B81535F5}" type="slidenum">
              <a:rPr lang="en-US" smtClean="0"/>
              <a:pPr/>
              <a:t>35</a:t>
            </a:fld>
            <a:endParaRPr lang="en-US" dirty="0"/>
          </a:p>
        </p:txBody>
      </p:sp>
      <p:sp>
        <p:nvSpPr>
          <p:cNvPr id="139" name="Footer Placeholder 138"/>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27187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8723"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2819" name="Rectangle 3"/>
          <p:cNvSpPr>
            <a:spLocks noGrp="1" noChangeArrowheads="1"/>
          </p:cNvSpPr>
          <p:nvPr>
            <p:ph type="body" idx="1"/>
          </p:nvPr>
        </p:nvSpPr>
        <p:spPr>
          <a:xfrm>
            <a:off x="4787900" y="1526066"/>
            <a:ext cx="4356100" cy="4335462"/>
          </a:xfrm>
          <a:noFill/>
          <a:ln/>
        </p:spPr>
        <p:txBody>
          <a:bodyPr/>
          <a:lstStyle/>
          <a:p>
            <a:r>
              <a:rPr lang="en-US" sz="2400" dirty="0"/>
              <a:t>Pipelining doesn’t help </a:t>
            </a:r>
            <a:r>
              <a:rPr lang="en-US" sz="2400" dirty="0">
                <a:solidFill>
                  <a:srgbClr val="FF0000"/>
                </a:solidFill>
              </a:rPr>
              <a:t>latency </a:t>
            </a:r>
            <a:r>
              <a:rPr lang="en-US" sz="2400" dirty="0"/>
              <a:t>of single task, it helps </a:t>
            </a:r>
            <a:r>
              <a:rPr lang="en-US" sz="2400" dirty="0">
                <a:solidFill>
                  <a:srgbClr val="FF0000"/>
                </a:solidFill>
              </a:rPr>
              <a:t>throughput </a:t>
            </a:r>
            <a:r>
              <a:rPr lang="en-US" sz="2400" dirty="0"/>
              <a:t>of entire workload</a:t>
            </a:r>
          </a:p>
          <a:p>
            <a:pPr>
              <a:buClr>
                <a:schemeClr val="tx1"/>
              </a:buClr>
            </a:pPr>
            <a:r>
              <a:rPr lang="en-US" sz="2400" dirty="0">
                <a:solidFill>
                  <a:srgbClr val="FF0000"/>
                </a:solidFill>
              </a:rPr>
              <a:t>Multiple </a:t>
            </a:r>
            <a:r>
              <a:rPr lang="en-US" sz="2400" dirty="0"/>
              <a:t>tasks operating simultaneously using different resources</a:t>
            </a:r>
          </a:p>
          <a:p>
            <a:r>
              <a:rPr lang="en-US" sz="2400" dirty="0"/>
              <a:t>Potential speedup = </a:t>
            </a:r>
            <a:r>
              <a:rPr lang="en-US" sz="2400" dirty="0">
                <a:solidFill>
                  <a:srgbClr val="FF0000"/>
                </a:solidFill>
              </a:rPr>
              <a:t>Number pipe stages</a:t>
            </a:r>
          </a:p>
          <a:p>
            <a:r>
              <a:rPr lang="en-US" sz="2400" dirty="0"/>
              <a:t>Time to</a:t>
            </a:r>
            <a:r>
              <a:rPr lang="en-US" sz="2400" dirty="0" smtClean="0"/>
              <a:t> </a:t>
            </a:r>
            <a:r>
              <a:rPr lang="en-US" sz="2400" dirty="0" smtClean="0">
                <a:solidFill>
                  <a:srgbClr val="FF0000"/>
                </a:solidFill>
              </a:rPr>
              <a:t>fill</a:t>
            </a:r>
            <a:r>
              <a:rPr lang="en-US" sz="2400" dirty="0" smtClean="0"/>
              <a:t> </a:t>
            </a:r>
            <a:r>
              <a:rPr lang="en-US" sz="2400" dirty="0"/>
              <a:t>pipeline and time to</a:t>
            </a:r>
            <a:r>
              <a:rPr lang="en-US" sz="2400" dirty="0" smtClean="0"/>
              <a:t> </a:t>
            </a:r>
            <a:r>
              <a:rPr lang="en-US" sz="2400" dirty="0" smtClean="0">
                <a:solidFill>
                  <a:srgbClr val="FF0000"/>
                </a:solidFill>
              </a:rPr>
              <a:t>drain</a:t>
            </a:r>
            <a:r>
              <a:rPr lang="en-US" sz="2400" dirty="0" smtClean="0"/>
              <a:t> </a:t>
            </a:r>
            <a:r>
              <a:rPr lang="en-US" sz="2400" dirty="0"/>
              <a:t>it reduces speedup:</a:t>
            </a:r>
            <a:br>
              <a:rPr lang="en-US" sz="2400" dirty="0"/>
            </a:br>
            <a:r>
              <a:rPr lang="en-US" sz="2400" dirty="0"/>
              <a:t>2.3X </a:t>
            </a:r>
            <a:r>
              <a:rPr lang="en-US" sz="2400" dirty="0" err="1"/>
              <a:t>v</a:t>
            </a:r>
            <a:r>
              <a:rPr lang="en-US" sz="2400" dirty="0"/>
              <a:t>. 4X in this example</a:t>
            </a:r>
          </a:p>
        </p:txBody>
      </p:sp>
      <p:grpSp>
        <p:nvGrpSpPr>
          <p:cNvPr id="2" name="Group 4"/>
          <p:cNvGrpSpPr>
            <a:grpSpLocks/>
          </p:cNvGrpSpPr>
          <p:nvPr/>
        </p:nvGrpSpPr>
        <p:grpSpPr bwMode="auto">
          <a:xfrm>
            <a:off x="331788" y="1518128"/>
            <a:ext cx="4633912" cy="4370387"/>
            <a:chOff x="209" y="707"/>
            <a:chExt cx="2919" cy="2753"/>
          </a:xfrm>
        </p:grpSpPr>
        <p:sp>
          <p:nvSpPr>
            <p:cNvPr id="2722821" name="Rectangle 5"/>
            <p:cNvSpPr>
              <a:spLocks noChangeArrowheads="1"/>
            </p:cNvSpPr>
            <p:nvPr/>
          </p:nvSpPr>
          <p:spPr bwMode="auto">
            <a:xfrm>
              <a:off x="576" y="707"/>
              <a:ext cx="562"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a:solidFill>
                    <a:schemeClr val="tx1"/>
                  </a:solidFill>
                  <a:latin typeface="Arial" pitchFamily="-65" charset="0"/>
                </a:rPr>
                <a:t>6 PM</a:t>
              </a:r>
            </a:p>
          </p:txBody>
        </p:sp>
        <p:sp>
          <p:nvSpPr>
            <p:cNvPr id="2722822" name="Line 6"/>
            <p:cNvSpPr>
              <a:spLocks noChangeShapeType="1"/>
            </p:cNvSpPr>
            <p:nvPr/>
          </p:nvSpPr>
          <p:spPr bwMode="auto">
            <a:xfrm>
              <a:off x="936" y="1080"/>
              <a:ext cx="2192"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sp>
          <p:nvSpPr>
            <p:cNvPr id="2722823" name="Line 7"/>
            <p:cNvSpPr>
              <a:spLocks noChangeShapeType="1"/>
            </p:cNvSpPr>
            <p:nvPr/>
          </p:nvSpPr>
          <p:spPr bwMode="auto">
            <a:xfrm>
              <a:off x="928" y="1000"/>
              <a:ext cx="0" cy="184"/>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824" name="Rectangle 8"/>
            <p:cNvSpPr>
              <a:spLocks noChangeArrowheads="1"/>
            </p:cNvSpPr>
            <p:nvPr/>
          </p:nvSpPr>
          <p:spPr bwMode="auto">
            <a:xfrm>
              <a:off x="1344" y="715"/>
              <a:ext cx="221"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a:solidFill>
                    <a:schemeClr val="tx1"/>
                  </a:solidFill>
                  <a:latin typeface="Arial" pitchFamily="-65" charset="0"/>
                </a:rPr>
                <a:t>7</a:t>
              </a:r>
            </a:p>
          </p:txBody>
        </p:sp>
        <p:sp>
          <p:nvSpPr>
            <p:cNvPr id="2722825" name="Rectangle 9"/>
            <p:cNvSpPr>
              <a:spLocks noChangeArrowheads="1"/>
            </p:cNvSpPr>
            <p:nvPr/>
          </p:nvSpPr>
          <p:spPr bwMode="auto">
            <a:xfrm>
              <a:off x="1891" y="715"/>
              <a:ext cx="221"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a:solidFill>
                    <a:schemeClr val="tx1"/>
                  </a:solidFill>
                  <a:latin typeface="Arial" pitchFamily="-65" charset="0"/>
                </a:rPr>
                <a:t>8</a:t>
              </a:r>
            </a:p>
          </p:txBody>
        </p:sp>
        <p:sp>
          <p:nvSpPr>
            <p:cNvPr id="2722826" name="Rectangle 10"/>
            <p:cNvSpPr>
              <a:spLocks noChangeArrowheads="1"/>
            </p:cNvSpPr>
            <p:nvPr/>
          </p:nvSpPr>
          <p:spPr bwMode="auto">
            <a:xfrm>
              <a:off x="2448" y="715"/>
              <a:ext cx="221"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a:solidFill>
                    <a:schemeClr val="tx1"/>
                  </a:solidFill>
                  <a:latin typeface="Arial" pitchFamily="-65" charset="0"/>
                </a:rPr>
                <a:t>9</a:t>
              </a:r>
            </a:p>
          </p:txBody>
        </p:sp>
        <p:sp>
          <p:nvSpPr>
            <p:cNvPr id="2722827" name="Rectangle 11"/>
            <p:cNvSpPr>
              <a:spLocks noChangeArrowheads="1"/>
            </p:cNvSpPr>
            <p:nvPr/>
          </p:nvSpPr>
          <p:spPr bwMode="auto">
            <a:xfrm>
              <a:off x="2595" y="1054"/>
              <a:ext cx="434" cy="22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800" i="1">
                  <a:solidFill>
                    <a:schemeClr val="tx1"/>
                  </a:solidFill>
                  <a:latin typeface="Arial" pitchFamily="-65" charset="0"/>
                </a:rPr>
                <a:t>Time</a:t>
              </a:r>
            </a:p>
          </p:txBody>
        </p:sp>
        <p:grpSp>
          <p:nvGrpSpPr>
            <p:cNvPr id="3" name="Group 12"/>
            <p:cNvGrpSpPr>
              <a:grpSpLocks/>
            </p:cNvGrpSpPr>
            <p:nvPr/>
          </p:nvGrpSpPr>
          <p:grpSpPr bwMode="auto">
            <a:xfrm>
              <a:off x="574" y="1241"/>
              <a:ext cx="2293" cy="1707"/>
              <a:chOff x="574" y="1241"/>
              <a:chExt cx="2293" cy="1707"/>
            </a:xfrm>
          </p:grpSpPr>
          <p:grpSp>
            <p:nvGrpSpPr>
              <p:cNvPr id="4" name="Group 13"/>
              <p:cNvGrpSpPr>
                <a:grpSpLocks/>
              </p:cNvGrpSpPr>
              <p:nvPr/>
            </p:nvGrpSpPr>
            <p:grpSpPr bwMode="auto">
              <a:xfrm>
                <a:off x="574" y="2028"/>
                <a:ext cx="254" cy="286"/>
                <a:chOff x="574" y="2028"/>
                <a:chExt cx="254" cy="286"/>
              </a:xfrm>
            </p:grpSpPr>
            <p:sp>
              <p:nvSpPr>
                <p:cNvPr id="2722830" name="Freeform 14"/>
                <p:cNvSpPr>
                  <a:spLocks/>
                </p:cNvSpPr>
                <p:nvPr/>
              </p:nvSpPr>
              <p:spPr bwMode="auto">
                <a:xfrm>
                  <a:off x="574" y="2071"/>
                  <a:ext cx="237" cy="212"/>
                </a:xfrm>
                <a:custGeom>
                  <a:avLst/>
                  <a:gdLst/>
                  <a:ahLst/>
                  <a:cxnLst>
                    <a:cxn ang="0">
                      <a:pos x="67" y="10"/>
                    </a:cxn>
                    <a:cxn ang="0">
                      <a:pos x="112" y="11"/>
                    </a:cxn>
                    <a:cxn ang="0">
                      <a:pos x="161" y="0"/>
                    </a:cxn>
                    <a:cxn ang="0">
                      <a:pos x="219" y="0"/>
                    </a:cxn>
                    <a:cxn ang="0">
                      <a:pos x="155" y="60"/>
                    </a:cxn>
                    <a:cxn ang="0">
                      <a:pos x="172" y="64"/>
                    </a:cxn>
                    <a:cxn ang="0">
                      <a:pos x="189" y="71"/>
                    </a:cxn>
                    <a:cxn ang="0">
                      <a:pos x="205" y="80"/>
                    </a:cxn>
                    <a:cxn ang="0">
                      <a:pos x="217" y="90"/>
                    </a:cxn>
                    <a:cxn ang="0">
                      <a:pos x="227" y="103"/>
                    </a:cxn>
                    <a:cxn ang="0">
                      <a:pos x="234" y="118"/>
                    </a:cxn>
                    <a:cxn ang="0">
                      <a:pos x="236" y="134"/>
                    </a:cxn>
                    <a:cxn ang="0">
                      <a:pos x="233" y="151"/>
                    </a:cxn>
                    <a:cxn ang="0">
                      <a:pos x="228" y="164"/>
                    </a:cxn>
                    <a:cxn ang="0">
                      <a:pos x="218" y="177"/>
                    </a:cxn>
                    <a:cxn ang="0">
                      <a:pos x="201" y="192"/>
                    </a:cxn>
                    <a:cxn ang="0">
                      <a:pos x="185" y="200"/>
                    </a:cxn>
                    <a:cxn ang="0">
                      <a:pos x="170" y="206"/>
                    </a:cxn>
                    <a:cxn ang="0">
                      <a:pos x="155" y="210"/>
                    </a:cxn>
                    <a:cxn ang="0">
                      <a:pos x="136" y="211"/>
                    </a:cxn>
                    <a:cxn ang="0">
                      <a:pos x="88" y="210"/>
                    </a:cxn>
                    <a:cxn ang="0">
                      <a:pos x="65" y="206"/>
                    </a:cxn>
                    <a:cxn ang="0">
                      <a:pos x="40" y="195"/>
                    </a:cxn>
                    <a:cxn ang="0">
                      <a:pos x="22" y="182"/>
                    </a:cxn>
                    <a:cxn ang="0">
                      <a:pos x="9" y="167"/>
                    </a:cxn>
                    <a:cxn ang="0">
                      <a:pos x="3" y="151"/>
                    </a:cxn>
                    <a:cxn ang="0">
                      <a:pos x="0" y="137"/>
                    </a:cxn>
                    <a:cxn ang="0">
                      <a:pos x="2" y="121"/>
                    </a:cxn>
                    <a:cxn ang="0">
                      <a:pos x="10" y="101"/>
                    </a:cxn>
                    <a:cxn ang="0">
                      <a:pos x="25" y="85"/>
                    </a:cxn>
                    <a:cxn ang="0">
                      <a:pos x="45" y="71"/>
                    </a:cxn>
                    <a:cxn ang="0">
                      <a:pos x="73" y="62"/>
                    </a:cxn>
                    <a:cxn ang="0">
                      <a:pos x="29" y="3"/>
                    </a:cxn>
                  </a:cxnLst>
                  <a:rect l="0" t="0" r="r" b="b"/>
                  <a:pathLst>
                    <a:path w="237" h="212">
                      <a:moveTo>
                        <a:pt x="29" y="3"/>
                      </a:moveTo>
                      <a:lnTo>
                        <a:pt x="67" y="10"/>
                      </a:lnTo>
                      <a:lnTo>
                        <a:pt x="66" y="0"/>
                      </a:lnTo>
                      <a:lnTo>
                        <a:pt x="112" y="11"/>
                      </a:lnTo>
                      <a:lnTo>
                        <a:pt x="112" y="0"/>
                      </a:lnTo>
                      <a:lnTo>
                        <a:pt x="161" y="0"/>
                      </a:lnTo>
                      <a:lnTo>
                        <a:pt x="160" y="11"/>
                      </a:lnTo>
                      <a:lnTo>
                        <a:pt x="219" y="0"/>
                      </a:lnTo>
                      <a:lnTo>
                        <a:pt x="148" y="60"/>
                      </a:lnTo>
                      <a:lnTo>
                        <a:pt x="155" y="60"/>
                      </a:lnTo>
                      <a:lnTo>
                        <a:pt x="163" y="62"/>
                      </a:lnTo>
                      <a:lnTo>
                        <a:pt x="172" y="64"/>
                      </a:lnTo>
                      <a:lnTo>
                        <a:pt x="180" y="67"/>
                      </a:lnTo>
                      <a:lnTo>
                        <a:pt x="189" y="71"/>
                      </a:lnTo>
                      <a:lnTo>
                        <a:pt x="197" y="75"/>
                      </a:lnTo>
                      <a:lnTo>
                        <a:pt x="205" y="80"/>
                      </a:lnTo>
                      <a:lnTo>
                        <a:pt x="212" y="85"/>
                      </a:lnTo>
                      <a:lnTo>
                        <a:pt x="217" y="90"/>
                      </a:lnTo>
                      <a:lnTo>
                        <a:pt x="222" y="97"/>
                      </a:lnTo>
                      <a:lnTo>
                        <a:pt x="227" y="103"/>
                      </a:lnTo>
                      <a:lnTo>
                        <a:pt x="231" y="111"/>
                      </a:lnTo>
                      <a:lnTo>
                        <a:pt x="234" y="118"/>
                      </a:lnTo>
                      <a:lnTo>
                        <a:pt x="235" y="125"/>
                      </a:lnTo>
                      <a:lnTo>
                        <a:pt x="236" y="134"/>
                      </a:lnTo>
                      <a:lnTo>
                        <a:pt x="235" y="144"/>
                      </a:lnTo>
                      <a:lnTo>
                        <a:pt x="233" y="151"/>
                      </a:lnTo>
                      <a:lnTo>
                        <a:pt x="231" y="158"/>
                      </a:lnTo>
                      <a:lnTo>
                        <a:pt x="228" y="164"/>
                      </a:lnTo>
                      <a:lnTo>
                        <a:pt x="224" y="170"/>
                      </a:lnTo>
                      <a:lnTo>
                        <a:pt x="218" y="177"/>
                      </a:lnTo>
                      <a:lnTo>
                        <a:pt x="210" y="185"/>
                      </a:lnTo>
                      <a:lnTo>
                        <a:pt x="201" y="192"/>
                      </a:lnTo>
                      <a:lnTo>
                        <a:pt x="193" y="197"/>
                      </a:lnTo>
                      <a:lnTo>
                        <a:pt x="185" y="200"/>
                      </a:lnTo>
                      <a:lnTo>
                        <a:pt x="177" y="204"/>
                      </a:lnTo>
                      <a:lnTo>
                        <a:pt x="170" y="206"/>
                      </a:lnTo>
                      <a:lnTo>
                        <a:pt x="161" y="208"/>
                      </a:lnTo>
                      <a:lnTo>
                        <a:pt x="155" y="210"/>
                      </a:lnTo>
                      <a:lnTo>
                        <a:pt x="145" y="210"/>
                      </a:lnTo>
                      <a:lnTo>
                        <a:pt x="136" y="211"/>
                      </a:lnTo>
                      <a:lnTo>
                        <a:pt x="96" y="211"/>
                      </a:lnTo>
                      <a:lnTo>
                        <a:pt x="88" y="210"/>
                      </a:lnTo>
                      <a:lnTo>
                        <a:pt x="78" y="209"/>
                      </a:lnTo>
                      <a:lnTo>
                        <a:pt x="65" y="206"/>
                      </a:lnTo>
                      <a:lnTo>
                        <a:pt x="53" y="201"/>
                      </a:lnTo>
                      <a:lnTo>
                        <a:pt x="40" y="195"/>
                      </a:lnTo>
                      <a:lnTo>
                        <a:pt x="30" y="188"/>
                      </a:lnTo>
                      <a:lnTo>
                        <a:pt x="22" y="182"/>
                      </a:lnTo>
                      <a:lnTo>
                        <a:pt x="15" y="175"/>
                      </a:lnTo>
                      <a:lnTo>
                        <a:pt x="9" y="167"/>
                      </a:lnTo>
                      <a:lnTo>
                        <a:pt x="5" y="157"/>
                      </a:lnTo>
                      <a:lnTo>
                        <a:pt x="3" y="151"/>
                      </a:lnTo>
                      <a:lnTo>
                        <a:pt x="1" y="144"/>
                      </a:lnTo>
                      <a:lnTo>
                        <a:pt x="0" y="137"/>
                      </a:lnTo>
                      <a:lnTo>
                        <a:pt x="1" y="131"/>
                      </a:lnTo>
                      <a:lnTo>
                        <a:pt x="2" y="121"/>
                      </a:lnTo>
                      <a:lnTo>
                        <a:pt x="5" y="112"/>
                      </a:lnTo>
                      <a:lnTo>
                        <a:pt x="10" y="101"/>
                      </a:lnTo>
                      <a:lnTo>
                        <a:pt x="17" y="93"/>
                      </a:lnTo>
                      <a:lnTo>
                        <a:pt x="25" y="85"/>
                      </a:lnTo>
                      <a:lnTo>
                        <a:pt x="35" y="77"/>
                      </a:lnTo>
                      <a:lnTo>
                        <a:pt x="45" y="71"/>
                      </a:lnTo>
                      <a:lnTo>
                        <a:pt x="59" y="65"/>
                      </a:lnTo>
                      <a:lnTo>
                        <a:pt x="73" y="62"/>
                      </a:lnTo>
                      <a:lnTo>
                        <a:pt x="83" y="60"/>
                      </a:lnTo>
                      <a:lnTo>
                        <a:pt x="29" y="3"/>
                      </a:lnTo>
                    </a:path>
                  </a:pathLst>
                </a:custGeom>
                <a:solidFill>
                  <a:schemeClr val="bg2"/>
                </a:solidFill>
                <a:ln w="254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22831" name="Rectangle 15"/>
                <p:cNvSpPr>
                  <a:spLocks noChangeArrowheads="1"/>
                </p:cNvSpPr>
                <p:nvPr/>
              </p:nvSpPr>
              <p:spPr bwMode="auto">
                <a:xfrm>
                  <a:off x="575" y="2028"/>
                  <a:ext cx="253"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bg1"/>
                      </a:solidFill>
                      <a:latin typeface="FranklinGothic" charset="0"/>
                    </a:rPr>
                    <a:t>B</a:t>
                  </a:r>
                </a:p>
              </p:txBody>
            </p:sp>
          </p:grpSp>
          <p:grpSp>
            <p:nvGrpSpPr>
              <p:cNvPr id="5" name="Group 16"/>
              <p:cNvGrpSpPr>
                <a:grpSpLocks/>
              </p:cNvGrpSpPr>
              <p:nvPr/>
            </p:nvGrpSpPr>
            <p:grpSpPr bwMode="auto">
              <a:xfrm>
                <a:off x="580" y="2338"/>
                <a:ext cx="255" cy="286"/>
                <a:chOff x="580" y="2338"/>
                <a:chExt cx="255" cy="286"/>
              </a:xfrm>
            </p:grpSpPr>
            <p:sp>
              <p:nvSpPr>
                <p:cNvPr id="2722833" name="Freeform 17"/>
                <p:cNvSpPr>
                  <a:spLocks/>
                </p:cNvSpPr>
                <p:nvPr/>
              </p:nvSpPr>
              <p:spPr bwMode="auto">
                <a:xfrm>
                  <a:off x="580" y="2382"/>
                  <a:ext cx="237" cy="211"/>
                </a:xfrm>
                <a:custGeom>
                  <a:avLst/>
                  <a:gdLst/>
                  <a:ahLst/>
                  <a:cxnLst>
                    <a:cxn ang="0">
                      <a:pos x="67" y="10"/>
                    </a:cxn>
                    <a:cxn ang="0">
                      <a:pos x="112" y="11"/>
                    </a:cxn>
                    <a:cxn ang="0">
                      <a:pos x="161" y="0"/>
                    </a:cxn>
                    <a:cxn ang="0">
                      <a:pos x="219" y="0"/>
                    </a:cxn>
                    <a:cxn ang="0">
                      <a:pos x="155" y="60"/>
                    </a:cxn>
                    <a:cxn ang="0">
                      <a:pos x="172" y="64"/>
                    </a:cxn>
                    <a:cxn ang="0">
                      <a:pos x="189" y="71"/>
                    </a:cxn>
                    <a:cxn ang="0">
                      <a:pos x="205" y="79"/>
                    </a:cxn>
                    <a:cxn ang="0">
                      <a:pos x="217" y="90"/>
                    </a:cxn>
                    <a:cxn ang="0">
                      <a:pos x="227" y="103"/>
                    </a:cxn>
                    <a:cxn ang="0">
                      <a:pos x="234" y="118"/>
                    </a:cxn>
                    <a:cxn ang="0">
                      <a:pos x="236" y="134"/>
                    </a:cxn>
                    <a:cxn ang="0">
                      <a:pos x="233" y="150"/>
                    </a:cxn>
                    <a:cxn ang="0">
                      <a:pos x="228" y="163"/>
                    </a:cxn>
                    <a:cxn ang="0">
                      <a:pos x="218" y="176"/>
                    </a:cxn>
                    <a:cxn ang="0">
                      <a:pos x="201" y="191"/>
                    </a:cxn>
                    <a:cxn ang="0">
                      <a:pos x="185" y="199"/>
                    </a:cxn>
                    <a:cxn ang="0">
                      <a:pos x="170" y="205"/>
                    </a:cxn>
                    <a:cxn ang="0">
                      <a:pos x="155" y="209"/>
                    </a:cxn>
                    <a:cxn ang="0">
                      <a:pos x="136" y="210"/>
                    </a:cxn>
                    <a:cxn ang="0">
                      <a:pos x="88" y="209"/>
                    </a:cxn>
                    <a:cxn ang="0">
                      <a:pos x="65" y="205"/>
                    </a:cxn>
                    <a:cxn ang="0">
                      <a:pos x="40" y="194"/>
                    </a:cxn>
                    <a:cxn ang="0">
                      <a:pos x="22" y="181"/>
                    </a:cxn>
                    <a:cxn ang="0">
                      <a:pos x="9" y="166"/>
                    </a:cxn>
                    <a:cxn ang="0">
                      <a:pos x="3" y="150"/>
                    </a:cxn>
                    <a:cxn ang="0">
                      <a:pos x="0" y="136"/>
                    </a:cxn>
                    <a:cxn ang="0">
                      <a:pos x="2" y="121"/>
                    </a:cxn>
                    <a:cxn ang="0">
                      <a:pos x="10" y="101"/>
                    </a:cxn>
                    <a:cxn ang="0">
                      <a:pos x="25" y="84"/>
                    </a:cxn>
                    <a:cxn ang="0">
                      <a:pos x="45" y="71"/>
                    </a:cxn>
                    <a:cxn ang="0">
                      <a:pos x="73" y="61"/>
                    </a:cxn>
                    <a:cxn ang="0">
                      <a:pos x="29" y="3"/>
                    </a:cxn>
                  </a:cxnLst>
                  <a:rect l="0" t="0" r="r" b="b"/>
                  <a:pathLst>
                    <a:path w="237" h="211">
                      <a:moveTo>
                        <a:pt x="29" y="3"/>
                      </a:moveTo>
                      <a:lnTo>
                        <a:pt x="67" y="10"/>
                      </a:lnTo>
                      <a:lnTo>
                        <a:pt x="66" y="0"/>
                      </a:lnTo>
                      <a:lnTo>
                        <a:pt x="112" y="11"/>
                      </a:lnTo>
                      <a:lnTo>
                        <a:pt x="112" y="0"/>
                      </a:lnTo>
                      <a:lnTo>
                        <a:pt x="161" y="0"/>
                      </a:lnTo>
                      <a:lnTo>
                        <a:pt x="160" y="11"/>
                      </a:lnTo>
                      <a:lnTo>
                        <a:pt x="219" y="0"/>
                      </a:lnTo>
                      <a:lnTo>
                        <a:pt x="148" y="59"/>
                      </a:lnTo>
                      <a:lnTo>
                        <a:pt x="155" y="60"/>
                      </a:lnTo>
                      <a:lnTo>
                        <a:pt x="163" y="61"/>
                      </a:lnTo>
                      <a:lnTo>
                        <a:pt x="172" y="64"/>
                      </a:lnTo>
                      <a:lnTo>
                        <a:pt x="180" y="66"/>
                      </a:lnTo>
                      <a:lnTo>
                        <a:pt x="189" y="71"/>
                      </a:lnTo>
                      <a:lnTo>
                        <a:pt x="197" y="74"/>
                      </a:lnTo>
                      <a:lnTo>
                        <a:pt x="205" y="79"/>
                      </a:lnTo>
                      <a:lnTo>
                        <a:pt x="212" y="85"/>
                      </a:lnTo>
                      <a:lnTo>
                        <a:pt x="217" y="90"/>
                      </a:lnTo>
                      <a:lnTo>
                        <a:pt x="222" y="96"/>
                      </a:lnTo>
                      <a:lnTo>
                        <a:pt x="227" y="103"/>
                      </a:lnTo>
                      <a:lnTo>
                        <a:pt x="231" y="111"/>
                      </a:lnTo>
                      <a:lnTo>
                        <a:pt x="234" y="118"/>
                      </a:lnTo>
                      <a:lnTo>
                        <a:pt x="235" y="124"/>
                      </a:lnTo>
                      <a:lnTo>
                        <a:pt x="236" y="134"/>
                      </a:lnTo>
                      <a:lnTo>
                        <a:pt x="235" y="143"/>
                      </a:lnTo>
                      <a:lnTo>
                        <a:pt x="233" y="150"/>
                      </a:lnTo>
                      <a:lnTo>
                        <a:pt x="231" y="157"/>
                      </a:lnTo>
                      <a:lnTo>
                        <a:pt x="228" y="163"/>
                      </a:lnTo>
                      <a:lnTo>
                        <a:pt x="224" y="169"/>
                      </a:lnTo>
                      <a:lnTo>
                        <a:pt x="218" y="176"/>
                      </a:lnTo>
                      <a:lnTo>
                        <a:pt x="210" y="184"/>
                      </a:lnTo>
                      <a:lnTo>
                        <a:pt x="201" y="191"/>
                      </a:lnTo>
                      <a:lnTo>
                        <a:pt x="193" y="196"/>
                      </a:lnTo>
                      <a:lnTo>
                        <a:pt x="185" y="199"/>
                      </a:lnTo>
                      <a:lnTo>
                        <a:pt x="177" y="203"/>
                      </a:lnTo>
                      <a:lnTo>
                        <a:pt x="170" y="205"/>
                      </a:lnTo>
                      <a:lnTo>
                        <a:pt x="161" y="207"/>
                      </a:lnTo>
                      <a:lnTo>
                        <a:pt x="155" y="209"/>
                      </a:lnTo>
                      <a:lnTo>
                        <a:pt x="145" y="209"/>
                      </a:lnTo>
                      <a:lnTo>
                        <a:pt x="136" y="210"/>
                      </a:lnTo>
                      <a:lnTo>
                        <a:pt x="96" y="210"/>
                      </a:lnTo>
                      <a:lnTo>
                        <a:pt x="88" y="209"/>
                      </a:lnTo>
                      <a:lnTo>
                        <a:pt x="78" y="208"/>
                      </a:lnTo>
                      <a:lnTo>
                        <a:pt x="65" y="205"/>
                      </a:lnTo>
                      <a:lnTo>
                        <a:pt x="53" y="200"/>
                      </a:lnTo>
                      <a:lnTo>
                        <a:pt x="40" y="194"/>
                      </a:lnTo>
                      <a:lnTo>
                        <a:pt x="30" y="187"/>
                      </a:lnTo>
                      <a:lnTo>
                        <a:pt x="22" y="181"/>
                      </a:lnTo>
                      <a:lnTo>
                        <a:pt x="15" y="174"/>
                      </a:lnTo>
                      <a:lnTo>
                        <a:pt x="9" y="166"/>
                      </a:lnTo>
                      <a:lnTo>
                        <a:pt x="5" y="156"/>
                      </a:lnTo>
                      <a:lnTo>
                        <a:pt x="3" y="150"/>
                      </a:lnTo>
                      <a:lnTo>
                        <a:pt x="1" y="144"/>
                      </a:lnTo>
                      <a:lnTo>
                        <a:pt x="0" y="136"/>
                      </a:lnTo>
                      <a:lnTo>
                        <a:pt x="1" y="131"/>
                      </a:lnTo>
                      <a:lnTo>
                        <a:pt x="2" y="121"/>
                      </a:lnTo>
                      <a:lnTo>
                        <a:pt x="5" y="111"/>
                      </a:lnTo>
                      <a:lnTo>
                        <a:pt x="10" y="101"/>
                      </a:lnTo>
                      <a:lnTo>
                        <a:pt x="17" y="92"/>
                      </a:lnTo>
                      <a:lnTo>
                        <a:pt x="25" y="84"/>
                      </a:lnTo>
                      <a:lnTo>
                        <a:pt x="35" y="76"/>
                      </a:lnTo>
                      <a:lnTo>
                        <a:pt x="45" y="71"/>
                      </a:lnTo>
                      <a:lnTo>
                        <a:pt x="59" y="65"/>
                      </a:lnTo>
                      <a:lnTo>
                        <a:pt x="73" y="61"/>
                      </a:lnTo>
                      <a:lnTo>
                        <a:pt x="83" y="59"/>
                      </a:lnTo>
                      <a:lnTo>
                        <a:pt x="29" y="3"/>
                      </a:lnTo>
                    </a:path>
                  </a:pathLst>
                </a:custGeom>
                <a:solidFill>
                  <a:schemeClr val="bg2"/>
                </a:solidFill>
                <a:ln w="254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22834" name="Rectangle 18"/>
                <p:cNvSpPr>
                  <a:spLocks noChangeArrowheads="1"/>
                </p:cNvSpPr>
                <p:nvPr/>
              </p:nvSpPr>
              <p:spPr bwMode="auto">
                <a:xfrm>
                  <a:off x="582" y="2338"/>
                  <a:ext cx="253"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bg1"/>
                      </a:solidFill>
                      <a:latin typeface="FranklinGothic" charset="0"/>
                    </a:rPr>
                    <a:t>C</a:t>
                  </a:r>
                </a:p>
              </p:txBody>
            </p:sp>
          </p:grpSp>
          <p:grpSp>
            <p:nvGrpSpPr>
              <p:cNvPr id="6" name="Group 19"/>
              <p:cNvGrpSpPr>
                <a:grpSpLocks/>
              </p:cNvGrpSpPr>
              <p:nvPr/>
            </p:nvGrpSpPr>
            <p:grpSpPr bwMode="auto">
              <a:xfrm>
                <a:off x="580" y="2662"/>
                <a:ext cx="254" cy="286"/>
                <a:chOff x="580" y="2662"/>
                <a:chExt cx="254" cy="286"/>
              </a:xfrm>
            </p:grpSpPr>
            <p:sp>
              <p:nvSpPr>
                <p:cNvPr id="2722836" name="Freeform 20"/>
                <p:cNvSpPr>
                  <a:spLocks/>
                </p:cNvSpPr>
                <p:nvPr/>
              </p:nvSpPr>
              <p:spPr bwMode="auto">
                <a:xfrm>
                  <a:off x="580" y="2706"/>
                  <a:ext cx="237" cy="212"/>
                </a:xfrm>
                <a:custGeom>
                  <a:avLst/>
                  <a:gdLst/>
                  <a:ahLst/>
                  <a:cxnLst>
                    <a:cxn ang="0">
                      <a:pos x="67" y="10"/>
                    </a:cxn>
                    <a:cxn ang="0">
                      <a:pos x="112" y="11"/>
                    </a:cxn>
                    <a:cxn ang="0">
                      <a:pos x="161" y="0"/>
                    </a:cxn>
                    <a:cxn ang="0">
                      <a:pos x="219" y="0"/>
                    </a:cxn>
                    <a:cxn ang="0">
                      <a:pos x="155" y="60"/>
                    </a:cxn>
                    <a:cxn ang="0">
                      <a:pos x="172" y="64"/>
                    </a:cxn>
                    <a:cxn ang="0">
                      <a:pos x="189" y="71"/>
                    </a:cxn>
                    <a:cxn ang="0">
                      <a:pos x="205" y="80"/>
                    </a:cxn>
                    <a:cxn ang="0">
                      <a:pos x="217" y="90"/>
                    </a:cxn>
                    <a:cxn ang="0">
                      <a:pos x="227" y="103"/>
                    </a:cxn>
                    <a:cxn ang="0">
                      <a:pos x="234" y="118"/>
                    </a:cxn>
                    <a:cxn ang="0">
                      <a:pos x="236" y="134"/>
                    </a:cxn>
                    <a:cxn ang="0">
                      <a:pos x="233" y="151"/>
                    </a:cxn>
                    <a:cxn ang="0">
                      <a:pos x="228" y="164"/>
                    </a:cxn>
                    <a:cxn ang="0">
                      <a:pos x="218" y="177"/>
                    </a:cxn>
                    <a:cxn ang="0">
                      <a:pos x="201" y="192"/>
                    </a:cxn>
                    <a:cxn ang="0">
                      <a:pos x="185" y="200"/>
                    </a:cxn>
                    <a:cxn ang="0">
                      <a:pos x="170" y="206"/>
                    </a:cxn>
                    <a:cxn ang="0">
                      <a:pos x="155" y="210"/>
                    </a:cxn>
                    <a:cxn ang="0">
                      <a:pos x="136" y="211"/>
                    </a:cxn>
                    <a:cxn ang="0">
                      <a:pos x="88" y="210"/>
                    </a:cxn>
                    <a:cxn ang="0">
                      <a:pos x="65" y="206"/>
                    </a:cxn>
                    <a:cxn ang="0">
                      <a:pos x="40" y="195"/>
                    </a:cxn>
                    <a:cxn ang="0">
                      <a:pos x="22" y="182"/>
                    </a:cxn>
                    <a:cxn ang="0">
                      <a:pos x="9" y="167"/>
                    </a:cxn>
                    <a:cxn ang="0">
                      <a:pos x="3" y="151"/>
                    </a:cxn>
                    <a:cxn ang="0">
                      <a:pos x="0" y="137"/>
                    </a:cxn>
                    <a:cxn ang="0">
                      <a:pos x="2" y="121"/>
                    </a:cxn>
                    <a:cxn ang="0">
                      <a:pos x="10" y="101"/>
                    </a:cxn>
                    <a:cxn ang="0">
                      <a:pos x="25" y="85"/>
                    </a:cxn>
                    <a:cxn ang="0">
                      <a:pos x="45" y="71"/>
                    </a:cxn>
                    <a:cxn ang="0">
                      <a:pos x="73" y="62"/>
                    </a:cxn>
                    <a:cxn ang="0">
                      <a:pos x="29" y="3"/>
                    </a:cxn>
                  </a:cxnLst>
                  <a:rect l="0" t="0" r="r" b="b"/>
                  <a:pathLst>
                    <a:path w="237" h="212">
                      <a:moveTo>
                        <a:pt x="29" y="3"/>
                      </a:moveTo>
                      <a:lnTo>
                        <a:pt x="67" y="10"/>
                      </a:lnTo>
                      <a:lnTo>
                        <a:pt x="66" y="0"/>
                      </a:lnTo>
                      <a:lnTo>
                        <a:pt x="112" y="11"/>
                      </a:lnTo>
                      <a:lnTo>
                        <a:pt x="112" y="0"/>
                      </a:lnTo>
                      <a:lnTo>
                        <a:pt x="161" y="0"/>
                      </a:lnTo>
                      <a:lnTo>
                        <a:pt x="160" y="11"/>
                      </a:lnTo>
                      <a:lnTo>
                        <a:pt x="219" y="0"/>
                      </a:lnTo>
                      <a:lnTo>
                        <a:pt x="148" y="60"/>
                      </a:lnTo>
                      <a:lnTo>
                        <a:pt x="155" y="60"/>
                      </a:lnTo>
                      <a:lnTo>
                        <a:pt x="163" y="62"/>
                      </a:lnTo>
                      <a:lnTo>
                        <a:pt x="172" y="64"/>
                      </a:lnTo>
                      <a:lnTo>
                        <a:pt x="180" y="67"/>
                      </a:lnTo>
                      <a:lnTo>
                        <a:pt x="189" y="71"/>
                      </a:lnTo>
                      <a:lnTo>
                        <a:pt x="197" y="75"/>
                      </a:lnTo>
                      <a:lnTo>
                        <a:pt x="205" y="80"/>
                      </a:lnTo>
                      <a:lnTo>
                        <a:pt x="212" y="85"/>
                      </a:lnTo>
                      <a:lnTo>
                        <a:pt x="217" y="90"/>
                      </a:lnTo>
                      <a:lnTo>
                        <a:pt x="222" y="97"/>
                      </a:lnTo>
                      <a:lnTo>
                        <a:pt x="227" y="103"/>
                      </a:lnTo>
                      <a:lnTo>
                        <a:pt x="231" y="111"/>
                      </a:lnTo>
                      <a:lnTo>
                        <a:pt x="234" y="118"/>
                      </a:lnTo>
                      <a:lnTo>
                        <a:pt x="235" y="125"/>
                      </a:lnTo>
                      <a:lnTo>
                        <a:pt x="236" y="134"/>
                      </a:lnTo>
                      <a:lnTo>
                        <a:pt x="235" y="144"/>
                      </a:lnTo>
                      <a:lnTo>
                        <a:pt x="233" y="151"/>
                      </a:lnTo>
                      <a:lnTo>
                        <a:pt x="231" y="158"/>
                      </a:lnTo>
                      <a:lnTo>
                        <a:pt x="228" y="164"/>
                      </a:lnTo>
                      <a:lnTo>
                        <a:pt x="224" y="170"/>
                      </a:lnTo>
                      <a:lnTo>
                        <a:pt x="218" y="177"/>
                      </a:lnTo>
                      <a:lnTo>
                        <a:pt x="210" y="185"/>
                      </a:lnTo>
                      <a:lnTo>
                        <a:pt x="201" y="192"/>
                      </a:lnTo>
                      <a:lnTo>
                        <a:pt x="193" y="197"/>
                      </a:lnTo>
                      <a:lnTo>
                        <a:pt x="185" y="200"/>
                      </a:lnTo>
                      <a:lnTo>
                        <a:pt x="177" y="204"/>
                      </a:lnTo>
                      <a:lnTo>
                        <a:pt x="170" y="206"/>
                      </a:lnTo>
                      <a:lnTo>
                        <a:pt x="161" y="208"/>
                      </a:lnTo>
                      <a:lnTo>
                        <a:pt x="155" y="210"/>
                      </a:lnTo>
                      <a:lnTo>
                        <a:pt x="145" y="210"/>
                      </a:lnTo>
                      <a:lnTo>
                        <a:pt x="136" y="211"/>
                      </a:lnTo>
                      <a:lnTo>
                        <a:pt x="96" y="211"/>
                      </a:lnTo>
                      <a:lnTo>
                        <a:pt x="88" y="210"/>
                      </a:lnTo>
                      <a:lnTo>
                        <a:pt x="78" y="209"/>
                      </a:lnTo>
                      <a:lnTo>
                        <a:pt x="65" y="206"/>
                      </a:lnTo>
                      <a:lnTo>
                        <a:pt x="53" y="201"/>
                      </a:lnTo>
                      <a:lnTo>
                        <a:pt x="40" y="195"/>
                      </a:lnTo>
                      <a:lnTo>
                        <a:pt x="30" y="188"/>
                      </a:lnTo>
                      <a:lnTo>
                        <a:pt x="22" y="182"/>
                      </a:lnTo>
                      <a:lnTo>
                        <a:pt x="15" y="175"/>
                      </a:lnTo>
                      <a:lnTo>
                        <a:pt x="9" y="167"/>
                      </a:lnTo>
                      <a:lnTo>
                        <a:pt x="5" y="157"/>
                      </a:lnTo>
                      <a:lnTo>
                        <a:pt x="3" y="151"/>
                      </a:lnTo>
                      <a:lnTo>
                        <a:pt x="1" y="144"/>
                      </a:lnTo>
                      <a:lnTo>
                        <a:pt x="0" y="137"/>
                      </a:lnTo>
                      <a:lnTo>
                        <a:pt x="1" y="131"/>
                      </a:lnTo>
                      <a:lnTo>
                        <a:pt x="2" y="121"/>
                      </a:lnTo>
                      <a:lnTo>
                        <a:pt x="5" y="112"/>
                      </a:lnTo>
                      <a:lnTo>
                        <a:pt x="10" y="101"/>
                      </a:lnTo>
                      <a:lnTo>
                        <a:pt x="17" y="93"/>
                      </a:lnTo>
                      <a:lnTo>
                        <a:pt x="25" y="85"/>
                      </a:lnTo>
                      <a:lnTo>
                        <a:pt x="35" y="77"/>
                      </a:lnTo>
                      <a:lnTo>
                        <a:pt x="45" y="71"/>
                      </a:lnTo>
                      <a:lnTo>
                        <a:pt x="59" y="65"/>
                      </a:lnTo>
                      <a:lnTo>
                        <a:pt x="73" y="62"/>
                      </a:lnTo>
                      <a:lnTo>
                        <a:pt x="83" y="60"/>
                      </a:lnTo>
                      <a:lnTo>
                        <a:pt x="29" y="3"/>
                      </a:lnTo>
                    </a:path>
                  </a:pathLst>
                </a:custGeom>
                <a:solidFill>
                  <a:schemeClr val="bg2"/>
                </a:solidFill>
                <a:ln w="254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22837" name="Rectangle 21"/>
                <p:cNvSpPr>
                  <a:spLocks noChangeArrowheads="1"/>
                </p:cNvSpPr>
                <p:nvPr/>
              </p:nvSpPr>
              <p:spPr bwMode="auto">
                <a:xfrm>
                  <a:off x="581" y="2662"/>
                  <a:ext cx="253"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bg1"/>
                      </a:solidFill>
                      <a:latin typeface="FranklinGothic" charset="0"/>
                    </a:rPr>
                    <a:t>D</a:t>
                  </a:r>
                </a:p>
              </p:txBody>
            </p:sp>
          </p:grpSp>
          <p:grpSp>
            <p:nvGrpSpPr>
              <p:cNvPr id="7" name="Group 22"/>
              <p:cNvGrpSpPr>
                <a:grpSpLocks/>
              </p:cNvGrpSpPr>
              <p:nvPr/>
            </p:nvGrpSpPr>
            <p:grpSpPr bwMode="auto">
              <a:xfrm>
                <a:off x="574" y="1633"/>
                <a:ext cx="255" cy="286"/>
                <a:chOff x="574" y="1633"/>
                <a:chExt cx="255" cy="286"/>
              </a:xfrm>
            </p:grpSpPr>
            <p:sp>
              <p:nvSpPr>
                <p:cNvPr id="2722839" name="Freeform 23"/>
                <p:cNvSpPr>
                  <a:spLocks/>
                </p:cNvSpPr>
                <p:nvPr/>
              </p:nvSpPr>
              <p:spPr bwMode="auto">
                <a:xfrm>
                  <a:off x="574" y="1677"/>
                  <a:ext cx="237" cy="211"/>
                </a:xfrm>
                <a:custGeom>
                  <a:avLst/>
                  <a:gdLst/>
                  <a:ahLst/>
                  <a:cxnLst>
                    <a:cxn ang="0">
                      <a:pos x="67" y="10"/>
                    </a:cxn>
                    <a:cxn ang="0">
                      <a:pos x="112" y="11"/>
                    </a:cxn>
                    <a:cxn ang="0">
                      <a:pos x="161" y="0"/>
                    </a:cxn>
                    <a:cxn ang="0">
                      <a:pos x="219" y="0"/>
                    </a:cxn>
                    <a:cxn ang="0">
                      <a:pos x="155" y="60"/>
                    </a:cxn>
                    <a:cxn ang="0">
                      <a:pos x="172" y="64"/>
                    </a:cxn>
                    <a:cxn ang="0">
                      <a:pos x="189" y="71"/>
                    </a:cxn>
                    <a:cxn ang="0">
                      <a:pos x="205" y="79"/>
                    </a:cxn>
                    <a:cxn ang="0">
                      <a:pos x="217" y="90"/>
                    </a:cxn>
                    <a:cxn ang="0">
                      <a:pos x="227" y="103"/>
                    </a:cxn>
                    <a:cxn ang="0">
                      <a:pos x="234" y="118"/>
                    </a:cxn>
                    <a:cxn ang="0">
                      <a:pos x="236" y="134"/>
                    </a:cxn>
                    <a:cxn ang="0">
                      <a:pos x="233" y="150"/>
                    </a:cxn>
                    <a:cxn ang="0">
                      <a:pos x="228" y="163"/>
                    </a:cxn>
                    <a:cxn ang="0">
                      <a:pos x="218" y="176"/>
                    </a:cxn>
                    <a:cxn ang="0">
                      <a:pos x="201" y="191"/>
                    </a:cxn>
                    <a:cxn ang="0">
                      <a:pos x="185" y="199"/>
                    </a:cxn>
                    <a:cxn ang="0">
                      <a:pos x="170" y="205"/>
                    </a:cxn>
                    <a:cxn ang="0">
                      <a:pos x="155" y="209"/>
                    </a:cxn>
                    <a:cxn ang="0">
                      <a:pos x="136" y="210"/>
                    </a:cxn>
                    <a:cxn ang="0">
                      <a:pos x="88" y="209"/>
                    </a:cxn>
                    <a:cxn ang="0">
                      <a:pos x="65" y="205"/>
                    </a:cxn>
                    <a:cxn ang="0">
                      <a:pos x="40" y="194"/>
                    </a:cxn>
                    <a:cxn ang="0">
                      <a:pos x="22" y="181"/>
                    </a:cxn>
                    <a:cxn ang="0">
                      <a:pos x="9" y="166"/>
                    </a:cxn>
                    <a:cxn ang="0">
                      <a:pos x="3" y="150"/>
                    </a:cxn>
                    <a:cxn ang="0">
                      <a:pos x="0" y="136"/>
                    </a:cxn>
                    <a:cxn ang="0">
                      <a:pos x="2" y="121"/>
                    </a:cxn>
                    <a:cxn ang="0">
                      <a:pos x="10" y="101"/>
                    </a:cxn>
                    <a:cxn ang="0">
                      <a:pos x="25" y="84"/>
                    </a:cxn>
                    <a:cxn ang="0">
                      <a:pos x="45" y="71"/>
                    </a:cxn>
                    <a:cxn ang="0">
                      <a:pos x="73" y="61"/>
                    </a:cxn>
                    <a:cxn ang="0">
                      <a:pos x="29" y="3"/>
                    </a:cxn>
                  </a:cxnLst>
                  <a:rect l="0" t="0" r="r" b="b"/>
                  <a:pathLst>
                    <a:path w="237" h="211">
                      <a:moveTo>
                        <a:pt x="29" y="3"/>
                      </a:moveTo>
                      <a:lnTo>
                        <a:pt x="67" y="10"/>
                      </a:lnTo>
                      <a:lnTo>
                        <a:pt x="66" y="0"/>
                      </a:lnTo>
                      <a:lnTo>
                        <a:pt x="112" y="11"/>
                      </a:lnTo>
                      <a:lnTo>
                        <a:pt x="112" y="0"/>
                      </a:lnTo>
                      <a:lnTo>
                        <a:pt x="161" y="0"/>
                      </a:lnTo>
                      <a:lnTo>
                        <a:pt x="160" y="11"/>
                      </a:lnTo>
                      <a:lnTo>
                        <a:pt x="219" y="0"/>
                      </a:lnTo>
                      <a:lnTo>
                        <a:pt x="148" y="59"/>
                      </a:lnTo>
                      <a:lnTo>
                        <a:pt x="155" y="60"/>
                      </a:lnTo>
                      <a:lnTo>
                        <a:pt x="163" y="61"/>
                      </a:lnTo>
                      <a:lnTo>
                        <a:pt x="172" y="64"/>
                      </a:lnTo>
                      <a:lnTo>
                        <a:pt x="180" y="66"/>
                      </a:lnTo>
                      <a:lnTo>
                        <a:pt x="189" y="71"/>
                      </a:lnTo>
                      <a:lnTo>
                        <a:pt x="197" y="74"/>
                      </a:lnTo>
                      <a:lnTo>
                        <a:pt x="205" y="79"/>
                      </a:lnTo>
                      <a:lnTo>
                        <a:pt x="212" y="85"/>
                      </a:lnTo>
                      <a:lnTo>
                        <a:pt x="217" y="90"/>
                      </a:lnTo>
                      <a:lnTo>
                        <a:pt x="222" y="96"/>
                      </a:lnTo>
                      <a:lnTo>
                        <a:pt x="227" y="103"/>
                      </a:lnTo>
                      <a:lnTo>
                        <a:pt x="231" y="111"/>
                      </a:lnTo>
                      <a:lnTo>
                        <a:pt x="234" y="118"/>
                      </a:lnTo>
                      <a:lnTo>
                        <a:pt x="235" y="124"/>
                      </a:lnTo>
                      <a:lnTo>
                        <a:pt x="236" y="134"/>
                      </a:lnTo>
                      <a:lnTo>
                        <a:pt x="235" y="143"/>
                      </a:lnTo>
                      <a:lnTo>
                        <a:pt x="233" y="150"/>
                      </a:lnTo>
                      <a:lnTo>
                        <a:pt x="231" y="157"/>
                      </a:lnTo>
                      <a:lnTo>
                        <a:pt x="228" y="163"/>
                      </a:lnTo>
                      <a:lnTo>
                        <a:pt x="224" y="169"/>
                      </a:lnTo>
                      <a:lnTo>
                        <a:pt x="218" y="176"/>
                      </a:lnTo>
                      <a:lnTo>
                        <a:pt x="210" y="184"/>
                      </a:lnTo>
                      <a:lnTo>
                        <a:pt x="201" y="191"/>
                      </a:lnTo>
                      <a:lnTo>
                        <a:pt x="193" y="196"/>
                      </a:lnTo>
                      <a:lnTo>
                        <a:pt x="185" y="199"/>
                      </a:lnTo>
                      <a:lnTo>
                        <a:pt x="177" y="203"/>
                      </a:lnTo>
                      <a:lnTo>
                        <a:pt x="170" y="205"/>
                      </a:lnTo>
                      <a:lnTo>
                        <a:pt x="161" y="207"/>
                      </a:lnTo>
                      <a:lnTo>
                        <a:pt x="155" y="209"/>
                      </a:lnTo>
                      <a:lnTo>
                        <a:pt x="145" y="209"/>
                      </a:lnTo>
                      <a:lnTo>
                        <a:pt x="136" y="210"/>
                      </a:lnTo>
                      <a:lnTo>
                        <a:pt x="96" y="210"/>
                      </a:lnTo>
                      <a:lnTo>
                        <a:pt x="88" y="209"/>
                      </a:lnTo>
                      <a:lnTo>
                        <a:pt x="78" y="208"/>
                      </a:lnTo>
                      <a:lnTo>
                        <a:pt x="65" y="205"/>
                      </a:lnTo>
                      <a:lnTo>
                        <a:pt x="53" y="200"/>
                      </a:lnTo>
                      <a:lnTo>
                        <a:pt x="40" y="194"/>
                      </a:lnTo>
                      <a:lnTo>
                        <a:pt x="30" y="187"/>
                      </a:lnTo>
                      <a:lnTo>
                        <a:pt x="22" y="181"/>
                      </a:lnTo>
                      <a:lnTo>
                        <a:pt x="15" y="174"/>
                      </a:lnTo>
                      <a:lnTo>
                        <a:pt x="9" y="166"/>
                      </a:lnTo>
                      <a:lnTo>
                        <a:pt x="5" y="156"/>
                      </a:lnTo>
                      <a:lnTo>
                        <a:pt x="3" y="150"/>
                      </a:lnTo>
                      <a:lnTo>
                        <a:pt x="1" y="144"/>
                      </a:lnTo>
                      <a:lnTo>
                        <a:pt x="0" y="136"/>
                      </a:lnTo>
                      <a:lnTo>
                        <a:pt x="1" y="131"/>
                      </a:lnTo>
                      <a:lnTo>
                        <a:pt x="2" y="121"/>
                      </a:lnTo>
                      <a:lnTo>
                        <a:pt x="5" y="111"/>
                      </a:lnTo>
                      <a:lnTo>
                        <a:pt x="10" y="101"/>
                      </a:lnTo>
                      <a:lnTo>
                        <a:pt x="17" y="92"/>
                      </a:lnTo>
                      <a:lnTo>
                        <a:pt x="25" y="84"/>
                      </a:lnTo>
                      <a:lnTo>
                        <a:pt x="35" y="76"/>
                      </a:lnTo>
                      <a:lnTo>
                        <a:pt x="45" y="71"/>
                      </a:lnTo>
                      <a:lnTo>
                        <a:pt x="59" y="65"/>
                      </a:lnTo>
                      <a:lnTo>
                        <a:pt x="73" y="61"/>
                      </a:lnTo>
                      <a:lnTo>
                        <a:pt x="83" y="59"/>
                      </a:lnTo>
                      <a:lnTo>
                        <a:pt x="29" y="3"/>
                      </a:lnTo>
                    </a:path>
                  </a:pathLst>
                </a:custGeom>
                <a:solidFill>
                  <a:schemeClr val="bg2"/>
                </a:solidFill>
                <a:ln w="254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22840" name="Rectangle 24"/>
                <p:cNvSpPr>
                  <a:spLocks noChangeArrowheads="1"/>
                </p:cNvSpPr>
                <p:nvPr/>
              </p:nvSpPr>
              <p:spPr bwMode="auto">
                <a:xfrm>
                  <a:off x="576" y="1633"/>
                  <a:ext cx="253"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dirty="0">
                      <a:solidFill>
                        <a:schemeClr val="bg1"/>
                      </a:solidFill>
                      <a:latin typeface="FranklinGothic" charset="0"/>
                    </a:rPr>
                    <a:t>A</a:t>
                  </a:r>
                </a:p>
              </p:txBody>
            </p:sp>
          </p:grpSp>
          <p:sp>
            <p:nvSpPr>
              <p:cNvPr id="2722841" name="Line 25"/>
              <p:cNvSpPr>
                <a:spLocks noChangeShapeType="1"/>
              </p:cNvSpPr>
              <p:nvPr/>
            </p:nvSpPr>
            <p:spPr bwMode="auto">
              <a:xfrm flipH="1">
                <a:off x="1424"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842" name="Line 26"/>
              <p:cNvSpPr>
                <a:spLocks noChangeShapeType="1"/>
              </p:cNvSpPr>
              <p:nvPr/>
            </p:nvSpPr>
            <p:spPr bwMode="auto">
              <a:xfrm flipH="1">
                <a:off x="1709"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843" name="Line 27"/>
              <p:cNvSpPr>
                <a:spLocks noChangeShapeType="1"/>
              </p:cNvSpPr>
              <p:nvPr/>
            </p:nvSpPr>
            <p:spPr bwMode="auto">
              <a:xfrm flipH="1">
                <a:off x="1993"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844" name="AutoShape 28"/>
              <p:cNvSpPr>
                <a:spLocks noChangeArrowheads="1"/>
              </p:cNvSpPr>
              <p:nvPr/>
            </p:nvSpPr>
            <p:spPr bwMode="auto">
              <a:xfrm>
                <a:off x="1199" y="2015"/>
                <a:ext cx="208" cy="259"/>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2845" name="AutoShape 29"/>
              <p:cNvSpPr>
                <a:spLocks noChangeArrowheads="1"/>
              </p:cNvSpPr>
              <p:nvPr/>
            </p:nvSpPr>
            <p:spPr bwMode="auto">
              <a:xfrm>
                <a:off x="1250" y="1963"/>
                <a:ext cx="157" cy="46"/>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2846" name="AutoShape 30"/>
              <p:cNvSpPr>
                <a:spLocks noChangeArrowheads="1"/>
              </p:cNvSpPr>
              <p:nvPr/>
            </p:nvSpPr>
            <p:spPr bwMode="auto">
              <a:xfrm>
                <a:off x="1241" y="2035"/>
                <a:ext cx="107" cy="15"/>
              </a:xfrm>
              <a:prstGeom prst="parallelogram">
                <a:avLst>
                  <a:gd name="adj" fmla="val 178300"/>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grpSp>
            <p:nvGrpSpPr>
              <p:cNvPr id="8" name="Group 31"/>
              <p:cNvGrpSpPr>
                <a:grpSpLocks/>
              </p:cNvGrpSpPr>
              <p:nvPr/>
            </p:nvGrpSpPr>
            <p:grpSpPr bwMode="auto">
              <a:xfrm>
                <a:off x="1715" y="1998"/>
                <a:ext cx="201" cy="257"/>
                <a:chOff x="1715" y="1998"/>
                <a:chExt cx="201" cy="257"/>
              </a:xfrm>
            </p:grpSpPr>
            <p:sp>
              <p:nvSpPr>
                <p:cNvPr id="2722848" name="Freeform 32"/>
                <p:cNvSpPr>
                  <a:spLocks/>
                </p:cNvSpPr>
                <p:nvPr/>
              </p:nvSpPr>
              <p:spPr bwMode="auto">
                <a:xfrm>
                  <a:off x="1844" y="2117"/>
                  <a:ext cx="60" cy="138"/>
                </a:xfrm>
                <a:custGeom>
                  <a:avLst/>
                  <a:gdLst/>
                  <a:ahLst/>
                  <a:cxnLst>
                    <a:cxn ang="0">
                      <a:pos x="43" y="0"/>
                    </a:cxn>
                    <a:cxn ang="0">
                      <a:pos x="59" y="0"/>
                    </a:cxn>
                    <a:cxn ang="0">
                      <a:pos x="16" y="137"/>
                    </a:cxn>
                    <a:cxn ang="0">
                      <a:pos x="0" y="137"/>
                    </a:cxn>
                    <a:cxn ang="0">
                      <a:pos x="43" y="0"/>
                    </a:cxn>
                  </a:cxnLst>
                  <a:rect l="0" t="0" r="r" b="b"/>
                  <a:pathLst>
                    <a:path w="60" h="138">
                      <a:moveTo>
                        <a:pt x="43" y="0"/>
                      </a:moveTo>
                      <a:lnTo>
                        <a:pt x="59" y="0"/>
                      </a:lnTo>
                      <a:lnTo>
                        <a:pt x="16" y="137"/>
                      </a:lnTo>
                      <a:lnTo>
                        <a:pt x="0" y="137"/>
                      </a:lnTo>
                      <a:lnTo>
                        <a:pt x="43" y="0"/>
                      </a:lnTo>
                    </a:path>
                  </a:pathLst>
                </a:custGeom>
                <a:solidFill>
                  <a:srgbClr val="F39FD1"/>
                </a:solidFill>
                <a:ln w="12700" cap="rnd" cmpd="sng">
                  <a:noFill/>
                  <a:prstDash val="solid"/>
                  <a:round/>
                  <a:headEnd type="none" w="med" len="med"/>
                  <a:tailEnd type="none" w="med" len="med"/>
                </a:ln>
                <a:effectLst/>
              </p:spPr>
              <p:txBody>
                <a:bodyPr>
                  <a:prstTxWarp prst="textNoShape">
                    <a:avLst/>
                  </a:prstTxWarp>
                </a:bodyPr>
                <a:lstStyle/>
                <a:p>
                  <a:endParaRPr lang="en-US"/>
                </a:p>
              </p:txBody>
            </p:sp>
            <p:sp>
              <p:nvSpPr>
                <p:cNvPr id="2722849" name="Rectangle 33"/>
                <p:cNvSpPr>
                  <a:spLocks noChangeArrowheads="1"/>
                </p:cNvSpPr>
                <p:nvPr/>
              </p:nvSpPr>
              <p:spPr bwMode="auto">
                <a:xfrm>
                  <a:off x="1840" y="2117"/>
                  <a:ext cx="76"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2850" name="Rectangle 34"/>
                <p:cNvSpPr>
                  <a:spLocks noChangeArrowheads="1"/>
                </p:cNvSpPr>
                <p:nvPr/>
              </p:nvSpPr>
              <p:spPr bwMode="auto">
                <a:xfrm>
                  <a:off x="1846" y="2175"/>
                  <a:ext cx="57" cy="11"/>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2851" name="Rectangle 35"/>
                <p:cNvSpPr>
                  <a:spLocks noChangeArrowheads="1"/>
                </p:cNvSpPr>
                <p:nvPr/>
              </p:nvSpPr>
              <p:spPr bwMode="auto">
                <a:xfrm>
                  <a:off x="1715" y="2175"/>
                  <a:ext cx="75" cy="7"/>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2852" name="Oval 36"/>
                <p:cNvSpPr>
                  <a:spLocks noChangeArrowheads="1"/>
                </p:cNvSpPr>
                <p:nvPr/>
              </p:nvSpPr>
              <p:spPr bwMode="auto">
                <a:xfrm>
                  <a:off x="1774" y="1998"/>
                  <a:ext cx="22" cy="26"/>
                </a:xfrm>
                <a:prstGeom prst="ellipse">
                  <a:avLst/>
                </a:prstGeom>
                <a:solidFill>
                  <a:srgbClr val="F39FD1"/>
                </a:solidFill>
                <a:ln w="25400">
                  <a:solidFill>
                    <a:srgbClr val="000000"/>
                  </a:solidFill>
                  <a:round/>
                  <a:headEnd/>
                  <a:tailEnd/>
                </a:ln>
                <a:effectLst/>
              </p:spPr>
              <p:txBody>
                <a:bodyPr wrap="none" anchor="ctr">
                  <a:prstTxWarp prst="textNoShape">
                    <a:avLst/>
                  </a:prstTxWarp>
                </a:bodyPr>
                <a:lstStyle/>
                <a:p>
                  <a:endParaRPr lang="en-US"/>
                </a:p>
              </p:txBody>
            </p:sp>
            <p:sp>
              <p:nvSpPr>
                <p:cNvPr id="2722853" name="Freeform 37"/>
                <p:cNvSpPr>
                  <a:spLocks/>
                </p:cNvSpPr>
                <p:nvPr/>
              </p:nvSpPr>
              <p:spPr bwMode="auto">
                <a:xfrm>
                  <a:off x="1715" y="2043"/>
                  <a:ext cx="138" cy="212"/>
                </a:xfrm>
                <a:custGeom>
                  <a:avLst/>
                  <a:gdLst/>
                  <a:ahLst/>
                  <a:cxnLst>
                    <a:cxn ang="0">
                      <a:pos x="1" y="98"/>
                    </a:cxn>
                    <a:cxn ang="0">
                      <a:pos x="1" y="100"/>
                    </a:cxn>
                    <a:cxn ang="0">
                      <a:pos x="0" y="104"/>
                    </a:cxn>
                    <a:cxn ang="0">
                      <a:pos x="0" y="107"/>
                    </a:cxn>
                    <a:cxn ang="0">
                      <a:pos x="1" y="111"/>
                    </a:cxn>
                    <a:cxn ang="0">
                      <a:pos x="3" y="114"/>
                    </a:cxn>
                    <a:cxn ang="0">
                      <a:pos x="6" y="116"/>
                    </a:cxn>
                    <a:cxn ang="0">
                      <a:pos x="9" y="118"/>
                    </a:cxn>
                    <a:cxn ang="0">
                      <a:pos x="11" y="119"/>
                    </a:cxn>
                    <a:cxn ang="0">
                      <a:pos x="15" y="119"/>
                    </a:cxn>
                    <a:cxn ang="0">
                      <a:pos x="89" y="211"/>
                    </a:cxn>
                    <a:cxn ang="0">
                      <a:pos x="113" y="101"/>
                    </a:cxn>
                    <a:cxn ang="0">
                      <a:pos x="113" y="99"/>
                    </a:cxn>
                    <a:cxn ang="0">
                      <a:pos x="111" y="97"/>
                    </a:cxn>
                    <a:cxn ang="0">
                      <a:pos x="109" y="95"/>
                    </a:cxn>
                    <a:cxn ang="0">
                      <a:pos x="108" y="94"/>
                    </a:cxn>
                    <a:cxn ang="0">
                      <a:pos x="105" y="93"/>
                    </a:cxn>
                    <a:cxn ang="0">
                      <a:pos x="102" y="92"/>
                    </a:cxn>
                    <a:cxn ang="0">
                      <a:pos x="100" y="92"/>
                    </a:cxn>
                    <a:cxn ang="0">
                      <a:pos x="97" y="92"/>
                    </a:cxn>
                    <a:cxn ang="0">
                      <a:pos x="66" y="54"/>
                    </a:cxn>
                    <a:cxn ang="0">
                      <a:pos x="127" y="67"/>
                    </a:cxn>
                    <a:cxn ang="0">
                      <a:pos x="130" y="66"/>
                    </a:cxn>
                    <a:cxn ang="0">
                      <a:pos x="131" y="65"/>
                    </a:cxn>
                    <a:cxn ang="0">
                      <a:pos x="134" y="63"/>
                    </a:cxn>
                    <a:cxn ang="0">
                      <a:pos x="136" y="62"/>
                    </a:cxn>
                    <a:cxn ang="0">
                      <a:pos x="136" y="59"/>
                    </a:cxn>
                    <a:cxn ang="0">
                      <a:pos x="137" y="56"/>
                    </a:cxn>
                    <a:cxn ang="0">
                      <a:pos x="136" y="53"/>
                    </a:cxn>
                    <a:cxn ang="0">
                      <a:pos x="135" y="50"/>
                    </a:cxn>
                    <a:cxn ang="0">
                      <a:pos x="133" y="49"/>
                    </a:cxn>
                    <a:cxn ang="0">
                      <a:pos x="131" y="47"/>
                    </a:cxn>
                    <a:cxn ang="0">
                      <a:pos x="128" y="46"/>
                    </a:cxn>
                    <a:cxn ang="0">
                      <a:pos x="87" y="46"/>
                    </a:cxn>
                    <a:cxn ang="0">
                      <a:pos x="80" y="30"/>
                    </a:cxn>
                    <a:cxn ang="0">
                      <a:pos x="80" y="26"/>
                    </a:cxn>
                    <a:cxn ang="0">
                      <a:pos x="81" y="22"/>
                    </a:cxn>
                    <a:cxn ang="0">
                      <a:pos x="81" y="17"/>
                    </a:cxn>
                    <a:cxn ang="0">
                      <a:pos x="80" y="14"/>
                    </a:cxn>
                    <a:cxn ang="0">
                      <a:pos x="78" y="11"/>
                    </a:cxn>
                    <a:cxn ang="0">
                      <a:pos x="76" y="7"/>
                    </a:cxn>
                    <a:cxn ang="0">
                      <a:pos x="73" y="5"/>
                    </a:cxn>
                    <a:cxn ang="0">
                      <a:pos x="70" y="2"/>
                    </a:cxn>
                    <a:cxn ang="0">
                      <a:pos x="66" y="1"/>
                    </a:cxn>
                    <a:cxn ang="0">
                      <a:pos x="62" y="0"/>
                    </a:cxn>
                    <a:cxn ang="0">
                      <a:pos x="57" y="0"/>
                    </a:cxn>
                    <a:cxn ang="0">
                      <a:pos x="53" y="1"/>
                    </a:cxn>
                    <a:cxn ang="0">
                      <a:pos x="49" y="2"/>
                    </a:cxn>
                    <a:cxn ang="0">
                      <a:pos x="45" y="4"/>
                    </a:cxn>
                    <a:cxn ang="0">
                      <a:pos x="42" y="8"/>
                    </a:cxn>
                    <a:cxn ang="0">
                      <a:pos x="39" y="12"/>
                    </a:cxn>
                    <a:cxn ang="0">
                      <a:pos x="37" y="16"/>
                    </a:cxn>
                  </a:cxnLst>
                  <a:rect l="0" t="0" r="r" b="b"/>
                  <a:pathLst>
                    <a:path w="138" h="212">
                      <a:moveTo>
                        <a:pt x="37" y="16"/>
                      </a:moveTo>
                      <a:lnTo>
                        <a:pt x="1" y="98"/>
                      </a:lnTo>
                      <a:lnTo>
                        <a:pt x="1" y="99"/>
                      </a:lnTo>
                      <a:lnTo>
                        <a:pt x="1" y="100"/>
                      </a:lnTo>
                      <a:lnTo>
                        <a:pt x="0" y="101"/>
                      </a:lnTo>
                      <a:lnTo>
                        <a:pt x="0" y="104"/>
                      </a:lnTo>
                      <a:lnTo>
                        <a:pt x="0" y="105"/>
                      </a:lnTo>
                      <a:lnTo>
                        <a:pt x="0" y="107"/>
                      </a:lnTo>
                      <a:lnTo>
                        <a:pt x="1" y="109"/>
                      </a:lnTo>
                      <a:lnTo>
                        <a:pt x="1" y="111"/>
                      </a:lnTo>
                      <a:lnTo>
                        <a:pt x="2" y="112"/>
                      </a:lnTo>
                      <a:lnTo>
                        <a:pt x="3" y="114"/>
                      </a:lnTo>
                      <a:lnTo>
                        <a:pt x="4" y="115"/>
                      </a:lnTo>
                      <a:lnTo>
                        <a:pt x="6" y="116"/>
                      </a:lnTo>
                      <a:lnTo>
                        <a:pt x="7" y="117"/>
                      </a:lnTo>
                      <a:lnTo>
                        <a:pt x="9" y="118"/>
                      </a:lnTo>
                      <a:lnTo>
                        <a:pt x="10" y="118"/>
                      </a:lnTo>
                      <a:lnTo>
                        <a:pt x="11" y="119"/>
                      </a:lnTo>
                      <a:lnTo>
                        <a:pt x="13" y="119"/>
                      </a:lnTo>
                      <a:lnTo>
                        <a:pt x="15" y="119"/>
                      </a:lnTo>
                      <a:lnTo>
                        <a:pt x="89" y="119"/>
                      </a:lnTo>
                      <a:lnTo>
                        <a:pt x="89" y="211"/>
                      </a:lnTo>
                      <a:lnTo>
                        <a:pt x="113" y="211"/>
                      </a:lnTo>
                      <a:lnTo>
                        <a:pt x="113" y="101"/>
                      </a:lnTo>
                      <a:lnTo>
                        <a:pt x="113" y="100"/>
                      </a:lnTo>
                      <a:lnTo>
                        <a:pt x="113" y="99"/>
                      </a:lnTo>
                      <a:lnTo>
                        <a:pt x="112" y="98"/>
                      </a:lnTo>
                      <a:lnTo>
                        <a:pt x="111" y="97"/>
                      </a:lnTo>
                      <a:lnTo>
                        <a:pt x="111" y="96"/>
                      </a:lnTo>
                      <a:lnTo>
                        <a:pt x="109" y="95"/>
                      </a:lnTo>
                      <a:lnTo>
                        <a:pt x="109" y="95"/>
                      </a:lnTo>
                      <a:lnTo>
                        <a:pt x="108" y="94"/>
                      </a:lnTo>
                      <a:lnTo>
                        <a:pt x="106" y="93"/>
                      </a:lnTo>
                      <a:lnTo>
                        <a:pt x="105" y="93"/>
                      </a:lnTo>
                      <a:lnTo>
                        <a:pt x="104" y="93"/>
                      </a:lnTo>
                      <a:lnTo>
                        <a:pt x="102" y="92"/>
                      </a:lnTo>
                      <a:lnTo>
                        <a:pt x="101" y="92"/>
                      </a:lnTo>
                      <a:lnTo>
                        <a:pt x="100" y="92"/>
                      </a:lnTo>
                      <a:lnTo>
                        <a:pt x="98" y="92"/>
                      </a:lnTo>
                      <a:lnTo>
                        <a:pt x="97" y="92"/>
                      </a:lnTo>
                      <a:lnTo>
                        <a:pt x="54" y="90"/>
                      </a:lnTo>
                      <a:lnTo>
                        <a:pt x="66" y="54"/>
                      </a:lnTo>
                      <a:lnTo>
                        <a:pt x="75" y="67"/>
                      </a:lnTo>
                      <a:lnTo>
                        <a:pt x="127" y="67"/>
                      </a:lnTo>
                      <a:lnTo>
                        <a:pt x="128" y="66"/>
                      </a:lnTo>
                      <a:lnTo>
                        <a:pt x="130" y="66"/>
                      </a:lnTo>
                      <a:lnTo>
                        <a:pt x="131" y="65"/>
                      </a:lnTo>
                      <a:lnTo>
                        <a:pt x="131" y="65"/>
                      </a:lnTo>
                      <a:lnTo>
                        <a:pt x="133" y="64"/>
                      </a:lnTo>
                      <a:lnTo>
                        <a:pt x="134" y="63"/>
                      </a:lnTo>
                      <a:lnTo>
                        <a:pt x="135" y="62"/>
                      </a:lnTo>
                      <a:lnTo>
                        <a:pt x="136" y="62"/>
                      </a:lnTo>
                      <a:lnTo>
                        <a:pt x="136" y="60"/>
                      </a:lnTo>
                      <a:lnTo>
                        <a:pt x="136" y="59"/>
                      </a:lnTo>
                      <a:lnTo>
                        <a:pt x="137" y="58"/>
                      </a:lnTo>
                      <a:lnTo>
                        <a:pt x="137" y="56"/>
                      </a:lnTo>
                      <a:lnTo>
                        <a:pt x="137" y="54"/>
                      </a:lnTo>
                      <a:lnTo>
                        <a:pt x="136" y="53"/>
                      </a:lnTo>
                      <a:lnTo>
                        <a:pt x="136" y="52"/>
                      </a:lnTo>
                      <a:lnTo>
                        <a:pt x="135" y="50"/>
                      </a:lnTo>
                      <a:lnTo>
                        <a:pt x="134" y="49"/>
                      </a:lnTo>
                      <a:lnTo>
                        <a:pt x="133" y="49"/>
                      </a:lnTo>
                      <a:lnTo>
                        <a:pt x="132" y="47"/>
                      </a:lnTo>
                      <a:lnTo>
                        <a:pt x="131" y="47"/>
                      </a:lnTo>
                      <a:lnTo>
                        <a:pt x="130" y="46"/>
                      </a:lnTo>
                      <a:lnTo>
                        <a:pt x="128" y="46"/>
                      </a:lnTo>
                      <a:lnTo>
                        <a:pt x="127" y="46"/>
                      </a:lnTo>
                      <a:lnTo>
                        <a:pt x="87" y="46"/>
                      </a:lnTo>
                      <a:lnTo>
                        <a:pt x="78" y="31"/>
                      </a:lnTo>
                      <a:lnTo>
                        <a:pt x="80" y="30"/>
                      </a:lnTo>
                      <a:lnTo>
                        <a:pt x="80" y="28"/>
                      </a:lnTo>
                      <a:lnTo>
                        <a:pt x="80" y="26"/>
                      </a:lnTo>
                      <a:lnTo>
                        <a:pt x="81" y="24"/>
                      </a:lnTo>
                      <a:lnTo>
                        <a:pt x="81" y="22"/>
                      </a:lnTo>
                      <a:lnTo>
                        <a:pt x="81" y="20"/>
                      </a:lnTo>
                      <a:lnTo>
                        <a:pt x="81" y="17"/>
                      </a:lnTo>
                      <a:lnTo>
                        <a:pt x="80" y="16"/>
                      </a:lnTo>
                      <a:lnTo>
                        <a:pt x="80" y="14"/>
                      </a:lnTo>
                      <a:lnTo>
                        <a:pt x="79" y="12"/>
                      </a:lnTo>
                      <a:lnTo>
                        <a:pt x="78" y="11"/>
                      </a:lnTo>
                      <a:lnTo>
                        <a:pt x="77" y="9"/>
                      </a:lnTo>
                      <a:lnTo>
                        <a:pt x="76" y="7"/>
                      </a:lnTo>
                      <a:lnTo>
                        <a:pt x="75" y="6"/>
                      </a:lnTo>
                      <a:lnTo>
                        <a:pt x="73" y="5"/>
                      </a:lnTo>
                      <a:lnTo>
                        <a:pt x="72" y="4"/>
                      </a:lnTo>
                      <a:lnTo>
                        <a:pt x="70" y="2"/>
                      </a:lnTo>
                      <a:lnTo>
                        <a:pt x="68" y="2"/>
                      </a:lnTo>
                      <a:lnTo>
                        <a:pt x="66" y="1"/>
                      </a:lnTo>
                      <a:lnTo>
                        <a:pt x="64" y="1"/>
                      </a:lnTo>
                      <a:lnTo>
                        <a:pt x="62" y="0"/>
                      </a:lnTo>
                      <a:lnTo>
                        <a:pt x="60" y="0"/>
                      </a:lnTo>
                      <a:lnTo>
                        <a:pt x="57" y="0"/>
                      </a:lnTo>
                      <a:lnTo>
                        <a:pt x="56" y="0"/>
                      </a:lnTo>
                      <a:lnTo>
                        <a:pt x="53" y="1"/>
                      </a:lnTo>
                      <a:lnTo>
                        <a:pt x="51" y="1"/>
                      </a:lnTo>
                      <a:lnTo>
                        <a:pt x="49" y="2"/>
                      </a:lnTo>
                      <a:lnTo>
                        <a:pt x="47" y="3"/>
                      </a:lnTo>
                      <a:lnTo>
                        <a:pt x="45" y="4"/>
                      </a:lnTo>
                      <a:lnTo>
                        <a:pt x="43" y="6"/>
                      </a:lnTo>
                      <a:lnTo>
                        <a:pt x="42" y="8"/>
                      </a:lnTo>
                      <a:lnTo>
                        <a:pt x="40" y="9"/>
                      </a:lnTo>
                      <a:lnTo>
                        <a:pt x="39" y="12"/>
                      </a:lnTo>
                      <a:lnTo>
                        <a:pt x="38" y="14"/>
                      </a:lnTo>
                      <a:lnTo>
                        <a:pt x="37" y="16"/>
                      </a:lnTo>
                    </a:path>
                  </a:pathLst>
                </a:custGeom>
                <a:solidFill>
                  <a:srgbClr val="F39FD1"/>
                </a:solidFill>
                <a:ln w="127000" cap="rnd" cmpd="sng">
                  <a:noFill/>
                  <a:prstDash val="solid"/>
                  <a:round/>
                  <a:headEnd type="none" w="med" len="med"/>
                  <a:tailEnd type="none" w="med" len="med"/>
                </a:ln>
                <a:effectLst/>
              </p:spPr>
              <p:txBody>
                <a:bodyPr>
                  <a:prstTxWarp prst="textNoShape">
                    <a:avLst/>
                  </a:prstTxWarp>
                </a:bodyPr>
                <a:lstStyle/>
                <a:p>
                  <a:endParaRPr lang="en-US"/>
                </a:p>
              </p:txBody>
            </p:sp>
          </p:grpSp>
          <p:sp>
            <p:nvSpPr>
              <p:cNvPr id="2722854" name="Freeform 38"/>
              <p:cNvSpPr>
                <a:spLocks/>
              </p:cNvSpPr>
              <p:nvPr/>
            </p:nvSpPr>
            <p:spPr bwMode="auto">
              <a:xfrm>
                <a:off x="1977" y="1973"/>
                <a:ext cx="200" cy="292"/>
              </a:xfrm>
              <a:custGeom>
                <a:avLst/>
                <a:gdLst/>
                <a:ahLst/>
                <a:cxnLst>
                  <a:cxn ang="0">
                    <a:pos x="199" y="263"/>
                  </a:cxn>
                  <a:cxn ang="0">
                    <a:pos x="184" y="263"/>
                  </a:cxn>
                  <a:cxn ang="0">
                    <a:pos x="158" y="230"/>
                  </a:cxn>
                  <a:cxn ang="0">
                    <a:pos x="121" y="169"/>
                  </a:cxn>
                  <a:cxn ang="0">
                    <a:pos x="111" y="142"/>
                  </a:cxn>
                  <a:cxn ang="0">
                    <a:pos x="114" y="123"/>
                  </a:cxn>
                  <a:cxn ang="0">
                    <a:pos x="123" y="119"/>
                  </a:cxn>
                  <a:cxn ang="0">
                    <a:pos x="136" y="129"/>
                  </a:cxn>
                  <a:cxn ang="0">
                    <a:pos x="155" y="140"/>
                  </a:cxn>
                  <a:cxn ang="0">
                    <a:pos x="164" y="140"/>
                  </a:cxn>
                  <a:cxn ang="0">
                    <a:pos x="165" y="134"/>
                  </a:cxn>
                  <a:cxn ang="0">
                    <a:pos x="156" y="123"/>
                  </a:cxn>
                  <a:cxn ang="0">
                    <a:pos x="135" y="108"/>
                  </a:cxn>
                  <a:cxn ang="0">
                    <a:pos x="126" y="87"/>
                  </a:cxn>
                  <a:cxn ang="0">
                    <a:pos x="123" y="69"/>
                  </a:cxn>
                  <a:cxn ang="0">
                    <a:pos x="113" y="56"/>
                  </a:cxn>
                  <a:cxn ang="0">
                    <a:pos x="109" y="48"/>
                  </a:cxn>
                  <a:cxn ang="0">
                    <a:pos x="114" y="36"/>
                  </a:cxn>
                  <a:cxn ang="0">
                    <a:pos x="119" y="24"/>
                  </a:cxn>
                  <a:cxn ang="0">
                    <a:pos x="115" y="9"/>
                  </a:cxn>
                  <a:cxn ang="0">
                    <a:pos x="105" y="1"/>
                  </a:cxn>
                  <a:cxn ang="0">
                    <a:pos x="90" y="3"/>
                  </a:cxn>
                  <a:cxn ang="0">
                    <a:pos x="84" y="13"/>
                  </a:cxn>
                  <a:cxn ang="0">
                    <a:pos x="84" y="23"/>
                  </a:cxn>
                  <a:cxn ang="0">
                    <a:pos x="88" y="35"/>
                  </a:cxn>
                  <a:cxn ang="0">
                    <a:pos x="88" y="46"/>
                  </a:cxn>
                  <a:cxn ang="0">
                    <a:pos x="78" y="56"/>
                  </a:cxn>
                  <a:cxn ang="0">
                    <a:pos x="65" y="64"/>
                  </a:cxn>
                  <a:cxn ang="0">
                    <a:pos x="55" y="75"/>
                  </a:cxn>
                  <a:cxn ang="0">
                    <a:pos x="46" y="99"/>
                  </a:cxn>
                  <a:cxn ang="0">
                    <a:pos x="41" y="122"/>
                  </a:cxn>
                  <a:cxn ang="0">
                    <a:pos x="40" y="146"/>
                  </a:cxn>
                  <a:cxn ang="0">
                    <a:pos x="41" y="158"/>
                  </a:cxn>
                  <a:cxn ang="0">
                    <a:pos x="49" y="162"/>
                  </a:cxn>
                  <a:cxn ang="0">
                    <a:pos x="53" y="158"/>
                  </a:cxn>
                  <a:cxn ang="0">
                    <a:pos x="53" y="133"/>
                  </a:cxn>
                  <a:cxn ang="0">
                    <a:pos x="55" y="117"/>
                  </a:cxn>
                  <a:cxn ang="0">
                    <a:pos x="64" y="109"/>
                  </a:cxn>
                  <a:cxn ang="0">
                    <a:pos x="70" y="114"/>
                  </a:cxn>
                  <a:cxn ang="0">
                    <a:pos x="68" y="140"/>
                  </a:cxn>
                  <a:cxn ang="0">
                    <a:pos x="61" y="167"/>
                  </a:cxn>
                  <a:cxn ang="0">
                    <a:pos x="53" y="197"/>
                  </a:cxn>
                  <a:cxn ang="0">
                    <a:pos x="33" y="226"/>
                  </a:cxn>
                  <a:cxn ang="0">
                    <a:pos x="8" y="256"/>
                  </a:cxn>
                  <a:cxn ang="0">
                    <a:pos x="0" y="272"/>
                  </a:cxn>
                  <a:cxn ang="0">
                    <a:pos x="19" y="291"/>
                  </a:cxn>
                  <a:cxn ang="0">
                    <a:pos x="33" y="288"/>
                  </a:cxn>
                  <a:cxn ang="0">
                    <a:pos x="23" y="276"/>
                  </a:cxn>
                  <a:cxn ang="0">
                    <a:pos x="30" y="260"/>
                  </a:cxn>
                  <a:cxn ang="0">
                    <a:pos x="61" y="223"/>
                  </a:cxn>
                  <a:cxn ang="0">
                    <a:pos x="84" y="197"/>
                  </a:cxn>
                  <a:cxn ang="0">
                    <a:pos x="95" y="191"/>
                  </a:cxn>
                  <a:cxn ang="0">
                    <a:pos x="109" y="199"/>
                  </a:cxn>
                  <a:cxn ang="0">
                    <a:pos x="141" y="243"/>
                  </a:cxn>
                  <a:cxn ang="0">
                    <a:pos x="168" y="281"/>
                  </a:cxn>
                  <a:cxn ang="0">
                    <a:pos x="178" y="283"/>
                  </a:cxn>
                  <a:cxn ang="0">
                    <a:pos x="191" y="273"/>
                  </a:cxn>
                </a:cxnLst>
                <a:rect l="0" t="0" r="r" b="b"/>
                <a:pathLst>
                  <a:path w="200" h="292">
                    <a:moveTo>
                      <a:pt x="198" y="268"/>
                    </a:moveTo>
                    <a:lnTo>
                      <a:pt x="199" y="263"/>
                    </a:lnTo>
                    <a:lnTo>
                      <a:pt x="191" y="265"/>
                    </a:lnTo>
                    <a:lnTo>
                      <a:pt x="184" y="263"/>
                    </a:lnTo>
                    <a:lnTo>
                      <a:pt x="174" y="256"/>
                    </a:lnTo>
                    <a:lnTo>
                      <a:pt x="158" y="230"/>
                    </a:lnTo>
                    <a:lnTo>
                      <a:pt x="134" y="191"/>
                    </a:lnTo>
                    <a:lnTo>
                      <a:pt x="121" y="169"/>
                    </a:lnTo>
                    <a:lnTo>
                      <a:pt x="113" y="152"/>
                    </a:lnTo>
                    <a:lnTo>
                      <a:pt x="111" y="142"/>
                    </a:lnTo>
                    <a:lnTo>
                      <a:pt x="111" y="130"/>
                    </a:lnTo>
                    <a:lnTo>
                      <a:pt x="114" y="123"/>
                    </a:lnTo>
                    <a:lnTo>
                      <a:pt x="119" y="119"/>
                    </a:lnTo>
                    <a:lnTo>
                      <a:pt x="123" y="119"/>
                    </a:lnTo>
                    <a:lnTo>
                      <a:pt x="128" y="122"/>
                    </a:lnTo>
                    <a:lnTo>
                      <a:pt x="136" y="129"/>
                    </a:lnTo>
                    <a:lnTo>
                      <a:pt x="148" y="137"/>
                    </a:lnTo>
                    <a:lnTo>
                      <a:pt x="155" y="140"/>
                    </a:lnTo>
                    <a:lnTo>
                      <a:pt x="160" y="142"/>
                    </a:lnTo>
                    <a:lnTo>
                      <a:pt x="164" y="140"/>
                    </a:lnTo>
                    <a:lnTo>
                      <a:pt x="166" y="137"/>
                    </a:lnTo>
                    <a:lnTo>
                      <a:pt x="165" y="134"/>
                    </a:lnTo>
                    <a:lnTo>
                      <a:pt x="164" y="130"/>
                    </a:lnTo>
                    <a:lnTo>
                      <a:pt x="156" y="123"/>
                    </a:lnTo>
                    <a:lnTo>
                      <a:pt x="143" y="114"/>
                    </a:lnTo>
                    <a:lnTo>
                      <a:pt x="135" y="108"/>
                    </a:lnTo>
                    <a:lnTo>
                      <a:pt x="130" y="99"/>
                    </a:lnTo>
                    <a:lnTo>
                      <a:pt x="126" y="87"/>
                    </a:lnTo>
                    <a:lnTo>
                      <a:pt x="125" y="74"/>
                    </a:lnTo>
                    <a:lnTo>
                      <a:pt x="123" y="69"/>
                    </a:lnTo>
                    <a:lnTo>
                      <a:pt x="119" y="63"/>
                    </a:lnTo>
                    <a:lnTo>
                      <a:pt x="113" y="56"/>
                    </a:lnTo>
                    <a:lnTo>
                      <a:pt x="109" y="53"/>
                    </a:lnTo>
                    <a:lnTo>
                      <a:pt x="109" y="48"/>
                    </a:lnTo>
                    <a:lnTo>
                      <a:pt x="111" y="40"/>
                    </a:lnTo>
                    <a:lnTo>
                      <a:pt x="114" y="36"/>
                    </a:lnTo>
                    <a:lnTo>
                      <a:pt x="116" y="31"/>
                    </a:lnTo>
                    <a:lnTo>
                      <a:pt x="119" y="24"/>
                    </a:lnTo>
                    <a:lnTo>
                      <a:pt x="116" y="15"/>
                    </a:lnTo>
                    <a:lnTo>
                      <a:pt x="115" y="9"/>
                    </a:lnTo>
                    <a:lnTo>
                      <a:pt x="111" y="4"/>
                    </a:lnTo>
                    <a:lnTo>
                      <a:pt x="105" y="1"/>
                    </a:lnTo>
                    <a:lnTo>
                      <a:pt x="96" y="0"/>
                    </a:lnTo>
                    <a:lnTo>
                      <a:pt x="90" y="3"/>
                    </a:lnTo>
                    <a:lnTo>
                      <a:pt x="86" y="6"/>
                    </a:lnTo>
                    <a:lnTo>
                      <a:pt x="84" y="13"/>
                    </a:lnTo>
                    <a:lnTo>
                      <a:pt x="83" y="18"/>
                    </a:lnTo>
                    <a:lnTo>
                      <a:pt x="84" y="23"/>
                    </a:lnTo>
                    <a:lnTo>
                      <a:pt x="86" y="30"/>
                    </a:lnTo>
                    <a:lnTo>
                      <a:pt x="88" y="35"/>
                    </a:lnTo>
                    <a:lnTo>
                      <a:pt x="89" y="40"/>
                    </a:lnTo>
                    <a:lnTo>
                      <a:pt x="88" y="46"/>
                    </a:lnTo>
                    <a:lnTo>
                      <a:pt x="84" y="51"/>
                    </a:lnTo>
                    <a:lnTo>
                      <a:pt x="78" y="56"/>
                    </a:lnTo>
                    <a:lnTo>
                      <a:pt x="70" y="60"/>
                    </a:lnTo>
                    <a:lnTo>
                      <a:pt x="65" y="64"/>
                    </a:lnTo>
                    <a:lnTo>
                      <a:pt x="60" y="69"/>
                    </a:lnTo>
                    <a:lnTo>
                      <a:pt x="55" y="75"/>
                    </a:lnTo>
                    <a:lnTo>
                      <a:pt x="50" y="87"/>
                    </a:lnTo>
                    <a:lnTo>
                      <a:pt x="46" y="99"/>
                    </a:lnTo>
                    <a:lnTo>
                      <a:pt x="43" y="109"/>
                    </a:lnTo>
                    <a:lnTo>
                      <a:pt x="41" y="122"/>
                    </a:lnTo>
                    <a:lnTo>
                      <a:pt x="40" y="137"/>
                    </a:lnTo>
                    <a:lnTo>
                      <a:pt x="40" y="146"/>
                    </a:lnTo>
                    <a:lnTo>
                      <a:pt x="40" y="153"/>
                    </a:lnTo>
                    <a:lnTo>
                      <a:pt x="41" y="158"/>
                    </a:lnTo>
                    <a:lnTo>
                      <a:pt x="44" y="161"/>
                    </a:lnTo>
                    <a:lnTo>
                      <a:pt x="49" y="162"/>
                    </a:lnTo>
                    <a:lnTo>
                      <a:pt x="51" y="161"/>
                    </a:lnTo>
                    <a:lnTo>
                      <a:pt x="53" y="158"/>
                    </a:lnTo>
                    <a:lnTo>
                      <a:pt x="53" y="148"/>
                    </a:lnTo>
                    <a:lnTo>
                      <a:pt x="53" y="133"/>
                    </a:lnTo>
                    <a:lnTo>
                      <a:pt x="54" y="123"/>
                    </a:lnTo>
                    <a:lnTo>
                      <a:pt x="55" y="117"/>
                    </a:lnTo>
                    <a:lnTo>
                      <a:pt x="59" y="110"/>
                    </a:lnTo>
                    <a:lnTo>
                      <a:pt x="64" y="109"/>
                    </a:lnTo>
                    <a:lnTo>
                      <a:pt x="69" y="110"/>
                    </a:lnTo>
                    <a:lnTo>
                      <a:pt x="70" y="114"/>
                    </a:lnTo>
                    <a:lnTo>
                      <a:pt x="69" y="125"/>
                    </a:lnTo>
                    <a:lnTo>
                      <a:pt x="68" y="140"/>
                    </a:lnTo>
                    <a:lnTo>
                      <a:pt x="65" y="154"/>
                    </a:lnTo>
                    <a:lnTo>
                      <a:pt x="61" y="167"/>
                    </a:lnTo>
                    <a:lnTo>
                      <a:pt x="58" y="183"/>
                    </a:lnTo>
                    <a:lnTo>
                      <a:pt x="53" y="197"/>
                    </a:lnTo>
                    <a:lnTo>
                      <a:pt x="41" y="214"/>
                    </a:lnTo>
                    <a:lnTo>
                      <a:pt x="33" y="226"/>
                    </a:lnTo>
                    <a:lnTo>
                      <a:pt x="18" y="243"/>
                    </a:lnTo>
                    <a:lnTo>
                      <a:pt x="8" y="256"/>
                    </a:lnTo>
                    <a:lnTo>
                      <a:pt x="0" y="267"/>
                    </a:lnTo>
                    <a:lnTo>
                      <a:pt x="0" y="272"/>
                    </a:lnTo>
                    <a:lnTo>
                      <a:pt x="8" y="281"/>
                    </a:lnTo>
                    <a:lnTo>
                      <a:pt x="19" y="291"/>
                    </a:lnTo>
                    <a:lnTo>
                      <a:pt x="30" y="291"/>
                    </a:lnTo>
                    <a:lnTo>
                      <a:pt x="33" y="288"/>
                    </a:lnTo>
                    <a:lnTo>
                      <a:pt x="28" y="282"/>
                    </a:lnTo>
                    <a:lnTo>
                      <a:pt x="23" y="276"/>
                    </a:lnTo>
                    <a:lnTo>
                      <a:pt x="23" y="271"/>
                    </a:lnTo>
                    <a:lnTo>
                      <a:pt x="30" y="260"/>
                    </a:lnTo>
                    <a:lnTo>
                      <a:pt x="43" y="247"/>
                    </a:lnTo>
                    <a:lnTo>
                      <a:pt x="61" y="223"/>
                    </a:lnTo>
                    <a:lnTo>
                      <a:pt x="78" y="203"/>
                    </a:lnTo>
                    <a:lnTo>
                      <a:pt x="84" y="197"/>
                    </a:lnTo>
                    <a:lnTo>
                      <a:pt x="88" y="192"/>
                    </a:lnTo>
                    <a:lnTo>
                      <a:pt x="95" y="191"/>
                    </a:lnTo>
                    <a:lnTo>
                      <a:pt x="101" y="194"/>
                    </a:lnTo>
                    <a:lnTo>
                      <a:pt x="109" y="199"/>
                    </a:lnTo>
                    <a:lnTo>
                      <a:pt x="124" y="220"/>
                    </a:lnTo>
                    <a:lnTo>
                      <a:pt x="141" y="243"/>
                    </a:lnTo>
                    <a:lnTo>
                      <a:pt x="158" y="267"/>
                    </a:lnTo>
                    <a:lnTo>
                      <a:pt x="168" y="281"/>
                    </a:lnTo>
                    <a:lnTo>
                      <a:pt x="171" y="283"/>
                    </a:lnTo>
                    <a:lnTo>
                      <a:pt x="178" y="283"/>
                    </a:lnTo>
                    <a:lnTo>
                      <a:pt x="184" y="278"/>
                    </a:lnTo>
                    <a:lnTo>
                      <a:pt x="191" y="273"/>
                    </a:lnTo>
                    <a:lnTo>
                      <a:pt x="198" y="268"/>
                    </a:lnTo>
                  </a:path>
                </a:pathLst>
              </a:custGeom>
              <a:solidFill>
                <a:srgbClr val="CECECE"/>
              </a:solidFill>
              <a:ln w="25400" cap="rnd" cmpd="sng">
                <a:solidFill>
                  <a:schemeClr val="tx2"/>
                </a:solidFill>
                <a:prstDash val="solid"/>
                <a:round/>
                <a:headEnd type="none" w="med" len="med"/>
                <a:tailEnd type="none" w="med" len="med"/>
              </a:ln>
              <a:effectLst/>
            </p:spPr>
            <p:txBody>
              <a:bodyPr>
                <a:prstTxWarp prst="textNoShape">
                  <a:avLst/>
                </a:prstTxWarp>
              </a:bodyPr>
              <a:lstStyle/>
              <a:p>
                <a:endParaRPr lang="en-US"/>
              </a:p>
            </p:txBody>
          </p:sp>
          <p:grpSp>
            <p:nvGrpSpPr>
              <p:cNvPr id="9" name="Group 39"/>
              <p:cNvGrpSpPr>
                <a:grpSpLocks/>
              </p:cNvGrpSpPr>
              <p:nvPr/>
            </p:nvGrpSpPr>
            <p:grpSpPr bwMode="auto">
              <a:xfrm>
                <a:off x="1413" y="1963"/>
                <a:ext cx="260" cy="311"/>
                <a:chOff x="1413" y="1963"/>
                <a:chExt cx="260" cy="311"/>
              </a:xfrm>
            </p:grpSpPr>
            <p:grpSp>
              <p:nvGrpSpPr>
                <p:cNvPr id="10" name="Group 40"/>
                <p:cNvGrpSpPr>
                  <a:grpSpLocks/>
                </p:cNvGrpSpPr>
                <p:nvPr/>
              </p:nvGrpSpPr>
              <p:grpSpPr bwMode="auto">
                <a:xfrm>
                  <a:off x="1413" y="1963"/>
                  <a:ext cx="260" cy="311"/>
                  <a:chOff x="1413" y="1963"/>
                  <a:chExt cx="260" cy="311"/>
                </a:xfrm>
              </p:grpSpPr>
              <p:sp>
                <p:nvSpPr>
                  <p:cNvPr id="2722857" name="AutoShape 41"/>
                  <p:cNvSpPr>
                    <a:spLocks noChangeArrowheads="1"/>
                  </p:cNvSpPr>
                  <p:nvPr/>
                </p:nvSpPr>
                <p:spPr bwMode="auto">
                  <a:xfrm>
                    <a:off x="1413" y="2015"/>
                    <a:ext cx="260" cy="259"/>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2858" name="AutoShape 42"/>
                  <p:cNvSpPr>
                    <a:spLocks noChangeArrowheads="1"/>
                  </p:cNvSpPr>
                  <p:nvPr/>
                </p:nvSpPr>
                <p:spPr bwMode="auto">
                  <a:xfrm>
                    <a:off x="1476" y="1963"/>
                    <a:ext cx="197" cy="46"/>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22859" name="Oval 43"/>
                <p:cNvSpPr>
                  <a:spLocks noChangeArrowheads="1"/>
                </p:cNvSpPr>
                <p:nvPr/>
              </p:nvSpPr>
              <p:spPr bwMode="auto">
                <a:xfrm>
                  <a:off x="1496" y="1990"/>
                  <a:ext cx="25" cy="9"/>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860" name="AutoShape 44"/>
                <p:cNvSpPr>
                  <a:spLocks noChangeArrowheads="1"/>
                </p:cNvSpPr>
                <p:nvPr/>
              </p:nvSpPr>
              <p:spPr bwMode="auto">
                <a:xfrm>
                  <a:off x="1444" y="2137"/>
                  <a:ext cx="137" cy="55"/>
                </a:xfrm>
                <a:prstGeom prst="octagon">
                  <a:avLst>
                    <a:gd name="adj" fmla="val 29282"/>
                  </a:avLst>
                </a:prstGeom>
                <a:no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22861" name="Line 45"/>
              <p:cNvSpPr>
                <a:spLocks noChangeShapeType="1"/>
              </p:cNvSpPr>
              <p:nvPr/>
            </p:nvSpPr>
            <p:spPr bwMode="auto">
              <a:xfrm>
                <a:off x="1434" y="1313"/>
                <a:ext cx="262"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862" name="Line 46"/>
              <p:cNvSpPr>
                <a:spLocks noChangeShapeType="1"/>
              </p:cNvSpPr>
              <p:nvPr/>
            </p:nvSpPr>
            <p:spPr bwMode="auto">
              <a:xfrm flipH="1">
                <a:off x="1709"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863" name="Line 47"/>
              <p:cNvSpPr>
                <a:spLocks noChangeShapeType="1"/>
              </p:cNvSpPr>
              <p:nvPr/>
            </p:nvSpPr>
            <p:spPr bwMode="auto">
              <a:xfrm flipH="1">
                <a:off x="1993"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864" name="Rectangle 48"/>
              <p:cNvSpPr>
                <a:spLocks noChangeArrowheads="1"/>
              </p:cNvSpPr>
              <p:nvPr/>
            </p:nvSpPr>
            <p:spPr bwMode="auto">
              <a:xfrm>
                <a:off x="1981" y="1348"/>
                <a:ext cx="328"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tx1"/>
                    </a:solidFill>
                    <a:latin typeface="FranklinGothic" charset="0"/>
                  </a:rPr>
                  <a:t>30</a:t>
                </a:r>
              </a:p>
            </p:txBody>
          </p:sp>
          <p:sp>
            <p:nvSpPr>
              <p:cNvPr id="2722865" name="Line 49"/>
              <p:cNvSpPr>
                <a:spLocks noChangeShapeType="1"/>
              </p:cNvSpPr>
              <p:nvPr/>
            </p:nvSpPr>
            <p:spPr bwMode="auto">
              <a:xfrm flipH="1">
                <a:off x="2276"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866" name="AutoShape 50"/>
              <p:cNvSpPr>
                <a:spLocks noChangeArrowheads="1"/>
              </p:cNvSpPr>
              <p:nvPr/>
            </p:nvSpPr>
            <p:spPr bwMode="auto">
              <a:xfrm>
                <a:off x="1484" y="2348"/>
                <a:ext cx="206" cy="259"/>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2867" name="AutoShape 51"/>
              <p:cNvSpPr>
                <a:spLocks noChangeArrowheads="1"/>
              </p:cNvSpPr>
              <p:nvPr/>
            </p:nvSpPr>
            <p:spPr bwMode="auto">
              <a:xfrm>
                <a:off x="1534" y="2297"/>
                <a:ext cx="156" cy="45"/>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2868" name="AutoShape 52"/>
              <p:cNvSpPr>
                <a:spLocks noChangeArrowheads="1"/>
              </p:cNvSpPr>
              <p:nvPr/>
            </p:nvSpPr>
            <p:spPr bwMode="auto">
              <a:xfrm>
                <a:off x="1525" y="2368"/>
                <a:ext cx="106" cy="15"/>
              </a:xfrm>
              <a:prstGeom prst="parallelogram">
                <a:avLst>
                  <a:gd name="adj" fmla="val 176634"/>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grpSp>
            <p:nvGrpSpPr>
              <p:cNvPr id="11" name="Group 53"/>
              <p:cNvGrpSpPr>
                <a:grpSpLocks/>
              </p:cNvGrpSpPr>
              <p:nvPr/>
            </p:nvGrpSpPr>
            <p:grpSpPr bwMode="auto">
              <a:xfrm>
                <a:off x="2009" y="2337"/>
                <a:ext cx="202" cy="257"/>
                <a:chOff x="2009" y="2337"/>
                <a:chExt cx="202" cy="257"/>
              </a:xfrm>
            </p:grpSpPr>
            <p:sp>
              <p:nvSpPr>
                <p:cNvPr id="2722870" name="Freeform 54"/>
                <p:cNvSpPr>
                  <a:spLocks/>
                </p:cNvSpPr>
                <p:nvPr/>
              </p:nvSpPr>
              <p:spPr bwMode="auto">
                <a:xfrm>
                  <a:off x="2139" y="2456"/>
                  <a:ext cx="61" cy="138"/>
                </a:xfrm>
                <a:custGeom>
                  <a:avLst/>
                  <a:gdLst/>
                  <a:ahLst/>
                  <a:cxnLst>
                    <a:cxn ang="0">
                      <a:pos x="44" y="0"/>
                    </a:cxn>
                    <a:cxn ang="0">
                      <a:pos x="60" y="0"/>
                    </a:cxn>
                    <a:cxn ang="0">
                      <a:pos x="16" y="137"/>
                    </a:cxn>
                    <a:cxn ang="0">
                      <a:pos x="0" y="137"/>
                    </a:cxn>
                    <a:cxn ang="0">
                      <a:pos x="44" y="0"/>
                    </a:cxn>
                  </a:cxnLst>
                  <a:rect l="0" t="0" r="r" b="b"/>
                  <a:pathLst>
                    <a:path w="61" h="138">
                      <a:moveTo>
                        <a:pt x="44" y="0"/>
                      </a:moveTo>
                      <a:lnTo>
                        <a:pt x="60" y="0"/>
                      </a:lnTo>
                      <a:lnTo>
                        <a:pt x="16" y="137"/>
                      </a:lnTo>
                      <a:lnTo>
                        <a:pt x="0" y="137"/>
                      </a:lnTo>
                      <a:lnTo>
                        <a:pt x="44" y="0"/>
                      </a:lnTo>
                    </a:path>
                  </a:pathLst>
                </a:custGeom>
                <a:solidFill>
                  <a:srgbClr val="F39FD1"/>
                </a:solidFill>
                <a:ln w="12700" cap="rnd" cmpd="sng">
                  <a:noFill/>
                  <a:prstDash val="solid"/>
                  <a:round/>
                  <a:headEnd type="none" w="med" len="med"/>
                  <a:tailEnd type="none" w="med" len="med"/>
                </a:ln>
                <a:effectLst/>
              </p:spPr>
              <p:txBody>
                <a:bodyPr>
                  <a:prstTxWarp prst="textNoShape">
                    <a:avLst/>
                  </a:prstTxWarp>
                </a:bodyPr>
                <a:lstStyle/>
                <a:p>
                  <a:endParaRPr lang="en-US"/>
                </a:p>
              </p:txBody>
            </p:sp>
            <p:sp>
              <p:nvSpPr>
                <p:cNvPr id="2722871" name="Rectangle 55"/>
                <p:cNvSpPr>
                  <a:spLocks noChangeArrowheads="1"/>
                </p:cNvSpPr>
                <p:nvPr/>
              </p:nvSpPr>
              <p:spPr bwMode="auto">
                <a:xfrm>
                  <a:off x="2134" y="2456"/>
                  <a:ext cx="77"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2872" name="Rectangle 56"/>
                <p:cNvSpPr>
                  <a:spLocks noChangeArrowheads="1"/>
                </p:cNvSpPr>
                <p:nvPr/>
              </p:nvSpPr>
              <p:spPr bwMode="auto">
                <a:xfrm>
                  <a:off x="2142" y="2513"/>
                  <a:ext cx="57"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2873" name="Rectangle 57"/>
                <p:cNvSpPr>
                  <a:spLocks noChangeArrowheads="1"/>
                </p:cNvSpPr>
                <p:nvPr/>
              </p:nvSpPr>
              <p:spPr bwMode="auto">
                <a:xfrm>
                  <a:off x="2011" y="2513"/>
                  <a:ext cx="73" cy="8"/>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2874" name="Oval 58"/>
                <p:cNvSpPr>
                  <a:spLocks noChangeArrowheads="1"/>
                </p:cNvSpPr>
                <p:nvPr/>
              </p:nvSpPr>
              <p:spPr bwMode="auto">
                <a:xfrm>
                  <a:off x="2069" y="2337"/>
                  <a:ext cx="22" cy="26"/>
                </a:xfrm>
                <a:prstGeom prst="ellipse">
                  <a:avLst/>
                </a:prstGeom>
                <a:solidFill>
                  <a:srgbClr val="F39FD1"/>
                </a:solidFill>
                <a:ln w="25400">
                  <a:solidFill>
                    <a:srgbClr val="000000"/>
                  </a:solidFill>
                  <a:round/>
                  <a:headEnd/>
                  <a:tailEnd/>
                </a:ln>
                <a:effectLst/>
              </p:spPr>
              <p:txBody>
                <a:bodyPr wrap="none" anchor="ctr">
                  <a:prstTxWarp prst="textNoShape">
                    <a:avLst/>
                  </a:prstTxWarp>
                </a:bodyPr>
                <a:lstStyle/>
                <a:p>
                  <a:endParaRPr lang="en-US"/>
                </a:p>
              </p:txBody>
            </p:sp>
            <p:sp>
              <p:nvSpPr>
                <p:cNvPr id="2722875" name="Freeform 59"/>
                <p:cNvSpPr>
                  <a:spLocks/>
                </p:cNvSpPr>
                <p:nvPr/>
              </p:nvSpPr>
              <p:spPr bwMode="auto">
                <a:xfrm>
                  <a:off x="2009" y="2382"/>
                  <a:ext cx="138" cy="212"/>
                </a:xfrm>
                <a:custGeom>
                  <a:avLst/>
                  <a:gdLst/>
                  <a:ahLst/>
                  <a:cxnLst>
                    <a:cxn ang="0">
                      <a:pos x="1" y="98"/>
                    </a:cxn>
                    <a:cxn ang="0">
                      <a:pos x="1" y="100"/>
                    </a:cxn>
                    <a:cxn ang="0">
                      <a:pos x="0" y="104"/>
                    </a:cxn>
                    <a:cxn ang="0">
                      <a:pos x="0" y="107"/>
                    </a:cxn>
                    <a:cxn ang="0">
                      <a:pos x="1" y="111"/>
                    </a:cxn>
                    <a:cxn ang="0">
                      <a:pos x="3" y="114"/>
                    </a:cxn>
                    <a:cxn ang="0">
                      <a:pos x="6" y="116"/>
                    </a:cxn>
                    <a:cxn ang="0">
                      <a:pos x="9" y="118"/>
                    </a:cxn>
                    <a:cxn ang="0">
                      <a:pos x="11" y="119"/>
                    </a:cxn>
                    <a:cxn ang="0">
                      <a:pos x="15" y="119"/>
                    </a:cxn>
                    <a:cxn ang="0">
                      <a:pos x="89" y="211"/>
                    </a:cxn>
                    <a:cxn ang="0">
                      <a:pos x="113" y="101"/>
                    </a:cxn>
                    <a:cxn ang="0">
                      <a:pos x="113" y="99"/>
                    </a:cxn>
                    <a:cxn ang="0">
                      <a:pos x="111" y="97"/>
                    </a:cxn>
                    <a:cxn ang="0">
                      <a:pos x="109" y="95"/>
                    </a:cxn>
                    <a:cxn ang="0">
                      <a:pos x="108" y="94"/>
                    </a:cxn>
                    <a:cxn ang="0">
                      <a:pos x="105" y="93"/>
                    </a:cxn>
                    <a:cxn ang="0">
                      <a:pos x="102" y="92"/>
                    </a:cxn>
                    <a:cxn ang="0">
                      <a:pos x="100" y="92"/>
                    </a:cxn>
                    <a:cxn ang="0">
                      <a:pos x="97" y="92"/>
                    </a:cxn>
                    <a:cxn ang="0">
                      <a:pos x="66" y="54"/>
                    </a:cxn>
                    <a:cxn ang="0">
                      <a:pos x="127" y="67"/>
                    </a:cxn>
                    <a:cxn ang="0">
                      <a:pos x="130" y="66"/>
                    </a:cxn>
                    <a:cxn ang="0">
                      <a:pos x="131" y="65"/>
                    </a:cxn>
                    <a:cxn ang="0">
                      <a:pos x="134" y="63"/>
                    </a:cxn>
                    <a:cxn ang="0">
                      <a:pos x="136" y="62"/>
                    </a:cxn>
                    <a:cxn ang="0">
                      <a:pos x="136" y="59"/>
                    </a:cxn>
                    <a:cxn ang="0">
                      <a:pos x="137" y="56"/>
                    </a:cxn>
                    <a:cxn ang="0">
                      <a:pos x="136" y="53"/>
                    </a:cxn>
                    <a:cxn ang="0">
                      <a:pos x="135" y="50"/>
                    </a:cxn>
                    <a:cxn ang="0">
                      <a:pos x="133" y="49"/>
                    </a:cxn>
                    <a:cxn ang="0">
                      <a:pos x="131" y="47"/>
                    </a:cxn>
                    <a:cxn ang="0">
                      <a:pos x="128" y="46"/>
                    </a:cxn>
                    <a:cxn ang="0">
                      <a:pos x="87" y="46"/>
                    </a:cxn>
                    <a:cxn ang="0">
                      <a:pos x="80" y="30"/>
                    </a:cxn>
                    <a:cxn ang="0">
                      <a:pos x="80" y="26"/>
                    </a:cxn>
                    <a:cxn ang="0">
                      <a:pos x="81" y="22"/>
                    </a:cxn>
                    <a:cxn ang="0">
                      <a:pos x="81" y="17"/>
                    </a:cxn>
                    <a:cxn ang="0">
                      <a:pos x="80" y="14"/>
                    </a:cxn>
                    <a:cxn ang="0">
                      <a:pos x="78" y="11"/>
                    </a:cxn>
                    <a:cxn ang="0">
                      <a:pos x="76" y="7"/>
                    </a:cxn>
                    <a:cxn ang="0">
                      <a:pos x="73" y="5"/>
                    </a:cxn>
                    <a:cxn ang="0">
                      <a:pos x="70" y="2"/>
                    </a:cxn>
                    <a:cxn ang="0">
                      <a:pos x="66" y="1"/>
                    </a:cxn>
                    <a:cxn ang="0">
                      <a:pos x="62" y="0"/>
                    </a:cxn>
                    <a:cxn ang="0">
                      <a:pos x="57" y="0"/>
                    </a:cxn>
                    <a:cxn ang="0">
                      <a:pos x="53" y="1"/>
                    </a:cxn>
                    <a:cxn ang="0">
                      <a:pos x="49" y="2"/>
                    </a:cxn>
                    <a:cxn ang="0">
                      <a:pos x="45" y="4"/>
                    </a:cxn>
                    <a:cxn ang="0">
                      <a:pos x="42" y="8"/>
                    </a:cxn>
                    <a:cxn ang="0">
                      <a:pos x="39" y="12"/>
                    </a:cxn>
                    <a:cxn ang="0">
                      <a:pos x="37" y="16"/>
                    </a:cxn>
                  </a:cxnLst>
                  <a:rect l="0" t="0" r="r" b="b"/>
                  <a:pathLst>
                    <a:path w="138" h="212">
                      <a:moveTo>
                        <a:pt x="37" y="16"/>
                      </a:moveTo>
                      <a:lnTo>
                        <a:pt x="1" y="98"/>
                      </a:lnTo>
                      <a:lnTo>
                        <a:pt x="1" y="99"/>
                      </a:lnTo>
                      <a:lnTo>
                        <a:pt x="1" y="100"/>
                      </a:lnTo>
                      <a:lnTo>
                        <a:pt x="0" y="101"/>
                      </a:lnTo>
                      <a:lnTo>
                        <a:pt x="0" y="104"/>
                      </a:lnTo>
                      <a:lnTo>
                        <a:pt x="0" y="105"/>
                      </a:lnTo>
                      <a:lnTo>
                        <a:pt x="0" y="107"/>
                      </a:lnTo>
                      <a:lnTo>
                        <a:pt x="1" y="109"/>
                      </a:lnTo>
                      <a:lnTo>
                        <a:pt x="1" y="111"/>
                      </a:lnTo>
                      <a:lnTo>
                        <a:pt x="2" y="112"/>
                      </a:lnTo>
                      <a:lnTo>
                        <a:pt x="3" y="114"/>
                      </a:lnTo>
                      <a:lnTo>
                        <a:pt x="4" y="115"/>
                      </a:lnTo>
                      <a:lnTo>
                        <a:pt x="6" y="116"/>
                      </a:lnTo>
                      <a:lnTo>
                        <a:pt x="7" y="117"/>
                      </a:lnTo>
                      <a:lnTo>
                        <a:pt x="9" y="118"/>
                      </a:lnTo>
                      <a:lnTo>
                        <a:pt x="10" y="118"/>
                      </a:lnTo>
                      <a:lnTo>
                        <a:pt x="11" y="119"/>
                      </a:lnTo>
                      <a:lnTo>
                        <a:pt x="13" y="119"/>
                      </a:lnTo>
                      <a:lnTo>
                        <a:pt x="15" y="119"/>
                      </a:lnTo>
                      <a:lnTo>
                        <a:pt x="89" y="119"/>
                      </a:lnTo>
                      <a:lnTo>
                        <a:pt x="89" y="211"/>
                      </a:lnTo>
                      <a:lnTo>
                        <a:pt x="113" y="211"/>
                      </a:lnTo>
                      <a:lnTo>
                        <a:pt x="113" y="101"/>
                      </a:lnTo>
                      <a:lnTo>
                        <a:pt x="113" y="100"/>
                      </a:lnTo>
                      <a:lnTo>
                        <a:pt x="113" y="99"/>
                      </a:lnTo>
                      <a:lnTo>
                        <a:pt x="112" y="98"/>
                      </a:lnTo>
                      <a:lnTo>
                        <a:pt x="111" y="97"/>
                      </a:lnTo>
                      <a:lnTo>
                        <a:pt x="111" y="96"/>
                      </a:lnTo>
                      <a:lnTo>
                        <a:pt x="109" y="95"/>
                      </a:lnTo>
                      <a:lnTo>
                        <a:pt x="109" y="95"/>
                      </a:lnTo>
                      <a:lnTo>
                        <a:pt x="108" y="94"/>
                      </a:lnTo>
                      <a:lnTo>
                        <a:pt x="106" y="93"/>
                      </a:lnTo>
                      <a:lnTo>
                        <a:pt x="105" y="93"/>
                      </a:lnTo>
                      <a:lnTo>
                        <a:pt x="104" y="93"/>
                      </a:lnTo>
                      <a:lnTo>
                        <a:pt x="102" y="92"/>
                      </a:lnTo>
                      <a:lnTo>
                        <a:pt x="101" y="92"/>
                      </a:lnTo>
                      <a:lnTo>
                        <a:pt x="100" y="92"/>
                      </a:lnTo>
                      <a:lnTo>
                        <a:pt x="98" y="92"/>
                      </a:lnTo>
                      <a:lnTo>
                        <a:pt x="97" y="92"/>
                      </a:lnTo>
                      <a:lnTo>
                        <a:pt x="54" y="90"/>
                      </a:lnTo>
                      <a:lnTo>
                        <a:pt x="66" y="54"/>
                      </a:lnTo>
                      <a:lnTo>
                        <a:pt x="75" y="67"/>
                      </a:lnTo>
                      <a:lnTo>
                        <a:pt x="127" y="67"/>
                      </a:lnTo>
                      <a:lnTo>
                        <a:pt x="128" y="66"/>
                      </a:lnTo>
                      <a:lnTo>
                        <a:pt x="130" y="66"/>
                      </a:lnTo>
                      <a:lnTo>
                        <a:pt x="131" y="65"/>
                      </a:lnTo>
                      <a:lnTo>
                        <a:pt x="131" y="65"/>
                      </a:lnTo>
                      <a:lnTo>
                        <a:pt x="133" y="64"/>
                      </a:lnTo>
                      <a:lnTo>
                        <a:pt x="134" y="63"/>
                      </a:lnTo>
                      <a:lnTo>
                        <a:pt x="135" y="62"/>
                      </a:lnTo>
                      <a:lnTo>
                        <a:pt x="136" y="62"/>
                      </a:lnTo>
                      <a:lnTo>
                        <a:pt x="136" y="60"/>
                      </a:lnTo>
                      <a:lnTo>
                        <a:pt x="136" y="59"/>
                      </a:lnTo>
                      <a:lnTo>
                        <a:pt x="137" y="58"/>
                      </a:lnTo>
                      <a:lnTo>
                        <a:pt x="137" y="56"/>
                      </a:lnTo>
                      <a:lnTo>
                        <a:pt x="137" y="54"/>
                      </a:lnTo>
                      <a:lnTo>
                        <a:pt x="136" y="53"/>
                      </a:lnTo>
                      <a:lnTo>
                        <a:pt x="136" y="52"/>
                      </a:lnTo>
                      <a:lnTo>
                        <a:pt x="135" y="50"/>
                      </a:lnTo>
                      <a:lnTo>
                        <a:pt x="134" y="49"/>
                      </a:lnTo>
                      <a:lnTo>
                        <a:pt x="133" y="49"/>
                      </a:lnTo>
                      <a:lnTo>
                        <a:pt x="132" y="47"/>
                      </a:lnTo>
                      <a:lnTo>
                        <a:pt x="131" y="47"/>
                      </a:lnTo>
                      <a:lnTo>
                        <a:pt x="130" y="46"/>
                      </a:lnTo>
                      <a:lnTo>
                        <a:pt x="128" y="46"/>
                      </a:lnTo>
                      <a:lnTo>
                        <a:pt x="127" y="46"/>
                      </a:lnTo>
                      <a:lnTo>
                        <a:pt x="87" y="46"/>
                      </a:lnTo>
                      <a:lnTo>
                        <a:pt x="78" y="31"/>
                      </a:lnTo>
                      <a:lnTo>
                        <a:pt x="80" y="30"/>
                      </a:lnTo>
                      <a:lnTo>
                        <a:pt x="80" y="28"/>
                      </a:lnTo>
                      <a:lnTo>
                        <a:pt x="80" y="26"/>
                      </a:lnTo>
                      <a:lnTo>
                        <a:pt x="81" y="24"/>
                      </a:lnTo>
                      <a:lnTo>
                        <a:pt x="81" y="22"/>
                      </a:lnTo>
                      <a:lnTo>
                        <a:pt x="81" y="20"/>
                      </a:lnTo>
                      <a:lnTo>
                        <a:pt x="81" y="17"/>
                      </a:lnTo>
                      <a:lnTo>
                        <a:pt x="80" y="16"/>
                      </a:lnTo>
                      <a:lnTo>
                        <a:pt x="80" y="14"/>
                      </a:lnTo>
                      <a:lnTo>
                        <a:pt x="79" y="12"/>
                      </a:lnTo>
                      <a:lnTo>
                        <a:pt x="78" y="11"/>
                      </a:lnTo>
                      <a:lnTo>
                        <a:pt x="77" y="9"/>
                      </a:lnTo>
                      <a:lnTo>
                        <a:pt x="76" y="7"/>
                      </a:lnTo>
                      <a:lnTo>
                        <a:pt x="75" y="6"/>
                      </a:lnTo>
                      <a:lnTo>
                        <a:pt x="73" y="5"/>
                      </a:lnTo>
                      <a:lnTo>
                        <a:pt x="72" y="4"/>
                      </a:lnTo>
                      <a:lnTo>
                        <a:pt x="70" y="2"/>
                      </a:lnTo>
                      <a:lnTo>
                        <a:pt x="68" y="2"/>
                      </a:lnTo>
                      <a:lnTo>
                        <a:pt x="66" y="1"/>
                      </a:lnTo>
                      <a:lnTo>
                        <a:pt x="64" y="1"/>
                      </a:lnTo>
                      <a:lnTo>
                        <a:pt x="62" y="0"/>
                      </a:lnTo>
                      <a:lnTo>
                        <a:pt x="60" y="0"/>
                      </a:lnTo>
                      <a:lnTo>
                        <a:pt x="57" y="0"/>
                      </a:lnTo>
                      <a:lnTo>
                        <a:pt x="56" y="0"/>
                      </a:lnTo>
                      <a:lnTo>
                        <a:pt x="53" y="1"/>
                      </a:lnTo>
                      <a:lnTo>
                        <a:pt x="51" y="1"/>
                      </a:lnTo>
                      <a:lnTo>
                        <a:pt x="49" y="2"/>
                      </a:lnTo>
                      <a:lnTo>
                        <a:pt x="47" y="3"/>
                      </a:lnTo>
                      <a:lnTo>
                        <a:pt x="45" y="4"/>
                      </a:lnTo>
                      <a:lnTo>
                        <a:pt x="43" y="6"/>
                      </a:lnTo>
                      <a:lnTo>
                        <a:pt x="42" y="8"/>
                      </a:lnTo>
                      <a:lnTo>
                        <a:pt x="40" y="9"/>
                      </a:lnTo>
                      <a:lnTo>
                        <a:pt x="39" y="12"/>
                      </a:lnTo>
                      <a:lnTo>
                        <a:pt x="38" y="14"/>
                      </a:lnTo>
                      <a:lnTo>
                        <a:pt x="37" y="16"/>
                      </a:lnTo>
                    </a:path>
                  </a:pathLst>
                </a:custGeom>
                <a:solidFill>
                  <a:srgbClr val="F39FD1"/>
                </a:solidFill>
                <a:ln w="127000" cap="rnd" cmpd="sng">
                  <a:noFill/>
                  <a:prstDash val="solid"/>
                  <a:round/>
                  <a:headEnd type="none" w="med" len="med"/>
                  <a:tailEnd type="none" w="med" len="med"/>
                </a:ln>
                <a:effectLst/>
              </p:spPr>
              <p:txBody>
                <a:bodyPr>
                  <a:prstTxWarp prst="textNoShape">
                    <a:avLst/>
                  </a:prstTxWarp>
                </a:bodyPr>
                <a:lstStyle/>
                <a:p>
                  <a:endParaRPr lang="en-US"/>
                </a:p>
              </p:txBody>
            </p:sp>
          </p:grpSp>
          <p:sp>
            <p:nvSpPr>
              <p:cNvPr id="2722876" name="Freeform 60"/>
              <p:cNvSpPr>
                <a:spLocks/>
              </p:cNvSpPr>
              <p:nvPr/>
            </p:nvSpPr>
            <p:spPr bwMode="auto">
              <a:xfrm>
                <a:off x="2260" y="2307"/>
                <a:ext cx="201" cy="291"/>
              </a:xfrm>
              <a:custGeom>
                <a:avLst/>
                <a:gdLst/>
                <a:ahLst/>
                <a:cxnLst>
                  <a:cxn ang="0">
                    <a:pos x="200" y="263"/>
                  </a:cxn>
                  <a:cxn ang="0">
                    <a:pos x="185" y="263"/>
                  </a:cxn>
                  <a:cxn ang="0">
                    <a:pos x="158" y="229"/>
                  </a:cxn>
                  <a:cxn ang="0">
                    <a:pos x="122" y="169"/>
                  </a:cxn>
                  <a:cxn ang="0">
                    <a:pos x="112" y="141"/>
                  </a:cxn>
                  <a:cxn ang="0">
                    <a:pos x="114" y="123"/>
                  </a:cxn>
                  <a:cxn ang="0">
                    <a:pos x="123" y="119"/>
                  </a:cxn>
                  <a:cxn ang="0">
                    <a:pos x="137" y="129"/>
                  </a:cxn>
                  <a:cxn ang="0">
                    <a:pos x="156" y="140"/>
                  </a:cxn>
                  <a:cxn ang="0">
                    <a:pos x="165" y="140"/>
                  </a:cxn>
                  <a:cxn ang="0">
                    <a:pos x="166" y="134"/>
                  </a:cxn>
                  <a:cxn ang="0">
                    <a:pos x="157" y="123"/>
                  </a:cxn>
                  <a:cxn ang="0">
                    <a:pos x="136" y="108"/>
                  </a:cxn>
                  <a:cxn ang="0">
                    <a:pos x="127" y="86"/>
                  </a:cxn>
                  <a:cxn ang="0">
                    <a:pos x="123" y="69"/>
                  </a:cxn>
                  <a:cxn ang="0">
                    <a:pos x="113" y="56"/>
                  </a:cxn>
                  <a:cxn ang="0">
                    <a:pos x="109" y="48"/>
                  </a:cxn>
                  <a:cxn ang="0">
                    <a:pos x="114" y="36"/>
                  </a:cxn>
                  <a:cxn ang="0">
                    <a:pos x="119" y="24"/>
                  </a:cxn>
                  <a:cxn ang="0">
                    <a:pos x="116" y="9"/>
                  </a:cxn>
                  <a:cxn ang="0">
                    <a:pos x="106" y="1"/>
                  </a:cxn>
                  <a:cxn ang="0">
                    <a:pos x="91" y="3"/>
                  </a:cxn>
                  <a:cxn ang="0">
                    <a:pos x="84" y="13"/>
                  </a:cxn>
                  <a:cxn ang="0">
                    <a:pos x="84" y="23"/>
                  </a:cxn>
                  <a:cxn ang="0">
                    <a:pos x="88" y="35"/>
                  </a:cxn>
                  <a:cxn ang="0">
                    <a:pos x="88" y="46"/>
                  </a:cxn>
                  <a:cxn ang="0">
                    <a:pos x="78" y="56"/>
                  </a:cxn>
                  <a:cxn ang="0">
                    <a:pos x="65" y="64"/>
                  </a:cxn>
                  <a:cxn ang="0">
                    <a:pos x="55" y="75"/>
                  </a:cxn>
                  <a:cxn ang="0">
                    <a:pos x="47" y="99"/>
                  </a:cxn>
                  <a:cxn ang="0">
                    <a:pos x="42" y="121"/>
                  </a:cxn>
                  <a:cxn ang="0">
                    <a:pos x="40" y="145"/>
                  </a:cxn>
                  <a:cxn ang="0">
                    <a:pos x="42" y="158"/>
                  </a:cxn>
                  <a:cxn ang="0">
                    <a:pos x="49" y="161"/>
                  </a:cxn>
                  <a:cxn ang="0">
                    <a:pos x="53" y="158"/>
                  </a:cxn>
                  <a:cxn ang="0">
                    <a:pos x="53" y="133"/>
                  </a:cxn>
                  <a:cxn ang="0">
                    <a:pos x="55" y="116"/>
                  </a:cxn>
                  <a:cxn ang="0">
                    <a:pos x="64" y="109"/>
                  </a:cxn>
                  <a:cxn ang="0">
                    <a:pos x="70" y="114"/>
                  </a:cxn>
                  <a:cxn ang="0">
                    <a:pos x="68" y="140"/>
                  </a:cxn>
                  <a:cxn ang="0">
                    <a:pos x="62" y="166"/>
                  </a:cxn>
                  <a:cxn ang="0">
                    <a:pos x="53" y="196"/>
                  </a:cxn>
                  <a:cxn ang="0">
                    <a:pos x="33" y="225"/>
                  </a:cxn>
                  <a:cxn ang="0">
                    <a:pos x="8" y="255"/>
                  </a:cxn>
                  <a:cxn ang="0">
                    <a:pos x="0" y="271"/>
                  </a:cxn>
                  <a:cxn ang="0">
                    <a:pos x="19" y="290"/>
                  </a:cxn>
                  <a:cxn ang="0">
                    <a:pos x="33" y="288"/>
                  </a:cxn>
                  <a:cxn ang="0">
                    <a:pos x="23" y="275"/>
                  </a:cxn>
                  <a:cxn ang="0">
                    <a:pos x="30" y="259"/>
                  </a:cxn>
                  <a:cxn ang="0">
                    <a:pos x="62" y="223"/>
                  </a:cxn>
                  <a:cxn ang="0">
                    <a:pos x="84" y="196"/>
                  </a:cxn>
                  <a:cxn ang="0">
                    <a:pos x="96" y="190"/>
                  </a:cxn>
                  <a:cxn ang="0">
                    <a:pos x="109" y="199"/>
                  </a:cxn>
                  <a:cxn ang="0">
                    <a:pos x="142" y="243"/>
                  </a:cxn>
                  <a:cxn ang="0">
                    <a:pos x="169" y="280"/>
                  </a:cxn>
                  <a:cxn ang="0">
                    <a:pos x="179" y="283"/>
                  </a:cxn>
                  <a:cxn ang="0">
                    <a:pos x="192" y="273"/>
                  </a:cxn>
                </a:cxnLst>
                <a:rect l="0" t="0" r="r" b="b"/>
                <a:pathLst>
                  <a:path w="201" h="291">
                    <a:moveTo>
                      <a:pt x="199" y="268"/>
                    </a:moveTo>
                    <a:lnTo>
                      <a:pt x="200" y="263"/>
                    </a:lnTo>
                    <a:lnTo>
                      <a:pt x="192" y="264"/>
                    </a:lnTo>
                    <a:lnTo>
                      <a:pt x="185" y="263"/>
                    </a:lnTo>
                    <a:lnTo>
                      <a:pt x="175" y="255"/>
                    </a:lnTo>
                    <a:lnTo>
                      <a:pt x="158" y="229"/>
                    </a:lnTo>
                    <a:lnTo>
                      <a:pt x="135" y="190"/>
                    </a:lnTo>
                    <a:lnTo>
                      <a:pt x="122" y="169"/>
                    </a:lnTo>
                    <a:lnTo>
                      <a:pt x="113" y="151"/>
                    </a:lnTo>
                    <a:lnTo>
                      <a:pt x="112" y="141"/>
                    </a:lnTo>
                    <a:lnTo>
                      <a:pt x="112" y="130"/>
                    </a:lnTo>
                    <a:lnTo>
                      <a:pt x="114" y="123"/>
                    </a:lnTo>
                    <a:lnTo>
                      <a:pt x="119" y="119"/>
                    </a:lnTo>
                    <a:lnTo>
                      <a:pt x="123" y="119"/>
                    </a:lnTo>
                    <a:lnTo>
                      <a:pt x="128" y="121"/>
                    </a:lnTo>
                    <a:lnTo>
                      <a:pt x="137" y="129"/>
                    </a:lnTo>
                    <a:lnTo>
                      <a:pt x="148" y="136"/>
                    </a:lnTo>
                    <a:lnTo>
                      <a:pt x="156" y="140"/>
                    </a:lnTo>
                    <a:lnTo>
                      <a:pt x="161" y="141"/>
                    </a:lnTo>
                    <a:lnTo>
                      <a:pt x="165" y="140"/>
                    </a:lnTo>
                    <a:lnTo>
                      <a:pt x="167" y="136"/>
                    </a:lnTo>
                    <a:lnTo>
                      <a:pt x="166" y="134"/>
                    </a:lnTo>
                    <a:lnTo>
                      <a:pt x="165" y="130"/>
                    </a:lnTo>
                    <a:lnTo>
                      <a:pt x="157" y="123"/>
                    </a:lnTo>
                    <a:lnTo>
                      <a:pt x="143" y="114"/>
                    </a:lnTo>
                    <a:lnTo>
                      <a:pt x="136" y="108"/>
                    </a:lnTo>
                    <a:lnTo>
                      <a:pt x="131" y="99"/>
                    </a:lnTo>
                    <a:lnTo>
                      <a:pt x="127" y="86"/>
                    </a:lnTo>
                    <a:lnTo>
                      <a:pt x="126" y="74"/>
                    </a:lnTo>
                    <a:lnTo>
                      <a:pt x="123" y="69"/>
                    </a:lnTo>
                    <a:lnTo>
                      <a:pt x="119" y="63"/>
                    </a:lnTo>
                    <a:lnTo>
                      <a:pt x="113" y="56"/>
                    </a:lnTo>
                    <a:lnTo>
                      <a:pt x="109" y="53"/>
                    </a:lnTo>
                    <a:lnTo>
                      <a:pt x="109" y="48"/>
                    </a:lnTo>
                    <a:lnTo>
                      <a:pt x="112" y="40"/>
                    </a:lnTo>
                    <a:lnTo>
                      <a:pt x="114" y="36"/>
                    </a:lnTo>
                    <a:lnTo>
                      <a:pt x="117" y="31"/>
                    </a:lnTo>
                    <a:lnTo>
                      <a:pt x="119" y="24"/>
                    </a:lnTo>
                    <a:lnTo>
                      <a:pt x="117" y="15"/>
                    </a:lnTo>
                    <a:lnTo>
                      <a:pt x="116" y="9"/>
                    </a:lnTo>
                    <a:lnTo>
                      <a:pt x="112" y="4"/>
                    </a:lnTo>
                    <a:lnTo>
                      <a:pt x="106" y="1"/>
                    </a:lnTo>
                    <a:lnTo>
                      <a:pt x="97" y="0"/>
                    </a:lnTo>
                    <a:lnTo>
                      <a:pt x="91" y="3"/>
                    </a:lnTo>
                    <a:lnTo>
                      <a:pt x="87" y="6"/>
                    </a:lnTo>
                    <a:lnTo>
                      <a:pt x="84" y="13"/>
                    </a:lnTo>
                    <a:lnTo>
                      <a:pt x="83" y="18"/>
                    </a:lnTo>
                    <a:lnTo>
                      <a:pt x="84" y="23"/>
                    </a:lnTo>
                    <a:lnTo>
                      <a:pt x="87" y="30"/>
                    </a:lnTo>
                    <a:lnTo>
                      <a:pt x="88" y="35"/>
                    </a:lnTo>
                    <a:lnTo>
                      <a:pt x="89" y="40"/>
                    </a:lnTo>
                    <a:lnTo>
                      <a:pt x="88" y="46"/>
                    </a:lnTo>
                    <a:lnTo>
                      <a:pt x="84" y="51"/>
                    </a:lnTo>
                    <a:lnTo>
                      <a:pt x="78" y="56"/>
                    </a:lnTo>
                    <a:lnTo>
                      <a:pt x="70" y="60"/>
                    </a:lnTo>
                    <a:lnTo>
                      <a:pt x="65" y="64"/>
                    </a:lnTo>
                    <a:lnTo>
                      <a:pt x="60" y="69"/>
                    </a:lnTo>
                    <a:lnTo>
                      <a:pt x="55" y="75"/>
                    </a:lnTo>
                    <a:lnTo>
                      <a:pt x="50" y="86"/>
                    </a:lnTo>
                    <a:lnTo>
                      <a:pt x="47" y="99"/>
                    </a:lnTo>
                    <a:lnTo>
                      <a:pt x="43" y="109"/>
                    </a:lnTo>
                    <a:lnTo>
                      <a:pt x="42" y="121"/>
                    </a:lnTo>
                    <a:lnTo>
                      <a:pt x="40" y="136"/>
                    </a:lnTo>
                    <a:lnTo>
                      <a:pt x="40" y="145"/>
                    </a:lnTo>
                    <a:lnTo>
                      <a:pt x="40" y="153"/>
                    </a:lnTo>
                    <a:lnTo>
                      <a:pt x="42" y="158"/>
                    </a:lnTo>
                    <a:lnTo>
                      <a:pt x="44" y="160"/>
                    </a:lnTo>
                    <a:lnTo>
                      <a:pt x="49" y="161"/>
                    </a:lnTo>
                    <a:lnTo>
                      <a:pt x="52" y="160"/>
                    </a:lnTo>
                    <a:lnTo>
                      <a:pt x="53" y="158"/>
                    </a:lnTo>
                    <a:lnTo>
                      <a:pt x="53" y="148"/>
                    </a:lnTo>
                    <a:lnTo>
                      <a:pt x="53" y="133"/>
                    </a:lnTo>
                    <a:lnTo>
                      <a:pt x="54" y="123"/>
                    </a:lnTo>
                    <a:lnTo>
                      <a:pt x="55" y="116"/>
                    </a:lnTo>
                    <a:lnTo>
                      <a:pt x="59" y="110"/>
                    </a:lnTo>
                    <a:lnTo>
                      <a:pt x="64" y="109"/>
                    </a:lnTo>
                    <a:lnTo>
                      <a:pt x="69" y="110"/>
                    </a:lnTo>
                    <a:lnTo>
                      <a:pt x="70" y="114"/>
                    </a:lnTo>
                    <a:lnTo>
                      <a:pt x="69" y="125"/>
                    </a:lnTo>
                    <a:lnTo>
                      <a:pt x="68" y="140"/>
                    </a:lnTo>
                    <a:lnTo>
                      <a:pt x="65" y="154"/>
                    </a:lnTo>
                    <a:lnTo>
                      <a:pt x="62" y="166"/>
                    </a:lnTo>
                    <a:lnTo>
                      <a:pt x="58" y="183"/>
                    </a:lnTo>
                    <a:lnTo>
                      <a:pt x="53" y="196"/>
                    </a:lnTo>
                    <a:lnTo>
                      <a:pt x="42" y="214"/>
                    </a:lnTo>
                    <a:lnTo>
                      <a:pt x="33" y="225"/>
                    </a:lnTo>
                    <a:lnTo>
                      <a:pt x="18" y="243"/>
                    </a:lnTo>
                    <a:lnTo>
                      <a:pt x="8" y="255"/>
                    </a:lnTo>
                    <a:lnTo>
                      <a:pt x="0" y="266"/>
                    </a:lnTo>
                    <a:lnTo>
                      <a:pt x="0" y="271"/>
                    </a:lnTo>
                    <a:lnTo>
                      <a:pt x="8" y="280"/>
                    </a:lnTo>
                    <a:lnTo>
                      <a:pt x="19" y="290"/>
                    </a:lnTo>
                    <a:lnTo>
                      <a:pt x="30" y="290"/>
                    </a:lnTo>
                    <a:lnTo>
                      <a:pt x="33" y="288"/>
                    </a:lnTo>
                    <a:lnTo>
                      <a:pt x="28" y="281"/>
                    </a:lnTo>
                    <a:lnTo>
                      <a:pt x="23" y="275"/>
                    </a:lnTo>
                    <a:lnTo>
                      <a:pt x="23" y="270"/>
                    </a:lnTo>
                    <a:lnTo>
                      <a:pt x="30" y="259"/>
                    </a:lnTo>
                    <a:lnTo>
                      <a:pt x="43" y="246"/>
                    </a:lnTo>
                    <a:lnTo>
                      <a:pt x="62" y="223"/>
                    </a:lnTo>
                    <a:lnTo>
                      <a:pt x="78" y="203"/>
                    </a:lnTo>
                    <a:lnTo>
                      <a:pt x="84" y="196"/>
                    </a:lnTo>
                    <a:lnTo>
                      <a:pt x="88" y="191"/>
                    </a:lnTo>
                    <a:lnTo>
                      <a:pt x="96" y="190"/>
                    </a:lnTo>
                    <a:lnTo>
                      <a:pt x="102" y="194"/>
                    </a:lnTo>
                    <a:lnTo>
                      <a:pt x="109" y="199"/>
                    </a:lnTo>
                    <a:lnTo>
                      <a:pt x="125" y="219"/>
                    </a:lnTo>
                    <a:lnTo>
                      <a:pt x="142" y="243"/>
                    </a:lnTo>
                    <a:lnTo>
                      <a:pt x="158" y="266"/>
                    </a:lnTo>
                    <a:lnTo>
                      <a:pt x="169" y="280"/>
                    </a:lnTo>
                    <a:lnTo>
                      <a:pt x="172" y="283"/>
                    </a:lnTo>
                    <a:lnTo>
                      <a:pt x="179" y="283"/>
                    </a:lnTo>
                    <a:lnTo>
                      <a:pt x="185" y="278"/>
                    </a:lnTo>
                    <a:lnTo>
                      <a:pt x="192" y="273"/>
                    </a:lnTo>
                    <a:lnTo>
                      <a:pt x="199" y="268"/>
                    </a:lnTo>
                  </a:path>
                </a:pathLst>
              </a:custGeom>
              <a:solidFill>
                <a:srgbClr val="CECECE"/>
              </a:solidFill>
              <a:ln w="25400" cap="rnd" cmpd="sng">
                <a:solidFill>
                  <a:schemeClr val="tx2"/>
                </a:solidFill>
                <a:prstDash val="solid"/>
                <a:round/>
                <a:headEnd type="none" w="med" len="med"/>
                <a:tailEnd type="none" w="med" len="med"/>
              </a:ln>
              <a:effectLst/>
            </p:spPr>
            <p:txBody>
              <a:bodyPr>
                <a:prstTxWarp prst="textNoShape">
                  <a:avLst/>
                </a:prstTxWarp>
              </a:bodyPr>
              <a:lstStyle/>
              <a:p>
                <a:endParaRPr lang="en-US"/>
              </a:p>
            </p:txBody>
          </p:sp>
          <p:grpSp>
            <p:nvGrpSpPr>
              <p:cNvPr id="12" name="Group 61"/>
              <p:cNvGrpSpPr>
                <a:grpSpLocks/>
              </p:cNvGrpSpPr>
              <p:nvPr/>
            </p:nvGrpSpPr>
            <p:grpSpPr bwMode="auto">
              <a:xfrm>
                <a:off x="1697" y="2297"/>
                <a:ext cx="260" cy="310"/>
                <a:chOff x="1697" y="2297"/>
                <a:chExt cx="260" cy="310"/>
              </a:xfrm>
            </p:grpSpPr>
            <p:grpSp>
              <p:nvGrpSpPr>
                <p:cNvPr id="13" name="Group 62"/>
                <p:cNvGrpSpPr>
                  <a:grpSpLocks/>
                </p:cNvGrpSpPr>
                <p:nvPr/>
              </p:nvGrpSpPr>
              <p:grpSpPr bwMode="auto">
                <a:xfrm>
                  <a:off x="1697" y="2297"/>
                  <a:ext cx="260" cy="310"/>
                  <a:chOff x="1697" y="2297"/>
                  <a:chExt cx="260" cy="310"/>
                </a:xfrm>
              </p:grpSpPr>
              <p:sp>
                <p:nvSpPr>
                  <p:cNvPr id="2722879" name="AutoShape 63"/>
                  <p:cNvSpPr>
                    <a:spLocks noChangeArrowheads="1"/>
                  </p:cNvSpPr>
                  <p:nvPr/>
                </p:nvSpPr>
                <p:spPr bwMode="auto">
                  <a:xfrm>
                    <a:off x="1697" y="2348"/>
                    <a:ext cx="260" cy="259"/>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2880" name="AutoShape 64"/>
                  <p:cNvSpPr>
                    <a:spLocks noChangeArrowheads="1"/>
                  </p:cNvSpPr>
                  <p:nvPr/>
                </p:nvSpPr>
                <p:spPr bwMode="auto">
                  <a:xfrm>
                    <a:off x="1759" y="2297"/>
                    <a:ext cx="198" cy="45"/>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22881" name="Oval 65"/>
                <p:cNvSpPr>
                  <a:spLocks noChangeArrowheads="1"/>
                </p:cNvSpPr>
                <p:nvPr/>
              </p:nvSpPr>
              <p:spPr bwMode="auto">
                <a:xfrm>
                  <a:off x="1778" y="2323"/>
                  <a:ext cx="27" cy="9"/>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882" name="AutoShape 66"/>
                <p:cNvSpPr>
                  <a:spLocks noChangeArrowheads="1"/>
                </p:cNvSpPr>
                <p:nvPr/>
              </p:nvSpPr>
              <p:spPr bwMode="auto">
                <a:xfrm>
                  <a:off x="1728" y="2470"/>
                  <a:ext cx="138" cy="55"/>
                </a:xfrm>
                <a:prstGeom prst="octagon">
                  <a:avLst>
                    <a:gd name="adj" fmla="val 29282"/>
                  </a:avLst>
                </a:prstGeom>
                <a:no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22883" name="Line 67"/>
              <p:cNvSpPr>
                <a:spLocks noChangeShapeType="1"/>
              </p:cNvSpPr>
              <p:nvPr/>
            </p:nvSpPr>
            <p:spPr bwMode="auto">
              <a:xfrm>
                <a:off x="1717" y="1313"/>
                <a:ext cx="264"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884" name="Line 68"/>
              <p:cNvSpPr>
                <a:spLocks noChangeShapeType="1"/>
              </p:cNvSpPr>
              <p:nvPr/>
            </p:nvSpPr>
            <p:spPr bwMode="auto">
              <a:xfrm flipH="1">
                <a:off x="1993"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885" name="Line 69"/>
              <p:cNvSpPr>
                <a:spLocks noChangeShapeType="1"/>
              </p:cNvSpPr>
              <p:nvPr/>
            </p:nvSpPr>
            <p:spPr bwMode="auto">
              <a:xfrm flipH="1">
                <a:off x="2276"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886" name="AutoShape 70"/>
              <p:cNvSpPr>
                <a:spLocks noChangeArrowheads="1"/>
              </p:cNvSpPr>
              <p:nvPr/>
            </p:nvSpPr>
            <p:spPr bwMode="auto">
              <a:xfrm>
                <a:off x="1774" y="2686"/>
                <a:ext cx="207" cy="260"/>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2887" name="AutoShape 71"/>
              <p:cNvSpPr>
                <a:spLocks noChangeArrowheads="1"/>
              </p:cNvSpPr>
              <p:nvPr/>
            </p:nvSpPr>
            <p:spPr bwMode="auto">
              <a:xfrm>
                <a:off x="1823" y="2635"/>
                <a:ext cx="158" cy="46"/>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2888" name="AutoShape 72"/>
              <p:cNvSpPr>
                <a:spLocks noChangeArrowheads="1"/>
              </p:cNvSpPr>
              <p:nvPr/>
            </p:nvSpPr>
            <p:spPr bwMode="auto">
              <a:xfrm>
                <a:off x="1815" y="2707"/>
                <a:ext cx="107" cy="15"/>
              </a:xfrm>
              <a:prstGeom prst="parallelogram">
                <a:avLst>
                  <a:gd name="adj" fmla="val 178300"/>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grpSp>
            <p:nvGrpSpPr>
              <p:cNvPr id="14" name="Group 73"/>
              <p:cNvGrpSpPr>
                <a:grpSpLocks/>
              </p:cNvGrpSpPr>
              <p:nvPr/>
            </p:nvGrpSpPr>
            <p:grpSpPr bwMode="auto">
              <a:xfrm>
                <a:off x="2320" y="2676"/>
                <a:ext cx="202" cy="257"/>
                <a:chOff x="2320" y="2676"/>
                <a:chExt cx="202" cy="257"/>
              </a:xfrm>
            </p:grpSpPr>
            <p:sp>
              <p:nvSpPr>
                <p:cNvPr id="2722890" name="Freeform 74"/>
                <p:cNvSpPr>
                  <a:spLocks/>
                </p:cNvSpPr>
                <p:nvPr/>
              </p:nvSpPr>
              <p:spPr bwMode="auto">
                <a:xfrm>
                  <a:off x="2450" y="2795"/>
                  <a:ext cx="61" cy="138"/>
                </a:xfrm>
                <a:custGeom>
                  <a:avLst/>
                  <a:gdLst/>
                  <a:ahLst/>
                  <a:cxnLst>
                    <a:cxn ang="0">
                      <a:pos x="44" y="0"/>
                    </a:cxn>
                    <a:cxn ang="0">
                      <a:pos x="60" y="0"/>
                    </a:cxn>
                    <a:cxn ang="0">
                      <a:pos x="16" y="137"/>
                    </a:cxn>
                    <a:cxn ang="0">
                      <a:pos x="0" y="137"/>
                    </a:cxn>
                    <a:cxn ang="0">
                      <a:pos x="44" y="0"/>
                    </a:cxn>
                  </a:cxnLst>
                  <a:rect l="0" t="0" r="r" b="b"/>
                  <a:pathLst>
                    <a:path w="61" h="138">
                      <a:moveTo>
                        <a:pt x="44" y="0"/>
                      </a:moveTo>
                      <a:lnTo>
                        <a:pt x="60" y="0"/>
                      </a:lnTo>
                      <a:lnTo>
                        <a:pt x="16" y="137"/>
                      </a:lnTo>
                      <a:lnTo>
                        <a:pt x="0" y="137"/>
                      </a:lnTo>
                      <a:lnTo>
                        <a:pt x="44" y="0"/>
                      </a:lnTo>
                    </a:path>
                  </a:pathLst>
                </a:custGeom>
                <a:solidFill>
                  <a:srgbClr val="F39FD1"/>
                </a:solidFill>
                <a:ln w="12700" cap="rnd" cmpd="sng">
                  <a:noFill/>
                  <a:prstDash val="solid"/>
                  <a:round/>
                  <a:headEnd type="none" w="med" len="med"/>
                  <a:tailEnd type="none" w="med" len="med"/>
                </a:ln>
                <a:effectLst/>
              </p:spPr>
              <p:txBody>
                <a:bodyPr>
                  <a:prstTxWarp prst="textNoShape">
                    <a:avLst/>
                  </a:prstTxWarp>
                </a:bodyPr>
                <a:lstStyle/>
                <a:p>
                  <a:endParaRPr lang="en-US"/>
                </a:p>
              </p:txBody>
            </p:sp>
            <p:sp>
              <p:nvSpPr>
                <p:cNvPr id="2722891" name="Rectangle 75"/>
                <p:cNvSpPr>
                  <a:spLocks noChangeArrowheads="1"/>
                </p:cNvSpPr>
                <p:nvPr/>
              </p:nvSpPr>
              <p:spPr bwMode="auto">
                <a:xfrm>
                  <a:off x="2445" y="2795"/>
                  <a:ext cx="77"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2892" name="Rectangle 76"/>
                <p:cNvSpPr>
                  <a:spLocks noChangeArrowheads="1"/>
                </p:cNvSpPr>
                <p:nvPr/>
              </p:nvSpPr>
              <p:spPr bwMode="auto">
                <a:xfrm>
                  <a:off x="2453" y="2851"/>
                  <a:ext cx="57" cy="13"/>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2893" name="Rectangle 77"/>
                <p:cNvSpPr>
                  <a:spLocks noChangeArrowheads="1"/>
                </p:cNvSpPr>
                <p:nvPr/>
              </p:nvSpPr>
              <p:spPr bwMode="auto">
                <a:xfrm>
                  <a:off x="2322" y="2851"/>
                  <a:ext cx="73" cy="9"/>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2894" name="Oval 78"/>
                <p:cNvSpPr>
                  <a:spLocks noChangeArrowheads="1"/>
                </p:cNvSpPr>
                <p:nvPr/>
              </p:nvSpPr>
              <p:spPr bwMode="auto">
                <a:xfrm>
                  <a:off x="2380" y="2676"/>
                  <a:ext cx="22" cy="25"/>
                </a:xfrm>
                <a:prstGeom prst="ellipse">
                  <a:avLst/>
                </a:prstGeom>
                <a:solidFill>
                  <a:srgbClr val="F39FD1"/>
                </a:solidFill>
                <a:ln w="25400">
                  <a:solidFill>
                    <a:srgbClr val="000000"/>
                  </a:solidFill>
                  <a:round/>
                  <a:headEnd/>
                  <a:tailEnd/>
                </a:ln>
                <a:effectLst/>
              </p:spPr>
              <p:txBody>
                <a:bodyPr wrap="none" anchor="ctr">
                  <a:prstTxWarp prst="textNoShape">
                    <a:avLst/>
                  </a:prstTxWarp>
                </a:bodyPr>
                <a:lstStyle/>
                <a:p>
                  <a:endParaRPr lang="en-US"/>
                </a:p>
              </p:txBody>
            </p:sp>
            <p:sp>
              <p:nvSpPr>
                <p:cNvPr id="2722895" name="Freeform 79"/>
                <p:cNvSpPr>
                  <a:spLocks/>
                </p:cNvSpPr>
                <p:nvPr/>
              </p:nvSpPr>
              <p:spPr bwMode="auto">
                <a:xfrm>
                  <a:off x="2320" y="2720"/>
                  <a:ext cx="140" cy="213"/>
                </a:xfrm>
                <a:custGeom>
                  <a:avLst/>
                  <a:gdLst/>
                  <a:ahLst/>
                  <a:cxnLst>
                    <a:cxn ang="0">
                      <a:pos x="1" y="98"/>
                    </a:cxn>
                    <a:cxn ang="0">
                      <a:pos x="1" y="101"/>
                    </a:cxn>
                    <a:cxn ang="0">
                      <a:pos x="0" y="104"/>
                    </a:cxn>
                    <a:cxn ang="0">
                      <a:pos x="0" y="108"/>
                    </a:cxn>
                    <a:cxn ang="0">
                      <a:pos x="1" y="111"/>
                    </a:cxn>
                    <a:cxn ang="0">
                      <a:pos x="3" y="114"/>
                    </a:cxn>
                    <a:cxn ang="0">
                      <a:pos x="6" y="117"/>
                    </a:cxn>
                    <a:cxn ang="0">
                      <a:pos x="9" y="119"/>
                    </a:cxn>
                    <a:cxn ang="0">
                      <a:pos x="11" y="119"/>
                    </a:cxn>
                    <a:cxn ang="0">
                      <a:pos x="15" y="119"/>
                    </a:cxn>
                    <a:cxn ang="0">
                      <a:pos x="91" y="212"/>
                    </a:cxn>
                    <a:cxn ang="0">
                      <a:pos x="115" y="102"/>
                    </a:cxn>
                    <a:cxn ang="0">
                      <a:pos x="114" y="99"/>
                    </a:cxn>
                    <a:cxn ang="0">
                      <a:pos x="113" y="98"/>
                    </a:cxn>
                    <a:cxn ang="0">
                      <a:pos x="111" y="96"/>
                    </a:cxn>
                    <a:cxn ang="0">
                      <a:pos x="109" y="94"/>
                    </a:cxn>
                    <a:cxn ang="0">
                      <a:pos x="107" y="93"/>
                    </a:cxn>
                    <a:cxn ang="0">
                      <a:pos x="104" y="93"/>
                    </a:cxn>
                    <a:cxn ang="0">
                      <a:pos x="101" y="93"/>
                    </a:cxn>
                    <a:cxn ang="0">
                      <a:pos x="99" y="93"/>
                    </a:cxn>
                    <a:cxn ang="0">
                      <a:pos x="67" y="54"/>
                    </a:cxn>
                    <a:cxn ang="0">
                      <a:pos x="129" y="67"/>
                    </a:cxn>
                    <a:cxn ang="0">
                      <a:pos x="132" y="66"/>
                    </a:cxn>
                    <a:cxn ang="0">
                      <a:pos x="133" y="66"/>
                    </a:cxn>
                    <a:cxn ang="0">
                      <a:pos x="136" y="64"/>
                    </a:cxn>
                    <a:cxn ang="0">
                      <a:pos x="138" y="62"/>
                    </a:cxn>
                    <a:cxn ang="0">
                      <a:pos x="138" y="59"/>
                    </a:cxn>
                    <a:cxn ang="0">
                      <a:pos x="139" y="56"/>
                    </a:cxn>
                    <a:cxn ang="0">
                      <a:pos x="138" y="53"/>
                    </a:cxn>
                    <a:cxn ang="0">
                      <a:pos x="137" y="51"/>
                    </a:cxn>
                    <a:cxn ang="0">
                      <a:pos x="135" y="49"/>
                    </a:cxn>
                    <a:cxn ang="0">
                      <a:pos x="133" y="47"/>
                    </a:cxn>
                    <a:cxn ang="0">
                      <a:pos x="130" y="46"/>
                    </a:cxn>
                    <a:cxn ang="0">
                      <a:pos x="88" y="46"/>
                    </a:cxn>
                    <a:cxn ang="0">
                      <a:pos x="81" y="30"/>
                    </a:cxn>
                    <a:cxn ang="0">
                      <a:pos x="81" y="26"/>
                    </a:cxn>
                    <a:cxn ang="0">
                      <a:pos x="82" y="22"/>
                    </a:cxn>
                    <a:cxn ang="0">
                      <a:pos x="82" y="18"/>
                    </a:cxn>
                    <a:cxn ang="0">
                      <a:pos x="81" y="14"/>
                    </a:cxn>
                    <a:cxn ang="0">
                      <a:pos x="79" y="11"/>
                    </a:cxn>
                    <a:cxn ang="0">
                      <a:pos x="77" y="8"/>
                    </a:cxn>
                    <a:cxn ang="0">
                      <a:pos x="74" y="5"/>
                    </a:cxn>
                    <a:cxn ang="0">
                      <a:pos x="71" y="3"/>
                    </a:cxn>
                    <a:cxn ang="0">
                      <a:pos x="67" y="1"/>
                    </a:cxn>
                    <a:cxn ang="0">
                      <a:pos x="63" y="0"/>
                    </a:cxn>
                    <a:cxn ang="0">
                      <a:pos x="58" y="0"/>
                    </a:cxn>
                    <a:cxn ang="0">
                      <a:pos x="54" y="1"/>
                    </a:cxn>
                    <a:cxn ang="0">
                      <a:pos x="50" y="2"/>
                    </a:cxn>
                    <a:cxn ang="0">
                      <a:pos x="45" y="4"/>
                    </a:cxn>
                    <a:cxn ang="0">
                      <a:pos x="42" y="8"/>
                    </a:cxn>
                    <a:cxn ang="0">
                      <a:pos x="40" y="12"/>
                    </a:cxn>
                    <a:cxn ang="0">
                      <a:pos x="38" y="16"/>
                    </a:cxn>
                  </a:cxnLst>
                  <a:rect l="0" t="0" r="r" b="b"/>
                  <a:pathLst>
                    <a:path w="140" h="213">
                      <a:moveTo>
                        <a:pt x="38" y="16"/>
                      </a:moveTo>
                      <a:lnTo>
                        <a:pt x="1" y="98"/>
                      </a:lnTo>
                      <a:lnTo>
                        <a:pt x="1" y="99"/>
                      </a:lnTo>
                      <a:lnTo>
                        <a:pt x="1" y="101"/>
                      </a:lnTo>
                      <a:lnTo>
                        <a:pt x="0" y="102"/>
                      </a:lnTo>
                      <a:lnTo>
                        <a:pt x="0" y="104"/>
                      </a:lnTo>
                      <a:lnTo>
                        <a:pt x="0" y="106"/>
                      </a:lnTo>
                      <a:lnTo>
                        <a:pt x="0" y="108"/>
                      </a:lnTo>
                      <a:lnTo>
                        <a:pt x="1" y="109"/>
                      </a:lnTo>
                      <a:lnTo>
                        <a:pt x="1" y="111"/>
                      </a:lnTo>
                      <a:lnTo>
                        <a:pt x="2" y="113"/>
                      </a:lnTo>
                      <a:lnTo>
                        <a:pt x="3" y="114"/>
                      </a:lnTo>
                      <a:lnTo>
                        <a:pt x="4" y="116"/>
                      </a:lnTo>
                      <a:lnTo>
                        <a:pt x="6" y="117"/>
                      </a:lnTo>
                      <a:lnTo>
                        <a:pt x="7" y="118"/>
                      </a:lnTo>
                      <a:lnTo>
                        <a:pt x="9" y="119"/>
                      </a:lnTo>
                      <a:lnTo>
                        <a:pt x="10" y="119"/>
                      </a:lnTo>
                      <a:lnTo>
                        <a:pt x="11" y="119"/>
                      </a:lnTo>
                      <a:lnTo>
                        <a:pt x="13" y="119"/>
                      </a:lnTo>
                      <a:lnTo>
                        <a:pt x="15" y="119"/>
                      </a:lnTo>
                      <a:lnTo>
                        <a:pt x="91" y="119"/>
                      </a:lnTo>
                      <a:lnTo>
                        <a:pt x="91" y="212"/>
                      </a:lnTo>
                      <a:lnTo>
                        <a:pt x="115" y="212"/>
                      </a:lnTo>
                      <a:lnTo>
                        <a:pt x="115" y="102"/>
                      </a:lnTo>
                      <a:lnTo>
                        <a:pt x="115" y="101"/>
                      </a:lnTo>
                      <a:lnTo>
                        <a:pt x="114" y="99"/>
                      </a:lnTo>
                      <a:lnTo>
                        <a:pt x="114" y="98"/>
                      </a:lnTo>
                      <a:lnTo>
                        <a:pt x="113" y="98"/>
                      </a:lnTo>
                      <a:lnTo>
                        <a:pt x="112" y="97"/>
                      </a:lnTo>
                      <a:lnTo>
                        <a:pt x="111" y="96"/>
                      </a:lnTo>
                      <a:lnTo>
                        <a:pt x="110" y="95"/>
                      </a:lnTo>
                      <a:lnTo>
                        <a:pt x="109" y="94"/>
                      </a:lnTo>
                      <a:lnTo>
                        <a:pt x="108" y="94"/>
                      </a:lnTo>
                      <a:lnTo>
                        <a:pt x="107" y="93"/>
                      </a:lnTo>
                      <a:lnTo>
                        <a:pt x="105" y="93"/>
                      </a:lnTo>
                      <a:lnTo>
                        <a:pt x="104" y="93"/>
                      </a:lnTo>
                      <a:lnTo>
                        <a:pt x="102" y="93"/>
                      </a:lnTo>
                      <a:lnTo>
                        <a:pt x="101" y="93"/>
                      </a:lnTo>
                      <a:lnTo>
                        <a:pt x="100" y="93"/>
                      </a:lnTo>
                      <a:lnTo>
                        <a:pt x="99" y="93"/>
                      </a:lnTo>
                      <a:lnTo>
                        <a:pt x="55" y="90"/>
                      </a:lnTo>
                      <a:lnTo>
                        <a:pt x="67" y="54"/>
                      </a:lnTo>
                      <a:lnTo>
                        <a:pt x="76" y="67"/>
                      </a:lnTo>
                      <a:lnTo>
                        <a:pt x="129" y="67"/>
                      </a:lnTo>
                      <a:lnTo>
                        <a:pt x="130" y="66"/>
                      </a:lnTo>
                      <a:lnTo>
                        <a:pt x="132" y="66"/>
                      </a:lnTo>
                      <a:lnTo>
                        <a:pt x="133" y="66"/>
                      </a:lnTo>
                      <a:lnTo>
                        <a:pt x="133" y="66"/>
                      </a:lnTo>
                      <a:lnTo>
                        <a:pt x="135" y="64"/>
                      </a:lnTo>
                      <a:lnTo>
                        <a:pt x="136" y="64"/>
                      </a:lnTo>
                      <a:lnTo>
                        <a:pt x="137" y="63"/>
                      </a:lnTo>
                      <a:lnTo>
                        <a:pt x="138" y="62"/>
                      </a:lnTo>
                      <a:lnTo>
                        <a:pt x="138" y="61"/>
                      </a:lnTo>
                      <a:lnTo>
                        <a:pt x="138" y="59"/>
                      </a:lnTo>
                      <a:lnTo>
                        <a:pt x="139" y="58"/>
                      </a:lnTo>
                      <a:lnTo>
                        <a:pt x="139" y="56"/>
                      </a:lnTo>
                      <a:lnTo>
                        <a:pt x="139" y="54"/>
                      </a:lnTo>
                      <a:lnTo>
                        <a:pt x="138" y="53"/>
                      </a:lnTo>
                      <a:lnTo>
                        <a:pt x="138" y="52"/>
                      </a:lnTo>
                      <a:lnTo>
                        <a:pt x="137" y="51"/>
                      </a:lnTo>
                      <a:lnTo>
                        <a:pt x="136" y="49"/>
                      </a:lnTo>
                      <a:lnTo>
                        <a:pt x="135" y="49"/>
                      </a:lnTo>
                      <a:lnTo>
                        <a:pt x="134" y="48"/>
                      </a:lnTo>
                      <a:lnTo>
                        <a:pt x="133" y="47"/>
                      </a:lnTo>
                      <a:lnTo>
                        <a:pt x="132" y="46"/>
                      </a:lnTo>
                      <a:lnTo>
                        <a:pt x="130" y="46"/>
                      </a:lnTo>
                      <a:lnTo>
                        <a:pt x="129" y="46"/>
                      </a:lnTo>
                      <a:lnTo>
                        <a:pt x="88" y="46"/>
                      </a:lnTo>
                      <a:lnTo>
                        <a:pt x="79" y="31"/>
                      </a:lnTo>
                      <a:lnTo>
                        <a:pt x="81" y="30"/>
                      </a:lnTo>
                      <a:lnTo>
                        <a:pt x="81" y="28"/>
                      </a:lnTo>
                      <a:lnTo>
                        <a:pt x="81" y="26"/>
                      </a:lnTo>
                      <a:lnTo>
                        <a:pt x="82" y="24"/>
                      </a:lnTo>
                      <a:lnTo>
                        <a:pt x="82" y="22"/>
                      </a:lnTo>
                      <a:lnTo>
                        <a:pt x="82" y="20"/>
                      </a:lnTo>
                      <a:lnTo>
                        <a:pt x="82" y="18"/>
                      </a:lnTo>
                      <a:lnTo>
                        <a:pt x="81" y="16"/>
                      </a:lnTo>
                      <a:lnTo>
                        <a:pt x="81" y="14"/>
                      </a:lnTo>
                      <a:lnTo>
                        <a:pt x="80" y="13"/>
                      </a:lnTo>
                      <a:lnTo>
                        <a:pt x="79" y="11"/>
                      </a:lnTo>
                      <a:lnTo>
                        <a:pt x="78" y="9"/>
                      </a:lnTo>
                      <a:lnTo>
                        <a:pt x="77" y="8"/>
                      </a:lnTo>
                      <a:lnTo>
                        <a:pt x="76" y="6"/>
                      </a:lnTo>
                      <a:lnTo>
                        <a:pt x="74" y="5"/>
                      </a:lnTo>
                      <a:lnTo>
                        <a:pt x="73" y="4"/>
                      </a:lnTo>
                      <a:lnTo>
                        <a:pt x="71" y="3"/>
                      </a:lnTo>
                      <a:lnTo>
                        <a:pt x="69" y="2"/>
                      </a:lnTo>
                      <a:lnTo>
                        <a:pt x="67" y="1"/>
                      </a:lnTo>
                      <a:lnTo>
                        <a:pt x="65" y="1"/>
                      </a:lnTo>
                      <a:lnTo>
                        <a:pt x="63" y="0"/>
                      </a:lnTo>
                      <a:lnTo>
                        <a:pt x="61" y="0"/>
                      </a:lnTo>
                      <a:lnTo>
                        <a:pt x="58" y="0"/>
                      </a:lnTo>
                      <a:lnTo>
                        <a:pt x="56" y="0"/>
                      </a:lnTo>
                      <a:lnTo>
                        <a:pt x="54" y="1"/>
                      </a:lnTo>
                      <a:lnTo>
                        <a:pt x="52" y="1"/>
                      </a:lnTo>
                      <a:lnTo>
                        <a:pt x="50" y="2"/>
                      </a:lnTo>
                      <a:lnTo>
                        <a:pt x="48" y="3"/>
                      </a:lnTo>
                      <a:lnTo>
                        <a:pt x="45" y="4"/>
                      </a:lnTo>
                      <a:lnTo>
                        <a:pt x="44" y="6"/>
                      </a:lnTo>
                      <a:lnTo>
                        <a:pt x="42" y="8"/>
                      </a:lnTo>
                      <a:lnTo>
                        <a:pt x="41" y="9"/>
                      </a:lnTo>
                      <a:lnTo>
                        <a:pt x="40" y="12"/>
                      </a:lnTo>
                      <a:lnTo>
                        <a:pt x="38" y="14"/>
                      </a:lnTo>
                      <a:lnTo>
                        <a:pt x="38" y="16"/>
                      </a:lnTo>
                    </a:path>
                  </a:pathLst>
                </a:custGeom>
                <a:solidFill>
                  <a:srgbClr val="F39FD1"/>
                </a:solidFill>
                <a:ln w="127000" cap="rnd" cmpd="sng">
                  <a:noFill/>
                  <a:prstDash val="solid"/>
                  <a:round/>
                  <a:headEnd type="none" w="med" len="med"/>
                  <a:tailEnd type="none" w="med" len="med"/>
                </a:ln>
                <a:effectLst/>
              </p:spPr>
              <p:txBody>
                <a:bodyPr>
                  <a:prstTxWarp prst="textNoShape">
                    <a:avLst/>
                  </a:prstTxWarp>
                </a:bodyPr>
                <a:lstStyle/>
                <a:p>
                  <a:endParaRPr lang="en-US"/>
                </a:p>
              </p:txBody>
            </p:sp>
          </p:grpSp>
          <p:sp>
            <p:nvSpPr>
              <p:cNvPr id="2722896" name="Freeform 80"/>
              <p:cNvSpPr>
                <a:spLocks/>
              </p:cNvSpPr>
              <p:nvPr/>
            </p:nvSpPr>
            <p:spPr bwMode="auto">
              <a:xfrm>
                <a:off x="2560" y="2634"/>
                <a:ext cx="202" cy="293"/>
              </a:xfrm>
              <a:custGeom>
                <a:avLst/>
                <a:gdLst/>
                <a:ahLst/>
                <a:cxnLst>
                  <a:cxn ang="0">
                    <a:pos x="201" y="264"/>
                  </a:cxn>
                  <a:cxn ang="0">
                    <a:pos x="186" y="264"/>
                  </a:cxn>
                  <a:cxn ang="0">
                    <a:pos x="159" y="230"/>
                  </a:cxn>
                  <a:cxn ang="0">
                    <a:pos x="123" y="170"/>
                  </a:cxn>
                  <a:cxn ang="0">
                    <a:pos x="113" y="142"/>
                  </a:cxn>
                  <a:cxn ang="0">
                    <a:pos x="115" y="123"/>
                  </a:cxn>
                  <a:cxn ang="0">
                    <a:pos x="124" y="120"/>
                  </a:cxn>
                  <a:cxn ang="0">
                    <a:pos x="138" y="130"/>
                  </a:cxn>
                  <a:cxn ang="0">
                    <a:pos x="157" y="141"/>
                  </a:cxn>
                  <a:cxn ang="0">
                    <a:pos x="166" y="141"/>
                  </a:cxn>
                  <a:cxn ang="0">
                    <a:pos x="167" y="135"/>
                  </a:cxn>
                  <a:cxn ang="0">
                    <a:pos x="158" y="123"/>
                  </a:cxn>
                  <a:cxn ang="0">
                    <a:pos x="137" y="108"/>
                  </a:cxn>
                  <a:cxn ang="0">
                    <a:pos x="128" y="87"/>
                  </a:cxn>
                  <a:cxn ang="0">
                    <a:pos x="124" y="69"/>
                  </a:cxn>
                  <a:cxn ang="0">
                    <a:pos x="114" y="57"/>
                  </a:cxn>
                  <a:cxn ang="0">
                    <a:pos x="110" y="48"/>
                  </a:cxn>
                  <a:cxn ang="0">
                    <a:pos x="115" y="37"/>
                  </a:cxn>
                  <a:cxn ang="0">
                    <a:pos x="120" y="24"/>
                  </a:cxn>
                  <a:cxn ang="0">
                    <a:pos x="116" y="9"/>
                  </a:cxn>
                  <a:cxn ang="0">
                    <a:pos x="106" y="1"/>
                  </a:cxn>
                  <a:cxn ang="0">
                    <a:pos x="91" y="3"/>
                  </a:cxn>
                  <a:cxn ang="0">
                    <a:pos x="85" y="13"/>
                  </a:cxn>
                  <a:cxn ang="0">
                    <a:pos x="85" y="23"/>
                  </a:cxn>
                  <a:cxn ang="0">
                    <a:pos x="88" y="35"/>
                  </a:cxn>
                  <a:cxn ang="0">
                    <a:pos x="88" y="47"/>
                  </a:cxn>
                  <a:cxn ang="0">
                    <a:pos x="78" y="57"/>
                  </a:cxn>
                  <a:cxn ang="0">
                    <a:pos x="66" y="64"/>
                  </a:cxn>
                  <a:cxn ang="0">
                    <a:pos x="56" y="76"/>
                  </a:cxn>
                  <a:cxn ang="0">
                    <a:pos x="47" y="99"/>
                  </a:cxn>
                  <a:cxn ang="0">
                    <a:pos x="42" y="122"/>
                  </a:cxn>
                  <a:cxn ang="0">
                    <a:pos x="40" y="146"/>
                  </a:cxn>
                  <a:cxn ang="0">
                    <a:pos x="42" y="159"/>
                  </a:cxn>
                  <a:cxn ang="0">
                    <a:pos x="49" y="162"/>
                  </a:cxn>
                  <a:cxn ang="0">
                    <a:pos x="53" y="159"/>
                  </a:cxn>
                  <a:cxn ang="0">
                    <a:pos x="53" y="133"/>
                  </a:cxn>
                  <a:cxn ang="0">
                    <a:pos x="56" y="117"/>
                  </a:cxn>
                  <a:cxn ang="0">
                    <a:pos x="64" y="110"/>
                  </a:cxn>
                  <a:cxn ang="0">
                    <a:pos x="71" y="115"/>
                  </a:cxn>
                  <a:cxn ang="0">
                    <a:pos x="68" y="141"/>
                  </a:cxn>
                  <a:cxn ang="0">
                    <a:pos x="62" y="167"/>
                  </a:cxn>
                  <a:cxn ang="0">
                    <a:pos x="53" y="198"/>
                  </a:cxn>
                  <a:cxn ang="0">
                    <a:pos x="33" y="227"/>
                  </a:cxn>
                  <a:cxn ang="0">
                    <a:pos x="8" y="257"/>
                  </a:cxn>
                  <a:cxn ang="0">
                    <a:pos x="0" y="273"/>
                  </a:cxn>
                  <a:cxn ang="0">
                    <a:pos x="19" y="292"/>
                  </a:cxn>
                  <a:cxn ang="0">
                    <a:pos x="33" y="289"/>
                  </a:cxn>
                  <a:cxn ang="0">
                    <a:pos x="23" y="277"/>
                  </a:cxn>
                  <a:cxn ang="0">
                    <a:pos x="30" y="261"/>
                  </a:cxn>
                  <a:cxn ang="0">
                    <a:pos x="62" y="224"/>
                  </a:cxn>
                  <a:cxn ang="0">
                    <a:pos x="85" y="198"/>
                  </a:cxn>
                  <a:cxn ang="0">
                    <a:pos x="96" y="191"/>
                  </a:cxn>
                  <a:cxn ang="0">
                    <a:pos x="110" y="200"/>
                  </a:cxn>
                  <a:cxn ang="0">
                    <a:pos x="143" y="244"/>
                  </a:cxn>
                  <a:cxn ang="0">
                    <a:pos x="169" y="282"/>
                  </a:cxn>
                  <a:cxn ang="0">
                    <a:pos x="180" y="284"/>
                  </a:cxn>
                  <a:cxn ang="0">
                    <a:pos x="193" y="274"/>
                  </a:cxn>
                </a:cxnLst>
                <a:rect l="0" t="0" r="r" b="b"/>
                <a:pathLst>
                  <a:path w="202" h="293">
                    <a:moveTo>
                      <a:pt x="200" y="269"/>
                    </a:moveTo>
                    <a:lnTo>
                      <a:pt x="201" y="264"/>
                    </a:lnTo>
                    <a:lnTo>
                      <a:pt x="193" y="266"/>
                    </a:lnTo>
                    <a:lnTo>
                      <a:pt x="186" y="264"/>
                    </a:lnTo>
                    <a:lnTo>
                      <a:pt x="176" y="257"/>
                    </a:lnTo>
                    <a:lnTo>
                      <a:pt x="159" y="230"/>
                    </a:lnTo>
                    <a:lnTo>
                      <a:pt x="135" y="191"/>
                    </a:lnTo>
                    <a:lnTo>
                      <a:pt x="123" y="170"/>
                    </a:lnTo>
                    <a:lnTo>
                      <a:pt x="114" y="152"/>
                    </a:lnTo>
                    <a:lnTo>
                      <a:pt x="113" y="142"/>
                    </a:lnTo>
                    <a:lnTo>
                      <a:pt x="113" y="131"/>
                    </a:lnTo>
                    <a:lnTo>
                      <a:pt x="115" y="123"/>
                    </a:lnTo>
                    <a:lnTo>
                      <a:pt x="120" y="120"/>
                    </a:lnTo>
                    <a:lnTo>
                      <a:pt x="124" y="120"/>
                    </a:lnTo>
                    <a:lnTo>
                      <a:pt x="129" y="122"/>
                    </a:lnTo>
                    <a:lnTo>
                      <a:pt x="138" y="130"/>
                    </a:lnTo>
                    <a:lnTo>
                      <a:pt x="149" y="137"/>
                    </a:lnTo>
                    <a:lnTo>
                      <a:pt x="157" y="141"/>
                    </a:lnTo>
                    <a:lnTo>
                      <a:pt x="162" y="142"/>
                    </a:lnTo>
                    <a:lnTo>
                      <a:pt x="166" y="141"/>
                    </a:lnTo>
                    <a:lnTo>
                      <a:pt x="168" y="137"/>
                    </a:lnTo>
                    <a:lnTo>
                      <a:pt x="167" y="135"/>
                    </a:lnTo>
                    <a:lnTo>
                      <a:pt x="166" y="131"/>
                    </a:lnTo>
                    <a:lnTo>
                      <a:pt x="158" y="123"/>
                    </a:lnTo>
                    <a:lnTo>
                      <a:pt x="144" y="115"/>
                    </a:lnTo>
                    <a:lnTo>
                      <a:pt x="137" y="108"/>
                    </a:lnTo>
                    <a:lnTo>
                      <a:pt x="131" y="99"/>
                    </a:lnTo>
                    <a:lnTo>
                      <a:pt x="128" y="87"/>
                    </a:lnTo>
                    <a:lnTo>
                      <a:pt x="126" y="74"/>
                    </a:lnTo>
                    <a:lnTo>
                      <a:pt x="124" y="69"/>
                    </a:lnTo>
                    <a:lnTo>
                      <a:pt x="120" y="63"/>
                    </a:lnTo>
                    <a:lnTo>
                      <a:pt x="114" y="57"/>
                    </a:lnTo>
                    <a:lnTo>
                      <a:pt x="110" y="53"/>
                    </a:lnTo>
                    <a:lnTo>
                      <a:pt x="110" y="48"/>
                    </a:lnTo>
                    <a:lnTo>
                      <a:pt x="113" y="40"/>
                    </a:lnTo>
                    <a:lnTo>
                      <a:pt x="115" y="37"/>
                    </a:lnTo>
                    <a:lnTo>
                      <a:pt x="118" y="31"/>
                    </a:lnTo>
                    <a:lnTo>
                      <a:pt x="120" y="24"/>
                    </a:lnTo>
                    <a:lnTo>
                      <a:pt x="118" y="15"/>
                    </a:lnTo>
                    <a:lnTo>
                      <a:pt x="116" y="9"/>
                    </a:lnTo>
                    <a:lnTo>
                      <a:pt x="113" y="4"/>
                    </a:lnTo>
                    <a:lnTo>
                      <a:pt x="106" y="1"/>
                    </a:lnTo>
                    <a:lnTo>
                      <a:pt x="97" y="0"/>
                    </a:lnTo>
                    <a:lnTo>
                      <a:pt x="91" y="3"/>
                    </a:lnTo>
                    <a:lnTo>
                      <a:pt x="87" y="6"/>
                    </a:lnTo>
                    <a:lnTo>
                      <a:pt x="85" y="13"/>
                    </a:lnTo>
                    <a:lnTo>
                      <a:pt x="83" y="18"/>
                    </a:lnTo>
                    <a:lnTo>
                      <a:pt x="85" y="23"/>
                    </a:lnTo>
                    <a:lnTo>
                      <a:pt x="87" y="30"/>
                    </a:lnTo>
                    <a:lnTo>
                      <a:pt x="88" y="35"/>
                    </a:lnTo>
                    <a:lnTo>
                      <a:pt x="90" y="40"/>
                    </a:lnTo>
                    <a:lnTo>
                      <a:pt x="88" y="47"/>
                    </a:lnTo>
                    <a:lnTo>
                      <a:pt x="85" y="52"/>
                    </a:lnTo>
                    <a:lnTo>
                      <a:pt x="78" y="57"/>
                    </a:lnTo>
                    <a:lnTo>
                      <a:pt x="71" y="60"/>
                    </a:lnTo>
                    <a:lnTo>
                      <a:pt x="66" y="64"/>
                    </a:lnTo>
                    <a:lnTo>
                      <a:pt x="61" y="69"/>
                    </a:lnTo>
                    <a:lnTo>
                      <a:pt x="56" y="76"/>
                    </a:lnTo>
                    <a:lnTo>
                      <a:pt x="51" y="87"/>
                    </a:lnTo>
                    <a:lnTo>
                      <a:pt x="47" y="99"/>
                    </a:lnTo>
                    <a:lnTo>
                      <a:pt x="43" y="110"/>
                    </a:lnTo>
                    <a:lnTo>
                      <a:pt x="42" y="122"/>
                    </a:lnTo>
                    <a:lnTo>
                      <a:pt x="40" y="137"/>
                    </a:lnTo>
                    <a:lnTo>
                      <a:pt x="40" y="146"/>
                    </a:lnTo>
                    <a:lnTo>
                      <a:pt x="40" y="154"/>
                    </a:lnTo>
                    <a:lnTo>
                      <a:pt x="42" y="159"/>
                    </a:lnTo>
                    <a:lnTo>
                      <a:pt x="44" y="161"/>
                    </a:lnTo>
                    <a:lnTo>
                      <a:pt x="49" y="162"/>
                    </a:lnTo>
                    <a:lnTo>
                      <a:pt x="52" y="161"/>
                    </a:lnTo>
                    <a:lnTo>
                      <a:pt x="53" y="159"/>
                    </a:lnTo>
                    <a:lnTo>
                      <a:pt x="53" y="149"/>
                    </a:lnTo>
                    <a:lnTo>
                      <a:pt x="53" y="133"/>
                    </a:lnTo>
                    <a:lnTo>
                      <a:pt x="54" y="123"/>
                    </a:lnTo>
                    <a:lnTo>
                      <a:pt x="56" y="117"/>
                    </a:lnTo>
                    <a:lnTo>
                      <a:pt x="59" y="111"/>
                    </a:lnTo>
                    <a:lnTo>
                      <a:pt x="64" y="110"/>
                    </a:lnTo>
                    <a:lnTo>
                      <a:pt x="70" y="111"/>
                    </a:lnTo>
                    <a:lnTo>
                      <a:pt x="71" y="115"/>
                    </a:lnTo>
                    <a:lnTo>
                      <a:pt x="70" y="126"/>
                    </a:lnTo>
                    <a:lnTo>
                      <a:pt x="68" y="141"/>
                    </a:lnTo>
                    <a:lnTo>
                      <a:pt x="66" y="155"/>
                    </a:lnTo>
                    <a:lnTo>
                      <a:pt x="62" y="167"/>
                    </a:lnTo>
                    <a:lnTo>
                      <a:pt x="58" y="184"/>
                    </a:lnTo>
                    <a:lnTo>
                      <a:pt x="53" y="198"/>
                    </a:lnTo>
                    <a:lnTo>
                      <a:pt x="42" y="215"/>
                    </a:lnTo>
                    <a:lnTo>
                      <a:pt x="33" y="227"/>
                    </a:lnTo>
                    <a:lnTo>
                      <a:pt x="18" y="244"/>
                    </a:lnTo>
                    <a:lnTo>
                      <a:pt x="8" y="257"/>
                    </a:lnTo>
                    <a:lnTo>
                      <a:pt x="0" y="268"/>
                    </a:lnTo>
                    <a:lnTo>
                      <a:pt x="0" y="273"/>
                    </a:lnTo>
                    <a:lnTo>
                      <a:pt x="8" y="282"/>
                    </a:lnTo>
                    <a:lnTo>
                      <a:pt x="19" y="292"/>
                    </a:lnTo>
                    <a:lnTo>
                      <a:pt x="30" y="292"/>
                    </a:lnTo>
                    <a:lnTo>
                      <a:pt x="33" y="289"/>
                    </a:lnTo>
                    <a:lnTo>
                      <a:pt x="28" y="283"/>
                    </a:lnTo>
                    <a:lnTo>
                      <a:pt x="23" y="277"/>
                    </a:lnTo>
                    <a:lnTo>
                      <a:pt x="23" y="272"/>
                    </a:lnTo>
                    <a:lnTo>
                      <a:pt x="30" y="261"/>
                    </a:lnTo>
                    <a:lnTo>
                      <a:pt x="43" y="248"/>
                    </a:lnTo>
                    <a:lnTo>
                      <a:pt x="62" y="224"/>
                    </a:lnTo>
                    <a:lnTo>
                      <a:pt x="78" y="204"/>
                    </a:lnTo>
                    <a:lnTo>
                      <a:pt x="85" y="198"/>
                    </a:lnTo>
                    <a:lnTo>
                      <a:pt x="88" y="193"/>
                    </a:lnTo>
                    <a:lnTo>
                      <a:pt x="96" y="191"/>
                    </a:lnTo>
                    <a:lnTo>
                      <a:pt x="102" y="195"/>
                    </a:lnTo>
                    <a:lnTo>
                      <a:pt x="110" y="200"/>
                    </a:lnTo>
                    <a:lnTo>
                      <a:pt x="125" y="220"/>
                    </a:lnTo>
                    <a:lnTo>
                      <a:pt x="143" y="244"/>
                    </a:lnTo>
                    <a:lnTo>
                      <a:pt x="159" y="268"/>
                    </a:lnTo>
                    <a:lnTo>
                      <a:pt x="169" y="282"/>
                    </a:lnTo>
                    <a:lnTo>
                      <a:pt x="173" y="284"/>
                    </a:lnTo>
                    <a:lnTo>
                      <a:pt x="180" y="284"/>
                    </a:lnTo>
                    <a:lnTo>
                      <a:pt x="186" y="279"/>
                    </a:lnTo>
                    <a:lnTo>
                      <a:pt x="193" y="274"/>
                    </a:lnTo>
                    <a:lnTo>
                      <a:pt x="200" y="269"/>
                    </a:lnTo>
                  </a:path>
                </a:pathLst>
              </a:custGeom>
              <a:solidFill>
                <a:srgbClr val="CECECE"/>
              </a:solidFill>
              <a:ln w="25400" cap="rnd" cmpd="sng">
                <a:solidFill>
                  <a:schemeClr val="tx2"/>
                </a:solidFill>
                <a:prstDash val="solid"/>
                <a:round/>
                <a:headEnd type="none" w="med" len="med"/>
                <a:tailEnd type="none" w="med" len="med"/>
              </a:ln>
              <a:effectLst/>
            </p:spPr>
            <p:txBody>
              <a:bodyPr>
                <a:prstTxWarp prst="textNoShape">
                  <a:avLst/>
                </a:prstTxWarp>
              </a:bodyPr>
              <a:lstStyle/>
              <a:p>
                <a:endParaRPr lang="en-US"/>
              </a:p>
            </p:txBody>
          </p:sp>
          <p:grpSp>
            <p:nvGrpSpPr>
              <p:cNvPr id="15" name="Group 81"/>
              <p:cNvGrpSpPr>
                <a:grpSpLocks/>
              </p:cNvGrpSpPr>
              <p:nvPr/>
            </p:nvGrpSpPr>
            <p:grpSpPr bwMode="auto">
              <a:xfrm>
                <a:off x="1986" y="2635"/>
                <a:ext cx="261" cy="311"/>
                <a:chOff x="1986" y="2635"/>
                <a:chExt cx="261" cy="311"/>
              </a:xfrm>
            </p:grpSpPr>
            <p:grpSp>
              <p:nvGrpSpPr>
                <p:cNvPr id="16" name="Group 82"/>
                <p:cNvGrpSpPr>
                  <a:grpSpLocks/>
                </p:cNvGrpSpPr>
                <p:nvPr/>
              </p:nvGrpSpPr>
              <p:grpSpPr bwMode="auto">
                <a:xfrm>
                  <a:off x="1986" y="2635"/>
                  <a:ext cx="261" cy="311"/>
                  <a:chOff x="1986" y="2635"/>
                  <a:chExt cx="261" cy="311"/>
                </a:xfrm>
              </p:grpSpPr>
              <p:sp>
                <p:nvSpPr>
                  <p:cNvPr id="2722899" name="AutoShape 83"/>
                  <p:cNvSpPr>
                    <a:spLocks noChangeArrowheads="1"/>
                  </p:cNvSpPr>
                  <p:nvPr/>
                </p:nvSpPr>
                <p:spPr bwMode="auto">
                  <a:xfrm>
                    <a:off x="1986" y="2686"/>
                    <a:ext cx="261" cy="260"/>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2900" name="AutoShape 84"/>
                  <p:cNvSpPr>
                    <a:spLocks noChangeArrowheads="1"/>
                  </p:cNvSpPr>
                  <p:nvPr/>
                </p:nvSpPr>
                <p:spPr bwMode="auto">
                  <a:xfrm>
                    <a:off x="2050" y="2635"/>
                    <a:ext cx="197" cy="46"/>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22901" name="Oval 85"/>
                <p:cNvSpPr>
                  <a:spLocks noChangeArrowheads="1"/>
                </p:cNvSpPr>
                <p:nvPr/>
              </p:nvSpPr>
              <p:spPr bwMode="auto">
                <a:xfrm>
                  <a:off x="2069" y="2661"/>
                  <a:ext cx="26" cy="9"/>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902" name="AutoShape 86"/>
                <p:cNvSpPr>
                  <a:spLocks noChangeArrowheads="1"/>
                </p:cNvSpPr>
                <p:nvPr/>
              </p:nvSpPr>
              <p:spPr bwMode="auto">
                <a:xfrm>
                  <a:off x="2019" y="2809"/>
                  <a:ext cx="137" cy="54"/>
                </a:xfrm>
                <a:prstGeom prst="octagon">
                  <a:avLst>
                    <a:gd name="adj" fmla="val 29282"/>
                  </a:avLst>
                </a:prstGeom>
                <a:no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22903" name="Line 87"/>
              <p:cNvSpPr>
                <a:spLocks noChangeShapeType="1"/>
              </p:cNvSpPr>
              <p:nvPr/>
            </p:nvSpPr>
            <p:spPr bwMode="auto">
              <a:xfrm>
                <a:off x="2001" y="1313"/>
                <a:ext cx="262"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904" name="Line 88"/>
              <p:cNvSpPr>
                <a:spLocks noChangeShapeType="1"/>
              </p:cNvSpPr>
              <p:nvPr/>
            </p:nvSpPr>
            <p:spPr bwMode="auto">
              <a:xfrm>
                <a:off x="1438" y="1268"/>
                <a:ext cx="252" cy="0"/>
              </a:xfrm>
              <a:prstGeom prst="line">
                <a:avLst/>
              </a:prstGeom>
              <a:noFill/>
              <a:ln w="25400">
                <a:solidFill>
                  <a:srgbClr val="DC0081"/>
                </a:solidFill>
                <a:round/>
                <a:headEnd/>
                <a:tailEnd/>
              </a:ln>
              <a:effectLst/>
            </p:spPr>
            <p:txBody>
              <a:bodyPr wrap="none" anchor="ctr">
                <a:prstTxWarp prst="textNoShape">
                  <a:avLst/>
                </a:prstTxWarp>
              </a:bodyPr>
              <a:lstStyle/>
              <a:p>
                <a:endParaRPr lang="en-US"/>
              </a:p>
            </p:txBody>
          </p:sp>
          <p:sp>
            <p:nvSpPr>
              <p:cNvPr id="2722905" name="Line 89"/>
              <p:cNvSpPr>
                <a:spLocks noChangeShapeType="1"/>
              </p:cNvSpPr>
              <p:nvPr/>
            </p:nvSpPr>
            <p:spPr bwMode="auto">
              <a:xfrm>
                <a:off x="1723" y="1268"/>
                <a:ext cx="252" cy="0"/>
              </a:xfrm>
              <a:prstGeom prst="line">
                <a:avLst/>
              </a:prstGeom>
              <a:noFill/>
              <a:ln w="25400">
                <a:solidFill>
                  <a:srgbClr val="DC0081"/>
                </a:solidFill>
                <a:round/>
                <a:headEnd/>
                <a:tailEnd/>
              </a:ln>
              <a:effectLst/>
            </p:spPr>
            <p:txBody>
              <a:bodyPr wrap="none" anchor="ctr">
                <a:prstTxWarp prst="textNoShape">
                  <a:avLst/>
                </a:prstTxWarp>
              </a:bodyPr>
              <a:lstStyle/>
              <a:p>
                <a:endParaRPr lang="en-US"/>
              </a:p>
            </p:txBody>
          </p:sp>
          <p:grpSp>
            <p:nvGrpSpPr>
              <p:cNvPr id="17" name="Group 90"/>
              <p:cNvGrpSpPr>
                <a:grpSpLocks/>
              </p:cNvGrpSpPr>
              <p:nvPr/>
            </p:nvGrpSpPr>
            <p:grpSpPr bwMode="auto">
              <a:xfrm>
                <a:off x="917" y="1636"/>
                <a:ext cx="975" cy="310"/>
                <a:chOff x="917" y="1636"/>
                <a:chExt cx="975" cy="310"/>
              </a:xfrm>
            </p:grpSpPr>
            <p:grpSp>
              <p:nvGrpSpPr>
                <p:cNvPr id="18" name="Group 91"/>
                <p:cNvGrpSpPr>
                  <a:grpSpLocks/>
                </p:cNvGrpSpPr>
                <p:nvPr/>
              </p:nvGrpSpPr>
              <p:grpSpPr bwMode="auto">
                <a:xfrm>
                  <a:off x="917" y="1636"/>
                  <a:ext cx="206" cy="310"/>
                  <a:chOff x="917" y="1636"/>
                  <a:chExt cx="206" cy="310"/>
                </a:xfrm>
              </p:grpSpPr>
              <p:sp>
                <p:nvSpPr>
                  <p:cNvPr id="2722908" name="AutoShape 92"/>
                  <p:cNvSpPr>
                    <a:spLocks noChangeArrowheads="1"/>
                  </p:cNvSpPr>
                  <p:nvPr/>
                </p:nvSpPr>
                <p:spPr bwMode="auto">
                  <a:xfrm>
                    <a:off x="917" y="1686"/>
                    <a:ext cx="206" cy="260"/>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2909" name="AutoShape 93"/>
                  <p:cNvSpPr>
                    <a:spLocks noChangeArrowheads="1"/>
                  </p:cNvSpPr>
                  <p:nvPr/>
                </p:nvSpPr>
                <p:spPr bwMode="auto">
                  <a:xfrm>
                    <a:off x="965" y="1636"/>
                    <a:ext cx="158" cy="46"/>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2910" name="AutoShape 94"/>
                  <p:cNvSpPr>
                    <a:spLocks noChangeArrowheads="1"/>
                  </p:cNvSpPr>
                  <p:nvPr/>
                </p:nvSpPr>
                <p:spPr bwMode="auto">
                  <a:xfrm>
                    <a:off x="956" y="1707"/>
                    <a:ext cx="108" cy="15"/>
                  </a:xfrm>
                  <a:prstGeom prst="parallelogram">
                    <a:avLst>
                      <a:gd name="adj" fmla="val 179967"/>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grpSp>
            <p:grpSp>
              <p:nvGrpSpPr>
                <p:cNvPr id="19" name="Group 95"/>
                <p:cNvGrpSpPr>
                  <a:grpSpLocks/>
                </p:cNvGrpSpPr>
                <p:nvPr/>
              </p:nvGrpSpPr>
              <p:grpSpPr bwMode="auto">
                <a:xfrm>
                  <a:off x="1435" y="1677"/>
                  <a:ext cx="203" cy="257"/>
                  <a:chOff x="1435" y="1677"/>
                  <a:chExt cx="203" cy="257"/>
                </a:xfrm>
              </p:grpSpPr>
              <p:sp>
                <p:nvSpPr>
                  <p:cNvPr id="2722912" name="Freeform 96"/>
                  <p:cNvSpPr>
                    <a:spLocks/>
                  </p:cNvSpPr>
                  <p:nvPr/>
                </p:nvSpPr>
                <p:spPr bwMode="auto">
                  <a:xfrm>
                    <a:off x="1564" y="1794"/>
                    <a:ext cx="62" cy="140"/>
                  </a:xfrm>
                  <a:custGeom>
                    <a:avLst/>
                    <a:gdLst/>
                    <a:ahLst/>
                    <a:cxnLst>
                      <a:cxn ang="0">
                        <a:pos x="44" y="0"/>
                      </a:cxn>
                      <a:cxn ang="0">
                        <a:pos x="61" y="0"/>
                      </a:cxn>
                      <a:cxn ang="0">
                        <a:pos x="17" y="139"/>
                      </a:cxn>
                      <a:cxn ang="0">
                        <a:pos x="0" y="139"/>
                      </a:cxn>
                      <a:cxn ang="0">
                        <a:pos x="44" y="0"/>
                      </a:cxn>
                    </a:cxnLst>
                    <a:rect l="0" t="0" r="r" b="b"/>
                    <a:pathLst>
                      <a:path w="62" h="140">
                        <a:moveTo>
                          <a:pt x="44" y="0"/>
                        </a:moveTo>
                        <a:lnTo>
                          <a:pt x="61" y="0"/>
                        </a:lnTo>
                        <a:lnTo>
                          <a:pt x="17" y="139"/>
                        </a:lnTo>
                        <a:lnTo>
                          <a:pt x="0" y="139"/>
                        </a:lnTo>
                        <a:lnTo>
                          <a:pt x="44" y="0"/>
                        </a:lnTo>
                      </a:path>
                    </a:pathLst>
                  </a:custGeom>
                  <a:solidFill>
                    <a:srgbClr val="F39FD1"/>
                  </a:solidFill>
                  <a:ln w="12700" cap="rnd" cmpd="sng">
                    <a:noFill/>
                    <a:prstDash val="solid"/>
                    <a:round/>
                    <a:headEnd type="none" w="med" len="med"/>
                    <a:tailEnd type="none" w="med" len="med"/>
                  </a:ln>
                  <a:effectLst/>
                </p:spPr>
                <p:txBody>
                  <a:bodyPr>
                    <a:prstTxWarp prst="textNoShape">
                      <a:avLst/>
                    </a:prstTxWarp>
                  </a:bodyPr>
                  <a:lstStyle/>
                  <a:p>
                    <a:endParaRPr lang="en-US"/>
                  </a:p>
                </p:txBody>
              </p:sp>
              <p:sp>
                <p:nvSpPr>
                  <p:cNvPr id="2722913" name="Rectangle 97"/>
                  <p:cNvSpPr>
                    <a:spLocks noChangeArrowheads="1"/>
                  </p:cNvSpPr>
                  <p:nvPr/>
                </p:nvSpPr>
                <p:spPr bwMode="auto">
                  <a:xfrm>
                    <a:off x="1561" y="1794"/>
                    <a:ext cx="77"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2914" name="Rectangle 98"/>
                  <p:cNvSpPr>
                    <a:spLocks noChangeArrowheads="1"/>
                  </p:cNvSpPr>
                  <p:nvPr/>
                </p:nvSpPr>
                <p:spPr bwMode="auto">
                  <a:xfrm>
                    <a:off x="1567" y="1852"/>
                    <a:ext cx="58"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2915" name="Rectangle 99"/>
                  <p:cNvSpPr>
                    <a:spLocks noChangeArrowheads="1"/>
                  </p:cNvSpPr>
                  <p:nvPr/>
                </p:nvSpPr>
                <p:spPr bwMode="auto">
                  <a:xfrm>
                    <a:off x="1436" y="1852"/>
                    <a:ext cx="74" cy="7"/>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2916" name="Oval 100"/>
                  <p:cNvSpPr>
                    <a:spLocks noChangeArrowheads="1"/>
                  </p:cNvSpPr>
                  <p:nvPr/>
                </p:nvSpPr>
                <p:spPr bwMode="auto">
                  <a:xfrm>
                    <a:off x="1496" y="1677"/>
                    <a:ext cx="22" cy="25"/>
                  </a:xfrm>
                  <a:prstGeom prst="ellipse">
                    <a:avLst/>
                  </a:prstGeom>
                  <a:solidFill>
                    <a:srgbClr val="F39FD1"/>
                  </a:solidFill>
                  <a:ln w="25400">
                    <a:solidFill>
                      <a:srgbClr val="000000"/>
                    </a:solidFill>
                    <a:round/>
                    <a:headEnd/>
                    <a:tailEnd/>
                  </a:ln>
                  <a:effectLst/>
                </p:spPr>
                <p:txBody>
                  <a:bodyPr wrap="none" anchor="ctr">
                    <a:prstTxWarp prst="textNoShape">
                      <a:avLst/>
                    </a:prstTxWarp>
                  </a:bodyPr>
                  <a:lstStyle/>
                  <a:p>
                    <a:endParaRPr lang="en-US"/>
                  </a:p>
                </p:txBody>
              </p:sp>
              <p:sp>
                <p:nvSpPr>
                  <p:cNvPr id="2722917" name="Freeform 101"/>
                  <p:cNvSpPr>
                    <a:spLocks/>
                  </p:cNvSpPr>
                  <p:nvPr/>
                </p:nvSpPr>
                <p:spPr bwMode="auto">
                  <a:xfrm>
                    <a:off x="1435" y="1721"/>
                    <a:ext cx="139" cy="213"/>
                  </a:xfrm>
                  <a:custGeom>
                    <a:avLst/>
                    <a:gdLst/>
                    <a:ahLst/>
                    <a:cxnLst>
                      <a:cxn ang="0">
                        <a:pos x="1" y="98"/>
                      </a:cxn>
                      <a:cxn ang="0">
                        <a:pos x="1" y="101"/>
                      </a:cxn>
                      <a:cxn ang="0">
                        <a:pos x="0" y="104"/>
                      </a:cxn>
                      <a:cxn ang="0">
                        <a:pos x="0" y="108"/>
                      </a:cxn>
                      <a:cxn ang="0">
                        <a:pos x="1" y="111"/>
                      </a:cxn>
                      <a:cxn ang="0">
                        <a:pos x="3" y="114"/>
                      </a:cxn>
                      <a:cxn ang="0">
                        <a:pos x="6" y="117"/>
                      </a:cxn>
                      <a:cxn ang="0">
                        <a:pos x="9" y="119"/>
                      </a:cxn>
                      <a:cxn ang="0">
                        <a:pos x="11" y="119"/>
                      </a:cxn>
                      <a:cxn ang="0">
                        <a:pos x="15" y="119"/>
                      </a:cxn>
                      <a:cxn ang="0">
                        <a:pos x="90" y="212"/>
                      </a:cxn>
                      <a:cxn ang="0">
                        <a:pos x="114" y="102"/>
                      </a:cxn>
                      <a:cxn ang="0">
                        <a:pos x="113" y="99"/>
                      </a:cxn>
                      <a:cxn ang="0">
                        <a:pos x="112" y="98"/>
                      </a:cxn>
                      <a:cxn ang="0">
                        <a:pos x="110" y="96"/>
                      </a:cxn>
                      <a:cxn ang="0">
                        <a:pos x="108" y="94"/>
                      </a:cxn>
                      <a:cxn ang="0">
                        <a:pos x="106" y="93"/>
                      </a:cxn>
                      <a:cxn ang="0">
                        <a:pos x="103" y="93"/>
                      </a:cxn>
                      <a:cxn ang="0">
                        <a:pos x="100" y="93"/>
                      </a:cxn>
                      <a:cxn ang="0">
                        <a:pos x="98" y="93"/>
                      </a:cxn>
                      <a:cxn ang="0">
                        <a:pos x="67" y="54"/>
                      </a:cxn>
                      <a:cxn ang="0">
                        <a:pos x="128" y="67"/>
                      </a:cxn>
                      <a:cxn ang="0">
                        <a:pos x="131" y="66"/>
                      </a:cxn>
                      <a:cxn ang="0">
                        <a:pos x="132" y="66"/>
                      </a:cxn>
                      <a:cxn ang="0">
                        <a:pos x="135" y="64"/>
                      </a:cxn>
                      <a:cxn ang="0">
                        <a:pos x="137" y="62"/>
                      </a:cxn>
                      <a:cxn ang="0">
                        <a:pos x="137" y="59"/>
                      </a:cxn>
                      <a:cxn ang="0">
                        <a:pos x="138" y="56"/>
                      </a:cxn>
                      <a:cxn ang="0">
                        <a:pos x="137" y="53"/>
                      </a:cxn>
                      <a:cxn ang="0">
                        <a:pos x="136" y="51"/>
                      </a:cxn>
                      <a:cxn ang="0">
                        <a:pos x="134" y="49"/>
                      </a:cxn>
                      <a:cxn ang="0">
                        <a:pos x="132" y="47"/>
                      </a:cxn>
                      <a:cxn ang="0">
                        <a:pos x="129" y="46"/>
                      </a:cxn>
                      <a:cxn ang="0">
                        <a:pos x="87" y="46"/>
                      </a:cxn>
                      <a:cxn ang="0">
                        <a:pos x="80" y="30"/>
                      </a:cxn>
                      <a:cxn ang="0">
                        <a:pos x="81" y="26"/>
                      </a:cxn>
                      <a:cxn ang="0">
                        <a:pos x="81" y="22"/>
                      </a:cxn>
                      <a:cxn ang="0">
                        <a:pos x="81" y="18"/>
                      </a:cxn>
                      <a:cxn ang="0">
                        <a:pos x="80" y="14"/>
                      </a:cxn>
                      <a:cxn ang="0">
                        <a:pos x="79" y="11"/>
                      </a:cxn>
                      <a:cxn ang="0">
                        <a:pos x="76" y="8"/>
                      </a:cxn>
                      <a:cxn ang="0">
                        <a:pos x="73" y="5"/>
                      </a:cxn>
                      <a:cxn ang="0">
                        <a:pos x="70" y="3"/>
                      </a:cxn>
                      <a:cxn ang="0">
                        <a:pos x="67" y="1"/>
                      </a:cxn>
                      <a:cxn ang="0">
                        <a:pos x="62" y="0"/>
                      </a:cxn>
                      <a:cxn ang="0">
                        <a:pos x="58" y="0"/>
                      </a:cxn>
                      <a:cxn ang="0">
                        <a:pos x="54" y="1"/>
                      </a:cxn>
                      <a:cxn ang="0">
                        <a:pos x="49" y="2"/>
                      </a:cxn>
                      <a:cxn ang="0">
                        <a:pos x="45" y="4"/>
                      </a:cxn>
                      <a:cxn ang="0">
                        <a:pos x="42" y="8"/>
                      </a:cxn>
                      <a:cxn ang="0">
                        <a:pos x="39" y="12"/>
                      </a:cxn>
                      <a:cxn ang="0">
                        <a:pos x="38" y="16"/>
                      </a:cxn>
                    </a:cxnLst>
                    <a:rect l="0" t="0" r="r" b="b"/>
                    <a:pathLst>
                      <a:path w="139" h="213">
                        <a:moveTo>
                          <a:pt x="38" y="16"/>
                        </a:moveTo>
                        <a:lnTo>
                          <a:pt x="1" y="98"/>
                        </a:lnTo>
                        <a:lnTo>
                          <a:pt x="1" y="99"/>
                        </a:lnTo>
                        <a:lnTo>
                          <a:pt x="1" y="101"/>
                        </a:lnTo>
                        <a:lnTo>
                          <a:pt x="0" y="102"/>
                        </a:lnTo>
                        <a:lnTo>
                          <a:pt x="0" y="104"/>
                        </a:lnTo>
                        <a:lnTo>
                          <a:pt x="0" y="106"/>
                        </a:lnTo>
                        <a:lnTo>
                          <a:pt x="0" y="108"/>
                        </a:lnTo>
                        <a:lnTo>
                          <a:pt x="1" y="109"/>
                        </a:lnTo>
                        <a:lnTo>
                          <a:pt x="1" y="111"/>
                        </a:lnTo>
                        <a:lnTo>
                          <a:pt x="2" y="113"/>
                        </a:lnTo>
                        <a:lnTo>
                          <a:pt x="3" y="114"/>
                        </a:lnTo>
                        <a:lnTo>
                          <a:pt x="4" y="116"/>
                        </a:lnTo>
                        <a:lnTo>
                          <a:pt x="6" y="117"/>
                        </a:lnTo>
                        <a:lnTo>
                          <a:pt x="7" y="118"/>
                        </a:lnTo>
                        <a:lnTo>
                          <a:pt x="9" y="119"/>
                        </a:lnTo>
                        <a:lnTo>
                          <a:pt x="10" y="119"/>
                        </a:lnTo>
                        <a:lnTo>
                          <a:pt x="11" y="119"/>
                        </a:lnTo>
                        <a:lnTo>
                          <a:pt x="13" y="119"/>
                        </a:lnTo>
                        <a:lnTo>
                          <a:pt x="15" y="119"/>
                        </a:lnTo>
                        <a:lnTo>
                          <a:pt x="90" y="119"/>
                        </a:lnTo>
                        <a:lnTo>
                          <a:pt x="90" y="212"/>
                        </a:lnTo>
                        <a:lnTo>
                          <a:pt x="114" y="212"/>
                        </a:lnTo>
                        <a:lnTo>
                          <a:pt x="114" y="102"/>
                        </a:lnTo>
                        <a:lnTo>
                          <a:pt x="114" y="101"/>
                        </a:lnTo>
                        <a:lnTo>
                          <a:pt x="113" y="99"/>
                        </a:lnTo>
                        <a:lnTo>
                          <a:pt x="113" y="98"/>
                        </a:lnTo>
                        <a:lnTo>
                          <a:pt x="112" y="98"/>
                        </a:lnTo>
                        <a:lnTo>
                          <a:pt x="112" y="97"/>
                        </a:lnTo>
                        <a:lnTo>
                          <a:pt x="110" y="96"/>
                        </a:lnTo>
                        <a:lnTo>
                          <a:pt x="110" y="95"/>
                        </a:lnTo>
                        <a:lnTo>
                          <a:pt x="108" y="94"/>
                        </a:lnTo>
                        <a:lnTo>
                          <a:pt x="107" y="94"/>
                        </a:lnTo>
                        <a:lnTo>
                          <a:pt x="106" y="93"/>
                        </a:lnTo>
                        <a:lnTo>
                          <a:pt x="105" y="93"/>
                        </a:lnTo>
                        <a:lnTo>
                          <a:pt x="103" y="93"/>
                        </a:lnTo>
                        <a:lnTo>
                          <a:pt x="102" y="93"/>
                        </a:lnTo>
                        <a:lnTo>
                          <a:pt x="100" y="93"/>
                        </a:lnTo>
                        <a:lnTo>
                          <a:pt x="99" y="93"/>
                        </a:lnTo>
                        <a:lnTo>
                          <a:pt x="98" y="93"/>
                        </a:lnTo>
                        <a:lnTo>
                          <a:pt x="54" y="90"/>
                        </a:lnTo>
                        <a:lnTo>
                          <a:pt x="67" y="54"/>
                        </a:lnTo>
                        <a:lnTo>
                          <a:pt x="75" y="67"/>
                        </a:lnTo>
                        <a:lnTo>
                          <a:pt x="128" y="67"/>
                        </a:lnTo>
                        <a:lnTo>
                          <a:pt x="129" y="66"/>
                        </a:lnTo>
                        <a:lnTo>
                          <a:pt x="131" y="66"/>
                        </a:lnTo>
                        <a:lnTo>
                          <a:pt x="132" y="66"/>
                        </a:lnTo>
                        <a:lnTo>
                          <a:pt x="132" y="66"/>
                        </a:lnTo>
                        <a:lnTo>
                          <a:pt x="134" y="64"/>
                        </a:lnTo>
                        <a:lnTo>
                          <a:pt x="135" y="64"/>
                        </a:lnTo>
                        <a:lnTo>
                          <a:pt x="136" y="63"/>
                        </a:lnTo>
                        <a:lnTo>
                          <a:pt x="137" y="62"/>
                        </a:lnTo>
                        <a:lnTo>
                          <a:pt x="137" y="61"/>
                        </a:lnTo>
                        <a:lnTo>
                          <a:pt x="137" y="59"/>
                        </a:lnTo>
                        <a:lnTo>
                          <a:pt x="138" y="58"/>
                        </a:lnTo>
                        <a:lnTo>
                          <a:pt x="138" y="56"/>
                        </a:lnTo>
                        <a:lnTo>
                          <a:pt x="138" y="54"/>
                        </a:lnTo>
                        <a:lnTo>
                          <a:pt x="137" y="53"/>
                        </a:lnTo>
                        <a:lnTo>
                          <a:pt x="137" y="52"/>
                        </a:lnTo>
                        <a:lnTo>
                          <a:pt x="136" y="51"/>
                        </a:lnTo>
                        <a:lnTo>
                          <a:pt x="135" y="49"/>
                        </a:lnTo>
                        <a:lnTo>
                          <a:pt x="134" y="49"/>
                        </a:lnTo>
                        <a:lnTo>
                          <a:pt x="133" y="48"/>
                        </a:lnTo>
                        <a:lnTo>
                          <a:pt x="132" y="47"/>
                        </a:lnTo>
                        <a:lnTo>
                          <a:pt x="131" y="46"/>
                        </a:lnTo>
                        <a:lnTo>
                          <a:pt x="129" y="46"/>
                        </a:lnTo>
                        <a:lnTo>
                          <a:pt x="128" y="46"/>
                        </a:lnTo>
                        <a:lnTo>
                          <a:pt x="87" y="46"/>
                        </a:lnTo>
                        <a:lnTo>
                          <a:pt x="79" y="31"/>
                        </a:lnTo>
                        <a:lnTo>
                          <a:pt x="80" y="30"/>
                        </a:lnTo>
                        <a:lnTo>
                          <a:pt x="81" y="28"/>
                        </a:lnTo>
                        <a:lnTo>
                          <a:pt x="81" y="26"/>
                        </a:lnTo>
                        <a:lnTo>
                          <a:pt x="81" y="24"/>
                        </a:lnTo>
                        <a:lnTo>
                          <a:pt x="81" y="22"/>
                        </a:lnTo>
                        <a:lnTo>
                          <a:pt x="81" y="20"/>
                        </a:lnTo>
                        <a:lnTo>
                          <a:pt x="81" y="18"/>
                        </a:lnTo>
                        <a:lnTo>
                          <a:pt x="81" y="16"/>
                        </a:lnTo>
                        <a:lnTo>
                          <a:pt x="80" y="14"/>
                        </a:lnTo>
                        <a:lnTo>
                          <a:pt x="79" y="13"/>
                        </a:lnTo>
                        <a:lnTo>
                          <a:pt x="79" y="11"/>
                        </a:lnTo>
                        <a:lnTo>
                          <a:pt x="78" y="9"/>
                        </a:lnTo>
                        <a:lnTo>
                          <a:pt x="76" y="8"/>
                        </a:lnTo>
                        <a:lnTo>
                          <a:pt x="75" y="6"/>
                        </a:lnTo>
                        <a:lnTo>
                          <a:pt x="73" y="5"/>
                        </a:lnTo>
                        <a:lnTo>
                          <a:pt x="72" y="4"/>
                        </a:lnTo>
                        <a:lnTo>
                          <a:pt x="70" y="3"/>
                        </a:lnTo>
                        <a:lnTo>
                          <a:pt x="68" y="2"/>
                        </a:lnTo>
                        <a:lnTo>
                          <a:pt x="67" y="1"/>
                        </a:lnTo>
                        <a:lnTo>
                          <a:pt x="64" y="1"/>
                        </a:lnTo>
                        <a:lnTo>
                          <a:pt x="62" y="0"/>
                        </a:lnTo>
                        <a:lnTo>
                          <a:pt x="60" y="0"/>
                        </a:lnTo>
                        <a:lnTo>
                          <a:pt x="58" y="0"/>
                        </a:lnTo>
                        <a:lnTo>
                          <a:pt x="56" y="0"/>
                        </a:lnTo>
                        <a:lnTo>
                          <a:pt x="54" y="1"/>
                        </a:lnTo>
                        <a:lnTo>
                          <a:pt x="52" y="1"/>
                        </a:lnTo>
                        <a:lnTo>
                          <a:pt x="49" y="2"/>
                        </a:lnTo>
                        <a:lnTo>
                          <a:pt x="47" y="3"/>
                        </a:lnTo>
                        <a:lnTo>
                          <a:pt x="45" y="4"/>
                        </a:lnTo>
                        <a:lnTo>
                          <a:pt x="44" y="6"/>
                        </a:lnTo>
                        <a:lnTo>
                          <a:pt x="42" y="8"/>
                        </a:lnTo>
                        <a:lnTo>
                          <a:pt x="41" y="9"/>
                        </a:lnTo>
                        <a:lnTo>
                          <a:pt x="39" y="12"/>
                        </a:lnTo>
                        <a:lnTo>
                          <a:pt x="38" y="14"/>
                        </a:lnTo>
                        <a:lnTo>
                          <a:pt x="38" y="16"/>
                        </a:lnTo>
                      </a:path>
                    </a:pathLst>
                  </a:custGeom>
                  <a:solidFill>
                    <a:srgbClr val="F39FD1"/>
                  </a:solidFill>
                  <a:ln w="127000" cap="rnd" cmpd="sng">
                    <a:noFill/>
                    <a:prstDash val="solid"/>
                    <a:round/>
                    <a:headEnd type="none" w="med" len="med"/>
                    <a:tailEnd type="none" w="med" len="med"/>
                  </a:ln>
                  <a:effectLst/>
                </p:spPr>
                <p:txBody>
                  <a:bodyPr>
                    <a:prstTxWarp prst="textNoShape">
                      <a:avLst/>
                    </a:prstTxWarp>
                  </a:bodyPr>
                  <a:lstStyle/>
                  <a:p>
                    <a:endParaRPr lang="en-US"/>
                  </a:p>
                </p:txBody>
              </p:sp>
            </p:grpSp>
            <p:sp>
              <p:nvSpPr>
                <p:cNvPr id="2722918" name="Freeform 102"/>
                <p:cNvSpPr>
                  <a:spLocks/>
                </p:cNvSpPr>
                <p:nvPr/>
              </p:nvSpPr>
              <p:spPr bwMode="auto">
                <a:xfrm>
                  <a:off x="1692" y="1646"/>
                  <a:ext cx="200" cy="291"/>
                </a:xfrm>
                <a:custGeom>
                  <a:avLst/>
                  <a:gdLst/>
                  <a:ahLst/>
                  <a:cxnLst>
                    <a:cxn ang="0">
                      <a:pos x="199" y="263"/>
                    </a:cxn>
                    <a:cxn ang="0">
                      <a:pos x="184" y="263"/>
                    </a:cxn>
                    <a:cxn ang="0">
                      <a:pos x="158" y="229"/>
                    </a:cxn>
                    <a:cxn ang="0">
                      <a:pos x="121" y="169"/>
                    </a:cxn>
                    <a:cxn ang="0">
                      <a:pos x="111" y="141"/>
                    </a:cxn>
                    <a:cxn ang="0">
                      <a:pos x="114" y="123"/>
                    </a:cxn>
                    <a:cxn ang="0">
                      <a:pos x="123" y="119"/>
                    </a:cxn>
                    <a:cxn ang="0">
                      <a:pos x="136" y="129"/>
                    </a:cxn>
                    <a:cxn ang="0">
                      <a:pos x="155" y="140"/>
                    </a:cxn>
                    <a:cxn ang="0">
                      <a:pos x="164" y="140"/>
                    </a:cxn>
                    <a:cxn ang="0">
                      <a:pos x="165" y="134"/>
                    </a:cxn>
                    <a:cxn ang="0">
                      <a:pos x="156" y="123"/>
                    </a:cxn>
                    <a:cxn ang="0">
                      <a:pos x="135" y="108"/>
                    </a:cxn>
                    <a:cxn ang="0">
                      <a:pos x="126" y="86"/>
                    </a:cxn>
                    <a:cxn ang="0">
                      <a:pos x="123" y="69"/>
                    </a:cxn>
                    <a:cxn ang="0">
                      <a:pos x="113" y="56"/>
                    </a:cxn>
                    <a:cxn ang="0">
                      <a:pos x="109" y="48"/>
                    </a:cxn>
                    <a:cxn ang="0">
                      <a:pos x="114" y="36"/>
                    </a:cxn>
                    <a:cxn ang="0">
                      <a:pos x="119" y="24"/>
                    </a:cxn>
                    <a:cxn ang="0">
                      <a:pos x="115" y="9"/>
                    </a:cxn>
                    <a:cxn ang="0">
                      <a:pos x="105" y="1"/>
                    </a:cxn>
                    <a:cxn ang="0">
                      <a:pos x="90" y="3"/>
                    </a:cxn>
                    <a:cxn ang="0">
                      <a:pos x="84" y="13"/>
                    </a:cxn>
                    <a:cxn ang="0">
                      <a:pos x="84" y="23"/>
                    </a:cxn>
                    <a:cxn ang="0">
                      <a:pos x="88" y="35"/>
                    </a:cxn>
                    <a:cxn ang="0">
                      <a:pos x="88" y="46"/>
                    </a:cxn>
                    <a:cxn ang="0">
                      <a:pos x="78" y="56"/>
                    </a:cxn>
                    <a:cxn ang="0">
                      <a:pos x="65" y="64"/>
                    </a:cxn>
                    <a:cxn ang="0">
                      <a:pos x="55" y="75"/>
                    </a:cxn>
                    <a:cxn ang="0">
                      <a:pos x="46" y="99"/>
                    </a:cxn>
                    <a:cxn ang="0">
                      <a:pos x="41" y="121"/>
                    </a:cxn>
                    <a:cxn ang="0">
                      <a:pos x="40" y="145"/>
                    </a:cxn>
                    <a:cxn ang="0">
                      <a:pos x="41" y="158"/>
                    </a:cxn>
                    <a:cxn ang="0">
                      <a:pos x="49" y="161"/>
                    </a:cxn>
                    <a:cxn ang="0">
                      <a:pos x="53" y="158"/>
                    </a:cxn>
                    <a:cxn ang="0">
                      <a:pos x="53" y="133"/>
                    </a:cxn>
                    <a:cxn ang="0">
                      <a:pos x="55" y="116"/>
                    </a:cxn>
                    <a:cxn ang="0">
                      <a:pos x="64" y="109"/>
                    </a:cxn>
                    <a:cxn ang="0">
                      <a:pos x="70" y="114"/>
                    </a:cxn>
                    <a:cxn ang="0">
                      <a:pos x="68" y="140"/>
                    </a:cxn>
                    <a:cxn ang="0">
                      <a:pos x="61" y="166"/>
                    </a:cxn>
                    <a:cxn ang="0">
                      <a:pos x="53" y="196"/>
                    </a:cxn>
                    <a:cxn ang="0">
                      <a:pos x="33" y="225"/>
                    </a:cxn>
                    <a:cxn ang="0">
                      <a:pos x="8" y="255"/>
                    </a:cxn>
                    <a:cxn ang="0">
                      <a:pos x="0" y="271"/>
                    </a:cxn>
                    <a:cxn ang="0">
                      <a:pos x="19" y="290"/>
                    </a:cxn>
                    <a:cxn ang="0">
                      <a:pos x="33" y="288"/>
                    </a:cxn>
                    <a:cxn ang="0">
                      <a:pos x="23" y="275"/>
                    </a:cxn>
                    <a:cxn ang="0">
                      <a:pos x="30" y="259"/>
                    </a:cxn>
                    <a:cxn ang="0">
                      <a:pos x="61" y="223"/>
                    </a:cxn>
                    <a:cxn ang="0">
                      <a:pos x="84" y="196"/>
                    </a:cxn>
                    <a:cxn ang="0">
                      <a:pos x="95" y="190"/>
                    </a:cxn>
                    <a:cxn ang="0">
                      <a:pos x="109" y="199"/>
                    </a:cxn>
                    <a:cxn ang="0">
                      <a:pos x="141" y="243"/>
                    </a:cxn>
                    <a:cxn ang="0">
                      <a:pos x="168" y="280"/>
                    </a:cxn>
                    <a:cxn ang="0">
                      <a:pos x="178" y="283"/>
                    </a:cxn>
                    <a:cxn ang="0">
                      <a:pos x="191" y="273"/>
                    </a:cxn>
                  </a:cxnLst>
                  <a:rect l="0" t="0" r="r" b="b"/>
                  <a:pathLst>
                    <a:path w="200" h="291">
                      <a:moveTo>
                        <a:pt x="198" y="268"/>
                      </a:moveTo>
                      <a:lnTo>
                        <a:pt x="199" y="263"/>
                      </a:lnTo>
                      <a:lnTo>
                        <a:pt x="191" y="264"/>
                      </a:lnTo>
                      <a:lnTo>
                        <a:pt x="184" y="263"/>
                      </a:lnTo>
                      <a:lnTo>
                        <a:pt x="174" y="255"/>
                      </a:lnTo>
                      <a:lnTo>
                        <a:pt x="158" y="229"/>
                      </a:lnTo>
                      <a:lnTo>
                        <a:pt x="134" y="190"/>
                      </a:lnTo>
                      <a:lnTo>
                        <a:pt x="121" y="169"/>
                      </a:lnTo>
                      <a:lnTo>
                        <a:pt x="113" y="151"/>
                      </a:lnTo>
                      <a:lnTo>
                        <a:pt x="111" y="141"/>
                      </a:lnTo>
                      <a:lnTo>
                        <a:pt x="111" y="130"/>
                      </a:lnTo>
                      <a:lnTo>
                        <a:pt x="114" y="123"/>
                      </a:lnTo>
                      <a:lnTo>
                        <a:pt x="119" y="119"/>
                      </a:lnTo>
                      <a:lnTo>
                        <a:pt x="123" y="119"/>
                      </a:lnTo>
                      <a:lnTo>
                        <a:pt x="128" y="121"/>
                      </a:lnTo>
                      <a:lnTo>
                        <a:pt x="136" y="129"/>
                      </a:lnTo>
                      <a:lnTo>
                        <a:pt x="148" y="136"/>
                      </a:lnTo>
                      <a:lnTo>
                        <a:pt x="155" y="140"/>
                      </a:lnTo>
                      <a:lnTo>
                        <a:pt x="160" y="141"/>
                      </a:lnTo>
                      <a:lnTo>
                        <a:pt x="164" y="140"/>
                      </a:lnTo>
                      <a:lnTo>
                        <a:pt x="166" y="136"/>
                      </a:lnTo>
                      <a:lnTo>
                        <a:pt x="165" y="134"/>
                      </a:lnTo>
                      <a:lnTo>
                        <a:pt x="164" y="130"/>
                      </a:lnTo>
                      <a:lnTo>
                        <a:pt x="156" y="123"/>
                      </a:lnTo>
                      <a:lnTo>
                        <a:pt x="143" y="114"/>
                      </a:lnTo>
                      <a:lnTo>
                        <a:pt x="135" y="108"/>
                      </a:lnTo>
                      <a:lnTo>
                        <a:pt x="130" y="99"/>
                      </a:lnTo>
                      <a:lnTo>
                        <a:pt x="126" y="86"/>
                      </a:lnTo>
                      <a:lnTo>
                        <a:pt x="125" y="74"/>
                      </a:lnTo>
                      <a:lnTo>
                        <a:pt x="123" y="69"/>
                      </a:lnTo>
                      <a:lnTo>
                        <a:pt x="119" y="63"/>
                      </a:lnTo>
                      <a:lnTo>
                        <a:pt x="113" y="56"/>
                      </a:lnTo>
                      <a:lnTo>
                        <a:pt x="109" y="53"/>
                      </a:lnTo>
                      <a:lnTo>
                        <a:pt x="109" y="48"/>
                      </a:lnTo>
                      <a:lnTo>
                        <a:pt x="111" y="40"/>
                      </a:lnTo>
                      <a:lnTo>
                        <a:pt x="114" y="36"/>
                      </a:lnTo>
                      <a:lnTo>
                        <a:pt x="116" y="31"/>
                      </a:lnTo>
                      <a:lnTo>
                        <a:pt x="119" y="24"/>
                      </a:lnTo>
                      <a:lnTo>
                        <a:pt x="116" y="15"/>
                      </a:lnTo>
                      <a:lnTo>
                        <a:pt x="115" y="9"/>
                      </a:lnTo>
                      <a:lnTo>
                        <a:pt x="111" y="4"/>
                      </a:lnTo>
                      <a:lnTo>
                        <a:pt x="105" y="1"/>
                      </a:lnTo>
                      <a:lnTo>
                        <a:pt x="96" y="0"/>
                      </a:lnTo>
                      <a:lnTo>
                        <a:pt x="90" y="3"/>
                      </a:lnTo>
                      <a:lnTo>
                        <a:pt x="86" y="6"/>
                      </a:lnTo>
                      <a:lnTo>
                        <a:pt x="84" y="13"/>
                      </a:lnTo>
                      <a:lnTo>
                        <a:pt x="83" y="18"/>
                      </a:lnTo>
                      <a:lnTo>
                        <a:pt x="84" y="23"/>
                      </a:lnTo>
                      <a:lnTo>
                        <a:pt x="86" y="30"/>
                      </a:lnTo>
                      <a:lnTo>
                        <a:pt x="88" y="35"/>
                      </a:lnTo>
                      <a:lnTo>
                        <a:pt x="89" y="40"/>
                      </a:lnTo>
                      <a:lnTo>
                        <a:pt x="88" y="46"/>
                      </a:lnTo>
                      <a:lnTo>
                        <a:pt x="84" y="51"/>
                      </a:lnTo>
                      <a:lnTo>
                        <a:pt x="78" y="56"/>
                      </a:lnTo>
                      <a:lnTo>
                        <a:pt x="70" y="60"/>
                      </a:lnTo>
                      <a:lnTo>
                        <a:pt x="65" y="64"/>
                      </a:lnTo>
                      <a:lnTo>
                        <a:pt x="60" y="69"/>
                      </a:lnTo>
                      <a:lnTo>
                        <a:pt x="55" y="75"/>
                      </a:lnTo>
                      <a:lnTo>
                        <a:pt x="50" y="86"/>
                      </a:lnTo>
                      <a:lnTo>
                        <a:pt x="46" y="99"/>
                      </a:lnTo>
                      <a:lnTo>
                        <a:pt x="43" y="109"/>
                      </a:lnTo>
                      <a:lnTo>
                        <a:pt x="41" y="121"/>
                      </a:lnTo>
                      <a:lnTo>
                        <a:pt x="40" y="136"/>
                      </a:lnTo>
                      <a:lnTo>
                        <a:pt x="40" y="145"/>
                      </a:lnTo>
                      <a:lnTo>
                        <a:pt x="40" y="153"/>
                      </a:lnTo>
                      <a:lnTo>
                        <a:pt x="41" y="158"/>
                      </a:lnTo>
                      <a:lnTo>
                        <a:pt x="44" y="160"/>
                      </a:lnTo>
                      <a:lnTo>
                        <a:pt x="49" y="161"/>
                      </a:lnTo>
                      <a:lnTo>
                        <a:pt x="51" y="160"/>
                      </a:lnTo>
                      <a:lnTo>
                        <a:pt x="53" y="158"/>
                      </a:lnTo>
                      <a:lnTo>
                        <a:pt x="53" y="148"/>
                      </a:lnTo>
                      <a:lnTo>
                        <a:pt x="53" y="133"/>
                      </a:lnTo>
                      <a:lnTo>
                        <a:pt x="54" y="123"/>
                      </a:lnTo>
                      <a:lnTo>
                        <a:pt x="55" y="116"/>
                      </a:lnTo>
                      <a:lnTo>
                        <a:pt x="59" y="110"/>
                      </a:lnTo>
                      <a:lnTo>
                        <a:pt x="64" y="109"/>
                      </a:lnTo>
                      <a:lnTo>
                        <a:pt x="69" y="110"/>
                      </a:lnTo>
                      <a:lnTo>
                        <a:pt x="70" y="114"/>
                      </a:lnTo>
                      <a:lnTo>
                        <a:pt x="69" y="125"/>
                      </a:lnTo>
                      <a:lnTo>
                        <a:pt x="68" y="140"/>
                      </a:lnTo>
                      <a:lnTo>
                        <a:pt x="65" y="154"/>
                      </a:lnTo>
                      <a:lnTo>
                        <a:pt x="61" y="166"/>
                      </a:lnTo>
                      <a:lnTo>
                        <a:pt x="58" y="183"/>
                      </a:lnTo>
                      <a:lnTo>
                        <a:pt x="53" y="196"/>
                      </a:lnTo>
                      <a:lnTo>
                        <a:pt x="41" y="214"/>
                      </a:lnTo>
                      <a:lnTo>
                        <a:pt x="33" y="225"/>
                      </a:lnTo>
                      <a:lnTo>
                        <a:pt x="18" y="243"/>
                      </a:lnTo>
                      <a:lnTo>
                        <a:pt x="8" y="255"/>
                      </a:lnTo>
                      <a:lnTo>
                        <a:pt x="0" y="266"/>
                      </a:lnTo>
                      <a:lnTo>
                        <a:pt x="0" y="271"/>
                      </a:lnTo>
                      <a:lnTo>
                        <a:pt x="8" y="280"/>
                      </a:lnTo>
                      <a:lnTo>
                        <a:pt x="19" y="290"/>
                      </a:lnTo>
                      <a:lnTo>
                        <a:pt x="30" y="290"/>
                      </a:lnTo>
                      <a:lnTo>
                        <a:pt x="33" y="288"/>
                      </a:lnTo>
                      <a:lnTo>
                        <a:pt x="28" y="281"/>
                      </a:lnTo>
                      <a:lnTo>
                        <a:pt x="23" y="275"/>
                      </a:lnTo>
                      <a:lnTo>
                        <a:pt x="23" y="270"/>
                      </a:lnTo>
                      <a:lnTo>
                        <a:pt x="30" y="259"/>
                      </a:lnTo>
                      <a:lnTo>
                        <a:pt x="43" y="246"/>
                      </a:lnTo>
                      <a:lnTo>
                        <a:pt x="61" y="223"/>
                      </a:lnTo>
                      <a:lnTo>
                        <a:pt x="78" y="203"/>
                      </a:lnTo>
                      <a:lnTo>
                        <a:pt x="84" y="196"/>
                      </a:lnTo>
                      <a:lnTo>
                        <a:pt x="88" y="191"/>
                      </a:lnTo>
                      <a:lnTo>
                        <a:pt x="95" y="190"/>
                      </a:lnTo>
                      <a:lnTo>
                        <a:pt x="101" y="194"/>
                      </a:lnTo>
                      <a:lnTo>
                        <a:pt x="109" y="199"/>
                      </a:lnTo>
                      <a:lnTo>
                        <a:pt x="124" y="219"/>
                      </a:lnTo>
                      <a:lnTo>
                        <a:pt x="141" y="243"/>
                      </a:lnTo>
                      <a:lnTo>
                        <a:pt x="158" y="266"/>
                      </a:lnTo>
                      <a:lnTo>
                        <a:pt x="168" y="280"/>
                      </a:lnTo>
                      <a:lnTo>
                        <a:pt x="171" y="283"/>
                      </a:lnTo>
                      <a:lnTo>
                        <a:pt x="178" y="283"/>
                      </a:lnTo>
                      <a:lnTo>
                        <a:pt x="184" y="278"/>
                      </a:lnTo>
                      <a:lnTo>
                        <a:pt x="191" y="273"/>
                      </a:lnTo>
                      <a:lnTo>
                        <a:pt x="198" y="268"/>
                      </a:lnTo>
                    </a:path>
                  </a:pathLst>
                </a:custGeom>
                <a:solidFill>
                  <a:srgbClr val="CECECE"/>
                </a:solidFill>
                <a:ln w="25400" cap="rnd" cmpd="sng">
                  <a:solidFill>
                    <a:schemeClr val="tx2"/>
                  </a:solidFill>
                  <a:prstDash val="solid"/>
                  <a:round/>
                  <a:headEnd type="none" w="med" len="med"/>
                  <a:tailEnd type="none" w="med" len="med"/>
                </a:ln>
                <a:effectLst/>
              </p:spPr>
              <p:txBody>
                <a:bodyPr>
                  <a:prstTxWarp prst="textNoShape">
                    <a:avLst/>
                  </a:prstTxWarp>
                </a:bodyPr>
                <a:lstStyle/>
                <a:p>
                  <a:endParaRPr lang="en-US"/>
                </a:p>
              </p:txBody>
            </p:sp>
            <p:grpSp>
              <p:nvGrpSpPr>
                <p:cNvPr id="20" name="Group 103"/>
                <p:cNvGrpSpPr>
                  <a:grpSpLocks/>
                </p:cNvGrpSpPr>
                <p:nvPr/>
              </p:nvGrpSpPr>
              <p:grpSpPr bwMode="auto">
                <a:xfrm>
                  <a:off x="1129" y="1636"/>
                  <a:ext cx="259" cy="310"/>
                  <a:chOff x="1129" y="1636"/>
                  <a:chExt cx="259" cy="310"/>
                </a:xfrm>
              </p:grpSpPr>
              <p:grpSp>
                <p:nvGrpSpPr>
                  <p:cNvPr id="21" name="Group 104"/>
                  <p:cNvGrpSpPr>
                    <a:grpSpLocks/>
                  </p:cNvGrpSpPr>
                  <p:nvPr/>
                </p:nvGrpSpPr>
                <p:grpSpPr bwMode="auto">
                  <a:xfrm>
                    <a:off x="1129" y="1636"/>
                    <a:ext cx="259" cy="310"/>
                    <a:chOff x="1129" y="1636"/>
                    <a:chExt cx="259" cy="310"/>
                  </a:xfrm>
                </p:grpSpPr>
                <p:sp>
                  <p:nvSpPr>
                    <p:cNvPr id="2722921" name="AutoShape 105"/>
                    <p:cNvSpPr>
                      <a:spLocks noChangeArrowheads="1"/>
                    </p:cNvSpPr>
                    <p:nvPr/>
                  </p:nvSpPr>
                  <p:spPr bwMode="auto">
                    <a:xfrm>
                      <a:off x="1129" y="1686"/>
                      <a:ext cx="259" cy="260"/>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2922" name="AutoShape 106"/>
                    <p:cNvSpPr>
                      <a:spLocks noChangeArrowheads="1"/>
                    </p:cNvSpPr>
                    <p:nvPr/>
                  </p:nvSpPr>
                  <p:spPr bwMode="auto">
                    <a:xfrm>
                      <a:off x="1192" y="1636"/>
                      <a:ext cx="196" cy="46"/>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22923" name="Oval 107"/>
                  <p:cNvSpPr>
                    <a:spLocks noChangeArrowheads="1"/>
                  </p:cNvSpPr>
                  <p:nvPr/>
                </p:nvSpPr>
                <p:spPr bwMode="auto">
                  <a:xfrm>
                    <a:off x="1211" y="1662"/>
                    <a:ext cx="27" cy="8"/>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924" name="AutoShape 108"/>
                  <p:cNvSpPr>
                    <a:spLocks noChangeArrowheads="1"/>
                  </p:cNvSpPr>
                  <p:nvPr/>
                </p:nvSpPr>
                <p:spPr bwMode="auto">
                  <a:xfrm>
                    <a:off x="1160" y="1810"/>
                    <a:ext cx="137" cy="55"/>
                  </a:xfrm>
                  <a:prstGeom prst="octagon">
                    <a:avLst>
                      <a:gd name="adj" fmla="val 29282"/>
                    </a:avLst>
                  </a:prstGeom>
                  <a:noFill/>
                  <a:ln w="25400">
                    <a:solidFill>
                      <a:schemeClr val="tx1"/>
                    </a:solidFill>
                    <a:miter lim="800000"/>
                    <a:headEnd/>
                    <a:tailEnd/>
                  </a:ln>
                  <a:effectLst/>
                </p:spPr>
                <p:txBody>
                  <a:bodyPr wrap="none" anchor="ctr">
                    <a:prstTxWarp prst="textNoShape">
                      <a:avLst/>
                    </a:prstTxWarp>
                  </a:bodyPr>
                  <a:lstStyle/>
                  <a:p>
                    <a:endParaRPr lang="en-US"/>
                  </a:p>
                </p:txBody>
              </p:sp>
            </p:grpSp>
          </p:grpSp>
          <p:sp>
            <p:nvSpPr>
              <p:cNvPr id="2722925" name="Line 109"/>
              <p:cNvSpPr>
                <a:spLocks noChangeShapeType="1"/>
              </p:cNvSpPr>
              <p:nvPr/>
            </p:nvSpPr>
            <p:spPr bwMode="auto">
              <a:xfrm>
                <a:off x="869" y="1268"/>
                <a:ext cx="254" cy="0"/>
              </a:xfrm>
              <a:prstGeom prst="line">
                <a:avLst/>
              </a:prstGeom>
              <a:noFill/>
              <a:ln w="25400">
                <a:solidFill>
                  <a:srgbClr val="DC0081"/>
                </a:solidFill>
                <a:round/>
                <a:headEnd/>
                <a:tailEnd/>
              </a:ln>
              <a:effectLst/>
            </p:spPr>
            <p:txBody>
              <a:bodyPr wrap="none" anchor="ctr">
                <a:prstTxWarp prst="textNoShape">
                  <a:avLst/>
                </a:prstTxWarp>
              </a:bodyPr>
              <a:lstStyle/>
              <a:p>
                <a:endParaRPr lang="en-US"/>
              </a:p>
            </p:txBody>
          </p:sp>
          <p:sp>
            <p:nvSpPr>
              <p:cNvPr id="2722926" name="Rectangle 110"/>
              <p:cNvSpPr>
                <a:spLocks noChangeArrowheads="1"/>
              </p:cNvSpPr>
              <p:nvPr/>
            </p:nvSpPr>
            <p:spPr bwMode="auto">
              <a:xfrm>
                <a:off x="857" y="1348"/>
                <a:ext cx="328"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tx1"/>
                    </a:solidFill>
                    <a:latin typeface="FranklinGothic" charset="0"/>
                  </a:rPr>
                  <a:t>30</a:t>
                </a:r>
              </a:p>
            </p:txBody>
          </p:sp>
          <p:sp>
            <p:nvSpPr>
              <p:cNvPr id="2722927" name="Rectangle 111"/>
              <p:cNvSpPr>
                <a:spLocks noChangeArrowheads="1"/>
              </p:cNvSpPr>
              <p:nvPr/>
            </p:nvSpPr>
            <p:spPr bwMode="auto">
              <a:xfrm>
                <a:off x="1113" y="1348"/>
                <a:ext cx="328"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tx1"/>
                    </a:solidFill>
                    <a:latin typeface="FranklinGothic" charset="0"/>
                  </a:rPr>
                  <a:t>30</a:t>
                </a:r>
              </a:p>
            </p:txBody>
          </p:sp>
          <p:sp>
            <p:nvSpPr>
              <p:cNvPr id="2722928" name="Line 112"/>
              <p:cNvSpPr>
                <a:spLocks noChangeShapeType="1"/>
              </p:cNvSpPr>
              <p:nvPr/>
            </p:nvSpPr>
            <p:spPr bwMode="auto">
              <a:xfrm>
                <a:off x="1149" y="1313"/>
                <a:ext cx="263"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929" name="Rectangle 113"/>
              <p:cNvSpPr>
                <a:spLocks noChangeArrowheads="1"/>
              </p:cNvSpPr>
              <p:nvPr/>
            </p:nvSpPr>
            <p:spPr bwMode="auto">
              <a:xfrm>
                <a:off x="1698" y="1348"/>
                <a:ext cx="328"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tx1"/>
                    </a:solidFill>
                    <a:latin typeface="FranklinGothic" charset="0"/>
                  </a:rPr>
                  <a:t>30</a:t>
                </a:r>
              </a:p>
            </p:txBody>
          </p:sp>
          <p:sp>
            <p:nvSpPr>
              <p:cNvPr id="2722930" name="Rectangle 114"/>
              <p:cNvSpPr>
                <a:spLocks noChangeArrowheads="1"/>
              </p:cNvSpPr>
              <p:nvPr/>
            </p:nvSpPr>
            <p:spPr bwMode="auto">
              <a:xfrm>
                <a:off x="1408" y="1348"/>
                <a:ext cx="328"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tx1"/>
                    </a:solidFill>
                    <a:latin typeface="FranklinGothic" charset="0"/>
                  </a:rPr>
                  <a:t>30</a:t>
                </a:r>
              </a:p>
            </p:txBody>
          </p:sp>
          <p:sp>
            <p:nvSpPr>
              <p:cNvPr id="2722931" name="Line 115"/>
              <p:cNvSpPr>
                <a:spLocks noChangeShapeType="1"/>
              </p:cNvSpPr>
              <p:nvPr/>
            </p:nvSpPr>
            <p:spPr bwMode="auto">
              <a:xfrm>
                <a:off x="1441" y="1363"/>
                <a:ext cx="248" cy="0"/>
              </a:xfrm>
              <a:prstGeom prst="line">
                <a:avLst/>
              </a:prstGeom>
              <a:noFill/>
              <a:ln w="25400">
                <a:solidFill>
                  <a:srgbClr val="F39FD1"/>
                </a:solidFill>
                <a:round/>
                <a:headEnd/>
                <a:tailEnd/>
              </a:ln>
              <a:effectLst/>
            </p:spPr>
            <p:txBody>
              <a:bodyPr wrap="none" anchor="ctr">
                <a:prstTxWarp prst="textNoShape">
                  <a:avLst/>
                </a:prstTxWarp>
              </a:bodyPr>
              <a:lstStyle/>
              <a:p>
                <a:endParaRPr lang="en-US"/>
              </a:p>
            </p:txBody>
          </p:sp>
          <p:sp>
            <p:nvSpPr>
              <p:cNvPr id="2722932" name="Line 116"/>
              <p:cNvSpPr>
                <a:spLocks noChangeShapeType="1"/>
              </p:cNvSpPr>
              <p:nvPr/>
            </p:nvSpPr>
            <p:spPr bwMode="auto">
              <a:xfrm>
                <a:off x="1723" y="1407"/>
                <a:ext cx="250" cy="1"/>
              </a:xfrm>
              <a:prstGeom prst="line">
                <a:avLst/>
              </a:prstGeom>
              <a:noFill/>
              <a:ln w="25400">
                <a:solidFill>
                  <a:srgbClr val="919191"/>
                </a:solidFill>
                <a:round/>
                <a:headEnd/>
                <a:tailEnd/>
              </a:ln>
              <a:effectLst/>
            </p:spPr>
            <p:txBody>
              <a:bodyPr wrap="none" anchor="ctr">
                <a:prstTxWarp prst="textNoShape">
                  <a:avLst/>
                </a:prstTxWarp>
              </a:bodyPr>
              <a:lstStyle/>
              <a:p>
                <a:endParaRPr lang="en-US"/>
              </a:p>
            </p:txBody>
          </p:sp>
          <p:sp>
            <p:nvSpPr>
              <p:cNvPr id="2722933" name="Line 117"/>
              <p:cNvSpPr>
                <a:spLocks noChangeShapeType="1"/>
              </p:cNvSpPr>
              <p:nvPr/>
            </p:nvSpPr>
            <p:spPr bwMode="auto">
              <a:xfrm>
                <a:off x="1723" y="1364"/>
                <a:ext cx="250" cy="0"/>
              </a:xfrm>
              <a:prstGeom prst="line">
                <a:avLst/>
              </a:prstGeom>
              <a:noFill/>
              <a:ln w="25400">
                <a:solidFill>
                  <a:srgbClr val="F39FD1"/>
                </a:solidFill>
                <a:round/>
                <a:headEnd/>
                <a:tailEnd/>
              </a:ln>
              <a:effectLst/>
            </p:spPr>
            <p:txBody>
              <a:bodyPr wrap="none" anchor="ctr">
                <a:prstTxWarp prst="textNoShape">
                  <a:avLst/>
                </a:prstTxWarp>
              </a:bodyPr>
              <a:lstStyle/>
              <a:p>
                <a:endParaRPr lang="en-US"/>
              </a:p>
            </p:txBody>
          </p:sp>
          <p:sp>
            <p:nvSpPr>
              <p:cNvPr id="2722934" name="Line 118"/>
              <p:cNvSpPr>
                <a:spLocks noChangeShapeType="1"/>
              </p:cNvSpPr>
              <p:nvPr/>
            </p:nvSpPr>
            <p:spPr bwMode="auto">
              <a:xfrm>
                <a:off x="2008" y="1363"/>
                <a:ext cx="250" cy="0"/>
              </a:xfrm>
              <a:prstGeom prst="line">
                <a:avLst/>
              </a:prstGeom>
              <a:noFill/>
              <a:ln w="25400">
                <a:solidFill>
                  <a:srgbClr val="F39FD1"/>
                </a:solidFill>
                <a:round/>
                <a:headEnd/>
                <a:tailEnd/>
              </a:ln>
              <a:effectLst/>
            </p:spPr>
            <p:txBody>
              <a:bodyPr wrap="none" anchor="ctr">
                <a:prstTxWarp prst="textNoShape">
                  <a:avLst/>
                </a:prstTxWarp>
              </a:bodyPr>
              <a:lstStyle/>
              <a:p>
                <a:endParaRPr lang="en-US"/>
              </a:p>
            </p:txBody>
          </p:sp>
          <p:sp>
            <p:nvSpPr>
              <p:cNvPr id="2722935" name="Line 119"/>
              <p:cNvSpPr>
                <a:spLocks noChangeShapeType="1"/>
              </p:cNvSpPr>
              <p:nvPr/>
            </p:nvSpPr>
            <p:spPr bwMode="auto">
              <a:xfrm>
                <a:off x="2007" y="1407"/>
                <a:ext cx="251" cy="1"/>
              </a:xfrm>
              <a:prstGeom prst="line">
                <a:avLst/>
              </a:prstGeom>
              <a:noFill/>
              <a:ln w="25400">
                <a:solidFill>
                  <a:srgbClr val="919191"/>
                </a:solidFill>
                <a:round/>
                <a:headEnd/>
                <a:tailEnd/>
              </a:ln>
              <a:effectLst/>
            </p:spPr>
            <p:txBody>
              <a:bodyPr wrap="none" anchor="ctr">
                <a:prstTxWarp prst="textNoShape">
                  <a:avLst/>
                </a:prstTxWarp>
              </a:bodyPr>
              <a:lstStyle/>
              <a:p>
                <a:endParaRPr lang="en-US"/>
              </a:p>
            </p:txBody>
          </p:sp>
          <p:sp>
            <p:nvSpPr>
              <p:cNvPr id="2722936" name="Line 120"/>
              <p:cNvSpPr>
                <a:spLocks noChangeShapeType="1"/>
              </p:cNvSpPr>
              <p:nvPr/>
            </p:nvSpPr>
            <p:spPr bwMode="auto">
              <a:xfrm>
                <a:off x="2293" y="1363"/>
                <a:ext cx="249" cy="0"/>
              </a:xfrm>
              <a:prstGeom prst="line">
                <a:avLst/>
              </a:prstGeom>
              <a:noFill/>
              <a:ln w="25400">
                <a:solidFill>
                  <a:srgbClr val="F39FD1"/>
                </a:solidFill>
                <a:round/>
                <a:headEnd/>
                <a:tailEnd/>
              </a:ln>
              <a:effectLst/>
            </p:spPr>
            <p:txBody>
              <a:bodyPr wrap="none" anchor="ctr">
                <a:prstTxWarp prst="textNoShape">
                  <a:avLst/>
                </a:prstTxWarp>
              </a:bodyPr>
              <a:lstStyle/>
              <a:p>
                <a:endParaRPr lang="en-US"/>
              </a:p>
            </p:txBody>
          </p:sp>
          <p:sp>
            <p:nvSpPr>
              <p:cNvPr id="2722937" name="Line 121"/>
              <p:cNvSpPr>
                <a:spLocks noChangeShapeType="1"/>
              </p:cNvSpPr>
              <p:nvPr/>
            </p:nvSpPr>
            <p:spPr bwMode="auto">
              <a:xfrm>
                <a:off x="2291" y="1407"/>
                <a:ext cx="251" cy="1"/>
              </a:xfrm>
              <a:prstGeom prst="line">
                <a:avLst/>
              </a:prstGeom>
              <a:noFill/>
              <a:ln w="25400">
                <a:solidFill>
                  <a:srgbClr val="919191"/>
                </a:solidFill>
                <a:round/>
                <a:headEnd/>
                <a:tailEnd/>
              </a:ln>
              <a:effectLst/>
            </p:spPr>
            <p:txBody>
              <a:bodyPr wrap="none" anchor="ctr">
                <a:prstTxWarp prst="textNoShape">
                  <a:avLst/>
                </a:prstTxWarp>
              </a:bodyPr>
              <a:lstStyle/>
              <a:p>
                <a:endParaRPr lang="en-US"/>
              </a:p>
            </p:txBody>
          </p:sp>
          <p:sp>
            <p:nvSpPr>
              <p:cNvPr id="2722938" name="Line 122"/>
              <p:cNvSpPr>
                <a:spLocks noChangeShapeType="1"/>
              </p:cNvSpPr>
              <p:nvPr/>
            </p:nvSpPr>
            <p:spPr bwMode="auto">
              <a:xfrm>
                <a:off x="2576" y="1407"/>
                <a:ext cx="250" cy="1"/>
              </a:xfrm>
              <a:prstGeom prst="line">
                <a:avLst/>
              </a:prstGeom>
              <a:noFill/>
              <a:ln w="25400">
                <a:solidFill>
                  <a:srgbClr val="919191"/>
                </a:solidFill>
                <a:round/>
                <a:headEnd/>
                <a:tailEnd/>
              </a:ln>
              <a:effectLst/>
            </p:spPr>
            <p:txBody>
              <a:bodyPr wrap="none" anchor="ctr">
                <a:prstTxWarp prst="textNoShape">
                  <a:avLst/>
                </a:prstTxWarp>
              </a:bodyPr>
              <a:lstStyle/>
              <a:p>
                <a:endParaRPr lang="en-US"/>
              </a:p>
            </p:txBody>
          </p:sp>
          <p:sp>
            <p:nvSpPr>
              <p:cNvPr id="2722939" name="Line 123"/>
              <p:cNvSpPr>
                <a:spLocks noChangeShapeType="1"/>
              </p:cNvSpPr>
              <p:nvPr/>
            </p:nvSpPr>
            <p:spPr bwMode="auto">
              <a:xfrm>
                <a:off x="1154" y="1268"/>
                <a:ext cx="253" cy="0"/>
              </a:xfrm>
              <a:prstGeom prst="line">
                <a:avLst/>
              </a:prstGeom>
              <a:noFill/>
              <a:ln w="25400">
                <a:solidFill>
                  <a:srgbClr val="DC0081"/>
                </a:solidFill>
                <a:round/>
                <a:headEnd/>
                <a:tailEnd/>
              </a:ln>
              <a:effectLst/>
            </p:spPr>
            <p:txBody>
              <a:bodyPr wrap="none" anchor="ctr">
                <a:prstTxWarp prst="textNoShape">
                  <a:avLst/>
                </a:prstTxWarp>
              </a:bodyPr>
              <a:lstStyle/>
              <a:p>
                <a:endParaRPr lang="en-US"/>
              </a:p>
            </p:txBody>
          </p:sp>
          <p:sp>
            <p:nvSpPr>
              <p:cNvPr id="2722940" name="Rectangle 124"/>
              <p:cNvSpPr>
                <a:spLocks noChangeArrowheads="1"/>
              </p:cNvSpPr>
              <p:nvPr/>
            </p:nvSpPr>
            <p:spPr bwMode="auto">
              <a:xfrm>
                <a:off x="2255" y="1354"/>
                <a:ext cx="328"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tx1"/>
                    </a:solidFill>
                    <a:latin typeface="FranklinGothic" charset="0"/>
                  </a:rPr>
                  <a:t>30</a:t>
                </a:r>
              </a:p>
            </p:txBody>
          </p:sp>
          <p:sp>
            <p:nvSpPr>
              <p:cNvPr id="2722941" name="Rectangle 125"/>
              <p:cNvSpPr>
                <a:spLocks noChangeArrowheads="1"/>
              </p:cNvSpPr>
              <p:nvPr/>
            </p:nvSpPr>
            <p:spPr bwMode="auto">
              <a:xfrm>
                <a:off x="2539" y="1354"/>
                <a:ext cx="328"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tx1"/>
                    </a:solidFill>
                    <a:latin typeface="FranklinGothic" charset="0"/>
                  </a:rPr>
                  <a:t>30</a:t>
                </a:r>
              </a:p>
            </p:txBody>
          </p:sp>
          <p:sp>
            <p:nvSpPr>
              <p:cNvPr id="2722942" name="Line 126"/>
              <p:cNvSpPr>
                <a:spLocks noChangeShapeType="1"/>
              </p:cNvSpPr>
              <p:nvPr/>
            </p:nvSpPr>
            <p:spPr bwMode="auto">
              <a:xfrm flipH="1">
                <a:off x="2276"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943" name="Line 127"/>
              <p:cNvSpPr>
                <a:spLocks noChangeShapeType="1"/>
              </p:cNvSpPr>
              <p:nvPr/>
            </p:nvSpPr>
            <p:spPr bwMode="auto">
              <a:xfrm>
                <a:off x="1141" y="1241"/>
                <a:ext cx="0" cy="18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944" name="Line 128"/>
              <p:cNvSpPr>
                <a:spLocks noChangeShapeType="1"/>
              </p:cNvSpPr>
              <p:nvPr/>
            </p:nvSpPr>
            <p:spPr bwMode="auto">
              <a:xfrm>
                <a:off x="1426" y="1241"/>
                <a:ext cx="0" cy="18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945" name="Line 129"/>
              <p:cNvSpPr>
                <a:spLocks noChangeShapeType="1"/>
              </p:cNvSpPr>
              <p:nvPr/>
            </p:nvSpPr>
            <p:spPr bwMode="auto">
              <a:xfrm>
                <a:off x="1710" y="1241"/>
                <a:ext cx="0" cy="18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946" name="Line 130"/>
              <p:cNvSpPr>
                <a:spLocks noChangeShapeType="1"/>
              </p:cNvSpPr>
              <p:nvPr/>
            </p:nvSpPr>
            <p:spPr bwMode="auto">
              <a:xfrm>
                <a:off x="1994" y="1241"/>
                <a:ext cx="0" cy="18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947" name="Line 131"/>
              <p:cNvSpPr>
                <a:spLocks noChangeShapeType="1"/>
              </p:cNvSpPr>
              <p:nvPr/>
            </p:nvSpPr>
            <p:spPr bwMode="auto">
              <a:xfrm flipH="1">
                <a:off x="2560"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2948" name="Line 132"/>
              <p:cNvSpPr>
                <a:spLocks noChangeShapeType="1"/>
              </p:cNvSpPr>
              <p:nvPr/>
            </p:nvSpPr>
            <p:spPr bwMode="auto">
              <a:xfrm flipH="1">
                <a:off x="2845"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grpSp>
        <p:sp>
          <p:nvSpPr>
            <p:cNvPr id="2722949" name="Rectangle 133"/>
            <p:cNvSpPr>
              <a:spLocks noChangeArrowheads="1"/>
            </p:cNvSpPr>
            <p:nvPr/>
          </p:nvSpPr>
          <p:spPr bwMode="auto">
            <a:xfrm>
              <a:off x="209" y="1104"/>
              <a:ext cx="263" cy="235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i="1">
                  <a:solidFill>
                    <a:schemeClr val="tx1"/>
                  </a:solidFill>
                  <a:latin typeface="FranklinGothic" charset="0"/>
                </a:rPr>
                <a:t>T</a:t>
              </a:r>
            </a:p>
            <a:p>
              <a:pPr algn="ctr"/>
              <a:r>
                <a:rPr lang="en-US" sz="2400" i="1">
                  <a:solidFill>
                    <a:schemeClr val="tx1"/>
                  </a:solidFill>
                  <a:latin typeface="FranklinGothic" charset="0"/>
                </a:rPr>
                <a:t>a</a:t>
              </a:r>
            </a:p>
            <a:p>
              <a:pPr algn="ctr"/>
              <a:r>
                <a:rPr lang="en-US" sz="2400" i="1">
                  <a:solidFill>
                    <a:schemeClr val="tx1"/>
                  </a:solidFill>
                  <a:latin typeface="FranklinGothic" charset="0"/>
                </a:rPr>
                <a:t>s</a:t>
              </a:r>
            </a:p>
            <a:p>
              <a:pPr algn="ctr"/>
              <a:r>
                <a:rPr lang="en-US" sz="2400" i="1">
                  <a:solidFill>
                    <a:schemeClr val="tx1"/>
                  </a:solidFill>
                  <a:latin typeface="FranklinGothic" charset="0"/>
                </a:rPr>
                <a:t>k</a:t>
              </a:r>
            </a:p>
            <a:p>
              <a:pPr algn="ctr"/>
              <a:endParaRPr lang="en-US" sz="2400" i="1">
                <a:solidFill>
                  <a:schemeClr val="tx1"/>
                </a:solidFill>
                <a:latin typeface="FranklinGothic" charset="0"/>
              </a:endParaRPr>
            </a:p>
            <a:p>
              <a:pPr algn="ctr"/>
              <a:r>
                <a:rPr lang="en-US" sz="2400" i="1">
                  <a:solidFill>
                    <a:schemeClr val="tx1"/>
                  </a:solidFill>
                  <a:latin typeface="FranklinGothic" charset="0"/>
                </a:rPr>
                <a:t>O</a:t>
              </a:r>
            </a:p>
            <a:p>
              <a:pPr algn="ctr"/>
              <a:r>
                <a:rPr lang="en-US" sz="2400" i="1">
                  <a:solidFill>
                    <a:schemeClr val="tx1"/>
                  </a:solidFill>
                  <a:latin typeface="FranklinGothic" charset="0"/>
                </a:rPr>
                <a:t>r</a:t>
              </a:r>
            </a:p>
            <a:p>
              <a:pPr algn="ctr"/>
              <a:r>
                <a:rPr lang="en-US" sz="2400" i="1">
                  <a:solidFill>
                    <a:schemeClr val="tx1"/>
                  </a:solidFill>
                  <a:latin typeface="FranklinGothic" charset="0"/>
                </a:rPr>
                <a:t>d</a:t>
              </a:r>
            </a:p>
            <a:p>
              <a:pPr algn="ctr"/>
              <a:r>
                <a:rPr lang="en-US" sz="2400" i="1">
                  <a:solidFill>
                    <a:schemeClr val="tx1"/>
                  </a:solidFill>
                  <a:latin typeface="FranklinGothic" charset="0"/>
                </a:rPr>
                <a:t>e</a:t>
              </a:r>
            </a:p>
            <a:p>
              <a:pPr algn="ctr"/>
              <a:r>
                <a:rPr lang="en-US" sz="2400" i="1">
                  <a:solidFill>
                    <a:schemeClr val="tx1"/>
                  </a:solidFill>
                  <a:latin typeface="FranklinGothic" charset="0"/>
                </a:rPr>
                <a:t>r</a:t>
              </a:r>
            </a:p>
          </p:txBody>
        </p:sp>
        <p:sp>
          <p:nvSpPr>
            <p:cNvPr id="2722950" name="Line 134"/>
            <p:cNvSpPr>
              <a:spLocks noChangeShapeType="1"/>
            </p:cNvSpPr>
            <p:nvPr/>
          </p:nvSpPr>
          <p:spPr bwMode="auto">
            <a:xfrm flipH="1">
              <a:off x="478" y="1295"/>
              <a:ext cx="3" cy="1298"/>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grpSp>
      <p:sp>
        <p:nvSpPr>
          <p:cNvPr id="135" name="Title 134"/>
          <p:cNvSpPr>
            <a:spLocks noGrp="1"/>
          </p:cNvSpPr>
          <p:nvPr>
            <p:ph type="title"/>
          </p:nvPr>
        </p:nvSpPr>
        <p:spPr/>
        <p:txBody>
          <a:bodyPr/>
          <a:lstStyle/>
          <a:p>
            <a:r>
              <a:rPr lang="en-US" dirty="0" smtClean="0"/>
              <a:t>Pipelining Lessons (1/2)</a:t>
            </a:r>
            <a:endParaRPr lang="en-US" dirty="0"/>
          </a:p>
        </p:txBody>
      </p:sp>
      <p:sp>
        <p:nvSpPr>
          <p:cNvPr id="136" name="Date Placeholder 135"/>
          <p:cNvSpPr>
            <a:spLocks noGrp="1"/>
          </p:cNvSpPr>
          <p:nvPr>
            <p:ph type="dt" sz="half" idx="10"/>
          </p:nvPr>
        </p:nvSpPr>
        <p:spPr/>
        <p:txBody>
          <a:bodyPr/>
          <a:lstStyle/>
          <a:p>
            <a:fld id="{C236E823-17A3-A04E-BA1F-D5CBBB84B2F1}" type="datetime1">
              <a:rPr lang="en-US" smtClean="0"/>
              <a:pPr/>
              <a:t>7/25/2011</a:t>
            </a:fld>
            <a:endParaRPr lang="en-US" dirty="0"/>
          </a:p>
        </p:txBody>
      </p:sp>
      <p:sp>
        <p:nvSpPr>
          <p:cNvPr id="137" name="Slide Number Placeholder 136"/>
          <p:cNvSpPr>
            <a:spLocks noGrp="1"/>
          </p:cNvSpPr>
          <p:nvPr>
            <p:ph type="sldNum" sz="quarter" idx="12"/>
          </p:nvPr>
        </p:nvSpPr>
        <p:spPr/>
        <p:txBody>
          <a:bodyPr/>
          <a:lstStyle/>
          <a:p>
            <a:fld id="{3CC63E4C-4642-794D-A2FD-70F6B81535F5}" type="slidenum">
              <a:rPr lang="en-US" smtClean="0"/>
              <a:pPr/>
              <a:t>36</a:t>
            </a:fld>
            <a:endParaRPr lang="en-US" dirty="0"/>
          </a:p>
        </p:txBody>
      </p:sp>
      <p:sp>
        <p:nvSpPr>
          <p:cNvPr id="138" name="Footer Placeholder 137"/>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4867" name="Rectangle 3"/>
          <p:cNvSpPr>
            <a:spLocks noGrp="1" noChangeArrowheads="1"/>
          </p:cNvSpPr>
          <p:nvPr>
            <p:ph type="body" idx="1"/>
          </p:nvPr>
        </p:nvSpPr>
        <p:spPr>
          <a:xfrm>
            <a:off x="5029200" y="1529848"/>
            <a:ext cx="3949700" cy="4598387"/>
          </a:xfrm>
          <a:noFill/>
          <a:ln/>
        </p:spPr>
        <p:txBody>
          <a:bodyPr/>
          <a:lstStyle/>
          <a:p>
            <a:r>
              <a:rPr lang="en-US" sz="2800" dirty="0"/>
              <a:t>Suppose new Washer takes 20 minutes, new Stasher takes 20 minutes. How much faster is pipeline?</a:t>
            </a:r>
          </a:p>
          <a:p>
            <a:r>
              <a:rPr lang="en-US" sz="2800" dirty="0"/>
              <a:t>Pipeline rate limited by </a:t>
            </a:r>
            <a:r>
              <a:rPr lang="en-US" sz="2800" dirty="0">
                <a:solidFill>
                  <a:srgbClr val="FF0000"/>
                </a:solidFill>
              </a:rPr>
              <a:t>slowest </a:t>
            </a:r>
            <a:r>
              <a:rPr lang="en-US" sz="2800" dirty="0"/>
              <a:t>pipeline stage</a:t>
            </a:r>
          </a:p>
          <a:p>
            <a:r>
              <a:rPr lang="en-US" sz="2800" dirty="0"/>
              <a:t>Unbalanced lengths of pipe stages reduces speedup</a:t>
            </a:r>
          </a:p>
        </p:txBody>
      </p:sp>
      <p:grpSp>
        <p:nvGrpSpPr>
          <p:cNvPr id="2" name="Group 4"/>
          <p:cNvGrpSpPr>
            <a:grpSpLocks/>
          </p:cNvGrpSpPr>
          <p:nvPr/>
        </p:nvGrpSpPr>
        <p:grpSpPr bwMode="auto">
          <a:xfrm>
            <a:off x="331788" y="1509211"/>
            <a:ext cx="4633912" cy="4370387"/>
            <a:chOff x="209" y="707"/>
            <a:chExt cx="2919" cy="2753"/>
          </a:xfrm>
        </p:grpSpPr>
        <p:sp>
          <p:nvSpPr>
            <p:cNvPr id="2724869" name="Rectangle 5"/>
            <p:cNvSpPr>
              <a:spLocks noChangeArrowheads="1"/>
            </p:cNvSpPr>
            <p:nvPr/>
          </p:nvSpPr>
          <p:spPr bwMode="auto">
            <a:xfrm>
              <a:off x="576" y="707"/>
              <a:ext cx="562"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a:solidFill>
                    <a:schemeClr val="tx1"/>
                  </a:solidFill>
                  <a:latin typeface="Arial" pitchFamily="-65" charset="0"/>
                </a:rPr>
                <a:t>6 PM</a:t>
              </a:r>
            </a:p>
          </p:txBody>
        </p:sp>
        <p:sp>
          <p:nvSpPr>
            <p:cNvPr id="2724870" name="Line 6"/>
            <p:cNvSpPr>
              <a:spLocks noChangeShapeType="1"/>
            </p:cNvSpPr>
            <p:nvPr/>
          </p:nvSpPr>
          <p:spPr bwMode="auto">
            <a:xfrm>
              <a:off x="936" y="1080"/>
              <a:ext cx="2192"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sp>
          <p:nvSpPr>
            <p:cNvPr id="2724871" name="Line 7"/>
            <p:cNvSpPr>
              <a:spLocks noChangeShapeType="1"/>
            </p:cNvSpPr>
            <p:nvPr/>
          </p:nvSpPr>
          <p:spPr bwMode="auto">
            <a:xfrm>
              <a:off x="928" y="1000"/>
              <a:ext cx="0" cy="184"/>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872" name="Rectangle 8"/>
            <p:cNvSpPr>
              <a:spLocks noChangeArrowheads="1"/>
            </p:cNvSpPr>
            <p:nvPr/>
          </p:nvSpPr>
          <p:spPr bwMode="auto">
            <a:xfrm>
              <a:off x="1344" y="715"/>
              <a:ext cx="221"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a:solidFill>
                    <a:schemeClr val="tx1"/>
                  </a:solidFill>
                  <a:latin typeface="Arial" pitchFamily="-65" charset="0"/>
                </a:rPr>
                <a:t>7</a:t>
              </a:r>
            </a:p>
          </p:txBody>
        </p:sp>
        <p:sp>
          <p:nvSpPr>
            <p:cNvPr id="2724873" name="Rectangle 9"/>
            <p:cNvSpPr>
              <a:spLocks noChangeArrowheads="1"/>
            </p:cNvSpPr>
            <p:nvPr/>
          </p:nvSpPr>
          <p:spPr bwMode="auto">
            <a:xfrm>
              <a:off x="1891" y="715"/>
              <a:ext cx="221"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a:solidFill>
                    <a:schemeClr val="tx1"/>
                  </a:solidFill>
                  <a:latin typeface="Arial" pitchFamily="-65" charset="0"/>
                </a:rPr>
                <a:t>8</a:t>
              </a:r>
            </a:p>
          </p:txBody>
        </p:sp>
        <p:sp>
          <p:nvSpPr>
            <p:cNvPr id="2724874" name="Rectangle 10"/>
            <p:cNvSpPr>
              <a:spLocks noChangeArrowheads="1"/>
            </p:cNvSpPr>
            <p:nvPr/>
          </p:nvSpPr>
          <p:spPr bwMode="auto">
            <a:xfrm>
              <a:off x="2448" y="715"/>
              <a:ext cx="221"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a:solidFill>
                    <a:schemeClr val="tx1"/>
                  </a:solidFill>
                  <a:latin typeface="Arial" pitchFamily="-65" charset="0"/>
                </a:rPr>
                <a:t>9</a:t>
              </a:r>
            </a:p>
          </p:txBody>
        </p:sp>
        <p:sp>
          <p:nvSpPr>
            <p:cNvPr id="2724875" name="Rectangle 11"/>
            <p:cNvSpPr>
              <a:spLocks noChangeArrowheads="1"/>
            </p:cNvSpPr>
            <p:nvPr/>
          </p:nvSpPr>
          <p:spPr bwMode="auto">
            <a:xfrm>
              <a:off x="2595" y="1054"/>
              <a:ext cx="434" cy="22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800" i="1">
                  <a:solidFill>
                    <a:schemeClr val="tx1"/>
                  </a:solidFill>
                  <a:latin typeface="Arial" pitchFamily="-65" charset="0"/>
                </a:rPr>
                <a:t>Time</a:t>
              </a:r>
            </a:p>
          </p:txBody>
        </p:sp>
        <p:grpSp>
          <p:nvGrpSpPr>
            <p:cNvPr id="3" name="Group 12"/>
            <p:cNvGrpSpPr>
              <a:grpSpLocks/>
            </p:cNvGrpSpPr>
            <p:nvPr/>
          </p:nvGrpSpPr>
          <p:grpSpPr bwMode="auto">
            <a:xfrm>
              <a:off x="574" y="1241"/>
              <a:ext cx="2293" cy="1707"/>
              <a:chOff x="574" y="1241"/>
              <a:chExt cx="2293" cy="1707"/>
            </a:xfrm>
          </p:grpSpPr>
          <p:grpSp>
            <p:nvGrpSpPr>
              <p:cNvPr id="4" name="Group 13"/>
              <p:cNvGrpSpPr>
                <a:grpSpLocks/>
              </p:cNvGrpSpPr>
              <p:nvPr/>
            </p:nvGrpSpPr>
            <p:grpSpPr bwMode="auto">
              <a:xfrm>
                <a:off x="574" y="2028"/>
                <a:ext cx="254" cy="286"/>
                <a:chOff x="574" y="2028"/>
                <a:chExt cx="254" cy="286"/>
              </a:xfrm>
            </p:grpSpPr>
            <p:sp>
              <p:nvSpPr>
                <p:cNvPr id="2724878" name="Freeform 14"/>
                <p:cNvSpPr>
                  <a:spLocks/>
                </p:cNvSpPr>
                <p:nvPr/>
              </p:nvSpPr>
              <p:spPr bwMode="auto">
                <a:xfrm>
                  <a:off x="574" y="2071"/>
                  <a:ext cx="237" cy="212"/>
                </a:xfrm>
                <a:custGeom>
                  <a:avLst/>
                  <a:gdLst/>
                  <a:ahLst/>
                  <a:cxnLst>
                    <a:cxn ang="0">
                      <a:pos x="67" y="10"/>
                    </a:cxn>
                    <a:cxn ang="0">
                      <a:pos x="112" y="11"/>
                    </a:cxn>
                    <a:cxn ang="0">
                      <a:pos x="161" y="0"/>
                    </a:cxn>
                    <a:cxn ang="0">
                      <a:pos x="219" y="0"/>
                    </a:cxn>
                    <a:cxn ang="0">
                      <a:pos x="155" y="60"/>
                    </a:cxn>
                    <a:cxn ang="0">
                      <a:pos x="172" y="64"/>
                    </a:cxn>
                    <a:cxn ang="0">
                      <a:pos x="189" y="71"/>
                    </a:cxn>
                    <a:cxn ang="0">
                      <a:pos x="205" y="80"/>
                    </a:cxn>
                    <a:cxn ang="0">
                      <a:pos x="217" y="90"/>
                    </a:cxn>
                    <a:cxn ang="0">
                      <a:pos x="227" y="103"/>
                    </a:cxn>
                    <a:cxn ang="0">
                      <a:pos x="234" y="118"/>
                    </a:cxn>
                    <a:cxn ang="0">
                      <a:pos x="236" y="134"/>
                    </a:cxn>
                    <a:cxn ang="0">
                      <a:pos x="233" y="151"/>
                    </a:cxn>
                    <a:cxn ang="0">
                      <a:pos x="228" y="164"/>
                    </a:cxn>
                    <a:cxn ang="0">
                      <a:pos x="218" y="177"/>
                    </a:cxn>
                    <a:cxn ang="0">
                      <a:pos x="201" y="192"/>
                    </a:cxn>
                    <a:cxn ang="0">
                      <a:pos x="185" y="200"/>
                    </a:cxn>
                    <a:cxn ang="0">
                      <a:pos x="170" y="206"/>
                    </a:cxn>
                    <a:cxn ang="0">
                      <a:pos x="155" y="210"/>
                    </a:cxn>
                    <a:cxn ang="0">
                      <a:pos x="136" y="211"/>
                    </a:cxn>
                    <a:cxn ang="0">
                      <a:pos x="88" y="210"/>
                    </a:cxn>
                    <a:cxn ang="0">
                      <a:pos x="65" y="206"/>
                    </a:cxn>
                    <a:cxn ang="0">
                      <a:pos x="40" y="195"/>
                    </a:cxn>
                    <a:cxn ang="0">
                      <a:pos x="22" y="182"/>
                    </a:cxn>
                    <a:cxn ang="0">
                      <a:pos x="9" y="167"/>
                    </a:cxn>
                    <a:cxn ang="0">
                      <a:pos x="3" y="151"/>
                    </a:cxn>
                    <a:cxn ang="0">
                      <a:pos x="0" y="137"/>
                    </a:cxn>
                    <a:cxn ang="0">
                      <a:pos x="2" y="121"/>
                    </a:cxn>
                    <a:cxn ang="0">
                      <a:pos x="10" y="101"/>
                    </a:cxn>
                    <a:cxn ang="0">
                      <a:pos x="25" y="85"/>
                    </a:cxn>
                    <a:cxn ang="0">
                      <a:pos x="45" y="71"/>
                    </a:cxn>
                    <a:cxn ang="0">
                      <a:pos x="73" y="62"/>
                    </a:cxn>
                    <a:cxn ang="0">
                      <a:pos x="29" y="3"/>
                    </a:cxn>
                  </a:cxnLst>
                  <a:rect l="0" t="0" r="r" b="b"/>
                  <a:pathLst>
                    <a:path w="237" h="212">
                      <a:moveTo>
                        <a:pt x="29" y="3"/>
                      </a:moveTo>
                      <a:lnTo>
                        <a:pt x="67" y="10"/>
                      </a:lnTo>
                      <a:lnTo>
                        <a:pt x="66" y="0"/>
                      </a:lnTo>
                      <a:lnTo>
                        <a:pt x="112" y="11"/>
                      </a:lnTo>
                      <a:lnTo>
                        <a:pt x="112" y="0"/>
                      </a:lnTo>
                      <a:lnTo>
                        <a:pt x="161" y="0"/>
                      </a:lnTo>
                      <a:lnTo>
                        <a:pt x="160" y="11"/>
                      </a:lnTo>
                      <a:lnTo>
                        <a:pt x="219" y="0"/>
                      </a:lnTo>
                      <a:lnTo>
                        <a:pt x="148" y="60"/>
                      </a:lnTo>
                      <a:lnTo>
                        <a:pt x="155" y="60"/>
                      </a:lnTo>
                      <a:lnTo>
                        <a:pt x="163" y="62"/>
                      </a:lnTo>
                      <a:lnTo>
                        <a:pt x="172" y="64"/>
                      </a:lnTo>
                      <a:lnTo>
                        <a:pt x="180" y="67"/>
                      </a:lnTo>
                      <a:lnTo>
                        <a:pt x="189" y="71"/>
                      </a:lnTo>
                      <a:lnTo>
                        <a:pt x="197" y="75"/>
                      </a:lnTo>
                      <a:lnTo>
                        <a:pt x="205" y="80"/>
                      </a:lnTo>
                      <a:lnTo>
                        <a:pt x="212" y="85"/>
                      </a:lnTo>
                      <a:lnTo>
                        <a:pt x="217" y="90"/>
                      </a:lnTo>
                      <a:lnTo>
                        <a:pt x="222" y="97"/>
                      </a:lnTo>
                      <a:lnTo>
                        <a:pt x="227" y="103"/>
                      </a:lnTo>
                      <a:lnTo>
                        <a:pt x="231" y="111"/>
                      </a:lnTo>
                      <a:lnTo>
                        <a:pt x="234" y="118"/>
                      </a:lnTo>
                      <a:lnTo>
                        <a:pt x="235" y="125"/>
                      </a:lnTo>
                      <a:lnTo>
                        <a:pt x="236" y="134"/>
                      </a:lnTo>
                      <a:lnTo>
                        <a:pt x="235" y="144"/>
                      </a:lnTo>
                      <a:lnTo>
                        <a:pt x="233" y="151"/>
                      </a:lnTo>
                      <a:lnTo>
                        <a:pt x="231" y="158"/>
                      </a:lnTo>
                      <a:lnTo>
                        <a:pt x="228" y="164"/>
                      </a:lnTo>
                      <a:lnTo>
                        <a:pt x="224" y="170"/>
                      </a:lnTo>
                      <a:lnTo>
                        <a:pt x="218" y="177"/>
                      </a:lnTo>
                      <a:lnTo>
                        <a:pt x="210" y="185"/>
                      </a:lnTo>
                      <a:lnTo>
                        <a:pt x="201" y="192"/>
                      </a:lnTo>
                      <a:lnTo>
                        <a:pt x="193" y="197"/>
                      </a:lnTo>
                      <a:lnTo>
                        <a:pt x="185" y="200"/>
                      </a:lnTo>
                      <a:lnTo>
                        <a:pt x="177" y="204"/>
                      </a:lnTo>
                      <a:lnTo>
                        <a:pt x="170" y="206"/>
                      </a:lnTo>
                      <a:lnTo>
                        <a:pt x="161" y="208"/>
                      </a:lnTo>
                      <a:lnTo>
                        <a:pt x="155" y="210"/>
                      </a:lnTo>
                      <a:lnTo>
                        <a:pt x="145" y="210"/>
                      </a:lnTo>
                      <a:lnTo>
                        <a:pt x="136" y="211"/>
                      </a:lnTo>
                      <a:lnTo>
                        <a:pt x="96" y="211"/>
                      </a:lnTo>
                      <a:lnTo>
                        <a:pt x="88" y="210"/>
                      </a:lnTo>
                      <a:lnTo>
                        <a:pt x="78" y="209"/>
                      </a:lnTo>
                      <a:lnTo>
                        <a:pt x="65" y="206"/>
                      </a:lnTo>
                      <a:lnTo>
                        <a:pt x="53" y="201"/>
                      </a:lnTo>
                      <a:lnTo>
                        <a:pt x="40" y="195"/>
                      </a:lnTo>
                      <a:lnTo>
                        <a:pt x="30" y="188"/>
                      </a:lnTo>
                      <a:lnTo>
                        <a:pt x="22" y="182"/>
                      </a:lnTo>
                      <a:lnTo>
                        <a:pt x="15" y="175"/>
                      </a:lnTo>
                      <a:lnTo>
                        <a:pt x="9" y="167"/>
                      </a:lnTo>
                      <a:lnTo>
                        <a:pt x="5" y="157"/>
                      </a:lnTo>
                      <a:lnTo>
                        <a:pt x="3" y="151"/>
                      </a:lnTo>
                      <a:lnTo>
                        <a:pt x="1" y="144"/>
                      </a:lnTo>
                      <a:lnTo>
                        <a:pt x="0" y="137"/>
                      </a:lnTo>
                      <a:lnTo>
                        <a:pt x="1" y="131"/>
                      </a:lnTo>
                      <a:lnTo>
                        <a:pt x="2" y="121"/>
                      </a:lnTo>
                      <a:lnTo>
                        <a:pt x="5" y="112"/>
                      </a:lnTo>
                      <a:lnTo>
                        <a:pt x="10" y="101"/>
                      </a:lnTo>
                      <a:lnTo>
                        <a:pt x="17" y="93"/>
                      </a:lnTo>
                      <a:lnTo>
                        <a:pt x="25" y="85"/>
                      </a:lnTo>
                      <a:lnTo>
                        <a:pt x="35" y="77"/>
                      </a:lnTo>
                      <a:lnTo>
                        <a:pt x="45" y="71"/>
                      </a:lnTo>
                      <a:lnTo>
                        <a:pt x="59" y="65"/>
                      </a:lnTo>
                      <a:lnTo>
                        <a:pt x="73" y="62"/>
                      </a:lnTo>
                      <a:lnTo>
                        <a:pt x="83" y="60"/>
                      </a:lnTo>
                      <a:lnTo>
                        <a:pt x="29" y="3"/>
                      </a:lnTo>
                    </a:path>
                  </a:pathLst>
                </a:custGeom>
                <a:solidFill>
                  <a:schemeClr val="bg2"/>
                </a:solidFill>
                <a:ln w="254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24879" name="Rectangle 15"/>
                <p:cNvSpPr>
                  <a:spLocks noChangeArrowheads="1"/>
                </p:cNvSpPr>
                <p:nvPr/>
              </p:nvSpPr>
              <p:spPr bwMode="auto">
                <a:xfrm>
                  <a:off x="575" y="2028"/>
                  <a:ext cx="253"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bg1"/>
                      </a:solidFill>
                      <a:latin typeface="FranklinGothic" charset="0"/>
                    </a:rPr>
                    <a:t>B</a:t>
                  </a:r>
                </a:p>
              </p:txBody>
            </p:sp>
          </p:grpSp>
          <p:grpSp>
            <p:nvGrpSpPr>
              <p:cNvPr id="5" name="Group 16"/>
              <p:cNvGrpSpPr>
                <a:grpSpLocks/>
              </p:cNvGrpSpPr>
              <p:nvPr/>
            </p:nvGrpSpPr>
            <p:grpSpPr bwMode="auto">
              <a:xfrm>
                <a:off x="580" y="2338"/>
                <a:ext cx="255" cy="286"/>
                <a:chOff x="580" y="2338"/>
                <a:chExt cx="255" cy="286"/>
              </a:xfrm>
            </p:grpSpPr>
            <p:sp>
              <p:nvSpPr>
                <p:cNvPr id="2724881" name="Freeform 17"/>
                <p:cNvSpPr>
                  <a:spLocks/>
                </p:cNvSpPr>
                <p:nvPr/>
              </p:nvSpPr>
              <p:spPr bwMode="auto">
                <a:xfrm>
                  <a:off x="580" y="2382"/>
                  <a:ext cx="237" cy="211"/>
                </a:xfrm>
                <a:custGeom>
                  <a:avLst/>
                  <a:gdLst/>
                  <a:ahLst/>
                  <a:cxnLst>
                    <a:cxn ang="0">
                      <a:pos x="67" y="10"/>
                    </a:cxn>
                    <a:cxn ang="0">
                      <a:pos x="112" y="11"/>
                    </a:cxn>
                    <a:cxn ang="0">
                      <a:pos x="161" y="0"/>
                    </a:cxn>
                    <a:cxn ang="0">
                      <a:pos x="219" y="0"/>
                    </a:cxn>
                    <a:cxn ang="0">
                      <a:pos x="155" y="60"/>
                    </a:cxn>
                    <a:cxn ang="0">
                      <a:pos x="172" y="64"/>
                    </a:cxn>
                    <a:cxn ang="0">
                      <a:pos x="189" y="71"/>
                    </a:cxn>
                    <a:cxn ang="0">
                      <a:pos x="205" y="79"/>
                    </a:cxn>
                    <a:cxn ang="0">
                      <a:pos x="217" y="90"/>
                    </a:cxn>
                    <a:cxn ang="0">
                      <a:pos x="227" y="103"/>
                    </a:cxn>
                    <a:cxn ang="0">
                      <a:pos x="234" y="118"/>
                    </a:cxn>
                    <a:cxn ang="0">
                      <a:pos x="236" y="134"/>
                    </a:cxn>
                    <a:cxn ang="0">
                      <a:pos x="233" y="150"/>
                    </a:cxn>
                    <a:cxn ang="0">
                      <a:pos x="228" y="163"/>
                    </a:cxn>
                    <a:cxn ang="0">
                      <a:pos x="218" y="176"/>
                    </a:cxn>
                    <a:cxn ang="0">
                      <a:pos x="201" y="191"/>
                    </a:cxn>
                    <a:cxn ang="0">
                      <a:pos x="185" y="199"/>
                    </a:cxn>
                    <a:cxn ang="0">
                      <a:pos x="170" y="205"/>
                    </a:cxn>
                    <a:cxn ang="0">
                      <a:pos x="155" y="209"/>
                    </a:cxn>
                    <a:cxn ang="0">
                      <a:pos x="136" y="210"/>
                    </a:cxn>
                    <a:cxn ang="0">
                      <a:pos x="88" y="209"/>
                    </a:cxn>
                    <a:cxn ang="0">
                      <a:pos x="65" y="205"/>
                    </a:cxn>
                    <a:cxn ang="0">
                      <a:pos x="40" y="194"/>
                    </a:cxn>
                    <a:cxn ang="0">
                      <a:pos x="22" y="181"/>
                    </a:cxn>
                    <a:cxn ang="0">
                      <a:pos x="9" y="166"/>
                    </a:cxn>
                    <a:cxn ang="0">
                      <a:pos x="3" y="150"/>
                    </a:cxn>
                    <a:cxn ang="0">
                      <a:pos x="0" y="136"/>
                    </a:cxn>
                    <a:cxn ang="0">
                      <a:pos x="2" y="121"/>
                    </a:cxn>
                    <a:cxn ang="0">
                      <a:pos x="10" y="101"/>
                    </a:cxn>
                    <a:cxn ang="0">
                      <a:pos x="25" y="84"/>
                    </a:cxn>
                    <a:cxn ang="0">
                      <a:pos x="45" y="71"/>
                    </a:cxn>
                    <a:cxn ang="0">
                      <a:pos x="73" y="61"/>
                    </a:cxn>
                    <a:cxn ang="0">
                      <a:pos x="29" y="3"/>
                    </a:cxn>
                  </a:cxnLst>
                  <a:rect l="0" t="0" r="r" b="b"/>
                  <a:pathLst>
                    <a:path w="237" h="211">
                      <a:moveTo>
                        <a:pt x="29" y="3"/>
                      </a:moveTo>
                      <a:lnTo>
                        <a:pt x="67" y="10"/>
                      </a:lnTo>
                      <a:lnTo>
                        <a:pt x="66" y="0"/>
                      </a:lnTo>
                      <a:lnTo>
                        <a:pt x="112" y="11"/>
                      </a:lnTo>
                      <a:lnTo>
                        <a:pt x="112" y="0"/>
                      </a:lnTo>
                      <a:lnTo>
                        <a:pt x="161" y="0"/>
                      </a:lnTo>
                      <a:lnTo>
                        <a:pt x="160" y="11"/>
                      </a:lnTo>
                      <a:lnTo>
                        <a:pt x="219" y="0"/>
                      </a:lnTo>
                      <a:lnTo>
                        <a:pt x="148" y="59"/>
                      </a:lnTo>
                      <a:lnTo>
                        <a:pt x="155" y="60"/>
                      </a:lnTo>
                      <a:lnTo>
                        <a:pt x="163" y="61"/>
                      </a:lnTo>
                      <a:lnTo>
                        <a:pt x="172" y="64"/>
                      </a:lnTo>
                      <a:lnTo>
                        <a:pt x="180" y="66"/>
                      </a:lnTo>
                      <a:lnTo>
                        <a:pt x="189" y="71"/>
                      </a:lnTo>
                      <a:lnTo>
                        <a:pt x="197" y="74"/>
                      </a:lnTo>
                      <a:lnTo>
                        <a:pt x="205" y="79"/>
                      </a:lnTo>
                      <a:lnTo>
                        <a:pt x="212" y="85"/>
                      </a:lnTo>
                      <a:lnTo>
                        <a:pt x="217" y="90"/>
                      </a:lnTo>
                      <a:lnTo>
                        <a:pt x="222" y="96"/>
                      </a:lnTo>
                      <a:lnTo>
                        <a:pt x="227" y="103"/>
                      </a:lnTo>
                      <a:lnTo>
                        <a:pt x="231" y="111"/>
                      </a:lnTo>
                      <a:lnTo>
                        <a:pt x="234" y="118"/>
                      </a:lnTo>
                      <a:lnTo>
                        <a:pt x="235" y="124"/>
                      </a:lnTo>
                      <a:lnTo>
                        <a:pt x="236" y="134"/>
                      </a:lnTo>
                      <a:lnTo>
                        <a:pt x="235" y="143"/>
                      </a:lnTo>
                      <a:lnTo>
                        <a:pt x="233" y="150"/>
                      </a:lnTo>
                      <a:lnTo>
                        <a:pt x="231" y="157"/>
                      </a:lnTo>
                      <a:lnTo>
                        <a:pt x="228" y="163"/>
                      </a:lnTo>
                      <a:lnTo>
                        <a:pt x="224" y="169"/>
                      </a:lnTo>
                      <a:lnTo>
                        <a:pt x="218" y="176"/>
                      </a:lnTo>
                      <a:lnTo>
                        <a:pt x="210" y="184"/>
                      </a:lnTo>
                      <a:lnTo>
                        <a:pt x="201" y="191"/>
                      </a:lnTo>
                      <a:lnTo>
                        <a:pt x="193" y="196"/>
                      </a:lnTo>
                      <a:lnTo>
                        <a:pt x="185" y="199"/>
                      </a:lnTo>
                      <a:lnTo>
                        <a:pt x="177" y="203"/>
                      </a:lnTo>
                      <a:lnTo>
                        <a:pt x="170" y="205"/>
                      </a:lnTo>
                      <a:lnTo>
                        <a:pt x="161" y="207"/>
                      </a:lnTo>
                      <a:lnTo>
                        <a:pt x="155" y="209"/>
                      </a:lnTo>
                      <a:lnTo>
                        <a:pt x="145" y="209"/>
                      </a:lnTo>
                      <a:lnTo>
                        <a:pt x="136" y="210"/>
                      </a:lnTo>
                      <a:lnTo>
                        <a:pt x="96" y="210"/>
                      </a:lnTo>
                      <a:lnTo>
                        <a:pt x="88" y="209"/>
                      </a:lnTo>
                      <a:lnTo>
                        <a:pt x="78" y="208"/>
                      </a:lnTo>
                      <a:lnTo>
                        <a:pt x="65" y="205"/>
                      </a:lnTo>
                      <a:lnTo>
                        <a:pt x="53" y="200"/>
                      </a:lnTo>
                      <a:lnTo>
                        <a:pt x="40" y="194"/>
                      </a:lnTo>
                      <a:lnTo>
                        <a:pt x="30" y="187"/>
                      </a:lnTo>
                      <a:lnTo>
                        <a:pt x="22" y="181"/>
                      </a:lnTo>
                      <a:lnTo>
                        <a:pt x="15" y="174"/>
                      </a:lnTo>
                      <a:lnTo>
                        <a:pt x="9" y="166"/>
                      </a:lnTo>
                      <a:lnTo>
                        <a:pt x="5" y="156"/>
                      </a:lnTo>
                      <a:lnTo>
                        <a:pt x="3" y="150"/>
                      </a:lnTo>
                      <a:lnTo>
                        <a:pt x="1" y="144"/>
                      </a:lnTo>
                      <a:lnTo>
                        <a:pt x="0" y="136"/>
                      </a:lnTo>
                      <a:lnTo>
                        <a:pt x="1" y="131"/>
                      </a:lnTo>
                      <a:lnTo>
                        <a:pt x="2" y="121"/>
                      </a:lnTo>
                      <a:lnTo>
                        <a:pt x="5" y="111"/>
                      </a:lnTo>
                      <a:lnTo>
                        <a:pt x="10" y="101"/>
                      </a:lnTo>
                      <a:lnTo>
                        <a:pt x="17" y="92"/>
                      </a:lnTo>
                      <a:lnTo>
                        <a:pt x="25" y="84"/>
                      </a:lnTo>
                      <a:lnTo>
                        <a:pt x="35" y="76"/>
                      </a:lnTo>
                      <a:lnTo>
                        <a:pt x="45" y="71"/>
                      </a:lnTo>
                      <a:lnTo>
                        <a:pt x="59" y="65"/>
                      </a:lnTo>
                      <a:lnTo>
                        <a:pt x="73" y="61"/>
                      </a:lnTo>
                      <a:lnTo>
                        <a:pt x="83" y="59"/>
                      </a:lnTo>
                      <a:lnTo>
                        <a:pt x="29" y="3"/>
                      </a:lnTo>
                    </a:path>
                  </a:pathLst>
                </a:custGeom>
                <a:solidFill>
                  <a:schemeClr val="bg2"/>
                </a:solidFill>
                <a:ln w="254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24882" name="Rectangle 18"/>
                <p:cNvSpPr>
                  <a:spLocks noChangeArrowheads="1"/>
                </p:cNvSpPr>
                <p:nvPr/>
              </p:nvSpPr>
              <p:spPr bwMode="auto">
                <a:xfrm>
                  <a:off x="582" y="2338"/>
                  <a:ext cx="253"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bg1"/>
                      </a:solidFill>
                      <a:latin typeface="FranklinGothic" charset="0"/>
                    </a:rPr>
                    <a:t>C</a:t>
                  </a:r>
                </a:p>
              </p:txBody>
            </p:sp>
          </p:grpSp>
          <p:grpSp>
            <p:nvGrpSpPr>
              <p:cNvPr id="6" name="Group 19"/>
              <p:cNvGrpSpPr>
                <a:grpSpLocks/>
              </p:cNvGrpSpPr>
              <p:nvPr/>
            </p:nvGrpSpPr>
            <p:grpSpPr bwMode="auto">
              <a:xfrm>
                <a:off x="580" y="2662"/>
                <a:ext cx="254" cy="286"/>
                <a:chOff x="580" y="2662"/>
                <a:chExt cx="254" cy="286"/>
              </a:xfrm>
            </p:grpSpPr>
            <p:sp>
              <p:nvSpPr>
                <p:cNvPr id="2724884" name="Freeform 20"/>
                <p:cNvSpPr>
                  <a:spLocks/>
                </p:cNvSpPr>
                <p:nvPr/>
              </p:nvSpPr>
              <p:spPr bwMode="auto">
                <a:xfrm>
                  <a:off x="580" y="2706"/>
                  <a:ext cx="237" cy="212"/>
                </a:xfrm>
                <a:custGeom>
                  <a:avLst/>
                  <a:gdLst/>
                  <a:ahLst/>
                  <a:cxnLst>
                    <a:cxn ang="0">
                      <a:pos x="67" y="10"/>
                    </a:cxn>
                    <a:cxn ang="0">
                      <a:pos x="112" y="11"/>
                    </a:cxn>
                    <a:cxn ang="0">
                      <a:pos x="161" y="0"/>
                    </a:cxn>
                    <a:cxn ang="0">
                      <a:pos x="219" y="0"/>
                    </a:cxn>
                    <a:cxn ang="0">
                      <a:pos x="155" y="60"/>
                    </a:cxn>
                    <a:cxn ang="0">
                      <a:pos x="172" y="64"/>
                    </a:cxn>
                    <a:cxn ang="0">
                      <a:pos x="189" y="71"/>
                    </a:cxn>
                    <a:cxn ang="0">
                      <a:pos x="205" y="80"/>
                    </a:cxn>
                    <a:cxn ang="0">
                      <a:pos x="217" y="90"/>
                    </a:cxn>
                    <a:cxn ang="0">
                      <a:pos x="227" y="103"/>
                    </a:cxn>
                    <a:cxn ang="0">
                      <a:pos x="234" y="118"/>
                    </a:cxn>
                    <a:cxn ang="0">
                      <a:pos x="236" y="134"/>
                    </a:cxn>
                    <a:cxn ang="0">
                      <a:pos x="233" y="151"/>
                    </a:cxn>
                    <a:cxn ang="0">
                      <a:pos x="228" y="164"/>
                    </a:cxn>
                    <a:cxn ang="0">
                      <a:pos x="218" y="177"/>
                    </a:cxn>
                    <a:cxn ang="0">
                      <a:pos x="201" y="192"/>
                    </a:cxn>
                    <a:cxn ang="0">
                      <a:pos x="185" y="200"/>
                    </a:cxn>
                    <a:cxn ang="0">
                      <a:pos x="170" y="206"/>
                    </a:cxn>
                    <a:cxn ang="0">
                      <a:pos x="155" y="210"/>
                    </a:cxn>
                    <a:cxn ang="0">
                      <a:pos x="136" y="211"/>
                    </a:cxn>
                    <a:cxn ang="0">
                      <a:pos x="88" y="210"/>
                    </a:cxn>
                    <a:cxn ang="0">
                      <a:pos x="65" y="206"/>
                    </a:cxn>
                    <a:cxn ang="0">
                      <a:pos x="40" y="195"/>
                    </a:cxn>
                    <a:cxn ang="0">
                      <a:pos x="22" y="182"/>
                    </a:cxn>
                    <a:cxn ang="0">
                      <a:pos x="9" y="167"/>
                    </a:cxn>
                    <a:cxn ang="0">
                      <a:pos x="3" y="151"/>
                    </a:cxn>
                    <a:cxn ang="0">
                      <a:pos x="0" y="137"/>
                    </a:cxn>
                    <a:cxn ang="0">
                      <a:pos x="2" y="121"/>
                    </a:cxn>
                    <a:cxn ang="0">
                      <a:pos x="10" y="101"/>
                    </a:cxn>
                    <a:cxn ang="0">
                      <a:pos x="25" y="85"/>
                    </a:cxn>
                    <a:cxn ang="0">
                      <a:pos x="45" y="71"/>
                    </a:cxn>
                    <a:cxn ang="0">
                      <a:pos x="73" y="62"/>
                    </a:cxn>
                    <a:cxn ang="0">
                      <a:pos x="29" y="3"/>
                    </a:cxn>
                  </a:cxnLst>
                  <a:rect l="0" t="0" r="r" b="b"/>
                  <a:pathLst>
                    <a:path w="237" h="212">
                      <a:moveTo>
                        <a:pt x="29" y="3"/>
                      </a:moveTo>
                      <a:lnTo>
                        <a:pt x="67" y="10"/>
                      </a:lnTo>
                      <a:lnTo>
                        <a:pt x="66" y="0"/>
                      </a:lnTo>
                      <a:lnTo>
                        <a:pt x="112" y="11"/>
                      </a:lnTo>
                      <a:lnTo>
                        <a:pt x="112" y="0"/>
                      </a:lnTo>
                      <a:lnTo>
                        <a:pt x="161" y="0"/>
                      </a:lnTo>
                      <a:lnTo>
                        <a:pt x="160" y="11"/>
                      </a:lnTo>
                      <a:lnTo>
                        <a:pt x="219" y="0"/>
                      </a:lnTo>
                      <a:lnTo>
                        <a:pt x="148" y="60"/>
                      </a:lnTo>
                      <a:lnTo>
                        <a:pt x="155" y="60"/>
                      </a:lnTo>
                      <a:lnTo>
                        <a:pt x="163" y="62"/>
                      </a:lnTo>
                      <a:lnTo>
                        <a:pt x="172" y="64"/>
                      </a:lnTo>
                      <a:lnTo>
                        <a:pt x="180" y="67"/>
                      </a:lnTo>
                      <a:lnTo>
                        <a:pt x="189" y="71"/>
                      </a:lnTo>
                      <a:lnTo>
                        <a:pt x="197" y="75"/>
                      </a:lnTo>
                      <a:lnTo>
                        <a:pt x="205" y="80"/>
                      </a:lnTo>
                      <a:lnTo>
                        <a:pt x="212" y="85"/>
                      </a:lnTo>
                      <a:lnTo>
                        <a:pt x="217" y="90"/>
                      </a:lnTo>
                      <a:lnTo>
                        <a:pt x="222" y="97"/>
                      </a:lnTo>
                      <a:lnTo>
                        <a:pt x="227" y="103"/>
                      </a:lnTo>
                      <a:lnTo>
                        <a:pt x="231" y="111"/>
                      </a:lnTo>
                      <a:lnTo>
                        <a:pt x="234" y="118"/>
                      </a:lnTo>
                      <a:lnTo>
                        <a:pt x="235" y="125"/>
                      </a:lnTo>
                      <a:lnTo>
                        <a:pt x="236" y="134"/>
                      </a:lnTo>
                      <a:lnTo>
                        <a:pt x="235" y="144"/>
                      </a:lnTo>
                      <a:lnTo>
                        <a:pt x="233" y="151"/>
                      </a:lnTo>
                      <a:lnTo>
                        <a:pt x="231" y="158"/>
                      </a:lnTo>
                      <a:lnTo>
                        <a:pt x="228" y="164"/>
                      </a:lnTo>
                      <a:lnTo>
                        <a:pt x="224" y="170"/>
                      </a:lnTo>
                      <a:lnTo>
                        <a:pt x="218" y="177"/>
                      </a:lnTo>
                      <a:lnTo>
                        <a:pt x="210" y="185"/>
                      </a:lnTo>
                      <a:lnTo>
                        <a:pt x="201" y="192"/>
                      </a:lnTo>
                      <a:lnTo>
                        <a:pt x="193" y="197"/>
                      </a:lnTo>
                      <a:lnTo>
                        <a:pt x="185" y="200"/>
                      </a:lnTo>
                      <a:lnTo>
                        <a:pt x="177" y="204"/>
                      </a:lnTo>
                      <a:lnTo>
                        <a:pt x="170" y="206"/>
                      </a:lnTo>
                      <a:lnTo>
                        <a:pt x="161" y="208"/>
                      </a:lnTo>
                      <a:lnTo>
                        <a:pt x="155" y="210"/>
                      </a:lnTo>
                      <a:lnTo>
                        <a:pt x="145" y="210"/>
                      </a:lnTo>
                      <a:lnTo>
                        <a:pt x="136" y="211"/>
                      </a:lnTo>
                      <a:lnTo>
                        <a:pt x="96" y="211"/>
                      </a:lnTo>
                      <a:lnTo>
                        <a:pt x="88" y="210"/>
                      </a:lnTo>
                      <a:lnTo>
                        <a:pt x="78" y="209"/>
                      </a:lnTo>
                      <a:lnTo>
                        <a:pt x="65" y="206"/>
                      </a:lnTo>
                      <a:lnTo>
                        <a:pt x="53" y="201"/>
                      </a:lnTo>
                      <a:lnTo>
                        <a:pt x="40" y="195"/>
                      </a:lnTo>
                      <a:lnTo>
                        <a:pt x="30" y="188"/>
                      </a:lnTo>
                      <a:lnTo>
                        <a:pt x="22" y="182"/>
                      </a:lnTo>
                      <a:lnTo>
                        <a:pt x="15" y="175"/>
                      </a:lnTo>
                      <a:lnTo>
                        <a:pt x="9" y="167"/>
                      </a:lnTo>
                      <a:lnTo>
                        <a:pt x="5" y="157"/>
                      </a:lnTo>
                      <a:lnTo>
                        <a:pt x="3" y="151"/>
                      </a:lnTo>
                      <a:lnTo>
                        <a:pt x="1" y="144"/>
                      </a:lnTo>
                      <a:lnTo>
                        <a:pt x="0" y="137"/>
                      </a:lnTo>
                      <a:lnTo>
                        <a:pt x="1" y="131"/>
                      </a:lnTo>
                      <a:lnTo>
                        <a:pt x="2" y="121"/>
                      </a:lnTo>
                      <a:lnTo>
                        <a:pt x="5" y="112"/>
                      </a:lnTo>
                      <a:lnTo>
                        <a:pt x="10" y="101"/>
                      </a:lnTo>
                      <a:lnTo>
                        <a:pt x="17" y="93"/>
                      </a:lnTo>
                      <a:lnTo>
                        <a:pt x="25" y="85"/>
                      </a:lnTo>
                      <a:lnTo>
                        <a:pt x="35" y="77"/>
                      </a:lnTo>
                      <a:lnTo>
                        <a:pt x="45" y="71"/>
                      </a:lnTo>
                      <a:lnTo>
                        <a:pt x="59" y="65"/>
                      </a:lnTo>
                      <a:lnTo>
                        <a:pt x="73" y="62"/>
                      </a:lnTo>
                      <a:lnTo>
                        <a:pt x="83" y="60"/>
                      </a:lnTo>
                      <a:lnTo>
                        <a:pt x="29" y="3"/>
                      </a:lnTo>
                    </a:path>
                  </a:pathLst>
                </a:custGeom>
                <a:solidFill>
                  <a:schemeClr val="bg2"/>
                </a:solidFill>
                <a:ln w="254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24885" name="Rectangle 21"/>
                <p:cNvSpPr>
                  <a:spLocks noChangeArrowheads="1"/>
                </p:cNvSpPr>
                <p:nvPr/>
              </p:nvSpPr>
              <p:spPr bwMode="auto">
                <a:xfrm>
                  <a:off x="581" y="2662"/>
                  <a:ext cx="253"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bg1"/>
                      </a:solidFill>
                      <a:latin typeface="FranklinGothic" charset="0"/>
                    </a:rPr>
                    <a:t>D</a:t>
                  </a:r>
                </a:p>
              </p:txBody>
            </p:sp>
          </p:grpSp>
          <p:grpSp>
            <p:nvGrpSpPr>
              <p:cNvPr id="7" name="Group 22"/>
              <p:cNvGrpSpPr>
                <a:grpSpLocks/>
              </p:cNvGrpSpPr>
              <p:nvPr/>
            </p:nvGrpSpPr>
            <p:grpSpPr bwMode="auto">
              <a:xfrm>
                <a:off x="574" y="1633"/>
                <a:ext cx="255" cy="286"/>
                <a:chOff x="574" y="1633"/>
                <a:chExt cx="255" cy="286"/>
              </a:xfrm>
            </p:grpSpPr>
            <p:sp>
              <p:nvSpPr>
                <p:cNvPr id="2724887" name="Freeform 23"/>
                <p:cNvSpPr>
                  <a:spLocks/>
                </p:cNvSpPr>
                <p:nvPr/>
              </p:nvSpPr>
              <p:spPr bwMode="auto">
                <a:xfrm>
                  <a:off x="574" y="1677"/>
                  <a:ext cx="237" cy="211"/>
                </a:xfrm>
                <a:custGeom>
                  <a:avLst/>
                  <a:gdLst/>
                  <a:ahLst/>
                  <a:cxnLst>
                    <a:cxn ang="0">
                      <a:pos x="67" y="10"/>
                    </a:cxn>
                    <a:cxn ang="0">
                      <a:pos x="112" y="11"/>
                    </a:cxn>
                    <a:cxn ang="0">
                      <a:pos x="161" y="0"/>
                    </a:cxn>
                    <a:cxn ang="0">
                      <a:pos x="219" y="0"/>
                    </a:cxn>
                    <a:cxn ang="0">
                      <a:pos x="155" y="60"/>
                    </a:cxn>
                    <a:cxn ang="0">
                      <a:pos x="172" y="64"/>
                    </a:cxn>
                    <a:cxn ang="0">
                      <a:pos x="189" y="71"/>
                    </a:cxn>
                    <a:cxn ang="0">
                      <a:pos x="205" y="79"/>
                    </a:cxn>
                    <a:cxn ang="0">
                      <a:pos x="217" y="90"/>
                    </a:cxn>
                    <a:cxn ang="0">
                      <a:pos x="227" y="103"/>
                    </a:cxn>
                    <a:cxn ang="0">
                      <a:pos x="234" y="118"/>
                    </a:cxn>
                    <a:cxn ang="0">
                      <a:pos x="236" y="134"/>
                    </a:cxn>
                    <a:cxn ang="0">
                      <a:pos x="233" y="150"/>
                    </a:cxn>
                    <a:cxn ang="0">
                      <a:pos x="228" y="163"/>
                    </a:cxn>
                    <a:cxn ang="0">
                      <a:pos x="218" y="176"/>
                    </a:cxn>
                    <a:cxn ang="0">
                      <a:pos x="201" y="191"/>
                    </a:cxn>
                    <a:cxn ang="0">
                      <a:pos x="185" y="199"/>
                    </a:cxn>
                    <a:cxn ang="0">
                      <a:pos x="170" y="205"/>
                    </a:cxn>
                    <a:cxn ang="0">
                      <a:pos x="155" y="209"/>
                    </a:cxn>
                    <a:cxn ang="0">
                      <a:pos x="136" y="210"/>
                    </a:cxn>
                    <a:cxn ang="0">
                      <a:pos x="88" y="209"/>
                    </a:cxn>
                    <a:cxn ang="0">
                      <a:pos x="65" y="205"/>
                    </a:cxn>
                    <a:cxn ang="0">
                      <a:pos x="40" y="194"/>
                    </a:cxn>
                    <a:cxn ang="0">
                      <a:pos x="22" y="181"/>
                    </a:cxn>
                    <a:cxn ang="0">
                      <a:pos x="9" y="166"/>
                    </a:cxn>
                    <a:cxn ang="0">
                      <a:pos x="3" y="150"/>
                    </a:cxn>
                    <a:cxn ang="0">
                      <a:pos x="0" y="136"/>
                    </a:cxn>
                    <a:cxn ang="0">
                      <a:pos x="2" y="121"/>
                    </a:cxn>
                    <a:cxn ang="0">
                      <a:pos x="10" y="101"/>
                    </a:cxn>
                    <a:cxn ang="0">
                      <a:pos x="25" y="84"/>
                    </a:cxn>
                    <a:cxn ang="0">
                      <a:pos x="45" y="71"/>
                    </a:cxn>
                    <a:cxn ang="0">
                      <a:pos x="73" y="61"/>
                    </a:cxn>
                    <a:cxn ang="0">
                      <a:pos x="29" y="3"/>
                    </a:cxn>
                  </a:cxnLst>
                  <a:rect l="0" t="0" r="r" b="b"/>
                  <a:pathLst>
                    <a:path w="237" h="211">
                      <a:moveTo>
                        <a:pt x="29" y="3"/>
                      </a:moveTo>
                      <a:lnTo>
                        <a:pt x="67" y="10"/>
                      </a:lnTo>
                      <a:lnTo>
                        <a:pt x="66" y="0"/>
                      </a:lnTo>
                      <a:lnTo>
                        <a:pt x="112" y="11"/>
                      </a:lnTo>
                      <a:lnTo>
                        <a:pt x="112" y="0"/>
                      </a:lnTo>
                      <a:lnTo>
                        <a:pt x="161" y="0"/>
                      </a:lnTo>
                      <a:lnTo>
                        <a:pt x="160" y="11"/>
                      </a:lnTo>
                      <a:lnTo>
                        <a:pt x="219" y="0"/>
                      </a:lnTo>
                      <a:lnTo>
                        <a:pt x="148" y="59"/>
                      </a:lnTo>
                      <a:lnTo>
                        <a:pt x="155" y="60"/>
                      </a:lnTo>
                      <a:lnTo>
                        <a:pt x="163" y="61"/>
                      </a:lnTo>
                      <a:lnTo>
                        <a:pt x="172" y="64"/>
                      </a:lnTo>
                      <a:lnTo>
                        <a:pt x="180" y="66"/>
                      </a:lnTo>
                      <a:lnTo>
                        <a:pt x="189" y="71"/>
                      </a:lnTo>
                      <a:lnTo>
                        <a:pt x="197" y="74"/>
                      </a:lnTo>
                      <a:lnTo>
                        <a:pt x="205" y="79"/>
                      </a:lnTo>
                      <a:lnTo>
                        <a:pt x="212" y="85"/>
                      </a:lnTo>
                      <a:lnTo>
                        <a:pt x="217" y="90"/>
                      </a:lnTo>
                      <a:lnTo>
                        <a:pt x="222" y="96"/>
                      </a:lnTo>
                      <a:lnTo>
                        <a:pt x="227" y="103"/>
                      </a:lnTo>
                      <a:lnTo>
                        <a:pt x="231" y="111"/>
                      </a:lnTo>
                      <a:lnTo>
                        <a:pt x="234" y="118"/>
                      </a:lnTo>
                      <a:lnTo>
                        <a:pt x="235" y="124"/>
                      </a:lnTo>
                      <a:lnTo>
                        <a:pt x="236" y="134"/>
                      </a:lnTo>
                      <a:lnTo>
                        <a:pt x="235" y="143"/>
                      </a:lnTo>
                      <a:lnTo>
                        <a:pt x="233" y="150"/>
                      </a:lnTo>
                      <a:lnTo>
                        <a:pt x="231" y="157"/>
                      </a:lnTo>
                      <a:lnTo>
                        <a:pt x="228" y="163"/>
                      </a:lnTo>
                      <a:lnTo>
                        <a:pt x="224" y="169"/>
                      </a:lnTo>
                      <a:lnTo>
                        <a:pt x="218" y="176"/>
                      </a:lnTo>
                      <a:lnTo>
                        <a:pt x="210" y="184"/>
                      </a:lnTo>
                      <a:lnTo>
                        <a:pt x="201" y="191"/>
                      </a:lnTo>
                      <a:lnTo>
                        <a:pt x="193" y="196"/>
                      </a:lnTo>
                      <a:lnTo>
                        <a:pt x="185" y="199"/>
                      </a:lnTo>
                      <a:lnTo>
                        <a:pt x="177" y="203"/>
                      </a:lnTo>
                      <a:lnTo>
                        <a:pt x="170" y="205"/>
                      </a:lnTo>
                      <a:lnTo>
                        <a:pt x="161" y="207"/>
                      </a:lnTo>
                      <a:lnTo>
                        <a:pt x="155" y="209"/>
                      </a:lnTo>
                      <a:lnTo>
                        <a:pt x="145" y="209"/>
                      </a:lnTo>
                      <a:lnTo>
                        <a:pt x="136" y="210"/>
                      </a:lnTo>
                      <a:lnTo>
                        <a:pt x="96" y="210"/>
                      </a:lnTo>
                      <a:lnTo>
                        <a:pt x="88" y="209"/>
                      </a:lnTo>
                      <a:lnTo>
                        <a:pt x="78" y="208"/>
                      </a:lnTo>
                      <a:lnTo>
                        <a:pt x="65" y="205"/>
                      </a:lnTo>
                      <a:lnTo>
                        <a:pt x="53" y="200"/>
                      </a:lnTo>
                      <a:lnTo>
                        <a:pt x="40" y="194"/>
                      </a:lnTo>
                      <a:lnTo>
                        <a:pt x="30" y="187"/>
                      </a:lnTo>
                      <a:lnTo>
                        <a:pt x="22" y="181"/>
                      </a:lnTo>
                      <a:lnTo>
                        <a:pt x="15" y="174"/>
                      </a:lnTo>
                      <a:lnTo>
                        <a:pt x="9" y="166"/>
                      </a:lnTo>
                      <a:lnTo>
                        <a:pt x="5" y="156"/>
                      </a:lnTo>
                      <a:lnTo>
                        <a:pt x="3" y="150"/>
                      </a:lnTo>
                      <a:lnTo>
                        <a:pt x="1" y="144"/>
                      </a:lnTo>
                      <a:lnTo>
                        <a:pt x="0" y="136"/>
                      </a:lnTo>
                      <a:lnTo>
                        <a:pt x="1" y="131"/>
                      </a:lnTo>
                      <a:lnTo>
                        <a:pt x="2" y="121"/>
                      </a:lnTo>
                      <a:lnTo>
                        <a:pt x="5" y="111"/>
                      </a:lnTo>
                      <a:lnTo>
                        <a:pt x="10" y="101"/>
                      </a:lnTo>
                      <a:lnTo>
                        <a:pt x="17" y="92"/>
                      </a:lnTo>
                      <a:lnTo>
                        <a:pt x="25" y="84"/>
                      </a:lnTo>
                      <a:lnTo>
                        <a:pt x="35" y="76"/>
                      </a:lnTo>
                      <a:lnTo>
                        <a:pt x="45" y="71"/>
                      </a:lnTo>
                      <a:lnTo>
                        <a:pt x="59" y="65"/>
                      </a:lnTo>
                      <a:lnTo>
                        <a:pt x="73" y="61"/>
                      </a:lnTo>
                      <a:lnTo>
                        <a:pt x="83" y="59"/>
                      </a:lnTo>
                      <a:lnTo>
                        <a:pt x="29" y="3"/>
                      </a:lnTo>
                    </a:path>
                  </a:pathLst>
                </a:custGeom>
                <a:solidFill>
                  <a:schemeClr val="bg2"/>
                </a:solidFill>
                <a:ln w="2540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sp>
              <p:nvSpPr>
                <p:cNvPr id="2724888" name="Rectangle 24"/>
                <p:cNvSpPr>
                  <a:spLocks noChangeArrowheads="1"/>
                </p:cNvSpPr>
                <p:nvPr/>
              </p:nvSpPr>
              <p:spPr bwMode="auto">
                <a:xfrm>
                  <a:off x="576" y="1633"/>
                  <a:ext cx="253"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bg1"/>
                      </a:solidFill>
                      <a:latin typeface="FranklinGothic" charset="0"/>
                    </a:rPr>
                    <a:t>A</a:t>
                  </a:r>
                </a:p>
              </p:txBody>
            </p:sp>
          </p:grpSp>
          <p:sp>
            <p:nvSpPr>
              <p:cNvPr id="2724889" name="Line 25"/>
              <p:cNvSpPr>
                <a:spLocks noChangeShapeType="1"/>
              </p:cNvSpPr>
              <p:nvPr/>
            </p:nvSpPr>
            <p:spPr bwMode="auto">
              <a:xfrm flipH="1">
                <a:off x="1424"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890" name="Line 26"/>
              <p:cNvSpPr>
                <a:spLocks noChangeShapeType="1"/>
              </p:cNvSpPr>
              <p:nvPr/>
            </p:nvSpPr>
            <p:spPr bwMode="auto">
              <a:xfrm flipH="1">
                <a:off x="1709"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891" name="Line 27"/>
              <p:cNvSpPr>
                <a:spLocks noChangeShapeType="1"/>
              </p:cNvSpPr>
              <p:nvPr/>
            </p:nvSpPr>
            <p:spPr bwMode="auto">
              <a:xfrm flipH="1">
                <a:off x="1993"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892" name="AutoShape 28"/>
              <p:cNvSpPr>
                <a:spLocks noChangeArrowheads="1"/>
              </p:cNvSpPr>
              <p:nvPr/>
            </p:nvSpPr>
            <p:spPr bwMode="auto">
              <a:xfrm>
                <a:off x="1199" y="2015"/>
                <a:ext cx="208" cy="259"/>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4893" name="AutoShape 29"/>
              <p:cNvSpPr>
                <a:spLocks noChangeArrowheads="1"/>
              </p:cNvSpPr>
              <p:nvPr/>
            </p:nvSpPr>
            <p:spPr bwMode="auto">
              <a:xfrm>
                <a:off x="1250" y="1963"/>
                <a:ext cx="157" cy="46"/>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4894" name="AutoShape 30"/>
              <p:cNvSpPr>
                <a:spLocks noChangeArrowheads="1"/>
              </p:cNvSpPr>
              <p:nvPr/>
            </p:nvSpPr>
            <p:spPr bwMode="auto">
              <a:xfrm>
                <a:off x="1241" y="2035"/>
                <a:ext cx="107" cy="15"/>
              </a:xfrm>
              <a:prstGeom prst="parallelogram">
                <a:avLst>
                  <a:gd name="adj" fmla="val 178300"/>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grpSp>
            <p:nvGrpSpPr>
              <p:cNvPr id="8" name="Group 31"/>
              <p:cNvGrpSpPr>
                <a:grpSpLocks/>
              </p:cNvGrpSpPr>
              <p:nvPr/>
            </p:nvGrpSpPr>
            <p:grpSpPr bwMode="auto">
              <a:xfrm>
                <a:off x="1715" y="1998"/>
                <a:ext cx="201" cy="257"/>
                <a:chOff x="1715" y="1998"/>
                <a:chExt cx="201" cy="257"/>
              </a:xfrm>
            </p:grpSpPr>
            <p:sp>
              <p:nvSpPr>
                <p:cNvPr id="2724896" name="Freeform 32"/>
                <p:cNvSpPr>
                  <a:spLocks/>
                </p:cNvSpPr>
                <p:nvPr/>
              </p:nvSpPr>
              <p:spPr bwMode="auto">
                <a:xfrm>
                  <a:off x="1844" y="2117"/>
                  <a:ext cx="60" cy="138"/>
                </a:xfrm>
                <a:custGeom>
                  <a:avLst/>
                  <a:gdLst/>
                  <a:ahLst/>
                  <a:cxnLst>
                    <a:cxn ang="0">
                      <a:pos x="43" y="0"/>
                    </a:cxn>
                    <a:cxn ang="0">
                      <a:pos x="59" y="0"/>
                    </a:cxn>
                    <a:cxn ang="0">
                      <a:pos x="16" y="137"/>
                    </a:cxn>
                    <a:cxn ang="0">
                      <a:pos x="0" y="137"/>
                    </a:cxn>
                    <a:cxn ang="0">
                      <a:pos x="43" y="0"/>
                    </a:cxn>
                  </a:cxnLst>
                  <a:rect l="0" t="0" r="r" b="b"/>
                  <a:pathLst>
                    <a:path w="60" h="138">
                      <a:moveTo>
                        <a:pt x="43" y="0"/>
                      </a:moveTo>
                      <a:lnTo>
                        <a:pt x="59" y="0"/>
                      </a:lnTo>
                      <a:lnTo>
                        <a:pt x="16" y="137"/>
                      </a:lnTo>
                      <a:lnTo>
                        <a:pt x="0" y="137"/>
                      </a:lnTo>
                      <a:lnTo>
                        <a:pt x="43" y="0"/>
                      </a:lnTo>
                    </a:path>
                  </a:pathLst>
                </a:custGeom>
                <a:solidFill>
                  <a:srgbClr val="F39FD1"/>
                </a:solidFill>
                <a:ln w="12700" cap="rnd" cmpd="sng">
                  <a:noFill/>
                  <a:prstDash val="solid"/>
                  <a:round/>
                  <a:headEnd type="none" w="med" len="med"/>
                  <a:tailEnd type="none" w="med" len="med"/>
                </a:ln>
                <a:effectLst/>
              </p:spPr>
              <p:txBody>
                <a:bodyPr>
                  <a:prstTxWarp prst="textNoShape">
                    <a:avLst/>
                  </a:prstTxWarp>
                </a:bodyPr>
                <a:lstStyle/>
                <a:p>
                  <a:endParaRPr lang="en-US"/>
                </a:p>
              </p:txBody>
            </p:sp>
            <p:sp>
              <p:nvSpPr>
                <p:cNvPr id="2724897" name="Rectangle 33"/>
                <p:cNvSpPr>
                  <a:spLocks noChangeArrowheads="1"/>
                </p:cNvSpPr>
                <p:nvPr/>
              </p:nvSpPr>
              <p:spPr bwMode="auto">
                <a:xfrm>
                  <a:off x="1840" y="2117"/>
                  <a:ext cx="76"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4898" name="Rectangle 34"/>
                <p:cNvSpPr>
                  <a:spLocks noChangeArrowheads="1"/>
                </p:cNvSpPr>
                <p:nvPr/>
              </p:nvSpPr>
              <p:spPr bwMode="auto">
                <a:xfrm>
                  <a:off x="1846" y="2175"/>
                  <a:ext cx="57" cy="11"/>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4899" name="Rectangle 35"/>
                <p:cNvSpPr>
                  <a:spLocks noChangeArrowheads="1"/>
                </p:cNvSpPr>
                <p:nvPr/>
              </p:nvSpPr>
              <p:spPr bwMode="auto">
                <a:xfrm>
                  <a:off x="1715" y="2175"/>
                  <a:ext cx="75" cy="7"/>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4900" name="Oval 36"/>
                <p:cNvSpPr>
                  <a:spLocks noChangeArrowheads="1"/>
                </p:cNvSpPr>
                <p:nvPr/>
              </p:nvSpPr>
              <p:spPr bwMode="auto">
                <a:xfrm>
                  <a:off x="1774" y="1998"/>
                  <a:ext cx="22" cy="26"/>
                </a:xfrm>
                <a:prstGeom prst="ellipse">
                  <a:avLst/>
                </a:prstGeom>
                <a:solidFill>
                  <a:srgbClr val="F39FD1"/>
                </a:solidFill>
                <a:ln w="25400">
                  <a:solidFill>
                    <a:srgbClr val="000000"/>
                  </a:solidFill>
                  <a:round/>
                  <a:headEnd/>
                  <a:tailEnd/>
                </a:ln>
                <a:effectLst/>
              </p:spPr>
              <p:txBody>
                <a:bodyPr wrap="none" anchor="ctr">
                  <a:prstTxWarp prst="textNoShape">
                    <a:avLst/>
                  </a:prstTxWarp>
                </a:bodyPr>
                <a:lstStyle/>
                <a:p>
                  <a:endParaRPr lang="en-US"/>
                </a:p>
              </p:txBody>
            </p:sp>
            <p:sp>
              <p:nvSpPr>
                <p:cNvPr id="2724901" name="Freeform 37"/>
                <p:cNvSpPr>
                  <a:spLocks/>
                </p:cNvSpPr>
                <p:nvPr/>
              </p:nvSpPr>
              <p:spPr bwMode="auto">
                <a:xfrm>
                  <a:off x="1715" y="2043"/>
                  <a:ext cx="138" cy="212"/>
                </a:xfrm>
                <a:custGeom>
                  <a:avLst/>
                  <a:gdLst/>
                  <a:ahLst/>
                  <a:cxnLst>
                    <a:cxn ang="0">
                      <a:pos x="1" y="98"/>
                    </a:cxn>
                    <a:cxn ang="0">
                      <a:pos x="1" y="100"/>
                    </a:cxn>
                    <a:cxn ang="0">
                      <a:pos x="0" y="104"/>
                    </a:cxn>
                    <a:cxn ang="0">
                      <a:pos x="0" y="107"/>
                    </a:cxn>
                    <a:cxn ang="0">
                      <a:pos x="1" y="111"/>
                    </a:cxn>
                    <a:cxn ang="0">
                      <a:pos x="3" y="114"/>
                    </a:cxn>
                    <a:cxn ang="0">
                      <a:pos x="6" y="116"/>
                    </a:cxn>
                    <a:cxn ang="0">
                      <a:pos x="9" y="118"/>
                    </a:cxn>
                    <a:cxn ang="0">
                      <a:pos x="11" y="119"/>
                    </a:cxn>
                    <a:cxn ang="0">
                      <a:pos x="15" y="119"/>
                    </a:cxn>
                    <a:cxn ang="0">
                      <a:pos x="89" y="211"/>
                    </a:cxn>
                    <a:cxn ang="0">
                      <a:pos x="113" y="101"/>
                    </a:cxn>
                    <a:cxn ang="0">
                      <a:pos x="113" y="99"/>
                    </a:cxn>
                    <a:cxn ang="0">
                      <a:pos x="111" y="97"/>
                    </a:cxn>
                    <a:cxn ang="0">
                      <a:pos x="109" y="95"/>
                    </a:cxn>
                    <a:cxn ang="0">
                      <a:pos x="108" y="94"/>
                    </a:cxn>
                    <a:cxn ang="0">
                      <a:pos x="105" y="93"/>
                    </a:cxn>
                    <a:cxn ang="0">
                      <a:pos x="102" y="92"/>
                    </a:cxn>
                    <a:cxn ang="0">
                      <a:pos x="100" y="92"/>
                    </a:cxn>
                    <a:cxn ang="0">
                      <a:pos x="97" y="92"/>
                    </a:cxn>
                    <a:cxn ang="0">
                      <a:pos x="66" y="54"/>
                    </a:cxn>
                    <a:cxn ang="0">
                      <a:pos x="127" y="67"/>
                    </a:cxn>
                    <a:cxn ang="0">
                      <a:pos x="130" y="66"/>
                    </a:cxn>
                    <a:cxn ang="0">
                      <a:pos x="131" y="65"/>
                    </a:cxn>
                    <a:cxn ang="0">
                      <a:pos x="134" y="63"/>
                    </a:cxn>
                    <a:cxn ang="0">
                      <a:pos x="136" y="62"/>
                    </a:cxn>
                    <a:cxn ang="0">
                      <a:pos x="136" y="59"/>
                    </a:cxn>
                    <a:cxn ang="0">
                      <a:pos x="137" y="56"/>
                    </a:cxn>
                    <a:cxn ang="0">
                      <a:pos x="136" y="53"/>
                    </a:cxn>
                    <a:cxn ang="0">
                      <a:pos x="135" y="50"/>
                    </a:cxn>
                    <a:cxn ang="0">
                      <a:pos x="133" y="49"/>
                    </a:cxn>
                    <a:cxn ang="0">
                      <a:pos x="131" y="47"/>
                    </a:cxn>
                    <a:cxn ang="0">
                      <a:pos x="128" y="46"/>
                    </a:cxn>
                    <a:cxn ang="0">
                      <a:pos x="87" y="46"/>
                    </a:cxn>
                    <a:cxn ang="0">
                      <a:pos x="80" y="30"/>
                    </a:cxn>
                    <a:cxn ang="0">
                      <a:pos x="80" y="26"/>
                    </a:cxn>
                    <a:cxn ang="0">
                      <a:pos x="81" y="22"/>
                    </a:cxn>
                    <a:cxn ang="0">
                      <a:pos x="81" y="17"/>
                    </a:cxn>
                    <a:cxn ang="0">
                      <a:pos x="80" y="14"/>
                    </a:cxn>
                    <a:cxn ang="0">
                      <a:pos x="78" y="11"/>
                    </a:cxn>
                    <a:cxn ang="0">
                      <a:pos x="76" y="7"/>
                    </a:cxn>
                    <a:cxn ang="0">
                      <a:pos x="73" y="5"/>
                    </a:cxn>
                    <a:cxn ang="0">
                      <a:pos x="70" y="2"/>
                    </a:cxn>
                    <a:cxn ang="0">
                      <a:pos x="66" y="1"/>
                    </a:cxn>
                    <a:cxn ang="0">
                      <a:pos x="62" y="0"/>
                    </a:cxn>
                    <a:cxn ang="0">
                      <a:pos x="57" y="0"/>
                    </a:cxn>
                    <a:cxn ang="0">
                      <a:pos x="53" y="1"/>
                    </a:cxn>
                    <a:cxn ang="0">
                      <a:pos x="49" y="2"/>
                    </a:cxn>
                    <a:cxn ang="0">
                      <a:pos x="45" y="4"/>
                    </a:cxn>
                    <a:cxn ang="0">
                      <a:pos x="42" y="8"/>
                    </a:cxn>
                    <a:cxn ang="0">
                      <a:pos x="39" y="12"/>
                    </a:cxn>
                    <a:cxn ang="0">
                      <a:pos x="37" y="16"/>
                    </a:cxn>
                  </a:cxnLst>
                  <a:rect l="0" t="0" r="r" b="b"/>
                  <a:pathLst>
                    <a:path w="138" h="212">
                      <a:moveTo>
                        <a:pt x="37" y="16"/>
                      </a:moveTo>
                      <a:lnTo>
                        <a:pt x="1" y="98"/>
                      </a:lnTo>
                      <a:lnTo>
                        <a:pt x="1" y="99"/>
                      </a:lnTo>
                      <a:lnTo>
                        <a:pt x="1" y="100"/>
                      </a:lnTo>
                      <a:lnTo>
                        <a:pt x="0" y="101"/>
                      </a:lnTo>
                      <a:lnTo>
                        <a:pt x="0" y="104"/>
                      </a:lnTo>
                      <a:lnTo>
                        <a:pt x="0" y="105"/>
                      </a:lnTo>
                      <a:lnTo>
                        <a:pt x="0" y="107"/>
                      </a:lnTo>
                      <a:lnTo>
                        <a:pt x="1" y="109"/>
                      </a:lnTo>
                      <a:lnTo>
                        <a:pt x="1" y="111"/>
                      </a:lnTo>
                      <a:lnTo>
                        <a:pt x="2" y="112"/>
                      </a:lnTo>
                      <a:lnTo>
                        <a:pt x="3" y="114"/>
                      </a:lnTo>
                      <a:lnTo>
                        <a:pt x="4" y="115"/>
                      </a:lnTo>
                      <a:lnTo>
                        <a:pt x="6" y="116"/>
                      </a:lnTo>
                      <a:lnTo>
                        <a:pt x="7" y="117"/>
                      </a:lnTo>
                      <a:lnTo>
                        <a:pt x="9" y="118"/>
                      </a:lnTo>
                      <a:lnTo>
                        <a:pt x="10" y="118"/>
                      </a:lnTo>
                      <a:lnTo>
                        <a:pt x="11" y="119"/>
                      </a:lnTo>
                      <a:lnTo>
                        <a:pt x="13" y="119"/>
                      </a:lnTo>
                      <a:lnTo>
                        <a:pt x="15" y="119"/>
                      </a:lnTo>
                      <a:lnTo>
                        <a:pt x="89" y="119"/>
                      </a:lnTo>
                      <a:lnTo>
                        <a:pt x="89" y="211"/>
                      </a:lnTo>
                      <a:lnTo>
                        <a:pt x="113" y="211"/>
                      </a:lnTo>
                      <a:lnTo>
                        <a:pt x="113" y="101"/>
                      </a:lnTo>
                      <a:lnTo>
                        <a:pt x="113" y="100"/>
                      </a:lnTo>
                      <a:lnTo>
                        <a:pt x="113" y="99"/>
                      </a:lnTo>
                      <a:lnTo>
                        <a:pt x="112" y="98"/>
                      </a:lnTo>
                      <a:lnTo>
                        <a:pt x="111" y="97"/>
                      </a:lnTo>
                      <a:lnTo>
                        <a:pt x="111" y="96"/>
                      </a:lnTo>
                      <a:lnTo>
                        <a:pt x="109" y="95"/>
                      </a:lnTo>
                      <a:lnTo>
                        <a:pt x="109" y="95"/>
                      </a:lnTo>
                      <a:lnTo>
                        <a:pt x="108" y="94"/>
                      </a:lnTo>
                      <a:lnTo>
                        <a:pt x="106" y="93"/>
                      </a:lnTo>
                      <a:lnTo>
                        <a:pt x="105" y="93"/>
                      </a:lnTo>
                      <a:lnTo>
                        <a:pt x="104" y="93"/>
                      </a:lnTo>
                      <a:lnTo>
                        <a:pt x="102" y="92"/>
                      </a:lnTo>
                      <a:lnTo>
                        <a:pt x="101" y="92"/>
                      </a:lnTo>
                      <a:lnTo>
                        <a:pt x="100" y="92"/>
                      </a:lnTo>
                      <a:lnTo>
                        <a:pt x="98" y="92"/>
                      </a:lnTo>
                      <a:lnTo>
                        <a:pt x="97" y="92"/>
                      </a:lnTo>
                      <a:lnTo>
                        <a:pt x="54" y="90"/>
                      </a:lnTo>
                      <a:lnTo>
                        <a:pt x="66" y="54"/>
                      </a:lnTo>
                      <a:lnTo>
                        <a:pt x="75" y="67"/>
                      </a:lnTo>
                      <a:lnTo>
                        <a:pt x="127" y="67"/>
                      </a:lnTo>
                      <a:lnTo>
                        <a:pt x="128" y="66"/>
                      </a:lnTo>
                      <a:lnTo>
                        <a:pt x="130" y="66"/>
                      </a:lnTo>
                      <a:lnTo>
                        <a:pt x="131" y="65"/>
                      </a:lnTo>
                      <a:lnTo>
                        <a:pt x="131" y="65"/>
                      </a:lnTo>
                      <a:lnTo>
                        <a:pt x="133" y="64"/>
                      </a:lnTo>
                      <a:lnTo>
                        <a:pt x="134" y="63"/>
                      </a:lnTo>
                      <a:lnTo>
                        <a:pt x="135" y="62"/>
                      </a:lnTo>
                      <a:lnTo>
                        <a:pt x="136" y="62"/>
                      </a:lnTo>
                      <a:lnTo>
                        <a:pt x="136" y="60"/>
                      </a:lnTo>
                      <a:lnTo>
                        <a:pt x="136" y="59"/>
                      </a:lnTo>
                      <a:lnTo>
                        <a:pt x="137" y="58"/>
                      </a:lnTo>
                      <a:lnTo>
                        <a:pt x="137" y="56"/>
                      </a:lnTo>
                      <a:lnTo>
                        <a:pt x="137" y="54"/>
                      </a:lnTo>
                      <a:lnTo>
                        <a:pt x="136" y="53"/>
                      </a:lnTo>
                      <a:lnTo>
                        <a:pt x="136" y="52"/>
                      </a:lnTo>
                      <a:lnTo>
                        <a:pt x="135" y="50"/>
                      </a:lnTo>
                      <a:lnTo>
                        <a:pt x="134" y="49"/>
                      </a:lnTo>
                      <a:lnTo>
                        <a:pt x="133" y="49"/>
                      </a:lnTo>
                      <a:lnTo>
                        <a:pt x="132" y="47"/>
                      </a:lnTo>
                      <a:lnTo>
                        <a:pt x="131" y="47"/>
                      </a:lnTo>
                      <a:lnTo>
                        <a:pt x="130" y="46"/>
                      </a:lnTo>
                      <a:lnTo>
                        <a:pt x="128" y="46"/>
                      </a:lnTo>
                      <a:lnTo>
                        <a:pt x="127" y="46"/>
                      </a:lnTo>
                      <a:lnTo>
                        <a:pt x="87" y="46"/>
                      </a:lnTo>
                      <a:lnTo>
                        <a:pt x="78" y="31"/>
                      </a:lnTo>
                      <a:lnTo>
                        <a:pt x="80" y="30"/>
                      </a:lnTo>
                      <a:lnTo>
                        <a:pt x="80" y="28"/>
                      </a:lnTo>
                      <a:lnTo>
                        <a:pt x="80" y="26"/>
                      </a:lnTo>
                      <a:lnTo>
                        <a:pt x="81" y="24"/>
                      </a:lnTo>
                      <a:lnTo>
                        <a:pt x="81" y="22"/>
                      </a:lnTo>
                      <a:lnTo>
                        <a:pt x="81" y="20"/>
                      </a:lnTo>
                      <a:lnTo>
                        <a:pt x="81" y="17"/>
                      </a:lnTo>
                      <a:lnTo>
                        <a:pt x="80" y="16"/>
                      </a:lnTo>
                      <a:lnTo>
                        <a:pt x="80" y="14"/>
                      </a:lnTo>
                      <a:lnTo>
                        <a:pt x="79" y="12"/>
                      </a:lnTo>
                      <a:lnTo>
                        <a:pt x="78" y="11"/>
                      </a:lnTo>
                      <a:lnTo>
                        <a:pt x="77" y="9"/>
                      </a:lnTo>
                      <a:lnTo>
                        <a:pt x="76" y="7"/>
                      </a:lnTo>
                      <a:lnTo>
                        <a:pt x="75" y="6"/>
                      </a:lnTo>
                      <a:lnTo>
                        <a:pt x="73" y="5"/>
                      </a:lnTo>
                      <a:lnTo>
                        <a:pt x="72" y="4"/>
                      </a:lnTo>
                      <a:lnTo>
                        <a:pt x="70" y="2"/>
                      </a:lnTo>
                      <a:lnTo>
                        <a:pt x="68" y="2"/>
                      </a:lnTo>
                      <a:lnTo>
                        <a:pt x="66" y="1"/>
                      </a:lnTo>
                      <a:lnTo>
                        <a:pt x="64" y="1"/>
                      </a:lnTo>
                      <a:lnTo>
                        <a:pt x="62" y="0"/>
                      </a:lnTo>
                      <a:lnTo>
                        <a:pt x="60" y="0"/>
                      </a:lnTo>
                      <a:lnTo>
                        <a:pt x="57" y="0"/>
                      </a:lnTo>
                      <a:lnTo>
                        <a:pt x="56" y="0"/>
                      </a:lnTo>
                      <a:lnTo>
                        <a:pt x="53" y="1"/>
                      </a:lnTo>
                      <a:lnTo>
                        <a:pt x="51" y="1"/>
                      </a:lnTo>
                      <a:lnTo>
                        <a:pt x="49" y="2"/>
                      </a:lnTo>
                      <a:lnTo>
                        <a:pt x="47" y="3"/>
                      </a:lnTo>
                      <a:lnTo>
                        <a:pt x="45" y="4"/>
                      </a:lnTo>
                      <a:lnTo>
                        <a:pt x="43" y="6"/>
                      </a:lnTo>
                      <a:lnTo>
                        <a:pt x="42" y="8"/>
                      </a:lnTo>
                      <a:lnTo>
                        <a:pt x="40" y="9"/>
                      </a:lnTo>
                      <a:lnTo>
                        <a:pt x="39" y="12"/>
                      </a:lnTo>
                      <a:lnTo>
                        <a:pt x="38" y="14"/>
                      </a:lnTo>
                      <a:lnTo>
                        <a:pt x="37" y="16"/>
                      </a:lnTo>
                    </a:path>
                  </a:pathLst>
                </a:custGeom>
                <a:solidFill>
                  <a:srgbClr val="F39FD1"/>
                </a:solidFill>
                <a:ln w="127000" cap="rnd" cmpd="sng">
                  <a:noFill/>
                  <a:prstDash val="solid"/>
                  <a:round/>
                  <a:headEnd type="none" w="med" len="med"/>
                  <a:tailEnd type="none" w="med" len="med"/>
                </a:ln>
                <a:effectLst/>
              </p:spPr>
              <p:txBody>
                <a:bodyPr>
                  <a:prstTxWarp prst="textNoShape">
                    <a:avLst/>
                  </a:prstTxWarp>
                </a:bodyPr>
                <a:lstStyle/>
                <a:p>
                  <a:endParaRPr lang="en-US"/>
                </a:p>
              </p:txBody>
            </p:sp>
          </p:grpSp>
          <p:sp>
            <p:nvSpPr>
              <p:cNvPr id="2724902" name="Freeform 38"/>
              <p:cNvSpPr>
                <a:spLocks/>
              </p:cNvSpPr>
              <p:nvPr/>
            </p:nvSpPr>
            <p:spPr bwMode="auto">
              <a:xfrm>
                <a:off x="1977" y="1973"/>
                <a:ext cx="200" cy="292"/>
              </a:xfrm>
              <a:custGeom>
                <a:avLst/>
                <a:gdLst/>
                <a:ahLst/>
                <a:cxnLst>
                  <a:cxn ang="0">
                    <a:pos x="199" y="263"/>
                  </a:cxn>
                  <a:cxn ang="0">
                    <a:pos x="184" y="263"/>
                  </a:cxn>
                  <a:cxn ang="0">
                    <a:pos x="158" y="230"/>
                  </a:cxn>
                  <a:cxn ang="0">
                    <a:pos x="121" y="169"/>
                  </a:cxn>
                  <a:cxn ang="0">
                    <a:pos x="111" y="142"/>
                  </a:cxn>
                  <a:cxn ang="0">
                    <a:pos x="114" y="123"/>
                  </a:cxn>
                  <a:cxn ang="0">
                    <a:pos x="123" y="119"/>
                  </a:cxn>
                  <a:cxn ang="0">
                    <a:pos x="136" y="129"/>
                  </a:cxn>
                  <a:cxn ang="0">
                    <a:pos x="155" y="140"/>
                  </a:cxn>
                  <a:cxn ang="0">
                    <a:pos x="164" y="140"/>
                  </a:cxn>
                  <a:cxn ang="0">
                    <a:pos x="165" y="134"/>
                  </a:cxn>
                  <a:cxn ang="0">
                    <a:pos x="156" y="123"/>
                  </a:cxn>
                  <a:cxn ang="0">
                    <a:pos x="135" y="108"/>
                  </a:cxn>
                  <a:cxn ang="0">
                    <a:pos x="126" y="87"/>
                  </a:cxn>
                  <a:cxn ang="0">
                    <a:pos x="123" y="69"/>
                  </a:cxn>
                  <a:cxn ang="0">
                    <a:pos x="113" y="56"/>
                  </a:cxn>
                  <a:cxn ang="0">
                    <a:pos x="109" y="48"/>
                  </a:cxn>
                  <a:cxn ang="0">
                    <a:pos x="114" y="36"/>
                  </a:cxn>
                  <a:cxn ang="0">
                    <a:pos x="119" y="24"/>
                  </a:cxn>
                  <a:cxn ang="0">
                    <a:pos x="115" y="9"/>
                  </a:cxn>
                  <a:cxn ang="0">
                    <a:pos x="105" y="1"/>
                  </a:cxn>
                  <a:cxn ang="0">
                    <a:pos x="90" y="3"/>
                  </a:cxn>
                  <a:cxn ang="0">
                    <a:pos x="84" y="13"/>
                  </a:cxn>
                  <a:cxn ang="0">
                    <a:pos x="84" y="23"/>
                  </a:cxn>
                  <a:cxn ang="0">
                    <a:pos x="88" y="35"/>
                  </a:cxn>
                  <a:cxn ang="0">
                    <a:pos x="88" y="46"/>
                  </a:cxn>
                  <a:cxn ang="0">
                    <a:pos x="78" y="56"/>
                  </a:cxn>
                  <a:cxn ang="0">
                    <a:pos x="65" y="64"/>
                  </a:cxn>
                  <a:cxn ang="0">
                    <a:pos x="55" y="75"/>
                  </a:cxn>
                  <a:cxn ang="0">
                    <a:pos x="46" y="99"/>
                  </a:cxn>
                  <a:cxn ang="0">
                    <a:pos x="41" y="122"/>
                  </a:cxn>
                  <a:cxn ang="0">
                    <a:pos x="40" y="146"/>
                  </a:cxn>
                  <a:cxn ang="0">
                    <a:pos x="41" y="158"/>
                  </a:cxn>
                  <a:cxn ang="0">
                    <a:pos x="49" y="162"/>
                  </a:cxn>
                  <a:cxn ang="0">
                    <a:pos x="53" y="158"/>
                  </a:cxn>
                  <a:cxn ang="0">
                    <a:pos x="53" y="133"/>
                  </a:cxn>
                  <a:cxn ang="0">
                    <a:pos x="55" y="117"/>
                  </a:cxn>
                  <a:cxn ang="0">
                    <a:pos x="64" y="109"/>
                  </a:cxn>
                  <a:cxn ang="0">
                    <a:pos x="70" y="114"/>
                  </a:cxn>
                  <a:cxn ang="0">
                    <a:pos x="68" y="140"/>
                  </a:cxn>
                  <a:cxn ang="0">
                    <a:pos x="61" y="167"/>
                  </a:cxn>
                  <a:cxn ang="0">
                    <a:pos x="53" y="197"/>
                  </a:cxn>
                  <a:cxn ang="0">
                    <a:pos x="33" y="226"/>
                  </a:cxn>
                  <a:cxn ang="0">
                    <a:pos x="8" y="256"/>
                  </a:cxn>
                  <a:cxn ang="0">
                    <a:pos x="0" y="272"/>
                  </a:cxn>
                  <a:cxn ang="0">
                    <a:pos x="19" y="291"/>
                  </a:cxn>
                  <a:cxn ang="0">
                    <a:pos x="33" y="288"/>
                  </a:cxn>
                  <a:cxn ang="0">
                    <a:pos x="23" y="276"/>
                  </a:cxn>
                  <a:cxn ang="0">
                    <a:pos x="30" y="260"/>
                  </a:cxn>
                  <a:cxn ang="0">
                    <a:pos x="61" y="223"/>
                  </a:cxn>
                  <a:cxn ang="0">
                    <a:pos x="84" y="197"/>
                  </a:cxn>
                  <a:cxn ang="0">
                    <a:pos x="95" y="191"/>
                  </a:cxn>
                  <a:cxn ang="0">
                    <a:pos x="109" y="199"/>
                  </a:cxn>
                  <a:cxn ang="0">
                    <a:pos x="141" y="243"/>
                  </a:cxn>
                  <a:cxn ang="0">
                    <a:pos x="168" y="281"/>
                  </a:cxn>
                  <a:cxn ang="0">
                    <a:pos x="178" y="283"/>
                  </a:cxn>
                  <a:cxn ang="0">
                    <a:pos x="191" y="273"/>
                  </a:cxn>
                </a:cxnLst>
                <a:rect l="0" t="0" r="r" b="b"/>
                <a:pathLst>
                  <a:path w="200" h="292">
                    <a:moveTo>
                      <a:pt x="198" y="268"/>
                    </a:moveTo>
                    <a:lnTo>
                      <a:pt x="199" y="263"/>
                    </a:lnTo>
                    <a:lnTo>
                      <a:pt x="191" y="265"/>
                    </a:lnTo>
                    <a:lnTo>
                      <a:pt x="184" y="263"/>
                    </a:lnTo>
                    <a:lnTo>
                      <a:pt x="174" y="256"/>
                    </a:lnTo>
                    <a:lnTo>
                      <a:pt x="158" y="230"/>
                    </a:lnTo>
                    <a:lnTo>
                      <a:pt x="134" y="191"/>
                    </a:lnTo>
                    <a:lnTo>
                      <a:pt x="121" y="169"/>
                    </a:lnTo>
                    <a:lnTo>
                      <a:pt x="113" y="152"/>
                    </a:lnTo>
                    <a:lnTo>
                      <a:pt x="111" y="142"/>
                    </a:lnTo>
                    <a:lnTo>
                      <a:pt x="111" y="130"/>
                    </a:lnTo>
                    <a:lnTo>
                      <a:pt x="114" y="123"/>
                    </a:lnTo>
                    <a:lnTo>
                      <a:pt x="119" y="119"/>
                    </a:lnTo>
                    <a:lnTo>
                      <a:pt x="123" y="119"/>
                    </a:lnTo>
                    <a:lnTo>
                      <a:pt x="128" y="122"/>
                    </a:lnTo>
                    <a:lnTo>
                      <a:pt x="136" y="129"/>
                    </a:lnTo>
                    <a:lnTo>
                      <a:pt x="148" y="137"/>
                    </a:lnTo>
                    <a:lnTo>
                      <a:pt x="155" y="140"/>
                    </a:lnTo>
                    <a:lnTo>
                      <a:pt x="160" y="142"/>
                    </a:lnTo>
                    <a:lnTo>
                      <a:pt x="164" y="140"/>
                    </a:lnTo>
                    <a:lnTo>
                      <a:pt x="166" y="137"/>
                    </a:lnTo>
                    <a:lnTo>
                      <a:pt x="165" y="134"/>
                    </a:lnTo>
                    <a:lnTo>
                      <a:pt x="164" y="130"/>
                    </a:lnTo>
                    <a:lnTo>
                      <a:pt x="156" y="123"/>
                    </a:lnTo>
                    <a:lnTo>
                      <a:pt x="143" y="114"/>
                    </a:lnTo>
                    <a:lnTo>
                      <a:pt x="135" y="108"/>
                    </a:lnTo>
                    <a:lnTo>
                      <a:pt x="130" y="99"/>
                    </a:lnTo>
                    <a:lnTo>
                      <a:pt x="126" y="87"/>
                    </a:lnTo>
                    <a:lnTo>
                      <a:pt x="125" y="74"/>
                    </a:lnTo>
                    <a:lnTo>
                      <a:pt x="123" y="69"/>
                    </a:lnTo>
                    <a:lnTo>
                      <a:pt x="119" y="63"/>
                    </a:lnTo>
                    <a:lnTo>
                      <a:pt x="113" y="56"/>
                    </a:lnTo>
                    <a:lnTo>
                      <a:pt x="109" y="53"/>
                    </a:lnTo>
                    <a:lnTo>
                      <a:pt x="109" y="48"/>
                    </a:lnTo>
                    <a:lnTo>
                      <a:pt x="111" y="40"/>
                    </a:lnTo>
                    <a:lnTo>
                      <a:pt x="114" y="36"/>
                    </a:lnTo>
                    <a:lnTo>
                      <a:pt x="116" y="31"/>
                    </a:lnTo>
                    <a:lnTo>
                      <a:pt x="119" y="24"/>
                    </a:lnTo>
                    <a:lnTo>
                      <a:pt x="116" y="15"/>
                    </a:lnTo>
                    <a:lnTo>
                      <a:pt x="115" y="9"/>
                    </a:lnTo>
                    <a:lnTo>
                      <a:pt x="111" y="4"/>
                    </a:lnTo>
                    <a:lnTo>
                      <a:pt x="105" y="1"/>
                    </a:lnTo>
                    <a:lnTo>
                      <a:pt x="96" y="0"/>
                    </a:lnTo>
                    <a:lnTo>
                      <a:pt x="90" y="3"/>
                    </a:lnTo>
                    <a:lnTo>
                      <a:pt x="86" y="6"/>
                    </a:lnTo>
                    <a:lnTo>
                      <a:pt x="84" y="13"/>
                    </a:lnTo>
                    <a:lnTo>
                      <a:pt x="83" y="18"/>
                    </a:lnTo>
                    <a:lnTo>
                      <a:pt x="84" y="23"/>
                    </a:lnTo>
                    <a:lnTo>
                      <a:pt x="86" y="30"/>
                    </a:lnTo>
                    <a:lnTo>
                      <a:pt x="88" y="35"/>
                    </a:lnTo>
                    <a:lnTo>
                      <a:pt x="89" y="40"/>
                    </a:lnTo>
                    <a:lnTo>
                      <a:pt x="88" y="46"/>
                    </a:lnTo>
                    <a:lnTo>
                      <a:pt x="84" y="51"/>
                    </a:lnTo>
                    <a:lnTo>
                      <a:pt x="78" y="56"/>
                    </a:lnTo>
                    <a:lnTo>
                      <a:pt x="70" y="60"/>
                    </a:lnTo>
                    <a:lnTo>
                      <a:pt x="65" y="64"/>
                    </a:lnTo>
                    <a:lnTo>
                      <a:pt x="60" y="69"/>
                    </a:lnTo>
                    <a:lnTo>
                      <a:pt x="55" y="75"/>
                    </a:lnTo>
                    <a:lnTo>
                      <a:pt x="50" y="87"/>
                    </a:lnTo>
                    <a:lnTo>
                      <a:pt x="46" y="99"/>
                    </a:lnTo>
                    <a:lnTo>
                      <a:pt x="43" y="109"/>
                    </a:lnTo>
                    <a:lnTo>
                      <a:pt x="41" y="122"/>
                    </a:lnTo>
                    <a:lnTo>
                      <a:pt x="40" y="137"/>
                    </a:lnTo>
                    <a:lnTo>
                      <a:pt x="40" y="146"/>
                    </a:lnTo>
                    <a:lnTo>
                      <a:pt x="40" y="153"/>
                    </a:lnTo>
                    <a:lnTo>
                      <a:pt x="41" y="158"/>
                    </a:lnTo>
                    <a:lnTo>
                      <a:pt x="44" y="161"/>
                    </a:lnTo>
                    <a:lnTo>
                      <a:pt x="49" y="162"/>
                    </a:lnTo>
                    <a:lnTo>
                      <a:pt x="51" y="161"/>
                    </a:lnTo>
                    <a:lnTo>
                      <a:pt x="53" y="158"/>
                    </a:lnTo>
                    <a:lnTo>
                      <a:pt x="53" y="148"/>
                    </a:lnTo>
                    <a:lnTo>
                      <a:pt x="53" y="133"/>
                    </a:lnTo>
                    <a:lnTo>
                      <a:pt x="54" y="123"/>
                    </a:lnTo>
                    <a:lnTo>
                      <a:pt x="55" y="117"/>
                    </a:lnTo>
                    <a:lnTo>
                      <a:pt x="59" y="110"/>
                    </a:lnTo>
                    <a:lnTo>
                      <a:pt x="64" y="109"/>
                    </a:lnTo>
                    <a:lnTo>
                      <a:pt x="69" y="110"/>
                    </a:lnTo>
                    <a:lnTo>
                      <a:pt x="70" y="114"/>
                    </a:lnTo>
                    <a:lnTo>
                      <a:pt x="69" y="125"/>
                    </a:lnTo>
                    <a:lnTo>
                      <a:pt x="68" y="140"/>
                    </a:lnTo>
                    <a:lnTo>
                      <a:pt x="65" y="154"/>
                    </a:lnTo>
                    <a:lnTo>
                      <a:pt x="61" y="167"/>
                    </a:lnTo>
                    <a:lnTo>
                      <a:pt x="58" y="183"/>
                    </a:lnTo>
                    <a:lnTo>
                      <a:pt x="53" y="197"/>
                    </a:lnTo>
                    <a:lnTo>
                      <a:pt x="41" y="214"/>
                    </a:lnTo>
                    <a:lnTo>
                      <a:pt x="33" y="226"/>
                    </a:lnTo>
                    <a:lnTo>
                      <a:pt x="18" y="243"/>
                    </a:lnTo>
                    <a:lnTo>
                      <a:pt x="8" y="256"/>
                    </a:lnTo>
                    <a:lnTo>
                      <a:pt x="0" y="267"/>
                    </a:lnTo>
                    <a:lnTo>
                      <a:pt x="0" y="272"/>
                    </a:lnTo>
                    <a:lnTo>
                      <a:pt x="8" y="281"/>
                    </a:lnTo>
                    <a:lnTo>
                      <a:pt x="19" y="291"/>
                    </a:lnTo>
                    <a:lnTo>
                      <a:pt x="30" y="291"/>
                    </a:lnTo>
                    <a:lnTo>
                      <a:pt x="33" y="288"/>
                    </a:lnTo>
                    <a:lnTo>
                      <a:pt x="28" y="282"/>
                    </a:lnTo>
                    <a:lnTo>
                      <a:pt x="23" y="276"/>
                    </a:lnTo>
                    <a:lnTo>
                      <a:pt x="23" y="271"/>
                    </a:lnTo>
                    <a:lnTo>
                      <a:pt x="30" y="260"/>
                    </a:lnTo>
                    <a:lnTo>
                      <a:pt x="43" y="247"/>
                    </a:lnTo>
                    <a:lnTo>
                      <a:pt x="61" y="223"/>
                    </a:lnTo>
                    <a:lnTo>
                      <a:pt x="78" y="203"/>
                    </a:lnTo>
                    <a:lnTo>
                      <a:pt x="84" y="197"/>
                    </a:lnTo>
                    <a:lnTo>
                      <a:pt x="88" y="192"/>
                    </a:lnTo>
                    <a:lnTo>
                      <a:pt x="95" y="191"/>
                    </a:lnTo>
                    <a:lnTo>
                      <a:pt x="101" y="194"/>
                    </a:lnTo>
                    <a:lnTo>
                      <a:pt x="109" y="199"/>
                    </a:lnTo>
                    <a:lnTo>
                      <a:pt x="124" y="220"/>
                    </a:lnTo>
                    <a:lnTo>
                      <a:pt x="141" y="243"/>
                    </a:lnTo>
                    <a:lnTo>
                      <a:pt x="158" y="267"/>
                    </a:lnTo>
                    <a:lnTo>
                      <a:pt x="168" y="281"/>
                    </a:lnTo>
                    <a:lnTo>
                      <a:pt x="171" y="283"/>
                    </a:lnTo>
                    <a:lnTo>
                      <a:pt x="178" y="283"/>
                    </a:lnTo>
                    <a:lnTo>
                      <a:pt x="184" y="278"/>
                    </a:lnTo>
                    <a:lnTo>
                      <a:pt x="191" y="273"/>
                    </a:lnTo>
                    <a:lnTo>
                      <a:pt x="198" y="268"/>
                    </a:lnTo>
                  </a:path>
                </a:pathLst>
              </a:custGeom>
              <a:solidFill>
                <a:srgbClr val="CECECE"/>
              </a:solidFill>
              <a:ln w="25400" cap="rnd" cmpd="sng">
                <a:solidFill>
                  <a:schemeClr val="tx2"/>
                </a:solidFill>
                <a:prstDash val="solid"/>
                <a:round/>
                <a:headEnd type="none" w="med" len="med"/>
                <a:tailEnd type="none" w="med" len="med"/>
              </a:ln>
              <a:effectLst/>
            </p:spPr>
            <p:txBody>
              <a:bodyPr>
                <a:prstTxWarp prst="textNoShape">
                  <a:avLst/>
                </a:prstTxWarp>
              </a:bodyPr>
              <a:lstStyle/>
              <a:p>
                <a:endParaRPr lang="en-US"/>
              </a:p>
            </p:txBody>
          </p:sp>
          <p:grpSp>
            <p:nvGrpSpPr>
              <p:cNvPr id="9" name="Group 39"/>
              <p:cNvGrpSpPr>
                <a:grpSpLocks/>
              </p:cNvGrpSpPr>
              <p:nvPr/>
            </p:nvGrpSpPr>
            <p:grpSpPr bwMode="auto">
              <a:xfrm>
                <a:off x="1413" y="1963"/>
                <a:ext cx="260" cy="311"/>
                <a:chOff x="1413" y="1963"/>
                <a:chExt cx="260" cy="311"/>
              </a:xfrm>
            </p:grpSpPr>
            <p:grpSp>
              <p:nvGrpSpPr>
                <p:cNvPr id="10" name="Group 40"/>
                <p:cNvGrpSpPr>
                  <a:grpSpLocks/>
                </p:cNvGrpSpPr>
                <p:nvPr/>
              </p:nvGrpSpPr>
              <p:grpSpPr bwMode="auto">
                <a:xfrm>
                  <a:off x="1413" y="1963"/>
                  <a:ext cx="260" cy="311"/>
                  <a:chOff x="1413" y="1963"/>
                  <a:chExt cx="260" cy="311"/>
                </a:xfrm>
              </p:grpSpPr>
              <p:sp>
                <p:nvSpPr>
                  <p:cNvPr id="2724905" name="AutoShape 41"/>
                  <p:cNvSpPr>
                    <a:spLocks noChangeArrowheads="1"/>
                  </p:cNvSpPr>
                  <p:nvPr/>
                </p:nvSpPr>
                <p:spPr bwMode="auto">
                  <a:xfrm>
                    <a:off x="1413" y="2015"/>
                    <a:ext cx="260" cy="259"/>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4906" name="AutoShape 42"/>
                  <p:cNvSpPr>
                    <a:spLocks noChangeArrowheads="1"/>
                  </p:cNvSpPr>
                  <p:nvPr/>
                </p:nvSpPr>
                <p:spPr bwMode="auto">
                  <a:xfrm>
                    <a:off x="1476" y="1963"/>
                    <a:ext cx="197" cy="46"/>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24907" name="Oval 43"/>
                <p:cNvSpPr>
                  <a:spLocks noChangeArrowheads="1"/>
                </p:cNvSpPr>
                <p:nvPr/>
              </p:nvSpPr>
              <p:spPr bwMode="auto">
                <a:xfrm>
                  <a:off x="1496" y="1990"/>
                  <a:ext cx="25" cy="9"/>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908" name="AutoShape 44"/>
                <p:cNvSpPr>
                  <a:spLocks noChangeArrowheads="1"/>
                </p:cNvSpPr>
                <p:nvPr/>
              </p:nvSpPr>
              <p:spPr bwMode="auto">
                <a:xfrm>
                  <a:off x="1444" y="2137"/>
                  <a:ext cx="137" cy="55"/>
                </a:xfrm>
                <a:prstGeom prst="octagon">
                  <a:avLst>
                    <a:gd name="adj" fmla="val 29282"/>
                  </a:avLst>
                </a:prstGeom>
                <a:no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24909" name="Line 45"/>
              <p:cNvSpPr>
                <a:spLocks noChangeShapeType="1"/>
              </p:cNvSpPr>
              <p:nvPr/>
            </p:nvSpPr>
            <p:spPr bwMode="auto">
              <a:xfrm>
                <a:off x="1434" y="1313"/>
                <a:ext cx="262"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910" name="Line 46"/>
              <p:cNvSpPr>
                <a:spLocks noChangeShapeType="1"/>
              </p:cNvSpPr>
              <p:nvPr/>
            </p:nvSpPr>
            <p:spPr bwMode="auto">
              <a:xfrm flipH="1">
                <a:off x="1709"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911" name="Line 47"/>
              <p:cNvSpPr>
                <a:spLocks noChangeShapeType="1"/>
              </p:cNvSpPr>
              <p:nvPr/>
            </p:nvSpPr>
            <p:spPr bwMode="auto">
              <a:xfrm flipH="1">
                <a:off x="1993"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912" name="Rectangle 48"/>
              <p:cNvSpPr>
                <a:spLocks noChangeArrowheads="1"/>
              </p:cNvSpPr>
              <p:nvPr/>
            </p:nvSpPr>
            <p:spPr bwMode="auto">
              <a:xfrm>
                <a:off x="1981" y="1348"/>
                <a:ext cx="328"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tx1"/>
                    </a:solidFill>
                    <a:latin typeface="FranklinGothic" charset="0"/>
                  </a:rPr>
                  <a:t>30</a:t>
                </a:r>
              </a:p>
            </p:txBody>
          </p:sp>
          <p:sp>
            <p:nvSpPr>
              <p:cNvPr id="2724913" name="Line 49"/>
              <p:cNvSpPr>
                <a:spLocks noChangeShapeType="1"/>
              </p:cNvSpPr>
              <p:nvPr/>
            </p:nvSpPr>
            <p:spPr bwMode="auto">
              <a:xfrm flipH="1">
                <a:off x="2276"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914" name="AutoShape 50"/>
              <p:cNvSpPr>
                <a:spLocks noChangeArrowheads="1"/>
              </p:cNvSpPr>
              <p:nvPr/>
            </p:nvSpPr>
            <p:spPr bwMode="auto">
              <a:xfrm>
                <a:off x="1484" y="2348"/>
                <a:ext cx="206" cy="259"/>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4915" name="AutoShape 51"/>
              <p:cNvSpPr>
                <a:spLocks noChangeArrowheads="1"/>
              </p:cNvSpPr>
              <p:nvPr/>
            </p:nvSpPr>
            <p:spPr bwMode="auto">
              <a:xfrm>
                <a:off x="1534" y="2297"/>
                <a:ext cx="156" cy="45"/>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4916" name="AutoShape 52"/>
              <p:cNvSpPr>
                <a:spLocks noChangeArrowheads="1"/>
              </p:cNvSpPr>
              <p:nvPr/>
            </p:nvSpPr>
            <p:spPr bwMode="auto">
              <a:xfrm>
                <a:off x="1525" y="2368"/>
                <a:ext cx="106" cy="15"/>
              </a:xfrm>
              <a:prstGeom prst="parallelogram">
                <a:avLst>
                  <a:gd name="adj" fmla="val 176634"/>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grpSp>
            <p:nvGrpSpPr>
              <p:cNvPr id="11" name="Group 53"/>
              <p:cNvGrpSpPr>
                <a:grpSpLocks/>
              </p:cNvGrpSpPr>
              <p:nvPr/>
            </p:nvGrpSpPr>
            <p:grpSpPr bwMode="auto">
              <a:xfrm>
                <a:off x="2009" y="2337"/>
                <a:ext cx="202" cy="257"/>
                <a:chOff x="2009" y="2337"/>
                <a:chExt cx="202" cy="257"/>
              </a:xfrm>
            </p:grpSpPr>
            <p:sp>
              <p:nvSpPr>
                <p:cNvPr id="2724918" name="Freeform 54"/>
                <p:cNvSpPr>
                  <a:spLocks/>
                </p:cNvSpPr>
                <p:nvPr/>
              </p:nvSpPr>
              <p:spPr bwMode="auto">
                <a:xfrm>
                  <a:off x="2139" y="2456"/>
                  <a:ext cx="61" cy="138"/>
                </a:xfrm>
                <a:custGeom>
                  <a:avLst/>
                  <a:gdLst/>
                  <a:ahLst/>
                  <a:cxnLst>
                    <a:cxn ang="0">
                      <a:pos x="44" y="0"/>
                    </a:cxn>
                    <a:cxn ang="0">
                      <a:pos x="60" y="0"/>
                    </a:cxn>
                    <a:cxn ang="0">
                      <a:pos x="16" y="137"/>
                    </a:cxn>
                    <a:cxn ang="0">
                      <a:pos x="0" y="137"/>
                    </a:cxn>
                    <a:cxn ang="0">
                      <a:pos x="44" y="0"/>
                    </a:cxn>
                  </a:cxnLst>
                  <a:rect l="0" t="0" r="r" b="b"/>
                  <a:pathLst>
                    <a:path w="61" h="138">
                      <a:moveTo>
                        <a:pt x="44" y="0"/>
                      </a:moveTo>
                      <a:lnTo>
                        <a:pt x="60" y="0"/>
                      </a:lnTo>
                      <a:lnTo>
                        <a:pt x="16" y="137"/>
                      </a:lnTo>
                      <a:lnTo>
                        <a:pt x="0" y="137"/>
                      </a:lnTo>
                      <a:lnTo>
                        <a:pt x="44" y="0"/>
                      </a:lnTo>
                    </a:path>
                  </a:pathLst>
                </a:custGeom>
                <a:solidFill>
                  <a:srgbClr val="F39FD1"/>
                </a:solidFill>
                <a:ln w="12700" cap="rnd" cmpd="sng">
                  <a:noFill/>
                  <a:prstDash val="solid"/>
                  <a:round/>
                  <a:headEnd type="none" w="med" len="med"/>
                  <a:tailEnd type="none" w="med" len="med"/>
                </a:ln>
                <a:effectLst/>
              </p:spPr>
              <p:txBody>
                <a:bodyPr>
                  <a:prstTxWarp prst="textNoShape">
                    <a:avLst/>
                  </a:prstTxWarp>
                </a:bodyPr>
                <a:lstStyle/>
                <a:p>
                  <a:endParaRPr lang="en-US"/>
                </a:p>
              </p:txBody>
            </p:sp>
            <p:sp>
              <p:nvSpPr>
                <p:cNvPr id="2724919" name="Rectangle 55"/>
                <p:cNvSpPr>
                  <a:spLocks noChangeArrowheads="1"/>
                </p:cNvSpPr>
                <p:nvPr/>
              </p:nvSpPr>
              <p:spPr bwMode="auto">
                <a:xfrm>
                  <a:off x="2134" y="2456"/>
                  <a:ext cx="77"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4920" name="Rectangle 56"/>
                <p:cNvSpPr>
                  <a:spLocks noChangeArrowheads="1"/>
                </p:cNvSpPr>
                <p:nvPr/>
              </p:nvSpPr>
              <p:spPr bwMode="auto">
                <a:xfrm>
                  <a:off x="2142" y="2513"/>
                  <a:ext cx="57"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4921" name="Rectangle 57"/>
                <p:cNvSpPr>
                  <a:spLocks noChangeArrowheads="1"/>
                </p:cNvSpPr>
                <p:nvPr/>
              </p:nvSpPr>
              <p:spPr bwMode="auto">
                <a:xfrm>
                  <a:off x="2011" y="2513"/>
                  <a:ext cx="73" cy="8"/>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4922" name="Oval 58"/>
                <p:cNvSpPr>
                  <a:spLocks noChangeArrowheads="1"/>
                </p:cNvSpPr>
                <p:nvPr/>
              </p:nvSpPr>
              <p:spPr bwMode="auto">
                <a:xfrm>
                  <a:off x="2069" y="2337"/>
                  <a:ext cx="22" cy="26"/>
                </a:xfrm>
                <a:prstGeom prst="ellipse">
                  <a:avLst/>
                </a:prstGeom>
                <a:solidFill>
                  <a:srgbClr val="F39FD1"/>
                </a:solidFill>
                <a:ln w="25400">
                  <a:solidFill>
                    <a:srgbClr val="000000"/>
                  </a:solidFill>
                  <a:round/>
                  <a:headEnd/>
                  <a:tailEnd/>
                </a:ln>
                <a:effectLst/>
              </p:spPr>
              <p:txBody>
                <a:bodyPr wrap="none" anchor="ctr">
                  <a:prstTxWarp prst="textNoShape">
                    <a:avLst/>
                  </a:prstTxWarp>
                </a:bodyPr>
                <a:lstStyle/>
                <a:p>
                  <a:endParaRPr lang="en-US"/>
                </a:p>
              </p:txBody>
            </p:sp>
            <p:sp>
              <p:nvSpPr>
                <p:cNvPr id="2724923" name="Freeform 59"/>
                <p:cNvSpPr>
                  <a:spLocks/>
                </p:cNvSpPr>
                <p:nvPr/>
              </p:nvSpPr>
              <p:spPr bwMode="auto">
                <a:xfrm>
                  <a:off x="2009" y="2382"/>
                  <a:ext cx="138" cy="212"/>
                </a:xfrm>
                <a:custGeom>
                  <a:avLst/>
                  <a:gdLst/>
                  <a:ahLst/>
                  <a:cxnLst>
                    <a:cxn ang="0">
                      <a:pos x="1" y="98"/>
                    </a:cxn>
                    <a:cxn ang="0">
                      <a:pos x="1" y="100"/>
                    </a:cxn>
                    <a:cxn ang="0">
                      <a:pos x="0" y="104"/>
                    </a:cxn>
                    <a:cxn ang="0">
                      <a:pos x="0" y="107"/>
                    </a:cxn>
                    <a:cxn ang="0">
                      <a:pos x="1" y="111"/>
                    </a:cxn>
                    <a:cxn ang="0">
                      <a:pos x="3" y="114"/>
                    </a:cxn>
                    <a:cxn ang="0">
                      <a:pos x="6" y="116"/>
                    </a:cxn>
                    <a:cxn ang="0">
                      <a:pos x="9" y="118"/>
                    </a:cxn>
                    <a:cxn ang="0">
                      <a:pos x="11" y="119"/>
                    </a:cxn>
                    <a:cxn ang="0">
                      <a:pos x="15" y="119"/>
                    </a:cxn>
                    <a:cxn ang="0">
                      <a:pos x="89" y="211"/>
                    </a:cxn>
                    <a:cxn ang="0">
                      <a:pos x="113" y="101"/>
                    </a:cxn>
                    <a:cxn ang="0">
                      <a:pos x="113" y="99"/>
                    </a:cxn>
                    <a:cxn ang="0">
                      <a:pos x="111" y="97"/>
                    </a:cxn>
                    <a:cxn ang="0">
                      <a:pos x="109" y="95"/>
                    </a:cxn>
                    <a:cxn ang="0">
                      <a:pos x="108" y="94"/>
                    </a:cxn>
                    <a:cxn ang="0">
                      <a:pos x="105" y="93"/>
                    </a:cxn>
                    <a:cxn ang="0">
                      <a:pos x="102" y="92"/>
                    </a:cxn>
                    <a:cxn ang="0">
                      <a:pos x="100" y="92"/>
                    </a:cxn>
                    <a:cxn ang="0">
                      <a:pos x="97" y="92"/>
                    </a:cxn>
                    <a:cxn ang="0">
                      <a:pos x="66" y="54"/>
                    </a:cxn>
                    <a:cxn ang="0">
                      <a:pos x="127" y="67"/>
                    </a:cxn>
                    <a:cxn ang="0">
                      <a:pos x="130" y="66"/>
                    </a:cxn>
                    <a:cxn ang="0">
                      <a:pos x="131" y="65"/>
                    </a:cxn>
                    <a:cxn ang="0">
                      <a:pos x="134" y="63"/>
                    </a:cxn>
                    <a:cxn ang="0">
                      <a:pos x="136" y="62"/>
                    </a:cxn>
                    <a:cxn ang="0">
                      <a:pos x="136" y="59"/>
                    </a:cxn>
                    <a:cxn ang="0">
                      <a:pos x="137" y="56"/>
                    </a:cxn>
                    <a:cxn ang="0">
                      <a:pos x="136" y="53"/>
                    </a:cxn>
                    <a:cxn ang="0">
                      <a:pos x="135" y="50"/>
                    </a:cxn>
                    <a:cxn ang="0">
                      <a:pos x="133" y="49"/>
                    </a:cxn>
                    <a:cxn ang="0">
                      <a:pos x="131" y="47"/>
                    </a:cxn>
                    <a:cxn ang="0">
                      <a:pos x="128" y="46"/>
                    </a:cxn>
                    <a:cxn ang="0">
                      <a:pos x="87" y="46"/>
                    </a:cxn>
                    <a:cxn ang="0">
                      <a:pos x="80" y="30"/>
                    </a:cxn>
                    <a:cxn ang="0">
                      <a:pos x="80" y="26"/>
                    </a:cxn>
                    <a:cxn ang="0">
                      <a:pos x="81" y="22"/>
                    </a:cxn>
                    <a:cxn ang="0">
                      <a:pos x="81" y="17"/>
                    </a:cxn>
                    <a:cxn ang="0">
                      <a:pos x="80" y="14"/>
                    </a:cxn>
                    <a:cxn ang="0">
                      <a:pos x="78" y="11"/>
                    </a:cxn>
                    <a:cxn ang="0">
                      <a:pos x="76" y="7"/>
                    </a:cxn>
                    <a:cxn ang="0">
                      <a:pos x="73" y="5"/>
                    </a:cxn>
                    <a:cxn ang="0">
                      <a:pos x="70" y="2"/>
                    </a:cxn>
                    <a:cxn ang="0">
                      <a:pos x="66" y="1"/>
                    </a:cxn>
                    <a:cxn ang="0">
                      <a:pos x="62" y="0"/>
                    </a:cxn>
                    <a:cxn ang="0">
                      <a:pos x="57" y="0"/>
                    </a:cxn>
                    <a:cxn ang="0">
                      <a:pos x="53" y="1"/>
                    </a:cxn>
                    <a:cxn ang="0">
                      <a:pos x="49" y="2"/>
                    </a:cxn>
                    <a:cxn ang="0">
                      <a:pos x="45" y="4"/>
                    </a:cxn>
                    <a:cxn ang="0">
                      <a:pos x="42" y="8"/>
                    </a:cxn>
                    <a:cxn ang="0">
                      <a:pos x="39" y="12"/>
                    </a:cxn>
                    <a:cxn ang="0">
                      <a:pos x="37" y="16"/>
                    </a:cxn>
                  </a:cxnLst>
                  <a:rect l="0" t="0" r="r" b="b"/>
                  <a:pathLst>
                    <a:path w="138" h="212">
                      <a:moveTo>
                        <a:pt x="37" y="16"/>
                      </a:moveTo>
                      <a:lnTo>
                        <a:pt x="1" y="98"/>
                      </a:lnTo>
                      <a:lnTo>
                        <a:pt x="1" y="99"/>
                      </a:lnTo>
                      <a:lnTo>
                        <a:pt x="1" y="100"/>
                      </a:lnTo>
                      <a:lnTo>
                        <a:pt x="0" y="101"/>
                      </a:lnTo>
                      <a:lnTo>
                        <a:pt x="0" y="104"/>
                      </a:lnTo>
                      <a:lnTo>
                        <a:pt x="0" y="105"/>
                      </a:lnTo>
                      <a:lnTo>
                        <a:pt x="0" y="107"/>
                      </a:lnTo>
                      <a:lnTo>
                        <a:pt x="1" y="109"/>
                      </a:lnTo>
                      <a:lnTo>
                        <a:pt x="1" y="111"/>
                      </a:lnTo>
                      <a:lnTo>
                        <a:pt x="2" y="112"/>
                      </a:lnTo>
                      <a:lnTo>
                        <a:pt x="3" y="114"/>
                      </a:lnTo>
                      <a:lnTo>
                        <a:pt x="4" y="115"/>
                      </a:lnTo>
                      <a:lnTo>
                        <a:pt x="6" y="116"/>
                      </a:lnTo>
                      <a:lnTo>
                        <a:pt x="7" y="117"/>
                      </a:lnTo>
                      <a:lnTo>
                        <a:pt x="9" y="118"/>
                      </a:lnTo>
                      <a:lnTo>
                        <a:pt x="10" y="118"/>
                      </a:lnTo>
                      <a:lnTo>
                        <a:pt x="11" y="119"/>
                      </a:lnTo>
                      <a:lnTo>
                        <a:pt x="13" y="119"/>
                      </a:lnTo>
                      <a:lnTo>
                        <a:pt x="15" y="119"/>
                      </a:lnTo>
                      <a:lnTo>
                        <a:pt x="89" y="119"/>
                      </a:lnTo>
                      <a:lnTo>
                        <a:pt x="89" y="211"/>
                      </a:lnTo>
                      <a:lnTo>
                        <a:pt x="113" y="211"/>
                      </a:lnTo>
                      <a:lnTo>
                        <a:pt x="113" y="101"/>
                      </a:lnTo>
                      <a:lnTo>
                        <a:pt x="113" y="100"/>
                      </a:lnTo>
                      <a:lnTo>
                        <a:pt x="113" y="99"/>
                      </a:lnTo>
                      <a:lnTo>
                        <a:pt x="112" y="98"/>
                      </a:lnTo>
                      <a:lnTo>
                        <a:pt x="111" y="97"/>
                      </a:lnTo>
                      <a:lnTo>
                        <a:pt x="111" y="96"/>
                      </a:lnTo>
                      <a:lnTo>
                        <a:pt x="109" y="95"/>
                      </a:lnTo>
                      <a:lnTo>
                        <a:pt x="109" y="95"/>
                      </a:lnTo>
                      <a:lnTo>
                        <a:pt x="108" y="94"/>
                      </a:lnTo>
                      <a:lnTo>
                        <a:pt x="106" y="93"/>
                      </a:lnTo>
                      <a:lnTo>
                        <a:pt x="105" y="93"/>
                      </a:lnTo>
                      <a:lnTo>
                        <a:pt x="104" y="93"/>
                      </a:lnTo>
                      <a:lnTo>
                        <a:pt x="102" y="92"/>
                      </a:lnTo>
                      <a:lnTo>
                        <a:pt x="101" y="92"/>
                      </a:lnTo>
                      <a:lnTo>
                        <a:pt x="100" y="92"/>
                      </a:lnTo>
                      <a:lnTo>
                        <a:pt x="98" y="92"/>
                      </a:lnTo>
                      <a:lnTo>
                        <a:pt x="97" y="92"/>
                      </a:lnTo>
                      <a:lnTo>
                        <a:pt x="54" y="90"/>
                      </a:lnTo>
                      <a:lnTo>
                        <a:pt x="66" y="54"/>
                      </a:lnTo>
                      <a:lnTo>
                        <a:pt x="75" y="67"/>
                      </a:lnTo>
                      <a:lnTo>
                        <a:pt x="127" y="67"/>
                      </a:lnTo>
                      <a:lnTo>
                        <a:pt x="128" y="66"/>
                      </a:lnTo>
                      <a:lnTo>
                        <a:pt x="130" y="66"/>
                      </a:lnTo>
                      <a:lnTo>
                        <a:pt x="131" y="65"/>
                      </a:lnTo>
                      <a:lnTo>
                        <a:pt x="131" y="65"/>
                      </a:lnTo>
                      <a:lnTo>
                        <a:pt x="133" y="64"/>
                      </a:lnTo>
                      <a:lnTo>
                        <a:pt x="134" y="63"/>
                      </a:lnTo>
                      <a:lnTo>
                        <a:pt x="135" y="62"/>
                      </a:lnTo>
                      <a:lnTo>
                        <a:pt x="136" y="62"/>
                      </a:lnTo>
                      <a:lnTo>
                        <a:pt x="136" y="60"/>
                      </a:lnTo>
                      <a:lnTo>
                        <a:pt x="136" y="59"/>
                      </a:lnTo>
                      <a:lnTo>
                        <a:pt x="137" y="58"/>
                      </a:lnTo>
                      <a:lnTo>
                        <a:pt x="137" y="56"/>
                      </a:lnTo>
                      <a:lnTo>
                        <a:pt x="137" y="54"/>
                      </a:lnTo>
                      <a:lnTo>
                        <a:pt x="136" y="53"/>
                      </a:lnTo>
                      <a:lnTo>
                        <a:pt x="136" y="52"/>
                      </a:lnTo>
                      <a:lnTo>
                        <a:pt x="135" y="50"/>
                      </a:lnTo>
                      <a:lnTo>
                        <a:pt x="134" y="49"/>
                      </a:lnTo>
                      <a:lnTo>
                        <a:pt x="133" y="49"/>
                      </a:lnTo>
                      <a:lnTo>
                        <a:pt x="132" y="47"/>
                      </a:lnTo>
                      <a:lnTo>
                        <a:pt x="131" y="47"/>
                      </a:lnTo>
                      <a:lnTo>
                        <a:pt x="130" y="46"/>
                      </a:lnTo>
                      <a:lnTo>
                        <a:pt x="128" y="46"/>
                      </a:lnTo>
                      <a:lnTo>
                        <a:pt x="127" y="46"/>
                      </a:lnTo>
                      <a:lnTo>
                        <a:pt x="87" y="46"/>
                      </a:lnTo>
                      <a:lnTo>
                        <a:pt x="78" y="31"/>
                      </a:lnTo>
                      <a:lnTo>
                        <a:pt x="80" y="30"/>
                      </a:lnTo>
                      <a:lnTo>
                        <a:pt x="80" y="28"/>
                      </a:lnTo>
                      <a:lnTo>
                        <a:pt x="80" y="26"/>
                      </a:lnTo>
                      <a:lnTo>
                        <a:pt x="81" y="24"/>
                      </a:lnTo>
                      <a:lnTo>
                        <a:pt x="81" y="22"/>
                      </a:lnTo>
                      <a:lnTo>
                        <a:pt x="81" y="20"/>
                      </a:lnTo>
                      <a:lnTo>
                        <a:pt x="81" y="17"/>
                      </a:lnTo>
                      <a:lnTo>
                        <a:pt x="80" y="16"/>
                      </a:lnTo>
                      <a:lnTo>
                        <a:pt x="80" y="14"/>
                      </a:lnTo>
                      <a:lnTo>
                        <a:pt x="79" y="12"/>
                      </a:lnTo>
                      <a:lnTo>
                        <a:pt x="78" y="11"/>
                      </a:lnTo>
                      <a:lnTo>
                        <a:pt x="77" y="9"/>
                      </a:lnTo>
                      <a:lnTo>
                        <a:pt x="76" y="7"/>
                      </a:lnTo>
                      <a:lnTo>
                        <a:pt x="75" y="6"/>
                      </a:lnTo>
                      <a:lnTo>
                        <a:pt x="73" y="5"/>
                      </a:lnTo>
                      <a:lnTo>
                        <a:pt x="72" y="4"/>
                      </a:lnTo>
                      <a:lnTo>
                        <a:pt x="70" y="2"/>
                      </a:lnTo>
                      <a:lnTo>
                        <a:pt x="68" y="2"/>
                      </a:lnTo>
                      <a:lnTo>
                        <a:pt x="66" y="1"/>
                      </a:lnTo>
                      <a:lnTo>
                        <a:pt x="64" y="1"/>
                      </a:lnTo>
                      <a:lnTo>
                        <a:pt x="62" y="0"/>
                      </a:lnTo>
                      <a:lnTo>
                        <a:pt x="60" y="0"/>
                      </a:lnTo>
                      <a:lnTo>
                        <a:pt x="57" y="0"/>
                      </a:lnTo>
                      <a:lnTo>
                        <a:pt x="56" y="0"/>
                      </a:lnTo>
                      <a:lnTo>
                        <a:pt x="53" y="1"/>
                      </a:lnTo>
                      <a:lnTo>
                        <a:pt x="51" y="1"/>
                      </a:lnTo>
                      <a:lnTo>
                        <a:pt x="49" y="2"/>
                      </a:lnTo>
                      <a:lnTo>
                        <a:pt x="47" y="3"/>
                      </a:lnTo>
                      <a:lnTo>
                        <a:pt x="45" y="4"/>
                      </a:lnTo>
                      <a:lnTo>
                        <a:pt x="43" y="6"/>
                      </a:lnTo>
                      <a:lnTo>
                        <a:pt x="42" y="8"/>
                      </a:lnTo>
                      <a:lnTo>
                        <a:pt x="40" y="9"/>
                      </a:lnTo>
                      <a:lnTo>
                        <a:pt x="39" y="12"/>
                      </a:lnTo>
                      <a:lnTo>
                        <a:pt x="38" y="14"/>
                      </a:lnTo>
                      <a:lnTo>
                        <a:pt x="37" y="16"/>
                      </a:lnTo>
                    </a:path>
                  </a:pathLst>
                </a:custGeom>
                <a:solidFill>
                  <a:srgbClr val="F39FD1"/>
                </a:solidFill>
                <a:ln w="127000" cap="rnd" cmpd="sng">
                  <a:noFill/>
                  <a:prstDash val="solid"/>
                  <a:round/>
                  <a:headEnd type="none" w="med" len="med"/>
                  <a:tailEnd type="none" w="med" len="med"/>
                </a:ln>
                <a:effectLst/>
              </p:spPr>
              <p:txBody>
                <a:bodyPr>
                  <a:prstTxWarp prst="textNoShape">
                    <a:avLst/>
                  </a:prstTxWarp>
                </a:bodyPr>
                <a:lstStyle/>
                <a:p>
                  <a:endParaRPr lang="en-US"/>
                </a:p>
              </p:txBody>
            </p:sp>
          </p:grpSp>
          <p:sp>
            <p:nvSpPr>
              <p:cNvPr id="2724924" name="Freeform 60"/>
              <p:cNvSpPr>
                <a:spLocks/>
              </p:cNvSpPr>
              <p:nvPr/>
            </p:nvSpPr>
            <p:spPr bwMode="auto">
              <a:xfrm>
                <a:off x="2260" y="2307"/>
                <a:ext cx="201" cy="291"/>
              </a:xfrm>
              <a:custGeom>
                <a:avLst/>
                <a:gdLst/>
                <a:ahLst/>
                <a:cxnLst>
                  <a:cxn ang="0">
                    <a:pos x="200" y="263"/>
                  </a:cxn>
                  <a:cxn ang="0">
                    <a:pos x="185" y="263"/>
                  </a:cxn>
                  <a:cxn ang="0">
                    <a:pos x="158" y="229"/>
                  </a:cxn>
                  <a:cxn ang="0">
                    <a:pos x="122" y="169"/>
                  </a:cxn>
                  <a:cxn ang="0">
                    <a:pos x="112" y="141"/>
                  </a:cxn>
                  <a:cxn ang="0">
                    <a:pos x="114" y="123"/>
                  </a:cxn>
                  <a:cxn ang="0">
                    <a:pos x="123" y="119"/>
                  </a:cxn>
                  <a:cxn ang="0">
                    <a:pos x="137" y="129"/>
                  </a:cxn>
                  <a:cxn ang="0">
                    <a:pos x="156" y="140"/>
                  </a:cxn>
                  <a:cxn ang="0">
                    <a:pos x="165" y="140"/>
                  </a:cxn>
                  <a:cxn ang="0">
                    <a:pos x="166" y="134"/>
                  </a:cxn>
                  <a:cxn ang="0">
                    <a:pos x="157" y="123"/>
                  </a:cxn>
                  <a:cxn ang="0">
                    <a:pos x="136" y="108"/>
                  </a:cxn>
                  <a:cxn ang="0">
                    <a:pos x="127" y="86"/>
                  </a:cxn>
                  <a:cxn ang="0">
                    <a:pos x="123" y="69"/>
                  </a:cxn>
                  <a:cxn ang="0">
                    <a:pos x="113" y="56"/>
                  </a:cxn>
                  <a:cxn ang="0">
                    <a:pos x="109" y="48"/>
                  </a:cxn>
                  <a:cxn ang="0">
                    <a:pos x="114" y="36"/>
                  </a:cxn>
                  <a:cxn ang="0">
                    <a:pos x="119" y="24"/>
                  </a:cxn>
                  <a:cxn ang="0">
                    <a:pos x="116" y="9"/>
                  </a:cxn>
                  <a:cxn ang="0">
                    <a:pos x="106" y="1"/>
                  </a:cxn>
                  <a:cxn ang="0">
                    <a:pos x="91" y="3"/>
                  </a:cxn>
                  <a:cxn ang="0">
                    <a:pos x="84" y="13"/>
                  </a:cxn>
                  <a:cxn ang="0">
                    <a:pos x="84" y="23"/>
                  </a:cxn>
                  <a:cxn ang="0">
                    <a:pos x="88" y="35"/>
                  </a:cxn>
                  <a:cxn ang="0">
                    <a:pos x="88" y="46"/>
                  </a:cxn>
                  <a:cxn ang="0">
                    <a:pos x="78" y="56"/>
                  </a:cxn>
                  <a:cxn ang="0">
                    <a:pos x="65" y="64"/>
                  </a:cxn>
                  <a:cxn ang="0">
                    <a:pos x="55" y="75"/>
                  </a:cxn>
                  <a:cxn ang="0">
                    <a:pos x="47" y="99"/>
                  </a:cxn>
                  <a:cxn ang="0">
                    <a:pos x="42" y="121"/>
                  </a:cxn>
                  <a:cxn ang="0">
                    <a:pos x="40" y="145"/>
                  </a:cxn>
                  <a:cxn ang="0">
                    <a:pos x="42" y="158"/>
                  </a:cxn>
                  <a:cxn ang="0">
                    <a:pos x="49" y="161"/>
                  </a:cxn>
                  <a:cxn ang="0">
                    <a:pos x="53" y="158"/>
                  </a:cxn>
                  <a:cxn ang="0">
                    <a:pos x="53" y="133"/>
                  </a:cxn>
                  <a:cxn ang="0">
                    <a:pos x="55" y="116"/>
                  </a:cxn>
                  <a:cxn ang="0">
                    <a:pos x="64" y="109"/>
                  </a:cxn>
                  <a:cxn ang="0">
                    <a:pos x="70" y="114"/>
                  </a:cxn>
                  <a:cxn ang="0">
                    <a:pos x="68" y="140"/>
                  </a:cxn>
                  <a:cxn ang="0">
                    <a:pos x="62" y="166"/>
                  </a:cxn>
                  <a:cxn ang="0">
                    <a:pos x="53" y="196"/>
                  </a:cxn>
                  <a:cxn ang="0">
                    <a:pos x="33" y="225"/>
                  </a:cxn>
                  <a:cxn ang="0">
                    <a:pos x="8" y="255"/>
                  </a:cxn>
                  <a:cxn ang="0">
                    <a:pos x="0" y="271"/>
                  </a:cxn>
                  <a:cxn ang="0">
                    <a:pos x="19" y="290"/>
                  </a:cxn>
                  <a:cxn ang="0">
                    <a:pos x="33" y="288"/>
                  </a:cxn>
                  <a:cxn ang="0">
                    <a:pos x="23" y="275"/>
                  </a:cxn>
                  <a:cxn ang="0">
                    <a:pos x="30" y="259"/>
                  </a:cxn>
                  <a:cxn ang="0">
                    <a:pos x="62" y="223"/>
                  </a:cxn>
                  <a:cxn ang="0">
                    <a:pos x="84" y="196"/>
                  </a:cxn>
                  <a:cxn ang="0">
                    <a:pos x="96" y="190"/>
                  </a:cxn>
                  <a:cxn ang="0">
                    <a:pos x="109" y="199"/>
                  </a:cxn>
                  <a:cxn ang="0">
                    <a:pos x="142" y="243"/>
                  </a:cxn>
                  <a:cxn ang="0">
                    <a:pos x="169" y="280"/>
                  </a:cxn>
                  <a:cxn ang="0">
                    <a:pos x="179" y="283"/>
                  </a:cxn>
                  <a:cxn ang="0">
                    <a:pos x="192" y="273"/>
                  </a:cxn>
                </a:cxnLst>
                <a:rect l="0" t="0" r="r" b="b"/>
                <a:pathLst>
                  <a:path w="201" h="291">
                    <a:moveTo>
                      <a:pt x="199" y="268"/>
                    </a:moveTo>
                    <a:lnTo>
                      <a:pt x="200" y="263"/>
                    </a:lnTo>
                    <a:lnTo>
                      <a:pt x="192" y="264"/>
                    </a:lnTo>
                    <a:lnTo>
                      <a:pt x="185" y="263"/>
                    </a:lnTo>
                    <a:lnTo>
                      <a:pt x="175" y="255"/>
                    </a:lnTo>
                    <a:lnTo>
                      <a:pt x="158" y="229"/>
                    </a:lnTo>
                    <a:lnTo>
                      <a:pt x="135" y="190"/>
                    </a:lnTo>
                    <a:lnTo>
                      <a:pt x="122" y="169"/>
                    </a:lnTo>
                    <a:lnTo>
                      <a:pt x="113" y="151"/>
                    </a:lnTo>
                    <a:lnTo>
                      <a:pt x="112" y="141"/>
                    </a:lnTo>
                    <a:lnTo>
                      <a:pt x="112" y="130"/>
                    </a:lnTo>
                    <a:lnTo>
                      <a:pt x="114" y="123"/>
                    </a:lnTo>
                    <a:lnTo>
                      <a:pt x="119" y="119"/>
                    </a:lnTo>
                    <a:lnTo>
                      <a:pt x="123" y="119"/>
                    </a:lnTo>
                    <a:lnTo>
                      <a:pt x="128" y="121"/>
                    </a:lnTo>
                    <a:lnTo>
                      <a:pt x="137" y="129"/>
                    </a:lnTo>
                    <a:lnTo>
                      <a:pt x="148" y="136"/>
                    </a:lnTo>
                    <a:lnTo>
                      <a:pt x="156" y="140"/>
                    </a:lnTo>
                    <a:lnTo>
                      <a:pt x="161" y="141"/>
                    </a:lnTo>
                    <a:lnTo>
                      <a:pt x="165" y="140"/>
                    </a:lnTo>
                    <a:lnTo>
                      <a:pt x="167" y="136"/>
                    </a:lnTo>
                    <a:lnTo>
                      <a:pt x="166" y="134"/>
                    </a:lnTo>
                    <a:lnTo>
                      <a:pt x="165" y="130"/>
                    </a:lnTo>
                    <a:lnTo>
                      <a:pt x="157" y="123"/>
                    </a:lnTo>
                    <a:lnTo>
                      <a:pt x="143" y="114"/>
                    </a:lnTo>
                    <a:lnTo>
                      <a:pt x="136" y="108"/>
                    </a:lnTo>
                    <a:lnTo>
                      <a:pt x="131" y="99"/>
                    </a:lnTo>
                    <a:lnTo>
                      <a:pt x="127" y="86"/>
                    </a:lnTo>
                    <a:lnTo>
                      <a:pt x="126" y="74"/>
                    </a:lnTo>
                    <a:lnTo>
                      <a:pt x="123" y="69"/>
                    </a:lnTo>
                    <a:lnTo>
                      <a:pt x="119" y="63"/>
                    </a:lnTo>
                    <a:lnTo>
                      <a:pt x="113" y="56"/>
                    </a:lnTo>
                    <a:lnTo>
                      <a:pt x="109" y="53"/>
                    </a:lnTo>
                    <a:lnTo>
                      <a:pt x="109" y="48"/>
                    </a:lnTo>
                    <a:lnTo>
                      <a:pt x="112" y="40"/>
                    </a:lnTo>
                    <a:lnTo>
                      <a:pt x="114" y="36"/>
                    </a:lnTo>
                    <a:lnTo>
                      <a:pt x="117" y="31"/>
                    </a:lnTo>
                    <a:lnTo>
                      <a:pt x="119" y="24"/>
                    </a:lnTo>
                    <a:lnTo>
                      <a:pt x="117" y="15"/>
                    </a:lnTo>
                    <a:lnTo>
                      <a:pt x="116" y="9"/>
                    </a:lnTo>
                    <a:lnTo>
                      <a:pt x="112" y="4"/>
                    </a:lnTo>
                    <a:lnTo>
                      <a:pt x="106" y="1"/>
                    </a:lnTo>
                    <a:lnTo>
                      <a:pt x="97" y="0"/>
                    </a:lnTo>
                    <a:lnTo>
                      <a:pt x="91" y="3"/>
                    </a:lnTo>
                    <a:lnTo>
                      <a:pt x="87" y="6"/>
                    </a:lnTo>
                    <a:lnTo>
                      <a:pt x="84" y="13"/>
                    </a:lnTo>
                    <a:lnTo>
                      <a:pt x="83" y="18"/>
                    </a:lnTo>
                    <a:lnTo>
                      <a:pt x="84" y="23"/>
                    </a:lnTo>
                    <a:lnTo>
                      <a:pt x="87" y="30"/>
                    </a:lnTo>
                    <a:lnTo>
                      <a:pt x="88" y="35"/>
                    </a:lnTo>
                    <a:lnTo>
                      <a:pt x="89" y="40"/>
                    </a:lnTo>
                    <a:lnTo>
                      <a:pt x="88" y="46"/>
                    </a:lnTo>
                    <a:lnTo>
                      <a:pt x="84" y="51"/>
                    </a:lnTo>
                    <a:lnTo>
                      <a:pt x="78" y="56"/>
                    </a:lnTo>
                    <a:lnTo>
                      <a:pt x="70" y="60"/>
                    </a:lnTo>
                    <a:lnTo>
                      <a:pt x="65" y="64"/>
                    </a:lnTo>
                    <a:lnTo>
                      <a:pt x="60" y="69"/>
                    </a:lnTo>
                    <a:lnTo>
                      <a:pt x="55" y="75"/>
                    </a:lnTo>
                    <a:lnTo>
                      <a:pt x="50" y="86"/>
                    </a:lnTo>
                    <a:lnTo>
                      <a:pt x="47" y="99"/>
                    </a:lnTo>
                    <a:lnTo>
                      <a:pt x="43" y="109"/>
                    </a:lnTo>
                    <a:lnTo>
                      <a:pt x="42" y="121"/>
                    </a:lnTo>
                    <a:lnTo>
                      <a:pt x="40" y="136"/>
                    </a:lnTo>
                    <a:lnTo>
                      <a:pt x="40" y="145"/>
                    </a:lnTo>
                    <a:lnTo>
                      <a:pt x="40" y="153"/>
                    </a:lnTo>
                    <a:lnTo>
                      <a:pt x="42" y="158"/>
                    </a:lnTo>
                    <a:lnTo>
                      <a:pt x="44" y="160"/>
                    </a:lnTo>
                    <a:lnTo>
                      <a:pt x="49" y="161"/>
                    </a:lnTo>
                    <a:lnTo>
                      <a:pt x="52" y="160"/>
                    </a:lnTo>
                    <a:lnTo>
                      <a:pt x="53" y="158"/>
                    </a:lnTo>
                    <a:lnTo>
                      <a:pt x="53" y="148"/>
                    </a:lnTo>
                    <a:lnTo>
                      <a:pt x="53" y="133"/>
                    </a:lnTo>
                    <a:lnTo>
                      <a:pt x="54" y="123"/>
                    </a:lnTo>
                    <a:lnTo>
                      <a:pt x="55" y="116"/>
                    </a:lnTo>
                    <a:lnTo>
                      <a:pt x="59" y="110"/>
                    </a:lnTo>
                    <a:lnTo>
                      <a:pt x="64" y="109"/>
                    </a:lnTo>
                    <a:lnTo>
                      <a:pt x="69" y="110"/>
                    </a:lnTo>
                    <a:lnTo>
                      <a:pt x="70" y="114"/>
                    </a:lnTo>
                    <a:lnTo>
                      <a:pt x="69" y="125"/>
                    </a:lnTo>
                    <a:lnTo>
                      <a:pt x="68" y="140"/>
                    </a:lnTo>
                    <a:lnTo>
                      <a:pt x="65" y="154"/>
                    </a:lnTo>
                    <a:lnTo>
                      <a:pt x="62" y="166"/>
                    </a:lnTo>
                    <a:lnTo>
                      <a:pt x="58" y="183"/>
                    </a:lnTo>
                    <a:lnTo>
                      <a:pt x="53" y="196"/>
                    </a:lnTo>
                    <a:lnTo>
                      <a:pt x="42" y="214"/>
                    </a:lnTo>
                    <a:lnTo>
                      <a:pt x="33" y="225"/>
                    </a:lnTo>
                    <a:lnTo>
                      <a:pt x="18" y="243"/>
                    </a:lnTo>
                    <a:lnTo>
                      <a:pt x="8" y="255"/>
                    </a:lnTo>
                    <a:lnTo>
                      <a:pt x="0" y="266"/>
                    </a:lnTo>
                    <a:lnTo>
                      <a:pt x="0" y="271"/>
                    </a:lnTo>
                    <a:lnTo>
                      <a:pt x="8" y="280"/>
                    </a:lnTo>
                    <a:lnTo>
                      <a:pt x="19" y="290"/>
                    </a:lnTo>
                    <a:lnTo>
                      <a:pt x="30" y="290"/>
                    </a:lnTo>
                    <a:lnTo>
                      <a:pt x="33" y="288"/>
                    </a:lnTo>
                    <a:lnTo>
                      <a:pt x="28" y="281"/>
                    </a:lnTo>
                    <a:lnTo>
                      <a:pt x="23" y="275"/>
                    </a:lnTo>
                    <a:lnTo>
                      <a:pt x="23" y="270"/>
                    </a:lnTo>
                    <a:lnTo>
                      <a:pt x="30" y="259"/>
                    </a:lnTo>
                    <a:lnTo>
                      <a:pt x="43" y="246"/>
                    </a:lnTo>
                    <a:lnTo>
                      <a:pt x="62" y="223"/>
                    </a:lnTo>
                    <a:lnTo>
                      <a:pt x="78" y="203"/>
                    </a:lnTo>
                    <a:lnTo>
                      <a:pt x="84" y="196"/>
                    </a:lnTo>
                    <a:lnTo>
                      <a:pt x="88" y="191"/>
                    </a:lnTo>
                    <a:lnTo>
                      <a:pt x="96" y="190"/>
                    </a:lnTo>
                    <a:lnTo>
                      <a:pt x="102" y="194"/>
                    </a:lnTo>
                    <a:lnTo>
                      <a:pt x="109" y="199"/>
                    </a:lnTo>
                    <a:lnTo>
                      <a:pt x="125" y="219"/>
                    </a:lnTo>
                    <a:lnTo>
                      <a:pt x="142" y="243"/>
                    </a:lnTo>
                    <a:lnTo>
                      <a:pt x="158" y="266"/>
                    </a:lnTo>
                    <a:lnTo>
                      <a:pt x="169" y="280"/>
                    </a:lnTo>
                    <a:lnTo>
                      <a:pt x="172" y="283"/>
                    </a:lnTo>
                    <a:lnTo>
                      <a:pt x="179" y="283"/>
                    </a:lnTo>
                    <a:lnTo>
                      <a:pt x="185" y="278"/>
                    </a:lnTo>
                    <a:lnTo>
                      <a:pt x="192" y="273"/>
                    </a:lnTo>
                    <a:lnTo>
                      <a:pt x="199" y="268"/>
                    </a:lnTo>
                  </a:path>
                </a:pathLst>
              </a:custGeom>
              <a:solidFill>
                <a:srgbClr val="CECECE"/>
              </a:solidFill>
              <a:ln w="25400" cap="rnd" cmpd="sng">
                <a:solidFill>
                  <a:schemeClr val="tx2"/>
                </a:solidFill>
                <a:prstDash val="solid"/>
                <a:round/>
                <a:headEnd type="none" w="med" len="med"/>
                <a:tailEnd type="none" w="med" len="med"/>
              </a:ln>
              <a:effectLst/>
            </p:spPr>
            <p:txBody>
              <a:bodyPr>
                <a:prstTxWarp prst="textNoShape">
                  <a:avLst/>
                </a:prstTxWarp>
              </a:bodyPr>
              <a:lstStyle/>
              <a:p>
                <a:endParaRPr lang="en-US"/>
              </a:p>
            </p:txBody>
          </p:sp>
          <p:grpSp>
            <p:nvGrpSpPr>
              <p:cNvPr id="12" name="Group 61"/>
              <p:cNvGrpSpPr>
                <a:grpSpLocks/>
              </p:cNvGrpSpPr>
              <p:nvPr/>
            </p:nvGrpSpPr>
            <p:grpSpPr bwMode="auto">
              <a:xfrm>
                <a:off x="1697" y="2297"/>
                <a:ext cx="260" cy="310"/>
                <a:chOff x="1697" y="2297"/>
                <a:chExt cx="260" cy="310"/>
              </a:xfrm>
            </p:grpSpPr>
            <p:grpSp>
              <p:nvGrpSpPr>
                <p:cNvPr id="13" name="Group 62"/>
                <p:cNvGrpSpPr>
                  <a:grpSpLocks/>
                </p:cNvGrpSpPr>
                <p:nvPr/>
              </p:nvGrpSpPr>
              <p:grpSpPr bwMode="auto">
                <a:xfrm>
                  <a:off x="1697" y="2297"/>
                  <a:ext cx="260" cy="310"/>
                  <a:chOff x="1697" y="2297"/>
                  <a:chExt cx="260" cy="310"/>
                </a:xfrm>
              </p:grpSpPr>
              <p:sp>
                <p:nvSpPr>
                  <p:cNvPr id="2724927" name="AutoShape 63"/>
                  <p:cNvSpPr>
                    <a:spLocks noChangeArrowheads="1"/>
                  </p:cNvSpPr>
                  <p:nvPr/>
                </p:nvSpPr>
                <p:spPr bwMode="auto">
                  <a:xfrm>
                    <a:off x="1697" y="2348"/>
                    <a:ext cx="260" cy="259"/>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4928" name="AutoShape 64"/>
                  <p:cNvSpPr>
                    <a:spLocks noChangeArrowheads="1"/>
                  </p:cNvSpPr>
                  <p:nvPr/>
                </p:nvSpPr>
                <p:spPr bwMode="auto">
                  <a:xfrm>
                    <a:off x="1759" y="2297"/>
                    <a:ext cx="198" cy="45"/>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24929" name="Oval 65"/>
                <p:cNvSpPr>
                  <a:spLocks noChangeArrowheads="1"/>
                </p:cNvSpPr>
                <p:nvPr/>
              </p:nvSpPr>
              <p:spPr bwMode="auto">
                <a:xfrm>
                  <a:off x="1778" y="2323"/>
                  <a:ext cx="27" cy="9"/>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930" name="AutoShape 66"/>
                <p:cNvSpPr>
                  <a:spLocks noChangeArrowheads="1"/>
                </p:cNvSpPr>
                <p:nvPr/>
              </p:nvSpPr>
              <p:spPr bwMode="auto">
                <a:xfrm>
                  <a:off x="1728" y="2470"/>
                  <a:ext cx="138" cy="55"/>
                </a:xfrm>
                <a:prstGeom prst="octagon">
                  <a:avLst>
                    <a:gd name="adj" fmla="val 29282"/>
                  </a:avLst>
                </a:prstGeom>
                <a:no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24931" name="Line 67"/>
              <p:cNvSpPr>
                <a:spLocks noChangeShapeType="1"/>
              </p:cNvSpPr>
              <p:nvPr/>
            </p:nvSpPr>
            <p:spPr bwMode="auto">
              <a:xfrm>
                <a:off x="1717" y="1313"/>
                <a:ext cx="264"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932" name="Line 68"/>
              <p:cNvSpPr>
                <a:spLocks noChangeShapeType="1"/>
              </p:cNvSpPr>
              <p:nvPr/>
            </p:nvSpPr>
            <p:spPr bwMode="auto">
              <a:xfrm flipH="1">
                <a:off x="1993"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933" name="Line 69"/>
              <p:cNvSpPr>
                <a:spLocks noChangeShapeType="1"/>
              </p:cNvSpPr>
              <p:nvPr/>
            </p:nvSpPr>
            <p:spPr bwMode="auto">
              <a:xfrm flipH="1">
                <a:off x="2276"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934" name="AutoShape 70"/>
              <p:cNvSpPr>
                <a:spLocks noChangeArrowheads="1"/>
              </p:cNvSpPr>
              <p:nvPr/>
            </p:nvSpPr>
            <p:spPr bwMode="auto">
              <a:xfrm>
                <a:off x="1774" y="2686"/>
                <a:ext cx="207" cy="260"/>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4935" name="AutoShape 71"/>
              <p:cNvSpPr>
                <a:spLocks noChangeArrowheads="1"/>
              </p:cNvSpPr>
              <p:nvPr/>
            </p:nvSpPr>
            <p:spPr bwMode="auto">
              <a:xfrm>
                <a:off x="1823" y="2635"/>
                <a:ext cx="158" cy="46"/>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4936" name="AutoShape 72"/>
              <p:cNvSpPr>
                <a:spLocks noChangeArrowheads="1"/>
              </p:cNvSpPr>
              <p:nvPr/>
            </p:nvSpPr>
            <p:spPr bwMode="auto">
              <a:xfrm>
                <a:off x="1815" y="2707"/>
                <a:ext cx="107" cy="15"/>
              </a:xfrm>
              <a:prstGeom prst="parallelogram">
                <a:avLst>
                  <a:gd name="adj" fmla="val 178300"/>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grpSp>
            <p:nvGrpSpPr>
              <p:cNvPr id="14" name="Group 73"/>
              <p:cNvGrpSpPr>
                <a:grpSpLocks/>
              </p:cNvGrpSpPr>
              <p:nvPr/>
            </p:nvGrpSpPr>
            <p:grpSpPr bwMode="auto">
              <a:xfrm>
                <a:off x="2320" y="2676"/>
                <a:ext cx="202" cy="257"/>
                <a:chOff x="2320" y="2676"/>
                <a:chExt cx="202" cy="257"/>
              </a:xfrm>
            </p:grpSpPr>
            <p:sp>
              <p:nvSpPr>
                <p:cNvPr id="2724938" name="Freeform 74"/>
                <p:cNvSpPr>
                  <a:spLocks/>
                </p:cNvSpPr>
                <p:nvPr/>
              </p:nvSpPr>
              <p:spPr bwMode="auto">
                <a:xfrm>
                  <a:off x="2450" y="2795"/>
                  <a:ext cx="61" cy="138"/>
                </a:xfrm>
                <a:custGeom>
                  <a:avLst/>
                  <a:gdLst/>
                  <a:ahLst/>
                  <a:cxnLst>
                    <a:cxn ang="0">
                      <a:pos x="44" y="0"/>
                    </a:cxn>
                    <a:cxn ang="0">
                      <a:pos x="60" y="0"/>
                    </a:cxn>
                    <a:cxn ang="0">
                      <a:pos x="16" y="137"/>
                    </a:cxn>
                    <a:cxn ang="0">
                      <a:pos x="0" y="137"/>
                    </a:cxn>
                    <a:cxn ang="0">
                      <a:pos x="44" y="0"/>
                    </a:cxn>
                  </a:cxnLst>
                  <a:rect l="0" t="0" r="r" b="b"/>
                  <a:pathLst>
                    <a:path w="61" h="138">
                      <a:moveTo>
                        <a:pt x="44" y="0"/>
                      </a:moveTo>
                      <a:lnTo>
                        <a:pt x="60" y="0"/>
                      </a:lnTo>
                      <a:lnTo>
                        <a:pt x="16" y="137"/>
                      </a:lnTo>
                      <a:lnTo>
                        <a:pt x="0" y="137"/>
                      </a:lnTo>
                      <a:lnTo>
                        <a:pt x="44" y="0"/>
                      </a:lnTo>
                    </a:path>
                  </a:pathLst>
                </a:custGeom>
                <a:solidFill>
                  <a:srgbClr val="F39FD1"/>
                </a:solidFill>
                <a:ln w="12700" cap="rnd" cmpd="sng">
                  <a:noFill/>
                  <a:prstDash val="solid"/>
                  <a:round/>
                  <a:headEnd type="none" w="med" len="med"/>
                  <a:tailEnd type="none" w="med" len="med"/>
                </a:ln>
                <a:effectLst/>
              </p:spPr>
              <p:txBody>
                <a:bodyPr>
                  <a:prstTxWarp prst="textNoShape">
                    <a:avLst/>
                  </a:prstTxWarp>
                </a:bodyPr>
                <a:lstStyle/>
                <a:p>
                  <a:endParaRPr lang="en-US"/>
                </a:p>
              </p:txBody>
            </p:sp>
            <p:sp>
              <p:nvSpPr>
                <p:cNvPr id="2724939" name="Rectangle 75"/>
                <p:cNvSpPr>
                  <a:spLocks noChangeArrowheads="1"/>
                </p:cNvSpPr>
                <p:nvPr/>
              </p:nvSpPr>
              <p:spPr bwMode="auto">
                <a:xfrm>
                  <a:off x="2445" y="2795"/>
                  <a:ext cx="77"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4940" name="Rectangle 76"/>
                <p:cNvSpPr>
                  <a:spLocks noChangeArrowheads="1"/>
                </p:cNvSpPr>
                <p:nvPr/>
              </p:nvSpPr>
              <p:spPr bwMode="auto">
                <a:xfrm>
                  <a:off x="2453" y="2851"/>
                  <a:ext cx="57" cy="13"/>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4941" name="Rectangle 77"/>
                <p:cNvSpPr>
                  <a:spLocks noChangeArrowheads="1"/>
                </p:cNvSpPr>
                <p:nvPr/>
              </p:nvSpPr>
              <p:spPr bwMode="auto">
                <a:xfrm>
                  <a:off x="2322" y="2851"/>
                  <a:ext cx="73" cy="9"/>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4942" name="Oval 78"/>
                <p:cNvSpPr>
                  <a:spLocks noChangeArrowheads="1"/>
                </p:cNvSpPr>
                <p:nvPr/>
              </p:nvSpPr>
              <p:spPr bwMode="auto">
                <a:xfrm>
                  <a:off x="2380" y="2676"/>
                  <a:ext cx="22" cy="25"/>
                </a:xfrm>
                <a:prstGeom prst="ellipse">
                  <a:avLst/>
                </a:prstGeom>
                <a:solidFill>
                  <a:srgbClr val="F39FD1"/>
                </a:solidFill>
                <a:ln w="25400">
                  <a:solidFill>
                    <a:srgbClr val="000000"/>
                  </a:solidFill>
                  <a:round/>
                  <a:headEnd/>
                  <a:tailEnd/>
                </a:ln>
                <a:effectLst/>
              </p:spPr>
              <p:txBody>
                <a:bodyPr wrap="none" anchor="ctr">
                  <a:prstTxWarp prst="textNoShape">
                    <a:avLst/>
                  </a:prstTxWarp>
                </a:bodyPr>
                <a:lstStyle/>
                <a:p>
                  <a:endParaRPr lang="en-US"/>
                </a:p>
              </p:txBody>
            </p:sp>
            <p:sp>
              <p:nvSpPr>
                <p:cNvPr id="2724943" name="Freeform 79"/>
                <p:cNvSpPr>
                  <a:spLocks/>
                </p:cNvSpPr>
                <p:nvPr/>
              </p:nvSpPr>
              <p:spPr bwMode="auto">
                <a:xfrm>
                  <a:off x="2320" y="2720"/>
                  <a:ext cx="140" cy="213"/>
                </a:xfrm>
                <a:custGeom>
                  <a:avLst/>
                  <a:gdLst/>
                  <a:ahLst/>
                  <a:cxnLst>
                    <a:cxn ang="0">
                      <a:pos x="1" y="98"/>
                    </a:cxn>
                    <a:cxn ang="0">
                      <a:pos x="1" y="101"/>
                    </a:cxn>
                    <a:cxn ang="0">
                      <a:pos x="0" y="104"/>
                    </a:cxn>
                    <a:cxn ang="0">
                      <a:pos x="0" y="108"/>
                    </a:cxn>
                    <a:cxn ang="0">
                      <a:pos x="1" y="111"/>
                    </a:cxn>
                    <a:cxn ang="0">
                      <a:pos x="3" y="114"/>
                    </a:cxn>
                    <a:cxn ang="0">
                      <a:pos x="6" y="117"/>
                    </a:cxn>
                    <a:cxn ang="0">
                      <a:pos x="9" y="119"/>
                    </a:cxn>
                    <a:cxn ang="0">
                      <a:pos x="11" y="119"/>
                    </a:cxn>
                    <a:cxn ang="0">
                      <a:pos x="15" y="119"/>
                    </a:cxn>
                    <a:cxn ang="0">
                      <a:pos x="91" y="212"/>
                    </a:cxn>
                    <a:cxn ang="0">
                      <a:pos x="115" y="102"/>
                    </a:cxn>
                    <a:cxn ang="0">
                      <a:pos x="114" y="99"/>
                    </a:cxn>
                    <a:cxn ang="0">
                      <a:pos x="113" y="98"/>
                    </a:cxn>
                    <a:cxn ang="0">
                      <a:pos x="111" y="96"/>
                    </a:cxn>
                    <a:cxn ang="0">
                      <a:pos x="109" y="94"/>
                    </a:cxn>
                    <a:cxn ang="0">
                      <a:pos x="107" y="93"/>
                    </a:cxn>
                    <a:cxn ang="0">
                      <a:pos x="104" y="93"/>
                    </a:cxn>
                    <a:cxn ang="0">
                      <a:pos x="101" y="93"/>
                    </a:cxn>
                    <a:cxn ang="0">
                      <a:pos x="99" y="93"/>
                    </a:cxn>
                    <a:cxn ang="0">
                      <a:pos x="67" y="54"/>
                    </a:cxn>
                    <a:cxn ang="0">
                      <a:pos x="129" y="67"/>
                    </a:cxn>
                    <a:cxn ang="0">
                      <a:pos x="132" y="66"/>
                    </a:cxn>
                    <a:cxn ang="0">
                      <a:pos x="133" y="66"/>
                    </a:cxn>
                    <a:cxn ang="0">
                      <a:pos x="136" y="64"/>
                    </a:cxn>
                    <a:cxn ang="0">
                      <a:pos x="138" y="62"/>
                    </a:cxn>
                    <a:cxn ang="0">
                      <a:pos x="138" y="59"/>
                    </a:cxn>
                    <a:cxn ang="0">
                      <a:pos x="139" y="56"/>
                    </a:cxn>
                    <a:cxn ang="0">
                      <a:pos x="138" y="53"/>
                    </a:cxn>
                    <a:cxn ang="0">
                      <a:pos x="137" y="51"/>
                    </a:cxn>
                    <a:cxn ang="0">
                      <a:pos x="135" y="49"/>
                    </a:cxn>
                    <a:cxn ang="0">
                      <a:pos x="133" y="47"/>
                    </a:cxn>
                    <a:cxn ang="0">
                      <a:pos x="130" y="46"/>
                    </a:cxn>
                    <a:cxn ang="0">
                      <a:pos x="88" y="46"/>
                    </a:cxn>
                    <a:cxn ang="0">
                      <a:pos x="81" y="30"/>
                    </a:cxn>
                    <a:cxn ang="0">
                      <a:pos x="81" y="26"/>
                    </a:cxn>
                    <a:cxn ang="0">
                      <a:pos x="82" y="22"/>
                    </a:cxn>
                    <a:cxn ang="0">
                      <a:pos x="82" y="18"/>
                    </a:cxn>
                    <a:cxn ang="0">
                      <a:pos x="81" y="14"/>
                    </a:cxn>
                    <a:cxn ang="0">
                      <a:pos x="79" y="11"/>
                    </a:cxn>
                    <a:cxn ang="0">
                      <a:pos x="77" y="8"/>
                    </a:cxn>
                    <a:cxn ang="0">
                      <a:pos x="74" y="5"/>
                    </a:cxn>
                    <a:cxn ang="0">
                      <a:pos x="71" y="3"/>
                    </a:cxn>
                    <a:cxn ang="0">
                      <a:pos x="67" y="1"/>
                    </a:cxn>
                    <a:cxn ang="0">
                      <a:pos x="63" y="0"/>
                    </a:cxn>
                    <a:cxn ang="0">
                      <a:pos x="58" y="0"/>
                    </a:cxn>
                    <a:cxn ang="0">
                      <a:pos x="54" y="1"/>
                    </a:cxn>
                    <a:cxn ang="0">
                      <a:pos x="50" y="2"/>
                    </a:cxn>
                    <a:cxn ang="0">
                      <a:pos x="45" y="4"/>
                    </a:cxn>
                    <a:cxn ang="0">
                      <a:pos x="42" y="8"/>
                    </a:cxn>
                    <a:cxn ang="0">
                      <a:pos x="40" y="12"/>
                    </a:cxn>
                    <a:cxn ang="0">
                      <a:pos x="38" y="16"/>
                    </a:cxn>
                  </a:cxnLst>
                  <a:rect l="0" t="0" r="r" b="b"/>
                  <a:pathLst>
                    <a:path w="140" h="213">
                      <a:moveTo>
                        <a:pt x="38" y="16"/>
                      </a:moveTo>
                      <a:lnTo>
                        <a:pt x="1" y="98"/>
                      </a:lnTo>
                      <a:lnTo>
                        <a:pt x="1" y="99"/>
                      </a:lnTo>
                      <a:lnTo>
                        <a:pt x="1" y="101"/>
                      </a:lnTo>
                      <a:lnTo>
                        <a:pt x="0" y="102"/>
                      </a:lnTo>
                      <a:lnTo>
                        <a:pt x="0" y="104"/>
                      </a:lnTo>
                      <a:lnTo>
                        <a:pt x="0" y="106"/>
                      </a:lnTo>
                      <a:lnTo>
                        <a:pt x="0" y="108"/>
                      </a:lnTo>
                      <a:lnTo>
                        <a:pt x="1" y="109"/>
                      </a:lnTo>
                      <a:lnTo>
                        <a:pt x="1" y="111"/>
                      </a:lnTo>
                      <a:lnTo>
                        <a:pt x="2" y="113"/>
                      </a:lnTo>
                      <a:lnTo>
                        <a:pt x="3" y="114"/>
                      </a:lnTo>
                      <a:lnTo>
                        <a:pt x="4" y="116"/>
                      </a:lnTo>
                      <a:lnTo>
                        <a:pt x="6" y="117"/>
                      </a:lnTo>
                      <a:lnTo>
                        <a:pt x="7" y="118"/>
                      </a:lnTo>
                      <a:lnTo>
                        <a:pt x="9" y="119"/>
                      </a:lnTo>
                      <a:lnTo>
                        <a:pt x="10" y="119"/>
                      </a:lnTo>
                      <a:lnTo>
                        <a:pt x="11" y="119"/>
                      </a:lnTo>
                      <a:lnTo>
                        <a:pt x="13" y="119"/>
                      </a:lnTo>
                      <a:lnTo>
                        <a:pt x="15" y="119"/>
                      </a:lnTo>
                      <a:lnTo>
                        <a:pt x="91" y="119"/>
                      </a:lnTo>
                      <a:lnTo>
                        <a:pt x="91" y="212"/>
                      </a:lnTo>
                      <a:lnTo>
                        <a:pt x="115" y="212"/>
                      </a:lnTo>
                      <a:lnTo>
                        <a:pt x="115" y="102"/>
                      </a:lnTo>
                      <a:lnTo>
                        <a:pt x="115" y="101"/>
                      </a:lnTo>
                      <a:lnTo>
                        <a:pt x="114" y="99"/>
                      </a:lnTo>
                      <a:lnTo>
                        <a:pt x="114" y="98"/>
                      </a:lnTo>
                      <a:lnTo>
                        <a:pt x="113" y="98"/>
                      </a:lnTo>
                      <a:lnTo>
                        <a:pt x="112" y="97"/>
                      </a:lnTo>
                      <a:lnTo>
                        <a:pt x="111" y="96"/>
                      </a:lnTo>
                      <a:lnTo>
                        <a:pt x="110" y="95"/>
                      </a:lnTo>
                      <a:lnTo>
                        <a:pt x="109" y="94"/>
                      </a:lnTo>
                      <a:lnTo>
                        <a:pt x="108" y="94"/>
                      </a:lnTo>
                      <a:lnTo>
                        <a:pt x="107" y="93"/>
                      </a:lnTo>
                      <a:lnTo>
                        <a:pt x="105" y="93"/>
                      </a:lnTo>
                      <a:lnTo>
                        <a:pt x="104" y="93"/>
                      </a:lnTo>
                      <a:lnTo>
                        <a:pt x="102" y="93"/>
                      </a:lnTo>
                      <a:lnTo>
                        <a:pt x="101" y="93"/>
                      </a:lnTo>
                      <a:lnTo>
                        <a:pt x="100" y="93"/>
                      </a:lnTo>
                      <a:lnTo>
                        <a:pt x="99" y="93"/>
                      </a:lnTo>
                      <a:lnTo>
                        <a:pt x="55" y="90"/>
                      </a:lnTo>
                      <a:lnTo>
                        <a:pt x="67" y="54"/>
                      </a:lnTo>
                      <a:lnTo>
                        <a:pt x="76" y="67"/>
                      </a:lnTo>
                      <a:lnTo>
                        <a:pt x="129" y="67"/>
                      </a:lnTo>
                      <a:lnTo>
                        <a:pt x="130" y="66"/>
                      </a:lnTo>
                      <a:lnTo>
                        <a:pt x="132" y="66"/>
                      </a:lnTo>
                      <a:lnTo>
                        <a:pt x="133" y="66"/>
                      </a:lnTo>
                      <a:lnTo>
                        <a:pt x="133" y="66"/>
                      </a:lnTo>
                      <a:lnTo>
                        <a:pt x="135" y="64"/>
                      </a:lnTo>
                      <a:lnTo>
                        <a:pt x="136" y="64"/>
                      </a:lnTo>
                      <a:lnTo>
                        <a:pt x="137" y="63"/>
                      </a:lnTo>
                      <a:lnTo>
                        <a:pt x="138" y="62"/>
                      </a:lnTo>
                      <a:lnTo>
                        <a:pt x="138" y="61"/>
                      </a:lnTo>
                      <a:lnTo>
                        <a:pt x="138" y="59"/>
                      </a:lnTo>
                      <a:lnTo>
                        <a:pt x="139" y="58"/>
                      </a:lnTo>
                      <a:lnTo>
                        <a:pt x="139" y="56"/>
                      </a:lnTo>
                      <a:lnTo>
                        <a:pt x="139" y="54"/>
                      </a:lnTo>
                      <a:lnTo>
                        <a:pt x="138" y="53"/>
                      </a:lnTo>
                      <a:lnTo>
                        <a:pt x="138" y="52"/>
                      </a:lnTo>
                      <a:lnTo>
                        <a:pt x="137" y="51"/>
                      </a:lnTo>
                      <a:lnTo>
                        <a:pt x="136" y="49"/>
                      </a:lnTo>
                      <a:lnTo>
                        <a:pt x="135" y="49"/>
                      </a:lnTo>
                      <a:lnTo>
                        <a:pt x="134" y="48"/>
                      </a:lnTo>
                      <a:lnTo>
                        <a:pt x="133" y="47"/>
                      </a:lnTo>
                      <a:lnTo>
                        <a:pt x="132" y="46"/>
                      </a:lnTo>
                      <a:lnTo>
                        <a:pt x="130" y="46"/>
                      </a:lnTo>
                      <a:lnTo>
                        <a:pt x="129" y="46"/>
                      </a:lnTo>
                      <a:lnTo>
                        <a:pt x="88" y="46"/>
                      </a:lnTo>
                      <a:lnTo>
                        <a:pt x="79" y="31"/>
                      </a:lnTo>
                      <a:lnTo>
                        <a:pt x="81" y="30"/>
                      </a:lnTo>
                      <a:lnTo>
                        <a:pt x="81" y="28"/>
                      </a:lnTo>
                      <a:lnTo>
                        <a:pt x="81" y="26"/>
                      </a:lnTo>
                      <a:lnTo>
                        <a:pt x="82" y="24"/>
                      </a:lnTo>
                      <a:lnTo>
                        <a:pt x="82" y="22"/>
                      </a:lnTo>
                      <a:lnTo>
                        <a:pt x="82" y="20"/>
                      </a:lnTo>
                      <a:lnTo>
                        <a:pt x="82" y="18"/>
                      </a:lnTo>
                      <a:lnTo>
                        <a:pt x="81" y="16"/>
                      </a:lnTo>
                      <a:lnTo>
                        <a:pt x="81" y="14"/>
                      </a:lnTo>
                      <a:lnTo>
                        <a:pt x="80" y="13"/>
                      </a:lnTo>
                      <a:lnTo>
                        <a:pt x="79" y="11"/>
                      </a:lnTo>
                      <a:lnTo>
                        <a:pt x="78" y="9"/>
                      </a:lnTo>
                      <a:lnTo>
                        <a:pt x="77" y="8"/>
                      </a:lnTo>
                      <a:lnTo>
                        <a:pt x="76" y="6"/>
                      </a:lnTo>
                      <a:lnTo>
                        <a:pt x="74" y="5"/>
                      </a:lnTo>
                      <a:lnTo>
                        <a:pt x="73" y="4"/>
                      </a:lnTo>
                      <a:lnTo>
                        <a:pt x="71" y="3"/>
                      </a:lnTo>
                      <a:lnTo>
                        <a:pt x="69" y="2"/>
                      </a:lnTo>
                      <a:lnTo>
                        <a:pt x="67" y="1"/>
                      </a:lnTo>
                      <a:lnTo>
                        <a:pt x="65" y="1"/>
                      </a:lnTo>
                      <a:lnTo>
                        <a:pt x="63" y="0"/>
                      </a:lnTo>
                      <a:lnTo>
                        <a:pt x="61" y="0"/>
                      </a:lnTo>
                      <a:lnTo>
                        <a:pt x="58" y="0"/>
                      </a:lnTo>
                      <a:lnTo>
                        <a:pt x="56" y="0"/>
                      </a:lnTo>
                      <a:lnTo>
                        <a:pt x="54" y="1"/>
                      </a:lnTo>
                      <a:lnTo>
                        <a:pt x="52" y="1"/>
                      </a:lnTo>
                      <a:lnTo>
                        <a:pt x="50" y="2"/>
                      </a:lnTo>
                      <a:lnTo>
                        <a:pt x="48" y="3"/>
                      </a:lnTo>
                      <a:lnTo>
                        <a:pt x="45" y="4"/>
                      </a:lnTo>
                      <a:lnTo>
                        <a:pt x="44" y="6"/>
                      </a:lnTo>
                      <a:lnTo>
                        <a:pt x="42" y="8"/>
                      </a:lnTo>
                      <a:lnTo>
                        <a:pt x="41" y="9"/>
                      </a:lnTo>
                      <a:lnTo>
                        <a:pt x="40" y="12"/>
                      </a:lnTo>
                      <a:lnTo>
                        <a:pt x="38" y="14"/>
                      </a:lnTo>
                      <a:lnTo>
                        <a:pt x="38" y="16"/>
                      </a:lnTo>
                    </a:path>
                  </a:pathLst>
                </a:custGeom>
                <a:solidFill>
                  <a:srgbClr val="F39FD1"/>
                </a:solidFill>
                <a:ln w="127000" cap="rnd" cmpd="sng">
                  <a:noFill/>
                  <a:prstDash val="solid"/>
                  <a:round/>
                  <a:headEnd type="none" w="med" len="med"/>
                  <a:tailEnd type="none" w="med" len="med"/>
                </a:ln>
                <a:effectLst/>
              </p:spPr>
              <p:txBody>
                <a:bodyPr>
                  <a:prstTxWarp prst="textNoShape">
                    <a:avLst/>
                  </a:prstTxWarp>
                </a:bodyPr>
                <a:lstStyle/>
                <a:p>
                  <a:endParaRPr lang="en-US"/>
                </a:p>
              </p:txBody>
            </p:sp>
          </p:grpSp>
          <p:sp>
            <p:nvSpPr>
              <p:cNvPr id="2724944" name="Freeform 80"/>
              <p:cNvSpPr>
                <a:spLocks/>
              </p:cNvSpPr>
              <p:nvPr/>
            </p:nvSpPr>
            <p:spPr bwMode="auto">
              <a:xfrm>
                <a:off x="2560" y="2634"/>
                <a:ext cx="202" cy="293"/>
              </a:xfrm>
              <a:custGeom>
                <a:avLst/>
                <a:gdLst/>
                <a:ahLst/>
                <a:cxnLst>
                  <a:cxn ang="0">
                    <a:pos x="201" y="264"/>
                  </a:cxn>
                  <a:cxn ang="0">
                    <a:pos x="186" y="264"/>
                  </a:cxn>
                  <a:cxn ang="0">
                    <a:pos x="159" y="230"/>
                  </a:cxn>
                  <a:cxn ang="0">
                    <a:pos x="123" y="170"/>
                  </a:cxn>
                  <a:cxn ang="0">
                    <a:pos x="113" y="142"/>
                  </a:cxn>
                  <a:cxn ang="0">
                    <a:pos x="115" y="123"/>
                  </a:cxn>
                  <a:cxn ang="0">
                    <a:pos x="124" y="120"/>
                  </a:cxn>
                  <a:cxn ang="0">
                    <a:pos x="138" y="130"/>
                  </a:cxn>
                  <a:cxn ang="0">
                    <a:pos x="157" y="141"/>
                  </a:cxn>
                  <a:cxn ang="0">
                    <a:pos x="166" y="141"/>
                  </a:cxn>
                  <a:cxn ang="0">
                    <a:pos x="167" y="135"/>
                  </a:cxn>
                  <a:cxn ang="0">
                    <a:pos x="158" y="123"/>
                  </a:cxn>
                  <a:cxn ang="0">
                    <a:pos x="137" y="108"/>
                  </a:cxn>
                  <a:cxn ang="0">
                    <a:pos x="128" y="87"/>
                  </a:cxn>
                  <a:cxn ang="0">
                    <a:pos x="124" y="69"/>
                  </a:cxn>
                  <a:cxn ang="0">
                    <a:pos x="114" y="57"/>
                  </a:cxn>
                  <a:cxn ang="0">
                    <a:pos x="110" y="48"/>
                  </a:cxn>
                  <a:cxn ang="0">
                    <a:pos x="115" y="37"/>
                  </a:cxn>
                  <a:cxn ang="0">
                    <a:pos x="120" y="24"/>
                  </a:cxn>
                  <a:cxn ang="0">
                    <a:pos x="116" y="9"/>
                  </a:cxn>
                  <a:cxn ang="0">
                    <a:pos x="106" y="1"/>
                  </a:cxn>
                  <a:cxn ang="0">
                    <a:pos x="91" y="3"/>
                  </a:cxn>
                  <a:cxn ang="0">
                    <a:pos x="85" y="13"/>
                  </a:cxn>
                  <a:cxn ang="0">
                    <a:pos x="85" y="23"/>
                  </a:cxn>
                  <a:cxn ang="0">
                    <a:pos x="88" y="35"/>
                  </a:cxn>
                  <a:cxn ang="0">
                    <a:pos x="88" y="47"/>
                  </a:cxn>
                  <a:cxn ang="0">
                    <a:pos x="78" y="57"/>
                  </a:cxn>
                  <a:cxn ang="0">
                    <a:pos x="66" y="64"/>
                  </a:cxn>
                  <a:cxn ang="0">
                    <a:pos x="56" y="76"/>
                  </a:cxn>
                  <a:cxn ang="0">
                    <a:pos x="47" y="99"/>
                  </a:cxn>
                  <a:cxn ang="0">
                    <a:pos x="42" y="122"/>
                  </a:cxn>
                  <a:cxn ang="0">
                    <a:pos x="40" y="146"/>
                  </a:cxn>
                  <a:cxn ang="0">
                    <a:pos x="42" y="159"/>
                  </a:cxn>
                  <a:cxn ang="0">
                    <a:pos x="49" y="162"/>
                  </a:cxn>
                  <a:cxn ang="0">
                    <a:pos x="53" y="159"/>
                  </a:cxn>
                  <a:cxn ang="0">
                    <a:pos x="53" y="133"/>
                  </a:cxn>
                  <a:cxn ang="0">
                    <a:pos x="56" y="117"/>
                  </a:cxn>
                  <a:cxn ang="0">
                    <a:pos x="64" y="110"/>
                  </a:cxn>
                  <a:cxn ang="0">
                    <a:pos x="71" y="115"/>
                  </a:cxn>
                  <a:cxn ang="0">
                    <a:pos x="68" y="141"/>
                  </a:cxn>
                  <a:cxn ang="0">
                    <a:pos x="62" y="167"/>
                  </a:cxn>
                  <a:cxn ang="0">
                    <a:pos x="53" y="198"/>
                  </a:cxn>
                  <a:cxn ang="0">
                    <a:pos x="33" y="227"/>
                  </a:cxn>
                  <a:cxn ang="0">
                    <a:pos x="8" y="257"/>
                  </a:cxn>
                  <a:cxn ang="0">
                    <a:pos x="0" y="273"/>
                  </a:cxn>
                  <a:cxn ang="0">
                    <a:pos x="19" y="292"/>
                  </a:cxn>
                  <a:cxn ang="0">
                    <a:pos x="33" y="289"/>
                  </a:cxn>
                  <a:cxn ang="0">
                    <a:pos x="23" y="277"/>
                  </a:cxn>
                  <a:cxn ang="0">
                    <a:pos x="30" y="261"/>
                  </a:cxn>
                  <a:cxn ang="0">
                    <a:pos x="62" y="224"/>
                  </a:cxn>
                  <a:cxn ang="0">
                    <a:pos x="85" y="198"/>
                  </a:cxn>
                  <a:cxn ang="0">
                    <a:pos x="96" y="191"/>
                  </a:cxn>
                  <a:cxn ang="0">
                    <a:pos x="110" y="200"/>
                  </a:cxn>
                  <a:cxn ang="0">
                    <a:pos x="143" y="244"/>
                  </a:cxn>
                  <a:cxn ang="0">
                    <a:pos x="169" y="282"/>
                  </a:cxn>
                  <a:cxn ang="0">
                    <a:pos x="180" y="284"/>
                  </a:cxn>
                  <a:cxn ang="0">
                    <a:pos x="193" y="274"/>
                  </a:cxn>
                </a:cxnLst>
                <a:rect l="0" t="0" r="r" b="b"/>
                <a:pathLst>
                  <a:path w="202" h="293">
                    <a:moveTo>
                      <a:pt x="200" y="269"/>
                    </a:moveTo>
                    <a:lnTo>
                      <a:pt x="201" y="264"/>
                    </a:lnTo>
                    <a:lnTo>
                      <a:pt x="193" y="266"/>
                    </a:lnTo>
                    <a:lnTo>
                      <a:pt x="186" y="264"/>
                    </a:lnTo>
                    <a:lnTo>
                      <a:pt x="176" y="257"/>
                    </a:lnTo>
                    <a:lnTo>
                      <a:pt x="159" y="230"/>
                    </a:lnTo>
                    <a:lnTo>
                      <a:pt x="135" y="191"/>
                    </a:lnTo>
                    <a:lnTo>
                      <a:pt x="123" y="170"/>
                    </a:lnTo>
                    <a:lnTo>
                      <a:pt x="114" y="152"/>
                    </a:lnTo>
                    <a:lnTo>
                      <a:pt x="113" y="142"/>
                    </a:lnTo>
                    <a:lnTo>
                      <a:pt x="113" y="131"/>
                    </a:lnTo>
                    <a:lnTo>
                      <a:pt x="115" y="123"/>
                    </a:lnTo>
                    <a:lnTo>
                      <a:pt x="120" y="120"/>
                    </a:lnTo>
                    <a:lnTo>
                      <a:pt x="124" y="120"/>
                    </a:lnTo>
                    <a:lnTo>
                      <a:pt x="129" y="122"/>
                    </a:lnTo>
                    <a:lnTo>
                      <a:pt x="138" y="130"/>
                    </a:lnTo>
                    <a:lnTo>
                      <a:pt x="149" y="137"/>
                    </a:lnTo>
                    <a:lnTo>
                      <a:pt x="157" y="141"/>
                    </a:lnTo>
                    <a:lnTo>
                      <a:pt x="162" y="142"/>
                    </a:lnTo>
                    <a:lnTo>
                      <a:pt x="166" y="141"/>
                    </a:lnTo>
                    <a:lnTo>
                      <a:pt x="168" y="137"/>
                    </a:lnTo>
                    <a:lnTo>
                      <a:pt x="167" y="135"/>
                    </a:lnTo>
                    <a:lnTo>
                      <a:pt x="166" y="131"/>
                    </a:lnTo>
                    <a:lnTo>
                      <a:pt x="158" y="123"/>
                    </a:lnTo>
                    <a:lnTo>
                      <a:pt x="144" y="115"/>
                    </a:lnTo>
                    <a:lnTo>
                      <a:pt x="137" y="108"/>
                    </a:lnTo>
                    <a:lnTo>
                      <a:pt x="131" y="99"/>
                    </a:lnTo>
                    <a:lnTo>
                      <a:pt x="128" y="87"/>
                    </a:lnTo>
                    <a:lnTo>
                      <a:pt x="126" y="74"/>
                    </a:lnTo>
                    <a:lnTo>
                      <a:pt x="124" y="69"/>
                    </a:lnTo>
                    <a:lnTo>
                      <a:pt x="120" y="63"/>
                    </a:lnTo>
                    <a:lnTo>
                      <a:pt x="114" y="57"/>
                    </a:lnTo>
                    <a:lnTo>
                      <a:pt x="110" y="53"/>
                    </a:lnTo>
                    <a:lnTo>
                      <a:pt x="110" y="48"/>
                    </a:lnTo>
                    <a:lnTo>
                      <a:pt x="113" y="40"/>
                    </a:lnTo>
                    <a:lnTo>
                      <a:pt x="115" y="37"/>
                    </a:lnTo>
                    <a:lnTo>
                      <a:pt x="118" y="31"/>
                    </a:lnTo>
                    <a:lnTo>
                      <a:pt x="120" y="24"/>
                    </a:lnTo>
                    <a:lnTo>
                      <a:pt x="118" y="15"/>
                    </a:lnTo>
                    <a:lnTo>
                      <a:pt x="116" y="9"/>
                    </a:lnTo>
                    <a:lnTo>
                      <a:pt x="113" y="4"/>
                    </a:lnTo>
                    <a:lnTo>
                      <a:pt x="106" y="1"/>
                    </a:lnTo>
                    <a:lnTo>
                      <a:pt x="97" y="0"/>
                    </a:lnTo>
                    <a:lnTo>
                      <a:pt x="91" y="3"/>
                    </a:lnTo>
                    <a:lnTo>
                      <a:pt x="87" y="6"/>
                    </a:lnTo>
                    <a:lnTo>
                      <a:pt x="85" y="13"/>
                    </a:lnTo>
                    <a:lnTo>
                      <a:pt x="83" y="18"/>
                    </a:lnTo>
                    <a:lnTo>
                      <a:pt x="85" y="23"/>
                    </a:lnTo>
                    <a:lnTo>
                      <a:pt x="87" y="30"/>
                    </a:lnTo>
                    <a:lnTo>
                      <a:pt x="88" y="35"/>
                    </a:lnTo>
                    <a:lnTo>
                      <a:pt x="90" y="40"/>
                    </a:lnTo>
                    <a:lnTo>
                      <a:pt x="88" y="47"/>
                    </a:lnTo>
                    <a:lnTo>
                      <a:pt x="85" y="52"/>
                    </a:lnTo>
                    <a:lnTo>
                      <a:pt x="78" y="57"/>
                    </a:lnTo>
                    <a:lnTo>
                      <a:pt x="71" y="60"/>
                    </a:lnTo>
                    <a:lnTo>
                      <a:pt x="66" y="64"/>
                    </a:lnTo>
                    <a:lnTo>
                      <a:pt x="61" y="69"/>
                    </a:lnTo>
                    <a:lnTo>
                      <a:pt x="56" y="76"/>
                    </a:lnTo>
                    <a:lnTo>
                      <a:pt x="51" y="87"/>
                    </a:lnTo>
                    <a:lnTo>
                      <a:pt x="47" y="99"/>
                    </a:lnTo>
                    <a:lnTo>
                      <a:pt x="43" y="110"/>
                    </a:lnTo>
                    <a:lnTo>
                      <a:pt x="42" y="122"/>
                    </a:lnTo>
                    <a:lnTo>
                      <a:pt x="40" y="137"/>
                    </a:lnTo>
                    <a:lnTo>
                      <a:pt x="40" y="146"/>
                    </a:lnTo>
                    <a:lnTo>
                      <a:pt x="40" y="154"/>
                    </a:lnTo>
                    <a:lnTo>
                      <a:pt x="42" y="159"/>
                    </a:lnTo>
                    <a:lnTo>
                      <a:pt x="44" y="161"/>
                    </a:lnTo>
                    <a:lnTo>
                      <a:pt x="49" y="162"/>
                    </a:lnTo>
                    <a:lnTo>
                      <a:pt x="52" y="161"/>
                    </a:lnTo>
                    <a:lnTo>
                      <a:pt x="53" y="159"/>
                    </a:lnTo>
                    <a:lnTo>
                      <a:pt x="53" y="149"/>
                    </a:lnTo>
                    <a:lnTo>
                      <a:pt x="53" y="133"/>
                    </a:lnTo>
                    <a:lnTo>
                      <a:pt x="54" y="123"/>
                    </a:lnTo>
                    <a:lnTo>
                      <a:pt x="56" y="117"/>
                    </a:lnTo>
                    <a:lnTo>
                      <a:pt x="59" y="111"/>
                    </a:lnTo>
                    <a:lnTo>
                      <a:pt x="64" y="110"/>
                    </a:lnTo>
                    <a:lnTo>
                      <a:pt x="70" y="111"/>
                    </a:lnTo>
                    <a:lnTo>
                      <a:pt x="71" y="115"/>
                    </a:lnTo>
                    <a:lnTo>
                      <a:pt x="70" y="126"/>
                    </a:lnTo>
                    <a:lnTo>
                      <a:pt x="68" y="141"/>
                    </a:lnTo>
                    <a:lnTo>
                      <a:pt x="66" y="155"/>
                    </a:lnTo>
                    <a:lnTo>
                      <a:pt x="62" y="167"/>
                    </a:lnTo>
                    <a:lnTo>
                      <a:pt x="58" y="184"/>
                    </a:lnTo>
                    <a:lnTo>
                      <a:pt x="53" y="198"/>
                    </a:lnTo>
                    <a:lnTo>
                      <a:pt x="42" y="215"/>
                    </a:lnTo>
                    <a:lnTo>
                      <a:pt x="33" y="227"/>
                    </a:lnTo>
                    <a:lnTo>
                      <a:pt x="18" y="244"/>
                    </a:lnTo>
                    <a:lnTo>
                      <a:pt x="8" y="257"/>
                    </a:lnTo>
                    <a:lnTo>
                      <a:pt x="0" y="268"/>
                    </a:lnTo>
                    <a:lnTo>
                      <a:pt x="0" y="273"/>
                    </a:lnTo>
                    <a:lnTo>
                      <a:pt x="8" y="282"/>
                    </a:lnTo>
                    <a:lnTo>
                      <a:pt x="19" y="292"/>
                    </a:lnTo>
                    <a:lnTo>
                      <a:pt x="30" y="292"/>
                    </a:lnTo>
                    <a:lnTo>
                      <a:pt x="33" y="289"/>
                    </a:lnTo>
                    <a:lnTo>
                      <a:pt x="28" y="283"/>
                    </a:lnTo>
                    <a:lnTo>
                      <a:pt x="23" y="277"/>
                    </a:lnTo>
                    <a:lnTo>
                      <a:pt x="23" y="272"/>
                    </a:lnTo>
                    <a:lnTo>
                      <a:pt x="30" y="261"/>
                    </a:lnTo>
                    <a:lnTo>
                      <a:pt x="43" y="248"/>
                    </a:lnTo>
                    <a:lnTo>
                      <a:pt x="62" y="224"/>
                    </a:lnTo>
                    <a:lnTo>
                      <a:pt x="78" y="204"/>
                    </a:lnTo>
                    <a:lnTo>
                      <a:pt x="85" y="198"/>
                    </a:lnTo>
                    <a:lnTo>
                      <a:pt x="88" y="193"/>
                    </a:lnTo>
                    <a:lnTo>
                      <a:pt x="96" y="191"/>
                    </a:lnTo>
                    <a:lnTo>
                      <a:pt x="102" y="195"/>
                    </a:lnTo>
                    <a:lnTo>
                      <a:pt x="110" y="200"/>
                    </a:lnTo>
                    <a:lnTo>
                      <a:pt x="125" y="220"/>
                    </a:lnTo>
                    <a:lnTo>
                      <a:pt x="143" y="244"/>
                    </a:lnTo>
                    <a:lnTo>
                      <a:pt x="159" y="268"/>
                    </a:lnTo>
                    <a:lnTo>
                      <a:pt x="169" y="282"/>
                    </a:lnTo>
                    <a:lnTo>
                      <a:pt x="173" y="284"/>
                    </a:lnTo>
                    <a:lnTo>
                      <a:pt x="180" y="284"/>
                    </a:lnTo>
                    <a:lnTo>
                      <a:pt x="186" y="279"/>
                    </a:lnTo>
                    <a:lnTo>
                      <a:pt x="193" y="274"/>
                    </a:lnTo>
                    <a:lnTo>
                      <a:pt x="200" y="269"/>
                    </a:lnTo>
                  </a:path>
                </a:pathLst>
              </a:custGeom>
              <a:solidFill>
                <a:srgbClr val="CECECE"/>
              </a:solidFill>
              <a:ln w="25400" cap="rnd" cmpd="sng">
                <a:solidFill>
                  <a:schemeClr val="tx2"/>
                </a:solidFill>
                <a:prstDash val="solid"/>
                <a:round/>
                <a:headEnd type="none" w="med" len="med"/>
                <a:tailEnd type="none" w="med" len="med"/>
              </a:ln>
              <a:effectLst/>
            </p:spPr>
            <p:txBody>
              <a:bodyPr>
                <a:prstTxWarp prst="textNoShape">
                  <a:avLst/>
                </a:prstTxWarp>
              </a:bodyPr>
              <a:lstStyle/>
              <a:p>
                <a:endParaRPr lang="en-US"/>
              </a:p>
            </p:txBody>
          </p:sp>
          <p:grpSp>
            <p:nvGrpSpPr>
              <p:cNvPr id="15" name="Group 81"/>
              <p:cNvGrpSpPr>
                <a:grpSpLocks/>
              </p:cNvGrpSpPr>
              <p:nvPr/>
            </p:nvGrpSpPr>
            <p:grpSpPr bwMode="auto">
              <a:xfrm>
                <a:off x="1986" y="2635"/>
                <a:ext cx="261" cy="311"/>
                <a:chOff x="1986" y="2635"/>
                <a:chExt cx="261" cy="311"/>
              </a:xfrm>
            </p:grpSpPr>
            <p:grpSp>
              <p:nvGrpSpPr>
                <p:cNvPr id="16" name="Group 82"/>
                <p:cNvGrpSpPr>
                  <a:grpSpLocks/>
                </p:cNvGrpSpPr>
                <p:nvPr/>
              </p:nvGrpSpPr>
              <p:grpSpPr bwMode="auto">
                <a:xfrm>
                  <a:off x="1986" y="2635"/>
                  <a:ext cx="261" cy="311"/>
                  <a:chOff x="1986" y="2635"/>
                  <a:chExt cx="261" cy="311"/>
                </a:xfrm>
              </p:grpSpPr>
              <p:sp>
                <p:nvSpPr>
                  <p:cNvPr id="2724947" name="AutoShape 83"/>
                  <p:cNvSpPr>
                    <a:spLocks noChangeArrowheads="1"/>
                  </p:cNvSpPr>
                  <p:nvPr/>
                </p:nvSpPr>
                <p:spPr bwMode="auto">
                  <a:xfrm>
                    <a:off x="1986" y="2686"/>
                    <a:ext cx="261" cy="260"/>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4948" name="AutoShape 84"/>
                  <p:cNvSpPr>
                    <a:spLocks noChangeArrowheads="1"/>
                  </p:cNvSpPr>
                  <p:nvPr/>
                </p:nvSpPr>
                <p:spPr bwMode="auto">
                  <a:xfrm>
                    <a:off x="2050" y="2635"/>
                    <a:ext cx="197" cy="46"/>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24949" name="Oval 85"/>
                <p:cNvSpPr>
                  <a:spLocks noChangeArrowheads="1"/>
                </p:cNvSpPr>
                <p:nvPr/>
              </p:nvSpPr>
              <p:spPr bwMode="auto">
                <a:xfrm>
                  <a:off x="2069" y="2661"/>
                  <a:ext cx="26" cy="9"/>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950" name="AutoShape 86"/>
                <p:cNvSpPr>
                  <a:spLocks noChangeArrowheads="1"/>
                </p:cNvSpPr>
                <p:nvPr/>
              </p:nvSpPr>
              <p:spPr bwMode="auto">
                <a:xfrm>
                  <a:off x="2019" y="2809"/>
                  <a:ext cx="137" cy="54"/>
                </a:xfrm>
                <a:prstGeom prst="octagon">
                  <a:avLst>
                    <a:gd name="adj" fmla="val 29282"/>
                  </a:avLst>
                </a:prstGeom>
                <a:no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24951" name="Line 87"/>
              <p:cNvSpPr>
                <a:spLocks noChangeShapeType="1"/>
              </p:cNvSpPr>
              <p:nvPr/>
            </p:nvSpPr>
            <p:spPr bwMode="auto">
              <a:xfrm>
                <a:off x="2001" y="1313"/>
                <a:ext cx="262"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952" name="Line 88"/>
              <p:cNvSpPr>
                <a:spLocks noChangeShapeType="1"/>
              </p:cNvSpPr>
              <p:nvPr/>
            </p:nvSpPr>
            <p:spPr bwMode="auto">
              <a:xfrm>
                <a:off x="1438" y="1268"/>
                <a:ext cx="252" cy="0"/>
              </a:xfrm>
              <a:prstGeom prst="line">
                <a:avLst/>
              </a:prstGeom>
              <a:noFill/>
              <a:ln w="25400">
                <a:solidFill>
                  <a:srgbClr val="DC0081"/>
                </a:solidFill>
                <a:round/>
                <a:headEnd/>
                <a:tailEnd/>
              </a:ln>
              <a:effectLst/>
            </p:spPr>
            <p:txBody>
              <a:bodyPr wrap="none" anchor="ctr">
                <a:prstTxWarp prst="textNoShape">
                  <a:avLst/>
                </a:prstTxWarp>
              </a:bodyPr>
              <a:lstStyle/>
              <a:p>
                <a:endParaRPr lang="en-US"/>
              </a:p>
            </p:txBody>
          </p:sp>
          <p:sp>
            <p:nvSpPr>
              <p:cNvPr id="2724953" name="Line 89"/>
              <p:cNvSpPr>
                <a:spLocks noChangeShapeType="1"/>
              </p:cNvSpPr>
              <p:nvPr/>
            </p:nvSpPr>
            <p:spPr bwMode="auto">
              <a:xfrm>
                <a:off x="1723" y="1268"/>
                <a:ext cx="252" cy="0"/>
              </a:xfrm>
              <a:prstGeom prst="line">
                <a:avLst/>
              </a:prstGeom>
              <a:noFill/>
              <a:ln w="25400">
                <a:solidFill>
                  <a:srgbClr val="DC0081"/>
                </a:solidFill>
                <a:round/>
                <a:headEnd/>
                <a:tailEnd/>
              </a:ln>
              <a:effectLst/>
            </p:spPr>
            <p:txBody>
              <a:bodyPr wrap="none" anchor="ctr">
                <a:prstTxWarp prst="textNoShape">
                  <a:avLst/>
                </a:prstTxWarp>
              </a:bodyPr>
              <a:lstStyle/>
              <a:p>
                <a:endParaRPr lang="en-US"/>
              </a:p>
            </p:txBody>
          </p:sp>
          <p:grpSp>
            <p:nvGrpSpPr>
              <p:cNvPr id="17" name="Group 90"/>
              <p:cNvGrpSpPr>
                <a:grpSpLocks/>
              </p:cNvGrpSpPr>
              <p:nvPr/>
            </p:nvGrpSpPr>
            <p:grpSpPr bwMode="auto">
              <a:xfrm>
                <a:off x="917" y="1636"/>
                <a:ext cx="975" cy="310"/>
                <a:chOff x="917" y="1636"/>
                <a:chExt cx="975" cy="310"/>
              </a:xfrm>
            </p:grpSpPr>
            <p:grpSp>
              <p:nvGrpSpPr>
                <p:cNvPr id="18" name="Group 91"/>
                <p:cNvGrpSpPr>
                  <a:grpSpLocks/>
                </p:cNvGrpSpPr>
                <p:nvPr/>
              </p:nvGrpSpPr>
              <p:grpSpPr bwMode="auto">
                <a:xfrm>
                  <a:off x="917" y="1636"/>
                  <a:ext cx="206" cy="310"/>
                  <a:chOff x="917" y="1636"/>
                  <a:chExt cx="206" cy="310"/>
                </a:xfrm>
              </p:grpSpPr>
              <p:sp>
                <p:nvSpPr>
                  <p:cNvPr id="2724956" name="AutoShape 92"/>
                  <p:cNvSpPr>
                    <a:spLocks noChangeArrowheads="1"/>
                  </p:cNvSpPr>
                  <p:nvPr/>
                </p:nvSpPr>
                <p:spPr bwMode="auto">
                  <a:xfrm>
                    <a:off x="917" y="1686"/>
                    <a:ext cx="206" cy="260"/>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4957" name="AutoShape 93"/>
                  <p:cNvSpPr>
                    <a:spLocks noChangeArrowheads="1"/>
                  </p:cNvSpPr>
                  <p:nvPr/>
                </p:nvSpPr>
                <p:spPr bwMode="auto">
                  <a:xfrm>
                    <a:off x="965" y="1636"/>
                    <a:ext cx="158" cy="46"/>
                  </a:xfrm>
                  <a:prstGeom prst="cube">
                    <a:avLst>
                      <a:gd name="adj" fmla="val 24995"/>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4958" name="AutoShape 94"/>
                  <p:cNvSpPr>
                    <a:spLocks noChangeArrowheads="1"/>
                  </p:cNvSpPr>
                  <p:nvPr/>
                </p:nvSpPr>
                <p:spPr bwMode="auto">
                  <a:xfrm>
                    <a:off x="956" y="1707"/>
                    <a:ext cx="108" cy="15"/>
                  </a:xfrm>
                  <a:prstGeom prst="parallelogram">
                    <a:avLst>
                      <a:gd name="adj" fmla="val 179967"/>
                    </a:avLst>
                  </a:prstGeom>
                  <a:solidFill>
                    <a:srgbClr val="DC0081"/>
                  </a:solidFill>
                  <a:ln w="25400">
                    <a:solidFill>
                      <a:schemeClr val="tx1"/>
                    </a:solidFill>
                    <a:miter lim="800000"/>
                    <a:headEnd/>
                    <a:tailEnd/>
                  </a:ln>
                  <a:effectLst/>
                </p:spPr>
                <p:txBody>
                  <a:bodyPr wrap="none" anchor="ctr">
                    <a:prstTxWarp prst="textNoShape">
                      <a:avLst/>
                    </a:prstTxWarp>
                  </a:bodyPr>
                  <a:lstStyle/>
                  <a:p>
                    <a:endParaRPr lang="en-US"/>
                  </a:p>
                </p:txBody>
              </p:sp>
            </p:grpSp>
            <p:grpSp>
              <p:nvGrpSpPr>
                <p:cNvPr id="19" name="Group 95"/>
                <p:cNvGrpSpPr>
                  <a:grpSpLocks/>
                </p:cNvGrpSpPr>
                <p:nvPr/>
              </p:nvGrpSpPr>
              <p:grpSpPr bwMode="auto">
                <a:xfrm>
                  <a:off x="1435" y="1677"/>
                  <a:ext cx="203" cy="257"/>
                  <a:chOff x="1435" y="1677"/>
                  <a:chExt cx="203" cy="257"/>
                </a:xfrm>
              </p:grpSpPr>
              <p:sp>
                <p:nvSpPr>
                  <p:cNvPr id="2724960" name="Freeform 96"/>
                  <p:cNvSpPr>
                    <a:spLocks/>
                  </p:cNvSpPr>
                  <p:nvPr/>
                </p:nvSpPr>
                <p:spPr bwMode="auto">
                  <a:xfrm>
                    <a:off x="1564" y="1794"/>
                    <a:ext cx="62" cy="140"/>
                  </a:xfrm>
                  <a:custGeom>
                    <a:avLst/>
                    <a:gdLst/>
                    <a:ahLst/>
                    <a:cxnLst>
                      <a:cxn ang="0">
                        <a:pos x="44" y="0"/>
                      </a:cxn>
                      <a:cxn ang="0">
                        <a:pos x="61" y="0"/>
                      </a:cxn>
                      <a:cxn ang="0">
                        <a:pos x="17" y="139"/>
                      </a:cxn>
                      <a:cxn ang="0">
                        <a:pos x="0" y="139"/>
                      </a:cxn>
                      <a:cxn ang="0">
                        <a:pos x="44" y="0"/>
                      </a:cxn>
                    </a:cxnLst>
                    <a:rect l="0" t="0" r="r" b="b"/>
                    <a:pathLst>
                      <a:path w="62" h="140">
                        <a:moveTo>
                          <a:pt x="44" y="0"/>
                        </a:moveTo>
                        <a:lnTo>
                          <a:pt x="61" y="0"/>
                        </a:lnTo>
                        <a:lnTo>
                          <a:pt x="17" y="139"/>
                        </a:lnTo>
                        <a:lnTo>
                          <a:pt x="0" y="139"/>
                        </a:lnTo>
                        <a:lnTo>
                          <a:pt x="44" y="0"/>
                        </a:lnTo>
                      </a:path>
                    </a:pathLst>
                  </a:custGeom>
                  <a:solidFill>
                    <a:srgbClr val="F39FD1"/>
                  </a:solidFill>
                  <a:ln w="12700" cap="rnd" cmpd="sng">
                    <a:noFill/>
                    <a:prstDash val="solid"/>
                    <a:round/>
                    <a:headEnd type="none" w="med" len="med"/>
                    <a:tailEnd type="none" w="med" len="med"/>
                  </a:ln>
                  <a:effectLst/>
                </p:spPr>
                <p:txBody>
                  <a:bodyPr>
                    <a:prstTxWarp prst="textNoShape">
                      <a:avLst/>
                    </a:prstTxWarp>
                  </a:bodyPr>
                  <a:lstStyle/>
                  <a:p>
                    <a:endParaRPr lang="en-US"/>
                  </a:p>
                </p:txBody>
              </p:sp>
              <p:sp>
                <p:nvSpPr>
                  <p:cNvPr id="2724961" name="Rectangle 97"/>
                  <p:cNvSpPr>
                    <a:spLocks noChangeArrowheads="1"/>
                  </p:cNvSpPr>
                  <p:nvPr/>
                </p:nvSpPr>
                <p:spPr bwMode="auto">
                  <a:xfrm>
                    <a:off x="1561" y="1794"/>
                    <a:ext cx="77"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4962" name="Rectangle 98"/>
                  <p:cNvSpPr>
                    <a:spLocks noChangeArrowheads="1"/>
                  </p:cNvSpPr>
                  <p:nvPr/>
                </p:nvSpPr>
                <p:spPr bwMode="auto">
                  <a:xfrm>
                    <a:off x="1567" y="1852"/>
                    <a:ext cx="58" cy="12"/>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4963" name="Rectangle 99"/>
                  <p:cNvSpPr>
                    <a:spLocks noChangeArrowheads="1"/>
                  </p:cNvSpPr>
                  <p:nvPr/>
                </p:nvSpPr>
                <p:spPr bwMode="auto">
                  <a:xfrm>
                    <a:off x="1436" y="1852"/>
                    <a:ext cx="74" cy="7"/>
                  </a:xfrm>
                  <a:prstGeom prst="rect">
                    <a:avLst/>
                  </a:prstGeom>
                  <a:solidFill>
                    <a:srgbClr val="F39FD1"/>
                  </a:solidFill>
                  <a:ln w="12700">
                    <a:noFill/>
                    <a:miter lim="800000"/>
                    <a:headEnd/>
                    <a:tailEnd/>
                  </a:ln>
                  <a:effectLst/>
                </p:spPr>
                <p:txBody>
                  <a:bodyPr wrap="none" anchor="ctr">
                    <a:prstTxWarp prst="textNoShape">
                      <a:avLst/>
                    </a:prstTxWarp>
                  </a:bodyPr>
                  <a:lstStyle/>
                  <a:p>
                    <a:endParaRPr lang="en-US"/>
                  </a:p>
                </p:txBody>
              </p:sp>
              <p:sp>
                <p:nvSpPr>
                  <p:cNvPr id="2724964" name="Oval 100"/>
                  <p:cNvSpPr>
                    <a:spLocks noChangeArrowheads="1"/>
                  </p:cNvSpPr>
                  <p:nvPr/>
                </p:nvSpPr>
                <p:spPr bwMode="auto">
                  <a:xfrm>
                    <a:off x="1496" y="1677"/>
                    <a:ext cx="22" cy="25"/>
                  </a:xfrm>
                  <a:prstGeom prst="ellipse">
                    <a:avLst/>
                  </a:prstGeom>
                  <a:solidFill>
                    <a:srgbClr val="F39FD1"/>
                  </a:solidFill>
                  <a:ln w="25400">
                    <a:solidFill>
                      <a:srgbClr val="000000"/>
                    </a:solidFill>
                    <a:round/>
                    <a:headEnd/>
                    <a:tailEnd/>
                  </a:ln>
                  <a:effectLst/>
                </p:spPr>
                <p:txBody>
                  <a:bodyPr wrap="none" anchor="ctr">
                    <a:prstTxWarp prst="textNoShape">
                      <a:avLst/>
                    </a:prstTxWarp>
                  </a:bodyPr>
                  <a:lstStyle/>
                  <a:p>
                    <a:endParaRPr lang="en-US"/>
                  </a:p>
                </p:txBody>
              </p:sp>
              <p:sp>
                <p:nvSpPr>
                  <p:cNvPr id="2724965" name="Freeform 101"/>
                  <p:cNvSpPr>
                    <a:spLocks/>
                  </p:cNvSpPr>
                  <p:nvPr/>
                </p:nvSpPr>
                <p:spPr bwMode="auto">
                  <a:xfrm>
                    <a:off x="1435" y="1721"/>
                    <a:ext cx="139" cy="213"/>
                  </a:xfrm>
                  <a:custGeom>
                    <a:avLst/>
                    <a:gdLst/>
                    <a:ahLst/>
                    <a:cxnLst>
                      <a:cxn ang="0">
                        <a:pos x="1" y="98"/>
                      </a:cxn>
                      <a:cxn ang="0">
                        <a:pos x="1" y="101"/>
                      </a:cxn>
                      <a:cxn ang="0">
                        <a:pos x="0" y="104"/>
                      </a:cxn>
                      <a:cxn ang="0">
                        <a:pos x="0" y="108"/>
                      </a:cxn>
                      <a:cxn ang="0">
                        <a:pos x="1" y="111"/>
                      </a:cxn>
                      <a:cxn ang="0">
                        <a:pos x="3" y="114"/>
                      </a:cxn>
                      <a:cxn ang="0">
                        <a:pos x="6" y="117"/>
                      </a:cxn>
                      <a:cxn ang="0">
                        <a:pos x="9" y="119"/>
                      </a:cxn>
                      <a:cxn ang="0">
                        <a:pos x="11" y="119"/>
                      </a:cxn>
                      <a:cxn ang="0">
                        <a:pos x="15" y="119"/>
                      </a:cxn>
                      <a:cxn ang="0">
                        <a:pos x="90" y="212"/>
                      </a:cxn>
                      <a:cxn ang="0">
                        <a:pos x="114" y="102"/>
                      </a:cxn>
                      <a:cxn ang="0">
                        <a:pos x="113" y="99"/>
                      </a:cxn>
                      <a:cxn ang="0">
                        <a:pos x="112" y="98"/>
                      </a:cxn>
                      <a:cxn ang="0">
                        <a:pos x="110" y="96"/>
                      </a:cxn>
                      <a:cxn ang="0">
                        <a:pos x="108" y="94"/>
                      </a:cxn>
                      <a:cxn ang="0">
                        <a:pos x="106" y="93"/>
                      </a:cxn>
                      <a:cxn ang="0">
                        <a:pos x="103" y="93"/>
                      </a:cxn>
                      <a:cxn ang="0">
                        <a:pos x="100" y="93"/>
                      </a:cxn>
                      <a:cxn ang="0">
                        <a:pos x="98" y="93"/>
                      </a:cxn>
                      <a:cxn ang="0">
                        <a:pos x="67" y="54"/>
                      </a:cxn>
                      <a:cxn ang="0">
                        <a:pos x="128" y="67"/>
                      </a:cxn>
                      <a:cxn ang="0">
                        <a:pos x="131" y="66"/>
                      </a:cxn>
                      <a:cxn ang="0">
                        <a:pos x="132" y="66"/>
                      </a:cxn>
                      <a:cxn ang="0">
                        <a:pos x="135" y="64"/>
                      </a:cxn>
                      <a:cxn ang="0">
                        <a:pos x="137" y="62"/>
                      </a:cxn>
                      <a:cxn ang="0">
                        <a:pos x="137" y="59"/>
                      </a:cxn>
                      <a:cxn ang="0">
                        <a:pos x="138" y="56"/>
                      </a:cxn>
                      <a:cxn ang="0">
                        <a:pos x="137" y="53"/>
                      </a:cxn>
                      <a:cxn ang="0">
                        <a:pos x="136" y="51"/>
                      </a:cxn>
                      <a:cxn ang="0">
                        <a:pos x="134" y="49"/>
                      </a:cxn>
                      <a:cxn ang="0">
                        <a:pos x="132" y="47"/>
                      </a:cxn>
                      <a:cxn ang="0">
                        <a:pos x="129" y="46"/>
                      </a:cxn>
                      <a:cxn ang="0">
                        <a:pos x="87" y="46"/>
                      </a:cxn>
                      <a:cxn ang="0">
                        <a:pos x="80" y="30"/>
                      </a:cxn>
                      <a:cxn ang="0">
                        <a:pos x="81" y="26"/>
                      </a:cxn>
                      <a:cxn ang="0">
                        <a:pos x="81" y="22"/>
                      </a:cxn>
                      <a:cxn ang="0">
                        <a:pos x="81" y="18"/>
                      </a:cxn>
                      <a:cxn ang="0">
                        <a:pos x="80" y="14"/>
                      </a:cxn>
                      <a:cxn ang="0">
                        <a:pos x="79" y="11"/>
                      </a:cxn>
                      <a:cxn ang="0">
                        <a:pos x="76" y="8"/>
                      </a:cxn>
                      <a:cxn ang="0">
                        <a:pos x="73" y="5"/>
                      </a:cxn>
                      <a:cxn ang="0">
                        <a:pos x="70" y="3"/>
                      </a:cxn>
                      <a:cxn ang="0">
                        <a:pos x="67" y="1"/>
                      </a:cxn>
                      <a:cxn ang="0">
                        <a:pos x="62" y="0"/>
                      </a:cxn>
                      <a:cxn ang="0">
                        <a:pos x="58" y="0"/>
                      </a:cxn>
                      <a:cxn ang="0">
                        <a:pos x="54" y="1"/>
                      </a:cxn>
                      <a:cxn ang="0">
                        <a:pos x="49" y="2"/>
                      </a:cxn>
                      <a:cxn ang="0">
                        <a:pos x="45" y="4"/>
                      </a:cxn>
                      <a:cxn ang="0">
                        <a:pos x="42" y="8"/>
                      </a:cxn>
                      <a:cxn ang="0">
                        <a:pos x="39" y="12"/>
                      </a:cxn>
                      <a:cxn ang="0">
                        <a:pos x="38" y="16"/>
                      </a:cxn>
                    </a:cxnLst>
                    <a:rect l="0" t="0" r="r" b="b"/>
                    <a:pathLst>
                      <a:path w="139" h="213">
                        <a:moveTo>
                          <a:pt x="38" y="16"/>
                        </a:moveTo>
                        <a:lnTo>
                          <a:pt x="1" y="98"/>
                        </a:lnTo>
                        <a:lnTo>
                          <a:pt x="1" y="99"/>
                        </a:lnTo>
                        <a:lnTo>
                          <a:pt x="1" y="101"/>
                        </a:lnTo>
                        <a:lnTo>
                          <a:pt x="0" y="102"/>
                        </a:lnTo>
                        <a:lnTo>
                          <a:pt x="0" y="104"/>
                        </a:lnTo>
                        <a:lnTo>
                          <a:pt x="0" y="106"/>
                        </a:lnTo>
                        <a:lnTo>
                          <a:pt x="0" y="108"/>
                        </a:lnTo>
                        <a:lnTo>
                          <a:pt x="1" y="109"/>
                        </a:lnTo>
                        <a:lnTo>
                          <a:pt x="1" y="111"/>
                        </a:lnTo>
                        <a:lnTo>
                          <a:pt x="2" y="113"/>
                        </a:lnTo>
                        <a:lnTo>
                          <a:pt x="3" y="114"/>
                        </a:lnTo>
                        <a:lnTo>
                          <a:pt x="4" y="116"/>
                        </a:lnTo>
                        <a:lnTo>
                          <a:pt x="6" y="117"/>
                        </a:lnTo>
                        <a:lnTo>
                          <a:pt x="7" y="118"/>
                        </a:lnTo>
                        <a:lnTo>
                          <a:pt x="9" y="119"/>
                        </a:lnTo>
                        <a:lnTo>
                          <a:pt x="10" y="119"/>
                        </a:lnTo>
                        <a:lnTo>
                          <a:pt x="11" y="119"/>
                        </a:lnTo>
                        <a:lnTo>
                          <a:pt x="13" y="119"/>
                        </a:lnTo>
                        <a:lnTo>
                          <a:pt x="15" y="119"/>
                        </a:lnTo>
                        <a:lnTo>
                          <a:pt x="90" y="119"/>
                        </a:lnTo>
                        <a:lnTo>
                          <a:pt x="90" y="212"/>
                        </a:lnTo>
                        <a:lnTo>
                          <a:pt x="114" y="212"/>
                        </a:lnTo>
                        <a:lnTo>
                          <a:pt x="114" y="102"/>
                        </a:lnTo>
                        <a:lnTo>
                          <a:pt x="114" y="101"/>
                        </a:lnTo>
                        <a:lnTo>
                          <a:pt x="113" y="99"/>
                        </a:lnTo>
                        <a:lnTo>
                          <a:pt x="113" y="98"/>
                        </a:lnTo>
                        <a:lnTo>
                          <a:pt x="112" y="98"/>
                        </a:lnTo>
                        <a:lnTo>
                          <a:pt x="112" y="97"/>
                        </a:lnTo>
                        <a:lnTo>
                          <a:pt x="110" y="96"/>
                        </a:lnTo>
                        <a:lnTo>
                          <a:pt x="110" y="95"/>
                        </a:lnTo>
                        <a:lnTo>
                          <a:pt x="108" y="94"/>
                        </a:lnTo>
                        <a:lnTo>
                          <a:pt x="107" y="94"/>
                        </a:lnTo>
                        <a:lnTo>
                          <a:pt x="106" y="93"/>
                        </a:lnTo>
                        <a:lnTo>
                          <a:pt x="105" y="93"/>
                        </a:lnTo>
                        <a:lnTo>
                          <a:pt x="103" y="93"/>
                        </a:lnTo>
                        <a:lnTo>
                          <a:pt x="102" y="93"/>
                        </a:lnTo>
                        <a:lnTo>
                          <a:pt x="100" y="93"/>
                        </a:lnTo>
                        <a:lnTo>
                          <a:pt x="99" y="93"/>
                        </a:lnTo>
                        <a:lnTo>
                          <a:pt x="98" y="93"/>
                        </a:lnTo>
                        <a:lnTo>
                          <a:pt x="54" y="90"/>
                        </a:lnTo>
                        <a:lnTo>
                          <a:pt x="67" y="54"/>
                        </a:lnTo>
                        <a:lnTo>
                          <a:pt x="75" y="67"/>
                        </a:lnTo>
                        <a:lnTo>
                          <a:pt x="128" y="67"/>
                        </a:lnTo>
                        <a:lnTo>
                          <a:pt x="129" y="66"/>
                        </a:lnTo>
                        <a:lnTo>
                          <a:pt x="131" y="66"/>
                        </a:lnTo>
                        <a:lnTo>
                          <a:pt x="132" y="66"/>
                        </a:lnTo>
                        <a:lnTo>
                          <a:pt x="132" y="66"/>
                        </a:lnTo>
                        <a:lnTo>
                          <a:pt x="134" y="64"/>
                        </a:lnTo>
                        <a:lnTo>
                          <a:pt x="135" y="64"/>
                        </a:lnTo>
                        <a:lnTo>
                          <a:pt x="136" y="63"/>
                        </a:lnTo>
                        <a:lnTo>
                          <a:pt x="137" y="62"/>
                        </a:lnTo>
                        <a:lnTo>
                          <a:pt x="137" y="61"/>
                        </a:lnTo>
                        <a:lnTo>
                          <a:pt x="137" y="59"/>
                        </a:lnTo>
                        <a:lnTo>
                          <a:pt x="138" y="58"/>
                        </a:lnTo>
                        <a:lnTo>
                          <a:pt x="138" y="56"/>
                        </a:lnTo>
                        <a:lnTo>
                          <a:pt x="138" y="54"/>
                        </a:lnTo>
                        <a:lnTo>
                          <a:pt x="137" y="53"/>
                        </a:lnTo>
                        <a:lnTo>
                          <a:pt x="137" y="52"/>
                        </a:lnTo>
                        <a:lnTo>
                          <a:pt x="136" y="51"/>
                        </a:lnTo>
                        <a:lnTo>
                          <a:pt x="135" y="49"/>
                        </a:lnTo>
                        <a:lnTo>
                          <a:pt x="134" y="49"/>
                        </a:lnTo>
                        <a:lnTo>
                          <a:pt x="133" y="48"/>
                        </a:lnTo>
                        <a:lnTo>
                          <a:pt x="132" y="47"/>
                        </a:lnTo>
                        <a:lnTo>
                          <a:pt x="131" y="46"/>
                        </a:lnTo>
                        <a:lnTo>
                          <a:pt x="129" y="46"/>
                        </a:lnTo>
                        <a:lnTo>
                          <a:pt x="128" y="46"/>
                        </a:lnTo>
                        <a:lnTo>
                          <a:pt x="87" y="46"/>
                        </a:lnTo>
                        <a:lnTo>
                          <a:pt x="79" y="31"/>
                        </a:lnTo>
                        <a:lnTo>
                          <a:pt x="80" y="30"/>
                        </a:lnTo>
                        <a:lnTo>
                          <a:pt x="81" y="28"/>
                        </a:lnTo>
                        <a:lnTo>
                          <a:pt x="81" y="26"/>
                        </a:lnTo>
                        <a:lnTo>
                          <a:pt x="81" y="24"/>
                        </a:lnTo>
                        <a:lnTo>
                          <a:pt x="81" y="22"/>
                        </a:lnTo>
                        <a:lnTo>
                          <a:pt x="81" y="20"/>
                        </a:lnTo>
                        <a:lnTo>
                          <a:pt x="81" y="18"/>
                        </a:lnTo>
                        <a:lnTo>
                          <a:pt x="81" y="16"/>
                        </a:lnTo>
                        <a:lnTo>
                          <a:pt x="80" y="14"/>
                        </a:lnTo>
                        <a:lnTo>
                          <a:pt x="79" y="13"/>
                        </a:lnTo>
                        <a:lnTo>
                          <a:pt x="79" y="11"/>
                        </a:lnTo>
                        <a:lnTo>
                          <a:pt x="78" y="9"/>
                        </a:lnTo>
                        <a:lnTo>
                          <a:pt x="76" y="8"/>
                        </a:lnTo>
                        <a:lnTo>
                          <a:pt x="75" y="6"/>
                        </a:lnTo>
                        <a:lnTo>
                          <a:pt x="73" y="5"/>
                        </a:lnTo>
                        <a:lnTo>
                          <a:pt x="72" y="4"/>
                        </a:lnTo>
                        <a:lnTo>
                          <a:pt x="70" y="3"/>
                        </a:lnTo>
                        <a:lnTo>
                          <a:pt x="68" y="2"/>
                        </a:lnTo>
                        <a:lnTo>
                          <a:pt x="67" y="1"/>
                        </a:lnTo>
                        <a:lnTo>
                          <a:pt x="64" y="1"/>
                        </a:lnTo>
                        <a:lnTo>
                          <a:pt x="62" y="0"/>
                        </a:lnTo>
                        <a:lnTo>
                          <a:pt x="60" y="0"/>
                        </a:lnTo>
                        <a:lnTo>
                          <a:pt x="58" y="0"/>
                        </a:lnTo>
                        <a:lnTo>
                          <a:pt x="56" y="0"/>
                        </a:lnTo>
                        <a:lnTo>
                          <a:pt x="54" y="1"/>
                        </a:lnTo>
                        <a:lnTo>
                          <a:pt x="52" y="1"/>
                        </a:lnTo>
                        <a:lnTo>
                          <a:pt x="49" y="2"/>
                        </a:lnTo>
                        <a:lnTo>
                          <a:pt x="47" y="3"/>
                        </a:lnTo>
                        <a:lnTo>
                          <a:pt x="45" y="4"/>
                        </a:lnTo>
                        <a:lnTo>
                          <a:pt x="44" y="6"/>
                        </a:lnTo>
                        <a:lnTo>
                          <a:pt x="42" y="8"/>
                        </a:lnTo>
                        <a:lnTo>
                          <a:pt x="41" y="9"/>
                        </a:lnTo>
                        <a:lnTo>
                          <a:pt x="39" y="12"/>
                        </a:lnTo>
                        <a:lnTo>
                          <a:pt x="38" y="14"/>
                        </a:lnTo>
                        <a:lnTo>
                          <a:pt x="38" y="16"/>
                        </a:lnTo>
                      </a:path>
                    </a:pathLst>
                  </a:custGeom>
                  <a:solidFill>
                    <a:srgbClr val="F39FD1"/>
                  </a:solidFill>
                  <a:ln w="127000" cap="rnd" cmpd="sng">
                    <a:noFill/>
                    <a:prstDash val="solid"/>
                    <a:round/>
                    <a:headEnd type="none" w="med" len="med"/>
                    <a:tailEnd type="none" w="med" len="med"/>
                  </a:ln>
                  <a:effectLst/>
                </p:spPr>
                <p:txBody>
                  <a:bodyPr>
                    <a:prstTxWarp prst="textNoShape">
                      <a:avLst/>
                    </a:prstTxWarp>
                  </a:bodyPr>
                  <a:lstStyle/>
                  <a:p>
                    <a:endParaRPr lang="en-US"/>
                  </a:p>
                </p:txBody>
              </p:sp>
            </p:grpSp>
            <p:sp>
              <p:nvSpPr>
                <p:cNvPr id="2724966" name="Freeform 102"/>
                <p:cNvSpPr>
                  <a:spLocks/>
                </p:cNvSpPr>
                <p:nvPr/>
              </p:nvSpPr>
              <p:spPr bwMode="auto">
                <a:xfrm>
                  <a:off x="1692" y="1646"/>
                  <a:ext cx="200" cy="291"/>
                </a:xfrm>
                <a:custGeom>
                  <a:avLst/>
                  <a:gdLst/>
                  <a:ahLst/>
                  <a:cxnLst>
                    <a:cxn ang="0">
                      <a:pos x="199" y="263"/>
                    </a:cxn>
                    <a:cxn ang="0">
                      <a:pos x="184" y="263"/>
                    </a:cxn>
                    <a:cxn ang="0">
                      <a:pos x="158" y="229"/>
                    </a:cxn>
                    <a:cxn ang="0">
                      <a:pos x="121" y="169"/>
                    </a:cxn>
                    <a:cxn ang="0">
                      <a:pos x="111" y="141"/>
                    </a:cxn>
                    <a:cxn ang="0">
                      <a:pos x="114" y="123"/>
                    </a:cxn>
                    <a:cxn ang="0">
                      <a:pos x="123" y="119"/>
                    </a:cxn>
                    <a:cxn ang="0">
                      <a:pos x="136" y="129"/>
                    </a:cxn>
                    <a:cxn ang="0">
                      <a:pos x="155" y="140"/>
                    </a:cxn>
                    <a:cxn ang="0">
                      <a:pos x="164" y="140"/>
                    </a:cxn>
                    <a:cxn ang="0">
                      <a:pos x="165" y="134"/>
                    </a:cxn>
                    <a:cxn ang="0">
                      <a:pos x="156" y="123"/>
                    </a:cxn>
                    <a:cxn ang="0">
                      <a:pos x="135" y="108"/>
                    </a:cxn>
                    <a:cxn ang="0">
                      <a:pos x="126" y="86"/>
                    </a:cxn>
                    <a:cxn ang="0">
                      <a:pos x="123" y="69"/>
                    </a:cxn>
                    <a:cxn ang="0">
                      <a:pos x="113" y="56"/>
                    </a:cxn>
                    <a:cxn ang="0">
                      <a:pos x="109" y="48"/>
                    </a:cxn>
                    <a:cxn ang="0">
                      <a:pos x="114" y="36"/>
                    </a:cxn>
                    <a:cxn ang="0">
                      <a:pos x="119" y="24"/>
                    </a:cxn>
                    <a:cxn ang="0">
                      <a:pos x="115" y="9"/>
                    </a:cxn>
                    <a:cxn ang="0">
                      <a:pos x="105" y="1"/>
                    </a:cxn>
                    <a:cxn ang="0">
                      <a:pos x="90" y="3"/>
                    </a:cxn>
                    <a:cxn ang="0">
                      <a:pos x="84" y="13"/>
                    </a:cxn>
                    <a:cxn ang="0">
                      <a:pos x="84" y="23"/>
                    </a:cxn>
                    <a:cxn ang="0">
                      <a:pos x="88" y="35"/>
                    </a:cxn>
                    <a:cxn ang="0">
                      <a:pos x="88" y="46"/>
                    </a:cxn>
                    <a:cxn ang="0">
                      <a:pos x="78" y="56"/>
                    </a:cxn>
                    <a:cxn ang="0">
                      <a:pos x="65" y="64"/>
                    </a:cxn>
                    <a:cxn ang="0">
                      <a:pos x="55" y="75"/>
                    </a:cxn>
                    <a:cxn ang="0">
                      <a:pos x="46" y="99"/>
                    </a:cxn>
                    <a:cxn ang="0">
                      <a:pos x="41" y="121"/>
                    </a:cxn>
                    <a:cxn ang="0">
                      <a:pos x="40" y="145"/>
                    </a:cxn>
                    <a:cxn ang="0">
                      <a:pos x="41" y="158"/>
                    </a:cxn>
                    <a:cxn ang="0">
                      <a:pos x="49" y="161"/>
                    </a:cxn>
                    <a:cxn ang="0">
                      <a:pos x="53" y="158"/>
                    </a:cxn>
                    <a:cxn ang="0">
                      <a:pos x="53" y="133"/>
                    </a:cxn>
                    <a:cxn ang="0">
                      <a:pos x="55" y="116"/>
                    </a:cxn>
                    <a:cxn ang="0">
                      <a:pos x="64" y="109"/>
                    </a:cxn>
                    <a:cxn ang="0">
                      <a:pos x="70" y="114"/>
                    </a:cxn>
                    <a:cxn ang="0">
                      <a:pos x="68" y="140"/>
                    </a:cxn>
                    <a:cxn ang="0">
                      <a:pos x="61" y="166"/>
                    </a:cxn>
                    <a:cxn ang="0">
                      <a:pos x="53" y="196"/>
                    </a:cxn>
                    <a:cxn ang="0">
                      <a:pos x="33" y="225"/>
                    </a:cxn>
                    <a:cxn ang="0">
                      <a:pos x="8" y="255"/>
                    </a:cxn>
                    <a:cxn ang="0">
                      <a:pos x="0" y="271"/>
                    </a:cxn>
                    <a:cxn ang="0">
                      <a:pos x="19" y="290"/>
                    </a:cxn>
                    <a:cxn ang="0">
                      <a:pos x="33" y="288"/>
                    </a:cxn>
                    <a:cxn ang="0">
                      <a:pos x="23" y="275"/>
                    </a:cxn>
                    <a:cxn ang="0">
                      <a:pos x="30" y="259"/>
                    </a:cxn>
                    <a:cxn ang="0">
                      <a:pos x="61" y="223"/>
                    </a:cxn>
                    <a:cxn ang="0">
                      <a:pos x="84" y="196"/>
                    </a:cxn>
                    <a:cxn ang="0">
                      <a:pos x="95" y="190"/>
                    </a:cxn>
                    <a:cxn ang="0">
                      <a:pos x="109" y="199"/>
                    </a:cxn>
                    <a:cxn ang="0">
                      <a:pos x="141" y="243"/>
                    </a:cxn>
                    <a:cxn ang="0">
                      <a:pos x="168" y="280"/>
                    </a:cxn>
                    <a:cxn ang="0">
                      <a:pos x="178" y="283"/>
                    </a:cxn>
                    <a:cxn ang="0">
                      <a:pos x="191" y="273"/>
                    </a:cxn>
                  </a:cxnLst>
                  <a:rect l="0" t="0" r="r" b="b"/>
                  <a:pathLst>
                    <a:path w="200" h="291">
                      <a:moveTo>
                        <a:pt x="198" y="268"/>
                      </a:moveTo>
                      <a:lnTo>
                        <a:pt x="199" y="263"/>
                      </a:lnTo>
                      <a:lnTo>
                        <a:pt x="191" y="264"/>
                      </a:lnTo>
                      <a:lnTo>
                        <a:pt x="184" y="263"/>
                      </a:lnTo>
                      <a:lnTo>
                        <a:pt x="174" y="255"/>
                      </a:lnTo>
                      <a:lnTo>
                        <a:pt x="158" y="229"/>
                      </a:lnTo>
                      <a:lnTo>
                        <a:pt x="134" y="190"/>
                      </a:lnTo>
                      <a:lnTo>
                        <a:pt x="121" y="169"/>
                      </a:lnTo>
                      <a:lnTo>
                        <a:pt x="113" y="151"/>
                      </a:lnTo>
                      <a:lnTo>
                        <a:pt x="111" y="141"/>
                      </a:lnTo>
                      <a:lnTo>
                        <a:pt x="111" y="130"/>
                      </a:lnTo>
                      <a:lnTo>
                        <a:pt x="114" y="123"/>
                      </a:lnTo>
                      <a:lnTo>
                        <a:pt x="119" y="119"/>
                      </a:lnTo>
                      <a:lnTo>
                        <a:pt x="123" y="119"/>
                      </a:lnTo>
                      <a:lnTo>
                        <a:pt x="128" y="121"/>
                      </a:lnTo>
                      <a:lnTo>
                        <a:pt x="136" y="129"/>
                      </a:lnTo>
                      <a:lnTo>
                        <a:pt x="148" y="136"/>
                      </a:lnTo>
                      <a:lnTo>
                        <a:pt x="155" y="140"/>
                      </a:lnTo>
                      <a:lnTo>
                        <a:pt x="160" y="141"/>
                      </a:lnTo>
                      <a:lnTo>
                        <a:pt x="164" y="140"/>
                      </a:lnTo>
                      <a:lnTo>
                        <a:pt x="166" y="136"/>
                      </a:lnTo>
                      <a:lnTo>
                        <a:pt x="165" y="134"/>
                      </a:lnTo>
                      <a:lnTo>
                        <a:pt x="164" y="130"/>
                      </a:lnTo>
                      <a:lnTo>
                        <a:pt x="156" y="123"/>
                      </a:lnTo>
                      <a:lnTo>
                        <a:pt x="143" y="114"/>
                      </a:lnTo>
                      <a:lnTo>
                        <a:pt x="135" y="108"/>
                      </a:lnTo>
                      <a:lnTo>
                        <a:pt x="130" y="99"/>
                      </a:lnTo>
                      <a:lnTo>
                        <a:pt x="126" y="86"/>
                      </a:lnTo>
                      <a:lnTo>
                        <a:pt x="125" y="74"/>
                      </a:lnTo>
                      <a:lnTo>
                        <a:pt x="123" y="69"/>
                      </a:lnTo>
                      <a:lnTo>
                        <a:pt x="119" y="63"/>
                      </a:lnTo>
                      <a:lnTo>
                        <a:pt x="113" y="56"/>
                      </a:lnTo>
                      <a:lnTo>
                        <a:pt x="109" y="53"/>
                      </a:lnTo>
                      <a:lnTo>
                        <a:pt x="109" y="48"/>
                      </a:lnTo>
                      <a:lnTo>
                        <a:pt x="111" y="40"/>
                      </a:lnTo>
                      <a:lnTo>
                        <a:pt x="114" y="36"/>
                      </a:lnTo>
                      <a:lnTo>
                        <a:pt x="116" y="31"/>
                      </a:lnTo>
                      <a:lnTo>
                        <a:pt x="119" y="24"/>
                      </a:lnTo>
                      <a:lnTo>
                        <a:pt x="116" y="15"/>
                      </a:lnTo>
                      <a:lnTo>
                        <a:pt x="115" y="9"/>
                      </a:lnTo>
                      <a:lnTo>
                        <a:pt x="111" y="4"/>
                      </a:lnTo>
                      <a:lnTo>
                        <a:pt x="105" y="1"/>
                      </a:lnTo>
                      <a:lnTo>
                        <a:pt x="96" y="0"/>
                      </a:lnTo>
                      <a:lnTo>
                        <a:pt x="90" y="3"/>
                      </a:lnTo>
                      <a:lnTo>
                        <a:pt x="86" y="6"/>
                      </a:lnTo>
                      <a:lnTo>
                        <a:pt x="84" y="13"/>
                      </a:lnTo>
                      <a:lnTo>
                        <a:pt x="83" y="18"/>
                      </a:lnTo>
                      <a:lnTo>
                        <a:pt x="84" y="23"/>
                      </a:lnTo>
                      <a:lnTo>
                        <a:pt x="86" y="30"/>
                      </a:lnTo>
                      <a:lnTo>
                        <a:pt x="88" y="35"/>
                      </a:lnTo>
                      <a:lnTo>
                        <a:pt x="89" y="40"/>
                      </a:lnTo>
                      <a:lnTo>
                        <a:pt x="88" y="46"/>
                      </a:lnTo>
                      <a:lnTo>
                        <a:pt x="84" y="51"/>
                      </a:lnTo>
                      <a:lnTo>
                        <a:pt x="78" y="56"/>
                      </a:lnTo>
                      <a:lnTo>
                        <a:pt x="70" y="60"/>
                      </a:lnTo>
                      <a:lnTo>
                        <a:pt x="65" y="64"/>
                      </a:lnTo>
                      <a:lnTo>
                        <a:pt x="60" y="69"/>
                      </a:lnTo>
                      <a:lnTo>
                        <a:pt x="55" y="75"/>
                      </a:lnTo>
                      <a:lnTo>
                        <a:pt x="50" y="86"/>
                      </a:lnTo>
                      <a:lnTo>
                        <a:pt x="46" y="99"/>
                      </a:lnTo>
                      <a:lnTo>
                        <a:pt x="43" y="109"/>
                      </a:lnTo>
                      <a:lnTo>
                        <a:pt x="41" y="121"/>
                      </a:lnTo>
                      <a:lnTo>
                        <a:pt x="40" y="136"/>
                      </a:lnTo>
                      <a:lnTo>
                        <a:pt x="40" y="145"/>
                      </a:lnTo>
                      <a:lnTo>
                        <a:pt x="40" y="153"/>
                      </a:lnTo>
                      <a:lnTo>
                        <a:pt x="41" y="158"/>
                      </a:lnTo>
                      <a:lnTo>
                        <a:pt x="44" y="160"/>
                      </a:lnTo>
                      <a:lnTo>
                        <a:pt x="49" y="161"/>
                      </a:lnTo>
                      <a:lnTo>
                        <a:pt x="51" y="160"/>
                      </a:lnTo>
                      <a:lnTo>
                        <a:pt x="53" y="158"/>
                      </a:lnTo>
                      <a:lnTo>
                        <a:pt x="53" y="148"/>
                      </a:lnTo>
                      <a:lnTo>
                        <a:pt x="53" y="133"/>
                      </a:lnTo>
                      <a:lnTo>
                        <a:pt x="54" y="123"/>
                      </a:lnTo>
                      <a:lnTo>
                        <a:pt x="55" y="116"/>
                      </a:lnTo>
                      <a:lnTo>
                        <a:pt x="59" y="110"/>
                      </a:lnTo>
                      <a:lnTo>
                        <a:pt x="64" y="109"/>
                      </a:lnTo>
                      <a:lnTo>
                        <a:pt x="69" y="110"/>
                      </a:lnTo>
                      <a:lnTo>
                        <a:pt x="70" y="114"/>
                      </a:lnTo>
                      <a:lnTo>
                        <a:pt x="69" y="125"/>
                      </a:lnTo>
                      <a:lnTo>
                        <a:pt x="68" y="140"/>
                      </a:lnTo>
                      <a:lnTo>
                        <a:pt x="65" y="154"/>
                      </a:lnTo>
                      <a:lnTo>
                        <a:pt x="61" y="166"/>
                      </a:lnTo>
                      <a:lnTo>
                        <a:pt x="58" y="183"/>
                      </a:lnTo>
                      <a:lnTo>
                        <a:pt x="53" y="196"/>
                      </a:lnTo>
                      <a:lnTo>
                        <a:pt x="41" y="214"/>
                      </a:lnTo>
                      <a:lnTo>
                        <a:pt x="33" y="225"/>
                      </a:lnTo>
                      <a:lnTo>
                        <a:pt x="18" y="243"/>
                      </a:lnTo>
                      <a:lnTo>
                        <a:pt x="8" y="255"/>
                      </a:lnTo>
                      <a:lnTo>
                        <a:pt x="0" y="266"/>
                      </a:lnTo>
                      <a:lnTo>
                        <a:pt x="0" y="271"/>
                      </a:lnTo>
                      <a:lnTo>
                        <a:pt x="8" y="280"/>
                      </a:lnTo>
                      <a:lnTo>
                        <a:pt x="19" y="290"/>
                      </a:lnTo>
                      <a:lnTo>
                        <a:pt x="30" y="290"/>
                      </a:lnTo>
                      <a:lnTo>
                        <a:pt x="33" y="288"/>
                      </a:lnTo>
                      <a:lnTo>
                        <a:pt x="28" y="281"/>
                      </a:lnTo>
                      <a:lnTo>
                        <a:pt x="23" y="275"/>
                      </a:lnTo>
                      <a:lnTo>
                        <a:pt x="23" y="270"/>
                      </a:lnTo>
                      <a:lnTo>
                        <a:pt x="30" y="259"/>
                      </a:lnTo>
                      <a:lnTo>
                        <a:pt x="43" y="246"/>
                      </a:lnTo>
                      <a:lnTo>
                        <a:pt x="61" y="223"/>
                      </a:lnTo>
                      <a:lnTo>
                        <a:pt x="78" y="203"/>
                      </a:lnTo>
                      <a:lnTo>
                        <a:pt x="84" y="196"/>
                      </a:lnTo>
                      <a:lnTo>
                        <a:pt x="88" y="191"/>
                      </a:lnTo>
                      <a:lnTo>
                        <a:pt x="95" y="190"/>
                      </a:lnTo>
                      <a:lnTo>
                        <a:pt x="101" y="194"/>
                      </a:lnTo>
                      <a:lnTo>
                        <a:pt x="109" y="199"/>
                      </a:lnTo>
                      <a:lnTo>
                        <a:pt x="124" y="219"/>
                      </a:lnTo>
                      <a:lnTo>
                        <a:pt x="141" y="243"/>
                      </a:lnTo>
                      <a:lnTo>
                        <a:pt x="158" y="266"/>
                      </a:lnTo>
                      <a:lnTo>
                        <a:pt x="168" y="280"/>
                      </a:lnTo>
                      <a:lnTo>
                        <a:pt x="171" y="283"/>
                      </a:lnTo>
                      <a:lnTo>
                        <a:pt x="178" y="283"/>
                      </a:lnTo>
                      <a:lnTo>
                        <a:pt x="184" y="278"/>
                      </a:lnTo>
                      <a:lnTo>
                        <a:pt x="191" y="273"/>
                      </a:lnTo>
                      <a:lnTo>
                        <a:pt x="198" y="268"/>
                      </a:lnTo>
                    </a:path>
                  </a:pathLst>
                </a:custGeom>
                <a:solidFill>
                  <a:srgbClr val="CECECE"/>
                </a:solidFill>
                <a:ln w="25400" cap="rnd" cmpd="sng">
                  <a:solidFill>
                    <a:schemeClr val="tx2"/>
                  </a:solidFill>
                  <a:prstDash val="solid"/>
                  <a:round/>
                  <a:headEnd type="none" w="med" len="med"/>
                  <a:tailEnd type="none" w="med" len="med"/>
                </a:ln>
                <a:effectLst/>
              </p:spPr>
              <p:txBody>
                <a:bodyPr>
                  <a:prstTxWarp prst="textNoShape">
                    <a:avLst/>
                  </a:prstTxWarp>
                </a:bodyPr>
                <a:lstStyle/>
                <a:p>
                  <a:endParaRPr lang="en-US"/>
                </a:p>
              </p:txBody>
            </p:sp>
            <p:grpSp>
              <p:nvGrpSpPr>
                <p:cNvPr id="20" name="Group 103"/>
                <p:cNvGrpSpPr>
                  <a:grpSpLocks/>
                </p:cNvGrpSpPr>
                <p:nvPr/>
              </p:nvGrpSpPr>
              <p:grpSpPr bwMode="auto">
                <a:xfrm>
                  <a:off x="1129" y="1636"/>
                  <a:ext cx="259" cy="310"/>
                  <a:chOff x="1129" y="1636"/>
                  <a:chExt cx="259" cy="310"/>
                </a:xfrm>
              </p:grpSpPr>
              <p:grpSp>
                <p:nvGrpSpPr>
                  <p:cNvPr id="21" name="Group 104"/>
                  <p:cNvGrpSpPr>
                    <a:grpSpLocks/>
                  </p:cNvGrpSpPr>
                  <p:nvPr/>
                </p:nvGrpSpPr>
                <p:grpSpPr bwMode="auto">
                  <a:xfrm>
                    <a:off x="1129" y="1636"/>
                    <a:ext cx="259" cy="310"/>
                    <a:chOff x="1129" y="1636"/>
                    <a:chExt cx="259" cy="310"/>
                  </a:xfrm>
                </p:grpSpPr>
                <p:sp>
                  <p:nvSpPr>
                    <p:cNvPr id="2724969" name="AutoShape 105"/>
                    <p:cNvSpPr>
                      <a:spLocks noChangeArrowheads="1"/>
                    </p:cNvSpPr>
                    <p:nvPr/>
                  </p:nvSpPr>
                  <p:spPr bwMode="auto">
                    <a:xfrm>
                      <a:off x="1129" y="1686"/>
                      <a:ext cx="259" cy="260"/>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2724970" name="AutoShape 106"/>
                    <p:cNvSpPr>
                      <a:spLocks noChangeArrowheads="1"/>
                    </p:cNvSpPr>
                    <p:nvPr/>
                  </p:nvSpPr>
                  <p:spPr bwMode="auto">
                    <a:xfrm>
                      <a:off x="1192" y="1636"/>
                      <a:ext cx="196" cy="46"/>
                    </a:xfrm>
                    <a:prstGeom prst="cube">
                      <a:avLst>
                        <a:gd name="adj" fmla="val 24995"/>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grpSp>
              <p:sp>
                <p:nvSpPr>
                  <p:cNvPr id="2724971" name="Oval 107"/>
                  <p:cNvSpPr>
                    <a:spLocks noChangeArrowheads="1"/>
                  </p:cNvSpPr>
                  <p:nvPr/>
                </p:nvSpPr>
                <p:spPr bwMode="auto">
                  <a:xfrm>
                    <a:off x="1211" y="1662"/>
                    <a:ext cx="27" cy="8"/>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972" name="AutoShape 108"/>
                  <p:cNvSpPr>
                    <a:spLocks noChangeArrowheads="1"/>
                  </p:cNvSpPr>
                  <p:nvPr/>
                </p:nvSpPr>
                <p:spPr bwMode="auto">
                  <a:xfrm>
                    <a:off x="1160" y="1810"/>
                    <a:ext cx="137" cy="55"/>
                  </a:xfrm>
                  <a:prstGeom prst="octagon">
                    <a:avLst>
                      <a:gd name="adj" fmla="val 29282"/>
                    </a:avLst>
                  </a:prstGeom>
                  <a:noFill/>
                  <a:ln w="25400">
                    <a:solidFill>
                      <a:schemeClr val="tx1"/>
                    </a:solidFill>
                    <a:miter lim="800000"/>
                    <a:headEnd/>
                    <a:tailEnd/>
                  </a:ln>
                  <a:effectLst/>
                </p:spPr>
                <p:txBody>
                  <a:bodyPr wrap="none" anchor="ctr">
                    <a:prstTxWarp prst="textNoShape">
                      <a:avLst/>
                    </a:prstTxWarp>
                  </a:bodyPr>
                  <a:lstStyle/>
                  <a:p>
                    <a:endParaRPr lang="en-US"/>
                  </a:p>
                </p:txBody>
              </p:sp>
            </p:grpSp>
          </p:grpSp>
          <p:sp>
            <p:nvSpPr>
              <p:cNvPr id="2724973" name="Line 109"/>
              <p:cNvSpPr>
                <a:spLocks noChangeShapeType="1"/>
              </p:cNvSpPr>
              <p:nvPr/>
            </p:nvSpPr>
            <p:spPr bwMode="auto">
              <a:xfrm>
                <a:off x="869" y="1268"/>
                <a:ext cx="254" cy="0"/>
              </a:xfrm>
              <a:prstGeom prst="line">
                <a:avLst/>
              </a:prstGeom>
              <a:noFill/>
              <a:ln w="25400">
                <a:solidFill>
                  <a:srgbClr val="DC0081"/>
                </a:solidFill>
                <a:round/>
                <a:headEnd/>
                <a:tailEnd/>
              </a:ln>
              <a:effectLst/>
            </p:spPr>
            <p:txBody>
              <a:bodyPr wrap="none" anchor="ctr">
                <a:prstTxWarp prst="textNoShape">
                  <a:avLst/>
                </a:prstTxWarp>
              </a:bodyPr>
              <a:lstStyle/>
              <a:p>
                <a:endParaRPr lang="en-US"/>
              </a:p>
            </p:txBody>
          </p:sp>
          <p:sp>
            <p:nvSpPr>
              <p:cNvPr id="2724974" name="Rectangle 110"/>
              <p:cNvSpPr>
                <a:spLocks noChangeArrowheads="1"/>
              </p:cNvSpPr>
              <p:nvPr/>
            </p:nvSpPr>
            <p:spPr bwMode="auto">
              <a:xfrm>
                <a:off x="857" y="1348"/>
                <a:ext cx="328"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tx1"/>
                    </a:solidFill>
                    <a:latin typeface="FranklinGothic" charset="0"/>
                  </a:rPr>
                  <a:t>30</a:t>
                </a:r>
              </a:p>
            </p:txBody>
          </p:sp>
          <p:sp>
            <p:nvSpPr>
              <p:cNvPr id="2724975" name="Rectangle 111"/>
              <p:cNvSpPr>
                <a:spLocks noChangeArrowheads="1"/>
              </p:cNvSpPr>
              <p:nvPr/>
            </p:nvSpPr>
            <p:spPr bwMode="auto">
              <a:xfrm>
                <a:off x="1113" y="1348"/>
                <a:ext cx="328"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tx1"/>
                    </a:solidFill>
                    <a:latin typeface="FranklinGothic" charset="0"/>
                  </a:rPr>
                  <a:t>30</a:t>
                </a:r>
              </a:p>
            </p:txBody>
          </p:sp>
          <p:sp>
            <p:nvSpPr>
              <p:cNvPr id="2724976" name="Line 112"/>
              <p:cNvSpPr>
                <a:spLocks noChangeShapeType="1"/>
              </p:cNvSpPr>
              <p:nvPr/>
            </p:nvSpPr>
            <p:spPr bwMode="auto">
              <a:xfrm>
                <a:off x="1149" y="1313"/>
                <a:ext cx="263"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977" name="Rectangle 113"/>
              <p:cNvSpPr>
                <a:spLocks noChangeArrowheads="1"/>
              </p:cNvSpPr>
              <p:nvPr/>
            </p:nvSpPr>
            <p:spPr bwMode="auto">
              <a:xfrm>
                <a:off x="1698" y="1348"/>
                <a:ext cx="328"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tx1"/>
                    </a:solidFill>
                    <a:latin typeface="FranklinGothic" charset="0"/>
                  </a:rPr>
                  <a:t>30</a:t>
                </a:r>
              </a:p>
            </p:txBody>
          </p:sp>
          <p:sp>
            <p:nvSpPr>
              <p:cNvPr id="2724978" name="Rectangle 114"/>
              <p:cNvSpPr>
                <a:spLocks noChangeArrowheads="1"/>
              </p:cNvSpPr>
              <p:nvPr/>
            </p:nvSpPr>
            <p:spPr bwMode="auto">
              <a:xfrm>
                <a:off x="1408" y="1348"/>
                <a:ext cx="328"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tx1"/>
                    </a:solidFill>
                    <a:latin typeface="FranklinGothic" charset="0"/>
                  </a:rPr>
                  <a:t>30</a:t>
                </a:r>
              </a:p>
            </p:txBody>
          </p:sp>
          <p:sp>
            <p:nvSpPr>
              <p:cNvPr id="2724979" name="Line 115"/>
              <p:cNvSpPr>
                <a:spLocks noChangeShapeType="1"/>
              </p:cNvSpPr>
              <p:nvPr/>
            </p:nvSpPr>
            <p:spPr bwMode="auto">
              <a:xfrm>
                <a:off x="1441" y="1363"/>
                <a:ext cx="248" cy="0"/>
              </a:xfrm>
              <a:prstGeom prst="line">
                <a:avLst/>
              </a:prstGeom>
              <a:noFill/>
              <a:ln w="25400">
                <a:solidFill>
                  <a:srgbClr val="F39FD1"/>
                </a:solidFill>
                <a:round/>
                <a:headEnd/>
                <a:tailEnd/>
              </a:ln>
              <a:effectLst/>
            </p:spPr>
            <p:txBody>
              <a:bodyPr wrap="none" anchor="ctr">
                <a:prstTxWarp prst="textNoShape">
                  <a:avLst/>
                </a:prstTxWarp>
              </a:bodyPr>
              <a:lstStyle/>
              <a:p>
                <a:endParaRPr lang="en-US"/>
              </a:p>
            </p:txBody>
          </p:sp>
          <p:sp>
            <p:nvSpPr>
              <p:cNvPr id="2724980" name="Line 116"/>
              <p:cNvSpPr>
                <a:spLocks noChangeShapeType="1"/>
              </p:cNvSpPr>
              <p:nvPr/>
            </p:nvSpPr>
            <p:spPr bwMode="auto">
              <a:xfrm>
                <a:off x="1723" y="1407"/>
                <a:ext cx="250" cy="1"/>
              </a:xfrm>
              <a:prstGeom prst="line">
                <a:avLst/>
              </a:prstGeom>
              <a:noFill/>
              <a:ln w="25400">
                <a:solidFill>
                  <a:srgbClr val="919191"/>
                </a:solidFill>
                <a:round/>
                <a:headEnd/>
                <a:tailEnd/>
              </a:ln>
              <a:effectLst/>
            </p:spPr>
            <p:txBody>
              <a:bodyPr wrap="none" anchor="ctr">
                <a:prstTxWarp prst="textNoShape">
                  <a:avLst/>
                </a:prstTxWarp>
              </a:bodyPr>
              <a:lstStyle/>
              <a:p>
                <a:endParaRPr lang="en-US"/>
              </a:p>
            </p:txBody>
          </p:sp>
          <p:sp>
            <p:nvSpPr>
              <p:cNvPr id="2724981" name="Line 117"/>
              <p:cNvSpPr>
                <a:spLocks noChangeShapeType="1"/>
              </p:cNvSpPr>
              <p:nvPr/>
            </p:nvSpPr>
            <p:spPr bwMode="auto">
              <a:xfrm>
                <a:off x="1723" y="1364"/>
                <a:ext cx="250" cy="0"/>
              </a:xfrm>
              <a:prstGeom prst="line">
                <a:avLst/>
              </a:prstGeom>
              <a:noFill/>
              <a:ln w="25400">
                <a:solidFill>
                  <a:srgbClr val="F39FD1"/>
                </a:solidFill>
                <a:round/>
                <a:headEnd/>
                <a:tailEnd/>
              </a:ln>
              <a:effectLst/>
            </p:spPr>
            <p:txBody>
              <a:bodyPr wrap="none" anchor="ctr">
                <a:prstTxWarp prst="textNoShape">
                  <a:avLst/>
                </a:prstTxWarp>
              </a:bodyPr>
              <a:lstStyle/>
              <a:p>
                <a:endParaRPr lang="en-US"/>
              </a:p>
            </p:txBody>
          </p:sp>
          <p:sp>
            <p:nvSpPr>
              <p:cNvPr id="2724982" name="Line 118"/>
              <p:cNvSpPr>
                <a:spLocks noChangeShapeType="1"/>
              </p:cNvSpPr>
              <p:nvPr/>
            </p:nvSpPr>
            <p:spPr bwMode="auto">
              <a:xfrm>
                <a:off x="2008" y="1363"/>
                <a:ext cx="250" cy="0"/>
              </a:xfrm>
              <a:prstGeom prst="line">
                <a:avLst/>
              </a:prstGeom>
              <a:noFill/>
              <a:ln w="25400">
                <a:solidFill>
                  <a:srgbClr val="F39FD1"/>
                </a:solidFill>
                <a:round/>
                <a:headEnd/>
                <a:tailEnd/>
              </a:ln>
              <a:effectLst/>
            </p:spPr>
            <p:txBody>
              <a:bodyPr wrap="none" anchor="ctr">
                <a:prstTxWarp prst="textNoShape">
                  <a:avLst/>
                </a:prstTxWarp>
              </a:bodyPr>
              <a:lstStyle/>
              <a:p>
                <a:endParaRPr lang="en-US"/>
              </a:p>
            </p:txBody>
          </p:sp>
          <p:sp>
            <p:nvSpPr>
              <p:cNvPr id="2724983" name="Line 119"/>
              <p:cNvSpPr>
                <a:spLocks noChangeShapeType="1"/>
              </p:cNvSpPr>
              <p:nvPr/>
            </p:nvSpPr>
            <p:spPr bwMode="auto">
              <a:xfrm>
                <a:off x="2007" y="1407"/>
                <a:ext cx="251" cy="1"/>
              </a:xfrm>
              <a:prstGeom prst="line">
                <a:avLst/>
              </a:prstGeom>
              <a:noFill/>
              <a:ln w="25400">
                <a:solidFill>
                  <a:srgbClr val="919191"/>
                </a:solidFill>
                <a:round/>
                <a:headEnd/>
                <a:tailEnd/>
              </a:ln>
              <a:effectLst/>
            </p:spPr>
            <p:txBody>
              <a:bodyPr wrap="none" anchor="ctr">
                <a:prstTxWarp prst="textNoShape">
                  <a:avLst/>
                </a:prstTxWarp>
              </a:bodyPr>
              <a:lstStyle/>
              <a:p>
                <a:endParaRPr lang="en-US"/>
              </a:p>
            </p:txBody>
          </p:sp>
          <p:sp>
            <p:nvSpPr>
              <p:cNvPr id="2724984" name="Line 120"/>
              <p:cNvSpPr>
                <a:spLocks noChangeShapeType="1"/>
              </p:cNvSpPr>
              <p:nvPr/>
            </p:nvSpPr>
            <p:spPr bwMode="auto">
              <a:xfrm>
                <a:off x="2293" y="1363"/>
                <a:ext cx="249" cy="0"/>
              </a:xfrm>
              <a:prstGeom prst="line">
                <a:avLst/>
              </a:prstGeom>
              <a:noFill/>
              <a:ln w="25400">
                <a:solidFill>
                  <a:srgbClr val="F39FD1"/>
                </a:solidFill>
                <a:round/>
                <a:headEnd/>
                <a:tailEnd/>
              </a:ln>
              <a:effectLst/>
            </p:spPr>
            <p:txBody>
              <a:bodyPr wrap="none" anchor="ctr">
                <a:prstTxWarp prst="textNoShape">
                  <a:avLst/>
                </a:prstTxWarp>
              </a:bodyPr>
              <a:lstStyle/>
              <a:p>
                <a:endParaRPr lang="en-US"/>
              </a:p>
            </p:txBody>
          </p:sp>
          <p:sp>
            <p:nvSpPr>
              <p:cNvPr id="2724985" name="Line 121"/>
              <p:cNvSpPr>
                <a:spLocks noChangeShapeType="1"/>
              </p:cNvSpPr>
              <p:nvPr/>
            </p:nvSpPr>
            <p:spPr bwMode="auto">
              <a:xfrm>
                <a:off x="2291" y="1407"/>
                <a:ext cx="251" cy="1"/>
              </a:xfrm>
              <a:prstGeom prst="line">
                <a:avLst/>
              </a:prstGeom>
              <a:noFill/>
              <a:ln w="25400">
                <a:solidFill>
                  <a:srgbClr val="919191"/>
                </a:solidFill>
                <a:round/>
                <a:headEnd/>
                <a:tailEnd/>
              </a:ln>
              <a:effectLst/>
            </p:spPr>
            <p:txBody>
              <a:bodyPr wrap="none" anchor="ctr">
                <a:prstTxWarp prst="textNoShape">
                  <a:avLst/>
                </a:prstTxWarp>
              </a:bodyPr>
              <a:lstStyle/>
              <a:p>
                <a:endParaRPr lang="en-US"/>
              </a:p>
            </p:txBody>
          </p:sp>
          <p:sp>
            <p:nvSpPr>
              <p:cNvPr id="2724986" name="Line 122"/>
              <p:cNvSpPr>
                <a:spLocks noChangeShapeType="1"/>
              </p:cNvSpPr>
              <p:nvPr/>
            </p:nvSpPr>
            <p:spPr bwMode="auto">
              <a:xfrm>
                <a:off x="2576" y="1407"/>
                <a:ext cx="250" cy="1"/>
              </a:xfrm>
              <a:prstGeom prst="line">
                <a:avLst/>
              </a:prstGeom>
              <a:noFill/>
              <a:ln w="25400">
                <a:solidFill>
                  <a:srgbClr val="919191"/>
                </a:solidFill>
                <a:round/>
                <a:headEnd/>
                <a:tailEnd/>
              </a:ln>
              <a:effectLst/>
            </p:spPr>
            <p:txBody>
              <a:bodyPr wrap="none" anchor="ctr">
                <a:prstTxWarp prst="textNoShape">
                  <a:avLst/>
                </a:prstTxWarp>
              </a:bodyPr>
              <a:lstStyle/>
              <a:p>
                <a:endParaRPr lang="en-US"/>
              </a:p>
            </p:txBody>
          </p:sp>
          <p:sp>
            <p:nvSpPr>
              <p:cNvPr id="2724987" name="Line 123"/>
              <p:cNvSpPr>
                <a:spLocks noChangeShapeType="1"/>
              </p:cNvSpPr>
              <p:nvPr/>
            </p:nvSpPr>
            <p:spPr bwMode="auto">
              <a:xfrm>
                <a:off x="1154" y="1268"/>
                <a:ext cx="253" cy="0"/>
              </a:xfrm>
              <a:prstGeom prst="line">
                <a:avLst/>
              </a:prstGeom>
              <a:noFill/>
              <a:ln w="25400">
                <a:solidFill>
                  <a:srgbClr val="DC0081"/>
                </a:solidFill>
                <a:round/>
                <a:headEnd/>
                <a:tailEnd/>
              </a:ln>
              <a:effectLst/>
            </p:spPr>
            <p:txBody>
              <a:bodyPr wrap="none" anchor="ctr">
                <a:prstTxWarp prst="textNoShape">
                  <a:avLst/>
                </a:prstTxWarp>
              </a:bodyPr>
              <a:lstStyle/>
              <a:p>
                <a:endParaRPr lang="en-US"/>
              </a:p>
            </p:txBody>
          </p:sp>
          <p:sp>
            <p:nvSpPr>
              <p:cNvPr id="2724988" name="Rectangle 124"/>
              <p:cNvSpPr>
                <a:spLocks noChangeArrowheads="1"/>
              </p:cNvSpPr>
              <p:nvPr/>
            </p:nvSpPr>
            <p:spPr bwMode="auto">
              <a:xfrm>
                <a:off x="2255" y="1354"/>
                <a:ext cx="328"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tx1"/>
                    </a:solidFill>
                    <a:latin typeface="FranklinGothic" charset="0"/>
                  </a:rPr>
                  <a:t>30</a:t>
                </a:r>
              </a:p>
            </p:txBody>
          </p:sp>
          <p:sp>
            <p:nvSpPr>
              <p:cNvPr id="2724989" name="Rectangle 125"/>
              <p:cNvSpPr>
                <a:spLocks noChangeArrowheads="1"/>
              </p:cNvSpPr>
              <p:nvPr/>
            </p:nvSpPr>
            <p:spPr bwMode="auto">
              <a:xfrm>
                <a:off x="2539" y="1354"/>
                <a:ext cx="328" cy="28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b="1">
                    <a:solidFill>
                      <a:schemeClr val="tx1"/>
                    </a:solidFill>
                    <a:latin typeface="FranklinGothic" charset="0"/>
                  </a:rPr>
                  <a:t>30</a:t>
                </a:r>
              </a:p>
            </p:txBody>
          </p:sp>
          <p:sp>
            <p:nvSpPr>
              <p:cNvPr id="2724990" name="Line 126"/>
              <p:cNvSpPr>
                <a:spLocks noChangeShapeType="1"/>
              </p:cNvSpPr>
              <p:nvPr/>
            </p:nvSpPr>
            <p:spPr bwMode="auto">
              <a:xfrm flipH="1">
                <a:off x="2276"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991" name="Line 127"/>
              <p:cNvSpPr>
                <a:spLocks noChangeShapeType="1"/>
              </p:cNvSpPr>
              <p:nvPr/>
            </p:nvSpPr>
            <p:spPr bwMode="auto">
              <a:xfrm>
                <a:off x="1141" y="1241"/>
                <a:ext cx="0" cy="18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992" name="Line 128"/>
              <p:cNvSpPr>
                <a:spLocks noChangeShapeType="1"/>
              </p:cNvSpPr>
              <p:nvPr/>
            </p:nvSpPr>
            <p:spPr bwMode="auto">
              <a:xfrm>
                <a:off x="1426" y="1241"/>
                <a:ext cx="0" cy="18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993" name="Line 129"/>
              <p:cNvSpPr>
                <a:spLocks noChangeShapeType="1"/>
              </p:cNvSpPr>
              <p:nvPr/>
            </p:nvSpPr>
            <p:spPr bwMode="auto">
              <a:xfrm>
                <a:off x="1710" y="1241"/>
                <a:ext cx="0" cy="18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994" name="Line 130"/>
              <p:cNvSpPr>
                <a:spLocks noChangeShapeType="1"/>
              </p:cNvSpPr>
              <p:nvPr/>
            </p:nvSpPr>
            <p:spPr bwMode="auto">
              <a:xfrm>
                <a:off x="1994" y="1241"/>
                <a:ext cx="0" cy="18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995" name="Line 131"/>
              <p:cNvSpPr>
                <a:spLocks noChangeShapeType="1"/>
              </p:cNvSpPr>
              <p:nvPr/>
            </p:nvSpPr>
            <p:spPr bwMode="auto">
              <a:xfrm flipH="1">
                <a:off x="2560"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24996" name="Line 132"/>
              <p:cNvSpPr>
                <a:spLocks noChangeShapeType="1"/>
              </p:cNvSpPr>
              <p:nvPr/>
            </p:nvSpPr>
            <p:spPr bwMode="auto">
              <a:xfrm flipH="1">
                <a:off x="2845" y="1241"/>
                <a:ext cx="3" cy="17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grpSp>
        <p:sp>
          <p:nvSpPr>
            <p:cNvPr id="2724997" name="Rectangle 133"/>
            <p:cNvSpPr>
              <a:spLocks noChangeArrowheads="1"/>
            </p:cNvSpPr>
            <p:nvPr/>
          </p:nvSpPr>
          <p:spPr bwMode="auto">
            <a:xfrm>
              <a:off x="209" y="1104"/>
              <a:ext cx="263" cy="2356"/>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400" i="1">
                  <a:solidFill>
                    <a:schemeClr val="tx1"/>
                  </a:solidFill>
                  <a:latin typeface="FranklinGothic" charset="0"/>
                </a:rPr>
                <a:t>T</a:t>
              </a:r>
            </a:p>
            <a:p>
              <a:pPr algn="ctr"/>
              <a:r>
                <a:rPr lang="en-US" sz="2400" i="1">
                  <a:solidFill>
                    <a:schemeClr val="tx1"/>
                  </a:solidFill>
                  <a:latin typeface="FranklinGothic" charset="0"/>
                </a:rPr>
                <a:t>a</a:t>
              </a:r>
            </a:p>
            <a:p>
              <a:pPr algn="ctr"/>
              <a:r>
                <a:rPr lang="en-US" sz="2400" i="1">
                  <a:solidFill>
                    <a:schemeClr val="tx1"/>
                  </a:solidFill>
                  <a:latin typeface="FranklinGothic" charset="0"/>
                </a:rPr>
                <a:t>s</a:t>
              </a:r>
            </a:p>
            <a:p>
              <a:pPr algn="ctr"/>
              <a:r>
                <a:rPr lang="en-US" sz="2400" i="1">
                  <a:solidFill>
                    <a:schemeClr val="tx1"/>
                  </a:solidFill>
                  <a:latin typeface="FranklinGothic" charset="0"/>
                </a:rPr>
                <a:t>k</a:t>
              </a:r>
            </a:p>
            <a:p>
              <a:pPr algn="ctr"/>
              <a:endParaRPr lang="en-US" sz="2400" i="1">
                <a:solidFill>
                  <a:schemeClr val="tx1"/>
                </a:solidFill>
                <a:latin typeface="FranklinGothic" charset="0"/>
              </a:endParaRPr>
            </a:p>
            <a:p>
              <a:pPr algn="ctr"/>
              <a:r>
                <a:rPr lang="en-US" sz="2400" i="1">
                  <a:solidFill>
                    <a:schemeClr val="tx1"/>
                  </a:solidFill>
                  <a:latin typeface="FranklinGothic" charset="0"/>
                </a:rPr>
                <a:t>O</a:t>
              </a:r>
            </a:p>
            <a:p>
              <a:pPr algn="ctr"/>
              <a:r>
                <a:rPr lang="en-US" sz="2400" i="1">
                  <a:solidFill>
                    <a:schemeClr val="tx1"/>
                  </a:solidFill>
                  <a:latin typeface="FranklinGothic" charset="0"/>
                </a:rPr>
                <a:t>r</a:t>
              </a:r>
            </a:p>
            <a:p>
              <a:pPr algn="ctr"/>
              <a:r>
                <a:rPr lang="en-US" sz="2400" i="1">
                  <a:solidFill>
                    <a:schemeClr val="tx1"/>
                  </a:solidFill>
                  <a:latin typeface="FranklinGothic" charset="0"/>
                </a:rPr>
                <a:t>d</a:t>
              </a:r>
            </a:p>
            <a:p>
              <a:pPr algn="ctr"/>
              <a:r>
                <a:rPr lang="en-US" sz="2400" i="1">
                  <a:solidFill>
                    <a:schemeClr val="tx1"/>
                  </a:solidFill>
                  <a:latin typeface="FranklinGothic" charset="0"/>
                </a:rPr>
                <a:t>e</a:t>
              </a:r>
            </a:p>
            <a:p>
              <a:pPr algn="ctr"/>
              <a:r>
                <a:rPr lang="en-US" sz="2400" i="1">
                  <a:solidFill>
                    <a:schemeClr val="tx1"/>
                  </a:solidFill>
                  <a:latin typeface="FranklinGothic" charset="0"/>
                </a:rPr>
                <a:t>r</a:t>
              </a:r>
            </a:p>
          </p:txBody>
        </p:sp>
        <p:sp>
          <p:nvSpPr>
            <p:cNvPr id="2724998" name="Line 134"/>
            <p:cNvSpPr>
              <a:spLocks noChangeShapeType="1"/>
            </p:cNvSpPr>
            <p:nvPr/>
          </p:nvSpPr>
          <p:spPr bwMode="auto">
            <a:xfrm flipH="1">
              <a:off x="478" y="1295"/>
              <a:ext cx="3" cy="1298"/>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grpSp>
      <p:sp>
        <p:nvSpPr>
          <p:cNvPr id="135" name="Title 134"/>
          <p:cNvSpPr>
            <a:spLocks noGrp="1"/>
          </p:cNvSpPr>
          <p:nvPr>
            <p:ph type="title"/>
          </p:nvPr>
        </p:nvSpPr>
        <p:spPr/>
        <p:txBody>
          <a:bodyPr/>
          <a:lstStyle/>
          <a:p>
            <a:r>
              <a:rPr lang="en-US" dirty="0" smtClean="0"/>
              <a:t>Pipelining Lessons (2/2)</a:t>
            </a:r>
            <a:endParaRPr lang="en-US" dirty="0"/>
          </a:p>
        </p:txBody>
      </p:sp>
      <p:sp>
        <p:nvSpPr>
          <p:cNvPr id="136" name="Date Placeholder 135"/>
          <p:cNvSpPr>
            <a:spLocks noGrp="1"/>
          </p:cNvSpPr>
          <p:nvPr>
            <p:ph type="dt" sz="half" idx="10"/>
          </p:nvPr>
        </p:nvSpPr>
        <p:spPr/>
        <p:txBody>
          <a:bodyPr/>
          <a:lstStyle/>
          <a:p>
            <a:fld id="{AAA11FBD-D17B-5B47-B8B5-91B979EF2944}" type="datetime1">
              <a:rPr lang="en-US" smtClean="0"/>
              <a:pPr/>
              <a:t>7/25/2011</a:t>
            </a:fld>
            <a:endParaRPr lang="en-US" dirty="0"/>
          </a:p>
        </p:txBody>
      </p:sp>
      <p:sp>
        <p:nvSpPr>
          <p:cNvPr id="137" name="Slide Number Placeholder 136"/>
          <p:cNvSpPr>
            <a:spLocks noGrp="1"/>
          </p:cNvSpPr>
          <p:nvPr>
            <p:ph type="sldNum" sz="quarter" idx="12"/>
          </p:nvPr>
        </p:nvSpPr>
        <p:spPr/>
        <p:txBody>
          <a:bodyPr/>
          <a:lstStyle/>
          <a:p>
            <a:fld id="{3CC63E4C-4642-794D-A2FD-70F6B81535F5}" type="slidenum">
              <a:rPr lang="en-US" smtClean="0"/>
              <a:pPr/>
              <a:t>37</a:t>
            </a:fld>
            <a:endParaRPr lang="en-US" dirty="0"/>
          </a:p>
        </p:txBody>
      </p:sp>
      <p:sp>
        <p:nvSpPr>
          <p:cNvPr id="138" name="Footer Placeholder 137"/>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24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24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248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4867"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6915" name="Rectangle 3"/>
          <p:cNvSpPr>
            <a:spLocks noGrp="1" noChangeArrowheads="1"/>
          </p:cNvSpPr>
          <p:nvPr>
            <p:ph type="body" idx="1"/>
          </p:nvPr>
        </p:nvSpPr>
        <p:spPr>
          <a:xfrm>
            <a:off x="457200" y="1397968"/>
            <a:ext cx="8229600" cy="4606925"/>
          </a:xfrm>
        </p:spPr>
        <p:txBody>
          <a:bodyPr>
            <a:normAutofit lnSpcReduction="10000"/>
          </a:bodyPr>
          <a:lstStyle/>
          <a:p>
            <a:pPr>
              <a:buFont typeface="Times" pitchFamily="-65" charset="0"/>
              <a:buNone/>
              <a:tabLst>
                <a:tab pos="2349500" algn="l"/>
              </a:tabLst>
            </a:pPr>
            <a:r>
              <a:rPr lang="en-US" dirty="0"/>
              <a:t>1) </a:t>
            </a:r>
            <a:r>
              <a:rPr lang="en-US" u="sng" dirty="0" smtClean="0">
                <a:solidFill>
                  <a:srgbClr val="FF0000"/>
                </a:solidFill>
              </a:rPr>
              <a:t>IF</a:t>
            </a:r>
            <a:r>
              <a:rPr lang="en-US" dirty="0" smtClean="0"/>
              <a:t>: </a:t>
            </a:r>
            <a:r>
              <a:rPr lang="en-US" u="sng" dirty="0"/>
              <a:t>I</a:t>
            </a:r>
            <a:r>
              <a:rPr lang="en-US" dirty="0"/>
              <a:t>nstruction </a:t>
            </a:r>
            <a:r>
              <a:rPr lang="en-US" u="sng" dirty="0"/>
              <a:t>F</a:t>
            </a:r>
            <a:r>
              <a:rPr lang="en-US" dirty="0"/>
              <a:t>etch, Increment PC</a:t>
            </a:r>
          </a:p>
          <a:p>
            <a:pPr>
              <a:buFont typeface="Times" pitchFamily="-65" charset="0"/>
              <a:buNone/>
              <a:tabLst>
                <a:tab pos="2349500" algn="l"/>
              </a:tabLst>
            </a:pPr>
            <a:r>
              <a:rPr lang="en-US" dirty="0"/>
              <a:t>2)</a:t>
            </a:r>
            <a:r>
              <a:rPr lang="en-US" dirty="0" smtClean="0"/>
              <a:t> </a:t>
            </a:r>
            <a:r>
              <a:rPr lang="en-US" u="sng" dirty="0" smtClean="0">
                <a:solidFill>
                  <a:srgbClr val="FF0000"/>
                </a:solidFill>
              </a:rPr>
              <a:t>ID</a:t>
            </a:r>
            <a:r>
              <a:rPr lang="en-US" dirty="0" smtClean="0"/>
              <a:t>: </a:t>
            </a:r>
            <a:r>
              <a:rPr lang="en-US" sz="3100" u="sng" dirty="0"/>
              <a:t>I</a:t>
            </a:r>
            <a:r>
              <a:rPr lang="en-US" sz="3100" dirty="0"/>
              <a:t>nstruction </a:t>
            </a:r>
            <a:r>
              <a:rPr lang="en-US" sz="3100" u="sng" dirty="0"/>
              <a:t>D</a:t>
            </a:r>
            <a:r>
              <a:rPr lang="en-US" sz="3100" dirty="0"/>
              <a:t>ecode, Read Registers</a:t>
            </a:r>
            <a:endParaRPr lang="en-US" dirty="0"/>
          </a:p>
          <a:p>
            <a:pPr>
              <a:buFont typeface="Times" pitchFamily="-65" charset="0"/>
              <a:buNone/>
              <a:tabLst>
                <a:tab pos="2349500" algn="l"/>
              </a:tabLst>
            </a:pPr>
            <a:r>
              <a:rPr lang="en-US" dirty="0"/>
              <a:t>3) </a:t>
            </a:r>
            <a:r>
              <a:rPr lang="en-US" u="sng" dirty="0" smtClean="0">
                <a:solidFill>
                  <a:srgbClr val="FF0000"/>
                </a:solidFill>
              </a:rPr>
              <a:t>EX</a:t>
            </a:r>
            <a:r>
              <a:rPr lang="en-US" dirty="0" smtClean="0"/>
              <a:t>:</a:t>
            </a:r>
            <a:r>
              <a:rPr lang="en-US" dirty="0"/>
              <a:t/>
            </a:r>
            <a:br>
              <a:rPr lang="en-US" dirty="0"/>
            </a:br>
            <a:r>
              <a:rPr lang="en-US" dirty="0"/>
              <a:t>  </a:t>
            </a:r>
            <a:r>
              <a:rPr lang="en-US" dirty="0" err="1"/>
              <a:t>Mem</a:t>
            </a:r>
            <a:r>
              <a:rPr lang="en-US" dirty="0"/>
              <a:t>-</a:t>
            </a:r>
            <a:r>
              <a:rPr lang="en-US" dirty="0" smtClean="0"/>
              <a:t>ref: Calculate </a:t>
            </a:r>
            <a:r>
              <a:rPr lang="en-US" dirty="0"/>
              <a:t>Address</a:t>
            </a:r>
            <a:br>
              <a:rPr lang="en-US" dirty="0"/>
            </a:br>
            <a:r>
              <a:rPr lang="en-US" dirty="0"/>
              <a:t>  </a:t>
            </a:r>
            <a:r>
              <a:rPr lang="en-US" dirty="0" err="1"/>
              <a:t>Arith</a:t>
            </a:r>
            <a:r>
              <a:rPr lang="en-US" dirty="0"/>
              <a:t>-</a:t>
            </a:r>
            <a:r>
              <a:rPr lang="en-US" dirty="0" smtClean="0"/>
              <a:t>log: Perform </a:t>
            </a:r>
            <a:r>
              <a:rPr lang="en-US" dirty="0"/>
              <a:t>Operation</a:t>
            </a:r>
          </a:p>
          <a:p>
            <a:pPr>
              <a:buFont typeface="Times" pitchFamily="-65" charset="0"/>
              <a:buNone/>
              <a:tabLst>
                <a:tab pos="2349500" algn="l"/>
              </a:tabLst>
            </a:pPr>
            <a:r>
              <a:rPr lang="en-US" dirty="0"/>
              <a:t>4) </a:t>
            </a:r>
            <a:r>
              <a:rPr lang="en-US" u="sng" dirty="0" err="1">
                <a:solidFill>
                  <a:srgbClr val="FF0000"/>
                </a:solidFill>
              </a:rPr>
              <a:t>Mem</a:t>
            </a:r>
            <a:r>
              <a:rPr lang="en-US" dirty="0"/>
              <a:t>: </a:t>
            </a:r>
            <a:br>
              <a:rPr lang="en-US" dirty="0"/>
            </a:br>
            <a:r>
              <a:rPr lang="en-US" dirty="0"/>
              <a:t>  </a:t>
            </a:r>
            <a:r>
              <a:rPr lang="en-US" dirty="0" smtClean="0"/>
              <a:t>Load: Read </a:t>
            </a:r>
            <a:r>
              <a:rPr lang="en-US" dirty="0"/>
              <a:t>Data from Memory</a:t>
            </a:r>
            <a:br>
              <a:rPr lang="en-US" dirty="0"/>
            </a:br>
            <a:r>
              <a:rPr lang="en-US" dirty="0"/>
              <a:t>  </a:t>
            </a:r>
            <a:r>
              <a:rPr lang="en-US" dirty="0" smtClean="0"/>
              <a:t>Store: Write </a:t>
            </a:r>
            <a:r>
              <a:rPr lang="en-US" dirty="0"/>
              <a:t>Data to Memory</a:t>
            </a:r>
          </a:p>
          <a:p>
            <a:pPr>
              <a:buFont typeface="Times" pitchFamily="-65" charset="0"/>
              <a:buNone/>
              <a:tabLst>
                <a:tab pos="2349500" algn="l"/>
              </a:tabLst>
            </a:pPr>
            <a:r>
              <a:rPr lang="en-US" dirty="0"/>
              <a:t>5) </a:t>
            </a:r>
            <a:r>
              <a:rPr lang="en-US" u="sng" dirty="0">
                <a:solidFill>
                  <a:srgbClr val="FF0000"/>
                </a:solidFill>
              </a:rPr>
              <a:t>WB</a:t>
            </a:r>
            <a:r>
              <a:rPr lang="en-US" dirty="0"/>
              <a:t>: </a:t>
            </a:r>
            <a:r>
              <a:rPr lang="en-US" u="sng" dirty="0"/>
              <a:t>W</a:t>
            </a:r>
            <a:r>
              <a:rPr lang="en-US" dirty="0"/>
              <a:t>rite Data </a:t>
            </a:r>
            <a:r>
              <a:rPr lang="en-US" u="sng" dirty="0"/>
              <a:t>B</a:t>
            </a:r>
            <a:r>
              <a:rPr lang="en-US" dirty="0"/>
              <a:t>ack to Register</a:t>
            </a:r>
          </a:p>
        </p:txBody>
      </p:sp>
      <p:sp>
        <p:nvSpPr>
          <p:cNvPr id="4" name="Title 3"/>
          <p:cNvSpPr>
            <a:spLocks noGrp="1"/>
          </p:cNvSpPr>
          <p:nvPr>
            <p:ph type="title"/>
          </p:nvPr>
        </p:nvSpPr>
        <p:spPr/>
        <p:txBody>
          <a:bodyPr/>
          <a:lstStyle/>
          <a:p>
            <a:r>
              <a:rPr lang="en-US" dirty="0" smtClean="0"/>
              <a:t>Recall: Steps </a:t>
            </a:r>
            <a:r>
              <a:rPr lang="en-US" dirty="0" smtClean="0"/>
              <a:t>in Executing MIPS</a:t>
            </a:r>
            <a:endParaRPr lang="en-US" dirty="0"/>
          </a:p>
        </p:txBody>
      </p:sp>
      <p:sp>
        <p:nvSpPr>
          <p:cNvPr id="5" name="Date Placeholder 4"/>
          <p:cNvSpPr>
            <a:spLocks noGrp="1"/>
          </p:cNvSpPr>
          <p:nvPr>
            <p:ph type="dt" sz="half" idx="10"/>
          </p:nvPr>
        </p:nvSpPr>
        <p:spPr/>
        <p:txBody>
          <a:bodyPr/>
          <a:lstStyle/>
          <a:p>
            <a:fld id="{BA1B3020-110A-F440-AD2F-E87B38FB6FD2}" type="datetime1">
              <a:rPr lang="en-US" smtClean="0"/>
              <a:pPr/>
              <a:t>7/25/2011</a:t>
            </a:fld>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38</a:t>
            </a:fld>
            <a:endParaRPr lang="en-US" dirty="0"/>
          </a:p>
        </p:txBody>
      </p:sp>
      <p:sp>
        <p:nvSpPr>
          <p:cNvPr id="7" name="Footer Placeholder 6"/>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8"/>
          <p:cNvGrpSpPr>
            <a:grpSpLocks/>
          </p:cNvGrpSpPr>
          <p:nvPr/>
        </p:nvGrpSpPr>
        <p:grpSpPr bwMode="auto">
          <a:xfrm>
            <a:off x="457200" y="1100741"/>
            <a:ext cx="7391400" cy="2927350"/>
            <a:chOff x="288" y="432"/>
            <a:chExt cx="4656" cy="1844"/>
          </a:xfrm>
        </p:grpSpPr>
        <p:sp>
          <p:nvSpPr>
            <p:cNvPr id="2731057" name="Text Box 49"/>
            <p:cNvSpPr txBox="1">
              <a:spLocks noChangeArrowheads="1"/>
            </p:cNvSpPr>
            <p:nvPr/>
          </p:nvSpPr>
          <p:spPr bwMode="auto">
            <a:xfrm rot="-5400000">
              <a:off x="495" y="1017"/>
              <a:ext cx="316" cy="231"/>
            </a:xfrm>
            <a:prstGeom prst="rect">
              <a:avLst/>
            </a:prstGeom>
            <a:noFill/>
            <a:ln w="28575">
              <a:noFill/>
              <a:miter lim="800000"/>
              <a:headEnd/>
              <a:tailEnd/>
            </a:ln>
            <a:effectLst/>
          </p:spPr>
          <p:txBody>
            <a:bodyPr wrap="none" anchor="ctr">
              <a:prstTxWarp prst="textNoShape">
                <a:avLst/>
              </a:prstTxWarp>
              <a:spAutoFit/>
            </a:bodyPr>
            <a:lstStyle/>
            <a:p>
              <a:pPr algn="ctr"/>
              <a:r>
                <a:rPr lang="en-US" sz="1800"/>
                <a:t>PC</a:t>
              </a:r>
            </a:p>
          </p:txBody>
        </p:sp>
        <p:sp>
          <p:nvSpPr>
            <p:cNvPr id="2731058" name="Rectangle 50"/>
            <p:cNvSpPr>
              <a:spLocks noChangeArrowheads="1"/>
            </p:cNvSpPr>
            <p:nvPr/>
          </p:nvSpPr>
          <p:spPr bwMode="auto">
            <a:xfrm>
              <a:off x="528" y="768"/>
              <a:ext cx="240" cy="816"/>
            </a:xfrm>
            <a:prstGeom prst="rect">
              <a:avLst/>
            </a:prstGeom>
            <a:noFill/>
            <a:ln w="28575">
              <a:solidFill>
                <a:schemeClr val="tx1"/>
              </a:solidFill>
              <a:miter lim="800000"/>
              <a:headEnd/>
              <a:tailEnd/>
            </a:ln>
            <a:effectLst/>
          </p:spPr>
          <p:txBody>
            <a:bodyPr wrap="none" anchor="ctr">
              <a:prstTxWarp prst="textNoShape">
                <a:avLst/>
              </a:prstTxWarp>
            </a:bodyPr>
            <a:lstStyle/>
            <a:p>
              <a:endParaRPr lang="en-US"/>
            </a:p>
          </p:txBody>
        </p:sp>
        <p:sp>
          <p:nvSpPr>
            <p:cNvPr id="2731059" name="Rectangle 51"/>
            <p:cNvSpPr>
              <a:spLocks noChangeArrowheads="1"/>
            </p:cNvSpPr>
            <p:nvPr/>
          </p:nvSpPr>
          <p:spPr bwMode="auto">
            <a:xfrm rot="-5400000">
              <a:off x="960" y="960"/>
              <a:ext cx="1248" cy="672"/>
            </a:xfrm>
            <a:prstGeom prst="rect">
              <a:avLst/>
            </a:prstGeom>
            <a:noFill/>
            <a:ln w="28575">
              <a:solidFill>
                <a:schemeClr val="tx1"/>
              </a:solidFill>
              <a:miter lim="800000"/>
              <a:headEnd/>
              <a:tailEnd/>
            </a:ln>
            <a:effectLst/>
          </p:spPr>
          <p:txBody>
            <a:bodyPr wrap="none" anchor="ctr">
              <a:prstTxWarp prst="textNoShape">
                <a:avLst/>
              </a:prstTxWarp>
            </a:bodyPr>
            <a:lstStyle/>
            <a:p>
              <a:pPr algn="ctr"/>
              <a:r>
                <a:rPr lang="en-US" sz="2000"/>
                <a:t>instruction</a:t>
              </a:r>
            </a:p>
            <a:p>
              <a:pPr algn="ctr"/>
              <a:r>
                <a:rPr lang="en-US" sz="2000"/>
                <a:t>memory</a:t>
              </a:r>
            </a:p>
          </p:txBody>
        </p:sp>
        <p:sp>
          <p:nvSpPr>
            <p:cNvPr id="2731060" name="AutoShape 52"/>
            <p:cNvSpPr>
              <a:spLocks noChangeArrowheads="1"/>
            </p:cNvSpPr>
            <p:nvPr/>
          </p:nvSpPr>
          <p:spPr bwMode="auto">
            <a:xfrm>
              <a:off x="912" y="1670"/>
              <a:ext cx="231" cy="346"/>
            </a:xfrm>
            <a:prstGeom prst="roundRect">
              <a:avLst>
                <a:gd name="adj" fmla="val 16667"/>
              </a:avLst>
            </a:prstGeom>
            <a:noFill/>
            <a:ln w="28575">
              <a:solidFill>
                <a:schemeClr val="tx1"/>
              </a:solidFill>
              <a:round/>
              <a:headEnd/>
              <a:tailEnd/>
            </a:ln>
            <a:effectLst/>
          </p:spPr>
          <p:txBody>
            <a:bodyPr wrap="none" anchor="ctr">
              <a:prstTxWarp prst="textNoShape">
                <a:avLst/>
              </a:prstTxWarp>
            </a:bodyPr>
            <a:lstStyle/>
            <a:p>
              <a:pPr algn="ctr"/>
              <a:r>
                <a:rPr lang="en-US" sz="2000"/>
                <a:t>+4</a:t>
              </a:r>
            </a:p>
          </p:txBody>
        </p:sp>
        <p:sp>
          <p:nvSpPr>
            <p:cNvPr id="2731061" name="Line 53"/>
            <p:cNvSpPr>
              <a:spLocks noChangeShapeType="1"/>
            </p:cNvSpPr>
            <p:nvPr/>
          </p:nvSpPr>
          <p:spPr bwMode="auto">
            <a:xfrm>
              <a:off x="768" y="1152"/>
              <a:ext cx="480"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62" name="Rectangle 54"/>
            <p:cNvSpPr>
              <a:spLocks noChangeArrowheads="1"/>
            </p:cNvSpPr>
            <p:nvPr/>
          </p:nvSpPr>
          <p:spPr bwMode="auto">
            <a:xfrm>
              <a:off x="2256" y="768"/>
              <a:ext cx="624" cy="816"/>
            </a:xfrm>
            <a:prstGeom prst="rect">
              <a:avLst/>
            </a:prstGeom>
            <a:noFill/>
            <a:ln w="28575">
              <a:solidFill>
                <a:schemeClr val="tx1"/>
              </a:solidFill>
              <a:miter lim="800000"/>
              <a:headEnd/>
              <a:tailEnd/>
            </a:ln>
            <a:effectLst/>
          </p:spPr>
          <p:txBody>
            <a:bodyPr wrap="none" anchor="ctr">
              <a:prstTxWarp prst="textNoShape">
                <a:avLst/>
              </a:prstTxWarp>
            </a:bodyPr>
            <a:lstStyle/>
            <a:p>
              <a:endParaRPr lang="en-US"/>
            </a:p>
          </p:txBody>
        </p:sp>
        <p:sp>
          <p:nvSpPr>
            <p:cNvPr id="2731063" name="Line 55"/>
            <p:cNvSpPr>
              <a:spLocks noChangeShapeType="1"/>
            </p:cNvSpPr>
            <p:nvPr/>
          </p:nvSpPr>
          <p:spPr bwMode="auto">
            <a:xfrm>
              <a:off x="1920" y="1056"/>
              <a:ext cx="336"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64" name="Line 56"/>
            <p:cNvSpPr>
              <a:spLocks noChangeShapeType="1"/>
            </p:cNvSpPr>
            <p:nvPr/>
          </p:nvSpPr>
          <p:spPr bwMode="auto">
            <a:xfrm>
              <a:off x="1920" y="1291"/>
              <a:ext cx="336"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65" name="Line 57"/>
            <p:cNvSpPr>
              <a:spLocks noChangeShapeType="1"/>
            </p:cNvSpPr>
            <p:nvPr/>
          </p:nvSpPr>
          <p:spPr bwMode="auto">
            <a:xfrm>
              <a:off x="1920" y="1488"/>
              <a:ext cx="336"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66" name="Text Box 58"/>
            <p:cNvSpPr txBox="1">
              <a:spLocks noChangeArrowheads="1"/>
            </p:cNvSpPr>
            <p:nvPr/>
          </p:nvSpPr>
          <p:spPr bwMode="auto">
            <a:xfrm>
              <a:off x="1911" y="1238"/>
              <a:ext cx="214" cy="250"/>
            </a:xfrm>
            <a:prstGeom prst="rect">
              <a:avLst/>
            </a:prstGeom>
            <a:noFill/>
            <a:ln w="28575">
              <a:noFill/>
              <a:miter lim="800000"/>
              <a:headEnd/>
              <a:tailEnd/>
            </a:ln>
            <a:effectLst/>
          </p:spPr>
          <p:txBody>
            <a:bodyPr wrap="none" anchor="ctr">
              <a:prstTxWarp prst="textNoShape">
                <a:avLst/>
              </a:prstTxWarp>
              <a:spAutoFit/>
            </a:bodyPr>
            <a:lstStyle/>
            <a:p>
              <a:pPr algn="ctr"/>
              <a:r>
                <a:rPr lang="en-US" sz="2000"/>
                <a:t>rt</a:t>
              </a:r>
            </a:p>
          </p:txBody>
        </p:sp>
        <p:sp>
          <p:nvSpPr>
            <p:cNvPr id="2731067" name="Text Box 59"/>
            <p:cNvSpPr txBox="1">
              <a:spLocks noChangeArrowheads="1"/>
            </p:cNvSpPr>
            <p:nvPr/>
          </p:nvSpPr>
          <p:spPr bwMode="auto">
            <a:xfrm>
              <a:off x="1883" y="1046"/>
              <a:ext cx="249" cy="250"/>
            </a:xfrm>
            <a:prstGeom prst="rect">
              <a:avLst/>
            </a:prstGeom>
            <a:noFill/>
            <a:ln w="28575">
              <a:noFill/>
              <a:miter lim="800000"/>
              <a:headEnd/>
              <a:tailEnd/>
            </a:ln>
            <a:effectLst/>
          </p:spPr>
          <p:txBody>
            <a:bodyPr wrap="none" anchor="ctr">
              <a:prstTxWarp prst="textNoShape">
                <a:avLst/>
              </a:prstTxWarp>
              <a:spAutoFit/>
            </a:bodyPr>
            <a:lstStyle/>
            <a:p>
              <a:pPr algn="ctr"/>
              <a:r>
                <a:rPr lang="en-US" sz="2000"/>
                <a:t>rs</a:t>
              </a:r>
            </a:p>
          </p:txBody>
        </p:sp>
        <p:sp>
          <p:nvSpPr>
            <p:cNvPr id="2731068" name="Text Box 60"/>
            <p:cNvSpPr txBox="1">
              <a:spLocks noChangeArrowheads="1"/>
            </p:cNvSpPr>
            <p:nvPr/>
          </p:nvSpPr>
          <p:spPr bwMode="auto">
            <a:xfrm>
              <a:off x="1892" y="806"/>
              <a:ext cx="258" cy="250"/>
            </a:xfrm>
            <a:prstGeom prst="rect">
              <a:avLst/>
            </a:prstGeom>
            <a:noFill/>
            <a:ln w="28575">
              <a:noFill/>
              <a:miter lim="800000"/>
              <a:headEnd/>
              <a:tailEnd/>
            </a:ln>
            <a:effectLst/>
          </p:spPr>
          <p:txBody>
            <a:bodyPr wrap="none" anchor="ctr">
              <a:prstTxWarp prst="textNoShape">
                <a:avLst/>
              </a:prstTxWarp>
              <a:spAutoFit/>
            </a:bodyPr>
            <a:lstStyle/>
            <a:p>
              <a:pPr algn="ctr"/>
              <a:r>
                <a:rPr lang="en-US" sz="2000"/>
                <a:t>rd</a:t>
              </a:r>
            </a:p>
          </p:txBody>
        </p:sp>
        <p:sp>
          <p:nvSpPr>
            <p:cNvPr id="2731069" name="Text Box 61"/>
            <p:cNvSpPr txBox="1">
              <a:spLocks noChangeArrowheads="1"/>
            </p:cNvSpPr>
            <p:nvPr/>
          </p:nvSpPr>
          <p:spPr bwMode="auto">
            <a:xfrm rot="-5400000">
              <a:off x="2182" y="966"/>
              <a:ext cx="730" cy="250"/>
            </a:xfrm>
            <a:prstGeom prst="rect">
              <a:avLst/>
            </a:prstGeom>
            <a:noFill/>
            <a:ln w="28575">
              <a:noFill/>
              <a:miter lim="800000"/>
              <a:headEnd/>
              <a:tailEnd/>
            </a:ln>
            <a:effectLst/>
          </p:spPr>
          <p:txBody>
            <a:bodyPr wrap="none" anchor="ctr">
              <a:prstTxWarp prst="textNoShape">
                <a:avLst/>
              </a:prstTxWarp>
              <a:spAutoFit/>
            </a:bodyPr>
            <a:lstStyle/>
            <a:p>
              <a:pPr algn="ctr"/>
              <a:r>
                <a:rPr lang="en-US" sz="2000"/>
                <a:t>registers</a:t>
              </a:r>
            </a:p>
          </p:txBody>
        </p:sp>
        <p:grpSp>
          <p:nvGrpSpPr>
            <p:cNvPr id="3" name="Group 62"/>
            <p:cNvGrpSpPr>
              <a:grpSpLocks/>
            </p:cNvGrpSpPr>
            <p:nvPr/>
          </p:nvGrpSpPr>
          <p:grpSpPr bwMode="auto">
            <a:xfrm>
              <a:off x="3312" y="806"/>
              <a:ext cx="768" cy="960"/>
              <a:chOff x="3648" y="1348"/>
              <a:chExt cx="768" cy="960"/>
            </a:xfrm>
          </p:grpSpPr>
          <p:sp>
            <p:nvSpPr>
              <p:cNvPr id="2731071" name="Text Box 63"/>
              <p:cNvSpPr txBox="1">
                <a:spLocks noChangeArrowheads="1"/>
              </p:cNvSpPr>
              <p:nvPr/>
            </p:nvSpPr>
            <p:spPr bwMode="auto">
              <a:xfrm>
                <a:off x="3722" y="1699"/>
                <a:ext cx="427" cy="250"/>
              </a:xfrm>
              <a:prstGeom prst="rect">
                <a:avLst/>
              </a:prstGeom>
              <a:noFill/>
              <a:ln w="12700">
                <a:noFill/>
                <a:miter lim="800000"/>
                <a:headEnd/>
                <a:tailEnd/>
              </a:ln>
              <a:effectLst/>
            </p:spPr>
            <p:txBody>
              <a:bodyPr wrap="none">
                <a:prstTxWarp prst="textNoShape">
                  <a:avLst/>
                </a:prstTxWarp>
                <a:spAutoFit/>
              </a:bodyPr>
              <a:lstStyle/>
              <a:p>
                <a:pPr algn="ctr"/>
                <a:r>
                  <a:rPr lang="en-US" sz="2000"/>
                  <a:t>ALU</a:t>
                </a:r>
                <a:endParaRPr lang="en-US" sz="2400">
                  <a:solidFill>
                    <a:schemeClr val="tx1"/>
                  </a:solidFill>
                  <a:latin typeface="Times" pitchFamily="-65" charset="0"/>
                </a:endParaRPr>
              </a:p>
            </p:txBody>
          </p:sp>
          <p:sp>
            <p:nvSpPr>
              <p:cNvPr id="2731072" name="Freeform 64"/>
              <p:cNvSpPr>
                <a:spLocks/>
              </p:cNvSpPr>
              <p:nvPr/>
            </p:nvSpPr>
            <p:spPr bwMode="auto">
              <a:xfrm>
                <a:off x="3648" y="1348"/>
                <a:ext cx="528" cy="960"/>
              </a:xfrm>
              <a:custGeom>
                <a:avLst/>
                <a:gdLst/>
                <a:ahLst/>
                <a:cxnLst>
                  <a:cxn ang="0">
                    <a:pos x="0" y="0"/>
                  </a:cxn>
                  <a:cxn ang="0">
                    <a:pos x="528" y="192"/>
                  </a:cxn>
                  <a:cxn ang="0">
                    <a:pos x="528" y="672"/>
                  </a:cxn>
                  <a:cxn ang="0">
                    <a:pos x="0" y="960"/>
                  </a:cxn>
                  <a:cxn ang="0">
                    <a:pos x="0" y="528"/>
                  </a:cxn>
                  <a:cxn ang="0">
                    <a:pos x="48" y="480"/>
                  </a:cxn>
                  <a:cxn ang="0">
                    <a:pos x="0" y="432"/>
                  </a:cxn>
                  <a:cxn ang="0">
                    <a:pos x="0" y="0"/>
                  </a:cxn>
                </a:cxnLst>
                <a:rect l="0" t="0" r="r" b="b"/>
                <a:pathLst>
                  <a:path w="528" h="960">
                    <a:moveTo>
                      <a:pt x="0" y="0"/>
                    </a:moveTo>
                    <a:lnTo>
                      <a:pt x="528" y="192"/>
                    </a:lnTo>
                    <a:lnTo>
                      <a:pt x="528" y="672"/>
                    </a:lnTo>
                    <a:lnTo>
                      <a:pt x="0" y="960"/>
                    </a:lnTo>
                    <a:lnTo>
                      <a:pt x="0" y="528"/>
                    </a:lnTo>
                    <a:lnTo>
                      <a:pt x="48" y="480"/>
                    </a:lnTo>
                    <a:lnTo>
                      <a:pt x="0" y="432"/>
                    </a:lnTo>
                    <a:lnTo>
                      <a:pt x="0" y="0"/>
                    </a:lnTo>
                    <a:close/>
                  </a:path>
                </a:pathLst>
              </a:custGeom>
              <a:noFill/>
              <a:ln w="38100" cap="flat" cmpd="sng">
                <a:solidFill>
                  <a:schemeClr val="tx1"/>
                </a:solidFill>
                <a:prstDash val="solid"/>
                <a:round/>
                <a:headEnd/>
                <a:tailEnd/>
              </a:ln>
              <a:effectLst/>
            </p:spPr>
            <p:txBody>
              <a:bodyPr wrap="none" anchor="ctr">
                <a:prstTxWarp prst="textNoShape">
                  <a:avLst/>
                </a:prstTxWarp>
              </a:bodyPr>
              <a:lstStyle/>
              <a:p>
                <a:endParaRPr lang="en-US"/>
              </a:p>
            </p:txBody>
          </p:sp>
          <p:sp>
            <p:nvSpPr>
              <p:cNvPr id="2731073" name="Line 65"/>
              <p:cNvSpPr>
                <a:spLocks noChangeShapeType="1"/>
              </p:cNvSpPr>
              <p:nvPr/>
            </p:nvSpPr>
            <p:spPr bwMode="auto">
              <a:xfrm>
                <a:off x="4176" y="1780"/>
                <a:ext cx="240" cy="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grpSp>
        <p:sp>
          <p:nvSpPr>
            <p:cNvPr id="2731074" name="Line 66"/>
            <p:cNvSpPr>
              <a:spLocks noChangeShapeType="1"/>
            </p:cNvSpPr>
            <p:nvPr/>
          </p:nvSpPr>
          <p:spPr bwMode="auto">
            <a:xfrm>
              <a:off x="2880" y="1488"/>
              <a:ext cx="432"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75" name="Line 67"/>
            <p:cNvSpPr>
              <a:spLocks noChangeShapeType="1"/>
            </p:cNvSpPr>
            <p:nvPr/>
          </p:nvSpPr>
          <p:spPr bwMode="auto">
            <a:xfrm>
              <a:off x="1901" y="1709"/>
              <a:ext cx="1392"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76" name="Line 68"/>
            <p:cNvSpPr>
              <a:spLocks noChangeShapeType="1"/>
            </p:cNvSpPr>
            <p:nvPr/>
          </p:nvSpPr>
          <p:spPr bwMode="auto">
            <a:xfrm>
              <a:off x="2880" y="975"/>
              <a:ext cx="413"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77" name="Rectangle 69"/>
            <p:cNvSpPr>
              <a:spLocks noChangeArrowheads="1"/>
            </p:cNvSpPr>
            <p:nvPr/>
          </p:nvSpPr>
          <p:spPr bwMode="auto">
            <a:xfrm rot="-5400000">
              <a:off x="3792" y="1056"/>
              <a:ext cx="1248" cy="672"/>
            </a:xfrm>
            <a:prstGeom prst="rect">
              <a:avLst/>
            </a:prstGeom>
            <a:noFill/>
            <a:ln w="28575">
              <a:solidFill>
                <a:schemeClr val="tx1"/>
              </a:solidFill>
              <a:miter lim="800000"/>
              <a:headEnd/>
              <a:tailEnd/>
            </a:ln>
            <a:effectLst/>
          </p:spPr>
          <p:txBody>
            <a:bodyPr wrap="none" anchor="ctr">
              <a:prstTxWarp prst="textNoShape">
                <a:avLst/>
              </a:prstTxWarp>
            </a:bodyPr>
            <a:lstStyle/>
            <a:p>
              <a:pPr algn="ctr"/>
              <a:r>
                <a:rPr lang="en-US" sz="2000"/>
                <a:t>Data</a:t>
              </a:r>
            </a:p>
            <a:p>
              <a:pPr algn="ctr"/>
              <a:r>
                <a:rPr lang="en-US" sz="2000"/>
                <a:t>memory</a:t>
              </a:r>
            </a:p>
          </p:txBody>
        </p:sp>
        <p:sp>
          <p:nvSpPr>
            <p:cNvPr id="2731078" name="Line 70"/>
            <p:cNvSpPr>
              <a:spLocks noChangeShapeType="1"/>
            </p:cNvSpPr>
            <p:nvPr/>
          </p:nvSpPr>
          <p:spPr bwMode="auto">
            <a:xfrm>
              <a:off x="3024" y="1488"/>
              <a:ext cx="0" cy="192"/>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79" name="Line 71"/>
            <p:cNvSpPr>
              <a:spLocks noChangeShapeType="1"/>
            </p:cNvSpPr>
            <p:nvPr/>
          </p:nvSpPr>
          <p:spPr bwMode="auto">
            <a:xfrm>
              <a:off x="3024" y="1728"/>
              <a:ext cx="0" cy="192"/>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80" name="Line 72"/>
            <p:cNvSpPr>
              <a:spLocks noChangeShapeType="1"/>
            </p:cNvSpPr>
            <p:nvPr/>
          </p:nvSpPr>
          <p:spPr bwMode="auto">
            <a:xfrm>
              <a:off x="3024" y="1920"/>
              <a:ext cx="1056"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81" name="Line 73"/>
            <p:cNvSpPr>
              <a:spLocks noChangeShapeType="1"/>
            </p:cNvSpPr>
            <p:nvPr/>
          </p:nvSpPr>
          <p:spPr bwMode="auto">
            <a:xfrm>
              <a:off x="4752" y="1238"/>
              <a:ext cx="192" cy="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82" name="Line 74"/>
            <p:cNvSpPr>
              <a:spLocks noChangeShapeType="1"/>
            </p:cNvSpPr>
            <p:nvPr/>
          </p:nvSpPr>
          <p:spPr bwMode="auto">
            <a:xfrm flipV="1">
              <a:off x="4944" y="432"/>
              <a:ext cx="0" cy="806"/>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83" name="Line 75"/>
            <p:cNvSpPr>
              <a:spLocks noChangeShapeType="1"/>
            </p:cNvSpPr>
            <p:nvPr/>
          </p:nvSpPr>
          <p:spPr bwMode="auto">
            <a:xfrm flipH="1">
              <a:off x="2422" y="432"/>
              <a:ext cx="2522" cy="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84" name="Line 76"/>
            <p:cNvSpPr>
              <a:spLocks noChangeShapeType="1"/>
            </p:cNvSpPr>
            <p:nvPr/>
          </p:nvSpPr>
          <p:spPr bwMode="auto">
            <a:xfrm>
              <a:off x="2422" y="432"/>
              <a:ext cx="0" cy="336"/>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85" name="Text Box 77"/>
            <p:cNvSpPr txBox="1">
              <a:spLocks noChangeArrowheads="1"/>
            </p:cNvSpPr>
            <p:nvPr/>
          </p:nvSpPr>
          <p:spPr bwMode="auto">
            <a:xfrm>
              <a:off x="1892" y="1680"/>
              <a:ext cx="418" cy="250"/>
            </a:xfrm>
            <a:prstGeom prst="rect">
              <a:avLst/>
            </a:prstGeom>
            <a:noFill/>
            <a:ln w="28575">
              <a:noFill/>
              <a:miter lim="800000"/>
              <a:headEnd/>
              <a:tailEnd/>
            </a:ln>
            <a:effectLst/>
          </p:spPr>
          <p:txBody>
            <a:bodyPr wrap="none" anchor="ctr">
              <a:prstTxWarp prst="textNoShape">
                <a:avLst/>
              </a:prstTxWarp>
              <a:spAutoFit/>
            </a:bodyPr>
            <a:lstStyle/>
            <a:p>
              <a:pPr algn="ctr"/>
              <a:r>
                <a:rPr lang="en-US" sz="2000"/>
                <a:t>imm</a:t>
              </a:r>
            </a:p>
          </p:txBody>
        </p:sp>
        <p:sp>
          <p:nvSpPr>
            <p:cNvPr id="2731086" name="Line 78"/>
            <p:cNvSpPr>
              <a:spLocks noChangeShapeType="1"/>
            </p:cNvSpPr>
            <p:nvPr/>
          </p:nvSpPr>
          <p:spPr bwMode="auto">
            <a:xfrm>
              <a:off x="1008" y="1152"/>
              <a:ext cx="0" cy="528"/>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87" name="AutoShape 79"/>
            <p:cNvSpPr>
              <a:spLocks noChangeArrowheads="1"/>
            </p:cNvSpPr>
            <p:nvPr/>
          </p:nvSpPr>
          <p:spPr bwMode="auto">
            <a:xfrm>
              <a:off x="528" y="1766"/>
              <a:ext cx="240" cy="510"/>
            </a:xfrm>
            <a:prstGeom prst="roundRect">
              <a:avLst>
                <a:gd name="adj" fmla="val 16667"/>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88" name="Line 80"/>
            <p:cNvSpPr>
              <a:spLocks noChangeShapeType="1"/>
            </p:cNvSpPr>
            <p:nvPr/>
          </p:nvSpPr>
          <p:spPr bwMode="auto">
            <a:xfrm flipH="1">
              <a:off x="768" y="1906"/>
              <a:ext cx="144"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89" name="Line 81"/>
            <p:cNvSpPr>
              <a:spLocks noChangeShapeType="1"/>
            </p:cNvSpPr>
            <p:nvPr/>
          </p:nvSpPr>
          <p:spPr bwMode="auto">
            <a:xfrm>
              <a:off x="2310" y="1709"/>
              <a:ext cx="0" cy="423"/>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90" name="Line 82"/>
            <p:cNvSpPr>
              <a:spLocks noChangeShapeType="1"/>
            </p:cNvSpPr>
            <p:nvPr/>
          </p:nvSpPr>
          <p:spPr bwMode="auto">
            <a:xfrm flipH="1">
              <a:off x="768" y="2132"/>
              <a:ext cx="1542"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91" name="Line 83"/>
            <p:cNvSpPr>
              <a:spLocks noChangeShapeType="1"/>
            </p:cNvSpPr>
            <p:nvPr/>
          </p:nvSpPr>
          <p:spPr bwMode="auto">
            <a:xfrm flipH="1">
              <a:off x="288" y="2016"/>
              <a:ext cx="240" cy="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92" name="Line 84"/>
            <p:cNvSpPr>
              <a:spLocks noChangeShapeType="1"/>
            </p:cNvSpPr>
            <p:nvPr/>
          </p:nvSpPr>
          <p:spPr bwMode="auto">
            <a:xfrm flipV="1">
              <a:off x="288" y="1152"/>
              <a:ext cx="0" cy="864"/>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93" name="Line 85"/>
            <p:cNvSpPr>
              <a:spLocks noChangeShapeType="1"/>
            </p:cNvSpPr>
            <p:nvPr/>
          </p:nvSpPr>
          <p:spPr bwMode="auto">
            <a:xfrm>
              <a:off x="288" y="1152"/>
              <a:ext cx="240"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grpSp>
      <p:sp>
        <p:nvSpPr>
          <p:cNvPr id="2731096" name="Text Box 88"/>
          <p:cNvSpPr txBox="1">
            <a:spLocks noChangeArrowheads="1"/>
          </p:cNvSpPr>
          <p:nvPr/>
        </p:nvSpPr>
        <p:spPr bwMode="auto">
          <a:xfrm>
            <a:off x="1330121" y="3963074"/>
            <a:ext cx="1565628" cy="707886"/>
          </a:xfrm>
          <a:prstGeom prst="rect">
            <a:avLst/>
          </a:prstGeom>
          <a:noFill/>
          <a:ln w="28575">
            <a:noFill/>
            <a:miter lim="800000"/>
            <a:headEnd/>
            <a:tailEnd/>
          </a:ln>
          <a:effectLst/>
        </p:spPr>
        <p:txBody>
          <a:bodyPr wrap="none" anchor="ctr">
            <a:prstTxWarp prst="textNoShape">
              <a:avLst/>
            </a:prstTxWarp>
            <a:spAutoFit/>
          </a:bodyPr>
          <a:lstStyle/>
          <a:p>
            <a:pPr algn="ctr"/>
            <a:r>
              <a:rPr lang="en-US" sz="2000">
                <a:solidFill>
                  <a:srgbClr val="FF0000"/>
                </a:solidFill>
              </a:rPr>
              <a:t>1. Instruction</a:t>
            </a:r>
          </a:p>
          <a:p>
            <a:pPr algn="ctr"/>
            <a:r>
              <a:rPr lang="en-US" sz="2000">
                <a:solidFill>
                  <a:srgbClr val="FF0000"/>
                </a:solidFill>
              </a:rPr>
              <a:t>Fetch</a:t>
            </a:r>
          </a:p>
        </p:txBody>
      </p:sp>
      <p:sp>
        <p:nvSpPr>
          <p:cNvPr id="2731097" name="Line 89"/>
          <p:cNvSpPr>
            <a:spLocks noChangeShapeType="1"/>
          </p:cNvSpPr>
          <p:nvPr/>
        </p:nvSpPr>
        <p:spPr bwMode="auto">
          <a:xfrm>
            <a:off x="1236133" y="3955331"/>
            <a:ext cx="2027761" cy="0"/>
          </a:xfrm>
          <a:prstGeom prst="line">
            <a:avLst/>
          </a:prstGeom>
          <a:noFill/>
          <a:ln w="28575">
            <a:solidFill>
              <a:srgbClr val="FF0000"/>
            </a:solidFill>
            <a:round/>
            <a:headEnd type="diamond" w="med" len="med"/>
            <a:tailEnd type="triangle" w="med" len="med"/>
          </a:ln>
          <a:effectLst/>
        </p:spPr>
        <p:txBody>
          <a:bodyPr wrap="none" anchor="ctr">
            <a:prstTxWarp prst="textNoShape">
              <a:avLst/>
            </a:prstTxWarp>
          </a:bodyPr>
          <a:lstStyle/>
          <a:p>
            <a:endParaRPr lang="en-US">
              <a:solidFill>
                <a:srgbClr val="FF0000"/>
              </a:solidFill>
            </a:endParaRPr>
          </a:p>
        </p:txBody>
      </p:sp>
      <p:sp>
        <p:nvSpPr>
          <p:cNvPr id="2731098" name="Text Box 90"/>
          <p:cNvSpPr txBox="1">
            <a:spLocks noChangeArrowheads="1"/>
          </p:cNvSpPr>
          <p:nvPr/>
        </p:nvSpPr>
        <p:spPr bwMode="auto">
          <a:xfrm>
            <a:off x="2954866" y="3691541"/>
            <a:ext cx="2286000" cy="1006475"/>
          </a:xfrm>
          <a:prstGeom prst="rect">
            <a:avLst/>
          </a:prstGeom>
          <a:noFill/>
          <a:ln w="28575">
            <a:noFill/>
            <a:miter lim="800000"/>
            <a:headEnd/>
            <a:tailEnd/>
          </a:ln>
          <a:effectLst/>
        </p:spPr>
        <p:txBody>
          <a:bodyPr anchor="ctr">
            <a:prstTxWarp prst="textNoShape">
              <a:avLst/>
            </a:prstTxWarp>
            <a:spAutoFit/>
          </a:bodyPr>
          <a:lstStyle/>
          <a:p>
            <a:pPr algn="ctr"/>
            <a:endParaRPr lang="en-US" sz="2000" dirty="0">
              <a:solidFill>
                <a:srgbClr val="FF0000"/>
              </a:solidFill>
            </a:endParaRPr>
          </a:p>
          <a:p>
            <a:pPr algn="ctr"/>
            <a:r>
              <a:rPr lang="en-US" sz="2000" dirty="0">
                <a:solidFill>
                  <a:srgbClr val="FF0000"/>
                </a:solidFill>
              </a:rPr>
              <a:t>2. Decode/</a:t>
            </a:r>
          </a:p>
          <a:p>
            <a:pPr algn="ctr"/>
            <a:r>
              <a:rPr lang="en-US" sz="2000" dirty="0">
                <a:solidFill>
                  <a:srgbClr val="FF0000"/>
                </a:solidFill>
              </a:rPr>
              <a:t>    Register Read</a:t>
            </a:r>
          </a:p>
        </p:txBody>
      </p:sp>
      <p:sp>
        <p:nvSpPr>
          <p:cNvPr id="2731099" name="Line 91"/>
          <p:cNvSpPr>
            <a:spLocks noChangeShapeType="1"/>
          </p:cNvSpPr>
          <p:nvPr/>
        </p:nvSpPr>
        <p:spPr bwMode="auto">
          <a:xfrm>
            <a:off x="3505200" y="3952950"/>
            <a:ext cx="1381125" cy="4763"/>
          </a:xfrm>
          <a:prstGeom prst="line">
            <a:avLst/>
          </a:prstGeom>
          <a:noFill/>
          <a:ln w="28575">
            <a:solidFill>
              <a:srgbClr val="FF0000"/>
            </a:solidFill>
            <a:round/>
            <a:headEnd type="diamond" w="med" len="med"/>
            <a:tailEnd type="triangle" w="med" len="med"/>
          </a:ln>
          <a:effectLst/>
        </p:spPr>
        <p:txBody>
          <a:bodyPr wrap="none" anchor="ctr">
            <a:prstTxWarp prst="textNoShape">
              <a:avLst/>
            </a:prstTxWarp>
          </a:bodyPr>
          <a:lstStyle/>
          <a:p>
            <a:endParaRPr lang="en-US">
              <a:solidFill>
                <a:srgbClr val="FF0000"/>
              </a:solidFill>
            </a:endParaRPr>
          </a:p>
        </p:txBody>
      </p:sp>
      <p:sp>
        <p:nvSpPr>
          <p:cNvPr id="2731101" name="Text Box 93"/>
          <p:cNvSpPr txBox="1">
            <a:spLocks noChangeArrowheads="1"/>
          </p:cNvSpPr>
          <p:nvPr/>
        </p:nvSpPr>
        <p:spPr bwMode="auto">
          <a:xfrm>
            <a:off x="4957808" y="4104262"/>
            <a:ext cx="1248534" cy="400110"/>
          </a:xfrm>
          <a:prstGeom prst="rect">
            <a:avLst/>
          </a:prstGeom>
          <a:noFill/>
          <a:ln w="28575">
            <a:noFill/>
            <a:miter lim="800000"/>
            <a:headEnd/>
            <a:tailEnd/>
          </a:ln>
          <a:effectLst/>
        </p:spPr>
        <p:txBody>
          <a:bodyPr wrap="none" anchor="ctr">
            <a:prstTxWarp prst="textNoShape">
              <a:avLst/>
            </a:prstTxWarp>
            <a:spAutoFit/>
          </a:bodyPr>
          <a:lstStyle/>
          <a:p>
            <a:pPr algn="ctr"/>
            <a:r>
              <a:rPr lang="en-US" sz="2000">
                <a:solidFill>
                  <a:srgbClr val="FF0000"/>
                </a:solidFill>
              </a:rPr>
              <a:t>3. Execute</a:t>
            </a:r>
          </a:p>
        </p:txBody>
      </p:sp>
      <p:sp>
        <p:nvSpPr>
          <p:cNvPr id="2731102" name="Line 94"/>
          <p:cNvSpPr>
            <a:spLocks noChangeShapeType="1"/>
          </p:cNvSpPr>
          <p:nvPr/>
        </p:nvSpPr>
        <p:spPr bwMode="auto">
          <a:xfrm>
            <a:off x="5079832" y="3955331"/>
            <a:ext cx="1083901" cy="0"/>
          </a:xfrm>
          <a:prstGeom prst="line">
            <a:avLst/>
          </a:prstGeom>
          <a:noFill/>
          <a:ln w="28575">
            <a:solidFill>
              <a:srgbClr val="FF0000"/>
            </a:solidFill>
            <a:round/>
            <a:headEnd type="diamond" w="med" len="med"/>
            <a:tailEnd type="triangle" w="med" len="med"/>
          </a:ln>
          <a:effectLst/>
        </p:spPr>
        <p:txBody>
          <a:bodyPr wrap="none" anchor="ctr">
            <a:prstTxWarp prst="textNoShape">
              <a:avLst/>
            </a:prstTxWarp>
          </a:bodyPr>
          <a:lstStyle/>
          <a:p>
            <a:endParaRPr lang="en-US">
              <a:solidFill>
                <a:srgbClr val="FF0000"/>
              </a:solidFill>
            </a:endParaRPr>
          </a:p>
        </p:txBody>
      </p:sp>
      <p:sp>
        <p:nvSpPr>
          <p:cNvPr id="2731104" name="Text Box 96"/>
          <p:cNvSpPr txBox="1">
            <a:spLocks noChangeArrowheads="1"/>
          </p:cNvSpPr>
          <p:nvPr/>
        </p:nvSpPr>
        <p:spPr bwMode="auto">
          <a:xfrm>
            <a:off x="6263843" y="4104262"/>
            <a:ext cx="1331189" cy="400110"/>
          </a:xfrm>
          <a:prstGeom prst="rect">
            <a:avLst/>
          </a:prstGeom>
          <a:noFill/>
          <a:ln w="28575">
            <a:noFill/>
            <a:miter lim="800000"/>
            <a:headEnd/>
            <a:tailEnd/>
          </a:ln>
          <a:effectLst/>
        </p:spPr>
        <p:txBody>
          <a:bodyPr wrap="none" anchor="ctr">
            <a:prstTxWarp prst="textNoShape">
              <a:avLst/>
            </a:prstTxWarp>
            <a:spAutoFit/>
          </a:bodyPr>
          <a:lstStyle/>
          <a:p>
            <a:pPr algn="ctr"/>
            <a:r>
              <a:rPr lang="en-US" sz="2000">
                <a:solidFill>
                  <a:srgbClr val="FF0000"/>
                </a:solidFill>
              </a:rPr>
              <a:t>4. Memory</a:t>
            </a:r>
          </a:p>
        </p:txBody>
      </p:sp>
      <p:sp>
        <p:nvSpPr>
          <p:cNvPr id="2731105" name="Line 97"/>
          <p:cNvSpPr>
            <a:spLocks noChangeShapeType="1"/>
          </p:cNvSpPr>
          <p:nvPr/>
        </p:nvSpPr>
        <p:spPr bwMode="auto">
          <a:xfrm flipV="1">
            <a:off x="6383867" y="3950833"/>
            <a:ext cx="1236133" cy="8996"/>
          </a:xfrm>
          <a:prstGeom prst="line">
            <a:avLst/>
          </a:prstGeom>
          <a:noFill/>
          <a:ln w="28575">
            <a:solidFill>
              <a:srgbClr val="FF0000"/>
            </a:solidFill>
            <a:round/>
            <a:headEnd type="diamond" w="med" len="med"/>
            <a:tailEnd type="triangle" w="med" len="med"/>
          </a:ln>
          <a:effectLst/>
        </p:spPr>
        <p:txBody>
          <a:bodyPr wrap="none" anchor="ctr">
            <a:prstTxWarp prst="textNoShape">
              <a:avLst/>
            </a:prstTxWarp>
          </a:bodyPr>
          <a:lstStyle/>
          <a:p>
            <a:endParaRPr lang="en-US">
              <a:solidFill>
                <a:srgbClr val="FF0000"/>
              </a:solidFill>
            </a:endParaRPr>
          </a:p>
        </p:txBody>
      </p:sp>
      <p:sp>
        <p:nvSpPr>
          <p:cNvPr id="2731107" name="Text Box 99"/>
          <p:cNvSpPr txBox="1">
            <a:spLocks noChangeArrowheads="1"/>
          </p:cNvSpPr>
          <p:nvPr/>
        </p:nvSpPr>
        <p:spPr bwMode="auto">
          <a:xfrm>
            <a:off x="7693248" y="3950374"/>
            <a:ext cx="1017100" cy="707886"/>
          </a:xfrm>
          <a:prstGeom prst="rect">
            <a:avLst/>
          </a:prstGeom>
          <a:noFill/>
          <a:ln w="28575">
            <a:noFill/>
            <a:miter lim="800000"/>
            <a:headEnd/>
            <a:tailEnd/>
          </a:ln>
          <a:effectLst/>
        </p:spPr>
        <p:txBody>
          <a:bodyPr wrap="none" anchor="ctr">
            <a:prstTxWarp prst="textNoShape">
              <a:avLst/>
            </a:prstTxWarp>
            <a:spAutoFit/>
          </a:bodyPr>
          <a:lstStyle/>
          <a:p>
            <a:pPr algn="ctr"/>
            <a:r>
              <a:rPr lang="en-US" sz="2000" dirty="0">
                <a:solidFill>
                  <a:srgbClr val="FF0000"/>
                </a:solidFill>
              </a:rPr>
              <a:t>5. Write</a:t>
            </a:r>
            <a:br>
              <a:rPr lang="en-US" sz="2000" dirty="0">
                <a:solidFill>
                  <a:srgbClr val="FF0000"/>
                </a:solidFill>
              </a:rPr>
            </a:br>
            <a:r>
              <a:rPr lang="en-US" sz="2000" dirty="0">
                <a:solidFill>
                  <a:srgbClr val="FF0000"/>
                </a:solidFill>
              </a:rPr>
              <a:t>Back</a:t>
            </a:r>
          </a:p>
        </p:txBody>
      </p:sp>
      <p:sp>
        <p:nvSpPr>
          <p:cNvPr id="2731108" name="Line 100"/>
          <p:cNvSpPr>
            <a:spLocks noChangeShapeType="1"/>
          </p:cNvSpPr>
          <p:nvPr/>
        </p:nvSpPr>
        <p:spPr bwMode="auto">
          <a:xfrm>
            <a:off x="7874000" y="3950833"/>
            <a:ext cx="844550" cy="8996"/>
          </a:xfrm>
          <a:prstGeom prst="line">
            <a:avLst/>
          </a:prstGeom>
          <a:noFill/>
          <a:ln w="28575">
            <a:solidFill>
              <a:srgbClr val="FF0000"/>
            </a:solidFill>
            <a:round/>
            <a:headEnd type="diamond" w="med" len="med"/>
            <a:tailEnd type="triangle" w="med" len="med"/>
          </a:ln>
          <a:effectLst/>
        </p:spPr>
        <p:txBody>
          <a:bodyPr wrap="none" anchor="ctr">
            <a:prstTxWarp prst="textNoShape">
              <a:avLst/>
            </a:prstTxWarp>
          </a:bodyPr>
          <a:lstStyle/>
          <a:p>
            <a:endParaRPr lang="en-US">
              <a:solidFill>
                <a:srgbClr val="FF0000"/>
              </a:solidFill>
            </a:endParaRPr>
          </a:p>
        </p:txBody>
      </p:sp>
      <p:sp>
        <p:nvSpPr>
          <p:cNvPr id="101" name="Title 100"/>
          <p:cNvSpPr>
            <a:spLocks noGrp="1"/>
          </p:cNvSpPr>
          <p:nvPr>
            <p:ph type="title"/>
          </p:nvPr>
        </p:nvSpPr>
        <p:spPr>
          <a:xfrm>
            <a:off x="474133" y="202216"/>
            <a:ext cx="8229600" cy="1049867"/>
          </a:xfrm>
        </p:spPr>
        <p:txBody>
          <a:bodyPr/>
          <a:lstStyle/>
          <a:p>
            <a:r>
              <a:rPr lang="en-US" dirty="0" smtClean="0"/>
              <a:t>Redrawn Single-Cycle </a:t>
            </a:r>
            <a:r>
              <a:rPr lang="en-US" dirty="0" err="1" smtClean="0"/>
              <a:t>Datapath</a:t>
            </a:r>
            <a:endParaRPr lang="en-US" dirty="0"/>
          </a:p>
        </p:txBody>
      </p:sp>
      <p:sp>
        <p:nvSpPr>
          <p:cNvPr id="52" name="Date Placeholder 51"/>
          <p:cNvSpPr>
            <a:spLocks noGrp="1"/>
          </p:cNvSpPr>
          <p:nvPr>
            <p:ph type="dt" sz="half" idx="10"/>
          </p:nvPr>
        </p:nvSpPr>
        <p:spPr/>
        <p:txBody>
          <a:bodyPr/>
          <a:lstStyle/>
          <a:p>
            <a:fld id="{72CCD09D-2CA1-9D41-8E59-EEE83CF80C98}" type="datetime1">
              <a:rPr lang="en-US" smtClean="0"/>
              <a:pPr/>
              <a:t>7/25/2011</a:t>
            </a:fld>
            <a:endParaRPr lang="en-US" dirty="0"/>
          </a:p>
        </p:txBody>
      </p:sp>
      <p:sp>
        <p:nvSpPr>
          <p:cNvPr id="53" name="Slide Number Placeholder 52"/>
          <p:cNvSpPr>
            <a:spLocks noGrp="1"/>
          </p:cNvSpPr>
          <p:nvPr>
            <p:ph type="sldNum" sz="quarter" idx="12"/>
          </p:nvPr>
        </p:nvSpPr>
        <p:spPr/>
        <p:txBody>
          <a:bodyPr/>
          <a:lstStyle/>
          <a:p>
            <a:fld id="{3CC63E4C-4642-794D-A2FD-70F6B81535F5}" type="slidenum">
              <a:rPr lang="en-US" smtClean="0"/>
              <a:pPr/>
              <a:t>39</a:t>
            </a:fld>
            <a:endParaRPr lang="en-US" dirty="0"/>
          </a:p>
        </p:txBody>
      </p:sp>
      <p:sp>
        <p:nvSpPr>
          <p:cNvPr id="54" name="Footer Placeholder 53"/>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Date Placeholder 2"/>
          <p:cNvSpPr>
            <a:spLocks noGrp="1"/>
          </p:cNvSpPr>
          <p:nvPr>
            <p:ph type="dt" sz="half" idx="10"/>
          </p:nvPr>
        </p:nvSpPr>
        <p:spPr/>
        <p:txBody>
          <a:bodyPr/>
          <a:lstStyle/>
          <a:p>
            <a:fld id="{4ABE5DB6-BC84-1B4E-B8BF-19FDA23F71ED}" type="datetime1">
              <a:rPr lang="en-US" smtClean="0"/>
              <a:pPr/>
              <a:t>7/26/2011</a:t>
            </a:fld>
            <a:endParaRPr lang="en-US" dirty="0"/>
          </a:p>
        </p:txBody>
      </p:sp>
      <p:sp>
        <p:nvSpPr>
          <p:cNvPr id="4" name="Footer Placeholder 3"/>
          <p:cNvSpPr>
            <a:spLocks noGrp="1"/>
          </p:cNvSpPr>
          <p:nvPr>
            <p:ph type="ftr" sz="quarter" idx="11"/>
          </p:nvPr>
        </p:nvSpPr>
        <p:spPr/>
        <p:txBody>
          <a:bodyPr/>
          <a:lstStyle/>
          <a:p>
            <a:r>
              <a:rPr lang="en-US" smtClean="0"/>
              <a:t>Summer 2011 -- Lecture #21</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a:t>
            </a:fld>
            <a:endParaRPr lang="en-US" dirty="0"/>
          </a:p>
        </p:txBody>
      </p:sp>
      <p:sp>
        <p:nvSpPr>
          <p:cNvPr id="6" name="Content Placeholder 22"/>
          <p:cNvSpPr txBox="1">
            <a:spLocks/>
          </p:cNvSpPr>
          <p:nvPr/>
        </p:nvSpPr>
        <p:spPr>
          <a:xfrm>
            <a:off x="457200" y="1600200"/>
            <a:ext cx="8229600" cy="4868863"/>
          </a:xfrm>
          <a:prstGeom prst="rect">
            <a:avLst/>
          </a:prstGeom>
        </p:spPr>
        <p:txBody>
          <a:bodyPr>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sz="3200" noProof="0" dirty="0" smtClean="0"/>
              <a:t>Overview of Control Signals</a:t>
            </a: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Administrivia</a:t>
            </a:r>
            <a:endParaRPr lang="en-US" sz="3200" noProof="0" dirty="0" smtClean="0"/>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Control Implementation</a:t>
            </a: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dirty="0" smtClean="0">
                <a:ln>
                  <a:noFill/>
                </a:ln>
                <a:solidFill>
                  <a:schemeClr val="tx1"/>
                </a:solidFill>
                <a:effectLst/>
                <a:uLnTx/>
                <a:uFillTx/>
                <a:latin typeface="+mn-lt"/>
                <a:ea typeface="+mn-ea"/>
                <a:cs typeface="+mn-cs"/>
              </a:rPr>
              <a:t>Break</a:t>
            </a: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Pipelining Intro</a:t>
            </a:r>
            <a:endParaRPr kumimoji="0" lang="en-US" sz="3200" b="0" i="0" u="none" strike="noStrike" kern="1200" cap="none" spc="0" normalizeH="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8"/>
          <p:cNvGrpSpPr>
            <a:grpSpLocks/>
          </p:cNvGrpSpPr>
          <p:nvPr/>
        </p:nvGrpSpPr>
        <p:grpSpPr bwMode="auto">
          <a:xfrm>
            <a:off x="457200" y="1127117"/>
            <a:ext cx="7391400" cy="2927350"/>
            <a:chOff x="288" y="432"/>
            <a:chExt cx="4656" cy="1844"/>
          </a:xfrm>
        </p:grpSpPr>
        <p:sp>
          <p:nvSpPr>
            <p:cNvPr id="2731057" name="Text Box 49"/>
            <p:cNvSpPr txBox="1">
              <a:spLocks noChangeArrowheads="1"/>
            </p:cNvSpPr>
            <p:nvPr/>
          </p:nvSpPr>
          <p:spPr bwMode="auto">
            <a:xfrm rot="-5400000">
              <a:off x="495" y="1017"/>
              <a:ext cx="316" cy="231"/>
            </a:xfrm>
            <a:prstGeom prst="rect">
              <a:avLst/>
            </a:prstGeom>
            <a:noFill/>
            <a:ln w="28575">
              <a:noFill/>
              <a:miter lim="800000"/>
              <a:headEnd/>
              <a:tailEnd/>
            </a:ln>
            <a:effectLst/>
          </p:spPr>
          <p:txBody>
            <a:bodyPr wrap="none" anchor="ctr">
              <a:prstTxWarp prst="textNoShape">
                <a:avLst/>
              </a:prstTxWarp>
              <a:spAutoFit/>
            </a:bodyPr>
            <a:lstStyle/>
            <a:p>
              <a:pPr algn="ctr"/>
              <a:r>
                <a:rPr lang="en-US" sz="1800"/>
                <a:t>PC</a:t>
              </a:r>
            </a:p>
          </p:txBody>
        </p:sp>
        <p:sp>
          <p:nvSpPr>
            <p:cNvPr id="2731058" name="Rectangle 50"/>
            <p:cNvSpPr>
              <a:spLocks noChangeArrowheads="1"/>
            </p:cNvSpPr>
            <p:nvPr/>
          </p:nvSpPr>
          <p:spPr bwMode="auto">
            <a:xfrm>
              <a:off x="528" y="768"/>
              <a:ext cx="240" cy="816"/>
            </a:xfrm>
            <a:prstGeom prst="rect">
              <a:avLst/>
            </a:prstGeom>
            <a:noFill/>
            <a:ln w="28575">
              <a:solidFill>
                <a:schemeClr val="tx1"/>
              </a:solidFill>
              <a:miter lim="800000"/>
              <a:headEnd/>
              <a:tailEnd/>
            </a:ln>
            <a:effectLst/>
          </p:spPr>
          <p:txBody>
            <a:bodyPr wrap="none" anchor="ctr">
              <a:prstTxWarp prst="textNoShape">
                <a:avLst/>
              </a:prstTxWarp>
            </a:bodyPr>
            <a:lstStyle/>
            <a:p>
              <a:endParaRPr lang="en-US"/>
            </a:p>
          </p:txBody>
        </p:sp>
        <p:sp>
          <p:nvSpPr>
            <p:cNvPr id="2731059" name="Rectangle 51"/>
            <p:cNvSpPr>
              <a:spLocks noChangeArrowheads="1"/>
            </p:cNvSpPr>
            <p:nvPr/>
          </p:nvSpPr>
          <p:spPr bwMode="auto">
            <a:xfrm rot="-5400000">
              <a:off x="960" y="960"/>
              <a:ext cx="1248" cy="672"/>
            </a:xfrm>
            <a:prstGeom prst="rect">
              <a:avLst/>
            </a:prstGeom>
            <a:noFill/>
            <a:ln w="28575">
              <a:solidFill>
                <a:schemeClr val="tx1"/>
              </a:solidFill>
              <a:miter lim="800000"/>
              <a:headEnd/>
              <a:tailEnd/>
            </a:ln>
            <a:effectLst/>
          </p:spPr>
          <p:txBody>
            <a:bodyPr wrap="none" anchor="ctr">
              <a:prstTxWarp prst="textNoShape">
                <a:avLst/>
              </a:prstTxWarp>
            </a:bodyPr>
            <a:lstStyle/>
            <a:p>
              <a:pPr algn="ctr"/>
              <a:r>
                <a:rPr lang="en-US" sz="2000"/>
                <a:t>instruction</a:t>
              </a:r>
            </a:p>
            <a:p>
              <a:pPr algn="ctr"/>
              <a:r>
                <a:rPr lang="en-US" sz="2000"/>
                <a:t>memory</a:t>
              </a:r>
            </a:p>
          </p:txBody>
        </p:sp>
        <p:sp>
          <p:nvSpPr>
            <p:cNvPr id="2731060" name="AutoShape 52"/>
            <p:cNvSpPr>
              <a:spLocks noChangeArrowheads="1"/>
            </p:cNvSpPr>
            <p:nvPr/>
          </p:nvSpPr>
          <p:spPr bwMode="auto">
            <a:xfrm>
              <a:off x="912" y="1670"/>
              <a:ext cx="231" cy="346"/>
            </a:xfrm>
            <a:prstGeom prst="roundRect">
              <a:avLst>
                <a:gd name="adj" fmla="val 16667"/>
              </a:avLst>
            </a:prstGeom>
            <a:noFill/>
            <a:ln w="28575">
              <a:solidFill>
                <a:schemeClr val="tx1"/>
              </a:solidFill>
              <a:round/>
              <a:headEnd/>
              <a:tailEnd/>
            </a:ln>
            <a:effectLst/>
          </p:spPr>
          <p:txBody>
            <a:bodyPr wrap="none" anchor="ctr">
              <a:prstTxWarp prst="textNoShape">
                <a:avLst/>
              </a:prstTxWarp>
            </a:bodyPr>
            <a:lstStyle/>
            <a:p>
              <a:pPr algn="ctr"/>
              <a:r>
                <a:rPr lang="en-US" sz="2000"/>
                <a:t>+4</a:t>
              </a:r>
            </a:p>
          </p:txBody>
        </p:sp>
        <p:sp>
          <p:nvSpPr>
            <p:cNvPr id="2731061" name="Line 53"/>
            <p:cNvSpPr>
              <a:spLocks noChangeShapeType="1"/>
            </p:cNvSpPr>
            <p:nvPr/>
          </p:nvSpPr>
          <p:spPr bwMode="auto">
            <a:xfrm>
              <a:off x="768" y="1152"/>
              <a:ext cx="480"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62" name="Rectangle 54"/>
            <p:cNvSpPr>
              <a:spLocks noChangeArrowheads="1"/>
            </p:cNvSpPr>
            <p:nvPr/>
          </p:nvSpPr>
          <p:spPr bwMode="auto">
            <a:xfrm>
              <a:off x="2256" y="768"/>
              <a:ext cx="624" cy="816"/>
            </a:xfrm>
            <a:prstGeom prst="rect">
              <a:avLst/>
            </a:prstGeom>
            <a:noFill/>
            <a:ln w="28575">
              <a:solidFill>
                <a:schemeClr val="tx1"/>
              </a:solidFill>
              <a:miter lim="800000"/>
              <a:headEnd/>
              <a:tailEnd/>
            </a:ln>
            <a:effectLst/>
          </p:spPr>
          <p:txBody>
            <a:bodyPr wrap="none" anchor="ctr">
              <a:prstTxWarp prst="textNoShape">
                <a:avLst/>
              </a:prstTxWarp>
            </a:bodyPr>
            <a:lstStyle/>
            <a:p>
              <a:endParaRPr lang="en-US"/>
            </a:p>
          </p:txBody>
        </p:sp>
        <p:sp>
          <p:nvSpPr>
            <p:cNvPr id="2731063" name="Line 55"/>
            <p:cNvSpPr>
              <a:spLocks noChangeShapeType="1"/>
            </p:cNvSpPr>
            <p:nvPr/>
          </p:nvSpPr>
          <p:spPr bwMode="auto">
            <a:xfrm>
              <a:off x="1920" y="1056"/>
              <a:ext cx="336"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64" name="Line 56"/>
            <p:cNvSpPr>
              <a:spLocks noChangeShapeType="1"/>
            </p:cNvSpPr>
            <p:nvPr/>
          </p:nvSpPr>
          <p:spPr bwMode="auto">
            <a:xfrm>
              <a:off x="1920" y="1291"/>
              <a:ext cx="336"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65" name="Line 57"/>
            <p:cNvSpPr>
              <a:spLocks noChangeShapeType="1"/>
            </p:cNvSpPr>
            <p:nvPr/>
          </p:nvSpPr>
          <p:spPr bwMode="auto">
            <a:xfrm>
              <a:off x="1920" y="1488"/>
              <a:ext cx="336"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66" name="Text Box 58"/>
            <p:cNvSpPr txBox="1">
              <a:spLocks noChangeArrowheads="1"/>
            </p:cNvSpPr>
            <p:nvPr/>
          </p:nvSpPr>
          <p:spPr bwMode="auto">
            <a:xfrm>
              <a:off x="1911" y="1238"/>
              <a:ext cx="214" cy="250"/>
            </a:xfrm>
            <a:prstGeom prst="rect">
              <a:avLst/>
            </a:prstGeom>
            <a:noFill/>
            <a:ln w="28575">
              <a:noFill/>
              <a:miter lim="800000"/>
              <a:headEnd/>
              <a:tailEnd/>
            </a:ln>
            <a:effectLst/>
          </p:spPr>
          <p:txBody>
            <a:bodyPr wrap="none" anchor="ctr">
              <a:prstTxWarp prst="textNoShape">
                <a:avLst/>
              </a:prstTxWarp>
              <a:spAutoFit/>
            </a:bodyPr>
            <a:lstStyle/>
            <a:p>
              <a:pPr algn="ctr"/>
              <a:r>
                <a:rPr lang="en-US" sz="2000"/>
                <a:t>rt</a:t>
              </a:r>
            </a:p>
          </p:txBody>
        </p:sp>
        <p:sp>
          <p:nvSpPr>
            <p:cNvPr id="2731067" name="Text Box 59"/>
            <p:cNvSpPr txBox="1">
              <a:spLocks noChangeArrowheads="1"/>
            </p:cNvSpPr>
            <p:nvPr/>
          </p:nvSpPr>
          <p:spPr bwMode="auto">
            <a:xfrm>
              <a:off x="1883" y="1046"/>
              <a:ext cx="249" cy="250"/>
            </a:xfrm>
            <a:prstGeom prst="rect">
              <a:avLst/>
            </a:prstGeom>
            <a:noFill/>
            <a:ln w="28575">
              <a:noFill/>
              <a:miter lim="800000"/>
              <a:headEnd/>
              <a:tailEnd/>
            </a:ln>
            <a:effectLst/>
          </p:spPr>
          <p:txBody>
            <a:bodyPr wrap="none" anchor="ctr">
              <a:prstTxWarp prst="textNoShape">
                <a:avLst/>
              </a:prstTxWarp>
              <a:spAutoFit/>
            </a:bodyPr>
            <a:lstStyle/>
            <a:p>
              <a:pPr algn="ctr"/>
              <a:r>
                <a:rPr lang="en-US" sz="2000"/>
                <a:t>rs</a:t>
              </a:r>
            </a:p>
          </p:txBody>
        </p:sp>
        <p:sp>
          <p:nvSpPr>
            <p:cNvPr id="2731068" name="Text Box 60"/>
            <p:cNvSpPr txBox="1">
              <a:spLocks noChangeArrowheads="1"/>
            </p:cNvSpPr>
            <p:nvPr/>
          </p:nvSpPr>
          <p:spPr bwMode="auto">
            <a:xfrm>
              <a:off x="1892" y="806"/>
              <a:ext cx="258" cy="250"/>
            </a:xfrm>
            <a:prstGeom prst="rect">
              <a:avLst/>
            </a:prstGeom>
            <a:noFill/>
            <a:ln w="28575">
              <a:noFill/>
              <a:miter lim="800000"/>
              <a:headEnd/>
              <a:tailEnd/>
            </a:ln>
            <a:effectLst/>
          </p:spPr>
          <p:txBody>
            <a:bodyPr wrap="none" anchor="ctr">
              <a:prstTxWarp prst="textNoShape">
                <a:avLst/>
              </a:prstTxWarp>
              <a:spAutoFit/>
            </a:bodyPr>
            <a:lstStyle/>
            <a:p>
              <a:pPr algn="ctr"/>
              <a:r>
                <a:rPr lang="en-US" sz="2000"/>
                <a:t>rd</a:t>
              </a:r>
            </a:p>
          </p:txBody>
        </p:sp>
        <p:sp>
          <p:nvSpPr>
            <p:cNvPr id="2731069" name="Text Box 61"/>
            <p:cNvSpPr txBox="1">
              <a:spLocks noChangeArrowheads="1"/>
            </p:cNvSpPr>
            <p:nvPr/>
          </p:nvSpPr>
          <p:spPr bwMode="auto">
            <a:xfrm rot="-5400000">
              <a:off x="2182" y="966"/>
              <a:ext cx="730" cy="250"/>
            </a:xfrm>
            <a:prstGeom prst="rect">
              <a:avLst/>
            </a:prstGeom>
            <a:noFill/>
            <a:ln w="28575">
              <a:noFill/>
              <a:miter lim="800000"/>
              <a:headEnd/>
              <a:tailEnd/>
            </a:ln>
            <a:effectLst/>
          </p:spPr>
          <p:txBody>
            <a:bodyPr wrap="none" anchor="ctr">
              <a:prstTxWarp prst="textNoShape">
                <a:avLst/>
              </a:prstTxWarp>
              <a:spAutoFit/>
            </a:bodyPr>
            <a:lstStyle/>
            <a:p>
              <a:pPr algn="ctr"/>
              <a:r>
                <a:rPr lang="en-US" sz="2000"/>
                <a:t>registers</a:t>
              </a:r>
            </a:p>
          </p:txBody>
        </p:sp>
        <p:grpSp>
          <p:nvGrpSpPr>
            <p:cNvPr id="3" name="Group 62"/>
            <p:cNvGrpSpPr>
              <a:grpSpLocks/>
            </p:cNvGrpSpPr>
            <p:nvPr/>
          </p:nvGrpSpPr>
          <p:grpSpPr bwMode="auto">
            <a:xfrm>
              <a:off x="3312" y="806"/>
              <a:ext cx="768" cy="960"/>
              <a:chOff x="3648" y="1348"/>
              <a:chExt cx="768" cy="960"/>
            </a:xfrm>
          </p:grpSpPr>
          <p:sp>
            <p:nvSpPr>
              <p:cNvPr id="2731071" name="Text Box 63"/>
              <p:cNvSpPr txBox="1">
                <a:spLocks noChangeArrowheads="1"/>
              </p:cNvSpPr>
              <p:nvPr/>
            </p:nvSpPr>
            <p:spPr bwMode="auto">
              <a:xfrm>
                <a:off x="3722" y="1699"/>
                <a:ext cx="427" cy="250"/>
              </a:xfrm>
              <a:prstGeom prst="rect">
                <a:avLst/>
              </a:prstGeom>
              <a:noFill/>
              <a:ln w="12700">
                <a:noFill/>
                <a:miter lim="800000"/>
                <a:headEnd/>
                <a:tailEnd/>
              </a:ln>
              <a:effectLst/>
            </p:spPr>
            <p:txBody>
              <a:bodyPr wrap="none">
                <a:prstTxWarp prst="textNoShape">
                  <a:avLst/>
                </a:prstTxWarp>
                <a:spAutoFit/>
              </a:bodyPr>
              <a:lstStyle/>
              <a:p>
                <a:pPr algn="ctr"/>
                <a:r>
                  <a:rPr lang="en-US" sz="2000"/>
                  <a:t>ALU</a:t>
                </a:r>
                <a:endParaRPr lang="en-US" sz="2400">
                  <a:solidFill>
                    <a:schemeClr val="tx1"/>
                  </a:solidFill>
                  <a:latin typeface="Times" pitchFamily="-65" charset="0"/>
                </a:endParaRPr>
              </a:p>
            </p:txBody>
          </p:sp>
          <p:sp>
            <p:nvSpPr>
              <p:cNvPr id="2731072" name="Freeform 64"/>
              <p:cNvSpPr>
                <a:spLocks/>
              </p:cNvSpPr>
              <p:nvPr/>
            </p:nvSpPr>
            <p:spPr bwMode="auto">
              <a:xfrm>
                <a:off x="3648" y="1348"/>
                <a:ext cx="528" cy="960"/>
              </a:xfrm>
              <a:custGeom>
                <a:avLst/>
                <a:gdLst/>
                <a:ahLst/>
                <a:cxnLst>
                  <a:cxn ang="0">
                    <a:pos x="0" y="0"/>
                  </a:cxn>
                  <a:cxn ang="0">
                    <a:pos x="528" y="192"/>
                  </a:cxn>
                  <a:cxn ang="0">
                    <a:pos x="528" y="672"/>
                  </a:cxn>
                  <a:cxn ang="0">
                    <a:pos x="0" y="960"/>
                  </a:cxn>
                  <a:cxn ang="0">
                    <a:pos x="0" y="528"/>
                  </a:cxn>
                  <a:cxn ang="0">
                    <a:pos x="48" y="480"/>
                  </a:cxn>
                  <a:cxn ang="0">
                    <a:pos x="0" y="432"/>
                  </a:cxn>
                  <a:cxn ang="0">
                    <a:pos x="0" y="0"/>
                  </a:cxn>
                </a:cxnLst>
                <a:rect l="0" t="0" r="r" b="b"/>
                <a:pathLst>
                  <a:path w="528" h="960">
                    <a:moveTo>
                      <a:pt x="0" y="0"/>
                    </a:moveTo>
                    <a:lnTo>
                      <a:pt x="528" y="192"/>
                    </a:lnTo>
                    <a:lnTo>
                      <a:pt x="528" y="672"/>
                    </a:lnTo>
                    <a:lnTo>
                      <a:pt x="0" y="960"/>
                    </a:lnTo>
                    <a:lnTo>
                      <a:pt x="0" y="528"/>
                    </a:lnTo>
                    <a:lnTo>
                      <a:pt x="48" y="480"/>
                    </a:lnTo>
                    <a:lnTo>
                      <a:pt x="0" y="432"/>
                    </a:lnTo>
                    <a:lnTo>
                      <a:pt x="0" y="0"/>
                    </a:lnTo>
                    <a:close/>
                  </a:path>
                </a:pathLst>
              </a:custGeom>
              <a:noFill/>
              <a:ln w="38100" cap="flat" cmpd="sng">
                <a:solidFill>
                  <a:schemeClr val="tx1"/>
                </a:solidFill>
                <a:prstDash val="solid"/>
                <a:round/>
                <a:headEnd/>
                <a:tailEnd/>
              </a:ln>
              <a:effectLst/>
            </p:spPr>
            <p:txBody>
              <a:bodyPr wrap="none" anchor="ctr">
                <a:prstTxWarp prst="textNoShape">
                  <a:avLst/>
                </a:prstTxWarp>
              </a:bodyPr>
              <a:lstStyle/>
              <a:p>
                <a:endParaRPr lang="en-US"/>
              </a:p>
            </p:txBody>
          </p:sp>
          <p:sp>
            <p:nvSpPr>
              <p:cNvPr id="2731073" name="Line 65"/>
              <p:cNvSpPr>
                <a:spLocks noChangeShapeType="1"/>
              </p:cNvSpPr>
              <p:nvPr/>
            </p:nvSpPr>
            <p:spPr bwMode="auto">
              <a:xfrm>
                <a:off x="4176" y="1780"/>
                <a:ext cx="240" cy="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grpSp>
        <p:sp>
          <p:nvSpPr>
            <p:cNvPr id="2731074" name="Line 66"/>
            <p:cNvSpPr>
              <a:spLocks noChangeShapeType="1"/>
            </p:cNvSpPr>
            <p:nvPr/>
          </p:nvSpPr>
          <p:spPr bwMode="auto">
            <a:xfrm>
              <a:off x="2880" y="1488"/>
              <a:ext cx="432"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75" name="Line 67"/>
            <p:cNvSpPr>
              <a:spLocks noChangeShapeType="1"/>
            </p:cNvSpPr>
            <p:nvPr/>
          </p:nvSpPr>
          <p:spPr bwMode="auto">
            <a:xfrm>
              <a:off x="1901" y="1709"/>
              <a:ext cx="1392"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76" name="Line 68"/>
            <p:cNvSpPr>
              <a:spLocks noChangeShapeType="1"/>
            </p:cNvSpPr>
            <p:nvPr/>
          </p:nvSpPr>
          <p:spPr bwMode="auto">
            <a:xfrm>
              <a:off x="2880" y="975"/>
              <a:ext cx="413"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77" name="Rectangle 69"/>
            <p:cNvSpPr>
              <a:spLocks noChangeArrowheads="1"/>
            </p:cNvSpPr>
            <p:nvPr/>
          </p:nvSpPr>
          <p:spPr bwMode="auto">
            <a:xfrm rot="-5400000">
              <a:off x="3792" y="1056"/>
              <a:ext cx="1248" cy="672"/>
            </a:xfrm>
            <a:prstGeom prst="rect">
              <a:avLst/>
            </a:prstGeom>
            <a:noFill/>
            <a:ln w="28575">
              <a:solidFill>
                <a:schemeClr val="tx1"/>
              </a:solidFill>
              <a:miter lim="800000"/>
              <a:headEnd/>
              <a:tailEnd/>
            </a:ln>
            <a:effectLst/>
          </p:spPr>
          <p:txBody>
            <a:bodyPr wrap="none" anchor="ctr">
              <a:prstTxWarp prst="textNoShape">
                <a:avLst/>
              </a:prstTxWarp>
            </a:bodyPr>
            <a:lstStyle/>
            <a:p>
              <a:pPr algn="ctr"/>
              <a:r>
                <a:rPr lang="en-US" sz="2000"/>
                <a:t>Data</a:t>
              </a:r>
            </a:p>
            <a:p>
              <a:pPr algn="ctr"/>
              <a:r>
                <a:rPr lang="en-US" sz="2000"/>
                <a:t>memory</a:t>
              </a:r>
            </a:p>
          </p:txBody>
        </p:sp>
        <p:sp>
          <p:nvSpPr>
            <p:cNvPr id="2731078" name="Line 70"/>
            <p:cNvSpPr>
              <a:spLocks noChangeShapeType="1"/>
            </p:cNvSpPr>
            <p:nvPr/>
          </p:nvSpPr>
          <p:spPr bwMode="auto">
            <a:xfrm>
              <a:off x="3024" y="1488"/>
              <a:ext cx="0" cy="192"/>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79" name="Line 71"/>
            <p:cNvSpPr>
              <a:spLocks noChangeShapeType="1"/>
            </p:cNvSpPr>
            <p:nvPr/>
          </p:nvSpPr>
          <p:spPr bwMode="auto">
            <a:xfrm>
              <a:off x="3024" y="1728"/>
              <a:ext cx="0" cy="192"/>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80" name="Line 72"/>
            <p:cNvSpPr>
              <a:spLocks noChangeShapeType="1"/>
            </p:cNvSpPr>
            <p:nvPr/>
          </p:nvSpPr>
          <p:spPr bwMode="auto">
            <a:xfrm>
              <a:off x="3024" y="1920"/>
              <a:ext cx="1056"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81" name="Line 73"/>
            <p:cNvSpPr>
              <a:spLocks noChangeShapeType="1"/>
            </p:cNvSpPr>
            <p:nvPr/>
          </p:nvSpPr>
          <p:spPr bwMode="auto">
            <a:xfrm>
              <a:off x="4752" y="1238"/>
              <a:ext cx="192" cy="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82" name="Line 74"/>
            <p:cNvSpPr>
              <a:spLocks noChangeShapeType="1"/>
            </p:cNvSpPr>
            <p:nvPr/>
          </p:nvSpPr>
          <p:spPr bwMode="auto">
            <a:xfrm flipV="1">
              <a:off x="4944" y="432"/>
              <a:ext cx="0" cy="806"/>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83" name="Line 75"/>
            <p:cNvSpPr>
              <a:spLocks noChangeShapeType="1"/>
            </p:cNvSpPr>
            <p:nvPr/>
          </p:nvSpPr>
          <p:spPr bwMode="auto">
            <a:xfrm flipH="1">
              <a:off x="2422" y="432"/>
              <a:ext cx="2522" cy="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84" name="Line 76"/>
            <p:cNvSpPr>
              <a:spLocks noChangeShapeType="1"/>
            </p:cNvSpPr>
            <p:nvPr/>
          </p:nvSpPr>
          <p:spPr bwMode="auto">
            <a:xfrm>
              <a:off x="2422" y="432"/>
              <a:ext cx="0" cy="336"/>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85" name="Text Box 77"/>
            <p:cNvSpPr txBox="1">
              <a:spLocks noChangeArrowheads="1"/>
            </p:cNvSpPr>
            <p:nvPr/>
          </p:nvSpPr>
          <p:spPr bwMode="auto">
            <a:xfrm>
              <a:off x="1892" y="1680"/>
              <a:ext cx="418" cy="250"/>
            </a:xfrm>
            <a:prstGeom prst="rect">
              <a:avLst/>
            </a:prstGeom>
            <a:noFill/>
            <a:ln w="28575">
              <a:noFill/>
              <a:miter lim="800000"/>
              <a:headEnd/>
              <a:tailEnd/>
            </a:ln>
            <a:effectLst/>
          </p:spPr>
          <p:txBody>
            <a:bodyPr wrap="none" anchor="ctr">
              <a:prstTxWarp prst="textNoShape">
                <a:avLst/>
              </a:prstTxWarp>
              <a:spAutoFit/>
            </a:bodyPr>
            <a:lstStyle/>
            <a:p>
              <a:pPr algn="ctr"/>
              <a:r>
                <a:rPr lang="en-US" sz="2000"/>
                <a:t>imm</a:t>
              </a:r>
            </a:p>
          </p:txBody>
        </p:sp>
        <p:sp>
          <p:nvSpPr>
            <p:cNvPr id="2731086" name="Line 78"/>
            <p:cNvSpPr>
              <a:spLocks noChangeShapeType="1"/>
            </p:cNvSpPr>
            <p:nvPr/>
          </p:nvSpPr>
          <p:spPr bwMode="auto">
            <a:xfrm>
              <a:off x="1008" y="1152"/>
              <a:ext cx="0" cy="528"/>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87" name="AutoShape 79"/>
            <p:cNvSpPr>
              <a:spLocks noChangeArrowheads="1"/>
            </p:cNvSpPr>
            <p:nvPr/>
          </p:nvSpPr>
          <p:spPr bwMode="auto">
            <a:xfrm>
              <a:off x="528" y="1766"/>
              <a:ext cx="240" cy="510"/>
            </a:xfrm>
            <a:prstGeom prst="roundRect">
              <a:avLst>
                <a:gd name="adj" fmla="val 16667"/>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88" name="Line 80"/>
            <p:cNvSpPr>
              <a:spLocks noChangeShapeType="1"/>
            </p:cNvSpPr>
            <p:nvPr/>
          </p:nvSpPr>
          <p:spPr bwMode="auto">
            <a:xfrm flipH="1">
              <a:off x="768" y="1906"/>
              <a:ext cx="144"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89" name="Line 81"/>
            <p:cNvSpPr>
              <a:spLocks noChangeShapeType="1"/>
            </p:cNvSpPr>
            <p:nvPr/>
          </p:nvSpPr>
          <p:spPr bwMode="auto">
            <a:xfrm>
              <a:off x="2310" y="1709"/>
              <a:ext cx="0" cy="423"/>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90" name="Line 82"/>
            <p:cNvSpPr>
              <a:spLocks noChangeShapeType="1"/>
            </p:cNvSpPr>
            <p:nvPr/>
          </p:nvSpPr>
          <p:spPr bwMode="auto">
            <a:xfrm flipH="1">
              <a:off x="768" y="2132"/>
              <a:ext cx="1542"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91" name="Line 83"/>
            <p:cNvSpPr>
              <a:spLocks noChangeShapeType="1"/>
            </p:cNvSpPr>
            <p:nvPr/>
          </p:nvSpPr>
          <p:spPr bwMode="auto">
            <a:xfrm flipH="1">
              <a:off x="288" y="2016"/>
              <a:ext cx="240" cy="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92" name="Line 84"/>
            <p:cNvSpPr>
              <a:spLocks noChangeShapeType="1"/>
            </p:cNvSpPr>
            <p:nvPr/>
          </p:nvSpPr>
          <p:spPr bwMode="auto">
            <a:xfrm flipV="1">
              <a:off x="288" y="1152"/>
              <a:ext cx="0" cy="864"/>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93" name="Line 85"/>
            <p:cNvSpPr>
              <a:spLocks noChangeShapeType="1"/>
            </p:cNvSpPr>
            <p:nvPr/>
          </p:nvSpPr>
          <p:spPr bwMode="auto">
            <a:xfrm>
              <a:off x="288" y="1152"/>
              <a:ext cx="240"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grpSp>
      <p:sp>
        <p:nvSpPr>
          <p:cNvPr id="2731096" name="Text Box 88"/>
          <p:cNvSpPr txBox="1">
            <a:spLocks noChangeArrowheads="1"/>
          </p:cNvSpPr>
          <p:nvPr/>
        </p:nvSpPr>
        <p:spPr bwMode="auto">
          <a:xfrm>
            <a:off x="1330121" y="3989450"/>
            <a:ext cx="1565628" cy="707886"/>
          </a:xfrm>
          <a:prstGeom prst="rect">
            <a:avLst/>
          </a:prstGeom>
          <a:noFill/>
          <a:ln w="28575">
            <a:noFill/>
            <a:miter lim="800000"/>
            <a:headEnd/>
            <a:tailEnd/>
          </a:ln>
          <a:effectLst/>
        </p:spPr>
        <p:txBody>
          <a:bodyPr wrap="none" anchor="ctr">
            <a:prstTxWarp prst="textNoShape">
              <a:avLst/>
            </a:prstTxWarp>
            <a:spAutoFit/>
          </a:bodyPr>
          <a:lstStyle/>
          <a:p>
            <a:pPr algn="ctr"/>
            <a:r>
              <a:rPr lang="en-US" sz="2000">
                <a:solidFill>
                  <a:srgbClr val="FF0000"/>
                </a:solidFill>
              </a:rPr>
              <a:t>1. Instruction</a:t>
            </a:r>
          </a:p>
          <a:p>
            <a:pPr algn="ctr"/>
            <a:r>
              <a:rPr lang="en-US" sz="2000">
                <a:solidFill>
                  <a:srgbClr val="FF0000"/>
                </a:solidFill>
              </a:rPr>
              <a:t>Fetch</a:t>
            </a:r>
          </a:p>
        </p:txBody>
      </p:sp>
      <p:sp>
        <p:nvSpPr>
          <p:cNvPr id="2731097" name="Line 89"/>
          <p:cNvSpPr>
            <a:spLocks noChangeShapeType="1"/>
          </p:cNvSpPr>
          <p:nvPr/>
        </p:nvSpPr>
        <p:spPr bwMode="auto">
          <a:xfrm>
            <a:off x="1236133" y="3992555"/>
            <a:ext cx="2027761" cy="0"/>
          </a:xfrm>
          <a:prstGeom prst="line">
            <a:avLst/>
          </a:prstGeom>
          <a:noFill/>
          <a:ln w="28575">
            <a:solidFill>
              <a:srgbClr val="FF0000"/>
            </a:solidFill>
            <a:round/>
            <a:headEnd type="diamond" w="med" len="med"/>
            <a:tailEnd type="triangle" w="med" len="med"/>
          </a:ln>
          <a:effectLst/>
        </p:spPr>
        <p:txBody>
          <a:bodyPr wrap="none" anchor="ctr">
            <a:prstTxWarp prst="textNoShape">
              <a:avLst/>
            </a:prstTxWarp>
          </a:bodyPr>
          <a:lstStyle/>
          <a:p>
            <a:endParaRPr lang="en-US">
              <a:solidFill>
                <a:srgbClr val="FF0000"/>
              </a:solidFill>
            </a:endParaRPr>
          </a:p>
        </p:txBody>
      </p:sp>
      <p:sp>
        <p:nvSpPr>
          <p:cNvPr id="2731098" name="Text Box 90"/>
          <p:cNvSpPr txBox="1">
            <a:spLocks noChangeArrowheads="1"/>
          </p:cNvSpPr>
          <p:nvPr/>
        </p:nvSpPr>
        <p:spPr bwMode="auto">
          <a:xfrm>
            <a:off x="2954866" y="3717917"/>
            <a:ext cx="2286000" cy="1006475"/>
          </a:xfrm>
          <a:prstGeom prst="rect">
            <a:avLst/>
          </a:prstGeom>
          <a:noFill/>
          <a:ln w="28575">
            <a:noFill/>
            <a:miter lim="800000"/>
            <a:headEnd/>
            <a:tailEnd/>
          </a:ln>
          <a:effectLst/>
        </p:spPr>
        <p:txBody>
          <a:bodyPr anchor="ctr">
            <a:prstTxWarp prst="textNoShape">
              <a:avLst/>
            </a:prstTxWarp>
            <a:spAutoFit/>
          </a:bodyPr>
          <a:lstStyle/>
          <a:p>
            <a:pPr algn="ctr"/>
            <a:endParaRPr lang="en-US" sz="2000" dirty="0">
              <a:solidFill>
                <a:srgbClr val="FF0000"/>
              </a:solidFill>
            </a:endParaRPr>
          </a:p>
          <a:p>
            <a:pPr algn="ctr"/>
            <a:r>
              <a:rPr lang="en-US" sz="2000" dirty="0">
                <a:solidFill>
                  <a:srgbClr val="FF0000"/>
                </a:solidFill>
              </a:rPr>
              <a:t>2. Decode/</a:t>
            </a:r>
          </a:p>
          <a:p>
            <a:pPr algn="ctr"/>
            <a:r>
              <a:rPr lang="en-US" sz="2000" dirty="0">
                <a:solidFill>
                  <a:srgbClr val="FF0000"/>
                </a:solidFill>
              </a:rPr>
              <a:t>    Register Read</a:t>
            </a:r>
          </a:p>
        </p:txBody>
      </p:sp>
      <p:sp>
        <p:nvSpPr>
          <p:cNvPr id="2731099" name="Line 91"/>
          <p:cNvSpPr>
            <a:spLocks noChangeShapeType="1"/>
          </p:cNvSpPr>
          <p:nvPr/>
        </p:nvSpPr>
        <p:spPr bwMode="auto">
          <a:xfrm>
            <a:off x="3505200" y="3987792"/>
            <a:ext cx="1381125" cy="4763"/>
          </a:xfrm>
          <a:prstGeom prst="line">
            <a:avLst/>
          </a:prstGeom>
          <a:noFill/>
          <a:ln w="28575">
            <a:solidFill>
              <a:srgbClr val="FF0000"/>
            </a:solidFill>
            <a:round/>
            <a:headEnd type="diamond" w="med" len="med"/>
            <a:tailEnd type="triangle" w="med" len="med"/>
          </a:ln>
          <a:effectLst/>
        </p:spPr>
        <p:txBody>
          <a:bodyPr wrap="none" anchor="ctr">
            <a:prstTxWarp prst="textNoShape">
              <a:avLst/>
            </a:prstTxWarp>
          </a:bodyPr>
          <a:lstStyle/>
          <a:p>
            <a:endParaRPr lang="en-US">
              <a:solidFill>
                <a:srgbClr val="FF0000"/>
              </a:solidFill>
            </a:endParaRPr>
          </a:p>
        </p:txBody>
      </p:sp>
      <p:sp>
        <p:nvSpPr>
          <p:cNvPr id="2731101" name="Text Box 93"/>
          <p:cNvSpPr txBox="1">
            <a:spLocks noChangeArrowheads="1"/>
          </p:cNvSpPr>
          <p:nvPr/>
        </p:nvSpPr>
        <p:spPr bwMode="auto">
          <a:xfrm>
            <a:off x="4957808" y="4130638"/>
            <a:ext cx="1248534" cy="400110"/>
          </a:xfrm>
          <a:prstGeom prst="rect">
            <a:avLst/>
          </a:prstGeom>
          <a:noFill/>
          <a:ln w="28575">
            <a:noFill/>
            <a:miter lim="800000"/>
            <a:headEnd/>
            <a:tailEnd/>
          </a:ln>
          <a:effectLst/>
        </p:spPr>
        <p:txBody>
          <a:bodyPr wrap="none" anchor="ctr">
            <a:prstTxWarp prst="textNoShape">
              <a:avLst/>
            </a:prstTxWarp>
            <a:spAutoFit/>
          </a:bodyPr>
          <a:lstStyle/>
          <a:p>
            <a:pPr algn="ctr"/>
            <a:r>
              <a:rPr lang="en-US" sz="2000">
                <a:solidFill>
                  <a:srgbClr val="FF0000"/>
                </a:solidFill>
              </a:rPr>
              <a:t>3. Execute</a:t>
            </a:r>
          </a:p>
        </p:txBody>
      </p:sp>
      <p:sp>
        <p:nvSpPr>
          <p:cNvPr id="2731102" name="Line 94"/>
          <p:cNvSpPr>
            <a:spLocks noChangeShapeType="1"/>
          </p:cNvSpPr>
          <p:nvPr/>
        </p:nvSpPr>
        <p:spPr bwMode="auto">
          <a:xfrm>
            <a:off x="5079832" y="3979855"/>
            <a:ext cx="1083901" cy="0"/>
          </a:xfrm>
          <a:prstGeom prst="line">
            <a:avLst/>
          </a:prstGeom>
          <a:noFill/>
          <a:ln w="28575">
            <a:solidFill>
              <a:srgbClr val="FF0000"/>
            </a:solidFill>
            <a:round/>
            <a:headEnd type="diamond" w="med" len="med"/>
            <a:tailEnd type="triangle" w="med" len="med"/>
          </a:ln>
          <a:effectLst/>
        </p:spPr>
        <p:txBody>
          <a:bodyPr wrap="none" anchor="ctr">
            <a:prstTxWarp prst="textNoShape">
              <a:avLst/>
            </a:prstTxWarp>
          </a:bodyPr>
          <a:lstStyle/>
          <a:p>
            <a:endParaRPr lang="en-US">
              <a:solidFill>
                <a:srgbClr val="FF0000"/>
              </a:solidFill>
            </a:endParaRPr>
          </a:p>
        </p:txBody>
      </p:sp>
      <p:sp>
        <p:nvSpPr>
          <p:cNvPr id="2731104" name="Text Box 96"/>
          <p:cNvSpPr txBox="1">
            <a:spLocks noChangeArrowheads="1"/>
          </p:cNvSpPr>
          <p:nvPr/>
        </p:nvSpPr>
        <p:spPr bwMode="auto">
          <a:xfrm>
            <a:off x="6263843" y="4130638"/>
            <a:ext cx="1331189" cy="400110"/>
          </a:xfrm>
          <a:prstGeom prst="rect">
            <a:avLst/>
          </a:prstGeom>
          <a:noFill/>
          <a:ln w="28575">
            <a:noFill/>
            <a:miter lim="800000"/>
            <a:headEnd/>
            <a:tailEnd/>
          </a:ln>
          <a:effectLst/>
        </p:spPr>
        <p:txBody>
          <a:bodyPr wrap="none" anchor="ctr">
            <a:prstTxWarp prst="textNoShape">
              <a:avLst/>
            </a:prstTxWarp>
            <a:spAutoFit/>
          </a:bodyPr>
          <a:lstStyle/>
          <a:p>
            <a:pPr algn="ctr"/>
            <a:r>
              <a:rPr lang="en-US" sz="2000">
                <a:solidFill>
                  <a:srgbClr val="FF0000"/>
                </a:solidFill>
              </a:rPr>
              <a:t>4. Memory</a:t>
            </a:r>
          </a:p>
        </p:txBody>
      </p:sp>
      <p:sp>
        <p:nvSpPr>
          <p:cNvPr id="2731105" name="Line 97"/>
          <p:cNvSpPr>
            <a:spLocks noChangeShapeType="1"/>
          </p:cNvSpPr>
          <p:nvPr/>
        </p:nvSpPr>
        <p:spPr bwMode="auto">
          <a:xfrm flipV="1">
            <a:off x="6383867" y="3970859"/>
            <a:ext cx="1236133" cy="8996"/>
          </a:xfrm>
          <a:prstGeom prst="line">
            <a:avLst/>
          </a:prstGeom>
          <a:noFill/>
          <a:ln w="28575">
            <a:solidFill>
              <a:srgbClr val="FF0000"/>
            </a:solidFill>
            <a:round/>
            <a:headEnd type="diamond" w="med" len="med"/>
            <a:tailEnd type="triangle" w="med" len="med"/>
          </a:ln>
          <a:effectLst/>
        </p:spPr>
        <p:txBody>
          <a:bodyPr wrap="none" anchor="ctr">
            <a:prstTxWarp prst="textNoShape">
              <a:avLst/>
            </a:prstTxWarp>
          </a:bodyPr>
          <a:lstStyle/>
          <a:p>
            <a:endParaRPr lang="en-US">
              <a:solidFill>
                <a:srgbClr val="FF0000"/>
              </a:solidFill>
            </a:endParaRPr>
          </a:p>
        </p:txBody>
      </p:sp>
      <p:sp>
        <p:nvSpPr>
          <p:cNvPr id="2731107" name="Text Box 99"/>
          <p:cNvSpPr txBox="1">
            <a:spLocks noChangeArrowheads="1"/>
          </p:cNvSpPr>
          <p:nvPr/>
        </p:nvSpPr>
        <p:spPr bwMode="auto">
          <a:xfrm>
            <a:off x="7693248" y="3976750"/>
            <a:ext cx="1017100" cy="707886"/>
          </a:xfrm>
          <a:prstGeom prst="rect">
            <a:avLst/>
          </a:prstGeom>
          <a:noFill/>
          <a:ln w="28575">
            <a:noFill/>
            <a:miter lim="800000"/>
            <a:headEnd/>
            <a:tailEnd/>
          </a:ln>
          <a:effectLst/>
        </p:spPr>
        <p:txBody>
          <a:bodyPr wrap="none" anchor="ctr">
            <a:prstTxWarp prst="textNoShape">
              <a:avLst/>
            </a:prstTxWarp>
            <a:spAutoFit/>
          </a:bodyPr>
          <a:lstStyle/>
          <a:p>
            <a:pPr algn="ctr"/>
            <a:r>
              <a:rPr lang="en-US" sz="2000" dirty="0">
                <a:solidFill>
                  <a:srgbClr val="FF0000"/>
                </a:solidFill>
              </a:rPr>
              <a:t>5. Write</a:t>
            </a:r>
            <a:br>
              <a:rPr lang="en-US" sz="2000" dirty="0">
                <a:solidFill>
                  <a:srgbClr val="FF0000"/>
                </a:solidFill>
              </a:rPr>
            </a:br>
            <a:r>
              <a:rPr lang="en-US" sz="2000" dirty="0">
                <a:solidFill>
                  <a:srgbClr val="FF0000"/>
                </a:solidFill>
              </a:rPr>
              <a:t>Back</a:t>
            </a:r>
          </a:p>
        </p:txBody>
      </p:sp>
      <p:sp>
        <p:nvSpPr>
          <p:cNvPr id="2731108" name="Line 100"/>
          <p:cNvSpPr>
            <a:spLocks noChangeShapeType="1"/>
          </p:cNvSpPr>
          <p:nvPr/>
        </p:nvSpPr>
        <p:spPr bwMode="auto">
          <a:xfrm>
            <a:off x="7874000" y="3970859"/>
            <a:ext cx="844550" cy="8996"/>
          </a:xfrm>
          <a:prstGeom prst="line">
            <a:avLst/>
          </a:prstGeom>
          <a:noFill/>
          <a:ln w="28575">
            <a:solidFill>
              <a:srgbClr val="FF0000"/>
            </a:solidFill>
            <a:round/>
            <a:headEnd type="diamond" w="med" len="med"/>
            <a:tailEnd type="triangle" w="med" len="med"/>
          </a:ln>
          <a:effectLst/>
        </p:spPr>
        <p:txBody>
          <a:bodyPr wrap="none" anchor="ctr">
            <a:prstTxWarp prst="textNoShape">
              <a:avLst/>
            </a:prstTxWarp>
          </a:bodyPr>
          <a:lstStyle/>
          <a:p>
            <a:endParaRPr lang="en-US">
              <a:solidFill>
                <a:srgbClr val="FF0000"/>
              </a:solidFill>
            </a:endParaRPr>
          </a:p>
        </p:txBody>
      </p:sp>
      <p:sp>
        <p:nvSpPr>
          <p:cNvPr id="101" name="Title 100"/>
          <p:cNvSpPr>
            <a:spLocks noGrp="1"/>
          </p:cNvSpPr>
          <p:nvPr>
            <p:ph type="title"/>
          </p:nvPr>
        </p:nvSpPr>
        <p:spPr>
          <a:xfrm>
            <a:off x="474133" y="228592"/>
            <a:ext cx="8229600" cy="1049867"/>
          </a:xfrm>
        </p:spPr>
        <p:txBody>
          <a:bodyPr/>
          <a:lstStyle/>
          <a:p>
            <a:r>
              <a:rPr lang="en-US" dirty="0" smtClean="0"/>
              <a:t>Pipelined </a:t>
            </a:r>
            <a:r>
              <a:rPr lang="en-US" dirty="0" err="1" smtClean="0"/>
              <a:t>Datapath</a:t>
            </a:r>
            <a:endParaRPr lang="en-US" dirty="0"/>
          </a:p>
        </p:txBody>
      </p:sp>
      <p:sp>
        <p:nvSpPr>
          <p:cNvPr id="102" name="Content Placeholder 101"/>
          <p:cNvSpPr>
            <a:spLocks noGrp="1"/>
          </p:cNvSpPr>
          <p:nvPr>
            <p:ph idx="1"/>
          </p:nvPr>
        </p:nvSpPr>
        <p:spPr>
          <a:xfrm>
            <a:off x="491067" y="4914237"/>
            <a:ext cx="8229600" cy="1381055"/>
          </a:xfrm>
        </p:spPr>
        <p:txBody>
          <a:bodyPr/>
          <a:lstStyle/>
          <a:p>
            <a:r>
              <a:rPr lang="en-US" dirty="0" smtClean="0"/>
              <a:t>Add registers between stages</a:t>
            </a:r>
          </a:p>
          <a:p>
            <a:pPr lvl="1"/>
            <a:r>
              <a:rPr lang="en-US" dirty="0" smtClean="0"/>
              <a:t>Hold information produced in previous cycle</a:t>
            </a:r>
            <a:endParaRPr lang="en-AU" dirty="0" smtClean="0"/>
          </a:p>
        </p:txBody>
      </p:sp>
      <p:sp>
        <p:nvSpPr>
          <p:cNvPr id="57" name="Rectangle 56"/>
          <p:cNvSpPr/>
          <p:nvPr/>
        </p:nvSpPr>
        <p:spPr>
          <a:xfrm>
            <a:off x="3335867" y="1244592"/>
            <a:ext cx="118533" cy="2895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4876801" y="1244592"/>
            <a:ext cx="118533" cy="2895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6197602" y="1193792"/>
            <a:ext cx="118533" cy="2895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7653869" y="1193791"/>
            <a:ext cx="118533" cy="2895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Date Placeholder 55"/>
          <p:cNvSpPr>
            <a:spLocks noGrp="1"/>
          </p:cNvSpPr>
          <p:nvPr>
            <p:ph type="dt" sz="half" idx="10"/>
          </p:nvPr>
        </p:nvSpPr>
        <p:spPr/>
        <p:txBody>
          <a:bodyPr/>
          <a:lstStyle/>
          <a:p>
            <a:fld id="{3EE27869-443A-8044-9CEA-3B07A29417FE}" type="datetime1">
              <a:rPr lang="en-US" smtClean="0"/>
              <a:pPr/>
              <a:t>7/25/2011</a:t>
            </a:fld>
            <a:endParaRPr lang="en-US" dirty="0"/>
          </a:p>
        </p:txBody>
      </p:sp>
      <p:sp>
        <p:nvSpPr>
          <p:cNvPr id="61" name="Slide Number Placeholder 60"/>
          <p:cNvSpPr>
            <a:spLocks noGrp="1"/>
          </p:cNvSpPr>
          <p:nvPr>
            <p:ph type="sldNum" sz="quarter" idx="12"/>
          </p:nvPr>
        </p:nvSpPr>
        <p:spPr/>
        <p:txBody>
          <a:bodyPr/>
          <a:lstStyle/>
          <a:p>
            <a:fld id="{3CC63E4C-4642-794D-A2FD-70F6B81535F5}" type="slidenum">
              <a:rPr lang="en-US" smtClean="0"/>
              <a:pPr/>
              <a:t>40</a:t>
            </a:fld>
            <a:endParaRPr lang="en-US" dirty="0"/>
          </a:p>
        </p:txBody>
      </p:sp>
      <p:sp>
        <p:nvSpPr>
          <p:cNvPr id="62" name="Footer Placeholder 61"/>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3564A050-FCDB-284A-964A-B1C5CA176F07}" type="datetime1">
              <a:rPr lang="en-US" smtClean="0"/>
              <a:pPr/>
              <a:t>7/25/2011</a:t>
            </a:fld>
            <a:endParaRPr lang="en-US" dirty="0"/>
          </a:p>
        </p:txBody>
      </p:sp>
      <p:sp>
        <p:nvSpPr>
          <p:cNvPr id="5" name="Footer Placeholder 3"/>
          <p:cNvSpPr>
            <a:spLocks noGrp="1"/>
          </p:cNvSpPr>
          <p:nvPr>
            <p:ph type="ftr" sz="quarter" idx="10"/>
          </p:nvPr>
        </p:nvSpPr>
        <p:spPr>
          <a:xfrm>
            <a:off x="3658064" y="6356350"/>
            <a:ext cx="2133600" cy="365125"/>
          </a:xfrm>
        </p:spPr>
        <p:txBody>
          <a:bodyPr/>
          <a:lstStyle/>
          <a:p>
            <a:r>
              <a:rPr lang="en-US" dirty="0" smtClean="0"/>
              <a:t>Summer 2011 </a:t>
            </a:r>
            <a:r>
              <a:rPr lang="en-US" dirty="0" smtClean="0"/>
              <a:t>-- </a:t>
            </a:r>
            <a:r>
              <a:rPr lang="en-US" dirty="0" smtClean="0"/>
              <a:t>Lecture #21</a:t>
            </a:r>
            <a:endParaRPr lang="en-AU" dirty="0"/>
          </a:p>
        </p:txBody>
      </p:sp>
      <p:pic>
        <p:nvPicPr>
          <p:cNvPr id="362503" name="Picture 7" descr="f04-35-P374493"/>
          <p:cNvPicPr>
            <a:picLocks noChangeAspect="1" noChangeArrowheads="1"/>
          </p:cNvPicPr>
          <p:nvPr/>
        </p:nvPicPr>
        <p:blipFill>
          <a:blip r:embed="rId3"/>
          <a:srcRect/>
          <a:stretch>
            <a:fillRect/>
          </a:stretch>
        </p:blipFill>
        <p:spPr bwMode="auto">
          <a:xfrm>
            <a:off x="93604" y="1948246"/>
            <a:ext cx="8985633" cy="4138567"/>
          </a:xfrm>
          <a:prstGeom prst="rect">
            <a:avLst/>
          </a:prstGeom>
          <a:noFill/>
        </p:spPr>
      </p:pic>
      <p:sp>
        <p:nvSpPr>
          <p:cNvPr id="362498" name="Rectangle 2"/>
          <p:cNvSpPr>
            <a:spLocks noGrp="1" noChangeArrowheads="1"/>
          </p:cNvSpPr>
          <p:nvPr>
            <p:ph type="title"/>
          </p:nvPr>
        </p:nvSpPr>
        <p:spPr/>
        <p:txBody>
          <a:bodyPr/>
          <a:lstStyle/>
          <a:p>
            <a:r>
              <a:rPr lang="en-US" dirty="0" smtClean="0"/>
              <a:t>More Detailed Pipeline</a:t>
            </a:r>
            <a:endParaRPr lang="en-AU"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9A5EA46-6646-C64D-AC47-4B317DC2A462}" type="datetime1">
              <a:rPr lang="en-US" smtClean="0"/>
              <a:pPr/>
              <a:t>7/25/2011</a:t>
            </a:fld>
            <a:endParaRPr lang="en-US" dirty="0"/>
          </a:p>
        </p:txBody>
      </p:sp>
      <p:sp>
        <p:nvSpPr>
          <p:cNvPr id="4" name="Footer Placeholder 2"/>
          <p:cNvSpPr>
            <a:spLocks noGrp="1"/>
          </p:cNvSpPr>
          <p:nvPr>
            <p:ph type="ftr" sz="quarter" idx="10"/>
          </p:nvPr>
        </p:nvSpPr>
        <p:spPr>
          <a:xfrm>
            <a:off x="3640668" y="6356350"/>
            <a:ext cx="2133600" cy="365125"/>
          </a:xfrm>
        </p:spPr>
        <p:txBody>
          <a:bodyPr/>
          <a:lstStyle/>
          <a:p>
            <a:r>
              <a:rPr lang="en-US" dirty="0" smtClean="0"/>
              <a:t>Summer 2011 </a:t>
            </a:r>
            <a:r>
              <a:rPr lang="en-US" dirty="0" smtClean="0"/>
              <a:t>-- </a:t>
            </a:r>
            <a:r>
              <a:rPr lang="en-US" dirty="0" smtClean="0"/>
              <a:t>Lecture #21</a:t>
            </a:r>
            <a:endParaRPr lang="en-AU" dirty="0"/>
          </a:p>
        </p:txBody>
      </p:sp>
      <p:pic>
        <p:nvPicPr>
          <p:cNvPr id="366599" name="Picture 7" descr="f04-36-P374493-IF"/>
          <p:cNvPicPr>
            <a:picLocks noChangeAspect="1" noChangeArrowheads="1"/>
          </p:cNvPicPr>
          <p:nvPr/>
        </p:nvPicPr>
        <p:blipFill>
          <a:blip r:embed="rId3"/>
          <a:srcRect/>
          <a:stretch>
            <a:fillRect/>
          </a:stretch>
        </p:blipFill>
        <p:spPr bwMode="auto">
          <a:xfrm>
            <a:off x="34792" y="1229006"/>
            <a:ext cx="9062307" cy="4865915"/>
          </a:xfrm>
          <a:prstGeom prst="rect">
            <a:avLst/>
          </a:prstGeom>
          <a:noFill/>
        </p:spPr>
      </p:pic>
      <p:sp>
        <p:nvSpPr>
          <p:cNvPr id="366594" name="Rectangle 2"/>
          <p:cNvSpPr>
            <a:spLocks noGrp="1" noChangeArrowheads="1"/>
          </p:cNvSpPr>
          <p:nvPr>
            <p:ph type="title"/>
          </p:nvPr>
        </p:nvSpPr>
        <p:spPr/>
        <p:txBody>
          <a:bodyPr/>
          <a:lstStyle/>
          <a:p>
            <a:r>
              <a:rPr lang="en-US"/>
              <a:t>IF for Load, Store, …</a:t>
            </a:r>
            <a:endParaRPr lang="en-AU"/>
          </a:p>
        </p:txBody>
      </p:sp>
      <p:sp>
        <p:nvSpPr>
          <p:cNvPr id="6" name="Slide Number Placeholder 5"/>
          <p:cNvSpPr>
            <a:spLocks noGrp="1"/>
          </p:cNvSpPr>
          <p:nvPr>
            <p:ph type="sldNum" sz="quarter" idx="12"/>
          </p:nvPr>
        </p:nvSpPr>
        <p:spPr/>
        <p:txBody>
          <a:bodyPr/>
          <a:lstStyle/>
          <a:p>
            <a:fld id="{3CC63E4C-4642-794D-A2FD-70F6B81535F5}" type="slidenum">
              <a:rPr lang="en-US" smtClean="0"/>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1889CFB-82A9-064C-A785-670C202F66C5}" type="datetime1">
              <a:rPr lang="en-US" smtClean="0"/>
              <a:pPr/>
              <a:t>7/25/2011</a:t>
            </a:fld>
            <a:endParaRPr lang="en-US" dirty="0"/>
          </a:p>
        </p:txBody>
      </p:sp>
      <p:sp>
        <p:nvSpPr>
          <p:cNvPr id="4" name="Footer Placeholder 2"/>
          <p:cNvSpPr>
            <a:spLocks noGrp="1"/>
          </p:cNvSpPr>
          <p:nvPr>
            <p:ph type="ftr" sz="quarter" idx="10"/>
          </p:nvPr>
        </p:nvSpPr>
        <p:spPr>
          <a:xfrm>
            <a:off x="3640668" y="6356350"/>
            <a:ext cx="2133600" cy="365125"/>
          </a:xfrm>
        </p:spPr>
        <p:txBody>
          <a:bodyPr/>
          <a:lstStyle/>
          <a:p>
            <a:r>
              <a:rPr lang="en-US" dirty="0" smtClean="0"/>
              <a:t>Summer 2011 </a:t>
            </a:r>
            <a:r>
              <a:rPr lang="en-US" dirty="0" smtClean="0"/>
              <a:t>-- </a:t>
            </a:r>
            <a:r>
              <a:rPr lang="en-US" dirty="0" smtClean="0"/>
              <a:t>Lecture #21</a:t>
            </a:r>
            <a:endParaRPr lang="en-AU" dirty="0"/>
          </a:p>
        </p:txBody>
      </p:sp>
      <p:pic>
        <p:nvPicPr>
          <p:cNvPr id="368647" name="Picture 7" descr="f04-36-P374493-ID"/>
          <p:cNvPicPr>
            <a:picLocks noChangeAspect="1" noChangeArrowheads="1"/>
          </p:cNvPicPr>
          <p:nvPr/>
        </p:nvPicPr>
        <p:blipFill>
          <a:blip r:embed="rId3"/>
          <a:srcRect/>
          <a:stretch>
            <a:fillRect/>
          </a:stretch>
        </p:blipFill>
        <p:spPr bwMode="auto">
          <a:xfrm>
            <a:off x="34792" y="1225904"/>
            <a:ext cx="9093923" cy="4870672"/>
          </a:xfrm>
          <a:prstGeom prst="rect">
            <a:avLst/>
          </a:prstGeom>
          <a:noFill/>
        </p:spPr>
      </p:pic>
      <p:sp>
        <p:nvSpPr>
          <p:cNvPr id="368642" name="Rectangle 2"/>
          <p:cNvSpPr>
            <a:spLocks noGrp="1" noChangeArrowheads="1"/>
          </p:cNvSpPr>
          <p:nvPr>
            <p:ph type="title"/>
          </p:nvPr>
        </p:nvSpPr>
        <p:spPr/>
        <p:txBody>
          <a:bodyPr/>
          <a:lstStyle/>
          <a:p>
            <a:r>
              <a:rPr lang="en-US"/>
              <a:t>ID for Load, Store, …</a:t>
            </a:r>
            <a:endParaRPr lang="en-AU"/>
          </a:p>
        </p:txBody>
      </p:sp>
      <p:sp>
        <p:nvSpPr>
          <p:cNvPr id="6" name="Slide Number Placeholder 5"/>
          <p:cNvSpPr>
            <a:spLocks noGrp="1"/>
          </p:cNvSpPr>
          <p:nvPr>
            <p:ph type="sldNum" sz="quarter" idx="12"/>
          </p:nvPr>
        </p:nvSpPr>
        <p:spPr/>
        <p:txBody>
          <a:bodyPr/>
          <a:lstStyle/>
          <a:p>
            <a:fld id="{3CC63E4C-4642-794D-A2FD-70F6B81535F5}" type="slidenum">
              <a:rPr lang="en-US" smtClean="0"/>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0FEB61F-C793-2F4F-96C0-75B3C50B5736}" type="datetime1">
              <a:rPr lang="en-US" smtClean="0"/>
              <a:pPr/>
              <a:t>7/25/2011</a:t>
            </a:fld>
            <a:endParaRPr lang="en-US" dirty="0"/>
          </a:p>
        </p:txBody>
      </p:sp>
      <p:sp>
        <p:nvSpPr>
          <p:cNvPr id="4" name="Footer Placeholder 2"/>
          <p:cNvSpPr>
            <a:spLocks noGrp="1"/>
          </p:cNvSpPr>
          <p:nvPr>
            <p:ph type="ftr" sz="quarter" idx="10"/>
          </p:nvPr>
        </p:nvSpPr>
        <p:spPr>
          <a:xfrm>
            <a:off x="3640668" y="6356350"/>
            <a:ext cx="2133600" cy="365125"/>
          </a:xfrm>
        </p:spPr>
        <p:txBody>
          <a:bodyPr/>
          <a:lstStyle/>
          <a:p>
            <a:r>
              <a:rPr lang="en-US" dirty="0" smtClean="0"/>
              <a:t>Summer 2011 </a:t>
            </a:r>
            <a:r>
              <a:rPr lang="en-US" dirty="0" smtClean="0"/>
              <a:t>-- </a:t>
            </a:r>
            <a:r>
              <a:rPr lang="en-US" dirty="0" smtClean="0"/>
              <a:t>Lecture #21</a:t>
            </a:r>
            <a:endParaRPr lang="en-AU" dirty="0"/>
          </a:p>
        </p:txBody>
      </p:sp>
      <p:pic>
        <p:nvPicPr>
          <p:cNvPr id="370694" name="Picture 6" descr="f04-37-P374493"/>
          <p:cNvPicPr>
            <a:picLocks noChangeAspect="1" noChangeArrowheads="1"/>
          </p:cNvPicPr>
          <p:nvPr/>
        </p:nvPicPr>
        <p:blipFill>
          <a:blip r:embed="rId3"/>
          <a:srcRect/>
          <a:stretch>
            <a:fillRect/>
          </a:stretch>
        </p:blipFill>
        <p:spPr bwMode="auto">
          <a:xfrm>
            <a:off x="17396" y="1108294"/>
            <a:ext cx="9101927" cy="4991321"/>
          </a:xfrm>
          <a:prstGeom prst="rect">
            <a:avLst/>
          </a:prstGeom>
          <a:noFill/>
        </p:spPr>
      </p:pic>
      <p:sp>
        <p:nvSpPr>
          <p:cNvPr id="370690" name="Rectangle 2"/>
          <p:cNvSpPr>
            <a:spLocks noGrp="1" noChangeArrowheads="1"/>
          </p:cNvSpPr>
          <p:nvPr>
            <p:ph type="title"/>
          </p:nvPr>
        </p:nvSpPr>
        <p:spPr/>
        <p:txBody>
          <a:bodyPr/>
          <a:lstStyle/>
          <a:p>
            <a:r>
              <a:rPr lang="en-US"/>
              <a:t>EX for Load</a:t>
            </a:r>
            <a:endParaRPr lang="en-AU"/>
          </a:p>
        </p:txBody>
      </p:sp>
      <p:sp>
        <p:nvSpPr>
          <p:cNvPr id="6" name="Slide Number Placeholder 5"/>
          <p:cNvSpPr>
            <a:spLocks noGrp="1"/>
          </p:cNvSpPr>
          <p:nvPr>
            <p:ph type="sldNum" sz="quarter" idx="12"/>
          </p:nvPr>
        </p:nvSpPr>
        <p:spPr/>
        <p:txBody>
          <a:bodyPr/>
          <a:lstStyle/>
          <a:p>
            <a:fld id="{3CC63E4C-4642-794D-A2FD-70F6B81535F5}" type="slidenum">
              <a:rPr lang="en-US" smtClean="0"/>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B549BC0-D584-0F43-BCF3-9AABBE165C23}" type="datetime1">
              <a:rPr lang="en-US" smtClean="0"/>
              <a:pPr/>
              <a:t>7/25/2011</a:t>
            </a:fld>
            <a:endParaRPr lang="en-US" dirty="0"/>
          </a:p>
        </p:txBody>
      </p:sp>
      <p:sp>
        <p:nvSpPr>
          <p:cNvPr id="4" name="Footer Placeholder 2"/>
          <p:cNvSpPr>
            <a:spLocks noGrp="1"/>
          </p:cNvSpPr>
          <p:nvPr>
            <p:ph type="ftr" sz="quarter" idx="10"/>
          </p:nvPr>
        </p:nvSpPr>
        <p:spPr>
          <a:xfrm>
            <a:off x="3658064" y="6356350"/>
            <a:ext cx="2133600" cy="365125"/>
          </a:xfrm>
        </p:spPr>
        <p:txBody>
          <a:bodyPr/>
          <a:lstStyle/>
          <a:p>
            <a:r>
              <a:rPr lang="en-US" dirty="0" smtClean="0"/>
              <a:t>Summer 2011 </a:t>
            </a:r>
            <a:r>
              <a:rPr lang="en-US" dirty="0" smtClean="0"/>
              <a:t>-- </a:t>
            </a:r>
            <a:r>
              <a:rPr lang="en-US" dirty="0" smtClean="0"/>
              <a:t>Lecture #21</a:t>
            </a:r>
            <a:endParaRPr lang="en-AU" dirty="0"/>
          </a:p>
        </p:txBody>
      </p:sp>
      <p:pic>
        <p:nvPicPr>
          <p:cNvPr id="372743" name="Picture 7" descr="f04-38-P374493-MEM"/>
          <p:cNvPicPr>
            <a:picLocks noChangeAspect="1" noChangeArrowheads="1"/>
          </p:cNvPicPr>
          <p:nvPr/>
        </p:nvPicPr>
        <p:blipFill>
          <a:blip r:embed="rId3"/>
          <a:srcRect/>
          <a:stretch>
            <a:fillRect/>
          </a:stretch>
        </p:blipFill>
        <p:spPr bwMode="auto">
          <a:xfrm>
            <a:off x="17396" y="1170580"/>
            <a:ext cx="9111452" cy="4927785"/>
          </a:xfrm>
          <a:prstGeom prst="rect">
            <a:avLst/>
          </a:prstGeom>
          <a:noFill/>
        </p:spPr>
      </p:pic>
      <p:sp>
        <p:nvSpPr>
          <p:cNvPr id="372738" name="Rectangle 2"/>
          <p:cNvSpPr>
            <a:spLocks noGrp="1" noChangeArrowheads="1"/>
          </p:cNvSpPr>
          <p:nvPr>
            <p:ph type="title"/>
          </p:nvPr>
        </p:nvSpPr>
        <p:spPr/>
        <p:txBody>
          <a:bodyPr/>
          <a:lstStyle/>
          <a:p>
            <a:r>
              <a:rPr lang="en-US"/>
              <a:t>MEM for Load</a:t>
            </a:r>
            <a:endParaRPr lang="en-AU"/>
          </a:p>
        </p:txBody>
      </p:sp>
      <p:sp>
        <p:nvSpPr>
          <p:cNvPr id="6" name="Slide Number Placeholder 5"/>
          <p:cNvSpPr>
            <a:spLocks noGrp="1"/>
          </p:cNvSpPr>
          <p:nvPr>
            <p:ph type="sldNum" sz="quarter" idx="12"/>
          </p:nvPr>
        </p:nvSpPr>
        <p:spPr/>
        <p:txBody>
          <a:bodyPr/>
          <a:lstStyle/>
          <a:p>
            <a:fld id="{3CC63E4C-4642-794D-A2FD-70F6B81535F5}" type="slidenum">
              <a:rPr lang="en-US" smtClean="0"/>
              <a:pPr/>
              <a:t>45</a:t>
            </a:fld>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CC16CEB-C654-9245-AB84-4DF17AC03823}" type="datetime1">
              <a:rPr lang="en-US" smtClean="0"/>
              <a:pPr/>
              <a:t>7/25/2011</a:t>
            </a:fld>
            <a:endParaRPr lang="en-US" dirty="0"/>
          </a:p>
        </p:txBody>
      </p:sp>
      <p:sp>
        <p:nvSpPr>
          <p:cNvPr id="6" name="Footer Placeholder 2"/>
          <p:cNvSpPr>
            <a:spLocks noGrp="1"/>
          </p:cNvSpPr>
          <p:nvPr>
            <p:ph type="ftr" sz="quarter" idx="10"/>
          </p:nvPr>
        </p:nvSpPr>
        <p:spPr>
          <a:xfrm>
            <a:off x="3623272" y="6356350"/>
            <a:ext cx="2133600" cy="365125"/>
          </a:xfrm>
        </p:spPr>
        <p:txBody>
          <a:bodyPr/>
          <a:lstStyle/>
          <a:p>
            <a:r>
              <a:rPr lang="en-US" dirty="0" smtClean="0"/>
              <a:t>Summer 2011 </a:t>
            </a:r>
            <a:r>
              <a:rPr lang="en-US" dirty="0" smtClean="0"/>
              <a:t>-- </a:t>
            </a:r>
            <a:r>
              <a:rPr lang="en-US" dirty="0" smtClean="0"/>
              <a:t>Lecture #21</a:t>
            </a:r>
            <a:endParaRPr lang="en-AU" dirty="0"/>
          </a:p>
        </p:txBody>
      </p:sp>
      <p:pic>
        <p:nvPicPr>
          <p:cNvPr id="374794" name="Picture 10" descr="f04-38-P374493-WB"/>
          <p:cNvPicPr>
            <a:picLocks noChangeAspect="1" noChangeArrowheads="1"/>
          </p:cNvPicPr>
          <p:nvPr/>
        </p:nvPicPr>
        <p:blipFill>
          <a:blip r:embed="rId3"/>
          <a:srcRect/>
          <a:stretch>
            <a:fillRect/>
          </a:stretch>
        </p:blipFill>
        <p:spPr bwMode="auto">
          <a:xfrm>
            <a:off x="0" y="1296571"/>
            <a:ext cx="9117935" cy="4806353"/>
          </a:xfrm>
          <a:prstGeom prst="rect">
            <a:avLst/>
          </a:prstGeom>
          <a:noFill/>
        </p:spPr>
      </p:pic>
      <p:sp>
        <p:nvSpPr>
          <p:cNvPr id="374786" name="Rectangle 2"/>
          <p:cNvSpPr>
            <a:spLocks noGrp="1" noChangeArrowheads="1"/>
          </p:cNvSpPr>
          <p:nvPr>
            <p:ph type="title"/>
          </p:nvPr>
        </p:nvSpPr>
        <p:spPr/>
        <p:txBody>
          <a:bodyPr/>
          <a:lstStyle/>
          <a:p>
            <a:r>
              <a:rPr lang="en-US"/>
              <a:t>WB for Load</a:t>
            </a:r>
            <a:endParaRPr lang="en-AU"/>
          </a:p>
        </p:txBody>
      </p:sp>
      <p:sp>
        <p:nvSpPr>
          <p:cNvPr id="374788" name="Oval 4"/>
          <p:cNvSpPr>
            <a:spLocks noChangeArrowheads="1"/>
          </p:cNvSpPr>
          <p:nvPr/>
        </p:nvSpPr>
        <p:spPr bwMode="auto">
          <a:xfrm>
            <a:off x="2991774" y="4261424"/>
            <a:ext cx="809760" cy="327509"/>
          </a:xfrm>
          <a:prstGeom prst="ellipse">
            <a:avLst/>
          </a:prstGeom>
          <a:noFill/>
          <a:ln w="19050">
            <a:solidFill>
              <a:srgbClr val="FF0000"/>
            </a:solidFill>
            <a:round/>
            <a:headEnd/>
            <a:tailEnd/>
          </a:ln>
          <a:effectLst/>
        </p:spPr>
        <p:txBody>
          <a:bodyPr wrap="none" anchor="ctr">
            <a:prstTxWarp prst="textNoShape">
              <a:avLst/>
            </a:prstTxWarp>
          </a:bodyPr>
          <a:lstStyle/>
          <a:p>
            <a:endParaRPr lang="en-US"/>
          </a:p>
        </p:txBody>
      </p:sp>
      <p:sp>
        <p:nvSpPr>
          <p:cNvPr id="374789" name="AutoShape 5"/>
          <p:cNvSpPr>
            <a:spLocks/>
          </p:cNvSpPr>
          <p:nvPr/>
        </p:nvSpPr>
        <p:spPr bwMode="auto">
          <a:xfrm>
            <a:off x="1005810" y="5396487"/>
            <a:ext cx="1063625" cy="865187"/>
          </a:xfrm>
          <a:prstGeom prst="borderCallout1">
            <a:avLst>
              <a:gd name="adj1" fmla="val 13213"/>
              <a:gd name="adj2" fmla="val 107162"/>
              <a:gd name="adj3" fmla="val -84586"/>
              <a:gd name="adj4" fmla="val 197763"/>
            </a:avLst>
          </a:prstGeom>
          <a:solidFill>
            <a:schemeClr val="accent1"/>
          </a:solidFill>
          <a:ln w="12700">
            <a:solidFill>
              <a:schemeClr val="tx1"/>
            </a:solidFill>
            <a:miter lim="800000"/>
            <a:headEnd/>
            <a:tailEnd type="triangle" w="med" len="med"/>
          </a:ln>
          <a:effectLst/>
        </p:spPr>
        <p:txBody>
          <a:bodyPr>
            <a:prstTxWarp prst="textNoShape">
              <a:avLst/>
            </a:prstTxWarp>
          </a:bodyPr>
          <a:lstStyle/>
          <a:p>
            <a:pPr algn="ctr"/>
            <a:r>
              <a:rPr lang="en-US" dirty="0"/>
              <a:t>Wrong</a:t>
            </a:r>
            <a:br>
              <a:rPr lang="en-US" dirty="0"/>
            </a:br>
            <a:r>
              <a:rPr lang="en-US" dirty="0"/>
              <a:t>register</a:t>
            </a:r>
            <a:br>
              <a:rPr lang="en-US" dirty="0"/>
            </a:br>
            <a:r>
              <a:rPr lang="en-US" dirty="0"/>
              <a:t>number</a:t>
            </a:r>
            <a:endParaRPr lang="en-AU" dirty="0"/>
          </a:p>
        </p:txBody>
      </p:sp>
      <p:sp>
        <p:nvSpPr>
          <p:cNvPr id="8" name="Slide Number Placeholder 7"/>
          <p:cNvSpPr>
            <a:spLocks noGrp="1"/>
          </p:cNvSpPr>
          <p:nvPr>
            <p:ph type="sldNum" sz="quarter" idx="12"/>
          </p:nvPr>
        </p:nvSpPr>
        <p:spPr/>
        <p:txBody>
          <a:bodyPr/>
          <a:lstStyle/>
          <a:p>
            <a:fld id="{3CC63E4C-4642-794D-A2FD-70F6B81535F5}" type="slidenum">
              <a:rPr lang="en-US" smtClean="0"/>
              <a:pPr/>
              <a:t>46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4789"/>
                                        </p:tgtEl>
                                        <p:attrNameLst>
                                          <p:attrName>style.visibility</p:attrName>
                                        </p:attrNameLst>
                                      </p:cBhvr>
                                      <p:to>
                                        <p:strVal val="visible"/>
                                      </p:to>
                                    </p:set>
                                    <p:animEffect transition="in" filter="fade">
                                      <p:cBhvr>
                                        <p:cTn id="7" dur="1000"/>
                                        <p:tgtEl>
                                          <p:spTgt spid="37478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4788"/>
                                        </p:tgtEl>
                                        <p:attrNameLst>
                                          <p:attrName>style.visibility</p:attrName>
                                        </p:attrNameLst>
                                      </p:cBhvr>
                                      <p:to>
                                        <p:strVal val="visible"/>
                                      </p:to>
                                    </p:set>
                                    <p:animEffect transition="in" filter="fade">
                                      <p:cBhvr>
                                        <p:cTn id="10" dur="1000"/>
                                        <p:tgtEl>
                                          <p:spTgt spid="374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8" grpId="0" animBg="1"/>
      <p:bldP spid="37478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DF6D590-3870-C14F-BBB5-87D8C6CB51CE}" type="datetime1">
              <a:rPr lang="en-US" smtClean="0"/>
              <a:pPr/>
              <a:t>7/25/2011</a:t>
            </a:fld>
            <a:endParaRPr lang="en-US" dirty="0"/>
          </a:p>
        </p:txBody>
      </p:sp>
      <p:sp>
        <p:nvSpPr>
          <p:cNvPr id="4" name="Footer Placeholder 2"/>
          <p:cNvSpPr>
            <a:spLocks noGrp="1"/>
          </p:cNvSpPr>
          <p:nvPr>
            <p:ph type="ftr" sz="quarter" idx="10"/>
          </p:nvPr>
        </p:nvSpPr>
        <p:spPr>
          <a:xfrm>
            <a:off x="3623272" y="6356350"/>
            <a:ext cx="2133600" cy="365125"/>
          </a:xfrm>
        </p:spPr>
        <p:txBody>
          <a:bodyPr/>
          <a:lstStyle/>
          <a:p>
            <a:r>
              <a:rPr lang="en-US" dirty="0" smtClean="0"/>
              <a:t>Summer 2011 </a:t>
            </a:r>
            <a:r>
              <a:rPr lang="en-US" dirty="0" smtClean="0"/>
              <a:t>-- </a:t>
            </a:r>
            <a:r>
              <a:rPr lang="en-US" dirty="0" smtClean="0"/>
              <a:t>Lecture #21</a:t>
            </a:r>
            <a:endParaRPr lang="en-AU" dirty="0"/>
          </a:p>
        </p:txBody>
      </p:sp>
      <p:pic>
        <p:nvPicPr>
          <p:cNvPr id="376838" name="Picture 6" descr="f04-41-P374493"/>
          <p:cNvPicPr>
            <a:picLocks noChangeAspect="1" noChangeArrowheads="1"/>
          </p:cNvPicPr>
          <p:nvPr/>
        </p:nvPicPr>
        <p:blipFill>
          <a:blip r:embed="rId3"/>
          <a:srcRect/>
          <a:stretch>
            <a:fillRect/>
          </a:stretch>
        </p:blipFill>
        <p:spPr bwMode="auto">
          <a:xfrm>
            <a:off x="44570" y="1654965"/>
            <a:ext cx="9056690" cy="4174335"/>
          </a:xfrm>
          <a:prstGeom prst="rect">
            <a:avLst/>
          </a:prstGeom>
          <a:noFill/>
        </p:spPr>
      </p:pic>
      <p:sp>
        <p:nvSpPr>
          <p:cNvPr id="376834" name="Rectangle 2"/>
          <p:cNvSpPr>
            <a:spLocks noGrp="1" noChangeArrowheads="1"/>
          </p:cNvSpPr>
          <p:nvPr>
            <p:ph type="title"/>
          </p:nvPr>
        </p:nvSpPr>
        <p:spPr/>
        <p:txBody>
          <a:bodyPr/>
          <a:lstStyle/>
          <a:p>
            <a:r>
              <a:rPr lang="en-US"/>
              <a:t>Corrected Datapath for Load</a:t>
            </a:r>
            <a:endParaRPr lang="en-AU"/>
          </a:p>
        </p:txBody>
      </p:sp>
      <p:sp>
        <p:nvSpPr>
          <p:cNvPr id="6" name="Slide Number Placeholder 5"/>
          <p:cNvSpPr>
            <a:spLocks noGrp="1"/>
          </p:cNvSpPr>
          <p:nvPr>
            <p:ph type="sldNum" sz="quarter" idx="12"/>
          </p:nvPr>
        </p:nvSpPr>
        <p:spPr/>
        <p:txBody>
          <a:bodyPr/>
          <a:lstStyle/>
          <a:p>
            <a:fld id="{3CC63E4C-4642-794D-A2FD-70F6B81535F5}" type="slidenum">
              <a:rPr lang="en-US" smtClean="0"/>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8963" name="Rectangle 3"/>
          <p:cNvSpPr>
            <a:spLocks noGrp="1" noChangeArrowheads="1"/>
          </p:cNvSpPr>
          <p:nvPr>
            <p:ph type="body" idx="1"/>
          </p:nvPr>
        </p:nvSpPr>
        <p:spPr>
          <a:xfrm>
            <a:off x="381000" y="5029200"/>
            <a:ext cx="8610600" cy="1146175"/>
          </a:xfrm>
          <a:noFill/>
          <a:ln/>
        </p:spPr>
        <p:txBody>
          <a:bodyPr>
            <a:normAutofit fontScale="85000" lnSpcReduction="10000"/>
          </a:bodyPr>
          <a:lstStyle/>
          <a:p>
            <a:r>
              <a:rPr lang="en-US" dirty="0"/>
              <a:t>Every instruction must take same number of steps, also called pipeline</a:t>
            </a:r>
            <a:r>
              <a:rPr lang="en-US" dirty="0" smtClean="0"/>
              <a:t> </a:t>
            </a:r>
            <a:r>
              <a:rPr lang="en-US" dirty="0" smtClean="0">
                <a:solidFill>
                  <a:srgbClr val="FF0000"/>
                </a:solidFill>
              </a:rPr>
              <a:t>stages</a:t>
            </a:r>
            <a:r>
              <a:rPr lang="en-US" dirty="0" smtClean="0"/>
              <a:t>, </a:t>
            </a:r>
            <a:r>
              <a:rPr lang="en-US" dirty="0"/>
              <a:t>so some will go idle sometimes</a:t>
            </a:r>
          </a:p>
        </p:txBody>
      </p:sp>
      <p:grpSp>
        <p:nvGrpSpPr>
          <p:cNvPr id="2" name="Group 4"/>
          <p:cNvGrpSpPr>
            <a:grpSpLocks/>
          </p:cNvGrpSpPr>
          <p:nvPr/>
        </p:nvGrpSpPr>
        <p:grpSpPr bwMode="auto">
          <a:xfrm>
            <a:off x="539750" y="1755775"/>
            <a:ext cx="8362950" cy="3125788"/>
            <a:chOff x="340" y="990"/>
            <a:chExt cx="5268" cy="1969"/>
          </a:xfrm>
        </p:grpSpPr>
        <p:sp>
          <p:nvSpPr>
            <p:cNvPr id="2728965" name="Rectangle 5"/>
            <p:cNvSpPr>
              <a:spLocks noChangeArrowheads="1"/>
            </p:cNvSpPr>
            <p:nvPr/>
          </p:nvSpPr>
          <p:spPr bwMode="auto">
            <a:xfrm>
              <a:off x="344" y="1016"/>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8966" name="Rectangle 6"/>
            <p:cNvSpPr>
              <a:spLocks noChangeArrowheads="1"/>
            </p:cNvSpPr>
            <p:nvPr/>
          </p:nvSpPr>
          <p:spPr bwMode="auto">
            <a:xfrm>
              <a:off x="340" y="990"/>
              <a:ext cx="256"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solidFill>
                    <a:schemeClr val="tx1"/>
                  </a:solidFill>
                </a:rPr>
                <a:t>IF</a:t>
              </a:r>
              <a:endParaRPr lang="en-US" sz="2400" b="1" dirty="0">
                <a:solidFill>
                  <a:schemeClr val="tx1"/>
                </a:solidFill>
              </a:endParaRPr>
            </a:p>
          </p:txBody>
        </p:sp>
        <p:sp>
          <p:nvSpPr>
            <p:cNvPr id="2728967" name="Rectangle 7"/>
            <p:cNvSpPr>
              <a:spLocks noChangeArrowheads="1"/>
            </p:cNvSpPr>
            <p:nvPr/>
          </p:nvSpPr>
          <p:spPr bwMode="auto">
            <a:xfrm>
              <a:off x="872" y="1016"/>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8968" name="Rectangle 8"/>
            <p:cNvSpPr>
              <a:spLocks noChangeArrowheads="1"/>
            </p:cNvSpPr>
            <p:nvPr/>
          </p:nvSpPr>
          <p:spPr bwMode="auto">
            <a:xfrm>
              <a:off x="1400" y="1016"/>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8969" name="Rectangle 9"/>
            <p:cNvSpPr>
              <a:spLocks noChangeArrowheads="1"/>
            </p:cNvSpPr>
            <p:nvPr/>
          </p:nvSpPr>
          <p:spPr bwMode="auto">
            <a:xfrm>
              <a:off x="1928" y="1016"/>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8970" name="Rectangle 10"/>
            <p:cNvSpPr>
              <a:spLocks noChangeArrowheads="1"/>
            </p:cNvSpPr>
            <p:nvPr/>
          </p:nvSpPr>
          <p:spPr bwMode="auto">
            <a:xfrm>
              <a:off x="2456" y="1016"/>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8971" name="Rectangle 11"/>
            <p:cNvSpPr>
              <a:spLocks noChangeArrowheads="1"/>
            </p:cNvSpPr>
            <p:nvPr/>
          </p:nvSpPr>
          <p:spPr bwMode="auto">
            <a:xfrm>
              <a:off x="851" y="990"/>
              <a:ext cx="289"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t>ID</a:t>
              </a:r>
              <a:endParaRPr lang="en-US" sz="2400" b="1" dirty="0">
                <a:solidFill>
                  <a:schemeClr val="tx1"/>
                </a:solidFill>
              </a:endParaRPr>
            </a:p>
          </p:txBody>
        </p:sp>
        <p:sp>
          <p:nvSpPr>
            <p:cNvPr id="2728972" name="Rectangle 12"/>
            <p:cNvSpPr>
              <a:spLocks noChangeArrowheads="1"/>
            </p:cNvSpPr>
            <p:nvPr/>
          </p:nvSpPr>
          <p:spPr bwMode="auto">
            <a:xfrm>
              <a:off x="1379" y="990"/>
              <a:ext cx="317"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solidFill>
                    <a:schemeClr val="tx1"/>
                  </a:solidFill>
                </a:rPr>
                <a:t>EX</a:t>
              </a:r>
              <a:endParaRPr lang="en-US" sz="2400" b="1" dirty="0">
                <a:solidFill>
                  <a:schemeClr val="tx1"/>
                </a:solidFill>
              </a:endParaRPr>
            </a:p>
          </p:txBody>
        </p:sp>
        <p:sp>
          <p:nvSpPr>
            <p:cNvPr id="2728973" name="Rectangle 13"/>
            <p:cNvSpPr>
              <a:spLocks noChangeArrowheads="1"/>
            </p:cNvSpPr>
            <p:nvPr/>
          </p:nvSpPr>
          <p:spPr bwMode="auto">
            <a:xfrm>
              <a:off x="1907" y="990"/>
              <a:ext cx="551"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a:solidFill>
                    <a:schemeClr val="tx1"/>
                  </a:solidFill>
                </a:rPr>
                <a:t>Mem</a:t>
              </a:r>
            </a:p>
          </p:txBody>
        </p:sp>
        <p:sp>
          <p:nvSpPr>
            <p:cNvPr id="2728974" name="Rectangle 14"/>
            <p:cNvSpPr>
              <a:spLocks noChangeArrowheads="1"/>
            </p:cNvSpPr>
            <p:nvPr/>
          </p:nvSpPr>
          <p:spPr bwMode="auto">
            <a:xfrm>
              <a:off x="2483" y="990"/>
              <a:ext cx="434"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a:solidFill>
                    <a:schemeClr val="tx1"/>
                  </a:solidFill>
                </a:rPr>
                <a:t>WB</a:t>
              </a:r>
            </a:p>
          </p:txBody>
        </p:sp>
        <p:sp>
          <p:nvSpPr>
            <p:cNvPr id="2728975" name="Rectangle 15"/>
            <p:cNvSpPr>
              <a:spLocks noChangeArrowheads="1"/>
            </p:cNvSpPr>
            <p:nvPr/>
          </p:nvSpPr>
          <p:spPr bwMode="auto">
            <a:xfrm>
              <a:off x="872" y="1352"/>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8976" name="Rectangle 16"/>
            <p:cNvSpPr>
              <a:spLocks noChangeArrowheads="1"/>
            </p:cNvSpPr>
            <p:nvPr/>
          </p:nvSpPr>
          <p:spPr bwMode="auto">
            <a:xfrm>
              <a:off x="868" y="1326"/>
              <a:ext cx="256"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t>IF</a:t>
              </a:r>
              <a:endParaRPr lang="en-US" sz="2400" b="1" dirty="0"/>
            </a:p>
          </p:txBody>
        </p:sp>
        <p:sp>
          <p:nvSpPr>
            <p:cNvPr id="2728977" name="Rectangle 17"/>
            <p:cNvSpPr>
              <a:spLocks noChangeArrowheads="1"/>
            </p:cNvSpPr>
            <p:nvPr/>
          </p:nvSpPr>
          <p:spPr bwMode="auto">
            <a:xfrm>
              <a:off x="1400" y="1352"/>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8978" name="Rectangle 18"/>
            <p:cNvSpPr>
              <a:spLocks noChangeArrowheads="1"/>
            </p:cNvSpPr>
            <p:nvPr/>
          </p:nvSpPr>
          <p:spPr bwMode="auto">
            <a:xfrm>
              <a:off x="1928" y="1352"/>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8979" name="Rectangle 19"/>
            <p:cNvSpPr>
              <a:spLocks noChangeArrowheads="1"/>
            </p:cNvSpPr>
            <p:nvPr/>
          </p:nvSpPr>
          <p:spPr bwMode="auto">
            <a:xfrm>
              <a:off x="2456" y="1352"/>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8980" name="Rectangle 20"/>
            <p:cNvSpPr>
              <a:spLocks noChangeArrowheads="1"/>
            </p:cNvSpPr>
            <p:nvPr/>
          </p:nvSpPr>
          <p:spPr bwMode="auto">
            <a:xfrm>
              <a:off x="2984" y="1352"/>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8981" name="Rectangle 21"/>
            <p:cNvSpPr>
              <a:spLocks noChangeArrowheads="1"/>
            </p:cNvSpPr>
            <p:nvPr/>
          </p:nvSpPr>
          <p:spPr bwMode="auto">
            <a:xfrm>
              <a:off x="1379" y="1326"/>
              <a:ext cx="289"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t>ID</a:t>
              </a:r>
              <a:endParaRPr lang="en-US" sz="2400" b="1" dirty="0"/>
            </a:p>
          </p:txBody>
        </p:sp>
        <p:sp>
          <p:nvSpPr>
            <p:cNvPr id="2728982" name="Rectangle 22"/>
            <p:cNvSpPr>
              <a:spLocks noChangeArrowheads="1"/>
            </p:cNvSpPr>
            <p:nvPr/>
          </p:nvSpPr>
          <p:spPr bwMode="auto">
            <a:xfrm>
              <a:off x="1907" y="1326"/>
              <a:ext cx="317"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t>EX</a:t>
              </a:r>
              <a:endParaRPr lang="en-US" sz="2400" b="1" dirty="0"/>
            </a:p>
          </p:txBody>
        </p:sp>
        <p:sp>
          <p:nvSpPr>
            <p:cNvPr id="2728983" name="Rectangle 23"/>
            <p:cNvSpPr>
              <a:spLocks noChangeArrowheads="1"/>
            </p:cNvSpPr>
            <p:nvPr/>
          </p:nvSpPr>
          <p:spPr bwMode="auto">
            <a:xfrm>
              <a:off x="2435" y="1326"/>
              <a:ext cx="551"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a:t>Mem</a:t>
              </a:r>
            </a:p>
          </p:txBody>
        </p:sp>
        <p:sp>
          <p:nvSpPr>
            <p:cNvPr id="2728984" name="Rectangle 24"/>
            <p:cNvSpPr>
              <a:spLocks noChangeArrowheads="1"/>
            </p:cNvSpPr>
            <p:nvPr/>
          </p:nvSpPr>
          <p:spPr bwMode="auto">
            <a:xfrm>
              <a:off x="3011" y="1326"/>
              <a:ext cx="434"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a:t>WB</a:t>
              </a:r>
            </a:p>
          </p:txBody>
        </p:sp>
        <p:grpSp>
          <p:nvGrpSpPr>
            <p:cNvPr id="3" name="Group 25"/>
            <p:cNvGrpSpPr>
              <a:grpSpLocks/>
            </p:cNvGrpSpPr>
            <p:nvPr/>
          </p:nvGrpSpPr>
          <p:grpSpPr bwMode="auto">
            <a:xfrm>
              <a:off x="1396" y="1662"/>
              <a:ext cx="2628" cy="289"/>
              <a:chOff x="1396" y="1662"/>
              <a:chExt cx="2628" cy="289"/>
            </a:xfrm>
          </p:grpSpPr>
          <p:sp>
            <p:nvSpPr>
              <p:cNvPr id="2728986" name="Rectangle 26"/>
              <p:cNvSpPr>
                <a:spLocks noChangeArrowheads="1"/>
              </p:cNvSpPr>
              <p:nvPr/>
            </p:nvSpPr>
            <p:spPr bwMode="auto">
              <a:xfrm>
                <a:off x="1400" y="1688"/>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8987" name="Rectangle 27"/>
              <p:cNvSpPr>
                <a:spLocks noChangeArrowheads="1"/>
              </p:cNvSpPr>
              <p:nvPr/>
            </p:nvSpPr>
            <p:spPr bwMode="auto">
              <a:xfrm>
                <a:off x="1396" y="1662"/>
                <a:ext cx="256"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solidFill>
                      <a:schemeClr val="accent2"/>
                    </a:solidFill>
                  </a:rPr>
                  <a:t>IF</a:t>
                </a:r>
                <a:endParaRPr lang="en-US" sz="2400" b="1" dirty="0">
                  <a:solidFill>
                    <a:schemeClr val="accent2"/>
                  </a:solidFill>
                </a:endParaRPr>
              </a:p>
            </p:txBody>
          </p:sp>
          <p:sp>
            <p:nvSpPr>
              <p:cNvPr id="2728988" name="Rectangle 28"/>
              <p:cNvSpPr>
                <a:spLocks noChangeArrowheads="1"/>
              </p:cNvSpPr>
              <p:nvPr/>
            </p:nvSpPr>
            <p:spPr bwMode="auto">
              <a:xfrm>
                <a:off x="1928" y="1688"/>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8989" name="Rectangle 29"/>
              <p:cNvSpPr>
                <a:spLocks noChangeArrowheads="1"/>
              </p:cNvSpPr>
              <p:nvPr/>
            </p:nvSpPr>
            <p:spPr bwMode="auto">
              <a:xfrm>
                <a:off x="2456" y="1688"/>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8990" name="Rectangle 30"/>
              <p:cNvSpPr>
                <a:spLocks noChangeArrowheads="1"/>
              </p:cNvSpPr>
              <p:nvPr/>
            </p:nvSpPr>
            <p:spPr bwMode="auto">
              <a:xfrm>
                <a:off x="2984" y="1688"/>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8991" name="Rectangle 31"/>
              <p:cNvSpPr>
                <a:spLocks noChangeArrowheads="1"/>
              </p:cNvSpPr>
              <p:nvPr/>
            </p:nvSpPr>
            <p:spPr bwMode="auto">
              <a:xfrm>
                <a:off x="3512" y="1688"/>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8992" name="Rectangle 32"/>
              <p:cNvSpPr>
                <a:spLocks noChangeArrowheads="1"/>
              </p:cNvSpPr>
              <p:nvPr/>
            </p:nvSpPr>
            <p:spPr bwMode="auto">
              <a:xfrm>
                <a:off x="1907" y="1662"/>
                <a:ext cx="289"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solidFill>
                      <a:schemeClr val="accent2"/>
                    </a:solidFill>
                  </a:rPr>
                  <a:t>ID</a:t>
                </a:r>
                <a:endParaRPr lang="en-US" sz="2400" b="1" dirty="0">
                  <a:solidFill>
                    <a:schemeClr val="accent2"/>
                  </a:solidFill>
                </a:endParaRPr>
              </a:p>
            </p:txBody>
          </p:sp>
          <p:sp>
            <p:nvSpPr>
              <p:cNvPr id="2728993" name="Rectangle 33"/>
              <p:cNvSpPr>
                <a:spLocks noChangeArrowheads="1"/>
              </p:cNvSpPr>
              <p:nvPr/>
            </p:nvSpPr>
            <p:spPr bwMode="auto">
              <a:xfrm>
                <a:off x="2435" y="1662"/>
                <a:ext cx="317"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solidFill>
                      <a:schemeClr val="accent2"/>
                    </a:solidFill>
                  </a:rPr>
                  <a:t>EX</a:t>
                </a:r>
                <a:endParaRPr lang="en-US" sz="2400" b="1" dirty="0">
                  <a:solidFill>
                    <a:schemeClr val="accent2"/>
                  </a:solidFill>
                </a:endParaRPr>
              </a:p>
            </p:txBody>
          </p:sp>
          <p:sp>
            <p:nvSpPr>
              <p:cNvPr id="2728994" name="Rectangle 34"/>
              <p:cNvSpPr>
                <a:spLocks noChangeArrowheads="1"/>
              </p:cNvSpPr>
              <p:nvPr/>
            </p:nvSpPr>
            <p:spPr bwMode="auto">
              <a:xfrm>
                <a:off x="2963" y="1662"/>
                <a:ext cx="551"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err="1">
                    <a:solidFill>
                      <a:schemeClr val="accent2"/>
                    </a:solidFill>
                  </a:rPr>
                  <a:t>Mem</a:t>
                </a:r>
                <a:endParaRPr lang="en-US" sz="2400" b="1" dirty="0">
                  <a:solidFill>
                    <a:schemeClr val="accent2"/>
                  </a:solidFill>
                </a:endParaRPr>
              </a:p>
            </p:txBody>
          </p:sp>
          <p:sp>
            <p:nvSpPr>
              <p:cNvPr id="2728995" name="Rectangle 35"/>
              <p:cNvSpPr>
                <a:spLocks noChangeArrowheads="1"/>
              </p:cNvSpPr>
              <p:nvPr/>
            </p:nvSpPr>
            <p:spPr bwMode="auto">
              <a:xfrm>
                <a:off x="3539" y="1662"/>
                <a:ext cx="434"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a:solidFill>
                      <a:schemeClr val="accent2"/>
                    </a:solidFill>
                  </a:rPr>
                  <a:t>WB</a:t>
                </a:r>
              </a:p>
            </p:txBody>
          </p:sp>
        </p:grpSp>
        <p:sp>
          <p:nvSpPr>
            <p:cNvPr id="2728996" name="Rectangle 36"/>
            <p:cNvSpPr>
              <a:spLocks noChangeArrowheads="1"/>
            </p:cNvSpPr>
            <p:nvPr/>
          </p:nvSpPr>
          <p:spPr bwMode="auto">
            <a:xfrm>
              <a:off x="1928" y="2024"/>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8997" name="Rectangle 37"/>
            <p:cNvSpPr>
              <a:spLocks noChangeArrowheads="1"/>
            </p:cNvSpPr>
            <p:nvPr/>
          </p:nvSpPr>
          <p:spPr bwMode="auto">
            <a:xfrm>
              <a:off x="1924" y="1998"/>
              <a:ext cx="256"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solidFill>
                    <a:srgbClr val="005400"/>
                  </a:solidFill>
                </a:rPr>
                <a:t>IF</a:t>
              </a:r>
              <a:endParaRPr lang="en-US" sz="2400" b="1" dirty="0">
                <a:solidFill>
                  <a:srgbClr val="005400"/>
                </a:solidFill>
              </a:endParaRPr>
            </a:p>
          </p:txBody>
        </p:sp>
        <p:sp>
          <p:nvSpPr>
            <p:cNvPr id="2728998" name="Rectangle 38"/>
            <p:cNvSpPr>
              <a:spLocks noChangeArrowheads="1"/>
            </p:cNvSpPr>
            <p:nvPr/>
          </p:nvSpPr>
          <p:spPr bwMode="auto">
            <a:xfrm>
              <a:off x="2456" y="2024"/>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8999" name="Rectangle 39"/>
            <p:cNvSpPr>
              <a:spLocks noChangeArrowheads="1"/>
            </p:cNvSpPr>
            <p:nvPr/>
          </p:nvSpPr>
          <p:spPr bwMode="auto">
            <a:xfrm>
              <a:off x="2984" y="2024"/>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9000" name="Rectangle 40"/>
            <p:cNvSpPr>
              <a:spLocks noChangeArrowheads="1"/>
            </p:cNvSpPr>
            <p:nvPr/>
          </p:nvSpPr>
          <p:spPr bwMode="auto">
            <a:xfrm>
              <a:off x="3512" y="2024"/>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9001" name="Rectangle 41"/>
            <p:cNvSpPr>
              <a:spLocks noChangeArrowheads="1"/>
            </p:cNvSpPr>
            <p:nvPr/>
          </p:nvSpPr>
          <p:spPr bwMode="auto">
            <a:xfrm>
              <a:off x="4040" y="2024"/>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9002" name="Rectangle 42"/>
            <p:cNvSpPr>
              <a:spLocks noChangeArrowheads="1"/>
            </p:cNvSpPr>
            <p:nvPr/>
          </p:nvSpPr>
          <p:spPr bwMode="auto">
            <a:xfrm>
              <a:off x="2435" y="1998"/>
              <a:ext cx="289"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solidFill>
                    <a:srgbClr val="005400"/>
                  </a:solidFill>
                </a:rPr>
                <a:t>ID</a:t>
              </a:r>
              <a:endParaRPr lang="en-US" sz="2400" b="1" dirty="0">
                <a:solidFill>
                  <a:srgbClr val="005400"/>
                </a:solidFill>
              </a:endParaRPr>
            </a:p>
          </p:txBody>
        </p:sp>
        <p:sp>
          <p:nvSpPr>
            <p:cNvPr id="2729003" name="Rectangle 43"/>
            <p:cNvSpPr>
              <a:spLocks noChangeArrowheads="1"/>
            </p:cNvSpPr>
            <p:nvPr/>
          </p:nvSpPr>
          <p:spPr bwMode="auto">
            <a:xfrm>
              <a:off x="2963" y="1998"/>
              <a:ext cx="317"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solidFill>
                    <a:srgbClr val="005400"/>
                  </a:solidFill>
                </a:rPr>
                <a:t>EX</a:t>
              </a:r>
              <a:endParaRPr lang="en-US" sz="2400" b="1" dirty="0">
                <a:solidFill>
                  <a:srgbClr val="005400"/>
                </a:solidFill>
              </a:endParaRPr>
            </a:p>
          </p:txBody>
        </p:sp>
        <p:sp>
          <p:nvSpPr>
            <p:cNvPr id="2729004" name="Rectangle 44"/>
            <p:cNvSpPr>
              <a:spLocks noChangeArrowheads="1"/>
            </p:cNvSpPr>
            <p:nvPr/>
          </p:nvSpPr>
          <p:spPr bwMode="auto">
            <a:xfrm>
              <a:off x="3491" y="1998"/>
              <a:ext cx="551"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a:solidFill>
                    <a:srgbClr val="005400"/>
                  </a:solidFill>
                </a:rPr>
                <a:t>Mem</a:t>
              </a:r>
            </a:p>
          </p:txBody>
        </p:sp>
        <p:sp>
          <p:nvSpPr>
            <p:cNvPr id="2729005" name="Rectangle 45"/>
            <p:cNvSpPr>
              <a:spLocks noChangeArrowheads="1"/>
            </p:cNvSpPr>
            <p:nvPr/>
          </p:nvSpPr>
          <p:spPr bwMode="auto">
            <a:xfrm>
              <a:off x="4067" y="1998"/>
              <a:ext cx="434"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a:solidFill>
                    <a:srgbClr val="005400"/>
                  </a:solidFill>
                </a:rPr>
                <a:t>WB</a:t>
              </a:r>
            </a:p>
          </p:txBody>
        </p:sp>
        <p:sp>
          <p:nvSpPr>
            <p:cNvPr id="2729006" name="Rectangle 46"/>
            <p:cNvSpPr>
              <a:spLocks noChangeArrowheads="1"/>
            </p:cNvSpPr>
            <p:nvPr/>
          </p:nvSpPr>
          <p:spPr bwMode="auto">
            <a:xfrm>
              <a:off x="2456" y="2360"/>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9007" name="Rectangle 47"/>
            <p:cNvSpPr>
              <a:spLocks noChangeArrowheads="1"/>
            </p:cNvSpPr>
            <p:nvPr/>
          </p:nvSpPr>
          <p:spPr bwMode="auto">
            <a:xfrm>
              <a:off x="2452" y="2334"/>
              <a:ext cx="256"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solidFill>
                    <a:schemeClr val="tx2"/>
                  </a:solidFill>
                </a:rPr>
                <a:t>IF</a:t>
              </a:r>
              <a:endParaRPr lang="en-US" sz="2400" b="1" dirty="0">
                <a:solidFill>
                  <a:schemeClr val="tx2"/>
                </a:solidFill>
              </a:endParaRPr>
            </a:p>
          </p:txBody>
        </p:sp>
        <p:sp>
          <p:nvSpPr>
            <p:cNvPr id="2729008" name="Rectangle 48"/>
            <p:cNvSpPr>
              <a:spLocks noChangeArrowheads="1"/>
            </p:cNvSpPr>
            <p:nvPr/>
          </p:nvSpPr>
          <p:spPr bwMode="auto">
            <a:xfrm>
              <a:off x="2984" y="2360"/>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9009" name="Rectangle 49"/>
            <p:cNvSpPr>
              <a:spLocks noChangeArrowheads="1"/>
            </p:cNvSpPr>
            <p:nvPr/>
          </p:nvSpPr>
          <p:spPr bwMode="auto">
            <a:xfrm>
              <a:off x="3512" y="2360"/>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9010" name="Rectangle 50"/>
            <p:cNvSpPr>
              <a:spLocks noChangeArrowheads="1"/>
            </p:cNvSpPr>
            <p:nvPr/>
          </p:nvSpPr>
          <p:spPr bwMode="auto">
            <a:xfrm>
              <a:off x="4040" y="2360"/>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9011" name="Rectangle 51"/>
            <p:cNvSpPr>
              <a:spLocks noChangeArrowheads="1"/>
            </p:cNvSpPr>
            <p:nvPr/>
          </p:nvSpPr>
          <p:spPr bwMode="auto">
            <a:xfrm>
              <a:off x="4568" y="2360"/>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9012" name="Rectangle 52"/>
            <p:cNvSpPr>
              <a:spLocks noChangeArrowheads="1"/>
            </p:cNvSpPr>
            <p:nvPr/>
          </p:nvSpPr>
          <p:spPr bwMode="auto">
            <a:xfrm>
              <a:off x="2963" y="2334"/>
              <a:ext cx="289"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solidFill>
                    <a:schemeClr val="tx2"/>
                  </a:solidFill>
                </a:rPr>
                <a:t>ID</a:t>
              </a:r>
              <a:endParaRPr lang="en-US" sz="2400" b="1" dirty="0">
                <a:solidFill>
                  <a:schemeClr val="tx2"/>
                </a:solidFill>
              </a:endParaRPr>
            </a:p>
          </p:txBody>
        </p:sp>
        <p:sp>
          <p:nvSpPr>
            <p:cNvPr id="2729013" name="Rectangle 53"/>
            <p:cNvSpPr>
              <a:spLocks noChangeArrowheads="1"/>
            </p:cNvSpPr>
            <p:nvPr/>
          </p:nvSpPr>
          <p:spPr bwMode="auto">
            <a:xfrm>
              <a:off x="3491" y="2334"/>
              <a:ext cx="317"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solidFill>
                    <a:schemeClr val="tx2"/>
                  </a:solidFill>
                </a:rPr>
                <a:t>EX</a:t>
              </a:r>
              <a:endParaRPr lang="en-US" sz="2400" b="1" dirty="0">
                <a:solidFill>
                  <a:schemeClr val="tx2"/>
                </a:solidFill>
              </a:endParaRPr>
            </a:p>
          </p:txBody>
        </p:sp>
        <p:sp>
          <p:nvSpPr>
            <p:cNvPr id="2729014" name="Rectangle 54"/>
            <p:cNvSpPr>
              <a:spLocks noChangeArrowheads="1"/>
            </p:cNvSpPr>
            <p:nvPr/>
          </p:nvSpPr>
          <p:spPr bwMode="auto">
            <a:xfrm>
              <a:off x="4019" y="2334"/>
              <a:ext cx="551"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a:solidFill>
                    <a:schemeClr val="tx2"/>
                  </a:solidFill>
                </a:rPr>
                <a:t>Mem</a:t>
              </a:r>
            </a:p>
          </p:txBody>
        </p:sp>
        <p:sp>
          <p:nvSpPr>
            <p:cNvPr id="2729015" name="Rectangle 55"/>
            <p:cNvSpPr>
              <a:spLocks noChangeArrowheads="1"/>
            </p:cNvSpPr>
            <p:nvPr/>
          </p:nvSpPr>
          <p:spPr bwMode="auto">
            <a:xfrm>
              <a:off x="4595" y="2334"/>
              <a:ext cx="434"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a:solidFill>
                    <a:schemeClr val="tx2"/>
                  </a:solidFill>
                </a:rPr>
                <a:t>WB</a:t>
              </a:r>
            </a:p>
          </p:txBody>
        </p:sp>
        <p:sp>
          <p:nvSpPr>
            <p:cNvPr id="2729016" name="Rectangle 56"/>
            <p:cNvSpPr>
              <a:spLocks noChangeArrowheads="1"/>
            </p:cNvSpPr>
            <p:nvPr/>
          </p:nvSpPr>
          <p:spPr bwMode="auto">
            <a:xfrm>
              <a:off x="2984" y="2696"/>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9017" name="Rectangle 57"/>
            <p:cNvSpPr>
              <a:spLocks noChangeArrowheads="1"/>
            </p:cNvSpPr>
            <p:nvPr/>
          </p:nvSpPr>
          <p:spPr bwMode="auto">
            <a:xfrm>
              <a:off x="2980" y="2670"/>
              <a:ext cx="256"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solidFill>
                    <a:schemeClr val="tx1"/>
                  </a:solidFill>
                </a:rPr>
                <a:t>IF</a:t>
              </a:r>
              <a:endParaRPr lang="en-US" sz="2400" b="1" dirty="0">
                <a:solidFill>
                  <a:schemeClr val="tx1"/>
                </a:solidFill>
              </a:endParaRPr>
            </a:p>
          </p:txBody>
        </p:sp>
        <p:sp>
          <p:nvSpPr>
            <p:cNvPr id="2729018" name="Rectangle 58"/>
            <p:cNvSpPr>
              <a:spLocks noChangeArrowheads="1"/>
            </p:cNvSpPr>
            <p:nvPr/>
          </p:nvSpPr>
          <p:spPr bwMode="auto">
            <a:xfrm>
              <a:off x="3512" y="2696"/>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9019" name="Rectangle 59"/>
            <p:cNvSpPr>
              <a:spLocks noChangeArrowheads="1"/>
            </p:cNvSpPr>
            <p:nvPr/>
          </p:nvSpPr>
          <p:spPr bwMode="auto">
            <a:xfrm>
              <a:off x="4040" y="2696"/>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9020" name="Rectangle 60"/>
            <p:cNvSpPr>
              <a:spLocks noChangeArrowheads="1"/>
            </p:cNvSpPr>
            <p:nvPr/>
          </p:nvSpPr>
          <p:spPr bwMode="auto">
            <a:xfrm>
              <a:off x="4568" y="2696"/>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9021" name="Rectangle 61"/>
            <p:cNvSpPr>
              <a:spLocks noChangeArrowheads="1"/>
            </p:cNvSpPr>
            <p:nvPr/>
          </p:nvSpPr>
          <p:spPr bwMode="auto">
            <a:xfrm>
              <a:off x="5096" y="2696"/>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2729022" name="Rectangle 62"/>
            <p:cNvSpPr>
              <a:spLocks noChangeArrowheads="1"/>
            </p:cNvSpPr>
            <p:nvPr/>
          </p:nvSpPr>
          <p:spPr bwMode="auto">
            <a:xfrm>
              <a:off x="3491" y="2670"/>
              <a:ext cx="289"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t>ID</a:t>
              </a:r>
              <a:endParaRPr lang="en-US" sz="2400" b="1" dirty="0">
                <a:solidFill>
                  <a:schemeClr val="tx1"/>
                </a:solidFill>
              </a:endParaRPr>
            </a:p>
          </p:txBody>
        </p:sp>
        <p:sp>
          <p:nvSpPr>
            <p:cNvPr id="2729023" name="Rectangle 63"/>
            <p:cNvSpPr>
              <a:spLocks noChangeArrowheads="1"/>
            </p:cNvSpPr>
            <p:nvPr/>
          </p:nvSpPr>
          <p:spPr bwMode="auto">
            <a:xfrm>
              <a:off x="4019" y="2670"/>
              <a:ext cx="317"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solidFill>
                    <a:schemeClr val="tx1"/>
                  </a:solidFill>
                </a:rPr>
                <a:t>EX</a:t>
              </a:r>
              <a:endParaRPr lang="en-US" sz="2400" b="1" dirty="0">
                <a:solidFill>
                  <a:schemeClr val="tx1"/>
                </a:solidFill>
              </a:endParaRPr>
            </a:p>
          </p:txBody>
        </p:sp>
        <p:sp>
          <p:nvSpPr>
            <p:cNvPr id="2729024" name="Rectangle 64"/>
            <p:cNvSpPr>
              <a:spLocks noChangeArrowheads="1"/>
            </p:cNvSpPr>
            <p:nvPr/>
          </p:nvSpPr>
          <p:spPr bwMode="auto">
            <a:xfrm>
              <a:off x="4547" y="2670"/>
              <a:ext cx="551"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a:solidFill>
                    <a:schemeClr val="tx1"/>
                  </a:solidFill>
                </a:rPr>
                <a:t>Mem</a:t>
              </a:r>
            </a:p>
          </p:txBody>
        </p:sp>
        <p:sp>
          <p:nvSpPr>
            <p:cNvPr id="2729025" name="Rectangle 65"/>
            <p:cNvSpPr>
              <a:spLocks noChangeArrowheads="1"/>
            </p:cNvSpPr>
            <p:nvPr/>
          </p:nvSpPr>
          <p:spPr bwMode="auto">
            <a:xfrm>
              <a:off x="5123" y="2670"/>
              <a:ext cx="434" cy="286"/>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a:solidFill>
                    <a:schemeClr val="tx1"/>
                  </a:solidFill>
                </a:rPr>
                <a:t>WB</a:t>
              </a:r>
            </a:p>
          </p:txBody>
        </p:sp>
      </p:grpSp>
      <p:grpSp>
        <p:nvGrpSpPr>
          <p:cNvPr id="4" name="Group 66"/>
          <p:cNvGrpSpPr>
            <a:grpSpLocks/>
          </p:cNvGrpSpPr>
          <p:nvPr/>
        </p:nvGrpSpPr>
        <p:grpSpPr bwMode="auto">
          <a:xfrm>
            <a:off x="469900" y="1222375"/>
            <a:ext cx="7670800" cy="515938"/>
            <a:chOff x="296" y="654"/>
            <a:chExt cx="4832" cy="325"/>
          </a:xfrm>
        </p:grpSpPr>
        <p:sp>
          <p:nvSpPr>
            <p:cNvPr id="2729027" name="Line 67"/>
            <p:cNvSpPr>
              <a:spLocks noChangeShapeType="1"/>
            </p:cNvSpPr>
            <p:nvPr/>
          </p:nvSpPr>
          <p:spPr bwMode="auto">
            <a:xfrm>
              <a:off x="296" y="912"/>
              <a:ext cx="4832"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sp>
          <p:nvSpPr>
            <p:cNvPr id="2729028" name="Rectangle 68"/>
            <p:cNvSpPr>
              <a:spLocks noChangeArrowheads="1"/>
            </p:cNvSpPr>
            <p:nvPr/>
          </p:nvSpPr>
          <p:spPr bwMode="auto">
            <a:xfrm>
              <a:off x="419" y="654"/>
              <a:ext cx="637" cy="325"/>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800" b="1">
                  <a:solidFill>
                    <a:schemeClr val="tx1"/>
                  </a:solidFill>
                </a:rPr>
                <a:t>Time</a:t>
              </a:r>
            </a:p>
          </p:txBody>
        </p:sp>
      </p:grpSp>
      <p:sp>
        <p:nvSpPr>
          <p:cNvPr id="69" name="Title 68"/>
          <p:cNvSpPr>
            <a:spLocks noGrp="1"/>
          </p:cNvSpPr>
          <p:nvPr>
            <p:ph type="title"/>
          </p:nvPr>
        </p:nvSpPr>
        <p:spPr/>
        <p:txBody>
          <a:bodyPr/>
          <a:lstStyle/>
          <a:p>
            <a:r>
              <a:rPr lang="en-US" dirty="0" smtClean="0"/>
              <a:t>Pipelined Execution Representation</a:t>
            </a:r>
            <a:endParaRPr lang="en-US" dirty="0"/>
          </a:p>
        </p:txBody>
      </p:sp>
      <p:sp>
        <p:nvSpPr>
          <p:cNvPr id="70" name="Date Placeholder 69"/>
          <p:cNvSpPr>
            <a:spLocks noGrp="1"/>
          </p:cNvSpPr>
          <p:nvPr>
            <p:ph type="dt" sz="half" idx="10"/>
          </p:nvPr>
        </p:nvSpPr>
        <p:spPr/>
        <p:txBody>
          <a:bodyPr/>
          <a:lstStyle/>
          <a:p>
            <a:fld id="{1FD8C45E-2F07-4E4D-96D2-8773A2C032AB}" type="datetime1">
              <a:rPr lang="en-US" smtClean="0"/>
              <a:pPr/>
              <a:t>7/25/2011</a:t>
            </a:fld>
            <a:endParaRPr lang="en-US" dirty="0"/>
          </a:p>
        </p:txBody>
      </p:sp>
      <p:sp>
        <p:nvSpPr>
          <p:cNvPr id="71" name="Slide Number Placeholder 70"/>
          <p:cNvSpPr>
            <a:spLocks noGrp="1"/>
          </p:cNvSpPr>
          <p:nvPr>
            <p:ph type="sldNum" sz="quarter" idx="12"/>
          </p:nvPr>
        </p:nvSpPr>
        <p:spPr/>
        <p:txBody>
          <a:bodyPr/>
          <a:lstStyle/>
          <a:p>
            <a:fld id="{3CC63E4C-4642-794D-A2FD-70F6B81535F5}" type="slidenum">
              <a:rPr lang="en-US" smtClean="0"/>
              <a:pPr/>
              <a:t>48</a:t>
            </a:fld>
            <a:endParaRPr lang="en-US" dirty="0"/>
          </a:p>
        </p:txBody>
      </p:sp>
      <p:sp>
        <p:nvSpPr>
          <p:cNvPr id="72" name="Footer Placeholder 71"/>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72896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8963"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8"/>
          <p:cNvGrpSpPr>
            <a:grpSpLocks/>
          </p:cNvGrpSpPr>
          <p:nvPr/>
        </p:nvGrpSpPr>
        <p:grpSpPr bwMode="auto">
          <a:xfrm>
            <a:off x="457200" y="898525"/>
            <a:ext cx="7391400" cy="2927350"/>
            <a:chOff x="288" y="432"/>
            <a:chExt cx="4656" cy="1844"/>
          </a:xfrm>
        </p:grpSpPr>
        <p:sp>
          <p:nvSpPr>
            <p:cNvPr id="2731057" name="Text Box 49"/>
            <p:cNvSpPr txBox="1">
              <a:spLocks noChangeArrowheads="1"/>
            </p:cNvSpPr>
            <p:nvPr/>
          </p:nvSpPr>
          <p:spPr bwMode="auto">
            <a:xfrm rot="-5400000">
              <a:off x="495" y="1017"/>
              <a:ext cx="316" cy="231"/>
            </a:xfrm>
            <a:prstGeom prst="rect">
              <a:avLst/>
            </a:prstGeom>
            <a:noFill/>
            <a:ln w="28575">
              <a:noFill/>
              <a:miter lim="800000"/>
              <a:headEnd/>
              <a:tailEnd/>
            </a:ln>
            <a:effectLst/>
          </p:spPr>
          <p:txBody>
            <a:bodyPr wrap="none" anchor="ctr">
              <a:prstTxWarp prst="textNoShape">
                <a:avLst/>
              </a:prstTxWarp>
              <a:spAutoFit/>
            </a:bodyPr>
            <a:lstStyle/>
            <a:p>
              <a:pPr algn="ctr"/>
              <a:r>
                <a:rPr lang="en-US" sz="1800"/>
                <a:t>PC</a:t>
              </a:r>
            </a:p>
          </p:txBody>
        </p:sp>
        <p:sp>
          <p:nvSpPr>
            <p:cNvPr id="2731058" name="Rectangle 50"/>
            <p:cNvSpPr>
              <a:spLocks noChangeArrowheads="1"/>
            </p:cNvSpPr>
            <p:nvPr/>
          </p:nvSpPr>
          <p:spPr bwMode="auto">
            <a:xfrm>
              <a:off x="528" y="768"/>
              <a:ext cx="240" cy="816"/>
            </a:xfrm>
            <a:prstGeom prst="rect">
              <a:avLst/>
            </a:prstGeom>
            <a:noFill/>
            <a:ln w="28575">
              <a:solidFill>
                <a:schemeClr val="tx1"/>
              </a:solidFill>
              <a:miter lim="800000"/>
              <a:headEnd/>
              <a:tailEnd/>
            </a:ln>
            <a:effectLst/>
          </p:spPr>
          <p:txBody>
            <a:bodyPr wrap="none" anchor="ctr">
              <a:prstTxWarp prst="textNoShape">
                <a:avLst/>
              </a:prstTxWarp>
            </a:bodyPr>
            <a:lstStyle/>
            <a:p>
              <a:endParaRPr lang="en-US"/>
            </a:p>
          </p:txBody>
        </p:sp>
        <p:sp>
          <p:nvSpPr>
            <p:cNvPr id="2731059" name="Rectangle 51"/>
            <p:cNvSpPr>
              <a:spLocks noChangeArrowheads="1"/>
            </p:cNvSpPr>
            <p:nvPr/>
          </p:nvSpPr>
          <p:spPr bwMode="auto">
            <a:xfrm rot="-5400000">
              <a:off x="960" y="960"/>
              <a:ext cx="1248" cy="672"/>
            </a:xfrm>
            <a:prstGeom prst="rect">
              <a:avLst/>
            </a:prstGeom>
            <a:noFill/>
            <a:ln w="28575">
              <a:solidFill>
                <a:schemeClr val="tx1"/>
              </a:solidFill>
              <a:miter lim="800000"/>
              <a:headEnd/>
              <a:tailEnd/>
            </a:ln>
            <a:effectLst/>
          </p:spPr>
          <p:txBody>
            <a:bodyPr wrap="none" anchor="ctr">
              <a:prstTxWarp prst="textNoShape">
                <a:avLst/>
              </a:prstTxWarp>
            </a:bodyPr>
            <a:lstStyle/>
            <a:p>
              <a:pPr algn="ctr"/>
              <a:r>
                <a:rPr lang="en-US" sz="2000"/>
                <a:t>instruction</a:t>
              </a:r>
            </a:p>
            <a:p>
              <a:pPr algn="ctr"/>
              <a:r>
                <a:rPr lang="en-US" sz="2000"/>
                <a:t>memory</a:t>
              </a:r>
            </a:p>
          </p:txBody>
        </p:sp>
        <p:sp>
          <p:nvSpPr>
            <p:cNvPr id="2731060" name="AutoShape 52"/>
            <p:cNvSpPr>
              <a:spLocks noChangeArrowheads="1"/>
            </p:cNvSpPr>
            <p:nvPr/>
          </p:nvSpPr>
          <p:spPr bwMode="auto">
            <a:xfrm>
              <a:off x="912" y="1670"/>
              <a:ext cx="231" cy="346"/>
            </a:xfrm>
            <a:prstGeom prst="roundRect">
              <a:avLst>
                <a:gd name="adj" fmla="val 16667"/>
              </a:avLst>
            </a:prstGeom>
            <a:noFill/>
            <a:ln w="28575">
              <a:solidFill>
                <a:schemeClr val="tx1"/>
              </a:solidFill>
              <a:round/>
              <a:headEnd/>
              <a:tailEnd/>
            </a:ln>
            <a:effectLst/>
          </p:spPr>
          <p:txBody>
            <a:bodyPr wrap="none" anchor="ctr">
              <a:prstTxWarp prst="textNoShape">
                <a:avLst/>
              </a:prstTxWarp>
            </a:bodyPr>
            <a:lstStyle/>
            <a:p>
              <a:pPr algn="ctr"/>
              <a:r>
                <a:rPr lang="en-US" sz="2000"/>
                <a:t>+4</a:t>
              </a:r>
            </a:p>
          </p:txBody>
        </p:sp>
        <p:sp>
          <p:nvSpPr>
            <p:cNvPr id="2731061" name="Line 53"/>
            <p:cNvSpPr>
              <a:spLocks noChangeShapeType="1"/>
            </p:cNvSpPr>
            <p:nvPr/>
          </p:nvSpPr>
          <p:spPr bwMode="auto">
            <a:xfrm>
              <a:off x="768" y="1152"/>
              <a:ext cx="480"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62" name="Rectangle 54"/>
            <p:cNvSpPr>
              <a:spLocks noChangeArrowheads="1"/>
            </p:cNvSpPr>
            <p:nvPr/>
          </p:nvSpPr>
          <p:spPr bwMode="auto">
            <a:xfrm>
              <a:off x="2256" y="768"/>
              <a:ext cx="624" cy="816"/>
            </a:xfrm>
            <a:prstGeom prst="rect">
              <a:avLst/>
            </a:prstGeom>
            <a:noFill/>
            <a:ln w="28575">
              <a:solidFill>
                <a:schemeClr val="tx1"/>
              </a:solidFill>
              <a:miter lim="800000"/>
              <a:headEnd/>
              <a:tailEnd/>
            </a:ln>
            <a:effectLst/>
          </p:spPr>
          <p:txBody>
            <a:bodyPr wrap="none" anchor="ctr">
              <a:prstTxWarp prst="textNoShape">
                <a:avLst/>
              </a:prstTxWarp>
            </a:bodyPr>
            <a:lstStyle/>
            <a:p>
              <a:endParaRPr lang="en-US"/>
            </a:p>
          </p:txBody>
        </p:sp>
        <p:sp>
          <p:nvSpPr>
            <p:cNvPr id="2731063" name="Line 55"/>
            <p:cNvSpPr>
              <a:spLocks noChangeShapeType="1"/>
            </p:cNvSpPr>
            <p:nvPr/>
          </p:nvSpPr>
          <p:spPr bwMode="auto">
            <a:xfrm>
              <a:off x="1920" y="1056"/>
              <a:ext cx="336"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64" name="Line 56"/>
            <p:cNvSpPr>
              <a:spLocks noChangeShapeType="1"/>
            </p:cNvSpPr>
            <p:nvPr/>
          </p:nvSpPr>
          <p:spPr bwMode="auto">
            <a:xfrm>
              <a:off x="1920" y="1291"/>
              <a:ext cx="336"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65" name="Line 57"/>
            <p:cNvSpPr>
              <a:spLocks noChangeShapeType="1"/>
            </p:cNvSpPr>
            <p:nvPr/>
          </p:nvSpPr>
          <p:spPr bwMode="auto">
            <a:xfrm>
              <a:off x="1920" y="1488"/>
              <a:ext cx="336"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66" name="Text Box 58"/>
            <p:cNvSpPr txBox="1">
              <a:spLocks noChangeArrowheads="1"/>
            </p:cNvSpPr>
            <p:nvPr/>
          </p:nvSpPr>
          <p:spPr bwMode="auto">
            <a:xfrm>
              <a:off x="1911" y="1238"/>
              <a:ext cx="214" cy="250"/>
            </a:xfrm>
            <a:prstGeom prst="rect">
              <a:avLst/>
            </a:prstGeom>
            <a:noFill/>
            <a:ln w="28575">
              <a:noFill/>
              <a:miter lim="800000"/>
              <a:headEnd/>
              <a:tailEnd/>
            </a:ln>
            <a:effectLst/>
          </p:spPr>
          <p:txBody>
            <a:bodyPr wrap="none" anchor="ctr">
              <a:prstTxWarp prst="textNoShape">
                <a:avLst/>
              </a:prstTxWarp>
              <a:spAutoFit/>
            </a:bodyPr>
            <a:lstStyle/>
            <a:p>
              <a:pPr algn="ctr"/>
              <a:r>
                <a:rPr lang="en-US" sz="2000"/>
                <a:t>rt</a:t>
              </a:r>
            </a:p>
          </p:txBody>
        </p:sp>
        <p:sp>
          <p:nvSpPr>
            <p:cNvPr id="2731067" name="Text Box 59"/>
            <p:cNvSpPr txBox="1">
              <a:spLocks noChangeArrowheads="1"/>
            </p:cNvSpPr>
            <p:nvPr/>
          </p:nvSpPr>
          <p:spPr bwMode="auto">
            <a:xfrm>
              <a:off x="1883" y="1046"/>
              <a:ext cx="249" cy="250"/>
            </a:xfrm>
            <a:prstGeom prst="rect">
              <a:avLst/>
            </a:prstGeom>
            <a:noFill/>
            <a:ln w="28575">
              <a:noFill/>
              <a:miter lim="800000"/>
              <a:headEnd/>
              <a:tailEnd/>
            </a:ln>
            <a:effectLst/>
          </p:spPr>
          <p:txBody>
            <a:bodyPr wrap="none" anchor="ctr">
              <a:prstTxWarp prst="textNoShape">
                <a:avLst/>
              </a:prstTxWarp>
              <a:spAutoFit/>
            </a:bodyPr>
            <a:lstStyle/>
            <a:p>
              <a:pPr algn="ctr"/>
              <a:r>
                <a:rPr lang="en-US" sz="2000"/>
                <a:t>rs</a:t>
              </a:r>
            </a:p>
          </p:txBody>
        </p:sp>
        <p:sp>
          <p:nvSpPr>
            <p:cNvPr id="2731068" name="Text Box 60"/>
            <p:cNvSpPr txBox="1">
              <a:spLocks noChangeArrowheads="1"/>
            </p:cNvSpPr>
            <p:nvPr/>
          </p:nvSpPr>
          <p:spPr bwMode="auto">
            <a:xfrm>
              <a:off x="1892" y="806"/>
              <a:ext cx="258" cy="250"/>
            </a:xfrm>
            <a:prstGeom prst="rect">
              <a:avLst/>
            </a:prstGeom>
            <a:noFill/>
            <a:ln w="28575">
              <a:noFill/>
              <a:miter lim="800000"/>
              <a:headEnd/>
              <a:tailEnd/>
            </a:ln>
            <a:effectLst/>
          </p:spPr>
          <p:txBody>
            <a:bodyPr wrap="none" anchor="ctr">
              <a:prstTxWarp prst="textNoShape">
                <a:avLst/>
              </a:prstTxWarp>
              <a:spAutoFit/>
            </a:bodyPr>
            <a:lstStyle/>
            <a:p>
              <a:pPr algn="ctr"/>
              <a:r>
                <a:rPr lang="en-US" sz="2000"/>
                <a:t>rd</a:t>
              </a:r>
            </a:p>
          </p:txBody>
        </p:sp>
        <p:sp>
          <p:nvSpPr>
            <p:cNvPr id="2731069" name="Text Box 61"/>
            <p:cNvSpPr txBox="1">
              <a:spLocks noChangeArrowheads="1"/>
            </p:cNvSpPr>
            <p:nvPr/>
          </p:nvSpPr>
          <p:spPr bwMode="auto">
            <a:xfrm rot="-5400000">
              <a:off x="2182" y="966"/>
              <a:ext cx="730" cy="250"/>
            </a:xfrm>
            <a:prstGeom prst="rect">
              <a:avLst/>
            </a:prstGeom>
            <a:noFill/>
            <a:ln w="28575">
              <a:noFill/>
              <a:miter lim="800000"/>
              <a:headEnd/>
              <a:tailEnd/>
            </a:ln>
            <a:effectLst/>
          </p:spPr>
          <p:txBody>
            <a:bodyPr wrap="none" anchor="ctr">
              <a:prstTxWarp prst="textNoShape">
                <a:avLst/>
              </a:prstTxWarp>
              <a:spAutoFit/>
            </a:bodyPr>
            <a:lstStyle/>
            <a:p>
              <a:pPr algn="ctr"/>
              <a:r>
                <a:rPr lang="en-US" sz="2000"/>
                <a:t>registers</a:t>
              </a:r>
            </a:p>
          </p:txBody>
        </p:sp>
        <p:grpSp>
          <p:nvGrpSpPr>
            <p:cNvPr id="3" name="Group 62"/>
            <p:cNvGrpSpPr>
              <a:grpSpLocks/>
            </p:cNvGrpSpPr>
            <p:nvPr/>
          </p:nvGrpSpPr>
          <p:grpSpPr bwMode="auto">
            <a:xfrm>
              <a:off x="3312" y="806"/>
              <a:ext cx="768" cy="960"/>
              <a:chOff x="3648" y="1348"/>
              <a:chExt cx="768" cy="960"/>
            </a:xfrm>
          </p:grpSpPr>
          <p:sp>
            <p:nvSpPr>
              <p:cNvPr id="2731071" name="Text Box 63"/>
              <p:cNvSpPr txBox="1">
                <a:spLocks noChangeArrowheads="1"/>
              </p:cNvSpPr>
              <p:nvPr/>
            </p:nvSpPr>
            <p:spPr bwMode="auto">
              <a:xfrm>
                <a:off x="3722" y="1699"/>
                <a:ext cx="427" cy="250"/>
              </a:xfrm>
              <a:prstGeom prst="rect">
                <a:avLst/>
              </a:prstGeom>
              <a:noFill/>
              <a:ln w="12700">
                <a:noFill/>
                <a:miter lim="800000"/>
                <a:headEnd/>
                <a:tailEnd/>
              </a:ln>
              <a:effectLst/>
            </p:spPr>
            <p:txBody>
              <a:bodyPr wrap="none">
                <a:prstTxWarp prst="textNoShape">
                  <a:avLst/>
                </a:prstTxWarp>
                <a:spAutoFit/>
              </a:bodyPr>
              <a:lstStyle/>
              <a:p>
                <a:pPr algn="ctr"/>
                <a:r>
                  <a:rPr lang="en-US" sz="2000"/>
                  <a:t>ALU</a:t>
                </a:r>
                <a:endParaRPr lang="en-US" sz="2400">
                  <a:solidFill>
                    <a:schemeClr val="tx1"/>
                  </a:solidFill>
                  <a:latin typeface="Times" pitchFamily="-65" charset="0"/>
                </a:endParaRPr>
              </a:p>
            </p:txBody>
          </p:sp>
          <p:sp>
            <p:nvSpPr>
              <p:cNvPr id="2731072" name="Freeform 64"/>
              <p:cNvSpPr>
                <a:spLocks/>
              </p:cNvSpPr>
              <p:nvPr/>
            </p:nvSpPr>
            <p:spPr bwMode="auto">
              <a:xfrm>
                <a:off x="3648" y="1348"/>
                <a:ext cx="528" cy="960"/>
              </a:xfrm>
              <a:custGeom>
                <a:avLst/>
                <a:gdLst/>
                <a:ahLst/>
                <a:cxnLst>
                  <a:cxn ang="0">
                    <a:pos x="0" y="0"/>
                  </a:cxn>
                  <a:cxn ang="0">
                    <a:pos x="528" y="192"/>
                  </a:cxn>
                  <a:cxn ang="0">
                    <a:pos x="528" y="672"/>
                  </a:cxn>
                  <a:cxn ang="0">
                    <a:pos x="0" y="960"/>
                  </a:cxn>
                  <a:cxn ang="0">
                    <a:pos x="0" y="528"/>
                  </a:cxn>
                  <a:cxn ang="0">
                    <a:pos x="48" y="480"/>
                  </a:cxn>
                  <a:cxn ang="0">
                    <a:pos x="0" y="432"/>
                  </a:cxn>
                  <a:cxn ang="0">
                    <a:pos x="0" y="0"/>
                  </a:cxn>
                </a:cxnLst>
                <a:rect l="0" t="0" r="r" b="b"/>
                <a:pathLst>
                  <a:path w="528" h="960">
                    <a:moveTo>
                      <a:pt x="0" y="0"/>
                    </a:moveTo>
                    <a:lnTo>
                      <a:pt x="528" y="192"/>
                    </a:lnTo>
                    <a:lnTo>
                      <a:pt x="528" y="672"/>
                    </a:lnTo>
                    <a:lnTo>
                      <a:pt x="0" y="960"/>
                    </a:lnTo>
                    <a:lnTo>
                      <a:pt x="0" y="528"/>
                    </a:lnTo>
                    <a:lnTo>
                      <a:pt x="48" y="480"/>
                    </a:lnTo>
                    <a:lnTo>
                      <a:pt x="0" y="432"/>
                    </a:lnTo>
                    <a:lnTo>
                      <a:pt x="0" y="0"/>
                    </a:lnTo>
                    <a:close/>
                  </a:path>
                </a:pathLst>
              </a:custGeom>
              <a:noFill/>
              <a:ln w="38100" cap="flat" cmpd="sng">
                <a:solidFill>
                  <a:schemeClr val="tx1"/>
                </a:solidFill>
                <a:prstDash val="solid"/>
                <a:round/>
                <a:headEnd/>
                <a:tailEnd/>
              </a:ln>
              <a:effectLst/>
            </p:spPr>
            <p:txBody>
              <a:bodyPr wrap="none" anchor="ctr">
                <a:prstTxWarp prst="textNoShape">
                  <a:avLst/>
                </a:prstTxWarp>
              </a:bodyPr>
              <a:lstStyle/>
              <a:p>
                <a:endParaRPr lang="en-US"/>
              </a:p>
            </p:txBody>
          </p:sp>
          <p:sp>
            <p:nvSpPr>
              <p:cNvPr id="2731073" name="Line 65"/>
              <p:cNvSpPr>
                <a:spLocks noChangeShapeType="1"/>
              </p:cNvSpPr>
              <p:nvPr/>
            </p:nvSpPr>
            <p:spPr bwMode="auto">
              <a:xfrm>
                <a:off x="4176" y="1780"/>
                <a:ext cx="240" cy="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grpSp>
        <p:sp>
          <p:nvSpPr>
            <p:cNvPr id="2731074" name="Line 66"/>
            <p:cNvSpPr>
              <a:spLocks noChangeShapeType="1"/>
            </p:cNvSpPr>
            <p:nvPr/>
          </p:nvSpPr>
          <p:spPr bwMode="auto">
            <a:xfrm>
              <a:off x="2880" y="1488"/>
              <a:ext cx="432"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75" name="Line 67"/>
            <p:cNvSpPr>
              <a:spLocks noChangeShapeType="1"/>
            </p:cNvSpPr>
            <p:nvPr/>
          </p:nvSpPr>
          <p:spPr bwMode="auto">
            <a:xfrm>
              <a:off x="1901" y="1709"/>
              <a:ext cx="1392"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76" name="Line 68"/>
            <p:cNvSpPr>
              <a:spLocks noChangeShapeType="1"/>
            </p:cNvSpPr>
            <p:nvPr/>
          </p:nvSpPr>
          <p:spPr bwMode="auto">
            <a:xfrm>
              <a:off x="2880" y="975"/>
              <a:ext cx="413"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77" name="Rectangle 69"/>
            <p:cNvSpPr>
              <a:spLocks noChangeArrowheads="1"/>
            </p:cNvSpPr>
            <p:nvPr/>
          </p:nvSpPr>
          <p:spPr bwMode="auto">
            <a:xfrm rot="-5400000">
              <a:off x="3792" y="1056"/>
              <a:ext cx="1248" cy="672"/>
            </a:xfrm>
            <a:prstGeom prst="rect">
              <a:avLst/>
            </a:prstGeom>
            <a:noFill/>
            <a:ln w="28575">
              <a:solidFill>
                <a:schemeClr val="tx1"/>
              </a:solidFill>
              <a:miter lim="800000"/>
              <a:headEnd/>
              <a:tailEnd/>
            </a:ln>
            <a:effectLst/>
          </p:spPr>
          <p:txBody>
            <a:bodyPr wrap="none" anchor="ctr">
              <a:prstTxWarp prst="textNoShape">
                <a:avLst/>
              </a:prstTxWarp>
            </a:bodyPr>
            <a:lstStyle/>
            <a:p>
              <a:pPr algn="ctr"/>
              <a:r>
                <a:rPr lang="en-US" sz="2000"/>
                <a:t>Data</a:t>
              </a:r>
            </a:p>
            <a:p>
              <a:pPr algn="ctr"/>
              <a:r>
                <a:rPr lang="en-US" sz="2000"/>
                <a:t>memory</a:t>
              </a:r>
            </a:p>
          </p:txBody>
        </p:sp>
        <p:sp>
          <p:nvSpPr>
            <p:cNvPr id="2731078" name="Line 70"/>
            <p:cNvSpPr>
              <a:spLocks noChangeShapeType="1"/>
            </p:cNvSpPr>
            <p:nvPr/>
          </p:nvSpPr>
          <p:spPr bwMode="auto">
            <a:xfrm>
              <a:off x="3024" y="1488"/>
              <a:ext cx="0" cy="192"/>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79" name="Line 71"/>
            <p:cNvSpPr>
              <a:spLocks noChangeShapeType="1"/>
            </p:cNvSpPr>
            <p:nvPr/>
          </p:nvSpPr>
          <p:spPr bwMode="auto">
            <a:xfrm>
              <a:off x="3024" y="1728"/>
              <a:ext cx="0" cy="192"/>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80" name="Line 72"/>
            <p:cNvSpPr>
              <a:spLocks noChangeShapeType="1"/>
            </p:cNvSpPr>
            <p:nvPr/>
          </p:nvSpPr>
          <p:spPr bwMode="auto">
            <a:xfrm>
              <a:off x="3024" y="1920"/>
              <a:ext cx="1056"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81" name="Line 73"/>
            <p:cNvSpPr>
              <a:spLocks noChangeShapeType="1"/>
            </p:cNvSpPr>
            <p:nvPr/>
          </p:nvSpPr>
          <p:spPr bwMode="auto">
            <a:xfrm>
              <a:off x="4752" y="1238"/>
              <a:ext cx="192" cy="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82" name="Line 74"/>
            <p:cNvSpPr>
              <a:spLocks noChangeShapeType="1"/>
            </p:cNvSpPr>
            <p:nvPr/>
          </p:nvSpPr>
          <p:spPr bwMode="auto">
            <a:xfrm flipV="1">
              <a:off x="4944" y="432"/>
              <a:ext cx="0" cy="806"/>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83" name="Line 75"/>
            <p:cNvSpPr>
              <a:spLocks noChangeShapeType="1"/>
            </p:cNvSpPr>
            <p:nvPr/>
          </p:nvSpPr>
          <p:spPr bwMode="auto">
            <a:xfrm flipH="1">
              <a:off x="2422" y="432"/>
              <a:ext cx="2522" cy="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84" name="Line 76"/>
            <p:cNvSpPr>
              <a:spLocks noChangeShapeType="1"/>
            </p:cNvSpPr>
            <p:nvPr/>
          </p:nvSpPr>
          <p:spPr bwMode="auto">
            <a:xfrm>
              <a:off x="2422" y="432"/>
              <a:ext cx="0" cy="336"/>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85" name="Text Box 77"/>
            <p:cNvSpPr txBox="1">
              <a:spLocks noChangeArrowheads="1"/>
            </p:cNvSpPr>
            <p:nvPr/>
          </p:nvSpPr>
          <p:spPr bwMode="auto">
            <a:xfrm>
              <a:off x="1892" y="1680"/>
              <a:ext cx="418" cy="250"/>
            </a:xfrm>
            <a:prstGeom prst="rect">
              <a:avLst/>
            </a:prstGeom>
            <a:noFill/>
            <a:ln w="28575">
              <a:noFill/>
              <a:miter lim="800000"/>
              <a:headEnd/>
              <a:tailEnd/>
            </a:ln>
            <a:effectLst/>
          </p:spPr>
          <p:txBody>
            <a:bodyPr wrap="none" anchor="ctr">
              <a:prstTxWarp prst="textNoShape">
                <a:avLst/>
              </a:prstTxWarp>
              <a:spAutoFit/>
            </a:bodyPr>
            <a:lstStyle/>
            <a:p>
              <a:pPr algn="ctr"/>
              <a:r>
                <a:rPr lang="en-US" sz="2000"/>
                <a:t>imm</a:t>
              </a:r>
            </a:p>
          </p:txBody>
        </p:sp>
        <p:sp>
          <p:nvSpPr>
            <p:cNvPr id="2731086" name="Line 78"/>
            <p:cNvSpPr>
              <a:spLocks noChangeShapeType="1"/>
            </p:cNvSpPr>
            <p:nvPr/>
          </p:nvSpPr>
          <p:spPr bwMode="auto">
            <a:xfrm>
              <a:off x="1008" y="1152"/>
              <a:ext cx="0" cy="528"/>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87" name="AutoShape 79"/>
            <p:cNvSpPr>
              <a:spLocks noChangeArrowheads="1"/>
            </p:cNvSpPr>
            <p:nvPr/>
          </p:nvSpPr>
          <p:spPr bwMode="auto">
            <a:xfrm>
              <a:off x="528" y="1766"/>
              <a:ext cx="240" cy="510"/>
            </a:xfrm>
            <a:prstGeom prst="roundRect">
              <a:avLst>
                <a:gd name="adj" fmla="val 16667"/>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88" name="Line 80"/>
            <p:cNvSpPr>
              <a:spLocks noChangeShapeType="1"/>
            </p:cNvSpPr>
            <p:nvPr/>
          </p:nvSpPr>
          <p:spPr bwMode="auto">
            <a:xfrm flipH="1">
              <a:off x="768" y="1906"/>
              <a:ext cx="144"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89" name="Line 81"/>
            <p:cNvSpPr>
              <a:spLocks noChangeShapeType="1"/>
            </p:cNvSpPr>
            <p:nvPr/>
          </p:nvSpPr>
          <p:spPr bwMode="auto">
            <a:xfrm>
              <a:off x="2310" y="1709"/>
              <a:ext cx="0" cy="423"/>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90" name="Line 82"/>
            <p:cNvSpPr>
              <a:spLocks noChangeShapeType="1"/>
            </p:cNvSpPr>
            <p:nvPr/>
          </p:nvSpPr>
          <p:spPr bwMode="auto">
            <a:xfrm flipH="1">
              <a:off x="768" y="2132"/>
              <a:ext cx="1542"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2731091" name="Line 83"/>
            <p:cNvSpPr>
              <a:spLocks noChangeShapeType="1"/>
            </p:cNvSpPr>
            <p:nvPr/>
          </p:nvSpPr>
          <p:spPr bwMode="auto">
            <a:xfrm flipH="1">
              <a:off x="288" y="2016"/>
              <a:ext cx="240" cy="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92" name="Line 84"/>
            <p:cNvSpPr>
              <a:spLocks noChangeShapeType="1"/>
            </p:cNvSpPr>
            <p:nvPr/>
          </p:nvSpPr>
          <p:spPr bwMode="auto">
            <a:xfrm flipV="1">
              <a:off x="288" y="1152"/>
              <a:ext cx="0" cy="864"/>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2731093" name="Line 85"/>
            <p:cNvSpPr>
              <a:spLocks noChangeShapeType="1"/>
            </p:cNvSpPr>
            <p:nvPr/>
          </p:nvSpPr>
          <p:spPr bwMode="auto">
            <a:xfrm>
              <a:off x="288" y="1152"/>
              <a:ext cx="240"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grpSp>
      <p:sp>
        <p:nvSpPr>
          <p:cNvPr id="2731096" name="Text Box 88"/>
          <p:cNvSpPr txBox="1">
            <a:spLocks noChangeArrowheads="1"/>
          </p:cNvSpPr>
          <p:nvPr/>
        </p:nvSpPr>
        <p:spPr bwMode="auto">
          <a:xfrm>
            <a:off x="1330121" y="3760858"/>
            <a:ext cx="1565628" cy="707886"/>
          </a:xfrm>
          <a:prstGeom prst="rect">
            <a:avLst/>
          </a:prstGeom>
          <a:noFill/>
          <a:ln w="28575">
            <a:noFill/>
            <a:miter lim="800000"/>
            <a:headEnd/>
            <a:tailEnd/>
          </a:ln>
          <a:effectLst/>
        </p:spPr>
        <p:txBody>
          <a:bodyPr wrap="none" anchor="ctr">
            <a:prstTxWarp prst="textNoShape">
              <a:avLst/>
            </a:prstTxWarp>
            <a:spAutoFit/>
          </a:bodyPr>
          <a:lstStyle/>
          <a:p>
            <a:pPr algn="ctr"/>
            <a:r>
              <a:rPr lang="en-US" sz="2000">
                <a:solidFill>
                  <a:srgbClr val="FF0000"/>
                </a:solidFill>
              </a:rPr>
              <a:t>1. Instruction</a:t>
            </a:r>
          </a:p>
          <a:p>
            <a:pPr algn="ctr"/>
            <a:r>
              <a:rPr lang="en-US" sz="2000">
                <a:solidFill>
                  <a:srgbClr val="FF0000"/>
                </a:solidFill>
              </a:rPr>
              <a:t>Fetch</a:t>
            </a:r>
          </a:p>
        </p:txBody>
      </p:sp>
      <p:sp>
        <p:nvSpPr>
          <p:cNvPr id="2731097" name="Line 89"/>
          <p:cNvSpPr>
            <a:spLocks noChangeShapeType="1"/>
          </p:cNvSpPr>
          <p:nvPr/>
        </p:nvSpPr>
        <p:spPr bwMode="auto">
          <a:xfrm>
            <a:off x="1236133" y="3763963"/>
            <a:ext cx="2027761" cy="0"/>
          </a:xfrm>
          <a:prstGeom prst="line">
            <a:avLst/>
          </a:prstGeom>
          <a:noFill/>
          <a:ln w="28575">
            <a:solidFill>
              <a:srgbClr val="FF0000"/>
            </a:solidFill>
            <a:round/>
            <a:headEnd type="diamond" w="med" len="med"/>
            <a:tailEnd type="triangle" w="med" len="med"/>
          </a:ln>
          <a:effectLst/>
        </p:spPr>
        <p:txBody>
          <a:bodyPr wrap="none" anchor="ctr">
            <a:prstTxWarp prst="textNoShape">
              <a:avLst/>
            </a:prstTxWarp>
          </a:bodyPr>
          <a:lstStyle/>
          <a:p>
            <a:endParaRPr lang="en-US">
              <a:solidFill>
                <a:srgbClr val="FF0000"/>
              </a:solidFill>
            </a:endParaRPr>
          </a:p>
        </p:txBody>
      </p:sp>
      <p:sp>
        <p:nvSpPr>
          <p:cNvPr id="2731098" name="Text Box 90"/>
          <p:cNvSpPr txBox="1">
            <a:spLocks noChangeArrowheads="1"/>
          </p:cNvSpPr>
          <p:nvPr/>
        </p:nvSpPr>
        <p:spPr bwMode="auto">
          <a:xfrm>
            <a:off x="2954866" y="3489325"/>
            <a:ext cx="2286000" cy="1006475"/>
          </a:xfrm>
          <a:prstGeom prst="rect">
            <a:avLst/>
          </a:prstGeom>
          <a:noFill/>
          <a:ln w="28575">
            <a:noFill/>
            <a:miter lim="800000"/>
            <a:headEnd/>
            <a:tailEnd/>
          </a:ln>
          <a:effectLst/>
        </p:spPr>
        <p:txBody>
          <a:bodyPr anchor="ctr">
            <a:prstTxWarp prst="textNoShape">
              <a:avLst/>
            </a:prstTxWarp>
            <a:spAutoFit/>
          </a:bodyPr>
          <a:lstStyle/>
          <a:p>
            <a:pPr algn="ctr"/>
            <a:endParaRPr lang="en-US" sz="2000" dirty="0">
              <a:solidFill>
                <a:schemeClr val="accent2"/>
              </a:solidFill>
            </a:endParaRPr>
          </a:p>
          <a:p>
            <a:pPr algn="ctr"/>
            <a:r>
              <a:rPr lang="en-US" sz="2000" dirty="0">
                <a:solidFill>
                  <a:srgbClr val="FF0000"/>
                </a:solidFill>
              </a:rPr>
              <a:t>2. Decode/</a:t>
            </a:r>
          </a:p>
          <a:p>
            <a:pPr algn="ctr"/>
            <a:r>
              <a:rPr lang="en-US" sz="2000" dirty="0">
                <a:solidFill>
                  <a:srgbClr val="FF0000"/>
                </a:solidFill>
              </a:rPr>
              <a:t>    Register Read</a:t>
            </a:r>
          </a:p>
        </p:txBody>
      </p:sp>
      <p:sp>
        <p:nvSpPr>
          <p:cNvPr id="2731099" name="Line 91"/>
          <p:cNvSpPr>
            <a:spLocks noChangeShapeType="1"/>
          </p:cNvSpPr>
          <p:nvPr/>
        </p:nvSpPr>
        <p:spPr bwMode="auto">
          <a:xfrm>
            <a:off x="3505200" y="3759200"/>
            <a:ext cx="1381125" cy="4763"/>
          </a:xfrm>
          <a:prstGeom prst="line">
            <a:avLst/>
          </a:prstGeom>
          <a:noFill/>
          <a:ln w="28575">
            <a:solidFill>
              <a:srgbClr val="FF0000"/>
            </a:solidFill>
            <a:round/>
            <a:headEnd type="diamond" w="med" len="med"/>
            <a:tailEnd type="triangle" w="med" len="med"/>
          </a:ln>
          <a:effectLst/>
        </p:spPr>
        <p:txBody>
          <a:bodyPr wrap="none" anchor="ctr">
            <a:prstTxWarp prst="textNoShape">
              <a:avLst/>
            </a:prstTxWarp>
          </a:bodyPr>
          <a:lstStyle/>
          <a:p>
            <a:endParaRPr lang="en-US">
              <a:solidFill>
                <a:srgbClr val="FF0000"/>
              </a:solidFill>
            </a:endParaRPr>
          </a:p>
        </p:txBody>
      </p:sp>
      <p:sp>
        <p:nvSpPr>
          <p:cNvPr id="2731101" name="Text Box 93"/>
          <p:cNvSpPr txBox="1">
            <a:spLocks noChangeArrowheads="1"/>
          </p:cNvSpPr>
          <p:nvPr/>
        </p:nvSpPr>
        <p:spPr bwMode="auto">
          <a:xfrm>
            <a:off x="4957808" y="3902046"/>
            <a:ext cx="1248534" cy="400110"/>
          </a:xfrm>
          <a:prstGeom prst="rect">
            <a:avLst/>
          </a:prstGeom>
          <a:noFill/>
          <a:ln w="28575">
            <a:noFill/>
            <a:miter lim="800000"/>
            <a:headEnd/>
            <a:tailEnd/>
          </a:ln>
          <a:effectLst/>
        </p:spPr>
        <p:txBody>
          <a:bodyPr wrap="none" anchor="ctr">
            <a:prstTxWarp prst="textNoShape">
              <a:avLst/>
            </a:prstTxWarp>
            <a:spAutoFit/>
          </a:bodyPr>
          <a:lstStyle/>
          <a:p>
            <a:pPr algn="ctr"/>
            <a:r>
              <a:rPr lang="en-US" sz="2000">
                <a:solidFill>
                  <a:srgbClr val="FF0000"/>
                </a:solidFill>
              </a:rPr>
              <a:t>3. Execute</a:t>
            </a:r>
          </a:p>
        </p:txBody>
      </p:sp>
      <p:sp>
        <p:nvSpPr>
          <p:cNvPr id="2731102" name="Line 94"/>
          <p:cNvSpPr>
            <a:spLocks noChangeShapeType="1"/>
          </p:cNvSpPr>
          <p:nvPr/>
        </p:nvSpPr>
        <p:spPr bwMode="auto">
          <a:xfrm>
            <a:off x="5079832" y="3751263"/>
            <a:ext cx="1083901" cy="0"/>
          </a:xfrm>
          <a:prstGeom prst="line">
            <a:avLst/>
          </a:prstGeom>
          <a:noFill/>
          <a:ln w="28575">
            <a:solidFill>
              <a:srgbClr val="FF0000"/>
            </a:solidFill>
            <a:round/>
            <a:headEnd type="diamond" w="med" len="med"/>
            <a:tailEnd type="triangle" w="med" len="med"/>
          </a:ln>
          <a:effectLst/>
        </p:spPr>
        <p:txBody>
          <a:bodyPr wrap="none" anchor="ctr">
            <a:prstTxWarp prst="textNoShape">
              <a:avLst/>
            </a:prstTxWarp>
          </a:bodyPr>
          <a:lstStyle/>
          <a:p>
            <a:endParaRPr lang="en-US">
              <a:solidFill>
                <a:srgbClr val="FF0000"/>
              </a:solidFill>
            </a:endParaRPr>
          </a:p>
        </p:txBody>
      </p:sp>
      <p:sp>
        <p:nvSpPr>
          <p:cNvPr id="2731104" name="Text Box 96"/>
          <p:cNvSpPr txBox="1">
            <a:spLocks noChangeArrowheads="1"/>
          </p:cNvSpPr>
          <p:nvPr/>
        </p:nvSpPr>
        <p:spPr bwMode="auto">
          <a:xfrm>
            <a:off x="6263843" y="3902046"/>
            <a:ext cx="1331189" cy="400110"/>
          </a:xfrm>
          <a:prstGeom prst="rect">
            <a:avLst/>
          </a:prstGeom>
          <a:noFill/>
          <a:ln w="28575">
            <a:noFill/>
            <a:miter lim="800000"/>
            <a:headEnd/>
            <a:tailEnd/>
          </a:ln>
          <a:effectLst/>
        </p:spPr>
        <p:txBody>
          <a:bodyPr wrap="none" anchor="ctr">
            <a:prstTxWarp prst="textNoShape">
              <a:avLst/>
            </a:prstTxWarp>
            <a:spAutoFit/>
          </a:bodyPr>
          <a:lstStyle/>
          <a:p>
            <a:pPr algn="ctr"/>
            <a:r>
              <a:rPr lang="en-US" sz="2000">
                <a:solidFill>
                  <a:srgbClr val="FF0000"/>
                </a:solidFill>
              </a:rPr>
              <a:t>4. Memory</a:t>
            </a:r>
          </a:p>
        </p:txBody>
      </p:sp>
      <p:sp>
        <p:nvSpPr>
          <p:cNvPr id="2731105" name="Line 97"/>
          <p:cNvSpPr>
            <a:spLocks noChangeShapeType="1"/>
          </p:cNvSpPr>
          <p:nvPr/>
        </p:nvSpPr>
        <p:spPr bwMode="auto">
          <a:xfrm flipV="1">
            <a:off x="6383867" y="3742267"/>
            <a:ext cx="1236133" cy="8996"/>
          </a:xfrm>
          <a:prstGeom prst="line">
            <a:avLst/>
          </a:prstGeom>
          <a:noFill/>
          <a:ln w="28575">
            <a:solidFill>
              <a:srgbClr val="FF0000"/>
            </a:solidFill>
            <a:round/>
            <a:headEnd type="diamond" w="med" len="med"/>
            <a:tailEnd type="triangle" w="med" len="med"/>
          </a:ln>
          <a:effectLst/>
        </p:spPr>
        <p:txBody>
          <a:bodyPr wrap="none" anchor="ctr">
            <a:prstTxWarp prst="textNoShape">
              <a:avLst/>
            </a:prstTxWarp>
          </a:bodyPr>
          <a:lstStyle/>
          <a:p>
            <a:endParaRPr lang="en-US">
              <a:solidFill>
                <a:srgbClr val="FF0000"/>
              </a:solidFill>
            </a:endParaRPr>
          </a:p>
        </p:txBody>
      </p:sp>
      <p:sp>
        <p:nvSpPr>
          <p:cNvPr id="2731107" name="Text Box 99"/>
          <p:cNvSpPr txBox="1">
            <a:spLocks noChangeArrowheads="1"/>
          </p:cNvSpPr>
          <p:nvPr/>
        </p:nvSpPr>
        <p:spPr bwMode="auto">
          <a:xfrm>
            <a:off x="7693248" y="3748158"/>
            <a:ext cx="1017100" cy="707886"/>
          </a:xfrm>
          <a:prstGeom prst="rect">
            <a:avLst/>
          </a:prstGeom>
          <a:noFill/>
          <a:ln w="28575">
            <a:noFill/>
            <a:miter lim="800000"/>
            <a:headEnd/>
            <a:tailEnd/>
          </a:ln>
          <a:effectLst/>
        </p:spPr>
        <p:txBody>
          <a:bodyPr wrap="none" anchor="ctr">
            <a:prstTxWarp prst="textNoShape">
              <a:avLst/>
            </a:prstTxWarp>
            <a:spAutoFit/>
          </a:bodyPr>
          <a:lstStyle/>
          <a:p>
            <a:pPr algn="ctr"/>
            <a:r>
              <a:rPr lang="en-US" sz="2000" dirty="0">
                <a:solidFill>
                  <a:srgbClr val="FF0000"/>
                </a:solidFill>
              </a:rPr>
              <a:t>5. Write</a:t>
            </a:r>
            <a:br>
              <a:rPr lang="en-US" sz="2000" dirty="0">
                <a:solidFill>
                  <a:srgbClr val="FF0000"/>
                </a:solidFill>
              </a:rPr>
            </a:br>
            <a:r>
              <a:rPr lang="en-US" sz="2000" dirty="0">
                <a:solidFill>
                  <a:srgbClr val="FF0000"/>
                </a:solidFill>
              </a:rPr>
              <a:t>Back</a:t>
            </a:r>
          </a:p>
        </p:txBody>
      </p:sp>
      <p:sp>
        <p:nvSpPr>
          <p:cNvPr id="2731108" name="Line 100"/>
          <p:cNvSpPr>
            <a:spLocks noChangeShapeType="1"/>
          </p:cNvSpPr>
          <p:nvPr/>
        </p:nvSpPr>
        <p:spPr bwMode="auto">
          <a:xfrm>
            <a:off x="7874000" y="3742267"/>
            <a:ext cx="844550" cy="8996"/>
          </a:xfrm>
          <a:prstGeom prst="line">
            <a:avLst/>
          </a:prstGeom>
          <a:noFill/>
          <a:ln w="28575">
            <a:solidFill>
              <a:srgbClr val="FF0000"/>
            </a:solidFill>
            <a:round/>
            <a:headEnd type="diamond" w="med" len="med"/>
            <a:tailEnd type="triangle" w="med" len="med"/>
          </a:ln>
          <a:effectLst/>
        </p:spPr>
        <p:txBody>
          <a:bodyPr wrap="none" anchor="ctr">
            <a:prstTxWarp prst="textNoShape">
              <a:avLst/>
            </a:prstTxWarp>
          </a:bodyPr>
          <a:lstStyle/>
          <a:p>
            <a:endParaRPr lang="en-US">
              <a:solidFill>
                <a:srgbClr val="FF0000"/>
              </a:solidFill>
            </a:endParaRPr>
          </a:p>
        </p:txBody>
      </p:sp>
      <p:sp>
        <p:nvSpPr>
          <p:cNvPr id="101" name="Title 100"/>
          <p:cNvSpPr>
            <a:spLocks noGrp="1"/>
          </p:cNvSpPr>
          <p:nvPr>
            <p:ph type="title"/>
          </p:nvPr>
        </p:nvSpPr>
        <p:spPr>
          <a:xfrm>
            <a:off x="474133" y="0"/>
            <a:ext cx="8229600" cy="1049867"/>
          </a:xfrm>
        </p:spPr>
        <p:txBody>
          <a:bodyPr/>
          <a:lstStyle/>
          <a:p>
            <a:r>
              <a:rPr lang="en-US" dirty="0" smtClean="0"/>
              <a:t>Graphical Pipeline Diagrams</a:t>
            </a:r>
            <a:endParaRPr lang="en-US" dirty="0"/>
          </a:p>
        </p:txBody>
      </p:sp>
      <p:sp>
        <p:nvSpPr>
          <p:cNvPr id="102" name="Content Placeholder 101"/>
          <p:cNvSpPr>
            <a:spLocks noGrp="1"/>
          </p:cNvSpPr>
          <p:nvPr>
            <p:ph idx="1"/>
          </p:nvPr>
        </p:nvSpPr>
        <p:spPr>
          <a:xfrm>
            <a:off x="491067" y="4345694"/>
            <a:ext cx="8229600" cy="1168400"/>
          </a:xfrm>
        </p:spPr>
        <p:txBody>
          <a:bodyPr>
            <a:normAutofit/>
          </a:bodyPr>
          <a:lstStyle/>
          <a:p>
            <a:r>
              <a:rPr lang="en-US" sz="2800" dirty="0" smtClean="0"/>
              <a:t>Use </a:t>
            </a:r>
            <a:r>
              <a:rPr lang="en-US" sz="2800" dirty="0" err="1" smtClean="0"/>
              <a:t>datapath</a:t>
            </a:r>
            <a:r>
              <a:rPr lang="en-US" sz="2800" dirty="0" smtClean="0"/>
              <a:t> figure below to represent pipeline</a:t>
            </a:r>
            <a:endParaRPr lang="en-US" sz="2800" dirty="0"/>
          </a:p>
        </p:txBody>
      </p:sp>
      <p:sp>
        <p:nvSpPr>
          <p:cNvPr id="57" name="Rectangle 56"/>
          <p:cNvSpPr/>
          <p:nvPr/>
        </p:nvSpPr>
        <p:spPr>
          <a:xfrm>
            <a:off x="3335867" y="1016000"/>
            <a:ext cx="118533" cy="2895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4876801" y="1016000"/>
            <a:ext cx="118533" cy="2895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6197602" y="965200"/>
            <a:ext cx="118533" cy="2895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7653869" y="965199"/>
            <a:ext cx="118533" cy="2895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 name="Group 4"/>
          <p:cNvGrpSpPr>
            <a:grpSpLocks/>
          </p:cNvGrpSpPr>
          <p:nvPr/>
        </p:nvGrpSpPr>
        <p:grpSpPr bwMode="auto">
          <a:xfrm>
            <a:off x="1244600" y="4784725"/>
            <a:ext cx="4171950" cy="1812925"/>
            <a:chOff x="1357" y="2858"/>
            <a:chExt cx="2628" cy="1142"/>
          </a:xfrm>
        </p:grpSpPr>
        <p:sp>
          <p:nvSpPr>
            <p:cNvPr id="61" name="Freeform 5"/>
            <p:cNvSpPr>
              <a:spLocks/>
            </p:cNvSpPr>
            <p:nvPr/>
          </p:nvSpPr>
          <p:spPr bwMode="auto">
            <a:xfrm>
              <a:off x="2986" y="3520"/>
              <a:ext cx="209" cy="289"/>
            </a:xfrm>
            <a:custGeom>
              <a:avLst/>
              <a:gdLst/>
              <a:ahLst/>
              <a:cxnLst>
                <a:cxn ang="0">
                  <a:pos x="169" y="0"/>
                </a:cxn>
                <a:cxn ang="0">
                  <a:pos x="0" y="0"/>
                </a:cxn>
                <a:cxn ang="0">
                  <a:pos x="0" y="288"/>
                </a:cxn>
                <a:cxn ang="0">
                  <a:pos x="169" y="288"/>
                </a:cxn>
              </a:cxnLst>
              <a:rect l="0" t="0" r="r" b="b"/>
              <a:pathLst>
                <a:path w="170" h="289">
                  <a:moveTo>
                    <a:pt x="169" y="0"/>
                  </a:moveTo>
                  <a:lnTo>
                    <a:pt x="0" y="0"/>
                  </a:lnTo>
                  <a:lnTo>
                    <a:pt x="0" y="288"/>
                  </a:lnTo>
                  <a:lnTo>
                    <a:pt x="169" y="288"/>
                  </a:lnTo>
                </a:path>
              </a:pathLst>
            </a:custGeom>
            <a:noFill/>
            <a:ln w="25400" cap="rnd" cmpd="sng">
              <a:solidFill>
                <a:schemeClr val="accent1"/>
              </a:solidFill>
              <a:prstDash val="solid"/>
              <a:round/>
              <a:headEnd type="none" w="med" len="med"/>
              <a:tailEnd type="none" w="med" len="med"/>
            </a:ln>
            <a:effectLst/>
          </p:spPr>
          <p:txBody>
            <a:bodyPr>
              <a:prstTxWarp prst="textNoShape">
                <a:avLst/>
              </a:prstTxWarp>
            </a:bodyPr>
            <a:lstStyle/>
            <a:p>
              <a:endParaRPr lang="en-US"/>
            </a:p>
          </p:txBody>
        </p:sp>
        <p:sp>
          <p:nvSpPr>
            <p:cNvPr id="62" name="Freeform 6"/>
            <p:cNvSpPr>
              <a:spLocks/>
            </p:cNvSpPr>
            <p:nvPr/>
          </p:nvSpPr>
          <p:spPr bwMode="auto">
            <a:xfrm>
              <a:off x="3193" y="3520"/>
              <a:ext cx="210" cy="289"/>
            </a:xfrm>
            <a:custGeom>
              <a:avLst/>
              <a:gdLst/>
              <a:ahLst/>
              <a:cxnLst>
                <a:cxn ang="0">
                  <a:pos x="0" y="0"/>
                </a:cxn>
                <a:cxn ang="0">
                  <a:pos x="170" y="0"/>
                </a:cxn>
                <a:cxn ang="0">
                  <a:pos x="170" y="288"/>
                </a:cxn>
                <a:cxn ang="0">
                  <a:pos x="0" y="288"/>
                </a:cxn>
              </a:cxnLst>
              <a:rect l="0" t="0" r="r" b="b"/>
              <a:pathLst>
                <a:path w="171" h="289">
                  <a:moveTo>
                    <a:pt x="0" y="0"/>
                  </a:moveTo>
                  <a:lnTo>
                    <a:pt x="170" y="0"/>
                  </a:lnTo>
                  <a:lnTo>
                    <a:pt x="170" y="288"/>
                  </a:lnTo>
                  <a:lnTo>
                    <a:pt x="0" y="288"/>
                  </a:lnTo>
                </a:path>
              </a:pathLst>
            </a:custGeom>
            <a:noFill/>
            <a:ln w="25400" cap="rnd" cmpd="sng">
              <a:solidFill>
                <a:schemeClr val="accent1"/>
              </a:solidFill>
              <a:prstDash val="solid"/>
              <a:round/>
              <a:headEnd type="none" w="med" len="med"/>
              <a:tailEnd type="none" w="med" len="med"/>
            </a:ln>
            <a:effectLst/>
          </p:spPr>
          <p:txBody>
            <a:bodyPr>
              <a:prstTxWarp prst="textNoShape">
                <a:avLst/>
              </a:prstTxWarp>
            </a:bodyPr>
            <a:lstStyle/>
            <a:p>
              <a:endParaRPr lang="en-US"/>
            </a:p>
          </p:txBody>
        </p:sp>
        <p:grpSp>
          <p:nvGrpSpPr>
            <p:cNvPr id="63" name="Group 7"/>
            <p:cNvGrpSpPr>
              <a:grpSpLocks/>
            </p:cNvGrpSpPr>
            <p:nvPr/>
          </p:nvGrpSpPr>
          <p:grpSpPr bwMode="auto">
            <a:xfrm>
              <a:off x="1357" y="2946"/>
              <a:ext cx="2628" cy="289"/>
              <a:chOff x="1396" y="1662"/>
              <a:chExt cx="2628" cy="289"/>
            </a:xfrm>
          </p:grpSpPr>
          <p:sp>
            <p:nvSpPr>
              <p:cNvPr id="94" name="Rectangle 8"/>
              <p:cNvSpPr>
                <a:spLocks noChangeArrowheads="1"/>
              </p:cNvSpPr>
              <p:nvPr/>
            </p:nvSpPr>
            <p:spPr bwMode="auto">
              <a:xfrm>
                <a:off x="1400" y="1688"/>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95" name="Rectangle 9"/>
              <p:cNvSpPr>
                <a:spLocks noChangeArrowheads="1"/>
              </p:cNvSpPr>
              <p:nvPr/>
            </p:nvSpPr>
            <p:spPr bwMode="auto">
              <a:xfrm>
                <a:off x="1396" y="1662"/>
                <a:ext cx="256"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solidFill>
                      <a:srgbClr val="FF0000"/>
                    </a:solidFill>
                  </a:rPr>
                  <a:t>IF</a:t>
                </a:r>
                <a:endParaRPr lang="en-US" sz="2400" b="1" dirty="0">
                  <a:solidFill>
                    <a:srgbClr val="FF0000"/>
                  </a:solidFill>
                </a:endParaRPr>
              </a:p>
            </p:txBody>
          </p:sp>
          <p:sp>
            <p:nvSpPr>
              <p:cNvPr id="96" name="Rectangle 10"/>
              <p:cNvSpPr>
                <a:spLocks noChangeArrowheads="1"/>
              </p:cNvSpPr>
              <p:nvPr/>
            </p:nvSpPr>
            <p:spPr bwMode="auto">
              <a:xfrm>
                <a:off x="1928" y="1688"/>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97" name="Rectangle 11"/>
              <p:cNvSpPr>
                <a:spLocks noChangeArrowheads="1"/>
              </p:cNvSpPr>
              <p:nvPr/>
            </p:nvSpPr>
            <p:spPr bwMode="auto">
              <a:xfrm>
                <a:off x="2456" y="1688"/>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98" name="Rectangle 12"/>
              <p:cNvSpPr>
                <a:spLocks noChangeArrowheads="1"/>
              </p:cNvSpPr>
              <p:nvPr/>
            </p:nvSpPr>
            <p:spPr bwMode="auto">
              <a:xfrm>
                <a:off x="2984" y="1688"/>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99" name="Rectangle 13"/>
              <p:cNvSpPr>
                <a:spLocks noChangeArrowheads="1"/>
              </p:cNvSpPr>
              <p:nvPr/>
            </p:nvSpPr>
            <p:spPr bwMode="auto">
              <a:xfrm>
                <a:off x="3512" y="1688"/>
                <a:ext cx="512" cy="224"/>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100" name="Rectangle 14"/>
              <p:cNvSpPr>
                <a:spLocks noChangeArrowheads="1"/>
              </p:cNvSpPr>
              <p:nvPr/>
            </p:nvSpPr>
            <p:spPr bwMode="auto">
              <a:xfrm>
                <a:off x="1907" y="1662"/>
                <a:ext cx="289"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solidFill>
                      <a:srgbClr val="FF0000"/>
                    </a:solidFill>
                  </a:rPr>
                  <a:t>ID</a:t>
                </a:r>
                <a:endParaRPr lang="en-US" sz="2400" b="1" dirty="0">
                  <a:solidFill>
                    <a:srgbClr val="FF0000"/>
                  </a:solidFill>
                </a:endParaRPr>
              </a:p>
            </p:txBody>
          </p:sp>
          <p:sp>
            <p:nvSpPr>
              <p:cNvPr id="103" name="Rectangle 15"/>
              <p:cNvSpPr>
                <a:spLocks noChangeArrowheads="1"/>
              </p:cNvSpPr>
              <p:nvPr/>
            </p:nvSpPr>
            <p:spPr bwMode="auto">
              <a:xfrm>
                <a:off x="2435" y="1662"/>
                <a:ext cx="317"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smtClean="0">
                    <a:solidFill>
                      <a:srgbClr val="FF0000"/>
                    </a:solidFill>
                  </a:rPr>
                  <a:t>EX</a:t>
                </a:r>
                <a:endParaRPr lang="en-US" sz="2400" b="1" dirty="0">
                  <a:solidFill>
                    <a:srgbClr val="FF0000"/>
                  </a:solidFill>
                </a:endParaRPr>
              </a:p>
            </p:txBody>
          </p:sp>
          <p:sp>
            <p:nvSpPr>
              <p:cNvPr id="104" name="Rectangle 16"/>
              <p:cNvSpPr>
                <a:spLocks noChangeArrowheads="1"/>
              </p:cNvSpPr>
              <p:nvPr/>
            </p:nvSpPr>
            <p:spPr bwMode="auto">
              <a:xfrm>
                <a:off x="2963" y="1662"/>
                <a:ext cx="540"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err="1">
                    <a:solidFill>
                      <a:srgbClr val="FF0000"/>
                    </a:solidFill>
                  </a:rPr>
                  <a:t>Mem</a:t>
                </a:r>
                <a:endParaRPr lang="en-US" sz="2400" b="1" dirty="0">
                  <a:solidFill>
                    <a:srgbClr val="FF0000"/>
                  </a:solidFill>
                </a:endParaRPr>
              </a:p>
            </p:txBody>
          </p:sp>
          <p:sp>
            <p:nvSpPr>
              <p:cNvPr id="105" name="Rectangle 17"/>
              <p:cNvSpPr>
                <a:spLocks noChangeArrowheads="1"/>
              </p:cNvSpPr>
              <p:nvPr/>
            </p:nvSpPr>
            <p:spPr bwMode="auto">
              <a:xfrm>
                <a:off x="3539" y="1662"/>
                <a:ext cx="399" cy="289"/>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400" b="1" dirty="0">
                    <a:solidFill>
                      <a:srgbClr val="FF0000"/>
                    </a:solidFill>
                  </a:rPr>
                  <a:t>WB</a:t>
                </a:r>
              </a:p>
            </p:txBody>
          </p:sp>
        </p:grpSp>
        <p:sp>
          <p:nvSpPr>
            <p:cNvPr id="64" name="Freeform 18"/>
            <p:cNvSpPr>
              <a:spLocks/>
            </p:cNvSpPr>
            <p:nvPr/>
          </p:nvSpPr>
          <p:spPr bwMode="auto">
            <a:xfrm>
              <a:off x="2551" y="3472"/>
              <a:ext cx="261" cy="481"/>
            </a:xfrm>
            <a:custGeom>
              <a:avLst/>
              <a:gdLst/>
              <a:ahLst/>
              <a:cxnLst>
                <a:cxn ang="0">
                  <a:pos x="0" y="320"/>
                </a:cxn>
                <a:cxn ang="0">
                  <a:pos x="71" y="240"/>
                </a:cxn>
                <a:cxn ang="0">
                  <a:pos x="0" y="160"/>
                </a:cxn>
                <a:cxn ang="0">
                  <a:pos x="0" y="0"/>
                </a:cxn>
                <a:cxn ang="0">
                  <a:pos x="212" y="160"/>
                </a:cxn>
                <a:cxn ang="0">
                  <a:pos x="212" y="320"/>
                </a:cxn>
                <a:cxn ang="0">
                  <a:pos x="0" y="480"/>
                </a:cxn>
                <a:cxn ang="0">
                  <a:pos x="0" y="320"/>
                </a:cxn>
              </a:cxnLst>
              <a:rect l="0" t="0" r="r" b="b"/>
              <a:pathLst>
                <a:path w="213" h="481">
                  <a:moveTo>
                    <a:pt x="0" y="320"/>
                  </a:moveTo>
                  <a:lnTo>
                    <a:pt x="71" y="240"/>
                  </a:lnTo>
                  <a:lnTo>
                    <a:pt x="0" y="160"/>
                  </a:lnTo>
                  <a:lnTo>
                    <a:pt x="0" y="0"/>
                  </a:lnTo>
                  <a:lnTo>
                    <a:pt x="212" y="160"/>
                  </a:lnTo>
                  <a:lnTo>
                    <a:pt x="212" y="320"/>
                  </a:lnTo>
                  <a:lnTo>
                    <a:pt x="0" y="480"/>
                  </a:lnTo>
                  <a:lnTo>
                    <a:pt x="0" y="320"/>
                  </a:lnTo>
                </a:path>
              </a:pathLst>
            </a:custGeom>
            <a:noFill/>
            <a:ln w="25400" cap="rnd" cmpd="sng">
              <a:solidFill>
                <a:schemeClr val="accent1"/>
              </a:solidFill>
              <a:prstDash val="solid"/>
              <a:round/>
              <a:headEnd type="none" w="med" len="med"/>
              <a:tailEnd type="none" w="med" len="med"/>
            </a:ln>
            <a:effectLst/>
          </p:spPr>
          <p:txBody>
            <a:bodyPr>
              <a:prstTxWarp prst="textNoShape">
                <a:avLst/>
              </a:prstTxWarp>
            </a:bodyPr>
            <a:lstStyle/>
            <a:p>
              <a:endParaRPr lang="en-US"/>
            </a:p>
          </p:txBody>
        </p:sp>
        <p:sp>
          <p:nvSpPr>
            <p:cNvPr id="65" name="Rectangle 19"/>
            <p:cNvSpPr>
              <a:spLocks noChangeArrowheads="1"/>
            </p:cNvSpPr>
            <p:nvPr/>
          </p:nvSpPr>
          <p:spPr bwMode="auto">
            <a:xfrm rot="5400000">
              <a:off x="2491" y="3593"/>
              <a:ext cx="384"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latin typeface="Times" pitchFamily="-65" charset="0"/>
                </a:rPr>
                <a:t>ALU</a:t>
              </a:r>
              <a:endParaRPr lang="en-US" sz="1600" b="1">
                <a:solidFill>
                  <a:schemeClr val="tx1"/>
                </a:solidFill>
                <a:latin typeface="Times" pitchFamily="-65" charset="0"/>
              </a:endParaRPr>
            </a:p>
          </p:txBody>
        </p:sp>
        <p:sp>
          <p:nvSpPr>
            <p:cNvPr id="66" name="Rectangle 20"/>
            <p:cNvSpPr>
              <a:spLocks noChangeArrowheads="1"/>
            </p:cNvSpPr>
            <p:nvPr/>
          </p:nvSpPr>
          <p:spPr bwMode="auto">
            <a:xfrm>
              <a:off x="1392" y="3570"/>
              <a:ext cx="292"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  I$</a:t>
              </a:r>
            </a:p>
          </p:txBody>
        </p:sp>
        <p:grpSp>
          <p:nvGrpSpPr>
            <p:cNvPr id="67" name="Group 21"/>
            <p:cNvGrpSpPr>
              <a:grpSpLocks/>
            </p:cNvGrpSpPr>
            <p:nvPr/>
          </p:nvGrpSpPr>
          <p:grpSpPr bwMode="auto">
            <a:xfrm>
              <a:off x="1419" y="3568"/>
              <a:ext cx="418" cy="289"/>
              <a:chOff x="1343" y="1248"/>
              <a:chExt cx="340" cy="289"/>
            </a:xfrm>
          </p:grpSpPr>
          <p:sp>
            <p:nvSpPr>
              <p:cNvPr id="92" name="Freeform 22"/>
              <p:cNvSpPr>
                <a:spLocks/>
              </p:cNvSpPr>
              <p:nvPr/>
            </p:nvSpPr>
            <p:spPr bwMode="auto">
              <a:xfrm>
                <a:off x="1343" y="1248"/>
                <a:ext cx="170" cy="289"/>
              </a:xfrm>
              <a:custGeom>
                <a:avLst/>
                <a:gdLst/>
                <a:ahLst/>
                <a:cxnLst>
                  <a:cxn ang="0">
                    <a:pos x="169" y="0"/>
                  </a:cxn>
                  <a:cxn ang="0">
                    <a:pos x="0" y="0"/>
                  </a:cxn>
                  <a:cxn ang="0">
                    <a:pos x="0" y="288"/>
                  </a:cxn>
                  <a:cxn ang="0">
                    <a:pos x="169" y="288"/>
                  </a:cxn>
                </a:cxnLst>
                <a:rect l="0" t="0" r="r" b="b"/>
                <a:pathLst>
                  <a:path w="170" h="289">
                    <a:moveTo>
                      <a:pt x="169" y="0"/>
                    </a:moveTo>
                    <a:lnTo>
                      <a:pt x="0" y="0"/>
                    </a:lnTo>
                    <a:lnTo>
                      <a:pt x="0" y="288"/>
                    </a:lnTo>
                    <a:lnTo>
                      <a:pt x="169" y="288"/>
                    </a:lnTo>
                  </a:path>
                </a:pathLst>
              </a:custGeom>
              <a:noFill/>
              <a:ln w="25400" cap="rnd" cmpd="sng">
                <a:solidFill>
                  <a:schemeClr val="accent1"/>
                </a:solidFill>
                <a:prstDash val="solid"/>
                <a:round/>
                <a:headEnd type="none" w="med" len="med"/>
                <a:tailEnd type="none" w="med" len="med"/>
              </a:ln>
              <a:effectLst/>
            </p:spPr>
            <p:txBody>
              <a:bodyPr>
                <a:prstTxWarp prst="textNoShape">
                  <a:avLst/>
                </a:prstTxWarp>
              </a:bodyPr>
              <a:lstStyle/>
              <a:p>
                <a:endParaRPr lang="en-US"/>
              </a:p>
            </p:txBody>
          </p:sp>
          <p:sp>
            <p:nvSpPr>
              <p:cNvPr id="93" name="Freeform 23"/>
              <p:cNvSpPr>
                <a:spLocks/>
              </p:cNvSpPr>
              <p:nvPr/>
            </p:nvSpPr>
            <p:spPr bwMode="auto">
              <a:xfrm>
                <a:off x="1512" y="1248"/>
                <a:ext cx="171" cy="289"/>
              </a:xfrm>
              <a:custGeom>
                <a:avLst/>
                <a:gdLst/>
                <a:ahLst/>
                <a:cxnLst>
                  <a:cxn ang="0">
                    <a:pos x="0" y="0"/>
                  </a:cxn>
                  <a:cxn ang="0">
                    <a:pos x="170" y="0"/>
                  </a:cxn>
                  <a:cxn ang="0">
                    <a:pos x="170" y="288"/>
                  </a:cxn>
                  <a:cxn ang="0">
                    <a:pos x="0" y="288"/>
                  </a:cxn>
                </a:cxnLst>
                <a:rect l="0" t="0" r="r" b="b"/>
                <a:pathLst>
                  <a:path w="171" h="289">
                    <a:moveTo>
                      <a:pt x="0" y="0"/>
                    </a:moveTo>
                    <a:lnTo>
                      <a:pt x="170" y="0"/>
                    </a:lnTo>
                    <a:lnTo>
                      <a:pt x="170" y="288"/>
                    </a:lnTo>
                    <a:lnTo>
                      <a:pt x="0" y="288"/>
                    </a:lnTo>
                  </a:path>
                </a:pathLst>
              </a:custGeom>
              <a:noFill/>
              <a:ln w="25400" cap="rnd" cmpd="sng">
                <a:solidFill>
                  <a:schemeClr val="accent1"/>
                </a:solidFill>
                <a:prstDash val="solid"/>
                <a:round/>
                <a:headEnd type="none" w="med" len="med"/>
                <a:tailEnd type="none" w="med" len="med"/>
              </a:ln>
              <a:effectLst/>
            </p:spPr>
            <p:txBody>
              <a:bodyPr>
                <a:prstTxWarp prst="textNoShape">
                  <a:avLst/>
                </a:prstTxWarp>
              </a:bodyPr>
              <a:lstStyle/>
              <a:p>
                <a:endParaRPr lang="en-US"/>
              </a:p>
            </p:txBody>
          </p:sp>
        </p:grpSp>
        <p:sp>
          <p:nvSpPr>
            <p:cNvPr id="68" name="Rectangle 24"/>
            <p:cNvSpPr>
              <a:spLocks noChangeArrowheads="1"/>
            </p:cNvSpPr>
            <p:nvPr/>
          </p:nvSpPr>
          <p:spPr bwMode="auto">
            <a:xfrm>
              <a:off x="1956" y="3575"/>
              <a:ext cx="327"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Reg</a:t>
              </a:r>
            </a:p>
          </p:txBody>
        </p:sp>
        <p:sp>
          <p:nvSpPr>
            <p:cNvPr id="69" name="Freeform 25"/>
            <p:cNvSpPr>
              <a:spLocks/>
            </p:cNvSpPr>
            <p:nvPr/>
          </p:nvSpPr>
          <p:spPr bwMode="auto">
            <a:xfrm>
              <a:off x="1979" y="3568"/>
              <a:ext cx="183" cy="289"/>
            </a:xfrm>
            <a:custGeom>
              <a:avLst/>
              <a:gdLst/>
              <a:ahLst/>
              <a:cxnLst>
                <a:cxn ang="0">
                  <a:pos x="148" y="0"/>
                </a:cxn>
                <a:cxn ang="0">
                  <a:pos x="0" y="0"/>
                </a:cxn>
                <a:cxn ang="0">
                  <a:pos x="0" y="288"/>
                </a:cxn>
                <a:cxn ang="0">
                  <a:pos x="148" y="288"/>
                </a:cxn>
              </a:cxnLst>
              <a:rect l="0" t="0" r="r" b="b"/>
              <a:pathLst>
                <a:path w="149" h="289">
                  <a:moveTo>
                    <a:pt x="148" y="0"/>
                  </a:moveTo>
                  <a:lnTo>
                    <a:pt x="0" y="0"/>
                  </a:lnTo>
                  <a:lnTo>
                    <a:pt x="0" y="288"/>
                  </a:lnTo>
                  <a:lnTo>
                    <a:pt x="148" y="288"/>
                  </a:lnTo>
                </a:path>
              </a:pathLst>
            </a:custGeom>
            <a:noFill/>
            <a:ln w="25400" cap="rnd" cmpd="sng">
              <a:solidFill>
                <a:schemeClr val="accent1"/>
              </a:solidFill>
              <a:prstDash val="solid"/>
              <a:round/>
              <a:headEnd type="none" w="med" len="med"/>
              <a:tailEnd type="none" w="med" len="med"/>
            </a:ln>
            <a:effectLst/>
          </p:spPr>
          <p:txBody>
            <a:bodyPr>
              <a:prstTxWarp prst="textNoShape">
                <a:avLst/>
              </a:prstTxWarp>
            </a:bodyPr>
            <a:lstStyle/>
            <a:p>
              <a:endParaRPr lang="en-US"/>
            </a:p>
          </p:txBody>
        </p:sp>
        <p:sp>
          <p:nvSpPr>
            <p:cNvPr id="70" name="Freeform 26"/>
            <p:cNvSpPr>
              <a:spLocks/>
            </p:cNvSpPr>
            <p:nvPr/>
          </p:nvSpPr>
          <p:spPr bwMode="auto">
            <a:xfrm>
              <a:off x="2161" y="3568"/>
              <a:ext cx="181" cy="289"/>
            </a:xfrm>
            <a:custGeom>
              <a:avLst/>
              <a:gdLst/>
              <a:ahLst/>
              <a:cxnLst>
                <a:cxn ang="0">
                  <a:pos x="0" y="0"/>
                </a:cxn>
                <a:cxn ang="0">
                  <a:pos x="147" y="0"/>
                </a:cxn>
                <a:cxn ang="0">
                  <a:pos x="147" y="288"/>
                </a:cxn>
                <a:cxn ang="0">
                  <a:pos x="0" y="288"/>
                </a:cxn>
              </a:cxnLst>
              <a:rect l="0" t="0" r="r" b="b"/>
              <a:pathLst>
                <a:path w="148" h="289">
                  <a:moveTo>
                    <a:pt x="0" y="0"/>
                  </a:moveTo>
                  <a:lnTo>
                    <a:pt x="147" y="0"/>
                  </a:lnTo>
                  <a:lnTo>
                    <a:pt x="147" y="288"/>
                  </a:lnTo>
                  <a:lnTo>
                    <a:pt x="0" y="288"/>
                  </a:lnTo>
                </a:path>
              </a:pathLst>
            </a:custGeom>
            <a:noFill/>
            <a:ln w="25400" cap="rnd" cmpd="sng">
              <a:solidFill>
                <a:schemeClr val="accent1"/>
              </a:solidFill>
              <a:prstDash val="solid"/>
              <a:round/>
              <a:headEnd type="none" w="med" len="med"/>
              <a:tailEnd type="none" w="med" len="med"/>
            </a:ln>
            <a:effectLst/>
          </p:spPr>
          <p:txBody>
            <a:bodyPr>
              <a:prstTxWarp prst="textNoShape">
                <a:avLst/>
              </a:prstTxWarp>
            </a:bodyPr>
            <a:lstStyle/>
            <a:p>
              <a:endParaRPr lang="en-US"/>
            </a:p>
          </p:txBody>
        </p:sp>
        <p:sp>
          <p:nvSpPr>
            <p:cNvPr id="71" name="Line 27"/>
            <p:cNvSpPr>
              <a:spLocks noChangeShapeType="1"/>
            </p:cNvSpPr>
            <p:nvPr/>
          </p:nvSpPr>
          <p:spPr bwMode="auto">
            <a:xfrm>
              <a:off x="1838" y="3712"/>
              <a:ext cx="118" cy="0"/>
            </a:xfrm>
            <a:prstGeom prst="line">
              <a:avLst/>
            </a:prstGeom>
            <a:noFill/>
            <a:ln w="25400">
              <a:solidFill>
                <a:schemeClr val="accent1"/>
              </a:solidFill>
              <a:round/>
              <a:headEnd/>
              <a:tailEnd/>
            </a:ln>
            <a:effectLst/>
          </p:spPr>
          <p:txBody>
            <a:bodyPr wrap="none" anchor="ctr">
              <a:prstTxWarp prst="textNoShape">
                <a:avLst/>
              </a:prstTxWarp>
            </a:bodyPr>
            <a:lstStyle/>
            <a:p>
              <a:endParaRPr lang="en-US"/>
            </a:p>
          </p:txBody>
        </p:sp>
        <p:sp>
          <p:nvSpPr>
            <p:cNvPr id="72" name="Freeform 28"/>
            <p:cNvSpPr>
              <a:spLocks/>
            </p:cNvSpPr>
            <p:nvPr/>
          </p:nvSpPr>
          <p:spPr bwMode="auto">
            <a:xfrm>
              <a:off x="1914" y="3616"/>
              <a:ext cx="59" cy="97"/>
            </a:xfrm>
            <a:custGeom>
              <a:avLst/>
              <a:gdLst/>
              <a:ahLst/>
              <a:cxnLst>
                <a:cxn ang="0">
                  <a:pos x="0" y="96"/>
                </a:cxn>
                <a:cxn ang="0">
                  <a:pos x="0" y="0"/>
                </a:cxn>
                <a:cxn ang="0">
                  <a:pos x="47" y="0"/>
                </a:cxn>
                <a:cxn ang="0">
                  <a:pos x="47" y="0"/>
                </a:cxn>
              </a:cxnLst>
              <a:rect l="0" t="0" r="r" b="b"/>
              <a:pathLst>
                <a:path w="48" h="97">
                  <a:moveTo>
                    <a:pt x="0" y="96"/>
                  </a:moveTo>
                  <a:lnTo>
                    <a:pt x="0" y="0"/>
                  </a:lnTo>
                  <a:lnTo>
                    <a:pt x="47" y="0"/>
                  </a:lnTo>
                  <a:lnTo>
                    <a:pt x="47" y="0"/>
                  </a:lnTo>
                </a:path>
              </a:pathLst>
            </a:custGeom>
            <a:noFill/>
            <a:ln w="25400" cap="rnd" cmpd="sng">
              <a:solidFill>
                <a:schemeClr val="accent1"/>
              </a:solidFill>
              <a:prstDash val="solid"/>
              <a:round/>
              <a:headEnd type="none" w="med" len="med"/>
              <a:tailEnd type="none" w="med" len="med"/>
            </a:ln>
            <a:effectLst/>
          </p:spPr>
          <p:txBody>
            <a:bodyPr>
              <a:prstTxWarp prst="textNoShape">
                <a:avLst/>
              </a:prstTxWarp>
            </a:bodyPr>
            <a:lstStyle/>
            <a:p>
              <a:endParaRPr lang="en-US"/>
            </a:p>
          </p:txBody>
        </p:sp>
        <p:sp>
          <p:nvSpPr>
            <p:cNvPr id="73" name="Line 29"/>
            <p:cNvSpPr>
              <a:spLocks noChangeShapeType="1"/>
            </p:cNvSpPr>
            <p:nvPr/>
          </p:nvSpPr>
          <p:spPr bwMode="auto">
            <a:xfrm>
              <a:off x="2349" y="3616"/>
              <a:ext cx="192" cy="0"/>
            </a:xfrm>
            <a:prstGeom prst="line">
              <a:avLst/>
            </a:prstGeom>
            <a:noFill/>
            <a:ln w="25400">
              <a:solidFill>
                <a:schemeClr val="accent1"/>
              </a:solidFill>
              <a:round/>
              <a:headEnd/>
              <a:tailEnd/>
            </a:ln>
            <a:effectLst/>
          </p:spPr>
          <p:txBody>
            <a:bodyPr wrap="none" anchor="ctr">
              <a:prstTxWarp prst="textNoShape">
                <a:avLst/>
              </a:prstTxWarp>
            </a:bodyPr>
            <a:lstStyle/>
            <a:p>
              <a:endParaRPr lang="en-US"/>
            </a:p>
          </p:txBody>
        </p:sp>
        <p:sp>
          <p:nvSpPr>
            <p:cNvPr id="74" name="Rectangle 30"/>
            <p:cNvSpPr>
              <a:spLocks noChangeArrowheads="1"/>
            </p:cNvSpPr>
            <p:nvPr/>
          </p:nvSpPr>
          <p:spPr bwMode="auto">
            <a:xfrm>
              <a:off x="2958" y="3570"/>
              <a:ext cx="334"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  D$</a:t>
              </a:r>
            </a:p>
          </p:txBody>
        </p:sp>
        <p:sp>
          <p:nvSpPr>
            <p:cNvPr id="75" name="Rectangle 31"/>
            <p:cNvSpPr>
              <a:spLocks noChangeArrowheads="1"/>
            </p:cNvSpPr>
            <p:nvPr/>
          </p:nvSpPr>
          <p:spPr bwMode="auto">
            <a:xfrm>
              <a:off x="3562" y="3570"/>
              <a:ext cx="327"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Reg</a:t>
              </a:r>
            </a:p>
          </p:txBody>
        </p:sp>
        <p:sp>
          <p:nvSpPr>
            <p:cNvPr id="76" name="Freeform 32"/>
            <p:cNvSpPr>
              <a:spLocks/>
            </p:cNvSpPr>
            <p:nvPr/>
          </p:nvSpPr>
          <p:spPr bwMode="auto">
            <a:xfrm>
              <a:off x="3595" y="3568"/>
              <a:ext cx="174" cy="289"/>
            </a:xfrm>
            <a:custGeom>
              <a:avLst/>
              <a:gdLst/>
              <a:ahLst/>
              <a:cxnLst>
                <a:cxn ang="0">
                  <a:pos x="141" y="0"/>
                </a:cxn>
                <a:cxn ang="0">
                  <a:pos x="0" y="0"/>
                </a:cxn>
                <a:cxn ang="0">
                  <a:pos x="0" y="288"/>
                </a:cxn>
                <a:cxn ang="0">
                  <a:pos x="141" y="288"/>
                </a:cxn>
              </a:cxnLst>
              <a:rect l="0" t="0" r="r" b="b"/>
              <a:pathLst>
                <a:path w="142" h="289">
                  <a:moveTo>
                    <a:pt x="141" y="0"/>
                  </a:moveTo>
                  <a:lnTo>
                    <a:pt x="0" y="0"/>
                  </a:lnTo>
                  <a:lnTo>
                    <a:pt x="0" y="288"/>
                  </a:lnTo>
                  <a:lnTo>
                    <a:pt x="141" y="288"/>
                  </a:lnTo>
                </a:path>
              </a:pathLst>
            </a:custGeom>
            <a:noFill/>
            <a:ln w="25400" cap="rnd" cmpd="sng">
              <a:solidFill>
                <a:schemeClr val="accent1"/>
              </a:solidFill>
              <a:prstDash val="solid"/>
              <a:round/>
              <a:headEnd type="none" w="med" len="med"/>
              <a:tailEnd type="none" w="med" len="med"/>
            </a:ln>
            <a:effectLst/>
          </p:spPr>
          <p:txBody>
            <a:bodyPr>
              <a:prstTxWarp prst="textNoShape">
                <a:avLst/>
              </a:prstTxWarp>
            </a:bodyPr>
            <a:lstStyle/>
            <a:p>
              <a:endParaRPr lang="en-US"/>
            </a:p>
          </p:txBody>
        </p:sp>
        <p:sp>
          <p:nvSpPr>
            <p:cNvPr id="77" name="Freeform 33"/>
            <p:cNvSpPr>
              <a:spLocks/>
            </p:cNvSpPr>
            <p:nvPr/>
          </p:nvSpPr>
          <p:spPr bwMode="auto">
            <a:xfrm>
              <a:off x="3768" y="3568"/>
              <a:ext cx="175" cy="289"/>
            </a:xfrm>
            <a:custGeom>
              <a:avLst/>
              <a:gdLst/>
              <a:ahLst/>
              <a:cxnLst>
                <a:cxn ang="0">
                  <a:pos x="0" y="0"/>
                </a:cxn>
                <a:cxn ang="0">
                  <a:pos x="142" y="0"/>
                </a:cxn>
                <a:cxn ang="0">
                  <a:pos x="142" y="288"/>
                </a:cxn>
                <a:cxn ang="0">
                  <a:pos x="0" y="288"/>
                </a:cxn>
              </a:cxnLst>
              <a:rect l="0" t="0" r="r" b="b"/>
              <a:pathLst>
                <a:path w="143" h="289">
                  <a:moveTo>
                    <a:pt x="0" y="0"/>
                  </a:moveTo>
                  <a:lnTo>
                    <a:pt x="142" y="0"/>
                  </a:lnTo>
                  <a:lnTo>
                    <a:pt x="142" y="288"/>
                  </a:lnTo>
                  <a:lnTo>
                    <a:pt x="0" y="288"/>
                  </a:lnTo>
                </a:path>
              </a:pathLst>
            </a:custGeom>
            <a:noFill/>
            <a:ln w="25400" cap="rnd" cmpd="sng">
              <a:solidFill>
                <a:schemeClr val="accent1"/>
              </a:solidFill>
              <a:prstDash val="solid"/>
              <a:round/>
              <a:headEnd type="none" w="med" len="med"/>
              <a:tailEnd type="none" w="med" len="med"/>
            </a:ln>
            <a:effectLst/>
          </p:spPr>
          <p:txBody>
            <a:bodyPr>
              <a:prstTxWarp prst="textNoShape">
                <a:avLst/>
              </a:prstTxWarp>
            </a:bodyPr>
            <a:lstStyle/>
            <a:p>
              <a:endParaRPr lang="en-US"/>
            </a:p>
          </p:txBody>
        </p:sp>
        <p:sp>
          <p:nvSpPr>
            <p:cNvPr id="78" name="Line 34"/>
            <p:cNvSpPr>
              <a:spLocks noChangeShapeType="1"/>
            </p:cNvSpPr>
            <p:nvPr/>
          </p:nvSpPr>
          <p:spPr bwMode="auto">
            <a:xfrm>
              <a:off x="3414" y="3712"/>
              <a:ext cx="171" cy="0"/>
            </a:xfrm>
            <a:prstGeom prst="line">
              <a:avLst/>
            </a:prstGeom>
            <a:noFill/>
            <a:ln w="25400">
              <a:solidFill>
                <a:schemeClr val="accent1"/>
              </a:solidFill>
              <a:round/>
              <a:headEnd/>
              <a:tailEnd/>
            </a:ln>
            <a:effectLst/>
          </p:spPr>
          <p:txBody>
            <a:bodyPr wrap="none" anchor="ctr">
              <a:prstTxWarp prst="textNoShape">
                <a:avLst/>
              </a:prstTxWarp>
            </a:bodyPr>
            <a:lstStyle/>
            <a:p>
              <a:endParaRPr lang="en-US"/>
            </a:p>
          </p:txBody>
        </p:sp>
        <p:sp>
          <p:nvSpPr>
            <p:cNvPr id="79" name="Line 35"/>
            <p:cNvSpPr>
              <a:spLocks noChangeShapeType="1"/>
            </p:cNvSpPr>
            <p:nvPr/>
          </p:nvSpPr>
          <p:spPr bwMode="auto">
            <a:xfrm>
              <a:off x="2821" y="3712"/>
              <a:ext cx="190" cy="0"/>
            </a:xfrm>
            <a:prstGeom prst="line">
              <a:avLst/>
            </a:prstGeom>
            <a:noFill/>
            <a:ln w="25400">
              <a:solidFill>
                <a:schemeClr val="accent1"/>
              </a:solidFill>
              <a:round/>
              <a:headEnd/>
              <a:tailEnd/>
            </a:ln>
            <a:effectLst/>
          </p:spPr>
          <p:txBody>
            <a:bodyPr wrap="none" anchor="ctr">
              <a:prstTxWarp prst="textNoShape">
                <a:avLst/>
              </a:prstTxWarp>
            </a:bodyPr>
            <a:lstStyle/>
            <a:p>
              <a:endParaRPr lang="en-US"/>
            </a:p>
          </p:txBody>
        </p:sp>
        <p:sp>
          <p:nvSpPr>
            <p:cNvPr id="80" name="Freeform 36"/>
            <p:cNvSpPr>
              <a:spLocks/>
            </p:cNvSpPr>
            <p:nvPr/>
          </p:nvSpPr>
          <p:spPr bwMode="auto">
            <a:xfrm>
              <a:off x="2969" y="3712"/>
              <a:ext cx="529" cy="193"/>
            </a:xfrm>
            <a:custGeom>
              <a:avLst/>
              <a:gdLst/>
              <a:ahLst/>
              <a:cxnLst>
                <a:cxn ang="0">
                  <a:pos x="0" y="0"/>
                </a:cxn>
                <a:cxn ang="0">
                  <a:pos x="0" y="192"/>
                </a:cxn>
                <a:cxn ang="0">
                  <a:pos x="391" y="192"/>
                </a:cxn>
                <a:cxn ang="0">
                  <a:pos x="391" y="64"/>
                </a:cxn>
                <a:cxn ang="0">
                  <a:pos x="430" y="0"/>
                </a:cxn>
              </a:cxnLst>
              <a:rect l="0" t="0" r="r" b="b"/>
              <a:pathLst>
                <a:path w="431" h="193">
                  <a:moveTo>
                    <a:pt x="0" y="0"/>
                  </a:moveTo>
                  <a:lnTo>
                    <a:pt x="0" y="192"/>
                  </a:lnTo>
                  <a:lnTo>
                    <a:pt x="391" y="192"/>
                  </a:lnTo>
                  <a:lnTo>
                    <a:pt x="391" y="64"/>
                  </a:lnTo>
                  <a:lnTo>
                    <a:pt x="430" y="0"/>
                  </a:lnTo>
                </a:path>
              </a:pathLst>
            </a:custGeom>
            <a:noFill/>
            <a:ln w="25400" cap="rnd" cmpd="sng">
              <a:solidFill>
                <a:schemeClr val="accent1"/>
              </a:solidFill>
              <a:prstDash val="solid"/>
              <a:round/>
              <a:headEnd type="none" w="med" len="med"/>
              <a:tailEnd type="none" w="med" len="med"/>
            </a:ln>
            <a:effectLst/>
          </p:spPr>
          <p:txBody>
            <a:bodyPr>
              <a:prstTxWarp prst="textNoShape">
                <a:avLst/>
              </a:prstTxWarp>
            </a:bodyPr>
            <a:lstStyle/>
            <a:p>
              <a:endParaRPr lang="en-US"/>
            </a:p>
          </p:txBody>
        </p:sp>
        <p:sp>
          <p:nvSpPr>
            <p:cNvPr id="81" name="Line 37"/>
            <p:cNvSpPr>
              <a:spLocks noChangeShapeType="1"/>
            </p:cNvSpPr>
            <p:nvPr/>
          </p:nvSpPr>
          <p:spPr bwMode="auto">
            <a:xfrm>
              <a:off x="2349" y="3808"/>
              <a:ext cx="192" cy="0"/>
            </a:xfrm>
            <a:prstGeom prst="line">
              <a:avLst/>
            </a:prstGeom>
            <a:noFill/>
            <a:ln w="25400">
              <a:solidFill>
                <a:schemeClr val="accent1"/>
              </a:solidFill>
              <a:round/>
              <a:headEnd/>
              <a:tailEnd/>
            </a:ln>
            <a:effectLst/>
          </p:spPr>
          <p:txBody>
            <a:bodyPr wrap="none" anchor="ctr">
              <a:prstTxWarp prst="textNoShape">
                <a:avLst/>
              </a:prstTxWarp>
            </a:bodyPr>
            <a:lstStyle/>
            <a:p>
              <a:endParaRPr lang="en-US"/>
            </a:p>
          </p:txBody>
        </p:sp>
        <p:sp>
          <p:nvSpPr>
            <p:cNvPr id="82" name="Freeform 38"/>
            <p:cNvSpPr>
              <a:spLocks/>
            </p:cNvSpPr>
            <p:nvPr/>
          </p:nvSpPr>
          <p:spPr bwMode="auto">
            <a:xfrm>
              <a:off x="2463" y="3707"/>
              <a:ext cx="413" cy="278"/>
            </a:xfrm>
            <a:custGeom>
              <a:avLst/>
              <a:gdLst/>
              <a:ahLst/>
              <a:cxnLst>
                <a:cxn ang="0">
                  <a:pos x="0" y="101"/>
                </a:cxn>
                <a:cxn ang="0">
                  <a:pos x="0" y="277"/>
                </a:cxn>
                <a:cxn ang="0">
                  <a:pos x="294" y="277"/>
                </a:cxn>
                <a:cxn ang="0">
                  <a:pos x="294" y="90"/>
                </a:cxn>
                <a:cxn ang="0">
                  <a:pos x="336" y="0"/>
                </a:cxn>
              </a:cxnLst>
              <a:rect l="0" t="0" r="r" b="b"/>
              <a:pathLst>
                <a:path w="337" h="278">
                  <a:moveTo>
                    <a:pt x="0" y="101"/>
                  </a:moveTo>
                  <a:lnTo>
                    <a:pt x="0" y="277"/>
                  </a:lnTo>
                  <a:lnTo>
                    <a:pt x="294" y="277"/>
                  </a:lnTo>
                  <a:lnTo>
                    <a:pt x="294" y="90"/>
                  </a:lnTo>
                  <a:lnTo>
                    <a:pt x="336" y="0"/>
                  </a:lnTo>
                </a:path>
              </a:pathLst>
            </a:custGeom>
            <a:noFill/>
            <a:ln w="25400" cap="rnd" cmpd="sng">
              <a:solidFill>
                <a:schemeClr val="accent1"/>
              </a:solidFill>
              <a:prstDash val="solid"/>
              <a:round/>
              <a:headEnd type="none" w="med" len="med"/>
              <a:tailEnd type="none" w="med" len="med"/>
            </a:ln>
            <a:effectLst/>
          </p:spPr>
          <p:txBody>
            <a:bodyPr>
              <a:prstTxWarp prst="textNoShape">
                <a:avLst/>
              </a:prstTxWarp>
            </a:bodyPr>
            <a:lstStyle/>
            <a:p>
              <a:endParaRPr lang="en-US"/>
            </a:p>
          </p:txBody>
        </p:sp>
        <p:sp>
          <p:nvSpPr>
            <p:cNvPr id="83" name="Line 39"/>
            <p:cNvSpPr>
              <a:spLocks noChangeShapeType="1"/>
            </p:cNvSpPr>
            <p:nvPr/>
          </p:nvSpPr>
          <p:spPr bwMode="auto">
            <a:xfrm>
              <a:off x="1664" y="3232"/>
              <a:ext cx="0" cy="276"/>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84" name="Line 40"/>
            <p:cNvSpPr>
              <a:spLocks noChangeShapeType="1"/>
            </p:cNvSpPr>
            <p:nvPr/>
          </p:nvSpPr>
          <p:spPr bwMode="auto">
            <a:xfrm>
              <a:off x="2172" y="3244"/>
              <a:ext cx="0" cy="276"/>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85" name="Line 41"/>
            <p:cNvSpPr>
              <a:spLocks noChangeShapeType="1"/>
            </p:cNvSpPr>
            <p:nvPr/>
          </p:nvSpPr>
          <p:spPr bwMode="auto">
            <a:xfrm>
              <a:off x="2688" y="3232"/>
              <a:ext cx="0" cy="276"/>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86" name="Line 42"/>
            <p:cNvSpPr>
              <a:spLocks noChangeShapeType="1"/>
            </p:cNvSpPr>
            <p:nvPr/>
          </p:nvSpPr>
          <p:spPr bwMode="auto">
            <a:xfrm>
              <a:off x="3230" y="3244"/>
              <a:ext cx="0" cy="276"/>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87" name="Line 43"/>
            <p:cNvSpPr>
              <a:spLocks noChangeShapeType="1"/>
            </p:cNvSpPr>
            <p:nvPr/>
          </p:nvSpPr>
          <p:spPr bwMode="auto">
            <a:xfrm>
              <a:off x="3810" y="3244"/>
              <a:ext cx="0" cy="276"/>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88" name="Line 44"/>
            <p:cNvSpPr>
              <a:spLocks noChangeShapeType="1"/>
            </p:cNvSpPr>
            <p:nvPr/>
          </p:nvSpPr>
          <p:spPr bwMode="auto">
            <a:xfrm flipH="1">
              <a:off x="1872" y="2858"/>
              <a:ext cx="21" cy="1126"/>
            </a:xfrm>
            <a:prstGeom prst="line">
              <a:avLst/>
            </a:prstGeom>
            <a:noFill/>
            <a:ln w="25400">
              <a:solidFill>
                <a:schemeClr val="tx1"/>
              </a:solidFill>
              <a:prstDash val="sysDot"/>
              <a:round/>
              <a:headEnd/>
              <a:tailEnd/>
            </a:ln>
            <a:effectLst/>
          </p:spPr>
          <p:txBody>
            <a:bodyPr wrap="none" anchor="ctr">
              <a:prstTxWarp prst="textNoShape">
                <a:avLst/>
              </a:prstTxWarp>
            </a:bodyPr>
            <a:lstStyle/>
            <a:p>
              <a:endParaRPr lang="en-US"/>
            </a:p>
          </p:txBody>
        </p:sp>
        <p:sp>
          <p:nvSpPr>
            <p:cNvPr id="89" name="Line 45"/>
            <p:cNvSpPr>
              <a:spLocks noChangeShapeType="1"/>
            </p:cNvSpPr>
            <p:nvPr/>
          </p:nvSpPr>
          <p:spPr bwMode="auto">
            <a:xfrm>
              <a:off x="2400" y="2858"/>
              <a:ext cx="0" cy="1126"/>
            </a:xfrm>
            <a:prstGeom prst="line">
              <a:avLst/>
            </a:prstGeom>
            <a:noFill/>
            <a:ln w="25400">
              <a:solidFill>
                <a:schemeClr val="tx1"/>
              </a:solidFill>
              <a:prstDash val="sysDot"/>
              <a:round/>
              <a:headEnd/>
              <a:tailEnd/>
            </a:ln>
            <a:effectLst/>
          </p:spPr>
          <p:txBody>
            <a:bodyPr wrap="none" anchor="ctr">
              <a:prstTxWarp prst="textNoShape">
                <a:avLst/>
              </a:prstTxWarp>
            </a:bodyPr>
            <a:lstStyle/>
            <a:p>
              <a:endParaRPr lang="en-US"/>
            </a:p>
          </p:txBody>
        </p:sp>
        <p:sp>
          <p:nvSpPr>
            <p:cNvPr id="90" name="Line 46"/>
            <p:cNvSpPr>
              <a:spLocks noChangeShapeType="1"/>
            </p:cNvSpPr>
            <p:nvPr/>
          </p:nvSpPr>
          <p:spPr bwMode="auto">
            <a:xfrm>
              <a:off x="2928" y="2880"/>
              <a:ext cx="0" cy="1104"/>
            </a:xfrm>
            <a:prstGeom prst="line">
              <a:avLst/>
            </a:prstGeom>
            <a:noFill/>
            <a:ln w="25400">
              <a:solidFill>
                <a:schemeClr val="tx1"/>
              </a:solidFill>
              <a:prstDash val="sysDot"/>
              <a:round/>
              <a:headEnd/>
              <a:tailEnd/>
            </a:ln>
            <a:effectLst/>
          </p:spPr>
          <p:txBody>
            <a:bodyPr wrap="none" anchor="ctr">
              <a:prstTxWarp prst="textNoShape">
                <a:avLst/>
              </a:prstTxWarp>
            </a:bodyPr>
            <a:lstStyle/>
            <a:p>
              <a:endParaRPr lang="en-US"/>
            </a:p>
          </p:txBody>
        </p:sp>
        <p:sp>
          <p:nvSpPr>
            <p:cNvPr id="91" name="Line 47"/>
            <p:cNvSpPr>
              <a:spLocks noChangeShapeType="1"/>
            </p:cNvSpPr>
            <p:nvPr/>
          </p:nvSpPr>
          <p:spPr bwMode="auto">
            <a:xfrm flipH="1">
              <a:off x="3456" y="2880"/>
              <a:ext cx="10" cy="1120"/>
            </a:xfrm>
            <a:prstGeom prst="line">
              <a:avLst/>
            </a:prstGeom>
            <a:noFill/>
            <a:ln w="25400">
              <a:solidFill>
                <a:schemeClr val="tx1"/>
              </a:solidFill>
              <a:prstDash val="sysDot"/>
              <a:round/>
              <a:headEnd/>
              <a:tailEnd/>
            </a:ln>
            <a:effectLst/>
          </p:spPr>
          <p:txBody>
            <a:bodyPr wrap="none" anchor="ctr">
              <a:prstTxWarp prst="textNoShape">
                <a:avLst/>
              </a:prstTxWarp>
            </a:bodyPr>
            <a:lstStyle/>
            <a:p>
              <a:endParaRPr lang="en-US"/>
            </a:p>
          </p:txBody>
        </p:sp>
      </p:grpSp>
      <p:sp>
        <p:nvSpPr>
          <p:cNvPr id="106" name="Date Placeholder 105"/>
          <p:cNvSpPr>
            <a:spLocks noGrp="1"/>
          </p:cNvSpPr>
          <p:nvPr>
            <p:ph type="dt" sz="half" idx="10"/>
          </p:nvPr>
        </p:nvSpPr>
        <p:spPr/>
        <p:txBody>
          <a:bodyPr/>
          <a:lstStyle/>
          <a:p>
            <a:fld id="{D8940C37-F3B5-5D4B-B18F-AD8E8932EFFC}" type="datetime1">
              <a:rPr lang="en-US" smtClean="0"/>
              <a:pPr/>
              <a:t>7/25/2011</a:t>
            </a:fld>
            <a:endParaRPr lang="en-US" dirty="0"/>
          </a:p>
        </p:txBody>
      </p:sp>
      <p:sp>
        <p:nvSpPr>
          <p:cNvPr id="107" name="Slide Number Placeholder 106"/>
          <p:cNvSpPr>
            <a:spLocks noGrp="1"/>
          </p:cNvSpPr>
          <p:nvPr>
            <p:ph type="sldNum" sz="quarter" idx="12"/>
          </p:nvPr>
        </p:nvSpPr>
        <p:spPr/>
        <p:txBody>
          <a:bodyPr/>
          <a:lstStyle/>
          <a:p>
            <a:fld id="{3CC63E4C-4642-794D-A2FD-70F6B81535F5}" type="slidenum">
              <a:rPr lang="en-US" smtClean="0"/>
              <a:pPr/>
              <a:t>49</a:t>
            </a:fld>
            <a:endParaRPr lang="en-US" dirty="0"/>
          </a:p>
        </p:txBody>
      </p:sp>
      <p:sp>
        <p:nvSpPr>
          <p:cNvPr id="108" name="Footer Placeholder 107"/>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9"/>
          <p:cNvSpPr>
            <a:spLocks noGrp="1"/>
          </p:cNvSpPr>
          <p:nvPr>
            <p:ph type="title"/>
          </p:nvPr>
        </p:nvSpPr>
        <p:spPr/>
        <p:txBody>
          <a:bodyPr/>
          <a:lstStyle/>
          <a:p>
            <a:r>
              <a:rPr lang="en-US" smtClean="0"/>
              <a:t>Processor Design Process</a:t>
            </a:r>
          </a:p>
        </p:txBody>
      </p:sp>
      <p:sp>
        <p:nvSpPr>
          <p:cNvPr id="11" name="Content Placeholder 10"/>
          <p:cNvSpPr>
            <a:spLocks noGrp="1"/>
          </p:cNvSpPr>
          <p:nvPr>
            <p:ph idx="1"/>
          </p:nvPr>
        </p:nvSpPr>
        <p:spPr/>
        <p:txBody>
          <a:bodyPr>
            <a:normAutofit fontScale="92500" lnSpcReduction="10000"/>
          </a:bodyPr>
          <a:lstStyle/>
          <a:p>
            <a:pPr>
              <a:defRPr/>
            </a:pPr>
            <a:r>
              <a:rPr lang="en-US" dirty="0" smtClean="0">
                <a:solidFill>
                  <a:schemeClr val="bg1">
                    <a:lumMod val="65000"/>
                  </a:schemeClr>
                </a:solidFill>
              </a:rPr>
              <a:t>Five steps to design a processor:</a:t>
            </a:r>
          </a:p>
          <a:p>
            <a:pPr lvl="1">
              <a:buFont typeface="Arial" charset="0"/>
              <a:buNone/>
              <a:defRPr/>
            </a:pPr>
            <a:r>
              <a:rPr lang="en-US" dirty="0" smtClean="0">
                <a:solidFill>
                  <a:schemeClr val="bg1">
                    <a:lumMod val="65000"/>
                  </a:schemeClr>
                </a:solidFill>
              </a:rPr>
              <a:t>Step 1: Analyze instruction set </a:t>
            </a:r>
            <a:r>
              <a:rPr lang="en-US" dirty="0" smtClean="0">
                <a:solidFill>
                  <a:schemeClr val="bg1">
                    <a:lumMod val="65000"/>
                  </a:schemeClr>
                </a:solidFill>
                <a:sym typeface="Wingdings" charset="2"/>
              </a:rPr>
              <a:t>to determine</a:t>
            </a:r>
            <a:r>
              <a:rPr lang="en-US" dirty="0" smtClean="0">
                <a:solidFill>
                  <a:schemeClr val="bg1">
                    <a:lumMod val="65000"/>
                  </a:schemeClr>
                </a:solidFill>
              </a:rPr>
              <a:t> </a:t>
            </a:r>
            <a:r>
              <a:rPr lang="en-US" dirty="0" err="1" smtClean="0">
                <a:solidFill>
                  <a:schemeClr val="bg1">
                    <a:lumMod val="65000"/>
                  </a:schemeClr>
                </a:solidFill>
              </a:rPr>
              <a:t>datapath</a:t>
            </a:r>
            <a:r>
              <a:rPr lang="en-US" dirty="0" smtClean="0">
                <a:solidFill>
                  <a:schemeClr val="bg1">
                    <a:lumMod val="65000"/>
                  </a:schemeClr>
                </a:solidFill>
              </a:rPr>
              <a:t> requirements</a:t>
            </a:r>
          </a:p>
          <a:p>
            <a:pPr lvl="1">
              <a:buFont typeface="Arial" charset="0"/>
              <a:buNone/>
              <a:defRPr/>
            </a:pPr>
            <a:r>
              <a:rPr lang="en-US" dirty="0" smtClean="0">
                <a:solidFill>
                  <a:schemeClr val="bg1">
                    <a:lumMod val="65000"/>
                  </a:schemeClr>
                </a:solidFill>
              </a:rPr>
              <a:t>Step 2: Select set of </a:t>
            </a:r>
            <a:r>
              <a:rPr lang="en-US" dirty="0" err="1" smtClean="0">
                <a:solidFill>
                  <a:schemeClr val="bg1">
                    <a:lumMod val="65000"/>
                  </a:schemeClr>
                </a:solidFill>
              </a:rPr>
              <a:t>datapath</a:t>
            </a:r>
            <a:r>
              <a:rPr lang="en-US" dirty="0" smtClean="0">
                <a:solidFill>
                  <a:schemeClr val="bg1">
                    <a:lumMod val="65000"/>
                  </a:schemeClr>
                </a:solidFill>
              </a:rPr>
              <a:t> components &amp; establish </a:t>
            </a:r>
            <a:br>
              <a:rPr lang="en-US" dirty="0" smtClean="0">
                <a:solidFill>
                  <a:schemeClr val="bg1">
                    <a:lumMod val="65000"/>
                  </a:schemeClr>
                </a:solidFill>
              </a:rPr>
            </a:br>
            <a:r>
              <a:rPr lang="en-US" dirty="0" smtClean="0">
                <a:solidFill>
                  <a:schemeClr val="bg1">
                    <a:lumMod val="65000"/>
                  </a:schemeClr>
                </a:solidFill>
              </a:rPr>
              <a:t>clocking methodology</a:t>
            </a:r>
          </a:p>
          <a:p>
            <a:pPr lvl="1">
              <a:buFont typeface="Arial" charset="0"/>
              <a:buNone/>
              <a:defRPr/>
            </a:pPr>
            <a:r>
              <a:rPr lang="en-US" dirty="0" smtClean="0">
                <a:solidFill>
                  <a:schemeClr val="bg1">
                    <a:lumMod val="65000"/>
                  </a:schemeClr>
                </a:solidFill>
              </a:rPr>
              <a:t>Step 3: Assemble </a:t>
            </a:r>
            <a:r>
              <a:rPr lang="en-US" dirty="0" err="1" smtClean="0">
                <a:solidFill>
                  <a:schemeClr val="bg1">
                    <a:lumMod val="65000"/>
                  </a:schemeClr>
                </a:solidFill>
              </a:rPr>
              <a:t>datapath</a:t>
            </a:r>
            <a:r>
              <a:rPr lang="en-US" dirty="0" smtClean="0">
                <a:solidFill>
                  <a:schemeClr val="bg1">
                    <a:lumMod val="65000"/>
                  </a:schemeClr>
                </a:solidFill>
              </a:rPr>
              <a:t> components to meet the requirements</a:t>
            </a:r>
          </a:p>
          <a:p>
            <a:pPr lvl="1">
              <a:buFont typeface="Arial" charset="0"/>
              <a:buNone/>
              <a:defRPr/>
            </a:pPr>
            <a:r>
              <a:rPr lang="en-US" b="1" dirty="0" smtClean="0"/>
              <a:t>Step 4: Analyze implementation of each instruction to determine setting of control signals that implements the register transfer</a:t>
            </a:r>
          </a:p>
          <a:p>
            <a:pPr lvl="1">
              <a:buFont typeface="Arial" charset="0"/>
              <a:buNone/>
              <a:defRPr/>
            </a:pPr>
            <a:r>
              <a:rPr lang="en-US" dirty="0" smtClean="0">
                <a:solidFill>
                  <a:schemeClr val="bg1">
                    <a:lumMod val="65000"/>
                  </a:schemeClr>
                </a:solidFill>
              </a:rPr>
              <a:t>Step 5: Assemble the control logic</a:t>
            </a:r>
            <a:endParaRPr lang="en-US" dirty="0" smtClean="0">
              <a:solidFill>
                <a:schemeClr val="bg1">
                  <a:lumMod val="65000"/>
                </a:schemeClr>
              </a:solidFill>
            </a:endParaRPr>
          </a:p>
        </p:txBody>
      </p:sp>
      <p:sp>
        <p:nvSpPr>
          <p:cNvPr id="4" name="Date Placeholder 3"/>
          <p:cNvSpPr>
            <a:spLocks noGrp="1"/>
          </p:cNvSpPr>
          <p:nvPr>
            <p:ph type="dt" sz="quarter" idx="10"/>
          </p:nvPr>
        </p:nvSpPr>
        <p:spPr/>
        <p:txBody>
          <a:bodyPr/>
          <a:lstStyle/>
          <a:p>
            <a:pPr>
              <a:defRPr/>
            </a:pPr>
            <a:fld id="{CABEFFAF-E42D-144F-BA10-F4BB9D14BFBB}" type="datetime1">
              <a:rPr lang="en-US" smtClean="0"/>
              <a:pPr>
                <a:defRPr/>
              </a:pPr>
              <a:t>7/26/2011</a:t>
            </a:fld>
            <a:endParaRPr lang="en-US"/>
          </a:p>
        </p:txBody>
      </p:sp>
      <p:sp>
        <p:nvSpPr>
          <p:cNvPr id="5" name="Footer Placeholder 4"/>
          <p:cNvSpPr>
            <a:spLocks noGrp="1"/>
          </p:cNvSpPr>
          <p:nvPr>
            <p:ph type="ftr" sz="quarter" idx="11"/>
          </p:nvPr>
        </p:nvSpPr>
        <p:spPr/>
        <p:txBody>
          <a:bodyPr/>
          <a:lstStyle/>
          <a:p>
            <a:pPr>
              <a:defRPr/>
            </a:pPr>
            <a:r>
              <a:rPr lang="en-US" smtClean="0"/>
              <a:t>Spring 2011 -- Lecture #18</a:t>
            </a:r>
            <a:endParaRPr lang="en-US" dirty="0"/>
          </a:p>
        </p:txBody>
      </p:sp>
      <p:sp>
        <p:nvSpPr>
          <p:cNvPr id="6" name="Slide Number Placeholder 5"/>
          <p:cNvSpPr>
            <a:spLocks noGrp="1"/>
          </p:cNvSpPr>
          <p:nvPr>
            <p:ph type="sldNum" sz="quarter" idx="12"/>
          </p:nvPr>
        </p:nvSpPr>
        <p:spPr/>
        <p:txBody>
          <a:bodyPr/>
          <a:lstStyle/>
          <a:p>
            <a:pPr>
              <a:defRPr/>
            </a:pPr>
            <a:fld id="{A8312C37-6CA8-5141-940F-1E31D56C4F3D}" type="slidenum">
              <a:rPr lang="en-US" smtClean="0"/>
              <a:pPr>
                <a:defRPr/>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42900" y="2071688"/>
            <a:ext cx="576263" cy="4786312"/>
            <a:chOff x="216" y="876"/>
            <a:chExt cx="363" cy="3015"/>
          </a:xfrm>
        </p:grpSpPr>
        <p:sp>
          <p:nvSpPr>
            <p:cNvPr id="2733060" name="Rectangle 4"/>
            <p:cNvSpPr>
              <a:spLocks noChangeArrowheads="1"/>
            </p:cNvSpPr>
            <p:nvPr/>
          </p:nvSpPr>
          <p:spPr bwMode="auto">
            <a:xfrm>
              <a:off x="216" y="876"/>
              <a:ext cx="288" cy="3015"/>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800" b="1">
                  <a:solidFill>
                    <a:schemeClr val="tx1"/>
                  </a:solidFill>
                  <a:latin typeface="Arial" pitchFamily="-65" charset="0"/>
                </a:rPr>
                <a:t>I</a:t>
              </a:r>
            </a:p>
            <a:p>
              <a:pPr algn="ctr"/>
              <a:r>
                <a:rPr lang="en-US" sz="2800" b="1">
                  <a:solidFill>
                    <a:schemeClr val="tx1"/>
                  </a:solidFill>
                  <a:latin typeface="Arial" pitchFamily="-65" charset="0"/>
                </a:rPr>
                <a:t>n</a:t>
              </a:r>
            </a:p>
            <a:p>
              <a:pPr algn="ctr"/>
              <a:r>
                <a:rPr lang="en-US" sz="2800" b="1">
                  <a:solidFill>
                    <a:schemeClr val="tx1"/>
                  </a:solidFill>
                  <a:latin typeface="Arial" pitchFamily="-65" charset="0"/>
                </a:rPr>
                <a:t>s</a:t>
              </a:r>
            </a:p>
            <a:p>
              <a:pPr algn="ctr"/>
              <a:r>
                <a:rPr lang="en-US" sz="2800" b="1">
                  <a:solidFill>
                    <a:schemeClr val="tx1"/>
                  </a:solidFill>
                  <a:latin typeface="Arial" pitchFamily="-65" charset="0"/>
                </a:rPr>
                <a:t>t</a:t>
              </a:r>
            </a:p>
            <a:p>
              <a:pPr algn="ctr"/>
              <a:r>
                <a:rPr lang="en-US" sz="2800" b="1">
                  <a:solidFill>
                    <a:schemeClr val="tx1"/>
                  </a:solidFill>
                  <a:latin typeface="Arial" pitchFamily="-65" charset="0"/>
                </a:rPr>
                <a:t>r.</a:t>
              </a:r>
            </a:p>
            <a:p>
              <a:pPr algn="ctr"/>
              <a:endParaRPr lang="en-US" sz="2800" b="1">
                <a:solidFill>
                  <a:schemeClr val="tx1"/>
                </a:solidFill>
                <a:latin typeface="Arial" pitchFamily="-65" charset="0"/>
              </a:endParaRPr>
            </a:p>
            <a:p>
              <a:pPr algn="ctr"/>
              <a:r>
                <a:rPr lang="en-US" sz="2800" b="1">
                  <a:solidFill>
                    <a:schemeClr val="tx1"/>
                  </a:solidFill>
                  <a:latin typeface="Arial" pitchFamily="-65" charset="0"/>
                </a:rPr>
                <a:t>O</a:t>
              </a:r>
            </a:p>
            <a:p>
              <a:pPr algn="ctr"/>
              <a:r>
                <a:rPr lang="en-US" sz="2800" b="1">
                  <a:solidFill>
                    <a:schemeClr val="tx1"/>
                  </a:solidFill>
                  <a:latin typeface="Arial" pitchFamily="-65" charset="0"/>
                </a:rPr>
                <a:t>r</a:t>
              </a:r>
            </a:p>
            <a:p>
              <a:pPr algn="ctr"/>
              <a:r>
                <a:rPr lang="en-US" sz="2800" b="1">
                  <a:solidFill>
                    <a:schemeClr val="tx1"/>
                  </a:solidFill>
                  <a:latin typeface="Arial" pitchFamily="-65" charset="0"/>
                </a:rPr>
                <a:t>d</a:t>
              </a:r>
            </a:p>
            <a:p>
              <a:pPr algn="ctr"/>
              <a:r>
                <a:rPr lang="en-US" sz="2800" b="1">
                  <a:solidFill>
                    <a:schemeClr val="tx1"/>
                  </a:solidFill>
                  <a:latin typeface="Arial" pitchFamily="-65" charset="0"/>
                </a:rPr>
                <a:t>e</a:t>
              </a:r>
            </a:p>
            <a:p>
              <a:pPr algn="ctr"/>
              <a:r>
                <a:rPr lang="en-US" sz="2800" b="1">
                  <a:solidFill>
                    <a:schemeClr val="tx1"/>
                  </a:solidFill>
                  <a:latin typeface="Arial" pitchFamily="-65" charset="0"/>
                </a:rPr>
                <a:t>r</a:t>
              </a:r>
            </a:p>
          </p:txBody>
        </p:sp>
        <p:sp>
          <p:nvSpPr>
            <p:cNvPr id="2733061" name="Line 5"/>
            <p:cNvSpPr>
              <a:spLocks noChangeShapeType="1"/>
            </p:cNvSpPr>
            <p:nvPr/>
          </p:nvSpPr>
          <p:spPr bwMode="auto">
            <a:xfrm>
              <a:off x="579" y="920"/>
              <a:ext cx="0" cy="2816"/>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grpSp>
      <p:grpSp>
        <p:nvGrpSpPr>
          <p:cNvPr id="3" name="Group 6"/>
          <p:cNvGrpSpPr>
            <a:grpSpLocks/>
          </p:cNvGrpSpPr>
          <p:nvPr/>
        </p:nvGrpSpPr>
        <p:grpSpPr bwMode="auto">
          <a:xfrm>
            <a:off x="881063" y="2747963"/>
            <a:ext cx="1090612" cy="3317875"/>
            <a:chOff x="555" y="1302"/>
            <a:chExt cx="687" cy="2090"/>
          </a:xfrm>
        </p:grpSpPr>
        <p:sp>
          <p:nvSpPr>
            <p:cNvPr id="2733063" name="Rectangle 7"/>
            <p:cNvSpPr>
              <a:spLocks noChangeArrowheads="1"/>
            </p:cNvSpPr>
            <p:nvPr/>
          </p:nvSpPr>
          <p:spPr bwMode="auto">
            <a:xfrm>
              <a:off x="579" y="1302"/>
              <a:ext cx="649" cy="325"/>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800" b="1">
                  <a:solidFill>
                    <a:schemeClr val="tx1"/>
                  </a:solidFill>
                  <a:latin typeface="Arial" pitchFamily="-65" charset="0"/>
                </a:rPr>
                <a:t>Load</a:t>
              </a:r>
            </a:p>
          </p:txBody>
        </p:sp>
        <p:sp>
          <p:nvSpPr>
            <p:cNvPr id="2733064" name="Rectangle 8"/>
            <p:cNvSpPr>
              <a:spLocks noChangeArrowheads="1"/>
            </p:cNvSpPr>
            <p:nvPr/>
          </p:nvSpPr>
          <p:spPr bwMode="auto">
            <a:xfrm>
              <a:off x="563" y="1718"/>
              <a:ext cx="549" cy="325"/>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800" b="1">
                  <a:solidFill>
                    <a:schemeClr val="tx1"/>
                  </a:solidFill>
                  <a:latin typeface="Arial" pitchFamily="-65" charset="0"/>
                </a:rPr>
                <a:t>Add</a:t>
              </a:r>
            </a:p>
          </p:txBody>
        </p:sp>
        <p:sp>
          <p:nvSpPr>
            <p:cNvPr id="2733065" name="Rectangle 9"/>
            <p:cNvSpPr>
              <a:spLocks noChangeArrowheads="1"/>
            </p:cNvSpPr>
            <p:nvPr/>
          </p:nvSpPr>
          <p:spPr bwMode="auto">
            <a:xfrm>
              <a:off x="555" y="2182"/>
              <a:ext cx="687" cy="325"/>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800" b="1">
                  <a:solidFill>
                    <a:schemeClr val="tx1"/>
                  </a:solidFill>
                  <a:latin typeface="Arial" pitchFamily="-65" charset="0"/>
                </a:rPr>
                <a:t>Store</a:t>
              </a:r>
            </a:p>
          </p:txBody>
        </p:sp>
        <p:sp>
          <p:nvSpPr>
            <p:cNvPr id="2733066" name="Rectangle 10"/>
            <p:cNvSpPr>
              <a:spLocks noChangeArrowheads="1"/>
            </p:cNvSpPr>
            <p:nvPr/>
          </p:nvSpPr>
          <p:spPr bwMode="auto">
            <a:xfrm>
              <a:off x="598" y="2612"/>
              <a:ext cx="537" cy="325"/>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800" b="1">
                  <a:solidFill>
                    <a:schemeClr val="tx1"/>
                  </a:solidFill>
                  <a:latin typeface="Arial" pitchFamily="-65" charset="0"/>
                </a:rPr>
                <a:t>Sub</a:t>
              </a:r>
            </a:p>
          </p:txBody>
        </p:sp>
        <p:sp>
          <p:nvSpPr>
            <p:cNvPr id="2733067" name="Rectangle 11"/>
            <p:cNvSpPr>
              <a:spLocks noChangeArrowheads="1"/>
            </p:cNvSpPr>
            <p:nvPr/>
          </p:nvSpPr>
          <p:spPr bwMode="auto">
            <a:xfrm>
              <a:off x="587" y="3067"/>
              <a:ext cx="375" cy="325"/>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800" b="1">
                  <a:solidFill>
                    <a:schemeClr val="tx1"/>
                  </a:solidFill>
                  <a:latin typeface="Arial" pitchFamily="-65" charset="0"/>
                </a:rPr>
                <a:t>Or</a:t>
              </a:r>
            </a:p>
          </p:txBody>
        </p:sp>
      </p:grpSp>
      <p:grpSp>
        <p:nvGrpSpPr>
          <p:cNvPr id="4" name="Group 12"/>
          <p:cNvGrpSpPr>
            <a:grpSpLocks/>
          </p:cNvGrpSpPr>
          <p:nvPr/>
        </p:nvGrpSpPr>
        <p:grpSpPr bwMode="auto">
          <a:xfrm>
            <a:off x="2743200" y="2141538"/>
            <a:ext cx="4800600" cy="4470400"/>
            <a:chOff x="1728" y="920"/>
            <a:chExt cx="3024" cy="2816"/>
          </a:xfrm>
        </p:grpSpPr>
        <p:sp>
          <p:nvSpPr>
            <p:cNvPr id="2733069" name="Line 13"/>
            <p:cNvSpPr>
              <a:spLocks noChangeShapeType="1"/>
            </p:cNvSpPr>
            <p:nvPr/>
          </p:nvSpPr>
          <p:spPr bwMode="auto">
            <a:xfrm>
              <a:off x="1728" y="920"/>
              <a:ext cx="0" cy="2816"/>
            </a:xfrm>
            <a:prstGeom prst="line">
              <a:avLst/>
            </a:prstGeom>
            <a:noFill/>
            <a:ln w="25400">
              <a:solidFill>
                <a:schemeClr val="tx1"/>
              </a:solidFill>
              <a:prstDash val="sysDot"/>
              <a:round/>
              <a:headEnd/>
              <a:tailEnd/>
            </a:ln>
            <a:effectLst/>
          </p:spPr>
          <p:txBody>
            <a:bodyPr wrap="none" anchor="ctr">
              <a:prstTxWarp prst="textNoShape">
                <a:avLst/>
              </a:prstTxWarp>
            </a:bodyPr>
            <a:lstStyle/>
            <a:p>
              <a:endParaRPr lang="en-US"/>
            </a:p>
          </p:txBody>
        </p:sp>
        <p:sp>
          <p:nvSpPr>
            <p:cNvPr id="2733070" name="Line 14"/>
            <p:cNvSpPr>
              <a:spLocks noChangeShapeType="1"/>
            </p:cNvSpPr>
            <p:nvPr/>
          </p:nvSpPr>
          <p:spPr bwMode="auto">
            <a:xfrm>
              <a:off x="2160" y="920"/>
              <a:ext cx="0" cy="2816"/>
            </a:xfrm>
            <a:prstGeom prst="line">
              <a:avLst/>
            </a:prstGeom>
            <a:noFill/>
            <a:ln w="25400">
              <a:solidFill>
                <a:schemeClr val="tx1"/>
              </a:solidFill>
              <a:prstDash val="sysDot"/>
              <a:round/>
              <a:headEnd/>
              <a:tailEnd/>
            </a:ln>
            <a:effectLst/>
          </p:spPr>
          <p:txBody>
            <a:bodyPr wrap="none" anchor="ctr">
              <a:prstTxWarp prst="textNoShape">
                <a:avLst/>
              </a:prstTxWarp>
            </a:bodyPr>
            <a:lstStyle/>
            <a:p>
              <a:endParaRPr lang="en-US"/>
            </a:p>
          </p:txBody>
        </p:sp>
        <p:sp>
          <p:nvSpPr>
            <p:cNvPr id="2733071" name="Line 15"/>
            <p:cNvSpPr>
              <a:spLocks noChangeShapeType="1"/>
            </p:cNvSpPr>
            <p:nvPr/>
          </p:nvSpPr>
          <p:spPr bwMode="auto">
            <a:xfrm>
              <a:off x="2592" y="920"/>
              <a:ext cx="0" cy="2816"/>
            </a:xfrm>
            <a:prstGeom prst="line">
              <a:avLst/>
            </a:prstGeom>
            <a:noFill/>
            <a:ln w="25400">
              <a:solidFill>
                <a:schemeClr val="tx1"/>
              </a:solidFill>
              <a:prstDash val="sysDot"/>
              <a:round/>
              <a:headEnd/>
              <a:tailEnd/>
            </a:ln>
            <a:effectLst/>
          </p:spPr>
          <p:txBody>
            <a:bodyPr wrap="none" anchor="ctr">
              <a:prstTxWarp prst="textNoShape">
                <a:avLst/>
              </a:prstTxWarp>
            </a:bodyPr>
            <a:lstStyle/>
            <a:p>
              <a:endParaRPr lang="en-US"/>
            </a:p>
          </p:txBody>
        </p:sp>
        <p:sp>
          <p:nvSpPr>
            <p:cNvPr id="2733072" name="Line 16"/>
            <p:cNvSpPr>
              <a:spLocks noChangeShapeType="1"/>
            </p:cNvSpPr>
            <p:nvPr/>
          </p:nvSpPr>
          <p:spPr bwMode="auto">
            <a:xfrm>
              <a:off x="3024" y="920"/>
              <a:ext cx="0" cy="2816"/>
            </a:xfrm>
            <a:prstGeom prst="line">
              <a:avLst/>
            </a:prstGeom>
            <a:noFill/>
            <a:ln w="25400">
              <a:solidFill>
                <a:schemeClr val="tx1"/>
              </a:solidFill>
              <a:prstDash val="sysDot"/>
              <a:round/>
              <a:headEnd/>
              <a:tailEnd/>
            </a:ln>
            <a:effectLst/>
          </p:spPr>
          <p:txBody>
            <a:bodyPr wrap="none" anchor="ctr">
              <a:prstTxWarp prst="textNoShape">
                <a:avLst/>
              </a:prstTxWarp>
            </a:bodyPr>
            <a:lstStyle/>
            <a:p>
              <a:endParaRPr lang="en-US"/>
            </a:p>
          </p:txBody>
        </p:sp>
        <p:sp>
          <p:nvSpPr>
            <p:cNvPr id="2733073" name="Line 17"/>
            <p:cNvSpPr>
              <a:spLocks noChangeShapeType="1"/>
            </p:cNvSpPr>
            <p:nvPr/>
          </p:nvSpPr>
          <p:spPr bwMode="auto">
            <a:xfrm>
              <a:off x="3456" y="920"/>
              <a:ext cx="0" cy="2816"/>
            </a:xfrm>
            <a:prstGeom prst="line">
              <a:avLst/>
            </a:prstGeom>
            <a:noFill/>
            <a:ln w="25400">
              <a:solidFill>
                <a:schemeClr val="tx1"/>
              </a:solidFill>
              <a:prstDash val="sysDot"/>
              <a:round/>
              <a:headEnd/>
              <a:tailEnd/>
            </a:ln>
            <a:effectLst/>
          </p:spPr>
          <p:txBody>
            <a:bodyPr wrap="none" anchor="ctr">
              <a:prstTxWarp prst="textNoShape">
                <a:avLst/>
              </a:prstTxWarp>
            </a:bodyPr>
            <a:lstStyle/>
            <a:p>
              <a:endParaRPr lang="en-US"/>
            </a:p>
          </p:txBody>
        </p:sp>
        <p:sp>
          <p:nvSpPr>
            <p:cNvPr id="2733074" name="Line 18"/>
            <p:cNvSpPr>
              <a:spLocks noChangeShapeType="1"/>
            </p:cNvSpPr>
            <p:nvPr/>
          </p:nvSpPr>
          <p:spPr bwMode="auto">
            <a:xfrm>
              <a:off x="3888" y="920"/>
              <a:ext cx="0" cy="2816"/>
            </a:xfrm>
            <a:prstGeom prst="line">
              <a:avLst/>
            </a:prstGeom>
            <a:noFill/>
            <a:ln w="25400">
              <a:solidFill>
                <a:schemeClr val="tx1"/>
              </a:solidFill>
              <a:prstDash val="sysDot"/>
              <a:round/>
              <a:headEnd/>
              <a:tailEnd/>
            </a:ln>
            <a:effectLst/>
          </p:spPr>
          <p:txBody>
            <a:bodyPr wrap="none" anchor="ctr">
              <a:prstTxWarp prst="textNoShape">
                <a:avLst/>
              </a:prstTxWarp>
            </a:bodyPr>
            <a:lstStyle/>
            <a:p>
              <a:endParaRPr lang="en-US"/>
            </a:p>
          </p:txBody>
        </p:sp>
        <p:sp>
          <p:nvSpPr>
            <p:cNvPr id="2733075" name="Line 19"/>
            <p:cNvSpPr>
              <a:spLocks noChangeShapeType="1"/>
            </p:cNvSpPr>
            <p:nvPr/>
          </p:nvSpPr>
          <p:spPr bwMode="auto">
            <a:xfrm>
              <a:off x="4320" y="920"/>
              <a:ext cx="0" cy="2816"/>
            </a:xfrm>
            <a:prstGeom prst="line">
              <a:avLst/>
            </a:prstGeom>
            <a:noFill/>
            <a:ln w="25400">
              <a:solidFill>
                <a:schemeClr val="tx1"/>
              </a:solidFill>
              <a:prstDash val="sysDot"/>
              <a:round/>
              <a:headEnd/>
              <a:tailEnd/>
            </a:ln>
            <a:effectLst/>
          </p:spPr>
          <p:txBody>
            <a:bodyPr wrap="none" anchor="ctr">
              <a:prstTxWarp prst="textNoShape">
                <a:avLst/>
              </a:prstTxWarp>
            </a:bodyPr>
            <a:lstStyle/>
            <a:p>
              <a:endParaRPr lang="en-US"/>
            </a:p>
          </p:txBody>
        </p:sp>
        <p:sp>
          <p:nvSpPr>
            <p:cNvPr id="2733076" name="Line 20"/>
            <p:cNvSpPr>
              <a:spLocks noChangeShapeType="1"/>
            </p:cNvSpPr>
            <p:nvPr/>
          </p:nvSpPr>
          <p:spPr bwMode="auto">
            <a:xfrm>
              <a:off x="4752" y="920"/>
              <a:ext cx="0" cy="2816"/>
            </a:xfrm>
            <a:prstGeom prst="line">
              <a:avLst/>
            </a:prstGeom>
            <a:noFill/>
            <a:ln w="25400">
              <a:solidFill>
                <a:schemeClr val="tx1"/>
              </a:solidFill>
              <a:prstDash val="sysDot"/>
              <a:round/>
              <a:headEnd/>
              <a:tailEnd/>
            </a:ln>
            <a:effectLst/>
          </p:spPr>
          <p:txBody>
            <a:bodyPr wrap="none" anchor="ctr">
              <a:prstTxWarp prst="textNoShape">
                <a:avLst/>
              </a:prstTxWarp>
            </a:bodyPr>
            <a:lstStyle/>
            <a:p>
              <a:endParaRPr lang="en-US"/>
            </a:p>
          </p:txBody>
        </p:sp>
      </p:grpSp>
      <p:grpSp>
        <p:nvGrpSpPr>
          <p:cNvPr id="5" name="Group 21"/>
          <p:cNvGrpSpPr>
            <a:grpSpLocks/>
          </p:cNvGrpSpPr>
          <p:nvPr/>
        </p:nvGrpSpPr>
        <p:grpSpPr bwMode="auto">
          <a:xfrm>
            <a:off x="2101850" y="2662238"/>
            <a:ext cx="569913" cy="458787"/>
            <a:chOff x="1324" y="1248"/>
            <a:chExt cx="359" cy="289"/>
          </a:xfrm>
        </p:grpSpPr>
        <p:sp>
          <p:nvSpPr>
            <p:cNvPr id="2733078" name="Rectangle 22"/>
            <p:cNvSpPr>
              <a:spLocks noChangeArrowheads="1"/>
            </p:cNvSpPr>
            <p:nvPr/>
          </p:nvSpPr>
          <p:spPr bwMode="auto">
            <a:xfrm>
              <a:off x="1324" y="1250"/>
              <a:ext cx="292"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  I$</a:t>
              </a:r>
            </a:p>
          </p:txBody>
        </p:sp>
        <p:grpSp>
          <p:nvGrpSpPr>
            <p:cNvPr id="6" name="Group 23"/>
            <p:cNvGrpSpPr>
              <a:grpSpLocks/>
            </p:cNvGrpSpPr>
            <p:nvPr/>
          </p:nvGrpSpPr>
          <p:grpSpPr bwMode="auto">
            <a:xfrm>
              <a:off x="1343" y="1248"/>
              <a:ext cx="340" cy="289"/>
              <a:chOff x="1343" y="1248"/>
              <a:chExt cx="340" cy="289"/>
            </a:xfrm>
          </p:grpSpPr>
          <p:sp>
            <p:nvSpPr>
              <p:cNvPr id="2733080" name="Freeform 24"/>
              <p:cNvSpPr>
                <a:spLocks/>
              </p:cNvSpPr>
              <p:nvPr/>
            </p:nvSpPr>
            <p:spPr bwMode="auto">
              <a:xfrm>
                <a:off x="1343" y="1248"/>
                <a:ext cx="170" cy="289"/>
              </a:xfrm>
              <a:custGeom>
                <a:avLst/>
                <a:gdLst/>
                <a:ahLst/>
                <a:cxnLst>
                  <a:cxn ang="0">
                    <a:pos x="169" y="0"/>
                  </a:cxn>
                  <a:cxn ang="0">
                    <a:pos x="0" y="0"/>
                  </a:cxn>
                  <a:cxn ang="0">
                    <a:pos x="0" y="288"/>
                  </a:cxn>
                  <a:cxn ang="0">
                    <a:pos x="169" y="288"/>
                  </a:cxn>
                </a:cxnLst>
                <a:rect l="0" t="0" r="r" b="b"/>
                <a:pathLst>
                  <a:path w="170" h="289">
                    <a:moveTo>
                      <a:pt x="169" y="0"/>
                    </a:moveTo>
                    <a:lnTo>
                      <a:pt x="0" y="0"/>
                    </a:lnTo>
                    <a:lnTo>
                      <a:pt x="0" y="288"/>
                    </a:lnTo>
                    <a:lnTo>
                      <a:pt x="169"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081" name="Freeform 25"/>
              <p:cNvSpPr>
                <a:spLocks/>
              </p:cNvSpPr>
              <p:nvPr/>
            </p:nvSpPr>
            <p:spPr bwMode="auto">
              <a:xfrm>
                <a:off x="1512" y="1248"/>
                <a:ext cx="171" cy="289"/>
              </a:xfrm>
              <a:custGeom>
                <a:avLst/>
                <a:gdLst/>
                <a:ahLst/>
                <a:cxnLst>
                  <a:cxn ang="0">
                    <a:pos x="0" y="0"/>
                  </a:cxn>
                  <a:cxn ang="0">
                    <a:pos x="170" y="0"/>
                  </a:cxn>
                  <a:cxn ang="0">
                    <a:pos x="170" y="288"/>
                  </a:cxn>
                  <a:cxn ang="0">
                    <a:pos x="0" y="288"/>
                  </a:cxn>
                </a:cxnLst>
                <a:rect l="0" t="0" r="r" b="b"/>
                <a:pathLst>
                  <a:path w="171" h="289">
                    <a:moveTo>
                      <a:pt x="0" y="0"/>
                    </a:moveTo>
                    <a:lnTo>
                      <a:pt x="170" y="0"/>
                    </a:lnTo>
                    <a:lnTo>
                      <a:pt x="170"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grpSp>
      <p:grpSp>
        <p:nvGrpSpPr>
          <p:cNvPr id="7" name="Group 26"/>
          <p:cNvGrpSpPr>
            <a:grpSpLocks/>
          </p:cNvGrpSpPr>
          <p:nvPr/>
        </p:nvGrpSpPr>
        <p:grpSpPr bwMode="auto">
          <a:xfrm>
            <a:off x="1562100" y="1617662"/>
            <a:ext cx="6311900" cy="515938"/>
            <a:chOff x="984" y="551"/>
            <a:chExt cx="3976" cy="325"/>
          </a:xfrm>
        </p:grpSpPr>
        <p:sp>
          <p:nvSpPr>
            <p:cNvPr id="2733083" name="Line 27"/>
            <p:cNvSpPr>
              <a:spLocks noChangeShapeType="1"/>
            </p:cNvSpPr>
            <p:nvPr/>
          </p:nvSpPr>
          <p:spPr bwMode="auto">
            <a:xfrm>
              <a:off x="984" y="840"/>
              <a:ext cx="3976"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sp>
          <p:nvSpPr>
            <p:cNvPr id="2733084" name="Rectangle 28"/>
            <p:cNvSpPr>
              <a:spLocks noChangeArrowheads="1"/>
            </p:cNvSpPr>
            <p:nvPr/>
          </p:nvSpPr>
          <p:spPr bwMode="auto">
            <a:xfrm>
              <a:off x="1867" y="551"/>
              <a:ext cx="2168" cy="325"/>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2800" b="1">
                  <a:solidFill>
                    <a:schemeClr val="tx1"/>
                  </a:solidFill>
                  <a:latin typeface="Arial" pitchFamily="-65" charset="0"/>
                </a:rPr>
                <a:t>Time (clock cycles)</a:t>
              </a:r>
            </a:p>
          </p:txBody>
        </p:sp>
      </p:grpSp>
      <p:grpSp>
        <p:nvGrpSpPr>
          <p:cNvPr id="8" name="Group 29"/>
          <p:cNvGrpSpPr>
            <a:grpSpLocks/>
          </p:cNvGrpSpPr>
          <p:nvPr/>
        </p:nvGrpSpPr>
        <p:grpSpPr bwMode="auto">
          <a:xfrm>
            <a:off x="3340100" y="2509838"/>
            <a:ext cx="857250" cy="2033587"/>
            <a:chOff x="2104" y="1437"/>
            <a:chExt cx="540" cy="1281"/>
          </a:xfrm>
        </p:grpSpPr>
        <p:sp>
          <p:nvSpPr>
            <p:cNvPr id="2733086" name="Line 30"/>
            <p:cNvSpPr>
              <a:spLocks noChangeShapeType="1"/>
            </p:cNvSpPr>
            <p:nvPr/>
          </p:nvSpPr>
          <p:spPr bwMode="auto">
            <a:xfrm>
              <a:off x="2489" y="1677"/>
              <a:ext cx="155"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087" name="Freeform 31" descr="25%"/>
            <p:cNvSpPr>
              <a:spLocks/>
            </p:cNvSpPr>
            <p:nvPr/>
          </p:nvSpPr>
          <p:spPr bwMode="auto">
            <a:xfrm>
              <a:off x="2396" y="1965"/>
              <a:ext cx="148" cy="289"/>
            </a:xfrm>
            <a:custGeom>
              <a:avLst/>
              <a:gdLst/>
              <a:ahLst/>
              <a:cxnLst>
                <a:cxn ang="0">
                  <a:pos x="0" y="0"/>
                </a:cxn>
                <a:cxn ang="0">
                  <a:pos x="147" y="0"/>
                </a:cxn>
                <a:cxn ang="0">
                  <a:pos x="147" y="288"/>
                </a:cxn>
                <a:cxn ang="0">
                  <a:pos x="0" y="288"/>
                </a:cxn>
              </a:cxnLst>
              <a:rect l="0" t="0" r="r" b="b"/>
              <a:pathLst>
                <a:path w="148" h="289">
                  <a:moveTo>
                    <a:pt x="0" y="0"/>
                  </a:moveTo>
                  <a:lnTo>
                    <a:pt x="147" y="0"/>
                  </a:lnTo>
                  <a:lnTo>
                    <a:pt x="147" y="288"/>
                  </a:lnTo>
                  <a:lnTo>
                    <a:pt x="0" y="288"/>
                  </a:lnTo>
                </a:path>
              </a:pathLst>
            </a:custGeom>
            <a:pattFill prst="pct25">
              <a:fgClr>
                <a:schemeClr val="accent1"/>
              </a:fgClr>
              <a:bgClr>
                <a:srgbClr val="FFFFFF"/>
              </a:bgClr>
            </a:patt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nvGrpSpPr>
            <p:cNvPr id="9" name="Group 32"/>
            <p:cNvGrpSpPr>
              <a:grpSpLocks/>
            </p:cNvGrpSpPr>
            <p:nvPr/>
          </p:nvGrpSpPr>
          <p:grpSpPr bwMode="auto">
            <a:xfrm>
              <a:off x="2178" y="2429"/>
              <a:ext cx="359" cy="289"/>
              <a:chOff x="2178" y="2144"/>
              <a:chExt cx="359" cy="289"/>
            </a:xfrm>
          </p:grpSpPr>
          <p:sp>
            <p:nvSpPr>
              <p:cNvPr id="2733089" name="Rectangle 33"/>
              <p:cNvSpPr>
                <a:spLocks noChangeArrowheads="1"/>
              </p:cNvSpPr>
              <p:nvPr/>
            </p:nvSpPr>
            <p:spPr bwMode="auto">
              <a:xfrm>
                <a:off x="2178" y="2146"/>
                <a:ext cx="292"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  I$</a:t>
                </a:r>
              </a:p>
            </p:txBody>
          </p:sp>
          <p:grpSp>
            <p:nvGrpSpPr>
              <p:cNvPr id="10" name="Group 34"/>
              <p:cNvGrpSpPr>
                <a:grpSpLocks/>
              </p:cNvGrpSpPr>
              <p:nvPr/>
            </p:nvGrpSpPr>
            <p:grpSpPr bwMode="auto">
              <a:xfrm>
                <a:off x="2197" y="2144"/>
                <a:ext cx="340" cy="289"/>
                <a:chOff x="2197" y="2144"/>
                <a:chExt cx="340" cy="289"/>
              </a:xfrm>
            </p:grpSpPr>
            <p:sp>
              <p:nvSpPr>
                <p:cNvPr id="2733091" name="Freeform 35"/>
                <p:cNvSpPr>
                  <a:spLocks/>
                </p:cNvSpPr>
                <p:nvPr/>
              </p:nvSpPr>
              <p:spPr bwMode="auto">
                <a:xfrm>
                  <a:off x="2197" y="2144"/>
                  <a:ext cx="170" cy="289"/>
                </a:xfrm>
                <a:custGeom>
                  <a:avLst/>
                  <a:gdLst/>
                  <a:ahLst/>
                  <a:cxnLst>
                    <a:cxn ang="0">
                      <a:pos x="169" y="0"/>
                    </a:cxn>
                    <a:cxn ang="0">
                      <a:pos x="0" y="0"/>
                    </a:cxn>
                    <a:cxn ang="0">
                      <a:pos x="0" y="288"/>
                    </a:cxn>
                    <a:cxn ang="0">
                      <a:pos x="169" y="288"/>
                    </a:cxn>
                  </a:cxnLst>
                  <a:rect l="0" t="0" r="r" b="b"/>
                  <a:pathLst>
                    <a:path w="170" h="289">
                      <a:moveTo>
                        <a:pt x="169" y="0"/>
                      </a:moveTo>
                      <a:lnTo>
                        <a:pt x="0" y="0"/>
                      </a:lnTo>
                      <a:lnTo>
                        <a:pt x="0" y="288"/>
                      </a:lnTo>
                      <a:lnTo>
                        <a:pt x="169"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092" name="Freeform 36"/>
                <p:cNvSpPr>
                  <a:spLocks/>
                </p:cNvSpPr>
                <p:nvPr/>
              </p:nvSpPr>
              <p:spPr bwMode="auto">
                <a:xfrm>
                  <a:off x="2366" y="2144"/>
                  <a:ext cx="171" cy="289"/>
                </a:xfrm>
                <a:custGeom>
                  <a:avLst/>
                  <a:gdLst/>
                  <a:ahLst/>
                  <a:cxnLst>
                    <a:cxn ang="0">
                      <a:pos x="0" y="0"/>
                    </a:cxn>
                    <a:cxn ang="0">
                      <a:pos x="170" y="0"/>
                    </a:cxn>
                    <a:cxn ang="0">
                      <a:pos x="170" y="288"/>
                    </a:cxn>
                    <a:cxn ang="0">
                      <a:pos x="0" y="288"/>
                    </a:cxn>
                  </a:cxnLst>
                  <a:rect l="0" t="0" r="r" b="b"/>
                  <a:pathLst>
                    <a:path w="171" h="289">
                      <a:moveTo>
                        <a:pt x="0" y="0"/>
                      </a:moveTo>
                      <a:lnTo>
                        <a:pt x="170" y="0"/>
                      </a:lnTo>
                      <a:lnTo>
                        <a:pt x="170"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grpSp>
        <p:grpSp>
          <p:nvGrpSpPr>
            <p:cNvPr id="11" name="Group 37"/>
            <p:cNvGrpSpPr>
              <a:grpSpLocks/>
            </p:cNvGrpSpPr>
            <p:nvPr/>
          </p:nvGrpSpPr>
          <p:grpSpPr bwMode="auto">
            <a:xfrm>
              <a:off x="2255" y="1437"/>
              <a:ext cx="227" cy="481"/>
              <a:chOff x="2255" y="1152"/>
              <a:chExt cx="227" cy="481"/>
            </a:xfrm>
          </p:grpSpPr>
          <p:sp>
            <p:nvSpPr>
              <p:cNvPr id="2733094" name="Freeform 38"/>
              <p:cNvSpPr>
                <a:spLocks/>
              </p:cNvSpPr>
              <p:nvPr/>
            </p:nvSpPr>
            <p:spPr bwMode="auto">
              <a:xfrm>
                <a:off x="2269" y="1152"/>
                <a:ext cx="213" cy="481"/>
              </a:xfrm>
              <a:custGeom>
                <a:avLst/>
                <a:gdLst/>
                <a:ahLst/>
                <a:cxnLst>
                  <a:cxn ang="0">
                    <a:pos x="0" y="320"/>
                  </a:cxn>
                  <a:cxn ang="0">
                    <a:pos x="71" y="240"/>
                  </a:cxn>
                  <a:cxn ang="0">
                    <a:pos x="0" y="160"/>
                  </a:cxn>
                  <a:cxn ang="0">
                    <a:pos x="0" y="0"/>
                  </a:cxn>
                  <a:cxn ang="0">
                    <a:pos x="212" y="160"/>
                  </a:cxn>
                  <a:cxn ang="0">
                    <a:pos x="212" y="320"/>
                  </a:cxn>
                  <a:cxn ang="0">
                    <a:pos x="0" y="480"/>
                  </a:cxn>
                  <a:cxn ang="0">
                    <a:pos x="0" y="320"/>
                  </a:cxn>
                </a:cxnLst>
                <a:rect l="0" t="0" r="r" b="b"/>
                <a:pathLst>
                  <a:path w="213" h="481">
                    <a:moveTo>
                      <a:pt x="0" y="320"/>
                    </a:moveTo>
                    <a:lnTo>
                      <a:pt x="71" y="240"/>
                    </a:lnTo>
                    <a:lnTo>
                      <a:pt x="0" y="160"/>
                    </a:lnTo>
                    <a:lnTo>
                      <a:pt x="0" y="0"/>
                    </a:lnTo>
                    <a:lnTo>
                      <a:pt x="212" y="160"/>
                    </a:lnTo>
                    <a:lnTo>
                      <a:pt x="212" y="320"/>
                    </a:lnTo>
                    <a:lnTo>
                      <a:pt x="0" y="480"/>
                    </a:lnTo>
                    <a:lnTo>
                      <a:pt x="0" y="32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095" name="Rectangle 39"/>
              <p:cNvSpPr>
                <a:spLocks noChangeArrowheads="1"/>
              </p:cNvSpPr>
              <p:nvPr/>
            </p:nvSpPr>
            <p:spPr bwMode="auto">
              <a:xfrm rot="5400000">
                <a:off x="2168" y="1273"/>
                <a:ext cx="384"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ALU</a:t>
                </a:r>
              </a:p>
            </p:txBody>
          </p:sp>
        </p:grpSp>
        <p:sp>
          <p:nvSpPr>
            <p:cNvPr id="2733096" name="Line 40"/>
            <p:cNvSpPr>
              <a:spLocks noChangeShapeType="1"/>
            </p:cNvSpPr>
            <p:nvPr/>
          </p:nvSpPr>
          <p:spPr bwMode="auto">
            <a:xfrm>
              <a:off x="2104" y="1581"/>
              <a:ext cx="157"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097" name="Line 41"/>
            <p:cNvSpPr>
              <a:spLocks noChangeShapeType="1"/>
            </p:cNvSpPr>
            <p:nvPr/>
          </p:nvSpPr>
          <p:spPr bwMode="auto">
            <a:xfrm>
              <a:off x="2104" y="1773"/>
              <a:ext cx="157"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098" name="Freeform 42"/>
            <p:cNvSpPr>
              <a:spLocks/>
            </p:cNvSpPr>
            <p:nvPr/>
          </p:nvSpPr>
          <p:spPr bwMode="auto">
            <a:xfrm>
              <a:off x="2197" y="1672"/>
              <a:ext cx="337" cy="278"/>
            </a:xfrm>
            <a:custGeom>
              <a:avLst/>
              <a:gdLst/>
              <a:ahLst/>
              <a:cxnLst>
                <a:cxn ang="0">
                  <a:pos x="0" y="101"/>
                </a:cxn>
                <a:cxn ang="0">
                  <a:pos x="0" y="277"/>
                </a:cxn>
                <a:cxn ang="0">
                  <a:pos x="294" y="277"/>
                </a:cxn>
                <a:cxn ang="0">
                  <a:pos x="294" y="90"/>
                </a:cxn>
                <a:cxn ang="0">
                  <a:pos x="336" y="0"/>
                </a:cxn>
              </a:cxnLst>
              <a:rect l="0" t="0" r="r" b="b"/>
              <a:pathLst>
                <a:path w="337" h="278">
                  <a:moveTo>
                    <a:pt x="0" y="101"/>
                  </a:moveTo>
                  <a:lnTo>
                    <a:pt x="0" y="277"/>
                  </a:lnTo>
                  <a:lnTo>
                    <a:pt x="294" y="277"/>
                  </a:lnTo>
                  <a:lnTo>
                    <a:pt x="294" y="90"/>
                  </a:lnTo>
                  <a:lnTo>
                    <a:pt x="336" y="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099" name="Rectangle 43"/>
            <p:cNvSpPr>
              <a:spLocks noChangeArrowheads="1"/>
            </p:cNvSpPr>
            <p:nvPr/>
          </p:nvSpPr>
          <p:spPr bwMode="auto">
            <a:xfrm>
              <a:off x="2211" y="1988"/>
              <a:ext cx="327"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Reg</a:t>
              </a:r>
            </a:p>
          </p:txBody>
        </p:sp>
        <p:grpSp>
          <p:nvGrpSpPr>
            <p:cNvPr id="12" name="Group 44"/>
            <p:cNvGrpSpPr>
              <a:grpSpLocks/>
            </p:cNvGrpSpPr>
            <p:nvPr/>
          </p:nvGrpSpPr>
          <p:grpSpPr bwMode="auto">
            <a:xfrm>
              <a:off x="2230" y="1981"/>
              <a:ext cx="296" cy="289"/>
              <a:chOff x="2230" y="1696"/>
              <a:chExt cx="296" cy="289"/>
            </a:xfrm>
          </p:grpSpPr>
          <p:sp>
            <p:nvSpPr>
              <p:cNvPr id="2733101" name="Freeform 45"/>
              <p:cNvSpPr>
                <a:spLocks/>
              </p:cNvSpPr>
              <p:nvPr/>
            </p:nvSpPr>
            <p:spPr bwMode="auto">
              <a:xfrm>
                <a:off x="2230" y="1696"/>
                <a:ext cx="149" cy="289"/>
              </a:xfrm>
              <a:custGeom>
                <a:avLst/>
                <a:gdLst/>
                <a:ahLst/>
                <a:cxnLst>
                  <a:cxn ang="0">
                    <a:pos x="148" y="0"/>
                  </a:cxn>
                  <a:cxn ang="0">
                    <a:pos x="0" y="0"/>
                  </a:cxn>
                  <a:cxn ang="0">
                    <a:pos x="0" y="288"/>
                  </a:cxn>
                  <a:cxn ang="0">
                    <a:pos x="148" y="288"/>
                  </a:cxn>
                </a:cxnLst>
                <a:rect l="0" t="0" r="r" b="b"/>
                <a:pathLst>
                  <a:path w="149" h="289">
                    <a:moveTo>
                      <a:pt x="148" y="0"/>
                    </a:moveTo>
                    <a:lnTo>
                      <a:pt x="0" y="0"/>
                    </a:lnTo>
                    <a:lnTo>
                      <a:pt x="0" y="288"/>
                    </a:lnTo>
                    <a:lnTo>
                      <a:pt x="148"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02" name="Freeform 46"/>
              <p:cNvSpPr>
                <a:spLocks/>
              </p:cNvSpPr>
              <p:nvPr/>
            </p:nvSpPr>
            <p:spPr bwMode="auto">
              <a:xfrm>
                <a:off x="2378" y="1696"/>
                <a:ext cx="148" cy="289"/>
              </a:xfrm>
              <a:custGeom>
                <a:avLst/>
                <a:gdLst/>
                <a:ahLst/>
                <a:cxnLst>
                  <a:cxn ang="0">
                    <a:pos x="0" y="0"/>
                  </a:cxn>
                  <a:cxn ang="0">
                    <a:pos x="147" y="0"/>
                  </a:cxn>
                  <a:cxn ang="0">
                    <a:pos x="147" y="288"/>
                  </a:cxn>
                  <a:cxn ang="0">
                    <a:pos x="0" y="288"/>
                  </a:cxn>
                </a:cxnLst>
                <a:rect l="0" t="0" r="r" b="b"/>
                <a:pathLst>
                  <a:path w="148" h="289">
                    <a:moveTo>
                      <a:pt x="0" y="0"/>
                    </a:moveTo>
                    <a:lnTo>
                      <a:pt x="147" y="0"/>
                    </a:lnTo>
                    <a:lnTo>
                      <a:pt x="147"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sp>
          <p:nvSpPr>
            <p:cNvPr id="2733103" name="Line 47"/>
            <p:cNvSpPr>
              <a:spLocks noChangeShapeType="1"/>
            </p:cNvSpPr>
            <p:nvPr/>
          </p:nvSpPr>
          <p:spPr bwMode="auto">
            <a:xfrm>
              <a:off x="2115" y="2125"/>
              <a:ext cx="96"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104" name="Freeform 48"/>
            <p:cNvSpPr>
              <a:spLocks/>
            </p:cNvSpPr>
            <p:nvPr/>
          </p:nvSpPr>
          <p:spPr bwMode="auto">
            <a:xfrm>
              <a:off x="2177" y="2029"/>
              <a:ext cx="48" cy="97"/>
            </a:xfrm>
            <a:custGeom>
              <a:avLst/>
              <a:gdLst/>
              <a:ahLst/>
              <a:cxnLst>
                <a:cxn ang="0">
                  <a:pos x="0" y="96"/>
                </a:cxn>
                <a:cxn ang="0">
                  <a:pos x="0" y="0"/>
                </a:cxn>
                <a:cxn ang="0">
                  <a:pos x="47" y="0"/>
                </a:cxn>
                <a:cxn ang="0">
                  <a:pos x="47" y="0"/>
                </a:cxn>
              </a:cxnLst>
              <a:rect l="0" t="0" r="r" b="b"/>
              <a:pathLst>
                <a:path w="48" h="97">
                  <a:moveTo>
                    <a:pt x="0" y="96"/>
                  </a:moveTo>
                  <a:lnTo>
                    <a:pt x="0" y="0"/>
                  </a:lnTo>
                  <a:lnTo>
                    <a:pt x="47" y="0"/>
                  </a:lnTo>
                  <a:lnTo>
                    <a:pt x="47" y="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grpSp>
        <p:nvGrpSpPr>
          <p:cNvPr id="13" name="Group 49"/>
          <p:cNvGrpSpPr>
            <a:grpSpLocks/>
          </p:cNvGrpSpPr>
          <p:nvPr/>
        </p:nvGrpSpPr>
        <p:grpSpPr bwMode="auto">
          <a:xfrm>
            <a:off x="4017963" y="2586038"/>
            <a:ext cx="857250" cy="2668587"/>
            <a:chOff x="2531" y="1485"/>
            <a:chExt cx="540" cy="1681"/>
          </a:xfrm>
        </p:grpSpPr>
        <p:sp>
          <p:nvSpPr>
            <p:cNvPr id="2733106" name="Line 50"/>
            <p:cNvSpPr>
              <a:spLocks noChangeShapeType="1"/>
            </p:cNvSpPr>
            <p:nvPr/>
          </p:nvSpPr>
          <p:spPr bwMode="auto">
            <a:xfrm>
              <a:off x="2916" y="2125"/>
              <a:ext cx="155"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107" name="Freeform 51"/>
            <p:cNvSpPr>
              <a:spLocks/>
            </p:cNvSpPr>
            <p:nvPr/>
          </p:nvSpPr>
          <p:spPr bwMode="auto">
            <a:xfrm>
              <a:off x="2610" y="1677"/>
              <a:ext cx="431" cy="193"/>
            </a:xfrm>
            <a:custGeom>
              <a:avLst/>
              <a:gdLst/>
              <a:ahLst/>
              <a:cxnLst>
                <a:cxn ang="0">
                  <a:pos x="0" y="0"/>
                </a:cxn>
                <a:cxn ang="0">
                  <a:pos x="0" y="192"/>
                </a:cxn>
                <a:cxn ang="0">
                  <a:pos x="391" y="192"/>
                </a:cxn>
                <a:cxn ang="0">
                  <a:pos x="391" y="64"/>
                </a:cxn>
                <a:cxn ang="0">
                  <a:pos x="430" y="0"/>
                </a:cxn>
              </a:cxnLst>
              <a:rect l="0" t="0" r="r" b="b"/>
              <a:pathLst>
                <a:path w="431" h="193">
                  <a:moveTo>
                    <a:pt x="0" y="0"/>
                  </a:moveTo>
                  <a:lnTo>
                    <a:pt x="0" y="192"/>
                  </a:lnTo>
                  <a:lnTo>
                    <a:pt x="391" y="192"/>
                  </a:lnTo>
                  <a:lnTo>
                    <a:pt x="391" y="64"/>
                  </a:lnTo>
                  <a:lnTo>
                    <a:pt x="430" y="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08" name="Freeform 52" descr="25%"/>
            <p:cNvSpPr>
              <a:spLocks/>
            </p:cNvSpPr>
            <p:nvPr/>
          </p:nvSpPr>
          <p:spPr bwMode="auto">
            <a:xfrm>
              <a:off x="2806" y="2436"/>
              <a:ext cx="148" cy="289"/>
            </a:xfrm>
            <a:custGeom>
              <a:avLst/>
              <a:gdLst/>
              <a:ahLst/>
              <a:cxnLst>
                <a:cxn ang="0">
                  <a:pos x="0" y="0"/>
                </a:cxn>
                <a:cxn ang="0">
                  <a:pos x="147" y="0"/>
                </a:cxn>
                <a:cxn ang="0">
                  <a:pos x="147" y="288"/>
                </a:cxn>
                <a:cxn ang="0">
                  <a:pos x="0" y="288"/>
                </a:cxn>
              </a:cxnLst>
              <a:rect l="0" t="0" r="r" b="b"/>
              <a:pathLst>
                <a:path w="148" h="289">
                  <a:moveTo>
                    <a:pt x="0" y="0"/>
                  </a:moveTo>
                  <a:lnTo>
                    <a:pt x="147" y="0"/>
                  </a:lnTo>
                  <a:lnTo>
                    <a:pt x="147" y="288"/>
                  </a:lnTo>
                  <a:lnTo>
                    <a:pt x="0" y="288"/>
                  </a:lnTo>
                </a:path>
              </a:pathLst>
            </a:custGeom>
            <a:pattFill prst="pct25">
              <a:fgClr>
                <a:schemeClr val="accent1"/>
              </a:fgClr>
              <a:bgClr>
                <a:srgbClr val="FFFFFF"/>
              </a:bgClr>
            </a:patt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nvGrpSpPr>
            <p:cNvPr id="14" name="Group 53"/>
            <p:cNvGrpSpPr>
              <a:grpSpLocks/>
            </p:cNvGrpSpPr>
            <p:nvPr/>
          </p:nvGrpSpPr>
          <p:grpSpPr bwMode="auto">
            <a:xfrm>
              <a:off x="2624" y="1485"/>
              <a:ext cx="340" cy="289"/>
              <a:chOff x="2624" y="1200"/>
              <a:chExt cx="340" cy="289"/>
            </a:xfrm>
          </p:grpSpPr>
          <p:sp>
            <p:nvSpPr>
              <p:cNvPr id="2733110" name="Freeform 54"/>
              <p:cNvSpPr>
                <a:spLocks/>
              </p:cNvSpPr>
              <p:nvPr/>
            </p:nvSpPr>
            <p:spPr bwMode="auto">
              <a:xfrm>
                <a:off x="2624" y="1200"/>
                <a:ext cx="170" cy="289"/>
              </a:xfrm>
              <a:custGeom>
                <a:avLst/>
                <a:gdLst/>
                <a:ahLst/>
                <a:cxnLst>
                  <a:cxn ang="0">
                    <a:pos x="169" y="0"/>
                  </a:cxn>
                  <a:cxn ang="0">
                    <a:pos x="0" y="0"/>
                  </a:cxn>
                  <a:cxn ang="0">
                    <a:pos x="0" y="288"/>
                  </a:cxn>
                  <a:cxn ang="0">
                    <a:pos x="169" y="288"/>
                  </a:cxn>
                </a:cxnLst>
                <a:rect l="0" t="0" r="r" b="b"/>
                <a:pathLst>
                  <a:path w="170" h="289">
                    <a:moveTo>
                      <a:pt x="169" y="0"/>
                    </a:moveTo>
                    <a:lnTo>
                      <a:pt x="0" y="0"/>
                    </a:lnTo>
                    <a:lnTo>
                      <a:pt x="0" y="288"/>
                    </a:lnTo>
                    <a:lnTo>
                      <a:pt x="169"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11" name="Freeform 55"/>
              <p:cNvSpPr>
                <a:spLocks/>
              </p:cNvSpPr>
              <p:nvPr/>
            </p:nvSpPr>
            <p:spPr bwMode="auto">
              <a:xfrm>
                <a:off x="2793" y="1200"/>
                <a:ext cx="171" cy="289"/>
              </a:xfrm>
              <a:custGeom>
                <a:avLst/>
                <a:gdLst/>
                <a:ahLst/>
                <a:cxnLst>
                  <a:cxn ang="0">
                    <a:pos x="0" y="0"/>
                  </a:cxn>
                  <a:cxn ang="0">
                    <a:pos x="170" y="0"/>
                  </a:cxn>
                  <a:cxn ang="0">
                    <a:pos x="170" y="288"/>
                  </a:cxn>
                  <a:cxn ang="0">
                    <a:pos x="0" y="288"/>
                  </a:cxn>
                </a:cxnLst>
                <a:rect l="0" t="0" r="r" b="b"/>
                <a:pathLst>
                  <a:path w="171" h="289">
                    <a:moveTo>
                      <a:pt x="0" y="0"/>
                    </a:moveTo>
                    <a:lnTo>
                      <a:pt x="170" y="0"/>
                    </a:lnTo>
                    <a:lnTo>
                      <a:pt x="170"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sp>
          <p:nvSpPr>
            <p:cNvPr id="2733112" name="Rectangle 56"/>
            <p:cNvSpPr>
              <a:spLocks noChangeArrowheads="1"/>
            </p:cNvSpPr>
            <p:nvPr/>
          </p:nvSpPr>
          <p:spPr bwMode="auto">
            <a:xfrm>
              <a:off x="2638" y="2436"/>
              <a:ext cx="327"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Reg</a:t>
              </a:r>
            </a:p>
          </p:txBody>
        </p:sp>
        <p:grpSp>
          <p:nvGrpSpPr>
            <p:cNvPr id="15" name="Group 57"/>
            <p:cNvGrpSpPr>
              <a:grpSpLocks/>
            </p:cNvGrpSpPr>
            <p:nvPr/>
          </p:nvGrpSpPr>
          <p:grpSpPr bwMode="auto">
            <a:xfrm>
              <a:off x="2657" y="2429"/>
              <a:ext cx="296" cy="289"/>
              <a:chOff x="2657" y="2144"/>
              <a:chExt cx="296" cy="289"/>
            </a:xfrm>
          </p:grpSpPr>
          <p:sp>
            <p:nvSpPr>
              <p:cNvPr id="2733114" name="Freeform 58"/>
              <p:cNvSpPr>
                <a:spLocks/>
              </p:cNvSpPr>
              <p:nvPr/>
            </p:nvSpPr>
            <p:spPr bwMode="auto">
              <a:xfrm>
                <a:off x="2657" y="2144"/>
                <a:ext cx="149" cy="289"/>
              </a:xfrm>
              <a:custGeom>
                <a:avLst/>
                <a:gdLst/>
                <a:ahLst/>
                <a:cxnLst>
                  <a:cxn ang="0">
                    <a:pos x="148" y="0"/>
                  </a:cxn>
                  <a:cxn ang="0">
                    <a:pos x="0" y="0"/>
                  </a:cxn>
                  <a:cxn ang="0">
                    <a:pos x="0" y="288"/>
                  </a:cxn>
                  <a:cxn ang="0">
                    <a:pos x="148" y="288"/>
                  </a:cxn>
                </a:cxnLst>
                <a:rect l="0" t="0" r="r" b="b"/>
                <a:pathLst>
                  <a:path w="149" h="289">
                    <a:moveTo>
                      <a:pt x="148" y="0"/>
                    </a:moveTo>
                    <a:lnTo>
                      <a:pt x="0" y="0"/>
                    </a:lnTo>
                    <a:lnTo>
                      <a:pt x="0" y="288"/>
                    </a:lnTo>
                    <a:lnTo>
                      <a:pt x="148"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15" name="Freeform 59"/>
              <p:cNvSpPr>
                <a:spLocks/>
              </p:cNvSpPr>
              <p:nvPr/>
            </p:nvSpPr>
            <p:spPr bwMode="auto">
              <a:xfrm>
                <a:off x="2805" y="2144"/>
                <a:ext cx="148" cy="289"/>
              </a:xfrm>
              <a:custGeom>
                <a:avLst/>
                <a:gdLst/>
                <a:ahLst/>
                <a:cxnLst>
                  <a:cxn ang="0">
                    <a:pos x="0" y="0"/>
                  </a:cxn>
                  <a:cxn ang="0">
                    <a:pos x="147" y="0"/>
                  </a:cxn>
                  <a:cxn ang="0">
                    <a:pos x="147" y="288"/>
                  </a:cxn>
                  <a:cxn ang="0">
                    <a:pos x="0" y="288"/>
                  </a:cxn>
                </a:cxnLst>
                <a:rect l="0" t="0" r="r" b="b"/>
                <a:pathLst>
                  <a:path w="148" h="289">
                    <a:moveTo>
                      <a:pt x="0" y="0"/>
                    </a:moveTo>
                    <a:lnTo>
                      <a:pt x="147" y="0"/>
                    </a:lnTo>
                    <a:lnTo>
                      <a:pt x="147"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sp>
          <p:nvSpPr>
            <p:cNvPr id="2733116" name="Line 60"/>
            <p:cNvSpPr>
              <a:spLocks noChangeShapeType="1"/>
            </p:cNvSpPr>
            <p:nvPr/>
          </p:nvSpPr>
          <p:spPr bwMode="auto">
            <a:xfrm>
              <a:off x="2542" y="2573"/>
              <a:ext cx="96"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117" name="Freeform 61"/>
            <p:cNvSpPr>
              <a:spLocks/>
            </p:cNvSpPr>
            <p:nvPr/>
          </p:nvSpPr>
          <p:spPr bwMode="auto">
            <a:xfrm>
              <a:off x="2604" y="2477"/>
              <a:ext cx="48" cy="97"/>
            </a:xfrm>
            <a:custGeom>
              <a:avLst/>
              <a:gdLst/>
              <a:ahLst/>
              <a:cxnLst>
                <a:cxn ang="0">
                  <a:pos x="0" y="96"/>
                </a:cxn>
                <a:cxn ang="0">
                  <a:pos x="0" y="0"/>
                </a:cxn>
                <a:cxn ang="0">
                  <a:pos x="47" y="0"/>
                </a:cxn>
                <a:cxn ang="0">
                  <a:pos x="47" y="0"/>
                </a:cxn>
              </a:cxnLst>
              <a:rect l="0" t="0" r="r" b="b"/>
              <a:pathLst>
                <a:path w="48" h="97">
                  <a:moveTo>
                    <a:pt x="0" y="96"/>
                  </a:moveTo>
                  <a:lnTo>
                    <a:pt x="0" y="0"/>
                  </a:lnTo>
                  <a:lnTo>
                    <a:pt x="47" y="0"/>
                  </a:lnTo>
                  <a:lnTo>
                    <a:pt x="47" y="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nvGrpSpPr>
            <p:cNvPr id="16" name="Group 62"/>
            <p:cNvGrpSpPr>
              <a:grpSpLocks/>
            </p:cNvGrpSpPr>
            <p:nvPr/>
          </p:nvGrpSpPr>
          <p:grpSpPr bwMode="auto">
            <a:xfrm>
              <a:off x="2624" y="2877"/>
              <a:ext cx="340" cy="289"/>
              <a:chOff x="2624" y="2592"/>
              <a:chExt cx="340" cy="289"/>
            </a:xfrm>
          </p:grpSpPr>
          <p:sp>
            <p:nvSpPr>
              <p:cNvPr id="2733119" name="Freeform 63"/>
              <p:cNvSpPr>
                <a:spLocks/>
              </p:cNvSpPr>
              <p:nvPr/>
            </p:nvSpPr>
            <p:spPr bwMode="auto">
              <a:xfrm>
                <a:off x="2624" y="2592"/>
                <a:ext cx="170" cy="289"/>
              </a:xfrm>
              <a:custGeom>
                <a:avLst/>
                <a:gdLst/>
                <a:ahLst/>
                <a:cxnLst>
                  <a:cxn ang="0">
                    <a:pos x="169" y="0"/>
                  </a:cxn>
                  <a:cxn ang="0">
                    <a:pos x="0" y="0"/>
                  </a:cxn>
                  <a:cxn ang="0">
                    <a:pos x="0" y="288"/>
                  </a:cxn>
                  <a:cxn ang="0">
                    <a:pos x="169" y="288"/>
                  </a:cxn>
                </a:cxnLst>
                <a:rect l="0" t="0" r="r" b="b"/>
                <a:pathLst>
                  <a:path w="170" h="289">
                    <a:moveTo>
                      <a:pt x="169" y="0"/>
                    </a:moveTo>
                    <a:lnTo>
                      <a:pt x="0" y="0"/>
                    </a:lnTo>
                    <a:lnTo>
                      <a:pt x="0" y="288"/>
                    </a:lnTo>
                    <a:lnTo>
                      <a:pt x="169"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20" name="Freeform 64"/>
              <p:cNvSpPr>
                <a:spLocks/>
              </p:cNvSpPr>
              <p:nvPr/>
            </p:nvSpPr>
            <p:spPr bwMode="auto">
              <a:xfrm>
                <a:off x="2793" y="2592"/>
                <a:ext cx="171" cy="289"/>
              </a:xfrm>
              <a:custGeom>
                <a:avLst/>
                <a:gdLst/>
                <a:ahLst/>
                <a:cxnLst>
                  <a:cxn ang="0">
                    <a:pos x="0" y="0"/>
                  </a:cxn>
                  <a:cxn ang="0">
                    <a:pos x="170" y="0"/>
                  </a:cxn>
                  <a:cxn ang="0">
                    <a:pos x="170" y="288"/>
                  </a:cxn>
                  <a:cxn ang="0">
                    <a:pos x="0" y="288"/>
                  </a:cxn>
                </a:cxnLst>
                <a:rect l="0" t="0" r="r" b="b"/>
                <a:pathLst>
                  <a:path w="171" h="289">
                    <a:moveTo>
                      <a:pt x="0" y="0"/>
                    </a:moveTo>
                    <a:lnTo>
                      <a:pt x="170" y="0"/>
                    </a:lnTo>
                    <a:lnTo>
                      <a:pt x="170"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sp>
          <p:nvSpPr>
            <p:cNvPr id="2733121" name="Rectangle 65"/>
            <p:cNvSpPr>
              <a:spLocks noChangeArrowheads="1"/>
            </p:cNvSpPr>
            <p:nvPr/>
          </p:nvSpPr>
          <p:spPr bwMode="auto">
            <a:xfrm>
              <a:off x="2605" y="2879"/>
              <a:ext cx="292"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  I$</a:t>
              </a:r>
            </a:p>
          </p:txBody>
        </p:sp>
        <p:sp>
          <p:nvSpPr>
            <p:cNvPr id="2733122" name="Rectangle 66"/>
            <p:cNvSpPr>
              <a:spLocks noChangeArrowheads="1"/>
            </p:cNvSpPr>
            <p:nvPr/>
          </p:nvSpPr>
          <p:spPr bwMode="auto">
            <a:xfrm>
              <a:off x="2601" y="1535"/>
              <a:ext cx="334"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  D$</a:t>
              </a:r>
            </a:p>
          </p:txBody>
        </p:sp>
        <p:grpSp>
          <p:nvGrpSpPr>
            <p:cNvPr id="17" name="Group 67"/>
            <p:cNvGrpSpPr>
              <a:grpSpLocks/>
            </p:cNvGrpSpPr>
            <p:nvPr/>
          </p:nvGrpSpPr>
          <p:grpSpPr bwMode="auto">
            <a:xfrm>
              <a:off x="2682" y="1885"/>
              <a:ext cx="227" cy="481"/>
              <a:chOff x="2682" y="1600"/>
              <a:chExt cx="227" cy="481"/>
            </a:xfrm>
          </p:grpSpPr>
          <p:sp>
            <p:nvSpPr>
              <p:cNvPr id="2733124" name="Freeform 68"/>
              <p:cNvSpPr>
                <a:spLocks/>
              </p:cNvSpPr>
              <p:nvPr/>
            </p:nvSpPr>
            <p:spPr bwMode="auto">
              <a:xfrm>
                <a:off x="2696" y="1600"/>
                <a:ext cx="213" cy="481"/>
              </a:xfrm>
              <a:custGeom>
                <a:avLst/>
                <a:gdLst/>
                <a:ahLst/>
                <a:cxnLst>
                  <a:cxn ang="0">
                    <a:pos x="0" y="320"/>
                  </a:cxn>
                  <a:cxn ang="0">
                    <a:pos x="71" y="240"/>
                  </a:cxn>
                  <a:cxn ang="0">
                    <a:pos x="0" y="160"/>
                  </a:cxn>
                  <a:cxn ang="0">
                    <a:pos x="0" y="0"/>
                  </a:cxn>
                  <a:cxn ang="0">
                    <a:pos x="212" y="160"/>
                  </a:cxn>
                  <a:cxn ang="0">
                    <a:pos x="212" y="320"/>
                  </a:cxn>
                  <a:cxn ang="0">
                    <a:pos x="0" y="480"/>
                  </a:cxn>
                  <a:cxn ang="0">
                    <a:pos x="0" y="320"/>
                  </a:cxn>
                </a:cxnLst>
                <a:rect l="0" t="0" r="r" b="b"/>
                <a:pathLst>
                  <a:path w="213" h="481">
                    <a:moveTo>
                      <a:pt x="0" y="320"/>
                    </a:moveTo>
                    <a:lnTo>
                      <a:pt x="71" y="240"/>
                    </a:lnTo>
                    <a:lnTo>
                      <a:pt x="0" y="160"/>
                    </a:lnTo>
                    <a:lnTo>
                      <a:pt x="0" y="0"/>
                    </a:lnTo>
                    <a:lnTo>
                      <a:pt x="212" y="160"/>
                    </a:lnTo>
                    <a:lnTo>
                      <a:pt x="212" y="320"/>
                    </a:lnTo>
                    <a:lnTo>
                      <a:pt x="0" y="480"/>
                    </a:lnTo>
                    <a:lnTo>
                      <a:pt x="0" y="32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25" name="Rectangle 69"/>
              <p:cNvSpPr>
                <a:spLocks noChangeArrowheads="1"/>
              </p:cNvSpPr>
              <p:nvPr/>
            </p:nvSpPr>
            <p:spPr bwMode="auto">
              <a:xfrm rot="5400000">
                <a:off x="2595" y="1721"/>
                <a:ext cx="384"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ALU</a:t>
                </a:r>
              </a:p>
            </p:txBody>
          </p:sp>
        </p:grpSp>
        <p:sp>
          <p:nvSpPr>
            <p:cNvPr id="2733126" name="Line 70"/>
            <p:cNvSpPr>
              <a:spLocks noChangeShapeType="1"/>
            </p:cNvSpPr>
            <p:nvPr/>
          </p:nvSpPr>
          <p:spPr bwMode="auto">
            <a:xfrm>
              <a:off x="2531" y="2029"/>
              <a:ext cx="157"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127" name="Line 71"/>
            <p:cNvSpPr>
              <a:spLocks noChangeShapeType="1"/>
            </p:cNvSpPr>
            <p:nvPr/>
          </p:nvSpPr>
          <p:spPr bwMode="auto">
            <a:xfrm>
              <a:off x="2531" y="2221"/>
              <a:ext cx="157"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128" name="Freeform 72"/>
            <p:cNvSpPr>
              <a:spLocks/>
            </p:cNvSpPr>
            <p:nvPr/>
          </p:nvSpPr>
          <p:spPr bwMode="auto">
            <a:xfrm>
              <a:off x="2624" y="2120"/>
              <a:ext cx="337" cy="278"/>
            </a:xfrm>
            <a:custGeom>
              <a:avLst/>
              <a:gdLst/>
              <a:ahLst/>
              <a:cxnLst>
                <a:cxn ang="0">
                  <a:pos x="0" y="101"/>
                </a:cxn>
                <a:cxn ang="0">
                  <a:pos x="0" y="277"/>
                </a:cxn>
                <a:cxn ang="0">
                  <a:pos x="294" y="277"/>
                </a:cxn>
                <a:cxn ang="0">
                  <a:pos x="294" y="90"/>
                </a:cxn>
                <a:cxn ang="0">
                  <a:pos x="336" y="0"/>
                </a:cxn>
              </a:cxnLst>
              <a:rect l="0" t="0" r="r" b="b"/>
              <a:pathLst>
                <a:path w="337" h="278">
                  <a:moveTo>
                    <a:pt x="0" y="101"/>
                  </a:moveTo>
                  <a:lnTo>
                    <a:pt x="0" y="277"/>
                  </a:lnTo>
                  <a:lnTo>
                    <a:pt x="294" y="277"/>
                  </a:lnTo>
                  <a:lnTo>
                    <a:pt x="294" y="90"/>
                  </a:lnTo>
                  <a:lnTo>
                    <a:pt x="336" y="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grpSp>
        <p:nvGrpSpPr>
          <p:cNvPr id="18" name="Group 73"/>
          <p:cNvGrpSpPr>
            <a:grpSpLocks/>
          </p:cNvGrpSpPr>
          <p:nvPr/>
        </p:nvGrpSpPr>
        <p:grpSpPr bwMode="auto">
          <a:xfrm>
            <a:off x="4695825" y="2662238"/>
            <a:ext cx="857250" cy="3303587"/>
            <a:chOff x="2958" y="1533"/>
            <a:chExt cx="540" cy="2081"/>
          </a:xfrm>
        </p:grpSpPr>
        <p:sp>
          <p:nvSpPr>
            <p:cNvPr id="2733130" name="Line 74"/>
            <p:cNvSpPr>
              <a:spLocks noChangeShapeType="1"/>
            </p:cNvSpPr>
            <p:nvPr/>
          </p:nvSpPr>
          <p:spPr bwMode="auto">
            <a:xfrm>
              <a:off x="3343" y="2573"/>
              <a:ext cx="155"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131" name="Freeform 75"/>
            <p:cNvSpPr>
              <a:spLocks/>
            </p:cNvSpPr>
            <p:nvPr/>
          </p:nvSpPr>
          <p:spPr bwMode="auto">
            <a:xfrm>
              <a:off x="3037" y="2125"/>
              <a:ext cx="431" cy="193"/>
            </a:xfrm>
            <a:custGeom>
              <a:avLst/>
              <a:gdLst/>
              <a:ahLst/>
              <a:cxnLst>
                <a:cxn ang="0">
                  <a:pos x="0" y="0"/>
                </a:cxn>
                <a:cxn ang="0">
                  <a:pos x="0" y="192"/>
                </a:cxn>
                <a:cxn ang="0">
                  <a:pos x="391" y="192"/>
                </a:cxn>
                <a:cxn ang="0">
                  <a:pos x="391" y="64"/>
                </a:cxn>
                <a:cxn ang="0">
                  <a:pos x="430" y="0"/>
                </a:cxn>
              </a:cxnLst>
              <a:rect l="0" t="0" r="r" b="b"/>
              <a:pathLst>
                <a:path w="431" h="193">
                  <a:moveTo>
                    <a:pt x="0" y="0"/>
                  </a:moveTo>
                  <a:lnTo>
                    <a:pt x="0" y="192"/>
                  </a:lnTo>
                  <a:lnTo>
                    <a:pt x="391" y="192"/>
                  </a:lnTo>
                  <a:lnTo>
                    <a:pt x="391" y="64"/>
                  </a:lnTo>
                  <a:lnTo>
                    <a:pt x="430" y="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32" name="Freeform 76" descr="25%"/>
            <p:cNvSpPr>
              <a:spLocks/>
            </p:cNvSpPr>
            <p:nvPr/>
          </p:nvSpPr>
          <p:spPr bwMode="auto">
            <a:xfrm>
              <a:off x="3237" y="2871"/>
              <a:ext cx="148" cy="289"/>
            </a:xfrm>
            <a:custGeom>
              <a:avLst/>
              <a:gdLst/>
              <a:ahLst/>
              <a:cxnLst>
                <a:cxn ang="0">
                  <a:pos x="0" y="0"/>
                </a:cxn>
                <a:cxn ang="0">
                  <a:pos x="147" y="0"/>
                </a:cxn>
                <a:cxn ang="0">
                  <a:pos x="147" y="288"/>
                </a:cxn>
                <a:cxn ang="0">
                  <a:pos x="0" y="288"/>
                </a:cxn>
              </a:cxnLst>
              <a:rect l="0" t="0" r="r" b="b"/>
              <a:pathLst>
                <a:path w="148" h="289">
                  <a:moveTo>
                    <a:pt x="0" y="0"/>
                  </a:moveTo>
                  <a:lnTo>
                    <a:pt x="147" y="0"/>
                  </a:lnTo>
                  <a:lnTo>
                    <a:pt x="147" y="288"/>
                  </a:lnTo>
                  <a:lnTo>
                    <a:pt x="0" y="288"/>
                  </a:lnTo>
                </a:path>
              </a:pathLst>
            </a:custGeom>
            <a:pattFill prst="pct25">
              <a:fgClr>
                <a:schemeClr val="accent1"/>
              </a:fgClr>
              <a:bgClr>
                <a:srgbClr val="FFFFFF"/>
              </a:bgClr>
            </a:patt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33" name="Freeform 77" descr="25%"/>
            <p:cNvSpPr>
              <a:spLocks/>
            </p:cNvSpPr>
            <p:nvPr/>
          </p:nvSpPr>
          <p:spPr bwMode="auto">
            <a:xfrm flipH="1">
              <a:off x="3123" y="1540"/>
              <a:ext cx="148" cy="289"/>
            </a:xfrm>
            <a:custGeom>
              <a:avLst/>
              <a:gdLst/>
              <a:ahLst/>
              <a:cxnLst>
                <a:cxn ang="0">
                  <a:pos x="0" y="0"/>
                </a:cxn>
                <a:cxn ang="0">
                  <a:pos x="147" y="0"/>
                </a:cxn>
                <a:cxn ang="0">
                  <a:pos x="147" y="288"/>
                </a:cxn>
                <a:cxn ang="0">
                  <a:pos x="0" y="288"/>
                </a:cxn>
              </a:cxnLst>
              <a:rect l="0" t="0" r="r" b="b"/>
              <a:pathLst>
                <a:path w="148" h="289">
                  <a:moveTo>
                    <a:pt x="0" y="0"/>
                  </a:moveTo>
                  <a:lnTo>
                    <a:pt x="147" y="0"/>
                  </a:lnTo>
                  <a:lnTo>
                    <a:pt x="147" y="288"/>
                  </a:lnTo>
                  <a:lnTo>
                    <a:pt x="0" y="288"/>
                  </a:lnTo>
                </a:path>
              </a:pathLst>
            </a:custGeom>
            <a:pattFill prst="pct25">
              <a:fgClr>
                <a:schemeClr val="accent1"/>
              </a:fgClr>
              <a:bgClr>
                <a:srgbClr val="FFFFFF"/>
              </a:bgClr>
            </a:patt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nvGrpSpPr>
            <p:cNvPr id="19" name="Group 78"/>
            <p:cNvGrpSpPr>
              <a:grpSpLocks/>
            </p:cNvGrpSpPr>
            <p:nvPr/>
          </p:nvGrpSpPr>
          <p:grpSpPr bwMode="auto">
            <a:xfrm>
              <a:off x="3109" y="2333"/>
              <a:ext cx="227" cy="481"/>
              <a:chOff x="3109" y="2048"/>
              <a:chExt cx="227" cy="481"/>
            </a:xfrm>
          </p:grpSpPr>
          <p:sp>
            <p:nvSpPr>
              <p:cNvPr id="2733135" name="Freeform 79"/>
              <p:cNvSpPr>
                <a:spLocks/>
              </p:cNvSpPr>
              <p:nvPr/>
            </p:nvSpPr>
            <p:spPr bwMode="auto">
              <a:xfrm>
                <a:off x="3123" y="2048"/>
                <a:ext cx="213" cy="481"/>
              </a:xfrm>
              <a:custGeom>
                <a:avLst/>
                <a:gdLst/>
                <a:ahLst/>
                <a:cxnLst>
                  <a:cxn ang="0">
                    <a:pos x="0" y="320"/>
                  </a:cxn>
                  <a:cxn ang="0">
                    <a:pos x="71" y="240"/>
                  </a:cxn>
                  <a:cxn ang="0">
                    <a:pos x="0" y="160"/>
                  </a:cxn>
                  <a:cxn ang="0">
                    <a:pos x="0" y="0"/>
                  </a:cxn>
                  <a:cxn ang="0">
                    <a:pos x="212" y="160"/>
                  </a:cxn>
                  <a:cxn ang="0">
                    <a:pos x="212" y="320"/>
                  </a:cxn>
                  <a:cxn ang="0">
                    <a:pos x="0" y="480"/>
                  </a:cxn>
                  <a:cxn ang="0">
                    <a:pos x="0" y="320"/>
                  </a:cxn>
                </a:cxnLst>
                <a:rect l="0" t="0" r="r" b="b"/>
                <a:pathLst>
                  <a:path w="213" h="481">
                    <a:moveTo>
                      <a:pt x="0" y="320"/>
                    </a:moveTo>
                    <a:lnTo>
                      <a:pt x="71" y="240"/>
                    </a:lnTo>
                    <a:lnTo>
                      <a:pt x="0" y="160"/>
                    </a:lnTo>
                    <a:lnTo>
                      <a:pt x="0" y="0"/>
                    </a:lnTo>
                    <a:lnTo>
                      <a:pt x="212" y="160"/>
                    </a:lnTo>
                    <a:lnTo>
                      <a:pt x="212" y="320"/>
                    </a:lnTo>
                    <a:lnTo>
                      <a:pt x="0" y="480"/>
                    </a:lnTo>
                    <a:lnTo>
                      <a:pt x="0" y="32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36" name="Rectangle 80"/>
              <p:cNvSpPr>
                <a:spLocks noChangeArrowheads="1"/>
              </p:cNvSpPr>
              <p:nvPr/>
            </p:nvSpPr>
            <p:spPr bwMode="auto">
              <a:xfrm rot="5400000">
                <a:off x="3022" y="2169"/>
                <a:ext cx="384"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ALU</a:t>
                </a:r>
              </a:p>
            </p:txBody>
          </p:sp>
        </p:grpSp>
        <p:sp>
          <p:nvSpPr>
            <p:cNvPr id="2733137" name="Line 81"/>
            <p:cNvSpPr>
              <a:spLocks noChangeShapeType="1"/>
            </p:cNvSpPr>
            <p:nvPr/>
          </p:nvSpPr>
          <p:spPr bwMode="auto">
            <a:xfrm>
              <a:off x="2958" y="2477"/>
              <a:ext cx="157"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138" name="Line 82"/>
            <p:cNvSpPr>
              <a:spLocks noChangeShapeType="1"/>
            </p:cNvSpPr>
            <p:nvPr/>
          </p:nvSpPr>
          <p:spPr bwMode="auto">
            <a:xfrm>
              <a:off x="2958" y="2669"/>
              <a:ext cx="157"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139" name="Freeform 83"/>
            <p:cNvSpPr>
              <a:spLocks/>
            </p:cNvSpPr>
            <p:nvPr/>
          </p:nvSpPr>
          <p:spPr bwMode="auto">
            <a:xfrm>
              <a:off x="3051" y="2568"/>
              <a:ext cx="337" cy="278"/>
            </a:xfrm>
            <a:custGeom>
              <a:avLst/>
              <a:gdLst/>
              <a:ahLst/>
              <a:cxnLst>
                <a:cxn ang="0">
                  <a:pos x="0" y="101"/>
                </a:cxn>
                <a:cxn ang="0">
                  <a:pos x="0" y="277"/>
                </a:cxn>
                <a:cxn ang="0">
                  <a:pos x="294" y="277"/>
                </a:cxn>
                <a:cxn ang="0">
                  <a:pos x="294" y="90"/>
                </a:cxn>
                <a:cxn ang="0">
                  <a:pos x="336" y="0"/>
                </a:cxn>
              </a:cxnLst>
              <a:rect l="0" t="0" r="r" b="b"/>
              <a:pathLst>
                <a:path w="337" h="278">
                  <a:moveTo>
                    <a:pt x="0" y="101"/>
                  </a:moveTo>
                  <a:lnTo>
                    <a:pt x="0" y="277"/>
                  </a:lnTo>
                  <a:lnTo>
                    <a:pt x="294" y="277"/>
                  </a:lnTo>
                  <a:lnTo>
                    <a:pt x="294" y="90"/>
                  </a:lnTo>
                  <a:lnTo>
                    <a:pt x="336" y="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40" name="Rectangle 84"/>
            <p:cNvSpPr>
              <a:spLocks noChangeArrowheads="1"/>
            </p:cNvSpPr>
            <p:nvPr/>
          </p:nvSpPr>
          <p:spPr bwMode="auto">
            <a:xfrm>
              <a:off x="3093" y="1535"/>
              <a:ext cx="327"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Reg</a:t>
              </a:r>
            </a:p>
          </p:txBody>
        </p:sp>
        <p:grpSp>
          <p:nvGrpSpPr>
            <p:cNvPr id="20" name="Group 85"/>
            <p:cNvGrpSpPr>
              <a:grpSpLocks/>
            </p:cNvGrpSpPr>
            <p:nvPr/>
          </p:nvGrpSpPr>
          <p:grpSpPr bwMode="auto">
            <a:xfrm>
              <a:off x="3120" y="1533"/>
              <a:ext cx="284" cy="289"/>
              <a:chOff x="3120" y="1248"/>
              <a:chExt cx="284" cy="289"/>
            </a:xfrm>
          </p:grpSpPr>
          <p:sp>
            <p:nvSpPr>
              <p:cNvPr id="2733142" name="Freeform 86"/>
              <p:cNvSpPr>
                <a:spLocks/>
              </p:cNvSpPr>
              <p:nvPr/>
            </p:nvSpPr>
            <p:spPr bwMode="auto">
              <a:xfrm>
                <a:off x="3120" y="1248"/>
                <a:ext cx="142" cy="289"/>
              </a:xfrm>
              <a:custGeom>
                <a:avLst/>
                <a:gdLst/>
                <a:ahLst/>
                <a:cxnLst>
                  <a:cxn ang="0">
                    <a:pos x="141" y="0"/>
                  </a:cxn>
                  <a:cxn ang="0">
                    <a:pos x="0" y="0"/>
                  </a:cxn>
                  <a:cxn ang="0">
                    <a:pos x="0" y="288"/>
                  </a:cxn>
                  <a:cxn ang="0">
                    <a:pos x="141" y="288"/>
                  </a:cxn>
                </a:cxnLst>
                <a:rect l="0" t="0" r="r" b="b"/>
                <a:pathLst>
                  <a:path w="142" h="289">
                    <a:moveTo>
                      <a:pt x="141" y="0"/>
                    </a:moveTo>
                    <a:lnTo>
                      <a:pt x="0" y="0"/>
                    </a:lnTo>
                    <a:lnTo>
                      <a:pt x="0" y="288"/>
                    </a:lnTo>
                    <a:lnTo>
                      <a:pt x="141"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43" name="Freeform 87"/>
              <p:cNvSpPr>
                <a:spLocks/>
              </p:cNvSpPr>
              <p:nvPr/>
            </p:nvSpPr>
            <p:spPr bwMode="auto">
              <a:xfrm>
                <a:off x="3261" y="1248"/>
                <a:ext cx="143" cy="289"/>
              </a:xfrm>
              <a:custGeom>
                <a:avLst/>
                <a:gdLst/>
                <a:ahLst/>
                <a:cxnLst>
                  <a:cxn ang="0">
                    <a:pos x="0" y="0"/>
                  </a:cxn>
                  <a:cxn ang="0">
                    <a:pos x="142" y="0"/>
                  </a:cxn>
                  <a:cxn ang="0">
                    <a:pos x="142" y="288"/>
                  </a:cxn>
                  <a:cxn ang="0">
                    <a:pos x="0" y="288"/>
                  </a:cxn>
                </a:cxnLst>
                <a:rect l="0" t="0" r="r" b="b"/>
                <a:pathLst>
                  <a:path w="143" h="289">
                    <a:moveTo>
                      <a:pt x="0" y="0"/>
                    </a:moveTo>
                    <a:lnTo>
                      <a:pt x="142" y="0"/>
                    </a:lnTo>
                    <a:lnTo>
                      <a:pt x="142"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sp>
          <p:nvSpPr>
            <p:cNvPr id="2733144" name="Line 88"/>
            <p:cNvSpPr>
              <a:spLocks noChangeShapeType="1"/>
            </p:cNvSpPr>
            <p:nvPr/>
          </p:nvSpPr>
          <p:spPr bwMode="auto">
            <a:xfrm>
              <a:off x="2973" y="1677"/>
              <a:ext cx="139"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145" name="Rectangle 89"/>
            <p:cNvSpPr>
              <a:spLocks noChangeArrowheads="1"/>
            </p:cNvSpPr>
            <p:nvPr/>
          </p:nvSpPr>
          <p:spPr bwMode="auto">
            <a:xfrm>
              <a:off x="3028" y="1983"/>
              <a:ext cx="334"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  D$</a:t>
              </a:r>
            </a:p>
          </p:txBody>
        </p:sp>
        <p:grpSp>
          <p:nvGrpSpPr>
            <p:cNvPr id="21" name="Group 90"/>
            <p:cNvGrpSpPr>
              <a:grpSpLocks/>
            </p:cNvGrpSpPr>
            <p:nvPr/>
          </p:nvGrpSpPr>
          <p:grpSpPr bwMode="auto">
            <a:xfrm>
              <a:off x="3079" y="1981"/>
              <a:ext cx="325" cy="289"/>
              <a:chOff x="3079" y="1696"/>
              <a:chExt cx="325" cy="289"/>
            </a:xfrm>
          </p:grpSpPr>
          <p:sp>
            <p:nvSpPr>
              <p:cNvPr id="2733147" name="Freeform 91"/>
              <p:cNvSpPr>
                <a:spLocks/>
              </p:cNvSpPr>
              <p:nvPr/>
            </p:nvSpPr>
            <p:spPr bwMode="auto">
              <a:xfrm>
                <a:off x="3079" y="1696"/>
                <a:ext cx="162" cy="289"/>
              </a:xfrm>
              <a:custGeom>
                <a:avLst/>
                <a:gdLst/>
                <a:ahLst/>
                <a:cxnLst>
                  <a:cxn ang="0">
                    <a:pos x="161" y="0"/>
                  </a:cxn>
                  <a:cxn ang="0">
                    <a:pos x="0" y="0"/>
                  </a:cxn>
                  <a:cxn ang="0">
                    <a:pos x="0" y="288"/>
                  </a:cxn>
                  <a:cxn ang="0">
                    <a:pos x="161" y="288"/>
                  </a:cxn>
                </a:cxnLst>
                <a:rect l="0" t="0" r="r" b="b"/>
                <a:pathLst>
                  <a:path w="162" h="289">
                    <a:moveTo>
                      <a:pt x="161" y="0"/>
                    </a:moveTo>
                    <a:lnTo>
                      <a:pt x="0" y="0"/>
                    </a:lnTo>
                    <a:lnTo>
                      <a:pt x="0" y="288"/>
                    </a:lnTo>
                    <a:lnTo>
                      <a:pt x="161"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48" name="Freeform 92"/>
              <p:cNvSpPr>
                <a:spLocks/>
              </p:cNvSpPr>
              <p:nvPr/>
            </p:nvSpPr>
            <p:spPr bwMode="auto">
              <a:xfrm>
                <a:off x="3240" y="1696"/>
                <a:ext cx="164" cy="289"/>
              </a:xfrm>
              <a:custGeom>
                <a:avLst/>
                <a:gdLst/>
                <a:ahLst/>
                <a:cxnLst>
                  <a:cxn ang="0">
                    <a:pos x="0" y="0"/>
                  </a:cxn>
                  <a:cxn ang="0">
                    <a:pos x="163" y="0"/>
                  </a:cxn>
                  <a:cxn ang="0">
                    <a:pos x="163" y="288"/>
                  </a:cxn>
                  <a:cxn ang="0">
                    <a:pos x="0" y="288"/>
                  </a:cxn>
                </a:cxnLst>
                <a:rect l="0" t="0" r="r" b="b"/>
                <a:pathLst>
                  <a:path w="164" h="289">
                    <a:moveTo>
                      <a:pt x="0" y="0"/>
                    </a:moveTo>
                    <a:lnTo>
                      <a:pt x="163" y="0"/>
                    </a:lnTo>
                    <a:lnTo>
                      <a:pt x="163"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sp>
          <p:nvSpPr>
            <p:cNvPr id="2733149" name="Rectangle 93"/>
            <p:cNvSpPr>
              <a:spLocks noChangeArrowheads="1"/>
            </p:cNvSpPr>
            <p:nvPr/>
          </p:nvSpPr>
          <p:spPr bwMode="auto">
            <a:xfrm>
              <a:off x="3065" y="2884"/>
              <a:ext cx="327"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Reg</a:t>
              </a:r>
            </a:p>
          </p:txBody>
        </p:sp>
        <p:grpSp>
          <p:nvGrpSpPr>
            <p:cNvPr id="22" name="Group 94"/>
            <p:cNvGrpSpPr>
              <a:grpSpLocks/>
            </p:cNvGrpSpPr>
            <p:nvPr/>
          </p:nvGrpSpPr>
          <p:grpSpPr bwMode="auto">
            <a:xfrm>
              <a:off x="3084" y="2877"/>
              <a:ext cx="296" cy="289"/>
              <a:chOff x="3084" y="2592"/>
              <a:chExt cx="296" cy="289"/>
            </a:xfrm>
          </p:grpSpPr>
          <p:sp>
            <p:nvSpPr>
              <p:cNvPr id="2733151" name="Freeform 95"/>
              <p:cNvSpPr>
                <a:spLocks/>
              </p:cNvSpPr>
              <p:nvPr/>
            </p:nvSpPr>
            <p:spPr bwMode="auto">
              <a:xfrm>
                <a:off x="3084" y="2592"/>
                <a:ext cx="149" cy="289"/>
              </a:xfrm>
              <a:custGeom>
                <a:avLst/>
                <a:gdLst/>
                <a:ahLst/>
                <a:cxnLst>
                  <a:cxn ang="0">
                    <a:pos x="148" y="0"/>
                  </a:cxn>
                  <a:cxn ang="0">
                    <a:pos x="0" y="0"/>
                  </a:cxn>
                  <a:cxn ang="0">
                    <a:pos x="0" y="288"/>
                  </a:cxn>
                  <a:cxn ang="0">
                    <a:pos x="148" y="288"/>
                  </a:cxn>
                </a:cxnLst>
                <a:rect l="0" t="0" r="r" b="b"/>
                <a:pathLst>
                  <a:path w="149" h="289">
                    <a:moveTo>
                      <a:pt x="148" y="0"/>
                    </a:moveTo>
                    <a:lnTo>
                      <a:pt x="0" y="0"/>
                    </a:lnTo>
                    <a:lnTo>
                      <a:pt x="0" y="288"/>
                    </a:lnTo>
                    <a:lnTo>
                      <a:pt x="148"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52" name="Freeform 96"/>
              <p:cNvSpPr>
                <a:spLocks/>
              </p:cNvSpPr>
              <p:nvPr/>
            </p:nvSpPr>
            <p:spPr bwMode="auto">
              <a:xfrm>
                <a:off x="3232" y="2592"/>
                <a:ext cx="148" cy="289"/>
              </a:xfrm>
              <a:custGeom>
                <a:avLst/>
                <a:gdLst/>
                <a:ahLst/>
                <a:cxnLst>
                  <a:cxn ang="0">
                    <a:pos x="0" y="0"/>
                  </a:cxn>
                  <a:cxn ang="0">
                    <a:pos x="147" y="0"/>
                  </a:cxn>
                  <a:cxn ang="0">
                    <a:pos x="147" y="288"/>
                  </a:cxn>
                  <a:cxn ang="0">
                    <a:pos x="0" y="288"/>
                  </a:cxn>
                </a:cxnLst>
                <a:rect l="0" t="0" r="r" b="b"/>
                <a:pathLst>
                  <a:path w="148" h="289">
                    <a:moveTo>
                      <a:pt x="0" y="0"/>
                    </a:moveTo>
                    <a:lnTo>
                      <a:pt x="147" y="0"/>
                    </a:lnTo>
                    <a:lnTo>
                      <a:pt x="147"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sp>
          <p:nvSpPr>
            <p:cNvPr id="2733153" name="Line 97"/>
            <p:cNvSpPr>
              <a:spLocks noChangeShapeType="1"/>
            </p:cNvSpPr>
            <p:nvPr/>
          </p:nvSpPr>
          <p:spPr bwMode="auto">
            <a:xfrm>
              <a:off x="2969" y="3021"/>
              <a:ext cx="96"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154" name="Freeform 98"/>
            <p:cNvSpPr>
              <a:spLocks/>
            </p:cNvSpPr>
            <p:nvPr/>
          </p:nvSpPr>
          <p:spPr bwMode="auto">
            <a:xfrm>
              <a:off x="3031" y="2925"/>
              <a:ext cx="48" cy="97"/>
            </a:xfrm>
            <a:custGeom>
              <a:avLst/>
              <a:gdLst/>
              <a:ahLst/>
              <a:cxnLst>
                <a:cxn ang="0">
                  <a:pos x="0" y="96"/>
                </a:cxn>
                <a:cxn ang="0">
                  <a:pos x="0" y="0"/>
                </a:cxn>
                <a:cxn ang="0">
                  <a:pos x="47" y="0"/>
                </a:cxn>
                <a:cxn ang="0">
                  <a:pos x="47" y="0"/>
                </a:cxn>
              </a:cxnLst>
              <a:rect l="0" t="0" r="r" b="b"/>
              <a:pathLst>
                <a:path w="48" h="97">
                  <a:moveTo>
                    <a:pt x="0" y="96"/>
                  </a:moveTo>
                  <a:lnTo>
                    <a:pt x="0" y="0"/>
                  </a:lnTo>
                  <a:lnTo>
                    <a:pt x="47" y="0"/>
                  </a:lnTo>
                  <a:lnTo>
                    <a:pt x="47" y="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nvGrpSpPr>
            <p:cNvPr id="23" name="Group 99"/>
            <p:cNvGrpSpPr>
              <a:grpSpLocks/>
            </p:cNvGrpSpPr>
            <p:nvPr/>
          </p:nvGrpSpPr>
          <p:grpSpPr bwMode="auto">
            <a:xfrm>
              <a:off x="3032" y="3325"/>
              <a:ext cx="359" cy="289"/>
              <a:chOff x="3032" y="3040"/>
              <a:chExt cx="359" cy="289"/>
            </a:xfrm>
          </p:grpSpPr>
          <p:sp>
            <p:nvSpPr>
              <p:cNvPr id="2733156" name="Rectangle 100"/>
              <p:cNvSpPr>
                <a:spLocks noChangeArrowheads="1"/>
              </p:cNvSpPr>
              <p:nvPr/>
            </p:nvSpPr>
            <p:spPr bwMode="auto">
              <a:xfrm>
                <a:off x="3032" y="3042"/>
                <a:ext cx="292"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  I$</a:t>
                </a:r>
              </a:p>
            </p:txBody>
          </p:sp>
          <p:grpSp>
            <p:nvGrpSpPr>
              <p:cNvPr id="24" name="Group 101"/>
              <p:cNvGrpSpPr>
                <a:grpSpLocks/>
              </p:cNvGrpSpPr>
              <p:nvPr/>
            </p:nvGrpSpPr>
            <p:grpSpPr bwMode="auto">
              <a:xfrm>
                <a:off x="3051" y="3040"/>
                <a:ext cx="340" cy="289"/>
                <a:chOff x="3051" y="3040"/>
                <a:chExt cx="340" cy="289"/>
              </a:xfrm>
            </p:grpSpPr>
            <p:sp>
              <p:nvSpPr>
                <p:cNvPr id="2733158" name="Freeform 102"/>
                <p:cNvSpPr>
                  <a:spLocks/>
                </p:cNvSpPr>
                <p:nvPr/>
              </p:nvSpPr>
              <p:spPr bwMode="auto">
                <a:xfrm>
                  <a:off x="3051" y="3040"/>
                  <a:ext cx="170" cy="289"/>
                </a:xfrm>
                <a:custGeom>
                  <a:avLst/>
                  <a:gdLst/>
                  <a:ahLst/>
                  <a:cxnLst>
                    <a:cxn ang="0">
                      <a:pos x="169" y="0"/>
                    </a:cxn>
                    <a:cxn ang="0">
                      <a:pos x="0" y="0"/>
                    </a:cxn>
                    <a:cxn ang="0">
                      <a:pos x="0" y="288"/>
                    </a:cxn>
                    <a:cxn ang="0">
                      <a:pos x="169" y="288"/>
                    </a:cxn>
                  </a:cxnLst>
                  <a:rect l="0" t="0" r="r" b="b"/>
                  <a:pathLst>
                    <a:path w="170" h="289">
                      <a:moveTo>
                        <a:pt x="169" y="0"/>
                      </a:moveTo>
                      <a:lnTo>
                        <a:pt x="0" y="0"/>
                      </a:lnTo>
                      <a:lnTo>
                        <a:pt x="0" y="288"/>
                      </a:lnTo>
                      <a:lnTo>
                        <a:pt x="169"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59" name="Freeform 103"/>
                <p:cNvSpPr>
                  <a:spLocks/>
                </p:cNvSpPr>
                <p:nvPr/>
              </p:nvSpPr>
              <p:spPr bwMode="auto">
                <a:xfrm>
                  <a:off x="3220" y="3040"/>
                  <a:ext cx="171" cy="289"/>
                </a:xfrm>
                <a:custGeom>
                  <a:avLst/>
                  <a:gdLst/>
                  <a:ahLst/>
                  <a:cxnLst>
                    <a:cxn ang="0">
                      <a:pos x="0" y="0"/>
                    </a:cxn>
                    <a:cxn ang="0">
                      <a:pos x="170" y="0"/>
                    </a:cxn>
                    <a:cxn ang="0">
                      <a:pos x="170" y="288"/>
                    </a:cxn>
                    <a:cxn ang="0">
                      <a:pos x="0" y="288"/>
                    </a:cxn>
                  </a:cxnLst>
                  <a:rect l="0" t="0" r="r" b="b"/>
                  <a:pathLst>
                    <a:path w="171" h="289">
                      <a:moveTo>
                        <a:pt x="0" y="0"/>
                      </a:moveTo>
                      <a:lnTo>
                        <a:pt x="170" y="0"/>
                      </a:lnTo>
                      <a:lnTo>
                        <a:pt x="170"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grpSp>
      </p:grpSp>
      <p:grpSp>
        <p:nvGrpSpPr>
          <p:cNvPr id="25" name="Group 104"/>
          <p:cNvGrpSpPr>
            <a:grpSpLocks/>
          </p:cNvGrpSpPr>
          <p:nvPr/>
        </p:nvGrpSpPr>
        <p:grpSpPr bwMode="auto">
          <a:xfrm>
            <a:off x="5373688" y="3373438"/>
            <a:ext cx="809625" cy="2603500"/>
            <a:chOff x="3385" y="1981"/>
            <a:chExt cx="510" cy="1640"/>
          </a:xfrm>
        </p:grpSpPr>
        <p:sp>
          <p:nvSpPr>
            <p:cNvPr id="2733161" name="Freeform 105"/>
            <p:cNvSpPr>
              <a:spLocks/>
            </p:cNvSpPr>
            <p:nvPr/>
          </p:nvSpPr>
          <p:spPr bwMode="auto">
            <a:xfrm>
              <a:off x="3464" y="2573"/>
              <a:ext cx="431" cy="193"/>
            </a:xfrm>
            <a:custGeom>
              <a:avLst/>
              <a:gdLst/>
              <a:ahLst/>
              <a:cxnLst>
                <a:cxn ang="0">
                  <a:pos x="0" y="0"/>
                </a:cxn>
                <a:cxn ang="0">
                  <a:pos x="0" y="192"/>
                </a:cxn>
                <a:cxn ang="0">
                  <a:pos x="391" y="192"/>
                </a:cxn>
                <a:cxn ang="0">
                  <a:pos x="391" y="64"/>
                </a:cxn>
                <a:cxn ang="0">
                  <a:pos x="430" y="0"/>
                </a:cxn>
              </a:cxnLst>
              <a:rect l="0" t="0" r="r" b="b"/>
              <a:pathLst>
                <a:path w="431" h="193">
                  <a:moveTo>
                    <a:pt x="0" y="0"/>
                  </a:moveTo>
                  <a:lnTo>
                    <a:pt x="0" y="192"/>
                  </a:lnTo>
                  <a:lnTo>
                    <a:pt x="391" y="192"/>
                  </a:lnTo>
                  <a:lnTo>
                    <a:pt x="391" y="64"/>
                  </a:lnTo>
                  <a:lnTo>
                    <a:pt x="430" y="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62" name="Freeform 106" descr="25%"/>
            <p:cNvSpPr>
              <a:spLocks/>
            </p:cNvSpPr>
            <p:nvPr/>
          </p:nvSpPr>
          <p:spPr bwMode="auto">
            <a:xfrm>
              <a:off x="3660" y="3332"/>
              <a:ext cx="148" cy="289"/>
            </a:xfrm>
            <a:custGeom>
              <a:avLst/>
              <a:gdLst/>
              <a:ahLst/>
              <a:cxnLst>
                <a:cxn ang="0">
                  <a:pos x="0" y="0"/>
                </a:cxn>
                <a:cxn ang="0">
                  <a:pos x="147" y="0"/>
                </a:cxn>
                <a:cxn ang="0">
                  <a:pos x="147" y="288"/>
                </a:cxn>
                <a:cxn ang="0">
                  <a:pos x="0" y="288"/>
                </a:cxn>
              </a:cxnLst>
              <a:rect l="0" t="0" r="r" b="b"/>
              <a:pathLst>
                <a:path w="148" h="289">
                  <a:moveTo>
                    <a:pt x="0" y="0"/>
                  </a:moveTo>
                  <a:lnTo>
                    <a:pt x="147" y="0"/>
                  </a:lnTo>
                  <a:lnTo>
                    <a:pt x="147" y="288"/>
                  </a:lnTo>
                  <a:lnTo>
                    <a:pt x="0" y="288"/>
                  </a:lnTo>
                </a:path>
              </a:pathLst>
            </a:custGeom>
            <a:pattFill prst="pct25">
              <a:fgClr>
                <a:schemeClr val="accent1"/>
              </a:fgClr>
              <a:bgClr>
                <a:srgbClr val="FFFFFF"/>
              </a:bgClr>
            </a:patt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63" name="Freeform 107" descr="25%"/>
            <p:cNvSpPr>
              <a:spLocks/>
            </p:cNvSpPr>
            <p:nvPr/>
          </p:nvSpPr>
          <p:spPr bwMode="auto">
            <a:xfrm flipH="1">
              <a:off x="3547" y="1988"/>
              <a:ext cx="148" cy="289"/>
            </a:xfrm>
            <a:custGeom>
              <a:avLst/>
              <a:gdLst/>
              <a:ahLst/>
              <a:cxnLst>
                <a:cxn ang="0">
                  <a:pos x="0" y="0"/>
                </a:cxn>
                <a:cxn ang="0">
                  <a:pos x="147" y="0"/>
                </a:cxn>
                <a:cxn ang="0">
                  <a:pos x="147" y="288"/>
                </a:cxn>
                <a:cxn ang="0">
                  <a:pos x="0" y="288"/>
                </a:cxn>
              </a:cxnLst>
              <a:rect l="0" t="0" r="r" b="b"/>
              <a:pathLst>
                <a:path w="148" h="289">
                  <a:moveTo>
                    <a:pt x="0" y="0"/>
                  </a:moveTo>
                  <a:lnTo>
                    <a:pt x="147" y="0"/>
                  </a:lnTo>
                  <a:lnTo>
                    <a:pt x="147" y="288"/>
                  </a:lnTo>
                  <a:lnTo>
                    <a:pt x="0" y="288"/>
                  </a:lnTo>
                </a:path>
              </a:pathLst>
            </a:custGeom>
            <a:pattFill prst="pct25">
              <a:fgClr>
                <a:schemeClr val="accent1"/>
              </a:fgClr>
              <a:bgClr>
                <a:srgbClr val="FFFFFF"/>
              </a:bgClr>
            </a:patt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64" name="Rectangle 108"/>
            <p:cNvSpPr>
              <a:spLocks noChangeArrowheads="1"/>
            </p:cNvSpPr>
            <p:nvPr/>
          </p:nvSpPr>
          <p:spPr bwMode="auto">
            <a:xfrm>
              <a:off x="3455" y="2431"/>
              <a:ext cx="334"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  D$</a:t>
              </a:r>
            </a:p>
          </p:txBody>
        </p:sp>
        <p:grpSp>
          <p:nvGrpSpPr>
            <p:cNvPr id="26" name="Group 109"/>
            <p:cNvGrpSpPr>
              <a:grpSpLocks/>
            </p:cNvGrpSpPr>
            <p:nvPr/>
          </p:nvGrpSpPr>
          <p:grpSpPr bwMode="auto">
            <a:xfrm>
              <a:off x="3506" y="2429"/>
              <a:ext cx="325" cy="289"/>
              <a:chOff x="3506" y="2144"/>
              <a:chExt cx="325" cy="289"/>
            </a:xfrm>
          </p:grpSpPr>
          <p:sp>
            <p:nvSpPr>
              <p:cNvPr id="2733166" name="Freeform 110"/>
              <p:cNvSpPr>
                <a:spLocks/>
              </p:cNvSpPr>
              <p:nvPr/>
            </p:nvSpPr>
            <p:spPr bwMode="auto">
              <a:xfrm>
                <a:off x="3506" y="2144"/>
                <a:ext cx="162" cy="289"/>
              </a:xfrm>
              <a:custGeom>
                <a:avLst/>
                <a:gdLst/>
                <a:ahLst/>
                <a:cxnLst>
                  <a:cxn ang="0">
                    <a:pos x="161" y="0"/>
                  </a:cxn>
                  <a:cxn ang="0">
                    <a:pos x="0" y="0"/>
                  </a:cxn>
                  <a:cxn ang="0">
                    <a:pos x="0" y="288"/>
                  </a:cxn>
                  <a:cxn ang="0">
                    <a:pos x="161" y="288"/>
                  </a:cxn>
                </a:cxnLst>
                <a:rect l="0" t="0" r="r" b="b"/>
                <a:pathLst>
                  <a:path w="162" h="289">
                    <a:moveTo>
                      <a:pt x="161" y="0"/>
                    </a:moveTo>
                    <a:lnTo>
                      <a:pt x="0" y="0"/>
                    </a:lnTo>
                    <a:lnTo>
                      <a:pt x="0" y="288"/>
                    </a:lnTo>
                    <a:lnTo>
                      <a:pt x="161"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67" name="Freeform 111"/>
              <p:cNvSpPr>
                <a:spLocks/>
              </p:cNvSpPr>
              <p:nvPr/>
            </p:nvSpPr>
            <p:spPr bwMode="auto">
              <a:xfrm>
                <a:off x="3667" y="2144"/>
                <a:ext cx="164" cy="289"/>
              </a:xfrm>
              <a:custGeom>
                <a:avLst/>
                <a:gdLst/>
                <a:ahLst/>
                <a:cxnLst>
                  <a:cxn ang="0">
                    <a:pos x="0" y="0"/>
                  </a:cxn>
                  <a:cxn ang="0">
                    <a:pos x="163" y="0"/>
                  </a:cxn>
                  <a:cxn ang="0">
                    <a:pos x="163" y="288"/>
                  </a:cxn>
                  <a:cxn ang="0">
                    <a:pos x="0" y="288"/>
                  </a:cxn>
                </a:cxnLst>
                <a:rect l="0" t="0" r="r" b="b"/>
                <a:pathLst>
                  <a:path w="164" h="289">
                    <a:moveTo>
                      <a:pt x="0" y="0"/>
                    </a:moveTo>
                    <a:lnTo>
                      <a:pt x="163" y="0"/>
                    </a:lnTo>
                    <a:lnTo>
                      <a:pt x="163"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sp>
          <p:nvSpPr>
            <p:cNvPr id="2733168" name="Rectangle 112"/>
            <p:cNvSpPr>
              <a:spLocks noChangeArrowheads="1"/>
            </p:cNvSpPr>
            <p:nvPr/>
          </p:nvSpPr>
          <p:spPr bwMode="auto">
            <a:xfrm>
              <a:off x="3520" y="1983"/>
              <a:ext cx="327"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Reg</a:t>
              </a:r>
            </a:p>
          </p:txBody>
        </p:sp>
        <p:grpSp>
          <p:nvGrpSpPr>
            <p:cNvPr id="27" name="Group 113"/>
            <p:cNvGrpSpPr>
              <a:grpSpLocks/>
            </p:cNvGrpSpPr>
            <p:nvPr/>
          </p:nvGrpSpPr>
          <p:grpSpPr bwMode="auto">
            <a:xfrm>
              <a:off x="3547" y="1981"/>
              <a:ext cx="284" cy="289"/>
              <a:chOff x="3547" y="1696"/>
              <a:chExt cx="284" cy="289"/>
            </a:xfrm>
          </p:grpSpPr>
          <p:sp>
            <p:nvSpPr>
              <p:cNvPr id="2733170" name="Freeform 114"/>
              <p:cNvSpPr>
                <a:spLocks/>
              </p:cNvSpPr>
              <p:nvPr/>
            </p:nvSpPr>
            <p:spPr bwMode="auto">
              <a:xfrm>
                <a:off x="3547" y="1696"/>
                <a:ext cx="142" cy="289"/>
              </a:xfrm>
              <a:custGeom>
                <a:avLst/>
                <a:gdLst/>
                <a:ahLst/>
                <a:cxnLst>
                  <a:cxn ang="0">
                    <a:pos x="141" y="0"/>
                  </a:cxn>
                  <a:cxn ang="0">
                    <a:pos x="0" y="0"/>
                  </a:cxn>
                  <a:cxn ang="0">
                    <a:pos x="0" y="288"/>
                  </a:cxn>
                  <a:cxn ang="0">
                    <a:pos x="141" y="288"/>
                  </a:cxn>
                </a:cxnLst>
                <a:rect l="0" t="0" r="r" b="b"/>
                <a:pathLst>
                  <a:path w="142" h="289">
                    <a:moveTo>
                      <a:pt x="141" y="0"/>
                    </a:moveTo>
                    <a:lnTo>
                      <a:pt x="0" y="0"/>
                    </a:lnTo>
                    <a:lnTo>
                      <a:pt x="0" y="288"/>
                    </a:lnTo>
                    <a:lnTo>
                      <a:pt x="141"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71" name="Freeform 115"/>
              <p:cNvSpPr>
                <a:spLocks/>
              </p:cNvSpPr>
              <p:nvPr/>
            </p:nvSpPr>
            <p:spPr bwMode="auto">
              <a:xfrm>
                <a:off x="3688" y="1696"/>
                <a:ext cx="143" cy="289"/>
              </a:xfrm>
              <a:custGeom>
                <a:avLst/>
                <a:gdLst/>
                <a:ahLst/>
                <a:cxnLst>
                  <a:cxn ang="0">
                    <a:pos x="0" y="0"/>
                  </a:cxn>
                  <a:cxn ang="0">
                    <a:pos x="142" y="0"/>
                  </a:cxn>
                  <a:cxn ang="0">
                    <a:pos x="142" y="288"/>
                  </a:cxn>
                  <a:cxn ang="0">
                    <a:pos x="0" y="288"/>
                  </a:cxn>
                </a:cxnLst>
                <a:rect l="0" t="0" r="r" b="b"/>
                <a:pathLst>
                  <a:path w="143" h="289">
                    <a:moveTo>
                      <a:pt x="0" y="0"/>
                    </a:moveTo>
                    <a:lnTo>
                      <a:pt x="142" y="0"/>
                    </a:lnTo>
                    <a:lnTo>
                      <a:pt x="142"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sp>
          <p:nvSpPr>
            <p:cNvPr id="2733172" name="Line 116"/>
            <p:cNvSpPr>
              <a:spLocks noChangeShapeType="1"/>
            </p:cNvSpPr>
            <p:nvPr/>
          </p:nvSpPr>
          <p:spPr bwMode="auto">
            <a:xfrm>
              <a:off x="3400" y="2125"/>
              <a:ext cx="139"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grpSp>
          <p:nvGrpSpPr>
            <p:cNvPr id="28" name="Group 117"/>
            <p:cNvGrpSpPr>
              <a:grpSpLocks/>
            </p:cNvGrpSpPr>
            <p:nvPr/>
          </p:nvGrpSpPr>
          <p:grpSpPr bwMode="auto">
            <a:xfrm>
              <a:off x="3536" y="2781"/>
              <a:ext cx="227" cy="481"/>
              <a:chOff x="3536" y="2496"/>
              <a:chExt cx="227" cy="481"/>
            </a:xfrm>
          </p:grpSpPr>
          <p:sp>
            <p:nvSpPr>
              <p:cNvPr id="2733174" name="Freeform 118"/>
              <p:cNvSpPr>
                <a:spLocks/>
              </p:cNvSpPr>
              <p:nvPr/>
            </p:nvSpPr>
            <p:spPr bwMode="auto">
              <a:xfrm>
                <a:off x="3550" y="2496"/>
                <a:ext cx="213" cy="481"/>
              </a:xfrm>
              <a:custGeom>
                <a:avLst/>
                <a:gdLst/>
                <a:ahLst/>
                <a:cxnLst>
                  <a:cxn ang="0">
                    <a:pos x="0" y="320"/>
                  </a:cxn>
                  <a:cxn ang="0">
                    <a:pos x="71" y="240"/>
                  </a:cxn>
                  <a:cxn ang="0">
                    <a:pos x="0" y="160"/>
                  </a:cxn>
                  <a:cxn ang="0">
                    <a:pos x="0" y="0"/>
                  </a:cxn>
                  <a:cxn ang="0">
                    <a:pos x="212" y="160"/>
                  </a:cxn>
                  <a:cxn ang="0">
                    <a:pos x="212" y="320"/>
                  </a:cxn>
                  <a:cxn ang="0">
                    <a:pos x="0" y="480"/>
                  </a:cxn>
                  <a:cxn ang="0">
                    <a:pos x="0" y="320"/>
                  </a:cxn>
                </a:cxnLst>
                <a:rect l="0" t="0" r="r" b="b"/>
                <a:pathLst>
                  <a:path w="213" h="481">
                    <a:moveTo>
                      <a:pt x="0" y="320"/>
                    </a:moveTo>
                    <a:lnTo>
                      <a:pt x="71" y="240"/>
                    </a:lnTo>
                    <a:lnTo>
                      <a:pt x="0" y="160"/>
                    </a:lnTo>
                    <a:lnTo>
                      <a:pt x="0" y="0"/>
                    </a:lnTo>
                    <a:lnTo>
                      <a:pt x="212" y="160"/>
                    </a:lnTo>
                    <a:lnTo>
                      <a:pt x="212" y="320"/>
                    </a:lnTo>
                    <a:lnTo>
                      <a:pt x="0" y="480"/>
                    </a:lnTo>
                    <a:lnTo>
                      <a:pt x="0" y="32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75" name="Rectangle 119"/>
              <p:cNvSpPr>
                <a:spLocks noChangeArrowheads="1"/>
              </p:cNvSpPr>
              <p:nvPr/>
            </p:nvSpPr>
            <p:spPr bwMode="auto">
              <a:xfrm rot="5400000">
                <a:off x="3449" y="2617"/>
                <a:ext cx="384"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ALU</a:t>
                </a:r>
              </a:p>
            </p:txBody>
          </p:sp>
        </p:grpSp>
        <p:sp>
          <p:nvSpPr>
            <p:cNvPr id="2733176" name="Line 120"/>
            <p:cNvSpPr>
              <a:spLocks noChangeShapeType="1"/>
            </p:cNvSpPr>
            <p:nvPr/>
          </p:nvSpPr>
          <p:spPr bwMode="auto">
            <a:xfrm>
              <a:off x="3385" y="2925"/>
              <a:ext cx="157"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177" name="Line 121"/>
            <p:cNvSpPr>
              <a:spLocks noChangeShapeType="1"/>
            </p:cNvSpPr>
            <p:nvPr/>
          </p:nvSpPr>
          <p:spPr bwMode="auto">
            <a:xfrm>
              <a:off x="3385" y="3117"/>
              <a:ext cx="157"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178" name="Freeform 122"/>
            <p:cNvSpPr>
              <a:spLocks/>
            </p:cNvSpPr>
            <p:nvPr/>
          </p:nvSpPr>
          <p:spPr bwMode="auto">
            <a:xfrm>
              <a:off x="3478" y="3016"/>
              <a:ext cx="337" cy="278"/>
            </a:xfrm>
            <a:custGeom>
              <a:avLst/>
              <a:gdLst/>
              <a:ahLst/>
              <a:cxnLst>
                <a:cxn ang="0">
                  <a:pos x="0" y="101"/>
                </a:cxn>
                <a:cxn ang="0">
                  <a:pos x="0" y="277"/>
                </a:cxn>
                <a:cxn ang="0">
                  <a:pos x="294" y="277"/>
                </a:cxn>
                <a:cxn ang="0">
                  <a:pos x="294" y="90"/>
                </a:cxn>
                <a:cxn ang="0">
                  <a:pos x="336" y="0"/>
                </a:cxn>
              </a:cxnLst>
              <a:rect l="0" t="0" r="r" b="b"/>
              <a:pathLst>
                <a:path w="337" h="278">
                  <a:moveTo>
                    <a:pt x="0" y="101"/>
                  </a:moveTo>
                  <a:lnTo>
                    <a:pt x="0" y="277"/>
                  </a:lnTo>
                  <a:lnTo>
                    <a:pt x="294" y="277"/>
                  </a:lnTo>
                  <a:lnTo>
                    <a:pt x="294" y="90"/>
                  </a:lnTo>
                  <a:lnTo>
                    <a:pt x="336" y="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79" name="Rectangle 123"/>
            <p:cNvSpPr>
              <a:spLocks noChangeArrowheads="1"/>
            </p:cNvSpPr>
            <p:nvPr/>
          </p:nvSpPr>
          <p:spPr bwMode="auto">
            <a:xfrm>
              <a:off x="3492" y="3332"/>
              <a:ext cx="327"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Reg</a:t>
              </a:r>
            </a:p>
          </p:txBody>
        </p:sp>
        <p:grpSp>
          <p:nvGrpSpPr>
            <p:cNvPr id="29" name="Group 124"/>
            <p:cNvGrpSpPr>
              <a:grpSpLocks/>
            </p:cNvGrpSpPr>
            <p:nvPr/>
          </p:nvGrpSpPr>
          <p:grpSpPr bwMode="auto">
            <a:xfrm>
              <a:off x="3511" y="3325"/>
              <a:ext cx="296" cy="289"/>
              <a:chOff x="3511" y="3040"/>
              <a:chExt cx="296" cy="289"/>
            </a:xfrm>
          </p:grpSpPr>
          <p:sp>
            <p:nvSpPr>
              <p:cNvPr id="2733181" name="Freeform 125"/>
              <p:cNvSpPr>
                <a:spLocks/>
              </p:cNvSpPr>
              <p:nvPr/>
            </p:nvSpPr>
            <p:spPr bwMode="auto">
              <a:xfrm>
                <a:off x="3511" y="3040"/>
                <a:ext cx="149" cy="289"/>
              </a:xfrm>
              <a:custGeom>
                <a:avLst/>
                <a:gdLst/>
                <a:ahLst/>
                <a:cxnLst>
                  <a:cxn ang="0">
                    <a:pos x="148" y="0"/>
                  </a:cxn>
                  <a:cxn ang="0">
                    <a:pos x="0" y="0"/>
                  </a:cxn>
                  <a:cxn ang="0">
                    <a:pos x="0" y="288"/>
                  </a:cxn>
                  <a:cxn ang="0">
                    <a:pos x="148" y="288"/>
                  </a:cxn>
                </a:cxnLst>
                <a:rect l="0" t="0" r="r" b="b"/>
                <a:pathLst>
                  <a:path w="149" h="289">
                    <a:moveTo>
                      <a:pt x="148" y="0"/>
                    </a:moveTo>
                    <a:lnTo>
                      <a:pt x="0" y="0"/>
                    </a:lnTo>
                    <a:lnTo>
                      <a:pt x="0" y="288"/>
                    </a:lnTo>
                    <a:lnTo>
                      <a:pt x="148"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82" name="Freeform 126"/>
              <p:cNvSpPr>
                <a:spLocks/>
              </p:cNvSpPr>
              <p:nvPr/>
            </p:nvSpPr>
            <p:spPr bwMode="auto">
              <a:xfrm>
                <a:off x="3659" y="3040"/>
                <a:ext cx="148" cy="289"/>
              </a:xfrm>
              <a:custGeom>
                <a:avLst/>
                <a:gdLst/>
                <a:ahLst/>
                <a:cxnLst>
                  <a:cxn ang="0">
                    <a:pos x="0" y="0"/>
                  </a:cxn>
                  <a:cxn ang="0">
                    <a:pos x="147" y="0"/>
                  </a:cxn>
                  <a:cxn ang="0">
                    <a:pos x="147" y="288"/>
                  </a:cxn>
                  <a:cxn ang="0">
                    <a:pos x="0" y="288"/>
                  </a:cxn>
                </a:cxnLst>
                <a:rect l="0" t="0" r="r" b="b"/>
                <a:pathLst>
                  <a:path w="148" h="289">
                    <a:moveTo>
                      <a:pt x="0" y="0"/>
                    </a:moveTo>
                    <a:lnTo>
                      <a:pt x="147" y="0"/>
                    </a:lnTo>
                    <a:lnTo>
                      <a:pt x="147"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sp>
          <p:nvSpPr>
            <p:cNvPr id="2733183" name="Line 127"/>
            <p:cNvSpPr>
              <a:spLocks noChangeShapeType="1"/>
            </p:cNvSpPr>
            <p:nvPr/>
          </p:nvSpPr>
          <p:spPr bwMode="auto">
            <a:xfrm>
              <a:off x="3396" y="3469"/>
              <a:ext cx="96"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184" name="Freeform 128"/>
            <p:cNvSpPr>
              <a:spLocks/>
            </p:cNvSpPr>
            <p:nvPr/>
          </p:nvSpPr>
          <p:spPr bwMode="auto">
            <a:xfrm>
              <a:off x="3458" y="3373"/>
              <a:ext cx="48" cy="97"/>
            </a:xfrm>
            <a:custGeom>
              <a:avLst/>
              <a:gdLst/>
              <a:ahLst/>
              <a:cxnLst>
                <a:cxn ang="0">
                  <a:pos x="0" y="96"/>
                </a:cxn>
                <a:cxn ang="0">
                  <a:pos x="0" y="0"/>
                </a:cxn>
                <a:cxn ang="0">
                  <a:pos x="47" y="0"/>
                </a:cxn>
                <a:cxn ang="0">
                  <a:pos x="47" y="0"/>
                </a:cxn>
              </a:cxnLst>
              <a:rect l="0" t="0" r="r" b="b"/>
              <a:pathLst>
                <a:path w="48" h="97">
                  <a:moveTo>
                    <a:pt x="0" y="96"/>
                  </a:moveTo>
                  <a:lnTo>
                    <a:pt x="0" y="0"/>
                  </a:lnTo>
                  <a:lnTo>
                    <a:pt x="47" y="0"/>
                  </a:lnTo>
                  <a:lnTo>
                    <a:pt x="47" y="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grpSp>
        <p:nvGrpSpPr>
          <p:cNvPr id="30" name="Group 129"/>
          <p:cNvGrpSpPr>
            <a:grpSpLocks/>
          </p:cNvGrpSpPr>
          <p:nvPr/>
        </p:nvGrpSpPr>
        <p:grpSpPr bwMode="auto">
          <a:xfrm>
            <a:off x="7431088" y="5497513"/>
            <a:ext cx="709612" cy="468312"/>
            <a:chOff x="4681" y="3034"/>
            <a:chExt cx="447" cy="295"/>
          </a:xfrm>
        </p:grpSpPr>
        <p:sp>
          <p:nvSpPr>
            <p:cNvPr id="2733186" name="Freeform 130" descr="25%"/>
            <p:cNvSpPr>
              <a:spLocks/>
            </p:cNvSpPr>
            <p:nvPr/>
          </p:nvSpPr>
          <p:spPr bwMode="auto">
            <a:xfrm flipH="1">
              <a:off x="4828" y="3034"/>
              <a:ext cx="148" cy="289"/>
            </a:xfrm>
            <a:custGeom>
              <a:avLst/>
              <a:gdLst/>
              <a:ahLst/>
              <a:cxnLst>
                <a:cxn ang="0">
                  <a:pos x="0" y="0"/>
                </a:cxn>
                <a:cxn ang="0">
                  <a:pos x="147" y="0"/>
                </a:cxn>
                <a:cxn ang="0">
                  <a:pos x="147" y="288"/>
                </a:cxn>
                <a:cxn ang="0">
                  <a:pos x="0" y="288"/>
                </a:cxn>
              </a:cxnLst>
              <a:rect l="0" t="0" r="r" b="b"/>
              <a:pathLst>
                <a:path w="148" h="289">
                  <a:moveTo>
                    <a:pt x="0" y="0"/>
                  </a:moveTo>
                  <a:lnTo>
                    <a:pt x="147" y="0"/>
                  </a:lnTo>
                  <a:lnTo>
                    <a:pt x="147" y="288"/>
                  </a:lnTo>
                  <a:lnTo>
                    <a:pt x="0" y="288"/>
                  </a:lnTo>
                </a:path>
              </a:pathLst>
            </a:custGeom>
            <a:pattFill prst="pct25">
              <a:fgClr>
                <a:schemeClr val="accent1"/>
              </a:fgClr>
              <a:bgClr>
                <a:srgbClr val="FFFFFF"/>
              </a:bgClr>
            </a:patt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87" name="Rectangle 131"/>
            <p:cNvSpPr>
              <a:spLocks noChangeArrowheads="1"/>
            </p:cNvSpPr>
            <p:nvPr/>
          </p:nvSpPr>
          <p:spPr bwMode="auto">
            <a:xfrm>
              <a:off x="4801" y="3042"/>
              <a:ext cx="327"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Reg</a:t>
              </a:r>
            </a:p>
          </p:txBody>
        </p:sp>
        <p:grpSp>
          <p:nvGrpSpPr>
            <p:cNvPr id="31" name="Group 132"/>
            <p:cNvGrpSpPr>
              <a:grpSpLocks/>
            </p:cNvGrpSpPr>
            <p:nvPr/>
          </p:nvGrpSpPr>
          <p:grpSpPr bwMode="auto">
            <a:xfrm>
              <a:off x="4828" y="3040"/>
              <a:ext cx="284" cy="289"/>
              <a:chOff x="4828" y="3040"/>
              <a:chExt cx="284" cy="289"/>
            </a:xfrm>
          </p:grpSpPr>
          <p:sp>
            <p:nvSpPr>
              <p:cNvPr id="2733189" name="Freeform 133"/>
              <p:cNvSpPr>
                <a:spLocks/>
              </p:cNvSpPr>
              <p:nvPr/>
            </p:nvSpPr>
            <p:spPr bwMode="auto">
              <a:xfrm>
                <a:off x="4828" y="3040"/>
                <a:ext cx="142" cy="289"/>
              </a:xfrm>
              <a:custGeom>
                <a:avLst/>
                <a:gdLst/>
                <a:ahLst/>
                <a:cxnLst>
                  <a:cxn ang="0">
                    <a:pos x="141" y="0"/>
                  </a:cxn>
                  <a:cxn ang="0">
                    <a:pos x="0" y="0"/>
                  </a:cxn>
                  <a:cxn ang="0">
                    <a:pos x="0" y="288"/>
                  </a:cxn>
                  <a:cxn ang="0">
                    <a:pos x="141" y="288"/>
                  </a:cxn>
                </a:cxnLst>
                <a:rect l="0" t="0" r="r" b="b"/>
                <a:pathLst>
                  <a:path w="142" h="289">
                    <a:moveTo>
                      <a:pt x="141" y="0"/>
                    </a:moveTo>
                    <a:lnTo>
                      <a:pt x="0" y="0"/>
                    </a:lnTo>
                    <a:lnTo>
                      <a:pt x="0" y="288"/>
                    </a:lnTo>
                    <a:lnTo>
                      <a:pt x="141"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90" name="Freeform 134"/>
              <p:cNvSpPr>
                <a:spLocks/>
              </p:cNvSpPr>
              <p:nvPr/>
            </p:nvSpPr>
            <p:spPr bwMode="auto">
              <a:xfrm>
                <a:off x="4969" y="3040"/>
                <a:ext cx="143" cy="289"/>
              </a:xfrm>
              <a:custGeom>
                <a:avLst/>
                <a:gdLst/>
                <a:ahLst/>
                <a:cxnLst>
                  <a:cxn ang="0">
                    <a:pos x="0" y="0"/>
                  </a:cxn>
                  <a:cxn ang="0">
                    <a:pos x="142" y="0"/>
                  </a:cxn>
                  <a:cxn ang="0">
                    <a:pos x="142" y="288"/>
                  </a:cxn>
                  <a:cxn ang="0">
                    <a:pos x="0" y="288"/>
                  </a:cxn>
                </a:cxnLst>
                <a:rect l="0" t="0" r="r" b="b"/>
                <a:pathLst>
                  <a:path w="143" h="289">
                    <a:moveTo>
                      <a:pt x="0" y="0"/>
                    </a:moveTo>
                    <a:lnTo>
                      <a:pt x="142" y="0"/>
                    </a:lnTo>
                    <a:lnTo>
                      <a:pt x="142"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sp>
          <p:nvSpPr>
            <p:cNvPr id="2733191" name="Line 135"/>
            <p:cNvSpPr>
              <a:spLocks noChangeShapeType="1"/>
            </p:cNvSpPr>
            <p:nvPr/>
          </p:nvSpPr>
          <p:spPr bwMode="auto">
            <a:xfrm>
              <a:off x="4681" y="3184"/>
              <a:ext cx="139"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grpSp>
      <p:grpSp>
        <p:nvGrpSpPr>
          <p:cNvPr id="2733056" name="Group 136"/>
          <p:cNvGrpSpPr>
            <a:grpSpLocks/>
          </p:cNvGrpSpPr>
          <p:nvPr/>
        </p:nvGrpSpPr>
        <p:grpSpPr bwMode="auto">
          <a:xfrm>
            <a:off x="6662738" y="4786313"/>
            <a:ext cx="876300" cy="1255712"/>
            <a:chOff x="4197" y="2586"/>
            <a:chExt cx="552" cy="791"/>
          </a:xfrm>
        </p:grpSpPr>
        <p:sp>
          <p:nvSpPr>
            <p:cNvPr id="2733193" name="Freeform 137" descr="25%"/>
            <p:cNvSpPr>
              <a:spLocks/>
            </p:cNvSpPr>
            <p:nvPr/>
          </p:nvSpPr>
          <p:spPr bwMode="auto">
            <a:xfrm flipH="1">
              <a:off x="4401" y="2586"/>
              <a:ext cx="148" cy="289"/>
            </a:xfrm>
            <a:custGeom>
              <a:avLst/>
              <a:gdLst/>
              <a:ahLst/>
              <a:cxnLst>
                <a:cxn ang="0">
                  <a:pos x="0" y="0"/>
                </a:cxn>
                <a:cxn ang="0">
                  <a:pos x="147" y="0"/>
                </a:cxn>
                <a:cxn ang="0">
                  <a:pos x="147" y="288"/>
                </a:cxn>
                <a:cxn ang="0">
                  <a:pos x="0" y="288"/>
                </a:cxn>
              </a:cxnLst>
              <a:rect l="0" t="0" r="r" b="b"/>
              <a:pathLst>
                <a:path w="148" h="289">
                  <a:moveTo>
                    <a:pt x="0" y="0"/>
                  </a:moveTo>
                  <a:lnTo>
                    <a:pt x="147" y="0"/>
                  </a:lnTo>
                  <a:lnTo>
                    <a:pt x="147" y="288"/>
                  </a:lnTo>
                  <a:lnTo>
                    <a:pt x="0" y="288"/>
                  </a:lnTo>
                </a:path>
              </a:pathLst>
            </a:custGeom>
            <a:pattFill prst="pct25">
              <a:fgClr>
                <a:schemeClr val="accent1"/>
              </a:fgClr>
              <a:bgClr>
                <a:srgbClr val="FFFFFF"/>
              </a:bgClr>
            </a:patt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94" name="Rectangle 138"/>
            <p:cNvSpPr>
              <a:spLocks noChangeArrowheads="1"/>
            </p:cNvSpPr>
            <p:nvPr/>
          </p:nvSpPr>
          <p:spPr bwMode="auto">
            <a:xfrm>
              <a:off x="4374" y="2594"/>
              <a:ext cx="327"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Reg</a:t>
              </a:r>
            </a:p>
          </p:txBody>
        </p:sp>
        <p:grpSp>
          <p:nvGrpSpPr>
            <p:cNvPr id="2733057" name="Group 139"/>
            <p:cNvGrpSpPr>
              <a:grpSpLocks/>
            </p:cNvGrpSpPr>
            <p:nvPr/>
          </p:nvGrpSpPr>
          <p:grpSpPr bwMode="auto">
            <a:xfrm>
              <a:off x="4401" y="2592"/>
              <a:ext cx="284" cy="289"/>
              <a:chOff x="4401" y="2592"/>
              <a:chExt cx="284" cy="289"/>
            </a:xfrm>
          </p:grpSpPr>
          <p:sp>
            <p:nvSpPr>
              <p:cNvPr id="2733196" name="Freeform 140"/>
              <p:cNvSpPr>
                <a:spLocks/>
              </p:cNvSpPr>
              <p:nvPr/>
            </p:nvSpPr>
            <p:spPr bwMode="auto">
              <a:xfrm>
                <a:off x="4401" y="2592"/>
                <a:ext cx="142" cy="289"/>
              </a:xfrm>
              <a:custGeom>
                <a:avLst/>
                <a:gdLst/>
                <a:ahLst/>
                <a:cxnLst>
                  <a:cxn ang="0">
                    <a:pos x="141" y="0"/>
                  </a:cxn>
                  <a:cxn ang="0">
                    <a:pos x="0" y="0"/>
                  </a:cxn>
                  <a:cxn ang="0">
                    <a:pos x="0" y="288"/>
                  </a:cxn>
                  <a:cxn ang="0">
                    <a:pos x="141" y="288"/>
                  </a:cxn>
                </a:cxnLst>
                <a:rect l="0" t="0" r="r" b="b"/>
                <a:pathLst>
                  <a:path w="142" h="289">
                    <a:moveTo>
                      <a:pt x="141" y="0"/>
                    </a:moveTo>
                    <a:lnTo>
                      <a:pt x="0" y="0"/>
                    </a:lnTo>
                    <a:lnTo>
                      <a:pt x="0" y="288"/>
                    </a:lnTo>
                    <a:lnTo>
                      <a:pt x="141"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197" name="Freeform 141"/>
              <p:cNvSpPr>
                <a:spLocks/>
              </p:cNvSpPr>
              <p:nvPr/>
            </p:nvSpPr>
            <p:spPr bwMode="auto">
              <a:xfrm>
                <a:off x="4542" y="2592"/>
                <a:ext cx="143" cy="289"/>
              </a:xfrm>
              <a:custGeom>
                <a:avLst/>
                <a:gdLst/>
                <a:ahLst/>
                <a:cxnLst>
                  <a:cxn ang="0">
                    <a:pos x="0" y="0"/>
                  </a:cxn>
                  <a:cxn ang="0">
                    <a:pos x="142" y="0"/>
                  </a:cxn>
                  <a:cxn ang="0">
                    <a:pos x="142" y="288"/>
                  </a:cxn>
                  <a:cxn ang="0">
                    <a:pos x="0" y="288"/>
                  </a:cxn>
                </a:cxnLst>
                <a:rect l="0" t="0" r="r" b="b"/>
                <a:pathLst>
                  <a:path w="143" h="289">
                    <a:moveTo>
                      <a:pt x="0" y="0"/>
                    </a:moveTo>
                    <a:lnTo>
                      <a:pt x="142" y="0"/>
                    </a:lnTo>
                    <a:lnTo>
                      <a:pt x="142"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sp>
          <p:nvSpPr>
            <p:cNvPr id="2733198" name="Line 142"/>
            <p:cNvSpPr>
              <a:spLocks noChangeShapeType="1"/>
            </p:cNvSpPr>
            <p:nvPr/>
          </p:nvSpPr>
          <p:spPr bwMode="auto">
            <a:xfrm>
              <a:off x="4254" y="2736"/>
              <a:ext cx="139"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199" name="Rectangle 143"/>
            <p:cNvSpPr>
              <a:spLocks noChangeArrowheads="1"/>
            </p:cNvSpPr>
            <p:nvPr/>
          </p:nvSpPr>
          <p:spPr bwMode="auto">
            <a:xfrm>
              <a:off x="4309" y="3042"/>
              <a:ext cx="334"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  D$</a:t>
              </a:r>
            </a:p>
          </p:txBody>
        </p:sp>
        <p:grpSp>
          <p:nvGrpSpPr>
            <p:cNvPr id="2733058" name="Group 144"/>
            <p:cNvGrpSpPr>
              <a:grpSpLocks/>
            </p:cNvGrpSpPr>
            <p:nvPr/>
          </p:nvGrpSpPr>
          <p:grpSpPr bwMode="auto">
            <a:xfrm>
              <a:off x="4360" y="3040"/>
              <a:ext cx="325" cy="289"/>
              <a:chOff x="4360" y="3040"/>
              <a:chExt cx="325" cy="289"/>
            </a:xfrm>
          </p:grpSpPr>
          <p:sp>
            <p:nvSpPr>
              <p:cNvPr id="2733201" name="Freeform 145"/>
              <p:cNvSpPr>
                <a:spLocks/>
              </p:cNvSpPr>
              <p:nvPr/>
            </p:nvSpPr>
            <p:spPr bwMode="auto">
              <a:xfrm>
                <a:off x="4360" y="3040"/>
                <a:ext cx="162" cy="289"/>
              </a:xfrm>
              <a:custGeom>
                <a:avLst/>
                <a:gdLst/>
                <a:ahLst/>
                <a:cxnLst>
                  <a:cxn ang="0">
                    <a:pos x="161" y="0"/>
                  </a:cxn>
                  <a:cxn ang="0">
                    <a:pos x="0" y="0"/>
                  </a:cxn>
                  <a:cxn ang="0">
                    <a:pos x="0" y="288"/>
                  </a:cxn>
                  <a:cxn ang="0">
                    <a:pos x="161" y="288"/>
                  </a:cxn>
                </a:cxnLst>
                <a:rect l="0" t="0" r="r" b="b"/>
                <a:pathLst>
                  <a:path w="162" h="289">
                    <a:moveTo>
                      <a:pt x="161" y="0"/>
                    </a:moveTo>
                    <a:lnTo>
                      <a:pt x="0" y="0"/>
                    </a:lnTo>
                    <a:lnTo>
                      <a:pt x="0" y="288"/>
                    </a:lnTo>
                    <a:lnTo>
                      <a:pt x="161"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202" name="Freeform 146"/>
              <p:cNvSpPr>
                <a:spLocks/>
              </p:cNvSpPr>
              <p:nvPr/>
            </p:nvSpPr>
            <p:spPr bwMode="auto">
              <a:xfrm>
                <a:off x="4521" y="3040"/>
                <a:ext cx="164" cy="289"/>
              </a:xfrm>
              <a:custGeom>
                <a:avLst/>
                <a:gdLst/>
                <a:ahLst/>
                <a:cxnLst>
                  <a:cxn ang="0">
                    <a:pos x="0" y="0"/>
                  </a:cxn>
                  <a:cxn ang="0">
                    <a:pos x="163" y="0"/>
                  </a:cxn>
                  <a:cxn ang="0">
                    <a:pos x="163" y="288"/>
                  </a:cxn>
                  <a:cxn ang="0">
                    <a:pos x="0" y="288"/>
                  </a:cxn>
                </a:cxnLst>
                <a:rect l="0" t="0" r="r" b="b"/>
                <a:pathLst>
                  <a:path w="164" h="289">
                    <a:moveTo>
                      <a:pt x="0" y="0"/>
                    </a:moveTo>
                    <a:lnTo>
                      <a:pt x="163" y="0"/>
                    </a:lnTo>
                    <a:lnTo>
                      <a:pt x="163"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sp>
          <p:nvSpPr>
            <p:cNvPr id="2733203" name="Line 147"/>
            <p:cNvSpPr>
              <a:spLocks noChangeShapeType="1"/>
            </p:cNvSpPr>
            <p:nvPr/>
          </p:nvSpPr>
          <p:spPr bwMode="auto">
            <a:xfrm>
              <a:off x="4197" y="3184"/>
              <a:ext cx="155"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204" name="Freeform 148"/>
            <p:cNvSpPr>
              <a:spLocks/>
            </p:cNvSpPr>
            <p:nvPr/>
          </p:nvSpPr>
          <p:spPr bwMode="auto">
            <a:xfrm>
              <a:off x="4318" y="3184"/>
              <a:ext cx="431" cy="193"/>
            </a:xfrm>
            <a:custGeom>
              <a:avLst/>
              <a:gdLst/>
              <a:ahLst/>
              <a:cxnLst>
                <a:cxn ang="0">
                  <a:pos x="0" y="0"/>
                </a:cxn>
                <a:cxn ang="0">
                  <a:pos x="0" y="192"/>
                </a:cxn>
                <a:cxn ang="0">
                  <a:pos x="391" y="192"/>
                </a:cxn>
                <a:cxn ang="0">
                  <a:pos x="391" y="64"/>
                </a:cxn>
                <a:cxn ang="0">
                  <a:pos x="430" y="0"/>
                </a:cxn>
              </a:cxnLst>
              <a:rect l="0" t="0" r="r" b="b"/>
              <a:pathLst>
                <a:path w="431" h="193">
                  <a:moveTo>
                    <a:pt x="0" y="0"/>
                  </a:moveTo>
                  <a:lnTo>
                    <a:pt x="0" y="192"/>
                  </a:lnTo>
                  <a:lnTo>
                    <a:pt x="391" y="192"/>
                  </a:lnTo>
                  <a:lnTo>
                    <a:pt x="391" y="64"/>
                  </a:lnTo>
                  <a:lnTo>
                    <a:pt x="430" y="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grpSp>
        <p:nvGrpSpPr>
          <p:cNvPr id="2733059" name="Group 149"/>
          <p:cNvGrpSpPr>
            <a:grpSpLocks/>
          </p:cNvGrpSpPr>
          <p:nvPr/>
        </p:nvGrpSpPr>
        <p:grpSpPr bwMode="auto">
          <a:xfrm>
            <a:off x="5984875" y="4084638"/>
            <a:ext cx="876300" cy="2084387"/>
            <a:chOff x="3770" y="2144"/>
            <a:chExt cx="552" cy="1313"/>
          </a:xfrm>
        </p:grpSpPr>
        <p:sp>
          <p:nvSpPr>
            <p:cNvPr id="2733206" name="Rectangle 150"/>
            <p:cNvSpPr>
              <a:spLocks noChangeArrowheads="1"/>
            </p:cNvSpPr>
            <p:nvPr/>
          </p:nvSpPr>
          <p:spPr bwMode="auto">
            <a:xfrm>
              <a:off x="3947" y="2146"/>
              <a:ext cx="327"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Reg</a:t>
              </a:r>
            </a:p>
          </p:txBody>
        </p:sp>
        <p:grpSp>
          <p:nvGrpSpPr>
            <p:cNvPr id="2733062" name="Group 151"/>
            <p:cNvGrpSpPr>
              <a:grpSpLocks/>
            </p:cNvGrpSpPr>
            <p:nvPr/>
          </p:nvGrpSpPr>
          <p:grpSpPr bwMode="auto">
            <a:xfrm>
              <a:off x="3974" y="2144"/>
              <a:ext cx="284" cy="289"/>
              <a:chOff x="3974" y="2144"/>
              <a:chExt cx="284" cy="289"/>
            </a:xfrm>
          </p:grpSpPr>
          <p:sp>
            <p:nvSpPr>
              <p:cNvPr id="2733208" name="Freeform 152"/>
              <p:cNvSpPr>
                <a:spLocks/>
              </p:cNvSpPr>
              <p:nvPr/>
            </p:nvSpPr>
            <p:spPr bwMode="auto">
              <a:xfrm>
                <a:off x="3974" y="2144"/>
                <a:ext cx="142" cy="289"/>
              </a:xfrm>
              <a:custGeom>
                <a:avLst/>
                <a:gdLst/>
                <a:ahLst/>
                <a:cxnLst>
                  <a:cxn ang="0">
                    <a:pos x="141" y="0"/>
                  </a:cxn>
                  <a:cxn ang="0">
                    <a:pos x="0" y="0"/>
                  </a:cxn>
                  <a:cxn ang="0">
                    <a:pos x="0" y="288"/>
                  </a:cxn>
                  <a:cxn ang="0">
                    <a:pos x="141" y="288"/>
                  </a:cxn>
                </a:cxnLst>
                <a:rect l="0" t="0" r="r" b="b"/>
                <a:pathLst>
                  <a:path w="142" h="289">
                    <a:moveTo>
                      <a:pt x="141" y="0"/>
                    </a:moveTo>
                    <a:lnTo>
                      <a:pt x="0" y="0"/>
                    </a:lnTo>
                    <a:lnTo>
                      <a:pt x="0" y="288"/>
                    </a:lnTo>
                    <a:lnTo>
                      <a:pt x="141"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209" name="Freeform 153"/>
              <p:cNvSpPr>
                <a:spLocks/>
              </p:cNvSpPr>
              <p:nvPr/>
            </p:nvSpPr>
            <p:spPr bwMode="auto">
              <a:xfrm>
                <a:off x="4115" y="2144"/>
                <a:ext cx="143" cy="289"/>
              </a:xfrm>
              <a:custGeom>
                <a:avLst/>
                <a:gdLst/>
                <a:ahLst/>
                <a:cxnLst>
                  <a:cxn ang="0">
                    <a:pos x="0" y="0"/>
                  </a:cxn>
                  <a:cxn ang="0">
                    <a:pos x="142" y="0"/>
                  </a:cxn>
                  <a:cxn ang="0">
                    <a:pos x="142" y="288"/>
                  </a:cxn>
                  <a:cxn ang="0">
                    <a:pos x="0" y="288"/>
                  </a:cxn>
                </a:cxnLst>
                <a:rect l="0" t="0" r="r" b="b"/>
                <a:pathLst>
                  <a:path w="143" h="289">
                    <a:moveTo>
                      <a:pt x="0" y="0"/>
                    </a:moveTo>
                    <a:lnTo>
                      <a:pt x="142" y="0"/>
                    </a:lnTo>
                    <a:lnTo>
                      <a:pt x="142"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sp>
          <p:nvSpPr>
            <p:cNvPr id="2733210" name="Line 154"/>
            <p:cNvSpPr>
              <a:spLocks noChangeShapeType="1"/>
            </p:cNvSpPr>
            <p:nvPr/>
          </p:nvSpPr>
          <p:spPr bwMode="auto">
            <a:xfrm>
              <a:off x="3827" y="2288"/>
              <a:ext cx="139"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211" name="Rectangle 155"/>
            <p:cNvSpPr>
              <a:spLocks noChangeArrowheads="1"/>
            </p:cNvSpPr>
            <p:nvPr/>
          </p:nvSpPr>
          <p:spPr bwMode="auto">
            <a:xfrm>
              <a:off x="3882" y="2594"/>
              <a:ext cx="334"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  D$</a:t>
              </a:r>
            </a:p>
          </p:txBody>
        </p:sp>
        <p:grpSp>
          <p:nvGrpSpPr>
            <p:cNvPr id="2733068" name="Group 156"/>
            <p:cNvGrpSpPr>
              <a:grpSpLocks/>
            </p:cNvGrpSpPr>
            <p:nvPr/>
          </p:nvGrpSpPr>
          <p:grpSpPr bwMode="auto">
            <a:xfrm>
              <a:off x="3933" y="2592"/>
              <a:ext cx="325" cy="289"/>
              <a:chOff x="3933" y="2592"/>
              <a:chExt cx="325" cy="289"/>
            </a:xfrm>
          </p:grpSpPr>
          <p:sp>
            <p:nvSpPr>
              <p:cNvPr id="2733213" name="Freeform 157"/>
              <p:cNvSpPr>
                <a:spLocks/>
              </p:cNvSpPr>
              <p:nvPr/>
            </p:nvSpPr>
            <p:spPr bwMode="auto">
              <a:xfrm>
                <a:off x="3933" y="2592"/>
                <a:ext cx="162" cy="289"/>
              </a:xfrm>
              <a:custGeom>
                <a:avLst/>
                <a:gdLst/>
                <a:ahLst/>
                <a:cxnLst>
                  <a:cxn ang="0">
                    <a:pos x="161" y="0"/>
                  </a:cxn>
                  <a:cxn ang="0">
                    <a:pos x="0" y="0"/>
                  </a:cxn>
                  <a:cxn ang="0">
                    <a:pos x="0" y="288"/>
                  </a:cxn>
                  <a:cxn ang="0">
                    <a:pos x="161" y="288"/>
                  </a:cxn>
                </a:cxnLst>
                <a:rect l="0" t="0" r="r" b="b"/>
                <a:pathLst>
                  <a:path w="162" h="289">
                    <a:moveTo>
                      <a:pt x="161" y="0"/>
                    </a:moveTo>
                    <a:lnTo>
                      <a:pt x="0" y="0"/>
                    </a:lnTo>
                    <a:lnTo>
                      <a:pt x="0" y="288"/>
                    </a:lnTo>
                    <a:lnTo>
                      <a:pt x="161"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214" name="Freeform 158"/>
              <p:cNvSpPr>
                <a:spLocks/>
              </p:cNvSpPr>
              <p:nvPr/>
            </p:nvSpPr>
            <p:spPr bwMode="auto">
              <a:xfrm>
                <a:off x="4094" y="2592"/>
                <a:ext cx="164" cy="289"/>
              </a:xfrm>
              <a:custGeom>
                <a:avLst/>
                <a:gdLst/>
                <a:ahLst/>
                <a:cxnLst>
                  <a:cxn ang="0">
                    <a:pos x="0" y="0"/>
                  </a:cxn>
                  <a:cxn ang="0">
                    <a:pos x="163" y="0"/>
                  </a:cxn>
                  <a:cxn ang="0">
                    <a:pos x="163" y="288"/>
                  </a:cxn>
                  <a:cxn ang="0">
                    <a:pos x="0" y="288"/>
                  </a:cxn>
                </a:cxnLst>
                <a:rect l="0" t="0" r="r" b="b"/>
                <a:pathLst>
                  <a:path w="164" h="289">
                    <a:moveTo>
                      <a:pt x="0" y="0"/>
                    </a:moveTo>
                    <a:lnTo>
                      <a:pt x="163" y="0"/>
                    </a:lnTo>
                    <a:lnTo>
                      <a:pt x="163"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sp>
          <p:nvSpPr>
            <p:cNvPr id="2733215" name="Line 159"/>
            <p:cNvSpPr>
              <a:spLocks noChangeShapeType="1"/>
            </p:cNvSpPr>
            <p:nvPr/>
          </p:nvSpPr>
          <p:spPr bwMode="auto">
            <a:xfrm>
              <a:off x="3770" y="2736"/>
              <a:ext cx="155"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216" name="Freeform 160"/>
            <p:cNvSpPr>
              <a:spLocks/>
            </p:cNvSpPr>
            <p:nvPr/>
          </p:nvSpPr>
          <p:spPr bwMode="auto">
            <a:xfrm>
              <a:off x="3891" y="2736"/>
              <a:ext cx="431" cy="193"/>
            </a:xfrm>
            <a:custGeom>
              <a:avLst/>
              <a:gdLst/>
              <a:ahLst/>
              <a:cxnLst>
                <a:cxn ang="0">
                  <a:pos x="0" y="0"/>
                </a:cxn>
                <a:cxn ang="0">
                  <a:pos x="0" y="192"/>
                </a:cxn>
                <a:cxn ang="0">
                  <a:pos x="391" y="192"/>
                </a:cxn>
                <a:cxn ang="0">
                  <a:pos x="391" y="64"/>
                </a:cxn>
                <a:cxn ang="0">
                  <a:pos x="430" y="0"/>
                </a:cxn>
              </a:cxnLst>
              <a:rect l="0" t="0" r="r" b="b"/>
              <a:pathLst>
                <a:path w="431" h="193">
                  <a:moveTo>
                    <a:pt x="0" y="0"/>
                  </a:moveTo>
                  <a:lnTo>
                    <a:pt x="0" y="192"/>
                  </a:lnTo>
                  <a:lnTo>
                    <a:pt x="391" y="192"/>
                  </a:lnTo>
                  <a:lnTo>
                    <a:pt x="391" y="64"/>
                  </a:lnTo>
                  <a:lnTo>
                    <a:pt x="430" y="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nvGrpSpPr>
            <p:cNvPr id="2733077" name="Group 161"/>
            <p:cNvGrpSpPr>
              <a:grpSpLocks/>
            </p:cNvGrpSpPr>
            <p:nvPr/>
          </p:nvGrpSpPr>
          <p:grpSpPr bwMode="auto">
            <a:xfrm>
              <a:off x="3963" y="2944"/>
              <a:ext cx="227" cy="481"/>
              <a:chOff x="3963" y="2944"/>
              <a:chExt cx="227" cy="481"/>
            </a:xfrm>
          </p:grpSpPr>
          <p:sp>
            <p:nvSpPr>
              <p:cNvPr id="2733218" name="Freeform 162"/>
              <p:cNvSpPr>
                <a:spLocks/>
              </p:cNvSpPr>
              <p:nvPr/>
            </p:nvSpPr>
            <p:spPr bwMode="auto">
              <a:xfrm>
                <a:off x="3977" y="2944"/>
                <a:ext cx="213" cy="481"/>
              </a:xfrm>
              <a:custGeom>
                <a:avLst/>
                <a:gdLst/>
                <a:ahLst/>
                <a:cxnLst>
                  <a:cxn ang="0">
                    <a:pos x="0" y="320"/>
                  </a:cxn>
                  <a:cxn ang="0">
                    <a:pos x="71" y="240"/>
                  </a:cxn>
                  <a:cxn ang="0">
                    <a:pos x="0" y="160"/>
                  </a:cxn>
                  <a:cxn ang="0">
                    <a:pos x="0" y="0"/>
                  </a:cxn>
                  <a:cxn ang="0">
                    <a:pos x="212" y="160"/>
                  </a:cxn>
                  <a:cxn ang="0">
                    <a:pos x="212" y="320"/>
                  </a:cxn>
                  <a:cxn ang="0">
                    <a:pos x="0" y="480"/>
                  </a:cxn>
                  <a:cxn ang="0">
                    <a:pos x="0" y="320"/>
                  </a:cxn>
                </a:cxnLst>
                <a:rect l="0" t="0" r="r" b="b"/>
                <a:pathLst>
                  <a:path w="213" h="481">
                    <a:moveTo>
                      <a:pt x="0" y="320"/>
                    </a:moveTo>
                    <a:lnTo>
                      <a:pt x="71" y="240"/>
                    </a:lnTo>
                    <a:lnTo>
                      <a:pt x="0" y="160"/>
                    </a:lnTo>
                    <a:lnTo>
                      <a:pt x="0" y="0"/>
                    </a:lnTo>
                    <a:lnTo>
                      <a:pt x="212" y="160"/>
                    </a:lnTo>
                    <a:lnTo>
                      <a:pt x="212" y="320"/>
                    </a:lnTo>
                    <a:lnTo>
                      <a:pt x="0" y="480"/>
                    </a:lnTo>
                    <a:lnTo>
                      <a:pt x="0" y="32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219" name="Rectangle 163"/>
              <p:cNvSpPr>
                <a:spLocks noChangeArrowheads="1"/>
              </p:cNvSpPr>
              <p:nvPr/>
            </p:nvSpPr>
            <p:spPr bwMode="auto">
              <a:xfrm rot="5400000">
                <a:off x="3876" y="3065"/>
                <a:ext cx="384"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ALU</a:t>
                </a:r>
              </a:p>
            </p:txBody>
          </p:sp>
        </p:grpSp>
        <p:sp>
          <p:nvSpPr>
            <p:cNvPr id="2733220" name="Line 164"/>
            <p:cNvSpPr>
              <a:spLocks noChangeShapeType="1"/>
            </p:cNvSpPr>
            <p:nvPr/>
          </p:nvSpPr>
          <p:spPr bwMode="auto">
            <a:xfrm>
              <a:off x="3812" y="3088"/>
              <a:ext cx="157"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221" name="Line 165"/>
            <p:cNvSpPr>
              <a:spLocks noChangeShapeType="1"/>
            </p:cNvSpPr>
            <p:nvPr/>
          </p:nvSpPr>
          <p:spPr bwMode="auto">
            <a:xfrm>
              <a:off x="3812" y="3280"/>
              <a:ext cx="157"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222" name="Freeform 166"/>
            <p:cNvSpPr>
              <a:spLocks/>
            </p:cNvSpPr>
            <p:nvPr/>
          </p:nvSpPr>
          <p:spPr bwMode="auto">
            <a:xfrm>
              <a:off x="3905" y="3179"/>
              <a:ext cx="337" cy="278"/>
            </a:xfrm>
            <a:custGeom>
              <a:avLst/>
              <a:gdLst/>
              <a:ahLst/>
              <a:cxnLst>
                <a:cxn ang="0">
                  <a:pos x="0" y="101"/>
                </a:cxn>
                <a:cxn ang="0">
                  <a:pos x="0" y="277"/>
                </a:cxn>
                <a:cxn ang="0">
                  <a:pos x="294" y="277"/>
                </a:cxn>
                <a:cxn ang="0">
                  <a:pos x="294" y="90"/>
                </a:cxn>
                <a:cxn ang="0">
                  <a:pos x="336" y="0"/>
                </a:cxn>
              </a:cxnLst>
              <a:rect l="0" t="0" r="r" b="b"/>
              <a:pathLst>
                <a:path w="337" h="278">
                  <a:moveTo>
                    <a:pt x="0" y="101"/>
                  </a:moveTo>
                  <a:lnTo>
                    <a:pt x="0" y="277"/>
                  </a:lnTo>
                  <a:lnTo>
                    <a:pt x="294" y="277"/>
                  </a:lnTo>
                  <a:lnTo>
                    <a:pt x="294" y="90"/>
                  </a:lnTo>
                  <a:lnTo>
                    <a:pt x="336" y="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sp>
        <p:nvSpPr>
          <p:cNvPr id="2733223" name="Rectangle 167"/>
          <p:cNvSpPr>
            <a:spLocks noChangeArrowheads="1"/>
          </p:cNvSpPr>
          <p:nvPr/>
        </p:nvSpPr>
        <p:spPr bwMode="auto">
          <a:xfrm>
            <a:off x="990600" y="1143000"/>
            <a:ext cx="6710570" cy="520655"/>
          </a:xfrm>
          <a:prstGeom prst="rect">
            <a:avLst/>
          </a:prstGeom>
          <a:noFill/>
          <a:ln w="12700">
            <a:noFill/>
            <a:miter lim="800000"/>
            <a:headEnd/>
            <a:tailEnd/>
          </a:ln>
          <a:effectLst/>
        </p:spPr>
        <p:txBody>
          <a:bodyPr wrap="none" lIns="90487" tIns="44450" rIns="90487" bIns="44450">
            <a:prstTxWarp prst="textNoShape">
              <a:avLst/>
            </a:prstTxWarp>
            <a:spAutoFit/>
          </a:bodyPr>
          <a:lstStyle/>
          <a:p>
            <a:pPr algn="ctr"/>
            <a:r>
              <a:rPr lang="en-US" sz="2800" b="1" dirty="0">
                <a:solidFill>
                  <a:schemeClr val="tx1"/>
                </a:solidFill>
              </a:rPr>
              <a:t>(In </a:t>
            </a:r>
            <a:r>
              <a:rPr lang="en-US" sz="2800" b="1" dirty="0" err="1">
                <a:solidFill>
                  <a:schemeClr val="tx1"/>
                </a:solidFill>
              </a:rPr>
              <a:t>Reg</a:t>
            </a:r>
            <a:r>
              <a:rPr lang="en-US" sz="2800" b="1" dirty="0">
                <a:solidFill>
                  <a:schemeClr val="tx1"/>
                </a:solidFill>
              </a:rPr>
              <a:t>, right half highlight read, left half write)</a:t>
            </a:r>
            <a:endParaRPr lang="en-US" sz="1800" dirty="0">
              <a:solidFill>
                <a:schemeClr val="tx1"/>
              </a:solidFill>
            </a:endParaRPr>
          </a:p>
        </p:txBody>
      </p:sp>
      <p:grpSp>
        <p:nvGrpSpPr>
          <p:cNvPr id="2733079" name="Group 168"/>
          <p:cNvGrpSpPr>
            <a:grpSpLocks/>
          </p:cNvGrpSpPr>
          <p:nvPr/>
        </p:nvGrpSpPr>
        <p:grpSpPr bwMode="auto">
          <a:xfrm>
            <a:off x="2679700" y="2660650"/>
            <a:ext cx="673100" cy="1146175"/>
            <a:chOff x="1688" y="1247"/>
            <a:chExt cx="424" cy="722"/>
          </a:xfrm>
        </p:grpSpPr>
        <p:sp>
          <p:nvSpPr>
            <p:cNvPr id="2733225" name="Freeform 169" descr="25%"/>
            <p:cNvSpPr>
              <a:spLocks/>
            </p:cNvSpPr>
            <p:nvPr/>
          </p:nvSpPr>
          <p:spPr bwMode="auto">
            <a:xfrm>
              <a:off x="1939" y="1247"/>
              <a:ext cx="148" cy="289"/>
            </a:xfrm>
            <a:custGeom>
              <a:avLst/>
              <a:gdLst/>
              <a:ahLst/>
              <a:cxnLst>
                <a:cxn ang="0">
                  <a:pos x="0" y="0"/>
                </a:cxn>
                <a:cxn ang="0">
                  <a:pos x="147" y="0"/>
                </a:cxn>
                <a:cxn ang="0">
                  <a:pos x="147" y="288"/>
                </a:cxn>
                <a:cxn ang="0">
                  <a:pos x="0" y="288"/>
                </a:cxn>
              </a:cxnLst>
              <a:rect l="0" t="0" r="r" b="b"/>
              <a:pathLst>
                <a:path w="148" h="289">
                  <a:moveTo>
                    <a:pt x="0" y="0"/>
                  </a:moveTo>
                  <a:lnTo>
                    <a:pt x="147" y="0"/>
                  </a:lnTo>
                  <a:lnTo>
                    <a:pt x="147" y="288"/>
                  </a:lnTo>
                  <a:lnTo>
                    <a:pt x="0" y="288"/>
                  </a:lnTo>
                </a:path>
              </a:pathLst>
            </a:custGeom>
            <a:pattFill prst="pct25">
              <a:fgClr>
                <a:schemeClr val="accent1"/>
              </a:fgClr>
              <a:bgClr>
                <a:srgbClr val="FFFFFF"/>
              </a:bgClr>
            </a:patt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226" name="Rectangle 170"/>
            <p:cNvSpPr>
              <a:spLocks noChangeArrowheads="1"/>
            </p:cNvSpPr>
            <p:nvPr/>
          </p:nvSpPr>
          <p:spPr bwMode="auto">
            <a:xfrm>
              <a:off x="1784" y="1255"/>
              <a:ext cx="327"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Reg</a:t>
              </a:r>
            </a:p>
          </p:txBody>
        </p:sp>
        <p:sp>
          <p:nvSpPr>
            <p:cNvPr id="2733227" name="Rectangle 171"/>
            <p:cNvSpPr>
              <a:spLocks noChangeArrowheads="1"/>
            </p:cNvSpPr>
            <p:nvPr/>
          </p:nvSpPr>
          <p:spPr bwMode="auto">
            <a:xfrm>
              <a:off x="1751" y="1698"/>
              <a:ext cx="292"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  I$</a:t>
              </a:r>
            </a:p>
          </p:txBody>
        </p:sp>
        <p:grpSp>
          <p:nvGrpSpPr>
            <p:cNvPr id="2733082" name="Group 172"/>
            <p:cNvGrpSpPr>
              <a:grpSpLocks/>
            </p:cNvGrpSpPr>
            <p:nvPr/>
          </p:nvGrpSpPr>
          <p:grpSpPr bwMode="auto">
            <a:xfrm>
              <a:off x="1803" y="1248"/>
              <a:ext cx="296" cy="289"/>
              <a:chOff x="1803" y="1248"/>
              <a:chExt cx="296" cy="289"/>
            </a:xfrm>
          </p:grpSpPr>
          <p:sp>
            <p:nvSpPr>
              <p:cNvPr id="2733229" name="Freeform 173"/>
              <p:cNvSpPr>
                <a:spLocks/>
              </p:cNvSpPr>
              <p:nvPr/>
            </p:nvSpPr>
            <p:spPr bwMode="auto">
              <a:xfrm>
                <a:off x="1803" y="1248"/>
                <a:ext cx="149" cy="289"/>
              </a:xfrm>
              <a:custGeom>
                <a:avLst/>
                <a:gdLst/>
                <a:ahLst/>
                <a:cxnLst>
                  <a:cxn ang="0">
                    <a:pos x="148" y="0"/>
                  </a:cxn>
                  <a:cxn ang="0">
                    <a:pos x="0" y="0"/>
                  </a:cxn>
                  <a:cxn ang="0">
                    <a:pos x="0" y="288"/>
                  </a:cxn>
                  <a:cxn ang="0">
                    <a:pos x="148" y="288"/>
                  </a:cxn>
                </a:cxnLst>
                <a:rect l="0" t="0" r="r" b="b"/>
                <a:pathLst>
                  <a:path w="149" h="289">
                    <a:moveTo>
                      <a:pt x="148" y="0"/>
                    </a:moveTo>
                    <a:lnTo>
                      <a:pt x="0" y="0"/>
                    </a:lnTo>
                    <a:lnTo>
                      <a:pt x="0" y="288"/>
                    </a:lnTo>
                    <a:lnTo>
                      <a:pt x="148"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230" name="Freeform 174"/>
              <p:cNvSpPr>
                <a:spLocks/>
              </p:cNvSpPr>
              <p:nvPr/>
            </p:nvSpPr>
            <p:spPr bwMode="auto">
              <a:xfrm>
                <a:off x="1951" y="1248"/>
                <a:ext cx="148" cy="289"/>
              </a:xfrm>
              <a:custGeom>
                <a:avLst/>
                <a:gdLst/>
                <a:ahLst/>
                <a:cxnLst>
                  <a:cxn ang="0">
                    <a:pos x="0" y="0"/>
                  </a:cxn>
                  <a:cxn ang="0">
                    <a:pos x="147" y="0"/>
                  </a:cxn>
                  <a:cxn ang="0">
                    <a:pos x="147" y="288"/>
                  </a:cxn>
                  <a:cxn ang="0">
                    <a:pos x="0" y="288"/>
                  </a:cxn>
                </a:cxnLst>
                <a:rect l="0" t="0" r="r" b="b"/>
                <a:pathLst>
                  <a:path w="148" h="289">
                    <a:moveTo>
                      <a:pt x="0" y="0"/>
                    </a:moveTo>
                    <a:lnTo>
                      <a:pt x="147" y="0"/>
                    </a:lnTo>
                    <a:lnTo>
                      <a:pt x="147"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sp>
          <p:nvSpPr>
            <p:cNvPr id="2733231" name="Line 175"/>
            <p:cNvSpPr>
              <a:spLocks noChangeShapeType="1"/>
            </p:cNvSpPr>
            <p:nvPr/>
          </p:nvSpPr>
          <p:spPr bwMode="auto">
            <a:xfrm>
              <a:off x="1688" y="1392"/>
              <a:ext cx="96"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733232" name="Freeform 176"/>
            <p:cNvSpPr>
              <a:spLocks/>
            </p:cNvSpPr>
            <p:nvPr/>
          </p:nvSpPr>
          <p:spPr bwMode="auto">
            <a:xfrm>
              <a:off x="1750" y="1296"/>
              <a:ext cx="48" cy="97"/>
            </a:xfrm>
            <a:custGeom>
              <a:avLst/>
              <a:gdLst/>
              <a:ahLst/>
              <a:cxnLst>
                <a:cxn ang="0">
                  <a:pos x="0" y="96"/>
                </a:cxn>
                <a:cxn ang="0">
                  <a:pos x="0" y="0"/>
                </a:cxn>
                <a:cxn ang="0">
                  <a:pos x="47" y="0"/>
                </a:cxn>
                <a:cxn ang="0">
                  <a:pos x="47" y="0"/>
                </a:cxn>
              </a:cxnLst>
              <a:rect l="0" t="0" r="r" b="b"/>
              <a:pathLst>
                <a:path w="48" h="97">
                  <a:moveTo>
                    <a:pt x="0" y="96"/>
                  </a:moveTo>
                  <a:lnTo>
                    <a:pt x="0" y="0"/>
                  </a:lnTo>
                  <a:lnTo>
                    <a:pt x="47" y="0"/>
                  </a:lnTo>
                  <a:lnTo>
                    <a:pt x="47" y="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nvGrpSpPr>
            <p:cNvPr id="2733085" name="Group 177"/>
            <p:cNvGrpSpPr>
              <a:grpSpLocks/>
            </p:cNvGrpSpPr>
            <p:nvPr/>
          </p:nvGrpSpPr>
          <p:grpSpPr bwMode="auto">
            <a:xfrm>
              <a:off x="1753" y="1680"/>
              <a:ext cx="359" cy="289"/>
              <a:chOff x="1324" y="1248"/>
              <a:chExt cx="359" cy="289"/>
            </a:xfrm>
          </p:grpSpPr>
          <p:sp>
            <p:nvSpPr>
              <p:cNvPr id="2733234" name="Rectangle 178"/>
              <p:cNvSpPr>
                <a:spLocks noChangeArrowheads="1"/>
              </p:cNvSpPr>
              <p:nvPr/>
            </p:nvSpPr>
            <p:spPr bwMode="auto">
              <a:xfrm>
                <a:off x="1324" y="1250"/>
                <a:ext cx="146" cy="210"/>
              </a:xfrm>
              <a:prstGeom prst="rect">
                <a:avLst/>
              </a:prstGeom>
              <a:noFill/>
              <a:ln w="12700">
                <a:noFill/>
                <a:miter lim="800000"/>
                <a:headEnd/>
                <a:tailEnd/>
              </a:ln>
              <a:effectLst/>
            </p:spPr>
            <p:txBody>
              <a:bodyPr wrap="none" lIns="90487" tIns="44450" rIns="90487" bIns="44450">
                <a:prstTxWarp prst="textNoShape">
                  <a:avLst/>
                </a:prstTxWarp>
                <a:spAutoFit/>
              </a:bodyPr>
              <a:lstStyle/>
              <a:p>
                <a:r>
                  <a:rPr lang="en-US" sz="1600" b="1">
                    <a:solidFill>
                      <a:schemeClr val="tx1"/>
                    </a:solidFill>
                    <a:latin typeface="Times" pitchFamily="-65" charset="0"/>
                  </a:rPr>
                  <a:t> </a:t>
                </a:r>
              </a:p>
            </p:txBody>
          </p:sp>
          <p:grpSp>
            <p:nvGrpSpPr>
              <p:cNvPr id="2733088" name="Group 179"/>
              <p:cNvGrpSpPr>
                <a:grpSpLocks/>
              </p:cNvGrpSpPr>
              <p:nvPr/>
            </p:nvGrpSpPr>
            <p:grpSpPr bwMode="auto">
              <a:xfrm>
                <a:off x="1343" y="1248"/>
                <a:ext cx="340" cy="289"/>
                <a:chOff x="1343" y="1248"/>
                <a:chExt cx="340" cy="289"/>
              </a:xfrm>
            </p:grpSpPr>
            <p:sp>
              <p:nvSpPr>
                <p:cNvPr id="2733236" name="Freeform 180"/>
                <p:cNvSpPr>
                  <a:spLocks/>
                </p:cNvSpPr>
                <p:nvPr/>
              </p:nvSpPr>
              <p:spPr bwMode="auto">
                <a:xfrm>
                  <a:off x="1343" y="1248"/>
                  <a:ext cx="170" cy="289"/>
                </a:xfrm>
                <a:custGeom>
                  <a:avLst/>
                  <a:gdLst/>
                  <a:ahLst/>
                  <a:cxnLst>
                    <a:cxn ang="0">
                      <a:pos x="169" y="0"/>
                    </a:cxn>
                    <a:cxn ang="0">
                      <a:pos x="0" y="0"/>
                    </a:cxn>
                    <a:cxn ang="0">
                      <a:pos x="0" y="288"/>
                    </a:cxn>
                    <a:cxn ang="0">
                      <a:pos x="169" y="288"/>
                    </a:cxn>
                  </a:cxnLst>
                  <a:rect l="0" t="0" r="r" b="b"/>
                  <a:pathLst>
                    <a:path w="170" h="289">
                      <a:moveTo>
                        <a:pt x="169" y="0"/>
                      </a:moveTo>
                      <a:lnTo>
                        <a:pt x="0" y="0"/>
                      </a:lnTo>
                      <a:lnTo>
                        <a:pt x="0" y="288"/>
                      </a:lnTo>
                      <a:lnTo>
                        <a:pt x="169"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33237" name="Freeform 181"/>
                <p:cNvSpPr>
                  <a:spLocks/>
                </p:cNvSpPr>
                <p:nvPr/>
              </p:nvSpPr>
              <p:spPr bwMode="auto">
                <a:xfrm>
                  <a:off x="1512" y="1248"/>
                  <a:ext cx="171" cy="289"/>
                </a:xfrm>
                <a:custGeom>
                  <a:avLst/>
                  <a:gdLst/>
                  <a:ahLst/>
                  <a:cxnLst>
                    <a:cxn ang="0">
                      <a:pos x="0" y="0"/>
                    </a:cxn>
                    <a:cxn ang="0">
                      <a:pos x="170" y="0"/>
                    </a:cxn>
                    <a:cxn ang="0">
                      <a:pos x="170" y="288"/>
                    </a:cxn>
                    <a:cxn ang="0">
                      <a:pos x="0" y="288"/>
                    </a:cxn>
                  </a:cxnLst>
                  <a:rect l="0" t="0" r="r" b="b"/>
                  <a:pathLst>
                    <a:path w="171" h="289">
                      <a:moveTo>
                        <a:pt x="0" y="0"/>
                      </a:moveTo>
                      <a:lnTo>
                        <a:pt x="170" y="0"/>
                      </a:lnTo>
                      <a:lnTo>
                        <a:pt x="170" y="288"/>
                      </a:lnTo>
                      <a:lnTo>
                        <a:pt x="0" y="28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grpSp>
      </p:grpSp>
      <p:sp>
        <p:nvSpPr>
          <p:cNvPr id="182" name="Title 181"/>
          <p:cNvSpPr>
            <a:spLocks noGrp="1"/>
          </p:cNvSpPr>
          <p:nvPr>
            <p:ph type="title"/>
          </p:nvPr>
        </p:nvSpPr>
        <p:spPr/>
        <p:txBody>
          <a:bodyPr/>
          <a:lstStyle/>
          <a:p>
            <a:r>
              <a:rPr lang="en-US" dirty="0" smtClean="0"/>
              <a:t>Graphical Pipeline Representation</a:t>
            </a:r>
            <a:endParaRPr lang="en-US" dirty="0"/>
          </a:p>
        </p:txBody>
      </p:sp>
      <p:sp>
        <p:nvSpPr>
          <p:cNvPr id="183" name="Date Placeholder 182"/>
          <p:cNvSpPr>
            <a:spLocks noGrp="1"/>
          </p:cNvSpPr>
          <p:nvPr>
            <p:ph type="dt" sz="half" idx="10"/>
          </p:nvPr>
        </p:nvSpPr>
        <p:spPr/>
        <p:txBody>
          <a:bodyPr/>
          <a:lstStyle/>
          <a:p>
            <a:fld id="{132EB5F9-17E9-E443-88EF-2AF682B052F4}" type="datetime1">
              <a:rPr lang="en-US" smtClean="0"/>
              <a:pPr/>
              <a:t>7/25/2011</a:t>
            </a:fld>
            <a:endParaRPr lang="en-US" dirty="0"/>
          </a:p>
        </p:txBody>
      </p:sp>
      <p:sp>
        <p:nvSpPr>
          <p:cNvPr id="184" name="Slide Number Placeholder 183"/>
          <p:cNvSpPr>
            <a:spLocks noGrp="1"/>
          </p:cNvSpPr>
          <p:nvPr>
            <p:ph type="sldNum" sz="quarter" idx="12"/>
          </p:nvPr>
        </p:nvSpPr>
        <p:spPr/>
        <p:txBody>
          <a:bodyPr/>
          <a:lstStyle/>
          <a:p>
            <a:fld id="{3CC63E4C-4642-794D-A2FD-70F6B81535F5}" type="slidenum">
              <a:rPr lang="en-US" smtClean="0"/>
              <a:pPr/>
              <a:t>50</a:t>
            </a:fld>
            <a:endParaRPr lang="en-US" dirty="0"/>
          </a:p>
        </p:txBody>
      </p:sp>
      <p:sp>
        <p:nvSpPr>
          <p:cNvPr id="185" name="Footer Placeholder 184"/>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33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up)">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733079"/>
                                        </p:tgtEl>
                                        <p:attrNameLst>
                                          <p:attrName>style.visibility</p:attrName>
                                        </p:attrNameLst>
                                      </p:cBhvr>
                                      <p:to>
                                        <p:strVal val="visible"/>
                                      </p:to>
                                    </p:set>
                                    <p:animEffect transition="in" filter="wipe(left)">
                                      <p:cBhvr>
                                        <p:cTn id="36" dur="500"/>
                                        <p:tgtEl>
                                          <p:spTgt spid="273307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733059"/>
                                        </p:tgtEl>
                                        <p:attrNameLst>
                                          <p:attrName>style.visibility</p:attrName>
                                        </p:attrNameLst>
                                      </p:cBhvr>
                                      <p:to>
                                        <p:strVal val="visible"/>
                                      </p:to>
                                    </p:set>
                                    <p:animEffect transition="in" filter="wipe(left)">
                                      <p:cBhvr>
                                        <p:cTn id="61" dur="500"/>
                                        <p:tgtEl>
                                          <p:spTgt spid="273305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733056"/>
                                        </p:tgtEl>
                                        <p:attrNameLst>
                                          <p:attrName>style.visibility</p:attrName>
                                        </p:attrNameLst>
                                      </p:cBhvr>
                                      <p:to>
                                        <p:strVal val="visible"/>
                                      </p:to>
                                    </p:set>
                                    <p:animEffect transition="in" filter="wipe(left)">
                                      <p:cBhvr>
                                        <p:cTn id="66" dur="500"/>
                                        <p:tgtEl>
                                          <p:spTgt spid="273305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wipe(left)">
                                      <p:cBhvr>
                                        <p:cTn id="7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3223"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99D4BC03-94B3-A948-A33C-0BEC6EB4D7A3}" type="datetime1">
              <a:rPr lang="en-US" smtClean="0"/>
              <a:pPr/>
              <a:t>7/25/2011</a:t>
            </a:fld>
            <a:endParaRPr lang="en-US" dirty="0"/>
          </a:p>
        </p:txBody>
      </p:sp>
      <p:sp>
        <p:nvSpPr>
          <p:cNvPr id="54" name="Footer Placeholder 3"/>
          <p:cNvSpPr>
            <a:spLocks noGrp="1"/>
          </p:cNvSpPr>
          <p:nvPr>
            <p:ph type="ftr" sz="quarter" idx="10"/>
          </p:nvPr>
        </p:nvSpPr>
        <p:spPr>
          <a:xfrm>
            <a:off x="3623272" y="6356350"/>
            <a:ext cx="2133600" cy="365125"/>
          </a:xfrm>
        </p:spPr>
        <p:txBody>
          <a:bodyPr/>
          <a:lstStyle/>
          <a:p>
            <a:r>
              <a:rPr lang="en-US" dirty="0" smtClean="0"/>
              <a:t>Summer 2011 </a:t>
            </a:r>
            <a:r>
              <a:rPr lang="en-US" dirty="0" smtClean="0"/>
              <a:t>-- </a:t>
            </a:r>
            <a:r>
              <a:rPr lang="en-US" dirty="0" smtClean="0"/>
              <a:t>Lecture #21</a:t>
            </a:r>
            <a:endParaRPr lang="en-AU" dirty="0"/>
          </a:p>
        </p:txBody>
      </p:sp>
      <p:sp>
        <p:nvSpPr>
          <p:cNvPr id="327682" name="Rectangle 2"/>
          <p:cNvSpPr>
            <a:spLocks noGrp="1" noChangeArrowheads="1"/>
          </p:cNvSpPr>
          <p:nvPr>
            <p:ph type="title"/>
          </p:nvPr>
        </p:nvSpPr>
        <p:spPr/>
        <p:txBody>
          <a:bodyPr/>
          <a:lstStyle/>
          <a:p>
            <a:r>
              <a:rPr lang="en-US"/>
              <a:t>Pipeline Performance</a:t>
            </a:r>
            <a:endParaRPr lang="en-AU"/>
          </a:p>
        </p:txBody>
      </p:sp>
      <p:sp>
        <p:nvSpPr>
          <p:cNvPr id="327683" name="Rectangle 3"/>
          <p:cNvSpPr>
            <a:spLocks noGrp="1" noChangeArrowheads="1"/>
          </p:cNvSpPr>
          <p:nvPr>
            <p:ph type="body" idx="1"/>
          </p:nvPr>
        </p:nvSpPr>
        <p:spPr>
          <a:xfrm>
            <a:off x="684213" y="1125538"/>
            <a:ext cx="8270875" cy="2533650"/>
          </a:xfrm>
        </p:spPr>
        <p:txBody>
          <a:bodyPr>
            <a:normAutofit/>
          </a:bodyPr>
          <a:lstStyle/>
          <a:p>
            <a:r>
              <a:rPr lang="en-US" sz="2800" dirty="0"/>
              <a:t>Assume time for stages is</a:t>
            </a:r>
          </a:p>
          <a:p>
            <a:pPr lvl="1"/>
            <a:r>
              <a:rPr lang="en-US" sz="2400" dirty="0"/>
              <a:t>100ps for register read or write</a:t>
            </a:r>
          </a:p>
          <a:p>
            <a:pPr lvl="1"/>
            <a:r>
              <a:rPr lang="en-US" sz="2400" dirty="0"/>
              <a:t>200ps for other stages</a:t>
            </a:r>
            <a:endParaRPr lang="en-US" sz="2400" dirty="0" smtClean="0"/>
          </a:p>
          <a:p>
            <a:r>
              <a:rPr lang="en-US" sz="2800" dirty="0" smtClean="0"/>
              <a:t>What is pipelined clock rate?</a:t>
            </a:r>
          </a:p>
          <a:p>
            <a:pPr lvl="1"/>
            <a:r>
              <a:rPr lang="en-US" sz="2400" dirty="0" smtClean="0"/>
              <a:t>Compare </a:t>
            </a:r>
            <a:r>
              <a:rPr lang="en-US" sz="2400" dirty="0"/>
              <a:t>pipelined </a:t>
            </a:r>
            <a:r>
              <a:rPr lang="en-US" sz="2400" dirty="0" err="1"/>
              <a:t>datapath</a:t>
            </a:r>
            <a:r>
              <a:rPr lang="en-US" sz="2400" dirty="0"/>
              <a:t> with single-cycle </a:t>
            </a:r>
            <a:r>
              <a:rPr lang="en-US" sz="2400" dirty="0" err="1"/>
              <a:t>datapath</a:t>
            </a:r>
            <a:endParaRPr lang="en-US" sz="2400" dirty="0"/>
          </a:p>
        </p:txBody>
      </p:sp>
      <p:graphicFrame>
        <p:nvGraphicFramePr>
          <p:cNvPr id="327684" name="Group 4"/>
          <p:cNvGraphicFramePr>
            <a:graphicFrameLocks noGrp="1"/>
          </p:cNvGraphicFramePr>
          <p:nvPr/>
        </p:nvGraphicFramePr>
        <p:xfrm>
          <a:off x="395288" y="3846513"/>
          <a:ext cx="8353425" cy="2246631"/>
        </p:xfrm>
        <a:graphic>
          <a:graphicData uri="http://schemas.openxmlformats.org/drawingml/2006/table">
            <a:tbl>
              <a:tblPr/>
              <a:tblGrid>
                <a:gridCol w="1193800"/>
                <a:gridCol w="1192212"/>
                <a:gridCol w="1195388"/>
                <a:gridCol w="1190625"/>
                <a:gridCol w="1195387"/>
                <a:gridCol w="1192213"/>
                <a:gridCol w="1193800"/>
              </a:tblGrid>
              <a:tr h="44608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Instr</a:t>
                      </a:r>
                      <a:endParaRPr kumimoji="0" lang="en-AU" sz="1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Instr fetch</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Register read</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ALU op</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Memory access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Register write</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Total time</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40005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lw</a:t>
                      </a:r>
                      <a:endParaRPr kumimoji="0" lang="en-AU" sz="1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100 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100 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800ps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40481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sw</a:t>
                      </a:r>
                      <a:endParaRPr kumimoji="0" lang="en-AU" sz="1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100 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700ps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05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R-format</a:t>
                      </a:r>
                      <a:endParaRPr kumimoji="0" lang="en-AU" sz="1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100 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100 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600ps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163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beq</a:t>
                      </a:r>
                      <a:endParaRPr kumimoji="0" lang="en-AU" sz="18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100 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200ps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endParaRPr kumimoji="0" lang="en-US"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1800" b="0" i="0" u="none" strike="noStrike" cap="none" normalizeH="0" baseline="0">
                          <a:ln>
                            <a:noFill/>
                          </a:ln>
                          <a:solidFill>
                            <a:schemeClr val="tx1"/>
                          </a:solidFill>
                          <a:effectLst/>
                          <a:latin typeface="Arial" charset="0"/>
                        </a:rPr>
                        <a:t>500ps</a:t>
                      </a:r>
                      <a:endParaRPr kumimoji="0" lang="en-AU" sz="1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Slide Number Placeholder 6"/>
          <p:cNvSpPr>
            <a:spLocks noGrp="1"/>
          </p:cNvSpPr>
          <p:nvPr>
            <p:ph type="sldNum" sz="quarter" idx="12"/>
          </p:nvPr>
        </p:nvSpPr>
        <p:spPr/>
        <p:txBody>
          <a:bodyPr/>
          <a:lstStyle/>
          <a:p>
            <a:fld id="{3CC63E4C-4642-794D-A2FD-70F6B81535F5}" type="slidenum">
              <a:rPr lang="en-US" smtClean="0"/>
              <a:pPr/>
              <a:t>51</a:t>
            </a:fld>
            <a:endParaRPr lang="en-US" dirty="0"/>
          </a:p>
        </p:txBody>
      </p:sp>
      <p:sp>
        <p:nvSpPr>
          <p:cNvPr id="8" name="TextBox 7"/>
          <p:cNvSpPr txBox="1"/>
          <p:nvPr/>
        </p:nvSpPr>
        <p:spPr>
          <a:xfrm>
            <a:off x="6995509" y="6564492"/>
            <a:ext cx="1498402" cy="307777"/>
          </a:xfrm>
          <a:prstGeom prst="rect">
            <a:avLst/>
          </a:prstGeom>
          <a:noFill/>
        </p:spPr>
        <p:txBody>
          <a:bodyPr wrap="none" rtlCol="0">
            <a:spAutoFit/>
          </a:bodyPr>
          <a:lstStyle/>
          <a:p>
            <a:r>
              <a:rPr lang="en-US" sz="1400" dirty="0" smtClean="0">
                <a:hlinkClick r:id="rId3"/>
              </a:rPr>
              <a:t>Student Roulette?</a:t>
            </a:r>
            <a:endParaRPr lang="en-US" sz="14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0C9469A-8233-6F49-8096-EB74EDD99AEB}" type="datetime1">
              <a:rPr lang="en-US" smtClean="0"/>
              <a:pPr/>
              <a:t>7/25/2011</a:t>
            </a:fld>
            <a:endParaRPr lang="en-US" dirty="0"/>
          </a:p>
        </p:txBody>
      </p:sp>
      <p:sp>
        <p:nvSpPr>
          <p:cNvPr id="6" name="Footer Placeholder 2"/>
          <p:cNvSpPr>
            <a:spLocks noGrp="1"/>
          </p:cNvSpPr>
          <p:nvPr>
            <p:ph type="ftr" sz="quarter" idx="10"/>
          </p:nvPr>
        </p:nvSpPr>
        <p:spPr>
          <a:xfrm>
            <a:off x="3640668" y="6356350"/>
            <a:ext cx="2133600" cy="365125"/>
          </a:xfrm>
        </p:spPr>
        <p:txBody>
          <a:bodyPr/>
          <a:lstStyle/>
          <a:p>
            <a:r>
              <a:rPr lang="en-US" dirty="0" smtClean="0"/>
              <a:t>Summer 2011 </a:t>
            </a:r>
            <a:r>
              <a:rPr lang="en-US" dirty="0" smtClean="0"/>
              <a:t>-- </a:t>
            </a:r>
            <a:r>
              <a:rPr lang="en-US" dirty="0" smtClean="0"/>
              <a:t>Lecture #21</a:t>
            </a:r>
            <a:endParaRPr lang="en-AU" dirty="0"/>
          </a:p>
        </p:txBody>
      </p:sp>
      <p:pic>
        <p:nvPicPr>
          <p:cNvPr id="329734" name="Picture 6" descr="f04-27-P374493"/>
          <p:cNvPicPr>
            <a:picLocks noChangeAspect="1" noChangeArrowheads="1"/>
          </p:cNvPicPr>
          <p:nvPr/>
        </p:nvPicPr>
        <p:blipFill>
          <a:blip r:embed="rId3"/>
          <a:srcRect/>
          <a:stretch>
            <a:fillRect/>
          </a:stretch>
        </p:blipFill>
        <p:spPr bwMode="auto">
          <a:xfrm>
            <a:off x="629139" y="1008913"/>
            <a:ext cx="7877711" cy="5507409"/>
          </a:xfrm>
          <a:prstGeom prst="rect">
            <a:avLst/>
          </a:prstGeom>
          <a:noFill/>
        </p:spPr>
      </p:pic>
      <p:sp>
        <p:nvSpPr>
          <p:cNvPr id="329730" name="Rectangle 2"/>
          <p:cNvSpPr>
            <a:spLocks noGrp="1" noChangeArrowheads="1"/>
          </p:cNvSpPr>
          <p:nvPr>
            <p:ph type="title"/>
          </p:nvPr>
        </p:nvSpPr>
        <p:spPr>
          <a:xfrm>
            <a:off x="457200" y="-247212"/>
            <a:ext cx="8229600" cy="1143000"/>
          </a:xfrm>
        </p:spPr>
        <p:txBody>
          <a:bodyPr/>
          <a:lstStyle/>
          <a:p>
            <a:r>
              <a:rPr lang="en-US" dirty="0"/>
              <a:t>Pipeline Performance</a:t>
            </a:r>
            <a:endParaRPr lang="en-AU" dirty="0"/>
          </a:p>
        </p:txBody>
      </p:sp>
      <p:sp>
        <p:nvSpPr>
          <p:cNvPr id="329732" name="Text Box 4"/>
          <p:cNvSpPr txBox="1">
            <a:spLocks noChangeArrowheads="1"/>
          </p:cNvSpPr>
          <p:nvPr/>
        </p:nvSpPr>
        <p:spPr bwMode="auto">
          <a:xfrm>
            <a:off x="3132138" y="675125"/>
            <a:ext cx="2676525" cy="376238"/>
          </a:xfrm>
          <a:prstGeom prst="rect">
            <a:avLst/>
          </a:prstGeom>
          <a:solidFill>
            <a:schemeClr val="accent1"/>
          </a:solidFill>
          <a:ln w="9525">
            <a:solidFill>
              <a:schemeClr val="tx1"/>
            </a:solidFill>
            <a:miter lim="800000"/>
            <a:headEnd/>
            <a:tailEnd/>
          </a:ln>
          <a:effectLst/>
        </p:spPr>
        <p:txBody>
          <a:bodyPr wrap="none">
            <a:prstTxWarp prst="textNoShape">
              <a:avLst/>
            </a:prstTxWarp>
            <a:spAutoFit/>
          </a:bodyPr>
          <a:lstStyle/>
          <a:p>
            <a:pPr algn="l"/>
            <a:r>
              <a:rPr lang="en-US" sz="1800"/>
              <a:t>Single-cycle (T</a:t>
            </a:r>
            <a:r>
              <a:rPr lang="en-US" sz="1800" baseline="-25000"/>
              <a:t>c</a:t>
            </a:r>
            <a:r>
              <a:rPr lang="en-US" sz="1800"/>
              <a:t>= 800ps)</a:t>
            </a:r>
            <a:endParaRPr lang="en-AU" sz="1800"/>
          </a:p>
        </p:txBody>
      </p:sp>
      <p:sp>
        <p:nvSpPr>
          <p:cNvPr id="329733" name="Text Box 5"/>
          <p:cNvSpPr txBox="1">
            <a:spLocks noChangeArrowheads="1"/>
          </p:cNvSpPr>
          <p:nvPr/>
        </p:nvSpPr>
        <p:spPr bwMode="auto">
          <a:xfrm>
            <a:off x="3363580" y="3575320"/>
            <a:ext cx="2384425" cy="376238"/>
          </a:xfrm>
          <a:prstGeom prst="rect">
            <a:avLst/>
          </a:prstGeom>
          <a:solidFill>
            <a:schemeClr val="accent1"/>
          </a:solidFill>
          <a:ln w="9525">
            <a:solidFill>
              <a:schemeClr val="tx1"/>
            </a:solidFill>
            <a:miter lim="800000"/>
            <a:headEnd/>
            <a:tailEnd/>
          </a:ln>
          <a:effectLst/>
        </p:spPr>
        <p:txBody>
          <a:bodyPr wrap="none">
            <a:prstTxWarp prst="textNoShape">
              <a:avLst/>
            </a:prstTxWarp>
            <a:spAutoFit/>
          </a:bodyPr>
          <a:lstStyle/>
          <a:p>
            <a:pPr algn="l"/>
            <a:r>
              <a:rPr lang="en-US" sz="1800" dirty="0"/>
              <a:t>Pipelined (</a:t>
            </a:r>
            <a:r>
              <a:rPr lang="en-US" sz="1800" dirty="0" err="1"/>
              <a:t>T</a:t>
            </a:r>
            <a:r>
              <a:rPr lang="en-US" sz="1800" baseline="-25000" dirty="0" err="1"/>
              <a:t>c</a:t>
            </a:r>
            <a:r>
              <a:rPr lang="en-US" sz="1800" dirty="0"/>
              <a:t>= 200ps)</a:t>
            </a:r>
            <a:endParaRPr lang="en-AU" sz="1800" dirty="0"/>
          </a:p>
        </p:txBody>
      </p:sp>
      <p:sp>
        <p:nvSpPr>
          <p:cNvPr id="8" name="Slide Number Placeholder 7"/>
          <p:cNvSpPr>
            <a:spLocks noGrp="1"/>
          </p:cNvSpPr>
          <p:nvPr>
            <p:ph type="sldNum" sz="quarter" idx="12"/>
          </p:nvPr>
        </p:nvSpPr>
        <p:spPr/>
        <p:txBody>
          <a:bodyPr/>
          <a:lstStyle/>
          <a:p>
            <a:fld id="{3CC63E4C-4642-794D-A2FD-70F6B81535F5}" type="slidenum">
              <a:rPr lang="en-US" smtClean="0"/>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27132494-546C-DD4A-BBB9-319F574C0A31}" type="datetime1">
              <a:rPr lang="en-US" smtClean="0"/>
              <a:pPr/>
              <a:t>7/25/2011</a:t>
            </a:fld>
            <a:endParaRPr lang="en-US" dirty="0"/>
          </a:p>
        </p:txBody>
      </p:sp>
      <p:sp>
        <p:nvSpPr>
          <p:cNvPr id="5" name="Footer Placeholder 3"/>
          <p:cNvSpPr>
            <a:spLocks noGrp="1"/>
          </p:cNvSpPr>
          <p:nvPr>
            <p:ph type="ftr" sz="quarter" idx="10"/>
          </p:nvPr>
        </p:nvSpPr>
        <p:spPr>
          <a:xfrm>
            <a:off x="3658064" y="6356350"/>
            <a:ext cx="2133600" cy="365125"/>
          </a:xfrm>
        </p:spPr>
        <p:txBody>
          <a:bodyPr/>
          <a:lstStyle/>
          <a:p>
            <a:r>
              <a:rPr lang="en-US" dirty="0" smtClean="0"/>
              <a:t>Summer 2011 </a:t>
            </a:r>
            <a:r>
              <a:rPr lang="en-US" dirty="0" smtClean="0"/>
              <a:t>-- </a:t>
            </a:r>
            <a:r>
              <a:rPr lang="en-US" dirty="0" smtClean="0"/>
              <a:t>Lecture #21</a:t>
            </a:r>
            <a:endParaRPr lang="en-AU" dirty="0"/>
          </a:p>
        </p:txBody>
      </p:sp>
      <p:sp>
        <p:nvSpPr>
          <p:cNvPr id="331778" name="Rectangle 2"/>
          <p:cNvSpPr>
            <a:spLocks noGrp="1" noChangeArrowheads="1"/>
          </p:cNvSpPr>
          <p:nvPr>
            <p:ph type="title"/>
          </p:nvPr>
        </p:nvSpPr>
        <p:spPr/>
        <p:txBody>
          <a:bodyPr/>
          <a:lstStyle/>
          <a:p>
            <a:r>
              <a:rPr lang="en-US"/>
              <a:t>Pipeline Speedup</a:t>
            </a:r>
            <a:endParaRPr lang="en-AU"/>
          </a:p>
        </p:txBody>
      </p:sp>
      <p:sp>
        <p:nvSpPr>
          <p:cNvPr id="331779" name="Rectangle 3"/>
          <p:cNvSpPr>
            <a:spLocks noGrp="1" noChangeArrowheads="1"/>
          </p:cNvSpPr>
          <p:nvPr>
            <p:ph type="body" idx="1"/>
          </p:nvPr>
        </p:nvSpPr>
        <p:spPr/>
        <p:txBody>
          <a:bodyPr>
            <a:normAutofit lnSpcReduction="10000"/>
          </a:bodyPr>
          <a:lstStyle/>
          <a:p>
            <a:r>
              <a:rPr lang="en-US"/>
              <a:t>If all stages are balanced</a:t>
            </a:r>
          </a:p>
          <a:p>
            <a:pPr lvl="1"/>
            <a:r>
              <a:rPr lang="en-US"/>
              <a:t>i.e., all take the same time</a:t>
            </a:r>
          </a:p>
          <a:p>
            <a:pPr lvl="1">
              <a:lnSpc>
                <a:spcPct val="110000"/>
              </a:lnSpc>
            </a:pPr>
            <a:r>
              <a:rPr lang="en-US"/>
              <a:t>Time between instructions</a:t>
            </a:r>
            <a:r>
              <a:rPr lang="en-US" baseline="-25000"/>
              <a:t>pipelined</a:t>
            </a:r>
            <a:r>
              <a:rPr lang="en-US"/>
              <a:t/>
            </a:r>
            <a:br>
              <a:rPr lang="en-US"/>
            </a:br>
            <a:r>
              <a:rPr lang="en-US"/>
              <a:t>= Time between instructions</a:t>
            </a:r>
            <a:r>
              <a:rPr lang="en-US" baseline="-25000"/>
              <a:t>nonpipelined</a:t>
            </a:r>
            <a:r>
              <a:rPr lang="en-US"/>
              <a:t/>
            </a:r>
            <a:br>
              <a:rPr lang="en-US"/>
            </a:br>
            <a:r>
              <a:rPr lang="en-US"/>
              <a:t>		Number of stages</a:t>
            </a:r>
          </a:p>
          <a:p>
            <a:r>
              <a:rPr lang="en-US"/>
              <a:t>If not balanced, speedup is less</a:t>
            </a:r>
          </a:p>
          <a:p>
            <a:r>
              <a:rPr lang="en-US"/>
              <a:t>Speedup due to increased throughput</a:t>
            </a:r>
          </a:p>
          <a:p>
            <a:pPr lvl="1"/>
            <a:r>
              <a:rPr lang="en-US"/>
              <a:t>Latency (time for each instruction) does not decrease</a:t>
            </a:r>
            <a:endParaRPr lang="en-AU"/>
          </a:p>
        </p:txBody>
      </p:sp>
      <p:sp>
        <p:nvSpPr>
          <p:cNvPr id="331780" name="Line 4"/>
          <p:cNvSpPr>
            <a:spLocks noChangeShapeType="1"/>
          </p:cNvSpPr>
          <p:nvPr/>
        </p:nvSpPr>
        <p:spPr bwMode="auto">
          <a:xfrm>
            <a:off x="1242483" y="3555471"/>
            <a:ext cx="554513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 name="Slide Number Placeholder 6"/>
          <p:cNvSpPr>
            <a:spLocks noGrp="1"/>
          </p:cNvSpPr>
          <p:nvPr>
            <p:ph type="sldNum" sz="quarter" idx="12"/>
          </p:nvPr>
        </p:nvSpPr>
        <p:spPr/>
        <p:txBody>
          <a:bodyPr/>
          <a:lstStyle/>
          <a:p>
            <a:fld id="{3CC63E4C-4642-794D-A2FD-70F6B81535F5}" type="slidenum">
              <a:rPr lang="en-US" smtClean="0"/>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 Level Parallelism (ILP)</a:t>
            </a:r>
            <a:endParaRPr lang="en-US" dirty="0"/>
          </a:p>
        </p:txBody>
      </p:sp>
      <p:sp>
        <p:nvSpPr>
          <p:cNvPr id="3" name="Content Placeholder 2"/>
          <p:cNvSpPr>
            <a:spLocks noGrp="1"/>
          </p:cNvSpPr>
          <p:nvPr>
            <p:ph idx="1"/>
          </p:nvPr>
        </p:nvSpPr>
        <p:spPr/>
        <p:txBody>
          <a:bodyPr/>
          <a:lstStyle/>
          <a:p>
            <a:endParaRPr lang="en-US" dirty="0" smtClean="0"/>
          </a:p>
          <a:p>
            <a:r>
              <a:rPr lang="en-US" i="1" dirty="0" smtClean="0"/>
              <a:t>ILP – e.g., Pipelined Instruction Execution</a:t>
            </a:r>
          </a:p>
          <a:p>
            <a:pPr lvl="1"/>
            <a:r>
              <a:rPr lang="en-US" dirty="0" smtClean="0"/>
              <a:t>5 stage pipeline =&gt; 5 instructions executing simultaneously, one at each pipeline stage</a:t>
            </a:r>
            <a:endParaRPr lang="en-US" dirty="0"/>
          </a:p>
        </p:txBody>
      </p:sp>
      <p:sp>
        <p:nvSpPr>
          <p:cNvPr id="4" name="Date Placeholder 3"/>
          <p:cNvSpPr>
            <a:spLocks noGrp="1"/>
          </p:cNvSpPr>
          <p:nvPr>
            <p:ph type="dt" sz="half" idx="10"/>
          </p:nvPr>
        </p:nvSpPr>
        <p:spPr/>
        <p:txBody>
          <a:bodyPr/>
          <a:lstStyle/>
          <a:p>
            <a:fld id="{8C4CB1C4-C506-EF4F-A957-73686F2150C4}" type="datetime1">
              <a:rPr lang="en-US" smtClean="0"/>
              <a:pPr/>
              <a:t>7/25/2011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#21</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54</a:t>
            </a:fld>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034DEBA-CB00-7E49-A1C8-36FB05CB5BA3}" type="datetime1">
              <a:rPr lang="en-US" smtClean="0"/>
              <a:pPr/>
              <a:t>7/25/2011</a:t>
            </a:fld>
            <a:endParaRPr lang="en-US" dirty="0"/>
          </a:p>
        </p:txBody>
      </p:sp>
      <p:sp>
        <p:nvSpPr>
          <p:cNvPr id="5" name="Footer Placeholder 3"/>
          <p:cNvSpPr>
            <a:spLocks noGrp="1"/>
          </p:cNvSpPr>
          <p:nvPr>
            <p:ph type="ftr" sz="quarter" idx="10"/>
          </p:nvPr>
        </p:nvSpPr>
        <p:spPr>
          <a:xfrm>
            <a:off x="3610368" y="6356350"/>
            <a:ext cx="2133600" cy="365125"/>
          </a:xfrm>
        </p:spPr>
        <p:txBody>
          <a:bodyPr/>
          <a:lstStyle/>
          <a:p>
            <a:r>
              <a:rPr lang="en-US" dirty="0" smtClean="0"/>
              <a:t>Summer 2011 </a:t>
            </a:r>
            <a:r>
              <a:rPr lang="en-US" dirty="0" smtClean="0"/>
              <a:t>-- </a:t>
            </a:r>
            <a:r>
              <a:rPr lang="en-US" dirty="0" smtClean="0"/>
              <a:t>Lecture #21</a:t>
            </a:r>
            <a:endParaRPr lang="en-AU" dirty="0"/>
          </a:p>
        </p:txBody>
      </p:sp>
      <p:sp>
        <p:nvSpPr>
          <p:cNvPr id="358402" name="Rectangle 2"/>
          <p:cNvSpPr>
            <a:spLocks noGrp="1" noChangeArrowheads="1"/>
          </p:cNvSpPr>
          <p:nvPr>
            <p:ph type="title"/>
          </p:nvPr>
        </p:nvSpPr>
        <p:spPr/>
        <p:txBody>
          <a:bodyPr/>
          <a:lstStyle/>
          <a:p>
            <a:r>
              <a:rPr lang="en-US" dirty="0" smtClean="0"/>
              <a:t>And in Conclusion, …</a:t>
            </a:r>
            <a:endParaRPr lang="en-AU" dirty="0"/>
          </a:p>
        </p:txBody>
      </p:sp>
      <p:sp>
        <p:nvSpPr>
          <p:cNvPr id="358403" name="Rectangle 3"/>
          <p:cNvSpPr>
            <a:spLocks noGrp="1" noChangeArrowheads="1"/>
          </p:cNvSpPr>
          <p:nvPr>
            <p:ph type="body" idx="1"/>
          </p:nvPr>
        </p:nvSpPr>
        <p:spPr>
          <a:xfrm>
            <a:off x="684213" y="1844675"/>
            <a:ext cx="8270875" cy="4392613"/>
          </a:xfrm>
        </p:spPr>
        <p:txBody>
          <a:bodyPr>
            <a:normAutofit/>
          </a:bodyPr>
          <a:lstStyle/>
          <a:p>
            <a:r>
              <a:rPr lang="en-US" dirty="0" smtClean="0"/>
              <a:t>Can determine control signal values for each instruction.</a:t>
            </a:r>
          </a:p>
          <a:p>
            <a:r>
              <a:rPr lang="en-US" dirty="0" smtClean="0"/>
              <a:t>Control implementation: Just combinational logic (at least for a single cycle CPU…)</a:t>
            </a:r>
            <a:endParaRPr lang="en-US" dirty="0" smtClean="0"/>
          </a:p>
          <a:p>
            <a:r>
              <a:rPr lang="en-US" dirty="0" smtClean="0"/>
              <a:t>Pipelining</a:t>
            </a:r>
          </a:p>
          <a:p>
            <a:pPr lvl="1"/>
            <a:r>
              <a:rPr lang="en-US" dirty="0" smtClean="0"/>
              <a:t>Reduce critical path by inserting registers between each stage</a:t>
            </a:r>
          </a:p>
          <a:p>
            <a:pPr lvl="1"/>
            <a:r>
              <a:rPr lang="en-US" dirty="0" smtClean="0"/>
              <a:t>N-stage pipeline =&gt; N operations done in parallel!</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8226" name="Rectangle 2"/>
          <p:cNvSpPr>
            <a:spLocks noGrp="1" noChangeArrowheads="1"/>
          </p:cNvSpPr>
          <p:nvPr>
            <p:ph type="title"/>
          </p:nvPr>
        </p:nvSpPr>
        <p:spPr/>
        <p:txBody>
          <a:bodyPr wrap="square" lIns="91440" tIns="45720" rIns="91440" bIns="45720" numCol="1" anchorCtr="0" compatLnSpc="1">
            <a:prstTxWarp prst="textNoShape">
              <a:avLst/>
            </a:prstTxWarp>
          </a:bodyPr>
          <a:lstStyle/>
          <a:p>
            <a:pPr eaLnBrk="1" hangingPunct="1"/>
            <a:r>
              <a:rPr lang="en-US" dirty="0" smtClean="0">
                <a:ea typeface="ＭＳ Ｐゴシック" pitchFamily="34" charset="-128"/>
              </a:rPr>
              <a:t>Bonus slides</a:t>
            </a:r>
          </a:p>
        </p:txBody>
      </p:sp>
      <p:sp>
        <p:nvSpPr>
          <p:cNvPr id="81923" name="Rectangle 3"/>
          <p:cNvSpPr>
            <a:spLocks noGrp="1" noChangeArrowheads="1"/>
          </p:cNvSpPr>
          <p:nvPr>
            <p:ph type="body" idx="1"/>
          </p:nvPr>
        </p:nvSpPr>
        <p:spPr>
          <a:xfrm>
            <a:off x="457200" y="1352550"/>
            <a:ext cx="8229600" cy="4525963"/>
          </a:xfrm>
        </p:spPr>
        <p:txBody>
          <a:bodyPr/>
          <a:lstStyle/>
          <a:p>
            <a:pPr eaLnBrk="1" hangingPunct="1"/>
            <a:r>
              <a:rPr lang="en-US" dirty="0" smtClean="0">
                <a:latin typeface="+mj-lt"/>
                <a:ea typeface="ＭＳ Ｐゴシック" pitchFamily="34" charset="-128"/>
              </a:rPr>
              <a:t>Note: </a:t>
            </a:r>
            <a:r>
              <a:rPr lang="en-US" dirty="0" smtClean="0">
                <a:latin typeface="+mj-lt"/>
                <a:ea typeface="ＭＳ Ｐゴシック" pitchFamily="34" charset="-128"/>
              </a:rPr>
              <a:t>You are still responsible for knowing the material covered in these slides.</a:t>
            </a:r>
            <a:endParaRPr lang="en-US" dirty="0" smtClean="0">
              <a:latin typeface="+mj-lt"/>
              <a:ea typeface="ＭＳ Ｐゴシック" pitchFamily="34" charset="-128"/>
            </a:endParaRPr>
          </a:p>
          <a:p>
            <a:pPr eaLnBrk="1" hangingPunct="1"/>
            <a:r>
              <a:rPr lang="en-US" dirty="0" smtClean="0">
                <a:latin typeface="+mj-lt"/>
                <a:ea typeface="ＭＳ Ｐゴシック" pitchFamily="34" charset="-128"/>
              </a:rPr>
              <a:t>The slides will appear in the order they would have in the normal presentation</a:t>
            </a:r>
          </a:p>
        </p:txBody>
      </p:sp>
      <p:sp>
        <p:nvSpPr>
          <p:cNvPr id="81924" name="WordArt 4"/>
          <p:cNvSpPr>
            <a:spLocks noChangeArrowheads="1" noChangeShapeType="1" noTextEdit="1"/>
          </p:cNvSpPr>
          <p:nvPr/>
        </p:nvSpPr>
        <p:spPr bwMode="auto">
          <a:xfrm>
            <a:off x="2429347" y="3983996"/>
            <a:ext cx="4267200" cy="20193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Bonus</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2819400" y="6434138"/>
            <a:ext cx="2971800" cy="609600"/>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latin typeface="+mn-lt"/>
            </a:endParaRPr>
          </a:p>
        </p:txBody>
      </p:sp>
      <p:sp>
        <p:nvSpPr>
          <p:cNvPr id="24579" name="Rectangle 3"/>
          <p:cNvSpPr>
            <a:spLocks noGrp="1" noChangeArrowheads="1"/>
          </p:cNvSpPr>
          <p:nvPr>
            <p:ph type="title"/>
          </p:nvPr>
        </p:nvSpPr>
        <p:spPr>
          <a:xfrm>
            <a:off x="490538" y="228600"/>
            <a:ext cx="8343900" cy="474663"/>
          </a:xfrm>
        </p:spPr>
        <p:txBody>
          <a:bodyPr>
            <a:normAutofit fontScale="90000"/>
          </a:bodyPr>
          <a:lstStyle/>
          <a:p>
            <a:r>
              <a:rPr lang="en-US" smtClean="0"/>
              <a:t>Single Cycle Datapath during Store</a:t>
            </a:r>
          </a:p>
        </p:txBody>
      </p:sp>
      <p:grpSp>
        <p:nvGrpSpPr>
          <p:cNvPr id="2" name="Group 4"/>
          <p:cNvGrpSpPr>
            <a:grpSpLocks/>
          </p:cNvGrpSpPr>
          <p:nvPr/>
        </p:nvGrpSpPr>
        <p:grpSpPr bwMode="auto">
          <a:xfrm>
            <a:off x="1743075" y="727075"/>
            <a:ext cx="5954713" cy="641350"/>
            <a:chOff x="1098" y="380"/>
            <a:chExt cx="3751" cy="404"/>
          </a:xfrm>
        </p:grpSpPr>
        <p:sp>
          <p:nvSpPr>
            <p:cNvPr id="47235" name="Rectangle 5"/>
            <p:cNvSpPr>
              <a:spLocks noChangeArrowheads="1"/>
            </p:cNvSpPr>
            <p:nvPr/>
          </p:nvSpPr>
          <p:spPr bwMode="auto">
            <a:xfrm>
              <a:off x="1167" y="584"/>
              <a:ext cx="3599" cy="17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3" name="Group 6"/>
            <p:cNvGrpSpPr>
              <a:grpSpLocks/>
            </p:cNvGrpSpPr>
            <p:nvPr/>
          </p:nvGrpSpPr>
          <p:grpSpPr bwMode="auto">
            <a:xfrm>
              <a:off x="1163" y="572"/>
              <a:ext cx="624" cy="212"/>
              <a:chOff x="1163" y="572"/>
              <a:chExt cx="624" cy="212"/>
            </a:xfrm>
          </p:grpSpPr>
          <p:sp>
            <p:nvSpPr>
              <p:cNvPr id="47250" name="Rectangle 7"/>
              <p:cNvSpPr>
                <a:spLocks noChangeArrowheads="1"/>
              </p:cNvSpPr>
              <p:nvPr/>
            </p:nvSpPr>
            <p:spPr bwMode="auto">
              <a:xfrm>
                <a:off x="1163" y="580"/>
                <a:ext cx="624"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7251" name="Rectangle 8"/>
              <p:cNvSpPr>
                <a:spLocks noChangeArrowheads="1"/>
              </p:cNvSpPr>
              <p:nvPr/>
            </p:nvSpPr>
            <p:spPr bwMode="auto">
              <a:xfrm>
                <a:off x="1341" y="572"/>
                <a:ext cx="254"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op</a:t>
                </a:r>
              </a:p>
            </p:txBody>
          </p:sp>
        </p:grpSp>
        <p:grpSp>
          <p:nvGrpSpPr>
            <p:cNvPr id="4" name="Group 9"/>
            <p:cNvGrpSpPr>
              <a:grpSpLocks/>
            </p:cNvGrpSpPr>
            <p:nvPr/>
          </p:nvGrpSpPr>
          <p:grpSpPr bwMode="auto">
            <a:xfrm>
              <a:off x="1795" y="572"/>
              <a:ext cx="580" cy="212"/>
              <a:chOff x="1795" y="572"/>
              <a:chExt cx="580" cy="212"/>
            </a:xfrm>
          </p:grpSpPr>
          <p:sp>
            <p:nvSpPr>
              <p:cNvPr id="47248" name="Rectangle 10"/>
              <p:cNvSpPr>
                <a:spLocks noChangeArrowheads="1"/>
              </p:cNvSpPr>
              <p:nvPr/>
            </p:nvSpPr>
            <p:spPr bwMode="auto">
              <a:xfrm>
                <a:off x="1795" y="580"/>
                <a:ext cx="580"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7249" name="Rectangle 11"/>
              <p:cNvSpPr>
                <a:spLocks noChangeArrowheads="1"/>
              </p:cNvSpPr>
              <p:nvPr/>
            </p:nvSpPr>
            <p:spPr bwMode="auto">
              <a:xfrm>
                <a:off x="1956" y="572"/>
                <a:ext cx="21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rs</a:t>
                </a:r>
              </a:p>
            </p:txBody>
          </p:sp>
        </p:grpSp>
        <p:grpSp>
          <p:nvGrpSpPr>
            <p:cNvPr id="5" name="Group 12"/>
            <p:cNvGrpSpPr>
              <a:grpSpLocks/>
            </p:cNvGrpSpPr>
            <p:nvPr/>
          </p:nvGrpSpPr>
          <p:grpSpPr bwMode="auto">
            <a:xfrm>
              <a:off x="2383" y="572"/>
              <a:ext cx="579" cy="210"/>
              <a:chOff x="2383" y="572"/>
              <a:chExt cx="579" cy="210"/>
            </a:xfrm>
          </p:grpSpPr>
          <p:sp>
            <p:nvSpPr>
              <p:cNvPr id="47246" name="Rectangle 13"/>
              <p:cNvSpPr>
                <a:spLocks noChangeArrowheads="1"/>
              </p:cNvSpPr>
              <p:nvPr/>
            </p:nvSpPr>
            <p:spPr bwMode="auto">
              <a:xfrm>
                <a:off x="2383" y="580"/>
                <a:ext cx="579"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7247" name="Rectangle 14"/>
              <p:cNvSpPr>
                <a:spLocks noChangeArrowheads="1"/>
              </p:cNvSpPr>
              <p:nvPr/>
            </p:nvSpPr>
            <p:spPr bwMode="auto">
              <a:xfrm>
                <a:off x="2543" y="572"/>
                <a:ext cx="2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rt</a:t>
                </a:r>
              </a:p>
            </p:txBody>
          </p:sp>
        </p:grpSp>
        <p:sp>
          <p:nvSpPr>
            <p:cNvPr id="47239" name="Rectangle 15"/>
            <p:cNvSpPr>
              <a:spLocks noChangeArrowheads="1"/>
            </p:cNvSpPr>
            <p:nvPr/>
          </p:nvSpPr>
          <p:spPr bwMode="auto">
            <a:xfrm>
              <a:off x="2970" y="580"/>
              <a:ext cx="1800"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7240" name="Rectangle 16"/>
            <p:cNvSpPr>
              <a:spLocks noChangeArrowheads="1"/>
            </p:cNvSpPr>
            <p:nvPr/>
          </p:nvSpPr>
          <p:spPr bwMode="auto">
            <a:xfrm>
              <a:off x="3469" y="572"/>
              <a:ext cx="69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immediate</a:t>
              </a:r>
            </a:p>
          </p:txBody>
        </p:sp>
        <p:sp>
          <p:nvSpPr>
            <p:cNvPr id="47241" name="Rectangle 17"/>
            <p:cNvSpPr>
              <a:spLocks noChangeArrowheads="1"/>
            </p:cNvSpPr>
            <p:nvPr/>
          </p:nvSpPr>
          <p:spPr bwMode="auto">
            <a:xfrm>
              <a:off x="4668" y="38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47242" name="Rectangle 18"/>
            <p:cNvSpPr>
              <a:spLocks noChangeArrowheads="1"/>
            </p:cNvSpPr>
            <p:nvPr/>
          </p:nvSpPr>
          <p:spPr bwMode="auto">
            <a:xfrm>
              <a:off x="2770"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47243" name="Rectangle 19"/>
            <p:cNvSpPr>
              <a:spLocks noChangeArrowheads="1"/>
            </p:cNvSpPr>
            <p:nvPr/>
          </p:nvSpPr>
          <p:spPr bwMode="auto">
            <a:xfrm>
              <a:off x="2182"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21</a:t>
              </a:r>
            </a:p>
          </p:txBody>
        </p:sp>
        <p:sp>
          <p:nvSpPr>
            <p:cNvPr id="47244" name="Rectangle 20"/>
            <p:cNvSpPr>
              <a:spLocks noChangeArrowheads="1"/>
            </p:cNvSpPr>
            <p:nvPr/>
          </p:nvSpPr>
          <p:spPr bwMode="auto">
            <a:xfrm>
              <a:off x="1594"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26</a:t>
              </a:r>
            </a:p>
          </p:txBody>
        </p:sp>
        <p:sp>
          <p:nvSpPr>
            <p:cNvPr id="47245" name="Rectangle 21"/>
            <p:cNvSpPr>
              <a:spLocks noChangeArrowheads="1"/>
            </p:cNvSpPr>
            <p:nvPr/>
          </p:nvSpPr>
          <p:spPr bwMode="auto">
            <a:xfrm>
              <a:off x="1098"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31</a:t>
              </a:r>
            </a:p>
          </p:txBody>
        </p:sp>
      </p:grpSp>
      <p:sp>
        <p:nvSpPr>
          <p:cNvPr id="24581" name="Rectangle 22"/>
          <p:cNvSpPr>
            <a:spLocks noGrp="1" noChangeArrowheads="1"/>
          </p:cNvSpPr>
          <p:nvPr>
            <p:ph type="body" idx="1"/>
          </p:nvPr>
        </p:nvSpPr>
        <p:spPr>
          <a:xfrm>
            <a:off x="304800" y="1389063"/>
            <a:ext cx="8382000" cy="371475"/>
          </a:xfrm>
        </p:spPr>
        <p:txBody>
          <a:bodyPr>
            <a:normAutofit fontScale="77500" lnSpcReduction="20000"/>
          </a:bodyPr>
          <a:lstStyle/>
          <a:p>
            <a:r>
              <a:rPr lang="en-US" sz="2800"/>
              <a:t>Data Memory {R[rs] + SignExt[imm16]}  =  R[rt]</a:t>
            </a:r>
          </a:p>
        </p:txBody>
      </p:sp>
      <p:sp>
        <p:nvSpPr>
          <p:cNvPr id="47110" name="Rectangle 23"/>
          <p:cNvSpPr>
            <a:spLocks noChangeArrowheads="1"/>
          </p:cNvSpPr>
          <p:nvPr/>
        </p:nvSpPr>
        <p:spPr bwMode="auto">
          <a:xfrm>
            <a:off x="5867400" y="4224338"/>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7111" name="Rectangle 24"/>
          <p:cNvSpPr>
            <a:spLocks noChangeArrowheads="1"/>
          </p:cNvSpPr>
          <p:nvPr/>
        </p:nvSpPr>
        <p:spPr bwMode="auto">
          <a:xfrm>
            <a:off x="5257800" y="3233738"/>
            <a:ext cx="1752600" cy="393700"/>
          </a:xfrm>
          <a:prstGeom prst="rect">
            <a:avLst/>
          </a:prstGeom>
          <a:noFill/>
          <a:ln w="12700">
            <a:noFill/>
            <a:miter lim="800000"/>
            <a:headEnd/>
            <a:tailEnd/>
          </a:ln>
        </p:spPr>
        <p:txBody>
          <a:bodyPr lIns="90488" tIns="44450" rIns="90488" bIns="44450">
            <a:prstTxWarp prst="textNoShape">
              <a:avLst/>
            </a:prstTxWarp>
            <a:spAutoFit/>
          </a:bodyPr>
          <a:lstStyle/>
          <a:p>
            <a:pPr>
              <a:defRPr/>
            </a:pPr>
            <a:r>
              <a:rPr lang="en-US" sz="2000" u="sng">
                <a:latin typeface="+mn-lt"/>
              </a:rPr>
              <a:t>ALUctr=</a:t>
            </a:r>
          </a:p>
        </p:txBody>
      </p:sp>
      <p:sp>
        <p:nvSpPr>
          <p:cNvPr id="47112" name="Rectangle 25"/>
          <p:cNvSpPr>
            <a:spLocks noChangeArrowheads="1"/>
          </p:cNvSpPr>
          <p:nvPr/>
        </p:nvSpPr>
        <p:spPr bwMode="auto">
          <a:xfrm>
            <a:off x="1981200" y="4986338"/>
            <a:ext cx="4667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47113" name="Rectangle 26"/>
          <p:cNvSpPr>
            <a:spLocks noChangeArrowheads="1"/>
          </p:cNvSpPr>
          <p:nvPr/>
        </p:nvSpPr>
        <p:spPr bwMode="auto">
          <a:xfrm>
            <a:off x="1436688" y="4081463"/>
            <a:ext cx="720725"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busW</a:t>
            </a:r>
          </a:p>
        </p:txBody>
      </p:sp>
      <p:sp>
        <p:nvSpPr>
          <p:cNvPr id="47114" name="Rectangle 27"/>
          <p:cNvSpPr>
            <a:spLocks noChangeArrowheads="1"/>
          </p:cNvSpPr>
          <p:nvPr/>
        </p:nvSpPr>
        <p:spPr bwMode="auto">
          <a:xfrm>
            <a:off x="1371600" y="3386138"/>
            <a:ext cx="1003300"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latin typeface="+mn-lt"/>
              </a:rPr>
              <a:t>RegWr=</a:t>
            </a:r>
          </a:p>
        </p:txBody>
      </p:sp>
      <p:sp>
        <p:nvSpPr>
          <p:cNvPr id="47115" name="Line 28"/>
          <p:cNvSpPr>
            <a:spLocks noChangeShapeType="1"/>
          </p:cNvSpPr>
          <p:nvPr/>
        </p:nvSpPr>
        <p:spPr bwMode="auto">
          <a:xfrm flipH="1">
            <a:off x="1746250" y="4400550"/>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16" name="Rectangle 29"/>
          <p:cNvSpPr>
            <a:spLocks noChangeArrowheads="1"/>
          </p:cNvSpPr>
          <p:nvPr/>
        </p:nvSpPr>
        <p:spPr bwMode="auto">
          <a:xfrm>
            <a:off x="1598613" y="45005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7117" name="Line 30"/>
          <p:cNvSpPr>
            <a:spLocks noChangeShapeType="1"/>
          </p:cNvSpPr>
          <p:nvPr/>
        </p:nvSpPr>
        <p:spPr bwMode="auto">
          <a:xfrm flipH="1">
            <a:off x="4572000" y="4224338"/>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18" name="Rectangle 31"/>
          <p:cNvSpPr>
            <a:spLocks noChangeArrowheads="1"/>
          </p:cNvSpPr>
          <p:nvPr/>
        </p:nvSpPr>
        <p:spPr bwMode="auto">
          <a:xfrm>
            <a:off x="4419600" y="3919538"/>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7119" name="Rectangle 32"/>
          <p:cNvSpPr>
            <a:spLocks noChangeArrowheads="1"/>
          </p:cNvSpPr>
          <p:nvPr/>
        </p:nvSpPr>
        <p:spPr bwMode="auto">
          <a:xfrm>
            <a:off x="3625850" y="3919538"/>
            <a:ext cx="7175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busA</a:t>
            </a:r>
          </a:p>
        </p:txBody>
      </p:sp>
      <p:sp>
        <p:nvSpPr>
          <p:cNvPr id="47120" name="Line 33"/>
          <p:cNvSpPr>
            <a:spLocks noChangeShapeType="1"/>
          </p:cNvSpPr>
          <p:nvPr/>
        </p:nvSpPr>
        <p:spPr bwMode="auto">
          <a:xfrm flipV="1">
            <a:off x="3886200" y="4757738"/>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21" name="Rectangle 34"/>
          <p:cNvSpPr>
            <a:spLocks noChangeArrowheads="1"/>
          </p:cNvSpPr>
          <p:nvPr/>
        </p:nvSpPr>
        <p:spPr bwMode="auto">
          <a:xfrm>
            <a:off x="3730625" y="48815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7122" name="Rectangle 35"/>
          <p:cNvSpPr>
            <a:spLocks noChangeArrowheads="1"/>
          </p:cNvSpPr>
          <p:nvPr/>
        </p:nvSpPr>
        <p:spPr bwMode="auto">
          <a:xfrm>
            <a:off x="3657600" y="4452938"/>
            <a:ext cx="7032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busB</a:t>
            </a:r>
          </a:p>
        </p:txBody>
      </p:sp>
      <p:sp>
        <p:nvSpPr>
          <p:cNvPr id="47123" name="Line 36"/>
          <p:cNvSpPr>
            <a:spLocks noChangeShapeType="1"/>
          </p:cNvSpPr>
          <p:nvPr/>
        </p:nvSpPr>
        <p:spPr bwMode="auto">
          <a:xfrm flipV="1">
            <a:off x="3276600" y="3763963"/>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24" name="Line 37"/>
          <p:cNvSpPr>
            <a:spLocks noChangeShapeType="1"/>
          </p:cNvSpPr>
          <p:nvPr/>
        </p:nvSpPr>
        <p:spPr bwMode="auto">
          <a:xfrm flipV="1">
            <a:off x="2527300" y="3763963"/>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25" name="Rectangle 38"/>
          <p:cNvSpPr>
            <a:spLocks noChangeArrowheads="1"/>
          </p:cNvSpPr>
          <p:nvPr/>
        </p:nvSpPr>
        <p:spPr bwMode="auto">
          <a:xfrm>
            <a:off x="2384425" y="3614738"/>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47126" name="Line 39"/>
          <p:cNvSpPr>
            <a:spLocks noChangeShapeType="1"/>
          </p:cNvSpPr>
          <p:nvPr/>
        </p:nvSpPr>
        <p:spPr bwMode="auto">
          <a:xfrm flipV="1">
            <a:off x="2908300" y="3763963"/>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27" name="Rectangle 40"/>
          <p:cNvSpPr>
            <a:spLocks noChangeArrowheads="1"/>
          </p:cNvSpPr>
          <p:nvPr/>
        </p:nvSpPr>
        <p:spPr bwMode="auto">
          <a:xfrm>
            <a:off x="2743200" y="3614738"/>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47128" name="Rectangle 41"/>
          <p:cNvSpPr>
            <a:spLocks noChangeArrowheads="1"/>
          </p:cNvSpPr>
          <p:nvPr/>
        </p:nvSpPr>
        <p:spPr bwMode="auto">
          <a:xfrm>
            <a:off x="2322513" y="3990975"/>
            <a:ext cx="439737"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Rw</a:t>
            </a:r>
          </a:p>
        </p:txBody>
      </p:sp>
      <p:sp>
        <p:nvSpPr>
          <p:cNvPr id="47129" name="Rectangle 42"/>
          <p:cNvSpPr>
            <a:spLocks noChangeArrowheads="1"/>
          </p:cNvSpPr>
          <p:nvPr/>
        </p:nvSpPr>
        <p:spPr bwMode="auto">
          <a:xfrm>
            <a:off x="2779713" y="3990975"/>
            <a:ext cx="406400"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Ra</a:t>
            </a:r>
          </a:p>
        </p:txBody>
      </p:sp>
      <p:sp>
        <p:nvSpPr>
          <p:cNvPr id="47130" name="Rectangle 43"/>
          <p:cNvSpPr>
            <a:spLocks noChangeArrowheads="1"/>
          </p:cNvSpPr>
          <p:nvPr/>
        </p:nvSpPr>
        <p:spPr bwMode="auto">
          <a:xfrm>
            <a:off x="3160713" y="3990975"/>
            <a:ext cx="417512"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Rb</a:t>
            </a:r>
          </a:p>
        </p:txBody>
      </p:sp>
      <p:sp>
        <p:nvSpPr>
          <p:cNvPr id="47131" name="Rectangle 44"/>
          <p:cNvSpPr>
            <a:spLocks noChangeArrowheads="1"/>
          </p:cNvSpPr>
          <p:nvPr/>
        </p:nvSpPr>
        <p:spPr bwMode="auto">
          <a:xfrm>
            <a:off x="2322513" y="4376738"/>
            <a:ext cx="952500"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b="1">
                <a:latin typeface="+mn-lt"/>
              </a:rPr>
              <a:t>RegFile</a:t>
            </a:r>
          </a:p>
        </p:txBody>
      </p:sp>
      <p:sp>
        <p:nvSpPr>
          <p:cNvPr id="47132" name="Rectangle 45"/>
          <p:cNvSpPr>
            <a:spLocks noChangeArrowheads="1"/>
          </p:cNvSpPr>
          <p:nvPr/>
        </p:nvSpPr>
        <p:spPr bwMode="auto">
          <a:xfrm>
            <a:off x="2743200" y="3386138"/>
            <a:ext cx="400050"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Rs</a:t>
            </a:r>
          </a:p>
        </p:txBody>
      </p:sp>
      <p:sp>
        <p:nvSpPr>
          <p:cNvPr id="47133" name="Rectangle 46"/>
          <p:cNvSpPr>
            <a:spLocks noChangeArrowheads="1"/>
          </p:cNvSpPr>
          <p:nvPr/>
        </p:nvSpPr>
        <p:spPr bwMode="auto">
          <a:xfrm>
            <a:off x="2574925" y="2624138"/>
            <a:ext cx="396875" cy="363537"/>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Rt</a:t>
            </a:r>
          </a:p>
        </p:txBody>
      </p:sp>
      <p:sp>
        <p:nvSpPr>
          <p:cNvPr id="47134" name="Rectangle 47"/>
          <p:cNvSpPr>
            <a:spLocks noChangeArrowheads="1"/>
          </p:cNvSpPr>
          <p:nvPr/>
        </p:nvSpPr>
        <p:spPr bwMode="auto">
          <a:xfrm>
            <a:off x="3124200" y="3386138"/>
            <a:ext cx="396875" cy="363537"/>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a:latin typeface="+mn-lt"/>
              </a:rPr>
              <a:t>Rt</a:t>
            </a:r>
          </a:p>
        </p:txBody>
      </p:sp>
      <p:sp>
        <p:nvSpPr>
          <p:cNvPr id="47135" name="Rectangle 48"/>
          <p:cNvSpPr>
            <a:spLocks noChangeArrowheads="1"/>
          </p:cNvSpPr>
          <p:nvPr/>
        </p:nvSpPr>
        <p:spPr bwMode="auto">
          <a:xfrm>
            <a:off x="2143125" y="2624138"/>
            <a:ext cx="428625" cy="3667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Rd</a:t>
            </a:r>
          </a:p>
        </p:txBody>
      </p:sp>
      <p:sp>
        <p:nvSpPr>
          <p:cNvPr id="47136" name="Rectangle 49"/>
          <p:cNvSpPr>
            <a:spLocks noChangeArrowheads="1"/>
          </p:cNvSpPr>
          <p:nvPr/>
        </p:nvSpPr>
        <p:spPr bwMode="auto">
          <a:xfrm>
            <a:off x="1419225" y="2319338"/>
            <a:ext cx="1035050"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latin typeface="+mn-lt"/>
              </a:rPr>
              <a:t>RegDst=</a:t>
            </a:r>
          </a:p>
        </p:txBody>
      </p:sp>
      <p:grpSp>
        <p:nvGrpSpPr>
          <p:cNvPr id="6" name="Group 50"/>
          <p:cNvGrpSpPr>
            <a:grpSpLocks/>
          </p:cNvGrpSpPr>
          <p:nvPr/>
        </p:nvGrpSpPr>
        <p:grpSpPr bwMode="auto">
          <a:xfrm>
            <a:off x="3454400" y="5232400"/>
            <a:ext cx="376238" cy="1082675"/>
            <a:chOff x="2848" y="3083"/>
            <a:chExt cx="237" cy="682"/>
          </a:xfrm>
        </p:grpSpPr>
        <p:sp>
          <p:nvSpPr>
            <p:cNvPr id="47233" name="Rectangle 51"/>
            <p:cNvSpPr>
              <a:spLocks noChangeArrowheads="1"/>
            </p:cNvSpPr>
            <p:nvPr/>
          </p:nvSpPr>
          <p:spPr bwMode="auto">
            <a:xfrm>
              <a:off x="2848" y="3088"/>
              <a:ext cx="224" cy="65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7234" name="Rectangle 52"/>
            <p:cNvSpPr>
              <a:spLocks noChangeArrowheads="1"/>
            </p:cNvSpPr>
            <p:nvPr/>
          </p:nvSpPr>
          <p:spPr bwMode="auto">
            <a:xfrm rot="5400000">
              <a:off x="2627" y="3312"/>
              <a:ext cx="682" cy="229"/>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b="1">
                  <a:latin typeface="+mn-lt"/>
                </a:rPr>
                <a:t>Extender</a:t>
              </a:r>
              <a:endParaRPr lang="en-US" sz="2000" b="1">
                <a:latin typeface="+mn-lt"/>
              </a:endParaRPr>
            </a:p>
          </p:txBody>
        </p:sp>
      </p:grpSp>
      <p:sp>
        <p:nvSpPr>
          <p:cNvPr id="47138" name="Rectangle 53"/>
          <p:cNvSpPr>
            <a:spLocks noChangeArrowheads="1"/>
          </p:cNvSpPr>
          <p:nvPr/>
        </p:nvSpPr>
        <p:spPr bwMode="auto">
          <a:xfrm>
            <a:off x="3962400" y="57197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7139" name="Line 54"/>
          <p:cNvSpPr>
            <a:spLocks noChangeShapeType="1"/>
          </p:cNvSpPr>
          <p:nvPr/>
        </p:nvSpPr>
        <p:spPr bwMode="auto">
          <a:xfrm flipH="1">
            <a:off x="4114800" y="5618163"/>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40" name="Line 55"/>
          <p:cNvSpPr>
            <a:spLocks noChangeShapeType="1"/>
          </p:cNvSpPr>
          <p:nvPr/>
        </p:nvSpPr>
        <p:spPr bwMode="auto">
          <a:xfrm flipH="1">
            <a:off x="3035300" y="5619750"/>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41" name="Rectangle 56"/>
          <p:cNvSpPr>
            <a:spLocks noChangeArrowheads="1"/>
          </p:cNvSpPr>
          <p:nvPr/>
        </p:nvSpPr>
        <p:spPr bwMode="auto">
          <a:xfrm>
            <a:off x="2819400" y="5719763"/>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47142" name="Rectangle 57"/>
          <p:cNvSpPr>
            <a:spLocks noChangeArrowheads="1"/>
          </p:cNvSpPr>
          <p:nvPr/>
        </p:nvSpPr>
        <p:spPr bwMode="auto">
          <a:xfrm>
            <a:off x="1905000" y="5443538"/>
            <a:ext cx="9112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47143" name="Rectangle 58"/>
          <p:cNvSpPr>
            <a:spLocks noChangeArrowheads="1"/>
          </p:cNvSpPr>
          <p:nvPr/>
        </p:nvSpPr>
        <p:spPr bwMode="auto">
          <a:xfrm>
            <a:off x="4038600" y="6129338"/>
            <a:ext cx="10382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latin typeface="+mn-lt"/>
              </a:rPr>
              <a:t>ALUSrc=</a:t>
            </a:r>
          </a:p>
        </p:txBody>
      </p:sp>
      <p:sp>
        <p:nvSpPr>
          <p:cNvPr id="47144" name="Rectangle 59"/>
          <p:cNvSpPr>
            <a:spLocks noChangeArrowheads="1"/>
          </p:cNvSpPr>
          <p:nvPr/>
        </p:nvSpPr>
        <p:spPr bwMode="auto">
          <a:xfrm>
            <a:off x="2514600" y="6205538"/>
            <a:ext cx="938213"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latin typeface="+mn-lt"/>
              </a:rPr>
              <a:t>ExtOp=</a:t>
            </a:r>
          </a:p>
        </p:txBody>
      </p:sp>
      <p:sp>
        <p:nvSpPr>
          <p:cNvPr id="47145" name="Line 60"/>
          <p:cNvSpPr>
            <a:spLocks noChangeShapeType="1"/>
          </p:cNvSpPr>
          <p:nvPr/>
        </p:nvSpPr>
        <p:spPr bwMode="auto">
          <a:xfrm flipV="1">
            <a:off x="7543800" y="3843338"/>
            <a:ext cx="0" cy="644525"/>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47146" name="Rectangle 61"/>
          <p:cNvSpPr>
            <a:spLocks noChangeArrowheads="1"/>
          </p:cNvSpPr>
          <p:nvPr/>
        </p:nvSpPr>
        <p:spPr bwMode="auto">
          <a:xfrm>
            <a:off x="6400800" y="3462338"/>
            <a:ext cx="14668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latin typeface="+mn-lt"/>
              </a:rPr>
              <a:t>MemtoReg=</a:t>
            </a:r>
          </a:p>
        </p:txBody>
      </p:sp>
      <p:sp>
        <p:nvSpPr>
          <p:cNvPr id="47147" name="Rectangle 62"/>
          <p:cNvSpPr>
            <a:spLocks noChangeArrowheads="1"/>
          </p:cNvSpPr>
          <p:nvPr/>
        </p:nvSpPr>
        <p:spPr bwMode="auto">
          <a:xfrm>
            <a:off x="5224463" y="5976938"/>
            <a:ext cx="4667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47148" name="Rectangle 63"/>
          <p:cNvSpPr>
            <a:spLocks noChangeArrowheads="1"/>
          </p:cNvSpPr>
          <p:nvPr/>
        </p:nvSpPr>
        <p:spPr bwMode="auto">
          <a:xfrm>
            <a:off x="4953000" y="5443538"/>
            <a:ext cx="935038"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Data In</a:t>
            </a:r>
          </a:p>
        </p:txBody>
      </p:sp>
      <p:sp>
        <p:nvSpPr>
          <p:cNvPr id="47149" name="Line 64"/>
          <p:cNvSpPr>
            <a:spLocks noChangeShapeType="1"/>
          </p:cNvSpPr>
          <p:nvPr/>
        </p:nvSpPr>
        <p:spPr bwMode="auto">
          <a:xfrm flipH="1">
            <a:off x="5086350" y="5375275"/>
            <a:ext cx="88900" cy="12858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50" name="Rectangle 65"/>
          <p:cNvSpPr>
            <a:spLocks noChangeArrowheads="1"/>
          </p:cNvSpPr>
          <p:nvPr/>
        </p:nvSpPr>
        <p:spPr bwMode="auto">
          <a:xfrm>
            <a:off x="5116513" y="5151438"/>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47151" name="Line 66"/>
          <p:cNvSpPr>
            <a:spLocks noChangeShapeType="1"/>
          </p:cNvSpPr>
          <p:nvPr/>
        </p:nvSpPr>
        <p:spPr bwMode="auto">
          <a:xfrm flipV="1">
            <a:off x="6235700" y="4224338"/>
            <a:ext cx="12700" cy="1008062"/>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47152" name="Rectangle 67"/>
          <p:cNvSpPr>
            <a:spLocks noChangeArrowheads="1"/>
          </p:cNvSpPr>
          <p:nvPr/>
        </p:nvSpPr>
        <p:spPr bwMode="auto">
          <a:xfrm>
            <a:off x="5943600" y="3843338"/>
            <a:ext cx="1184275"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latin typeface="+mn-lt"/>
              </a:rPr>
              <a:t>MemWr=</a:t>
            </a:r>
          </a:p>
        </p:txBody>
      </p:sp>
      <p:sp>
        <p:nvSpPr>
          <p:cNvPr id="47153" name="Rectangle 68"/>
          <p:cNvSpPr>
            <a:spLocks noChangeArrowheads="1"/>
          </p:cNvSpPr>
          <p:nvPr/>
        </p:nvSpPr>
        <p:spPr bwMode="auto">
          <a:xfrm>
            <a:off x="4495800" y="3309938"/>
            <a:ext cx="627063"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zero</a:t>
            </a:r>
          </a:p>
        </p:txBody>
      </p:sp>
      <p:grpSp>
        <p:nvGrpSpPr>
          <p:cNvPr id="7" name="Group 69"/>
          <p:cNvGrpSpPr>
            <a:grpSpLocks/>
          </p:cNvGrpSpPr>
          <p:nvPr/>
        </p:nvGrpSpPr>
        <p:grpSpPr bwMode="auto">
          <a:xfrm>
            <a:off x="2133600" y="3052763"/>
            <a:ext cx="838200" cy="336550"/>
            <a:chOff x="2640" y="1422"/>
            <a:chExt cx="528" cy="212"/>
          </a:xfrm>
        </p:grpSpPr>
        <p:sp>
          <p:nvSpPr>
            <p:cNvPr id="47230" name="Rectangle 70"/>
            <p:cNvSpPr>
              <a:spLocks noChangeArrowheads="1"/>
            </p:cNvSpPr>
            <p:nvPr/>
          </p:nvSpPr>
          <p:spPr bwMode="auto">
            <a:xfrm>
              <a:off x="292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47231" name="Rectangle 71"/>
            <p:cNvSpPr>
              <a:spLocks noChangeArrowheads="1"/>
            </p:cNvSpPr>
            <p:nvPr/>
          </p:nvSpPr>
          <p:spPr bwMode="auto">
            <a:xfrm>
              <a:off x="268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47232" name="Freeform 72"/>
            <p:cNvSpPr>
              <a:spLocks/>
            </p:cNvSpPr>
            <p:nvPr/>
          </p:nvSpPr>
          <p:spPr bwMode="auto">
            <a:xfrm>
              <a:off x="2640" y="1440"/>
              <a:ext cx="528" cy="192"/>
            </a:xfrm>
            <a:custGeom>
              <a:avLst/>
              <a:gdLst>
                <a:gd name="T0" fmla="*/ 0 w 528"/>
                <a:gd name="T1" fmla="*/ 0 h 192"/>
                <a:gd name="T2" fmla="*/ 48 w 528"/>
                <a:gd name="T3" fmla="*/ 192 h 192"/>
                <a:gd name="T4" fmla="*/ 480 w 528"/>
                <a:gd name="T5" fmla="*/ 192 h 192"/>
                <a:gd name="T6" fmla="*/ 528 w 528"/>
                <a:gd name="T7" fmla="*/ 0 h 192"/>
                <a:gd name="T8" fmla="*/ 0 w 528"/>
                <a:gd name="T9" fmla="*/ 0 h 192"/>
                <a:gd name="T10" fmla="*/ 0 60000 65536"/>
                <a:gd name="T11" fmla="*/ 0 60000 65536"/>
                <a:gd name="T12" fmla="*/ 0 60000 65536"/>
                <a:gd name="T13" fmla="*/ 0 60000 65536"/>
                <a:gd name="T14" fmla="*/ 0 60000 65536"/>
                <a:gd name="T15" fmla="*/ 0 w 528"/>
                <a:gd name="T16" fmla="*/ 0 h 192"/>
                <a:gd name="T17" fmla="*/ 528 w 528"/>
                <a:gd name="T18" fmla="*/ 192 h 192"/>
              </a:gdLst>
              <a:ahLst/>
              <a:cxnLst>
                <a:cxn ang="T10">
                  <a:pos x="T0" y="T1"/>
                </a:cxn>
                <a:cxn ang="T11">
                  <a:pos x="T2" y="T3"/>
                </a:cxn>
                <a:cxn ang="T12">
                  <a:pos x="T4" y="T5"/>
                </a:cxn>
                <a:cxn ang="T13">
                  <a:pos x="T6" y="T7"/>
                </a:cxn>
                <a:cxn ang="T14">
                  <a:pos x="T8" y="T9"/>
                </a:cxn>
              </a:cxnLst>
              <a:rect l="T15" t="T16" r="T17" b="T18"/>
              <a:pathLst>
                <a:path w="528" h="192">
                  <a:moveTo>
                    <a:pt x="0" y="0"/>
                  </a:moveTo>
                  <a:lnTo>
                    <a:pt x="48" y="192"/>
                  </a:lnTo>
                  <a:lnTo>
                    <a:pt x="480" y="192"/>
                  </a:lnTo>
                  <a:lnTo>
                    <a:pt x="528" y="0"/>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47155" name="Rectangle 73"/>
          <p:cNvSpPr>
            <a:spLocks noChangeArrowheads="1"/>
          </p:cNvSpPr>
          <p:nvPr/>
        </p:nvSpPr>
        <p:spPr bwMode="auto">
          <a:xfrm>
            <a:off x="2133600" y="3995738"/>
            <a:ext cx="1447800" cy="990600"/>
          </a:xfrm>
          <a:prstGeom prst="rect">
            <a:avLst/>
          </a:prstGeom>
          <a:noFill/>
          <a:ln w="381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8" name="Group 74"/>
          <p:cNvGrpSpPr>
            <a:grpSpLocks/>
          </p:cNvGrpSpPr>
          <p:nvPr/>
        </p:nvGrpSpPr>
        <p:grpSpPr bwMode="auto">
          <a:xfrm>
            <a:off x="4441825" y="4605338"/>
            <a:ext cx="358775" cy="1219200"/>
            <a:chOff x="3518" y="2640"/>
            <a:chExt cx="226" cy="768"/>
          </a:xfrm>
        </p:grpSpPr>
        <p:sp>
          <p:nvSpPr>
            <p:cNvPr id="47227" name="Rectangle 75"/>
            <p:cNvSpPr>
              <a:spLocks noChangeArrowheads="1"/>
            </p:cNvSpPr>
            <p:nvPr/>
          </p:nvSpPr>
          <p:spPr bwMode="auto">
            <a:xfrm>
              <a:off x="3518" y="269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47228" name="Rectangle 76"/>
            <p:cNvSpPr>
              <a:spLocks noChangeArrowheads="1"/>
            </p:cNvSpPr>
            <p:nvPr/>
          </p:nvSpPr>
          <p:spPr bwMode="auto">
            <a:xfrm>
              <a:off x="3518" y="3187"/>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47229" name="Freeform 77"/>
            <p:cNvSpPr>
              <a:spLocks/>
            </p:cNvSpPr>
            <p:nvPr/>
          </p:nvSpPr>
          <p:spPr bwMode="auto">
            <a:xfrm>
              <a:off x="3552" y="2640"/>
              <a:ext cx="192" cy="768"/>
            </a:xfrm>
            <a:custGeom>
              <a:avLst/>
              <a:gdLst>
                <a:gd name="T0" fmla="*/ 0 w 192"/>
                <a:gd name="T1" fmla="*/ 0 h 768"/>
                <a:gd name="T2" fmla="*/ 0 w 192"/>
                <a:gd name="T3" fmla="*/ 768 h 768"/>
                <a:gd name="T4" fmla="*/ 192 w 192"/>
                <a:gd name="T5" fmla="*/ 672 h 768"/>
                <a:gd name="T6" fmla="*/ 192 w 192"/>
                <a:gd name="T7" fmla="*/ 96 h 768"/>
                <a:gd name="T8" fmla="*/ 0 w 192"/>
                <a:gd name="T9" fmla="*/ 0 h 768"/>
                <a:gd name="T10" fmla="*/ 0 60000 65536"/>
                <a:gd name="T11" fmla="*/ 0 60000 65536"/>
                <a:gd name="T12" fmla="*/ 0 60000 65536"/>
                <a:gd name="T13" fmla="*/ 0 60000 65536"/>
                <a:gd name="T14" fmla="*/ 0 60000 65536"/>
                <a:gd name="T15" fmla="*/ 0 w 192"/>
                <a:gd name="T16" fmla="*/ 0 h 768"/>
                <a:gd name="T17" fmla="*/ 192 w 192"/>
                <a:gd name="T18" fmla="*/ 768 h 768"/>
              </a:gdLst>
              <a:ahLst/>
              <a:cxnLst>
                <a:cxn ang="T10">
                  <a:pos x="T0" y="T1"/>
                </a:cxn>
                <a:cxn ang="T11">
                  <a:pos x="T2" y="T3"/>
                </a:cxn>
                <a:cxn ang="T12">
                  <a:pos x="T4" y="T5"/>
                </a:cxn>
                <a:cxn ang="T13">
                  <a:pos x="T6" y="T7"/>
                </a:cxn>
                <a:cxn ang="T14">
                  <a:pos x="T8" y="T9"/>
                </a:cxn>
              </a:cxnLst>
              <a:rect l="T15" t="T16" r="T17" b="T18"/>
              <a:pathLst>
                <a:path w="192" h="768">
                  <a:moveTo>
                    <a:pt x="0" y="0"/>
                  </a:moveTo>
                  <a:lnTo>
                    <a:pt x="0" y="768"/>
                  </a:lnTo>
                  <a:lnTo>
                    <a:pt x="192" y="672"/>
                  </a:lnTo>
                  <a:lnTo>
                    <a:pt x="192" y="96"/>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9" name="Group 78"/>
          <p:cNvGrpSpPr>
            <a:grpSpLocks/>
          </p:cNvGrpSpPr>
          <p:nvPr/>
        </p:nvGrpSpPr>
        <p:grpSpPr bwMode="auto">
          <a:xfrm>
            <a:off x="5305425" y="3995738"/>
            <a:ext cx="485775" cy="1143000"/>
            <a:chOff x="4009" y="2304"/>
            <a:chExt cx="306" cy="720"/>
          </a:xfrm>
        </p:grpSpPr>
        <p:sp>
          <p:nvSpPr>
            <p:cNvPr id="47224" name="Rectangle 79"/>
            <p:cNvSpPr>
              <a:spLocks noChangeArrowheads="1"/>
            </p:cNvSpPr>
            <p:nvPr/>
          </p:nvSpPr>
          <p:spPr bwMode="auto">
            <a:xfrm>
              <a:off x="4009" y="2322"/>
              <a:ext cx="180"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t>
              </a:r>
            </a:p>
          </p:txBody>
        </p:sp>
        <p:sp>
          <p:nvSpPr>
            <p:cNvPr id="47225" name="Rectangle 80"/>
            <p:cNvSpPr>
              <a:spLocks noChangeArrowheads="1"/>
            </p:cNvSpPr>
            <p:nvPr/>
          </p:nvSpPr>
          <p:spPr bwMode="auto">
            <a:xfrm rot="5400000">
              <a:off x="4016" y="2581"/>
              <a:ext cx="33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ALU</a:t>
              </a:r>
            </a:p>
          </p:txBody>
        </p:sp>
        <p:sp>
          <p:nvSpPr>
            <p:cNvPr id="47226" name="Freeform 81"/>
            <p:cNvSpPr>
              <a:spLocks/>
            </p:cNvSpPr>
            <p:nvPr/>
          </p:nvSpPr>
          <p:spPr bwMode="auto">
            <a:xfrm>
              <a:off x="4032" y="2304"/>
              <a:ext cx="283" cy="720"/>
            </a:xfrm>
            <a:custGeom>
              <a:avLst/>
              <a:gdLst>
                <a:gd name="T0" fmla="*/ 0 w 240"/>
                <a:gd name="T1" fmla="*/ 0 h 672"/>
                <a:gd name="T2" fmla="*/ 0 w 240"/>
                <a:gd name="T3" fmla="*/ 355 h 672"/>
                <a:gd name="T4" fmla="*/ 79 w 240"/>
                <a:gd name="T5" fmla="*/ 414 h 672"/>
                <a:gd name="T6" fmla="*/ 0 w 240"/>
                <a:gd name="T7" fmla="*/ 471 h 672"/>
                <a:gd name="T8" fmla="*/ 0 w 240"/>
                <a:gd name="T9" fmla="*/ 826 h 672"/>
                <a:gd name="T10" fmla="*/ 394 w 240"/>
                <a:gd name="T11" fmla="*/ 590 h 672"/>
                <a:gd name="T12" fmla="*/ 394 w 240"/>
                <a:gd name="T13" fmla="*/ 237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10" name="Group 82"/>
          <p:cNvGrpSpPr>
            <a:grpSpLocks/>
          </p:cNvGrpSpPr>
          <p:nvPr/>
        </p:nvGrpSpPr>
        <p:grpSpPr bwMode="auto">
          <a:xfrm>
            <a:off x="7337425" y="4376738"/>
            <a:ext cx="358775" cy="1600200"/>
            <a:chOff x="5294" y="2544"/>
            <a:chExt cx="226" cy="1008"/>
          </a:xfrm>
        </p:grpSpPr>
        <p:sp>
          <p:nvSpPr>
            <p:cNvPr id="47221" name="Rectangle 83"/>
            <p:cNvSpPr>
              <a:spLocks noChangeArrowheads="1"/>
            </p:cNvSpPr>
            <p:nvPr/>
          </p:nvSpPr>
          <p:spPr bwMode="auto">
            <a:xfrm>
              <a:off x="5294" y="26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47222" name="Rectangle 84"/>
            <p:cNvSpPr>
              <a:spLocks noChangeArrowheads="1"/>
            </p:cNvSpPr>
            <p:nvPr/>
          </p:nvSpPr>
          <p:spPr bwMode="auto">
            <a:xfrm>
              <a:off x="5294" y="324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47223" name="Freeform 85"/>
            <p:cNvSpPr>
              <a:spLocks/>
            </p:cNvSpPr>
            <p:nvPr/>
          </p:nvSpPr>
          <p:spPr bwMode="auto">
            <a:xfrm>
              <a:off x="5328" y="2544"/>
              <a:ext cx="192" cy="1008"/>
            </a:xfrm>
            <a:custGeom>
              <a:avLst/>
              <a:gdLst>
                <a:gd name="T0" fmla="*/ 0 w 192"/>
                <a:gd name="T1" fmla="*/ 0 h 1008"/>
                <a:gd name="T2" fmla="*/ 0 w 192"/>
                <a:gd name="T3" fmla="*/ 1008 h 1008"/>
                <a:gd name="T4" fmla="*/ 192 w 192"/>
                <a:gd name="T5" fmla="*/ 864 h 1008"/>
                <a:gd name="T6" fmla="*/ 192 w 192"/>
                <a:gd name="T7" fmla="*/ 144 h 1008"/>
                <a:gd name="T8" fmla="*/ 0 w 192"/>
                <a:gd name="T9" fmla="*/ 0 h 1008"/>
                <a:gd name="T10" fmla="*/ 0 60000 65536"/>
                <a:gd name="T11" fmla="*/ 0 60000 65536"/>
                <a:gd name="T12" fmla="*/ 0 60000 65536"/>
                <a:gd name="T13" fmla="*/ 0 60000 65536"/>
                <a:gd name="T14" fmla="*/ 0 60000 65536"/>
                <a:gd name="T15" fmla="*/ 0 w 192"/>
                <a:gd name="T16" fmla="*/ 0 h 1008"/>
                <a:gd name="T17" fmla="*/ 192 w 192"/>
                <a:gd name="T18" fmla="*/ 1008 h 1008"/>
              </a:gdLst>
              <a:ahLst/>
              <a:cxnLst>
                <a:cxn ang="T10">
                  <a:pos x="T0" y="T1"/>
                </a:cxn>
                <a:cxn ang="T11">
                  <a:pos x="T2" y="T3"/>
                </a:cxn>
                <a:cxn ang="T12">
                  <a:pos x="T4" y="T5"/>
                </a:cxn>
                <a:cxn ang="T13">
                  <a:pos x="T6" y="T7"/>
                </a:cxn>
                <a:cxn ang="T14">
                  <a:pos x="T8" y="T9"/>
                </a:cxn>
              </a:cxnLst>
              <a:rect l="T15" t="T16" r="T17" b="T18"/>
              <a:pathLst>
                <a:path w="192" h="1008">
                  <a:moveTo>
                    <a:pt x="0" y="0"/>
                  </a:moveTo>
                  <a:lnTo>
                    <a:pt x="0" y="1008"/>
                  </a:lnTo>
                  <a:lnTo>
                    <a:pt x="192" y="864"/>
                  </a:lnTo>
                  <a:lnTo>
                    <a:pt x="192" y="144"/>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11" name="Group 86"/>
          <p:cNvGrpSpPr>
            <a:grpSpLocks/>
          </p:cNvGrpSpPr>
          <p:nvPr/>
        </p:nvGrpSpPr>
        <p:grpSpPr bwMode="auto">
          <a:xfrm>
            <a:off x="5915025" y="5186363"/>
            <a:ext cx="1146175" cy="1181100"/>
            <a:chOff x="4398" y="3054"/>
            <a:chExt cx="722" cy="744"/>
          </a:xfrm>
        </p:grpSpPr>
        <p:sp>
          <p:nvSpPr>
            <p:cNvPr id="47215" name="Rectangle 87"/>
            <p:cNvSpPr>
              <a:spLocks noChangeArrowheads="1"/>
            </p:cNvSpPr>
            <p:nvPr/>
          </p:nvSpPr>
          <p:spPr bwMode="auto">
            <a:xfrm>
              <a:off x="4410" y="3087"/>
              <a:ext cx="710" cy="711"/>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7216" name="Rectangle 88"/>
            <p:cNvSpPr>
              <a:spLocks noChangeArrowheads="1"/>
            </p:cNvSpPr>
            <p:nvPr/>
          </p:nvSpPr>
          <p:spPr bwMode="auto">
            <a:xfrm>
              <a:off x="4398" y="3054"/>
              <a:ext cx="402"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WrEn</a:t>
              </a:r>
            </a:p>
          </p:txBody>
        </p:sp>
        <p:sp>
          <p:nvSpPr>
            <p:cNvPr id="47217" name="Rectangle 89"/>
            <p:cNvSpPr>
              <a:spLocks noChangeArrowheads="1"/>
            </p:cNvSpPr>
            <p:nvPr/>
          </p:nvSpPr>
          <p:spPr bwMode="auto">
            <a:xfrm>
              <a:off x="4783" y="3054"/>
              <a:ext cx="3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Adr</a:t>
              </a:r>
            </a:p>
          </p:txBody>
        </p:sp>
        <p:sp>
          <p:nvSpPr>
            <p:cNvPr id="47218" name="Rectangle 90"/>
            <p:cNvSpPr>
              <a:spLocks noChangeArrowheads="1"/>
            </p:cNvSpPr>
            <p:nvPr/>
          </p:nvSpPr>
          <p:spPr bwMode="auto">
            <a:xfrm>
              <a:off x="4421" y="3311"/>
              <a:ext cx="691" cy="373"/>
            </a:xfrm>
            <a:prstGeom prst="rect">
              <a:avLst/>
            </a:prstGeom>
            <a:noFill/>
            <a:ln w="12700">
              <a:noFill/>
              <a:miter lim="800000"/>
              <a:headEnd/>
              <a:tailEnd/>
            </a:ln>
          </p:spPr>
          <p:txBody>
            <a:bodyPr wrap="none" lIns="90488" tIns="44450" rIns="90488" bIns="44450">
              <a:prstTxWarp prst="textNoShape">
                <a:avLst/>
              </a:prstTxWarp>
              <a:spAutoFit/>
            </a:bodyPr>
            <a:lstStyle/>
            <a:p>
              <a:pPr algn="ctr">
                <a:lnSpc>
                  <a:spcPct val="80000"/>
                </a:lnSpc>
                <a:defRPr/>
              </a:pPr>
              <a:r>
                <a:rPr lang="en-US" sz="2000" b="1">
                  <a:latin typeface="+mn-lt"/>
                </a:rPr>
                <a:t>Data</a:t>
              </a:r>
            </a:p>
            <a:p>
              <a:pPr algn="ctr">
                <a:lnSpc>
                  <a:spcPct val="80000"/>
                </a:lnSpc>
                <a:defRPr/>
              </a:pPr>
              <a:r>
                <a:rPr lang="en-US" sz="2000" b="1">
                  <a:latin typeface="+mn-lt"/>
                </a:rPr>
                <a:t>Memory</a:t>
              </a:r>
            </a:p>
          </p:txBody>
        </p:sp>
        <p:sp>
          <p:nvSpPr>
            <p:cNvPr id="47219" name="Line 91"/>
            <p:cNvSpPr>
              <a:spLocks noChangeShapeType="1"/>
            </p:cNvSpPr>
            <p:nvPr/>
          </p:nvSpPr>
          <p:spPr bwMode="auto">
            <a:xfrm>
              <a:off x="4416" y="3648"/>
              <a:ext cx="96" cy="4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220" name="Line 92"/>
            <p:cNvSpPr>
              <a:spLocks noChangeShapeType="1"/>
            </p:cNvSpPr>
            <p:nvPr/>
          </p:nvSpPr>
          <p:spPr bwMode="auto">
            <a:xfrm flipH="1">
              <a:off x="4416" y="3696"/>
              <a:ext cx="96" cy="4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47160" name="Line 93"/>
          <p:cNvSpPr>
            <a:spLocks noChangeShapeType="1"/>
          </p:cNvSpPr>
          <p:nvPr/>
        </p:nvSpPr>
        <p:spPr bwMode="auto">
          <a:xfrm>
            <a:off x="2362200" y="2928938"/>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61" name="Line 94"/>
          <p:cNvSpPr>
            <a:spLocks noChangeShapeType="1"/>
          </p:cNvSpPr>
          <p:nvPr/>
        </p:nvSpPr>
        <p:spPr bwMode="auto">
          <a:xfrm>
            <a:off x="2743200" y="2928938"/>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62" name="Freeform 95"/>
          <p:cNvSpPr>
            <a:spLocks/>
          </p:cNvSpPr>
          <p:nvPr/>
        </p:nvSpPr>
        <p:spPr bwMode="auto">
          <a:xfrm>
            <a:off x="1828800" y="2700338"/>
            <a:ext cx="304800" cy="533400"/>
          </a:xfrm>
          <a:custGeom>
            <a:avLst/>
            <a:gdLst>
              <a:gd name="T0" fmla="*/ 0 w 192"/>
              <a:gd name="T1" fmla="*/ 0 h 336"/>
              <a:gd name="T2" fmla="*/ 0 w 192"/>
              <a:gd name="T3" fmla="*/ 2147483647 h 336"/>
              <a:gd name="T4" fmla="*/ 2147483647 w 192"/>
              <a:gd name="T5" fmla="*/ 2147483647 h 336"/>
              <a:gd name="T6" fmla="*/ 0 60000 65536"/>
              <a:gd name="T7" fmla="*/ 0 60000 65536"/>
              <a:gd name="T8" fmla="*/ 0 60000 65536"/>
              <a:gd name="T9" fmla="*/ 0 w 192"/>
              <a:gd name="T10" fmla="*/ 0 h 336"/>
              <a:gd name="T11" fmla="*/ 192 w 192"/>
              <a:gd name="T12" fmla="*/ 336 h 336"/>
            </a:gdLst>
            <a:ahLst/>
            <a:cxnLst>
              <a:cxn ang="T6">
                <a:pos x="T0" y="T1"/>
              </a:cxn>
              <a:cxn ang="T7">
                <a:pos x="T2" y="T3"/>
              </a:cxn>
              <a:cxn ang="T8">
                <a:pos x="T4" y="T5"/>
              </a:cxn>
            </a:cxnLst>
            <a:rect l="T9" t="T10" r="T11" b="T12"/>
            <a:pathLst>
              <a:path w="192" h="336">
                <a:moveTo>
                  <a:pt x="0" y="0"/>
                </a:moveTo>
                <a:lnTo>
                  <a:pt x="0" y="336"/>
                </a:lnTo>
                <a:lnTo>
                  <a:pt x="192" y="336"/>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7163" name="Line 96"/>
          <p:cNvSpPr>
            <a:spLocks noChangeShapeType="1"/>
          </p:cNvSpPr>
          <p:nvPr/>
        </p:nvSpPr>
        <p:spPr bwMode="auto">
          <a:xfrm>
            <a:off x="2286000" y="3767138"/>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64" name="Line 97"/>
          <p:cNvSpPr>
            <a:spLocks noChangeShapeType="1"/>
          </p:cNvSpPr>
          <p:nvPr/>
        </p:nvSpPr>
        <p:spPr bwMode="auto">
          <a:xfrm>
            <a:off x="2590800" y="3386138"/>
            <a:ext cx="0" cy="609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65" name="Line 98"/>
          <p:cNvSpPr>
            <a:spLocks noChangeShapeType="1"/>
          </p:cNvSpPr>
          <p:nvPr/>
        </p:nvSpPr>
        <p:spPr bwMode="auto">
          <a:xfrm>
            <a:off x="2971800" y="3690938"/>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66" name="Line 99"/>
          <p:cNvSpPr>
            <a:spLocks noChangeShapeType="1"/>
          </p:cNvSpPr>
          <p:nvPr/>
        </p:nvSpPr>
        <p:spPr bwMode="auto">
          <a:xfrm>
            <a:off x="3352800" y="3690938"/>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67" name="Rectangle 100"/>
          <p:cNvSpPr>
            <a:spLocks noChangeArrowheads="1"/>
          </p:cNvSpPr>
          <p:nvPr/>
        </p:nvSpPr>
        <p:spPr bwMode="auto">
          <a:xfrm>
            <a:off x="3146425" y="3614738"/>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47168" name="Line 101"/>
          <p:cNvSpPr>
            <a:spLocks noChangeShapeType="1"/>
          </p:cNvSpPr>
          <p:nvPr/>
        </p:nvSpPr>
        <p:spPr bwMode="auto">
          <a:xfrm>
            <a:off x="3581400" y="4300538"/>
            <a:ext cx="17526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7169" name="Line 102"/>
          <p:cNvSpPr>
            <a:spLocks noChangeShapeType="1"/>
          </p:cNvSpPr>
          <p:nvPr/>
        </p:nvSpPr>
        <p:spPr bwMode="auto">
          <a:xfrm>
            <a:off x="5638800" y="3690938"/>
            <a:ext cx="0" cy="4953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7170" name="Line 103"/>
          <p:cNvSpPr>
            <a:spLocks noChangeShapeType="1"/>
          </p:cNvSpPr>
          <p:nvPr/>
        </p:nvSpPr>
        <p:spPr bwMode="auto">
          <a:xfrm>
            <a:off x="3581400" y="4833938"/>
            <a:ext cx="914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7171" name="Line 104"/>
          <p:cNvSpPr>
            <a:spLocks noChangeShapeType="1"/>
          </p:cNvSpPr>
          <p:nvPr/>
        </p:nvSpPr>
        <p:spPr bwMode="auto">
          <a:xfrm>
            <a:off x="4800600" y="4986338"/>
            <a:ext cx="533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7172" name="Freeform 105"/>
          <p:cNvSpPr>
            <a:spLocks/>
          </p:cNvSpPr>
          <p:nvPr/>
        </p:nvSpPr>
        <p:spPr bwMode="auto">
          <a:xfrm>
            <a:off x="4114800" y="4833938"/>
            <a:ext cx="1828800" cy="609600"/>
          </a:xfrm>
          <a:custGeom>
            <a:avLst/>
            <a:gdLst>
              <a:gd name="T0" fmla="*/ 0 w 1152"/>
              <a:gd name="T1" fmla="*/ 0 h 288"/>
              <a:gd name="T2" fmla="*/ 0 w 1152"/>
              <a:gd name="T3" fmla="*/ 2147483647 h 288"/>
              <a:gd name="T4" fmla="*/ 2147483647 w 1152"/>
              <a:gd name="T5" fmla="*/ 2147483647 h 288"/>
              <a:gd name="T6" fmla="*/ 0 60000 65536"/>
              <a:gd name="T7" fmla="*/ 0 60000 65536"/>
              <a:gd name="T8" fmla="*/ 0 60000 65536"/>
              <a:gd name="T9" fmla="*/ 0 w 1152"/>
              <a:gd name="T10" fmla="*/ 0 h 288"/>
              <a:gd name="T11" fmla="*/ 1152 w 1152"/>
              <a:gd name="T12" fmla="*/ 288 h 288"/>
            </a:gdLst>
            <a:ahLst/>
            <a:cxnLst>
              <a:cxn ang="T6">
                <a:pos x="T0" y="T1"/>
              </a:cxn>
              <a:cxn ang="T7">
                <a:pos x="T2" y="T3"/>
              </a:cxn>
              <a:cxn ang="T8">
                <a:pos x="T4" y="T5"/>
              </a:cxn>
            </a:cxnLst>
            <a:rect l="T9" t="T10" r="T11" b="T12"/>
            <a:pathLst>
              <a:path w="1152" h="288">
                <a:moveTo>
                  <a:pt x="0" y="0"/>
                </a:moveTo>
                <a:lnTo>
                  <a:pt x="0" y="288"/>
                </a:lnTo>
                <a:lnTo>
                  <a:pt x="1152" y="288"/>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7173" name="Line 106"/>
          <p:cNvSpPr>
            <a:spLocks noChangeShapeType="1"/>
          </p:cNvSpPr>
          <p:nvPr/>
        </p:nvSpPr>
        <p:spPr bwMode="auto">
          <a:xfrm>
            <a:off x="3810000" y="5672138"/>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7174" name="Line 107"/>
          <p:cNvSpPr>
            <a:spLocks noChangeShapeType="1"/>
          </p:cNvSpPr>
          <p:nvPr/>
        </p:nvSpPr>
        <p:spPr bwMode="auto">
          <a:xfrm>
            <a:off x="2743200" y="5672138"/>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7175" name="Line 108"/>
          <p:cNvSpPr>
            <a:spLocks noChangeShapeType="1"/>
          </p:cNvSpPr>
          <p:nvPr/>
        </p:nvSpPr>
        <p:spPr bwMode="auto">
          <a:xfrm flipH="1">
            <a:off x="2362200" y="4833938"/>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76" name="Line 109"/>
          <p:cNvSpPr>
            <a:spLocks noChangeShapeType="1"/>
          </p:cNvSpPr>
          <p:nvPr/>
        </p:nvSpPr>
        <p:spPr bwMode="auto">
          <a:xfrm>
            <a:off x="2438400" y="4833938"/>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77" name="Line 110"/>
          <p:cNvSpPr>
            <a:spLocks noChangeShapeType="1"/>
          </p:cNvSpPr>
          <p:nvPr/>
        </p:nvSpPr>
        <p:spPr bwMode="auto">
          <a:xfrm>
            <a:off x="2438400" y="4986338"/>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78" name="Line 111"/>
          <p:cNvSpPr>
            <a:spLocks noChangeShapeType="1"/>
          </p:cNvSpPr>
          <p:nvPr/>
        </p:nvSpPr>
        <p:spPr bwMode="auto">
          <a:xfrm flipV="1">
            <a:off x="3657600" y="6281738"/>
            <a:ext cx="0" cy="228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7179" name="Line 112"/>
          <p:cNvSpPr>
            <a:spLocks noChangeShapeType="1"/>
          </p:cNvSpPr>
          <p:nvPr/>
        </p:nvSpPr>
        <p:spPr bwMode="auto">
          <a:xfrm flipV="1">
            <a:off x="4648200" y="5748338"/>
            <a:ext cx="0" cy="3810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7180" name="Line 113"/>
          <p:cNvSpPr>
            <a:spLocks noChangeShapeType="1"/>
          </p:cNvSpPr>
          <p:nvPr/>
        </p:nvSpPr>
        <p:spPr bwMode="auto">
          <a:xfrm flipH="1">
            <a:off x="5715000" y="6205538"/>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81" name="Line 114"/>
          <p:cNvSpPr>
            <a:spLocks noChangeShapeType="1"/>
          </p:cNvSpPr>
          <p:nvPr/>
        </p:nvSpPr>
        <p:spPr bwMode="auto">
          <a:xfrm>
            <a:off x="5791200" y="4605338"/>
            <a:ext cx="16002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7182" name="Line 115"/>
          <p:cNvSpPr>
            <a:spLocks noChangeShapeType="1"/>
          </p:cNvSpPr>
          <p:nvPr/>
        </p:nvSpPr>
        <p:spPr bwMode="auto">
          <a:xfrm>
            <a:off x="6781800" y="4605338"/>
            <a:ext cx="0" cy="609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7183" name="Line 116"/>
          <p:cNvSpPr>
            <a:spLocks noChangeShapeType="1"/>
          </p:cNvSpPr>
          <p:nvPr/>
        </p:nvSpPr>
        <p:spPr bwMode="auto">
          <a:xfrm flipH="1">
            <a:off x="6019800" y="4529138"/>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184" name="Freeform 117"/>
          <p:cNvSpPr>
            <a:spLocks/>
          </p:cNvSpPr>
          <p:nvPr/>
        </p:nvSpPr>
        <p:spPr bwMode="auto">
          <a:xfrm>
            <a:off x="1600200" y="4452938"/>
            <a:ext cx="6248400" cy="2209800"/>
          </a:xfrm>
          <a:custGeom>
            <a:avLst/>
            <a:gdLst>
              <a:gd name="T0" fmla="*/ 2147483647 w 3936"/>
              <a:gd name="T1" fmla="*/ 2147483647 h 1296"/>
              <a:gd name="T2" fmla="*/ 2147483647 w 3936"/>
              <a:gd name="T3" fmla="*/ 2147483647 h 1296"/>
              <a:gd name="T4" fmla="*/ 2147483647 w 3936"/>
              <a:gd name="T5" fmla="*/ 2147483647 h 1296"/>
              <a:gd name="T6" fmla="*/ 0 w 3936"/>
              <a:gd name="T7" fmla="*/ 2147483647 h 1296"/>
              <a:gd name="T8" fmla="*/ 0 w 3936"/>
              <a:gd name="T9" fmla="*/ 0 h 1296"/>
              <a:gd name="T10" fmla="*/ 2147483647 w 3936"/>
              <a:gd name="T11" fmla="*/ 0 h 1296"/>
              <a:gd name="T12" fmla="*/ 0 60000 65536"/>
              <a:gd name="T13" fmla="*/ 0 60000 65536"/>
              <a:gd name="T14" fmla="*/ 0 60000 65536"/>
              <a:gd name="T15" fmla="*/ 0 60000 65536"/>
              <a:gd name="T16" fmla="*/ 0 60000 65536"/>
              <a:gd name="T17" fmla="*/ 0 60000 65536"/>
              <a:gd name="T18" fmla="*/ 0 w 3936"/>
              <a:gd name="T19" fmla="*/ 0 h 1296"/>
              <a:gd name="T20" fmla="*/ 3936 w 3936"/>
              <a:gd name="T21" fmla="*/ 1296 h 1296"/>
            </a:gdLst>
            <a:ahLst/>
            <a:cxnLst>
              <a:cxn ang="T12">
                <a:pos x="T0" y="T1"/>
              </a:cxn>
              <a:cxn ang="T13">
                <a:pos x="T2" y="T3"/>
              </a:cxn>
              <a:cxn ang="T14">
                <a:pos x="T4" y="T5"/>
              </a:cxn>
              <a:cxn ang="T15">
                <a:pos x="T6" y="T7"/>
              </a:cxn>
              <a:cxn ang="T16">
                <a:pos x="T8" y="T9"/>
              </a:cxn>
              <a:cxn ang="T17">
                <a:pos x="T10" y="T11"/>
              </a:cxn>
            </a:cxnLst>
            <a:rect l="T18" t="T19" r="T20" b="T21"/>
            <a:pathLst>
              <a:path w="3936" h="1296">
                <a:moveTo>
                  <a:pt x="3840" y="432"/>
                </a:moveTo>
                <a:lnTo>
                  <a:pt x="3936" y="432"/>
                </a:lnTo>
                <a:lnTo>
                  <a:pt x="3936" y="1296"/>
                </a:lnTo>
                <a:lnTo>
                  <a:pt x="0" y="1296"/>
                </a:lnTo>
                <a:lnTo>
                  <a:pt x="0" y="0"/>
                </a:lnTo>
                <a:lnTo>
                  <a:pt x="336"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7185" name="Line 118"/>
          <p:cNvSpPr>
            <a:spLocks noChangeShapeType="1"/>
          </p:cNvSpPr>
          <p:nvPr/>
        </p:nvSpPr>
        <p:spPr bwMode="auto">
          <a:xfrm>
            <a:off x="7086600" y="5748338"/>
            <a:ext cx="304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7186" name="Line 119"/>
          <p:cNvSpPr>
            <a:spLocks noChangeShapeType="1"/>
          </p:cNvSpPr>
          <p:nvPr/>
        </p:nvSpPr>
        <p:spPr bwMode="auto">
          <a:xfrm>
            <a:off x="4921250" y="2154238"/>
            <a:ext cx="2489200" cy="0"/>
          </a:xfrm>
          <a:prstGeom prst="line">
            <a:avLst/>
          </a:prstGeom>
          <a:noFill/>
          <a:ln w="25400">
            <a:solidFill>
              <a:schemeClr val="tx1"/>
            </a:solidFill>
            <a:round/>
            <a:headEnd/>
            <a:tailEnd type="triangle" w="med" len="sm"/>
          </a:ln>
        </p:spPr>
        <p:txBody>
          <a:bodyPr wrap="none" anchor="ctr">
            <a:prstTxWarp prst="textNoShape">
              <a:avLst/>
            </a:prstTxWarp>
          </a:bodyPr>
          <a:lstStyle/>
          <a:p>
            <a:pPr>
              <a:defRPr/>
            </a:pPr>
            <a:endParaRPr lang="en-US">
              <a:latin typeface="+mn-lt"/>
            </a:endParaRPr>
          </a:p>
        </p:txBody>
      </p:sp>
      <p:sp>
        <p:nvSpPr>
          <p:cNvPr id="47187" name="Rectangle 120"/>
          <p:cNvSpPr>
            <a:spLocks noChangeArrowheads="1"/>
          </p:cNvSpPr>
          <p:nvPr/>
        </p:nvSpPr>
        <p:spPr bwMode="auto">
          <a:xfrm>
            <a:off x="5181600" y="1773238"/>
            <a:ext cx="201930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Instruction&lt;31:0&gt;</a:t>
            </a:r>
          </a:p>
        </p:txBody>
      </p:sp>
      <p:sp>
        <p:nvSpPr>
          <p:cNvPr id="47188" name="Line 121"/>
          <p:cNvSpPr>
            <a:spLocks noChangeShapeType="1"/>
          </p:cNvSpPr>
          <p:nvPr/>
        </p:nvSpPr>
        <p:spPr bwMode="auto">
          <a:xfrm>
            <a:off x="525780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7189" name="Rectangle 122"/>
          <p:cNvSpPr>
            <a:spLocks noChangeArrowheads="1"/>
          </p:cNvSpPr>
          <p:nvPr/>
        </p:nvSpPr>
        <p:spPr bwMode="auto">
          <a:xfrm rot="5400000">
            <a:off x="4893468" y="2434432"/>
            <a:ext cx="1046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&lt;21:25&gt;</a:t>
            </a:r>
          </a:p>
        </p:txBody>
      </p:sp>
      <p:sp>
        <p:nvSpPr>
          <p:cNvPr id="47190" name="Rectangle 123"/>
          <p:cNvSpPr>
            <a:spLocks noChangeArrowheads="1"/>
          </p:cNvSpPr>
          <p:nvPr/>
        </p:nvSpPr>
        <p:spPr bwMode="auto">
          <a:xfrm rot="5400000">
            <a:off x="5426868" y="2434432"/>
            <a:ext cx="1046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&lt;16:20&gt;</a:t>
            </a:r>
          </a:p>
        </p:txBody>
      </p:sp>
      <p:sp>
        <p:nvSpPr>
          <p:cNvPr id="47191" name="Rectangle 124"/>
          <p:cNvSpPr>
            <a:spLocks noChangeArrowheads="1"/>
          </p:cNvSpPr>
          <p:nvPr/>
        </p:nvSpPr>
        <p:spPr bwMode="auto">
          <a:xfrm rot="5400000">
            <a:off x="5960268" y="2434432"/>
            <a:ext cx="1046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&lt;11:15&gt;</a:t>
            </a:r>
          </a:p>
        </p:txBody>
      </p:sp>
      <p:sp>
        <p:nvSpPr>
          <p:cNvPr id="47192" name="Rectangle 125"/>
          <p:cNvSpPr>
            <a:spLocks noChangeArrowheads="1"/>
          </p:cNvSpPr>
          <p:nvPr/>
        </p:nvSpPr>
        <p:spPr bwMode="auto">
          <a:xfrm rot="5400000">
            <a:off x="6506368" y="2421732"/>
            <a:ext cx="9191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&lt;0:15&gt;</a:t>
            </a:r>
          </a:p>
        </p:txBody>
      </p:sp>
      <p:sp>
        <p:nvSpPr>
          <p:cNvPr id="47193" name="Line 126"/>
          <p:cNvSpPr>
            <a:spLocks noChangeShapeType="1"/>
          </p:cNvSpPr>
          <p:nvPr/>
        </p:nvSpPr>
        <p:spPr bwMode="auto">
          <a:xfrm>
            <a:off x="579120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7194" name="Line 127"/>
          <p:cNvSpPr>
            <a:spLocks noChangeShapeType="1"/>
          </p:cNvSpPr>
          <p:nvPr/>
        </p:nvSpPr>
        <p:spPr bwMode="auto">
          <a:xfrm>
            <a:off x="632460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7195" name="Line 128"/>
          <p:cNvSpPr>
            <a:spLocks noChangeShapeType="1"/>
          </p:cNvSpPr>
          <p:nvPr/>
        </p:nvSpPr>
        <p:spPr bwMode="auto">
          <a:xfrm>
            <a:off x="6858000" y="2166938"/>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7196" name="Rectangle 129"/>
          <p:cNvSpPr>
            <a:spLocks noChangeArrowheads="1"/>
          </p:cNvSpPr>
          <p:nvPr/>
        </p:nvSpPr>
        <p:spPr bwMode="auto">
          <a:xfrm>
            <a:off x="6615113" y="2992438"/>
            <a:ext cx="91440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47197" name="Rectangle 130"/>
          <p:cNvSpPr>
            <a:spLocks noChangeArrowheads="1"/>
          </p:cNvSpPr>
          <p:nvPr/>
        </p:nvSpPr>
        <p:spPr bwMode="auto">
          <a:xfrm>
            <a:off x="6081713" y="2992438"/>
            <a:ext cx="457200"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Rd</a:t>
            </a:r>
          </a:p>
        </p:txBody>
      </p:sp>
      <p:sp>
        <p:nvSpPr>
          <p:cNvPr id="47198" name="Rectangle 131"/>
          <p:cNvSpPr>
            <a:spLocks noChangeArrowheads="1"/>
          </p:cNvSpPr>
          <p:nvPr/>
        </p:nvSpPr>
        <p:spPr bwMode="auto">
          <a:xfrm>
            <a:off x="5624513" y="2992438"/>
            <a:ext cx="420687"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Rt</a:t>
            </a:r>
          </a:p>
        </p:txBody>
      </p:sp>
      <p:sp>
        <p:nvSpPr>
          <p:cNvPr id="47199" name="Rectangle 132"/>
          <p:cNvSpPr>
            <a:spLocks noChangeArrowheads="1"/>
          </p:cNvSpPr>
          <p:nvPr/>
        </p:nvSpPr>
        <p:spPr bwMode="auto">
          <a:xfrm>
            <a:off x="5091113" y="2992438"/>
            <a:ext cx="42227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Rs</a:t>
            </a:r>
          </a:p>
        </p:txBody>
      </p:sp>
      <p:sp>
        <p:nvSpPr>
          <p:cNvPr id="47200" name="Rectangle 133"/>
          <p:cNvSpPr>
            <a:spLocks noChangeArrowheads="1"/>
          </p:cNvSpPr>
          <p:nvPr/>
        </p:nvSpPr>
        <p:spPr bwMode="auto">
          <a:xfrm>
            <a:off x="3278188" y="2108200"/>
            <a:ext cx="239712" cy="369888"/>
          </a:xfrm>
          <a:prstGeom prst="rect">
            <a:avLst/>
          </a:prstGeom>
          <a:noFill/>
          <a:ln w="12700">
            <a:noFill/>
            <a:miter lim="800000"/>
            <a:headEnd/>
            <a:tailEnd/>
          </a:ln>
        </p:spPr>
        <p:txBody>
          <a:bodyPr wrap="none" anchor="ctr">
            <a:prstTxWarp prst="textNoShape">
              <a:avLst/>
            </a:prstTxWarp>
          </a:bodyPr>
          <a:lstStyle/>
          <a:p>
            <a:pPr>
              <a:defRPr/>
            </a:pPr>
            <a:endParaRPr lang="en-US">
              <a:latin typeface="+mn-lt"/>
            </a:endParaRPr>
          </a:p>
        </p:txBody>
      </p:sp>
      <p:sp>
        <p:nvSpPr>
          <p:cNvPr id="47201" name="Rectangle 134"/>
          <p:cNvSpPr>
            <a:spLocks noChangeArrowheads="1"/>
          </p:cNvSpPr>
          <p:nvPr/>
        </p:nvSpPr>
        <p:spPr bwMode="auto">
          <a:xfrm>
            <a:off x="3278188" y="2925763"/>
            <a:ext cx="239712" cy="369887"/>
          </a:xfrm>
          <a:prstGeom prst="rect">
            <a:avLst/>
          </a:prstGeom>
          <a:noFill/>
          <a:ln w="12700">
            <a:noFill/>
            <a:miter lim="800000"/>
            <a:headEnd/>
            <a:tailEnd/>
          </a:ln>
        </p:spPr>
        <p:txBody>
          <a:bodyPr wrap="none" anchor="ctr">
            <a:prstTxWarp prst="textNoShape">
              <a:avLst/>
            </a:prstTxWarp>
          </a:bodyPr>
          <a:lstStyle/>
          <a:p>
            <a:pPr>
              <a:defRPr/>
            </a:pPr>
            <a:endParaRPr lang="en-US">
              <a:latin typeface="+mn-lt"/>
            </a:endParaRPr>
          </a:p>
        </p:txBody>
      </p:sp>
      <p:sp>
        <p:nvSpPr>
          <p:cNvPr id="47202" name="Rectangle 135"/>
          <p:cNvSpPr>
            <a:spLocks noChangeArrowheads="1"/>
          </p:cNvSpPr>
          <p:nvPr/>
        </p:nvSpPr>
        <p:spPr bwMode="auto">
          <a:xfrm>
            <a:off x="1987550" y="1938338"/>
            <a:ext cx="1171575"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latin typeface="+mn-lt"/>
              </a:rPr>
              <a:t>nPC_sel=</a:t>
            </a:r>
          </a:p>
        </p:txBody>
      </p:sp>
      <p:sp>
        <p:nvSpPr>
          <p:cNvPr id="47203" name="Rectangle 136"/>
          <p:cNvSpPr>
            <a:spLocks noChangeArrowheads="1"/>
          </p:cNvSpPr>
          <p:nvPr/>
        </p:nvSpPr>
        <p:spPr bwMode="auto">
          <a:xfrm>
            <a:off x="3825875" y="1955800"/>
            <a:ext cx="1101725" cy="1000125"/>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47204" name="Rectangle 137"/>
          <p:cNvSpPr>
            <a:spLocks noChangeArrowheads="1"/>
          </p:cNvSpPr>
          <p:nvPr/>
        </p:nvSpPr>
        <p:spPr bwMode="auto">
          <a:xfrm>
            <a:off x="4002088" y="1925638"/>
            <a:ext cx="717550" cy="1003300"/>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2000" b="1">
                <a:latin typeface="+mn-lt"/>
              </a:rPr>
              <a:t>instr</a:t>
            </a:r>
          </a:p>
          <a:p>
            <a:pPr algn="ctr">
              <a:defRPr/>
            </a:pPr>
            <a:r>
              <a:rPr lang="en-US" sz="2000" b="1">
                <a:latin typeface="+mn-lt"/>
              </a:rPr>
              <a:t>fetch</a:t>
            </a:r>
          </a:p>
          <a:p>
            <a:pPr algn="ctr">
              <a:defRPr/>
            </a:pPr>
            <a:r>
              <a:rPr lang="en-US" sz="2000" b="1">
                <a:latin typeface="+mn-lt"/>
              </a:rPr>
              <a:t>unit</a:t>
            </a:r>
          </a:p>
        </p:txBody>
      </p:sp>
      <p:sp>
        <p:nvSpPr>
          <p:cNvPr id="47205" name="Line 138"/>
          <p:cNvSpPr>
            <a:spLocks noChangeShapeType="1"/>
          </p:cNvSpPr>
          <p:nvPr/>
        </p:nvSpPr>
        <p:spPr bwMode="auto">
          <a:xfrm>
            <a:off x="3429000" y="2166938"/>
            <a:ext cx="381000" cy="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206" name="Line 139"/>
          <p:cNvSpPr>
            <a:spLocks noChangeShapeType="1"/>
          </p:cNvSpPr>
          <p:nvPr/>
        </p:nvSpPr>
        <p:spPr bwMode="auto">
          <a:xfrm>
            <a:off x="3429000" y="2166938"/>
            <a:ext cx="3810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47207" name="Rectangle 140"/>
          <p:cNvSpPr>
            <a:spLocks noChangeArrowheads="1"/>
          </p:cNvSpPr>
          <p:nvPr/>
        </p:nvSpPr>
        <p:spPr bwMode="auto">
          <a:xfrm>
            <a:off x="3090863" y="2471738"/>
            <a:ext cx="466725" cy="39846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47208" name="Line 141"/>
          <p:cNvSpPr>
            <a:spLocks noChangeShapeType="1"/>
          </p:cNvSpPr>
          <p:nvPr/>
        </p:nvSpPr>
        <p:spPr bwMode="auto">
          <a:xfrm flipH="1">
            <a:off x="3581400" y="2700338"/>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209" name="Line 142"/>
          <p:cNvSpPr>
            <a:spLocks noChangeShapeType="1"/>
          </p:cNvSpPr>
          <p:nvPr/>
        </p:nvSpPr>
        <p:spPr bwMode="auto">
          <a:xfrm>
            <a:off x="3810000" y="2624138"/>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210" name="Line 143"/>
          <p:cNvSpPr>
            <a:spLocks noChangeShapeType="1"/>
          </p:cNvSpPr>
          <p:nvPr/>
        </p:nvSpPr>
        <p:spPr bwMode="auto">
          <a:xfrm flipH="1">
            <a:off x="3810000" y="2700338"/>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47211" name="Freeform 144"/>
          <p:cNvSpPr>
            <a:spLocks/>
          </p:cNvSpPr>
          <p:nvPr/>
        </p:nvSpPr>
        <p:spPr bwMode="auto">
          <a:xfrm>
            <a:off x="4419600" y="3005138"/>
            <a:ext cx="1066800" cy="1066800"/>
          </a:xfrm>
          <a:custGeom>
            <a:avLst/>
            <a:gdLst>
              <a:gd name="T0" fmla="*/ 2147483647 w 672"/>
              <a:gd name="T1" fmla="*/ 2147483647 h 1008"/>
              <a:gd name="T2" fmla="*/ 2147483647 w 672"/>
              <a:gd name="T3" fmla="*/ 2147483647 h 1008"/>
              <a:gd name="T4" fmla="*/ 0 w 672"/>
              <a:gd name="T5" fmla="*/ 2147483647 h 1008"/>
              <a:gd name="T6" fmla="*/ 0 w 672"/>
              <a:gd name="T7" fmla="*/ 0 h 1008"/>
              <a:gd name="T8" fmla="*/ 0 60000 65536"/>
              <a:gd name="T9" fmla="*/ 0 60000 65536"/>
              <a:gd name="T10" fmla="*/ 0 60000 65536"/>
              <a:gd name="T11" fmla="*/ 0 60000 65536"/>
              <a:gd name="T12" fmla="*/ 0 w 672"/>
              <a:gd name="T13" fmla="*/ 0 h 1008"/>
              <a:gd name="T14" fmla="*/ 672 w 672"/>
              <a:gd name="T15" fmla="*/ 1008 h 1008"/>
            </a:gdLst>
            <a:ahLst/>
            <a:cxnLst>
              <a:cxn ang="T8">
                <a:pos x="T0" y="T1"/>
              </a:cxn>
              <a:cxn ang="T9">
                <a:pos x="T2" y="T3"/>
              </a:cxn>
              <a:cxn ang="T10">
                <a:pos x="T4" y="T5"/>
              </a:cxn>
              <a:cxn ang="T11">
                <a:pos x="T6" y="T7"/>
              </a:cxn>
            </a:cxnLst>
            <a:rect l="T12" t="T13" r="T14" b="T15"/>
            <a:pathLst>
              <a:path w="672" h="1008">
                <a:moveTo>
                  <a:pt x="672" y="1008"/>
                </a:moveTo>
                <a:lnTo>
                  <a:pt x="672" y="624"/>
                </a:lnTo>
                <a:lnTo>
                  <a:pt x="0" y="624"/>
                </a:lnTo>
                <a:lnTo>
                  <a:pt x="0"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145" name="Date Placeholder 144"/>
          <p:cNvSpPr>
            <a:spLocks noGrp="1"/>
          </p:cNvSpPr>
          <p:nvPr>
            <p:ph type="dt" sz="quarter" idx="10"/>
          </p:nvPr>
        </p:nvSpPr>
        <p:spPr/>
        <p:txBody>
          <a:bodyPr/>
          <a:lstStyle/>
          <a:p>
            <a:pPr>
              <a:defRPr/>
            </a:pPr>
            <a:fld id="{EB2FB74D-5929-7D49-A702-D34833E1C30B}" type="datetime1">
              <a:rPr lang="en-US" smtClean="0"/>
              <a:pPr>
                <a:defRPr/>
              </a:pPr>
              <a:t>7/26/2011</a:t>
            </a:fld>
            <a:endParaRPr lang="en-US"/>
          </a:p>
        </p:txBody>
      </p:sp>
      <p:sp>
        <p:nvSpPr>
          <p:cNvPr id="146" name="Slide Number Placeholder 145"/>
          <p:cNvSpPr>
            <a:spLocks noGrp="1"/>
          </p:cNvSpPr>
          <p:nvPr>
            <p:ph type="sldNum" sz="quarter" idx="12"/>
          </p:nvPr>
        </p:nvSpPr>
        <p:spPr/>
        <p:txBody>
          <a:bodyPr/>
          <a:lstStyle/>
          <a:p>
            <a:pPr>
              <a:defRPr/>
            </a:pPr>
            <a:fld id="{FAC015DC-5172-5049-9B71-C472AA415C1C}" type="slidenum">
              <a:rPr lang="en-US" smtClean="0"/>
              <a:pPr>
                <a:defRPr/>
              </a:pPr>
              <a:t>57</a:t>
            </a:fld>
            <a:endParaRPr lang="en-US"/>
          </a:p>
        </p:txBody>
      </p:sp>
      <p:sp>
        <p:nvSpPr>
          <p:cNvPr id="147" name="Footer Placeholder 146"/>
          <p:cNvSpPr>
            <a:spLocks noGrp="1"/>
          </p:cNvSpPr>
          <p:nvPr>
            <p:ph type="ftr" sz="quarter" idx="11"/>
          </p:nvPr>
        </p:nvSpPr>
        <p:spPr/>
        <p:txBody>
          <a:bodyPr/>
          <a:lstStyle/>
          <a:p>
            <a:pPr>
              <a:defRPr/>
            </a:pPr>
            <a:r>
              <a:rPr lang="en-US" smtClean="0"/>
              <a:t>Spring 2011 -- Lecture #18</a:t>
            </a:r>
            <a:endParaRPr lang="en-US"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44500" y="228600"/>
            <a:ext cx="8343900" cy="474663"/>
          </a:xfrm>
        </p:spPr>
        <p:txBody>
          <a:bodyPr>
            <a:normAutofit fontScale="90000"/>
          </a:bodyPr>
          <a:lstStyle/>
          <a:p>
            <a:r>
              <a:rPr lang="en-US" smtClean="0"/>
              <a:t>Single Cycle Datapath during Store</a:t>
            </a:r>
          </a:p>
        </p:txBody>
      </p:sp>
      <p:sp>
        <p:nvSpPr>
          <p:cNvPr id="26627" name="Rectangle 3"/>
          <p:cNvSpPr>
            <a:spLocks noGrp="1" noChangeArrowheads="1"/>
          </p:cNvSpPr>
          <p:nvPr>
            <p:ph type="body" idx="1"/>
          </p:nvPr>
        </p:nvSpPr>
        <p:spPr>
          <a:xfrm>
            <a:off x="304800" y="1295400"/>
            <a:ext cx="8458200" cy="371475"/>
          </a:xfrm>
        </p:spPr>
        <p:txBody>
          <a:bodyPr>
            <a:normAutofit fontScale="77500" lnSpcReduction="20000"/>
          </a:bodyPr>
          <a:lstStyle/>
          <a:p>
            <a:r>
              <a:rPr lang="en-US" sz="2800"/>
              <a:t>Data Memory {R[rs] + SignExt[imm16]}  =  R[rt]</a:t>
            </a:r>
          </a:p>
        </p:txBody>
      </p:sp>
      <p:grpSp>
        <p:nvGrpSpPr>
          <p:cNvPr id="2" name="Group 4"/>
          <p:cNvGrpSpPr>
            <a:grpSpLocks/>
          </p:cNvGrpSpPr>
          <p:nvPr/>
        </p:nvGrpSpPr>
        <p:grpSpPr bwMode="auto">
          <a:xfrm>
            <a:off x="1743075" y="687388"/>
            <a:ext cx="5954713" cy="641350"/>
            <a:chOff x="1098" y="380"/>
            <a:chExt cx="3751" cy="404"/>
          </a:xfrm>
        </p:grpSpPr>
        <p:sp>
          <p:nvSpPr>
            <p:cNvPr id="52364" name="Rectangle 5"/>
            <p:cNvSpPr>
              <a:spLocks noChangeArrowheads="1"/>
            </p:cNvSpPr>
            <p:nvPr/>
          </p:nvSpPr>
          <p:spPr bwMode="auto">
            <a:xfrm>
              <a:off x="1167" y="584"/>
              <a:ext cx="3599" cy="17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3" name="Group 6"/>
            <p:cNvGrpSpPr>
              <a:grpSpLocks/>
            </p:cNvGrpSpPr>
            <p:nvPr/>
          </p:nvGrpSpPr>
          <p:grpSpPr bwMode="auto">
            <a:xfrm>
              <a:off x="1163" y="572"/>
              <a:ext cx="624" cy="212"/>
              <a:chOff x="1163" y="572"/>
              <a:chExt cx="624" cy="212"/>
            </a:xfrm>
          </p:grpSpPr>
          <p:sp>
            <p:nvSpPr>
              <p:cNvPr id="52379" name="Rectangle 7"/>
              <p:cNvSpPr>
                <a:spLocks noChangeArrowheads="1"/>
              </p:cNvSpPr>
              <p:nvPr/>
            </p:nvSpPr>
            <p:spPr bwMode="auto">
              <a:xfrm>
                <a:off x="1163" y="580"/>
                <a:ext cx="624"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2380" name="Rectangle 8"/>
              <p:cNvSpPr>
                <a:spLocks noChangeArrowheads="1"/>
              </p:cNvSpPr>
              <p:nvPr/>
            </p:nvSpPr>
            <p:spPr bwMode="auto">
              <a:xfrm>
                <a:off x="1341" y="572"/>
                <a:ext cx="254"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op</a:t>
                </a:r>
              </a:p>
            </p:txBody>
          </p:sp>
        </p:grpSp>
        <p:grpSp>
          <p:nvGrpSpPr>
            <p:cNvPr id="4" name="Group 9"/>
            <p:cNvGrpSpPr>
              <a:grpSpLocks/>
            </p:cNvGrpSpPr>
            <p:nvPr/>
          </p:nvGrpSpPr>
          <p:grpSpPr bwMode="auto">
            <a:xfrm>
              <a:off x="1795" y="572"/>
              <a:ext cx="580" cy="212"/>
              <a:chOff x="1795" y="572"/>
              <a:chExt cx="580" cy="212"/>
            </a:xfrm>
          </p:grpSpPr>
          <p:sp>
            <p:nvSpPr>
              <p:cNvPr id="52377" name="Rectangle 10"/>
              <p:cNvSpPr>
                <a:spLocks noChangeArrowheads="1"/>
              </p:cNvSpPr>
              <p:nvPr/>
            </p:nvSpPr>
            <p:spPr bwMode="auto">
              <a:xfrm>
                <a:off x="1795" y="580"/>
                <a:ext cx="580"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2378" name="Rectangle 11"/>
              <p:cNvSpPr>
                <a:spLocks noChangeArrowheads="1"/>
              </p:cNvSpPr>
              <p:nvPr/>
            </p:nvSpPr>
            <p:spPr bwMode="auto">
              <a:xfrm>
                <a:off x="1956" y="572"/>
                <a:ext cx="21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rs</a:t>
                </a:r>
              </a:p>
            </p:txBody>
          </p:sp>
        </p:grpSp>
        <p:grpSp>
          <p:nvGrpSpPr>
            <p:cNvPr id="5" name="Group 12"/>
            <p:cNvGrpSpPr>
              <a:grpSpLocks/>
            </p:cNvGrpSpPr>
            <p:nvPr/>
          </p:nvGrpSpPr>
          <p:grpSpPr bwMode="auto">
            <a:xfrm>
              <a:off x="2383" y="572"/>
              <a:ext cx="579" cy="210"/>
              <a:chOff x="2383" y="572"/>
              <a:chExt cx="579" cy="210"/>
            </a:xfrm>
          </p:grpSpPr>
          <p:sp>
            <p:nvSpPr>
              <p:cNvPr id="52375" name="Rectangle 13"/>
              <p:cNvSpPr>
                <a:spLocks noChangeArrowheads="1"/>
              </p:cNvSpPr>
              <p:nvPr/>
            </p:nvSpPr>
            <p:spPr bwMode="auto">
              <a:xfrm>
                <a:off x="2383" y="580"/>
                <a:ext cx="579"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2376" name="Rectangle 14"/>
              <p:cNvSpPr>
                <a:spLocks noChangeArrowheads="1"/>
              </p:cNvSpPr>
              <p:nvPr/>
            </p:nvSpPr>
            <p:spPr bwMode="auto">
              <a:xfrm>
                <a:off x="2543" y="572"/>
                <a:ext cx="2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rt</a:t>
                </a:r>
              </a:p>
            </p:txBody>
          </p:sp>
        </p:grpSp>
        <p:sp>
          <p:nvSpPr>
            <p:cNvPr id="52368" name="Rectangle 15"/>
            <p:cNvSpPr>
              <a:spLocks noChangeArrowheads="1"/>
            </p:cNvSpPr>
            <p:nvPr/>
          </p:nvSpPr>
          <p:spPr bwMode="auto">
            <a:xfrm>
              <a:off x="2970" y="580"/>
              <a:ext cx="1800"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2369" name="Rectangle 16"/>
            <p:cNvSpPr>
              <a:spLocks noChangeArrowheads="1"/>
            </p:cNvSpPr>
            <p:nvPr/>
          </p:nvSpPr>
          <p:spPr bwMode="auto">
            <a:xfrm>
              <a:off x="3469" y="572"/>
              <a:ext cx="69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immediate</a:t>
              </a:r>
            </a:p>
          </p:txBody>
        </p:sp>
        <p:sp>
          <p:nvSpPr>
            <p:cNvPr id="52370" name="Rectangle 17"/>
            <p:cNvSpPr>
              <a:spLocks noChangeArrowheads="1"/>
            </p:cNvSpPr>
            <p:nvPr/>
          </p:nvSpPr>
          <p:spPr bwMode="auto">
            <a:xfrm>
              <a:off x="4668" y="380"/>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52371" name="Rectangle 18"/>
            <p:cNvSpPr>
              <a:spLocks noChangeArrowheads="1"/>
            </p:cNvSpPr>
            <p:nvPr/>
          </p:nvSpPr>
          <p:spPr bwMode="auto">
            <a:xfrm>
              <a:off x="2770"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52372" name="Rectangle 19"/>
            <p:cNvSpPr>
              <a:spLocks noChangeArrowheads="1"/>
            </p:cNvSpPr>
            <p:nvPr/>
          </p:nvSpPr>
          <p:spPr bwMode="auto">
            <a:xfrm>
              <a:off x="2182"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21</a:t>
              </a:r>
            </a:p>
          </p:txBody>
        </p:sp>
        <p:sp>
          <p:nvSpPr>
            <p:cNvPr id="52373" name="Rectangle 20"/>
            <p:cNvSpPr>
              <a:spLocks noChangeArrowheads="1"/>
            </p:cNvSpPr>
            <p:nvPr/>
          </p:nvSpPr>
          <p:spPr bwMode="auto">
            <a:xfrm>
              <a:off x="1594"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26</a:t>
              </a:r>
            </a:p>
          </p:txBody>
        </p:sp>
        <p:sp>
          <p:nvSpPr>
            <p:cNvPr id="52374" name="Rectangle 21"/>
            <p:cNvSpPr>
              <a:spLocks noChangeArrowheads="1"/>
            </p:cNvSpPr>
            <p:nvPr/>
          </p:nvSpPr>
          <p:spPr bwMode="auto">
            <a:xfrm>
              <a:off x="1098" y="380"/>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31</a:t>
              </a:r>
            </a:p>
          </p:txBody>
        </p:sp>
      </p:grpSp>
      <p:sp>
        <p:nvSpPr>
          <p:cNvPr id="52229" name="Rectangle 22"/>
          <p:cNvSpPr>
            <a:spLocks noChangeArrowheads="1"/>
          </p:cNvSpPr>
          <p:nvPr/>
        </p:nvSpPr>
        <p:spPr bwMode="auto">
          <a:xfrm>
            <a:off x="5867400" y="4191000"/>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52230" name="Rectangle 23"/>
          <p:cNvSpPr>
            <a:spLocks noChangeArrowheads="1"/>
          </p:cNvSpPr>
          <p:nvPr/>
        </p:nvSpPr>
        <p:spPr bwMode="auto">
          <a:xfrm>
            <a:off x="5257800" y="3200400"/>
            <a:ext cx="1752600" cy="393700"/>
          </a:xfrm>
          <a:prstGeom prst="rect">
            <a:avLst/>
          </a:prstGeom>
          <a:noFill/>
          <a:ln w="12700">
            <a:noFill/>
            <a:miter lim="800000"/>
            <a:headEnd/>
            <a:tailEnd/>
          </a:ln>
        </p:spPr>
        <p:txBody>
          <a:bodyPr lIns="90488" tIns="44450" rIns="90488" bIns="44450">
            <a:prstTxWarp prst="textNoShape">
              <a:avLst/>
            </a:prstTxWarp>
            <a:spAutoFit/>
          </a:bodyPr>
          <a:lstStyle/>
          <a:p>
            <a:pPr>
              <a:defRPr/>
            </a:pPr>
            <a:r>
              <a:rPr lang="en-US" sz="2000" u="sng">
                <a:latin typeface="+mn-lt"/>
              </a:rPr>
              <a:t>ALUctr=</a:t>
            </a:r>
            <a:r>
              <a:rPr lang="en-US" u="sng">
                <a:latin typeface="+mn-lt"/>
              </a:rPr>
              <a:t>ADD</a:t>
            </a:r>
            <a:endParaRPr lang="en-US" sz="2000" u="sng">
              <a:latin typeface="+mn-lt"/>
            </a:endParaRPr>
          </a:p>
        </p:txBody>
      </p:sp>
      <p:sp>
        <p:nvSpPr>
          <p:cNvPr id="52231" name="Rectangle 24"/>
          <p:cNvSpPr>
            <a:spLocks noChangeArrowheads="1"/>
          </p:cNvSpPr>
          <p:nvPr/>
        </p:nvSpPr>
        <p:spPr bwMode="auto">
          <a:xfrm>
            <a:off x="1981200" y="4953000"/>
            <a:ext cx="4667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52232" name="Rectangle 25"/>
          <p:cNvSpPr>
            <a:spLocks noChangeArrowheads="1"/>
          </p:cNvSpPr>
          <p:nvPr/>
        </p:nvSpPr>
        <p:spPr bwMode="auto">
          <a:xfrm>
            <a:off x="1436688" y="4048125"/>
            <a:ext cx="720725" cy="36671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busW</a:t>
            </a:r>
          </a:p>
        </p:txBody>
      </p:sp>
      <p:sp>
        <p:nvSpPr>
          <p:cNvPr id="52233" name="Rectangle 26"/>
          <p:cNvSpPr>
            <a:spLocks noChangeArrowheads="1"/>
          </p:cNvSpPr>
          <p:nvPr/>
        </p:nvSpPr>
        <p:spPr bwMode="auto">
          <a:xfrm>
            <a:off x="1371600" y="3352800"/>
            <a:ext cx="113347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latin typeface="+mn-lt"/>
              </a:rPr>
              <a:t>RegWr=0</a:t>
            </a:r>
          </a:p>
        </p:txBody>
      </p:sp>
      <p:sp>
        <p:nvSpPr>
          <p:cNvPr id="52234" name="Line 27"/>
          <p:cNvSpPr>
            <a:spLocks noChangeShapeType="1"/>
          </p:cNvSpPr>
          <p:nvPr/>
        </p:nvSpPr>
        <p:spPr bwMode="auto">
          <a:xfrm flipH="1">
            <a:off x="1746250" y="4367213"/>
            <a:ext cx="88900" cy="128587"/>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235" name="Rectangle 28"/>
          <p:cNvSpPr>
            <a:spLocks noChangeArrowheads="1"/>
          </p:cNvSpPr>
          <p:nvPr/>
        </p:nvSpPr>
        <p:spPr bwMode="auto">
          <a:xfrm>
            <a:off x="1598613" y="4467225"/>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52236" name="Line 29"/>
          <p:cNvSpPr>
            <a:spLocks noChangeShapeType="1"/>
          </p:cNvSpPr>
          <p:nvPr/>
        </p:nvSpPr>
        <p:spPr bwMode="auto">
          <a:xfrm flipH="1">
            <a:off x="4572000" y="4191000"/>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237" name="Rectangle 30"/>
          <p:cNvSpPr>
            <a:spLocks noChangeArrowheads="1"/>
          </p:cNvSpPr>
          <p:nvPr/>
        </p:nvSpPr>
        <p:spPr bwMode="auto">
          <a:xfrm>
            <a:off x="4419600" y="3886200"/>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52238" name="Rectangle 31"/>
          <p:cNvSpPr>
            <a:spLocks noChangeArrowheads="1"/>
          </p:cNvSpPr>
          <p:nvPr/>
        </p:nvSpPr>
        <p:spPr bwMode="auto">
          <a:xfrm>
            <a:off x="3625850" y="3886200"/>
            <a:ext cx="7175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busA</a:t>
            </a:r>
          </a:p>
        </p:txBody>
      </p:sp>
      <p:sp>
        <p:nvSpPr>
          <p:cNvPr id="52239" name="Line 32"/>
          <p:cNvSpPr>
            <a:spLocks noChangeShapeType="1"/>
          </p:cNvSpPr>
          <p:nvPr/>
        </p:nvSpPr>
        <p:spPr bwMode="auto">
          <a:xfrm flipV="1">
            <a:off x="3886200" y="4724400"/>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240" name="Rectangle 33"/>
          <p:cNvSpPr>
            <a:spLocks noChangeArrowheads="1"/>
          </p:cNvSpPr>
          <p:nvPr/>
        </p:nvSpPr>
        <p:spPr bwMode="auto">
          <a:xfrm>
            <a:off x="3730625" y="4848225"/>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52241" name="Rectangle 34"/>
          <p:cNvSpPr>
            <a:spLocks noChangeArrowheads="1"/>
          </p:cNvSpPr>
          <p:nvPr/>
        </p:nvSpPr>
        <p:spPr bwMode="auto">
          <a:xfrm>
            <a:off x="3657600" y="4419600"/>
            <a:ext cx="703263"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busB</a:t>
            </a:r>
          </a:p>
        </p:txBody>
      </p:sp>
      <p:sp>
        <p:nvSpPr>
          <p:cNvPr id="52242" name="Line 35"/>
          <p:cNvSpPr>
            <a:spLocks noChangeShapeType="1"/>
          </p:cNvSpPr>
          <p:nvPr/>
        </p:nvSpPr>
        <p:spPr bwMode="auto">
          <a:xfrm flipV="1">
            <a:off x="3276600" y="3730625"/>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243" name="Line 36"/>
          <p:cNvSpPr>
            <a:spLocks noChangeShapeType="1"/>
          </p:cNvSpPr>
          <p:nvPr/>
        </p:nvSpPr>
        <p:spPr bwMode="auto">
          <a:xfrm flipV="1">
            <a:off x="2527300" y="3730625"/>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244" name="Rectangle 37"/>
          <p:cNvSpPr>
            <a:spLocks noChangeArrowheads="1"/>
          </p:cNvSpPr>
          <p:nvPr/>
        </p:nvSpPr>
        <p:spPr bwMode="auto">
          <a:xfrm>
            <a:off x="2384425" y="3581400"/>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52245" name="Line 38"/>
          <p:cNvSpPr>
            <a:spLocks noChangeShapeType="1"/>
          </p:cNvSpPr>
          <p:nvPr/>
        </p:nvSpPr>
        <p:spPr bwMode="auto">
          <a:xfrm flipV="1">
            <a:off x="2908300" y="3730625"/>
            <a:ext cx="139700" cy="1555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246" name="Rectangle 39"/>
          <p:cNvSpPr>
            <a:spLocks noChangeArrowheads="1"/>
          </p:cNvSpPr>
          <p:nvPr/>
        </p:nvSpPr>
        <p:spPr bwMode="auto">
          <a:xfrm>
            <a:off x="2743200" y="3581400"/>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52247" name="Rectangle 40"/>
          <p:cNvSpPr>
            <a:spLocks noChangeArrowheads="1"/>
          </p:cNvSpPr>
          <p:nvPr/>
        </p:nvSpPr>
        <p:spPr bwMode="auto">
          <a:xfrm>
            <a:off x="2322513" y="3957638"/>
            <a:ext cx="439737"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Rw</a:t>
            </a:r>
          </a:p>
        </p:txBody>
      </p:sp>
      <p:sp>
        <p:nvSpPr>
          <p:cNvPr id="52248" name="Rectangle 41"/>
          <p:cNvSpPr>
            <a:spLocks noChangeArrowheads="1"/>
          </p:cNvSpPr>
          <p:nvPr/>
        </p:nvSpPr>
        <p:spPr bwMode="auto">
          <a:xfrm>
            <a:off x="2779713" y="3957638"/>
            <a:ext cx="406400"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Ra</a:t>
            </a:r>
          </a:p>
        </p:txBody>
      </p:sp>
      <p:sp>
        <p:nvSpPr>
          <p:cNvPr id="52249" name="Rectangle 42"/>
          <p:cNvSpPr>
            <a:spLocks noChangeArrowheads="1"/>
          </p:cNvSpPr>
          <p:nvPr/>
        </p:nvSpPr>
        <p:spPr bwMode="auto">
          <a:xfrm>
            <a:off x="3160713" y="3957638"/>
            <a:ext cx="417512" cy="3333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Rb</a:t>
            </a:r>
          </a:p>
        </p:txBody>
      </p:sp>
      <p:sp>
        <p:nvSpPr>
          <p:cNvPr id="52250" name="Rectangle 43"/>
          <p:cNvSpPr>
            <a:spLocks noChangeArrowheads="1"/>
          </p:cNvSpPr>
          <p:nvPr/>
        </p:nvSpPr>
        <p:spPr bwMode="auto">
          <a:xfrm>
            <a:off x="2322513" y="4343400"/>
            <a:ext cx="952500"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b="1">
                <a:latin typeface="+mn-lt"/>
              </a:rPr>
              <a:t>RegFile</a:t>
            </a:r>
          </a:p>
        </p:txBody>
      </p:sp>
      <p:sp>
        <p:nvSpPr>
          <p:cNvPr id="52251" name="Rectangle 44"/>
          <p:cNvSpPr>
            <a:spLocks noChangeArrowheads="1"/>
          </p:cNvSpPr>
          <p:nvPr/>
        </p:nvSpPr>
        <p:spPr bwMode="auto">
          <a:xfrm>
            <a:off x="2743200" y="3352800"/>
            <a:ext cx="400050" cy="36671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Rs</a:t>
            </a:r>
          </a:p>
        </p:txBody>
      </p:sp>
      <p:sp>
        <p:nvSpPr>
          <p:cNvPr id="52252" name="Rectangle 45"/>
          <p:cNvSpPr>
            <a:spLocks noChangeArrowheads="1"/>
          </p:cNvSpPr>
          <p:nvPr/>
        </p:nvSpPr>
        <p:spPr bwMode="auto">
          <a:xfrm>
            <a:off x="2574925" y="2590800"/>
            <a:ext cx="396875" cy="363538"/>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Rt</a:t>
            </a:r>
          </a:p>
        </p:txBody>
      </p:sp>
      <p:sp>
        <p:nvSpPr>
          <p:cNvPr id="52253" name="Rectangle 46"/>
          <p:cNvSpPr>
            <a:spLocks noChangeArrowheads="1"/>
          </p:cNvSpPr>
          <p:nvPr/>
        </p:nvSpPr>
        <p:spPr bwMode="auto">
          <a:xfrm>
            <a:off x="3124200" y="3352800"/>
            <a:ext cx="396875" cy="363538"/>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a:latin typeface="+mn-lt"/>
              </a:rPr>
              <a:t>Rt</a:t>
            </a:r>
          </a:p>
        </p:txBody>
      </p:sp>
      <p:sp>
        <p:nvSpPr>
          <p:cNvPr id="52254" name="Rectangle 47"/>
          <p:cNvSpPr>
            <a:spLocks noChangeArrowheads="1"/>
          </p:cNvSpPr>
          <p:nvPr/>
        </p:nvSpPr>
        <p:spPr bwMode="auto">
          <a:xfrm>
            <a:off x="2143125" y="2590800"/>
            <a:ext cx="428625" cy="366713"/>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a:latin typeface="+mn-lt"/>
              </a:rPr>
              <a:t>Rd</a:t>
            </a:r>
          </a:p>
        </p:txBody>
      </p:sp>
      <p:sp>
        <p:nvSpPr>
          <p:cNvPr id="52255" name="Rectangle 48"/>
          <p:cNvSpPr>
            <a:spLocks noChangeArrowheads="1"/>
          </p:cNvSpPr>
          <p:nvPr/>
        </p:nvSpPr>
        <p:spPr bwMode="auto">
          <a:xfrm>
            <a:off x="1419225" y="2286000"/>
            <a:ext cx="114617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latin typeface="+mn-lt"/>
              </a:rPr>
              <a:t>RegDst=x</a:t>
            </a:r>
          </a:p>
        </p:txBody>
      </p:sp>
      <p:grpSp>
        <p:nvGrpSpPr>
          <p:cNvPr id="6" name="Group 49"/>
          <p:cNvGrpSpPr>
            <a:grpSpLocks/>
          </p:cNvGrpSpPr>
          <p:nvPr/>
        </p:nvGrpSpPr>
        <p:grpSpPr bwMode="auto">
          <a:xfrm>
            <a:off x="3454400" y="5199063"/>
            <a:ext cx="376238" cy="1082675"/>
            <a:chOff x="2848" y="3083"/>
            <a:chExt cx="237" cy="682"/>
          </a:xfrm>
        </p:grpSpPr>
        <p:sp>
          <p:nvSpPr>
            <p:cNvPr id="52362" name="Rectangle 50"/>
            <p:cNvSpPr>
              <a:spLocks noChangeArrowheads="1"/>
            </p:cNvSpPr>
            <p:nvPr/>
          </p:nvSpPr>
          <p:spPr bwMode="auto">
            <a:xfrm>
              <a:off x="2848" y="3088"/>
              <a:ext cx="224" cy="65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2363" name="Rectangle 51"/>
            <p:cNvSpPr>
              <a:spLocks noChangeArrowheads="1"/>
            </p:cNvSpPr>
            <p:nvPr/>
          </p:nvSpPr>
          <p:spPr bwMode="auto">
            <a:xfrm rot="5400000">
              <a:off x="2628" y="3310"/>
              <a:ext cx="682" cy="229"/>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b="1">
                  <a:latin typeface="+mn-lt"/>
                </a:rPr>
                <a:t>Extender</a:t>
              </a:r>
              <a:endParaRPr lang="en-US" sz="2000" b="1">
                <a:latin typeface="+mn-lt"/>
              </a:endParaRPr>
            </a:p>
          </p:txBody>
        </p:sp>
      </p:grpSp>
      <p:sp>
        <p:nvSpPr>
          <p:cNvPr id="52257" name="Rectangle 52"/>
          <p:cNvSpPr>
            <a:spLocks noChangeArrowheads="1"/>
          </p:cNvSpPr>
          <p:nvPr/>
        </p:nvSpPr>
        <p:spPr bwMode="auto">
          <a:xfrm>
            <a:off x="3962400" y="5686425"/>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52258" name="Line 53"/>
          <p:cNvSpPr>
            <a:spLocks noChangeShapeType="1"/>
          </p:cNvSpPr>
          <p:nvPr/>
        </p:nvSpPr>
        <p:spPr bwMode="auto">
          <a:xfrm flipH="1">
            <a:off x="4114800" y="5584825"/>
            <a:ext cx="88900" cy="130175"/>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259" name="Line 54"/>
          <p:cNvSpPr>
            <a:spLocks noChangeShapeType="1"/>
          </p:cNvSpPr>
          <p:nvPr/>
        </p:nvSpPr>
        <p:spPr bwMode="auto">
          <a:xfrm flipH="1">
            <a:off x="3035300" y="5586413"/>
            <a:ext cx="88900" cy="128587"/>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260" name="Rectangle 55"/>
          <p:cNvSpPr>
            <a:spLocks noChangeArrowheads="1"/>
          </p:cNvSpPr>
          <p:nvPr/>
        </p:nvSpPr>
        <p:spPr bwMode="auto">
          <a:xfrm>
            <a:off x="2819400" y="5686425"/>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52261" name="Rectangle 56"/>
          <p:cNvSpPr>
            <a:spLocks noChangeArrowheads="1"/>
          </p:cNvSpPr>
          <p:nvPr/>
        </p:nvSpPr>
        <p:spPr bwMode="auto">
          <a:xfrm>
            <a:off x="1905000" y="5410200"/>
            <a:ext cx="9112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52262" name="Rectangle 57"/>
          <p:cNvSpPr>
            <a:spLocks noChangeArrowheads="1"/>
          </p:cNvSpPr>
          <p:nvPr/>
        </p:nvSpPr>
        <p:spPr bwMode="auto">
          <a:xfrm>
            <a:off x="4038600" y="6096000"/>
            <a:ext cx="1169988"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latin typeface="+mn-lt"/>
              </a:rPr>
              <a:t>ALUSrc=1</a:t>
            </a:r>
          </a:p>
        </p:txBody>
      </p:sp>
      <p:sp>
        <p:nvSpPr>
          <p:cNvPr id="52263" name="Rectangle 58"/>
          <p:cNvSpPr>
            <a:spLocks noChangeArrowheads="1"/>
          </p:cNvSpPr>
          <p:nvPr/>
        </p:nvSpPr>
        <p:spPr bwMode="auto">
          <a:xfrm>
            <a:off x="2209800" y="6172200"/>
            <a:ext cx="1352550"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latin typeface="+mn-lt"/>
              </a:rPr>
              <a:t>ExtOp=sign</a:t>
            </a:r>
          </a:p>
        </p:txBody>
      </p:sp>
      <p:sp>
        <p:nvSpPr>
          <p:cNvPr id="52264" name="Line 59"/>
          <p:cNvSpPr>
            <a:spLocks noChangeShapeType="1"/>
          </p:cNvSpPr>
          <p:nvPr/>
        </p:nvSpPr>
        <p:spPr bwMode="auto">
          <a:xfrm flipV="1">
            <a:off x="7543800" y="3810000"/>
            <a:ext cx="0" cy="644525"/>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52265" name="Rectangle 60"/>
          <p:cNvSpPr>
            <a:spLocks noChangeArrowheads="1"/>
          </p:cNvSpPr>
          <p:nvPr/>
        </p:nvSpPr>
        <p:spPr bwMode="auto">
          <a:xfrm>
            <a:off x="6400800" y="3429000"/>
            <a:ext cx="15938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latin typeface="+mn-lt"/>
              </a:rPr>
              <a:t>MemtoReg=x</a:t>
            </a:r>
          </a:p>
        </p:txBody>
      </p:sp>
      <p:sp>
        <p:nvSpPr>
          <p:cNvPr id="52266" name="Rectangle 61"/>
          <p:cNvSpPr>
            <a:spLocks noChangeArrowheads="1"/>
          </p:cNvSpPr>
          <p:nvPr/>
        </p:nvSpPr>
        <p:spPr bwMode="auto">
          <a:xfrm>
            <a:off x="5224463" y="5943600"/>
            <a:ext cx="4667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52267" name="Rectangle 62"/>
          <p:cNvSpPr>
            <a:spLocks noChangeArrowheads="1"/>
          </p:cNvSpPr>
          <p:nvPr/>
        </p:nvSpPr>
        <p:spPr bwMode="auto">
          <a:xfrm>
            <a:off x="4953000" y="5410200"/>
            <a:ext cx="935038"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Data In</a:t>
            </a:r>
          </a:p>
        </p:txBody>
      </p:sp>
      <p:sp>
        <p:nvSpPr>
          <p:cNvPr id="52268" name="Line 63"/>
          <p:cNvSpPr>
            <a:spLocks noChangeShapeType="1"/>
          </p:cNvSpPr>
          <p:nvPr/>
        </p:nvSpPr>
        <p:spPr bwMode="auto">
          <a:xfrm flipH="1">
            <a:off x="5086350" y="5341938"/>
            <a:ext cx="88900" cy="128587"/>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269" name="Rectangle 64"/>
          <p:cNvSpPr>
            <a:spLocks noChangeArrowheads="1"/>
          </p:cNvSpPr>
          <p:nvPr/>
        </p:nvSpPr>
        <p:spPr bwMode="auto">
          <a:xfrm>
            <a:off x="5116513" y="5118100"/>
            <a:ext cx="390525"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32</a:t>
            </a:r>
          </a:p>
        </p:txBody>
      </p:sp>
      <p:sp>
        <p:nvSpPr>
          <p:cNvPr id="52270" name="Line 65"/>
          <p:cNvSpPr>
            <a:spLocks noChangeShapeType="1"/>
          </p:cNvSpPr>
          <p:nvPr/>
        </p:nvSpPr>
        <p:spPr bwMode="auto">
          <a:xfrm flipV="1">
            <a:off x="6235700" y="4191000"/>
            <a:ext cx="12700" cy="1008063"/>
          </a:xfrm>
          <a:prstGeom prst="line">
            <a:avLst/>
          </a:prstGeom>
          <a:noFill/>
          <a:ln w="19050">
            <a:solidFill>
              <a:schemeClr val="tx1"/>
            </a:solidFill>
            <a:round/>
            <a:headEnd type="triangle" w="med" len="med"/>
            <a:tailEnd/>
          </a:ln>
        </p:spPr>
        <p:txBody>
          <a:bodyPr wrap="none" anchor="ctr">
            <a:prstTxWarp prst="textNoShape">
              <a:avLst/>
            </a:prstTxWarp>
          </a:bodyPr>
          <a:lstStyle/>
          <a:p>
            <a:pPr>
              <a:defRPr/>
            </a:pPr>
            <a:endParaRPr lang="en-US">
              <a:latin typeface="+mn-lt"/>
            </a:endParaRPr>
          </a:p>
        </p:txBody>
      </p:sp>
      <p:sp>
        <p:nvSpPr>
          <p:cNvPr id="52271" name="Rectangle 66"/>
          <p:cNvSpPr>
            <a:spLocks noChangeArrowheads="1"/>
          </p:cNvSpPr>
          <p:nvPr/>
        </p:nvSpPr>
        <p:spPr bwMode="auto">
          <a:xfrm>
            <a:off x="5943600" y="3810000"/>
            <a:ext cx="1311275"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latin typeface="+mn-lt"/>
              </a:rPr>
              <a:t>MemWr=1</a:t>
            </a:r>
          </a:p>
        </p:txBody>
      </p:sp>
      <p:sp>
        <p:nvSpPr>
          <p:cNvPr id="52272" name="Rectangle 67"/>
          <p:cNvSpPr>
            <a:spLocks noChangeArrowheads="1"/>
          </p:cNvSpPr>
          <p:nvPr/>
        </p:nvSpPr>
        <p:spPr bwMode="auto">
          <a:xfrm>
            <a:off x="4495800" y="3276600"/>
            <a:ext cx="627063"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zero</a:t>
            </a:r>
          </a:p>
        </p:txBody>
      </p:sp>
      <p:grpSp>
        <p:nvGrpSpPr>
          <p:cNvPr id="7" name="Group 68"/>
          <p:cNvGrpSpPr>
            <a:grpSpLocks/>
          </p:cNvGrpSpPr>
          <p:nvPr/>
        </p:nvGrpSpPr>
        <p:grpSpPr bwMode="auto">
          <a:xfrm>
            <a:off x="2133600" y="3019425"/>
            <a:ext cx="838200" cy="336550"/>
            <a:chOff x="2640" y="1422"/>
            <a:chExt cx="528" cy="212"/>
          </a:xfrm>
        </p:grpSpPr>
        <p:sp>
          <p:nvSpPr>
            <p:cNvPr id="52359" name="Rectangle 69"/>
            <p:cNvSpPr>
              <a:spLocks noChangeArrowheads="1"/>
            </p:cNvSpPr>
            <p:nvPr/>
          </p:nvSpPr>
          <p:spPr bwMode="auto">
            <a:xfrm>
              <a:off x="292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52360" name="Rectangle 70"/>
            <p:cNvSpPr>
              <a:spLocks noChangeArrowheads="1"/>
            </p:cNvSpPr>
            <p:nvPr/>
          </p:nvSpPr>
          <p:spPr bwMode="auto">
            <a:xfrm>
              <a:off x="2688" y="14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52361" name="Freeform 71"/>
            <p:cNvSpPr>
              <a:spLocks/>
            </p:cNvSpPr>
            <p:nvPr/>
          </p:nvSpPr>
          <p:spPr bwMode="auto">
            <a:xfrm>
              <a:off x="2640" y="1440"/>
              <a:ext cx="528" cy="192"/>
            </a:xfrm>
            <a:custGeom>
              <a:avLst/>
              <a:gdLst>
                <a:gd name="T0" fmla="*/ 0 w 528"/>
                <a:gd name="T1" fmla="*/ 0 h 192"/>
                <a:gd name="T2" fmla="*/ 48 w 528"/>
                <a:gd name="T3" fmla="*/ 192 h 192"/>
                <a:gd name="T4" fmla="*/ 480 w 528"/>
                <a:gd name="T5" fmla="*/ 192 h 192"/>
                <a:gd name="T6" fmla="*/ 528 w 528"/>
                <a:gd name="T7" fmla="*/ 0 h 192"/>
                <a:gd name="T8" fmla="*/ 0 w 528"/>
                <a:gd name="T9" fmla="*/ 0 h 192"/>
                <a:gd name="T10" fmla="*/ 0 60000 65536"/>
                <a:gd name="T11" fmla="*/ 0 60000 65536"/>
                <a:gd name="T12" fmla="*/ 0 60000 65536"/>
                <a:gd name="T13" fmla="*/ 0 60000 65536"/>
                <a:gd name="T14" fmla="*/ 0 60000 65536"/>
                <a:gd name="T15" fmla="*/ 0 w 528"/>
                <a:gd name="T16" fmla="*/ 0 h 192"/>
                <a:gd name="T17" fmla="*/ 528 w 528"/>
                <a:gd name="T18" fmla="*/ 192 h 192"/>
              </a:gdLst>
              <a:ahLst/>
              <a:cxnLst>
                <a:cxn ang="T10">
                  <a:pos x="T0" y="T1"/>
                </a:cxn>
                <a:cxn ang="T11">
                  <a:pos x="T2" y="T3"/>
                </a:cxn>
                <a:cxn ang="T12">
                  <a:pos x="T4" y="T5"/>
                </a:cxn>
                <a:cxn ang="T13">
                  <a:pos x="T6" y="T7"/>
                </a:cxn>
                <a:cxn ang="T14">
                  <a:pos x="T8" y="T9"/>
                </a:cxn>
              </a:cxnLst>
              <a:rect l="T15" t="T16" r="T17" b="T18"/>
              <a:pathLst>
                <a:path w="528" h="192">
                  <a:moveTo>
                    <a:pt x="0" y="0"/>
                  </a:moveTo>
                  <a:lnTo>
                    <a:pt x="48" y="192"/>
                  </a:lnTo>
                  <a:lnTo>
                    <a:pt x="480" y="192"/>
                  </a:lnTo>
                  <a:lnTo>
                    <a:pt x="528" y="0"/>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52274" name="Rectangle 72"/>
          <p:cNvSpPr>
            <a:spLocks noChangeArrowheads="1"/>
          </p:cNvSpPr>
          <p:nvPr/>
        </p:nvSpPr>
        <p:spPr bwMode="auto">
          <a:xfrm>
            <a:off x="2133600" y="3962400"/>
            <a:ext cx="1447800" cy="990600"/>
          </a:xfrm>
          <a:prstGeom prst="rect">
            <a:avLst/>
          </a:prstGeom>
          <a:noFill/>
          <a:ln w="381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8" name="Group 73"/>
          <p:cNvGrpSpPr>
            <a:grpSpLocks/>
          </p:cNvGrpSpPr>
          <p:nvPr/>
        </p:nvGrpSpPr>
        <p:grpSpPr bwMode="auto">
          <a:xfrm>
            <a:off x="4441825" y="4572000"/>
            <a:ext cx="358775" cy="1219200"/>
            <a:chOff x="3518" y="2640"/>
            <a:chExt cx="226" cy="768"/>
          </a:xfrm>
        </p:grpSpPr>
        <p:sp>
          <p:nvSpPr>
            <p:cNvPr id="52356" name="Rectangle 74"/>
            <p:cNvSpPr>
              <a:spLocks noChangeArrowheads="1"/>
            </p:cNvSpPr>
            <p:nvPr/>
          </p:nvSpPr>
          <p:spPr bwMode="auto">
            <a:xfrm>
              <a:off x="3518" y="269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52357" name="Rectangle 75"/>
            <p:cNvSpPr>
              <a:spLocks noChangeArrowheads="1"/>
            </p:cNvSpPr>
            <p:nvPr/>
          </p:nvSpPr>
          <p:spPr bwMode="auto">
            <a:xfrm>
              <a:off x="3518" y="3187"/>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52358" name="Freeform 76"/>
            <p:cNvSpPr>
              <a:spLocks/>
            </p:cNvSpPr>
            <p:nvPr/>
          </p:nvSpPr>
          <p:spPr bwMode="auto">
            <a:xfrm>
              <a:off x="3552" y="2640"/>
              <a:ext cx="192" cy="768"/>
            </a:xfrm>
            <a:custGeom>
              <a:avLst/>
              <a:gdLst>
                <a:gd name="T0" fmla="*/ 0 w 192"/>
                <a:gd name="T1" fmla="*/ 0 h 768"/>
                <a:gd name="T2" fmla="*/ 0 w 192"/>
                <a:gd name="T3" fmla="*/ 768 h 768"/>
                <a:gd name="T4" fmla="*/ 192 w 192"/>
                <a:gd name="T5" fmla="*/ 672 h 768"/>
                <a:gd name="T6" fmla="*/ 192 w 192"/>
                <a:gd name="T7" fmla="*/ 96 h 768"/>
                <a:gd name="T8" fmla="*/ 0 w 192"/>
                <a:gd name="T9" fmla="*/ 0 h 768"/>
                <a:gd name="T10" fmla="*/ 0 60000 65536"/>
                <a:gd name="T11" fmla="*/ 0 60000 65536"/>
                <a:gd name="T12" fmla="*/ 0 60000 65536"/>
                <a:gd name="T13" fmla="*/ 0 60000 65536"/>
                <a:gd name="T14" fmla="*/ 0 60000 65536"/>
                <a:gd name="T15" fmla="*/ 0 w 192"/>
                <a:gd name="T16" fmla="*/ 0 h 768"/>
                <a:gd name="T17" fmla="*/ 192 w 192"/>
                <a:gd name="T18" fmla="*/ 768 h 768"/>
              </a:gdLst>
              <a:ahLst/>
              <a:cxnLst>
                <a:cxn ang="T10">
                  <a:pos x="T0" y="T1"/>
                </a:cxn>
                <a:cxn ang="T11">
                  <a:pos x="T2" y="T3"/>
                </a:cxn>
                <a:cxn ang="T12">
                  <a:pos x="T4" y="T5"/>
                </a:cxn>
                <a:cxn ang="T13">
                  <a:pos x="T6" y="T7"/>
                </a:cxn>
                <a:cxn ang="T14">
                  <a:pos x="T8" y="T9"/>
                </a:cxn>
              </a:cxnLst>
              <a:rect l="T15" t="T16" r="T17" b="T18"/>
              <a:pathLst>
                <a:path w="192" h="768">
                  <a:moveTo>
                    <a:pt x="0" y="0"/>
                  </a:moveTo>
                  <a:lnTo>
                    <a:pt x="0" y="768"/>
                  </a:lnTo>
                  <a:lnTo>
                    <a:pt x="192" y="672"/>
                  </a:lnTo>
                  <a:lnTo>
                    <a:pt x="192" y="96"/>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9" name="Group 77"/>
          <p:cNvGrpSpPr>
            <a:grpSpLocks/>
          </p:cNvGrpSpPr>
          <p:nvPr/>
        </p:nvGrpSpPr>
        <p:grpSpPr bwMode="auto">
          <a:xfrm>
            <a:off x="5305425" y="3962400"/>
            <a:ext cx="485775" cy="1143000"/>
            <a:chOff x="4009" y="2304"/>
            <a:chExt cx="306" cy="720"/>
          </a:xfrm>
        </p:grpSpPr>
        <p:sp>
          <p:nvSpPr>
            <p:cNvPr id="52353" name="Rectangle 78"/>
            <p:cNvSpPr>
              <a:spLocks noChangeArrowheads="1"/>
            </p:cNvSpPr>
            <p:nvPr/>
          </p:nvSpPr>
          <p:spPr bwMode="auto">
            <a:xfrm>
              <a:off x="4009" y="2322"/>
              <a:ext cx="180"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t>
              </a:r>
            </a:p>
          </p:txBody>
        </p:sp>
        <p:sp>
          <p:nvSpPr>
            <p:cNvPr id="52354" name="Rectangle 79"/>
            <p:cNvSpPr>
              <a:spLocks noChangeArrowheads="1"/>
            </p:cNvSpPr>
            <p:nvPr/>
          </p:nvSpPr>
          <p:spPr bwMode="auto">
            <a:xfrm rot="5400000">
              <a:off x="4016" y="2582"/>
              <a:ext cx="337"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ALU</a:t>
              </a:r>
            </a:p>
          </p:txBody>
        </p:sp>
        <p:sp>
          <p:nvSpPr>
            <p:cNvPr id="52355" name="Freeform 80"/>
            <p:cNvSpPr>
              <a:spLocks/>
            </p:cNvSpPr>
            <p:nvPr/>
          </p:nvSpPr>
          <p:spPr bwMode="auto">
            <a:xfrm>
              <a:off x="4032" y="2304"/>
              <a:ext cx="283" cy="720"/>
            </a:xfrm>
            <a:custGeom>
              <a:avLst/>
              <a:gdLst>
                <a:gd name="T0" fmla="*/ 0 w 240"/>
                <a:gd name="T1" fmla="*/ 0 h 672"/>
                <a:gd name="T2" fmla="*/ 0 w 240"/>
                <a:gd name="T3" fmla="*/ 355 h 672"/>
                <a:gd name="T4" fmla="*/ 79 w 240"/>
                <a:gd name="T5" fmla="*/ 414 h 672"/>
                <a:gd name="T6" fmla="*/ 0 w 240"/>
                <a:gd name="T7" fmla="*/ 471 h 672"/>
                <a:gd name="T8" fmla="*/ 0 w 240"/>
                <a:gd name="T9" fmla="*/ 826 h 672"/>
                <a:gd name="T10" fmla="*/ 394 w 240"/>
                <a:gd name="T11" fmla="*/ 590 h 672"/>
                <a:gd name="T12" fmla="*/ 394 w 240"/>
                <a:gd name="T13" fmla="*/ 237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10" name="Group 81"/>
          <p:cNvGrpSpPr>
            <a:grpSpLocks/>
          </p:cNvGrpSpPr>
          <p:nvPr/>
        </p:nvGrpSpPr>
        <p:grpSpPr bwMode="auto">
          <a:xfrm>
            <a:off x="7337425" y="4343400"/>
            <a:ext cx="358775" cy="1600200"/>
            <a:chOff x="5294" y="2544"/>
            <a:chExt cx="226" cy="1008"/>
          </a:xfrm>
        </p:grpSpPr>
        <p:sp>
          <p:nvSpPr>
            <p:cNvPr id="52350" name="Rectangle 82"/>
            <p:cNvSpPr>
              <a:spLocks noChangeArrowheads="1"/>
            </p:cNvSpPr>
            <p:nvPr/>
          </p:nvSpPr>
          <p:spPr bwMode="auto">
            <a:xfrm>
              <a:off x="5294" y="2622"/>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52351" name="Rectangle 83"/>
            <p:cNvSpPr>
              <a:spLocks noChangeArrowheads="1"/>
            </p:cNvSpPr>
            <p:nvPr/>
          </p:nvSpPr>
          <p:spPr bwMode="auto">
            <a:xfrm>
              <a:off x="5294" y="3246"/>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a:t>
              </a:r>
            </a:p>
          </p:txBody>
        </p:sp>
        <p:sp>
          <p:nvSpPr>
            <p:cNvPr id="52352" name="Freeform 84"/>
            <p:cNvSpPr>
              <a:spLocks/>
            </p:cNvSpPr>
            <p:nvPr/>
          </p:nvSpPr>
          <p:spPr bwMode="auto">
            <a:xfrm>
              <a:off x="5328" y="2544"/>
              <a:ext cx="192" cy="1008"/>
            </a:xfrm>
            <a:custGeom>
              <a:avLst/>
              <a:gdLst>
                <a:gd name="T0" fmla="*/ 0 w 192"/>
                <a:gd name="T1" fmla="*/ 0 h 1008"/>
                <a:gd name="T2" fmla="*/ 0 w 192"/>
                <a:gd name="T3" fmla="*/ 1008 h 1008"/>
                <a:gd name="T4" fmla="*/ 192 w 192"/>
                <a:gd name="T5" fmla="*/ 864 h 1008"/>
                <a:gd name="T6" fmla="*/ 192 w 192"/>
                <a:gd name="T7" fmla="*/ 144 h 1008"/>
                <a:gd name="T8" fmla="*/ 0 w 192"/>
                <a:gd name="T9" fmla="*/ 0 h 1008"/>
                <a:gd name="T10" fmla="*/ 0 60000 65536"/>
                <a:gd name="T11" fmla="*/ 0 60000 65536"/>
                <a:gd name="T12" fmla="*/ 0 60000 65536"/>
                <a:gd name="T13" fmla="*/ 0 60000 65536"/>
                <a:gd name="T14" fmla="*/ 0 60000 65536"/>
                <a:gd name="T15" fmla="*/ 0 w 192"/>
                <a:gd name="T16" fmla="*/ 0 h 1008"/>
                <a:gd name="T17" fmla="*/ 192 w 192"/>
                <a:gd name="T18" fmla="*/ 1008 h 1008"/>
              </a:gdLst>
              <a:ahLst/>
              <a:cxnLst>
                <a:cxn ang="T10">
                  <a:pos x="T0" y="T1"/>
                </a:cxn>
                <a:cxn ang="T11">
                  <a:pos x="T2" y="T3"/>
                </a:cxn>
                <a:cxn ang="T12">
                  <a:pos x="T4" y="T5"/>
                </a:cxn>
                <a:cxn ang="T13">
                  <a:pos x="T6" y="T7"/>
                </a:cxn>
                <a:cxn ang="T14">
                  <a:pos x="T8" y="T9"/>
                </a:cxn>
              </a:cxnLst>
              <a:rect l="T15" t="T16" r="T17" b="T18"/>
              <a:pathLst>
                <a:path w="192" h="1008">
                  <a:moveTo>
                    <a:pt x="0" y="0"/>
                  </a:moveTo>
                  <a:lnTo>
                    <a:pt x="0" y="1008"/>
                  </a:lnTo>
                  <a:lnTo>
                    <a:pt x="192" y="864"/>
                  </a:lnTo>
                  <a:lnTo>
                    <a:pt x="192" y="144"/>
                  </a:lnTo>
                  <a:lnTo>
                    <a:pt x="0" y="0"/>
                  </a:lnTo>
                  <a:close/>
                </a:path>
              </a:pathLst>
            </a:custGeom>
            <a:noFill/>
            <a:ln w="28575">
              <a:solidFill>
                <a:schemeClr val="tx1"/>
              </a:solidFill>
              <a:round/>
              <a:headEnd/>
              <a:tailEnd/>
            </a:ln>
          </p:spPr>
          <p:txBody>
            <a:bodyPr wrap="none" anchor="ctr">
              <a:prstTxWarp prst="textNoShape">
                <a:avLst/>
              </a:prstTxWarp>
            </a:bodyPr>
            <a:lstStyle/>
            <a:p>
              <a:pPr>
                <a:defRPr/>
              </a:pPr>
              <a:endParaRPr lang="en-US">
                <a:latin typeface="+mn-lt"/>
              </a:endParaRPr>
            </a:p>
          </p:txBody>
        </p:sp>
      </p:grpSp>
      <p:grpSp>
        <p:nvGrpSpPr>
          <p:cNvPr id="11" name="Group 85"/>
          <p:cNvGrpSpPr>
            <a:grpSpLocks/>
          </p:cNvGrpSpPr>
          <p:nvPr/>
        </p:nvGrpSpPr>
        <p:grpSpPr bwMode="auto">
          <a:xfrm>
            <a:off x="5915025" y="5153025"/>
            <a:ext cx="1146175" cy="1181100"/>
            <a:chOff x="4398" y="3054"/>
            <a:chExt cx="722" cy="744"/>
          </a:xfrm>
        </p:grpSpPr>
        <p:sp>
          <p:nvSpPr>
            <p:cNvPr id="52344" name="Rectangle 86"/>
            <p:cNvSpPr>
              <a:spLocks noChangeArrowheads="1"/>
            </p:cNvSpPr>
            <p:nvPr/>
          </p:nvSpPr>
          <p:spPr bwMode="auto">
            <a:xfrm>
              <a:off x="4410" y="3087"/>
              <a:ext cx="710" cy="711"/>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2345" name="Rectangle 87"/>
            <p:cNvSpPr>
              <a:spLocks noChangeArrowheads="1"/>
            </p:cNvSpPr>
            <p:nvPr/>
          </p:nvSpPr>
          <p:spPr bwMode="auto">
            <a:xfrm>
              <a:off x="4398" y="3054"/>
              <a:ext cx="402"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WrEn</a:t>
              </a:r>
            </a:p>
          </p:txBody>
        </p:sp>
        <p:sp>
          <p:nvSpPr>
            <p:cNvPr id="52346" name="Rectangle 88"/>
            <p:cNvSpPr>
              <a:spLocks noChangeArrowheads="1"/>
            </p:cNvSpPr>
            <p:nvPr/>
          </p:nvSpPr>
          <p:spPr bwMode="auto">
            <a:xfrm>
              <a:off x="4783" y="3054"/>
              <a:ext cx="3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Adr</a:t>
              </a:r>
            </a:p>
          </p:txBody>
        </p:sp>
        <p:sp>
          <p:nvSpPr>
            <p:cNvPr id="52347" name="Rectangle 89"/>
            <p:cNvSpPr>
              <a:spLocks noChangeArrowheads="1"/>
            </p:cNvSpPr>
            <p:nvPr/>
          </p:nvSpPr>
          <p:spPr bwMode="auto">
            <a:xfrm>
              <a:off x="4421" y="3311"/>
              <a:ext cx="691" cy="373"/>
            </a:xfrm>
            <a:prstGeom prst="rect">
              <a:avLst/>
            </a:prstGeom>
            <a:noFill/>
            <a:ln w="12700">
              <a:noFill/>
              <a:miter lim="800000"/>
              <a:headEnd/>
              <a:tailEnd/>
            </a:ln>
          </p:spPr>
          <p:txBody>
            <a:bodyPr wrap="none" lIns="90488" tIns="44450" rIns="90488" bIns="44450">
              <a:prstTxWarp prst="textNoShape">
                <a:avLst/>
              </a:prstTxWarp>
              <a:spAutoFit/>
            </a:bodyPr>
            <a:lstStyle/>
            <a:p>
              <a:pPr algn="ctr">
                <a:lnSpc>
                  <a:spcPct val="80000"/>
                </a:lnSpc>
                <a:defRPr/>
              </a:pPr>
              <a:r>
                <a:rPr lang="en-US" sz="2000" b="1">
                  <a:latin typeface="+mn-lt"/>
                </a:rPr>
                <a:t>Data</a:t>
              </a:r>
            </a:p>
            <a:p>
              <a:pPr algn="ctr">
                <a:lnSpc>
                  <a:spcPct val="80000"/>
                </a:lnSpc>
                <a:defRPr/>
              </a:pPr>
              <a:r>
                <a:rPr lang="en-US" sz="2000" b="1">
                  <a:latin typeface="+mn-lt"/>
                </a:rPr>
                <a:t>Memory</a:t>
              </a:r>
            </a:p>
          </p:txBody>
        </p:sp>
        <p:sp>
          <p:nvSpPr>
            <p:cNvPr id="52348" name="Line 90"/>
            <p:cNvSpPr>
              <a:spLocks noChangeShapeType="1"/>
            </p:cNvSpPr>
            <p:nvPr/>
          </p:nvSpPr>
          <p:spPr bwMode="auto">
            <a:xfrm>
              <a:off x="4416" y="3648"/>
              <a:ext cx="96" cy="4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349" name="Line 91"/>
            <p:cNvSpPr>
              <a:spLocks noChangeShapeType="1"/>
            </p:cNvSpPr>
            <p:nvPr/>
          </p:nvSpPr>
          <p:spPr bwMode="auto">
            <a:xfrm flipH="1">
              <a:off x="4416" y="3696"/>
              <a:ext cx="96" cy="48"/>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grpSp>
      <p:sp>
        <p:nvSpPr>
          <p:cNvPr id="52279" name="Line 92"/>
          <p:cNvSpPr>
            <a:spLocks noChangeShapeType="1"/>
          </p:cNvSpPr>
          <p:nvPr/>
        </p:nvSpPr>
        <p:spPr bwMode="auto">
          <a:xfrm>
            <a:off x="2362200" y="2895600"/>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280" name="Line 93"/>
          <p:cNvSpPr>
            <a:spLocks noChangeShapeType="1"/>
          </p:cNvSpPr>
          <p:nvPr/>
        </p:nvSpPr>
        <p:spPr bwMode="auto">
          <a:xfrm>
            <a:off x="2743200" y="2895600"/>
            <a:ext cx="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281" name="Freeform 94"/>
          <p:cNvSpPr>
            <a:spLocks/>
          </p:cNvSpPr>
          <p:nvPr/>
        </p:nvSpPr>
        <p:spPr bwMode="auto">
          <a:xfrm>
            <a:off x="1828800" y="2667000"/>
            <a:ext cx="304800" cy="533400"/>
          </a:xfrm>
          <a:custGeom>
            <a:avLst/>
            <a:gdLst>
              <a:gd name="T0" fmla="*/ 0 w 192"/>
              <a:gd name="T1" fmla="*/ 0 h 336"/>
              <a:gd name="T2" fmla="*/ 0 w 192"/>
              <a:gd name="T3" fmla="*/ 2147483647 h 336"/>
              <a:gd name="T4" fmla="*/ 2147483647 w 192"/>
              <a:gd name="T5" fmla="*/ 2147483647 h 336"/>
              <a:gd name="T6" fmla="*/ 0 60000 65536"/>
              <a:gd name="T7" fmla="*/ 0 60000 65536"/>
              <a:gd name="T8" fmla="*/ 0 60000 65536"/>
              <a:gd name="T9" fmla="*/ 0 w 192"/>
              <a:gd name="T10" fmla="*/ 0 h 336"/>
              <a:gd name="T11" fmla="*/ 192 w 192"/>
              <a:gd name="T12" fmla="*/ 336 h 336"/>
            </a:gdLst>
            <a:ahLst/>
            <a:cxnLst>
              <a:cxn ang="T6">
                <a:pos x="T0" y="T1"/>
              </a:cxn>
              <a:cxn ang="T7">
                <a:pos x="T2" y="T3"/>
              </a:cxn>
              <a:cxn ang="T8">
                <a:pos x="T4" y="T5"/>
              </a:cxn>
            </a:cxnLst>
            <a:rect l="T9" t="T10" r="T11" b="T12"/>
            <a:pathLst>
              <a:path w="192" h="336">
                <a:moveTo>
                  <a:pt x="0" y="0"/>
                </a:moveTo>
                <a:lnTo>
                  <a:pt x="0" y="336"/>
                </a:lnTo>
                <a:lnTo>
                  <a:pt x="192" y="336"/>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282" name="Line 95"/>
          <p:cNvSpPr>
            <a:spLocks noChangeShapeType="1"/>
          </p:cNvSpPr>
          <p:nvPr/>
        </p:nvSpPr>
        <p:spPr bwMode="auto">
          <a:xfrm>
            <a:off x="2286000" y="3733800"/>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283" name="Line 96"/>
          <p:cNvSpPr>
            <a:spLocks noChangeShapeType="1"/>
          </p:cNvSpPr>
          <p:nvPr/>
        </p:nvSpPr>
        <p:spPr bwMode="auto">
          <a:xfrm>
            <a:off x="2590800" y="3352800"/>
            <a:ext cx="0" cy="609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284" name="Line 97"/>
          <p:cNvSpPr>
            <a:spLocks noChangeShapeType="1"/>
          </p:cNvSpPr>
          <p:nvPr/>
        </p:nvSpPr>
        <p:spPr bwMode="auto">
          <a:xfrm>
            <a:off x="2971800" y="3657600"/>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285" name="Line 98"/>
          <p:cNvSpPr>
            <a:spLocks noChangeShapeType="1"/>
          </p:cNvSpPr>
          <p:nvPr/>
        </p:nvSpPr>
        <p:spPr bwMode="auto">
          <a:xfrm>
            <a:off x="3352800" y="3657600"/>
            <a:ext cx="0" cy="3048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286" name="Rectangle 99"/>
          <p:cNvSpPr>
            <a:spLocks noChangeArrowheads="1"/>
          </p:cNvSpPr>
          <p:nvPr/>
        </p:nvSpPr>
        <p:spPr bwMode="auto">
          <a:xfrm>
            <a:off x="3146425" y="3581400"/>
            <a:ext cx="287338" cy="33655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a:t>
            </a:r>
          </a:p>
        </p:txBody>
      </p:sp>
      <p:sp>
        <p:nvSpPr>
          <p:cNvPr id="52287" name="Line 100"/>
          <p:cNvSpPr>
            <a:spLocks noChangeShapeType="1"/>
          </p:cNvSpPr>
          <p:nvPr/>
        </p:nvSpPr>
        <p:spPr bwMode="auto">
          <a:xfrm>
            <a:off x="3581400" y="4267200"/>
            <a:ext cx="17526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288" name="Line 101"/>
          <p:cNvSpPr>
            <a:spLocks noChangeShapeType="1"/>
          </p:cNvSpPr>
          <p:nvPr/>
        </p:nvSpPr>
        <p:spPr bwMode="auto">
          <a:xfrm>
            <a:off x="5638800" y="3657600"/>
            <a:ext cx="0" cy="4953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289" name="Line 102"/>
          <p:cNvSpPr>
            <a:spLocks noChangeShapeType="1"/>
          </p:cNvSpPr>
          <p:nvPr/>
        </p:nvSpPr>
        <p:spPr bwMode="auto">
          <a:xfrm>
            <a:off x="3581400" y="4800600"/>
            <a:ext cx="914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290" name="Line 103"/>
          <p:cNvSpPr>
            <a:spLocks noChangeShapeType="1"/>
          </p:cNvSpPr>
          <p:nvPr/>
        </p:nvSpPr>
        <p:spPr bwMode="auto">
          <a:xfrm>
            <a:off x="4800600" y="4953000"/>
            <a:ext cx="5334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291" name="Freeform 104"/>
          <p:cNvSpPr>
            <a:spLocks/>
          </p:cNvSpPr>
          <p:nvPr/>
        </p:nvSpPr>
        <p:spPr bwMode="auto">
          <a:xfrm>
            <a:off x="4114800" y="4800600"/>
            <a:ext cx="1828800" cy="609600"/>
          </a:xfrm>
          <a:custGeom>
            <a:avLst/>
            <a:gdLst>
              <a:gd name="T0" fmla="*/ 0 w 1152"/>
              <a:gd name="T1" fmla="*/ 0 h 288"/>
              <a:gd name="T2" fmla="*/ 0 w 1152"/>
              <a:gd name="T3" fmla="*/ 2147483647 h 288"/>
              <a:gd name="T4" fmla="*/ 2147483647 w 1152"/>
              <a:gd name="T5" fmla="*/ 2147483647 h 288"/>
              <a:gd name="T6" fmla="*/ 0 60000 65536"/>
              <a:gd name="T7" fmla="*/ 0 60000 65536"/>
              <a:gd name="T8" fmla="*/ 0 60000 65536"/>
              <a:gd name="T9" fmla="*/ 0 w 1152"/>
              <a:gd name="T10" fmla="*/ 0 h 288"/>
              <a:gd name="T11" fmla="*/ 1152 w 1152"/>
              <a:gd name="T12" fmla="*/ 288 h 288"/>
            </a:gdLst>
            <a:ahLst/>
            <a:cxnLst>
              <a:cxn ang="T6">
                <a:pos x="T0" y="T1"/>
              </a:cxn>
              <a:cxn ang="T7">
                <a:pos x="T2" y="T3"/>
              </a:cxn>
              <a:cxn ang="T8">
                <a:pos x="T4" y="T5"/>
              </a:cxn>
            </a:cxnLst>
            <a:rect l="T9" t="T10" r="T11" b="T12"/>
            <a:pathLst>
              <a:path w="1152" h="288">
                <a:moveTo>
                  <a:pt x="0" y="0"/>
                </a:moveTo>
                <a:lnTo>
                  <a:pt x="0" y="288"/>
                </a:lnTo>
                <a:lnTo>
                  <a:pt x="1152" y="288"/>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292" name="Line 105"/>
          <p:cNvSpPr>
            <a:spLocks noChangeShapeType="1"/>
          </p:cNvSpPr>
          <p:nvPr/>
        </p:nvSpPr>
        <p:spPr bwMode="auto">
          <a:xfrm>
            <a:off x="3810000" y="5638800"/>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293" name="Line 106"/>
          <p:cNvSpPr>
            <a:spLocks noChangeShapeType="1"/>
          </p:cNvSpPr>
          <p:nvPr/>
        </p:nvSpPr>
        <p:spPr bwMode="auto">
          <a:xfrm>
            <a:off x="2743200" y="5638800"/>
            <a:ext cx="685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294" name="Line 107"/>
          <p:cNvSpPr>
            <a:spLocks noChangeShapeType="1"/>
          </p:cNvSpPr>
          <p:nvPr/>
        </p:nvSpPr>
        <p:spPr bwMode="auto">
          <a:xfrm flipH="1">
            <a:off x="2362200" y="4800600"/>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295" name="Line 108"/>
          <p:cNvSpPr>
            <a:spLocks noChangeShapeType="1"/>
          </p:cNvSpPr>
          <p:nvPr/>
        </p:nvSpPr>
        <p:spPr bwMode="auto">
          <a:xfrm>
            <a:off x="2438400" y="4800600"/>
            <a:ext cx="76200" cy="1524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296" name="Line 109"/>
          <p:cNvSpPr>
            <a:spLocks noChangeShapeType="1"/>
          </p:cNvSpPr>
          <p:nvPr/>
        </p:nvSpPr>
        <p:spPr bwMode="auto">
          <a:xfrm>
            <a:off x="2438400" y="4953000"/>
            <a:ext cx="0" cy="22860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297" name="Line 110"/>
          <p:cNvSpPr>
            <a:spLocks noChangeShapeType="1"/>
          </p:cNvSpPr>
          <p:nvPr/>
        </p:nvSpPr>
        <p:spPr bwMode="auto">
          <a:xfrm flipV="1">
            <a:off x="3657600" y="6248400"/>
            <a:ext cx="0" cy="228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298" name="Line 111"/>
          <p:cNvSpPr>
            <a:spLocks noChangeShapeType="1"/>
          </p:cNvSpPr>
          <p:nvPr/>
        </p:nvSpPr>
        <p:spPr bwMode="auto">
          <a:xfrm flipV="1">
            <a:off x="4648200" y="5715000"/>
            <a:ext cx="0" cy="3810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299" name="Line 112"/>
          <p:cNvSpPr>
            <a:spLocks noChangeShapeType="1"/>
          </p:cNvSpPr>
          <p:nvPr/>
        </p:nvSpPr>
        <p:spPr bwMode="auto">
          <a:xfrm flipH="1">
            <a:off x="5715000" y="6172200"/>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300" name="Line 113"/>
          <p:cNvSpPr>
            <a:spLocks noChangeShapeType="1"/>
          </p:cNvSpPr>
          <p:nvPr/>
        </p:nvSpPr>
        <p:spPr bwMode="auto">
          <a:xfrm>
            <a:off x="5791200" y="4572000"/>
            <a:ext cx="16002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301" name="Line 114"/>
          <p:cNvSpPr>
            <a:spLocks noChangeShapeType="1"/>
          </p:cNvSpPr>
          <p:nvPr/>
        </p:nvSpPr>
        <p:spPr bwMode="auto">
          <a:xfrm>
            <a:off x="6781800" y="4572000"/>
            <a:ext cx="0" cy="60960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302" name="Line 115"/>
          <p:cNvSpPr>
            <a:spLocks noChangeShapeType="1"/>
          </p:cNvSpPr>
          <p:nvPr/>
        </p:nvSpPr>
        <p:spPr bwMode="auto">
          <a:xfrm flipH="1">
            <a:off x="6019800" y="4495800"/>
            <a:ext cx="76200" cy="1524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303" name="Freeform 116"/>
          <p:cNvSpPr>
            <a:spLocks/>
          </p:cNvSpPr>
          <p:nvPr/>
        </p:nvSpPr>
        <p:spPr bwMode="auto">
          <a:xfrm>
            <a:off x="1600200" y="4419600"/>
            <a:ext cx="6248400" cy="2209800"/>
          </a:xfrm>
          <a:custGeom>
            <a:avLst/>
            <a:gdLst>
              <a:gd name="T0" fmla="*/ 2147483647 w 3936"/>
              <a:gd name="T1" fmla="*/ 2147483647 h 1296"/>
              <a:gd name="T2" fmla="*/ 2147483647 w 3936"/>
              <a:gd name="T3" fmla="*/ 2147483647 h 1296"/>
              <a:gd name="T4" fmla="*/ 2147483647 w 3936"/>
              <a:gd name="T5" fmla="*/ 2147483647 h 1296"/>
              <a:gd name="T6" fmla="*/ 0 w 3936"/>
              <a:gd name="T7" fmla="*/ 2147483647 h 1296"/>
              <a:gd name="T8" fmla="*/ 0 w 3936"/>
              <a:gd name="T9" fmla="*/ 0 h 1296"/>
              <a:gd name="T10" fmla="*/ 2147483647 w 3936"/>
              <a:gd name="T11" fmla="*/ 0 h 1296"/>
              <a:gd name="T12" fmla="*/ 0 60000 65536"/>
              <a:gd name="T13" fmla="*/ 0 60000 65536"/>
              <a:gd name="T14" fmla="*/ 0 60000 65536"/>
              <a:gd name="T15" fmla="*/ 0 60000 65536"/>
              <a:gd name="T16" fmla="*/ 0 60000 65536"/>
              <a:gd name="T17" fmla="*/ 0 60000 65536"/>
              <a:gd name="T18" fmla="*/ 0 w 3936"/>
              <a:gd name="T19" fmla="*/ 0 h 1296"/>
              <a:gd name="T20" fmla="*/ 3936 w 3936"/>
              <a:gd name="T21" fmla="*/ 1296 h 1296"/>
            </a:gdLst>
            <a:ahLst/>
            <a:cxnLst>
              <a:cxn ang="T12">
                <a:pos x="T0" y="T1"/>
              </a:cxn>
              <a:cxn ang="T13">
                <a:pos x="T2" y="T3"/>
              </a:cxn>
              <a:cxn ang="T14">
                <a:pos x="T4" y="T5"/>
              </a:cxn>
              <a:cxn ang="T15">
                <a:pos x="T6" y="T7"/>
              </a:cxn>
              <a:cxn ang="T16">
                <a:pos x="T8" y="T9"/>
              </a:cxn>
              <a:cxn ang="T17">
                <a:pos x="T10" y="T11"/>
              </a:cxn>
            </a:cxnLst>
            <a:rect l="T18" t="T19" r="T20" b="T21"/>
            <a:pathLst>
              <a:path w="3936" h="1296">
                <a:moveTo>
                  <a:pt x="3840" y="432"/>
                </a:moveTo>
                <a:lnTo>
                  <a:pt x="3936" y="432"/>
                </a:lnTo>
                <a:lnTo>
                  <a:pt x="3936" y="1296"/>
                </a:lnTo>
                <a:lnTo>
                  <a:pt x="0" y="1296"/>
                </a:lnTo>
                <a:lnTo>
                  <a:pt x="0" y="0"/>
                </a:lnTo>
                <a:lnTo>
                  <a:pt x="336"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304" name="Line 117"/>
          <p:cNvSpPr>
            <a:spLocks noChangeShapeType="1"/>
          </p:cNvSpPr>
          <p:nvPr/>
        </p:nvSpPr>
        <p:spPr bwMode="auto">
          <a:xfrm>
            <a:off x="7086600" y="5715000"/>
            <a:ext cx="3048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305" name="Line 118"/>
          <p:cNvSpPr>
            <a:spLocks noChangeShapeType="1"/>
          </p:cNvSpPr>
          <p:nvPr/>
        </p:nvSpPr>
        <p:spPr bwMode="auto">
          <a:xfrm>
            <a:off x="4921250" y="2120900"/>
            <a:ext cx="2489200" cy="0"/>
          </a:xfrm>
          <a:prstGeom prst="line">
            <a:avLst/>
          </a:prstGeom>
          <a:noFill/>
          <a:ln w="25400">
            <a:solidFill>
              <a:schemeClr val="tx1"/>
            </a:solidFill>
            <a:round/>
            <a:headEnd/>
            <a:tailEnd type="triangle" w="med" len="sm"/>
          </a:ln>
        </p:spPr>
        <p:txBody>
          <a:bodyPr wrap="none" anchor="ctr">
            <a:prstTxWarp prst="textNoShape">
              <a:avLst/>
            </a:prstTxWarp>
          </a:bodyPr>
          <a:lstStyle/>
          <a:p>
            <a:pPr>
              <a:defRPr/>
            </a:pPr>
            <a:endParaRPr lang="en-US">
              <a:latin typeface="+mn-lt"/>
            </a:endParaRPr>
          </a:p>
        </p:txBody>
      </p:sp>
      <p:sp>
        <p:nvSpPr>
          <p:cNvPr id="52306" name="Rectangle 119"/>
          <p:cNvSpPr>
            <a:spLocks noChangeArrowheads="1"/>
          </p:cNvSpPr>
          <p:nvPr/>
        </p:nvSpPr>
        <p:spPr bwMode="auto">
          <a:xfrm>
            <a:off x="5181600" y="1739900"/>
            <a:ext cx="201930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Instruction&lt;31:0&gt;</a:t>
            </a:r>
          </a:p>
        </p:txBody>
      </p:sp>
      <p:sp>
        <p:nvSpPr>
          <p:cNvPr id="52307" name="Line 120"/>
          <p:cNvSpPr>
            <a:spLocks noChangeShapeType="1"/>
          </p:cNvSpPr>
          <p:nvPr/>
        </p:nvSpPr>
        <p:spPr bwMode="auto">
          <a:xfrm>
            <a:off x="5257800" y="21336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308" name="Rectangle 121"/>
          <p:cNvSpPr>
            <a:spLocks noChangeArrowheads="1"/>
          </p:cNvSpPr>
          <p:nvPr/>
        </p:nvSpPr>
        <p:spPr bwMode="auto">
          <a:xfrm rot="5400000">
            <a:off x="4893469" y="2401094"/>
            <a:ext cx="1046162"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&lt;21:25&gt;</a:t>
            </a:r>
          </a:p>
        </p:txBody>
      </p:sp>
      <p:sp>
        <p:nvSpPr>
          <p:cNvPr id="52309" name="Rectangle 122"/>
          <p:cNvSpPr>
            <a:spLocks noChangeArrowheads="1"/>
          </p:cNvSpPr>
          <p:nvPr/>
        </p:nvSpPr>
        <p:spPr bwMode="auto">
          <a:xfrm rot="5400000">
            <a:off x="5426869" y="2401094"/>
            <a:ext cx="1046162"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&lt;16:20&gt;</a:t>
            </a:r>
          </a:p>
        </p:txBody>
      </p:sp>
      <p:sp>
        <p:nvSpPr>
          <p:cNvPr id="52310" name="Rectangle 123"/>
          <p:cNvSpPr>
            <a:spLocks noChangeArrowheads="1"/>
          </p:cNvSpPr>
          <p:nvPr/>
        </p:nvSpPr>
        <p:spPr bwMode="auto">
          <a:xfrm rot="5400000">
            <a:off x="5960269" y="2401094"/>
            <a:ext cx="1046162"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&lt;11:15&gt;</a:t>
            </a:r>
          </a:p>
        </p:txBody>
      </p:sp>
      <p:sp>
        <p:nvSpPr>
          <p:cNvPr id="52311" name="Rectangle 124"/>
          <p:cNvSpPr>
            <a:spLocks noChangeArrowheads="1"/>
          </p:cNvSpPr>
          <p:nvPr/>
        </p:nvSpPr>
        <p:spPr bwMode="auto">
          <a:xfrm rot="5400000">
            <a:off x="6506369" y="2388394"/>
            <a:ext cx="919162"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&lt;0:15&gt;</a:t>
            </a:r>
          </a:p>
        </p:txBody>
      </p:sp>
      <p:sp>
        <p:nvSpPr>
          <p:cNvPr id="52312" name="Line 125"/>
          <p:cNvSpPr>
            <a:spLocks noChangeShapeType="1"/>
          </p:cNvSpPr>
          <p:nvPr/>
        </p:nvSpPr>
        <p:spPr bwMode="auto">
          <a:xfrm>
            <a:off x="5791200" y="21336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313" name="Line 126"/>
          <p:cNvSpPr>
            <a:spLocks noChangeShapeType="1"/>
          </p:cNvSpPr>
          <p:nvPr/>
        </p:nvSpPr>
        <p:spPr bwMode="auto">
          <a:xfrm>
            <a:off x="6324600" y="21336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314" name="Line 127"/>
          <p:cNvSpPr>
            <a:spLocks noChangeShapeType="1"/>
          </p:cNvSpPr>
          <p:nvPr/>
        </p:nvSpPr>
        <p:spPr bwMode="auto">
          <a:xfrm>
            <a:off x="6858000" y="21336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315" name="Rectangle 128"/>
          <p:cNvSpPr>
            <a:spLocks noChangeArrowheads="1"/>
          </p:cNvSpPr>
          <p:nvPr/>
        </p:nvSpPr>
        <p:spPr bwMode="auto">
          <a:xfrm>
            <a:off x="6615113" y="2959100"/>
            <a:ext cx="91440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Imm16</a:t>
            </a:r>
          </a:p>
        </p:txBody>
      </p:sp>
      <p:sp>
        <p:nvSpPr>
          <p:cNvPr id="52316" name="Rectangle 129"/>
          <p:cNvSpPr>
            <a:spLocks noChangeArrowheads="1"/>
          </p:cNvSpPr>
          <p:nvPr/>
        </p:nvSpPr>
        <p:spPr bwMode="auto">
          <a:xfrm>
            <a:off x="6081713" y="2959100"/>
            <a:ext cx="457200"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Rd</a:t>
            </a:r>
          </a:p>
        </p:txBody>
      </p:sp>
      <p:sp>
        <p:nvSpPr>
          <p:cNvPr id="52317" name="Rectangle 130"/>
          <p:cNvSpPr>
            <a:spLocks noChangeArrowheads="1"/>
          </p:cNvSpPr>
          <p:nvPr/>
        </p:nvSpPr>
        <p:spPr bwMode="auto">
          <a:xfrm>
            <a:off x="5624513" y="2959100"/>
            <a:ext cx="420687"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Rt</a:t>
            </a:r>
          </a:p>
        </p:txBody>
      </p:sp>
      <p:sp>
        <p:nvSpPr>
          <p:cNvPr id="52318" name="Rectangle 131"/>
          <p:cNvSpPr>
            <a:spLocks noChangeArrowheads="1"/>
          </p:cNvSpPr>
          <p:nvPr/>
        </p:nvSpPr>
        <p:spPr bwMode="auto">
          <a:xfrm>
            <a:off x="5091113" y="2959100"/>
            <a:ext cx="42227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Rs</a:t>
            </a:r>
          </a:p>
        </p:txBody>
      </p:sp>
      <p:sp>
        <p:nvSpPr>
          <p:cNvPr id="52319" name="Rectangle 132"/>
          <p:cNvSpPr>
            <a:spLocks noChangeArrowheads="1"/>
          </p:cNvSpPr>
          <p:nvPr/>
        </p:nvSpPr>
        <p:spPr bwMode="auto">
          <a:xfrm>
            <a:off x="3278188" y="2074863"/>
            <a:ext cx="239712" cy="369887"/>
          </a:xfrm>
          <a:prstGeom prst="rect">
            <a:avLst/>
          </a:prstGeom>
          <a:noFill/>
          <a:ln w="12700">
            <a:noFill/>
            <a:miter lim="800000"/>
            <a:headEnd/>
            <a:tailEnd/>
          </a:ln>
        </p:spPr>
        <p:txBody>
          <a:bodyPr wrap="none" anchor="ctr">
            <a:prstTxWarp prst="textNoShape">
              <a:avLst/>
            </a:prstTxWarp>
          </a:bodyPr>
          <a:lstStyle/>
          <a:p>
            <a:pPr>
              <a:defRPr/>
            </a:pPr>
            <a:endParaRPr lang="en-US">
              <a:latin typeface="+mn-lt"/>
            </a:endParaRPr>
          </a:p>
        </p:txBody>
      </p:sp>
      <p:sp>
        <p:nvSpPr>
          <p:cNvPr id="52320" name="Rectangle 133"/>
          <p:cNvSpPr>
            <a:spLocks noChangeArrowheads="1"/>
          </p:cNvSpPr>
          <p:nvPr/>
        </p:nvSpPr>
        <p:spPr bwMode="auto">
          <a:xfrm>
            <a:off x="3278188" y="2892425"/>
            <a:ext cx="239712" cy="369888"/>
          </a:xfrm>
          <a:prstGeom prst="rect">
            <a:avLst/>
          </a:prstGeom>
          <a:noFill/>
          <a:ln w="12700">
            <a:noFill/>
            <a:miter lim="800000"/>
            <a:headEnd/>
            <a:tailEnd/>
          </a:ln>
        </p:spPr>
        <p:txBody>
          <a:bodyPr wrap="none" anchor="ctr">
            <a:prstTxWarp prst="textNoShape">
              <a:avLst/>
            </a:prstTxWarp>
          </a:bodyPr>
          <a:lstStyle/>
          <a:p>
            <a:pPr>
              <a:defRPr/>
            </a:pPr>
            <a:endParaRPr lang="en-US">
              <a:latin typeface="+mn-lt"/>
            </a:endParaRPr>
          </a:p>
        </p:txBody>
      </p:sp>
      <p:sp>
        <p:nvSpPr>
          <p:cNvPr id="52321" name="Rectangle 134"/>
          <p:cNvSpPr>
            <a:spLocks noChangeArrowheads="1"/>
          </p:cNvSpPr>
          <p:nvPr/>
        </p:nvSpPr>
        <p:spPr bwMode="auto">
          <a:xfrm>
            <a:off x="1987550" y="1905000"/>
            <a:ext cx="1441450" cy="39370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u="sng">
                <a:latin typeface="+mn-lt"/>
              </a:rPr>
              <a:t>nPC_sel=+4</a:t>
            </a:r>
          </a:p>
        </p:txBody>
      </p:sp>
      <p:sp>
        <p:nvSpPr>
          <p:cNvPr id="52322" name="Rectangle 135"/>
          <p:cNvSpPr>
            <a:spLocks noChangeArrowheads="1"/>
          </p:cNvSpPr>
          <p:nvPr/>
        </p:nvSpPr>
        <p:spPr bwMode="auto">
          <a:xfrm>
            <a:off x="3825875" y="1922463"/>
            <a:ext cx="1101725" cy="1000125"/>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52323" name="Rectangle 136"/>
          <p:cNvSpPr>
            <a:spLocks noChangeArrowheads="1"/>
          </p:cNvSpPr>
          <p:nvPr/>
        </p:nvSpPr>
        <p:spPr bwMode="auto">
          <a:xfrm>
            <a:off x="4002088" y="1892300"/>
            <a:ext cx="717550" cy="1003300"/>
          </a:xfrm>
          <a:prstGeom prst="rect">
            <a:avLst/>
          </a:prstGeom>
          <a:noFill/>
          <a:ln w="12700">
            <a:noFill/>
            <a:miter lim="800000"/>
            <a:headEnd/>
            <a:tailEnd/>
          </a:ln>
        </p:spPr>
        <p:txBody>
          <a:bodyPr wrap="none" lIns="90488" tIns="44450" rIns="90488" bIns="44450">
            <a:prstTxWarp prst="textNoShape">
              <a:avLst/>
            </a:prstTxWarp>
            <a:spAutoFit/>
          </a:bodyPr>
          <a:lstStyle/>
          <a:p>
            <a:pPr algn="ctr">
              <a:defRPr/>
            </a:pPr>
            <a:r>
              <a:rPr lang="en-US" sz="2000" b="1">
                <a:latin typeface="+mn-lt"/>
              </a:rPr>
              <a:t>instr</a:t>
            </a:r>
          </a:p>
          <a:p>
            <a:pPr algn="ctr">
              <a:defRPr/>
            </a:pPr>
            <a:r>
              <a:rPr lang="en-US" sz="2000" b="1">
                <a:latin typeface="+mn-lt"/>
              </a:rPr>
              <a:t>fetch</a:t>
            </a:r>
          </a:p>
          <a:p>
            <a:pPr algn="ctr">
              <a:defRPr/>
            </a:pPr>
            <a:r>
              <a:rPr lang="en-US" sz="2000" b="1">
                <a:latin typeface="+mn-lt"/>
              </a:rPr>
              <a:t>unit</a:t>
            </a:r>
          </a:p>
        </p:txBody>
      </p:sp>
      <p:sp>
        <p:nvSpPr>
          <p:cNvPr id="52324" name="Line 137"/>
          <p:cNvSpPr>
            <a:spLocks noChangeShapeType="1"/>
          </p:cNvSpPr>
          <p:nvPr/>
        </p:nvSpPr>
        <p:spPr bwMode="auto">
          <a:xfrm>
            <a:off x="3429000" y="2133600"/>
            <a:ext cx="381000" cy="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325" name="Line 138"/>
          <p:cNvSpPr>
            <a:spLocks noChangeShapeType="1"/>
          </p:cNvSpPr>
          <p:nvPr/>
        </p:nvSpPr>
        <p:spPr bwMode="auto">
          <a:xfrm>
            <a:off x="3429000" y="2133600"/>
            <a:ext cx="381000" cy="0"/>
          </a:xfrm>
          <a:prstGeom prst="line">
            <a:avLst/>
          </a:pr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326" name="Rectangle 139"/>
          <p:cNvSpPr>
            <a:spLocks noChangeArrowheads="1"/>
          </p:cNvSpPr>
          <p:nvPr/>
        </p:nvSpPr>
        <p:spPr bwMode="auto">
          <a:xfrm>
            <a:off x="3090863" y="2438400"/>
            <a:ext cx="466725" cy="396875"/>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2000">
                <a:latin typeface="+mn-lt"/>
              </a:rPr>
              <a:t>clk</a:t>
            </a:r>
          </a:p>
        </p:txBody>
      </p:sp>
      <p:sp>
        <p:nvSpPr>
          <p:cNvPr id="52327" name="Line 140"/>
          <p:cNvSpPr>
            <a:spLocks noChangeShapeType="1"/>
          </p:cNvSpPr>
          <p:nvPr/>
        </p:nvSpPr>
        <p:spPr bwMode="auto">
          <a:xfrm flipH="1">
            <a:off x="3581400" y="2667000"/>
            <a:ext cx="228600" cy="0"/>
          </a:xfrm>
          <a:prstGeom prst="line">
            <a:avLst/>
          </a:prstGeom>
          <a:noFill/>
          <a:ln w="1905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328" name="Line 141"/>
          <p:cNvSpPr>
            <a:spLocks noChangeShapeType="1"/>
          </p:cNvSpPr>
          <p:nvPr/>
        </p:nvSpPr>
        <p:spPr bwMode="auto">
          <a:xfrm>
            <a:off x="3810000" y="2590800"/>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329" name="Line 142"/>
          <p:cNvSpPr>
            <a:spLocks noChangeShapeType="1"/>
          </p:cNvSpPr>
          <p:nvPr/>
        </p:nvSpPr>
        <p:spPr bwMode="auto">
          <a:xfrm flipH="1">
            <a:off x="3810000" y="2667000"/>
            <a:ext cx="152400" cy="76200"/>
          </a:xfrm>
          <a:prstGeom prst="line">
            <a:avLst/>
          </a:prstGeom>
          <a:noFill/>
          <a:ln w="12700">
            <a:solidFill>
              <a:schemeClr val="tx1"/>
            </a:solidFill>
            <a:round/>
            <a:headEnd/>
            <a:tailEnd/>
          </a:ln>
        </p:spPr>
        <p:txBody>
          <a:bodyPr wrap="none" anchor="ctr">
            <a:prstTxWarp prst="textNoShape">
              <a:avLst/>
            </a:prstTxWarp>
          </a:bodyPr>
          <a:lstStyle/>
          <a:p>
            <a:pPr>
              <a:defRPr/>
            </a:pPr>
            <a:endParaRPr lang="en-US">
              <a:latin typeface="+mn-lt"/>
            </a:endParaRPr>
          </a:p>
        </p:txBody>
      </p:sp>
      <p:sp>
        <p:nvSpPr>
          <p:cNvPr id="52330" name="Freeform 143"/>
          <p:cNvSpPr>
            <a:spLocks/>
          </p:cNvSpPr>
          <p:nvPr/>
        </p:nvSpPr>
        <p:spPr bwMode="auto">
          <a:xfrm>
            <a:off x="4419600" y="2971800"/>
            <a:ext cx="1066800" cy="1066800"/>
          </a:xfrm>
          <a:custGeom>
            <a:avLst/>
            <a:gdLst>
              <a:gd name="T0" fmla="*/ 2147483647 w 672"/>
              <a:gd name="T1" fmla="*/ 2147483647 h 1008"/>
              <a:gd name="T2" fmla="*/ 2147483647 w 672"/>
              <a:gd name="T3" fmla="*/ 2147483647 h 1008"/>
              <a:gd name="T4" fmla="*/ 0 w 672"/>
              <a:gd name="T5" fmla="*/ 2147483647 h 1008"/>
              <a:gd name="T6" fmla="*/ 0 w 672"/>
              <a:gd name="T7" fmla="*/ 0 h 1008"/>
              <a:gd name="T8" fmla="*/ 0 60000 65536"/>
              <a:gd name="T9" fmla="*/ 0 60000 65536"/>
              <a:gd name="T10" fmla="*/ 0 60000 65536"/>
              <a:gd name="T11" fmla="*/ 0 60000 65536"/>
              <a:gd name="T12" fmla="*/ 0 w 672"/>
              <a:gd name="T13" fmla="*/ 0 h 1008"/>
              <a:gd name="T14" fmla="*/ 672 w 672"/>
              <a:gd name="T15" fmla="*/ 1008 h 1008"/>
            </a:gdLst>
            <a:ahLst/>
            <a:cxnLst>
              <a:cxn ang="T8">
                <a:pos x="T0" y="T1"/>
              </a:cxn>
              <a:cxn ang="T9">
                <a:pos x="T2" y="T3"/>
              </a:cxn>
              <a:cxn ang="T10">
                <a:pos x="T4" y="T5"/>
              </a:cxn>
              <a:cxn ang="T11">
                <a:pos x="T6" y="T7"/>
              </a:cxn>
            </a:cxnLst>
            <a:rect l="T12" t="T13" r="T14" b="T15"/>
            <a:pathLst>
              <a:path w="672" h="1008">
                <a:moveTo>
                  <a:pt x="672" y="1008"/>
                </a:moveTo>
                <a:lnTo>
                  <a:pt x="672" y="624"/>
                </a:lnTo>
                <a:lnTo>
                  <a:pt x="0" y="624"/>
                </a:lnTo>
                <a:lnTo>
                  <a:pt x="0" y="0"/>
                </a:lnTo>
              </a:path>
            </a:pathLst>
          </a:custGeom>
          <a:noFill/>
          <a:ln w="19050">
            <a:solidFill>
              <a:schemeClr val="tx1"/>
            </a:solidFill>
            <a:round/>
            <a:headEnd/>
            <a:tailEnd type="triangle" w="med" len="med"/>
          </a:ln>
        </p:spPr>
        <p:txBody>
          <a:bodyPr wrap="none" anchor="ctr">
            <a:prstTxWarp prst="textNoShape">
              <a:avLst/>
            </a:prstTxWarp>
          </a:bodyPr>
          <a:lstStyle/>
          <a:p>
            <a:pPr>
              <a:defRPr/>
            </a:pPr>
            <a:endParaRPr lang="en-US">
              <a:latin typeface="+mn-lt"/>
            </a:endParaRPr>
          </a:p>
        </p:txBody>
      </p:sp>
      <p:sp>
        <p:nvSpPr>
          <p:cNvPr id="52331" name="Line 144"/>
          <p:cNvSpPr>
            <a:spLocks noChangeShapeType="1"/>
          </p:cNvSpPr>
          <p:nvPr/>
        </p:nvSpPr>
        <p:spPr bwMode="auto">
          <a:xfrm>
            <a:off x="2971800" y="3657600"/>
            <a:ext cx="0" cy="3048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52332" name="Line 145"/>
          <p:cNvSpPr>
            <a:spLocks noChangeShapeType="1"/>
          </p:cNvSpPr>
          <p:nvPr/>
        </p:nvSpPr>
        <p:spPr bwMode="auto">
          <a:xfrm>
            <a:off x="3352800" y="3657600"/>
            <a:ext cx="0" cy="30480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52333" name="Freeform 146"/>
          <p:cNvSpPr>
            <a:spLocks/>
          </p:cNvSpPr>
          <p:nvPr/>
        </p:nvSpPr>
        <p:spPr bwMode="auto">
          <a:xfrm>
            <a:off x="3581400" y="4800600"/>
            <a:ext cx="2362200" cy="609600"/>
          </a:xfrm>
          <a:custGeom>
            <a:avLst/>
            <a:gdLst>
              <a:gd name="T0" fmla="*/ 0 w 1488"/>
              <a:gd name="T1" fmla="*/ 0 h 384"/>
              <a:gd name="T2" fmla="*/ 2147483647 w 1488"/>
              <a:gd name="T3" fmla="*/ 0 h 384"/>
              <a:gd name="T4" fmla="*/ 2147483647 w 1488"/>
              <a:gd name="T5" fmla="*/ 2147483647 h 384"/>
              <a:gd name="T6" fmla="*/ 2147483647 w 1488"/>
              <a:gd name="T7" fmla="*/ 2147483647 h 384"/>
              <a:gd name="T8" fmla="*/ 0 60000 65536"/>
              <a:gd name="T9" fmla="*/ 0 60000 65536"/>
              <a:gd name="T10" fmla="*/ 0 60000 65536"/>
              <a:gd name="T11" fmla="*/ 0 60000 65536"/>
              <a:gd name="T12" fmla="*/ 0 w 1488"/>
              <a:gd name="T13" fmla="*/ 0 h 384"/>
              <a:gd name="T14" fmla="*/ 1488 w 1488"/>
              <a:gd name="T15" fmla="*/ 384 h 384"/>
            </a:gdLst>
            <a:ahLst/>
            <a:cxnLst>
              <a:cxn ang="T8">
                <a:pos x="T0" y="T1"/>
              </a:cxn>
              <a:cxn ang="T9">
                <a:pos x="T2" y="T3"/>
              </a:cxn>
              <a:cxn ang="T10">
                <a:pos x="T4" y="T5"/>
              </a:cxn>
              <a:cxn ang="T11">
                <a:pos x="T6" y="T7"/>
              </a:cxn>
            </a:cxnLst>
            <a:rect l="T12" t="T13" r="T14" b="T15"/>
            <a:pathLst>
              <a:path w="1488" h="384">
                <a:moveTo>
                  <a:pt x="0" y="0"/>
                </a:moveTo>
                <a:lnTo>
                  <a:pt x="336" y="0"/>
                </a:lnTo>
                <a:lnTo>
                  <a:pt x="336" y="384"/>
                </a:lnTo>
                <a:lnTo>
                  <a:pt x="1488" y="384"/>
                </a:lnTo>
              </a:path>
            </a:pathLst>
          </a:cu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52334" name="Freeform 147"/>
          <p:cNvSpPr>
            <a:spLocks/>
          </p:cNvSpPr>
          <p:nvPr/>
        </p:nvSpPr>
        <p:spPr bwMode="auto">
          <a:xfrm>
            <a:off x="3810000" y="4953000"/>
            <a:ext cx="1524000" cy="685800"/>
          </a:xfrm>
          <a:custGeom>
            <a:avLst/>
            <a:gdLst>
              <a:gd name="T0" fmla="*/ 0 w 960"/>
              <a:gd name="T1" fmla="*/ 2147483647 h 432"/>
              <a:gd name="T2" fmla="*/ 2147483647 w 960"/>
              <a:gd name="T3" fmla="*/ 2147483647 h 432"/>
              <a:gd name="T4" fmla="*/ 2147483647 w 960"/>
              <a:gd name="T5" fmla="*/ 0 h 432"/>
              <a:gd name="T6" fmla="*/ 2147483647 w 960"/>
              <a:gd name="T7" fmla="*/ 0 h 432"/>
              <a:gd name="T8" fmla="*/ 0 60000 65536"/>
              <a:gd name="T9" fmla="*/ 0 60000 65536"/>
              <a:gd name="T10" fmla="*/ 0 60000 65536"/>
              <a:gd name="T11" fmla="*/ 0 60000 65536"/>
              <a:gd name="T12" fmla="*/ 0 w 960"/>
              <a:gd name="T13" fmla="*/ 0 h 432"/>
              <a:gd name="T14" fmla="*/ 960 w 960"/>
              <a:gd name="T15" fmla="*/ 432 h 432"/>
            </a:gdLst>
            <a:ahLst/>
            <a:cxnLst>
              <a:cxn ang="T8">
                <a:pos x="T0" y="T1"/>
              </a:cxn>
              <a:cxn ang="T9">
                <a:pos x="T2" y="T3"/>
              </a:cxn>
              <a:cxn ang="T10">
                <a:pos x="T4" y="T5"/>
              </a:cxn>
              <a:cxn ang="T11">
                <a:pos x="T6" y="T7"/>
              </a:cxn>
            </a:cxnLst>
            <a:rect l="T12" t="T13" r="T14" b="T15"/>
            <a:pathLst>
              <a:path w="960" h="432">
                <a:moveTo>
                  <a:pt x="0" y="432"/>
                </a:moveTo>
                <a:lnTo>
                  <a:pt x="432" y="432"/>
                </a:lnTo>
                <a:lnTo>
                  <a:pt x="624" y="0"/>
                </a:lnTo>
                <a:lnTo>
                  <a:pt x="960" y="0"/>
                </a:lnTo>
              </a:path>
            </a:pathLst>
          </a:cu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52335" name="Line 148"/>
          <p:cNvSpPr>
            <a:spLocks noChangeShapeType="1"/>
          </p:cNvSpPr>
          <p:nvPr/>
        </p:nvSpPr>
        <p:spPr bwMode="auto">
          <a:xfrm>
            <a:off x="2743200" y="5638800"/>
            <a:ext cx="685800" cy="0"/>
          </a:xfrm>
          <a:prstGeom prst="line">
            <a:avLst/>
          </a:pr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52336" name="Freeform 149"/>
          <p:cNvSpPr>
            <a:spLocks/>
          </p:cNvSpPr>
          <p:nvPr/>
        </p:nvSpPr>
        <p:spPr bwMode="auto">
          <a:xfrm>
            <a:off x="5791200" y="4572000"/>
            <a:ext cx="990600" cy="609600"/>
          </a:xfrm>
          <a:custGeom>
            <a:avLst/>
            <a:gdLst>
              <a:gd name="T0" fmla="*/ 0 w 624"/>
              <a:gd name="T1" fmla="*/ 0 h 384"/>
              <a:gd name="T2" fmla="*/ 2147483647 w 624"/>
              <a:gd name="T3" fmla="*/ 0 h 384"/>
              <a:gd name="T4" fmla="*/ 2147483647 w 624"/>
              <a:gd name="T5" fmla="*/ 2147483647 h 384"/>
              <a:gd name="T6" fmla="*/ 0 60000 65536"/>
              <a:gd name="T7" fmla="*/ 0 60000 65536"/>
              <a:gd name="T8" fmla="*/ 0 60000 65536"/>
              <a:gd name="T9" fmla="*/ 0 w 624"/>
              <a:gd name="T10" fmla="*/ 0 h 384"/>
              <a:gd name="T11" fmla="*/ 624 w 624"/>
              <a:gd name="T12" fmla="*/ 384 h 384"/>
            </a:gdLst>
            <a:ahLst/>
            <a:cxnLst>
              <a:cxn ang="T6">
                <a:pos x="T0" y="T1"/>
              </a:cxn>
              <a:cxn ang="T7">
                <a:pos x="T2" y="T3"/>
              </a:cxn>
              <a:cxn ang="T8">
                <a:pos x="T4" y="T5"/>
              </a:cxn>
            </a:cxnLst>
            <a:rect l="T9" t="T10" r="T11" b="T12"/>
            <a:pathLst>
              <a:path w="624" h="384">
                <a:moveTo>
                  <a:pt x="0" y="0"/>
                </a:moveTo>
                <a:lnTo>
                  <a:pt x="624" y="0"/>
                </a:lnTo>
                <a:lnTo>
                  <a:pt x="624" y="384"/>
                </a:lnTo>
              </a:path>
            </a:pathLst>
          </a:custGeom>
          <a:noFill/>
          <a:ln w="57150">
            <a:solidFill>
              <a:schemeClr val="accent2"/>
            </a:solidFill>
            <a:round/>
            <a:headEnd/>
            <a:tailEnd/>
          </a:ln>
        </p:spPr>
        <p:txBody>
          <a:bodyPr wrap="none" anchor="ctr">
            <a:prstTxWarp prst="textNoShape">
              <a:avLst/>
            </a:prstTxWarp>
          </a:bodyPr>
          <a:lstStyle/>
          <a:p>
            <a:pPr>
              <a:defRPr/>
            </a:pPr>
            <a:endParaRPr lang="en-US">
              <a:latin typeface="+mn-lt"/>
            </a:endParaRPr>
          </a:p>
        </p:txBody>
      </p:sp>
      <p:sp>
        <p:nvSpPr>
          <p:cNvPr id="52337" name="Oval 150"/>
          <p:cNvSpPr>
            <a:spLocks noChangeArrowheads="1"/>
          </p:cNvSpPr>
          <p:nvPr/>
        </p:nvSpPr>
        <p:spPr bwMode="auto">
          <a:xfrm>
            <a:off x="1219200" y="2133600"/>
            <a:ext cx="1625600" cy="787400"/>
          </a:xfrm>
          <a:prstGeom prst="ellipse">
            <a:avLst/>
          </a:prstGeom>
          <a:noFill/>
          <a:ln w="50800">
            <a:solidFill>
              <a:srgbClr val="33CC33"/>
            </a:solidFill>
            <a:round/>
            <a:headEnd/>
            <a:tailEnd/>
          </a:ln>
        </p:spPr>
        <p:txBody>
          <a:bodyPr wrap="none" anchor="ctr">
            <a:prstTxWarp prst="textNoShape">
              <a:avLst/>
            </a:prstTxWarp>
          </a:bodyPr>
          <a:lstStyle/>
          <a:p>
            <a:pPr>
              <a:defRPr/>
            </a:pPr>
            <a:endParaRPr lang="en-US">
              <a:latin typeface="+mn-lt"/>
            </a:endParaRPr>
          </a:p>
        </p:txBody>
      </p:sp>
      <p:sp>
        <p:nvSpPr>
          <p:cNvPr id="52338" name="Oval 151"/>
          <p:cNvSpPr>
            <a:spLocks noChangeArrowheads="1"/>
          </p:cNvSpPr>
          <p:nvPr/>
        </p:nvSpPr>
        <p:spPr bwMode="auto">
          <a:xfrm>
            <a:off x="1143000" y="3200400"/>
            <a:ext cx="1625600" cy="787400"/>
          </a:xfrm>
          <a:prstGeom prst="ellipse">
            <a:avLst/>
          </a:prstGeom>
          <a:noFill/>
          <a:ln w="50800">
            <a:solidFill>
              <a:srgbClr val="33CC33"/>
            </a:solidFill>
            <a:round/>
            <a:headEnd/>
            <a:tailEnd/>
          </a:ln>
        </p:spPr>
        <p:txBody>
          <a:bodyPr wrap="none" anchor="ctr">
            <a:prstTxWarp prst="textNoShape">
              <a:avLst/>
            </a:prstTxWarp>
          </a:bodyPr>
          <a:lstStyle/>
          <a:p>
            <a:pPr>
              <a:defRPr/>
            </a:pPr>
            <a:endParaRPr lang="en-US">
              <a:latin typeface="+mn-lt"/>
            </a:endParaRPr>
          </a:p>
        </p:txBody>
      </p:sp>
      <p:sp>
        <p:nvSpPr>
          <p:cNvPr id="52339" name="Oval 152"/>
          <p:cNvSpPr>
            <a:spLocks noChangeArrowheads="1"/>
          </p:cNvSpPr>
          <p:nvPr/>
        </p:nvSpPr>
        <p:spPr bwMode="auto">
          <a:xfrm>
            <a:off x="5791200" y="3657600"/>
            <a:ext cx="1625600" cy="787400"/>
          </a:xfrm>
          <a:prstGeom prst="ellipse">
            <a:avLst/>
          </a:prstGeom>
          <a:noFill/>
          <a:ln w="50800">
            <a:solidFill>
              <a:srgbClr val="33CC33"/>
            </a:solidFill>
            <a:round/>
            <a:headEnd/>
            <a:tailEnd/>
          </a:ln>
        </p:spPr>
        <p:txBody>
          <a:bodyPr wrap="none" anchor="ctr">
            <a:prstTxWarp prst="textNoShape">
              <a:avLst/>
            </a:prstTxWarp>
          </a:bodyPr>
          <a:lstStyle/>
          <a:p>
            <a:pPr>
              <a:defRPr/>
            </a:pPr>
            <a:endParaRPr lang="en-US">
              <a:latin typeface="+mn-lt"/>
            </a:endParaRPr>
          </a:p>
        </p:txBody>
      </p:sp>
      <p:sp>
        <p:nvSpPr>
          <p:cNvPr id="52340" name="Oval 153"/>
          <p:cNvSpPr>
            <a:spLocks noChangeArrowheads="1"/>
          </p:cNvSpPr>
          <p:nvPr/>
        </p:nvSpPr>
        <p:spPr bwMode="auto">
          <a:xfrm>
            <a:off x="6375400" y="3276600"/>
            <a:ext cx="1625600" cy="787400"/>
          </a:xfrm>
          <a:prstGeom prst="ellipse">
            <a:avLst/>
          </a:prstGeom>
          <a:noFill/>
          <a:ln w="50800">
            <a:solidFill>
              <a:srgbClr val="33CC33"/>
            </a:solidFill>
            <a:round/>
            <a:headEnd/>
            <a:tailEnd/>
          </a:ln>
        </p:spPr>
        <p:txBody>
          <a:bodyPr wrap="none" anchor="ctr">
            <a:prstTxWarp prst="textNoShape">
              <a:avLst/>
            </a:prstTxWarp>
          </a:bodyPr>
          <a:lstStyle/>
          <a:p>
            <a:pPr>
              <a:defRPr/>
            </a:pPr>
            <a:endParaRPr lang="en-US">
              <a:latin typeface="+mn-lt"/>
            </a:endParaRPr>
          </a:p>
        </p:txBody>
      </p:sp>
      <p:sp>
        <p:nvSpPr>
          <p:cNvPr id="154" name="Date Placeholder 153"/>
          <p:cNvSpPr>
            <a:spLocks noGrp="1"/>
          </p:cNvSpPr>
          <p:nvPr>
            <p:ph type="dt" sz="quarter" idx="10"/>
          </p:nvPr>
        </p:nvSpPr>
        <p:spPr/>
        <p:txBody>
          <a:bodyPr/>
          <a:lstStyle/>
          <a:p>
            <a:pPr>
              <a:defRPr/>
            </a:pPr>
            <a:fld id="{CF44D5DE-78BA-414B-A14A-7D198B2CC8D6}" type="datetime1">
              <a:rPr lang="en-US" smtClean="0"/>
              <a:pPr>
                <a:defRPr/>
              </a:pPr>
              <a:t>7/26/2011</a:t>
            </a:fld>
            <a:endParaRPr lang="en-US"/>
          </a:p>
        </p:txBody>
      </p:sp>
      <p:sp>
        <p:nvSpPr>
          <p:cNvPr id="155" name="Slide Number Placeholder 154"/>
          <p:cNvSpPr>
            <a:spLocks noGrp="1"/>
          </p:cNvSpPr>
          <p:nvPr>
            <p:ph type="sldNum" sz="quarter" idx="12"/>
          </p:nvPr>
        </p:nvSpPr>
        <p:spPr/>
        <p:txBody>
          <a:bodyPr/>
          <a:lstStyle/>
          <a:p>
            <a:pPr>
              <a:defRPr/>
            </a:pPr>
            <a:fld id="{25871418-5521-2A4A-9F61-0D5EEB55CB08}" type="slidenum">
              <a:rPr lang="en-US" smtClean="0"/>
              <a:pPr>
                <a:defRPr/>
              </a:pPr>
              <a:t>58</a:t>
            </a:fld>
            <a:endParaRPr lang="en-US"/>
          </a:p>
        </p:txBody>
      </p:sp>
      <p:sp>
        <p:nvSpPr>
          <p:cNvPr id="156" name="Footer Placeholder 155"/>
          <p:cNvSpPr>
            <a:spLocks noGrp="1"/>
          </p:cNvSpPr>
          <p:nvPr>
            <p:ph type="ftr" sz="quarter" idx="11"/>
          </p:nvPr>
        </p:nvSpPr>
        <p:spPr/>
        <p:txBody>
          <a:bodyPr/>
          <a:lstStyle/>
          <a:p>
            <a:pPr>
              <a:defRPr/>
            </a:pPr>
            <a:r>
              <a:rPr lang="en-US" smtClean="0"/>
              <a:t>Spring 2011 -- Lecture #18</a:t>
            </a:r>
            <a:endParaRPr lang="en-US"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029200" y="3654425"/>
            <a:ext cx="457200" cy="1136650"/>
            <a:chOff x="3168" y="2302"/>
            <a:chExt cx="288" cy="716"/>
          </a:xfrm>
        </p:grpSpPr>
        <p:sp>
          <p:nvSpPr>
            <p:cNvPr id="34983" name="Line 3"/>
            <p:cNvSpPr>
              <a:spLocks noChangeShapeType="1"/>
            </p:cNvSpPr>
            <p:nvPr/>
          </p:nvSpPr>
          <p:spPr bwMode="auto">
            <a:xfrm>
              <a:off x="3168" y="2302"/>
              <a:ext cx="0" cy="163"/>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84" name="Line 4"/>
            <p:cNvSpPr>
              <a:spLocks noChangeShapeType="1"/>
            </p:cNvSpPr>
            <p:nvPr/>
          </p:nvSpPr>
          <p:spPr bwMode="auto">
            <a:xfrm>
              <a:off x="3176" y="2302"/>
              <a:ext cx="272" cy="163"/>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85" name="Line 5"/>
            <p:cNvSpPr>
              <a:spLocks noChangeShapeType="1"/>
            </p:cNvSpPr>
            <p:nvPr/>
          </p:nvSpPr>
          <p:spPr bwMode="auto">
            <a:xfrm>
              <a:off x="3176" y="2481"/>
              <a:ext cx="128" cy="74"/>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86" name="Line 6"/>
            <p:cNvSpPr>
              <a:spLocks noChangeShapeType="1"/>
            </p:cNvSpPr>
            <p:nvPr/>
          </p:nvSpPr>
          <p:spPr bwMode="auto">
            <a:xfrm>
              <a:off x="3312" y="2571"/>
              <a:ext cx="0" cy="163"/>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87" name="Line 7"/>
            <p:cNvSpPr>
              <a:spLocks noChangeShapeType="1"/>
            </p:cNvSpPr>
            <p:nvPr/>
          </p:nvSpPr>
          <p:spPr bwMode="auto">
            <a:xfrm>
              <a:off x="3456" y="2481"/>
              <a:ext cx="0" cy="342"/>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88" name="Line 8"/>
            <p:cNvSpPr>
              <a:spLocks noChangeShapeType="1"/>
            </p:cNvSpPr>
            <p:nvPr/>
          </p:nvSpPr>
          <p:spPr bwMode="auto">
            <a:xfrm flipV="1">
              <a:off x="3176" y="2734"/>
              <a:ext cx="128" cy="10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89" name="Line 9"/>
            <p:cNvSpPr>
              <a:spLocks noChangeShapeType="1"/>
            </p:cNvSpPr>
            <p:nvPr/>
          </p:nvSpPr>
          <p:spPr bwMode="auto">
            <a:xfrm>
              <a:off x="3168" y="2839"/>
              <a:ext cx="0" cy="163"/>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90" name="Line 10"/>
            <p:cNvSpPr>
              <a:spLocks noChangeShapeType="1"/>
            </p:cNvSpPr>
            <p:nvPr/>
          </p:nvSpPr>
          <p:spPr bwMode="auto">
            <a:xfrm flipV="1">
              <a:off x="3176" y="2823"/>
              <a:ext cx="272" cy="195"/>
            </a:xfrm>
            <a:prstGeom prst="line">
              <a:avLst/>
            </a:prstGeom>
            <a:noFill/>
            <a:ln w="25400">
              <a:solidFill>
                <a:schemeClr val="tx1"/>
              </a:solidFill>
              <a:round/>
              <a:headEnd/>
              <a:tailEnd/>
            </a:ln>
          </p:spPr>
          <p:txBody>
            <a:bodyPr wrap="none" anchor="ctr">
              <a:prstTxWarp prst="textNoShape">
                <a:avLst/>
              </a:prstTxWarp>
            </a:bodyPr>
            <a:lstStyle/>
            <a:p>
              <a:endParaRPr lang="en-US"/>
            </a:p>
          </p:txBody>
        </p:sp>
      </p:grpSp>
      <p:sp>
        <p:nvSpPr>
          <p:cNvPr id="34819" name="Line 11"/>
          <p:cNvSpPr>
            <a:spLocks noChangeShapeType="1"/>
          </p:cNvSpPr>
          <p:nvPr/>
        </p:nvSpPr>
        <p:spPr bwMode="auto">
          <a:xfrm flipH="1">
            <a:off x="5473700" y="4210050"/>
            <a:ext cx="2311400" cy="0"/>
          </a:xfrm>
          <a:prstGeom prst="line">
            <a:avLst/>
          </a:prstGeom>
          <a:noFill/>
          <a:ln w="25400">
            <a:solidFill>
              <a:schemeClr val="tx1"/>
            </a:solidFill>
            <a:round/>
            <a:headEnd type="triangle" w="med" len="med"/>
            <a:tailEnd/>
          </a:ln>
        </p:spPr>
        <p:txBody>
          <a:bodyPr wrap="none" anchor="ctr">
            <a:prstTxWarp prst="textNoShape">
              <a:avLst/>
            </a:prstTxWarp>
          </a:bodyPr>
          <a:lstStyle/>
          <a:p>
            <a:endParaRPr lang="en-US"/>
          </a:p>
        </p:txBody>
      </p:sp>
      <p:sp>
        <p:nvSpPr>
          <p:cNvPr id="34820" name="Line 12"/>
          <p:cNvSpPr>
            <a:spLocks noChangeShapeType="1"/>
          </p:cNvSpPr>
          <p:nvPr/>
        </p:nvSpPr>
        <p:spPr bwMode="auto">
          <a:xfrm flipH="1">
            <a:off x="5861050" y="4146550"/>
            <a:ext cx="88900" cy="128588"/>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4821" name="Rectangle 13"/>
          <p:cNvSpPr>
            <a:spLocks noChangeArrowheads="1"/>
          </p:cNvSpPr>
          <p:nvPr/>
        </p:nvSpPr>
        <p:spPr bwMode="auto">
          <a:xfrm>
            <a:off x="5541963" y="4202113"/>
            <a:ext cx="4095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32</a:t>
            </a:r>
          </a:p>
        </p:txBody>
      </p:sp>
      <p:sp>
        <p:nvSpPr>
          <p:cNvPr id="34822" name="Line 14"/>
          <p:cNvSpPr>
            <a:spLocks noChangeShapeType="1"/>
          </p:cNvSpPr>
          <p:nvPr/>
        </p:nvSpPr>
        <p:spPr bwMode="auto">
          <a:xfrm>
            <a:off x="5257800" y="3289300"/>
            <a:ext cx="0" cy="482600"/>
          </a:xfrm>
          <a:prstGeom prst="line">
            <a:avLst/>
          </a:prstGeom>
          <a:noFill/>
          <a:ln w="25400">
            <a:solidFill>
              <a:schemeClr val="accent2"/>
            </a:solidFill>
            <a:round/>
            <a:headEnd/>
            <a:tailEnd type="triangle" w="med" len="med"/>
          </a:ln>
        </p:spPr>
        <p:txBody>
          <a:bodyPr wrap="none" anchor="ctr">
            <a:prstTxWarp prst="textNoShape">
              <a:avLst/>
            </a:prstTxWarp>
          </a:bodyPr>
          <a:lstStyle/>
          <a:p>
            <a:endParaRPr lang="en-US"/>
          </a:p>
        </p:txBody>
      </p:sp>
      <p:sp>
        <p:nvSpPr>
          <p:cNvPr id="34823" name="Rectangle 15"/>
          <p:cNvSpPr>
            <a:spLocks noChangeArrowheads="1"/>
          </p:cNvSpPr>
          <p:nvPr/>
        </p:nvSpPr>
        <p:spPr bwMode="auto">
          <a:xfrm>
            <a:off x="3962400" y="2971800"/>
            <a:ext cx="1573213" cy="363538"/>
          </a:xfrm>
          <a:prstGeom prst="rect">
            <a:avLst/>
          </a:prstGeom>
          <a:noFill/>
          <a:ln w="12700">
            <a:noFill/>
            <a:miter lim="800000"/>
            <a:headEnd/>
            <a:tailEnd/>
          </a:ln>
        </p:spPr>
        <p:txBody>
          <a:bodyPr lIns="90488" tIns="44450" rIns="90488" bIns="44450">
            <a:prstTxWarp prst="textNoShape">
              <a:avLst/>
            </a:prstTxWarp>
            <a:spAutoFit/>
          </a:bodyPr>
          <a:lstStyle/>
          <a:p>
            <a:r>
              <a:rPr lang="en-US" b="1">
                <a:solidFill>
                  <a:schemeClr val="accent2"/>
                </a:solidFill>
                <a:latin typeface="Times" charset="0"/>
              </a:rPr>
              <a:t>ALUctr =</a:t>
            </a:r>
          </a:p>
        </p:txBody>
      </p:sp>
      <p:sp>
        <p:nvSpPr>
          <p:cNvPr id="34824" name="Rectangle 16"/>
          <p:cNvSpPr>
            <a:spLocks noChangeArrowheads="1"/>
          </p:cNvSpPr>
          <p:nvPr/>
        </p:nvSpPr>
        <p:spPr bwMode="auto">
          <a:xfrm>
            <a:off x="1055688" y="4352925"/>
            <a:ext cx="5111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Clk</a:t>
            </a:r>
          </a:p>
        </p:txBody>
      </p:sp>
      <p:sp>
        <p:nvSpPr>
          <p:cNvPr id="34825" name="Rectangle 17"/>
          <p:cNvSpPr>
            <a:spLocks noChangeArrowheads="1"/>
          </p:cNvSpPr>
          <p:nvPr/>
        </p:nvSpPr>
        <p:spPr bwMode="auto">
          <a:xfrm>
            <a:off x="665163" y="3775075"/>
            <a:ext cx="7143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busW</a:t>
            </a:r>
          </a:p>
        </p:txBody>
      </p:sp>
      <p:sp>
        <p:nvSpPr>
          <p:cNvPr id="34826" name="Rectangle 18"/>
          <p:cNvSpPr>
            <a:spLocks noChangeArrowheads="1"/>
          </p:cNvSpPr>
          <p:nvPr/>
        </p:nvSpPr>
        <p:spPr bwMode="auto">
          <a:xfrm>
            <a:off x="1755775" y="3654425"/>
            <a:ext cx="1431925" cy="1130300"/>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sp>
        <p:nvSpPr>
          <p:cNvPr id="34827" name="Line 19"/>
          <p:cNvSpPr>
            <a:spLocks noChangeShapeType="1"/>
          </p:cNvSpPr>
          <p:nvPr/>
        </p:nvSpPr>
        <p:spPr bwMode="auto">
          <a:xfrm>
            <a:off x="1746250" y="4576763"/>
            <a:ext cx="250825" cy="6350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828" name="Line 20"/>
          <p:cNvSpPr>
            <a:spLocks noChangeShapeType="1"/>
          </p:cNvSpPr>
          <p:nvPr/>
        </p:nvSpPr>
        <p:spPr bwMode="auto">
          <a:xfrm flipH="1">
            <a:off x="1768475" y="4649788"/>
            <a:ext cx="301625" cy="9842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829" name="Oval 21"/>
          <p:cNvSpPr>
            <a:spLocks noChangeArrowheads="1"/>
          </p:cNvSpPr>
          <p:nvPr/>
        </p:nvSpPr>
        <p:spPr bwMode="auto">
          <a:xfrm>
            <a:off x="1603375" y="4595813"/>
            <a:ext cx="127000" cy="117475"/>
          </a:xfrm>
          <a:prstGeom prst="ellipse">
            <a:avLst/>
          </a:prstGeom>
          <a:noFill/>
          <a:ln w="25400">
            <a:solidFill>
              <a:schemeClr val="tx1"/>
            </a:solidFill>
            <a:round/>
            <a:headEnd/>
            <a:tailEnd/>
          </a:ln>
        </p:spPr>
        <p:txBody>
          <a:bodyPr wrap="none" anchor="ctr">
            <a:prstTxWarp prst="textNoShape">
              <a:avLst/>
            </a:prstTxWarp>
          </a:bodyPr>
          <a:lstStyle/>
          <a:p>
            <a:endParaRPr lang="en-US"/>
          </a:p>
        </p:txBody>
      </p:sp>
      <p:sp>
        <p:nvSpPr>
          <p:cNvPr id="34830" name="Rectangle 22"/>
          <p:cNvSpPr>
            <a:spLocks noChangeArrowheads="1"/>
          </p:cNvSpPr>
          <p:nvPr/>
        </p:nvSpPr>
        <p:spPr bwMode="auto">
          <a:xfrm>
            <a:off x="815975" y="3057525"/>
            <a:ext cx="107950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RegWr =</a:t>
            </a:r>
          </a:p>
        </p:txBody>
      </p:sp>
      <p:sp>
        <p:nvSpPr>
          <p:cNvPr id="34831" name="Line 23"/>
          <p:cNvSpPr>
            <a:spLocks noChangeShapeType="1"/>
          </p:cNvSpPr>
          <p:nvPr/>
        </p:nvSpPr>
        <p:spPr bwMode="auto">
          <a:xfrm flipH="1">
            <a:off x="749300" y="4140200"/>
            <a:ext cx="1016000" cy="0"/>
          </a:xfrm>
          <a:prstGeom prst="line">
            <a:avLst/>
          </a:prstGeom>
          <a:noFill/>
          <a:ln w="25400">
            <a:solidFill>
              <a:schemeClr val="tx1"/>
            </a:solidFill>
            <a:round/>
            <a:headEnd type="triangle" w="med" len="med"/>
            <a:tailEnd/>
          </a:ln>
        </p:spPr>
        <p:txBody>
          <a:bodyPr wrap="none" anchor="ctr">
            <a:prstTxWarp prst="textNoShape">
              <a:avLst/>
            </a:prstTxWarp>
          </a:bodyPr>
          <a:lstStyle/>
          <a:p>
            <a:endParaRPr lang="en-US"/>
          </a:p>
        </p:txBody>
      </p:sp>
      <p:sp>
        <p:nvSpPr>
          <p:cNvPr id="34832" name="Line 24"/>
          <p:cNvSpPr>
            <a:spLocks noChangeShapeType="1"/>
          </p:cNvSpPr>
          <p:nvPr/>
        </p:nvSpPr>
        <p:spPr bwMode="auto">
          <a:xfrm flipH="1">
            <a:off x="1289050" y="4075113"/>
            <a:ext cx="88900" cy="128587"/>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4833" name="Rectangle 25"/>
          <p:cNvSpPr>
            <a:spLocks noChangeArrowheads="1"/>
          </p:cNvSpPr>
          <p:nvPr/>
        </p:nvSpPr>
        <p:spPr bwMode="auto">
          <a:xfrm>
            <a:off x="969963" y="4130675"/>
            <a:ext cx="4095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32</a:t>
            </a:r>
          </a:p>
        </p:txBody>
      </p:sp>
      <p:sp>
        <p:nvSpPr>
          <p:cNvPr id="34834" name="Line 26"/>
          <p:cNvSpPr>
            <a:spLocks noChangeShapeType="1"/>
          </p:cNvSpPr>
          <p:nvPr/>
        </p:nvSpPr>
        <p:spPr bwMode="auto">
          <a:xfrm>
            <a:off x="3225800" y="3784600"/>
            <a:ext cx="1778000"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4835" name="Line 27"/>
          <p:cNvSpPr>
            <a:spLocks noChangeShapeType="1"/>
          </p:cNvSpPr>
          <p:nvPr/>
        </p:nvSpPr>
        <p:spPr bwMode="auto">
          <a:xfrm flipH="1">
            <a:off x="4184650" y="3719513"/>
            <a:ext cx="88900" cy="130175"/>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4836" name="Rectangle 28"/>
          <p:cNvSpPr>
            <a:spLocks noChangeArrowheads="1"/>
          </p:cNvSpPr>
          <p:nvPr/>
        </p:nvSpPr>
        <p:spPr bwMode="auto">
          <a:xfrm>
            <a:off x="3865563" y="3846513"/>
            <a:ext cx="4095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32</a:t>
            </a:r>
          </a:p>
        </p:txBody>
      </p:sp>
      <p:sp>
        <p:nvSpPr>
          <p:cNvPr id="34837" name="Rectangle 29"/>
          <p:cNvSpPr>
            <a:spLocks noChangeArrowheads="1"/>
          </p:cNvSpPr>
          <p:nvPr/>
        </p:nvSpPr>
        <p:spPr bwMode="auto">
          <a:xfrm>
            <a:off x="3560763" y="3490913"/>
            <a:ext cx="6635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busA</a:t>
            </a:r>
          </a:p>
        </p:txBody>
      </p:sp>
      <p:sp>
        <p:nvSpPr>
          <p:cNvPr id="34838" name="Line 30"/>
          <p:cNvSpPr>
            <a:spLocks noChangeShapeType="1"/>
          </p:cNvSpPr>
          <p:nvPr/>
        </p:nvSpPr>
        <p:spPr bwMode="auto">
          <a:xfrm flipV="1">
            <a:off x="1905000" y="3263900"/>
            <a:ext cx="0" cy="390525"/>
          </a:xfrm>
          <a:prstGeom prst="line">
            <a:avLst/>
          </a:prstGeom>
          <a:noFill/>
          <a:ln w="25400">
            <a:solidFill>
              <a:schemeClr val="accent2"/>
            </a:solidFill>
            <a:round/>
            <a:headEnd type="triangle" w="med" len="med"/>
            <a:tailEnd/>
          </a:ln>
        </p:spPr>
        <p:txBody>
          <a:bodyPr wrap="none" anchor="ctr">
            <a:prstTxWarp prst="textNoShape">
              <a:avLst/>
            </a:prstTxWarp>
          </a:bodyPr>
          <a:lstStyle/>
          <a:p>
            <a:endParaRPr lang="en-US"/>
          </a:p>
        </p:txBody>
      </p:sp>
      <p:sp>
        <p:nvSpPr>
          <p:cNvPr id="34839" name="Line 31"/>
          <p:cNvSpPr>
            <a:spLocks noChangeShapeType="1"/>
          </p:cNvSpPr>
          <p:nvPr/>
        </p:nvSpPr>
        <p:spPr bwMode="auto">
          <a:xfrm>
            <a:off x="3225800" y="4484688"/>
            <a:ext cx="939800"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4840" name="Line 32"/>
          <p:cNvSpPr>
            <a:spLocks noChangeShapeType="1"/>
          </p:cNvSpPr>
          <p:nvPr/>
        </p:nvSpPr>
        <p:spPr bwMode="auto">
          <a:xfrm flipV="1">
            <a:off x="3663950" y="4337050"/>
            <a:ext cx="139700" cy="2413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4841" name="Rectangle 33"/>
          <p:cNvSpPr>
            <a:spLocks noChangeArrowheads="1"/>
          </p:cNvSpPr>
          <p:nvPr/>
        </p:nvSpPr>
        <p:spPr bwMode="auto">
          <a:xfrm>
            <a:off x="3255963" y="4475163"/>
            <a:ext cx="4095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32</a:t>
            </a:r>
          </a:p>
        </p:txBody>
      </p:sp>
      <p:sp>
        <p:nvSpPr>
          <p:cNvPr id="34842" name="Rectangle 34"/>
          <p:cNvSpPr>
            <a:spLocks noChangeArrowheads="1"/>
          </p:cNvSpPr>
          <p:nvPr/>
        </p:nvSpPr>
        <p:spPr bwMode="auto">
          <a:xfrm>
            <a:off x="3179763" y="4191000"/>
            <a:ext cx="6508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busB</a:t>
            </a:r>
          </a:p>
        </p:txBody>
      </p:sp>
      <p:sp>
        <p:nvSpPr>
          <p:cNvPr id="34843" name="Line 35"/>
          <p:cNvSpPr>
            <a:spLocks noChangeShapeType="1"/>
          </p:cNvSpPr>
          <p:nvPr/>
        </p:nvSpPr>
        <p:spPr bwMode="auto">
          <a:xfrm flipH="1">
            <a:off x="1130300" y="4637088"/>
            <a:ext cx="482600"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844" name="Line 36"/>
          <p:cNvSpPr>
            <a:spLocks noChangeShapeType="1"/>
          </p:cNvSpPr>
          <p:nvPr/>
        </p:nvSpPr>
        <p:spPr bwMode="auto">
          <a:xfrm>
            <a:off x="3048000" y="3241675"/>
            <a:ext cx="0" cy="37465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845" name="Line 37"/>
          <p:cNvSpPr>
            <a:spLocks noChangeShapeType="1"/>
          </p:cNvSpPr>
          <p:nvPr/>
        </p:nvSpPr>
        <p:spPr bwMode="auto">
          <a:xfrm flipV="1">
            <a:off x="2978150" y="3351213"/>
            <a:ext cx="139700" cy="155575"/>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4846" name="Rectangle 38"/>
          <p:cNvSpPr>
            <a:spLocks noChangeArrowheads="1"/>
          </p:cNvSpPr>
          <p:nvPr/>
        </p:nvSpPr>
        <p:spPr bwMode="auto">
          <a:xfrm>
            <a:off x="2798763" y="3206750"/>
            <a:ext cx="295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5</a:t>
            </a:r>
          </a:p>
        </p:txBody>
      </p:sp>
      <p:sp>
        <p:nvSpPr>
          <p:cNvPr id="34847" name="Line 39"/>
          <p:cNvSpPr>
            <a:spLocks noChangeShapeType="1"/>
          </p:cNvSpPr>
          <p:nvPr/>
        </p:nvSpPr>
        <p:spPr bwMode="auto">
          <a:xfrm>
            <a:off x="2209800" y="3016250"/>
            <a:ext cx="0" cy="61277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848" name="Line 40"/>
          <p:cNvSpPr>
            <a:spLocks noChangeShapeType="1"/>
          </p:cNvSpPr>
          <p:nvPr/>
        </p:nvSpPr>
        <p:spPr bwMode="auto">
          <a:xfrm flipV="1">
            <a:off x="2139950" y="3351213"/>
            <a:ext cx="139700" cy="155575"/>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4849" name="Rectangle 41"/>
          <p:cNvSpPr>
            <a:spLocks noChangeArrowheads="1"/>
          </p:cNvSpPr>
          <p:nvPr/>
        </p:nvSpPr>
        <p:spPr bwMode="auto">
          <a:xfrm>
            <a:off x="1960563" y="3206750"/>
            <a:ext cx="295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5</a:t>
            </a:r>
          </a:p>
        </p:txBody>
      </p:sp>
      <p:sp>
        <p:nvSpPr>
          <p:cNvPr id="34850" name="Line 42"/>
          <p:cNvSpPr>
            <a:spLocks noChangeShapeType="1"/>
          </p:cNvSpPr>
          <p:nvPr/>
        </p:nvSpPr>
        <p:spPr bwMode="auto">
          <a:xfrm>
            <a:off x="2590800" y="3241675"/>
            <a:ext cx="0" cy="37465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851" name="Line 43"/>
          <p:cNvSpPr>
            <a:spLocks noChangeShapeType="1"/>
          </p:cNvSpPr>
          <p:nvPr/>
        </p:nvSpPr>
        <p:spPr bwMode="auto">
          <a:xfrm flipV="1">
            <a:off x="2520950" y="3351213"/>
            <a:ext cx="139700" cy="155575"/>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4852" name="Rectangle 44"/>
          <p:cNvSpPr>
            <a:spLocks noChangeArrowheads="1"/>
          </p:cNvSpPr>
          <p:nvPr/>
        </p:nvSpPr>
        <p:spPr bwMode="auto">
          <a:xfrm>
            <a:off x="2341563" y="3206750"/>
            <a:ext cx="295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5</a:t>
            </a:r>
          </a:p>
        </p:txBody>
      </p:sp>
      <p:sp>
        <p:nvSpPr>
          <p:cNvPr id="34853" name="Rectangle 45"/>
          <p:cNvSpPr>
            <a:spLocks noChangeArrowheads="1"/>
          </p:cNvSpPr>
          <p:nvPr/>
        </p:nvSpPr>
        <p:spPr bwMode="auto">
          <a:xfrm>
            <a:off x="1960563" y="3633788"/>
            <a:ext cx="4984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Rw</a:t>
            </a:r>
          </a:p>
        </p:txBody>
      </p:sp>
      <p:sp>
        <p:nvSpPr>
          <p:cNvPr id="34854" name="Rectangle 46"/>
          <p:cNvSpPr>
            <a:spLocks noChangeArrowheads="1"/>
          </p:cNvSpPr>
          <p:nvPr/>
        </p:nvSpPr>
        <p:spPr bwMode="auto">
          <a:xfrm>
            <a:off x="2417763" y="3633788"/>
            <a:ext cx="4349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Ra</a:t>
            </a:r>
          </a:p>
        </p:txBody>
      </p:sp>
      <p:sp>
        <p:nvSpPr>
          <p:cNvPr id="34855" name="Rectangle 47"/>
          <p:cNvSpPr>
            <a:spLocks noChangeArrowheads="1"/>
          </p:cNvSpPr>
          <p:nvPr/>
        </p:nvSpPr>
        <p:spPr bwMode="auto">
          <a:xfrm>
            <a:off x="2798763" y="3633788"/>
            <a:ext cx="4476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Rb</a:t>
            </a:r>
          </a:p>
        </p:txBody>
      </p:sp>
      <p:sp>
        <p:nvSpPr>
          <p:cNvPr id="34856" name="Rectangle 48"/>
          <p:cNvSpPr>
            <a:spLocks noChangeArrowheads="1"/>
          </p:cNvSpPr>
          <p:nvPr/>
        </p:nvSpPr>
        <p:spPr bwMode="auto">
          <a:xfrm>
            <a:off x="1960563" y="3917950"/>
            <a:ext cx="1082675" cy="638175"/>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32 32-bit</a:t>
            </a:r>
          </a:p>
          <a:p>
            <a:r>
              <a:rPr lang="en-US" b="1">
                <a:latin typeface="Times" charset="0"/>
              </a:rPr>
              <a:t>Registers</a:t>
            </a:r>
          </a:p>
        </p:txBody>
      </p:sp>
      <p:sp>
        <p:nvSpPr>
          <p:cNvPr id="34857" name="Line 49"/>
          <p:cNvSpPr>
            <a:spLocks noChangeShapeType="1"/>
          </p:cNvSpPr>
          <p:nvPr/>
        </p:nvSpPr>
        <p:spPr bwMode="auto">
          <a:xfrm flipH="1">
            <a:off x="749300" y="6172200"/>
            <a:ext cx="7797800"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858" name="Line 50"/>
          <p:cNvSpPr>
            <a:spLocks noChangeShapeType="1"/>
          </p:cNvSpPr>
          <p:nvPr/>
        </p:nvSpPr>
        <p:spPr bwMode="auto">
          <a:xfrm flipV="1">
            <a:off x="762000" y="4127500"/>
            <a:ext cx="0" cy="205740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859" name="Rectangle 51"/>
          <p:cNvSpPr>
            <a:spLocks noChangeArrowheads="1"/>
          </p:cNvSpPr>
          <p:nvPr/>
        </p:nvSpPr>
        <p:spPr bwMode="auto">
          <a:xfrm>
            <a:off x="2570163" y="2994025"/>
            <a:ext cx="422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Rs</a:t>
            </a:r>
          </a:p>
        </p:txBody>
      </p:sp>
      <p:sp>
        <p:nvSpPr>
          <p:cNvPr id="34860" name="Rectangle 52"/>
          <p:cNvSpPr>
            <a:spLocks noChangeArrowheads="1"/>
          </p:cNvSpPr>
          <p:nvPr/>
        </p:nvSpPr>
        <p:spPr bwMode="auto">
          <a:xfrm>
            <a:off x="2341563" y="2354263"/>
            <a:ext cx="3968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Rt</a:t>
            </a:r>
          </a:p>
        </p:txBody>
      </p:sp>
      <p:grpSp>
        <p:nvGrpSpPr>
          <p:cNvPr id="3" name="Group 53"/>
          <p:cNvGrpSpPr>
            <a:grpSpLocks/>
          </p:cNvGrpSpPr>
          <p:nvPr/>
        </p:nvGrpSpPr>
        <p:grpSpPr bwMode="auto">
          <a:xfrm>
            <a:off x="4191000" y="4203700"/>
            <a:ext cx="304800" cy="1227138"/>
            <a:chOff x="2640" y="2648"/>
            <a:chExt cx="192" cy="773"/>
          </a:xfrm>
        </p:grpSpPr>
        <p:sp>
          <p:nvSpPr>
            <p:cNvPr id="34979" name="Line 54"/>
            <p:cNvSpPr>
              <a:spLocks noChangeShapeType="1"/>
            </p:cNvSpPr>
            <p:nvPr/>
          </p:nvSpPr>
          <p:spPr bwMode="auto">
            <a:xfrm>
              <a:off x="2640" y="2648"/>
              <a:ext cx="0" cy="757"/>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80" name="Line 55"/>
            <p:cNvSpPr>
              <a:spLocks noChangeShapeType="1"/>
            </p:cNvSpPr>
            <p:nvPr/>
          </p:nvSpPr>
          <p:spPr bwMode="auto">
            <a:xfrm>
              <a:off x="2648" y="2648"/>
              <a:ext cx="176" cy="8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81" name="Line 56"/>
            <p:cNvSpPr>
              <a:spLocks noChangeShapeType="1"/>
            </p:cNvSpPr>
            <p:nvPr/>
          </p:nvSpPr>
          <p:spPr bwMode="auto">
            <a:xfrm flipV="1">
              <a:off x="2648" y="3303"/>
              <a:ext cx="176" cy="118"/>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82" name="Line 57"/>
            <p:cNvSpPr>
              <a:spLocks noChangeShapeType="1"/>
            </p:cNvSpPr>
            <p:nvPr/>
          </p:nvSpPr>
          <p:spPr bwMode="auto">
            <a:xfrm>
              <a:off x="2832" y="2750"/>
              <a:ext cx="0" cy="553"/>
            </a:xfrm>
            <a:prstGeom prst="line">
              <a:avLst/>
            </a:prstGeom>
            <a:noFill/>
            <a:ln w="25400">
              <a:solidFill>
                <a:schemeClr val="tx1"/>
              </a:solidFill>
              <a:round/>
              <a:headEnd/>
              <a:tailEnd/>
            </a:ln>
          </p:spPr>
          <p:txBody>
            <a:bodyPr wrap="none" anchor="ctr">
              <a:prstTxWarp prst="textNoShape">
                <a:avLst/>
              </a:prstTxWarp>
            </a:bodyPr>
            <a:lstStyle/>
            <a:p>
              <a:endParaRPr lang="en-US"/>
            </a:p>
          </p:txBody>
        </p:sp>
      </p:grpSp>
      <p:grpSp>
        <p:nvGrpSpPr>
          <p:cNvPr id="4" name="Group 58"/>
          <p:cNvGrpSpPr>
            <a:grpSpLocks/>
          </p:cNvGrpSpPr>
          <p:nvPr/>
        </p:nvGrpSpPr>
        <p:grpSpPr bwMode="auto">
          <a:xfrm>
            <a:off x="1473200" y="2754313"/>
            <a:ext cx="1168400" cy="284162"/>
            <a:chOff x="928" y="1735"/>
            <a:chExt cx="736" cy="179"/>
          </a:xfrm>
        </p:grpSpPr>
        <p:sp>
          <p:nvSpPr>
            <p:cNvPr id="34975" name="Line 59"/>
            <p:cNvSpPr>
              <a:spLocks noChangeShapeType="1"/>
            </p:cNvSpPr>
            <p:nvPr/>
          </p:nvSpPr>
          <p:spPr bwMode="auto">
            <a:xfrm flipH="1">
              <a:off x="928" y="1735"/>
              <a:ext cx="736"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76" name="Line 60"/>
            <p:cNvSpPr>
              <a:spLocks noChangeShapeType="1"/>
            </p:cNvSpPr>
            <p:nvPr/>
          </p:nvSpPr>
          <p:spPr bwMode="auto">
            <a:xfrm flipH="1">
              <a:off x="1552" y="1743"/>
              <a:ext cx="112" cy="163"/>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77" name="Line 61"/>
            <p:cNvSpPr>
              <a:spLocks noChangeShapeType="1"/>
            </p:cNvSpPr>
            <p:nvPr/>
          </p:nvSpPr>
          <p:spPr bwMode="auto">
            <a:xfrm>
              <a:off x="944" y="1743"/>
              <a:ext cx="80" cy="163"/>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78" name="Line 62"/>
            <p:cNvSpPr>
              <a:spLocks noChangeShapeType="1"/>
            </p:cNvSpPr>
            <p:nvPr/>
          </p:nvSpPr>
          <p:spPr bwMode="auto">
            <a:xfrm flipH="1">
              <a:off x="1024" y="1914"/>
              <a:ext cx="544"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grpSp>
      <p:sp>
        <p:nvSpPr>
          <p:cNvPr id="34863" name="Rectangle 63"/>
          <p:cNvSpPr>
            <a:spLocks noChangeArrowheads="1"/>
          </p:cNvSpPr>
          <p:nvPr/>
        </p:nvSpPr>
        <p:spPr bwMode="auto">
          <a:xfrm>
            <a:off x="2998788" y="2994025"/>
            <a:ext cx="396875" cy="363538"/>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a:latin typeface="Times" charset="0"/>
              </a:rPr>
              <a:t>Rt</a:t>
            </a:r>
          </a:p>
        </p:txBody>
      </p:sp>
      <p:sp>
        <p:nvSpPr>
          <p:cNvPr id="34864" name="Line 64"/>
          <p:cNvSpPr>
            <a:spLocks noChangeShapeType="1"/>
          </p:cNvSpPr>
          <p:nvPr/>
        </p:nvSpPr>
        <p:spPr bwMode="auto">
          <a:xfrm>
            <a:off x="2362200" y="2517775"/>
            <a:ext cx="0" cy="188913"/>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865" name="Line 65"/>
          <p:cNvSpPr>
            <a:spLocks noChangeShapeType="1"/>
          </p:cNvSpPr>
          <p:nvPr/>
        </p:nvSpPr>
        <p:spPr bwMode="auto">
          <a:xfrm>
            <a:off x="1752600" y="2517775"/>
            <a:ext cx="0" cy="188913"/>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866" name="Rectangle 66"/>
          <p:cNvSpPr>
            <a:spLocks noChangeArrowheads="1"/>
          </p:cNvSpPr>
          <p:nvPr/>
        </p:nvSpPr>
        <p:spPr bwMode="auto">
          <a:xfrm>
            <a:off x="1731963" y="2354263"/>
            <a:ext cx="4476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Rd</a:t>
            </a:r>
          </a:p>
        </p:txBody>
      </p:sp>
      <p:sp>
        <p:nvSpPr>
          <p:cNvPr id="34867" name="Line 67"/>
          <p:cNvSpPr>
            <a:spLocks noChangeShapeType="1"/>
          </p:cNvSpPr>
          <p:nvPr/>
        </p:nvSpPr>
        <p:spPr bwMode="auto">
          <a:xfrm flipH="1">
            <a:off x="1054100" y="2895600"/>
            <a:ext cx="558800" cy="0"/>
          </a:xfrm>
          <a:prstGeom prst="line">
            <a:avLst/>
          </a:prstGeom>
          <a:noFill/>
          <a:ln w="25400">
            <a:solidFill>
              <a:schemeClr val="accent2"/>
            </a:solidFill>
            <a:round/>
            <a:headEnd type="triangle" w="med" len="med"/>
            <a:tailEnd/>
          </a:ln>
        </p:spPr>
        <p:txBody>
          <a:bodyPr wrap="none" anchor="ctr">
            <a:prstTxWarp prst="textNoShape">
              <a:avLst/>
            </a:prstTxWarp>
          </a:bodyPr>
          <a:lstStyle/>
          <a:p>
            <a:endParaRPr lang="en-US"/>
          </a:p>
        </p:txBody>
      </p:sp>
      <p:sp>
        <p:nvSpPr>
          <p:cNvPr id="34868" name="Rectangle 68"/>
          <p:cNvSpPr>
            <a:spLocks noChangeArrowheads="1"/>
          </p:cNvSpPr>
          <p:nvPr/>
        </p:nvSpPr>
        <p:spPr bwMode="auto">
          <a:xfrm>
            <a:off x="207963" y="2562225"/>
            <a:ext cx="107950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RegDst =</a:t>
            </a:r>
          </a:p>
        </p:txBody>
      </p:sp>
      <p:sp>
        <p:nvSpPr>
          <p:cNvPr id="34869" name="Rectangle 69"/>
          <p:cNvSpPr>
            <a:spLocks noChangeArrowheads="1"/>
          </p:cNvSpPr>
          <p:nvPr/>
        </p:nvSpPr>
        <p:spPr bwMode="auto">
          <a:xfrm>
            <a:off x="3136900" y="4889500"/>
            <a:ext cx="355600" cy="965200"/>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sp>
        <p:nvSpPr>
          <p:cNvPr id="34870" name="Rectangle 70"/>
          <p:cNvSpPr>
            <a:spLocks noChangeArrowheads="1"/>
          </p:cNvSpPr>
          <p:nvPr/>
        </p:nvSpPr>
        <p:spPr bwMode="auto">
          <a:xfrm rot="5400000">
            <a:off x="2737644" y="5253832"/>
            <a:ext cx="10826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Extender</a:t>
            </a:r>
          </a:p>
        </p:txBody>
      </p:sp>
      <p:sp>
        <p:nvSpPr>
          <p:cNvPr id="34871" name="Rectangle 71"/>
          <p:cNvSpPr>
            <a:spLocks noChangeArrowheads="1"/>
          </p:cNvSpPr>
          <p:nvPr/>
        </p:nvSpPr>
        <p:spPr bwMode="auto">
          <a:xfrm rot="5400000">
            <a:off x="3980656" y="4618832"/>
            <a:ext cx="6381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Mux</a:t>
            </a:r>
          </a:p>
        </p:txBody>
      </p:sp>
      <p:sp>
        <p:nvSpPr>
          <p:cNvPr id="34872" name="Rectangle 72"/>
          <p:cNvSpPr>
            <a:spLocks noChangeArrowheads="1"/>
          </p:cNvSpPr>
          <p:nvPr/>
        </p:nvSpPr>
        <p:spPr bwMode="auto">
          <a:xfrm>
            <a:off x="1770063" y="2744788"/>
            <a:ext cx="6381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Mux</a:t>
            </a:r>
          </a:p>
        </p:txBody>
      </p:sp>
      <p:sp>
        <p:nvSpPr>
          <p:cNvPr id="34873" name="Line 73"/>
          <p:cNvSpPr>
            <a:spLocks noChangeShapeType="1"/>
          </p:cNvSpPr>
          <p:nvPr/>
        </p:nvSpPr>
        <p:spPr bwMode="auto">
          <a:xfrm>
            <a:off x="3517900" y="5276850"/>
            <a:ext cx="660400"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4874" name="Rectangle 74"/>
          <p:cNvSpPr>
            <a:spLocks noChangeArrowheads="1"/>
          </p:cNvSpPr>
          <p:nvPr/>
        </p:nvSpPr>
        <p:spPr bwMode="auto">
          <a:xfrm>
            <a:off x="3503613" y="5302250"/>
            <a:ext cx="4095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32</a:t>
            </a:r>
          </a:p>
        </p:txBody>
      </p:sp>
      <p:sp>
        <p:nvSpPr>
          <p:cNvPr id="34875" name="Line 75"/>
          <p:cNvSpPr>
            <a:spLocks noChangeShapeType="1"/>
          </p:cNvSpPr>
          <p:nvPr/>
        </p:nvSpPr>
        <p:spPr bwMode="auto">
          <a:xfrm flipH="1">
            <a:off x="3803650" y="5211763"/>
            <a:ext cx="88900" cy="130175"/>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4876" name="Line 76"/>
          <p:cNvSpPr>
            <a:spLocks noChangeShapeType="1"/>
          </p:cNvSpPr>
          <p:nvPr/>
        </p:nvSpPr>
        <p:spPr bwMode="auto">
          <a:xfrm>
            <a:off x="2146300" y="5418138"/>
            <a:ext cx="965200"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4877" name="Line 77"/>
          <p:cNvSpPr>
            <a:spLocks noChangeShapeType="1"/>
          </p:cNvSpPr>
          <p:nvPr/>
        </p:nvSpPr>
        <p:spPr bwMode="auto">
          <a:xfrm flipH="1">
            <a:off x="2584450" y="5354638"/>
            <a:ext cx="88900" cy="128587"/>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4878" name="Rectangle 78"/>
          <p:cNvSpPr>
            <a:spLocks noChangeArrowheads="1"/>
          </p:cNvSpPr>
          <p:nvPr/>
        </p:nvSpPr>
        <p:spPr bwMode="auto">
          <a:xfrm>
            <a:off x="2265363" y="5408613"/>
            <a:ext cx="4095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16</a:t>
            </a:r>
          </a:p>
        </p:txBody>
      </p:sp>
      <p:sp>
        <p:nvSpPr>
          <p:cNvPr id="34879" name="Rectangle 79"/>
          <p:cNvSpPr>
            <a:spLocks noChangeArrowheads="1"/>
          </p:cNvSpPr>
          <p:nvPr/>
        </p:nvSpPr>
        <p:spPr bwMode="auto">
          <a:xfrm>
            <a:off x="1427163" y="5267325"/>
            <a:ext cx="8286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imm16</a:t>
            </a:r>
          </a:p>
        </p:txBody>
      </p:sp>
      <p:sp>
        <p:nvSpPr>
          <p:cNvPr id="34880" name="Line 80"/>
          <p:cNvSpPr>
            <a:spLocks noChangeShapeType="1"/>
          </p:cNvSpPr>
          <p:nvPr/>
        </p:nvSpPr>
        <p:spPr bwMode="auto">
          <a:xfrm>
            <a:off x="4343400" y="5360988"/>
            <a:ext cx="0" cy="400050"/>
          </a:xfrm>
          <a:prstGeom prst="line">
            <a:avLst/>
          </a:prstGeom>
          <a:noFill/>
          <a:ln w="25400">
            <a:solidFill>
              <a:schemeClr val="accent2"/>
            </a:solidFill>
            <a:round/>
            <a:headEnd type="triangle" w="med" len="med"/>
            <a:tailEnd/>
          </a:ln>
        </p:spPr>
        <p:txBody>
          <a:bodyPr wrap="none" anchor="ctr">
            <a:prstTxWarp prst="textNoShape">
              <a:avLst/>
            </a:prstTxWarp>
          </a:bodyPr>
          <a:lstStyle/>
          <a:p>
            <a:endParaRPr lang="en-US"/>
          </a:p>
        </p:txBody>
      </p:sp>
      <p:sp>
        <p:nvSpPr>
          <p:cNvPr id="34881" name="Rectangle 81"/>
          <p:cNvSpPr>
            <a:spLocks noChangeArrowheads="1"/>
          </p:cNvSpPr>
          <p:nvPr/>
        </p:nvSpPr>
        <p:spPr bwMode="auto">
          <a:xfrm>
            <a:off x="3789363" y="5775325"/>
            <a:ext cx="118110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ALUSrc =</a:t>
            </a:r>
          </a:p>
        </p:txBody>
      </p:sp>
      <p:sp>
        <p:nvSpPr>
          <p:cNvPr id="34882" name="Line 82"/>
          <p:cNvSpPr>
            <a:spLocks noChangeShapeType="1"/>
          </p:cNvSpPr>
          <p:nvPr/>
        </p:nvSpPr>
        <p:spPr bwMode="auto">
          <a:xfrm>
            <a:off x="4521200" y="4637088"/>
            <a:ext cx="482600"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4883" name="Line 83"/>
          <p:cNvSpPr>
            <a:spLocks noChangeShapeType="1"/>
          </p:cNvSpPr>
          <p:nvPr/>
        </p:nvSpPr>
        <p:spPr bwMode="auto">
          <a:xfrm>
            <a:off x="8534400" y="4506913"/>
            <a:ext cx="0" cy="1652587"/>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884" name="Line 84"/>
          <p:cNvSpPr>
            <a:spLocks noChangeShapeType="1"/>
          </p:cNvSpPr>
          <p:nvPr/>
        </p:nvSpPr>
        <p:spPr bwMode="auto">
          <a:xfrm>
            <a:off x="3352800" y="5862638"/>
            <a:ext cx="0" cy="471487"/>
          </a:xfrm>
          <a:prstGeom prst="line">
            <a:avLst/>
          </a:prstGeom>
          <a:noFill/>
          <a:ln w="25400">
            <a:solidFill>
              <a:schemeClr val="accent2"/>
            </a:solidFill>
            <a:round/>
            <a:headEnd type="triangle" w="med" len="med"/>
            <a:tailEnd/>
          </a:ln>
        </p:spPr>
        <p:txBody>
          <a:bodyPr wrap="none" anchor="ctr">
            <a:prstTxWarp prst="textNoShape">
              <a:avLst/>
            </a:prstTxWarp>
          </a:bodyPr>
          <a:lstStyle/>
          <a:p>
            <a:endParaRPr lang="en-US"/>
          </a:p>
        </p:txBody>
      </p:sp>
      <p:sp>
        <p:nvSpPr>
          <p:cNvPr id="34885" name="Rectangle 85"/>
          <p:cNvSpPr>
            <a:spLocks noChangeArrowheads="1"/>
          </p:cNvSpPr>
          <p:nvPr/>
        </p:nvSpPr>
        <p:spPr bwMode="auto">
          <a:xfrm>
            <a:off x="2438400" y="6292850"/>
            <a:ext cx="101600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ExtOp =</a:t>
            </a:r>
          </a:p>
        </p:txBody>
      </p:sp>
      <p:grpSp>
        <p:nvGrpSpPr>
          <p:cNvPr id="5" name="Group 86"/>
          <p:cNvGrpSpPr>
            <a:grpSpLocks/>
          </p:cNvGrpSpPr>
          <p:nvPr/>
        </p:nvGrpSpPr>
        <p:grpSpPr bwMode="auto">
          <a:xfrm>
            <a:off x="7772400" y="3938588"/>
            <a:ext cx="304800" cy="1255712"/>
            <a:chOff x="4896" y="2481"/>
            <a:chExt cx="192" cy="791"/>
          </a:xfrm>
        </p:grpSpPr>
        <p:sp>
          <p:nvSpPr>
            <p:cNvPr id="34971" name="Line 87"/>
            <p:cNvSpPr>
              <a:spLocks noChangeShapeType="1"/>
            </p:cNvSpPr>
            <p:nvPr/>
          </p:nvSpPr>
          <p:spPr bwMode="auto">
            <a:xfrm>
              <a:off x="4896" y="2481"/>
              <a:ext cx="0" cy="77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72" name="Line 88"/>
            <p:cNvSpPr>
              <a:spLocks noChangeShapeType="1"/>
            </p:cNvSpPr>
            <p:nvPr/>
          </p:nvSpPr>
          <p:spPr bwMode="auto">
            <a:xfrm>
              <a:off x="4904" y="2481"/>
              <a:ext cx="176" cy="9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73" name="Line 89"/>
            <p:cNvSpPr>
              <a:spLocks noChangeShapeType="1"/>
            </p:cNvSpPr>
            <p:nvPr/>
          </p:nvSpPr>
          <p:spPr bwMode="auto">
            <a:xfrm flipV="1">
              <a:off x="4904" y="3150"/>
              <a:ext cx="176" cy="122"/>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74" name="Line 90"/>
            <p:cNvSpPr>
              <a:spLocks noChangeShapeType="1"/>
            </p:cNvSpPr>
            <p:nvPr/>
          </p:nvSpPr>
          <p:spPr bwMode="auto">
            <a:xfrm>
              <a:off x="5088" y="2587"/>
              <a:ext cx="0" cy="563"/>
            </a:xfrm>
            <a:prstGeom prst="line">
              <a:avLst/>
            </a:prstGeom>
            <a:noFill/>
            <a:ln w="25400">
              <a:solidFill>
                <a:schemeClr val="tx1"/>
              </a:solidFill>
              <a:round/>
              <a:headEnd/>
              <a:tailEnd/>
            </a:ln>
          </p:spPr>
          <p:txBody>
            <a:bodyPr wrap="none" anchor="ctr">
              <a:prstTxWarp prst="textNoShape">
                <a:avLst/>
              </a:prstTxWarp>
            </a:bodyPr>
            <a:lstStyle/>
            <a:p>
              <a:endParaRPr lang="en-US"/>
            </a:p>
          </p:txBody>
        </p:sp>
      </p:grpSp>
      <p:sp>
        <p:nvSpPr>
          <p:cNvPr id="34887" name="Rectangle 91"/>
          <p:cNvSpPr>
            <a:spLocks noChangeArrowheads="1"/>
          </p:cNvSpPr>
          <p:nvPr/>
        </p:nvSpPr>
        <p:spPr bwMode="auto">
          <a:xfrm rot="5400000">
            <a:off x="7543006" y="4474369"/>
            <a:ext cx="6381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Mux</a:t>
            </a:r>
          </a:p>
        </p:txBody>
      </p:sp>
      <p:sp>
        <p:nvSpPr>
          <p:cNvPr id="34888" name="Line 92"/>
          <p:cNvSpPr>
            <a:spLocks noChangeShapeType="1"/>
          </p:cNvSpPr>
          <p:nvPr/>
        </p:nvSpPr>
        <p:spPr bwMode="auto">
          <a:xfrm flipV="1">
            <a:off x="7924800" y="3559175"/>
            <a:ext cx="0" cy="450850"/>
          </a:xfrm>
          <a:prstGeom prst="line">
            <a:avLst/>
          </a:prstGeom>
          <a:noFill/>
          <a:ln w="25400">
            <a:solidFill>
              <a:schemeClr val="tx1"/>
            </a:solidFill>
            <a:round/>
            <a:headEnd type="triangle" w="med" len="med"/>
            <a:tailEnd/>
          </a:ln>
        </p:spPr>
        <p:txBody>
          <a:bodyPr wrap="none" anchor="ctr">
            <a:prstTxWarp prst="textNoShape">
              <a:avLst/>
            </a:prstTxWarp>
          </a:bodyPr>
          <a:lstStyle/>
          <a:p>
            <a:endParaRPr lang="en-US"/>
          </a:p>
        </p:txBody>
      </p:sp>
      <p:sp>
        <p:nvSpPr>
          <p:cNvPr id="34889" name="Rectangle 93"/>
          <p:cNvSpPr>
            <a:spLocks noChangeArrowheads="1"/>
          </p:cNvSpPr>
          <p:nvPr/>
        </p:nvSpPr>
        <p:spPr bwMode="auto">
          <a:xfrm>
            <a:off x="7523163" y="3201988"/>
            <a:ext cx="1447800"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MemtoReg =</a:t>
            </a:r>
          </a:p>
        </p:txBody>
      </p:sp>
      <p:sp>
        <p:nvSpPr>
          <p:cNvPr id="34890" name="Line 94"/>
          <p:cNvSpPr>
            <a:spLocks noChangeShapeType="1"/>
          </p:cNvSpPr>
          <p:nvPr/>
        </p:nvSpPr>
        <p:spPr bwMode="auto">
          <a:xfrm>
            <a:off x="8089900" y="4494213"/>
            <a:ext cx="431800"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891" name="Rectangle 95"/>
          <p:cNvSpPr>
            <a:spLocks noChangeArrowheads="1"/>
          </p:cNvSpPr>
          <p:nvPr/>
        </p:nvSpPr>
        <p:spPr bwMode="auto">
          <a:xfrm>
            <a:off x="6022975" y="4862513"/>
            <a:ext cx="1127125" cy="1128712"/>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sp>
        <p:nvSpPr>
          <p:cNvPr id="34892" name="Line 96"/>
          <p:cNvSpPr>
            <a:spLocks noChangeShapeType="1"/>
          </p:cNvSpPr>
          <p:nvPr/>
        </p:nvSpPr>
        <p:spPr bwMode="auto">
          <a:xfrm flipH="1">
            <a:off x="5397500" y="5845175"/>
            <a:ext cx="482600"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893" name="Rectangle 97"/>
          <p:cNvSpPr>
            <a:spLocks noChangeArrowheads="1"/>
          </p:cNvSpPr>
          <p:nvPr/>
        </p:nvSpPr>
        <p:spPr bwMode="auto">
          <a:xfrm>
            <a:off x="5322888" y="5559425"/>
            <a:ext cx="5111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Clk</a:t>
            </a:r>
          </a:p>
        </p:txBody>
      </p:sp>
      <p:sp>
        <p:nvSpPr>
          <p:cNvPr id="34894" name="Rectangle 98"/>
          <p:cNvSpPr>
            <a:spLocks noChangeArrowheads="1"/>
          </p:cNvSpPr>
          <p:nvPr/>
        </p:nvSpPr>
        <p:spPr bwMode="auto">
          <a:xfrm>
            <a:off x="4627563" y="5054600"/>
            <a:ext cx="86042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Data In</a:t>
            </a:r>
          </a:p>
        </p:txBody>
      </p:sp>
      <p:sp>
        <p:nvSpPr>
          <p:cNvPr id="34895" name="Line 99"/>
          <p:cNvSpPr>
            <a:spLocks noChangeShapeType="1"/>
          </p:cNvSpPr>
          <p:nvPr/>
        </p:nvSpPr>
        <p:spPr bwMode="auto">
          <a:xfrm>
            <a:off x="6045200" y="5816600"/>
            <a:ext cx="250825" cy="6350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896" name="Line 100"/>
          <p:cNvSpPr>
            <a:spLocks noChangeShapeType="1"/>
          </p:cNvSpPr>
          <p:nvPr/>
        </p:nvSpPr>
        <p:spPr bwMode="auto">
          <a:xfrm flipH="1">
            <a:off x="6035675" y="5857875"/>
            <a:ext cx="301625" cy="9842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897" name="Oval 101"/>
          <p:cNvSpPr>
            <a:spLocks noChangeArrowheads="1"/>
          </p:cNvSpPr>
          <p:nvPr/>
        </p:nvSpPr>
        <p:spPr bwMode="auto">
          <a:xfrm>
            <a:off x="5870575" y="5803900"/>
            <a:ext cx="127000" cy="117475"/>
          </a:xfrm>
          <a:prstGeom prst="ellipse">
            <a:avLst/>
          </a:prstGeom>
          <a:noFill/>
          <a:ln w="25400">
            <a:solidFill>
              <a:schemeClr val="tx1"/>
            </a:solidFill>
            <a:round/>
            <a:headEnd/>
            <a:tailEnd/>
          </a:ln>
        </p:spPr>
        <p:txBody>
          <a:bodyPr wrap="none" anchor="ctr">
            <a:prstTxWarp prst="textNoShape">
              <a:avLst/>
            </a:prstTxWarp>
          </a:bodyPr>
          <a:lstStyle/>
          <a:p>
            <a:endParaRPr lang="en-US"/>
          </a:p>
        </p:txBody>
      </p:sp>
      <p:sp>
        <p:nvSpPr>
          <p:cNvPr id="34898" name="Rectangle 102"/>
          <p:cNvSpPr>
            <a:spLocks noChangeArrowheads="1"/>
          </p:cNvSpPr>
          <p:nvPr/>
        </p:nvSpPr>
        <p:spPr bwMode="auto">
          <a:xfrm>
            <a:off x="5997575" y="4838700"/>
            <a:ext cx="7270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WrEn</a:t>
            </a:r>
          </a:p>
        </p:txBody>
      </p:sp>
      <p:sp>
        <p:nvSpPr>
          <p:cNvPr id="34899" name="Line 103"/>
          <p:cNvSpPr>
            <a:spLocks noChangeShapeType="1"/>
          </p:cNvSpPr>
          <p:nvPr/>
        </p:nvSpPr>
        <p:spPr bwMode="auto">
          <a:xfrm flipH="1">
            <a:off x="5016500" y="5062538"/>
            <a:ext cx="1016000" cy="0"/>
          </a:xfrm>
          <a:prstGeom prst="line">
            <a:avLst/>
          </a:prstGeom>
          <a:noFill/>
          <a:ln w="25400">
            <a:solidFill>
              <a:schemeClr val="tx1"/>
            </a:solidFill>
            <a:round/>
            <a:headEnd type="triangle" w="med" len="med"/>
            <a:tailEnd/>
          </a:ln>
        </p:spPr>
        <p:txBody>
          <a:bodyPr wrap="none" anchor="ctr">
            <a:prstTxWarp prst="textNoShape">
              <a:avLst/>
            </a:prstTxWarp>
          </a:bodyPr>
          <a:lstStyle/>
          <a:p>
            <a:endParaRPr lang="en-US"/>
          </a:p>
        </p:txBody>
      </p:sp>
      <p:sp>
        <p:nvSpPr>
          <p:cNvPr id="34900" name="Line 104"/>
          <p:cNvSpPr>
            <a:spLocks noChangeShapeType="1"/>
          </p:cNvSpPr>
          <p:nvPr/>
        </p:nvSpPr>
        <p:spPr bwMode="auto">
          <a:xfrm flipH="1">
            <a:off x="5556250" y="4999038"/>
            <a:ext cx="88900" cy="128587"/>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4901" name="Rectangle 105"/>
          <p:cNvSpPr>
            <a:spLocks noChangeArrowheads="1"/>
          </p:cNvSpPr>
          <p:nvPr/>
        </p:nvSpPr>
        <p:spPr bwMode="auto">
          <a:xfrm>
            <a:off x="5313363" y="5124450"/>
            <a:ext cx="4095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32</a:t>
            </a:r>
          </a:p>
        </p:txBody>
      </p:sp>
      <p:sp>
        <p:nvSpPr>
          <p:cNvPr id="34902" name="Line 106"/>
          <p:cNvSpPr>
            <a:spLocks noChangeShapeType="1"/>
          </p:cNvSpPr>
          <p:nvPr/>
        </p:nvSpPr>
        <p:spPr bwMode="auto">
          <a:xfrm flipV="1">
            <a:off x="6324600" y="3559175"/>
            <a:ext cx="0" cy="1303338"/>
          </a:xfrm>
          <a:prstGeom prst="line">
            <a:avLst/>
          </a:prstGeom>
          <a:noFill/>
          <a:ln w="25400">
            <a:solidFill>
              <a:schemeClr val="tx1"/>
            </a:solidFill>
            <a:round/>
            <a:headEnd type="triangle" w="med" len="med"/>
            <a:tailEnd/>
          </a:ln>
        </p:spPr>
        <p:txBody>
          <a:bodyPr wrap="none" anchor="ctr">
            <a:prstTxWarp prst="textNoShape">
              <a:avLst/>
            </a:prstTxWarp>
          </a:bodyPr>
          <a:lstStyle/>
          <a:p>
            <a:endParaRPr lang="en-US"/>
          </a:p>
        </p:txBody>
      </p:sp>
      <p:sp>
        <p:nvSpPr>
          <p:cNvPr id="34903" name="Line 107"/>
          <p:cNvSpPr>
            <a:spLocks noChangeShapeType="1"/>
          </p:cNvSpPr>
          <p:nvPr/>
        </p:nvSpPr>
        <p:spPr bwMode="auto">
          <a:xfrm>
            <a:off x="6858000" y="4222750"/>
            <a:ext cx="0" cy="614363"/>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4904" name="Rectangle 108"/>
          <p:cNvSpPr>
            <a:spLocks noChangeArrowheads="1"/>
          </p:cNvSpPr>
          <p:nvPr/>
        </p:nvSpPr>
        <p:spPr bwMode="auto">
          <a:xfrm>
            <a:off x="6608763" y="4840288"/>
            <a:ext cx="5365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Adr</a:t>
            </a:r>
          </a:p>
        </p:txBody>
      </p:sp>
      <p:sp>
        <p:nvSpPr>
          <p:cNvPr id="34905" name="Rectangle 109"/>
          <p:cNvSpPr>
            <a:spLocks noChangeArrowheads="1"/>
          </p:cNvSpPr>
          <p:nvPr/>
        </p:nvSpPr>
        <p:spPr bwMode="auto">
          <a:xfrm>
            <a:off x="6034088" y="5195888"/>
            <a:ext cx="1019175" cy="638175"/>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b="1">
                <a:latin typeface="Times" charset="0"/>
              </a:rPr>
              <a:t>Data</a:t>
            </a:r>
          </a:p>
          <a:p>
            <a:pPr algn="ctr"/>
            <a:r>
              <a:rPr lang="en-US" b="1">
                <a:latin typeface="Times" charset="0"/>
              </a:rPr>
              <a:t>Memory</a:t>
            </a:r>
          </a:p>
        </p:txBody>
      </p:sp>
      <p:sp>
        <p:nvSpPr>
          <p:cNvPr id="34906" name="Line 110"/>
          <p:cNvSpPr>
            <a:spLocks noChangeShapeType="1"/>
          </p:cNvSpPr>
          <p:nvPr/>
        </p:nvSpPr>
        <p:spPr bwMode="auto">
          <a:xfrm>
            <a:off x="7327900" y="5013325"/>
            <a:ext cx="431800"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4907" name="Line 111"/>
          <p:cNvSpPr>
            <a:spLocks noChangeShapeType="1"/>
          </p:cNvSpPr>
          <p:nvPr/>
        </p:nvSpPr>
        <p:spPr bwMode="auto">
          <a:xfrm>
            <a:off x="7315200" y="5041900"/>
            <a:ext cx="0" cy="43497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08" name="Line 112"/>
          <p:cNvSpPr>
            <a:spLocks noChangeShapeType="1"/>
          </p:cNvSpPr>
          <p:nvPr/>
        </p:nvSpPr>
        <p:spPr bwMode="auto">
          <a:xfrm flipH="1">
            <a:off x="7150100" y="5489575"/>
            <a:ext cx="177800"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09" name="Line 113"/>
          <p:cNvSpPr>
            <a:spLocks noChangeShapeType="1"/>
          </p:cNvSpPr>
          <p:nvPr/>
        </p:nvSpPr>
        <p:spPr bwMode="auto">
          <a:xfrm flipH="1">
            <a:off x="7385050" y="4948238"/>
            <a:ext cx="88900" cy="128587"/>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4910" name="Rectangle 114"/>
          <p:cNvSpPr>
            <a:spLocks noChangeArrowheads="1"/>
          </p:cNvSpPr>
          <p:nvPr/>
        </p:nvSpPr>
        <p:spPr bwMode="auto">
          <a:xfrm>
            <a:off x="7142163" y="4643438"/>
            <a:ext cx="4095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32</a:t>
            </a:r>
          </a:p>
        </p:txBody>
      </p:sp>
      <p:sp>
        <p:nvSpPr>
          <p:cNvPr id="34911" name="Rectangle 115"/>
          <p:cNvSpPr>
            <a:spLocks noChangeArrowheads="1"/>
          </p:cNvSpPr>
          <p:nvPr/>
        </p:nvSpPr>
        <p:spPr bwMode="auto">
          <a:xfrm>
            <a:off x="6303963" y="3506788"/>
            <a:ext cx="1206500"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MemWr =</a:t>
            </a:r>
          </a:p>
        </p:txBody>
      </p:sp>
      <p:sp>
        <p:nvSpPr>
          <p:cNvPr id="34912" name="Line 116"/>
          <p:cNvSpPr>
            <a:spLocks noChangeShapeType="1"/>
          </p:cNvSpPr>
          <p:nvPr/>
        </p:nvSpPr>
        <p:spPr bwMode="auto">
          <a:xfrm>
            <a:off x="3810000" y="4508500"/>
            <a:ext cx="0" cy="541338"/>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13" name="Line 117"/>
          <p:cNvSpPr>
            <a:spLocks noChangeShapeType="1"/>
          </p:cNvSpPr>
          <p:nvPr/>
        </p:nvSpPr>
        <p:spPr bwMode="auto">
          <a:xfrm>
            <a:off x="3805238" y="5054600"/>
            <a:ext cx="1211262" cy="7938"/>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14" name="Rectangle 118"/>
          <p:cNvSpPr>
            <a:spLocks noChangeArrowheads="1"/>
          </p:cNvSpPr>
          <p:nvPr/>
        </p:nvSpPr>
        <p:spPr bwMode="auto">
          <a:xfrm rot="5400000">
            <a:off x="5015706" y="4077494"/>
            <a:ext cx="6635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ALU</a:t>
            </a:r>
          </a:p>
        </p:txBody>
      </p:sp>
      <p:sp>
        <p:nvSpPr>
          <p:cNvPr id="34915" name="Rectangle 119"/>
          <p:cNvSpPr>
            <a:spLocks noChangeArrowheads="1"/>
          </p:cNvSpPr>
          <p:nvPr/>
        </p:nvSpPr>
        <p:spPr bwMode="auto">
          <a:xfrm>
            <a:off x="4575175" y="1993900"/>
            <a:ext cx="1203325" cy="873125"/>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sp>
        <p:nvSpPr>
          <p:cNvPr id="34916" name="Line 120"/>
          <p:cNvSpPr>
            <a:spLocks noChangeShapeType="1"/>
          </p:cNvSpPr>
          <p:nvPr/>
        </p:nvSpPr>
        <p:spPr bwMode="auto">
          <a:xfrm flipH="1">
            <a:off x="3949700" y="2720975"/>
            <a:ext cx="482600"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17" name="Line 121"/>
          <p:cNvSpPr>
            <a:spLocks noChangeShapeType="1"/>
          </p:cNvSpPr>
          <p:nvPr/>
        </p:nvSpPr>
        <p:spPr bwMode="auto">
          <a:xfrm>
            <a:off x="4613275" y="2644775"/>
            <a:ext cx="250825" cy="6350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18" name="Line 122"/>
          <p:cNvSpPr>
            <a:spLocks noChangeShapeType="1"/>
          </p:cNvSpPr>
          <p:nvPr/>
        </p:nvSpPr>
        <p:spPr bwMode="auto">
          <a:xfrm flipH="1">
            <a:off x="4587875" y="2733675"/>
            <a:ext cx="301625" cy="9842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19" name="Oval 123"/>
          <p:cNvSpPr>
            <a:spLocks noChangeArrowheads="1"/>
          </p:cNvSpPr>
          <p:nvPr/>
        </p:nvSpPr>
        <p:spPr bwMode="auto">
          <a:xfrm>
            <a:off x="4422775" y="2679700"/>
            <a:ext cx="127000" cy="117475"/>
          </a:xfrm>
          <a:prstGeom prst="ellipse">
            <a:avLst/>
          </a:prstGeom>
          <a:noFill/>
          <a:ln w="25400">
            <a:solidFill>
              <a:schemeClr val="tx1"/>
            </a:solidFill>
            <a:round/>
            <a:headEnd/>
            <a:tailEnd/>
          </a:ln>
        </p:spPr>
        <p:txBody>
          <a:bodyPr wrap="none" anchor="ctr">
            <a:prstTxWarp prst="textNoShape">
              <a:avLst/>
            </a:prstTxWarp>
          </a:bodyPr>
          <a:lstStyle/>
          <a:p>
            <a:endParaRPr lang="en-US"/>
          </a:p>
        </p:txBody>
      </p:sp>
      <p:sp>
        <p:nvSpPr>
          <p:cNvPr id="34920" name="Rectangle 124"/>
          <p:cNvSpPr>
            <a:spLocks noChangeArrowheads="1"/>
          </p:cNvSpPr>
          <p:nvPr/>
        </p:nvSpPr>
        <p:spPr bwMode="auto">
          <a:xfrm>
            <a:off x="4538663" y="2071688"/>
            <a:ext cx="1273175" cy="638175"/>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b="1">
                <a:latin typeface="Times" charset="0"/>
              </a:rPr>
              <a:t>Instruction</a:t>
            </a:r>
          </a:p>
          <a:p>
            <a:pPr algn="ctr"/>
            <a:r>
              <a:rPr lang="en-US" b="1">
                <a:latin typeface="Times" charset="0"/>
              </a:rPr>
              <a:t>Fetch Unit</a:t>
            </a:r>
          </a:p>
        </p:txBody>
      </p:sp>
      <p:sp>
        <p:nvSpPr>
          <p:cNvPr id="34921" name="Rectangle 125"/>
          <p:cNvSpPr>
            <a:spLocks noChangeArrowheads="1"/>
          </p:cNvSpPr>
          <p:nvPr/>
        </p:nvSpPr>
        <p:spPr bwMode="auto">
          <a:xfrm>
            <a:off x="3494088" y="2524125"/>
            <a:ext cx="5111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Clk</a:t>
            </a:r>
          </a:p>
        </p:txBody>
      </p:sp>
      <p:sp>
        <p:nvSpPr>
          <p:cNvPr id="34922" name="Line 126"/>
          <p:cNvSpPr>
            <a:spLocks noChangeShapeType="1"/>
          </p:cNvSpPr>
          <p:nvPr/>
        </p:nvSpPr>
        <p:spPr bwMode="auto">
          <a:xfrm flipV="1">
            <a:off x="5638800" y="2870200"/>
            <a:ext cx="0" cy="119380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4923" name="Line 127"/>
          <p:cNvSpPr>
            <a:spLocks noChangeShapeType="1"/>
          </p:cNvSpPr>
          <p:nvPr/>
        </p:nvSpPr>
        <p:spPr bwMode="auto">
          <a:xfrm flipH="1">
            <a:off x="5461000" y="4038600"/>
            <a:ext cx="203200"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4924" name="Rectangle 128"/>
          <p:cNvSpPr>
            <a:spLocks noChangeArrowheads="1"/>
          </p:cNvSpPr>
          <p:nvPr/>
        </p:nvSpPr>
        <p:spPr bwMode="auto">
          <a:xfrm>
            <a:off x="5618163" y="3498850"/>
            <a:ext cx="6508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Zero</a:t>
            </a:r>
          </a:p>
        </p:txBody>
      </p:sp>
      <p:sp>
        <p:nvSpPr>
          <p:cNvPr id="34925" name="Line 129"/>
          <p:cNvSpPr>
            <a:spLocks noChangeShapeType="1"/>
          </p:cNvSpPr>
          <p:nvPr/>
        </p:nvSpPr>
        <p:spPr bwMode="auto">
          <a:xfrm>
            <a:off x="5803900" y="2133600"/>
            <a:ext cx="3111500"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4926" name="Rectangle 130"/>
          <p:cNvSpPr>
            <a:spLocks noChangeArrowheads="1"/>
          </p:cNvSpPr>
          <p:nvPr/>
        </p:nvSpPr>
        <p:spPr bwMode="auto">
          <a:xfrm>
            <a:off x="5846763" y="1738313"/>
            <a:ext cx="1835150"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Instruction&lt;31:0&gt;</a:t>
            </a:r>
          </a:p>
        </p:txBody>
      </p:sp>
      <p:sp>
        <p:nvSpPr>
          <p:cNvPr id="34927" name="Rectangle 131"/>
          <p:cNvSpPr>
            <a:spLocks noChangeArrowheads="1"/>
          </p:cNvSpPr>
          <p:nvPr/>
        </p:nvSpPr>
        <p:spPr bwMode="auto">
          <a:xfrm>
            <a:off x="7726363" y="4032250"/>
            <a:ext cx="295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0</a:t>
            </a:r>
          </a:p>
        </p:txBody>
      </p:sp>
      <p:sp>
        <p:nvSpPr>
          <p:cNvPr id="34928" name="Rectangle 132"/>
          <p:cNvSpPr>
            <a:spLocks noChangeArrowheads="1"/>
          </p:cNvSpPr>
          <p:nvPr/>
        </p:nvSpPr>
        <p:spPr bwMode="auto">
          <a:xfrm>
            <a:off x="7726363" y="4811713"/>
            <a:ext cx="2952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1</a:t>
            </a:r>
          </a:p>
        </p:txBody>
      </p:sp>
      <p:sp>
        <p:nvSpPr>
          <p:cNvPr id="34929" name="Rectangle 133"/>
          <p:cNvSpPr>
            <a:spLocks noChangeArrowheads="1"/>
          </p:cNvSpPr>
          <p:nvPr/>
        </p:nvSpPr>
        <p:spPr bwMode="auto">
          <a:xfrm>
            <a:off x="4144963" y="4260850"/>
            <a:ext cx="295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0</a:t>
            </a:r>
          </a:p>
        </p:txBody>
      </p:sp>
      <p:sp>
        <p:nvSpPr>
          <p:cNvPr id="34930" name="Rectangle 134"/>
          <p:cNvSpPr>
            <a:spLocks noChangeArrowheads="1"/>
          </p:cNvSpPr>
          <p:nvPr/>
        </p:nvSpPr>
        <p:spPr bwMode="auto">
          <a:xfrm>
            <a:off x="4144963" y="5040313"/>
            <a:ext cx="2952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1</a:t>
            </a:r>
          </a:p>
        </p:txBody>
      </p:sp>
      <p:sp>
        <p:nvSpPr>
          <p:cNvPr id="34931" name="Rectangle 135"/>
          <p:cNvSpPr>
            <a:spLocks noChangeArrowheads="1"/>
          </p:cNvSpPr>
          <p:nvPr/>
        </p:nvSpPr>
        <p:spPr bwMode="auto">
          <a:xfrm>
            <a:off x="2274888" y="2711450"/>
            <a:ext cx="295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0</a:t>
            </a:r>
          </a:p>
        </p:txBody>
      </p:sp>
      <p:sp>
        <p:nvSpPr>
          <p:cNvPr id="34932" name="Rectangle 136"/>
          <p:cNvSpPr>
            <a:spLocks noChangeArrowheads="1"/>
          </p:cNvSpPr>
          <p:nvPr/>
        </p:nvSpPr>
        <p:spPr bwMode="auto">
          <a:xfrm>
            <a:off x="1589088" y="2711450"/>
            <a:ext cx="295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1</a:t>
            </a:r>
          </a:p>
        </p:txBody>
      </p:sp>
      <p:sp>
        <p:nvSpPr>
          <p:cNvPr id="34933" name="Line 137"/>
          <p:cNvSpPr>
            <a:spLocks noChangeShapeType="1"/>
          </p:cNvSpPr>
          <p:nvPr/>
        </p:nvSpPr>
        <p:spPr bwMode="auto">
          <a:xfrm>
            <a:off x="6096000" y="21463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4934" name="Rectangle 138"/>
          <p:cNvSpPr>
            <a:spLocks noChangeArrowheads="1"/>
          </p:cNvSpPr>
          <p:nvPr/>
        </p:nvSpPr>
        <p:spPr bwMode="auto">
          <a:xfrm rot="5400000">
            <a:off x="5791994" y="2386806"/>
            <a:ext cx="95885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&lt;21:25&gt;</a:t>
            </a:r>
          </a:p>
        </p:txBody>
      </p:sp>
      <p:sp>
        <p:nvSpPr>
          <p:cNvPr id="34935" name="Rectangle 139"/>
          <p:cNvSpPr>
            <a:spLocks noChangeArrowheads="1"/>
          </p:cNvSpPr>
          <p:nvPr/>
        </p:nvSpPr>
        <p:spPr bwMode="auto">
          <a:xfrm rot="5400000">
            <a:off x="6325394" y="2386806"/>
            <a:ext cx="95885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&lt;16:20&gt;</a:t>
            </a:r>
          </a:p>
        </p:txBody>
      </p:sp>
      <p:sp>
        <p:nvSpPr>
          <p:cNvPr id="34936" name="Rectangle 140"/>
          <p:cNvSpPr>
            <a:spLocks noChangeArrowheads="1"/>
          </p:cNvSpPr>
          <p:nvPr/>
        </p:nvSpPr>
        <p:spPr bwMode="auto">
          <a:xfrm rot="5400000">
            <a:off x="6858794" y="2386806"/>
            <a:ext cx="95885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&lt;11:15&gt;</a:t>
            </a:r>
          </a:p>
        </p:txBody>
      </p:sp>
      <p:sp>
        <p:nvSpPr>
          <p:cNvPr id="34937" name="Rectangle 141"/>
          <p:cNvSpPr>
            <a:spLocks noChangeArrowheads="1"/>
          </p:cNvSpPr>
          <p:nvPr/>
        </p:nvSpPr>
        <p:spPr bwMode="auto">
          <a:xfrm rot="5400000">
            <a:off x="7398544" y="2380456"/>
            <a:ext cx="84455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&lt;0:15&gt;</a:t>
            </a:r>
          </a:p>
        </p:txBody>
      </p:sp>
      <p:sp>
        <p:nvSpPr>
          <p:cNvPr id="34938" name="Line 142"/>
          <p:cNvSpPr>
            <a:spLocks noChangeShapeType="1"/>
          </p:cNvSpPr>
          <p:nvPr/>
        </p:nvSpPr>
        <p:spPr bwMode="auto">
          <a:xfrm>
            <a:off x="6629400" y="21463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4939" name="Line 143"/>
          <p:cNvSpPr>
            <a:spLocks noChangeShapeType="1"/>
          </p:cNvSpPr>
          <p:nvPr/>
        </p:nvSpPr>
        <p:spPr bwMode="auto">
          <a:xfrm>
            <a:off x="7162800" y="21463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4940" name="Line 144"/>
          <p:cNvSpPr>
            <a:spLocks noChangeShapeType="1"/>
          </p:cNvSpPr>
          <p:nvPr/>
        </p:nvSpPr>
        <p:spPr bwMode="auto">
          <a:xfrm>
            <a:off x="7696200" y="21463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4941" name="Rectangle 145"/>
          <p:cNvSpPr>
            <a:spLocks noChangeArrowheads="1"/>
          </p:cNvSpPr>
          <p:nvPr/>
        </p:nvSpPr>
        <p:spPr bwMode="auto">
          <a:xfrm>
            <a:off x="7315200" y="2965450"/>
            <a:ext cx="8413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Imm16</a:t>
            </a:r>
          </a:p>
        </p:txBody>
      </p:sp>
      <p:sp>
        <p:nvSpPr>
          <p:cNvPr id="34942" name="Rectangle 146"/>
          <p:cNvSpPr>
            <a:spLocks noChangeArrowheads="1"/>
          </p:cNvSpPr>
          <p:nvPr/>
        </p:nvSpPr>
        <p:spPr bwMode="auto">
          <a:xfrm>
            <a:off x="6913563" y="2965450"/>
            <a:ext cx="4476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Rd</a:t>
            </a:r>
          </a:p>
        </p:txBody>
      </p:sp>
      <p:sp>
        <p:nvSpPr>
          <p:cNvPr id="34943" name="Rectangle 147"/>
          <p:cNvSpPr>
            <a:spLocks noChangeArrowheads="1"/>
          </p:cNvSpPr>
          <p:nvPr/>
        </p:nvSpPr>
        <p:spPr bwMode="auto">
          <a:xfrm>
            <a:off x="6456363" y="2965450"/>
            <a:ext cx="422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Rs</a:t>
            </a:r>
          </a:p>
        </p:txBody>
      </p:sp>
      <p:sp>
        <p:nvSpPr>
          <p:cNvPr id="34944" name="Rectangle 148"/>
          <p:cNvSpPr>
            <a:spLocks noChangeArrowheads="1"/>
          </p:cNvSpPr>
          <p:nvPr/>
        </p:nvSpPr>
        <p:spPr bwMode="auto">
          <a:xfrm>
            <a:off x="5922963" y="2965450"/>
            <a:ext cx="3968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Rt</a:t>
            </a:r>
          </a:p>
        </p:txBody>
      </p:sp>
      <p:sp>
        <p:nvSpPr>
          <p:cNvPr id="34945" name="Rectangle 149"/>
          <p:cNvSpPr>
            <a:spLocks noGrp="1" noChangeArrowheads="1"/>
          </p:cNvSpPr>
          <p:nvPr>
            <p:ph type="body" idx="1"/>
          </p:nvPr>
        </p:nvSpPr>
        <p:spPr>
          <a:xfrm>
            <a:off x="304800" y="1295400"/>
            <a:ext cx="8610600" cy="415925"/>
          </a:xfrm>
        </p:spPr>
        <p:txBody>
          <a:bodyPr>
            <a:normAutofit fontScale="77500" lnSpcReduction="20000"/>
          </a:bodyPr>
          <a:lstStyle/>
          <a:p>
            <a:r>
              <a:rPr lang="en-US"/>
              <a:t>New PC = { PC[31..28], target address, 00 }</a:t>
            </a:r>
          </a:p>
        </p:txBody>
      </p:sp>
      <p:sp>
        <p:nvSpPr>
          <p:cNvPr id="34946" name="Rectangle 150"/>
          <p:cNvSpPr>
            <a:spLocks noChangeArrowheads="1"/>
          </p:cNvSpPr>
          <p:nvPr/>
        </p:nvSpPr>
        <p:spPr bwMode="auto">
          <a:xfrm>
            <a:off x="2667000" y="2133600"/>
            <a:ext cx="116840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nPC_sel= </a:t>
            </a:r>
          </a:p>
        </p:txBody>
      </p:sp>
      <p:sp>
        <p:nvSpPr>
          <p:cNvPr id="34947" name="Line 151"/>
          <p:cNvSpPr>
            <a:spLocks noChangeShapeType="1"/>
          </p:cNvSpPr>
          <p:nvPr/>
        </p:nvSpPr>
        <p:spPr bwMode="auto">
          <a:xfrm flipH="1">
            <a:off x="4025900" y="2286000"/>
            <a:ext cx="558800" cy="0"/>
          </a:xfrm>
          <a:prstGeom prst="line">
            <a:avLst/>
          </a:prstGeom>
          <a:noFill/>
          <a:ln w="25400">
            <a:solidFill>
              <a:schemeClr val="accent2"/>
            </a:solidFill>
            <a:round/>
            <a:headEnd type="triangle" w="med" len="med"/>
            <a:tailEnd/>
          </a:ln>
        </p:spPr>
        <p:txBody>
          <a:bodyPr wrap="none" anchor="ctr">
            <a:prstTxWarp prst="textNoShape">
              <a:avLst/>
            </a:prstTxWarp>
          </a:bodyPr>
          <a:lstStyle/>
          <a:p>
            <a:endParaRPr lang="en-US"/>
          </a:p>
        </p:txBody>
      </p:sp>
      <p:sp>
        <p:nvSpPr>
          <p:cNvPr id="34948" name="Rectangle 152"/>
          <p:cNvSpPr>
            <a:spLocks noGrp="1" noChangeArrowheads="1"/>
          </p:cNvSpPr>
          <p:nvPr>
            <p:ph type="title"/>
          </p:nvPr>
        </p:nvSpPr>
        <p:spPr>
          <a:xfrm>
            <a:off x="525463" y="152400"/>
            <a:ext cx="8382000" cy="474663"/>
          </a:xfrm>
        </p:spPr>
        <p:txBody>
          <a:bodyPr>
            <a:normAutofit fontScale="90000"/>
          </a:bodyPr>
          <a:lstStyle/>
          <a:p>
            <a:r>
              <a:rPr lang="en-US" sz="4000" smtClean="0"/>
              <a:t>Single Cycle Datapath during Jump</a:t>
            </a:r>
          </a:p>
        </p:txBody>
      </p:sp>
      <p:grpSp>
        <p:nvGrpSpPr>
          <p:cNvPr id="6" name="Group 153"/>
          <p:cNvGrpSpPr>
            <a:grpSpLocks/>
          </p:cNvGrpSpPr>
          <p:nvPr/>
        </p:nvGrpSpPr>
        <p:grpSpPr bwMode="auto">
          <a:xfrm>
            <a:off x="381000" y="685800"/>
            <a:ext cx="7578725" cy="590550"/>
            <a:chOff x="240" y="510"/>
            <a:chExt cx="4774" cy="372"/>
          </a:xfrm>
        </p:grpSpPr>
        <p:grpSp>
          <p:nvGrpSpPr>
            <p:cNvPr id="7" name="Group 154"/>
            <p:cNvGrpSpPr>
              <a:grpSpLocks/>
            </p:cNvGrpSpPr>
            <p:nvPr/>
          </p:nvGrpSpPr>
          <p:grpSpPr bwMode="auto">
            <a:xfrm>
              <a:off x="737" y="672"/>
              <a:ext cx="3832" cy="210"/>
              <a:chOff x="868" y="3836"/>
              <a:chExt cx="3832" cy="210"/>
            </a:xfrm>
          </p:grpSpPr>
          <p:sp>
            <p:nvSpPr>
              <p:cNvPr id="34965" name="Rectangle 155"/>
              <p:cNvSpPr>
                <a:spLocks noChangeArrowheads="1"/>
              </p:cNvSpPr>
              <p:nvPr/>
            </p:nvSpPr>
            <p:spPr bwMode="auto">
              <a:xfrm>
                <a:off x="872" y="3848"/>
                <a:ext cx="3824" cy="176"/>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grpSp>
            <p:nvGrpSpPr>
              <p:cNvPr id="8" name="Group 156"/>
              <p:cNvGrpSpPr>
                <a:grpSpLocks/>
              </p:cNvGrpSpPr>
              <p:nvPr/>
            </p:nvGrpSpPr>
            <p:grpSpPr bwMode="auto">
              <a:xfrm>
                <a:off x="868" y="3836"/>
                <a:ext cx="664" cy="210"/>
                <a:chOff x="868" y="3836"/>
                <a:chExt cx="664" cy="210"/>
              </a:xfrm>
            </p:grpSpPr>
            <p:sp>
              <p:nvSpPr>
                <p:cNvPr id="34969" name="Rectangle 157"/>
                <p:cNvSpPr>
                  <a:spLocks noChangeArrowheads="1"/>
                </p:cNvSpPr>
                <p:nvPr/>
              </p:nvSpPr>
              <p:spPr bwMode="auto">
                <a:xfrm>
                  <a:off x="868" y="3844"/>
                  <a:ext cx="664" cy="184"/>
                </a:xfrm>
                <a:prstGeom prst="rect">
                  <a:avLst/>
                </a:prstGeom>
                <a:noFill/>
                <a:ln w="12700">
                  <a:solidFill>
                    <a:schemeClr val="tx1"/>
                  </a:solidFill>
                  <a:miter lim="800000"/>
                  <a:headEnd/>
                  <a:tailEnd/>
                </a:ln>
              </p:spPr>
              <p:txBody>
                <a:bodyPr wrap="none" anchor="ctr">
                  <a:prstTxWarp prst="textNoShape">
                    <a:avLst/>
                  </a:prstTxWarp>
                </a:bodyPr>
                <a:lstStyle/>
                <a:p>
                  <a:endParaRPr lang="en-US"/>
                </a:p>
              </p:txBody>
            </p:sp>
            <p:sp>
              <p:nvSpPr>
                <p:cNvPr id="34970" name="Rectangle 158"/>
                <p:cNvSpPr>
                  <a:spLocks noChangeArrowheads="1"/>
                </p:cNvSpPr>
                <p:nvPr/>
              </p:nvSpPr>
              <p:spPr bwMode="auto">
                <a:xfrm>
                  <a:off x="1061" y="3836"/>
                  <a:ext cx="249"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latin typeface="Times" charset="0"/>
                    </a:rPr>
                    <a:t>op</a:t>
                  </a:r>
                </a:p>
              </p:txBody>
            </p:sp>
          </p:grpSp>
          <p:sp>
            <p:nvSpPr>
              <p:cNvPr id="34967" name="Rectangle 159"/>
              <p:cNvSpPr>
                <a:spLocks noChangeArrowheads="1"/>
              </p:cNvSpPr>
              <p:nvPr/>
            </p:nvSpPr>
            <p:spPr bwMode="auto">
              <a:xfrm>
                <a:off x="1540" y="3844"/>
                <a:ext cx="3160" cy="184"/>
              </a:xfrm>
              <a:prstGeom prst="rect">
                <a:avLst/>
              </a:prstGeom>
              <a:noFill/>
              <a:ln w="12700">
                <a:solidFill>
                  <a:schemeClr val="tx1"/>
                </a:solidFill>
                <a:miter lim="800000"/>
                <a:headEnd/>
                <a:tailEnd/>
              </a:ln>
            </p:spPr>
            <p:txBody>
              <a:bodyPr wrap="none" anchor="ctr">
                <a:prstTxWarp prst="textNoShape">
                  <a:avLst/>
                </a:prstTxWarp>
              </a:bodyPr>
              <a:lstStyle/>
              <a:p>
                <a:endParaRPr lang="en-US"/>
              </a:p>
            </p:txBody>
          </p:sp>
          <p:sp>
            <p:nvSpPr>
              <p:cNvPr id="34968" name="Rectangle 160"/>
              <p:cNvSpPr>
                <a:spLocks noChangeArrowheads="1"/>
              </p:cNvSpPr>
              <p:nvPr/>
            </p:nvSpPr>
            <p:spPr bwMode="auto">
              <a:xfrm>
                <a:off x="2542" y="3836"/>
                <a:ext cx="893"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latin typeface="Times" charset="0"/>
                  </a:rPr>
                  <a:t>target address</a:t>
                </a:r>
              </a:p>
            </p:txBody>
          </p:sp>
        </p:grpSp>
        <p:sp>
          <p:nvSpPr>
            <p:cNvPr id="34959" name="Rectangle 161"/>
            <p:cNvSpPr>
              <a:spLocks noChangeArrowheads="1"/>
            </p:cNvSpPr>
            <p:nvPr/>
          </p:nvSpPr>
          <p:spPr bwMode="auto">
            <a:xfrm>
              <a:off x="4464" y="510"/>
              <a:ext cx="178"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Times" charset="0"/>
                </a:rPr>
                <a:t>0</a:t>
              </a:r>
            </a:p>
          </p:txBody>
        </p:sp>
        <p:sp>
          <p:nvSpPr>
            <p:cNvPr id="34960" name="Rectangle 162"/>
            <p:cNvSpPr>
              <a:spLocks noChangeArrowheads="1"/>
            </p:cNvSpPr>
            <p:nvPr/>
          </p:nvSpPr>
          <p:spPr bwMode="auto">
            <a:xfrm>
              <a:off x="1200" y="510"/>
              <a:ext cx="242"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Times" charset="0"/>
                </a:rPr>
                <a:t>26</a:t>
              </a:r>
            </a:p>
          </p:txBody>
        </p:sp>
        <p:sp>
          <p:nvSpPr>
            <p:cNvPr id="34961" name="Rectangle 163"/>
            <p:cNvSpPr>
              <a:spLocks noChangeArrowheads="1"/>
            </p:cNvSpPr>
            <p:nvPr/>
          </p:nvSpPr>
          <p:spPr bwMode="auto">
            <a:xfrm>
              <a:off x="672" y="510"/>
              <a:ext cx="242"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Times" charset="0"/>
                </a:rPr>
                <a:t>31</a:t>
              </a:r>
            </a:p>
          </p:txBody>
        </p:sp>
        <p:sp>
          <p:nvSpPr>
            <p:cNvPr id="34962" name="Rectangle 164"/>
            <p:cNvSpPr>
              <a:spLocks noChangeArrowheads="1"/>
            </p:cNvSpPr>
            <p:nvPr/>
          </p:nvSpPr>
          <p:spPr bwMode="auto">
            <a:xfrm>
              <a:off x="240" y="672"/>
              <a:ext cx="455"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latin typeface="Times" charset="0"/>
                </a:rPr>
                <a:t>J-type</a:t>
              </a:r>
            </a:p>
          </p:txBody>
        </p:sp>
        <p:sp>
          <p:nvSpPr>
            <p:cNvPr id="34963" name="Rectangle 165"/>
            <p:cNvSpPr>
              <a:spLocks noChangeArrowheads="1"/>
            </p:cNvSpPr>
            <p:nvPr/>
          </p:nvSpPr>
          <p:spPr bwMode="auto">
            <a:xfrm>
              <a:off x="4608" y="672"/>
              <a:ext cx="406"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latin typeface="Times" charset="0"/>
                </a:rPr>
                <a:t>jump</a:t>
              </a:r>
            </a:p>
          </p:txBody>
        </p:sp>
        <p:sp>
          <p:nvSpPr>
            <p:cNvPr id="34964" name="Rectangle 166"/>
            <p:cNvSpPr>
              <a:spLocks noChangeArrowheads="1"/>
            </p:cNvSpPr>
            <p:nvPr/>
          </p:nvSpPr>
          <p:spPr bwMode="auto">
            <a:xfrm>
              <a:off x="1392" y="510"/>
              <a:ext cx="242"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Times" charset="0"/>
                </a:rPr>
                <a:t>25</a:t>
              </a:r>
            </a:p>
          </p:txBody>
        </p:sp>
      </p:grpSp>
      <p:sp>
        <p:nvSpPr>
          <p:cNvPr id="34950" name="Rectangle 167"/>
          <p:cNvSpPr>
            <a:spLocks noChangeArrowheads="1"/>
          </p:cNvSpPr>
          <p:nvPr/>
        </p:nvSpPr>
        <p:spPr bwMode="auto">
          <a:xfrm>
            <a:off x="2882900" y="1752600"/>
            <a:ext cx="92710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Jump= </a:t>
            </a:r>
          </a:p>
        </p:txBody>
      </p:sp>
      <p:sp>
        <p:nvSpPr>
          <p:cNvPr id="34951" name="Line 168"/>
          <p:cNvSpPr>
            <a:spLocks noChangeShapeType="1"/>
          </p:cNvSpPr>
          <p:nvPr/>
        </p:nvSpPr>
        <p:spPr bwMode="auto">
          <a:xfrm flipH="1">
            <a:off x="4038600" y="1981200"/>
            <a:ext cx="558800" cy="0"/>
          </a:xfrm>
          <a:prstGeom prst="line">
            <a:avLst/>
          </a:prstGeom>
          <a:noFill/>
          <a:ln w="25400">
            <a:solidFill>
              <a:schemeClr val="accent2"/>
            </a:solidFill>
            <a:round/>
            <a:headEnd type="triangle" w="med" len="med"/>
            <a:tailEnd/>
          </a:ln>
        </p:spPr>
        <p:txBody>
          <a:bodyPr wrap="none" anchor="ctr">
            <a:prstTxWarp prst="textNoShape">
              <a:avLst/>
            </a:prstTxWarp>
          </a:bodyPr>
          <a:lstStyle/>
          <a:p>
            <a:endParaRPr lang="en-US"/>
          </a:p>
        </p:txBody>
      </p:sp>
      <p:sp>
        <p:nvSpPr>
          <p:cNvPr id="34952" name="Rectangle 169"/>
          <p:cNvSpPr>
            <a:spLocks noChangeArrowheads="1"/>
          </p:cNvSpPr>
          <p:nvPr/>
        </p:nvSpPr>
        <p:spPr bwMode="auto">
          <a:xfrm rot="5400000">
            <a:off x="8065294" y="2380456"/>
            <a:ext cx="84455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&lt;0:25&gt;</a:t>
            </a:r>
          </a:p>
        </p:txBody>
      </p:sp>
      <p:sp>
        <p:nvSpPr>
          <p:cNvPr id="34953" name="Line 170"/>
          <p:cNvSpPr>
            <a:spLocks noChangeShapeType="1"/>
          </p:cNvSpPr>
          <p:nvPr/>
        </p:nvSpPr>
        <p:spPr bwMode="auto">
          <a:xfrm>
            <a:off x="8362950" y="21463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4954" name="Rectangle 171"/>
          <p:cNvSpPr>
            <a:spLocks noChangeArrowheads="1"/>
          </p:cNvSpPr>
          <p:nvPr/>
        </p:nvSpPr>
        <p:spPr bwMode="auto">
          <a:xfrm>
            <a:off x="8113713" y="2965450"/>
            <a:ext cx="7143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TA26</a:t>
            </a:r>
          </a:p>
        </p:txBody>
      </p:sp>
      <p:sp>
        <p:nvSpPr>
          <p:cNvPr id="172" name="Date Placeholder 171"/>
          <p:cNvSpPr>
            <a:spLocks noGrp="1"/>
          </p:cNvSpPr>
          <p:nvPr>
            <p:ph type="dt" sz="quarter" idx="10"/>
          </p:nvPr>
        </p:nvSpPr>
        <p:spPr/>
        <p:txBody>
          <a:bodyPr/>
          <a:lstStyle/>
          <a:p>
            <a:pPr>
              <a:defRPr/>
            </a:pPr>
            <a:fld id="{24D4644A-D4C7-8A42-A5AD-80D4426EFAF6}" type="datetime1">
              <a:rPr lang="en-US" smtClean="0"/>
              <a:pPr>
                <a:defRPr/>
              </a:pPr>
              <a:t>7/26/2011</a:t>
            </a:fld>
            <a:endParaRPr lang="en-US"/>
          </a:p>
        </p:txBody>
      </p:sp>
      <p:sp>
        <p:nvSpPr>
          <p:cNvPr id="173" name="Slide Number Placeholder 172"/>
          <p:cNvSpPr>
            <a:spLocks noGrp="1"/>
          </p:cNvSpPr>
          <p:nvPr>
            <p:ph type="sldNum" sz="quarter" idx="12"/>
          </p:nvPr>
        </p:nvSpPr>
        <p:spPr/>
        <p:txBody>
          <a:bodyPr/>
          <a:lstStyle/>
          <a:p>
            <a:pPr>
              <a:defRPr/>
            </a:pPr>
            <a:fld id="{A22EE768-2799-4648-888B-80D375D4D6CF}" type="slidenum">
              <a:rPr lang="en-US" smtClean="0"/>
              <a:pPr>
                <a:defRPr/>
              </a:pPr>
              <a:t>59</a:t>
            </a:fld>
            <a:endParaRPr lang="en-US"/>
          </a:p>
        </p:txBody>
      </p:sp>
      <p:sp>
        <p:nvSpPr>
          <p:cNvPr id="174" name="Footer Placeholder 173"/>
          <p:cNvSpPr>
            <a:spLocks noGrp="1"/>
          </p:cNvSpPr>
          <p:nvPr>
            <p:ph type="ftr" sz="quarter" idx="11"/>
          </p:nvPr>
        </p:nvSpPr>
        <p:spPr/>
        <p:txBody>
          <a:bodyPr/>
          <a:lstStyle/>
          <a:p>
            <a:pPr>
              <a:defRPr/>
            </a:pPr>
            <a:r>
              <a:rPr lang="en-US" smtClean="0"/>
              <a:t>Spring 2011 -- Lecture #18</a:t>
            </a:r>
            <a:endParaRPr 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800100" y="228600"/>
            <a:ext cx="7614138" cy="474663"/>
          </a:xfrm>
        </p:spPr>
        <p:txBody>
          <a:bodyPr>
            <a:normAutofit fontScale="90000"/>
          </a:bodyPr>
          <a:lstStyle/>
          <a:p>
            <a:r>
              <a:rPr lang="en-US" dirty="0" smtClean="0">
                <a:ea typeface="ＭＳ Ｐゴシック" pitchFamily="34" charset="-128"/>
              </a:rPr>
              <a:t>A </a:t>
            </a:r>
            <a:r>
              <a:rPr lang="en-US" dirty="0" smtClean="0">
                <a:ea typeface="ＭＳ Ｐゴシック" pitchFamily="34" charset="-128"/>
              </a:rPr>
              <a:t>Single Cycle </a:t>
            </a:r>
            <a:r>
              <a:rPr lang="en-US" dirty="0" err="1" smtClean="0">
                <a:ea typeface="ＭＳ Ｐゴシック" pitchFamily="34" charset="-128"/>
              </a:rPr>
              <a:t>Datapath</a:t>
            </a:r>
            <a:endParaRPr lang="en-US" dirty="0" smtClean="0">
              <a:ea typeface="ＭＳ Ｐゴシック" pitchFamily="34" charset="-128"/>
            </a:endParaRPr>
          </a:p>
        </p:txBody>
      </p:sp>
      <p:sp>
        <p:nvSpPr>
          <p:cNvPr id="50179" name="Rectangle 3"/>
          <p:cNvSpPr>
            <a:spLocks noChangeArrowheads="1"/>
          </p:cNvSpPr>
          <p:nvPr/>
        </p:nvSpPr>
        <p:spPr bwMode="auto">
          <a:xfrm>
            <a:off x="6934200" y="3886200"/>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32</a:t>
            </a:r>
          </a:p>
        </p:txBody>
      </p:sp>
      <p:sp>
        <p:nvSpPr>
          <p:cNvPr id="50180" name="Rectangle 4"/>
          <p:cNvSpPr>
            <a:spLocks noChangeArrowheads="1"/>
          </p:cNvSpPr>
          <p:nvPr/>
        </p:nvSpPr>
        <p:spPr bwMode="auto">
          <a:xfrm>
            <a:off x="6248400" y="2590800"/>
            <a:ext cx="1039813" cy="393700"/>
          </a:xfrm>
          <a:prstGeom prst="rect">
            <a:avLst/>
          </a:prstGeom>
          <a:noFill/>
          <a:ln w="12700">
            <a:noFill/>
            <a:miter lim="800000"/>
            <a:headEnd/>
            <a:tailEnd/>
          </a:ln>
        </p:spPr>
        <p:txBody>
          <a:bodyPr lIns="90488" tIns="44450" rIns="90488" bIns="44450">
            <a:spAutoFit/>
          </a:bodyPr>
          <a:lstStyle/>
          <a:p>
            <a:r>
              <a:rPr lang="en-US" sz="2000" u="sng">
                <a:solidFill>
                  <a:srgbClr val="FF0000"/>
                </a:solidFill>
                <a:latin typeface="Times" charset="0"/>
              </a:rPr>
              <a:t>ALUctr</a:t>
            </a:r>
          </a:p>
        </p:txBody>
      </p:sp>
      <p:sp>
        <p:nvSpPr>
          <p:cNvPr id="50181" name="Rectangle 5"/>
          <p:cNvSpPr>
            <a:spLocks noChangeArrowheads="1"/>
          </p:cNvSpPr>
          <p:nvPr/>
        </p:nvSpPr>
        <p:spPr bwMode="auto">
          <a:xfrm>
            <a:off x="3048000" y="4648200"/>
            <a:ext cx="490538"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clk</a:t>
            </a:r>
          </a:p>
        </p:txBody>
      </p:sp>
      <p:sp>
        <p:nvSpPr>
          <p:cNvPr id="50182" name="Rectangle 6"/>
          <p:cNvSpPr>
            <a:spLocks noChangeArrowheads="1"/>
          </p:cNvSpPr>
          <p:nvPr/>
        </p:nvSpPr>
        <p:spPr bwMode="auto">
          <a:xfrm>
            <a:off x="2503488" y="3743325"/>
            <a:ext cx="714375" cy="363538"/>
          </a:xfrm>
          <a:prstGeom prst="rect">
            <a:avLst/>
          </a:prstGeom>
          <a:noFill/>
          <a:ln w="12700">
            <a:noFill/>
            <a:miter lim="800000"/>
            <a:headEnd/>
            <a:tailEnd/>
          </a:ln>
        </p:spPr>
        <p:txBody>
          <a:bodyPr wrap="none" lIns="90488" tIns="44450" rIns="90488" bIns="44450">
            <a:spAutoFit/>
          </a:bodyPr>
          <a:lstStyle/>
          <a:p>
            <a:r>
              <a:rPr lang="en-US" sz="1800">
                <a:solidFill>
                  <a:schemeClr val="tx1"/>
                </a:solidFill>
                <a:latin typeface="Times" charset="0"/>
              </a:rPr>
              <a:t>busW</a:t>
            </a:r>
          </a:p>
        </p:txBody>
      </p:sp>
      <p:sp>
        <p:nvSpPr>
          <p:cNvPr id="50183" name="Rectangle 7"/>
          <p:cNvSpPr>
            <a:spLocks noChangeArrowheads="1"/>
          </p:cNvSpPr>
          <p:nvPr/>
        </p:nvSpPr>
        <p:spPr bwMode="auto">
          <a:xfrm>
            <a:off x="2625725" y="3048000"/>
            <a:ext cx="914400" cy="393700"/>
          </a:xfrm>
          <a:prstGeom prst="rect">
            <a:avLst/>
          </a:prstGeom>
          <a:noFill/>
          <a:ln w="12700">
            <a:noFill/>
            <a:miter lim="800000"/>
            <a:headEnd/>
            <a:tailEnd/>
          </a:ln>
        </p:spPr>
        <p:txBody>
          <a:bodyPr wrap="none" lIns="90488" tIns="44450" rIns="90488" bIns="44450">
            <a:spAutoFit/>
          </a:bodyPr>
          <a:lstStyle/>
          <a:p>
            <a:r>
              <a:rPr lang="en-US" sz="2000" u="sng">
                <a:solidFill>
                  <a:srgbClr val="FF0000"/>
                </a:solidFill>
                <a:latin typeface="Times" charset="0"/>
              </a:rPr>
              <a:t>RegWr</a:t>
            </a:r>
          </a:p>
        </p:txBody>
      </p:sp>
      <p:sp>
        <p:nvSpPr>
          <p:cNvPr id="50184" name="Line 8"/>
          <p:cNvSpPr>
            <a:spLocks noChangeShapeType="1"/>
          </p:cNvSpPr>
          <p:nvPr/>
        </p:nvSpPr>
        <p:spPr bwMode="auto">
          <a:xfrm flipH="1">
            <a:off x="2813050" y="4062413"/>
            <a:ext cx="88900" cy="128587"/>
          </a:xfrm>
          <a:prstGeom prst="line">
            <a:avLst/>
          </a:prstGeom>
          <a:noFill/>
          <a:ln w="12700">
            <a:solidFill>
              <a:schemeClr val="tx1"/>
            </a:solidFill>
            <a:round/>
            <a:headEnd/>
            <a:tailEnd/>
          </a:ln>
        </p:spPr>
        <p:txBody>
          <a:bodyPr wrap="none" anchor="ctr"/>
          <a:lstStyle/>
          <a:p>
            <a:endParaRPr lang="en-US"/>
          </a:p>
        </p:txBody>
      </p:sp>
      <p:sp>
        <p:nvSpPr>
          <p:cNvPr id="50185" name="Rectangle 9"/>
          <p:cNvSpPr>
            <a:spLocks noChangeArrowheads="1"/>
          </p:cNvSpPr>
          <p:nvPr/>
        </p:nvSpPr>
        <p:spPr bwMode="auto">
          <a:xfrm>
            <a:off x="2665413" y="4162425"/>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32</a:t>
            </a:r>
          </a:p>
        </p:txBody>
      </p:sp>
      <p:sp>
        <p:nvSpPr>
          <p:cNvPr id="50186" name="Line 10"/>
          <p:cNvSpPr>
            <a:spLocks noChangeShapeType="1"/>
          </p:cNvSpPr>
          <p:nvPr/>
        </p:nvSpPr>
        <p:spPr bwMode="auto">
          <a:xfrm flipH="1">
            <a:off x="5638800" y="3886200"/>
            <a:ext cx="88900" cy="130175"/>
          </a:xfrm>
          <a:prstGeom prst="line">
            <a:avLst/>
          </a:prstGeom>
          <a:noFill/>
          <a:ln w="12700">
            <a:solidFill>
              <a:schemeClr val="tx1"/>
            </a:solidFill>
            <a:round/>
            <a:headEnd/>
            <a:tailEnd/>
          </a:ln>
        </p:spPr>
        <p:txBody>
          <a:bodyPr wrap="none" anchor="ctr"/>
          <a:lstStyle/>
          <a:p>
            <a:endParaRPr lang="en-US"/>
          </a:p>
        </p:txBody>
      </p:sp>
      <p:sp>
        <p:nvSpPr>
          <p:cNvPr id="50187" name="Rectangle 11"/>
          <p:cNvSpPr>
            <a:spLocks noChangeArrowheads="1"/>
          </p:cNvSpPr>
          <p:nvPr/>
        </p:nvSpPr>
        <p:spPr bwMode="auto">
          <a:xfrm>
            <a:off x="5486400" y="3581400"/>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32</a:t>
            </a:r>
          </a:p>
        </p:txBody>
      </p:sp>
      <p:sp>
        <p:nvSpPr>
          <p:cNvPr id="50188" name="Rectangle 12"/>
          <p:cNvSpPr>
            <a:spLocks noChangeArrowheads="1"/>
          </p:cNvSpPr>
          <p:nvPr/>
        </p:nvSpPr>
        <p:spPr bwMode="auto">
          <a:xfrm>
            <a:off x="4692650" y="3581400"/>
            <a:ext cx="717550"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busA</a:t>
            </a:r>
          </a:p>
        </p:txBody>
      </p:sp>
      <p:sp>
        <p:nvSpPr>
          <p:cNvPr id="50189" name="Line 13"/>
          <p:cNvSpPr>
            <a:spLocks noChangeShapeType="1"/>
          </p:cNvSpPr>
          <p:nvPr/>
        </p:nvSpPr>
        <p:spPr bwMode="auto">
          <a:xfrm flipV="1">
            <a:off x="4953000" y="4419600"/>
            <a:ext cx="76200" cy="152400"/>
          </a:xfrm>
          <a:prstGeom prst="line">
            <a:avLst/>
          </a:prstGeom>
          <a:noFill/>
          <a:ln w="12700">
            <a:solidFill>
              <a:schemeClr val="tx1"/>
            </a:solidFill>
            <a:round/>
            <a:headEnd/>
            <a:tailEnd/>
          </a:ln>
        </p:spPr>
        <p:txBody>
          <a:bodyPr wrap="none" anchor="ctr"/>
          <a:lstStyle/>
          <a:p>
            <a:endParaRPr lang="en-US"/>
          </a:p>
        </p:txBody>
      </p:sp>
      <p:sp>
        <p:nvSpPr>
          <p:cNvPr id="50190" name="Rectangle 14"/>
          <p:cNvSpPr>
            <a:spLocks noChangeArrowheads="1"/>
          </p:cNvSpPr>
          <p:nvPr/>
        </p:nvSpPr>
        <p:spPr bwMode="auto">
          <a:xfrm>
            <a:off x="4797425" y="4543425"/>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32</a:t>
            </a:r>
          </a:p>
        </p:txBody>
      </p:sp>
      <p:sp>
        <p:nvSpPr>
          <p:cNvPr id="50191" name="Rectangle 15"/>
          <p:cNvSpPr>
            <a:spLocks noChangeArrowheads="1"/>
          </p:cNvSpPr>
          <p:nvPr/>
        </p:nvSpPr>
        <p:spPr bwMode="auto">
          <a:xfrm>
            <a:off x="4724400" y="4114800"/>
            <a:ext cx="703263"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busB</a:t>
            </a:r>
          </a:p>
        </p:txBody>
      </p:sp>
      <p:sp>
        <p:nvSpPr>
          <p:cNvPr id="50192" name="Line 16"/>
          <p:cNvSpPr>
            <a:spLocks noChangeShapeType="1"/>
          </p:cNvSpPr>
          <p:nvPr/>
        </p:nvSpPr>
        <p:spPr bwMode="auto">
          <a:xfrm flipV="1">
            <a:off x="4343400" y="3425825"/>
            <a:ext cx="139700" cy="155575"/>
          </a:xfrm>
          <a:prstGeom prst="line">
            <a:avLst/>
          </a:prstGeom>
          <a:noFill/>
          <a:ln w="12700">
            <a:solidFill>
              <a:schemeClr val="tx1"/>
            </a:solidFill>
            <a:round/>
            <a:headEnd/>
            <a:tailEnd/>
          </a:ln>
        </p:spPr>
        <p:txBody>
          <a:bodyPr wrap="none" anchor="ctr"/>
          <a:lstStyle/>
          <a:p>
            <a:endParaRPr lang="en-US"/>
          </a:p>
        </p:txBody>
      </p:sp>
      <p:sp>
        <p:nvSpPr>
          <p:cNvPr id="50193" name="Line 17"/>
          <p:cNvSpPr>
            <a:spLocks noChangeShapeType="1"/>
          </p:cNvSpPr>
          <p:nvPr/>
        </p:nvSpPr>
        <p:spPr bwMode="auto">
          <a:xfrm flipV="1">
            <a:off x="3594100" y="3425825"/>
            <a:ext cx="139700" cy="155575"/>
          </a:xfrm>
          <a:prstGeom prst="line">
            <a:avLst/>
          </a:prstGeom>
          <a:noFill/>
          <a:ln w="12700">
            <a:solidFill>
              <a:schemeClr val="tx1"/>
            </a:solidFill>
            <a:round/>
            <a:headEnd/>
            <a:tailEnd/>
          </a:ln>
        </p:spPr>
        <p:txBody>
          <a:bodyPr wrap="none" anchor="ctr"/>
          <a:lstStyle/>
          <a:p>
            <a:endParaRPr lang="en-US"/>
          </a:p>
        </p:txBody>
      </p:sp>
      <p:sp>
        <p:nvSpPr>
          <p:cNvPr id="50194" name="Rectangle 18"/>
          <p:cNvSpPr>
            <a:spLocks noChangeArrowheads="1"/>
          </p:cNvSpPr>
          <p:nvPr/>
        </p:nvSpPr>
        <p:spPr bwMode="auto">
          <a:xfrm>
            <a:off x="3451225" y="3276600"/>
            <a:ext cx="2825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5</a:t>
            </a:r>
          </a:p>
        </p:txBody>
      </p:sp>
      <p:sp>
        <p:nvSpPr>
          <p:cNvPr id="50195" name="Line 19"/>
          <p:cNvSpPr>
            <a:spLocks noChangeShapeType="1"/>
          </p:cNvSpPr>
          <p:nvPr/>
        </p:nvSpPr>
        <p:spPr bwMode="auto">
          <a:xfrm flipV="1">
            <a:off x="3975100" y="3425825"/>
            <a:ext cx="139700" cy="155575"/>
          </a:xfrm>
          <a:prstGeom prst="line">
            <a:avLst/>
          </a:prstGeom>
          <a:noFill/>
          <a:ln w="12700">
            <a:solidFill>
              <a:schemeClr val="tx1"/>
            </a:solidFill>
            <a:round/>
            <a:headEnd/>
            <a:tailEnd/>
          </a:ln>
        </p:spPr>
        <p:txBody>
          <a:bodyPr wrap="none" anchor="ctr"/>
          <a:lstStyle/>
          <a:p>
            <a:endParaRPr lang="en-US"/>
          </a:p>
        </p:txBody>
      </p:sp>
      <p:sp>
        <p:nvSpPr>
          <p:cNvPr id="50196" name="Rectangle 20"/>
          <p:cNvSpPr>
            <a:spLocks noChangeArrowheads="1"/>
          </p:cNvSpPr>
          <p:nvPr/>
        </p:nvSpPr>
        <p:spPr bwMode="auto">
          <a:xfrm>
            <a:off x="3810000" y="3276600"/>
            <a:ext cx="2825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5</a:t>
            </a:r>
          </a:p>
        </p:txBody>
      </p:sp>
      <p:sp>
        <p:nvSpPr>
          <p:cNvPr id="50197" name="Rectangle 21"/>
          <p:cNvSpPr>
            <a:spLocks noChangeArrowheads="1"/>
          </p:cNvSpPr>
          <p:nvPr/>
        </p:nvSpPr>
        <p:spPr bwMode="auto">
          <a:xfrm>
            <a:off x="3389313" y="3652838"/>
            <a:ext cx="463550"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Rw</a:t>
            </a:r>
          </a:p>
        </p:txBody>
      </p:sp>
      <p:sp>
        <p:nvSpPr>
          <p:cNvPr id="50198" name="Rectangle 22"/>
          <p:cNvSpPr>
            <a:spLocks noChangeArrowheads="1"/>
          </p:cNvSpPr>
          <p:nvPr/>
        </p:nvSpPr>
        <p:spPr bwMode="auto">
          <a:xfrm>
            <a:off x="3846513" y="3652838"/>
            <a:ext cx="406400"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Ra</a:t>
            </a:r>
          </a:p>
        </p:txBody>
      </p:sp>
      <p:sp>
        <p:nvSpPr>
          <p:cNvPr id="50199" name="Rectangle 23"/>
          <p:cNvSpPr>
            <a:spLocks noChangeArrowheads="1"/>
          </p:cNvSpPr>
          <p:nvPr/>
        </p:nvSpPr>
        <p:spPr bwMode="auto">
          <a:xfrm>
            <a:off x="4227513" y="3652838"/>
            <a:ext cx="417512"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Rb</a:t>
            </a:r>
          </a:p>
        </p:txBody>
      </p:sp>
      <p:sp>
        <p:nvSpPr>
          <p:cNvPr id="50200" name="Rectangle 24"/>
          <p:cNvSpPr>
            <a:spLocks noChangeArrowheads="1"/>
          </p:cNvSpPr>
          <p:nvPr/>
        </p:nvSpPr>
        <p:spPr bwMode="auto">
          <a:xfrm>
            <a:off x="3389313" y="4038600"/>
            <a:ext cx="1012825" cy="393700"/>
          </a:xfrm>
          <a:prstGeom prst="rect">
            <a:avLst/>
          </a:prstGeom>
          <a:noFill/>
          <a:ln w="12700">
            <a:noFill/>
            <a:miter lim="800000"/>
            <a:headEnd/>
            <a:tailEnd/>
          </a:ln>
        </p:spPr>
        <p:txBody>
          <a:bodyPr wrap="none" lIns="90488" tIns="44450" rIns="90488" bIns="44450">
            <a:spAutoFit/>
          </a:bodyPr>
          <a:lstStyle/>
          <a:p>
            <a:r>
              <a:rPr lang="en-US" sz="2000" b="1">
                <a:solidFill>
                  <a:schemeClr val="tx1"/>
                </a:solidFill>
                <a:latin typeface="Times" charset="0"/>
              </a:rPr>
              <a:t>RegFile</a:t>
            </a:r>
          </a:p>
        </p:txBody>
      </p:sp>
      <p:sp>
        <p:nvSpPr>
          <p:cNvPr id="50201" name="Rectangle 25"/>
          <p:cNvSpPr>
            <a:spLocks noChangeArrowheads="1"/>
          </p:cNvSpPr>
          <p:nvPr/>
        </p:nvSpPr>
        <p:spPr bwMode="auto">
          <a:xfrm>
            <a:off x="3810000" y="3048000"/>
            <a:ext cx="422275" cy="363538"/>
          </a:xfrm>
          <a:prstGeom prst="rect">
            <a:avLst/>
          </a:prstGeom>
          <a:noFill/>
          <a:ln w="12700">
            <a:noFill/>
            <a:miter lim="800000"/>
            <a:headEnd/>
            <a:tailEnd/>
          </a:ln>
        </p:spPr>
        <p:txBody>
          <a:bodyPr wrap="none" lIns="90488" tIns="44450" rIns="90488" bIns="44450">
            <a:spAutoFit/>
          </a:bodyPr>
          <a:lstStyle/>
          <a:p>
            <a:r>
              <a:rPr lang="en-US" sz="1800">
                <a:solidFill>
                  <a:schemeClr val="tx1"/>
                </a:solidFill>
                <a:latin typeface="Times" charset="0"/>
              </a:rPr>
              <a:t>Rs</a:t>
            </a:r>
          </a:p>
        </p:txBody>
      </p:sp>
      <p:sp>
        <p:nvSpPr>
          <p:cNvPr id="50202" name="Rectangle 26"/>
          <p:cNvSpPr>
            <a:spLocks noChangeArrowheads="1"/>
          </p:cNvSpPr>
          <p:nvPr/>
        </p:nvSpPr>
        <p:spPr bwMode="auto">
          <a:xfrm>
            <a:off x="3641725" y="2286000"/>
            <a:ext cx="396875" cy="363538"/>
          </a:xfrm>
          <a:prstGeom prst="rect">
            <a:avLst/>
          </a:prstGeom>
          <a:noFill/>
          <a:ln w="12700">
            <a:noFill/>
            <a:miter lim="800000"/>
            <a:headEnd/>
            <a:tailEnd/>
          </a:ln>
        </p:spPr>
        <p:txBody>
          <a:bodyPr wrap="none" lIns="90488" tIns="44450" rIns="90488" bIns="44450">
            <a:spAutoFit/>
          </a:bodyPr>
          <a:lstStyle/>
          <a:p>
            <a:r>
              <a:rPr lang="en-US" sz="1800">
                <a:solidFill>
                  <a:schemeClr val="tx1"/>
                </a:solidFill>
                <a:latin typeface="Times" charset="0"/>
              </a:rPr>
              <a:t>Rt</a:t>
            </a:r>
          </a:p>
        </p:txBody>
      </p:sp>
      <p:sp>
        <p:nvSpPr>
          <p:cNvPr id="50203" name="Rectangle 27"/>
          <p:cNvSpPr>
            <a:spLocks noChangeArrowheads="1"/>
          </p:cNvSpPr>
          <p:nvPr/>
        </p:nvSpPr>
        <p:spPr bwMode="auto">
          <a:xfrm>
            <a:off x="4191000" y="3048000"/>
            <a:ext cx="396875" cy="363538"/>
          </a:xfrm>
          <a:prstGeom prst="rect">
            <a:avLst/>
          </a:prstGeom>
          <a:noFill/>
          <a:ln w="12700">
            <a:noFill/>
            <a:miter lim="800000"/>
            <a:headEnd/>
            <a:tailEnd/>
          </a:ln>
        </p:spPr>
        <p:txBody>
          <a:bodyPr wrap="none" lIns="90488" tIns="44450" rIns="90488" bIns="44450">
            <a:spAutoFit/>
          </a:bodyPr>
          <a:lstStyle/>
          <a:p>
            <a:pPr algn="ctr"/>
            <a:r>
              <a:rPr lang="en-US" sz="1800">
                <a:solidFill>
                  <a:schemeClr val="tx1"/>
                </a:solidFill>
                <a:latin typeface="Times" charset="0"/>
              </a:rPr>
              <a:t>Rt</a:t>
            </a:r>
          </a:p>
        </p:txBody>
      </p:sp>
      <p:sp>
        <p:nvSpPr>
          <p:cNvPr id="50204" name="Rectangle 28"/>
          <p:cNvSpPr>
            <a:spLocks noChangeArrowheads="1"/>
          </p:cNvSpPr>
          <p:nvPr/>
        </p:nvSpPr>
        <p:spPr bwMode="auto">
          <a:xfrm>
            <a:off x="3209925" y="2286000"/>
            <a:ext cx="447675" cy="363538"/>
          </a:xfrm>
          <a:prstGeom prst="rect">
            <a:avLst/>
          </a:prstGeom>
          <a:noFill/>
          <a:ln w="12700">
            <a:noFill/>
            <a:miter lim="800000"/>
            <a:headEnd/>
            <a:tailEnd/>
          </a:ln>
        </p:spPr>
        <p:txBody>
          <a:bodyPr wrap="none" lIns="90488" tIns="44450" rIns="90488" bIns="44450">
            <a:spAutoFit/>
          </a:bodyPr>
          <a:lstStyle/>
          <a:p>
            <a:r>
              <a:rPr lang="en-US" sz="1800">
                <a:solidFill>
                  <a:schemeClr val="tx1"/>
                </a:solidFill>
                <a:latin typeface="Times" charset="0"/>
              </a:rPr>
              <a:t>Rd</a:t>
            </a:r>
          </a:p>
        </p:txBody>
      </p:sp>
      <p:sp>
        <p:nvSpPr>
          <p:cNvPr id="50205" name="Rectangle 29"/>
          <p:cNvSpPr>
            <a:spLocks noChangeArrowheads="1"/>
          </p:cNvSpPr>
          <p:nvPr/>
        </p:nvSpPr>
        <p:spPr bwMode="auto">
          <a:xfrm>
            <a:off x="2486025" y="1981200"/>
            <a:ext cx="952185" cy="397545"/>
          </a:xfrm>
          <a:prstGeom prst="rect">
            <a:avLst/>
          </a:prstGeom>
          <a:noFill/>
          <a:ln w="12700">
            <a:noFill/>
            <a:miter lim="800000"/>
            <a:headEnd/>
            <a:tailEnd/>
          </a:ln>
        </p:spPr>
        <p:txBody>
          <a:bodyPr wrap="none" lIns="90488" tIns="44450" rIns="90488" bIns="44450">
            <a:spAutoFit/>
          </a:bodyPr>
          <a:lstStyle/>
          <a:p>
            <a:r>
              <a:rPr lang="en-US" sz="2000" u="sng" dirty="0" err="1">
                <a:solidFill>
                  <a:srgbClr val="FF0000"/>
                </a:solidFill>
                <a:latin typeface="Times" charset="0"/>
              </a:rPr>
              <a:t>RegDst</a:t>
            </a:r>
            <a:endParaRPr lang="en-US" sz="2000" u="sng" dirty="0">
              <a:solidFill>
                <a:srgbClr val="FF0000"/>
              </a:solidFill>
              <a:latin typeface="Times" charset="0"/>
            </a:endParaRPr>
          </a:p>
        </p:txBody>
      </p:sp>
      <p:grpSp>
        <p:nvGrpSpPr>
          <p:cNvPr id="2" name="Group 30"/>
          <p:cNvGrpSpPr>
            <a:grpSpLocks/>
          </p:cNvGrpSpPr>
          <p:nvPr/>
        </p:nvGrpSpPr>
        <p:grpSpPr bwMode="auto">
          <a:xfrm>
            <a:off x="4521200" y="4894263"/>
            <a:ext cx="376238" cy="1082675"/>
            <a:chOff x="2848" y="3083"/>
            <a:chExt cx="237" cy="682"/>
          </a:xfrm>
        </p:grpSpPr>
        <p:sp>
          <p:nvSpPr>
            <p:cNvPr id="50301" name="Rectangle 31"/>
            <p:cNvSpPr>
              <a:spLocks noChangeArrowheads="1"/>
            </p:cNvSpPr>
            <p:nvPr/>
          </p:nvSpPr>
          <p:spPr bwMode="auto">
            <a:xfrm>
              <a:off x="2848" y="3088"/>
              <a:ext cx="224" cy="656"/>
            </a:xfrm>
            <a:prstGeom prst="rect">
              <a:avLst/>
            </a:prstGeom>
            <a:noFill/>
            <a:ln w="25400">
              <a:solidFill>
                <a:schemeClr val="tx1"/>
              </a:solidFill>
              <a:miter lim="800000"/>
              <a:headEnd/>
              <a:tailEnd/>
            </a:ln>
          </p:spPr>
          <p:txBody>
            <a:bodyPr wrap="none" anchor="ctr"/>
            <a:lstStyle/>
            <a:p>
              <a:endParaRPr lang="en-US"/>
            </a:p>
          </p:txBody>
        </p:sp>
        <p:sp>
          <p:nvSpPr>
            <p:cNvPr id="50302" name="Rectangle 32"/>
            <p:cNvSpPr>
              <a:spLocks noChangeArrowheads="1"/>
            </p:cNvSpPr>
            <p:nvPr/>
          </p:nvSpPr>
          <p:spPr bwMode="auto">
            <a:xfrm rot="5400000">
              <a:off x="2630" y="3309"/>
              <a:ext cx="682" cy="229"/>
            </a:xfrm>
            <a:prstGeom prst="rect">
              <a:avLst/>
            </a:prstGeom>
            <a:noFill/>
            <a:ln w="12700">
              <a:noFill/>
              <a:miter lim="800000"/>
              <a:headEnd/>
              <a:tailEnd/>
            </a:ln>
          </p:spPr>
          <p:txBody>
            <a:bodyPr wrap="none" lIns="90488" tIns="44450" rIns="90488" bIns="44450">
              <a:spAutoFit/>
            </a:bodyPr>
            <a:lstStyle/>
            <a:p>
              <a:r>
                <a:rPr lang="en-US" sz="1800" b="1">
                  <a:solidFill>
                    <a:schemeClr val="tx1"/>
                  </a:solidFill>
                  <a:latin typeface="Times" charset="0"/>
                </a:rPr>
                <a:t>Extender</a:t>
              </a:r>
              <a:endParaRPr lang="en-US" sz="2000" b="1">
                <a:solidFill>
                  <a:schemeClr val="tx1"/>
                </a:solidFill>
                <a:latin typeface="Times" charset="0"/>
              </a:endParaRPr>
            </a:p>
          </p:txBody>
        </p:sp>
      </p:grpSp>
      <p:sp>
        <p:nvSpPr>
          <p:cNvPr id="50207" name="Rectangle 33"/>
          <p:cNvSpPr>
            <a:spLocks noChangeArrowheads="1"/>
          </p:cNvSpPr>
          <p:nvPr/>
        </p:nvSpPr>
        <p:spPr bwMode="auto">
          <a:xfrm>
            <a:off x="5029200" y="5381625"/>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32</a:t>
            </a:r>
          </a:p>
        </p:txBody>
      </p:sp>
      <p:sp>
        <p:nvSpPr>
          <p:cNvPr id="50208" name="Line 34"/>
          <p:cNvSpPr>
            <a:spLocks noChangeShapeType="1"/>
          </p:cNvSpPr>
          <p:nvPr/>
        </p:nvSpPr>
        <p:spPr bwMode="auto">
          <a:xfrm flipH="1">
            <a:off x="5181600" y="5280025"/>
            <a:ext cx="88900" cy="130175"/>
          </a:xfrm>
          <a:prstGeom prst="line">
            <a:avLst/>
          </a:prstGeom>
          <a:noFill/>
          <a:ln w="12700">
            <a:solidFill>
              <a:schemeClr val="tx1"/>
            </a:solidFill>
            <a:round/>
            <a:headEnd/>
            <a:tailEnd/>
          </a:ln>
        </p:spPr>
        <p:txBody>
          <a:bodyPr wrap="none" anchor="ctr"/>
          <a:lstStyle/>
          <a:p>
            <a:endParaRPr lang="en-US"/>
          </a:p>
        </p:txBody>
      </p:sp>
      <p:sp>
        <p:nvSpPr>
          <p:cNvPr id="50209" name="Line 35"/>
          <p:cNvSpPr>
            <a:spLocks noChangeShapeType="1"/>
          </p:cNvSpPr>
          <p:nvPr/>
        </p:nvSpPr>
        <p:spPr bwMode="auto">
          <a:xfrm flipH="1">
            <a:off x="4102100" y="5281613"/>
            <a:ext cx="88900" cy="128587"/>
          </a:xfrm>
          <a:prstGeom prst="line">
            <a:avLst/>
          </a:prstGeom>
          <a:noFill/>
          <a:ln w="12700">
            <a:solidFill>
              <a:schemeClr val="tx1"/>
            </a:solidFill>
            <a:round/>
            <a:headEnd/>
            <a:tailEnd/>
          </a:ln>
        </p:spPr>
        <p:txBody>
          <a:bodyPr wrap="none" anchor="ctr"/>
          <a:lstStyle/>
          <a:p>
            <a:endParaRPr lang="en-US"/>
          </a:p>
        </p:txBody>
      </p:sp>
      <p:sp>
        <p:nvSpPr>
          <p:cNvPr id="50210" name="Rectangle 36"/>
          <p:cNvSpPr>
            <a:spLocks noChangeArrowheads="1"/>
          </p:cNvSpPr>
          <p:nvPr/>
        </p:nvSpPr>
        <p:spPr bwMode="auto">
          <a:xfrm>
            <a:off x="3886200" y="5381625"/>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16</a:t>
            </a:r>
          </a:p>
        </p:txBody>
      </p:sp>
      <p:sp>
        <p:nvSpPr>
          <p:cNvPr id="50211" name="Rectangle 37"/>
          <p:cNvSpPr>
            <a:spLocks noChangeArrowheads="1"/>
          </p:cNvSpPr>
          <p:nvPr/>
        </p:nvSpPr>
        <p:spPr bwMode="auto">
          <a:xfrm>
            <a:off x="2971800" y="5105400"/>
            <a:ext cx="900113"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imm16</a:t>
            </a:r>
          </a:p>
        </p:txBody>
      </p:sp>
      <p:sp>
        <p:nvSpPr>
          <p:cNvPr id="50212" name="Rectangle 38"/>
          <p:cNvSpPr>
            <a:spLocks noChangeArrowheads="1"/>
          </p:cNvSpPr>
          <p:nvPr/>
        </p:nvSpPr>
        <p:spPr bwMode="auto">
          <a:xfrm>
            <a:off x="5294313" y="6311900"/>
            <a:ext cx="1053174" cy="397545"/>
          </a:xfrm>
          <a:prstGeom prst="rect">
            <a:avLst/>
          </a:prstGeom>
          <a:noFill/>
          <a:ln w="12700">
            <a:noFill/>
            <a:miter lim="800000"/>
            <a:headEnd/>
            <a:tailEnd/>
          </a:ln>
        </p:spPr>
        <p:txBody>
          <a:bodyPr wrap="none" lIns="90488" tIns="44450" rIns="90488" bIns="44450">
            <a:spAutoFit/>
          </a:bodyPr>
          <a:lstStyle/>
          <a:p>
            <a:r>
              <a:rPr lang="en-US" sz="2000" u="sng">
                <a:solidFill>
                  <a:srgbClr val="FF0000"/>
                </a:solidFill>
                <a:latin typeface="Times" charset="0"/>
              </a:rPr>
              <a:t>ALUSrc</a:t>
            </a:r>
          </a:p>
        </p:txBody>
      </p:sp>
      <p:sp>
        <p:nvSpPr>
          <p:cNvPr id="50213" name="Rectangle 39"/>
          <p:cNvSpPr>
            <a:spLocks noChangeArrowheads="1"/>
          </p:cNvSpPr>
          <p:nvPr/>
        </p:nvSpPr>
        <p:spPr bwMode="auto">
          <a:xfrm>
            <a:off x="4343400" y="6311900"/>
            <a:ext cx="852799" cy="397545"/>
          </a:xfrm>
          <a:prstGeom prst="rect">
            <a:avLst/>
          </a:prstGeom>
          <a:noFill/>
          <a:ln w="12700">
            <a:noFill/>
            <a:miter lim="800000"/>
            <a:headEnd/>
            <a:tailEnd/>
          </a:ln>
        </p:spPr>
        <p:txBody>
          <a:bodyPr wrap="none" lIns="90488" tIns="44450" rIns="90488" bIns="44450">
            <a:spAutoFit/>
          </a:bodyPr>
          <a:lstStyle/>
          <a:p>
            <a:r>
              <a:rPr lang="en-US" sz="2000" u="sng">
                <a:solidFill>
                  <a:srgbClr val="FF0000"/>
                </a:solidFill>
                <a:latin typeface="Times" charset="0"/>
              </a:rPr>
              <a:t>ExtOp</a:t>
            </a:r>
          </a:p>
        </p:txBody>
      </p:sp>
      <p:sp>
        <p:nvSpPr>
          <p:cNvPr id="50214" name="Line 40"/>
          <p:cNvSpPr>
            <a:spLocks noChangeShapeType="1"/>
          </p:cNvSpPr>
          <p:nvPr/>
        </p:nvSpPr>
        <p:spPr bwMode="auto">
          <a:xfrm flipV="1">
            <a:off x="8610600" y="3124200"/>
            <a:ext cx="0" cy="1025525"/>
          </a:xfrm>
          <a:prstGeom prst="line">
            <a:avLst/>
          </a:prstGeom>
          <a:noFill/>
          <a:ln w="19050">
            <a:solidFill>
              <a:schemeClr val="tx1"/>
            </a:solidFill>
            <a:round/>
            <a:headEnd type="triangle" w="med" len="med"/>
            <a:tailEnd/>
          </a:ln>
        </p:spPr>
        <p:txBody>
          <a:bodyPr wrap="none" anchor="ctr"/>
          <a:lstStyle/>
          <a:p>
            <a:endParaRPr lang="en-US"/>
          </a:p>
        </p:txBody>
      </p:sp>
      <p:sp>
        <p:nvSpPr>
          <p:cNvPr id="50215" name="Rectangle 41"/>
          <p:cNvSpPr>
            <a:spLocks noChangeArrowheads="1"/>
          </p:cNvSpPr>
          <p:nvPr/>
        </p:nvSpPr>
        <p:spPr bwMode="auto">
          <a:xfrm>
            <a:off x="7696200" y="2743200"/>
            <a:ext cx="1323975" cy="393700"/>
          </a:xfrm>
          <a:prstGeom prst="rect">
            <a:avLst/>
          </a:prstGeom>
          <a:noFill/>
          <a:ln w="12700">
            <a:noFill/>
            <a:miter lim="800000"/>
            <a:headEnd/>
            <a:tailEnd/>
          </a:ln>
        </p:spPr>
        <p:txBody>
          <a:bodyPr wrap="none" lIns="90488" tIns="44450" rIns="90488" bIns="44450">
            <a:spAutoFit/>
          </a:bodyPr>
          <a:lstStyle/>
          <a:p>
            <a:r>
              <a:rPr lang="en-US" sz="2000" u="sng">
                <a:solidFill>
                  <a:srgbClr val="FF0000"/>
                </a:solidFill>
                <a:latin typeface="Times" charset="0"/>
              </a:rPr>
              <a:t>MemtoReg</a:t>
            </a:r>
          </a:p>
        </p:txBody>
      </p:sp>
      <p:sp>
        <p:nvSpPr>
          <p:cNvPr id="50216" name="Rectangle 42"/>
          <p:cNvSpPr>
            <a:spLocks noChangeArrowheads="1"/>
          </p:cNvSpPr>
          <p:nvPr/>
        </p:nvSpPr>
        <p:spPr bwMode="auto">
          <a:xfrm>
            <a:off x="6291263" y="5638800"/>
            <a:ext cx="490537"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clk</a:t>
            </a:r>
          </a:p>
        </p:txBody>
      </p:sp>
      <p:sp>
        <p:nvSpPr>
          <p:cNvPr id="50217" name="Rectangle 43"/>
          <p:cNvSpPr>
            <a:spLocks noChangeArrowheads="1"/>
          </p:cNvSpPr>
          <p:nvPr/>
        </p:nvSpPr>
        <p:spPr bwMode="auto">
          <a:xfrm>
            <a:off x="6019800" y="5105400"/>
            <a:ext cx="935038"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Data In</a:t>
            </a:r>
          </a:p>
        </p:txBody>
      </p:sp>
      <p:sp>
        <p:nvSpPr>
          <p:cNvPr id="50218" name="Line 44"/>
          <p:cNvSpPr>
            <a:spLocks noChangeShapeType="1"/>
          </p:cNvSpPr>
          <p:nvPr/>
        </p:nvSpPr>
        <p:spPr bwMode="auto">
          <a:xfrm flipH="1">
            <a:off x="6153150" y="5037138"/>
            <a:ext cx="88900" cy="128587"/>
          </a:xfrm>
          <a:prstGeom prst="line">
            <a:avLst/>
          </a:prstGeom>
          <a:noFill/>
          <a:ln w="12700">
            <a:solidFill>
              <a:schemeClr val="tx1"/>
            </a:solidFill>
            <a:round/>
            <a:headEnd/>
            <a:tailEnd/>
          </a:ln>
        </p:spPr>
        <p:txBody>
          <a:bodyPr wrap="none" anchor="ctr"/>
          <a:lstStyle/>
          <a:p>
            <a:endParaRPr lang="en-US"/>
          </a:p>
        </p:txBody>
      </p:sp>
      <p:sp>
        <p:nvSpPr>
          <p:cNvPr id="50219" name="Rectangle 45"/>
          <p:cNvSpPr>
            <a:spLocks noChangeArrowheads="1"/>
          </p:cNvSpPr>
          <p:nvPr/>
        </p:nvSpPr>
        <p:spPr bwMode="auto">
          <a:xfrm>
            <a:off x="6183313" y="4813300"/>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32</a:t>
            </a:r>
          </a:p>
        </p:txBody>
      </p:sp>
      <p:sp>
        <p:nvSpPr>
          <p:cNvPr id="50220" name="Line 46"/>
          <p:cNvSpPr>
            <a:spLocks noChangeShapeType="1"/>
          </p:cNvSpPr>
          <p:nvPr/>
        </p:nvSpPr>
        <p:spPr bwMode="auto">
          <a:xfrm flipV="1">
            <a:off x="7302500" y="3657600"/>
            <a:ext cx="12700" cy="1236663"/>
          </a:xfrm>
          <a:prstGeom prst="line">
            <a:avLst/>
          </a:prstGeom>
          <a:noFill/>
          <a:ln w="19050">
            <a:solidFill>
              <a:schemeClr val="tx1"/>
            </a:solidFill>
            <a:round/>
            <a:headEnd type="triangle" w="med" len="med"/>
            <a:tailEnd/>
          </a:ln>
        </p:spPr>
        <p:txBody>
          <a:bodyPr wrap="none" anchor="ctr"/>
          <a:lstStyle/>
          <a:p>
            <a:endParaRPr lang="en-US"/>
          </a:p>
        </p:txBody>
      </p:sp>
      <p:sp>
        <p:nvSpPr>
          <p:cNvPr id="50221" name="Rectangle 47"/>
          <p:cNvSpPr>
            <a:spLocks noChangeArrowheads="1"/>
          </p:cNvSpPr>
          <p:nvPr/>
        </p:nvSpPr>
        <p:spPr bwMode="auto">
          <a:xfrm>
            <a:off x="6934200" y="3200400"/>
            <a:ext cx="1041400" cy="393700"/>
          </a:xfrm>
          <a:prstGeom prst="rect">
            <a:avLst/>
          </a:prstGeom>
          <a:noFill/>
          <a:ln w="12700">
            <a:noFill/>
            <a:miter lim="800000"/>
            <a:headEnd/>
            <a:tailEnd/>
          </a:ln>
        </p:spPr>
        <p:txBody>
          <a:bodyPr wrap="none" lIns="90488" tIns="44450" rIns="90488" bIns="44450">
            <a:spAutoFit/>
          </a:bodyPr>
          <a:lstStyle/>
          <a:p>
            <a:r>
              <a:rPr lang="en-US" sz="2000" u="sng">
                <a:solidFill>
                  <a:srgbClr val="FF0000"/>
                </a:solidFill>
                <a:latin typeface="Times" charset="0"/>
              </a:rPr>
              <a:t>MemWr</a:t>
            </a:r>
          </a:p>
        </p:txBody>
      </p:sp>
      <p:sp>
        <p:nvSpPr>
          <p:cNvPr id="50222" name="Rectangle 48"/>
          <p:cNvSpPr>
            <a:spLocks noChangeArrowheads="1"/>
          </p:cNvSpPr>
          <p:nvPr/>
        </p:nvSpPr>
        <p:spPr bwMode="auto">
          <a:xfrm>
            <a:off x="5638800" y="3048000"/>
            <a:ext cx="617538" cy="393700"/>
          </a:xfrm>
          <a:prstGeom prst="rect">
            <a:avLst/>
          </a:prstGeom>
          <a:noFill/>
          <a:ln w="12700">
            <a:noFill/>
            <a:miter lim="800000"/>
            <a:headEnd/>
            <a:tailEnd/>
          </a:ln>
        </p:spPr>
        <p:txBody>
          <a:bodyPr wrap="none" lIns="90488" tIns="44450" rIns="90488" bIns="44450">
            <a:spAutoFit/>
          </a:bodyPr>
          <a:lstStyle/>
          <a:p>
            <a:r>
              <a:rPr lang="en-US" sz="2000">
                <a:latin typeface="Times" charset="0"/>
              </a:rPr>
              <a:t>zero</a:t>
            </a:r>
          </a:p>
        </p:txBody>
      </p:sp>
      <p:grpSp>
        <p:nvGrpSpPr>
          <p:cNvPr id="3" name="Group 49"/>
          <p:cNvGrpSpPr>
            <a:grpSpLocks/>
          </p:cNvGrpSpPr>
          <p:nvPr/>
        </p:nvGrpSpPr>
        <p:grpSpPr bwMode="auto">
          <a:xfrm>
            <a:off x="3200400" y="2714625"/>
            <a:ext cx="838200" cy="333375"/>
            <a:chOff x="2640" y="1422"/>
            <a:chExt cx="528" cy="210"/>
          </a:xfrm>
        </p:grpSpPr>
        <p:sp>
          <p:nvSpPr>
            <p:cNvPr id="50298" name="Rectangle 50"/>
            <p:cNvSpPr>
              <a:spLocks noChangeArrowheads="1"/>
            </p:cNvSpPr>
            <p:nvPr/>
          </p:nvSpPr>
          <p:spPr bwMode="auto">
            <a:xfrm>
              <a:off x="2928" y="1422"/>
              <a:ext cx="178"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0</a:t>
              </a:r>
            </a:p>
          </p:txBody>
        </p:sp>
        <p:sp>
          <p:nvSpPr>
            <p:cNvPr id="50299" name="Rectangle 51"/>
            <p:cNvSpPr>
              <a:spLocks noChangeArrowheads="1"/>
            </p:cNvSpPr>
            <p:nvPr/>
          </p:nvSpPr>
          <p:spPr bwMode="auto">
            <a:xfrm>
              <a:off x="2688" y="1422"/>
              <a:ext cx="178"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1</a:t>
              </a:r>
            </a:p>
          </p:txBody>
        </p:sp>
        <p:sp>
          <p:nvSpPr>
            <p:cNvPr id="50300" name="Freeform 52"/>
            <p:cNvSpPr>
              <a:spLocks/>
            </p:cNvSpPr>
            <p:nvPr/>
          </p:nvSpPr>
          <p:spPr bwMode="auto">
            <a:xfrm>
              <a:off x="2640" y="1440"/>
              <a:ext cx="528" cy="192"/>
            </a:xfrm>
            <a:custGeom>
              <a:avLst/>
              <a:gdLst>
                <a:gd name="T0" fmla="*/ 0 w 528"/>
                <a:gd name="T1" fmla="*/ 0 h 192"/>
                <a:gd name="T2" fmla="*/ 48 w 528"/>
                <a:gd name="T3" fmla="*/ 192 h 192"/>
                <a:gd name="T4" fmla="*/ 480 w 528"/>
                <a:gd name="T5" fmla="*/ 192 h 192"/>
                <a:gd name="T6" fmla="*/ 528 w 528"/>
                <a:gd name="T7" fmla="*/ 0 h 192"/>
                <a:gd name="T8" fmla="*/ 0 w 528"/>
                <a:gd name="T9" fmla="*/ 0 h 192"/>
                <a:gd name="T10" fmla="*/ 0 60000 65536"/>
                <a:gd name="T11" fmla="*/ 0 60000 65536"/>
                <a:gd name="T12" fmla="*/ 0 60000 65536"/>
                <a:gd name="T13" fmla="*/ 0 60000 65536"/>
                <a:gd name="T14" fmla="*/ 0 60000 65536"/>
                <a:gd name="T15" fmla="*/ 0 w 528"/>
                <a:gd name="T16" fmla="*/ 0 h 192"/>
                <a:gd name="T17" fmla="*/ 528 w 528"/>
                <a:gd name="T18" fmla="*/ 192 h 192"/>
              </a:gdLst>
              <a:ahLst/>
              <a:cxnLst>
                <a:cxn ang="T10">
                  <a:pos x="T0" y="T1"/>
                </a:cxn>
                <a:cxn ang="T11">
                  <a:pos x="T2" y="T3"/>
                </a:cxn>
                <a:cxn ang="T12">
                  <a:pos x="T4" y="T5"/>
                </a:cxn>
                <a:cxn ang="T13">
                  <a:pos x="T6" y="T7"/>
                </a:cxn>
                <a:cxn ang="T14">
                  <a:pos x="T8" y="T9"/>
                </a:cxn>
              </a:cxnLst>
              <a:rect l="T15" t="T16" r="T17" b="T18"/>
              <a:pathLst>
                <a:path w="528" h="192">
                  <a:moveTo>
                    <a:pt x="0" y="0"/>
                  </a:moveTo>
                  <a:lnTo>
                    <a:pt x="48" y="192"/>
                  </a:lnTo>
                  <a:lnTo>
                    <a:pt x="480" y="192"/>
                  </a:lnTo>
                  <a:lnTo>
                    <a:pt x="528" y="0"/>
                  </a:lnTo>
                  <a:lnTo>
                    <a:pt x="0" y="0"/>
                  </a:lnTo>
                  <a:close/>
                </a:path>
              </a:pathLst>
            </a:custGeom>
            <a:noFill/>
            <a:ln w="28575">
              <a:solidFill>
                <a:schemeClr val="tx1"/>
              </a:solidFill>
              <a:round/>
              <a:headEnd/>
              <a:tailEnd/>
            </a:ln>
          </p:spPr>
          <p:txBody>
            <a:bodyPr wrap="none" anchor="ctr"/>
            <a:lstStyle/>
            <a:p>
              <a:endParaRPr lang="en-US"/>
            </a:p>
          </p:txBody>
        </p:sp>
      </p:grpSp>
      <p:sp>
        <p:nvSpPr>
          <p:cNvPr id="50224" name="Rectangle 53"/>
          <p:cNvSpPr>
            <a:spLocks noChangeArrowheads="1"/>
          </p:cNvSpPr>
          <p:nvPr/>
        </p:nvSpPr>
        <p:spPr bwMode="auto">
          <a:xfrm>
            <a:off x="3200400" y="3657600"/>
            <a:ext cx="1447800" cy="990600"/>
          </a:xfrm>
          <a:prstGeom prst="rect">
            <a:avLst/>
          </a:prstGeom>
          <a:noFill/>
          <a:ln w="38100">
            <a:solidFill>
              <a:schemeClr val="tx1"/>
            </a:solidFill>
            <a:miter lim="800000"/>
            <a:headEnd/>
            <a:tailEnd/>
          </a:ln>
        </p:spPr>
        <p:txBody>
          <a:bodyPr wrap="none" anchor="ctr"/>
          <a:lstStyle/>
          <a:p>
            <a:endParaRPr lang="en-US"/>
          </a:p>
        </p:txBody>
      </p:sp>
      <p:grpSp>
        <p:nvGrpSpPr>
          <p:cNvPr id="4" name="Group 54"/>
          <p:cNvGrpSpPr>
            <a:grpSpLocks/>
          </p:cNvGrpSpPr>
          <p:nvPr/>
        </p:nvGrpSpPr>
        <p:grpSpPr bwMode="auto">
          <a:xfrm>
            <a:off x="5508625" y="4267200"/>
            <a:ext cx="358775" cy="1219200"/>
            <a:chOff x="3518" y="2640"/>
            <a:chExt cx="226" cy="768"/>
          </a:xfrm>
        </p:grpSpPr>
        <p:sp>
          <p:nvSpPr>
            <p:cNvPr id="50295" name="Rectangle 55"/>
            <p:cNvSpPr>
              <a:spLocks noChangeArrowheads="1"/>
            </p:cNvSpPr>
            <p:nvPr/>
          </p:nvSpPr>
          <p:spPr bwMode="auto">
            <a:xfrm>
              <a:off x="3518" y="2696"/>
              <a:ext cx="178"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0</a:t>
              </a:r>
            </a:p>
          </p:txBody>
        </p:sp>
        <p:sp>
          <p:nvSpPr>
            <p:cNvPr id="50296" name="Rectangle 56"/>
            <p:cNvSpPr>
              <a:spLocks noChangeArrowheads="1"/>
            </p:cNvSpPr>
            <p:nvPr/>
          </p:nvSpPr>
          <p:spPr bwMode="auto">
            <a:xfrm>
              <a:off x="3518" y="3187"/>
              <a:ext cx="178"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1</a:t>
              </a:r>
            </a:p>
          </p:txBody>
        </p:sp>
        <p:sp>
          <p:nvSpPr>
            <p:cNvPr id="50297" name="Freeform 57"/>
            <p:cNvSpPr>
              <a:spLocks/>
            </p:cNvSpPr>
            <p:nvPr/>
          </p:nvSpPr>
          <p:spPr bwMode="auto">
            <a:xfrm>
              <a:off x="3552" y="2640"/>
              <a:ext cx="192" cy="768"/>
            </a:xfrm>
            <a:custGeom>
              <a:avLst/>
              <a:gdLst>
                <a:gd name="T0" fmla="*/ 0 w 192"/>
                <a:gd name="T1" fmla="*/ 0 h 768"/>
                <a:gd name="T2" fmla="*/ 0 w 192"/>
                <a:gd name="T3" fmla="*/ 768 h 768"/>
                <a:gd name="T4" fmla="*/ 192 w 192"/>
                <a:gd name="T5" fmla="*/ 672 h 768"/>
                <a:gd name="T6" fmla="*/ 192 w 192"/>
                <a:gd name="T7" fmla="*/ 96 h 768"/>
                <a:gd name="T8" fmla="*/ 0 w 192"/>
                <a:gd name="T9" fmla="*/ 0 h 768"/>
                <a:gd name="T10" fmla="*/ 0 60000 65536"/>
                <a:gd name="T11" fmla="*/ 0 60000 65536"/>
                <a:gd name="T12" fmla="*/ 0 60000 65536"/>
                <a:gd name="T13" fmla="*/ 0 60000 65536"/>
                <a:gd name="T14" fmla="*/ 0 60000 65536"/>
                <a:gd name="T15" fmla="*/ 0 w 192"/>
                <a:gd name="T16" fmla="*/ 0 h 768"/>
                <a:gd name="T17" fmla="*/ 192 w 192"/>
                <a:gd name="T18" fmla="*/ 768 h 768"/>
              </a:gdLst>
              <a:ahLst/>
              <a:cxnLst>
                <a:cxn ang="T10">
                  <a:pos x="T0" y="T1"/>
                </a:cxn>
                <a:cxn ang="T11">
                  <a:pos x="T2" y="T3"/>
                </a:cxn>
                <a:cxn ang="T12">
                  <a:pos x="T4" y="T5"/>
                </a:cxn>
                <a:cxn ang="T13">
                  <a:pos x="T6" y="T7"/>
                </a:cxn>
                <a:cxn ang="T14">
                  <a:pos x="T8" y="T9"/>
                </a:cxn>
              </a:cxnLst>
              <a:rect l="T15" t="T16" r="T17" b="T18"/>
              <a:pathLst>
                <a:path w="192" h="768">
                  <a:moveTo>
                    <a:pt x="0" y="0"/>
                  </a:moveTo>
                  <a:lnTo>
                    <a:pt x="0" y="768"/>
                  </a:lnTo>
                  <a:lnTo>
                    <a:pt x="192" y="672"/>
                  </a:lnTo>
                  <a:lnTo>
                    <a:pt x="192" y="96"/>
                  </a:lnTo>
                  <a:lnTo>
                    <a:pt x="0" y="0"/>
                  </a:lnTo>
                  <a:close/>
                </a:path>
              </a:pathLst>
            </a:custGeom>
            <a:noFill/>
            <a:ln w="28575">
              <a:solidFill>
                <a:schemeClr val="tx1"/>
              </a:solidFill>
              <a:round/>
              <a:headEnd/>
              <a:tailEnd/>
            </a:ln>
          </p:spPr>
          <p:txBody>
            <a:bodyPr wrap="none" anchor="ctr"/>
            <a:lstStyle/>
            <a:p>
              <a:endParaRPr lang="en-US"/>
            </a:p>
          </p:txBody>
        </p:sp>
      </p:grpSp>
      <p:grpSp>
        <p:nvGrpSpPr>
          <p:cNvPr id="5" name="Group 58"/>
          <p:cNvGrpSpPr>
            <a:grpSpLocks/>
          </p:cNvGrpSpPr>
          <p:nvPr/>
        </p:nvGrpSpPr>
        <p:grpSpPr bwMode="auto">
          <a:xfrm>
            <a:off x="6372225" y="3657600"/>
            <a:ext cx="485775" cy="1143000"/>
            <a:chOff x="4009" y="2304"/>
            <a:chExt cx="306" cy="720"/>
          </a:xfrm>
        </p:grpSpPr>
        <p:sp>
          <p:nvSpPr>
            <p:cNvPr id="50292" name="Rectangle 59"/>
            <p:cNvSpPr>
              <a:spLocks noChangeArrowheads="1"/>
            </p:cNvSpPr>
            <p:nvPr/>
          </p:nvSpPr>
          <p:spPr bwMode="auto">
            <a:xfrm>
              <a:off x="4009" y="2322"/>
              <a:ext cx="191" cy="192"/>
            </a:xfrm>
            <a:prstGeom prst="rect">
              <a:avLst/>
            </a:prstGeom>
            <a:noFill/>
            <a:ln w="12700">
              <a:noFill/>
              <a:miter lim="800000"/>
              <a:headEnd/>
              <a:tailEnd/>
            </a:ln>
          </p:spPr>
          <p:txBody>
            <a:bodyPr wrap="none" lIns="90488" tIns="44450" rIns="90488" bIns="44450">
              <a:spAutoFit/>
            </a:bodyPr>
            <a:lstStyle/>
            <a:p>
              <a:r>
                <a:rPr lang="en-US" sz="1400" b="1">
                  <a:solidFill>
                    <a:schemeClr val="tx1"/>
                  </a:solidFill>
                  <a:latin typeface="Times" charset="0"/>
                </a:rPr>
                <a:t>Z</a:t>
              </a:r>
            </a:p>
          </p:txBody>
        </p:sp>
        <p:sp>
          <p:nvSpPr>
            <p:cNvPr id="50293" name="Rectangle 60"/>
            <p:cNvSpPr>
              <a:spLocks noChangeArrowheads="1"/>
            </p:cNvSpPr>
            <p:nvPr/>
          </p:nvSpPr>
          <p:spPr bwMode="auto">
            <a:xfrm rot="5400000">
              <a:off x="3993" y="2583"/>
              <a:ext cx="384" cy="210"/>
            </a:xfrm>
            <a:prstGeom prst="rect">
              <a:avLst/>
            </a:prstGeom>
            <a:noFill/>
            <a:ln w="12700">
              <a:noFill/>
              <a:miter lim="800000"/>
              <a:headEnd/>
              <a:tailEnd/>
            </a:ln>
          </p:spPr>
          <p:txBody>
            <a:bodyPr wrap="none" lIns="90488" tIns="44450" rIns="90488" bIns="44450">
              <a:spAutoFit/>
            </a:bodyPr>
            <a:lstStyle/>
            <a:p>
              <a:r>
                <a:rPr lang="en-US" sz="1600" b="1">
                  <a:solidFill>
                    <a:schemeClr val="tx1"/>
                  </a:solidFill>
                  <a:latin typeface="Times" charset="0"/>
                </a:rPr>
                <a:t>ALU</a:t>
              </a:r>
            </a:p>
          </p:txBody>
        </p:sp>
        <p:sp>
          <p:nvSpPr>
            <p:cNvPr id="50294" name="Freeform 61"/>
            <p:cNvSpPr>
              <a:spLocks/>
            </p:cNvSpPr>
            <p:nvPr/>
          </p:nvSpPr>
          <p:spPr bwMode="auto">
            <a:xfrm>
              <a:off x="4032" y="2304"/>
              <a:ext cx="283" cy="720"/>
            </a:xfrm>
            <a:custGeom>
              <a:avLst/>
              <a:gdLst>
                <a:gd name="T0" fmla="*/ 0 w 240"/>
                <a:gd name="T1" fmla="*/ 0 h 672"/>
                <a:gd name="T2" fmla="*/ 0 w 240"/>
                <a:gd name="T3" fmla="*/ 331 h 672"/>
                <a:gd name="T4" fmla="*/ 67 w 240"/>
                <a:gd name="T5" fmla="*/ 386 h 672"/>
                <a:gd name="T6" fmla="*/ 0 w 240"/>
                <a:gd name="T7" fmla="*/ 440 h 672"/>
                <a:gd name="T8" fmla="*/ 0 w 240"/>
                <a:gd name="T9" fmla="*/ 771 h 672"/>
                <a:gd name="T10" fmla="*/ 334 w 240"/>
                <a:gd name="T11" fmla="*/ 551 h 672"/>
                <a:gd name="T12" fmla="*/ 334 w 240"/>
                <a:gd name="T13" fmla="*/ 221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lstStyle/>
            <a:p>
              <a:endParaRPr lang="en-US"/>
            </a:p>
          </p:txBody>
        </p:sp>
      </p:grpSp>
      <p:grpSp>
        <p:nvGrpSpPr>
          <p:cNvPr id="6" name="Group 62"/>
          <p:cNvGrpSpPr>
            <a:grpSpLocks/>
          </p:cNvGrpSpPr>
          <p:nvPr/>
        </p:nvGrpSpPr>
        <p:grpSpPr bwMode="auto">
          <a:xfrm>
            <a:off x="8404225" y="4038600"/>
            <a:ext cx="358775" cy="1600200"/>
            <a:chOff x="5294" y="2544"/>
            <a:chExt cx="226" cy="1008"/>
          </a:xfrm>
        </p:grpSpPr>
        <p:sp>
          <p:nvSpPr>
            <p:cNvPr id="50289" name="Rectangle 63"/>
            <p:cNvSpPr>
              <a:spLocks noChangeArrowheads="1"/>
            </p:cNvSpPr>
            <p:nvPr/>
          </p:nvSpPr>
          <p:spPr bwMode="auto">
            <a:xfrm>
              <a:off x="5294" y="2622"/>
              <a:ext cx="178"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0</a:t>
              </a:r>
            </a:p>
          </p:txBody>
        </p:sp>
        <p:sp>
          <p:nvSpPr>
            <p:cNvPr id="50290" name="Rectangle 64"/>
            <p:cNvSpPr>
              <a:spLocks noChangeArrowheads="1"/>
            </p:cNvSpPr>
            <p:nvPr/>
          </p:nvSpPr>
          <p:spPr bwMode="auto">
            <a:xfrm>
              <a:off x="5294" y="3246"/>
              <a:ext cx="178"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1</a:t>
              </a:r>
            </a:p>
          </p:txBody>
        </p:sp>
        <p:sp>
          <p:nvSpPr>
            <p:cNvPr id="50291" name="Freeform 65"/>
            <p:cNvSpPr>
              <a:spLocks/>
            </p:cNvSpPr>
            <p:nvPr/>
          </p:nvSpPr>
          <p:spPr bwMode="auto">
            <a:xfrm>
              <a:off x="5328" y="2544"/>
              <a:ext cx="192" cy="1008"/>
            </a:xfrm>
            <a:custGeom>
              <a:avLst/>
              <a:gdLst>
                <a:gd name="T0" fmla="*/ 0 w 192"/>
                <a:gd name="T1" fmla="*/ 0 h 1008"/>
                <a:gd name="T2" fmla="*/ 0 w 192"/>
                <a:gd name="T3" fmla="*/ 1008 h 1008"/>
                <a:gd name="T4" fmla="*/ 192 w 192"/>
                <a:gd name="T5" fmla="*/ 864 h 1008"/>
                <a:gd name="T6" fmla="*/ 192 w 192"/>
                <a:gd name="T7" fmla="*/ 144 h 1008"/>
                <a:gd name="T8" fmla="*/ 0 w 192"/>
                <a:gd name="T9" fmla="*/ 0 h 1008"/>
                <a:gd name="T10" fmla="*/ 0 60000 65536"/>
                <a:gd name="T11" fmla="*/ 0 60000 65536"/>
                <a:gd name="T12" fmla="*/ 0 60000 65536"/>
                <a:gd name="T13" fmla="*/ 0 60000 65536"/>
                <a:gd name="T14" fmla="*/ 0 60000 65536"/>
                <a:gd name="T15" fmla="*/ 0 w 192"/>
                <a:gd name="T16" fmla="*/ 0 h 1008"/>
                <a:gd name="T17" fmla="*/ 192 w 192"/>
                <a:gd name="T18" fmla="*/ 1008 h 1008"/>
              </a:gdLst>
              <a:ahLst/>
              <a:cxnLst>
                <a:cxn ang="T10">
                  <a:pos x="T0" y="T1"/>
                </a:cxn>
                <a:cxn ang="T11">
                  <a:pos x="T2" y="T3"/>
                </a:cxn>
                <a:cxn ang="T12">
                  <a:pos x="T4" y="T5"/>
                </a:cxn>
                <a:cxn ang="T13">
                  <a:pos x="T6" y="T7"/>
                </a:cxn>
                <a:cxn ang="T14">
                  <a:pos x="T8" y="T9"/>
                </a:cxn>
              </a:cxnLst>
              <a:rect l="T15" t="T16" r="T17" b="T18"/>
              <a:pathLst>
                <a:path w="192" h="1008">
                  <a:moveTo>
                    <a:pt x="0" y="0"/>
                  </a:moveTo>
                  <a:lnTo>
                    <a:pt x="0" y="1008"/>
                  </a:lnTo>
                  <a:lnTo>
                    <a:pt x="192" y="864"/>
                  </a:lnTo>
                  <a:lnTo>
                    <a:pt x="192" y="144"/>
                  </a:lnTo>
                  <a:lnTo>
                    <a:pt x="0" y="0"/>
                  </a:lnTo>
                  <a:close/>
                </a:path>
              </a:pathLst>
            </a:custGeom>
            <a:noFill/>
            <a:ln w="28575">
              <a:solidFill>
                <a:schemeClr val="tx1"/>
              </a:solidFill>
              <a:round/>
              <a:headEnd/>
              <a:tailEnd/>
            </a:ln>
          </p:spPr>
          <p:txBody>
            <a:bodyPr wrap="none" anchor="ctr"/>
            <a:lstStyle/>
            <a:p>
              <a:endParaRPr lang="en-US"/>
            </a:p>
          </p:txBody>
        </p:sp>
      </p:grpSp>
      <p:grpSp>
        <p:nvGrpSpPr>
          <p:cNvPr id="7" name="Group 66"/>
          <p:cNvGrpSpPr>
            <a:grpSpLocks/>
          </p:cNvGrpSpPr>
          <p:nvPr/>
        </p:nvGrpSpPr>
        <p:grpSpPr bwMode="auto">
          <a:xfrm>
            <a:off x="6981825" y="4848225"/>
            <a:ext cx="1146175" cy="1181100"/>
            <a:chOff x="4398" y="3054"/>
            <a:chExt cx="722" cy="744"/>
          </a:xfrm>
        </p:grpSpPr>
        <p:sp>
          <p:nvSpPr>
            <p:cNvPr id="50283" name="Rectangle 67"/>
            <p:cNvSpPr>
              <a:spLocks noChangeArrowheads="1"/>
            </p:cNvSpPr>
            <p:nvPr/>
          </p:nvSpPr>
          <p:spPr bwMode="auto">
            <a:xfrm>
              <a:off x="4410" y="3087"/>
              <a:ext cx="710" cy="711"/>
            </a:xfrm>
            <a:prstGeom prst="rect">
              <a:avLst/>
            </a:prstGeom>
            <a:noFill/>
            <a:ln w="25400">
              <a:solidFill>
                <a:schemeClr val="tx1"/>
              </a:solidFill>
              <a:miter lim="800000"/>
              <a:headEnd/>
              <a:tailEnd/>
            </a:ln>
          </p:spPr>
          <p:txBody>
            <a:bodyPr wrap="none" anchor="ctr"/>
            <a:lstStyle/>
            <a:p>
              <a:endParaRPr lang="en-US"/>
            </a:p>
          </p:txBody>
        </p:sp>
        <p:sp>
          <p:nvSpPr>
            <p:cNvPr id="50284" name="Rectangle 68"/>
            <p:cNvSpPr>
              <a:spLocks noChangeArrowheads="1"/>
            </p:cNvSpPr>
            <p:nvPr/>
          </p:nvSpPr>
          <p:spPr bwMode="auto">
            <a:xfrm>
              <a:off x="4398" y="3054"/>
              <a:ext cx="420"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WrEn</a:t>
              </a:r>
            </a:p>
          </p:txBody>
        </p:sp>
        <p:sp>
          <p:nvSpPr>
            <p:cNvPr id="50285" name="Rectangle 69"/>
            <p:cNvSpPr>
              <a:spLocks noChangeArrowheads="1"/>
            </p:cNvSpPr>
            <p:nvPr/>
          </p:nvSpPr>
          <p:spPr bwMode="auto">
            <a:xfrm>
              <a:off x="4783" y="3054"/>
              <a:ext cx="313"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Adr</a:t>
              </a:r>
            </a:p>
          </p:txBody>
        </p:sp>
        <p:sp>
          <p:nvSpPr>
            <p:cNvPr id="50286" name="Rectangle 70"/>
            <p:cNvSpPr>
              <a:spLocks noChangeArrowheads="1"/>
            </p:cNvSpPr>
            <p:nvPr/>
          </p:nvSpPr>
          <p:spPr bwMode="auto">
            <a:xfrm>
              <a:off x="4416" y="3311"/>
              <a:ext cx="700" cy="364"/>
            </a:xfrm>
            <a:prstGeom prst="rect">
              <a:avLst/>
            </a:prstGeom>
            <a:noFill/>
            <a:ln w="12700">
              <a:noFill/>
              <a:miter lim="800000"/>
              <a:headEnd/>
              <a:tailEnd/>
            </a:ln>
          </p:spPr>
          <p:txBody>
            <a:bodyPr wrap="none" lIns="90488" tIns="44450" rIns="90488" bIns="44450">
              <a:spAutoFit/>
            </a:bodyPr>
            <a:lstStyle/>
            <a:p>
              <a:pPr algn="ctr">
                <a:lnSpc>
                  <a:spcPct val="80000"/>
                </a:lnSpc>
              </a:pPr>
              <a:r>
                <a:rPr lang="en-US" sz="2000" b="1">
                  <a:solidFill>
                    <a:schemeClr val="tx1"/>
                  </a:solidFill>
                  <a:latin typeface="Times" charset="0"/>
                </a:rPr>
                <a:t>Data</a:t>
              </a:r>
            </a:p>
            <a:p>
              <a:pPr algn="ctr">
                <a:lnSpc>
                  <a:spcPct val="80000"/>
                </a:lnSpc>
              </a:pPr>
              <a:r>
                <a:rPr lang="en-US" sz="2000" b="1">
                  <a:solidFill>
                    <a:schemeClr val="tx1"/>
                  </a:solidFill>
                  <a:latin typeface="Times" charset="0"/>
                </a:rPr>
                <a:t>Memory</a:t>
              </a:r>
            </a:p>
          </p:txBody>
        </p:sp>
        <p:sp>
          <p:nvSpPr>
            <p:cNvPr id="50287" name="Line 71"/>
            <p:cNvSpPr>
              <a:spLocks noChangeShapeType="1"/>
            </p:cNvSpPr>
            <p:nvPr/>
          </p:nvSpPr>
          <p:spPr bwMode="auto">
            <a:xfrm>
              <a:off x="4416" y="3648"/>
              <a:ext cx="96" cy="48"/>
            </a:xfrm>
            <a:prstGeom prst="line">
              <a:avLst/>
            </a:prstGeom>
            <a:noFill/>
            <a:ln w="12700">
              <a:solidFill>
                <a:schemeClr val="tx1"/>
              </a:solidFill>
              <a:round/>
              <a:headEnd/>
              <a:tailEnd/>
            </a:ln>
          </p:spPr>
          <p:txBody>
            <a:bodyPr wrap="none" anchor="ctr"/>
            <a:lstStyle/>
            <a:p>
              <a:endParaRPr lang="en-US"/>
            </a:p>
          </p:txBody>
        </p:sp>
        <p:sp>
          <p:nvSpPr>
            <p:cNvPr id="50288" name="Line 72"/>
            <p:cNvSpPr>
              <a:spLocks noChangeShapeType="1"/>
            </p:cNvSpPr>
            <p:nvPr/>
          </p:nvSpPr>
          <p:spPr bwMode="auto">
            <a:xfrm flipH="1">
              <a:off x="4416" y="3696"/>
              <a:ext cx="96" cy="48"/>
            </a:xfrm>
            <a:prstGeom prst="line">
              <a:avLst/>
            </a:prstGeom>
            <a:noFill/>
            <a:ln w="12700">
              <a:solidFill>
                <a:schemeClr val="tx1"/>
              </a:solidFill>
              <a:round/>
              <a:headEnd/>
              <a:tailEnd/>
            </a:ln>
          </p:spPr>
          <p:txBody>
            <a:bodyPr wrap="none" anchor="ctr"/>
            <a:lstStyle/>
            <a:p>
              <a:endParaRPr lang="en-US"/>
            </a:p>
          </p:txBody>
        </p:sp>
      </p:grpSp>
      <p:sp>
        <p:nvSpPr>
          <p:cNvPr id="50229" name="Line 73"/>
          <p:cNvSpPr>
            <a:spLocks noChangeShapeType="1"/>
          </p:cNvSpPr>
          <p:nvPr/>
        </p:nvSpPr>
        <p:spPr bwMode="auto">
          <a:xfrm>
            <a:off x="3429000" y="2590800"/>
            <a:ext cx="0" cy="152400"/>
          </a:xfrm>
          <a:prstGeom prst="line">
            <a:avLst/>
          </a:prstGeom>
          <a:noFill/>
          <a:ln w="12700">
            <a:solidFill>
              <a:schemeClr val="tx1"/>
            </a:solidFill>
            <a:round/>
            <a:headEnd/>
            <a:tailEnd/>
          </a:ln>
        </p:spPr>
        <p:txBody>
          <a:bodyPr wrap="none" anchor="ctr"/>
          <a:lstStyle/>
          <a:p>
            <a:endParaRPr lang="en-US"/>
          </a:p>
        </p:txBody>
      </p:sp>
      <p:sp>
        <p:nvSpPr>
          <p:cNvPr id="50230" name="Line 74"/>
          <p:cNvSpPr>
            <a:spLocks noChangeShapeType="1"/>
          </p:cNvSpPr>
          <p:nvPr/>
        </p:nvSpPr>
        <p:spPr bwMode="auto">
          <a:xfrm>
            <a:off x="3810000" y="2590800"/>
            <a:ext cx="0" cy="152400"/>
          </a:xfrm>
          <a:prstGeom prst="line">
            <a:avLst/>
          </a:prstGeom>
          <a:noFill/>
          <a:ln w="12700">
            <a:solidFill>
              <a:schemeClr val="tx1"/>
            </a:solidFill>
            <a:round/>
            <a:headEnd/>
            <a:tailEnd/>
          </a:ln>
        </p:spPr>
        <p:txBody>
          <a:bodyPr wrap="none" anchor="ctr"/>
          <a:lstStyle/>
          <a:p>
            <a:endParaRPr lang="en-US"/>
          </a:p>
        </p:txBody>
      </p:sp>
      <p:sp>
        <p:nvSpPr>
          <p:cNvPr id="50231" name="Freeform 75"/>
          <p:cNvSpPr>
            <a:spLocks/>
          </p:cNvSpPr>
          <p:nvPr/>
        </p:nvSpPr>
        <p:spPr bwMode="auto">
          <a:xfrm>
            <a:off x="2895600" y="2362200"/>
            <a:ext cx="304800" cy="533400"/>
          </a:xfrm>
          <a:custGeom>
            <a:avLst/>
            <a:gdLst>
              <a:gd name="T0" fmla="*/ 0 w 192"/>
              <a:gd name="T1" fmla="*/ 0 h 336"/>
              <a:gd name="T2" fmla="*/ 0 w 192"/>
              <a:gd name="T3" fmla="*/ 846772500 h 336"/>
              <a:gd name="T4" fmla="*/ 483870000 w 192"/>
              <a:gd name="T5" fmla="*/ 846772500 h 336"/>
              <a:gd name="T6" fmla="*/ 0 60000 65536"/>
              <a:gd name="T7" fmla="*/ 0 60000 65536"/>
              <a:gd name="T8" fmla="*/ 0 60000 65536"/>
              <a:gd name="T9" fmla="*/ 0 w 192"/>
              <a:gd name="T10" fmla="*/ 0 h 336"/>
              <a:gd name="T11" fmla="*/ 192 w 192"/>
              <a:gd name="T12" fmla="*/ 336 h 336"/>
            </a:gdLst>
            <a:ahLst/>
            <a:cxnLst>
              <a:cxn ang="T6">
                <a:pos x="T0" y="T1"/>
              </a:cxn>
              <a:cxn ang="T7">
                <a:pos x="T2" y="T3"/>
              </a:cxn>
              <a:cxn ang="T8">
                <a:pos x="T4" y="T5"/>
              </a:cxn>
            </a:cxnLst>
            <a:rect l="T9" t="T10" r="T11" b="T12"/>
            <a:pathLst>
              <a:path w="192" h="336">
                <a:moveTo>
                  <a:pt x="0" y="0"/>
                </a:moveTo>
                <a:lnTo>
                  <a:pt x="0" y="336"/>
                </a:lnTo>
                <a:lnTo>
                  <a:pt x="192" y="336"/>
                </a:lnTo>
              </a:path>
            </a:pathLst>
          </a:custGeom>
          <a:noFill/>
          <a:ln w="19050">
            <a:solidFill>
              <a:schemeClr val="tx1"/>
            </a:solidFill>
            <a:round/>
            <a:headEnd/>
            <a:tailEnd type="triangle" w="med" len="med"/>
          </a:ln>
        </p:spPr>
        <p:txBody>
          <a:bodyPr wrap="none" anchor="ctr"/>
          <a:lstStyle/>
          <a:p>
            <a:endParaRPr lang="en-US"/>
          </a:p>
        </p:txBody>
      </p:sp>
      <p:sp>
        <p:nvSpPr>
          <p:cNvPr id="50232" name="Line 76"/>
          <p:cNvSpPr>
            <a:spLocks noChangeShapeType="1"/>
          </p:cNvSpPr>
          <p:nvPr/>
        </p:nvSpPr>
        <p:spPr bwMode="auto">
          <a:xfrm>
            <a:off x="3352800" y="3429000"/>
            <a:ext cx="0" cy="228600"/>
          </a:xfrm>
          <a:prstGeom prst="line">
            <a:avLst/>
          </a:prstGeom>
          <a:noFill/>
          <a:ln w="19050">
            <a:solidFill>
              <a:schemeClr val="tx1"/>
            </a:solidFill>
            <a:round/>
            <a:headEnd/>
            <a:tailEnd/>
          </a:ln>
        </p:spPr>
        <p:txBody>
          <a:bodyPr wrap="none" anchor="ctr"/>
          <a:lstStyle/>
          <a:p>
            <a:endParaRPr lang="en-US"/>
          </a:p>
        </p:txBody>
      </p:sp>
      <p:sp>
        <p:nvSpPr>
          <p:cNvPr id="50233" name="Line 77"/>
          <p:cNvSpPr>
            <a:spLocks noChangeShapeType="1"/>
          </p:cNvSpPr>
          <p:nvPr/>
        </p:nvSpPr>
        <p:spPr bwMode="auto">
          <a:xfrm>
            <a:off x="3657600" y="3048000"/>
            <a:ext cx="0" cy="609600"/>
          </a:xfrm>
          <a:prstGeom prst="line">
            <a:avLst/>
          </a:prstGeom>
          <a:noFill/>
          <a:ln w="19050">
            <a:solidFill>
              <a:schemeClr val="tx1"/>
            </a:solidFill>
            <a:round/>
            <a:headEnd/>
            <a:tailEnd/>
          </a:ln>
        </p:spPr>
        <p:txBody>
          <a:bodyPr wrap="none" anchor="ctr"/>
          <a:lstStyle/>
          <a:p>
            <a:endParaRPr lang="en-US"/>
          </a:p>
        </p:txBody>
      </p:sp>
      <p:sp>
        <p:nvSpPr>
          <p:cNvPr id="50234" name="Line 78"/>
          <p:cNvSpPr>
            <a:spLocks noChangeShapeType="1"/>
          </p:cNvSpPr>
          <p:nvPr/>
        </p:nvSpPr>
        <p:spPr bwMode="auto">
          <a:xfrm>
            <a:off x="4038600" y="3352800"/>
            <a:ext cx="0" cy="304800"/>
          </a:xfrm>
          <a:prstGeom prst="line">
            <a:avLst/>
          </a:prstGeom>
          <a:noFill/>
          <a:ln w="19050">
            <a:solidFill>
              <a:schemeClr val="tx1"/>
            </a:solidFill>
            <a:round/>
            <a:headEnd/>
            <a:tailEnd/>
          </a:ln>
        </p:spPr>
        <p:txBody>
          <a:bodyPr wrap="none" anchor="ctr"/>
          <a:lstStyle/>
          <a:p>
            <a:endParaRPr lang="en-US"/>
          </a:p>
        </p:txBody>
      </p:sp>
      <p:sp>
        <p:nvSpPr>
          <p:cNvPr id="50235" name="Line 79"/>
          <p:cNvSpPr>
            <a:spLocks noChangeShapeType="1"/>
          </p:cNvSpPr>
          <p:nvPr/>
        </p:nvSpPr>
        <p:spPr bwMode="auto">
          <a:xfrm>
            <a:off x="4419600" y="3352800"/>
            <a:ext cx="0" cy="304800"/>
          </a:xfrm>
          <a:prstGeom prst="line">
            <a:avLst/>
          </a:prstGeom>
          <a:noFill/>
          <a:ln w="19050">
            <a:solidFill>
              <a:schemeClr val="tx1"/>
            </a:solidFill>
            <a:round/>
            <a:headEnd/>
            <a:tailEnd/>
          </a:ln>
        </p:spPr>
        <p:txBody>
          <a:bodyPr wrap="none" anchor="ctr"/>
          <a:lstStyle/>
          <a:p>
            <a:endParaRPr lang="en-US"/>
          </a:p>
        </p:txBody>
      </p:sp>
      <p:sp>
        <p:nvSpPr>
          <p:cNvPr id="50236" name="Rectangle 80"/>
          <p:cNvSpPr>
            <a:spLocks noChangeArrowheads="1"/>
          </p:cNvSpPr>
          <p:nvPr/>
        </p:nvSpPr>
        <p:spPr bwMode="auto">
          <a:xfrm>
            <a:off x="4213225" y="3276600"/>
            <a:ext cx="2825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5</a:t>
            </a:r>
          </a:p>
        </p:txBody>
      </p:sp>
      <p:sp>
        <p:nvSpPr>
          <p:cNvPr id="50237" name="Line 81"/>
          <p:cNvSpPr>
            <a:spLocks noChangeShapeType="1"/>
          </p:cNvSpPr>
          <p:nvPr/>
        </p:nvSpPr>
        <p:spPr bwMode="auto">
          <a:xfrm>
            <a:off x="4648200" y="3962400"/>
            <a:ext cx="1752600" cy="0"/>
          </a:xfrm>
          <a:prstGeom prst="line">
            <a:avLst/>
          </a:prstGeom>
          <a:noFill/>
          <a:ln w="19050">
            <a:solidFill>
              <a:schemeClr val="tx1"/>
            </a:solidFill>
            <a:round/>
            <a:headEnd/>
            <a:tailEnd type="triangle" w="med" len="med"/>
          </a:ln>
        </p:spPr>
        <p:txBody>
          <a:bodyPr wrap="none" anchor="ctr"/>
          <a:lstStyle/>
          <a:p>
            <a:endParaRPr lang="en-US"/>
          </a:p>
        </p:txBody>
      </p:sp>
      <p:sp>
        <p:nvSpPr>
          <p:cNvPr id="50238" name="Line 82"/>
          <p:cNvSpPr>
            <a:spLocks noChangeShapeType="1"/>
          </p:cNvSpPr>
          <p:nvPr/>
        </p:nvSpPr>
        <p:spPr bwMode="auto">
          <a:xfrm>
            <a:off x="6705600" y="2971800"/>
            <a:ext cx="0" cy="876300"/>
          </a:xfrm>
          <a:prstGeom prst="line">
            <a:avLst/>
          </a:prstGeom>
          <a:noFill/>
          <a:ln w="19050">
            <a:solidFill>
              <a:schemeClr val="tx1"/>
            </a:solidFill>
            <a:round/>
            <a:headEnd/>
            <a:tailEnd type="triangle" w="med" len="med"/>
          </a:ln>
        </p:spPr>
        <p:txBody>
          <a:bodyPr wrap="none" anchor="ctr"/>
          <a:lstStyle/>
          <a:p>
            <a:endParaRPr lang="en-US"/>
          </a:p>
        </p:txBody>
      </p:sp>
      <p:sp>
        <p:nvSpPr>
          <p:cNvPr id="50239" name="Line 83"/>
          <p:cNvSpPr>
            <a:spLocks noChangeShapeType="1"/>
          </p:cNvSpPr>
          <p:nvPr/>
        </p:nvSpPr>
        <p:spPr bwMode="auto">
          <a:xfrm>
            <a:off x="4648200" y="4495800"/>
            <a:ext cx="914400" cy="0"/>
          </a:xfrm>
          <a:prstGeom prst="line">
            <a:avLst/>
          </a:prstGeom>
          <a:noFill/>
          <a:ln w="19050">
            <a:solidFill>
              <a:schemeClr val="tx1"/>
            </a:solidFill>
            <a:round/>
            <a:headEnd/>
            <a:tailEnd type="triangle" w="med" len="med"/>
          </a:ln>
        </p:spPr>
        <p:txBody>
          <a:bodyPr wrap="none" anchor="ctr"/>
          <a:lstStyle/>
          <a:p>
            <a:endParaRPr lang="en-US"/>
          </a:p>
        </p:txBody>
      </p:sp>
      <p:sp>
        <p:nvSpPr>
          <p:cNvPr id="50240" name="Line 84"/>
          <p:cNvSpPr>
            <a:spLocks noChangeShapeType="1"/>
          </p:cNvSpPr>
          <p:nvPr/>
        </p:nvSpPr>
        <p:spPr bwMode="auto">
          <a:xfrm>
            <a:off x="5867400" y="4648200"/>
            <a:ext cx="533400" cy="0"/>
          </a:xfrm>
          <a:prstGeom prst="line">
            <a:avLst/>
          </a:prstGeom>
          <a:noFill/>
          <a:ln w="19050">
            <a:solidFill>
              <a:schemeClr val="tx1"/>
            </a:solidFill>
            <a:round/>
            <a:headEnd/>
            <a:tailEnd type="triangle" w="med" len="med"/>
          </a:ln>
        </p:spPr>
        <p:txBody>
          <a:bodyPr wrap="none" anchor="ctr"/>
          <a:lstStyle/>
          <a:p>
            <a:endParaRPr lang="en-US"/>
          </a:p>
        </p:txBody>
      </p:sp>
      <p:sp>
        <p:nvSpPr>
          <p:cNvPr id="50241" name="Freeform 85"/>
          <p:cNvSpPr>
            <a:spLocks/>
          </p:cNvSpPr>
          <p:nvPr/>
        </p:nvSpPr>
        <p:spPr bwMode="auto">
          <a:xfrm>
            <a:off x="5181600" y="4495800"/>
            <a:ext cx="1828800" cy="609600"/>
          </a:xfrm>
          <a:custGeom>
            <a:avLst/>
            <a:gdLst>
              <a:gd name="T0" fmla="*/ 0 w 1152"/>
              <a:gd name="T1" fmla="*/ 0 h 288"/>
              <a:gd name="T2" fmla="*/ 0 w 1152"/>
              <a:gd name="T3" fmla="*/ 1290320000 h 288"/>
              <a:gd name="T4" fmla="*/ 2147483647 w 1152"/>
              <a:gd name="T5" fmla="*/ 1290320000 h 288"/>
              <a:gd name="T6" fmla="*/ 0 60000 65536"/>
              <a:gd name="T7" fmla="*/ 0 60000 65536"/>
              <a:gd name="T8" fmla="*/ 0 60000 65536"/>
              <a:gd name="T9" fmla="*/ 0 w 1152"/>
              <a:gd name="T10" fmla="*/ 0 h 288"/>
              <a:gd name="T11" fmla="*/ 1152 w 1152"/>
              <a:gd name="T12" fmla="*/ 288 h 288"/>
            </a:gdLst>
            <a:ahLst/>
            <a:cxnLst>
              <a:cxn ang="T6">
                <a:pos x="T0" y="T1"/>
              </a:cxn>
              <a:cxn ang="T7">
                <a:pos x="T2" y="T3"/>
              </a:cxn>
              <a:cxn ang="T8">
                <a:pos x="T4" y="T5"/>
              </a:cxn>
            </a:cxnLst>
            <a:rect l="T9" t="T10" r="T11" b="T12"/>
            <a:pathLst>
              <a:path w="1152" h="288">
                <a:moveTo>
                  <a:pt x="0" y="0"/>
                </a:moveTo>
                <a:lnTo>
                  <a:pt x="0" y="288"/>
                </a:lnTo>
                <a:lnTo>
                  <a:pt x="1152" y="288"/>
                </a:lnTo>
              </a:path>
            </a:pathLst>
          </a:custGeom>
          <a:noFill/>
          <a:ln w="19050">
            <a:solidFill>
              <a:schemeClr val="tx1"/>
            </a:solidFill>
            <a:round/>
            <a:headEnd/>
            <a:tailEnd type="triangle" w="med" len="med"/>
          </a:ln>
        </p:spPr>
        <p:txBody>
          <a:bodyPr wrap="none" anchor="ctr"/>
          <a:lstStyle/>
          <a:p>
            <a:endParaRPr lang="en-US"/>
          </a:p>
        </p:txBody>
      </p:sp>
      <p:sp>
        <p:nvSpPr>
          <p:cNvPr id="50242" name="Line 86"/>
          <p:cNvSpPr>
            <a:spLocks noChangeShapeType="1"/>
          </p:cNvSpPr>
          <p:nvPr/>
        </p:nvSpPr>
        <p:spPr bwMode="auto">
          <a:xfrm>
            <a:off x="4876800" y="5334000"/>
            <a:ext cx="685800" cy="0"/>
          </a:xfrm>
          <a:prstGeom prst="line">
            <a:avLst/>
          </a:prstGeom>
          <a:noFill/>
          <a:ln w="19050">
            <a:solidFill>
              <a:schemeClr val="tx1"/>
            </a:solidFill>
            <a:round/>
            <a:headEnd/>
            <a:tailEnd type="triangle" w="med" len="med"/>
          </a:ln>
        </p:spPr>
        <p:txBody>
          <a:bodyPr wrap="none" anchor="ctr"/>
          <a:lstStyle/>
          <a:p>
            <a:endParaRPr lang="en-US"/>
          </a:p>
        </p:txBody>
      </p:sp>
      <p:sp>
        <p:nvSpPr>
          <p:cNvPr id="50243" name="Line 87"/>
          <p:cNvSpPr>
            <a:spLocks noChangeShapeType="1"/>
          </p:cNvSpPr>
          <p:nvPr/>
        </p:nvSpPr>
        <p:spPr bwMode="auto">
          <a:xfrm>
            <a:off x="3810000" y="5334000"/>
            <a:ext cx="685800" cy="0"/>
          </a:xfrm>
          <a:prstGeom prst="line">
            <a:avLst/>
          </a:prstGeom>
          <a:noFill/>
          <a:ln w="19050">
            <a:solidFill>
              <a:schemeClr val="tx1"/>
            </a:solidFill>
            <a:round/>
            <a:headEnd/>
            <a:tailEnd type="triangle" w="med" len="med"/>
          </a:ln>
        </p:spPr>
        <p:txBody>
          <a:bodyPr wrap="none" anchor="ctr"/>
          <a:lstStyle/>
          <a:p>
            <a:endParaRPr lang="en-US"/>
          </a:p>
        </p:txBody>
      </p:sp>
      <p:sp>
        <p:nvSpPr>
          <p:cNvPr id="50244" name="Line 88"/>
          <p:cNvSpPr>
            <a:spLocks noChangeShapeType="1"/>
          </p:cNvSpPr>
          <p:nvPr/>
        </p:nvSpPr>
        <p:spPr bwMode="auto">
          <a:xfrm flipH="1">
            <a:off x="3429000" y="4495800"/>
            <a:ext cx="76200" cy="152400"/>
          </a:xfrm>
          <a:prstGeom prst="line">
            <a:avLst/>
          </a:prstGeom>
          <a:noFill/>
          <a:ln w="19050">
            <a:solidFill>
              <a:schemeClr val="tx1"/>
            </a:solidFill>
            <a:round/>
            <a:headEnd/>
            <a:tailEnd/>
          </a:ln>
        </p:spPr>
        <p:txBody>
          <a:bodyPr wrap="none" anchor="ctr"/>
          <a:lstStyle/>
          <a:p>
            <a:endParaRPr lang="en-US"/>
          </a:p>
        </p:txBody>
      </p:sp>
      <p:sp>
        <p:nvSpPr>
          <p:cNvPr id="50245" name="Line 89"/>
          <p:cNvSpPr>
            <a:spLocks noChangeShapeType="1"/>
          </p:cNvSpPr>
          <p:nvPr/>
        </p:nvSpPr>
        <p:spPr bwMode="auto">
          <a:xfrm>
            <a:off x="3505200" y="4495800"/>
            <a:ext cx="76200" cy="152400"/>
          </a:xfrm>
          <a:prstGeom prst="line">
            <a:avLst/>
          </a:prstGeom>
          <a:noFill/>
          <a:ln w="19050">
            <a:solidFill>
              <a:schemeClr val="tx1"/>
            </a:solidFill>
            <a:round/>
            <a:headEnd/>
            <a:tailEnd/>
          </a:ln>
        </p:spPr>
        <p:txBody>
          <a:bodyPr wrap="none" anchor="ctr"/>
          <a:lstStyle/>
          <a:p>
            <a:endParaRPr lang="en-US"/>
          </a:p>
        </p:txBody>
      </p:sp>
      <p:sp>
        <p:nvSpPr>
          <p:cNvPr id="50246" name="Line 90"/>
          <p:cNvSpPr>
            <a:spLocks noChangeShapeType="1"/>
          </p:cNvSpPr>
          <p:nvPr/>
        </p:nvSpPr>
        <p:spPr bwMode="auto">
          <a:xfrm>
            <a:off x="3505200" y="4648200"/>
            <a:ext cx="0" cy="228600"/>
          </a:xfrm>
          <a:prstGeom prst="line">
            <a:avLst/>
          </a:prstGeom>
          <a:noFill/>
          <a:ln w="19050">
            <a:solidFill>
              <a:schemeClr val="tx1"/>
            </a:solidFill>
            <a:round/>
            <a:headEnd/>
            <a:tailEnd/>
          </a:ln>
        </p:spPr>
        <p:txBody>
          <a:bodyPr wrap="none" anchor="ctr"/>
          <a:lstStyle/>
          <a:p>
            <a:endParaRPr lang="en-US"/>
          </a:p>
        </p:txBody>
      </p:sp>
      <p:sp>
        <p:nvSpPr>
          <p:cNvPr id="50247" name="Line 91"/>
          <p:cNvSpPr>
            <a:spLocks noChangeShapeType="1"/>
          </p:cNvSpPr>
          <p:nvPr/>
        </p:nvSpPr>
        <p:spPr bwMode="auto">
          <a:xfrm flipV="1">
            <a:off x="4724400" y="5943600"/>
            <a:ext cx="0" cy="381000"/>
          </a:xfrm>
          <a:prstGeom prst="line">
            <a:avLst/>
          </a:prstGeom>
          <a:noFill/>
          <a:ln w="19050">
            <a:solidFill>
              <a:schemeClr val="tx1"/>
            </a:solidFill>
            <a:round/>
            <a:headEnd/>
            <a:tailEnd type="triangle" w="med" len="med"/>
          </a:ln>
        </p:spPr>
        <p:txBody>
          <a:bodyPr wrap="none" anchor="ctr"/>
          <a:lstStyle/>
          <a:p>
            <a:endParaRPr lang="en-US"/>
          </a:p>
        </p:txBody>
      </p:sp>
      <p:sp>
        <p:nvSpPr>
          <p:cNvPr id="50248" name="Line 92"/>
          <p:cNvSpPr>
            <a:spLocks noChangeShapeType="1"/>
          </p:cNvSpPr>
          <p:nvPr/>
        </p:nvSpPr>
        <p:spPr bwMode="auto">
          <a:xfrm flipV="1">
            <a:off x="5715000" y="5410200"/>
            <a:ext cx="0" cy="914400"/>
          </a:xfrm>
          <a:prstGeom prst="line">
            <a:avLst/>
          </a:prstGeom>
          <a:noFill/>
          <a:ln w="19050">
            <a:solidFill>
              <a:schemeClr val="tx1"/>
            </a:solidFill>
            <a:round/>
            <a:headEnd/>
            <a:tailEnd type="triangle" w="med" len="med"/>
          </a:ln>
        </p:spPr>
        <p:txBody>
          <a:bodyPr wrap="none" anchor="ctr"/>
          <a:lstStyle/>
          <a:p>
            <a:endParaRPr lang="en-US"/>
          </a:p>
        </p:txBody>
      </p:sp>
      <p:sp>
        <p:nvSpPr>
          <p:cNvPr id="50249" name="Line 93"/>
          <p:cNvSpPr>
            <a:spLocks noChangeShapeType="1"/>
          </p:cNvSpPr>
          <p:nvPr/>
        </p:nvSpPr>
        <p:spPr bwMode="auto">
          <a:xfrm flipH="1">
            <a:off x="6781800" y="5867400"/>
            <a:ext cx="228600" cy="0"/>
          </a:xfrm>
          <a:prstGeom prst="line">
            <a:avLst/>
          </a:prstGeom>
          <a:noFill/>
          <a:ln w="19050">
            <a:solidFill>
              <a:schemeClr val="tx1"/>
            </a:solidFill>
            <a:round/>
            <a:headEnd/>
            <a:tailEnd/>
          </a:ln>
        </p:spPr>
        <p:txBody>
          <a:bodyPr wrap="none" anchor="ctr"/>
          <a:lstStyle/>
          <a:p>
            <a:endParaRPr lang="en-US"/>
          </a:p>
        </p:txBody>
      </p:sp>
      <p:sp>
        <p:nvSpPr>
          <p:cNvPr id="50250" name="Line 94"/>
          <p:cNvSpPr>
            <a:spLocks noChangeShapeType="1"/>
          </p:cNvSpPr>
          <p:nvPr/>
        </p:nvSpPr>
        <p:spPr bwMode="auto">
          <a:xfrm>
            <a:off x="6858000" y="4267200"/>
            <a:ext cx="1600200" cy="0"/>
          </a:xfrm>
          <a:prstGeom prst="line">
            <a:avLst/>
          </a:prstGeom>
          <a:noFill/>
          <a:ln w="19050">
            <a:solidFill>
              <a:schemeClr val="tx1"/>
            </a:solidFill>
            <a:round/>
            <a:headEnd/>
            <a:tailEnd type="triangle" w="med" len="med"/>
          </a:ln>
        </p:spPr>
        <p:txBody>
          <a:bodyPr wrap="none" anchor="ctr"/>
          <a:lstStyle/>
          <a:p>
            <a:endParaRPr lang="en-US"/>
          </a:p>
        </p:txBody>
      </p:sp>
      <p:sp>
        <p:nvSpPr>
          <p:cNvPr id="50251" name="Line 95"/>
          <p:cNvSpPr>
            <a:spLocks noChangeShapeType="1"/>
          </p:cNvSpPr>
          <p:nvPr/>
        </p:nvSpPr>
        <p:spPr bwMode="auto">
          <a:xfrm>
            <a:off x="7848600" y="4267200"/>
            <a:ext cx="0" cy="609600"/>
          </a:xfrm>
          <a:prstGeom prst="line">
            <a:avLst/>
          </a:prstGeom>
          <a:noFill/>
          <a:ln w="19050">
            <a:solidFill>
              <a:schemeClr val="tx1"/>
            </a:solidFill>
            <a:round/>
            <a:headEnd/>
            <a:tailEnd type="triangle" w="med" len="med"/>
          </a:ln>
        </p:spPr>
        <p:txBody>
          <a:bodyPr wrap="none" anchor="ctr"/>
          <a:lstStyle/>
          <a:p>
            <a:endParaRPr lang="en-US"/>
          </a:p>
        </p:txBody>
      </p:sp>
      <p:sp>
        <p:nvSpPr>
          <p:cNvPr id="50252" name="Line 96"/>
          <p:cNvSpPr>
            <a:spLocks noChangeShapeType="1"/>
          </p:cNvSpPr>
          <p:nvPr/>
        </p:nvSpPr>
        <p:spPr bwMode="auto">
          <a:xfrm flipH="1">
            <a:off x="7086600" y="4191000"/>
            <a:ext cx="76200" cy="152400"/>
          </a:xfrm>
          <a:prstGeom prst="line">
            <a:avLst/>
          </a:prstGeom>
          <a:noFill/>
          <a:ln w="12700">
            <a:solidFill>
              <a:schemeClr val="tx1"/>
            </a:solidFill>
            <a:round/>
            <a:headEnd/>
            <a:tailEnd/>
          </a:ln>
        </p:spPr>
        <p:txBody>
          <a:bodyPr wrap="none" anchor="ctr"/>
          <a:lstStyle/>
          <a:p>
            <a:endParaRPr lang="en-US"/>
          </a:p>
        </p:txBody>
      </p:sp>
      <p:sp>
        <p:nvSpPr>
          <p:cNvPr id="50253" name="Freeform 97"/>
          <p:cNvSpPr>
            <a:spLocks/>
          </p:cNvSpPr>
          <p:nvPr/>
        </p:nvSpPr>
        <p:spPr bwMode="auto">
          <a:xfrm>
            <a:off x="2667000" y="4114800"/>
            <a:ext cx="6248400" cy="2057400"/>
          </a:xfrm>
          <a:custGeom>
            <a:avLst/>
            <a:gdLst>
              <a:gd name="T0" fmla="*/ 2147483647 w 3936"/>
              <a:gd name="T1" fmla="*/ 1088707500 h 1296"/>
              <a:gd name="T2" fmla="*/ 2147483647 w 3936"/>
              <a:gd name="T3" fmla="*/ 1088707500 h 1296"/>
              <a:gd name="T4" fmla="*/ 2147483647 w 3936"/>
              <a:gd name="T5" fmla="*/ 2147483647 h 1296"/>
              <a:gd name="T6" fmla="*/ 0 w 3936"/>
              <a:gd name="T7" fmla="*/ 2147483647 h 1296"/>
              <a:gd name="T8" fmla="*/ 0 w 3936"/>
              <a:gd name="T9" fmla="*/ 0 h 1296"/>
              <a:gd name="T10" fmla="*/ 846772500 w 3936"/>
              <a:gd name="T11" fmla="*/ 0 h 1296"/>
              <a:gd name="T12" fmla="*/ 0 60000 65536"/>
              <a:gd name="T13" fmla="*/ 0 60000 65536"/>
              <a:gd name="T14" fmla="*/ 0 60000 65536"/>
              <a:gd name="T15" fmla="*/ 0 60000 65536"/>
              <a:gd name="T16" fmla="*/ 0 60000 65536"/>
              <a:gd name="T17" fmla="*/ 0 60000 65536"/>
              <a:gd name="T18" fmla="*/ 0 w 3936"/>
              <a:gd name="T19" fmla="*/ 0 h 1296"/>
              <a:gd name="T20" fmla="*/ 3936 w 3936"/>
              <a:gd name="T21" fmla="*/ 1296 h 1296"/>
            </a:gdLst>
            <a:ahLst/>
            <a:cxnLst>
              <a:cxn ang="T12">
                <a:pos x="T0" y="T1"/>
              </a:cxn>
              <a:cxn ang="T13">
                <a:pos x="T2" y="T3"/>
              </a:cxn>
              <a:cxn ang="T14">
                <a:pos x="T4" y="T5"/>
              </a:cxn>
              <a:cxn ang="T15">
                <a:pos x="T6" y="T7"/>
              </a:cxn>
              <a:cxn ang="T16">
                <a:pos x="T8" y="T9"/>
              </a:cxn>
              <a:cxn ang="T17">
                <a:pos x="T10" y="T11"/>
              </a:cxn>
            </a:cxnLst>
            <a:rect l="T18" t="T19" r="T20" b="T21"/>
            <a:pathLst>
              <a:path w="3936" h="1296">
                <a:moveTo>
                  <a:pt x="3840" y="432"/>
                </a:moveTo>
                <a:lnTo>
                  <a:pt x="3936" y="432"/>
                </a:lnTo>
                <a:lnTo>
                  <a:pt x="3936" y="1296"/>
                </a:lnTo>
                <a:lnTo>
                  <a:pt x="0" y="1296"/>
                </a:lnTo>
                <a:lnTo>
                  <a:pt x="0" y="0"/>
                </a:lnTo>
                <a:lnTo>
                  <a:pt x="336" y="0"/>
                </a:lnTo>
              </a:path>
            </a:pathLst>
          </a:custGeom>
          <a:noFill/>
          <a:ln w="19050">
            <a:solidFill>
              <a:schemeClr val="tx1"/>
            </a:solidFill>
            <a:round/>
            <a:headEnd/>
            <a:tailEnd type="triangle" w="med" len="med"/>
          </a:ln>
        </p:spPr>
        <p:txBody>
          <a:bodyPr wrap="none" anchor="ctr"/>
          <a:lstStyle/>
          <a:p>
            <a:endParaRPr lang="en-US"/>
          </a:p>
        </p:txBody>
      </p:sp>
      <p:sp>
        <p:nvSpPr>
          <p:cNvPr id="50254" name="Line 98"/>
          <p:cNvSpPr>
            <a:spLocks noChangeShapeType="1"/>
          </p:cNvSpPr>
          <p:nvPr/>
        </p:nvSpPr>
        <p:spPr bwMode="auto">
          <a:xfrm>
            <a:off x="8153400" y="5410200"/>
            <a:ext cx="304800" cy="0"/>
          </a:xfrm>
          <a:prstGeom prst="line">
            <a:avLst/>
          </a:prstGeom>
          <a:noFill/>
          <a:ln w="19050">
            <a:solidFill>
              <a:schemeClr val="tx1"/>
            </a:solidFill>
            <a:round/>
            <a:headEnd/>
            <a:tailEnd type="triangle" w="med" len="med"/>
          </a:ln>
        </p:spPr>
        <p:txBody>
          <a:bodyPr wrap="none" anchor="ctr"/>
          <a:lstStyle/>
          <a:p>
            <a:endParaRPr lang="en-US"/>
          </a:p>
        </p:txBody>
      </p:sp>
      <p:grpSp>
        <p:nvGrpSpPr>
          <p:cNvPr id="8" name="Group 99"/>
          <p:cNvGrpSpPr>
            <a:grpSpLocks/>
          </p:cNvGrpSpPr>
          <p:nvPr/>
        </p:nvGrpSpPr>
        <p:grpSpPr bwMode="auto">
          <a:xfrm>
            <a:off x="3505200" y="990600"/>
            <a:ext cx="5091113" cy="1612900"/>
            <a:chOff x="1440" y="288"/>
            <a:chExt cx="3207" cy="1016"/>
          </a:xfrm>
        </p:grpSpPr>
        <p:sp>
          <p:nvSpPr>
            <p:cNvPr id="50258" name="Line 100"/>
            <p:cNvSpPr>
              <a:spLocks noChangeShapeType="1"/>
            </p:cNvSpPr>
            <p:nvPr/>
          </p:nvSpPr>
          <p:spPr bwMode="auto">
            <a:xfrm>
              <a:off x="3004" y="528"/>
              <a:ext cx="1568" cy="0"/>
            </a:xfrm>
            <a:prstGeom prst="line">
              <a:avLst/>
            </a:prstGeom>
            <a:noFill/>
            <a:ln w="25400">
              <a:solidFill>
                <a:schemeClr val="tx1"/>
              </a:solidFill>
              <a:round/>
              <a:headEnd/>
              <a:tailEnd type="triangle" w="med" len="sm"/>
            </a:ln>
          </p:spPr>
          <p:txBody>
            <a:bodyPr wrap="none" anchor="ctr"/>
            <a:lstStyle/>
            <a:p>
              <a:endParaRPr lang="en-US"/>
            </a:p>
          </p:txBody>
        </p:sp>
        <p:sp>
          <p:nvSpPr>
            <p:cNvPr id="50259" name="Rectangle 101"/>
            <p:cNvSpPr>
              <a:spLocks noChangeArrowheads="1"/>
            </p:cNvSpPr>
            <p:nvPr/>
          </p:nvSpPr>
          <p:spPr bwMode="auto">
            <a:xfrm>
              <a:off x="3168" y="288"/>
              <a:ext cx="1272" cy="248"/>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Instruction&lt;31:0&gt;</a:t>
              </a:r>
            </a:p>
          </p:txBody>
        </p:sp>
        <p:sp>
          <p:nvSpPr>
            <p:cNvPr id="50260" name="Line 102"/>
            <p:cNvSpPr>
              <a:spLocks noChangeShapeType="1"/>
            </p:cNvSpPr>
            <p:nvPr/>
          </p:nvSpPr>
          <p:spPr bwMode="auto">
            <a:xfrm>
              <a:off x="3216" y="536"/>
              <a:ext cx="0" cy="560"/>
            </a:xfrm>
            <a:prstGeom prst="line">
              <a:avLst/>
            </a:prstGeom>
            <a:noFill/>
            <a:ln w="25400">
              <a:solidFill>
                <a:schemeClr val="tx1"/>
              </a:solidFill>
              <a:round/>
              <a:headEnd/>
              <a:tailEnd type="triangle" w="med" len="med"/>
            </a:ln>
          </p:spPr>
          <p:txBody>
            <a:bodyPr wrap="none" anchor="ctr"/>
            <a:lstStyle/>
            <a:p>
              <a:endParaRPr lang="en-US"/>
            </a:p>
          </p:txBody>
        </p:sp>
        <p:sp>
          <p:nvSpPr>
            <p:cNvPr id="50261" name="Rectangle 103"/>
            <p:cNvSpPr>
              <a:spLocks noChangeArrowheads="1"/>
            </p:cNvSpPr>
            <p:nvPr/>
          </p:nvSpPr>
          <p:spPr bwMode="auto">
            <a:xfrm rot="5400000">
              <a:off x="2986" y="705"/>
              <a:ext cx="659" cy="248"/>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&lt;21:25&gt;</a:t>
              </a:r>
            </a:p>
          </p:txBody>
        </p:sp>
        <p:sp>
          <p:nvSpPr>
            <p:cNvPr id="50262" name="Rectangle 104"/>
            <p:cNvSpPr>
              <a:spLocks noChangeArrowheads="1"/>
            </p:cNvSpPr>
            <p:nvPr/>
          </p:nvSpPr>
          <p:spPr bwMode="auto">
            <a:xfrm rot="5400000">
              <a:off x="3322" y="705"/>
              <a:ext cx="659" cy="248"/>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&lt;16:20&gt;</a:t>
              </a:r>
            </a:p>
          </p:txBody>
        </p:sp>
        <p:sp>
          <p:nvSpPr>
            <p:cNvPr id="50263" name="Rectangle 105"/>
            <p:cNvSpPr>
              <a:spLocks noChangeArrowheads="1"/>
            </p:cNvSpPr>
            <p:nvPr/>
          </p:nvSpPr>
          <p:spPr bwMode="auto">
            <a:xfrm rot="5400000">
              <a:off x="3658" y="705"/>
              <a:ext cx="659" cy="248"/>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&lt;11:15&gt;</a:t>
              </a:r>
            </a:p>
          </p:txBody>
        </p:sp>
        <p:sp>
          <p:nvSpPr>
            <p:cNvPr id="50264" name="Rectangle 106"/>
            <p:cNvSpPr>
              <a:spLocks noChangeArrowheads="1"/>
            </p:cNvSpPr>
            <p:nvPr/>
          </p:nvSpPr>
          <p:spPr bwMode="auto">
            <a:xfrm rot="5400000">
              <a:off x="4002" y="697"/>
              <a:ext cx="579" cy="248"/>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&lt;0:15&gt;</a:t>
              </a:r>
            </a:p>
          </p:txBody>
        </p:sp>
        <p:sp>
          <p:nvSpPr>
            <p:cNvPr id="50265" name="Line 107"/>
            <p:cNvSpPr>
              <a:spLocks noChangeShapeType="1"/>
            </p:cNvSpPr>
            <p:nvPr/>
          </p:nvSpPr>
          <p:spPr bwMode="auto">
            <a:xfrm>
              <a:off x="3552" y="536"/>
              <a:ext cx="0" cy="560"/>
            </a:xfrm>
            <a:prstGeom prst="line">
              <a:avLst/>
            </a:prstGeom>
            <a:noFill/>
            <a:ln w="25400">
              <a:solidFill>
                <a:schemeClr val="tx1"/>
              </a:solidFill>
              <a:round/>
              <a:headEnd/>
              <a:tailEnd type="triangle" w="med" len="med"/>
            </a:ln>
          </p:spPr>
          <p:txBody>
            <a:bodyPr wrap="none" anchor="ctr"/>
            <a:lstStyle/>
            <a:p>
              <a:endParaRPr lang="en-US"/>
            </a:p>
          </p:txBody>
        </p:sp>
        <p:sp>
          <p:nvSpPr>
            <p:cNvPr id="50266" name="Line 108"/>
            <p:cNvSpPr>
              <a:spLocks noChangeShapeType="1"/>
            </p:cNvSpPr>
            <p:nvPr/>
          </p:nvSpPr>
          <p:spPr bwMode="auto">
            <a:xfrm>
              <a:off x="3888" y="536"/>
              <a:ext cx="0" cy="560"/>
            </a:xfrm>
            <a:prstGeom prst="line">
              <a:avLst/>
            </a:prstGeom>
            <a:noFill/>
            <a:ln w="25400">
              <a:solidFill>
                <a:schemeClr val="tx1"/>
              </a:solidFill>
              <a:round/>
              <a:headEnd/>
              <a:tailEnd type="triangle" w="med" len="med"/>
            </a:ln>
          </p:spPr>
          <p:txBody>
            <a:bodyPr wrap="none" anchor="ctr"/>
            <a:lstStyle/>
            <a:p>
              <a:endParaRPr lang="en-US"/>
            </a:p>
          </p:txBody>
        </p:sp>
        <p:sp>
          <p:nvSpPr>
            <p:cNvPr id="50267" name="Line 109"/>
            <p:cNvSpPr>
              <a:spLocks noChangeShapeType="1"/>
            </p:cNvSpPr>
            <p:nvPr/>
          </p:nvSpPr>
          <p:spPr bwMode="auto">
            <a:xfrm>
              <a:off x="4224" y="536"/>
              <a:ext cx="0" cy="560"/>
            </a:xfrm>
            <a:prstGeom prst="line">
              <a:avLst/>
            </a:prstGeom>
            <a:noFill/>
            <a:ln w="25400">
              <a:solidFill>
                <a:schemeClr val="tx1"/>
              </a:solidFill>
              <a:round/>
              <a:headEnd/>
              <a:tailEnd type="triangle" w="med" len="med"/>
            </a:ln>
          </p:spPr>
          <p:txBody>
            <a:bodyPr wrap="none" anchor="ctr"/>
            <a:lstStyle/>
            <a:p>
              <a:endParaRPr lang="en-US"/>
            </a:p>
          </p:txBody>
        </p:sp>
        <p:sp>
          <p:nvSpPr>
            <p:cNvPr id="50268" name="Rectangle 110"/>
            <p:cNvSpPr>
              <a:spLocks noChangeArrowheads="1"/>
            </p:cNvSpPr>
            <p:nvPr/>
          </p:nvSpPr>
          <p:spPr bwMode="auto">
            <a:xfrm>
              <a:off x="4071" y="1056"/>
              <a:ext cx="576" cy="248"/>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Imm16</a:t>
              </a:r>
            </a:p>
          </p:txBody>
        </p:sp>
        <p:sp>
          <p:nvSpPr>
            <p:cNvPr id="50269" name="Rectangle 111"/>
            <p:cNvSpPr>
              <a:spLocks noChangeArrowheads="1"/>
            </p:cNvSpPr>
            <p:nvPr/>
          </p:nvSpPr>
          <p:spPr bwMode="auto">
            <a:xfrm>
              <a:off x="3735" y="1056"/>
              <a:ext cx="301" cy="248"/>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Rd</a:t>
              </a:r>
            </a:p>
          </p:txBody>
        </p:sp>
        <p:sp>
          <p:nvSpPr>
            <p:cNvPr id="50270" name="Rectangle 112"/>
            <p:cNvSpPr>
              <a:spLocks noChangeArrowheads="1"/>
            </p:cNvSpPr>
            <p:nvPr/>
          </p:nvSpPr>
          <p:spPr bwMode="auto">
            <a:xfrm>
              <a:off x="3447" y="1056"/>
              <a:ext cx="265" cy="248"/>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Rt</a:t>
              </a:r>
            </a:p>
          </p:txBody>
        </p:sp>
        <p:sp>
          <p:nvSpPr>
            <p:cNvPr id="50271" name="Rectangle 113"/>
            <p:cNvSpPr>
              <a:spLocks noChangeArrowheads="1"/>
            </p:cNvSpPr>
            <p:nvPr/>
          </p:nvSpPr>
          <p:spPr bwMode="auto">
            <a:xfrm>
              <a:off x="3111" y="1056"/>
              <a:ext cx="283" cy="248"/>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Rs</a:t>
              </a:r>
            </a:p>
          </p:txBody>
        </p:sp>
        <p:sp>
          <p:nvSpPr>
            <p:cNvPr id="50272" name="Rectangle 114"/>
            <p:cNvSpPr>
              <a:spLocks noChangeArrowheads="1"/>
            </p:cNvSpPr>
            <p:nvPr/>
          </p:nvSpPr>
          <p:spPr bwMode="auto">
            <a:xfrm>
              <a:off x="1969" y="499"/>
              <a:ext cx="151" cy="233"/>
            </a:xfrm>
            <a:prstGeom prst="rect">
              <a:avLst/>
            </a:prstGeom>
            <a:noFill/>
            <a:ln w="12700">
              <a:noFill/>
              <a:miter lim="800000"/>
              <a:headEnd/>
              <a:tailEnd/>
            </a:ln>
          </p:spPr>
          <p:txBody>
            <a:bodyPr wrap="none" anchor="ctr"/>
            <a:lstStyle/>
            <a:p>
              <a:endParaRPr lang="en-US"/>
            </a:p>
          </p:txBody>
        </p:sp>
        <p:sp>
          <p:nvSpPr>
            <p:cNvPr id="50273" name="Rectangle 115"/>
            <p:cNvSpPr>
              <a:spLocks noChangeArrowheads="1"/>
            </p:cNvSpPr>
            <p:nvPr/>
          </p:nvSpPr>
          <p:spPr bwMode="auto">
            <a:xfrm>
              <a:off x="1969" y="1014"/>
              <a:ext cx="151" cy="233"/>
            </a:xfrm>
            <a:prstGeom prst="rect">
              <a:avLst/>
            </a:prstGeom>
            <a:noFill/>
            <a:ln w="12700">
              <a:noFill/>
              <a:miter lim="800000"/>
              <a:headEnd/>
              <a:tailEnd/>
            </a:ln>
          </p:spPr>
          <p:txBody>
            <a:bodyPr wrap="none" anchor="ctr"/>
            <a:lstStyle/>
            <a:p>
              <a:endParaRPr lang="en-US"/>
            </a:p>
          </p:txBody>
        </p:sp>
        <p:sp>
          <p:nvSpPr>
            <p:cNvPr id="50274" name="Rectangle 116"/>
            <p:cNvSpPr>
              <a:spLocks noChangeArrowheads="1"/>
            </p:cNvSpPr>
            <p:nvPr/>
          </p:nvSpPr>
          <p:spPr bwMode="auto">
            <a:xfrm>
              <a:off x="1440" y="392"/>
              <a:ext cx="653" cy="250"/>
            </a:xfrm>
            <a:prstGeom prst="rect">
              <a:avLst/>
            </a:prstGeom>
            <a:noFill/>
            <a:ln w="12700">
              <a:noFill/>
              <a:miter lim="800000"/>
              <a:headEnd/>
              <a:tailEnd/>
            </a:ln>
          </p:spPr>
          <p:txBody>
            <a:bodyPr wrap="none" lIns="90488" tIns="44450" rIns="90488" bIns="44450">
              <a:spAutoFit/>
            </a:bodyPr>
            <a:lstStyle/>
            <a:p>
              <a:r>
                <a:rPr lang="en-US" sz="2000" u="sng" dirty="0" err="1">
                  <a:solidFill>
                    <a:srgbClr val="FF0000"/>
                  </a:solidFill>
                  <a:latin typeface="Times" charset="0"/>
                </a:rPr>
                <a:t>nPC_sel</a:t>
              </a:r>
              <a:endParaRPr lang="en-US" sz="2000" u="sng" dirty="0">
                <a:solidFill>
                  <a:srgbClr val="FF0000"/>
                </a:solidFill>
                <a:latin typeface="Times" charset="0"/>
              </a:endParaRPr>
            </a:p>
          </p:txBody>
        </p:sp>
        <p:sp>
          <p:nvSpPr>
            <p:cNvPr id="50275" name="Rectangle 117"/>
            <p:cNvSpPr>
              <a:spLocks noChangeArrowheads="1"/>
            </p:cNvSpPr>
            <p:nvPr/>
          </p:nvSpPr>
          <p:spPr bwMode="auto">
            <a:xfrm>
              <a:off x="2314" y="403"/>
              <a:ext cx="694" cy="630"/>
            </a:xfrm>
            <a:prstGeom prst="rect">
              <a:avLst/>
            </a:prstGeom>
            <a:noFill/>
            <a:ln w="25400">
              <a:solidFill>
                <a:schemeClr val="tx1"/>
              </a:solidFill>
              <a:miter lim="800000"/>
              <a:headEnd/>
              <a:tailEnd/>
            </a:ln>
          </p:spPr>
          <p:txBody>
            <a:bodyPr wrap="none" anchor="ctr"/>
            <a:lstStyle/>
            <a:p>
              <a:endParaRPr lang="en-US"/>
            </a:p>
          </p:txBody>
        </p:sp>
        <p:sp>
          <p:nvSpPr>
            <p:cNvPr id="50276" name="Rectangle 118"/>
            <p:cNvSpPr>
              <a:spLocks noChangeArrowheads="1"/>
            </p:cNvSpPr>
            <p:nvPr/>
          </p:nvSpPr>
          <p:spPr bwMode="auto">
            <a:xfrm>
              <a:off x="2425" y="384"/>
              <a:ext cx="452" cy="632"/>
            </a:xfrm>
            <a:prstGeom prst="rect">
              <a:avLst/>
            </a:prstGeom>
            <a:noFill/>
            <a:ln w="12700">
              <a:noFill/>
              <a:miter lim="800000"/>
              <a:headEnd/>
              <a:tailEnd/>
            </a:ln>
          </p:spPr>
          <p:txBody>
            <a:bodyPr wrap="none" lIns="90488" tIns="44450" rIns="90488" bIns="44450">
              <a:spAutoFit/>
            </a:bodyPr>
            <a:lstStyle/>
            <a:p>
              <a:pPr algn="ctr"/>
              <a:r>
                <a:rPr lang="en-US" sz="2000" b="1">
                  <a:solidFill>
                    <a:schemeClr val="tx1"/>
                  </a:solidFill>
                  <a:latin typeface="Times" charset="0"/>
                </a:rPr>
                <a:t>instr</a:t>
              </a:r>
            </a:p>
            <a:p>
              <a:pPr algn="ctr"/>
              <a:r>
                <a:rPr lang="en-US" sz="2000" b="1">
                  <a:solidFill>
                    <a:schemeClr val="tx1"/>
                  </a:solidFill>
                  <a:latin typeface="Times" charset="0"/>
                </a:rPr>
                <a:t>fetch</a:t>
              </a:r>
            </a:p>
            <a:p>
              <a:pPr algn="ctr"/>
              <a:r>
                <a:rPr lang="en-US" sz="2000" b="1">
                  <a:solidFill>
                    <a:schemeClr val="tx1"/>
                  </a:solidFill>
                  <a:latin typeface="Times" charset="0"/>
                </a:rPr>
                <a:t>unit</a:t>
              </a:r>
            </a:p>
          </p:txBody>
        </p:sp>
        <p:sp>
          <p:nvSpPr>
            <p:cNvPr id="50277" name="Line 119"/>
            <p:cNvSpPr>
              <a:spLocks noChangeShapeType="1"/>
            </p:cNvSpPr>
            <p:nvPr/>
          </p:nvSpPr>
          <p:spPr bwMode="auto">
            <a:xfrm>
              <a:off x="2064" y="536"/>
              <a:ext cx="240" cy="0"/>
            </a:xfrm>
            <a:prstGeom prst="line">
              <a:avLst/>
            </a:prstGeom>
            <a:noFill/>
            <a:ln w="12700">
              <a:solidFill>
                <a:schemeClr val="tx1"/>
              </a:solidFill>
              <a:round/>
              <a:headEnd/>
              <a:tailEnd/>
            </a:ln>
          </p:spPr>
          <p:txBody>
            <a:bodyPr wrap="none" anchor="ctr"/>
            <a:lstStyle/>
            <a:p>
              <a:endParaRPr lang="en-US"/>
            </a:p>
          </p:txBody>
        </p:sp>
        <p:sp>
          <p:nvSpPr>
            <p:cNvPr id="50278" name="Line 120"/>
            <p:cNvSpPr>
              <a:spLocks noChangeShapeType="1"/>
            </p:cNvSpPr>
            <p:nvPr/>
          </p:nvSpPr>
          <p:spPr bwMode="auto">
            <a:xfrm>
              <a:off x="2064" y="536"/>
              <a:ext cx="240" cy="0"/>
            </a:xfrm>
            <a:prstGeom prst="line">
              <a:avLst/>
            </a:prstGeom>
            <a:noFill/>
            <a:ln w="19050">
              <a:solidFill>
                <a:schemeClr val="tx1"/>
              </a:solidFill>
              <a:round/>
              <a:headEnd/>
              <a:tailEnd type="triangle" w="med" len="med"/>
            </a:ln>
          </p:spPr>
          <p:txBody>
            <a:bodyPr wrap="none" anchor="ctr"/>
            <a:lstStyle/>
            <a:p>
              <a:endParaRPr lang="en-US"/>
            </a:p>
          </p:txBody>
        </p:sp>
        <p:sp>
          <p:nvSpPr>
            <p:cNvPr id="50279" name="Rectangle 121"/>
            <p:cNvSpPr>
              <a:spLocks noChangeArrowheads="1"/>
            </p:cNvSpPr>
            <p:nvPr/>
          </p:nvSpPr>
          <p:spPr bwMode="auto">
            <a:xfrm>
              <a:off x="1851" y="728"/>
              <a:ext cx="309" cy="248"/>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clk</a:t>
              </a:r>
            </a:p>
          </p:txBody>
        </p:sp>
        <p:sp>
          <p:nvSpPr>
            <p:cNvPr id="50280" name="Line 122"/>
            <p:cNvSpPr>
              <a:spLocks noChangeShapeType="1"/>
            </p:cNvSpPr>
            <p:nvPr/>
          </p:nvSpPr>
          <p:spPr bwMode="auto">
            <a:xfrm flipH="1">
              <a:off x="2160" y="872"/>
              <a:ext cx="144" cy="0"/>
            </a:xfrm>
            <a:prstGeom prst="line">
              <a:avLst/>
            </a:prstGeom>
            <a:noFill/>
            <a:ln w="19050">
              <a:solidFill>
                <a:schemeClr val="tx1"/>
              </a:solidFill>
              <a:round/>
              <a:headEnd/>
              <a:tailEnd/>
            </a:ln>
          </p:spPr>
          <p:txBody>
            <a:bodyPr wrap="none" anchor="ctr"/>
            <a:lstStyle/>
            <a:p>
              <a:endParaRPr lang="en-US"/>
            </a:p>
          </p:txBody>
        </p:sp>
        <p:sp>
          <p:nvSpPr>
            <p:cNvPr id="50281" name="Line 123"/>
            <p:cNvSpPr>
              <a:spLocks noChangeShapeType="1"/>
            </p:cNvSpPr>
            <p:nvPr/>
          </p:nvSpPr>
          <p:spPr bwMode="auto">
            <a:xfrm>
              <a:off x="2304" y="824"/>
              <a:ext cx="96" cy="48"/>
            </a:xfrm>
            <a:prstGeom prst="line">
              <a:avLst/>
            </a:prstGeom>
            <a:noFill/>
            <a:ln w="12700">
              <a:solidFill>
                <a:schemeClr val="tx1"/>
              </a:solidFill>
              <a:round/>
              <a:headEnd/>
              <a:tailEnd/>
            </a:ln>
          </p:spPr>
          <p:txBody>
            <a:bodyPr wrap="none" anchor="ctr"/>
            <a:lstStyle/>
            <a:p>
              <a:endParaRPr lang="en-US"/>
            </a:p>
          </p:txBody>
        </p:sp>
        <p:sp>
          <p:nvSpPr>
            <p:cNvPr id="50282" name="Line 124"/>
            <p:cNvSpPr>
              <a:spLocks noChangeShapeType="1"/>
            </p:cNvSpPr>
            <p:nvPr/>
          </p:nvSpPr>
          <p:spPr bwMode="auto">
            <a:xfrm flipH="1">
              <a:off x="2304" y="872"/>
              <a:ext cx="96" cy="48"/>
            </a:xfrm>
            <a:prstGeom prst="line">
              <a:avLst/>
            </a:prstGeom>
            <a:noFill/>
            <a:ln w="12700">
              <a:solidFill>
                <a:schemeClr val="tx1"/>
              </a:solidFill>
              <a:round/>
              <a:headEnd/>
              <a:tailEnd/>
            </a:ln>
          </p:spPr>
          <p:txBody>
            <a:bodyPr wrap="none" anchor="ctr"/>
            <a:lstStyle/>
            <a:p>
              <a:endParaRPr lang="en-US"/>
            </a:p>
          </p:txBody>
        </p:sp>
      </p:grpSp>
      <p:sp>
        <p:nvSpPr>
          <p:cNvPr id="50256" name="Freeform 125"/>
          <p:cNvSpPr>
            <a:spLocks/>
          </p:cNvSpPr>
          <p:nvPr/>
        </p:nvSpPr>
        <p:spPr bwMode="auto">
          <a:xfrm>
            <a:off x="5486400" y="2209800"/>
            <a:ext cx="1066800" cy="1524000"/>
          </a:xfrm>
          <a:custGeom>
            <a:avLst/>
            <a:gdLst>
              <a:gd name="T0" fmla="*/ 1693545000 w 672"/>
              <a:gd name="T1" fmla="*/ 2147483647 h 1008"/>
              <a:gd name="T2" fmla="*/ 1693545000 w 672"/>
              <a:gd name="T3" fmla="*/ 1426374798 h 1008"/>
              <a:gd name="T4" fmla="*/ 0 w 672"/>
              <a:gd name="T5" fmla="*/ 1426374798 h 1008"/>
              <a:gd name="T6" fmla="*/ 0 w 672"/>
              <a:gd name="T7" fmla="*/ 0 h 1008"/>
              <a:gd name="T8" fmla="*/ 0 60000 65536"/>
              <a:gd name="T9" fmla="*/ 0 60000 65536"/>
              <a:gd name="T10" fmla="*/ 0 60000 65536"/>
              <a:gd name="T11" fmla="*/ 0 60000 65536"/>
              <a:gd name="T12" fmla="*/ 0 w 672"/>
              <a:gd name="T13" fmla="*/ 0 h 1008"/>
              <a:gd name="T14" fmla="*/ 672 w 672"/>
              <a:gd name="T15" fmla="*/ 1008 h 1008"/>
            </a:gdLst>
            <a:ahLst/>
            <a:cxnLst>
              <a:cxn ang="T8">
                <a:pos x="T0" y="T1"/>
              </a:cxn>
              <a:cxn ang="T9">
                <a:pos x="T2" y="T3"/>
              </a:cxn>
              <a:cxn ang="T10">
                <a:pos x="T4" y="T5"/>
              </a:cxn>
              <a:cxn ang="T11">
                <a:pos x="T6" y="T7"/>
              </a:cxn>
            </a:cxnLst>
            <a:rect l="T12" t="T13" r="T14" b="T15"/>
            <a:pathLst>
              <a:path w="672" h="1008">
                <a:moveTo>
                  <a:pt x="672" y="1008"/>
                </a:moveTo>
                <a:lnTo>
                  <a:pt x="672" y="624"/>
                </a:lnTo>
                <a:lnTo>
                  <a:pt x="0" y="624"/>
                </a:lnTo>
                <a:lnTo>
                  <a:pt x="0" y="0"/>
                </a:lnTo>
              </a:path>
            </a:pathLst>
          </a:custGeom>
          <a:noFill/>
          <a:ln w="19050">
            <a:solidFill>
              <a:schemeClr val="tx1"/>
            </a:solidFill>
            <a:round/>
            <a:headEnd/>
            <a:tailEnd type="triangle" w="med" len="med"/>
          </a:ln>
        </p:spPr>
        <p:txBody>
          <a:bodyPr wrap="none" anchor="ctr"/>
          <a:lstStyle/>
          <a:p>
            <a:endParaRPr lang="en-US"/>
          </a:p>
        </p:txBody>
      </p:sp>
      <p:sp>
        <p:nvSpPr>
          <p:cNvPr id="50257" name="Rectangle 126"/>
          <p:cNvSpPr>
            <a:spLocks noGrp="1" noChangeArrowheads="1"/>
          </p:cNvSpPr>
          <p:nvPr>
            <p:ph type="body" idx="1"/>
          </p:nvPr>
        </p:nvSpPr>
        <p:spPr>
          <a:xfrm>
            <a:off x="0" y="907562"/>
            <a:ext cx="3200400" cy="1362075"/>
          </a:xfrm>
        </p:spPr>
        <p:txBody>
          <a:bodyPr>
            <a:normAutofit fontScale="92500"/>
          </a:bodyPr>
          <a:lstStyle/>
          <a:p>
            <a:pPr>
              <a:spcBef>
                <a:spcPct val="20000"/>
              </a:spcBef>
            </a:pPr>
            <a:r>
              <a:rPr lang="en-US" sz="2800" dirty="0" smtClean="0">
                <a:ea typeface="ＭＳ Ｐゴシック" pitchFamily="34" charset="-128"/>
              </a:rPr>
              <a:t>We have everything but the </a:t>
            </a:r>
            <a:r>
              <a:rPr lang="en-US" sz="2800" b="1" u="sng" dirty="0" smtClean="0">
                <a:solidFill>
                  <a:srgbClr val="FF0000"/>
                </a:solidFill>
                <a:ea typeface="ＭＳ Ｐゴシック" pitchFamily="34" charset="-128"/>
              </a:rPr>
              <a:t>values of </a:t>
            </a:r>
            <a:r>
              <a:rPr lang="en-US" sz="2800" b="1" u="sng" dirty="0" smtClean="0">
                <a:solidFill>
                  <a:srgbClr val="FF0000"/>
                </a:solidFill>
                <a:ea typeface="ＭＳ Ｐゴシック" pitchFamily="34" charset="-128"/>
              </a:rPr>
              <a:t>control </a:t>
            </a:r>
            <a:r>
              <a:rPr lang="en-US" sz="2800" b="1" u="sng" dirty="0" smtClean="0">
                <a:solidFill>
                  <a:srgbClr val="FF0000"/>
                </a:solidFill>
                <a:ea typeface="ＭＳ Ｐゴシック" pitchFamily="34" charset="-128"/>
              </a:rPr>
              <a:t>signals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87338" y="228600"/>
            <a:ext cx="8686800" cy="474663"/>
          </a:xfrm>
        </p:spPr>
        <p:txBody>
          <a:bodyPr>
            <a:normAutofit fontScale="90000"/>
          </a:bodyPr>
          <a:lstStyle/>
          <a:p>
            <a:r>
              <a:rPr lang="en-US" smtClean="0"/>
              <a:t>Single Cycle Datapath during Jump</a:t>
            </a:r>
          </a:p>
        </p:txBody>
      </p:sp>
      <p:grpSp>
        <p:nvGrpSpPr>
          <p:cNvPr id="2" name="Group 3"/>
          <p:cNvGrpSpPr>
            <a:grpSpLocks/>
          </p:cNvGrpSpPr>
          <p:nvPr/>
        </p:nvGrpSpPr>
        <p:grpSpPr bwMode="auto">
          <a:xfrm>
            <a:off x="5029200" y="3654425"/>
            <a:ext cx="457200" cy="1136650"/>
            <a:chOff x="3168" y="2302"/>
            <a:chExt cx="288" cy="716"/>
          </a:xfrm>
        </p:grpSpPr>
        <p:sp>
          <p:nvSpPr>
            <p:cNvPr id="37034" name="Line 4"/>
            <p:cNvSpPr>
              <a:spLocks noChangeShapeType="1"/>
            </p:cNvSpPr>
            <p:nvPr/>
          </p:nvSpPr>
          <p:spPr bwMode="auto">
            <a:xfrm>
              <a:off x="3168" y="2302"/>
              <a:ext cx="0" cy="163"/>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7035" name="Line 5"/>
            <p:cNvSpPr>
              <a:spLocks noChangeShapeType="1"/>
            </p:cNvSpPr>
            <p:nvPr/>
          </p:nvSpPr>
          <p:spPr bwMode="auto">
            <a:xfrm>
              <a:off x="3176" y="2302"/>
              <a:ext cx="272" cy="163"/>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7036" name="Line 6"/>
            <p:cNvSpPr>
              <a:spLocks noChangeShapeType="1"/>
            </p:cNvSpPr>
            <p:nvPr/>
          </p:nvSpPr>
          <p:spPr bwMode="auto">
            <a:xfrm>
              <a:off x="3176" y="2481"/>
              <a:ext cx="128" cy="74"/>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7037" name="Line 7"/>
            <p:cNvSpPr>
              <a:spLocks noChangeShapeType="1"/>
            </p:cNvSpPr>
            <p:nvPr/>
          </p:nvSpPr>
          <p:spPr bwMode="auto">
            <a:xfrm>
              <a:off x="3312" y="2571"/>
              <a:ext cx="0" cy="163"/>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7038" name="Line 8"/>
            <p:cNvSpPr>
              <a:spLocks noChangeShapeType="1"/>
            </p:cNvSpPr>
            <p:nvPr/>
          </p:nvSpPr>
          <p:spPr bwMode="auto">
            <a:xfrm>
              <a:off x="3456" y="2481"/>
              <a:ext cx="0" cy="342"/>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7039" name="Line 9"/>
            <p:cNvSpPr>
              <a:spLocks noChangeShapeType="1"/>
            </p:cNvSpPr>
            <p:nvPr/>
          </p:nvSpPr>
          <p:spPr bwMode="auto">
            <a:xfrm flipV="1">
              <a:off x="3176" y="2734"/>
              <a:ext cx="128" cy="10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7040" name="Line 10"/>
            <p:cNvSpPr>
              <a:spLocks noChangeShapeType="1"/>
            </p:cNvSpPr>
            <p:nvPr/>
          </p:nvSpPr>
          <p:spPr bwMode="auto">
            <a:xfrm>
              <a:off x="3168" y="2839"/>
              <a:ext cx="0" cy="163"/>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7041" name="Line 11"/>
            <p:cNvSpPr>
              <a:spLocks noChangeShapeType="1"/>
            </p:cNvSpPr>
            <p:nvPr/>
          </p:nvSpPr>
          <p:spPr bwMode="auto">
            <a:xfrm flipV="1">
              <a:off x="3176" y="2823"/>
              <a:ext cx="272" cy="195"/>
            </a:xfrm>
            <a:prstGeom prst="line">
              <a:avLst/>
            </a:prstGeom>
            <a:noFill/>
            <a:ln w="25400">
              <a:solidFill>
                <a:schemeClr val="tx1"/>
              </a:solidFill>
              <a:round/>
              <a:headEnd/>
              <a:tailEnd/>
            </a:ln>
          </p:spPr>
          <p:txBody>
            <a:bodyPr wrap="none" anchor="ctr">
              <a:prstTxWarp prst="textNoShape">
                <a:avLst/>
              </a:prstTxWarp>
            </a:bodyPr>
            <a:lstStyle/>
            <a:p>
              <a:endParaRPr lang="en-US"/>
            </a:p>
          </p:txBody>
        </p:sp>
      </p:grpSp>
      <p:sp>
        <p:nvSpPr>
          <p:cNvPr id="36868" name="Line 12"/>
          <p:cNvSpPr>
            <a:spLocks noChangeShapeType="1"/>
          </p:cNvSpPr>
          <p:nvPr/>
        </p:nvSpPr>
        <p:spPr bwMode="auto">
          <a:xfrm flipH="1">
            <a:off x="5473700" y="4210050"/>
            <a:ext cx="2311400" cy="0"/>
          </a:xfrm>
          <a:prstGeom prst="line">
            <a:avLst/>
          </a:prstGeom>
          <a:noFill/>
          <a:ln w="25400">
            <a:solidFill>
              <a:schemeClr val="tx1"/>
            </a:solidFill>
            <a:round/>
            <a:headEnd type="triangle" w="med" len="med"/>
            <a:tailEnd/>
          </a:ln>
        </p:spPr>
        <p:txBody>
          <a:bodyPr wrap="none" anchor="ctr">
            <a:prstTxWarp prst="textNoShape">
              <a:avLst/>
            </a:prstTxWarp>
          </a:bodyPr>
          <a:lstStyle/>
          <a:p>
            <a:endParaRPr lang="en-US"/>
          </a:p>
        </p:txBody>
      </p:sp>
      <p:sp>
        <p:nvSpPr>
          <p:cNvPr id="36869" name="Line 13"/>
          <p:cNvSpPr>
            <a:spLocks noChangeShapeType="1"/>
          </p:cNvSpPr>
          <p:nvPr/>
        </p:nvSpPr>
        <p:spPr bwMode="auto">
          <a:xfrm flipH="1">
            <a:off x="5861050" y="4146550"/>
            <a:ext cx="88900" cy="128588"/>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6870" name="Rectangle 14"/>
          <p:cNvSpPr>
            <a:spLocks noChangeArrowheads="1"/>
          </p:cNvSpPr>
          <p:nvPr/>
        </p:nvSpPr>
        <p:spPr bwMode="auto">
          <a:xfrm>
            <a:off x="5541963" y="4202113"/>
            <a:ext cx="4095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32</a:t>
            </a:r>
          </a:p>
        </p:txBody>
      </p:sp>
      <p:sp>
        <p:nvSpPr>
          <p:cNvPr id="36871" name="Line 15"/>
          <p:cNvSpPr>
            <a:spLocks noChangeShapeType="1"/>
          </p:cNvSpPr>
          <p:nvPr/>
        </p:nvSpPr>
        <p:spPr bwMode="auto">
          <a:xfrm>
            <a:off x="5257800" y="3289300"/>
            <a:ext cx="0" cy="482600"/>
          </a:xfrm>
          <a:prstGeom prst="line">
            <a:avLst/>
          </a:prstGeom>
          <a:noFill/>
          <a:ln w="25400">
            <a:solidFill>
              <a:schemeClr val="accent2"/>
            </a:solidFill>
            <a:round/>
            <a:headEnd/>
            <a:tailEnd type="triangle" w="med" len="med"/>
          </a:ln>
        </p:spPr>
        <p:txBody>
          <a:bodyPr wrap="none" anchor="ctr">
            <a:prstTxWarp prst="textNoShape">
              <a:avLst/>
            </a:prstTxWarp>
          </a:bodyPr>
          <a:lstStyle/>
          <a:p>
            <a:endParaRPr lang="en-US"/>
          </a:p>
        </p:txBody>
      </p:sp>
      <p:sp>
        <p:nvSpPr>
          <p:cNvPr id="36872" name="Rectangle 16"/>
          <p:cNvSpPr>
            <a:spLocks noChangeArrowheads="1"/>
          </p:cNvSpPr>
          <p:nvPr/>
        </p:nvSpPr>
        <p:spPr bwMode="auto">
          <a:xfrm>
            <a:off x="3962400" y="2971800"/>
            <a:ext cx="1573213" cy="363538"/>
          </a:xfrm>
          <a:prstGeom prst="rect">
            <a:avLst/>
          </a:prstGeom>
          <a:noFill/>
          <a:ln w="12700">
            <a:noFill/>
            <a:miter lim="800000"/>
            <a:headEnd/>
            <a:tailEnd/>
          </a:ln>
        </p:spPr>
        <p:txBody>
          <a:bodyPr lIns="90488" tIns="44450" rIns="90488" bIns="44450">
            <a:prstTxWarp prst="textNoShape">
              <a:avLst/>
            </a:prstTxWarp>
            <a:spAutoFit/>
          </a:bodyPr>
          <a:lstStyle/>
          <a:p>
            <a:r>
              <a:rPr lang="en-US" b="1">
                <a:solidFill>
                  <a:schemeClr val="accent2"/>
                </a:solidFill>
                <a:latin typeface="Times" charset="0"/>
              </a:rPr>
              <a:t>ALUctr =x</a:t>
            </a:r>
          </a:p>
        </p:txBody>
      </p:sp>
      <p:sp>
        <p:nvSpPr>
          <p:cNvPr id="36873" name="Rectangle 17"/>
          <p:cNvSpPr>
            <a:spLocks noChangeArrowheads="1"/>
          </p:cNvSpPr>
          <p:nvPr/>
        </p:nvSpPr>
        <p:spPr bwMode="auto">
          <a:xfrm>
            <a:off x="1055688" y="4352925"/>
            <a:ext cx="5111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Clk</a:t>
            </a:r>
          </a:p>
        </p:txBody>
      </p:sp>
      <p:sp>
        <p:nvSpPr>
          <p:cNvPr id="36874" name="Rectangle 18"/>
          <p:cNvSpPr>
            <a:spLocks noChangeArrowheads="1"/>
          </p:cNvSpPr>
          <p:nvPr/>
        </p:nvSpPr>
        <p:spPr bwMode="auto">
          <a:xfrm>
            <a:off x="665163" y="3775075"/>
            <a:ext cx="7143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busW</a:t>
            </a:r>
          </a:p>
        </p:txBody>
      </p:sp>
      <p:sp>
        <p:nvSpPr>
          <p:cNvPr id="36875" name="Rectangle 19"/>
          <p:cNvSpPr>
            <a:spLocks noChangeArrowheads="1"/>
          </p:cNvSpPr>
          <p:nvPr/>
        </p:nvSpPr>
        <p:spPr bwMode="auto">
          <a:xfrm>
            <a:off x="1755775" y="3654425"/>
            <a:ext cx="1431925" cy="1130300"/>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sp>
        <p:nvSpPr>
          <p:cNvPr id="36876" name="Line 20"/>
          <p:cNvSpPr>
            <a:spLocks noChangeShapeType="1"/>
          </p:cNvSpPr>
          <p:nvPr/>
        </p:nvSpPr>
        <p:spPr bwMode="auto">
          <a:xfrm>
            <a:off x="1746250" y="4576763"/>
            <a:ext cx="250825" cy="6350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877" name="Line 21"/>
          <p:cNvSpPr>
            <a:spLocks noChangeShapeType="1"/>
          </p:cNvSpPr>
          <p:nvPr/>
        </p:nvSpPr>
        <p:spPr bwMode="auto">
          <a:xfrm flipH="1">
            <a:off x="1768475" y="4649788"/>
            <a:ext cx="301625" cy="9842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878" name="Oval 22"/>
          <p:cNvSpPr>
            <a:spLocks noChangeArrowheads="1"/>
          </p:cNvSpPr>
          <p:nvPr/>
        </p:nvSpPr>
        <p:spPr bwMode="auto">
          <a:xfrm>
            <a:off x="1603375" y="4595813"/>
            <a:ext cx="127000" cy="117475"/>
          </a:xfrm>
          <a:prstGeom prst="ellipse">
            <a:avLst/>
          </a:prstGeom>
          <a:noFill/>
          <a:ln w="25400">
            <a:solidFill>
              <a:schemeClr val="tx1"/>
            </a:solidFill>
            <a:round/>
            <a:headEnd/>
            <a:tailEnd/>
          </a:ln>
        </p:spPr>
        <p:txBody>
          <a:bodyPr wrap="none" anchor="ctr">
            <a:prstTxWarp prst="textNoShape">
              <a:avLst/>
            </a:prstTxWarp>
          </a:bodyPr>
          <a:lstStyle/>
          <a:p>
            <a:endParaRPr lang="en-US"/>
          </a:p>
        </p:txBody>
      </p:sp>
      <p:sp>
        <p:nvSpPr>
          <p:cNvPr id="36879" name="Rectangle 23"/>
          <p:cNvSpPr>
            <a:spLocks noChangeArrowheads="1"/>
          </p:cNvSpPr>
          <p:nvPr/>
        </p:nvSpPr>
        <p:spPr bwMode="auto">
          <a:xfrm>
            <a:off x="815975" y="3057525"/>
            <a:ext cx="125095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RegWr = 0</a:t>
            </a:r>
          </a:p>
        </p:txBody>
      </p:sp>
      <p:sp>
        <p:nvSpPr>
          <p:cNvPr id="36880" name="Line 24"/>
          <p:cNvSpPr>
            <a:spLocks noChangeShapeType="1"/>
          </p:cNvSpPr>
          <p:nvPr/>
        </p:nvSpPr>
        <p:spPr bwMode="auto">
          <a:xfrm flipH="1">
            <a:off x="749300" y="4140200"/>
            <a:ext cx="1016000" cy="0"/>
          </a:xfrm>
          <a:prstGeom prst="line">
            <a:avLst/>
          </a:prstGeom>
          <a:noFill/>
          <a:ln w="25400">
            <a:solidFill>
              <a:schemeClr val="tx1"/>
            </a:solidFill>
            <a:round/>
            <a:headEnd type="triangle" w="med" len="med"/>
            <a:tailEnd/>
          </a:ln>
        </p:spPr>
        <p:txBody>
          <a:bodyPr wrap="none" anchor="ctr">
            <a:prstTxWarp prst="textNoShape">
              <a:avLst/>
            </a:prstTxWarp>
          </a:bodyPr>
          <a:lstStyle/>
          <a:p>
            <a:endParaRPr lang="en-US"/>
          </a:p>
        </p:txBody>
      </p:sp>
      <p:sp>
        <p:nvSpPr>
          <p:cNvPr id="36881" name="Line 25"/>
          <p:cNvSpPr>
            <a:spLocks noChangeShapeType="1"/>
          </p:cNvSpPr>
          <p:nvPr/>
        </p:nvSpPr>
        <p:spPr bwMode="auto">
          <a:xfrm flipH="1">
            <a:off x="1289050" y="4075113"/>
            <a:ext cx="88900" cy="128587"/>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6882" name="Rectangle 26"/>
          <p:cNvSpPr>
            <a:spLocks noChangeArrowheads="1"/>
          </p:cNvSpPr>
          <p:nvPr/>
        </p:nvSpPr>
        <p:spPr bwMode="auto">
          <a:xfrm>
            <a:off x="969963" y="4130675"/>
            <a:ext cx="4095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32</a:t>
            </a:r>
          </a:p>
        </p:txBody>
      </p:sp>
      <p:sp>
        <p:nvSpPr>
          <p:cNvPr id="36883" name="Line 27"/>
          <p:cNvSpPr>
            <a:spLocks noChangeShapeType="1"/>
          </p:cNvSpPr>
          <p:nvPr/>
        </p:nvSpPr>
        <p:spPr bwMode="auto">
          <a:xfrm>
            <a:off x="3225800" y="3784600"/>
            <a:ext cx="1778000" cy="0"/>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36884" name="Line 28"/>
          <p:cNvSpPr>
            <a:spLocks noChangeShapeType="1"/>
          </p:cNvSpPr>
          <p:nvPr/>
        </p:nvSpPr>
        <p:spPr bwMode="auto">
          <a:xfrm flipH="1">
            <a:off x="4184650" y="3719513"/>
            <a:ext cx="88900" cy="130175"/>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6885" name="Rectangle 29"/>
          <p:cNvSpPr>
            <a:spLocks noChangeArrowheads="1"/>
          </p:cNvSpPr>
          <p:nvPr/>
        </p:nvSpPr>
        <p:spPr bwMode="auto">
          <a:xfrm>
            <a:off x="3865563" y="3846513"/>
            <a:ext cx="4095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32</a:t>
            </a:r>
          </a:p>
        </p:txBody>
      </p:sp>
      <p:sp>
        <p:nvSpPr>
          <p:cNvPr id="36886" name="Rectangle 30"/>
          <p:cNvSpPr>
            <a:spLocks noChangeArrowheads="1"/>
          </p:cNvSpPr>
          <p:nvPr/>
        </p:nvSpPr>
        <p:spPr bwMode="auto">
          <a:xfrm>
            <a:off x="3560763" y="3490913"/>
            <a:ext cx="6635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busA</a:t>
            </a:r>
          </a:p>
        </p:txBody>
      </p:sp>
      <p:sp>
        <p:nvSpPr>
          <p:cNvPr id="36887" name="Line 31"/>
          <p:cNvSpPr>
            <a:spLocks noChangeShapeType="1"/>
          </p:cNvSpPr>
          <p:nvPr/>
        </p:nvSpPr>
        <p:spPr bwMode="auto">
          <a:xfrm flipV="1">
            <a:off x="1905000" y="3263900"/>
            <a:ext cx="0" cy="390525"/>
          </a:xfrm>
          <a:prstGeom prst="line">
            <a:avLst/>
          </a:prstGeom>
          <a:noFill/>
          <a:ln w="25400">
            <a:solidFill>
              <a:schemeClr val="accent2"/>
            </a:solidFill>
            <a:round/>
            <a:headEnd type="triangle" w="med" len="med"/>
            <a:tailEnd/>
          </a:ln>
        </p:spPr>
        <p:txBody>
          <a:bodyPr wrap="none" anchor="ctr">
            <a:prstTxWarp prst="textNoShape">
              <a:avLst/>
            </a:prstTxWarp>
          </a:bodyPr>
          <a:lstStyle/>
          <a:p>
            <a:endParaRPr lang="en-US"/>
          </a:p>
        </p:txBody>
      </p:sp>
      <p:sp>
        <p:nvSpPr>
          <p:cNvPr id="36888" name="Line 32"/>
          <p:cNvSpPr>
            <a:spLocks noChangeShapeType="1"/>
          </p:cNvSpPr>
          <p:nvPr/>
        </p:nvSpPr>
        <p:spPr bwMode="auto">
          <a:xfrm>
            <a:off x="3225800" y="4484688"/>
            <a:ext cx="939800" cy="0"/>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36889" name="Line 33"/>
          <p:cNvSpPr>
            <a:spLocks noChangeShapeType="1"/>
          </p:cNvSpPr>
          <p:nvPr/>
        </p:nvSpPr>
        <p:spPr bwMode="auto">
          <a:xfrm flipV="1">
            <a:off x="3663950" y="4337050"/>
            <a:ext cx="139700" cy="2413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6890" name="Rectangle 34"/>
          <p:cNvSpPr>
            <a:spLocks noChangeArrowheads="1"/>
          </p:cNvSpPr>
          <p:nvPr/>
        </p:nvSpPr>
        <p:spPr bwMode="auto">
          <a:xfrm>
            <a:off x="3255963" y="4475163"/>
            <a:ext cx="4095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32</a:t>
            </a:r>
          </a:p>
        </p:txBody>
      </p:sp>
      <p:sp>
        <p:nvSpPr>
          <p:cNvPr id="36891" name="Rectangle 35"/>
          <p:cNvSpPr>
            <a:spLocks noChangeArrowheads="1"/>
          </p:cNvSpPr>
          <p:nvPr/>
        </p:nvSpPr>
        <p:spPr bwMode="auto">
          <a:xfrm>
            <a:off x="3179763" y="4191000"/>
            <a:ext cx="6508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busB</a:t>
            </a:r>
          </a:p>
        </p:txBody>
      </p:sp>
      <p:sp>
        <p:nvSpPr>
          <p:cNvPr id="36892" name="Line 36"/>
          <p:cNvSpPr>
            <a:spLocks noChangeShapeType="1"/>
          </p:cNvSpPr>
          <p:nvPr/>
        </p:nvSpPr>
        <p:spPr bwMode="auto">
          <a:xfrm flipH="1">
            <a:off x="1130300" y="4637088"/>
            <a:ext cx="482600"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893" name="Line 37"/>
          <p:cNvSpPr>
            <a:spLocks noChangeShapeType="1"/>
          </p:cNvSpPr>
          <p:nvPr/>
        </p:nvSpPr>
        <p:spPr bwMode="auto">
          <a:xfrm>
            <a:off x="3048000" y="3241675"/>
            <a:ext cx="0" cy="374650"/>
          </a:xfrm>
          <a:prstGeom prst="line">
            <a:avLst/>
          </a:prstGeom>
          <a:noFill/>
          <a:ln w="19050">
            <a:solidFill>
              <a:schemeClr val="tx1"/>
            </a:solidFill>
            <a:round/>
            <a:headEnd/>
            <a:tailEnd/>
          </a:ln>
        </p:spPr>
        <p:txBody>
          <a:bodyPr wrap="none" anchor="ctr">
            <a:prstTxWarp prst="textNoShape">
              <a:avLst/>
            </a:prstTxWarp>
          </a:bodyPr>
          <a:lstStyle/>
          <a:p>
            <a:endParaRPr lang="en-US"/>
          </a:p>
        </p:txBody>
      </p:sp>
      <p:sp>
        <p:nvSpPr>
          <p:cNvPr id="36894" name="Line 38"/>
          <p:cNvSpPr>
            <a:spLocks noChangeShapeType="1"/>
          </p:cNvSpPr>
          <p:nvPr/>
        </p:nvSpPr>
        <p:spPr bwMode="auto">
          <a:xfrm flipV="1">
            <a:off x="2978150" y="3351213"/>
            <a:ext cx="139700" cy="155575"/>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6895" name="Rectangle 39"/>
          <p:cNvSpPr>
            <a:spLocks noChangeArrowheads="1"/>
          </p:cNvSpPr>
          <p:nvPr/>
        </p:nvSpPr>
        <p:spPr bwMode="auto">
          <a:xfrm>
            <a:off x="2798763" y="3206750"/>
            <a:ext cx="295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5</a:t>
            </a:r>
          </a:p>
        </p:txBody>
      </p:sp>
      <p:sp>
        <p:nvSpPr>
          <p:cNvPr id="36896" name="Line 40"/>
          <p:cNvSpPr>
            <a:spLocks noChangeShapeType="1"/>
          </p:cNvSpPr>
          <p:nvPr/>
        </p:nvSpPr>
        <p:spPr bwMode="auto">
          <a:xfrm>
            <a:off x="2209800" y="3016250"/>
            <a:ext cx="0" cy="61277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897" name="Line 41"/>
          <p:cNvSpPr>
            <a:spLocks noChangeShapeType="1"/>
          </p:cNvSpPr>
          <p:nvPr/>
        </p:nvSpPr>
        <p:spPr bwMode="auto">
          <a:xfrm flipV="1">
            <a:off x="2139950" y="3351213"/>
            <a:ext cx="139700" cy="155575"/>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6898" name="Rectangle 42"/>
          <p:cNvSpPr>
            <a:spLocks noChangeArrowheads="1"/>
          </p:cNvSpPr>
          <p:nvPr/>
        </p:nvSpPr>
        <p:spPr bwMode="auto">
          <a:xfrm>
            <a:off x="1960563" y="3206750"/>
            <a:ext cx="295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5</a:t>
            </a:r>
          </a:p>
        </p:txBody>
      </p:sp>
      <p:sp>
        <p:nvSpPr>
          <p:cNvPr id="36899" name="Line 43"/>
          <p:cNvSpPr>
            <a:spLocks noChangeShapeType="1"/>
          </p:cNvSpPr>
          <p:nvPr/>
        </p:nvSpPr>
        <p:spPr bwMode="auto">
          <a:xfrm>
            <a:off x="2590800" y="3241675"/>
            <a:ext cx="0" cy="374650"/>
          </a:xfrm>
          <a:prstGeom prst="line">
            <a:avLst/>
          </a:prstGeom>
          <a:noFill/>
          <a:ln w="19050">
            <a:solidFill>
              <a:schemeClr val="tx1"/>
            </a:solidFill>
            <a:round/>
            <a:headEnd/>
            <a:tailEnd/>
          </a:ln>
        </p:spPr>
        <p:txBody>
          <a:bodyPr wrap="none" anchor="ctr">
            <a:prstTxWarp prst="textNoShape">
              <a:avLst/>
            </a:prstTxWarp>
          </a:bodyPr>
          <a:lstStyle/>
          <a:p>
            <a:endParaRPr lang="en-US"/>
          </a:p>
        </p:txBody>
      </p:sp>
      <p:sp>
        <p:nvSpPr>
          <p:cNvPr id="36900" name="Line 44"/>
          <p:cNvSpPr>
            <a:spLocks noChangeShapeType="1"/>
          </p:cNvSpPr>
          <p:nvPr/>
        </p:nvSpPr>
        <p:spPr bwMode="auto">
          <a:xfrm flipV="1">
            <a:off x="2520950" y="3351213"/>
            <a:ext cx="139700" cy="155575"/>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6901" name="Rectangle 45"/>
          <p:cNvSpPr>
            <a:spLocks noChangeArrowheads="1"/>
          </p:cNvSpPr>
          <p:nvPr/>
        </p:nvSpPr>
        <p:spPr bwMode="auto">
          <a:xfrm>
            <a:off x="2341563" y="3206750"/>
            <a:ext cx="295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5</a:t>
            </a:r>
          </a:p>
        </p:txBody>
      </p:sp>
      <p:sp>
        <p:nvSpPr>
          <p:cNvPr id="36902" name="Rectangle 46"/>
          <p:cNvSpPr>
            <a:spLocks noChangeArrowheads="1"/>
          </p:cNvSpPr>
          <p:nvPr/>
        </p:nvSpPr>
        <p:spPr bwMode="auto">
          <a:xfrm>
            <a:off x="1960563" y="3633788"/>
            <a:ext cx="4984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Rw</a:t>
            </a:r>
          </a:p>
        </p:txBody>
      </p:sp>
      <p:sp>
        <p:nvSpPr>
          <p:cNvPr id="36903" name="Rectangle 47"/>
          <p:cNvSpPr>
            <a:spLocks noChangeArrowheads="1"/>
          </p:cNvSpPr>
          <p:nvPr/>
        </p:nvSpPr>
        <p:spPr bwMode="auto">
          <a:xfrm>
            <a:off x="2417763" y="3633788"/>
            <a:ext cx="4349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Ra</a:t>
            </a:r>
          </a:p>
        </p:txBody>
      </p:sp>
      <p:sp>
        <p:nvSpPr>
          <p:cNvPr id="36904" name="Rectangle 48"/>
          <p:cNvSpPr>
            <a:spLocks noChangeArrowheads="1"/>
          </p:cNvSpPr>
          <p:nvPr/>
        </p:nvSpPr>
        <p:spPr bwMode="auto">
          <a:xfrm>
            <a:off x="2798763" y="3633788"/>
            <a:ext cx="4476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Rb</a:t>
            </a:r>
          </a:p>
        </p:txBody>
      </p:sp>
      <p:sp>
        <p:nvSpPr>
          <p:cNvPr id="36905" name="Rectangle 49"/>
          <p:cNvSpPr>
            <a:spLocks noChangeArrowheads="1"/>
          </p:cNvSpPr>
          <p:nvPr/>
        </p:nvSpPr>
        <p:spPr bwMode="auto">
          <a:xfrm>
            <a:off x="1960563" y="3917950"/>
            <a:ext cx="1082675" cy="638175"/>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32 32-bit</a:t>
            </a:r>
          </a:p>
          <a:p>
            <a:r>
              <a:rPr lang="en-US" b="1">
                <a:latin typeface="Times" charset="0"/>
              </a:rPr>
              <a:t>Registers</a:t>
            </a:r>
          </a:p>
        </p:txBody>
      </p:sp>
      <p:sp>
        <p:nvSpPr>
          <p:cNvPr id="36906" name="Line 50"/>
          <p:cNvSpPr>
            <a:spLocks noChangeShapeType="1"/>
          </p:cNvSpPr>
          <p:nvPr/>
        </p:nvSpPr>
        <p:spPr bwMode="auto">
          <a:xfrm flipH="1">
            <a:off x="749300" y="6172200"/>
            <a:ext cx="7797800"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907" name="Line 51"/>
          <p:cNvSpPr>
            <a:spLocks noChangeShapeType="1"/>
          </p:cNvSpPr>
          <p:nvPr/>
        </p:nvSpPr>
        <p:spPr bwMode="auto">
          <a:xfrm flipV="1">
            <a:off x="762000" y="4127500"/>
            <a:ext cx="0" cy="205740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908" name="Rectangle 52"/>
          <p:cNvSpPr>
            <a:spLocks noChangeArrowheads="1"/>
          </p:cNvSpPr>
          <p:nvPr/>
        </p:nvSpPr>
        <p:spPr bwMode="auto">
          <a:xfrm>
            <a:off x="2570163" y="2994025"/>
            <a:ext cx="422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Rs</a:t>
            </a:r>
          </a:p>
        </p:txBody>
      </p:sp>
      <p:sp>
        <p:nvSpPr>
          <p:cNvPr id="36909" name="Rectangle 53"/>
          <p:cNvSpPr>
            <a:spLocks noChangeArrowheads="1"/>
          </p:cNvSpPr>
          <p:nvPr/>
        </p:nvSpPr>
        <p:spPr bwMode="auto">
          <a:xfrm>
            <a:off x="2341563" y="2354263"/>
            <a:ext cx="3968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Rt</a:t>
            </a:r>
          </a:p>
        </p:txBody>
      </p:sp>
      <p:grpSp>
        <p:nvGrpSpPr>
          <p:cNvPr id="3" name="Group 54"/>
          <p:cNvGrpSpPr>
            <a:grpSpLocks/>
          </p:cNvGrpSpPr>
          <p:nvPr/>
        </p:nvGrpSpPr>
        <p:grpSpPr bwMode="auto">
          <a:xfrm>
            <a:off x="4191000" y="4203700"/>
            <a:ext cx="304800" cy="1227138"/>
            <a:chOff x="2640" y="2648"/>
            <a:chExt cx="192" cy="773"/>
          </a:xfrm>
        </p:grpSpPr>
        <p:sp>
          <p:nvSpPr>
            <p:cNvPr id="37030" name="Line 55"/>
            <p:cNvSpPr>
              <a:spLocks noChangeShapeType="1"/>
            </p:cNvSpPr>
            <p:nvPr/>
          </p:nvSpPr>
          <p:spPr bwMode="auto">
            <a:xfrm>
              <a:off x="2640" y="2648"/>
              <a:ext cx="0" cy="757"/>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7031" name="Line 56"/>
            <p:cNvSpPr>
              <a:spLocks noChangeShapeType="1"/>
            </p:cNvSpPr>
            <p:nvPr/>
          </p:nvSpPr>
          <p:spPr bwMode="auto">
            <a:xfrm>
              <a:off x="2648" y="2648"/>
              <a:ext cx="176" cy="8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7032" name="Line 57"/>
            <p:cNvSpPr>
              <a:spLocks noChangeShapeType="1"/>
            </p:cNvSpPr>
            <p:nvPr/>
          </p:nvSpPr>
          <p:spPr bwMode="auto">
            <a:xfrm flipV="1">
              <a:off x="2648" y="3303"/>
              <a:ext cx="176" cy="118"/>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7033" name="Line 58"/>
            <p:cNvSpPr>
              <a:spLocks noChangeShapeType="1"/>
            </p:cNvSpPr>
            <p:nvPr/>
          </p:nvSpPr>
          <p:spPr bwMode="auto">
            <a:xfrm>
              <a:off x="2832" y="2750"/>
              <a:ext cx="0" cy="553"/>
            </a:xfrm>
            <a:prstGeom prst="line">
              <a:avLst/>
            </a:prstGeom>
            <a:noFill/>
            <a:ln w="25400">
              <a:solidFill>
                <a:schemeClr val="tx1"/>
              </a:solidFill>
              <a:round/>
              <a:headEnd/>
              <a:tailEnd/>
            </a:ln>
          </p:spPr>
          <p:txBody>
            <a:bodyPr wrap="none" anchor="ctr">
              <a:prstTxWarp prst="textNoShape">
                <a:avLst/>
              </a:prstTxWarp>
            </a:bodyPr>
            <a:lstStyle/>
            <a:p>
              <a:endParaRPr lang="en-US"/>
            </a:p>
          </p:txBody>
        </p:sp>
      </p:grpSp>
      <p:grpSp>
        <p:nvGrpSpPr>
          <p:cNvPr id="4" name="Group 59"/>
          <p:cNvGrpSpPr>
            <a:grpSpLocks/>
          </p:cNvGrpSpPr>
          <p:nvPr/>
        </p:nvGrpSpPr>
        <p:grpSpPr bwMode="auto">
          <a:xfrm>
            <a:off x="1473200" y="2754313"/>
            <a:ext cx="1168400" cy="284162"/>
            <a:chOff x="928" y="1735"/>
            <a:chExt cx="736" cy="179"/>
          </a:xfrm>
        </p:grpSpPr>
        <p:sp>
          <p:nvSpPr>
            <p:cNvPr id="37026" name="Line 60"/>
            <p:cNvSpPr>
              <a:spLocks noChangeShapeType="1"/>
            </p:cNvSpPr>
            <p:nvPr/>
          </p:nvSpPr>
          <p:spPr bwMode="auto">
            <a:xfrm flipH="1">
              <a:off x="928" y="1735"/>
              <a:ext cx="736"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7027" name="Line 61"/>
            <p:cNvSpPr>
              <a:spLocks noChangeShapeType="1"/>
            </p:cNvSpPr>
            <p:nvPr/>
          </p:nvSpPr>
          <p:spPr bwMode="auto">
            <a:xfrm flipH="1">
              <a:off x="1552" y="1743"/>
              <a:ext cx="112" cy="163"/>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7028" name="Line 62"/>
            <p:cNvSpPr>
              <a:spLocks noChangeShapeType="1"/>
            </p:cNvSpPr>
            <p:nvPr/>
          </p:nvSpPr>
          <p:spPr bwMode="auto">
            <a:xfrm>
              <a:off x="944" y="1743"/>
              <a:ext cx="80" cy="163"/>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7029" name="Line 63"/>
            <p:cNvSpPr>
              <a:spLocks noChangeShapeType="1"/>
            </p:cNvSpPr>
            <p:nvPr/>
          </p:nvSpPr>
          <p:spPr bwMode="auto">
            <a:xfrm flipH="1">
              <a:off x="1024" y="1914"/>
              <a:ext cx="544"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grpSp>
      <p:sp>
        <p:nvSpPr>
          <p:cNvPr id="36912" name="Rectangle 64"/>
          <p:cNvSpPr>
            <a:spLocks noChangeArrowheads="1"/>
          </p:cNvSpPr>
          <p:nvPr/>
        </p:nvSpPr>
        <p:spPr bwMode="auto">
          <a:xfrm>
            <a:off x="2998788" y="2994025"/>
            <a:ext cx="396875" cy="363538"/>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a:latin typeface="Times" charset="0"/>
              </a:rPr>
              <a:t>Rt</a:t>
            </a:r>
          </a:p>
        </p:txBody>
      </p:sp>
      <p:sp>
        <p:nvSpPr>
          <p:cNvPr id="36913" name="Line 65"/>
          <p:cNvSpPr>
            <a:spLocks noChangeShapeType="1"/>
          </p:cNvSpPr>
          <p:nvPr/>
        </p:nvSpPr>
        <p:spPr bwMode="auto">
          <a:xfrm>
            <a:off x="2362200" y="2517775"/>
            <a:ext cx="0" cy="188913"/>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914" name="Line 66"/>
          <p:cNvSpPr>
            <a:spLocks noChangeShapeType="1"/>
          </p:cNvSpPr>
          <p:nvPr/>
        </p:nvSpPr>
        <p:spPr bwMode="auto">
          <a:xfrm>
            <a:off x="1752600" y="2517775"/>
            <a:ext cx="0" cy="188913"/>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915" name="Rectangle 67"/>
          <p:cNvSpPr>
            <a:spLocks noChangeArrowheads="1"/>
          </p:cNvSpPr>
          <p:nvPr/>
        </p:nvSpPr>
        <p:spPr bwMode="auto">
          <a:xfrm>
            <a:off x="1731963" y="2354263"/>
            <a:ext cx="4476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Rd</a:t>
            </a:r>
          </a:p>
        </p:txBody>
      </p:sp>
      <p:sp>
        <p:nvSpPr>
          <p:cNvPr id="36916" name="Line 68"/>
          <p:cNvSpPr>
            <a:spLocks noChangeShapeType="1"/>
          </p:cNvSpPr>
          <p:nvPr/>
        </p:nvSpPr>
        <p:spPr bwMode="auto">
          <a:xfrm flipH="1">
            <a:off x="1054100" y="2895600"/>
            <a:ext cx="558800" cy="0"/>
          </a:xfrm>
          <a:prstGeom prst="line">
            <a:avLst/>
          </a:prstGeom>
          <a:noFill/>
          <a:ln w="25400">
            <a:solidFill>
              <a:schemeClr val="accent2"/>
            </a:solidFill>
            <a:round/>
            <a:headEnd type="triangle" w="med" len="med"/>
            <a:tailEnd/>
          </a:ln>
        </p:spPr>
        <p:txBody>
          <a:bodyPr wrap="none" anchor="ctr">
            <a:prstTxWarp prst="textNoShape">
              <a:avLst/>
            </a:prstTxWarp>
          </a:bodyPr>
          <a:lstStyle/>
          <a:p>
            <a:endParaRPr lang="en-US"/>
          </a:p>
        </p:txBody>
      </p:sp>
      <p:sp>
        <p:nvSpPr>
          <p:cNvPr id="36917" name="Rectangle 69"/>
          <p:cNvSpPr>
            <a:spLocks noChangeArrowheads="1"/>
          </p:cNvSpPr>
          <p:nvPr/>
        </p:nvSpPr>
        <p:spPr bwMode="auto">
          <a:xfrm>
            <a:off x="207963" y="2562225"/>
            <a:ext cx="125095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RegDst = x</a:t>
            </a:r>
          </a:p>
        </p:txBody>
      </p:sp>
      <p:sp>
        <p:nvSpPr>
          <p:cNvPr id="36918" name="Rectangle 70"/>
          <p:cNvSpPr>
            <a:spLocks noChangeArrowheads="1"/>
          </p:cNvSpPr>
          <p:nvPr/>
        </p:nvSpPr>
        <p:spPr bwMode="auto">
          <a:xfrm>
            <a:off x="3136900" y="4889500"/>
            <a:ext cx="355600" cy="965200"/>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sp>
        <p:nvSpPr>
          <p:cNvPr id="36919" name="Rectangle 71"/>
          <p:cNvSpPr>
            <a:spLocks noChangeArrowheads="1"/>
          </p:cNvSpPr>
          <p:nvPr/>
        </p:nvSpPr>
        <p:spPr bwMode="auto">
          <a:xfrm rot="5400000">
            <a:off x="2737644" y="5253832"/>
            <a:ext cx="10826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Extender</a:t>
            </a:r>
          </a:p>
        </p:txBody>
      </p:sp>
      <p:sp>
        <p:nvSpPr>
          <p:cNvPr id="36920" name="Rectangle 72"/>
          <p:cNvSpPr>
            <a:spLocks noChangeArrowheads="1"/>
          </p:cNvSpPr>
          <p:nvPr/>
        </p:nvSpPr>
        <p:spPr bwMode="auto">
          <a:xfrm rot="5400000">
            <a:off x="3980656" y="4618832"/>
            <a:ext cx="6381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Mux</a:t>
            </a:r>
          </a:p>
        </p:txBody>
      </p:sp>
      <p:sp>
        <p:nvSpPr>
          <p:cNvPr id="36921" name="Rectangle 73"/>
          <p:cNvSpPr>
            <a:spLocks noChangeArrowheads="1"/>
          </p:cNvSpPr>
          <p:nvPr/>
        </p:nvSpPr>
        <p:spPr bwMode="auto">
          <a:xfrm>
            <a:off x="1770063" y="2744788"/>
            <a:ext cx="6381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Mux</a:t>
            </a:r>
          </a:p>
        </p:txBody>
      </p:sp>
      <p:sp>
        <p:nvSpPr>
          <p:cNvPr id="36922" name="Line 74"/>
          <p:cNvSpPr>
            <a:spLocks noChangeShapeType="1"/>
          </p:cNvSpPr>
          <p:nvPr/>
        </p:nvSpPr>
        <p:spPr bwMode="auto">
          <a:xfrm>
            <a:off x="3517900" y="5276850"/>
            <a:ext cx="660400"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6923" name="Rectangle 75"/>
          <p:cNvSpPr>
            <a:spLocks noChangeArrowheads="1"/>
          </p:cNvSpPr>
          <p:nvPr/>
        </p:nvSpPr>
        <p:spPr bwMode="auto">
          <a:xfrm>
            <a:off x="3503613" y="5302250"/>
            <a:ext cx="4095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32</a:t>
            </a:r>
          </a:p>
        </p:txBody>
      </p:sp>
      <p:sp>
        <p:nvSpPr>
          <p:cNvPr id="36924" name="Line 76"/>
          <p:cNvSpPr>
            <a:spLocks noChangeShapeType="1"/>
          </p:cNvSpPr>
          <p:nvPr/>
        </p:nvSpPr>
        <p:spPr bwMode="auto">
          <a:xfrm flipH="1">
            <a:off x="3803650" y="5211763"/>
            <a:ext cx="88900" cy="130175"/>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6925" name="Line 77"/>
          <p:cNvSpPr>
            <a:spLocks noChangeShapeType="1"/>
          </p:cNvSpPr>
          <p:nvPr/>
        </p:nvSpPr>
        <p:spPr bwMode="auto">
          <a:xfrm>
            <a:off x="2146300" y="5418138"/>
            <a:ext cx="965200"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6926" name="Line 78"/>
          <p:cNvSpPr>
            <a:spLocks noChangeShapeType="1"/>
          </p:cNvSpPr>
          <p:nvPr/>
        </p:nvSpPr>
        <p:spPr bwMode="auto">
          <a:xfrm flipH="1">
            <a:off x="2584450" y="5354638"/>
            <a:ext cx="88900" cy="128587"/>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6927" name="Rectangle 79"/>
          <p:cNvSpPr>
            <a:spLocks noChangeArrowheads="1"/>
          </p:cNvSpPr>
          <p:nvPr/>
        </p:nvSpPr>
        <p:spPr bwMode="auto">
          <a:xfrm>
            <a:off x="2265363" y="5408613"/>
            <a:ext cx="4095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16</a:t>
            </a:r>
          </a:p>
        </p:txBody>
      </p:sp>
      <p:sp>
        <p:nvSpPr>
          <p:cNvPr id="36928" name="Rectangle 80"/>
          <p:cNvSpPr>
            <a:spLocks noChangeArrowheads="1"/>
          </p:cNvSpPr>
          <p:nvPr/>
        </p:nvSpPr>
        <p:spPr bwMode="auto">
          <a:xfrm>
            <a:off x="1427163" y="5267325"/>
            <a:ext cx="8286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imm16</a:t>
            </a:r>
          </a:p>
        </p:txBody>
      </p:sp>
      <p:sp>
        <p:nvSpPr>
          <p:cNvPr id="36929" name="Line 81"/>
          <p:cNvSpPr>
            <a:spLocks noChangeShapeType="1"/>
          </p:cNvSpPr>
          <p:nvPr/>
        </p:nvSpPr>
        <p:spPr bwMode="auto">
          <a:xfrm>
            <a:off x="4343400" y="5360988"/>
            <a:ext cx="0" cy="400050"/>
          </a:xfrm>
          <a:prstGeom prst="line">
            <a:avLst/>
          </a:prstGeom>
          <a:noFill/>
          <a:ln w="25400">
            <a:solidFill>
              <a:schemeClr val="accent2"/>
            </a:solidFill>
            <a:round/>
            <a:headEnd type="triangle" w="med" len="med"/>
            <a:tailEnd/>
          </a:ln>
        </p:spPr>
        <p:txBody>
          <a:bodyPr wrap="none" anchor="ctr">
            <a:prstTxWarp prst="textNoShape">
              <a:avLst/>
            </a:prstTxWarp>
          </a:bodyPr>
          <a:lstStyle/>
          <a:p>
            <a:endParaRPr lang="en-US"/>
          </a:p>
        </p:txBody>
      </p:sp>
      <p:sp>
        <p:nvSpPr>
          <p:cNvPr id="36930" name="Rectangle 82"/>
          <p:cNvSpPr>
            <a:spLocks noChangeArrowheads="1"/>
          </p:cNvSpPr>
          <p:nvPr/>
        </p:nvSpPr>
        <p:spPr bwMode="auto">
          <a:xfrm>
            <a:off x="3789363" y="5775325"/>
            <a:ext cx="135255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ALUSrc = x</a:t>
            </a:r>
          </a:p>
        </p:txBody>
      </p:sp>
      <p:sp>
        <p:nvSpPr>
          <p:cNvPr id="36931" name="Line 83"/>
          <p:cNvSpPr>
            <a:spLocks noChangeShapeType="1"/>
          </p:cNvSpPr>
          <p:nvPr/>
        </p:nvSpPr>
        <p:spPr bwMode="auto">
          <a:xfrm>
            <a:off x="4521200" y="4637088"/>
            <a:ext cx="482600" cy="0"/>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36932" name="Line 84"/>
          <p:cNvSpPr>
            <a:spLocks noChangeShapeType="1"/>
          </p:cNvSpPr>
          <p:nvPr/>
        </p:nvSpPr>
        <p:spPr bwMode="auto">
          <a:xfrm>
            <a:off x="8534400" y="4506913"/>
            <a:ext cx="0" cy="1652587"/>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933" name="Line 85"/>
          <p:cNvSpPr>
            <a:spLocks noChangeShapeType="1"/>
          </p:cNvSpPr>
          <p:nvPr/>
        </p:nvSpPr>
        <p:spPr bwMode="auto">
          <a:xfrm>
            <a:off x="3352800" y="5862638"/>
            <a:ext cx="0" cy="471487"/>
          </a:xfrm>
          <a:prstGeom prst="line">
            <a:avLst/>
          </a:prstGeom>
          <a:noFill/>
          <a:ln w="25400">
            <a:solidFill>
              <a:schemeClr val="accent2"/>
            </a:solidFill>
            <a:round/>
            <a:headEnd type="triangle" w="med" len="med"/>
            <a:tailEnd/>
          </a:ln>
        </p:spPr>
        <p:txBody>
          <a:bodyPr wrap="none" anchor="ctr">
            <a:prstTxWarp prst="textNoShape">
              <a:avLst/>
            </a:prstTxWarp>
          </a:bodyPr>
          <a:lstStyle/>
          <a:p>
            <a:endParaRPr lang="en-US"/>
          </a:p>
        </p:txBody>
      </p:sp>
      <p:sp>
        <p:nvSpPr>
          <p:cNvPr id="36934" name="Rectangle 86"/>
          <p:cNvSpPr>
            <a:spLocks noChangeArrowheads="1"/>
          </p:cNvSpPr>
          <p:nvPr/>
        </p:nvSpPr>
        <p:spPr bwMode="auto">
          <a:xfrm>
            <a:off x="2438400" y="6292850"/>
            <a:ext cx="118745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ExtOp = x</a:t>
            </a:r>
          </a:p>
        </p:txBody>
      </p:sp>
      <p:grpSp>
        <p:nvGrpSpPr>
          <p:cNvPr id="5" name="Group 87"/>
          <p:cNvGrpSpPr>
            <a:grpSpLocks/>
          </p:cNvGrpSpPr>
          <p:nvPr/>
        </p:nvGrpSpPr>
        <p:grpSpPr bwMode="auto">
          <a:xfrm>
            <a:off x="7772400" y="3938588"/>
            <a:ext cx="304800" cy="1255712"/>
            <a:chOff x="4896" y="2481"/>
            <a:chExt cx="192" cy="791"/>
          </a:xfrm>
        </p:grpSpPr>
        <p:sp>
          <p:nvSpPr>
            <p:cNvPr id="37022" name="Line 88"/>
            <p:cNvSpPr>
              <a:spLocks noChangeShapeType="1"/>
            </p:cNvSpPr>
            <p:nvPr/>
          </p:nvSpPr>
          <p:spPr bwMode="auto">
            <a:xfrm>
              <a:off x="4896" y="2481"/>
              <a:ext cx="0" cy="77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7023" name="Line 89"/>
            <p:cNvSpPr>
              <a:spLocks noChangeShapeType="1"/>
            </p:cNvSpPr>
            <p:nvPr/>
          </p:nvSpPr>
          <p:spPr bwMode="auto">
            <a:xfrm>
              <a:off x="4904" y="2481"/>
              <a:ext cx="176" cy="9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7024" name="Line 90"/>
            <p:cNvSpPr>
              <a:spLocks noChangeShapeType="1"/>
            </p:cNvSpPr>
            <p:nvPr/>
          </p:nvSpPr>
          <p:spPr bwMode="auto">
            <a:xfrm flipV="1">
              <a:off x="4904" y="3150"/>
              <a:ext cx="176" cy="122"/>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7025" name="Line 91"/>
            <p:cNvSpPr>
              <a:spLocks noChangeShapeType="1"/>
            </p:cNvSpPr>
            <p:nvPr/>
          </p:nvSpPr>
          <p:spPr bwMode="auto">
            <a:xfrm>
              <a:off x="5088" y="2587"/>
              <a:ext cx="0" cy="563"/>
            </a:xfrm>
            <a:prstGeom prst="line">
              <a:avLst/>
            </a:prstGeom>
            <a:noFill/>
            <a:ln w="25400">
              <a:solidFill>
                <a:schemeClr val="tx1"/>
              </a:solidFill>
              <a:round/>
              <a:headEnd/>
              <a:tailEnd/>
            </a:ln>
          </p:spPr>
          <p:txBody>
            <a:bodyPr wrap="none" anchor="ctr">
              <a:prstTxWarp prst="textNoShape">
                <a:avLst/>
              </a:prstTxWarp>
            </a:bodyPr>
            <a:lstStyle/>
            <a:p>
              <a:endParaRPr lang="en-US"/>
            </a:p>
          </p:txBody>
        </p:sp>
      </p:grpSp>
      <p:sp>
        <p:nvSpPr>
          <p:cNvPr id="36936" name="Rectangle 92"/>
          <p:cNvSpPr>
            <a:spLocks noChangeArrowheads="1"/>
          </p:cNvSpPr>
          <p:nvPr/>
        </p:nvSpPr>
        <p:spPr bwMode="auto">
          <a:xfrm rot="5400000">
            <a:off x="7543006" y="4474369"/>
            <a:ext cx="6381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Mux</a:t>
            </a:r>
          </a:p>
        </p:txBody>
      </p:sp>
      <p:sp>
        <p:nvSpPr>
          <p:cNvPr id="36937" name="Line 93"/>
          <p:cNvSpPr>
            <a:spLocks noChangeShapeType="1"/>
          </p:cNvSpPr>
          <p:nvPr/>
        </p:nvSpPr>
        <p:spPr bwMode="auto">
          <a:xfrm flipV="1">
            <a:off x="7924800" y="3559175"/>
            <a:ext cx="0" cy="450850"/>
          </a:xfrm>
          <a:prstGeom prst="line">
            <a:avLst/>
          </a:prstGeom>
          <a:noFill/>
          <a:ln w="25400">
            <a:solidFill>
              <a:schemeClr val="tx1"/>
            </a:solidFill>
            <a:round/>
            <a:headEnd type="triangle" w="med" len="med"/>
            <a:tailEnd/>
          </a:ln>
        </p:spPr>
        <p:txBody>
          <a:bodyPr wrap="none" anchor="ctr">
            <a:prstTxWarp prst="textNoShape">
              <a:avLst/>
            </a:prstTxWarp>
          </a:bodyPr>
          <a:lstStyle/>
          <a:p>
            <a:endParaRPr lang="en-US"/>
          </a:p>
        </p:txBody>
      </p:sp>
      <p:sp>
        <p:nvSpPr>
          <p:cNvPr id="36938" name="Rectangle 94"/>
          <p:cNvSpPr>
            <a:spLocks noChangeArrowheads="1"/>
          </p:cNvSpPr>
          <p:nvPr/>
        </p:nvSpPr>
        <p:spPr bwMode="auto">
          <a:xfrm>
            <a:off x="7523163" y="3201988"/>
            <a:ext cx="1619250"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MemtoReg = x</a:t>
            </a:r>
          </a:p>
        </p:txBody>
      </p:sp>
      <p:sp>
        <p:nvSpPr>
          <p:cNvPr id="36939" name="Line 95"/>
          <p:cNvSpPr>
            <a:spLocks noChangeShapeType="1"/>
          </p:cNvSpPr>
          <p:nvPr/>
        </p:nvSpPr>
        <p:spPr bwMode="auto">
          <a:xfrm>
            <a:off x="8089900" y="4494213"/>
            <a:ext cx="431800"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940" name="Rectangle 96"/>
          <p:cNvSpPr>
            <a:spLocks noChangeArrowheads="1"/>
          </p:cNvSpPr>
          <p:nvPr/>
        </p:nvSpPr>
        <p:spPr bwMode="auto">
          <a:xfrm>
            <a:off x="6022975" y="4862513"/>
            <a:ext cx="1127125" cy="1128712"/>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sp>
        <p:nvSpPr>
          <p:cNvPr id="36941" name="Line 97"/>
          <p:cNvSpPr>
            <a:spLocks noChangeShapeType="1"/>
          </p:cNvSpPr>
          <p:nvPr/>
        </p:nvSpPr>
        <p:spPr bwMode="auto">
          <a:xfrm flipH="1">
            <a:off x="5397500" y="5845175"/>
            <a:ext cx="482600"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942" name="Rectangle 98"/>
          <p:cNvSpPr>
            <a:spLocks noChangeArrowheads="1"/>
          </p:cNvSpPr>
          <p:nvPr/>
        </p:nvSpPr>
        <p:spPr bwMode="auto">
          <a:xfrm>
            <a:off x="5322888" y="5559425"/>
            <a:ext cx="5111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Clk</a:t>
            </a:r>
          </a:p>
        </p:txBody>
      </p:sp>
      <p:sp>
        <p:nvSpPr>
          <p:cNvPr id="36943" name="Rectangle 99"/>
          <p:cNvSpPr>
            <a:spLocks noChangeArrowheads="1"/>
          </p:cNvSpPr>
          <p:nvPr/>
        </p:nvSpPr>
        <p:spPr bwMode="auto">
          <a:xfrm>
            <a:off x="4627563" y="5054600"/>
            <a:ext cx="86042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Data In</a:t>
            </a:r>
          </a:p>
        </p:txBody>
      </p:sp>
      <p:sp>
        <p:nvSpPr>
          <p:cNvPr id="36944" name="Line 100"/>
          <p:cNvSpPr>
            <a:spLocks noChangeShapeType="1"/>
          </p:cNvSpPr>
          <p:nvPr/>
        </p:nvSpPr>
        <p:spPr bwMode="auto">
          <a:xfrm>
            <a:off x="6045200" y="5816600"/>
            <a:ext cx="250825" cy="6350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945" name="Line 101"/>
          <p:cNvSpPr>
            <a:spLocks noChangeShapeType="1"/>
          </p:cNvSpPr>
          <p:nvPr/>
        </p:nvSpPr>
        <p:spPr bwMode="auto">
          <a:xfrm flipH="1">
            <a:off x="6035675" y="5857875"/>
            <a:ext cx="301625" cy="9842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946" name="Oval 102"/>
          <p:cNvSpPr>
            <a:spLocks noChangeArrowheads="1"/>
          </p:cNvSpPr>
          <p:nvPr/>
        </p:nvSpPr>
        <p:spPr bwMode="auto">
          <a:xfrm>
            <a:off x="5870575" y="5803900"/>
            <a:ext cx="127000" cy="117475"/>
          </a:xfrm>
          <a:prstGeom prst="ellipse">
            <a:avLst/>
          </a:prstGeom>
          <a:noFill/>
          <a:ln w="25400">
            <a:solidFill>
              <a:schemeClr val="tx1"/>
            </a:solidFill>
            <a:round/>
            <a:headEnd/>
            <a:tailEnd/>
          </a:ln>
        </p:spPr>
        <p:txBody>
          <a:bodyPr wrap="none" anchor="ctr">
            <a:prstTxWarp prst="textNoShape">
              <a:avLst/>
            </a:prstTxWarp>
          </a:bodyPr>
          <a:lstStyle/>
          <a:p>
            <a:endParaRPr lang="en-US"/>
          </a:p>
        </p:txBody>
      </p:sp>
      <p:sp>
        <p:nvSpPr>
          <p:cNvPr id="36947" name="Rectangle 103"/>
          <p:cNvSpPr>
            <a:spLocks noChangeArrowheads="1"/>
          </p:cNvSpPr>
          <p:nvPr/>
        </p:nvSpPr>
        <p:spPr bwMode="auto">
          <a:xfrm>
            <a:off x="5997575" y="4838700"/>
            <a:ext cx="7270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WrEn</a:t>
            </a:r>
          </a:p>
        </p:txBody>
      </p:sp>
      <p:sp>
        <p:nvSpPr>
          <p:cNvPr id="36948" name="Line 104"/>
          <p:cNvSpPr>
            <a:spLocks noChangeShapeType="1"/>
          </p:cNvSpPr>
          <p:nvPr/>
        </p:nvSpPr>
        <p:spPr bwMode="auto">
          <a:xfrm flipH="1">
            <a:off x="5016500" y="5062538"/>
            <a:ext cx="1016000" cy="0"/>
          </a:xfrm>
          <a:prstGeom prst="line">
            <a:avLst/>
          </a:prstGeom>
          <a:noFill/>
          <a:ln w="25400">
            <a:solidFill>
              <a:schemeClr val="tx1"/>
            </a:solidFill>
            <a:round/>
            <a:headEnd type="triangle" w="med" len="med"/>
            <a:tailEnd/>
          </a:ln>
        </p:spPr>
        <p:txBody>
          <a:bodyPr wrap="none" anchor="ctr">
            <a:prstTxWarp prst="textNoShape">
              <a:avLst/>
            </a:prstTxWarp>
          </a:bodyPr>
          <a:lstStyle/>
          <a:p>
            <a:endParaRPr lang="en-US"/>
          </a:p>
        </p:txBody>
      </p:sp>
      <p:sp>
        <p:nvSpPr>
          <p:cNvPr id="36949" name="Line 105"/>
          <p:cNvSpPr>
            <a:spLocks noChangeShapeType="1"/>
          </p:cNvSpPr>
          <p:nvPr/>
        </p:nvSpPr>
        <p:spPr bwMode="auto">
          <a:xfrm flipH="1">
            <a:off x="5556250" y="4999038"/>
            <a:ext cx="88900" cy="128587"/>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6950" name="Rectangle 106"/>
          <p:cNvSpPr>
            <a:spLocks noChangeArrowheads="1"/>
          </p:cNvSpPr>
          <p:nvPr/>
        </p:nvSpPr>
        <p:spPr bwMode="auto">
          <a:xfrm>
            <a:off x="5313363" y="5124450"/>
            <a:ext cx="4095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32</a:t>
            </a:r>
          </a:p>
        </p:txBody>
      </p:sp>
      <p:sp>
        <p:nvSpPr>
          <p:cNvPr id="36951" name="Line 107"/>
          <p:cNvSpPr>
            <a:spLocks noChangeShapeType="1"/>
          </p:cNvSpPr>
          <p:nvPr/>
        </p:nvSpPr>
        <p:spPr bwMode="auto">
          <a:xfrm flipV="1">
            <a:off x="6324600" y="3559175"/>
            <a:ext cx="0" cy="1303338"/>
          </a:xfrm>
          <a:prstGeom prst="line">
            <a:avLst/>
          </a:prstGeom>
          <a:noFill/>
          <a:ln w="25400">
            <a:solidFill>
              <a:schemeClr val="tx1"/>
            </a:solidFill>
            <a:round/>
            <a:headEnd type="triangle" w="med" len="med"/>
            <a:tailEnd/>
          </a:ln>
        </p:spPr>
        <p:txBody>
          <a:bodyPr wrap="none" anchor="ctr">
            <a:prstTxWarp prst="textNoShape">
              <a:avLst/>
            </a:prstTxWarp>
          </a:bodyPr>
          <a:lstStyle/>
          <a:p>
            <a:endParaRPr lang="en-US"/>
          </a:p>
        </p:txBody>
      </p:sp>
      <p:sp>
        <p:nvSpPr>
          <p:cNvPr id="36952" name="Line 108"/>
          <p:cNvSpPr>
            <a:spLocks noChangeShapeType="1"/>
          </p:cNvSpPr>
          <p:nvPr/>
        </p:nvSpPr>
        <p:spPr bwMode="auto">
          <a:xfrm>
            <a:off x="6858000" y="4222750"/>
            <a:ext cx="0" cy="614363"/>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6953" name="Rectangle 109"/>
          <p:cNvSpPr>
            <a:spLocks noChangeArrowheads="1"/>
          </p:cNvSpPr>
          <p:nvPr/>
        </p:nvSpPr>
        <p:spPr bwMode="auto">
          <a:xfrm>
            <a:off x="6608763" y="4840288"/>
            <a:ext cx="5365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Adr</a:t>
            </a:r>
          </a:p>
        </p:txBody>
      </p:sp>
      <p:sp>
        <p:nvSpPr>
          <p:cNvPr id="36954" name="Rectangle 110"/>
          <p:cNvSpPr>
            <a:spLocks noChangeArrowheads="1"/>
          </p:cNvSpPr>
          <p:nvPr/>
        </p:nvSpPr>
        <p:spPr bwMode="auto">
          <a:xfrm>
            <a:off x="6034088" y="5195888"/>
            <a:ext cx="1019175" cy="638175"/>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b="1">
                <a:latin typeface="Times" charset="0"/>
              </a:rPr>
              <a:t>Data</a:t>
            </a:r>
          </a:p>
          <a:p>
            <a:pPr algn="ctr"/>
            <a:r>
              <a:rPr lang="en-US" b="1">
                <a:latin typeface="Times" charset="0"/>
              </a:rPr>
              <a:t>Memory</a:t>
            </a:r>
          </a:p>
        </p:txBody>
      </p:sp>
      <p:sp>
        <p:nvSpPr>
          <p:cNvPr id="36955" name="Line 111"/>
          <p:cNvSpPr>
            <a:spLocks noChangeShapeType="1"/>
          </p:cNvSpPr>
          <p:nvPr/>
        </p:nvSpPr>
        <p:spPr bwMode="auto">
          <a:xfrm>
            <a:off x="7327900" y="5013325"/>
            <a:ext cx="431800"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6956" name="Line 112"/>
          <p:cNvSpPr>
            <a:spLocks noChangeShapeType="1"/>
          </p:cNvSpPr>
          <p:nvPr/>
        </p:nvSpPr>
        <p:spPr bwMode="auto">
          <a:xfrm>
            <a:off x="7315200" y="5041900"/>
            <a:ext cx="0" cy="43497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957" name="Line 113"/>
          <p:cNvSpPr>
            <a:spLocks noChangeShapeType="1"/>
          </p:cNvSpPr>
          <p:nvPr/>
        </p:nvSpPr>
        <p:spPr bwMode="auto">
          <a:xfrm flipH="1">
            <a:off x="7150100" y="5489575"/>
            <a:ext cx="177800"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958" name="Line 114"/>
          <p:cNvSpPr>
            <a:spLocks noChangeShapeType="1"/>
          </p:cNvSpPr>
          <p:nvPr/>
        </p:nvSpPr>
        <p:spPr bwMode="auto">
          <a:xfrm flipH="1">
            <a:off x="7385050" y="4948238"/>
            <a:ext cx="88900" cy="128587"/>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36959" name="Rectangle 115"/>
          <p:cNvSpPr>
            <a:spLocks noChangeArrowheads="1"/>
          </p:cNvSpPr>
          <p:nvPr/>
        </p:nvSpPr>
        <p:spPr bwMode="auto">
          <a:xfrm>
            <a:off x="7142163" y="4643438"/>
            <a:ext cx="4095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32</a:t>
            </a:r>
          </a:p>
        </p:txBody>
      </p:sp>
      <p:sp>
        <p:nvSpPr>
          <p:cNvPr id="36960" name="Rectangle 116"/>
          <p:cNvSpPr>
            <a:spLocks noChangeArrowheads="1"/>
          </p:cNvSpPr>
          <p:nvPr/>
        </p:nvSpPr>
        <p:spPr bwMode="auto">
          <a:xfrm>
            <a:off x="6303963" y="3506788"/>
            <a:ext cx="1377950"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MemWr = 0</a:t>
            </a:r>
          </a:p>
        </p:txBody>
      </p:sp>
      <p:sp>
        <p:nvSpPr>
          <p:cNvPr id="36961" name="Line 117"/>
          <p:cNvSpPr>
            <a:spLocks noChangeShapeType="1"/>
          </p:cNvSpPr>
          <p:nvPr/>
        </p:nvSpPr>
        <p:spPr bwMode="auto">
          <a:xfrm>
            <a:off x="3810000" y="4508500"/>
            <a:ext cx="0" cy="541338"/>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962" name="Line 118"/>
          <p:cNvSpPr>
            <a:spLocks noChangeShapeType="1"/>
          </p:cNvSpPr>
          <p:nvPr/>
        </p:nvSpPr>
        <p:spPr bwMode="auto">
          <a:xfrm>
            <a:off x="3805238" y="5054600"/>
            <a:ext cx="1211262" cy="7938"/>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963" name="Rectangle 119"/>
          <p:cNvSpPr>
            <a:spLocks noChangeArrowheads="1"/>
          </p:cNvSpPr>
          <p:nvPr/>
        </p:nvSpPr>
        <p:spPr bwMode="auto">
          <a:xfrm rot="5400000">
            <a:off x="5015706" y="4077494"/>
            <a:ext cx="6635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ALU</a:t>
            </a:r>
          </a:p>
        </p:txBody>
      </p:sp>
      <p:sp>
        <p:nvSpPr>
          <p:cNvPr id="36964" name="Rectangle 120"/>
          <p:cNvSpPr>
            <a:spLocks noChangeArrowheads="1"/>
          </p:cNvSpPr>
          <p:nvPr/>
        </p:nvSpPr>
        <p:spPr bwMode="auto">
          <a:xfrm>
            <a:off x="4575175" y="1993900"/>
            <a:ext cx="1203325" cy="873125"/>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sp>
        <p:nvSpPr>
          <p:cNvPr id="36965" name="Line 121"/>
          <p:cNvSpPr>
            <a:spLocks noChangeShapeType="1"/>
          </p:cNvSpPr>
          <p:nvPr/>
        </p:nvSpPr>
        <p:spPr bwMode="auto">
          <a:xfrm flipH="1">
            <a:off x="3949700" y="2720975"/>
            <a:ext cx="482600"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966" name="Line 122"/>
          <p:cNvSpPr>
            <a:spLocks noChangeShapeType="1"/>
          </p:cNvSpPr>
          <p:nvPr/>
        </p:nvSpPr>
        <p:spPr bwMode="auto">
          <a:xfrm>
            <a:off x="4613275" y="2644775"/>
            <a:ext cx="250825" cy="6350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967" name="Line 123"/>
          <p:cNvSpPr>
            <a:spLocks noChangeShapeType="1"/>
          </p:cNvSpPr>
          <p:nvPr/>
        </p:nvSpPr>
        <p:spPr bwMode="auto">
          <a:xfrm flipH="1">
            <a:off x="4587875" y="2733675"/>
            <a:ext cx="301625" cy="9842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6968" name="Oval 124"/>
          <p:cNvSpPr>
            <a:spLocks noChangeArrowheads="1"/>
          </p:cNvSpPr>
          <p:nvPr/>
        </p:nvSpPr>
        <p:spPr bwMode="auto">
          <a:xfrm>
            <a:off x="4422775" y="2679700"/>
            <a:ext cx="127000" cy="117475"/>
          </a:xfrm>
          <a:prstGeom prst="ellipse">
            <a:avLst/>
          </a:prstGeom>
          <a:noFill/>
          <a:ln w="25400">
            <a:solidFill>
              <a:schemeClr val="tx1"/>
            </a:solidFill>
            <a:round/>
            <a:headEnd/>
            <a:tailEnd/>
          </a:ln>
        </p:spPr>
        <p:txBody>
          <a:bodyPr wrap="none" anchor="ctr">
            <a:prstTxWarp prst="textNoShape">
              <a:avLst/>
            </a:prstTxWarp>
          </a:bodyPr>
          <a:lstStyle/>
          <a:p>
            <a:endParaRPr lang="en-US"/>
          </a:p>
        </p:txBody>
      </p:sp>
      <p:sp>
        <p:nvSpPr>
          <p:cNvPr id="36969" name="Rectangle 125"/>
          <p:cNvSpPr>
            <a:spLocks noChangeArrowheads="1"/>
          </p:cNvSpPr>
          <p:nvPr/>
        </p:nvSpPr>
        <p:spPr bwMode="auto">
          <a:xfrm>
            <a:off x="4538663" y="2071688"/>
            <a:ext cx="1273175" cy="638175"/>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b="1">
                <a:latin typeface="Times" charset="0"/>
              </a:rPr>
              <a:t>Instruction</a:t>
            </a:r>
          </a:p>
          <a:p>
            <a:pPr algn="ctr"/>
            <a:r>
              <a:rPr lang="en-US" b="1">
                <a:latin typeface="Times" charset="0"/>
              </a:rPr>
              <a:t>Fetch Unit</a:t>
            </a:r>
          </a:p>
        </p:txBody>
      </p:sp>
      <p:sp>
        <p:nvSpPr>
          <p:cNvPr id="36970" name="Rectangle 126"/>
          <p:cNvSpPr>
            <a:spLocks noChangeArrowheads="1"/>
          </p:cNvSpPr>
          <p:nvPr/>
        </p:nvSpPr>
        <p:spPr bwMode="auto">
          <a:xfrm>
            <a:off x="3494088" y="2524125"/>
            <a:ext cx="5111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Clk</a:t>
            </a:r>
          </a:p>
        </p:txBody>
      </p:sp>
      <p:sp>
        <p:nvSpPr>
          <p:cNvPr id="36971" name="Line 127"/>
          <p:cNvSpPr>
            <a:spLocks noChangeShapeType="1"/>
          </p:cNvSpPr>
          <p:nvPr/>
        </p:nvSpPr>
        <p:spPr bwMode="auto">
          <a:xfrm flipV="1">
            <a:off x="5638800" y="2870200"/>
            <a:ext cx="0" cy="1193800"/>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36972" name="Line 128"/>
          <p:cNvSpPr>
            <a:spLocks noChangeShapeType="1"/>
          </p:cNvSpPr>
          <p:nvPr/>
        </p:nvSpPr>
        <p:spPr bwMode="auto">
          <a:xfrm flipH="1">
            <a:off x="5461000" y="4038600"/>
            <a:ext cx="203200" cy="0"/>
          </a:xfrm>
          <a:prstGeom prst="line">
            <a:avLst/>
          </a:prstGeom>
          <a:noFill/>
          <a:ln w="19050">
            <a:solidFill>
              <a:schemeClr val="tx1"/>
            </a:solidFill>
            <a:round/>
            <a:headEnd/>
            <a:tailEnd/>
          </a:ln>
        </p:spPr>
        <p:txBody>
          <a:bodyPr wrap="none" anchor="ctr">
            <a:prstTxWarp prst="textNoShape">
              <a:avLst/>
            </a:prstTxWarp>
          </a:bodyPr>
          <a:lstStyle/>
          <a:p>
            <a:endParaRPr lang="en-US"/>
          </a:p>
        </p:txBody>
      </p:sp>
      <p:sp>
        <p:nvSpPr>
          <p:cNvPr id="36973" name="Rectangle 129"/>
          <p:cNvSpPr>
            <a:spLocks noChangeArrowheads="1"/>
          </p:cNvSpPr>
          <p:nvPr/>
        </p:nvSpPr>
        <p:spPr bwMode="auto">
          <a:xfrm>
            <a:off x="5618163" y="3498850"/>
            <a:ext cx="6508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Zero</a:t>
            </a:r>
          </a:p>
        </p:txBody>
      </p:sp>
      <p:sp>
        <p:nvSpPr>
          <p:cNvPr id="36974" name="Rectangle 130"/>
          <p:cNvSpPr>
            <a:spLocks noChangeArrowheads="1"/>
          </p:cNvSpPr>
          <p:nvPr/>
        </p:nvSpPr>
        <p:spPr bwMode="auto">
          <a:xfrm>
            <a:off x="5846763" y="1738313"/>
            <a:ext cx="1835150"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Instruction&lt;31:0&gt;</a:t>
            </a:r>
          </a:p>
        </p:txBody>
      </p:sp>
      <p:sp>
        <p:nvSpPr>
          <p:cNvPr id="36975" name="Rectangle 131"/>
          <p:cNvSpPr>
            <a:spLocks noChangeArrowheads="1"/>
          </p:cNvSpPr>
          <p:nvPr/>
        </p:nvSpPr>
        <p:spPr bwMode="auto">
          <a:xfrm>
            <a:off x="7726363" y="4032250"/>
            <a:ext cx="295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0</a:t>
            </a:r>
          </a:p>
        </p:txBody>
      </p:sp>
      <p:sp>
        <p:nvSpPr>
          <p:cNvPr id="36976" name="Rectangle 132"/>
          <p:cNvSpPr>
            <a:spLocks noChangeArrowheads="1"/>
          </p:cNvSpPr>
          <p:nvPr/>
        </p:nvSpPr>
        <p:spPr bwMode="auto">
          <a:xfrm>
            <a:off x="7726363" y="4811713"/>
            <a:ext cx="2952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1</a:t>
            </a:r>
          </a:p>
        </p:txBody>
      </p:sp>
      <p:sp>
        <p:nvSpPr>
          <p:cNvPr id="36977" name="Rectangle 133"/>
          <p:cNvSpPr>
            <a:spLocks noChangeArrowheads="1"/>
          </p:cNvSpPr>
          <p:nvPr/>
        </p:nvSpPr>
        <p:spPr bwMode="auto">
          <a:xfrm>
            <a:off x="4144963" y="4260850"/>
            <a:ext cx="295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0</a:t>
            </a:r>
          </a:p>
        </p:txBody>
      </p:sp>
      <p:sp>
        <p:nvSpPr>
          <p:cNvPr id="36978" name="Rectangle 134"/>
          <p:cNvSpPr>
            <a:spLocks noChangeArrowheads="1"/>
          </p:cNvSpPr>
          <p:nvPr/>
        </p:nvSpPr>
        <p:spPr bwMode="auto">
          <a:xfrm>
            <a:off x="4144963" y="5040313"/>
            <a:ext cx="2952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1</a:t>
            </a:r>
          </a:p>
        </p:txBody>
      </p:sp>
      <p:sp>
        <p:nvSpPr>
          <p:cNvPr id="36979" name="Rectangle 135"/>
          <p:cNvSpPr>
            <a:spLocks noChangeArrowheads="1"/>
          </p:cNvSpPr>
          <p:nvPr/>
        </p:nvSpPr>
        <p:spPr bwMode="auto">
          <a:xfrm>
            <a:off x="2274888" y="2711450"/>
            <a:ext cx="295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0</a:t>
            </a:r>
          </a:p>
        </p:txBody>
      </p:sp>
      <p:sp>
        <p:nvSpPr>
          <p:cNvPr id="36980" name="Rectangle 136"/>
          <p:cNvSpPr>
            <a:spLocks noChangeArrowheads="1"/>
          </p:cNvSpPr>
          <p:nvPr/>
        </p:nvSpPr>
        <p:spPr bwMode="auto">
          <a:xfrm>
            <a:off x="1589088" y="2711450"/>
            <a:ext cx="295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1</a:t>
            </a:r>
          </a:p>
        </p:txBody>
      </p:sp>
      <p:sp>
        <p:nvSpPr>
          <p:cNvPr id="36981" name="Line 137"/>
          <p:cNvSpPr>
            <a:spLocks noChangeShapeType="1"/>
          </p:cNvSpPr>
          <p:nvPr/>
        </p:nvSpPr>
        <p:spPr bwMode="auto">
          <a:xfrm>
            <a:off x="6096000" y="21463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6982" name="Rectangle 138"/>
          <p:cNvSpPr>
            <a:spLocks noChangeArrowheads="1"/>
          </p:cNvSpPr>
          <p:nvPr/>
        </p:nvSpPr>
        <p:spPr bwMode="auto">
          <a:xfrm rot="5400000">
            <a:off x="5791994" y="2386806"/>
            <a:ext cx="95885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&lt;21:25&gt;</a:t>
            </a:r>
          </a:p>
        </p:txBody>
      </p:sp>
      <p:sp>
        <p:nvSpPr>
          <p:cNvPr id="36983" name="Rectangle 139"/>
          <p:cNvSpPr>
            <a:spLocks noChangeArrowheads="1"/>
          </p:cNvSpPr>
          <p:nvPr/>
        </p:nvSpPr>
        <p:spPr bwMode="auto">
          <a:xfrm rot="5400000">
            <a:off x="6325394" y="2386806"/>
            <a:ext cx="95885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&lt;16:20&gt;</a:t>
            </a:r>
          </a:p>
        </p:txBody>
      </p:sp>
      <p:sp>
        <p:nvSpPr>
          <p:cNvPr id="36984" name="Rectangle 140"/>
          <p:cNvSpPr>
            <a:spLocks noChangeArrowheads="1"/>
          </p:cNvSpPr>
          <p:nvPr/>
        </p:nvSpPr>
        <p:spPr bwMode="auto">
          <a:xfrm rot="5400000">
            <a:off x="6858794" y="2386806"/>
            <a:ext cx="95885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&lt;11:15&gt;</a:t>
            </a:r>
          </a:p>
        </p:txBody>
      </p:sp>
      <p:sp>
        <p:nvSpPr>
          <p:cNvPr id="36985" name="Rectangle 141"/>
          <p:cNvSpPr>
            <a:spLocks noChangeArrowheads="1"/>
          </p:cNvSpPr>
          <p:nvPr/>
        </p:nvSpPr>
        <p:spPr bwMode="auto">
          <a:xfrm rot="5400000">
            <a:off x="7398544" y="2380456"/>
            <a:ext cx="84455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&lt;0:15&gt;</a:t>
            </a:r>
          </a:p>
        </p:txBody>
      </p:sp>
      <p:sp>
        <p:nvSpPr>
          <p:cNvPr id="36986" name="Line 142"/>
          <p:cNvSpPr>
            <a:spLocks noChangeShapeType="1"/>
          </p:cNvSpPr>
          <p:nvPr/>
        </p:nvSpPr>
        <p:spPr bwMode="auto">
          <a:xfrm>
            <a:off x="6629400" y="21463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6987" name="Line 143"/>
          <p:cNvSpPr>
            <a:spLocks noChangeShapeType="1"/>
          </p:cNvSpPr>
          <p:nvPr/>
        </p:nvSpPr>
        <p:spPr bwMode="auto">
          <a:xfrm>
            <a:off x="7162800" y="21463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6988" name="Line 144"/>
          <p:cNvSpPr>
            <a:spLocks noChangeShapeType="1"/>
          </p:cNvSpPr>
          <p:nvPr/>
        </p:nvSpPr>
        <p:spPr bwMode="auto">
          <a:xfrm>
            <a:off x="7696200" y="21463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6989" name="Rectangle 145"/>
          <p:cNvSpPr>
            <a:spLocks noChangeArrowheads="1"/>
          </p:cNvSpPr>
          <p:nvPr/>
        </p:nvSpPr>
        <p:spPr bwMode="auto">
          <a:xfrm>
            <a:off x="6913563" y="2965450"/>
            <a:ext cx="4476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Rd</a:t>
            </a:r>
          </a:p>
        </p:txBody>
      </p:sp>
      <p:sp>
        <p:nvSpPr>
          <p:cNvPr id="36990" name="Rectangle 146"/>
          <p:cNvSpPr>
            <a:spLocks noChangeArrowheads="1"/>
          </p:cNvSpPr>
          <p:nvPr/>
        </p:nvSpPr>
        <p:spPr bwMode="auto">
          <a:xfrm>
            <a:off x="6456363" y="2965450"/>
            <a:ext cx="422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Rs</a:t>
            </a:r>
          </a:p>
        </p:txBody>
      </p:sp>
      <p:sp>
        <p:nvSpPr>
          <p:cNvPr id="36991" name="Rectangle 147"/>
          <p:cNvSpPr>
            <a:spLocks noChangeArrowheads="1"/>
          </p:cNvSpPr>
          <p:nvPr/>
        </p:nvSpPr>
        <p:spPr bwMode="auto">
          <a:xfrm>
            <a:off x="5922963" y="2965450"/>
            <a:ext cx="3968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Rt</a:t>
            </a:r>
          </a:p>
        </p:txBody>
      </p:sp>
      <p:sp>
        <p:nvSpPr>
          <p:cNvPr id="36992" name="Rectangle 148"/>
          <p:cNvSpPr>
            <a:spLocks noGrp="1" noChangeArrowheads="1"/>
          </p:cNvSpPr>
          <p:nvPr>
            <p:ph type="body" idx="1"/>
          </p:nvPr>
        </p:nvSpPr>
        <p:spPr>
          <a:xfrm>
            <a:off x="304800" y="1211263"/>
            <a:ext cx="8610600" cy="415925"/>
          </a:xfrm>
        </p:spPr>
        <p:txBody>
          <a:bodyPr>
            <a:normAutofit fontScale="77500" lnSpcReduction="20000"/>
          </a:bodyPr>
          <a:lstStyle/>
          <a:p>
            <a:r>
              <a:rPr lang="en-US"/>
              <a:t>New PC = { PC[31..28], target address, 00 }</a:t>
            </a:r>
          </a:p>
        </p:txBody>
      </p:sp>
      <p:sp>
        <p:nvSpPr>
          <p:cNvPr id="36993" name="Oval 149"/>
          <p:cNvSpPr>
            <a:spLocks noChangeArrowheads="1"/>
          </p:cNvSpPr>
          <p:nvPr/>
        </p:nvSpPr>
        <p:spPr bwMode="auto">
          <a:xfrm>
            <a:off x="2514600" y="1676400"/>
            <a:ext cx="1778000" cy="990600"/>
          </a:xfrm>
          <a:prstGeom prst="ellipse">
            <a:avLst/>
          </a:prstGeom>
          <a:noFill/>
          <a:ln w="50800">
            <a:solidFill>
              <a:srgbClr val="33CC33"/>
            </a:solidFill>
            <a:round/>
            <a:headEnd/>
            <a:tailEnd/>
          </a:ln>
        </p:spPr>
        <p:txBody>
          <a:bodyPr wrap="none" anchor="ctr">
            <a:prstTxWarp prst="textNoShape">
              <a:avLst/>
            </a:prstTxWarp>
          </a:bodyPr>
          <a:lstStyle/>
          <a:p>
            <a:endParaRPr lang="en-US"/>
          </a:p>
        </p:txBody>
      </p:sp>
      <p:sp>
        <p:nvSpPr>
          <p:cNvPr id="36994" name="Oval 150"/>
          <p:cNvSpPr>
            <a:spLocks noChangeArrowheads="1"/>
          </p:cNvSpPr>
          <p:nvPr/>
        </p:nvSpPr>
        <p:spPr bwMode="auto">
          <a:xfrm>
            <a:off x="6248400" y="3276600"/>
            <a:ext cx="1625600" cy="787400"/>
          </a:xfrm>
          <a:prstGeom prst="ellipse">
            <a:avLst/>
          </a:prstGeom>
          <a:noFill/>
          <a:ln w="50800">
            <a:solidFill>
              <a:srgbClr val="33CC33"/>
            </a:solidFill>
            <a:round/>
            <a:headEnd/>
            <a:tailEnd/>
          </a:ln>
        </p:spPr>
        <p:txBody>
          <a:bodyPr wrap="none" anchor="ctr">
            <a:prstTxWarp prst="textNoShape">
              <a:avLst/>
            </a:prstTxWarp>
          </a:bodyPr>
          <a:lstStyle/>
          <a:p>
            <a:endParaRPr lang="en-US"/>
          </a:p>
        </p:txBody>
      </p:sp>
      <p:sp>
        <p:nvSpPr>
          <p:cNvPr id="36995" name="Oval 151"/>
          <p:cNvSpPr>
            <a:spLocks noChangeArrowheads="1"/>
          </p:cNvSpPr>
          <p:nvPr/>
        </p:nvSpPr>
        <p:spPr bwMode="auto">
          <a:xfrm>
            <a:off x="609600" y="2895600"/>
            <a:ext cx="1625600" cy="787400"/>
          </a:xfrm>
          <a:prstGeom prst="ellipse">
            <a:avLst/>
          </a:prstGeom>
          <a:noFill/>
          <a:ln w="50800">
            <a:solidFill>
              <a:srgbClr val="33CC33"/>
            </a:solidFill>
            <a:round/>
            <a:headEnd/>
            <a:tailEnd/>
          </a:ln>
        </p:spPr>
        <p:txBody>
          <a:bodyPr wrap="none" anchor="ctr">
            <a:prstTxWarp prst="textNoShape">
              <a:avLst/>
            </a:prstTxWarp>
          </a:bodyPr>
          <a:lstStyle/>
          <a:p>
            <a:endParaRPr lang="en-US"/>
          </a:p>
        </p:txBody>
      </p:sp>
      <p:sp>
        <p:nvSpPr>
          <p:cNvPr id="36996" name="Rectangle 152"/>
          <p:cNvSpPr>
            <a:spLocks noChangeArrowheads="1"/>
          </p:cNvSpPr>
          <p:nvPr/>
        </p:nvSpPr>
        <p:spPr bwMode="auto">
          <a:xfrm>
            <a:off x="2667000" y="2133600"/>
            <a:ext cx="128270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nPC_sel=? </a:t>
            </a:r>
          </a:p>
        </p:txBody>
      </p:sp>
      <p:sp>
        <p:nvSpPr>
          <p:cNvPr id="36997" name="Line 153"/>
          <p:cNvSpPr>
            <a:spLocks noChangeShapeType="1"/>
          </p:cNvSpPr>
          <p:nvPr/>
        </p:nvSpPr>
        <p:spPr bwMode="auto">
          <a:xfrm flipH="1">
            <a:off x="4025900" y="2286000"/>
            <a:ext cx="558800" cy="0"/>
          </a:xfrm>
          <a:prstGeom prst="line">
            <a:avLst/>
          </a:prstGeom>
          <a:noFill/>
          <a:ln w="25400">
            <a:solidFill>
              <a:schemeClr val="accent2"/>
            </a:solidFill>
            <a:round/>
            <a:headEnd type="triangle" w="med" len="med"/>
            <a:tailEnd/>
          </a:ln>
        </p:spPr>
        <p:txBody>
          <a:bodyPr wrap="none" anchor="ctr">
            <a:prstTxWarp prst="textNoShape">
              <a:avLst/>
            </a:prstTxWarp>
          </a:bodyPr>
          <a:lstStyle/>
          <a:p>
            <a:endParaRPr lang="en-US"/>
          </a:p>
        </p:txBody>
      </p:sp>
      <p:sp>
        <p:nvSpPr>
          <p:cNvPr id="36998" name="Rectangle 154"/>
          <p:cNvSpPr>
            <a:spLocks noChangeArrowheads="1"/>
          </p:cNvSpPr>
          <p:nvPr/>
        </p:nvSpPr>
        <p:spPr bwMode="auto">
          <a:xfrm>
            <a:off x="2882900" y="1752600"/>
            <a:ext cx="104140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Jump=1 </a:t>
            </a:r>
          </a:p>
        </p:txBody>
      </p:sp>
      <p:sp>
        <p:nvSpPr>
          <p:cNvPr id="36999" name="Line 155"/>
          <p:cNvSpPr>
            <a:spLocks noChangeShapeType="1"/>
          </p:cNvSpPr>
          <p:nvPr/>
        </p:nvSpPr>
        <p:spPr bwMode="auto">
          <a:xfrm flipH="1">
            <a:off x="4038600" y="1981200"/>
            <a:ext cx="558800" cy="0"/>
          </a:xfrm>
          <a:prstGeom prst="line">
            <a:avLst/>
          </a:prstGeom>
          <a:noFill/>
          <a:ln w="25400">
            <a:solidFill>
              <a:schemeClr val="accent2"/>
            </a:solidFill>
            <a:round/>
            <a:headEnd type="triangle" w="med" len="med"/>
            <a:tailEnd/>
          </a:ln>
        </p:spPr>
        <p:txBody>
          <a:bodyPr wrap="none" anchor="ctr">
            <a:prstTxWarp prst="textNoShape">
              <a:avLst/>
            </a:prstTxWarp>
          </a:bodyPr>
          <a:lstStyle/>
          <a:p>
            <a:endParaRPr lang="en-US"/>
          </a:p>
        </p:txBody>
      </p:sp>
      <p:sp>
        <p:nvSpPr>
          <p:cNvPr id="37000" name="Line 156"/>
          <p:cNvSpPr>
            <a:spLocks noChangeShapeType="1"/>
          </p:cNvSpPr>
          <p:nvPr/>
        </p:nvSpPr>
        <p:spPr bwMode="auto">
          <a:xfrm>
            <a:off x="5803900" y="2133600"/>
            <a:ext cx="3111500"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7001" name="Rectangle 157"/>
          <p:cNvSpPr>
            <a:spLocks noChangeArrowheads="1"/>
          </p:cNvSpPr>
          <p:nvPr/>
        </p:nvSpPr>
        <p:spPr bwMode="auto">
          <a:xfrm>
            <a:off x="7315200" y="2965450"/>
            <a:ext cx="8413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Imm16</a:t>
            </a:r>
          </a:p>
        </p:txBody>
      </p:sp>
      <p:sp>
        <p:nvSpPr>
          <p:cNvPr id="37002" name="Rectangle 158"/>
          <p:cNvSpPr>
            <a:spLocks noChangeArrowheads="1"/>
          </p:cNvSpPr>
          <p:nvPr/>
        </p:nvSpPr>
        <p:spPr bwMode="auto">
          <a:xfrm rot="5400000">
            <a:off x="8065294" y="2380456"/>
            <a:ext cx="844550"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&lt;0:25&gt;</a:t>
            </a:r>
          </a:p>
        </p:txBody>
      </p:sp>
      <p:sp>
        <p:nvSpPr>
          <p:cNvPr id="37003" name="Line 159"/>
          <p:cNvSpPr>
            <a:spLocks noChangeShapeType="1"/>
          </p:cNvSpPr>
          <p:nvPr/>
        </p:nvSpPr>
        <p:spPr bwMode="auto">
          <a:xfrm>
            <a:off x="8362950" y="2146300"/>
            <a:ext cx="0" cy="88900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7004" name="Rectangle 160"/>
          <p:cNvSpPr>
            <a:spLocks noChangeArrowheads="1"/>
          </p:cNvSpPr>
          <p:nvPr/>
        </p:nvSpPr>
        <p:spPr bwMode="auto">
          <a:xfrm>
            <a:off x="8113713" y="2965450"/>
            <a:ext cx="7143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TA26</a:t>
            </a:r>
          </a:p>
        </p:txBody>
      </p:sp>
      <p:grpSp>
        <p:nvGrpSpPr>
          <p:cNvPr id="6" name="Group 161"/>
          <p:cNvGrpSpPr>
            <a:grpSpLocks/>
          </p:cNvGrpSpPr>
          <p:nvPr/>
        </p:nvGrpSpPr>
        <p:grpSpPr bwMode="auto">
          <a:xfrm>
            <a:off x="381000" y="685800"/>
            <a:ext cx="7578725" cy="590550"/>
            <a:chOff x="240" y="510"/>
            <a:chExt cx="4774" cy="372"/>
          </a:xfrm>
        </p:grpSpPr>
        <p:grpSp>
          <p:nvGrpSpPr>
            <p:cNvPr id="7" name="Group 162"/>
            <p:cNvGrpSpPr>
              <a:grpSpLocks/>
            </p:cNvGrpSpPr>
            <p:nvPr/>
          </p:nvGrpSpPr>
          <p:grpSpPr bwMode="auto">
            <a:xfrm>
              <a:off x="737" y="672"/>
              <a:ext cx="3832" cy="210"/>
              <a:chOff x="868" y="3836"/>
              <a:chExt cx="3832" cy="210"/>
            </a:xfrm>
          </p:grpSpPr>
          <p:sp>
            <p:nvSpPr>
              <p:cNvPr id="37016" name="Rectangle 163"/>
              <p:cNvSpPr>
                <a:spLocks noChangeArrowheads="1"/>
              </p:cNvSpPr>
              <p:nvPr/>
            </p:nvSpPr>
            <p:spPr bwMode="auto">
              <a:xfrm>
                <a:off x="872" y="3848"/>
                <a:ext cx="3824" cy="176"/>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grpSp>
            <p:nvGrpSpPr>
              <p:cNvPr id="8" name="Group 164"/>
              <p:cNvGrpSpPr>
                <a:grpSpLocks/>
              </p:cNvGrpSpPr>
              <p:nvPr/>
            </p:nvGrpSpPr>
            <p:grpSpPr bwMode="auto">
              <a:xfrm>
                <a:off x="868" y="3836"/>
                <a:ext cx="664" cy="210"/>
                <a:chOff x="868" y="3836"/>
                <a:chExt cx="664" cy="210"/>
              </a:xfrm>
            </p:grpSpPr>
            <p:sp>
              <p:nvSpPr>
                <p:cNvPr id="37020" name="Rectangle 165"/>
                <p:cNvSpPr>
                  <a:spLocks noChangeArrowheads="1"/>
                </p:cNvSpPr>
                <p:nvPr/>
              </p:nvSpPr>
              <p:spPr bwMode="auto">
                <a:xfrm>
                  <a:off x="868" y="3844"/>
                  <a:ext cx="664" cy="184"/>
                </a:xfrm>
                <a:prstGeom prst="rect">
                  <a:avLst/>
                </a:prstGeom>
                <a:noFill/>
                <a:ln w="12700">
                  <a:solidFill>
                    <a:schemeClr val="tx1"/>
                  </a:solidFill>
                  <a:miter lim="800000"/>
                  <a:headEnd/>
                  <a:tailEnd/>
                </a:ln>
              </p:spPr>
              <p:txBody>
                <a:bodyPr wrap="none" anchor="ctr">
                  <a:prstTxWarp prst="textNoShape">
                    <a:avLst/>
                  </a:prstTxWarp>
                </a:bodyPr>
                <a:lstStyle/>
                <a:p>
                  <a:endParaRPr lang="en-US"/>
                </a:p>
              </p:txBody>
            </p:sp>
            <p:sp>
              <p:nvSpPr>
                <p:cNvPr id="37021" name="Rectangle 166"/>
                <p:cNvSpPr>
                  <a:spLocks noChangeArrowheads="1"/>
                </p:cNvSpPr>
                <p:nvPr/>
              </p:nvSpPr>
              <p:spPr bwMode="auto">
                <a:xfrm>
                  <a:off x="1061" y="3836"/>
                  <a:ext cx="249"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latin typeface="Times" charset="0"/>
                    </a:rPr>
                    <a:t>op</a:t>
                  </a:r>
                </a:p>
              </p:txBody>
            </p:sp>
          </p:grpSp>
          <p:sp>
            <p:nvSpPr>
              <p:cNvPr id="37018" name="Rectangle 167"/>
              <p:cNvSpPr>
                <a:spLocks noChangeArrowheads="1"/>
              </p:cNvSpPr>
              <p:nvPr/>
            </p:nvSpPr>
            <p:spPr bwMode="auto">
              <a:xfrm>
                <a:off x="1540" y="3844"/>
                <a:ext cx="3160" cy="184"/>
              </a:xfrm>
              <a:prstGeom prst="rect">
                <a:avLst/>
              </a:prstGeom>
              <a:noFill/>
              <a:ln w="12700">
                <a:solidFill>
                  <a:schemeClr val="tx1"/>
                </a:solidFill>
                <a:miter lim="800000"/>
                <a:headEnd/>
                <a:tailEnd/>
              </a:ln>
            </p:spPr>
            <p:txBody>
              <a:bodyPr wrap="none" anchor="ctr">
                <a:prstTxWarp prst="textNoShape">
                  <a:avLst/>
                </a:prstTxWarp>
              </a:bodyPr>
              <a:lstStyle/>
              <a:p>
                <a:endParaRPr lang="en-US"/>
              </a:p>
            </p:txBody>
          </p:sp>
          <p:sp>
            <p:nvSpPr>
              <p:cNvPr id="37019" name="Rectangle 168"/>
              <p:cNvSpPr>
                <a:spLocks noChangeArrowheads="1"/>
              </p:cNvSpPr>
              <p:nvPr/>
            </p:nvSpPr>
            <p:spPr bwMode="auto">
              <a:xfrm>
                <a:off x="2542" y="3836"/>
                <a:ext cx="893"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latin typeface="Times" charset="0"/>
                  </a:rPr>
                  <a:t>target address</a:t>
                </a:r>
              </a:p>
            </p:txBody>
          </p:sp>
        </p:grpSp>
        <p:sp>
          <p:nvSpPr>
            <p:cNvPr id="37010" name="Rectangle 169"/>
            <p:cNvSpPr>
              <a:spLocks noChangeArrowheads="1"/>
            </p:cNvSpPr>
            <p:nvPr/>
          </p:nvSpPr>
          <p:spPr bwMode="auto">
            <a:xfrm>
              <a:off x="4464" y="510"/>
              <a:ext cx="178"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Times" charset="0"/>
                </a:rPr>
                <a:t>0</a:t>
              </a:r>
            </a:p>
          </p:txBody>
        </p:sp>
        <p:sp>
          <p:nvSpPr>
            <p:cNvPr id="37011" name="Rectangle 170"/>
            <p:cNvSpPr>
              <a:spLocks noChangeArrowheads="1"/>
            </p:cNvSpPr>
            <p:nvPr/>
          </p:nvSpPr>
          <p:spPr bwMode="auto">
            <a:xfrm>
              <a:off x="1200" y="510"/>
              <a:ext cx="242"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Times" charset="0"/>
                </a:rPr>
                <a:t>26</a:t>
              </a:r>
            </a:p>
          </p:txBody>
        </p:sp>
        <p:sp>
          <p:nvSpPr>
            <p:cNvPr id="37012" name="Rectangle 171"/>
            <p:cNvSpPr>
              <a:spLocks noChangeArrowheads="1"/>
            </p:cNvSpPr>
            <p:nvPr/>
          </p:nvSpPr>
          <p:spPr bwMode="auto">
            <a:xfrm>
              <a:off x="672" y="510"/>
              <a:ext cx="242"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Times" charset="0"/>
                </a:rPr>
                <a:t>31</a:t>
              </a:r>
            </a:p>
          </p:txBody>
        </p:sp>
        <p:sp>
          <p:nvSpPr>
            <p:cNvPr id="37013" name="Rectangle 172"/>
            <p:cNvSpPr>
              <a:spLocks noChangeArrowheads="1"/>
            </p:cNvSpPr>
            <p:nvPr/>
          </p:nvSpPr>
          <p:spPr bwMode="auto">
            <a:xfrm>
              <a:off x="240" y="672"/>
              <a:ext cx="455"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latin typeface="Times" charset="0"/>
                </a:rPr>
                <a:t>J-type</a:t>
              </a:r>
            </a:p>
          </p:txBody>
        </p:sp>
        <p:sp>
          <p:nvSpPr>
            <p:cNvPr id="37014" name="Rectangle 173"/>
            <p:cNvSpPr>
              <a:spLocks noChangeArrowheads="1"/>
            </p:cNvSpPr>
            <p:nvPr/>
          </p:nvSpPr>
          <p:spPr bwMode="auto">
            <a:xfrm>
              <a:off x="4608" y="672"/>
              <a:ext cx="406"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latin typeface="Times" charset="0"/>
                </a:rPr>
                <a:t>jump</a:t>
              </a:r>
            </a:p>
          </p:txBody>
        </p:sp>
        <p:sp>
          <p:nvSpPr>
            <p:cNvPr id="37015" name="Rectangle 174"/>
            <p:cNvSpPr>
              <a:spLocks noChangeArrowheads="1"/>
            </p:cNvSpPr>
            <p:nvPr/>
          </p:nvSpPr>
          <p:spPr bwMode="auto">
            <a:xfrm>
              <a:off x="1392" y="510"/>
              <a:ext cx="242"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Times" charset="0"/>
                </a:rPr>
                <a:t>25</a:t>
              </a:r>
            </a:p>
          </p:txBody>
        </p:sp>
      </p:grpSp>
      <p:sp>
        <p:nvSpPr>
          <p:cNvPr id="175" name="Date Placeholder 174"/>
          <p:cNvSpPr>
            <a:spLocks noGrp="1"/>
          </p:cNvSpPr>
          <p:nvPr>
            <p:ph type="dt" sz="quarter" idx="10"/>
          </p:nvPr>
        </p:nvSpPr>
        <p:spPr/>
        <p:txBody>
          <a:bodyPr/>
          <a:lstStyle/>
          <a:p>
            <a:pPr>
              <a:defRPr/>
            </a:pPr>
            <a:fld id="{01A1B49A-2AB0-6941-BF27-D8F0442CDFA0}" type="datetime1">
              <a:rPr lang="en-US" smtClean="0"/>
              <a:pPr>
                <a:defRPr/>
              </a:pPr>
              <a:t>7/26/2011</a:t>
            </a:fld>
            <a:endParaRPr lang="en-US"/>
          </a:p>
        </p:txBody>
      </p:sp>
      <p:sp>
        <p:nvSpPr>
          <p:cNvPr id="176" name="Slide Number Placeholder 175"/>
          <p:cNvSpPr>
            <a:spLocks noGrp="1"/>
          </p:cNvSpPr>
          <p:nvPr>
            <p:ph type="sldNum" sz="quarter" idx="12"/>
          </p:nvPr>
        </p:nvSpPr>
        <p:spPr/>
        <p:txBody>
          <a:bodyPr/>
          <a:lstStyle/>
          <a:p>
            <a:pPr>
              <a:defRPr/>
            </a:pPr>
            <a:fld id="{36A85D8A-56A1-8E4E-A1D3-6BC12B34A26B}" type="slidenum">
              <a:rPr lang="en-US" smtClean="0"/>
              <a:pPr>
                <a:defRPr/>
              </a:pPr>
              <a:t>60</a:t>
            </a:fld>
            <a:endParaRPr lang="en-US"/>
          </a:p>
        </p:txBody>
      </p:sp>
      <p:sp>
        <p:nvSpPr>
          <p:cNvPr id="177" name="Footer Placeholder 176"/>
          <p:cNvSpPr>
            <a:spLocks noGrp="1"/>
          </p:cNvSpPr>
          <p:nvPr>
            <p:ph type="ftr" sz="quarter" idx="11"/>
          </p:nvPr>
        </p:nvSpPr>
        <p:spPr/>
        <p:txBody>
          <a:bodyPr/>
          <a:lstStyle/>
          <a:p>
            <a:pPr>
              <a:defRPr/>
            </a:pPr>
            <a:r>
              <a:rPr lang="en-US" smtClean="0"/>
              <a:t>Spring 2011 -- Lecture #18</a:t>
            </a:r>
            <a:endParaRPr lang="en-US"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09538" y="152400"/>
            <a:ext cx="8831262" cy="474663"/>
          </a:xfrm>
        </p:spPr>
        <p:txBody>
          <a:bodyPr>
            <a:normAutofit fontScale="90000"/>
          </a:bodyPr>
          <a:lstStyle/>
          <a:p>
            <a:r>
              <a:rPr lang="en-US" sz="4000"/>
              <a:t>Instruction Fetch Unit at the End of  Jump</a:t>
            </a:r>
          </a:p>
        </p:txBody>
      </p:sp>
      <p:grpSp>
        <p:nvGrpSpPr>
          <p:cNvPr id="2" name="Group 3"/>
          <p:cNvGrpSpPr>
            <a:grpSpLocks/>
          </p:cNvGrpSpPr>
          <p:nvPr/>
        </p:nvGrpSpPr>
        <p:grpSpPr bwMode="auto">
          <a:xfrm>
            <a:off x="3114675" y="1762125"/>
            <a:ext cx="1101725" cy="1038225"/>
            <a:chOff x="2474" y="1011"/>
            <a:chExt cx="694" cy="671"/>
          </a:xfrm>
        </p:grpSpPr>
        <p:sp>
          <p:nvSpPr>
            <p:cNvPr id="39000" name="Rectangle 4"/>
            <p:cNvSpPr>
              <a:spLocks noChangeArrowheads="1"/>
            </p:cNvSpPr>
            <p:nvPr/>
          </p:nvSpPr>
          <p:spPr bwMode="auto">
            <a:xfrm>
              <a:off x="2474" y="1011"/>
              <a:ext cx="694" cy="630"/>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sp>
          <p:nvSpPr>
            <p:cNvPr id="39001" name="Rectangle 5"/>
            <p:cNvSpPr>
              <a:spLocks noChangeArrowheads="1"/>
            </p:cNvSpPr>
            <p:nvPr/>
          </p:nvSpPr>
          <p:spPr bwMode="auto">
            <a:xfrm>
              <a:off x="2779" y="1467"/>
              <a:ext cx="313" cy="21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Times" charset="0"/>
                </a:rPr>
                <a:t>Adr</a:t>
              </a:r>
            </a:p>
          </p:txBody>
        </p:sp>
        <p:sp>
          <p:nvSpPr>
            <p:cNvPr id="39002" name="Rectangle 6"/>
            <p:cNvSpPr>
              <a:spLocks noChangeArrowheads="1"/>
            </p:cNvSpPr>
            <p:nvPr/>
          </p:nvSpPr>
          <p:spPr bwMode="auto">
            <a:xfrm>
              <a:off x="2518" y="1108"/>
              <a:ext cx="583" cy="374"/>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sz="1600" b="1">
                  <a:latin typeface="Times" charset="0"/>
                </a:rPr>
                <a:t>Inst</a:t>
              </a:r>
            </a:p>
            <a:p>
              <a:pPr algn="ctr"/>
              <a:r>
                <a:rPr lang="en-US" sz="1600" b="1">
                  <a:latin typeface="Times" charset="0"/>
                </a:rPr>
                <a:t>Memory</a:t>
              </a:r>
            </a:p>
          </p:txBody>
        </p:sp>
      </p:grpSp>
      <p:sp>
        <p:nvSpPr>
          <p:cNvPr id="38916" name="Line 7"/>
          <p:cNvSpPr>
            <a:spLocks noChangeShapeType="1"/>
          </p:cNvSpPr>
          <p:nvPr/>
        </p:nvSpPr>
        <p:spPr bwMode="auto">
          <a:xfrm>
            <a:off x="1412875" y="5119688"/>
            <a:ext cx="398463" cy="0"/>
          </a:xfrm>
          <a:prstGeom prst="line">
            <a:avLst/>
          </a:prstGeom>
          <a:noFill/>
          <a:ln w="50800">
            <a:solidFill>
              <a:schemeClr val="accent1"/>
            </a:solidFill>
            <a:round/>
            <a:headEnd/>
            <a:tailEnd type="triangle" w="med" len="med"/>
          </a:ln>
        </p:spPr>
        <p:txBody>
          <a:bodyPr wrap="none" anchor="ctr">
            <a:prstTxWarp prst="textNoShape">
              <a:avLst/>
            </a:prstTxWarp>
          </a:bodyPr>
          <a:lstStyle/>
          <a:p>
            <a:endParaRPr lang="en-US"/>
          </a:p>
        </p:txBody>
      </p:sp>
      <p:grpSp>
        <p:nvGrpSpPr>
          <p:cNvPr id="3" name="Group 8"/>
          <p:cNvGrpSpPr>
            <a:grpSpLocks/>
          </p:cNvGrpSpPr>
          <p:nvPr/>
        </p:nvGrpSpPr>
        <p:grpSpPr bwMode="auto">
          <a:xfrm>
            <a:off x="1836738" y="4143375"/>
            <a:ext cx="466725" cy="1128713"/>
            <a:chOff x="1669" y="2549"/>
            <a:chExt cx="294" cy="729"/>
          </a:xfrm>
        </p:grpSpPr>
        <p:grpSp>
          <p:nvGrpSpPr>
            <p:cNvPr id="4" name="Group 9"/>
            <p:cNvGrpSpPr>
              <a:grpSpLocks/>
            </p:cNvGrpSpPr>
            <p:nvPr/>
          </p:nvGrpSpPr>
          <p:grpSpPr bwMode="auto">
            <a:xfrm>
              <a:off x="1669" y="2549"/>
              <a:ext cx="242" cy="729"/>
              <a:chOff x="1669" y="2549"/>
              <a:chExt cx="242" cy="729"/>
            </a:xfrm>
          </p:grpSpPr>
          <p:sp>
            <p:nvSpPr>
              <p:cNvPr id="38992" name="Line 10"/>
              <p:cNvSpPr>
                <a:spLocks noChangeShapeType="1"/>
              </p:cNvSpPr>
              <p:nvPr/>
            </p:nvSpPr>
            <p:spPr bwMode="auto">
              <a:xfrm>
                <a:off x="1669" y="2549"/>
                <a:ext cx="0" cy="16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8993" name="Line 11"/>
              <p:cNvSpPr>
                <a:spLocks noChangeShapeType="1"/>
              </p:cNvSpPr>
              <p:nvPr/>
            </p:nvSpPr>
            <p:spPr bwMode="auto">
              <a:xfrm>
                <a:off x="1677" y="2549"/>
                <a:ext cx="226" cy="16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8994" name="Line 12"/>
              <p:cNvSpPr>
                <a:spLocks noChangeShapeType="1"/>
              </p:cNvSpPr>
              <p:nvPr/>
            </p:nvSpPr>
            <p:spPr bwMode="auto">
              <a:xfrm>
                <a:off x="1677" y="2731"/>
                <a:ext cx="105" cy="7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8995" name="Line 13"/>
              <p:cNvSpPr>
                <a:spLocks noChangeShapeType="1"/>
              </p:cNvSpPr>
              <p:nvPr/>
            </p:nvSpPr>
            <p:spPr bwMode="auto">
              <a:xfrm>
                <a:off x="1790" y="2823"/>
                <a:ext cx="0" cy="16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8996" name="Line 14"/>
              <p:cNvSpPr>
                <a:spLocks noChangeShapeType="1"/>
              </p:cNvSpPr>
              <p:nvPr/>
            </p:nvSpPr>
            <p:spPr bwMode="auto">
              <a:xfrm>
                <a:off x="1911" y="2731"/>
                <a:ext cx="0" cy="349"/>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8997" name="Line 15"/>
              <p:cNvSpPr>
                <a:spLocks noChangeShapeType="1"/>
              </p:cNvSpPr>
              <p:nvPr/>
            </p:nvSpPr>
            <p:spPr bwMode="auto">
              <a:xfrm flipV="1">
                <a:off x="1677" y="2989"/>
                <a:ext cx="105" cy="107"/>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8998" name="Line 16"/>
              <p:cNvSpPr>
                <a:spLocks noChangeShapeType="1"/>
              </p:cNvSpPr>
              <p:nvPr/>
            </p:nvSpPr>
            <p:spPr bwMode="auto">
              <a:xfrm>
                <a:off x="1669" y="3096"/>
                <a:ext cx="0" cy="16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8999" name="Line 17"/>
              <p:cNvSpPr>
                <a:spLocks noChangeShapeType="1"/>
              </p:cNvSpPr>
              <p:nvPr/>
            </p:nvSpPr>
            <p:spPr bwMode="auto">
              <a:xfrm flipV="1">
                <a:off x="1677" y="3080"/>
                <a:ext cx="226" cy="198"/>
              </a:xfrm>
              <a:prstGeom prst="line">
                <a:avLst/>
              </a:prstGeom>
              <a:noFill/>
              <a:ln w="25400">
                <a:solidFill>
                  <a:schemeClr val="tx1"/>
                </a:solidFill>
                <a:round/>
                <a:headEnd/>
                <a:tailEnd/>
              </a:ln>
            </p:spPr>
            <p:txBody>
              <a:bodyPr wrap="none" anchor="ctr">
                <a:prstTxWarp prst="textNoShape">
                  <a:avLst/>
                </a:prstTxWarp>
              </a:bodyPr>
              <a:lstStyle/>
              <a:p>
                <a:endParaRPr lang="en-US"/>
              </a:p>
            </p:txBody>
          </p:sp>
        </p:grpSp>
        <p:sp>
          <p:nvSpPr>
            <p:cNvPr id="38991" name="Rectangle 18"/>
            <p:cNvSpPr>
              <a:spLocks noChangeArrowheads="1"/>
            </p:cNvSpPr>
            <p:nvPr/>
          </p:nvSpPr>
          <p:spPr bwMode="auto">
            <a:xfrm rot="5400000">
              <a:off x="1589" y="2829"/>
              <a:ext cx="519" cy="229"/>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Adder</a:t>
              </a:r>
            </a:p>
          </p:txBody>
        </p:sp>
      </p:grpSp>
      <p:grpSp>
        <p:nvGrpSpPr>
          <p:cNvPr id="5" name="Group 19"/>
          <p:cNvGrpSpPr>
            <a:grpSpLocks/>
          </p:cNvGrpSpPr>
          <p:nvPr/>
        </p:nvGrpSpPr>
        <p:grpSpPr bwMode="auto">
          <a:xfrm>
            <a:off x="2151063" y="5345113"/>
            <a:ext cx="468312" cy="1128712"/>
            <a:chOff x="1867" y="3325"/>
            <a:chExt cx="295" cy="729"/>
          </a:xfrm>
        </p:grpSpPr>
        <p:grpSp>
          <p:nvGrpSpPr>
            <p:cNvPr id="6" name="Group 20"/>
            <p:cNvGrpSpPr>
              <a:grpSpLocks/>
            </p:cNvGrpSpPr>
            <p:nvPr/>
          </p:nvGrpSpPr>
          <p:grpSpPr bwMode="auto">
            <a:xfrm>
              <a:off x="1867" y="3325"/>
              <a:ext cx="242" cy="729"/>
              <a:chOff x="1867" y="3325"/>
              <a:chExt cx="242" cy="729"/>
            </a:xfrm>
          </p:grpSpPr>
          <p:sp>
            <p:nvSpPr>
              <p:cNvPr id="38982" name="Line 21"/>
              <p:cNvSpPr>
                <a:spLocks noChangeShapeType="1"/>
              </p:cNvSpPr>
              <p:nvPr/>
            </p:nvSpPr>
            <p:spPr bwMode="auto">
              <a:xfrm>
                <a:off x="1867" y="3325"/>
                <a:ext cx="0" cy="16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8983" name="Line 22"/>
              <p:cNvSpPr>
                <a:spLocks noChangeShapeType="1"/>
              </p:cNvSpPr>
              <p:nvPr/>
            </p:nvSpPr>
            <p:spPr bwMode="auto">
              <a:xfrm>
                <a:off x="1875" y="3325"/>
                <a:ext cx="226" cy="16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8984" name="Line 23"/>
              <p:cNvSpPr>
                <a:spLocks noChangeShapeType="1"/>
              </p:cNvSpPr>
              <p:nvPr/>
            </p:nvSpPr>
            <p:spPr bwMode="auto">
              <a:xfrm>
                <a:off x="1875" y="3507"/>
                <a:ext cx="105" cy="7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8985" name="Line 24"/>
              <p:cNvSpPr>
                <a:spLocks noChangeShapeType="1"/>
              </p:cNvSpPr>
              <p:nvPr/>
            </p:nvSpPr>
            <p:spPr bwMode="auto">
              <a:xfrm>
                <a:off x="1988" y="3599"/>
                <a:ext cx="0" cy="16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8986" name="Line 25"/>
              <p:cNvSpPr>
                <a:spLocks noChangeShapeType="1"/>
              </p:cNvSpPr>
              <p:nvPr/>
            </p:nvSpPr>
            <p:spPr bwMode="auto">
              <a:xfrm>
                <a:off x="2109" y="3507"/>
                <a:ext cx="0" cy="349"/>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8987" name="Line 26"/>
              <p:cNvSpPr>
                <a:spLocks noChangeShapeType="1"/>
              </p:cNvSpPr>
              <p:nvPr/>
            </p:nvSpPr>
            <p:spPr bwMode="auto">
              <a:xfrm flipV="1">
                <a:off x="1875" y="3765"/>
                <a:ext cx="105" cy="107"/>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8988" name="Line 27"/>
              <p:cNvSpPr>
                <a:spLocks noChangeShapeType="1"/>
              </p:cNvSpPr>
              <p:nvPr/>
            </p:nvSpPr>
            <p:spPr bwMode="auto">
              <a:xfrm>
                <a:off x="1867" y="3872"/>
                <a:ext cx="0" cy="16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8989" name="Line 28"/>
              <p:cNvSpPr>
                <a:spLocks noChangeShapeType="1"/>
              </p:cNvSpPr>
              <p:nvPr/>
            </p:nvSpPr>
            <p:spPr bwMode="auto">
              <a:xfrm flipV="1">
                <a:off x="1875" y="3856"/>
                <a:ext cx="226" cy="198"/>
              </a:xfrm>
              <a:prstGeom prst="line">
                <a:avLst/>
              </a:prstGeom>
              <a:noFill/>
              <a:ln w="25400">
                <a:solidFill>
                  <a:schemeClr val="tx1"/>
                </a:solidFill>
                <a:round/>
                <a:headEnd/>
                <a:tailEnd/>
              </a:ln>
            </p:spPr>
            <p:txBody>
              <a:bodyPr wrap="none" anchor="ctr">
                <a:prstTxWarp prst="textNoShape">
                  <a:avLst/>
                </a:prstTxWarp>
              </a:bodyPr>
              <a:lstStyle/>
              <a:p>
                <a:endParaRPr lang="en-US"/>
              </a:p>
            </p:txBody>
          </p:sp>
        </p:grpSp>
        <p:sp>
          <p:nvSpPr>
            <p:cNvPr id="38981" name="Rectangle 29"/>
            <p:cNvSpPr>
              <a:spLocks noChangeArrowheads="1"/>
            </p:cNvSpPr>
            <p:nvPr/>
          </p:nvSpPr>
          <p:spPr bwMode="auto">
            <a:xfrm rot="5400000">
              <a:off x="1788" y="3605"/>
              <a:ext cx="519" cy="229"/>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Adder</a:t>
              </a:r>
            </a:p>
          </p:txBody>
        </p:sp>
      </p:grpSp>
      <p:sp>
        <p:nvSpPr>
          <p:cNvPr id="38919" name="Rectangle 30"/>
          <p:cNvSpPr>
            <a:spLocks noChangeArrowheads="1"/>
          </p:cNvSpPr>
          <p:nvPr/>
        </p:nvSpPr>
        <p:spPr bwMode="auto">
          <a:xfrm>
            <a:off x="3284538" y="4730750"/>
            <a:ext cx="230187" cy="1163638"/>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sp>
        <p:nvSpPr>
          <p:cNvPr id="38920" name="Oval 31"/>
          <p:cNvSpPr>
            <a:spLocks noChangeArrowheads="1"/>
          </p:cNvSpPr>
          <p:nvPr/>
        </p:nvSpPr>
        <p:spPr bwMode="auto">
          <a:xfrm>
            <a:off x="3348038" y="5919788"/>
            <a:ext cx="103187" cy="123825"/>
          </a:xfrm>
          <a:prstGeom prst="ellipse">
            <a:avLst/>
          </a:prstGeom>
          <a:noFill/>
          <a:ln w="25400">
            <a:solidFill>
              <a:schemeClr val="tx1"/>
            </a:solidFill>
            <a:round/>
            <a:headEnd/>
            <a:tailEnd/>
          </a:ln>
        </p:spPr>
        <p:txBody>
          <a:bodyPr wrap="none" anchor="ctr">
            <a:prstTxWarp prst="textNoShape">
              <a:avLst/>
            </a:prstTxWarp>
          </a:bodyPr>
          <a:lstStyle/>
          <a:p>
            <a:endParaRPr lang="en-US"/>
          </a:p>
        </p:txBody>
      </p:sp>
      <p:sp>
        <p:nvSpPr>
          <p:cNvPr id="38921" name="Line 32"/>
          <p:cNvSpPr>
            <a:spLocks noChangeShapeType="1"/>
          </p:cNvSpPr>
          <p:nvPr/>
        </p:nvSpPr>
        <p:spPr bwMode="auto">
          <a:xfrm flipH="1">
            <a:off x="3384550" y="6069013"/>
            <a:ext cx="28575" cy="173037"/>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8922" name="Rectangle 33"/>
          <p:cNvSpPr>
            <a:spLocks noChangeArrowheads="1"/>
          </p:cNvSpPr>
          <p:nvPr/>
        </p:nvSpPr>
        <p:spPr bwMode="auto">
          <a:xfrm rot="5400000">
            <a:off x="3144044" y="5239544"/>
            <a:ext cx="4857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PC</a:t>
            </a:r>
          </a:p>
        </p:txBody>
      </p:sp>
      <p:sp>
        <p:nvSpPr>
          <p:cNvPr id="38923" name="Rectangle 34"/>
          <p:cNvSpPr>
            <a:spLocks noChangeArrowheads="1"/>
          </p:cNvSpPr>
          <p:nvPr/>
        </p:nvSpPr>
        <p:spPr bwMode="auto">
          <a:xfrm>
            <a:off x="2951163" y="5938838"/>
            <a:ext cx="5111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Clk</a:t>
            </a:r>
          </a:p>
        </p:txBody>
      </p:sp>
      <p:sp>
        <p:nvSpPr>
          <p:cNvPr id="38924" name="Rectangle 35"/>
          <p:cNvSpPr>
            <a:spLocks noChangeArrowheads="1"/>
          </p:cNvSpPr>
          <p:nvPr/>
        </p:nvSpPr>
        <p:spPr bwMode="auto">
          <a:xfrm rot="-5400000">
            <a:off x="3221831" y="4688682"/>
            <a:ext cx="4095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00</a:t>
            </a:r>
          </a:p>
        </p:txBody>
      </p:sp>
      <p:sp>
        <p:nvSpPr>
          <p:cNvPr id="38925" name="Rectangle 36"/>
          <p:cNvSpPr>
            <a:spLocks noChangeArrowheads="1"/>
          </p:cNvSpPr>
          <p:nvPr/>
        </p:nvSpPr>
        <p:spPr bwMode="auto">
          <a:xfrm>
            <a:off x="3289300" y="4773613"/>
            <a:ext cx="222250" cy="223837"/>
          </a:xfrm>
          <a:prstGeom prst="rect">
            <a:avLst/>
          </a:prstGeom>
          <a:noFill/>
          <a:ln w="12700">
            <a:solidFill>
              <a:schemeClr val="tx1"/>
            </a:solidFill>
            <a:miter lim="800000"/>
            <a:headEnd/>
            <a:tailEnd/>
          </a:ln>
        </p:spPr>
        <p:txBody>
          <a:bodyPr wrap="none" anchor="ctr">
            <a:prstTxWarp prst="textNoShape">
              <a:avLst/>
            </a:prstTxWarp>
          </a:bodyPr>
          <a:lstStyle/>
          <a:p>
            <a:endParaRPr lang="en-US"/>
          </a:p>
        </p:txBody>
      </p:sp>
      <p:grpSp>
        <p:nvGrpSpPr>
          <p:cNvPr id="7" name="Group 37"/>
          <p:cNvGrpSpPr>
            <a:grpSpLocks/>
          </p:cNvGrpSpPr>
          <p:nvPr/>
        </p:nvGrpSpPr>
        <p:grpSpPr bwMode="auto">
          <a:xfrm>
            <a:off x="2719388" y="4602163"/>
            <a:ext cx="363537" cy="1416050"/>
            <a:chOff x="2225" y="2845"/>
            <a:chExt cx="229" cy="915"/>
          </a:xfrm>
        </p:grpSpPr>
        <p:grpSp>
          <p:nvGrpSpPr>
            <p:cNvPr id="8" name="Group 38"/>
            <p:cNvGrpSpPr>
              <a:grpSpLocks/>
            </p:cNvGrpSpPr>
            <p:nvPr/>
          </p:nvGrpSpPr>
          <p:grpSpPr bwMode="auto">
            <a:xfrm>
              <a:off x="2264" y="2845"/>
              <a:ext cx="161" cy="915"/>
              <a:chOff x="2264" y="2845"/>
              <a:chExt cx="161" cy="915"/>
            </a:xfrm>
          </p:grpSpPr>
          <p:sp>
            <p:nvSpPr>
              <p:cNvPr id="38976" name="Line 39"/>
              <p:cNvSpPr>
                <a:spLocks noChangeShapeType="1"/>
              </p:cNvSpPr>
              <p:nvPr/>
            </p:nvSpPr>
            <p:spPr bwMode="auto">
              <a:xfrm>
                <a:off x="2264" y="2845"/>
                <a:ext cx="0" cy="899"/>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8977" name="Line 40"/>
              <p:cNvSpPr>
                <a:spLocks noChangeShapeType="1"/>
              </p:cNvSpPr>
              <p:nvPr/>
            </p:nvSpPr>
            <p:spPr bwMode="auto">
              <a:xfrm>
                <a:off x="2272" y="2845"/>
                <a:ext cx="145" cy="10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8978" name="Line 41"/>
              <p:cNvSpPr>
                <a:spLocks noChangeShapeType="1"/>
              </p:cNvSpPr>
              <p:nvPr/>
            </p:nvSpPr>
            <p:spPr bwMode="auto">
              <a:xfrm flipV="1">
                <a:off x="2272" y="3622"/>
                <a:ext cx="145" cy="138"/>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38979" name="Line 42"/>
              <p:cNvSpPr>
                <a:spLocks noChangeShapeType="1"/>
              </p:cNvSpPr>
              <p:nvPr/>
            </p:nvSpPr>
            <p:spPr bwMode="auto">
              <a:xfrm>
                <a:off x="2425" y="2967"/>
                <a:ext cx="0" cy="655"/>
              </a:xfrm>
              <a:prstGeom prst="line">
                <a:avLst/>
              </a:prstGeom>
              <a:noFill/>
              <a:ln w="25400">
                <a:solidFill>
                  <a:schemeClr val="tx1"/>
                </a:solidFill>
                <a:round/>
                <a:headEnd/>
                <a:tailEnd/>
              </a:ln>
            </p:spPr>
            <p:txBody>
              <a:bodyPr wrap="none" anchor="ctr">
                <a:prstTxWarp prst="textNoShape">
                  <a:avLst/>
                </a:prstTxWarp>
              </a:bodyPr>
              <a:lstStyle/>
              <a:p>
                <a:endParaRPr lang="en-US"/>
              </a:p>
            </p:txBody>
          </p:sp>
        </p:grpSp>
        <p:sp>
          <p:nvSpPr>
            <p:cNvPr id="38973" name="Rectangle 43"/>
            <p:cNvSpPr>
              <a:spLocks noChangeArrowheads="1"/>
            </p:cNvSpPr>
            <p:nvPr/>
          </p:nvSpPr>
          <p:spPr bwMode="auto">
            <a:xfrm rot="5400000">
              <a:off x="2134" y="3204"/>
              <a:ext cx="412" cy="229"/>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Mux</a:t>
              </a:r>
            </a:p>
          </p:txBody>
        </p:sp>
        <p:sp>
          <p:nvSpPr>
            <p:cNvPr id="38974" name="Rectangle 44"/>
            <p:cNvSpPr>
              <a:spLocks noChangeArrowheads="1"/>
            </p:cNvSpPr>
            <p:nvPr/>
          </p:nvSpPr>
          <p:spPr bwMode="auto">
            <a:xfrm>
              <a:off x="2256" y="2932"/>
              <a:ext cx="151" cy="233"/>
            </a:xfrm>
            <a:prstGeom prst="rect">
              <a:avLst/>
            </a:prstGeom>
            <a:noFill/>
            <a:ln w="12700">
              <a:noFill/>
              <a:miter lim="800000"/>
              <a:headEnd/>
              <a:tailEnd/>
            </a:ln>
          </p:spPr>
          <p:txBody>
            <a:bodyPr wrap="none" anchor="ctr">
              <a:prstTxWarp prst="textNoShape">
                <a:avLst/>
              </a:prstTxWarp>
            </a:bodyPr>
            <a:lstStyle/>
            <a:p>
              <a:endParaRPr lang="en-US"/>
            </a:p>
          </p:txBody>
        </p:sp>
        <p:sp>
          <p:nvSpPr>
            <p:cNvPr id="38975" name="Rectangle 45"/>
            <p:cNvSpPr>
              <a:spLocks noChangeArrowheads="1"/>
            </p:cNvSpPr>
            <p:nvPr/>
          </p:nvSpPr>
          <p:spPr bwMode="auto">
            <a:xfrm>
              <a:off x="2256" y="3447"/>
              <a:ext cx="151" cy="233"/>
            </a:xfrm>
            <a:prstGeom prst="rect">
              <a:avLst/>
            </a:prstGeom>
            <a:noFill/>
            <a:ln w="12700">
              <a:noFill/>
              <a:miter lim="800000"/>
              <a:headEnd/>
              <a:tailEnd/>
            </a:ln>
          </p:spPr>
          <p:txBody>
            <a:bodyPr wrap="none" anchor="ctr">
              <a:prstTxWarp prst="textNoShape">
                <a:avLst/>
              </a:prstTxWarp>
            </a:bodyPr>
            <a:lstStyle/>
            <a:p>
              <a:endParaRPr lang="en-US"/>
            </a:p>
          </p:txBody>
        </p:sp>
      </p:grpSp>
      <p:sp>
        <p:nvSpPr>
          <p:cNvPr id="38927" name="Line 46"/>
          <p:cNvSpPr>
            <a:spLocks noChangeShapeType="1"/>
          </p:cNvSpPr>
          <p:nvPr/>
        </p:nvSpPr>
        <p:spPr bwMode="auto">
          <a:xfrm>
            <a:off x="2547938" y="5886450"/>
            <a:ext cx="274637" cy="0"/>
          </a:xfrm>
          <a:prstGeom prst="line">
            <a:avLst/>
          </a:prstGeom>
          <a:noFill/>
          <a:ln w="57150">
            <a:solidFill>
              <a:schemeClr val="accent1"/>
            </a:solidFill>
            <a:round/>
            <a:headEnd/>
            <a:tailEnd type="triangle" w="med" len="med"/>
          </a:ln>
        </p:spPr>
        <p:txBody>
          <a:bodyPr wrap="none" anchor="ctr">
            <a:prstTxWarp prst="textNoShape">
              <a:avLst/>
            </a:prstTxWarp>
          </a:bodyPr>
          <a:lstStyle/>
          <a:p>
            <a:endParaRPr lang="en-US"/>
          </a:p>
        </p:txBody>
      </p:sp>
      <p:sp>
        <p:nvSpPr>
          <p:cNvPr id="38928" name="Rectangle 47"/>
          <p:cNvSpPr>
            <a:spLocks noChangeArrowheads="1"/>
          </p:cNvSpPr>
          <p:nvPr/>
        </p:nvSpPr>
        <p:spPr bwMode="auto">
          <a:xfrm>
            <a:off x="1314450" y="4079875"/>
            <a:ext cx="295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4</a:t>
            </a:r>
          </a:p>
        </p:txBody>
      </p:sp>
      <p:sp>
        <p:nvSpPr>
          <p:cNvPr id="38929" name="Line 48"/>
          <p:cNvSpPr>
            <a:spLocks noChangeShapeType="1"/>
          </p:cNvSpPr>
          <p:nvPr/>
        </p:nvSpPr>
        <p:spPr bwMode="auto">
          <a:xfrm>
            <a:off x="1539875" y="4276725"/>
            <a:ext cx="273050"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8930" name="Rectangle 49"/>
          <p:cNvSpPr>
            <a:spLocks noChangeArrowheads="1"/>
          </p:cNvSpPr>
          <p:nvPr/>
        </p:nvSpPr>
        <p:spPr bwMode="auto">
          <a:xfrm>
            <a:off x="225425" y="2389188"/>
            <a:ext cx="9810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nPC_sel</a:t>
            </a:r>
            <a:endParaRPr lang="en-US" u="sng">
              <a:latin typeface="Times" charset="0"/>
            </a:endParaRPr>
          </a:p>
        </p:txBody>
      </p:sp>
      <p:sp>
        <p:nvSpPr>
          <p:cNvPr id="38931" name="Rectangle 50"/>
          <p:cNvSpPr>
            <a:spLocks noChangeArrowheads="1"/>
          </p:cNvSpPr>
          <p:nvPr/>
        </p:nvSpPr>
        <p:spPr bwMode="auto">
          <a:xfrm>
            <a:off x="1538288" y="5945188"/>
            <a:ext cx="295275" cy="792162"/>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sp>
        <p:nvSpPr>
          <p:cNvPr id="38932" name="Line 51"/>
          <p:cNvSpPr>
            <a:spLocks noChangeShapeType="1"/>
          </p:cNvSpPr>
          <p:nvPr/>
        </p:nvSpPr>
        <p:spPr bwMode="auto">
          <a:xfrm flipV="1">
            <a:off x="1193800" y="6273800"/>
            <a:ext cx="344488" cy="42863"/>
          </a:xfrm>
          <a:prstGeom prst="line">
            <a:avLst/>
          </a:prstGeom>
          <a:noFill/>
          <a:ln w="50800">
            <a:solidFill>
              <a:schemeClr val="accent1"/>
            </a:solidFill>
            <a:round/>
            <a:headEnd/>
            <a:tailEnd type="triangle" w="med" len="med"/>
          </a:ln>
        </p:spPr>
        <p:txBody>
          <a:bodyPr wrap="none" anchor="ctr">
            <a:prstTxWarp prst="textNoShape">
              <a:avLst/>
            </a:prstTxWarp>
          </a:bodyPr>
          <a:lstStyle/>
          <a:p>
            <a:endParaRPr lang="en-US"/>
          </a:p>
        </p:txBody>
      </p:sp>
      <p:sp>
        <p:nvSpPr>
          <p:cNvPr id="38933" name="Line 52"/>
          <p:cNvSpPr>
            <a:spLocks noChangeShapeType="1"/>
          </p:cNvSpPr>
          <p:nvPr/>
        </p:nvSpPr>
        <p:spPr bwMode="auto">
          <a:xfrm>
            <a:off x="1841500" y="6313488"/>
            <a:ext cx="295275" cy="19050"/>
          </a:xfrm>
          <a:prstGeom prst="line">
            <a:avLst/>
          </a:prstGeom>
          <a:noFill/>
          <a:ln w="50800">
            <a:solidFill>
              <a:schemeClr val="accent1"/>
            </a:solidFill>
            <a:round/>
            <a:headEnd/>
            <a:tailEnd type="triangle" w="med" len="med"/>
          </a:ln>
        </p:spPr>
        <p:txBody>
          <a:bodyPr wrap="none" anchor="ctr">
            <a:prstTxWarp prst="textNoShape">
              <a:avLst/>
            </a:prstTxWarp>
          </a:bodyPr>
          <a:lstStyle/>
          <a:p>
            <a:endParaRPr lang="en-US"/>
          </a:p>
        </p:txBody>
      </p:sp>
      <p:sp>
        <p:nvSpPr>
          <p:cNvPr id="38934" name="Freeform 53"/>
          <p:cNvSpPr>
            <a:spLocks/>
          </p:cNvSpPr>
          <p:nvPr/>
        </p:nvSpPr>
        <p:spPr bwMode="auto">
          <a:xfrm>
            <a:off x="3544888" y="2711450"/>
            <a:ext cx="141287" cy="2405063"/>
          </a:xfrm>
          <a:custGeom>
            <a:avLst/>
            <a:gdLst>
              <a:gd name="T0" fmla="*/ 0 w 89"/>
              <a:gd name="T1" fmla="*/ 2147483647 h 1553"/>
              <a:gd name="T2" fmla="*/ 2147483647 w 89"/>
              <a:gd name="T3" fmla="*/ 2147483647 h 1553"/>
              <a:gd name="T4" fmla="*/ 2147483647 w 89"/>
              <a:gd name="T5" fmla="*/ 0 h 1553"/>
              <a:gd name="T6" fmla="*/ 0 60000 65536"/>
              <a:gd name="T7" fmla="*/ 0 60000 65536"/>
              <a:gd name="T8" fmla="*/ 0 60000 65536"/>
              <a:gd name="T9" fmla="*/ 0 w 89"/>
              <a:gd name="T10" fmla="*/ 0 h 1553"/>
              <a:gd name="T11" fmla="*/ 89 w 89"/>
              <a:gd name="T12" fmla="*/ 1553 h 1553"/>
            </a:gdLst>
            <a:ahLst/>
            <a:cxnLst>
              <a:cxn ang="T6">
                <a:pos x="T0" y="T1"/>
              </a:cxn>
              <a:cxn ang="T7">
                <a:pos x="T2" y="T3"/>
              </a:cxn>
              <a:cxn ang="T8">
                <a:pos x="T4" y="T5"/>
              </a:cxn>
            </a:cxnLst>
            <a:rect l="T9" t="T10" r="T11" b="T12"/>
            <a:pathLst>
              <a:path w="89" h="1553">
                <a:moveTo>
                  <a:pt x="0" y="1552"/>
                </a:moveTo>
                <a:lnTo>
                  <a:pt x="88" y="1552"/>
                </a:lnTo>
                <a:lnTo>
                  <a:pt x="88" y="0"/>
                </a:lnTo>
              </a:path>
            </a:pathLst>
          </a:custGeom>
          <a:noFill/>
          <a:ln w="50800" cap="rnd">
            <a:solidFill>
              <a:schemeClr val="accent1"/>
            </a:solidFill>
            <a:round/>
            <a:headEnd/>
            <a:tailEnd type="triangle" w="med" len="med"/>
          </a:ln>
        </p:spPr>
        <p:txBody>
          <a:bodyPr>
            <a:prstTxWarp prst="textNoShape">
              <a:avLst/>
            </a:prstTxWarp>
          </a:bodyPr>
          <a:lstStyle/>
          <a:p>
            <a:endParaRPr lang="en-US"/>
          </a:p>
        </p:txBody>
      </p:sp>
      <p:sp>
        <p:nvSpPr>
          <p:cNvPr id="38935" name="Freeform 54"/>
          <p:cNvSpPr>
            <a:spLocks/>
          </p:cNvSpPr>
          <p:nvPr/>
        </p:nvSpPr>
        <p:spPr bwMode="auto">
          <a:xfrm>
            <a:off x="1168400" y="4060825"/>
            <a:ext cx="2516188" cy="1042988"/>
          </a:xfrm>
          <a:custGeom>
            <a:avLst/>
            <a:gdLst>
              <a:gd name="T0" fmla="*/ 2147483647 w 1585"/>
              <a:gd name="T1" fmla="*/ 0 h 673"/>
              <a:gd name="T2" fmla="*/ 0 w 1585"/>
              <a:gd name="T3" fmla="*/ 0 h 673"/>
              <a:gd name="T4" fmla="*/ 0 w 1585"/>
              <a:gd name="T5" fmla="*/ 2147483647 h 673"/>
              <a:gd name="T6" fmla="*/ 2147483647 w 1585"/>
              <a:gd name="T7" fmla="*/ 2147483647 h 673"/>
              <a:gd name="T8" fmla="*/ 0 60000 65536"/>
              <a:gd name="T9" fmla="*/ 0 60000 65536"/>
              <a:gd name="T10" fmla="*/ 0 60000 65536"/>
              <a:gd name="T11" fmla="*/ 0 60000 65536"/>
              <a:gd name="T12" fmla="*/ 0 w 1585"/>
              <a:gd name="T13" fmla="*/ 0 h 673"/>
              <a:gd name="T14" fmla="*/ 1585 w 1585"/>
              <a:gd name="T15" fmla="*/ 673 h 673"/>
            </a:gdLst>
            <a:ahLst/>
            <a:cxnLst>
              <a:cxn ang="T8">
                <a:pos x="T0" y="T1"/>
              </a:cxn>
              <a:cxn ang="T9">
                <a:pos x="T2" y="T3"/>
              </a:cxn>
              <a:cxn ang="T10">
                <a:pos x="T4" y="T5"/>
              </a:cxn>
              <a:cxn ang="T11">
                <a:pos x="T6" y="T7"/>
              </a:cxn>
            </a:cxnLst>
            <a:rect l="T12" t="T13" r="T14" b="T15"/>
            <a:pathLst>
              <a:path w="1585" h="673">
                <a:moveTo>
                  <a:pt x="1584" y="0"/>
                </a:moveTo>
                <a:lnTo>
                  <a:pt x="0" y="0"/>
                </a:lnTo>
                <a:lnTo>
                  <a:pt x="0" y="672"/>
                </a:lnTo>
                <a:lnTo>
                  <a:pt x="222" y="672"/>
                </a:lnTo>
              </a:path>
            </a:pathLst>
          </a:custGeom>
          <a:noFill/>
          <a:ln w="50800" cap="rnd">
            <a:solidFill>
              <a:schemeClr val="accent1"/>
            </a:solidFill>
            <a:round/>
            <a:headEnd/>
            <a:tailEnd/>
          </a:ln>
        </p:spPr>
        <p:txBody>
          <a:bodyPr>
            <a:prstTxWarp prst="textNoShape">
              <a:avLst/>
            </a:prstTxWarp>
          </a:bodyPr>
          <a:lstStyle/>
          <a:p>
            <a:endParaRPr lang="en-US"/>
          </a:p>
        </p:txBody>
      </p:sp>
      <p:sp>
        <p:nvSpPr>
          <p:cNvPr id="38936" name="Line 55"/>
          <p:cNvSpPr>
            <a:spLocks noChangeShapeType="1"/>
          </p:cNvSpPr>
          <p:nvPr/>
        </p:nvSpPr>
        <p:spPr bwMode="auto">
          <a:xfrm>
            <a:off x="3043238" y="5375275"/>
            <a:ext cx="249237" cy="4763"/>
          </a:xfrm>
          <a:prstGeom prst="line">
            <a:avLst/>
          </a:prstGeom>
          <a:noFill/>
          <a:ln w="50800">
            <a:solidFill>
              <a:schemeClr val="accent1"/>
            </a:solidFill>
            <a:round/>
            <a:headEnd/>
            <a:tailEnd type="triangle" w="med" len="med"/>
          </a:ln>
        </p:spPr>
        <p:txBody>
          <a:bodyPr wrap="none" anchor="ctr">
            <a:prstTxWarp prst="textNoShape">
              <a:avLst/>
            </a:prstTxWarp>
          </a:bodyPr>
          <a:lstStyle/>
          <a:p>
            <a:endParaRPr lang="en-US"/>
          </a:p>
        </p:txBody>
      </p:sp>
      <p:sp>
        <p:nvSpPr>
          <p:cNvPr id="38937" name="Rectangle 56"/>
          <p:cNvSpPr>
            <a:spLocks noChangeArrowheads="1"/>
          </p:cNvSpPr>
          <p:nvPr/>
        </p:nvSpPr>
        <p:spPr bwMode="auto">
          <a:xfrm rot="-5400000">
            <a:off x="654844" y="6077744"/>
            <a:ext cx="8286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imm16</a:t>
            </a:r>
          </a:p>
        </p:txBody>
      </p:sp>
      <p:sp>
        <p:nvSpPr>
          <p:cNvPr id="38938" name="Freeform 57"/>
          <p:cNvSpPr>
            <a:spLocks/>
          </p:cNvSpPr>
          <p:nvPr/>
        </p:nvSpPr>
        <p:spPr bwMode="auto">
          <a:xfrm>
            <a:off x="1676400" y="4762500"/>
            <a:ext cx="711200" cy="703263"/>
          </a:xfrm>
          <a:custGeom>
            <a:avLst/>
            <a:gdLst>
              <a:gd name="T0" fmla="*/ 2147483647 w 448"/>
              <a:gd name="T1" fmla="*/ 2147483647 h 443"/>
              <a:gd name="T2" fmla="*/ 0 w 448"/>
              <a:gd name="T3" fmla="*/ 2147483647 h 443"/>
              <a:gd name="T4" fmla="*/ 0 w 448"/>
              <a:gd name="T5" fmla="*/ 2147483647 h 443"/>
              <a:gd name="T6" fmla="*/ 2147483647 w 448"/>
              <a:gd name="T7" fmla="*/ 2147483647 h 443"/>
              <a:gd name="T8" fmla="*/ 2147483647 w 448"/>
              <a:gd name="T9" fmla="*/ 0 h 443"/>
              <a:gd name="T10" fmla="*/ 0 60000 65536"/>
              <a:gd name="T11" fmla="*/ 0 60000 65536"/>
              <a:gd name="T12" fmla="*/ 0 60000 65536"/>
              <a:gd name="T13" fmla="*/ 0 60000 65536"/>
              <a:gd name="T14" fmla="*/ 0 60000 65536"/>
              <a:gd name="T15" fmla="*/ 0 w 448"/>
              <a:gd name="T16" fmla="*/ 0 h 443"/>
              <a:gd name="T17" fmla="*/ 448 w 448"/>
              <a:gd name="T18" fmla="*/ 443 h 443"/>
            </a:gdLst>
            <a:ahLst/>
            <a:cxnLst>
              <a:cxn ang="T10">
                <a:pos x="T0" y="T1"/>
              </a:cxn>
              <a:cxn ang="T11">
                <a:pos x="T2" y="T3"/>
              </a:cxn>
              <a:cxn ang="T12">
                <a:pos x="T4" y="T5"/>
              </a:cxn>
              <a:cxn ang="T13">
                <a:pos x="T6" y="T7"/>
              </a:cxn>
              <a:cxn ang="T14">
                <a:pos x="T8" y="T9"/>
              </a:cxn>
            </a:cxnLst>
            <a:rect l="T15" t="T16" r="T17" b="T18"/>
            <a:pathLst>
              <a:path w="448" h="443">
                <a:moveTo>
                  <a:pt x="310" y="443"/>
                </a:moveTo>
                <a:lnTo>
                  <a:pt x="0" y="437"/>
                </a:lnTo>
                <a:lnTo>
                  <a:pt x="0" y="323"/>
                </a:lnTo>
                <a:lnTo>
                  <a:pt x="448" y="323"/>
                </a:lnTo>
                <a:lnTo>
                  <a:pt x="448" y="0"/>
                </a:lnTo>
              </a:path>
            </a:pathLst>
          </a:custGeom>
          <a:noFill/>
          <a:ln w="50800" cap="rnd">
            <a:solidFill>
              <a:schemeClr val="accent1"/>
            </a:solidFill>
            <a:round/>
            <a:headEnd type="triangle" w="med" len="med"/>
            <a:tailEnd/>
          </a:ln>
        </p:spPr>
        <p:txBody>
          <a:bodyPr>
            <a:prstTxWarp prst="textNoShape">
              <a:avLst/>
            </a:prstTxWarp>
          </a:bodyPr>
          <a:lstStyle/>
          <a:p>
            <a:endParaRPr lang="en-US"/>
          </a:p>
        </p:txBody>
      </p:sp>
      <p:sp>
        <p:nvSpPr>
          <p:cNvPr id="38939" name="Line 58"/>
          <p:cNvSpPr>
            <a:spLocks noChangeShapeType="1"/>
          </p:cNvSpPr>
          <p:nvPr/>
        </p:nvSpPr>
        <p:spPr bwMode="auto">
          <a:xfrm>
            <a:off x="4229100" y="2278063"/>
            <a:ext cx="1041400"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8940" name="Rectangle 59"/>
          <p:cNvSpPr>
            <a:spLocks noChangeArrowheads="1"/>
          </p:cNvSpPr>
          <p:nvPr/>
        </p:nvSpPr>
        <p:spPr bwMode="auto">
          <a:xfrm>
            <a:off x="5262563" y="2122488"/>
            <a:ext cx="1835150"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Instruction&lt;31:0&gt;</a:t>
            </a:r>
          </a:p>
        </p:txBody>
      </p:sp>
      <p:sp>
        <p:nvSpPr>
          <p:cNvPr id="38941" name="Line 60"/>
          <p:cNvSpPr>
            <a:spLocks noChangeShapeType="1"/>
          </p:cNvSpPr>
          <p:nvPr/>
        </p:nvSpPr>
        <p:spPr bwMode="auto">
          <a:xfrm>
            <a:off x="2400300" y="4725988"/>
            <a:ext cx="422275"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38942" name="Line 61"/>
          <p:cNvSpPr>
            <a:spLocks noChangeShapeType="1"/>
          </p:cNvSpPr>
          <p:nvPr/>
        </p:nvSpPr>
        <p:spPr bwMode="auto">
          <a:xfrm>
            <a:off x="2260600" y="4730750"/>
            <a:ext cx="101600" cy="0"/>
          </a:xfrm>
          <a:prstGeom prst="line">
            <a:avLst/>
          </a:prstGeom>
          <a:noFill/>
          <a:ln w="50800">
            <a:solidFill>
              <a:schemeClr val="accent1"/>
            </a:solidFill>
            <a:round/>
            <a:headEnd/>
            <a:tailEnd/>
          </a:ln>
        </p:spPr>
        <p:txBody>
          <a:bodyPr wrap="none" anchor="ctr">
            <a:prstTxWarp prst="textNoShape">
              <a:avLst/>
            </a:prstTxWarp>
          </a:bodyPr>
          <a:lstStyle/>
          <a:p>
            <a:endParaRPr lang="en-US"/>
          </a:p>
        </p:txBody>
      </p:sp>
      <p:sp>
        <p:nvSpPr>
          <p:cNvPr id="38943" name="Rectangle 62"/>
          <p:cNvSpPr>
            <a:spLocks noChangeArrowheads="1"/>
          </p:cNvSpPr>
          <p:nvPr/>
        </p:nvSpPr>
        <p:spPr bwMode="auto">
          <a:xfrm>
            <a:off x="2781300" y="4689475"/>
            <a:ext cx="295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0</a:t>
            </a:r>
          </a:p>
        </p:txBody>
      </p:sp>
      <p:sp>
        <p:nvSpPr>
          <p:cNvPr id="38944" name="Rectangle 63"/>
          <p:cNvSpPr>
            <a:spLocks noChangeArrowheads="1"/>
          </p:cNvSpPr>
          <p:nvPr/>
        </p:nvSpPr>
        <p:spPr bwMode="auto">
          <a:xfrm>
            <a:off x="2749550" y="5548313"/>
            <a:ext cx="2952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1</a:t>
            </a:r>
          </a:p>
        </p:txBody>
      </p:sp>
      <p:sp>
        <p:nvSpPr>
          <p:cNvPr id="38945" name="Rectangle 64"/>
          <p:cNvSpPr>
            <a:spLocks noChangeArrowheads="1"/>
          </p:cNvSpPr>
          <p:nvPr/>
        </p:nvSpPr>
        <p:spPr bwMode="auto">
          <a:xfrm>
            <a:off x="1447800" y="2286000"/>
            <a:ext cx="1295400" cy="1066800"/>
          </a:xfrm>
          <a:prstGeom prst="rect">
            <a:avLst/>
          </a:prstGeom>
          <a:noFill/>
          <a:ln w="12700">
            <a:solidFill>
              <a:schemeClr val="tx1"/>
            </a:solidFill>
            <a:prstDash val="sysDot"/>
            <a:miter lim="800000"/>
            <a:headEnd/>
            <a:tailEnd/>
          </a:ln>
        </p:spPr>
        <p:txBody>
          <a:bodyPr wrap="none" anchor="ctr">
            <a:prstTxWarp prst="textNoShape">
              <a:avLst/>
            </a:prstTxWarp>
          </a:bodyPr>
          <a:lstStyle/>
          <a:p>
            <a:endParaRPr lang="en-US"/>
          </a:p>
        </p:txBody>
      </p:sp>
      <p:sp>
        <p:nvSpPr>
          <p:cNvPr id="38946" name="Rectangle 65"/>
          <p:cNvSpPr>
            <a:spLocks noChangeArrowheads="1"/>
          </p:cNvSpPr>
          <p:nvPr/>
        </p:nvSpPr>
        <p:spPr bwMode="auto">
          <a:xfrm>
            <a:off x="476250" y="2816225"/>
            <a:ext cx="6508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Zero</a:t>
            </a:r>
            <a:endParaRPr lang="en-US" u="sng">
              <a:latin typeface="Times" charset="0"/>
            </a:endParaRPr>
          </a:p>
        </p:txBody>
      </p:sp>
      <p:sp>
        <p:nvSpPr>
          <p:cNvPr id="38947" name="Line 66"/>
          <p:cNvSpPr>
            <a:spLocks noChangeShapeType="1"/>
          </p:cNvSpPr>
          <p:nvPr/>
        </p:nvSpPr>
        <p:spPr bwMode="auto">
          <a:xfrm>
            <a:off x="1066800" y="3048000"/>
            <a:ext cx="685800" cy="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sp>
        <p:nvSpPr>
          <p:cNvPr id="38948" name="Line 67"/>
          <p:cNvSpPr>
            <a:spLocks noChangeShapeType="1"/>
          </p:cNvSpPr>
          <p:nvPr/>
        </p:nvSpPr>
        <p:spPr bwMode="auto">
          <a:xfrm>
            <a:off x="1066800" y="2617788"/>
            <a:ext cx="685800" cy="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sp>
        <p:nvSpPr>
          <p:cNvPr id="38949" name="Freeform 68"/>
          <p:cNvSpPr>
            <a:spLocks/>
          </p:cNvSpPr>
          <p:nvPr/>
        </p:nvSpPr>
        <p:spPr bwMode="auto">
          <a:xfrm>
            <a:off x="2576513" y="2819400"/>
            <a:ext cx="319087" cy="1828800"/>
          </a:xfrm>
          <a:custGeom>
            <a:avLst/>
            <a:gdLst>
              <a:gd name="T0" fmla="*/ 0 w 201"/>
              <a:gd name="T1" fmla="*/ 2147483647 h 1152"/>
              <a:gd name="T2" fmla="*/ 2147483647 w 201"/>
              <a:gd name="T3" fmla="*/ 0 h 1152"/>
              <a:gd name="T4" fmla="*/ 2147483647 w 201"/>
              <a:gd name="T5" fmla="*/ 2147483647 h 1152"/>
              <a:gd name="T6" fmla="*/ 0 60000 65536"/>
              <a:gd name="T7" fmla="*/ 0 60000 65536"/>
              <a:gd name="T8" fmla="*/ 0 60000 65536"/>
              <a:gd name="T9" fmla="*/ 0 w 201"/>
              <a:gd name="T10" fmla="*/ 0 h 1152"/>
              <a:gd name="T11" fmla="*/ 201 w 201"/>
              <a:gd name="T12" fmla="*/ 1152 h 1152"/>
            </a:gdLst>
            <a:ahLst/>
            <a:cxnLst>
              <a:cxn ang="T6">
                <a:pos x="T0" y="T1"/>
              </a:cxn>
              <a:cxn ang="T7">
                <a:pos x="T2" y="T3"/>
              </a:cxn>
              <a:cxn ang="T8">
                <a:pos x="T4" y="T5"/>
              </a:cxn>
            </a:cxnLst>
            <a:rect l="T9" t="T10" r="T11" b="T12"/>
            <a:pathLst>
              <a:path w="201" h="1152">
                <a:moveTo>
                  <a:pt x="0" y="6"/>
                </a:moveTo>
                <a:lnTo>
                  <a:pt x="201" y="0"/>
                </a:lnTo>
                <a:lnTo>
                  <a:pt x="201" y="1152"/>
                </a:lnTo>
              </a:path>
            </a:pathLst>
          </a:custGeom>
          <a:noFill/>
          <a:ln w="57150" cap="rnd">
            <a:solidFill>
              <a:schemeClr val="accent2"/>
            </a:solidFill>
            <a:prstDash val="sysDot"/>
            <a:round/>
            <a:headEnd/>
            <a:tailEnd type="triangle" w="med" len="med"/>
          </a:ln>
        </p:spPr>
        <p:txBody>
          <a:bodyPr wrap="none" anchor="ctr">
            <a:prstTxWarp prst="textNoShape">
              <a:avLst/>
            </a:prstTxWarp>
          </a:bodyPr>
          <a:lstStyle/>
          <a:p>
            <a:endParaRPr lang="en-US"/>
          </a:p>
        </p:txBody>
      </p:sp>
      <p:sp>
        <p:nvSpPr>
          <p:cNvPr id="38950" name="Rectangle 69"/>
          <p:cNvSpPr>
            <a:spLocks noChangeArrowheads="1"/>
          </p:cNvSpPr>
          <p:nvPr/>
        </p:nvSpPr>
        <p:spPr bwMode="auto">
          <a:xfrm>
            <a:off x="2133600" y="3505200"/>
            <a:ext cx="1641475" cy="363538"/>
          </a:xfrm>
          <a:prstGeom prst="rect">
            <a:avLst/>
          </a:prstGeom>
          <a:solidFill>
            <a:schemeClr val="bg1"/>
          </a:solid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nPC_MUX_sel</a:t>
            </a:r>
            <a:endParaRPr lang="en-US" u="sng">
              <a:latin typeface="Times" charset="0"/>
            </a:endParaRPr>
          </a:p>
        </p:txBody>
      </p:sp>
      <p:sp>
        <p:nvSpPr>
          <p:cNvPr id="38951" name="Rectangle 70"/>
          <p:cNvSpPr>
            <a:spLocks noGrp="1" noChangeArrowheads="1"/>
          </p:cNvSpPr>
          <p:nvPr>
            <p:ph type="body" idx="1"/>
          </p:nvPr>
        </p:nvSpPr>
        <p:spPr>
          <a:xfrm>
            <a:off x="304800" y="1193800"/>
            <a:ext cx="8610600" cy="415925"/>
          </a:xfrm>
        </p:spPr>
        <p:txBody>
          <a:bodyPr>
            <a:normAutofit fontScale="77500" lnSpcReduction="20000"/>
          </a:bodyPr>
          <a:lstStyle/>
          <a:p>
            <a:r>
              <a:rPr lang="en-US"/>
              <a:t>New PC = { PC[31..28], target address, 00 }</a:t>
            </a:r>
          </a:p>
        </p:txBody>
      </p:sp>
      <p:grpSp>
        <p:nvGrpSpPr>
          <p:cNvPr id="9" name="Group 71"/>
          <p:cNvGrpSpPr>
            <a:grpSpLocks/>
          </p:cNvGrpSpPr>
          <p:nvPr/>
        </p:nvGrpSpPr>
        <p:grpSpPr bwMode="auto">
          <a:xfrm>
            <a:off x="381000" y="685800"/>
            <a:ext cx="7578725" cy="590550"/>
            <a:chOff x="240" y="510"/>
            <a:chExt cx="4774" cy="372"/>
          </a:xfrm>
        </p:grpSpPr>
        <p:grpSp>
          <p:nvGrpSpPr>
            <p:cNvPr id="10" name="Group 72"/>
            <p:cNvGrpSpPr>
              <a:grpSpLocks/>
            </p:cNvGrpSpPr>
            <p:nvPr/>
          </p:nvGrpSpPr>
          <p:grpSpPr bwMode="auto">
            <a:xfrm>
              <a:off x="737" y="672"/>
              <a:ext cx="3832" cy="210"/>
              <a:chOff x="868" y="3836"/>
              <a:chExt cx="3832" cy="210"/>
            </a:xfrm>
          </p:grpSpPr>
          <p:sp>
            <p:nvSpPr>
              <p:cNvPr id="38966" name="Rectangle 73"/>
              <p:cNvSpPr>
                <a:spLocks noChangeArrowheads="1"/>
              </p:cNvSpPr>
              <p:nvPr/>
            </p:nvSpPr>
            <p:spPr bwMode="auto">
              <a:xfrm>
                <a:off x="872" y="3848"/>
                <a:ext cx="3824" cy="176"/>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grpSp>
            <p:nvGrpSpPr>
              <p:cNvPr id="11" name="Group 74"/>
              <p:cNvGrpSpPr>
                <a:grpSpLocks/>
              </p:cNvGrpSpPr>
              <p:nvPr/>
            </p:nvGrpSpPr>
            <p:grpSpPr bwMode="auto">
              <a:xfrm>
                <a:off x="868" y="3836"/>
                <a:ext cx="664" cy="210"/>
                <a:chOff x="868" y="3836"/>
                <a:chExt cx="664" cy="210"/>
              </a:xfrm>
            </p:grpSpPr>
            <p:sp>
              <p:nvSpPr>
                <p:cNvPr id="38970" name="Rectangle 75"/>
                <p:cNvSpPr>
                  <a:spLocks noChangeArrowheads="1"/>
                </p:cNvSpPr>
                <p:nvPr/>
              </p:nvSpPr>
              <p:spPr bwMode="auto">
                <a:xfrm>
                  <a:off x="868" y="3844"/>
                  <a:ext cx="664" cy="184"/>
                </a:xfrm>
                <a:prstGeom prst="rect">
                  <a:avLst/>
                </a:prstGeom>
                <a:noFill/>
                <a:ln w="12700">
                  <a:solidFill>
                    <a:schemeClr val="tx1"/>
                  </a:solidFill>
                  <a:miter lim="800000"/>
                  <a:headEnd/>
                  <a:tailEnd/>
                </a:ln>
              </p:spPr>
              <p:txBody>
                <a:bodyPr wrap="none" anchor="ctr">
                  <a:prstTxWarp prst="textNoShape">
                    <a:avLst/>
                  </a:prstTxWarp>
                </a:bodyPr>
                <a:lstStyle/>
                <a:p>
                  <a:endParaRPr lang="en-US"/>
                </a:p>
              </p:txBody>
            </p:sp>
            <p:sp>
              <p:nvSpPr>
                <p:cNvPr id="38971" name="Rectangle 76"/>
                <p:cNvSpPr>
                  <a:spLocks noChangeArrowheads="1"/>
                </p:cNvSpPr>
                <p:nvPr/>
              </p:nvSpPr>
              <p:spPr bwMode="auto">
                <a:xfrm>
                  <a:off x="1061" y="3836"/>
                  <a:ext cx="249"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latin typeface="Times" charset="0"/>
                    </a:rPr>
                    <a:t>op</a:t>
                  </a:r>
                </a:p>
              </p:txBody>
            </p:sp>
          </p:grpSp>
          <p:sp>
            <p:nvSpPr>
              <p:cNvPr id="38968" name="Rectangle 77"/>
              <p:cNvSpPr>
                <a:spLocks noChangeArrowheads="1"/>
              </p:cNvSpPr>
              <p:nvPr/>
            </p:nvSpPr>
            <p:spPr bwMode="auto">
              <a:xfrm>
                <a:off x="1540" y="3844"/>
                <a:ext cx="3160" cy="184"/>
              </a:xfrm>
              <a:prstGeom prst="rect">
                <a:avLst/>
              </a:prstGeom>
              <a:noFill/>
              <a:ln w="12700">
                <a:solidFill>
                  <a:schemeClr val="tx1"/>
                </a:solidFill>
                <a:miter lim="800000"/>
                <a:headEnd/>
                <a:tailEnd/>
              </a:ln>
            </p:spPr>
            <p:txBody>
              <a:bodyPr wrap="none" anchor="ctr">
                <a:prstTxWarp prst="textNoShape">
                  <a:avLst/>
                </a:prstTxWarp>
              </a:bodyPr>
              <a:lstStyle/>
              <a:p>
                <a:endParaRPr lang="en-US"/>
              </a:p>
            </p:txBody>
          </p:sp>
          <p:sp>
            <p:nvSpPr>
              <p:cNvPr id="38969" name="Rectangle 78"/>
              <p:cNvSpPr>
                <a:spLocks noChangeArrowheads="1"/>
              </p:cNvSpPr>
              <p:nvPr/>
            </p:nvSpPr>
            <p:spPr bwMode="auto">
              <a:xfrm>
                <a:off x="2542" y="3836"/>
                <a:ext cx="893"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latin typeface="Times" charset="0"/>
                  </a:rPr>
                  <a:t>target address</a:t>
                </a:r>
              </a:p>
            </p:txBody>
          </p:sp>
        </p:grpSp>
        <p:sp>
          <p:nvSpPr>
            <p:cNvPr id="38960" name="Rectangle 79"/>
            <p:cNvSpPr>
              <a:spLocks noChangeArrowheads="1"/>
            </p:cNvSpPr>
            <p:nvPr/>
          </p:nvSpPr>
          <p:spPr bwMode="auto">
            <a:xfrm>
              <a:off x="4464" y="510"/>
              <a:ext cx="178"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Times" charset="0"/>
                </a:rPr>
                <a:t>0</a:t>
              </a:r>
            </a:p>
          </p:txBody>
        </p:sp>
        <p:sp>
          <p:nvSpPr>
            <p:cNvPr id="38961" name="Rectangle 80"/>
            <p:cNvSpPr>
              <a:spLocks noChangeArrowheads="1"/>
            </p:cNvSpPr>
            <p:nvPr/>
          </p:nvSpPr>
          <p:spPr bwMode="auto">
            <a:xfrm>
              <a:off x="1200" y="510"/>
              <a:ext cx="242"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Times" charset="0"/>
                </a:rPr>
                <a:t>26</a:t>
              </a:r>
            </a:p>
          </p:txBody>
        </p:sp>
        <p:sp>
          <p:nvSpPr>
            <p:cNvPr id="38962" name="Rectangle 81"/>
            <p:cNvSpPr>
              <a:spLocks noChangeArrowheads="1"/>
            </p:cNvSpPr>
            <p:nvPr/>
          </p:nvSpPr>
          <p:spPr bwMode="auto">
            <a:xfrm>
              <a:off x="672" y="510"/>
              <a:ext cx="242"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Times" charset="0"/>
                </a:rPr>
                <a:t>31</a:t>
              </a:r>
            </a:p>
          </p:txBody>
        </p:sp>
        <p:sp>
          <p:nvSpPr>
            <p:cNvPr id="38963" name="Rectangle 82"/>
            <p:cNvSpPr>
              <a:spLocks noChangeArrowheads="1"/>
            </p:cNvSpPr>
            <p:nvPr/>
          </p:nvSpPr>
          <p:spPr bwMode="auto">
            <a:xfrm>
              <a:off x="240" y="672"/>
              <a:ext cx="455"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latin typeface="Times" charset="0"/>
                </a:rPr>
                <a:t>J-type</a:t>
              </a:r>
            </a:p>
          </p:txBody>
        </p:sp>
        <p:sp>
          <p:nvSpPr>
            <p:cNvPr id="38964" name="Rectangle 83"/>
            <p:cNvSpPr>
              <a:spLocks noChangeArrowheads="1"/>
            </p:cNvSpPr>
            <p:nvPr/>
          </p:nvSpPr>
          <p:spPr bwMode="auto">
            <a:xfrm>
              <a:off x="4608" y="672"/>
              <a:ext cx="406"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latin typeface="Times" charset="0"/>
                </a:rPr>
                <a:t>jump</a:t>
              </a:r>
            </a:p>
          </p:txBody>
        </p:sp>
        <p:sp>
          <p:nvSpPr>
            <p:cNvPr id="38965" name="Rectangle 84"/>
            <p:cNvSpPr>
              <a:spLocks noChangeArrowheads="1"/>
            </p:cNvSpPr>
            <p:nvPr/>
          </p:nvSpPr>
          <p:spPr bwMode="auto">
            <a:xfrm>
              <a:off x="1392" y="510"/>
              <a:ext cx="242"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Times" charset="0"/>
                </a:rPr>
                <a:t>25</a:t>
              </a:r>
            </a:p>
          </p:txBody>
        </p:sp>
      </p:grpSp>
      <p:sp>
        <p:nvSpPr>
          <p:cNvPr id="2697301" name="AutoShape 85"/>
          <p:cNvSpPr>
            <a:spLocks noChangeArrowheads="1"/>
          </p:cNvSpPr>
          <p:nvPr/>
        </p:nvSpPr>
        <p:spPr bwMode="auto">
          <a:xfrm>
            <a:off x="4394200" y="4043363"/>
            <a:ext cx="4187825" cy="1895475"/>
          </a:xfrm>
          <a:prstGeom prst="leftArrow">
            <a:avLst>
              <a:gd name="adj1" fmla="val 50000"/>
              <a:gd name="adj2" fmla="val 62521"/>
            </a:avLst>
          </a:prstGeom>
          <a:noFill/>
          <a:ln w="57150">
            <a:solidFill>
              <a:srgbClr val="800080"/>
            </a:solidFill>
            <a:miter lim="800000"/>
            <a:headEnd/>
            <a:tailEnd/>
          </a:ln>
        </p:spPr>
        <p:txBody>
          <a:bodyPr wrap="none" anchor="ctr">
            <a:prstTxWarp prst="textNoShape">
              <a:avLst/>
            </a:prstTxWarp>
            <a:spAutoFit/>
          </a:bodyPr>
          <a:lstStyle/>
          <a:p>
            <a:pPr algn="ctr">
              <a:defRPr/>
            </a:pPr>
            <a:r>
              <a:rPr lang="en-US" sz="2800" dirty="0">
                <a:latin typeface="+mn-lt"/>
              </a:rPr>
              <a:t>How do we modify this</a:t>
            </a:r>
            <a:br>
              <a:rPr lang="en-US" sz="2800" dirty="0">
                <a:latin typeface="+mn-lt"/>
              </a:rPr>
            </a:br>
            <a:r>
              <a:rPr lang="en-US" sz="2800" dirty="0">
                <a:latin typeface="+mn-lt"/>
              </a:rPr>
              <a:t>to account for jumps?</a:t>
            </a:r>
          </a:p>
        </p:txBody>
      </p:sp>
      <p:sp>
        <p:nvSpPr>
          <p:cNvPr id="38954" name="Rectangle 86"/>
          <p:cNvSpPr>
            <a:spLocks noChangeArrowheads="1"/>
          </p:cNvSpPr>
          <p:nvPr/>
        </p:nvSpPr>
        <p:spPr bwMode="auto">
          <a:xfrm>
            <a:off x="250825" y="1828800"/>
            <a:ext cx="739775" cy="363538"/>
          </a:xfrm>
          <a:prstGeom prst="rect">
            <a:avLst/>
          </a:prstGeom>
          <a:noFill/>
          <a:ln w="12700">
            <a:noFill/>
            <a:miter lim="800000"/>
            <a:headEnd/>
            <a:tailEnd/>
          </a:ln>
        </p:spPr>
        <p:txBody>
          <a:bodyPr wrap="none" lIns="90488" tIns="44450" rIns="90488" bIns="44450">
            <a:prstTxWarp prst="textNoShape">
              <a:avLst/>
            </a:prstTxWarp>
            <a:spAutoFit/>
          </a:bodyPr>
          <a:lstStyle/>
          <a:p>
            <a:pPr algn="r"/>
            <a:r>
              <a:rPr lang="en-US" b="1">
                <a:solidFill>
                  <a:schemeClr val="accent2"/>
                </a:solidFill>
                <a:latin typeface="Times" charset="0"/>
              </a:rPr>
              <a:t>Jump</a:t>
            </a:r>
            <a:endParaRPr lang="en-US" u="sng">
              <a:latin typeface="Times" charset="0"/>
            </a:endParaRPr>
          </a:p>
        </p:txBody>
      </p:sp>
      <p:sp>
        <p:nvSpPr>
          <p:cNvPr id="38955" name="Line 87"/>
          <p:cNvSpPr>
            <a:spLocks noChangeShapeType="1"/>
          </p:cNvSpPr>
          <p:nvPr/>
        </p:nvSpPr>
        <p:spPr bwMode="auto">
          <a:xfrm>
            <a:off x="1066800" y="2057400"/>
            <a:ext cx="685800" cy="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sp>
        <p:nvSpPr>
          <p:cNvPr id="88" name="Date Placeholder 87"/>
          <p:cNvSpPr>
            <a:spLocks noGrp="1"/>
          </p:cNvSpPr>
          <p:nvPr>
            <p:ph type="dt" sz="quarter" idx="10"/>
          </p:nvPr>
        </p:nvSpPr>
        <p:spPr/>
        <p:txBody>
          <a:bodyPr/>
          <a:lstStyle/>
          <a:p>
            <a:pPr>
              <a:defRPr/>
            </a:pPr>
            <a:fld id="{71C12625-B6EA-994A-9912-7D3D01B5986D}" type="datetime1">
              <a:rPr lang="en-US" smtClean="0"/>
              <a:pPr>
                <a:defRPr/>
              </a:pPr>
              <a:t>7/26/2011</a:t>
            </a:fld>
            <a:endParaRPr lang="en-US"/>
          </a:p>
        </p:txBody>
      </p:sp>
      <p:sp>
        <p:nvSpPr>
          <p:cNvPr id="89" name="Slide Number Placeholder 88"/>
          <p:cNvSpPr>
            <a:spLocks noGrp="1"/>
          </p:cNvSpPr>
          <p:nvPr>
            <p:ph type="sldNum" sz="quarter" idx="12"/>
          </p:nvPr>
        </p:nvSpPr>
        <p:spPr/>
        <p:txBody>
          <a:bodyPr/>
          <a:lstStyle/>
          <a:p>
            <a:pPr>
              <a:defRPr/>
            </a:pPr>
            <a:fld id="{4F2872D3-D52C-F449-9023-BFCAFF9E9BB7}" type="slidenum">
              <a:rPr lang="en-US" smtClean="0"/>
              <a:pPr>
                <a:defRPr/>
              </a:pPr>
              <a:t>61</a:t>
            </a:fld>
            <a:endParaRPr lang="en-US"/>
          </a:p>
        </p:txBody>
      </p:sp>
      <p:sp>
        <p:nvSpPr>
          <p:cNvPr id="90" name="Footer Placeholder 89"/>
          <p:cNvSpPr>
            <a:spLocks noGrp="1"/>
          </p:cNvSpPr>
          <p:nvPr>
            <p:ph type="ftr" sz="quarter" idx="11"/>
          </p:nvPr>
        </p:nvSpPr>
        <p:spPr/>
        <p:txBody>
          <a:bodyPr/>
          <a:lstStyle/>
          <a:p>
            <a:pPr>
              <a:defRPr/>
            </a:pPr>
            <a:r>
              <a:rPr lang="en-US" smtClean="0"/>
              <a:t>Spring 2011 -- Lecture #18</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697301"/>
                                        </p:tgtEl>
                                        <p:attrNameLst>
                                          <p:attrName>style.visibility</p:attrName>
                                        </p:attrNameLst>
                                      </p:cBhvr>
                                      <p:to>
                                        <p:strVal val="visible"/>
                                      </p:to>
                                    </p:set>
                                    <p:animEffect transition="in" filter="wipe(right)">
                                      <p:cBhvr>
                                        <p:cTn id="7" dur="500"/>
                                        <p:tgtEl>
                                          <p:spTgt spid="2697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730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152400"/>
            <a:ext cx="9144000" cy="474663"/>
          </a:xfrm>
        </p:spPr>
        <p:txBody>
          <a:bodyPr>
            <a:normAutofit fontScale="90000"/>
          </a:bodyPr>
          <a:lstStyle/>
          <a:p>
            <a:r>
              <a:rPr lang="en-US" sz="4000"/>
              <a:t>Instruction Fetch Unit at the End of  Jump</a:t>
            </a:r>
          </a:p>
        </p:txBody>
      </p:sp>
      <p:grpSp>
        <p:nvGrpSpPr>
          <p:cNvPr id="2" name="Group 3"/>
          <p:cNvGrpSpPr>
            <a:grpSpLocks/>
          </p:cNvGrpSpPr>
          <p:nvPr/>
        </p:nvGrpSpPr>
        <p:grpSpPr bwMode="auto">
          <a:xfrm>
            <a:off x="4752975" y="1762125"/>
            <a:ext cx="1101725" cy="1038225"/>
            <a:chOff x="2474" y="1011"/>
            <a:chExt cx="694" cy="671"/>
          </a:xfrm>
        </p:grpSpPr>
        <p:sp>
          <p:nvSpPr>
            <p:cNvPr id="41072" name="Rectangle 4"/>
            <p:cNvSpPr>
              <a:spLocks noChangeArrowheads="1"/>
            </p:cNvSpPr>
            <p:nvPr/>
          </p:nvSpPr>
          <p:spPr bwMode="auto">
            <a:xfrm>
              <a:off x="2474" y="1011"/>
              <a:ext cx="694" cy="630"/>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sp>
          <p:nvSpPr>
            <p:cNvPr id="41073" name="Rectangle 5"/>
            <p:cNvSpPr>
              <a:spLocks noChangeArrowheads="1"/>
            </p:cNvSpPr>
            <p:nvPr/>
          </p:nvSpPr>
          <p:spPr bwMode="auto">
            <a:xfrm>
              <a:off x="2779" y="1467"/>
              <a:ext cx="313" cy="21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Times" charset="0"/>
                </a:rPr>
                <a:t>Adr</a:t>
              </a:r>
            </a:p>
          </p:txBody>
        </p:sp>
        <p:sp>
          <p:nvSpPr>
            <p:cNvPr id="41074" name="Rectangle 6"/>
            <p:cNvSpPr>
              <a:spLocks noChangeArrowheads="1"/>
            </p:cNvSpPr>
            <p:nvPr/>
          </p:nvSpPr>
          <p:spPr bwMode="auto">
            <a:xfrm>
              <a:off x="2518" y="1108"/>
              <a:ext cx="583" cy="374"/>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sz="1600" b="1">
                  <a:latin typeface="Times" charset="0"/>
                </a:rPr>
                <a:t>Inst</a:t>
              </a:r>
            </a:p>
            <a:p>
              <a:pPr algn="ctr"/>
              <a:r>
                <a:rPr lang="en-US" sz="1600" b="1">
                  <a:latin typeface="Times" charset="0"/>
                </a:rPr>
                <a:t>Memory</a:t>
              </a:r>
            </a:p>
          </p:txBody>
        </p:sp>
      </p:grpSp>
      <p:sp>
        <p:nvSpPr>
          <p:cNvPr id="40964" name="Line 7"/>
          <p:cNvSpPr>
            <a:spLocks noChangeShapeType="1"/>
          </p:cNvSpPr>
          <p:nvPr/>
        </p:nvSpPr>
        <p:spPr bwMode="auto">
          <a:xfrm>
            <a:off x="1412875" y="5119688"/>
            <a:ext cx="398463"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grpSp>
        <p:nvGrpSpPr>
          <p:cNvPr id="3" name="Group 8"/>
          <p:cNvGrpSpPr>
            <a:grpSpLocks/>
          </p:cNvGrpSpPr>
          <p:nvPr/>
        </p:nvGrpSpPr>
        <p:grpSpPr bwMode="auto">
          <a:xfrm>
            <a:off x="1836738" y="4143375"/>
            <a:ext cx="466725" cy="1128713"/>
            <a:chOff x="1669" y="2549"/>
            <a:chExt cx="294" cy="729"/>
          </a:xfrm>
        </p:grpSpPr>
        <p:grpSp>
          <p:nvGrpSpPr>
            <p:cNvPr id="4" name="Group 9"/>
            <p:cNvGrpSpPr>
              <a:grpSpLocks/>
            </p:cNvGrpSpPr>
            <p:nvPr/>
          </p:nvGrpSpPr>
          <p:grpSpPr bwMode="auto">
            <a:xfrm>
              <a:off x="1669" y="2549"/>
              <a:ext cx="242" cy="729"/>
              <a:chOff x="1669" y="2549"/>
              <a:chExt cx="242" cy="729"/>
            </a:xfrm>
          </p:grpSpPr>
          <p:sp>
            <p:nvSpPr>
              <p:cNvPr id="41064" name="Line 10"/>
              <p:cNvSpPr>
                <a:spLocks noChangeShapeType="1"/>
              </p:cNvSpPr>
              <p:nvPr/>
            </p:nvSpPr>
            <p:spPr bwMode="auto">
              <a:xfrm>
                <a:off x="1669" y="2549"/>
                <a:ext cx="0" cy="16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65" name="Line 11"/>
              <p:cNvSpPr>
                <a:spLocks noChangeShapeType="1"/>
              </p:cNvSpPr>
              <p:nvPr/>
            </p:nvSpPr>
            <p:spPr bwMode="auto">
              <a:xfrm>
                <a:off x="1677" y="2549"/>
                <a:ext cx="226" cy="16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66" name="Line 12"/>
              <p:cNvSpPr>
                <a:spLocks noChangeShapeType="1"/>
              </p:cNvSpPr>
              <p:nvPr/>
            </p:nvSpPr>
            <p:spPr bwMode="auto">
              <a:xfrm>
                <a:off x="1677" y="2731"/>
                <a:ext cx="105" cy="7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67" name="Line 13"/>
              <p:cNvSpPr>
                <a:spLocks noChangeShapeType="1"/>
              </p:cNvSpPr>
              <p:nvPr/>
            </p:nvSpPr>
            <p:spPr bwMode="auto">
              <a:xfrm>
                <a:off x="1790" y="2823"/>
                <a:ext cx="0" cy="16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68" name="Line 14"/>
              <p:cNvSpPr>
                <a:spLocks noChangeShapeType="1"/>
              </p:cNvSpPr>
              <p:nvPr/>
            </p:nvSpPr>
            <p:spPr bwMode="auto">
              <a:xfrm>
                <a:off x="1911" y="2731"/>
                <a:ext cx="0" cy="349"/>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69" name="Line 15"/>
              <p:cNvSpPr>
                <a:spLocks noChangeShapeType="1"/>
              </p:cNvSpPr>
              <p:nvPr/>
            </p:nvSpPr>
            <p:spPr bwMode="auto">
              <a:xfrm flipV="1">
                <a:off x="1677" y="2989"/>
                <a:ext cx="105" cy="107"/>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70" name="Line 16"/>
              <p:cNvSpPr>
                <a:spLocks noChangeShapeType="1"/>
              </p:cNvSpPr>
              <p:nvPr/>
            </p:nvSpPr>
            <p:spPr bwMode="auto">
              <a:xfrm>
                <a:off x="1669" y="3096"/>
                <a:ext cx="0" cy="16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71" name="Line 17"/>
              <p:cNvSpPr>
                <a:spLocks noChangeShapeType="1"/>
              </p:cNvSpPr>
              <p:nvPr/>
            </p:nvSpPr>
            <p:spPr bwMode="auto">
              <a:xfrm flipV="1">
                <a:off x="1677" y="3080"/>
                <a:ext cx="226" cy="198"/>
              </a:xfrm>
              <a:prstGeom prst="line">
                <a:avLst/>
              </a:prstGeom>
              <a:noFill/>
              <a:ln w="25400">
                <a:solidFill>
                  <a:schemeClr val="tx1"/>
                </a:solidFill>
                <a:round/>
                <a:headEnd/>
                <a:tailEnd/>
              </a:ln>
            </p:spPr>
            <p:txBody>
              <a:bodyPr wrap="none" anchor="ctr">
                <a:prstTxWarp prst="textNoShape">
                  <a:avLst/>
                </a:prstTxWarp>
              </a:bodyPr>
              <a:lstStyle/>
              <a:p>
                <a:endParaRPr lang="en-US"/>
              </a:p>
            </p:txBody>
          </p:sp>
        </p:grpSp>
        <p:sp>
          <p:nvSpPr>
            <p:cNvPr id="41063" name="Rectangle 18"/>
            <p:cNvSpPr>
              <a:spLocks noChangeArrowheads="1"/>
            </p:cNvSpPr>
            <p:nvPr/>
          </p:nvSpPr>
          <p:spPr bwMode="auto">
            <a:xfrm rot="5400000">
              <a:off x="1589" y="2829"/>
              <a:ext cx="519" cy="229"/>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Adder</a:t>
              </a:r>
            </a:p>
          </p:txBody>
        </p:sp>
      </p:grpSp>
      <p:grpSp>
        <p:nvGrpSpPr>
          <p:cNvPr id="5" name="Group 19"/>
          <p:cNvGrpSpPr>
            <a:grpSpLocks/>
          </p:cNvGrpSpPr>
          <p:nvPr/>
        </p:nvGrpSpPr>
        <p:grpSpPr bwMode="auto">
          <a:xfrm>
            <a:off x="2151063" y="5345113"/>
            <a:ext cx="468312" cy="1128712"/>
            <a:chOff x="1867" y="3325"/>
            <a:chExt cx="295" cy="729"/>
          </a:xfrm>
        </p:grpSpPr>
        <p:grpSp>
          <p:nvGrpSpPr>
            <p:cNvPr id="6" name="Group 20"/>
            <p:cNvGrpSpPr>
              <a:grpSpLocks/>
            </p:cNvGrpSpPr>
            <p:nvPr/>
          </p:nvGrpSpPr>
          <p:grpSpPr bwMode="auto">
            <a:xfrm>
              <a:off x="1867" y="3325"/>
              <a:ext cx="242" cy="729"/>
              <a:chOff x="1867" y="3325"/>
              <a:chExt cx="242" cy="729"/>
            </a:xfrm>
          </p:grpSpPr>
          <p:sp>
            <p:nvSpPr>
              <p:cNvPr id="41054" name="Line 21"/>
              <p:cNvSpPr>
                <a:spLocks noChangeShapeType="1"/>
              </p:cNvSpPr>
              <p:nvPr/>
            </p:nvSpPr>
            <p:spPr bwMode="auto">
              <a:xfrm>
                <a:off x="1867" y="3325"/>
                <a:ext cx="0" cy="16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55" name="Line 22"/>
              <p:cNvSpPr>
                <a:spLocks noChangeShapeType="1"/>
              </p:cNvSpPr>
              <p:nvPr/>
            </p:nvSpPr>
            <p:spPr bwMode="auto">
              <a:xfrm>
                <a:off x="1875" y="3325"/>
                <a:ext cx="226" cy="16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56" name="Line 23"/>
              <p:cNvSpPr>
                <a:spLocks noChangeShapeType="1"/>
              </p:cNvSpPr>
              <p:nvPr/>
            </p:nvSpPr>
            <p:spPr bwMode="auto">
              <a:xfrm>
                <a:off x="1875" y="3507"/>
                <a:ext cx="105" cy="7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57" name="Line 24"/>
              <p:cNvSpPr>
                <a:spLocks noChangeShapeType="1"/>
              </p:cNvSpPr>
              <p:nvPr/>
            </p:nvSpPr>
            <p:spPr bwMode="auto">
              <a:xfrm>
                <a:off x="1988" y="3599"/>
                <a:ext cx="0" cy="16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58" name="Line 25"/>
              <p:cNvSpPr>
                <a:spLocks noChangeShapeType="1"/>
              </p:cNvSpPr>
              <p:nvPr/>
            </p:nvSpPr>
            <p:spPr bwMode="auto">
              <a:xfrm>
                <a:off x="2109" y="3507"/>
                <a:ext cx="0" cy="349"/>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59" name="Line 26"/>
              <p:cNvSpPr>
                <a:spLocks noChangeShapeType="1"/>
              </p:cNvSpPr>
              <p:nvPr/>
            </p:nvSpPr>
            <p:spPr bwMode="auto">
              <a:xfrm flipV="1">
                <a:off x="1875" y="3765"/>
                <a:ext cx="105" cy="107"/>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60" name="Line 27"/>
              <p:cNvSpPr>
                <a:spLocks noChangeShapeType="1"/>
              </p:cNvSpPr>
              <p:nvPr/>
            </p:nvSpPr>
            <p:spPr bwMode="auto">
              <a:xfrm>
                <a:off x="1867" y="3872"/>
                <a:ext cx="0" cy="16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61" name="Line 28"/>
              <p:cNvSpPr>
                <a:spLocks noChangeShapeType="1"/>
              </p:cNvSpPr>
              <p:nvPr/>
            </p:nvSpPr>
            <p:spPr bwMode="auto">
              <a:xfrm flipV="1">
                <a:off x="1875" y="3856"/>
                <a:ext cx="226" cy="198"/>
              </a:xfrm>
              <a:prstGeom prst="line">
                <a:avLst/>
              </a:prstGeom>
              <a:noFill/>
              <a:ln w="25400">
                <a:solidFill>
                  <a:schemeClr val="tx1"/>
                </a:solidFill>
                <a:round/>
                <a:headEnd/>
                <a:tailEnd/>
              </a:ln>
            </p:spPr>
            <p:txBody>
              <a:bodyPr wrap="none" anchor="ctr">
                <a:prstTxWarp prst="textNoShape">
                  <a:avLst/>
                </a:prstTxWarp>
              </a:bodyPr>
              <a:lstStyle/>
              <a:p>
                <a:endParaRPr lang="en-US"/>
              </a:p>
            </p:txBody>
          </p:sp>
        </p:grpSp>
        <p:sp>
          <p:nvSpPr>
            <p:cNvPr id="41053" name="Rectangle 29"/>
            <p:cNvSpPr>
              <a:spLocks noChangeArrowheads="1"/>
            </p:cNvSpPr>
            <p:nvPr/>
          </p:nvSpPr>
          <p:spPr bwMode="auto">
            <a:xfrm rot="5400000">
              <a:off x="1788" y="3605"/>
              <a:ext cx="519" cy="229"/>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Adder</a:t>
              </a:r>
            </a:p>
          </p:txBody>
        </p:sp>
      </p:grpSp>
      <p:sp>
        <p:nvSpPr>
          <p:cNvPr id="40967" name="Rectangle 30"/>
          <p:cNvSpPr>
            <a:spLocks noChangeArrowheads="1"/>
          </p:cNvSpPr>
          <p:nvPr/>
        </p:nvSpPr>
        <p:spPr bwMode="auto">
          <a:xfrm>
            <a:off x="5149850" y="4156075"/>
            <a:ext cx="230188" cy="1163638"/>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sp>
        <p:nvSpPr>
          <p:cNvPr id="40968" name="Oval 31"/>
          <p:cNvSpPr>
            <a:spLocks noChangeArrowheads="1"/>
          </p:cNvSpPr>
          <p:nvPr/>
        </p:nvSpPr>
        <p:spPr bwMode="auto">
          <a:xfrm>
            <a:off x="5213350" y="5345113"/>
            <a:ext cx="103188" cy="123825"/>
          </a:xfrm>
          <a:prstGeom prst="ellipse">
            <a:avLst/>
          </a:prstGeom>
          <a:noFill/>
          <a:ln w="25400">
            <a:solidFill>
              <a:schemeClr val="tx1"/>
            </a:solidFill>
            <a:round/>
            <a:headEnd/>
            <a:tailEnd/>
          </a:ln>
        </p:spPr>
        <p:txBody>
          <a:bodyPr wrap="none" anchor="ctr">
            <a:prstTxWarp prst="textNoShape">
              <a:avLst/>
            </a:prstTxWarp>
          </a:bodyPr>
          <a:lstStyle/>
          <a:p>
            <a:endParaRPr lang="en-US"/>
          </a:p>
        </p:txBody>
      </p:sp>
      <p:sp>
        <p:nvSpPr>
          <p:cNvPr id="40969" name="Line 32"/>
          <p:cNvSpPr>
            <a:spLocks noChangeShapeType="1"/>
          </p:cNvSpPr>
          <p:nvPr/>
        </p:nvSpPr>
        <p:spPr bwMode="auto">
          <a:xfrm flipH="1">
            <a:off x="5249863" y="5494338"/>
            <a:ext cx="28575" cy="173037"/>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0970" name="Rectangle 33"/>
          <p:cNvSpPr>
            <a:spLocks noChangeArrowheads="1"/>
          </p:cNvSpPr>
          <p:nvPr/>
        </p:nvSpPr>
        <p:spPr bwMode="auto">
          <a:xfrm rot="5400000">
            <a:off x="5009356" y="4664869"/>
            <a:ext cx="4857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PC</a:t>
            </a:r>
          </a:p>
        </p:txBody>
      </p:sp>
      <p:sp>
        <p:nvSpPr>
          <p:cNvPr id="40971" name="Rectangle 34"/>
          <p:cNvSpPr>
            <a:spLocks noChangeArrowheads="1"/>
          </p:cNvSpPr>
          <p:nvPr/>
        </p:nvSpPr>
        <p:spPr bwMode="auto">
          <a:xfrm>
            <a:off x="4816475" y="5364163"/>
            <a:ext cx="5111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Clk</a:t>
            </a:r>
          </a:p>
        </p:txBody>
      </p:sp>
      <p:sp>
        <p:nvSpPr>
          <p:cNvPr id="40972" name="Rectangle 35"/>
          <p:cNvSpPr>
            <a:spLocks noChangeArrowheads="1"/>
          </p:cNvSpPr>
          <p:nvPr/>
        </p:nvSpPr>
        <p:spPr bwMode="auto">
          <a:xfrm rot="-5400000">
            <a:off x="5087144" y="4114007"/>
            <a:ext cx="4095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00</a:t>
            </a:r>
          </a:p>
        </p:txBody>
      </p:sp>
      <p:sp>
        <p:nvSpPr>
          <p:cNvPr id="40973" name="Rectangle 36"/>
          <p:cNvSpPr>
            <a:spLocks noChangeArrowheads="1"/>
          </p:cNvSpPr>
          <p:nvPr/>
        </p:nvSpPr>
        <p:spPr bwMode="auto">
          <a:xfrm>
            <a:off x="5154613" y="4156075"/>
            <a:ext cx="222250" cy="266700"/>
          </a:xfrm>
          <a:prstGeom prst="rect">
            <a:avLst/>
          </a:prstGeom>
          <a:noFill/>
          <a:ln w="12700">
            <a:solidFill>
              <a:schemeClr val="tx1"/>
            </a:solidFill>
            <a:miter lim="800000"/>
            <a:headEnd/>
            <a:tailEnd/>
          </a:ln>
        </p:spPr>
        <p:txBody>
          <a:bodyPr wrap="none" anchor="ctr">
            <a:prstTxWarp prst="textNoShape">
              <a:avLst/>
            </a:prstTxWarp>
          </a:bodyPr>
          <a:lstStyle/>
          <a:p>
            <a:endParaRPr lang="en-US"/>
          </a:p>
        </p:txBody>
      </p:sp>
      <p:grpSp>
        <p:nvGrpSpPr>
          <p:cNvPr id="7" name="Group 37"/>
          <p:cNvGrpSpPr>
            <a:grpSpLocks/>
          </p:cNvGrpSpPr>
          <p:nvPr/>
        </p:nvGrpSpPr>
        <p:grpSpPr bwMode="auto">
          <a:xfrm>
            <a:off x="2719388" y="4602163"/>
            <a:ext cx="363537" cy="1416050"/>
            <a:chOff x="2225" y="2845"/>
            <a:chExt cx="229" cy="915"/>
          </a:xfrm>
        </p:grpSpPr>
        <p:grpSp>
          <p:nvGrpSpPr>
            <p:cNvPr id="8" name="Group 38"/>
            <p:cNvGrpSpPr>
              <a:grpSpLocks/>
            </p:cNvGrpSpPr>
            <p:nvPr/>
          </p:nvGrpSpPr>
          <p:grpSpPr bwMode="auto">
            <a:xfrm>
              <a:off x="2264" y="2845"/>
              <a:ext cx="161" cy="915"/>
              <a:chOff x="2264" y="2845"/>
              <a:chExt cx="161" cy="915"/>
            </a:xfrm>
          </p:grpSpPr>
          <p:sp>
            <p:nvSpPr>
              <p:cNvPr id="41048" name="Line 39"/>
              <p:cNvSpPr>
                <a:spLocks noChangeShapeType="1"/>
              </p:cNvSpPr>
              <p:nvPr/>
            </p:nvSpPr>
            <p:spPr bwMode="auto">
              <a:xfrm>
                <a:off x="2264" y="2845"/>
                <a:ext cx="0" cy="899"/>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49" name="Line 40"/>
              <p:cNvSpPr>
                <a:spLocks noChangeShapeType="1"/>
              </p:cNvSpPr>
              <p:nvPr/>
            </p:nvSpPr>
            <p:spPr bwMode="auto">
              <a:xfrm>
                <a:off x="2272" y="2845"/>
                <a:ext cx="145" cy="10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50" name="Line 41"/>
              <p:cNvSpPr>
                <a:spLocks noChangeShapeType="1"/>
              </p:cNvSpPr>
              <p:nvPr/>
            </p:nvSpPr>
            <p:spPr bwMode="auto">
              <a:xfrm flipV="1">
                <a:off x="2272" y="3622"/>
                <a:ext cx="145" cy="138"/>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51" name="Line 42"/>
              <p:cNvSpPr>
                <a:spLocks noChangeShapeType="1"/>
              </p:cNvSpPr>
              <p:nvPr/>
            </p:nvSpPr>
            <p:spPr bwMode="auto">
              <a:xfrm>
                <a:off x="2425" y="2967"/>
                <a:ext cx="0" cy="655"/>
              </a:xfrm>
              <a:prstGeom prst="line">
                <a:avLst/>
              </a:prstGeom>
              <a:noFill/>
              <a:ln w="25400">
                <a:solidFill>
                  <a:schemeClr val="tx1"/>
                </a:solidFill>
                <a:round/>
                <a:headEnd/>
                <a:tailEnd/>
              </a:ln>
            </p:spPr>
            <p:txBody>
              <a:bodyPr wrap="none" anchor="ctr">
                <a:prstTxWarp prst="textNoShape">
                  <a:avLst/>
                </a:prstTxWarp>
              </a:bodyPr>
              <a:lstStyle/>
              <a:p>
                <a:endParaRPr lang="en-US"/>
              </a:p>
            </p:txBody>
          </p:sp>
        </p:grpSp>
        <p:sp>
          <p:nvSpPr>
            <p:cNvPr id="41045" name="Rectangle 43"/>
            <p:cNvSpPr>
              <a:spLocks noChangeArrowheads="1"/>
            </p:cNvSpPr>
            <p:nvPr/>
          </p:nvSpPr>
          <p:spPr bwMode="auto">
            <a:xfrm rot="5400000">
              <a:off x="2134" y="3204"/>
              <a:ext cx="412" cy="229"/>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Mux</a:t>
              </a:r>
            </a:p>
          </p:txBody>
        </p:sp>
        <p:sp>
          <p:nvSpPr>
            <p:cNvPr id="41046" name="Rectangle 44"/>
            <p:cNvSpPr>
              <a:spLocks noChangeArrowheads="1"/>
            </p:cNvSpPr>
            <p:nvPr/>
          </p:nvSpPr>
          <p:spPr bwMode="auto">
            <a:xfrm>
              <a:off x="2256" y="2932"/>
              <a:ext cx="151" cy="233"/>
            </a:xfrm>
            <a:prstGeom prst="rect">
              <a:avLst/>
            </a:prstGeom>
            <a:noFill/>
            <a:ln w="12700">
              <a:noFill/>
              <a:miter lim="800000"/>
              <a:headEnd/>
              <a:tailEnd/>
            </a:ln>
          </p:spPr>
          <p:txBody>
            <a:bodyPr wrap="none" anchor="ctr">
              <a:prstTxWarp prst="textNoShape">
                <a:avLst/>
              </a:prstTxWarp>
            </a:bodyPr>
            <a:lstStyle/>
            <a:p>
              <a:endParaRPr lang="en-US"/>
            </a:p>
          </p:txBody>
        </p:sp>
        <p:sp>
          <p:nvSpPr>
            <p:cNvPr id="41047" name="Rectangle 45"/>
            <p:cNvSpPr>
              <a:spLocks noChangeArrowheads="1"/>
            </p:cNvSpPr>
            <p:nvPr/>
          </p:nvSpPr>
          <p:spPr bwMode="auto">
            <a:xfrm>
              <a:off x="2256" y="3447"/>
              <a:ext cx="151" cy="233"/>
            </a:xfrm>
            <a:prstGeom prst="rect">
              <a:avLst/>
            </a:prstGeom>
            <a:noFill/>
            <a:ln w="12700">
              <a:noFill/>
              <a:miter lim="800000"/>
              <a:headEnd/>
              <a:tailEnd/>
            </a:ln>
          </p:spPr>
          <p:txBody>
            <a:bodyPr wrap="none" anchor="ctr">
              <a:prstTxWarp prst="textNoShape">
                <a:avLst/>
              </a:prstTxWarp>
            </a:bodyPr>
            <a:lstStyle/>
            <a:p>
              <a:endParaRPr lang="en-US"/>
            </a:p>
          </p:txBody>
        </p:sp>
      </p:grpSp>
      <p:sp>
        <p:nvSpPr>
          <p:cNvPr id="40975" name="Line 46"/>
          <p:cNvSpPr>
            <a:spLocks noChangeShapeType="1"/>
          </p:cNvSpPr>
          <p:nvPr/>
        </p:nvSpPr>
        <p:spPr bwMode="auto">
          <a:xfrm>
            <a:off x="2547938" y="5886450"/>
            <a:ext cx="274637"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40976" name="Rectangle 47"/>
          <p:cNvSpPr>
            <a:spLocks noChangeArrowheads="1"/>
          </p:cNvSpPr>
          <p:nvPr/>
        </p:nvSpPr>
        <p:spPr bwMode="auto">
          <a:xfrm>
            <a:off x="1314450" y="4079875"/>
            <a:ext cx="295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4</a:t>
            </a:r>
          </a:p>
        </p:txBody>
      </p:sp>
      <p:sp>
        <p:nvSpPr>
          <p:cNvPr id="40977" name="Line 48"/>
          <p:cNvSpPr>
            <a:spLocks noChangeShapeType="1"/>
          </p:cNvSpPr>
          <p:nvPr/>
        </p:nvSpPr>
        <p:spPr bwMode="auto">
          <a:xfrm>
            <a:off x="1539875" y="4276725"/>
            <a:ext cx="273050"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40978" name="Rectangle 49"/>
          <p:cNvSpPr>
            <a:spLocks noChangeArrowheads="1"/>
          </p:cNvSpPr>
          <p:nvPr/>
        </p:nvSpPr>
        <p:spPr bwMode="auto">
          <a:xfrm>
            <a:off x="225425" y="2389188"/>
            <a:ext cx="9810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nPC_sel</a:t>
            </a:r>
            <a:endParaRPr lang="en-US" u="sng">
              <a:latin typeface="Times" charset="0"/>
            </a:endParaRPr>
          </a:p>
        </p:txBody>
      </p:sp>
      <p:sp>
        <p:nvSpPr>
          <p:cNvPr id="40979" name="Rectangle 50"/>
          <p:cNvSpPr>
            <a:spLocks noChangeArrowheads="1"/>
          </p:cNvSpPr>
          <p:nvPr/>
        </p:nvSpPr>
        <p:spPr bwMode="auto">
          <a:xfrm>
            <a:off x="1538288" y="5945188"/>
            <a:ext cx="295275" cy="792162"/>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sp>
        <p:nvSpPr>
          <p:cNvPr id="40980" name="Line 51"/>
          <p:cNvSpPr>
            <a:spLocks noChangeShapeType="1"/>
          </p:cNvSpPr>
          <p:nvPr/>
        </p:nvSpPr>
        <p:spPr bwMode="auto">
          <a:xfrm flipV="1">
            <a:off x="1193800" y="6273800"/>
            <a:ext cx="344488" cy="42863"/>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40981" name="Line 52"/>
          <p:cNvSpPr>
            <a:spLocks noChangeShapeType="1"/>
          </p:cNvSpPr>
          <p:nvPr/>
        </p:nvSpPr>
        <p:spPr bwMode="auto">
          <a:xfrm>
            <a:off x="1841500" y="6313488"/>
            <a:ext cx="295275" cy="1905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40982" name="Freeform 53"/>
          <p:cNvSpPr>
            <a:spLocks/>
          </p:cNvSpPr>
          <p:nvPr/>
        </p:nvSpPr>
        <p:spPr bwMode="auto">
          <a:xfrm>
            <a:off x="5410200" y="2711450"/>
            <a:ext cx="152400" cy="2165350"/>
          </a:xfrm>
          <a:custGeom>
            <a:avLst/>
            <a:gdLst>
              <a:gd name="T0" fmla="*/ 0 w 89"/>
              <a:gd name="T1" fmla="*/ 2147483647 h 1553"/>
              <a:gd name="T2" fmla="*/ 2147483647 w 89"/>
              <a:gd name="T3" fmla="*/ 2147483647 h 1553"/>
              <a:gd name="T4" fmla="*/ 2147483647 w 89"/>
              <a:gd name="T5" fmla="*/ 0 h 1553"/>
              <a:gd name="T6" fmla="*/ 0 60000 65536"/>
              <a:gd name="T7" fmla="*/ 0 60000 65536"/>
              <a:gd name="T8" fmla="*/ 0 60000 65536"/>
              <a:gd name="T9" fmla="*/ 0 w 89"/>
              <a:gd name="T10" fmla="*/ 0 h 1553"/>
              <a:gd name="T11" fmla="*/ 89 w 89"/>
              <a:gd name="T12" fmla="*/ 1553 h 1553"/>
            </a:gdLst>
            <a:ahLst/>
            <a:cxnLst>
              <a:cxn ang="T6">
                <a:pos x="T0" y="T1"/>
              </a:cxn>
              <a:cxn ang="T7">
                <a:pos x="T2" y="T3"/>
              </a:cxn>
              <a:cxn ang="T8">
                <a:pos x="T4" y="T5"/>
              </a:cxn>
            </a:cxnLst>
            <a:rect l="T9" t="T10" r="T11" b="T12"/>
            <a:pathLst>
              <a:path w="89" h="1553">
                <a:moveTo>
                  <a:pt x="0" y="1552"/>
                </a:moveTo>
                <a:lnTo>
                  <a:pt x="88" y="1552"/>
                </a:lnTo>
                <a:lnTo>
                  <a:pt x="88" y="0"/>
                </a:lnTo>
              </a:path>
            </a:pathLst>
          </a:custGeom>
          <a:noFill/>
          <a:ln w="50800" cap="rnd">
            <a:solidFill>
              <a:schemeClr val="accent1"/>
            </a:solidFill>
            <a:round/>
            <a:headEnd/>
            <a:tailEnd type="triangle" w="med" len="med"/>
          </a:ln>
        </p:spPr>
        <p:txBody>
          <a:bodyPr>
            <a:prstTxWarp prst="textNoShape">
              <a:avLst/>
            </a:prstTxWarp>
          </a:bodyPr>
          <a:lstStyle/>
          <a:p>
            <a:endParaRPr lang="en-US"/>
          </a:p>
        </p:txBody>
      </p:sp>
      <p:sp>
        <p:nvSpPr>
          <p:cNvPr id="40983" name="Freeform 54"/>
          <p:cNvSpPr>
            <a:spLocks/>
          </p:cNvSpPr>
          <p:nvPr/>
        </p:nvSpPr>
        <p:spPr bwMode="auto">
          <a:xfrm>
            <a:off x="1066800" y="3810000"/>
            <a:ext cx="4495800" cy="1317625"/>
          </a:xfrm>
          <a:custGeom>
            <a:avLst/>
            <a:gdLst>
              <a:gd name="T0" fmla="*/ 2147483647 w 1585"/>
              <a:gd name="T1" fmla="*/ 0 h 673"/>
              <a:gd name="T2" fmla="*/ 0 w 1585"/>
              <a:gd name="T3" fmla="*/ 0 h 673"/>
              <a:gd name="T4" fmla="*/ 0 w 1585"/>
              <a:gd name="T5" fmla="*/ 2147483647 h 673"/>
              <a:gd name="T6" fmla="*/ 2147483647 w 1585"/>
              <a:gd name="T7" fmla="*/ 2147483647 h 673"/>
              <a:gd name="T8" fmla="*/ 0 60000 65536"/>
              <a:gd name="T9" fmla="*/ 0 60000 65536"/>
              <a:gd name="T10" fmla="*/ 0 60000 65536"/>
              <a:gd name="T11" fmla="*/ 0 60000 65536"/>
              <a:gd name="T12" fmla="*/ 0 w 1585"/>
              <a:gd name="T13" fmla="*/ 0 h 673"/>
              <a:gd name="T14" fmla="*/ 1585 w 1585"/>
              <a:gd name="T15" fmla="*/ 673 h 673"/>
            </a:gdLst>
            <a:ahLst/>
            <a:cxnLst>
              <a:cxn ang="T8">
                <a:pos x="T0" y="T1"/>
              </a:cxn>
              <a:cxn ang="T9">
                <a:pos x="T2" y="T3"/>
              </a:cxn>
              <a:cxn ang="T10">
                <a:pos x="T4" y="T5"/>
              </a:cxn>
              <a:cxn ang="T11">
                <a:pos x="T6" y="T7"/>
              </a:cxn>
            </a:cxnLst>
            <a:rect l="T12" t="T13" r="T14" b="T15"/>
            <a:pathLst>
              <a:path w="1585" h="673">
                <a:moveTo>
                  <a:pt x="1584" y="0"/>
                </a:moveTo>
                <a:lnTo>
                  <a:pt x="0" y="0"/>
                </a:lnTo>
                <a:lnTo>
                  <a:pt x="0" y="672"/>
                </a:lnTo>
                <a:lnTo>
                  <a:pt x="222" y="672"/>
                </a:lnTo>
              </a:path>
            </a:pathLst>
          </a:custGeom>
          <a:noFill/>
          <a:ln w="28575" cap="rnd">
            <a:solidFill>
              <a:schemeClr val="tx1"/>
            </a:solidFill>
            <a:round/>
            <a:headEnd/>
            <a:tailEnd/>
          </a:ln>
        </p:spPr>
        <p:txBody>
          <a:bodyPr>
            <a:prstTxWarp prst="textNoShape">
              <a:avLst/>
            </a:prstTxWarp>
          </a:bodyPr>
          <a:lstStyle/>
          <a:p>
            <a:endParaRPr lang="en-US"/>
          </a:p>
        </p:txBody>
      </p:sp>
      <p:sp>
        <p:nvSpPr>
          <p:cNvPr id="40984" name="Line 55"/>
          <p:cNvSpPr>
            <a:spLocks noChangeShapeType="1"/>
          </p:cNvSpPr>
          <p:nvPr/>
        </p:nvSpPr>
        <p:spPr bwMode="auto">
          <a:xfrm>
            <a:off x="4724400" y="4800600"/>
            <a:ext cx="433388" cy="4763"/>
          </a:xfrm>
          <a:prstGeom prst="line">
            <a:avLst/>
          </a:prstGeom>
          <a:noFill/>
          <a:ln w="50800">
            <a:solidFill>
              <a:schemeClr val="accent1"/>
            </a:solidFill>
            <a:round/>
            <a:headEnd/>
            <a:tailEnd type="triangle" w="med" len="med"/>
          </a:ln>
        </p:spPr>
        <p:txBody>
          <a:bodyPr wrap="none" anchor="ctr">
            <a:prstTxWarp prst="textNoShape">
              <a:avLst/>
            </a:prstTxWarp>
          </a:bodyPr>
          <a:lstStyle/>
          <a:p>
            <a:endParaRPr lang="en-US"/>
          </a:p>
        </p:txBody>
      </p:sp>
      <p:sp>
        <p:nvSpPr>
          <p:cNvPr id="40985" name="Rectangle 56"/>
          <p:cNvSpPr>
            <a:spLocks noChangeArrowheads="1"/>
          </p:cNvSpPr>
          <p:nvPr/>
        </p:nvSpPr>
        <p:spPr bwMode="auto">
          <a:xfrm rot="-5400000">
            <a:off x="654844" y="6077744"/>
            <a:ext cx="8286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imm16</a:t>
            </a:r>
          </a:p>
        </p:txBody>
      </p:sp>
      <p:sp>
        <p:nvSpPr>
          <p:cNvPr id="40986" name="Freeform 57"/>
          <p:cNvSpPr>
            <a:spLocks/>
          </p:cNvSpPr>
          <p:nvPr/>
        </p:nvSpPr>
        <p:spPr bwMode="auto">
          <a:xfrm>
            <a:off x="1676400" y="4762500"/>
            <a:ext cx="711200" cy="703263"/>
          </a:xfrm>
          <a:custGeom>
            <a:avLst/>
            <a:gdLst>
              <a:gd name="T0" fmla="*/ 2147483647 w 448"/>
              <a:gd name="T1" fmla="*/ 2147483647 h 443"/>
              <a:gd name="T2" fmla="*/ 0 w 448"/>
              <a:gd name="T3" fmla="*/ 2147483647 h 443"/>
              <a:gd name="T4" fmla="*/ 0 w 448"/>
              <a:gd name="T5" fmla="*/ 2147483647 h 443"/>
              <a:gd name="T6" fmla="*/ 2147483647 w 448"/>
              <a:gd name="T7" fmla="*/ 2147483647 h 443"/>
              <a:gd name="T8" fmla="*/ 2147483647 w 448"/>
              <a:gd name="T9" fmla="*/ 0 h 443"/>
              <a:gd name="T10" fmla="*/ 0 60000 65536"/>
              <a:gd name="T11" fmla="*/ 0 60000 65536"/>
              <a:gd name="T12" fmla="*/ 0 60000 65536"/>
              <a:gd name="T13" fmla="*/ 0 60000 65536"/>
              <a:gd name="T14" fmla="*/ 0 60000 65536"/>
              <a:gd name="T15" fmla="*/ 0 w 448"/>
              <a:gd name="T16" fmla="*/ 0 h 443"/>
              <a:gd name="T17" fmla="*/ 448 w 448"/>
              <a:gd name="T18" fmla="*/ 443 h 443"/>
            </a:gdLst>
            <a:ahLst/>
            <a:cxnLst>
              <a:cxn ang="T10">
                <a:pos x="T0" y="T1"/>
              </a:cxn>
              <a:cxn ang="T11">
                <a:pos x="T2" y="T3"/>
              </a:cxn>
              <a:cxn ang="T12">
                <a:pos x="T4" y="T5"/>
              </a:cxn>
              <a:cxn ang="T13">
                <a:pos x="T6" y="T7"/>
              </a:cxn>
              <a:cxn ang="T14">
                <a:pos x="T8" y="T9"/>
              </a:cxn>
            </a:cxnLst>
            <a:rect l="T15" t="T16" r="T17" b="T18"/>
            <a:pathLst>
              <a:path w="448" h="443">
                <a:moveTo>
                  <a:pt x="310" y="443"/>
                </a:moveTo>
                <a:lnTo>
                  <a:pt x="0" y="437"/>
                </a:lnTo>
                <a:lnTo>
                  <a:pt x="0" y="323"/>
                </a:lnTo>
                <a:lnTo>
                  <a:pt x="448" y="323"/>
                </a:lnTo>
                <a:lnTo>
                  <a:pt x="448" y="0"/>
                </a:lnTo>
              </a:path>
            </a:pathLst>
          </a:custGeom>
          <a:noFill/>
          <a:ln w="28575" cap="rnd">
            <a:solidFill>
              <a:schemeClr val="tx1"/>
            </a:solidFill>
            <a:round/>
            <a:headEnd type="triangle" w="med" len="med"/>
            <a:tailEnd/>
          </a:ln>
        </p:spPr>
        <p:txBody>
          <a:bodyPr>
            <a:prstTxWarp prst="textNoShape">
              <a:avLst/>
            </a:prstTxWarp>
          </a:bodyPr>
          <a:lstStyle/>
          <a:p>
            <a:endParaRPr lang="en-US"/>
          </a:p>
        </p:txBody>
      </p:sp>
      <p:sp>
        <p:nvSpPr>
          <p:cNvPr id="40987" name="Line 58"/>
          <p:cNvSpPr>
            <a:spLocks noChangeShapeType="1"/>
          </p:cNvSpPr>
          <p:nvPr/>
        </p:nvSpPr>
        <p:spPr bwMode="auto">
          <a:xfrm>
            <a:off x="5867400" y="2278063"/>
            <a:ext cx="1041400" cy="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40988" name="Rectangle 59"/>
          <p:cNvSpPr>
            <a:spLocks noChangeArrowheads="1"/>
          </p:cNvSpPr>
          <p:nvPr/>
        </p:nvSpPr>
        <p:spPr bwMode="auto">
          <a:xfrm>
            <a:off x="6900863" y="2122488"/>
            <a:ext cx="1835150"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Instruction&lt;31:0&gt;</a:t>
            </a:r>
          </a:p>
        </p:txBody>
      </p:sp>
      <p:sp>
        <p:nvSpPr>
          <p:cNvPr id="40989" name="Line 60"/>
          <p:cNvSpPr>
            <a:spLocks noChangeShapeType="1"/>
          </p:cNvSpPr>
          <p:nvPr/>
        </p:nvSpPr>
        <p:spPr bwMode="auto">
          <a:xfrm>
            <a:off x="2400300" y="4725988"/>
            <a:ext cx="422275"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40990" name="Line 61"/>
          <p:cNvSpPr>
            <a:spLocks noChangeShapeType="1"/>
          </p:cNvSpPr>
          <p:nvPr/>
        </p:nvSpPr>
        <p:spPr bwMode="auto">
          <a:xfrm>
            <a:off x="2260600" y="4730750"/>
            <a:ext cx="1016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40991" name="Rectangle 62"/>
          <p:cNvSpPr>
            <a:spLocks noChangeArrowheads="1"/>
          </p:cNvSpPr>
          <p:nvPr/>
        </p:nvSpPr>
        <p:spPr bwMode="auto">
          <a:xfrm>
            <a:off x="2781300" y="4689475"/>
            <a:ext cx="295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0</a:t>
            </a:r>
          </a:p>
        </p:txBody>
      </p:sp>
      <p:sp>
        <p:nvSpPr>
          <p:cNvPr id="40992" name="Rectangle 63"/>
          <p:cNvSpPr>
            <a:spLocks noChangeArrowheads="1"/>
          </p:cNvSpPr>
          <p:nvPr/>
        </p:nvSpPr>
        <p:spPr bwMode="auto">
          <a:xfrm>
            <a:off x="2749550" y="5548313"/>
            <a:ext cx="2952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1</a:t>
            </a:r>
          </a:p>
        </p:txBody>
      </p:sp>
      <p:sp>
        <p:nvSpPr>
          <p:cNvPr id="40993" name="Rectangle 64"/>
          <p:cNvSpPr>
            <a:spLocks noChangeArrowheads="1"/>
          </p:cNvSpPr>
          <p:nvPr/>
        </p:nvSpPr>
        <p:spPr bwMode="auto">
          <a:xfrm>
            <a:off x="1447800" y="2286000"/>
            <a:ext cx="1295400" cy="1066800"/>
          </a:xfrm>
          <a:prstGeom prst="rect">
            <a:avLst/>
          </a:prstGeom>
          <a:noFill/>
          <a:ln w="12700">
            <a:solidFill>
              <a:schemeClr val="tx1"/>
            </a:solidFill>
            <a:prstDash val="sysDot"/>
            <a:miter lim="800000"/>
            <a:headEnd/>
            <a:tailEnd/>
          </a:ln>
        </p:spPr>
        <p:txBody>
          <a:bodyPr wrap="none" anchor="ctr">
            <a:prstTxWarp prst="textNoShape">
              <a:avLst/>
            </a:prstTxWarp>
          </a:bodyPr>
          <a:lstStyle/>
          <a:p>
            <a:endParaRPr lang="en-US"/>
          </a:p>
        </p:txBody>
      </p:sp>
      <p:sp>
        <p:nvSpPr>
          <p:cNvPr id="40994" name="Rectangle 65"/>
          <p:cNvSpPr>
            <a:spLocks noChangeArrowheads="1"/>
          </p:cNvSpPr>
          <p:nvPr/>
        </p:nvSpPr>
        <p:spPr bwMode="auto">
          <a:xfrm>
            <a:off x="476250" y="2816225"/>
            <a:ext cx="6508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Zero</a:t>
            </a:r>
            <a:endParaRPr lang="en-US" u="sng">
              <a:latin typeface="Times" charset="0"/>
            </a:endParaRPr>
          </a:p>
        </p:txBody>
      </p:sp>
      <p:sp>
        <p:nvSpPr>
          <p:cNvPr id="40995" name="Line 66"/>
          <p:cNvSpPr>
            <a:spLocks noChangeShapeType="1"/>
          </p:cNvSpPr>
          <p:nvPr/>
        </p:nvSpPr>
        <p:spPr bwMode="auto">
          <a:xfrm>
            <a:off x="1066800" y="3048000"/>
            <a:ext cx="685800" cy="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sp>
        <p:nvSpPr>
          <p:cNvPr id="40996" name="Line 67"/>
          <p:cNvSpPr>
            <a:spLocks noChangeShapeType="1"/>
          </p:cNvSpPr>
          <p:nvPr/>
        </p:nvSpPr>
        <p:spPr bwMode="auto">
          <a:xfrm>
            <a:off x="1066800" y="2617788"/>
            <a:ext cx="685800" cy="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sp>
        <p:nvSpPr>
          <p:cNvPr id="40997" name="Freeform 68"/>
          <p:cNvSpPr>
            <a:spLocks/>
          </p:cNvSpPr>
          <p:nvPr/>
        </p:nvSpPr>
        <p:spPr bwMode="auto">
          <a:xfrm>
            <a:off x="2576513" y="2819400"/>
            <a:ext cx="319087" cy="1828800"/>
          </a:xfrm>
          <a:custGeom>
            <a:avLst/>
            <a:gdLst>
              <a:gd name="T0" fmla="*/ 0 w 201"/>
              <a:gd name="T1" fmla="*/ 2147483647 h 1152"/>
              <a:gd name="T2" fmla="*/ 2147483647 w 201"/>
              <a:gd name="T3" fmla="*/ 0 h 1152"/>
              <a:gd name="T4" fmla="*/ 2147483647 w 201"/>
              <a:gd name="T5" fmla="*/ 2147483647 h 1152"/>
              <a:gd name="T6" fmla="*/ 0 60000 65536"/>
              <a:gd name="T7" fmla="*/ 0 60000 65536"/>
              <a:gd name="T8" fmla="*/ 0 60000 65536"/>
              <a:gd name="T9" fmla="*/ 0 w 201"/>
              <a:gd name="T10" fmla="*/ 0 h 1152"/>
              <a:gd name="T11" fmla="*/ 201 w 201"/>
              <a:gd name="T12" fmla="*/ 1152 h 1152"/>
            </a:gdLst>
            <a:ahLst/>
            <a:cxnLst>
              <a:cxn ang="T6">
                <a:pos x="T0" y="T1"/>
              </a:cxn>
              <a:cxn ang="T7">
                <a:pos x="T2" y="T3"/>
              </a:cxn>
              <a:cxn ang="T8">
                <a:pos x="T4" y="T5"/>
              </a:cxn>
            </a:cxnLst>
            <a:rect l="T9" t="T10" r="T11" b="T12"/>
            <a:pathLst>
              <a:path w="201" h="1152">
                <a:moveTo>
                  <a:pt x="0" y="6"/>
                </a:moveTo>
                <a:lnTo>
                  <a:pt x="201" y="0"/>
                </a:lnTo>
                <a:lnTo>
                  <a:pt x="201" y="1152"/>
                </a:lnTo>
              </a:path>
            </a:pathLst>
          </a:custGeom>
          <a:noFill/>
          <a:ln w="57150" cap="rnd">
            <a:solidFill>
              <a:schemeClr val="accent2"/>
            </a:solidFill>
            <a:prstDash val="sysDot"/>
            <a:round/>
            <a:headEnd/>
            <a:tailEnd type="triangle" w="med" len="med"/>
          </a:ln>
        </p:spPr>
        <p:txBody>
          <a:bodyPr wrap="none" anchor="ctr">
            <a:prstTxWarp prst="textNoShape">
              <a:avLst/>
            </a:prstTxWarp>
          </a:bodyPr>
          <a:lstStyle/>
          <a:p>
            <a:endParaRPr lang="en-US"/>
          </a:p>
        </p:txBody>
      </p:sp>
      <p:sp>
        <p:nvSpPr>
          <p:cNvPr id="40998" name="Rectangle 69"/>
          <p:cNvSpPr>
            <a:spLocks noChangeArrowheads="1"/>
          </p:cNvSpPr>
          <p:nvPr/>
        </p:nvSpPr>
        <p:spPr bwMode="auto">
          <a:xfrm>
            <a:off x="2133600" y="3429000"/>
            <a:ext cx="1641475" cy="363538"/>
          </a:xfrm>
          <a:prstGeom prst="rect">
            <a:avLst/>
          </a:prstGeom>
          <a:solidFill>
            <a:schemeClr val="bg1"/>
          </a:solidFill>
          <a:ln w="12700">
            <a:noFill/>
            <a:miter lim="800000"/>
            <a:headEnd/>
            <a:tailEnd/>
          </a:ln>
        </p:spPr>
        <p:txBody>
          <a:bodyPr wrap="none" lIns="90488" tIns="44450" rIns="90488" bIns="44450">
            <a:prstTxWarp prst="textNoShape">
              <a:avLst/>
            </a:prstTxWarp>
            <a:spAutoFit/>
          </a:bodyPr>
          <a:lstStyle/>
          <a:p>
            <a:r>
              <a:rPr lang="en-US" b="1">
                <a:solidFill>
                  <a:schemeClr val="accent2"/>
                </a:solidFill>
                <a:latin typeface="Times" charset="0"/>
              </a:rPr>
              <a:t>nPC_MUX_sel</a:t>
            </a:r>
            <a:endParaRPr lang="en-US" u="sng">
              <a:latin typeface="Times" charset="0"/>
            </a:endParaRPr>
          </a:p>
        </p:txBody>
      </p:sp>
      <p:sp>
        <p:nvSpPr>
          <p:cNvPr id="40999" name="Rectangle 70"/>
          <p:cNvSpPr>
            <a:spLocks noGrp="1" noChangeArrowheads="1"/>
          </p:cNvSpPr>
          <p:nvPr>
            <p:ph type="body" idx="1"/>
          </p:nvPr>
        </p:nvSpPr>
        <p:spPr>
          <a:xfrm>
            <a:off x="304800" y="1176338"/>
            <a:ext cx="8610600" cy="415925"/>
          </a:xfrm>
        </p:spPr>
        <p:txBody>
          <a:bodyPr>
            <a:normAutofit fontScale="77500" lnSpcReduction="20000"/>
          </a:bodyPr>
          <a:lstStyle/>
          <a:p>
            <a:r>
              <a:rPr lang="en-US"/>
              <a:t>New PC = { PC[31..28], target address, 00 }</a:t>
            </a:r>
          </a:p>
        </p:txBody>
      </p:sp>
      <p:grpSp>
        <p:nvGrpSpPr>
          <p:cNvPr id="9" name="Group 71"/>
          <p:cNvGrpSpPr>
            <a:grpSpLocks/>
          </p:cNvGrpSpPr>
          <p:nvPr/>
        </p:nvGrpSpPr>
        <p:grpSpPr bwMode="auto">
          <a:xfrm>
            <a:off x="381000" y="685800"/>
            <a:ext cx="7578725" cy="590550"/>
            <a:chOff x="240" y="510"/>
            <a:chExt cx="4774" cy="372"/>
          </a:xfrm>
        </p:grpSpPr>
        <p:grpSp>
          <p:nvGrpSpPr>
            <p:cNvPr id="10" name="Group 72"/>
            <p:cNvGrpSpPr>
              <a:grpSpLocks/>
            </p:cNvGrpSpPr>
            <p:nvPr/>
          </p:nvGrpSpPr>
          <p:grpSpPr bwMode="auto">
            <a:xfrm>
              <a:off x="737" y="672"/>
              <a:ext cx="3832" cy="210"/>
              <a:chOff x="868" y="3836"/>
              <a:chExt cx="3832" cy="210"/>
            </a:xfrm>
          </p:grpSpPr>
          <p:sp>
            <p:nvSpPr>
              <p:cNvPr id="41038" name="Rectangle 73"/>
              <p:cNvSpPr>
                <a:spLocks noChangeArrowheads="1"/>
              </p:cNvSpPr>
              <p:nvPr/>
            </p:nvSpPr>
            <p:spPr bwMode="auto">
              <a:xfrm>
                <a:off x="872" y="3848"/>
                <a:ext cx="3824" cy="176"/>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grpSp>
            <p:nvGrpSpPr>
              <p:cNvPr id="11" name="Group 74"/>
              <p:cNvGrpSpPr>
                <a:grpSpLocks/>
              </p:cNvGrpSpPr>
              <p:nvPr/>
            </p:nvGrpSpPr>
            <p:grpSpPr bwMode="auto">
              <a:xfrm>
                <a:off x="868" y="3836"/>
                <a:ext cx="664" cy="210"/>
                <a:chOff x="868" y="3836"/>
                <a:chExt cx="664" cy="210"/>
              </a:xfrm>
            </p:grpSpPr>
            <p:sp>
              <p:nvSpPr>
                <p:cNvPr id="41042" name="Rectangle 75"/>
                <p:cNvSpPr>
                  <a:spLocks noChangeArrowheads="1"/>
                </p:cNvSpPr>
                <p:nvPr/>
              </p:nvSpPr>
              <p:spPr bwMode="auto">
                <a:xfrm>
                  <a:off x="868" y="3844"/>
                  <a:ext cx="664" cy="184"/>
                </a:xfrm>
                <a:prstGeom prst="rect">
                  <a:avLst/>
                </a:prstGeom>
                <a:noFill/>
                <a:ln w="12700">
                  <a:solidFill>
                    <a:schemeClr val="tx1"/>
                  </a:solidFill>
                  <a:miter lim="800000"/>
                  <a:headEnd/>
                  <a:tailEnd/>
                </a:ln>
              </p:spPr>
              <p:txBody>
                <a:bodyPr wrap="none" anchor="ctr">
                  <a:prstTxWarp prst="textNoShape">
                    <a:avLst/>
                  </a:prstTxWarp>
                </a:bodyPr>
                <a:lstStyle/>
                <a:p>
                  <a:endParaRPr lang="en-US"/>
                </a:p>
              </p:txBody>
            </p:sp>
            <p:sp>
              <p:nvSpPr>
                <p:cNvPr id="41043" name="Rectangle 76"/>
                <p:cNvSpPr>
                  <a:spLocks noChangeArrowheads="1"/>
                </p:cNvSpPr>
                <p:nvPr/>
              </p:nvSpPr>
              <p:spPr bwMode="auto">
                <a:xfrm>
                  <a:off x="1061" y="3836"/>
                  <a:ext cx="249"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latin typeface="Times" charset="0"/>
                    </a:rPr>
                    <a:t>op</a:t>
                  </a:r>
                </a:p>
              </p:txBody>
            </p:sp>
          </p:grpSp>
          <p:sp>
            <p:nvSpPr>
              <p:cNvPr id="41040" name="Rectangle 77"/>
              <p:cNvSpPr>
                <a:spLocks noChangeArrowheads="1"/>
              </p:cNvSpPr>
              <p:nvPr/>
            </p:nvSpPr>
            <p:spPr bwMode="auto">
              <a:xfrm>
                <a:off x="1540" y="3844"/>
                <a:ext cx="3160" cy="184"/>
              </a:xfrm>
              <a:prstGeom prst="rect">
                <a:avLst/>
              </a:prstGeom>
              <a:noFill/>
              <a:ln w="12700">
                <a:solidFill>
                  <a:schemeClr val="tx1"/>
                </a:solidFill>
                <a:miter lim="800000"/>
                <a:headEnd/>
                <a:tailEnd/>
              </a:ln>
            </p:spPr>
            <p:txBody>
              <a:bodyPr wrap="none" anchor="ctr">
                <a:prstTxWarp prst="textNoShape">
                  <a:avLst/>
                </a:prstTxWarp>
              </a:bodyPr>
              <a:lstStyle/>
              <a:p>
                <a:endParaRPr lang="en-US"/>
              </a:p>
            </p:txBody>
          </p:sp>
          <p:sp>
            <p:nvSpPr>
              <p:cNvPr id="41041" name="Rectangle 78"/>
              <p:cNvSpPr>
                <a:spLocks noChangeArrowheads="1"/>
              </p:cNvSpPr>
              <p:nvPr/>
            </p:nvSpPr>
            <p:spPr bwMode="auto">
              <a:xfrm>
                <a:off x="2542" y="3836"/>
                <a:ext cx="893"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latin typeface="Times" charset="0"/>
                  </a:rPr>
                  <a:t>target address</a:t>
                </a:r>
              </a:p>
            </p:txBody>
          </p:sp>
        </p:grpSp>
        <p:sp>
          <p:nvSpPr>
            <p:cNvPr id="41032" name="Rectangle 79"/>
            <p:cNvSpPr>
              <a:spLocks noChangeArrowheads="1"/>
            </p:cNvSpPr>
            <p:nvPr/>
          </p:nvSpPr>
          <p:spPr bwMode="auto">
            <a:xfrm>
              <a:off x="4464" y="510"/>
              <a:ext cx="178"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Times" charset="0"/>
                </a:rPr>
                <a:t>0</a:t>
              </a:r>
            </a:p>
          </p:txBody>
        </p:sp>
        <p:sp>
          <p:nvSpPr>
            <p:cNvPr id="41033" name="Rectangle 80"/>
            <p:cNvSpPr>
              <a:spLocks noChangeArrowheads="1"/>
            </p:cNvSpPr>
            <p:nvPr/>
          </p:nvSpPr>
          <p:spPr bwMode="auto">
            <a:xfrm>
              <a:off x="1200" y="510"/>
              <a:ext cx="242"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Times" charset="0"/>
                </a:rPr>
                <a:t>26</a:t>
              </a:r>
            </a:p>
          </p:txBody>
        </p:sp>
        <p:sp>
          <p:nvSpPr>
            <p:cNvPr id="41034" name="Rectangle 81"/>
            <p:cNvSpPr>
              <a:spLocks noChangeArrowheads="1"/>
            </p:cNvSpPr>
            <p:nvPr/>
          </p:nvSpPr>
          <p:spPr bwMode="auto">
            <a:xfrm>
              <a:off x="672" y="510"/>
              <a:ext cx="242"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Times" charset="0"/>
                </a:rPr>
                <a:t>31</a:t>
              </a:r>
            </a:p>
          </p:txBody>
        </p:sp>
        <p:sp>
          <p:nvSpPr>
            <p:cNvPr id="41035" name="Rectangle 82"/>
            <p:cNvSpPr>
              <a:spLocks noChangeArrowheads="1"/>
            </p:cNvSpPr>
            <p:nvPr/>
          </p:nvSpPr>
          <p:spPr bwMode="auto">
            <a:xfrm>
              <a:off x="240" y="672"/>
              <a:ext cx="455"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latin typeface="Times" charset="0"/>
                </a:rPr>
                <a:t>J-type</a:t>
              </a:r>
            </a:p>
          </p:txBody>
        </p:sp>
        <p:sp>
          <p:nvSpPr>
            <p:cNvPr id="41036" name="Rectangle 83"/>
            <p:cNvSpPr>
              <a:spLocks noChangeArrowheads="1"/>
            </p:cNvSpPr>
            <p:nvPr/>
          </p:nvSpPr>
          <p:spPr bwMode="auto">
            <a:xfrm>
              <a:off x="4608" y="672"/>
              <a:ext cx="406"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latin typeface="Times" charset="0"/>
                </a:rPr>
                <a:t>jump</a:t>
              </a:r>
            </a:p>
          </p:txBody>
        </p:sp>
        <p:sp>
          <p:nvSpPr>
            <p:cNvPr id="41037" name="Rectangle 84"/>
            <p:cNvSpPr>
              <a:spLocks noChangeArrowheads="1"/>
            </p:cNvSpPr>
            <p:nvPr/>
          </p:nvSpPr>
          <p:spPr bwMode="auto">
            <a:xfrm>
              <a:off x="1392" y="510"/>
              <a:ext cx="242" cy="210"/>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a:latin typeface="Times" charset="0"/>
                </a:rPr>
                <a:t>25</a:t>
              </a:r>
            </a:p>
          </p:txBody>
        </p:sp>
      </p:grpSp>
      <p:grpSp>
        <p:nvGrpSpPr>
          <p:cNvPr id="12" name="Group 85"/>
          <p:cNvGrpSpPr>
            <a:grpSpLocks/>
          </p:cNvGrpSpPr>
          <p:nvPr/>
        </p:nvGrpSpPr>
        <p:grpSpPr bwMode="auto">
          <a:xfrm>
            <a:off x="4433888" y="4027488"/>
            <a:ext cx="363537" cy="1416050"/>
            <a:chOff x="2225" y="2845"/>
            <a:chExt cx="229" cy="915"/>
          </a:xfrm>
        </p:grpSpPr>
        <p:grpSp>
          <p:nvGrpSpPr>
            <p:cNvPr id="13" name="Group 86"/>
            <p:cNvGrpSpPr>
              <a:grpSpLocks/>
            </p:cNvGrpSpPr>
            <p:nvPr/>
          </p:nvGrpSpPr>
          <p:grpSpPr bwMode="auto">
            <a:xfrm>
              <a:off x="2264" y="2845"/>
              <a:ext cx="161" cy="915"/>
              <a:chOff x="2264" y="2845"/>
              <a:chExt cx="161" cy="915"/>
            </a:xfrm>
          </p:grpSpPr>
          <p:sp>
            <p:nvSpPr>
              <p:cNvPr id="41027" name="Line 87"/>
              <p:cNvSpPr>
                <a:spLocks noChangeShapeType="1"/>
              </p:cNvSpPr>
              <p:nvPr/>
            </p:nvSpPr>
            <p:spPr bwMode="auto">
              <a:xfrm>
                <a:off x="2264" y="2845"/>
                <a:ext cx="0" cy="899"/>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28" name="Line 88"/>
              <p:cNvSpPr>
                <a:spLocks noChangeShapeType="1"/>
              </p:cNvSpPr>
              <p:nvPr/>
            </p:nvSpPr>
            <p:spPr bwMode="auto">
              <a:xfrm>
                <a:off x="2272" y="2845"/>
                <a:ext cx="145" cy="106"/>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29" name="Line 89"/>
              <p:cNvSpPr>
                <a:spLocks noChangeShapeType="1"/>
              </p:cNvSpPr>
              <p:nvPr/>
            </p:nvSpPr>
            <p:spPr bwMode="auto">
              <a:xfrm flipV="1">
                <a:off x="2272" y="3622"/>
                <a:ext cx="145" cy="138"/>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41030" name="Line 90"/>
              <p:cNvSpPr>
                <a:spLocks noChangeShapeType="1"/>
              </p:cNvSpPr>
              <p:nvPr/>
            </p:nvSpPr>
            <p:spPr bwMode="auto">
              <a:xfrm>
                <a:off x="2425" y="2967"/>
                <a:ext cx="0" cy="655"/>
              </a:xfrm>
              <a:prstGeom prst="line">
                <a:avLst/>
              </a:prstGeom>
              <a:noFill/>
              <a:ln w="25400">
                <a:solidFill>
                  <a:schemeClr val="tx1"/>
                </a:solidFill>
                <a:round/>
                <a:headEnd/>
                <a:tailEnd/>
              </a:ln>
            </p:spPr>
            <p:txBody>
              <a:bodyPr wrap="none" anchor="ctr">
                <a:prstTxWarp prst="textNoShape">
                  <a:avLst/>
                </a:prstTxWarp>
              </a:bodyPr>
              <a:lstStyle/>
              <a:p>
                <a:endParaRPr lang="en-US"/>
              </a:p>
            </p:txBody>
          </p:sp>
        </p:grpSp>
        <p:sp>
          <p:nvSpPr>
            <p:cNvPr id="41024" name="Rectangle 91"/>
            <p:cNvSpPr>
              <a:spLocks noChangeArrowheads="1"/>
            </p:cNvSpPr>
            <p:nvPr/>
          </p:nvSpPr>
          <p:spPr bwMode="auto">
            <a:xfrm rot="5400000">
              <a:off x="2134" y="3204"/>
              <a:ext cx="412" cy="229"/>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Mux</a:t>
              </a:r>
            </a:p>
          </p:txBody>
        </p:sp>
        <p:sp>
          <p:nvSpPr>
            <p:cNvPr id="41025" name="Rectangle 92"/>
            <p:cNvSpPr>
              <a:spLocks noChangeArrowheads="1"/>
            </p:cNvSpPr>
            <p:nvPr/>
          </p:nvSpPr>
          <p:spPr bwMode="auto">
            <a:xfrm>
              <a:off x="2256" y="2932"/>
              <a:ext cx="151" cy="233"/>
            </a:xfrm>
            <a:prstGeom prst="rect">
              <a:avLst/>
            </a:prstGeom>
            <a:noFill/>
            <a:ln w="12700">
              <a:noFill/>
              <a:miter lim="800000"/>
              <a:headEnd/>
              <a:tailEnd/>
            </a:ln>
          </p:spPr>
          <p:txBody>
            <a:bodyPr wrap="none" anchor="ctr">
              <a:prstTxWarp prst="textNoShape">
                <a:avLst/>
              </a:prstTxWarp>
            </a:bodyPr>
            <a:lstStyle/>
            <a:p>
              <a:endParaRPr lang="en-US"/>
            </a:p>
          </p:txBody>
        </p:sp>
        <p:sp>
          <p:nvSpPr>
            <p:cNvPr id="41026" name="Rectangle 93"/>
            <p:cNvSpPr>
              <a:spLocks noChangeArrowheads="1"/>
            </p:cNvSpPr>
            <p:nvPr/>
          </p:nvSpPr>
          <p:spPr bwMode="auto">
            <a:xfrm>
              <a:off x="2256" y="3447"/>
              <a:ext cx="151" cy="233"/>
            </a:xfrm>
            <a:prstGeom prst="rect">
              <a:avLst/>
            </a:prstGeom>
            <a:noFill/>
            <a:ln w="12700">
              <a:noFill/>
              <a:miter lim="800000"/>
              <a:headEnd/>
              <a:tailEnd/>
            </a:ln>
          </p:spPr>
          <p:txBody>
            <a:bodyPr wrap="none" anchor="ctr">
              <a:prstTxWarp prst="textNoShape">
                <a:avLst/>
              </a:prstTxWarp>
            </a:bodyPr>
            <a:lstStyle/>
            <a:p>
              <a:endParaRPr lang="en-US"/>
            </a:p>
          </p:txBody>
        </p:sp>
      </p:grpSp>
      <p:sp>
        <p:nvSpPr>
          <p:cNvPr id="41002" name="Rectangle 94"/>
          <p:cNvSpPr>
            <a:spLocks noChangeArrowheads="1"/>
          </p:cNvSpPr>
          <p:nvPr/>
        </p:nvSpPr>
        <p:spPr bwMode="auto">
          <a:xfrm>
            <a:off x="4495800" y="4114800"/>
            <a:ext cx="2952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1</a:t>
            </a:r>
          </a:p>
        </p:txBody>
      </p:sp>
      <p:sp>
        <p:nvSpPr>
          <p:cNvPr id="41003" name="Rectangle 95"/>
          <p:cNvSpPr>
            <a:spLocks noChangeArrowheads="1"/>
          </p:cNvSpPr>
          <p:nvPr/>
        </p:nvSpPr>
        <p:spPr bwMode="auto">
          <a:xfrm>
            <a:off x="4464050" y="4973638"/>
            <a:ext cx="2952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0</a:t>
            </a:r>
          </a:p>
        </p:txBody>
      </p:sp>
      <p:sp>
        <p:nvSpPr>
          <p:cNvPr id="41004" name="Rectangle 96"/>
          <p:cNvSpPr>
            <a:spLocks noChangeArrowheads="1"/>
          </p:cNvSpPr>
          <p:nvPr/>
        </p:nvSpPr>
        <p:spPr bwMode="auto">
          <a:xfrm>
            <a:off x="250825" y="1828800"/>
            <a:ext cx="739775" cy="363538"/>
          </a:xfrm>
          <a:prstGeom prst="rect">
            <a:avLst/>
          </a:prstGeom>
          <a:noFill/>
          <a:ln w="12700">
            <a:noFill/>
            <a:miter lim="800000"/>
            <a:headEnd/>
            <a:tailEnd/>
          </a:ln>
        </p:spPr>
        <p:txBody>
          <a:bodyPr wrap="none" lIns="90488" tIns="44450" rIns="90488" bIns="44450">
            <a:prstTxWarp prst="textNoShape">
              <a:avLst/>
            </a:prstTxWarp>
            <a:spAutoFit/>
          </a:bodyPr>
          <a:lstStyle/>
          <a:p>
            <a:pPr algn="r"/>
            <a:r>
              <a:rPr lang="en-US" b="1">
                <a:solidFill>
                  <a:schemeClr val="accent2"/>
                </a:solidFill>
                <a:latin typeface="Times" charset="0"/>
              </a:rPr>
              <a:t>Jump</a:t>
            </a:r>
            <a:endParaRPr lang="en-US" u="sng">
              <a:latin typeface="Times" charset="0"/>
            </a:endParaRPr>
          </a:p>
        </p:txBody>
      </p:sp>
      <p:sp>
        <p:nvSpPr>
          <p:cNvPr id="41005" name="Freeform 97"/>
          <p:cNvSpPr>
            <a:spLocks/>
          </p:cNvSpPr>
          <p:nvPr/>
        </p:nvSpPr>
        <p:spPr bwMode="auto">
          <a:xfrm>
            <a:off x="1066800" y="2057400"/>
            <a:ext cx="3505200" cy="1981200"/>
          </a:xfrm>
          <a:custGeom>
            <a:avLst/>
            <a:gdLst>
              <a:gd name="T0" fmla="*/ 0 w 2208"/>
              <a:gd name="T1" fmla="*/ 0 h 1248"/>
              <a:gd name="T2" fmla="*/ 2147483647 w 2208"/>
              <a:gd name="T3" fmla="*/ 0 h 1248"/>
              <a:gd name="T4" fmla="*/ 2147483647 w 2208"/>
              <a:gd name="T5" fmla="*/ 2147483647 h 1248"/>
              <a:gd name="T6" fmla="*/ 0 60000 65536"/>
              <a:gd name="T7" fmla="*/ 0 60000 65536"/>
              <a:gd name="T8" fmla="*/ 0 60000 65536"/>
              <a:gd name="T9" fmla="*/ 0 w 2208"/>
              <a:gd name="T10" fmla="*/ 0 h 1248"/>
              <a:gd name="T11" fmla="*/ 2208 w 2208"/>
              <a:gd name="T12" fmla="*/ 1248 h 1248"/>
            </a:gdLst>
            <a:ahLst/>
            <a:cxnLst>
              <a:cxn ang="T6">
                <a:pos x="T0" y="T1"/>
              </a:cxn>
              <a:cxn ang="T7">
                <a:pos x="T2" y="T3"/>
              </a:cxn>
              <a:cxn ang="T8">
                <a:pos x="T4" y="T5"/>
              </a:cxn>
            </a:cxnLst>
            <a:rect l="T9" t="T10" r="T11" b="T12"/>
            <a:pathLst>
              <a:path w="2208" h="1248">
                <a:moveTo>
                  <a:pt x="0" y="0"/>
                </a:moveTo>
                <a:lnTo>
                  <a:pt x="2208" y="0"/>
                </a:lnTo>
                <a:lnTo>
                  <a:pt x="2208" y="1248"/>
                </a:lnTo>
              </a:path>
            </a:pathLst>
          </a:custGeom>
          <a:noFill/>
          <a:ln w="38100">
            <a:solidFill>
              <a:schemeClr val="accent2"/>
            </a:solidFill>
            <a:round/>
            <a:headEnd/>
            <a:tailEnd type="triangle" w="med" len="med"/>
          </a:ln>
        </p:spPr>
        <p:txBody>
          <a:bodyPr wrap="none" anchor="ctr">
            <a:prstTxWarp prst="textNoShape">
              <a:avLst/>
            </a:prstTxWarp>
            <a:spAutoFit/>
          </a:bodyPr>
          <a:lstStyle/>
          <a:p>
            <a:endParaRPr lang="en-US"/>
          </a:p>
        </p:txBody>
      </p:sp>
      <p:sp>
        <p:nvSpPr>
          <p:cNvPr id="41006" name="Line 98"/>
          <p:cNvSpPr>
            <a:spLocks noChangeShapeType="1"/>
          </p:cNvSpPr>
          <p:nvPr/>
        </p:nvSpPr>
        <p:spPr bwMode="auto">
          <a:xfrm>
            <a:off x="3048000" y="5170488"/>
            <a:ext cx="1423988" cy="15875"/>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41007" name="Rectangle 99"/>
          <p:cNvSpPr>
            <a:spLocks noChangeArrowheads="1"/>
          </p:cNvSpPr>
          <p:nvPr/>
        </p:nvSpPr>
        <p:spPr bwMode="auto">
          <a:xfrm>
            <a:off x="3962400" y="3962400"/>
            <a:ext cx="295275" cy="792163"/>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sp>
        <p:nvSpPr>
          <p:cNvPr id="41008" name="Line 100"/>
          <p:cNvSpPr>
            <a:spLocks noChangeShapeType="1"/>
          </p:cNvSpPr>
          <p:nvPr/>
        </p:nvSpPr>
        <p:spPr bwMode="auto">
          <a:xfrm>
            <a:off x="3617913" y="4321175"/>
            <a:ext cx="344487" cy="9525"/>
          </a:xfrm>
          <a:prstGeom prst="line">
            <a:avLst/>
          </a:prstGeom>
          <a:noFill/>
          <a:ln w="50800">
            <a:solidFill>
              <a:schemeClr val="accent1"/>
            </a:solidFill>
            <a:round/>
            <a:headEnd/>
            <a:tailEnd type="triangle" w="med" len="med"/>
          </a:ln>
        </p:spPr>
        <p:txBody>
          <a:bodyPr wrap="none" anchor="ctr">
            <a:prstTxWarp prst="textNoShape">
              <a:avLst/>
            </a:prstTxWarp>
          </a:bodyPr>
          <a:lstStyle/>
          <a:p>
            <a:endParaRPr lang="en-US"/>
          </a:p>
        </p:txBody>
      </p:sp>
      <p:sp>
        <p:nvSpPr>
          <p:cNvPr id="41009" name="Line 101"/>
          <p:cNvSpPr>
            <a:spLocks noChangeShapeType="1"/>
          </p:cNvSpPr>
          <p:nvPr/>
        </p:nvSpPr>
        <p:spPr bwMode="auto">
          <a:xfrm>
            <a:off x="4265613" y="4330700"/>
            <a:ext cx="306387" cy="12700"/>
          </a:xfrm>
          <a:prstGeom prst="line">
            <a:avLst/>
          </a:prstGeom>
          <a:noFill/>
          <a:ln w="50800">
            <a:solidFill>
              <a:schemeClr val="accent1"/>
            </a:solidFill>
            <a:round/>
            <a:headEnd/>
            <a:tailEnd type="triangle" w="med" len="med"/>
          </a:ln>
        </p:spPr>
        <p:txBody>
          <a:bodyPr wrap="none" anchor="ctr">
            <a:prstTxWarp prst="textNoShape">
              <a:avLst/>
            </a:prstTxWarp>
          </a:bodyPr>
          <a:lstStyle/>
          <a:p>
            <a:endParaRPr lang="en-US"/>
          </a:p>
        </p:txBody>
      </p:sp>
      <p:sp>
        <p:nvSpPr>
          <p:cNvPr id="41010" name="Rectangle 102"/>
          <p:cNvSpPr>
            <a:spLocks noChangeArrowheads="1"/>
          </p:cNvSpPr>
          <p:nvPr/>
        </p:nvSpPr>
        <p:spPr bwMode="auto">
          <a:xfrm rot="-5400000">
            <a:off x="3212306" y="4147344"/>
            <a:ext cx="4857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a:latin typeface="Times" charset="0"/>
              </a:rPr>
              <a:t>TA</a:t>
            </a:r>
          </a:p>
        </p:txBody>
      </p:sp>
      <p:sp>
        <p:nvSpPr>
          <p:cNvPr id="41011" name="Freeform 103"/>
          <p:cNvSpPr>
            <a:spLocks/>
          </p:cNvSpPr>
          <p:nvPr/>
        </p:nvSpPr>
        <p:spPr bwMode="auto">
          <a:xfrm rot="5400000">
            <a:off x="3162300" y="3924300"/>
            <a:ext cx="914400" cy="685800"/>
          </a:xfrm>
          <a:custGeom>
            <a:avLst/>
            <a:gdLst>
              <a:gd name="T0" fmla="*/ 0 w 89"/>
              <a:gd name="T1" fmla="*/ 2147483647 h 1553"/>
              <a:gd name="T2" fmla="*/ 2147483647 w 89"/>
              <a:gd name="T3" fmla="*/ 2147483647 h 1553"/>
              <a:gd name="T4" fmla="*/ 2147483647 w 89"/>
              <a:gd name="T5" fmla="*/ 0 h 1553"/>
              <a:gd name="T6" fmla="*/ 0 60000 65536"/>
              <a:gd name="T7" fmla="*/ 0 60000 65536"/>
              <a:gd name="T8" fmla="*/ 0 60000 65536"/>
              <a:gd name="T9" fmla="*/ 0 w 89"/>
              <a:gd name="T10" fmla="*/ 0 h 1553"/>
              <a:gd name="T11" fmla="*/ 89 w 89"/>
              <a:gd name="T12" fmla="*/ 1553 h 1553"/>
            </a:gdLst>
            <a:ahLst/>
            <a:cxnLst>
              <a:cxn ang="T6">
                <a:pos x="T0" y="T1"/>
              </a:cxn>
              <a:cxn ang="T7">
                <a:pos x="T2" y="T3"/>
              </a:cxn>
              <a:cxn ang="T8">
                <a:pos x="T4" y="T5"/>
              </a:cxn>
            </a:cxnLst>
            <a:rect l="T9" t="T10" r="T11" b="T12"/>
            <a:pathLst>
              <a:path w="89" h="1553">
                <a:moveTo>
                  <a:pt x="0" y="1552"/>
                </a:moveTo>
                <a:lnTo>
                  <a:pt x="88" y="1552"/>
                </a:lnTo>
                <a:lnTo>
                  <a:pt x="88" y="0"/>
                </a:lnTo>
              </a:path>
            </a:pathLst>
          </a:custGeom>
          <a:noFill/>
          <a:ln w="50800" cap="rnd">
            <a:solidFill>
              <a:schemeClr val="accent1"/>
            </a:solidFill>
            <a:round/>
            <a:headEnd/>
            <a:tailEnd type="triangle" w="med" len="med"/>
          </a:ln>
        </p:spPr>
        <p:txBody>
          <a:bodyPr>
            <a:prstTxWarp prst="textNoShape">
              <a:avLst/>
            </a:prstTxWarp>
          </a:bodyPr>
          <a:lstStyle/>
          <a:p>
            <a:endParaRPr lang="en-US"/>
          </a:p>
        </p:txBody>
      </p:sp>
      <p:sp>
        <p:nvSpPr>
          <p:cNvPr id="41012" name="Rectangle 104"/>
          <p:cNvSpPr>
            <a:spLocks noChangeArrowheads="1"/>
          </p:cNvSpPr>
          <p:nvPr/>
        </p:nvSpPr>
        <p:spPr bwMode="auto">
          <a:xfrm>
            <a:off x="3311525" y="4741863"/>
            <a:ext cx="108902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4 (MSBs)</a:t>
            </a:r>
          </a:p>
        </p:txBody>
      </p:sp>
      <p:sp>
        <p:nvSpPr>
          <p:cNvPr id="41013" name="Rectangle 105"/>
          <p:cNvSpPr>
            <a:spLocks noChangeArrowheads="1"/>
          </p:cNvSpPr>
          <p:nvPr/>
        </p:nvSpPr>
        <p:spPr bwMode="auto">
          <a:xfrm rot="-5400000">
            <a:off x="3909219" y="3952082"/>
            <a:ext cx="409575" cy="363537"/>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00</a:t>
            </a:r>
          </a:p>
        </p:txBody>
      </p:sp>
      <p:sp>
        <p:nvSpPr>
          <p:cNvPr id="41014" name="Rectangle 106"/>
          <p:cNvSpPr>
            <a:spLocks noChangeArrowheads="1"/>
          </p:cNvSpPr>
          <p:nvPr/>
        </p:nvSpPr>
        <p:spPr bwMode="auto">
          <a:xfrm>
            <a:off x="3962400" y="3962400"/>
            <a:ext cx="293688" cy="292100"/>
          </a:xfrm>
          <a:prstGeom prst="rect">
            <a:avLst/>
          </a:prstGeom>
          <a:noFill/>
          <a:ln w="12700">
            <a:solidFill>
              <a:schemeClr val="tx1"/>
            </a:solidFill>
            <a:miter lim="800000"/>
            <a:headEnd/>
            <a:tailEnd/>
          </a:ln>
        </p:spPr>
        <p:txBody>
          <a:bodyPr wrap="none" anchor="ctr">
            <a:prstTxWarp prst="textNoShape">
              <a:avLst/>
            </a:prstTxWarp>
          </a:bodyPr>
          <a:lstStyle/>
          <a:p>
            <a:endParaRPr lang="en-US"/>
          </a:p>
        </p:txBody>
      </p:sp>
      <p:sp>
        <p:nvSpPr>
          <p:cNvPr id="41015" name="Line 107"/>
          <p:cNvSpPr>
            <a:spLocks noChangeShapeType="1"/>
          </p:cNvSpPr>
          <p:nvPr/>
        </p:nvSpPr>
        <p:spPr bwMode="auto">
          <a:xfrm flipH="1">
            <a:off x="3429000" y="4648200"/>
            <a:ext cx="152400" cy="152400"/>
          </a:xfrm>
          <a:prstGeom prst="line">
            <a:avLst/>
          </a:prstGeom>
          <a:noFill/>
          <a:ln w="19050">
            <a:solidFill>
              <a:schemeClr val="tx1"/>
            </a:solidFill>
            <a:round/>
            <a:headEnd/>
            <a:tailEnd/>
          </a:ln>
        </p:spPr>
        <p:txBody>
          <a:bodyPr wrap="none" anchor="ctr">
            <a:prstTxWarp prst="textNoShape">
              <a:avLst/>
            </a:prstTxWarp>
            <a:spAutoFit/>
          </a:bodyPr>
          <a:lstStyle/>
          <a:p>
            <a:endParaRPr lang="en-US"/>
          </a:p>
        </p:txBody>
      </p:sp>
      <p:sp>
        <p:nvSpPr>
          <p:cNvPr id="80952" name="Rectangle 108"/>
          <p:cNvSpPr>
            <a:spLocks noChangeArrowheads="1"/>
          </p:cNvSpPr>
          <p:nvPr/>
        </p:nvSpPr>
        <p:spPr bwMode="auto">
          <a:xfrm>
            <a:off x="5791200" y="3200400"/>
            <a:ext cx="3200400" cy="3081338"/>
          </a:xfrm>
          <a:prstGeom prst="rect">
            <a:avLst/>
          </a:prstGeom>
          <a:noFill/>
          <a:ln w="12700">
            <a:noFill/>
            <a:miter lim="800000"/>
            <a:headEnd/>
            <a:tailEnd/>
          </a:ln>
        </p:spPr>
        <p:txBody>
          <a:bodyPr>
            <a:prstTxWarp prst="textNoShape">
              <a:avLst/>
            </a:prstTxWarp>
            <a:spAutoFit/>
          </a:bodyPr>
          <a:lstStyle/>
          <a:p>
            <a:pPr>
              <a:defRPr/>
            </a:pPr>
            <a:r>
              <a:rPr lang="en-US" sz="2800" u="sng" dirty="0">
                <a:latin typeface="+mn-lt"/>
              </a:rPr>
              <a:t>Query</a:t>
            </a:r>
            <a:endParaRPr lang="en-US" sz="2800" dirty="0">
              <a:latin typeface="+mn-lt"/>
            </a:endParaRPr>
          </a:p>
          <a:p>
            <a:pPr>
              <a:buFontTx/>
              <a:buChar char="•"/>
              <a:defRPr/>
            </a:pPr>
            <a:r>
              <a:rPr lang="en-US" sz="2800" dirty="0">
                <a:latin typeface="+mn-lt"/>
              </a:rPr>
              <a:t> Can Zero still</a:t>
            </a:r>
            <a:br>
              <a:rPr lang="en-US" sz="2800" dirty="0">
                <a:latin typeface="+mn-lt"/>
              </a:rPr>
            </a:br>
            <a:r>
              <a:rPr lang="en-US" sz="2800" dirty="0">
                <a:latin typeface="+mn-lt"/>
              </a:rPr>
              <a:t>   get asserted?</a:t>
            </a:r>
          </a:p>
          <a:p>
            <a:pPr>
              <a:buFontTx/>
              <a:buChar char="•"/>
              <a:defRPr/>
            </a:pPr>
            <a:endParaRPr lang="en-US" sz="2800" dirty="0">
              <a:latin typeface="+mn-lt"/>
            </a:endParaRPr>
          </a:p>
          <a:p>
            <a:pPr>
              <a:buFontTx/>
              <a:buChar char="•"/>
              <a:defRPr/>
            </a:pPr>
            <a:r>
              <a:rPr lang="en-US" sz="2800" dirty="0">
                <a:latin typeface="+mn-lt"/>
              </a:rPr>
              <a:t> Does </a:t>
            </a:r>
            <a:r>
              <a:rPr lang="en-US" sz="2800" dirty="0" err="1">
                <a:latin typeface="+mn-lt"/>
              </a:rPr>
              <a:t>nPC_sel</a:t>
            </a:r>
            <a:r>
              <a:rPr lang="en-US" sz="2800" dirty="0">
                <a:latin typeface="+mn-lt"/>
              </a:rPr>
              <a:t/>
            </a:r>
            <a:br>
              <a:rPr lang="en-US" sz="2800" dirty="0">
                <a:latin typeface="+mn-lt"/>
              </a:rPr>
            </a:br>
            <a:r>
              <a:rPr lang="en-US" sz="2800" dirty="0">
                <a:latin typeface="+mn-lt"/>
              </a:rPr>
              <a:t>  need to be 0? </a:t>
            </a:r>
          </a:p>
          <a:p>
            <a:pPr lvl="1">
              <a:buFontTx/>
              <a:buChar char="•"/>
              <a:defRPr/>
            </a:pPr>
            <a:r>
              <a:rPr lang="en-US" sz="2800" dirty="0">
                <a:latin typeface="+mn-lt"/>
              </a:rPr>
              <a:t> If not, what? </a:t>
            </a:r>
          </a:p>
        </p:txBody>
      </p:sp>
      <p:sp>
        <p:nvSpPr>
          <p:cNvPr id="41017" name="Line 109"/>
          <p:cNvSpPr>
            <a:spLocks noChangeShapeType="1"/>
          </p:cNvSpPr>
          <p:nvPr/>
        </p:nvSpPr>
        <p:spPr bwMode="auto">
          <a:xfrm>
            <a:off x="3276600" y="3810000"/>
            <a:ext cx="2286000" cy="0"/>
          </a:xfrm>
          <a:prstGeom prst="line">
            <a:avLst/>
          </a:prstGeom>
          <a:noFill/>
          <a:ln w="57150">
            <a:solidFill>
              <a:schemeClr val="accent1"/>
            </a:solidFill>
            <a:round/>
            <a:headEnd/>
            <a:tailEnd/>
          </a:ln>
        </p:spPr>
        <p:txBody>
          <a:bodyPr wrap="none" anchor="ctr">
            <a:prstTxWarp prst="textNoShape">
              <a:avLst/>
            </a:prstTxWarp>
            <a:spAutoFit/>
          </a:bodyPr>
          <a:lstStyle/>
          <a:p>
            <a:endParaRPr lang="en-US"/>
          </a:p>
        </p:txBody>
      </p:sp>
      <p:sp>
        <p:nvSpPr>
          <p:cNvPr id="41018" name="Line 110"/>
          <p:cNvSpPr>
            <a:spLocks noChangeShapeType="1"/>
          </p:cNvSpPr>
          <p:nvPr/>
        </p:nvSpPr>
        <p:spPr bwMode="auto">
          <a:xfrm flipH="1">
            <a:off x="3581400" y="4244975"/>
            <a:ext cx="152400" cy="152400"/>
          </a:xfrm>
          <a:prstGeom prst="line">
            <a:avLst/>
          </a:prstGeom>
          <a:noFill/>
          <a:ln w="19050">
            <a:solidFill>
              <a:schemeClr val="tx1"/>
            </a:solidFill>
            <a:round/>
            <a:headEnd/>
            <a:tailEnd/>
          </a:ln>
        </p:spPr>
        <p:txBody>
          <a:bodyPr wrap="none" anchor="ctr">
            <a:prstTxWarp prst="textNoShape">
              <a:avLst/>
            </a:prstTxWarp>
            <a:spAutoFit/>
          </a:bodyPr>
          <a:lstStyle/>
          <a:p>
            <a:endParaRPr lang="en-US"/>
          </a:p>
        </p:txBody>
      </p:sp>
      <p:sp>
        <p:nvSpPr>
          <p:cNvPr id="41019" name="Rectangle 111"/>
          <p:cNvSpPr>
            <a:spLocks noChangeArrowheads="1"/>
          </p:cNvSpPr>
          <p:nvPr/>
        </p:nvSpPr>
        <p:spPr bwMode="auto">
          <a:xfrm>
            <a:off x="3505200" y="3908425"/>
            <a:ext cx="409575" cy="363538"/>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latin typeface="Times" charset="0"/>
              </a:rPr>
              <a:t>26</a:t>
            </a:r>
          </a:p>
        </p:txBody>
      </p:sp>
      <p:sp>
        <p:nvSpPr>
          <p:cNvPr id="112" name="Date Placeholder 111"/>
          <p:cNvSpPr>
            <a:spLocks noGrp="1"/>
          </p:cNvSpPr>
          <p:nvPr>
            <p:ph type="dt" sz="quarter" idx="10"/>
          </p:nvPr>
        </p:nvSpPr>
        <p:spPr/>
        <p:txBody>
          <a:bodyPr/>
          <a:lstStyle/>
          <a:p>
            <a:pPr>
              <a:defRPr/>
            </a:pPr>
            <a:fld id="{9440C699-8060-6848-B07B-2BA65FEDFDAB}" type="datetime1">
              <a:rPr lang="en-US" smtClean="0"/>
              <a:pPr>
                <a:defRPr/>
              </a:pPr>
              <a:t>7/26/2011</a:t>
            </a:fld>
            <a:endParaRPr lang="en-US"/>
          </a:p>
        </p:txBody>
      </p:sp>
      <p:sp>
        <p:nvSpPr>
          <p:cNvPr id="113" name="Slide Number Placeholder 112"/>
          <p:cNvSpPr>
            <a:spLocks noGrp="1"/>
          </p:cNvSpPr>
          <p:nvPr>
            <p:ph type="sldNum" sz="quarter" idx="12"/>
          </p:nvPr>
        </p:nvSpPr>
        <p:spPr/>
        <p:txBody>
          <a:bodyPr/>
          <a:lstStyle/>
          <a:p>
            <a:pPr>
              <a:defRPr/>
            </a:pPr>
            <a:fld id="{B6BDA85A-0824-B248-A878-9D7602F6DFDE}" type="slidenum">
              <a:rPr lang="en-US" smtClean="0"/>
              <a:pPr>
                <a:defRPr/>
              </a:pPr>
              <a:t>62</a:t>
            </a:fld>
            <a:endParaRPr lang="en-US"/>
          </a:p>
        </p:txBody>
      </p:sp>
      <p:sp>
        <p:nvSpPr>
          <p:cNvPr id="114" name="Footer Placeholder 113"/>
          <p:cNvSpPr>
            <a:spLocks noGrp="1"/>
          </p:cNvSpPr>
          <p:nvPr>
            <p:ph type="ftr" sz="quarter" idx="11"/>
          </p:nvPr>
        </p:nvSpPr>
        <p:spPr/>
        <p:txBody>
          <a:bodyPr/>
          <a:lstStyle/>
          <a:p>
            <a:pPr>
              <a:defRPr/>
            </a:pPr>
            <a:r>
              <a:rPr lang="en-US" smtClean="0"/>
              <a:t>Spring 2011 -- Lecture #18</a:t>
            </a:r>
            <a:endParaRPr lang="en-US"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800100" y="509944"/>
            <a:ext cx="7564438" cy="474663"/>
          </a:xfrm>
        </p:spPr>
        <p:txBody>
          <a:bodyPr>
            <a:normAutofit fontScale="90000"/>
          </a:bodyPr>
          <a:lstStyle/>
          <a:p>
            <a:r>
              <a:rPr lang="en-US" dirty="0" smtClean="0">
                <a:ea typeface="ＭＳ Ｐゴシック" pitchFamily="34" charset="-128"/>
              </a:rPr>
              <a:t>Values of </a:t>
            </a:r>
            <a:r>
              <a:rPr lang="en-US" dirty="0" smtClean="0">
                <a:ea typeface="ＭＳ Ｐゴシック" pitchFamily="34" charset="-128"/>
              </a:rPr>
              <a:t>the Control Signals</a:t>
            </a:r>
          </a:p>
        </p:txBody>
      </p:sp>
      <p:sp>
        <p:nvSpPr>
          <p:cNvPr id="52227" name="Rectangle 3"/>
          <p:cNvSpPr>
            <a:spLocks noGrp="1" noChangeArrowheads="1"/>
          </p:cNvSpPr>
          <p:nvPr>
            <p:ph type="body" idx="1"/>
          </p:nvPr>
        </p:nvSpPr>
        <p:spPr>
          <a:xfrm>
            <a:off x="304799" y="1479511"/>
            <a:ext cx="8731626" cy="1200940"/>
          </a:xfrm>
        </p:spPr>
        <p:txBody>
          <a:bodyPr>
            <a:normAutofit/>
          </a:bodyPr>
          <a:lstStyle/>
          <a:p>
            <a:pPr>
              <a:spcBef>
                <a:spcPct val="30000"/>
              </a:spcBef>
              <a:tabLst>
                <a:tab pos="1600200" algn="l"/>
              </a:tabLst>
            </a:pPr>
            <a:r>
              <a:rPr lang="en-US" sz="2800" dirty="0" err="1" smtClean="0">
                <a:solidFill>
                  <a:schemeClr val="accent1"/>
                </a:solidFill>
                <a:ea typeface="ＭＳ Ｐゴシック" pitchFamily="34" charset="-128"/>
              </a:rPr>
              <a:t>nPC_sel</a:t>
            </a:r>
            <a:r>
              <a:rPr lang="en-US" sz="2800" dirty="0" smtClean="0">
                <a:solidFill>
                  <a:schemeClr val="accent2"/>
                </a:solidFill>
                <a:ea typeface="ＭＳ Ｐゴシック" pitchFamily="34" charset="-128"/>
              </a:rPr>
              <a:t>:</a:t>
            </a:r>
            <a:r>
              <a:rPr lang="en-US" sz="2800" dirty="0" smtClean="0">
                <a:ea typeface="ＭＳ Ｐゴシック" pitchFamily="34" charset="-128"/>
              </a:rPr>
              <a:t> 	  </a:t>
            </a:r>
            <a:r>
              <a:rPr lang="en-US" sz="2800" b="1" dirty="0" smtClean="0">
                <a:ea typeface="ＭＳ Ｐゴシック" pitchFamily="34" charset="-128"/>
              </a:rPr>
              <a:t>“+</a:t>
            </a:r>
            <a:r>
              <a:rPr lang="en-US" sz="2800" b="1" dirty="0" smtClean="0">
                <a:ea typeface="ＭＳ Ｐゴシック" pitchFamily="34" charset="-128"/>
              </a:rPr>
              <a:t>4”</a:t>
            </a:r>
            <a:r>
              <a:rPr lang="en-US" sz="2800" dirty="0" smtClean="0">
                <a:ea typeface="ＭＳ Ｐゴシック" pitchFamily="34" charset="-128"/>
              </a:rPr>
              <a:t> </a:t>
            </a:r>
            <a:r>
              <a:rPr lang="en-US" sz="2800" dirty="0" smtClean="0">
                <a:ea typeface="ＭＳ Ｐゴシック" pitchFamily="34" charset="-128"/>
              </a:rPr>
              <a:t> 0 </a:t>
            </a:r>
            <a:r>
              <a:rPr lang="en-US" sz="2800" dirty="0" smtClean="0">
                <a:ea typeface="ＭＳ Ｐゴシック" pitchFamily="34" charset="-128"/>
                <a:sym typeface="Symbol" pitchFamily="18" charset="2"/>
              </a:rPr>
              <a:t></a:t>
            </a:r>
            <a:r>
              <a:rPr lang="en-US" sz="2800" dirty="0" smtClean="0">
                <a:ea typeface="ＭＳ Ｐゴシック" pitchFamily="34" charset="-128"/>
              </a:rPr>
              <a:t> PC &lt;– PC + 4 </a:t>
            </a:r>
            <a:br>
              <a:rPr lang="en-US" sz="2800" dirty="0" smtClean="0">
                <a:ea typeface="ＭＳ Ｐゴシック" pitchFamily="34" charset="-128"/>
              </a:rPr>
            </a:br>
            <a:r>
              <a:rPr lang="en-US" sz="2800" dirty="0" smtClean="0">
                <a:ea typeface="ＭＳ Ｐゴシック" pitchFamily="34" charset="-128"/>
              </a:rPr>
              <a:t>	</a:t>
            </a:r>
            <a:r>
              <a:rPr lang="en-US" sz="2800" dirty="0" smtClean="0">
                <a:ea typeface="ＭＳ Ｐゴシック" pitchFamily="34" charset="-128"/>
              </a:rPr>
              <a:t>     </a:t>
            </a:r>
            <a:r>
              <a:rPr lang="en-US" sz="2800" b="1" dirty="0" smtClean="0">
                <a:ea typeface="ＭＳ Ｐゴシック" pitchFamily="34" charset="-128"/>
              </a:rPr>
              <a:t>“</a:t>
            </a:r>
            <a:r>
              <a:rPr lang="en-US" sz="2800" b="1" dirty="0" err="1" smtClean="0">
                <a:ea typeface="ＭＳ Ｐゴシック" pitchFamily="34" charset="-128"/>
              </a:rPr>
              <a:t>br</a:t>
            </a:r>
            <a:r>
              <a:rPr lang="en-US" sz="2800" b="1" dirty="0" smtClean="0">
                <a:ea typeface="ＭＳ Ｐゴシック" pitchFamily="34" charset="-128"/>
              </a:rPr>
              <a:t>” </a:t>
            </a:r>
            <a:r>
              <a:rPr lang="en-US" sz="2800" b="1" dirty="0" smtClean="0">
                <a:ea typeface="ＭＳ Ｐゴシック" pitchFamily="34" charset="-128"/>
              </a:rPr>
              <a:t> </a:t>
            </a:r>
            <a:r>
              <a:rPr lang="en-US" sz="2800" dirty="0" smtClean="0">
                <a:ea typeface="ＭＳ Ｐゴシック" pitchFamily="34" charset="-128"/>
              </a:rPr>
              <a:t>1 </a:t>
            </a:r>
            <a:r>
              <a:rPr lang="en-US" sz="2800" dirty="0" smtClean="0">
                <a:ea typeface="ＭＳ Ｐゴシック" pitchFamily="34" charset="-128"/>
                <a:sym typeface="Symbol" pitchFamily="18" charset="2"/>
              </a:rPr>
              <a:t></a:t>
            </a:r>
            <a:r>
              <a:rPr lang="en-US" sz="2800" dirty="0" smtClean="0">
                <a:ea typeface="ＭＳ Ｐゴシック" pitchFamily="34" charset="-128"/>
              </a:rPr>
              <a:t> PC &lt;– PC + 4 </a:t>
            </a:r>
            <a:r>
              <a:rPr lang="en-US" sz="2800" dirty="0" smtClean="0">
                <a:ea typeface="ＭＳ Ｐゴシック" pitchFamily="34" charset="-128"/>
              </a:rPr>
              <a:t>+ {</a:t>
            </a:r>
            <a:r>
              <a:rPr lang="en-US" sz="2800" dirty="0" err="1" smtClean="0">
                <a:ea typeface="ＭＳ Ｐゴシック" pitchFamily="34" charset="-128"/>
              </a:rPr>
              <a:t>SignExt</a:t>
            </a:r>
            <a:r>
              <a:rPr lang="en-US" sz="2800" dirty="0" smtClean="0">
                <a:ea typeface="ＭＳ Ｐゴシック" pitchFamily="34" charset="-128"/>
              </a:rPr>
              <a:t>(Im16) , 00 </a:t>
            </a:r>
            <a:r>
              <a:rPr lang="en-US" sz="2800" dirty="0" smtClean="0">
                <a:ea typeface="ＭＳ Ｐゴシック" pitchFamily="34" charset="-128"/>
              </a:rPr>
              <a:t>}</a:t>
            </a:r>
            <a:endParaRPr lang="en-US" sz="2800" dirty="0" smtClean="0">
              <a:ea typeface="ＭＳ Ｐゴシック" pitchFamily="34" charset="-128"/>
            </a:endParaRPr>
          </a:p>
        </p:txBody>
      </p:sp>
      <p:sp>
        <p:nvSpPr>
          <p:cNvPr id="52228" name="Rectangle 4"/>
          <p:cNvSpPr>
            <a:spLocks noChangeArrowheads="1"/>
          </p:cNvSpPr>
          <p:nvPr/>
        </p:nvSpPr>
        <p:spPr bwMode="auto">
          <a:xfrm>
            <a:off x="457200" y="1936710"/>
            <a:ext cx="1479550" cy="457200"/>
          </a:xfrm>
          <a:prstGeom prst="rect">
            <a:avLst/>
          </a:prstGeom>
          <a:noFill/>
          <a:ln w="12700">
            <a:noFill/>
            <a:miter lim="800000"/>
            <a:headEnd/>
            <a:tailEnd/>
          </a:ln>
        </p:spPr>
        <p:txBody>
          <a:bodyPr wrap="none">
            <a:spAutoFit/>
          </a:bodyPr>
          <a:lstStyle/>
          <a:p>
            <a:r>
              <a:rPr lang="en-US" sz="2400" b="1" dirty="0">
                <a:solidFill>
                  <a:schemeClr val="accent2"/>
                </a:solidFill>
              </a:rPr>
              <a:t>“n”</a:t>
            </a:r>
            <a:r>
              <a:rPr lang="en-US" sz="2400" b="1" dirty="0">
                <a:solidFill>
                  <a:schemeClr val="tx1"/>
                </a:solidFill>
              </a:rPr>
              <a:t>=</a:t>
            </a:r>
            <a:r>
              <a:rPr lang="en-US" sz="2400" b="1" dirty="0">
                <a:solidFill>
                  <a:schemeClr val="accent2"/>
                </a:solidFill>
              </a:rPr>
              <a:t>n</a:t>
            </a:r>
            <a:r>
              <a:rPr lang="en-US" sz="2400" b="1" dirty="0">
                <a:solidFill>
                  <a:schemeClr val="tx1"/>
                </a:solidFill>
              </a:rPr>
              <a:t>ext</a:t>
            </a:r>
            <a:endParaRPr lang="en-US" sz="2400" b="1" dirty="0">
              <a:solidFill>
                <a:schemeClr val="accent2"/>
              </a:solidFill>
            </a:endParaRPr>
          </a:p>
        </p:txBody>
      </p:sp>
      <p:sp>
        <p:nvSpPr>
          <p:cNvPr id="52229" name="Rectangle 5"/>
          <p:cNvSpPr>
            <a:spLocks noChangeArrowheads="1"/>
          </p:cNvSpPr>
          <p:nvPr/>
        </p:nvSpPr>
        <p:spPr bwMode="auto">
          <a:xfrm rot="10800000" flipV="1">
            <a:off x="3048000" y="6235700"/>
            <a:ext cx="900113"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imm16</a:t>
            </a:r>
          </a:p>
        </p:txBody>
      </p:sp>
      <p:sp>
        <p:nvSpPr>
          <p:cNvPr id="52230" name="Rectangle 6"/>
          <p:cNvSpPr>
            <a:spLocks noChangeArrowheads="1"/>
          </p:cNvSpPr>
          <p:nvPr/>
        </p:nvSpPr>
        <p:spPr bwMode="auto">
          <a:xfrm>
            <a:off x="4953000" y="5321300"/>
            <a:ext cx="490538"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clk</a:t>
            </a:r>
          </a:p>
        </p:txBody>
      </p:sp>
      <p:grpSp>
        <p:nvGrpSpPr>
          <p:cNvPr id="2" name="Group 7"/>
          <p:cNvGrpSpPr>
            <a:grpSpLocks/>
          </p:cNvGrpSpPr>
          <p:nvPr/>
        </p:nvGrpSpPr>
        <p:grpSpPr bwMode="auto">
          <a:xfrm>
            <a:off x="5029200" y="3925888"/>
            <a:ext cx="349250" cy="1268412"/>
            <a:chOff x="1326" y="2337"/>
            <a:chExt cx="220" cy="799"/>
          </a:xfrm>
        </p:grpSpPr>
        <p:sp>
          <p:nvSpPr>
            <p:cNvPr id="52255" name="Rectangle 8"/>
            <p:cNvSpPr>
              <a:spLocks noChangeArrowheads="1"/>
            </p:cNvSpPr>
            <p:nvPr/>
          </p:nvSpPr>
          <p:spPr bwMode="auto">
            <a:xfrm>
              <a:off x="1364" y="2384"/>
              <a:ext cx="145" cy="752"/>
            </a:xfrm>
            <a:prstGeom prst="rect">
              <a:avLst/>
            </a:prstGeom>
            <a:noFill/>
            <a:ln w="25400">
              <a:solidFill>
                <a:schemeClr val="tx1"/>
              </a:solidFill>
              <a:miter lim="800000"/>
              <a:headEnd/>
              <a:tailEnd/>
            </a:ln>
          </p:spPr>
          <p:txBody>
            <a:bodyPr wrap="none" anchor="ctr"/>
            <a:lstStyle/>
            <a:p>
              <a:endParaRPr lang="en-US"/>
            </a:p>
          </p:txBody>
        </p:sp>
        <p:sp>
          <p:nvSpPr>
            <p:cNvPr id="52256" name="Rectangle 9"/>
            <p:cNvSpPr>
              <a:spLocks noChangeArrowheads="1"/>
            </p:cNvSpPr>
            <p:nvPr/>
          </p:nvSpPr>
          <p:spPr bwMode="auto">
            <a:xfrm rot="5400000">
              <a:off x="1288" y="2681"/>
              <a:ext cx="285" cy="210"/>
            </a:xfrm>
            <a:prstGeom prst="rect">
              <a:avLst/>
            </a:prstGeom>
            <a:noFill/>
            <a:ln w="12700">
              <a:noFill/>
              <a:miter lim="800000"/>
              <a:headEnd/>
              <a:tailEnd/>
            </a:ln>
          </p:spPr>
          <p:txBody>
            <a:bodyPr wrap="none" lIns="90488" tIns="44450" rIns="90488" bIns="44450">
              <a:spAutoFit/>
            </a:bodyPr>
            <a:lstStyle/>
            <a:p>
              <a:r>
                <a:rPr lang="en-US" sz="1600" b="1">
                  <a:solidFill>
                    <a:schemeClr val="tx1"/>
                  </a:solidFill>
                  <a:latin typeface="Times" charset="0"/>
                </a:rPr>
                <a:t>PC</a:t>
              </a:r>
            </a:p>
          </p:txBody>
        </p:sp>
        <p:sp>
          <p:nvSpPr>
            <p:cNvPr id="52257" name="Rectangle 10"/>
            <p:cNvSpPr>
              <a:spLocks noChangeArrowheads="1"/>
            </p:cNvSpPr>
            <p:nvPr/>
          </p:nvSpPr>
          <p:spPr bwMode="auto">
            <a:xfrm rot="-5400000">
              <a:off x="1320" y="2353"/>
              <a:ext cx="242" cy="210"/>
            </a:xfrm>
            <a:prstGeom prst="rect">
              <a:avLst/>
            </a:prstGeom>
            <a:noFill/>
            <a:ln w="12700">
              <a:noFill/>
              <a:miter lim="800000"/>
              <a:headEnd/>
              <a:tailEnd/>
            </a:ln>
          </p:spPr>
          <p:txBody>
            <a:bodyPr wrap="none" lIns="90488" tIns="44450" rIns="90488" bIns="44450">
              <a:spAutoFit/>
            </a:bodyPr>
            <a:lstStyle/>
            <a:p>
              <a:r>
                <a:rPr lang="en-US" sz="1600" b="1">
                  <a:solidFill>
                    <a:schemeClr val="tx1"/>
                  </a:solidFill>
                  <a:latin typeface="Times" charset="0"/>
                </a:rPr>
                <a:t>00</a:t>
              </a:r>
            </a:p>
          </p:txBody>
        </p:sp>
        <p:sp>
          <p:nvSpPr>
            <p:cNvPr id="52258" name="Rectangle 11"/>
            <p:cNvSpPr>
              <a:spLocks noChangeArrowheads="1"/>
            </p:cNvSpPr>
            <p:nvPr/>
          </p:nvSpPr>
          <p:spPr bwMode="auto">
            <a:xfrm>
              <a:off x="1367" y="2388"/>
              <a:ext cx="140" cy="144"/>
            </a:xfrm>
            <a:prstGeom prst="rect">
              <a:avLst/>
            </a:prstGeom>
            <a:noFill/>
            <a:ln w="12700">
              <a:solidFill>
                <a:schemeClr val="tx1"/>
              </a:solidFill>
              <a:miter lim="800000"/>
              <a:headEnd/>
              <a:tailEnd/>
            </a:ln>
          </p:spPr>
          <p:txBody>
            <a:bodyPr wrap="none" anchor="ctr"/>
            <a:lstStyle/>
            <a:p>
              <a:endParaRPr lang="en-US"/>
            </a:p>
          </p:txBody>
        </p:sp>
      </p:grpSp>
      <p:sp>
        <p:nvSpPr>
          <p:cNvPr id="52232" name="Rectangle 12"/>
          <p:cNvSpPr>
            <a:spLocks noChangeArrowheads="1"/>
          </p:cNvSpPr>
          <p:nvPr/>
        </p:nvSpPr>
        <p:spPr bwMode="auto">
          <a:xfrm>
            <a:off x="3402013" y="3340100"/>
            <a:ext cx="307975" cy="393700"/>
          </a:xfrm>
          <a:prstGeom prst="rect">
            <a:avLst/>
          </a:prstGeom>
          <a:noFill/>
          <a:ln w="12700">
            <a:noFill/>
            <a:miter lim="800000"/>
            <a:headEnd/>
            <a:tailEnd/>
          </a:ln>
        </p:spPr>
        <p:txBody>
          <a:bodyPr wrap="none" lIns="90488" tIns="44450" rIns="90488" bIns="44450">
            <a:spAutoFit/>
          </a:bodyPr>
          <a:lstStyle/>
          <a:p>
            <a:r>
              <a:rPr lang="en-US" sz="2000" b="1">
                <a:solidFill>
                  <a:schemeClr val="tx1"/>
                </a:solidFill>
                <a:latin typeface="Times" charset="0"/>
              </a:rPr>
              <a:t>4</a:t>
            </a:r>
          </a:p>
        </p:txBody>
      </p:sp>
      <p:sp>
        <p:nvSpPr>
          <p:cNvPr id="52233" name="Rectangle 13"/>
          <p:cNvSpPr>
            <a:spLocks noChangeArrowheads="1"/>
          </p:cNvSpPr>
          <p:nvPr/>
        </p:nvSpPr>
        <p:spPr bwMode="auto">
          <a:xfrm>
            <a:off x="4306888" y="3187700"/>
            <a:ext cx="1037144" cy="397545"/>
          </a:xfrm>
          <a:prstGeom prst="rect">
            <a:avLst/>
          </a:prstGeom>
          <a:noFill/>
          <a:ln w="12700">
            <a:noFill/>
            <a:miter lim="800000"/>
            <a:headEnd/>
            <a:tailEnd/>
          </a:ln>
        </p:spPr>
        <p:txBody>
          <a:bodyPr wrap="none" lIns="90488" tIns="44450" rIns="90488" bIns="44450">
            <a:spAutoFit/>
          </a:bodyPr>
          <a:lstStyle/>
          <a:p>
            <a:r>
              <a:rPr lang="en-US" sz="2000" u="sng" dirty="0" err="1">
                <a:solidFill>
                  <a:srgbClr val="FF0000"/>
                </a:solidFill>
                <a:latin typeface="Times" charset="0"/>
              </a:rPr>
              <a:t>nPC_sel</a:t>
            </a:r>
            <a:endParaRPr lang="en-US" sz="2000" u="sng" dirty="0">
              <a:solidFill>
                <a:srgbClr val="FF0000"/>
              </a:solidFill>
              <a:latin typeface="Times" charset="0"/>
            </a:endParaRPr>
          </a:p>
        </p:txBody>
      </p:sp>
      <p:sp>
        <p:nvSpPr>
          <p:cNvPr id="52234" name="Line 14"/>
          <p:cNvSpPr>
            <a:spLocks noChangeShapeType="1"/>
          </p:cNvSpPr>
          <p:nvPr/>
        </p:nvSpPr>
        <p:spPr bwMode="auto">
          <a:xfrm flipH="1">
            <a:off x="4784725" y="3597275"/>
            <a:ext cx="0" cy="371475"/>
          </a:xfrm>
          <a:prstGeom prst="line">
            <a:avLst/>
          </a:prstGeom>
          <a:noFill/>
          <a:ln w="12700">
            <a:solidFill>
              <a:schemeClr val="tx1"/>
            </a:solidFill>
            <a:round/>
            <a:headEnd/>
            <a:tailEnd type="triangle" w="med" len="med"/>
          </a:ln>
        </p:spPr>
        <p:txBody>
          <a:bodyPr wrap="none" anchor="ctr"/>
          <a:lstStyle/>
          <a:p>
            <a:endParaRPr lang="en-US"/>
          </a:p>
        </p:txBody>
      </p:sp>
      <p:sp>
        <p:nvSpPr>
          <p:cNvPr id="52235" name="Rectangle 15"/>
          <p:cNvSpPr>
            <a:spLocks noChangeArrowheads="1"/>
          </p:cNvSpPr>
          <p:nvPr/>
        </p:nvSpPr>
        <p:spPr bwMode="auto">
          <a:xfrm>
            <a:off x="3449638" y="5016500"/>
            <a:ext cx="295275" cy="1066800"/>
          </a:xfrm>
          <a:prstGeom prst="rect">
            <a:avLst/>
          </a:prstGeom>
          <a:noFill/>
          <a:ln w="25400">
            <a:solidFill>
              <a:schemeClr val="accent2"/>
            </a:solidFill>
            <a:miter lim="800000"/>
            <a:headEnd/>
            <a:tailEnd/>
          </a:ln>
        </p:spPr>
        <p:txBody>
          <a:bodyPr wrap="none" anchor="ctr"/>
          <a:lstStyle/>
          <a:p>
            <a:endParaRPr lang="en-US"/>
          </a:p>
        </p:txBody>
      </p:sp>
      <p:sp>
        <p:nvSpPr>
          <p:cNvPr id="52236" name="Rectangle 16"/>
          <p:cNvSpPr>
            <a:spLocks noChangeArrowheads="1"/>
          </p:cNvSpPr>
          <p:nvPr/>
        </p:nvSpPr>
        <p:spPr bwMode="auto">
          <a:xfrm rot="5400000">
            <a:off x="3148806" y="5352257"/>
            <a:ext cx="885825" cy="363538"/>
          </a:xfrm>
          <a:prstGeom prst="rect">
            <a:avLst/>
          </a:prstGeom>
          <a:noFill/>
          <a:ln w="12700">
            <a:noFill/>
            <a:miter lim="800000"/>
            <a:headEnd/>
            <a:tailEnd/>
          </a:ln>
        </p:spPr>
        <p:txBody>
          <a:bodyPr wrap="none" lIns="90488" tIns="44450" rIns="90488" bIns="44450">
            <a:spAutoFit/>
          </a:bodyPr>
          <a:lstStyle/>
          <a:p>
            <a:r>
              <a:rPr lang="en-US" sz="1800" b="1">
                <a:solidFill>
                  <a:schemeClr val="tx1"/>
                </a:solidFill>
                <a:latin typeface="Times" charset="0"/>
              </a:rPr>
              <a:t>PC Ext</a:t>
            </a:r>
          </a:p>
        </p:txBody>
      </p:sp>
      <p:sp>
        <p:nvSpPr>
          <p:cNvPr id="52237" name="Rectangle 17"/>
          <p:cNvSpPr>
            <a:spLocks noChangeArrowheads="1"/>
          </p:cNvSpPr>
          <p:nvPr/>
        </p:nvSpPr>
        <p:spPr bwMode="auto">
          <a:xfrm rot="5400000">
            <a:off x="3742531" y="3747294"/>
            <a:ext cx="803275" cy="363538"/>
          </a:xfrm>
          <a:prstGeom prst="rect">
            <a:avLst/>
          </a:prstGeom>
          <a:noFill/>
          <a:ln w="12700">
            <a:noFill/>
            <a:miter lim="800000"/>
            <a:headEnd/>
            <a:tailEnd/>
          </a:ln>
        </p:spPr>
        <p:txBody>
          <a:bodyPr wrap="none" lIns="90488" tIns="44450" rIns="90488" bIns="44450">
            <a:spAutoFit/>
          </a:bodyPr>
          <a:lstStyle/>
          <a:p>
            <a:r>
              <a:rPr lang="en-US" sz="1800" b="1">
                <a:solidFill>
                  <a:schemeClr val="tx1"/>
                </a:solidFill>
                <a:latin typeface="Times" charset="0"/>
              </a:rPr>
              <a:t>Adder</a:t>
            </a:r>
          </a:p>
        </p:txBody>
      </p:sp>
      <p:sp>
        <p:nvSpPr>
          <p:cNvPr id="52238" name="Freeform 18"/>
          <p:cNvSpPr>
            <a:spLocks/>
          </p:cNvSpPr>
          <p:nvPr/>
        </p:nvSpPr>
        <p:spPr bwMode="auto">
          <a:xfrm>
            <a:off x="3962400" y="3416300"/>
            <a:ext cx="381000" cy="1066800"/>
          </a:xfrm>
          <a:custGeom>
            <a:avLst/>
            <a:gdLst>
              <a:gd name="T0" fmla="*/ 0 w 240"/>
              <a:gd name="T1" fmla="*/ 0 h 672"/>
              <a:gd name="T2" fmla="*/ 0 w 240"/>
              <a:gd name="T3" fmla="*/ 725805000 h 672"/>
              <a:gd name="T4" fmla="*/ 120967500 w 240"/>
              <a:gd name="T5" fmla="*/ 846772500 h 672"/>
              <a:gd name="T6" fmla="*/ 0 w 240"/>
              <a:gd name="T7" fmla="*/ 967740000 h 672"/>
              <a:gd name="T8" fmla="*/ 0 w 240"/>
              <a:gd name="T9" fmla="*/ 1693545000 h 672"/>
              <a:gd name="T10" fmla="*/ 604837500 w 240"/>
              <a:gd name="T11" fmla="*/ 1209675000 h 672"/>
              <a:gd name="T12" fmla="*/ 604837500 w 240"/>
              <a:gd name="T13" fmla="*/ 483870000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accent2"/>
            </a:solidFill>
            <a:round/>
            <a:headEnd/>
            <a:tailEnd/>
          </a:ln>
        </p:spPr>
        <p:txBody>
          <a:bodyPr wrap="none" anchor="ctr"/>
          <a:lstStyle/>
          <a:p>
            <a:endParaRPr lang="en-US"/>
          </a:p>
        </p:txBody>
      </p:sp>
      <p:sp>
        <p:nvSpPr>
          <p:cNvPr id="52239" name="Rectangle 19"/>
          <p:cNvSpPr>
            <a:spLocks noChangeArrowheads="1"/>
          </p:cNvSpPr>
          <p:nvPr/>
        </p:nvSpPr>
        <p:spPr bwMode="auto">
          <a:xfrm rot="5400000">
            <a:off x="3742531" y="4966494"/>
            <a:ext cx="803275" cy="363538"/>
          </a:xfrm>
          <a:prstGeom prst="rect">
            <a:avLst/>
          </a:prstGeom>
          <a:noFill/>
          <a:ln w="12700">
            <a:noFill/>
            <a:miter lim="800000"/>
            <a:headEnd/>
            <a:tailEnd/>
          </a:ln>
        </p:spPr>
        <p:txBody>
          <a:bodyPr wrap="none" lIns="90488" tIns="44450" rIns="90488" bIns="44450">
            <a:spAutoFit/>
          </a:bodyPr>
          <a:lstStyle/>
          <a:p>
            <a:r>
              <a:rPr lang="en-US" sz="1800" b="1">
                <a:solidFill>
                  <a:schemeClr val="tx1"/>
                </a:solidFill>
                <a:latin typeface="Times" charset="0"/>
              </a:rPr>
              <a:t>Adder</a:t>
            </a:r>
          </a:p>
        </p:txBody>
      </p:sp>
      <p:sp>
        <p:nvSpPr>
          <p:cNvPr id="52240" name="Freeform 20"/>
          <p:cNvSpPr>
            <a:spLocks/>
          </p:cNvSpPr>
          <p:nvPr/>
        </p:nvSpPr>
        <p:spPr bwMode="auto">
          <a:xfrm>
            <a:off x="3962400" y="4635500"/>
            <a:ext cx="381000" cy="1066800"/>
          </a:xfrm>
          <a:custGeom>
            <a:avLst/>
            <a:gdLst>
              <a:gd name="T0" fmla="*/ 0 w 240"/>
              <a:gd name="T1" fmla="*/ 0 h 672"/>
              <a:gd name="T2" fmla="*/ 0 w 240"/>
              <a:gd name="T3" fmla="*/ 725805000 h 672"/>
              <a:gd name="T4" fmla="*/ 120967500 w 240"/>
              <a:gd name="T5" fmla="*/ 846772500 h 672"/>
              <a:gd name="T6" fmla="*/ 0 w 240"/>
              <a:gd name="T7" fmla="*/ 967740000 h 672"/>
              <a:gd name="T8" fmla="*/ 0 w 240"/>
              <a:gd name="T9" fmla="*/ 1693545000 h 672"/>
              <a:gd name="T10" fmla="*/ 604837500 w 240"/>
              <a:gd name="T11" fmla="*/ 1209675000 h 672"/>
              <a:gd name="T12" fmla="*/ 604837500 w 240"/>
              <a:gd name="T13" fmla="*/ 483870000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accent2"/>
            </a:solidFill>
            <a:round/>
            <a:headEnd/>
            <a:tailEnd/>
          </a:ln>
        </p:spPr>
        <p:txBody>
          <a:bodyPr wrap="none" anchor="ctr"/>
          <a:lstStyle/>
          <a:p>
            <a:endParaRPr lang="en-US"/>
          </a:p>
        </p:txBody>
      </p:sp>
      <p:sp>
        <p:nvSpPr>
          <p:cNvPr id="52241" name="Rectangle 21"/>
          <p:cNvSpPr>
            <a:spLocks noChangeArrowheads="1"/>
          </p:cNvSpPr>
          <p:nvPr/>
        </p:nvSpPr>
        <p:spPr bwMode="auto">
          <a:xfrm rot="5400000">
            <a:off x="4434681" y="4439444"/>
            <a:ext cx="638175" cy="363538"/>
          </a:xfrm>
          <a:prstGeom prst="rect">
            <a:avLst/>
          </a:prstGeom>
          <a:noFill/>
          <a:ln w="12700">
            <a:noFill/>
            <a:miter lim="800000"/>
            <a:headEnd/>
            <a:tailEnd/>
          </a:ln>
        </p:spPr>
        <p:txBody>
          <a:bodyPr wrap="none" lIns="90488" tIns="44450" rIns="90488" bIns="44450">
            <a:spAutoFit/>
          </a:bodyPr>
          <a:lstStyle/>
          <a:p>
            <a:r>
              <a:rPr lang="en-US" sz="1800" b="1">
                <a:solidFill>
                  <a:schemeClr val="tx1"/>
                </a:solidFill>
                <a:latin typeface="Times" charset="0"/>
              </a:rPr>
              <a:t>Mux</a:t>
            </a:r>
          </a:p>
        </p:txBody>
      </p:sp>
      <p:sp>
        <p:nvSpPr>
          <p:cNvPr id="52242" name="Freeform 22"/>
          <p:cNvSpPr>
            <a:spLocks/>
          </p:cNvSpPr>
          <p:nvPr/>
        </p:nvSpPr>
        <p:spPr bwMode="auto">
          <a:xfrm>
            <a:off x="4648200" y="3873500"/>
            <a:ext cx="228600" cy="1447800"/>
          </a:xfrm>
          <a:custGeom>
            <a:avLst/>
            <a:gdLst>
              <a:gd name="T0" fmla="*/ 0 w 144"/>
              <a:gd name="T1" fmla="*/ 0 h 912"/>
              <a:gd name="T2" fmla="*/ 0 w 144"/>
              <a:gd name="T3" fmla="*/ 2147483647 h 912"/>
              <a:gd name="T4" fmla="*/ 362902500 w 144"/>
              <a:gd name="T5" fmla="*/ 1935480000 h 912"/>
              <a:gd name="T6" fmla="*/ 362902500 w 144"/>
              <a:gd name="T7" fmla="*/ 362902500 h 912"/>
              <a:gd name="T8" fmla="*/ 0 w 144"/>
              <a:gd name="T9" fmla="*/ 0 h 912"/>
              <a:gd name="T10" fmla="*/ 0 60000 65536"/>
              <a:gd name="T11" fmla="*/ 0 60000 65536"/>
              <a:gd name="T12" fmla="*/ 0 60000 65536"/>
              <a:gd name="T13" fmla="*/ 0 60000 65536"/>
              <a:gd name="T14" fmla="*/ 0 60000 65536"/>
              <a:gd name="T15" fmla="*/ 0 w 144"/>
              <a:gd name="T16" fmla="*/ 0 h 912"/>
              <a:gd name="T17" fmla="*/ 144 w 144"/>
              <a:gd name="T18" fmla="*/ 912 h 912"/>
            </a:gdLst>
            <a:ahLst/>
            <a:cxnLst>
              <a:cxn ang="T10">
                <a:pos x="T0" y="T1"/>
              </a:cxn>
              <a:cxn ang="T11">
                <a:pos x="T2" y="T3"/>
              </a:cxn>
              <a:cxn ang="T12">
                <a:pos x="T4" y="T5"/>
              </a:cxn>
              <a:cxn ang="T13">
                <a:pos x="T6" y="T7"/>
              </a:cxn>
              <a:cxn ang="T14">
                <a:pos x="T8" y="T9"/>
              </a:cxn>
            </a:cxnLst>
            <a:rect l="T15" t="T16" r="T17" b="T18"/>
            <a:pathLst>
              <a:path w="144" h="912">
                <a:moveTo>
                  <a:pt x="0" y="0"/>
                </a:moveTo>
                <a:lnTo>
                  <a:pt x="0" y="912"/>
                </a:lnTo>
                <a:lnTo>
                  <a:pt x="144" y="768"/>
                </a:lnTo>
                <a:lnTo>
                  <a:pt x="144" y="144"/>
                </a:lnTo>
                <a:lnTo>
                  <a:pt x="0" y="0"/>
                </a:lnTo>
                <a:close/>
              </a:path>
            </a:pathLst>
          </a:custGeom>
          <a:noFill/>
          <a:ln w="28575">
            <a:solidFill>
              <a:schemeClr val="accent2"/>
            </a:solidFill>
            <a:round/>
            <a:headEnd/>
            <a:tailEnd/>
          </a:ln>
        </p:spPr>
        <p:txBody>
          <a:bodyPr wrap="none" anchor="ctr"/>
          <a:lstStyle/>
          <a:p>
            <a:endParaRPr lang="en-US"/>
          </a:p>
        </p:txBody>
      </p:sp>
      <p:sp>
        <p:nvSpPr>
          <p:cNvPr id="52243" name="Freeform 23"/>
          <p:cNvSpPr>
            <a:spLocks/>
          </p:cNvSpPr>
          <p:nvPr/>
        </p:nvSpPr>
        <p:spPr bwMode="auto">
          <a:xfrm>
            <a:off x="5334000" y="2819400"/>
            <a:ext cx="152400" cy="1816100"/>
          </a:xfrm>
          <a:custGeom>
            <a:avLst/>
            <a:gdLst>
              <a:gd name="T0" fmla="*/ 0 w 144"/>
              <a:gd name="T1" fmla="*/ 1908691672 h 1728"/>
              <a:gd name="T2" fmla="*/ 161290000 w 144"/>
              <a:gd name="T3" fmla="*/ 1908691672 h 1728"/>
              <a:gd name="T4" fmla="*/ 161290000 w 144"/>
              <a:gd name="T5" fmla="*/ 0 h 1728"/>
              <a:gd name="T6" fmla="*/ 0 60000 65536"/>
              <a:gd name="T7" fmla="*/ 0 60000 65536"/>
              <a:gd name="T8" fmla="*/ 0 60000 65536"/>
              <a:gd name="T9" fmla="*/ 0 w 144"/>
              <a:gd name="T10" fmla="*/ 0 h 1728"/>
              <a:gd name="T11" fmla="*/ 144 w 144"/>
              <a:gd name="T12" fmla="*/ 1728 h 1728"/>
            </a:gdLst>
            <a:ahLst/>
            <a:cxnLst>
              <a:cxn ang="T6">
                <a:pos x="T0" y="T1"/>
              </a:cxn>
              <a:cxn ang="T7">
                <a:pos x="T2" y="T3"/>
              </a:cxn>
              <a:cxn ang="T8">
                <a:pos x="T4" y="T5"/>
              </a:cxn>
            </a:cxnLst>
            <a:rect l="T9" t="T10" r="T11" b="T12"/>
            <a:pathLst>
              <a:path w="144" h="1728">
                <a:moveTo>
                  <a:pt x="0" y="1728"/>
                </a:moveTo>
                <a:lnTo>
                  <a:pt x="144" y="1728"/>
                </a:lnTo>
                <a:lnTo>
                  <a:pt x="144" y="0"/>
                </a:lnTo>
              </a:path>
            </a:pathLst>
          </a:custGeom>
          <a:noFill/>
          <a:ln w="19050">
            <a:solidFill>
              <a:schemeClr val="tx1"/>
            </a:solidFill>
            <a:round/>
            <a:headEnd/>
            <a:tailEnd type="triangle" w="med" len="med"/>
          </a:ln>
        </p:spPr>
        <p:txBody>
          <a:bodyPr wrap="none" anchor="ctr"/>
          <a:lstStyle/>
          <a:p>
            <a:endParaRPr lang="en-US"/>
          </a:p>
        </p:txBody>
      </p:sp>
      <p:sp>
        <p:nvSpPr>
          <p:cNvPr id="52244" name="Freeform 24"/>
          <p:cNvSpPr>
            <a:spLocks/>
          </p:cNvSpPr>
          <p:nvPr/>
        </p:nvSpPr>
        <p:spPr bwMode="auto">
          <a:xfrm>
            <a:off x="3276600" y="3111500"/>
            <a:ext cx="2209800" cy="1219200"/>
          </a:xfrm>
          <a:custGeom>
            <a:avLst/>
            <a:gdLst>
              <a:gd name="T0" fmla="*/ 2147483647 w 1440"/>
              <a:gd name="T1" fmla="*/ 0 h 768"/>
              <a:gd name="T2" fmla="*/ 0 w 1440"/>
              <a:gd name="T3" fmla="*/ 0 h 768"/>
              <a:gd name="T4" fmla="*/ 0 w 1440"/>
              <a:gd name="T5" fmla="*/ 1935480000 h 768"/>
              <a:gd name="T6" fmla="*/ 1017336675 w 1440"/>
              <a:gd name="T7" fmla="*/ 1935480000 h 768"/>
              <a:gd name="T8" fmla="*/ 0 60000 65536"/>
              <a:gd name="T9" fmla="*/ 0 60000 65536"/>
              <a:gd name="T10" fmla="*/ 0 60000 65536"/>
              <a:gd name="T11" fmla="*/ 0 60000 65536"/>
              <a:gd name="T12" fmla="*/ 0 w 1440"/>
              <a:gd name="T13" fmla="*/ 0 h 768"/>
              <a:gd name="T14" fmla="*/ 1440 w 1440"/>
              <a:gd name="T15" fmla="*/ 768 h 768"/>
            </a:gdLst>
            <a:ahLst/>
            <a:cxnLst>
              <a:cxn ang="T8">
                <a:pos x="T0" y="T1"/>
              </a:cxn>
              <a:cxn ang="T9">
                <a:pos x="T2" y="T3"/>
              </a:cxn>
              <a:cxn ang="T10">
                <a:pos x="T4" y="T5"/>
              </a:cxn>
              <a:cxn ang="T11">
                <a:pos x="T6" y="T7"/>
              </a:cxn>
            </a:cxnLst>
            <a:rect l="T12" t="T13" r="T14" b="T15"/>
            <a:pathLst>
              <a:path w="1440" h="768">
                <a:moveTo>
                  <a:pt x="1440" y="0"/>
                </a:moveTo>
                <a:lnTo>
                  <a:pt x="0" y="0"/>
                </a:lnTo>
                <a:lnTo>
                  <a:pt x="0" y="768"/>
                </a:lnTo>
                <a:lnTo>
                  <a:pt x="432" y="768"/>
                </a:lnTo>
              </a:path>
            </a:pathLst>
          </a:custGeom>
          <a:noFill/>
          <a:ln w="19050">
            <a:solidFill>
              <a:schemeClr val="tx1"/>
            </a:solidFill>
            <a:round/>
            <a:headEnd/>
            <a:tailEnd type="triangle" w="med" len="med"/>
          </a:ln>
        </p:spPr>
        <p:txBody>
          <a:bodyPr wrap="none" anchor="ctr"/>
          <a:lstStyle/>
          <a:p>
            <a:endParaRPr lang="en-US"/>
          </a:p>
        </p:txBody>
      </p:sp>
      <p:sp>
        <p:nvSpPr>
          <p:cNvPr id="52245" name="Line 25"/>
          <p:cNvSpPr>
            <a:spLocks noChangeShapeType="1"/>
          </p:cNvSpPr>
          <p:nvPr/>
        </p:nvSpPr>
        <p:spPr bwMode="auto">
          <a:xfrm>
            <a:off x="3657600" y="3568700"/>
            <a:ext cx="304800" cy="0"/>
          </a:xfrm>
          <a:prstGeom prst="line">
            <a:avLst/>
          </a:prstGeom>
          <a:noFill/>
          <a:ln w="19050">
            <a:solidFill>
              <a:schemeClr val="tx1"/>
            </a:solidFill>
            <a:round/>
            <a:headEnd/>
            <a:tailEnd type="triangle" w="med" len="med"/>
          </a:ln>
        </p:spPr>
        <p:txBody>
          <a:bodyPr wrap="none" anchor="ctr"/>
          <a:lstStyle/>
          <a:p>
            <a:endParaRPr lang="en-US"/>
          </a:p>
        </p:txBody>
      </p:sp>
      <p:sp>
        <p:nvSpPr>
          <p:cNvPr id="52246" name="Line 26"/>
          <p:cNvSpPr>
            <a:spLocks noChangeShapeType="1"/>
          </p:cNvSpPr>
          <p:nvPr/>
        </p:nvSpPr>
        <p:spPr bwMode="auto">
          <a:xfrm>
            <a:off x="4343400" y="4025900"/>
            <a:ext cx="304800" cy="0"/>
          </a:xfrm>
          <a:prstGeom prst="line">
            <a:avLst/>
          </a:prstGeom>
          <a:noFill/>
          <a:ln w="19050">
            <a:solidFill>
              <a:schemeClr val="tx1"/>
            </a:solidFill>
            <a:round/>
            <a:headEnd/>
            <a:tailEnd type="triangle" w="med" len="med"/>
          </a:ln>
        </p:spPr>
        <p:txBody>
          <a:bodyPr wrap="none" anchor="ctr"/>
          <a:lstStyle/>
          <a:p>
            <a:endParaRPr lang="en-US"/>
          </a:p>
        </p:txBody>
      </p:sp>
      <p:sp>
        <p:nvSpPr>
          <p:cNvPr id="52247" name="Freeform 27"/>
          <p:cNvSpPr>
            <a:spLocks/>
          </p:cNvSpPr>
          <p:nvPr/>
        </p:nvSpPr>
        <p:spPr bwMode="auto">
          <a:xfrm>
            <a:off x="3581400" y="4025900"/>
            <a:ext cx="838200" cy="762000"/>
          </a:xfrm>
          <a:custGeom>
            <a:avLst/>
            <a:gdLst>
              <a:gd name="T0" fmla="*/ 1330642500 w 528"/>
              <a:gd name="T1" fmla="*/ 0 h 480"/>
              <a:gd name="T2" fmla="*/ 1330642500 w 528"/>
              <a:gd name="T3" fmla="*/ 846772500 h 480"/>
              <a:gd name="T4" fmla="*/ 0 w 528"/>
              <a:gd name="T5" fmla="*/ 846772500 h 480"/>
              <a:gd name="T6" fmla="*/ 0 w 528"/>
              <a:gd name="T7" fmla="*/ 1209675000 h 480"/>
              <a:gd name="T8" fmla="*/ 604837500 w 528"/>
              <a:gd name="T9" fmla="*/ 1209675000 h 480"/>
              <a:gd name="T10" fmla="*/ 0 60000 65536"/>
              <a:gd name="T11" fmla="*/ 0 60000 65536"/>
              <a:gd name="T12" fmla="*/ 0 60000 65536"/>
              <a:gd name="T13" fmla="*/ 0 60000 65536"/>
              <a:gd name="T14" fmla="*/ 0 60000 65536"/>
              <a:gd name="T15" fmla="*/ 0 w 528"/>
              <a:gd name="T16" fmla="*/ 0 h 480"/>
              <a:gd name="T17" fmla="*/ 528 w 528"/>
              <a:gd name="T18" fmla="*/ 480 h 480"/>
            </a:gdLst>
            <a:ahLst/>
            <a:cxnLst>
              <a:cxn ang="T10">
                <a:pos x="T0" y="T1"/>
              </a:cxn>
              <a:cxn ang="T11">
                <a:pos x="T2" y="T3"/>
              </a:cxn>
              <a:cxn ang="T12">
                <a:pos x="T4" y="T5"/>
              </a:cxn>
              <a:cxn ang="T13">
                <a:pos x="T6" y="T7"/>
              </a:cxn>
              <a:cxn ang="T14">
                <a:pos x="T8" y="T9"/>
              </a:cxn>
            </a:cxnLst>
            <a:rect l="T15" t="T16" r="T17" b="T18"/>
            <a:pathLst>
              <a:path w="528" h="480">
                <a:moveTo>
                  <a:pt x="528" y="0"/>
                </a:moveTo>
                <a:lnTo>
                  <a:pt x="528" y="336"/>
                </a:lnTo>
                <a:lnTo>
                  <a:pt x="0" y="336"/>
                </a:lnTo>
                <a:lnTo>
                  <a:pt x="0" y="480"/>
                </a:lnTo>
                <a:lnTo>
                  <a:pt x="240" y="480"/>
                </a:lnTo>
              </a:path>
            </a:pathLst>
          </a:custGeom>
          <a:noFill/>
          <a:ln w="19050">
            <a:solidFill>
              <a:schemeClr val="tx1"/>
            </a:solidFill>
            <a:round/>
            <a:headEnd/>
            <a:tailEnd type="triangle" w="med" len="med"/>
          </a:ln>
        </p:spPr>
        <p:txBody>
          <a:bodyPr wrap="none" anchor="ctr"/>
          <a:lstStyle/>
          <a:p>
            <a:endParaRPr lang="en-US"/>
          </a:p>
        </p:txBody>
      </p:sp>
      <p:sp>
        <p:nvSpPr>
          <p:cNvPr id="52248" name="Line 28"/>
          <p:cNvSpPr>
            <a:spLocks noChangeShapeType="1"/>
          </p:cNvSpPr>
          <p:nvPr/>
        </p:nvSpPr>
        <p:spPr bwMode="auto">
          <a:xfrm>
            <a:off x="3733800" y="5549900"/>
            <a:ext cx="228600" cy="0"/>
          </a:xfrm>
          <a:prstGeom prst="line">
            <a:avLst/>
          </a:prstGeom>
          <a:noFill/>
          <a:ln w="19050">
            <a:solidFill>
              <a:schemeClr val="tx1"/>
            </a:solidFill>
            <a:round/>
            <a:headEnd/>
            <a:tailEnd type="triangle" w="med" len="med"/>
          </a:ln>
        </p:spPr>
        <p:txBody>
          <a:bodyPr wrap="none" anchor="ctr"/>
          <a:lstStyle/>
          <a:p>
            <a:endParaRPr lang="en-US"/>
          </a:p>
        </p:txBody>
      </p:sp>
      <p:sp>
        <p:nvSpPr>
          <p:cNvPr id="52249" name="Freeform 29"/>
          <p:cNvSpPr>
            <a:spLocks/>
          </p:cNvSpPr>
          <p:nvPr/>
        </p:nvSpPr>
        <p:spPr bwMode="auto">
          <a:xfrm>
            <a:off x="3200400" y="5549900"/>
            <a:ext cx="228600" cy="685800"/>
          </a:xfrm>
          <a:custGeom>
            <a:avLst/>
            <a:gdLst>
              <a:gd name="T0" fmla="*/ 0 w 144"/>
              <a:gd name="T1" fmla="*/ 1088707500 h 432"/>
              <a:gd name="T2" fmla="*/ 0 w 144"/>
              <a:gd name="T3" fmla="*/ 0 h 432"/>
              <a:gd name="T4" fmla="*/ 362902500 w 144"/>
              <a:gd name="T5" fmla="*/ 0 h 432"/>
              <a:gd name="T6" fmla="*/ 0 60000 65536"/>
              <a:gd name="T7" fmla="*/ 0 60000 65536"/>
              <a:gd name="T8" fmla="*/ 0 60000 65536"/>
              <a:gd name="T9" fmla="*/ 0 w 144"/>
              <a:gd name="T10" fmla="*/ 0 h 432"/>
              <a:gd name="T11" fmla="*/ 144 w 144"/>
              <a:gd name="T12" fmla="*/ 432 h 432"/>
            </a:gdLst>
            <a:ahLst/>
            <a:cxnLst>
              <a:cxn ang="T6">
                <a:pos x="T0" y="T1"/>
              </a:cxn>
              <a:cxn ang="T7">
                <a:pos x="T2" y="T3"/>
              </a:cxn>
              <a:cxn ang="T8">
                <a:pos x="T4" y="T5"/>
              </a:cxn>
            </a:cxnLst>
            <a:rect l="T9" t="T10" r="T11" b="T12"/>
            <a:pathLst>
              <a:path w="144" h="432">
                <a:moveTo>
                  <a:pt x="0" y="432"/>
                </a:moveTo>
                <a:lnTo>
                  <a:pt x="0" y="0"/>
                </a:lnTo>
                <a:lnTo>
                  <a:pt x="144" y="0"/>
                </a:lnTo>
              </a:path>
            </a:pathLst>
          </a:custGeom>
          <a:noFill/>
          <a:ln w="19050">
            <a:solidFill>
              <a:schemeClr val="tx1"/>
            </a:solidFill>
            <a:round/>
            <a:headEnd/>
            <a:tailEnd type="triangle" w="med" len="med"/>
          </a:ln>
        </p:spPr>
        <p:txBody>
          <a:bodyPr wrap="none" anchor="ctr"/>
          <a:lstStyle/>
          <a:p>
            <a:endParaRPr lang="en-US"/>
          </a:p>
        </p:txBody>
      </p:sp>
      <p:sp>
        <p:nvSpPr>
          <p:cNvPr id="52250" name="Line 30"/>
          <p:cNvSpPr>
            <a:spLocks noChangeShapeType="1"/>
          </p:cNvSpPr>
          <p:nvPr/>
        </p:nvSpPr>
        <p:spPr bwMode="auto">
          <a:xfrm>
            <a:off x="4343400" y="5168900"/>
            <a:ext cx="304800" cy="1588"/>
          </a:xfrm>
          <a:prstGeom prst="line">
            <a:avLst/>
          </a:prstGeom>
          <a:noFill/>
          <a:ln w="19050">
            <a:solidFill>
              <a:schemeClr val="tx1"/>
            </a:solidFill>
            <a:round/>
            <a:headEnd/>
            <a:tailEnd type="triangle" w="med" len="med"/>
          </a:ln>
        </p:spPr>
        <p:txBody>
          <a:bodyPr wrap="none" anchor="ctr"/>
          <a:lstStyle/>
          <a:p>
            <a:endParaRPr lang="en-US"/>
          </a:p>
        </p:txBody>
      </p:sp>
      <p:sp>
        <p:nvSpPr>
          <p:cNvPr id="52251" name="Line 31"/>
          <p:cNvSpPr>
            <a:spLocks noChangeShapeType="1"/>
          </p:cNvSpPr>
          <p:nvPr/>
        </p:nvSpPr>
        <p:spPr bwMode="auto">
          <a:xfrm>
            <a:off x="4876800" y="4635500"/>
            <a:ext cx="228600" cy="0"/>
          </a:xfrm>
          <a:prstGeom prst="line">
            <a:avLst/>
          </a:prstGeom>
          <a:noFill/>
          <a:ln w="19050">
            <a:solidFill>
              <a:schemeClr val="tx1"/>
            </a:solidFill>
            <a:round/>
            <a:headEnd/>
            <a:tailEnd/>
          </a:ln>
        </p:spPr>
        <p:txBody>
          <a:bodyPr wrap="none" anchor="ctr"/>
          <a:lstStyle/>
          <a:p>
            <a:endParaRPr lang="en-US"/>
          </a:p>
        </p:txBody>
      </p:sp>
      <p:sp>
        <p:nvSpPr>
          <p:cNvPr id="52252" name="Text Box 32"/>
          <p:cNvSpPr txBox="1">
            <a:spLocks noChangeArrowheads="1"/>
          </p:cNvSpPr>
          <p:nvPr/>
        </p:nvSpPr>
        <p:spPr bwMode="auto">
          <a:xfrm>
            <a:off x="5562600" y="2743200"/>
            <a:ext cx="1560513" cy="396875"/>
          </a:xfrm>
          <a:prstGeom prst="rect">
            <a:avLst/>
          </a:prstGeom>
          <a:noFill/>
          <a:ln w="12700">
            <a:noFill/>
            <a:miter lim="800000"/>
            <a:headEnd/>
            <a:tailEnd/>
          </a:ln>
        </p:spPr>
        <p:txBody>
          <a:bodyPr wrap="none">
            <a:spAutoFit/>
          </a:bodyPr>
          <a:lstStyle/>
          <a:p>
            <a:r>
              <a:rPr lang="en-US" sz="2000" b="1">
                <a:solidFill>
                  <a:schemeClr val="tx1"/>
                </a:solidFill>
                <a:latin typeface="Times" charset="0"/>
              </a:rPr>
              <a:t>Inst Address</a:t>
            </a:r>
            <a:endParaRPr lang="en-US" sz="2000"/>
          </a:p>
        </p:txBody>
      </p:sp>
      <p:sp>
        <p:nvSpPr>
          <p:cNvPr id="52253" name="Text Box 33"/>
          <p:cNvSpPr txBox="1">
            <a:spLocks noChangeArrowheads="1"/>
          </p:cNvSpPr>
          <p:nvPr/>
        </p:nvSpPr>
        <p:spPr bwMode="auto">
          <a:xfrm>
            <a:off x="4579938" y="3962400"/>
            <a:ext cx="296862" cy="336550"/>
          </a:xfrm>
          <a:prstGeom prst="rect">
            <a:avLst/>
          </a:prstGeom>
          <a:noFill/>
          <a:ln w="12700">
            <a:noFill/>
            <a:miter lim="800000"/>
            <a:headEnd/>
            <a:tailEnd/>
          </a:ln>
        </p:spPr>
        <p:txBody>
          <a:bodyPr wrap="none">
            <a:spAutoFit/>
          </a:bodyPr>
          <a:lstStyle/>
          <a:p>
            <a:r>
              <a:rPr lang="en-US" sz="1600">
                <a:solidFill>
                  <a:schemeClr val="tx1"/>
                </a:solidFill>
              </a:rPr>
              <a:t>0</a:t>
            </a:r>
          </a:p>
        </p:txBody>
      </p:sp>
      <p:sp>
        <p:nvSpPr>
          <p:cNvPr id="52254" name="Text Box 34"/>
          <p:cNvSpPr txBox="1">
            <a:spLocks noChangeArrowheads="1"/>
          </p:cNvSpPr>
          <p:nvPr/>
        </p:nvSpPr>
        <p:spPr bwMode="auto">
          <a:xfrm>
            <a:off x="4572000" y="4921250"/>
            <a:ext cx="296863" cy="336550"/>
          </a:xfrm>
          <a:prstGeom prst="rect">
            <a:avLst/>
          </a:prstGeom>
          <a:noFill/>
          <a:ln w="12700">
            <a:noFill/>
            <a:miter lim="800000"/>
            <a:headEnd/>
            <a:tailEnd/>
          </a:ln>
        </p:spPr>
        <p:txBody>
          <a:bodyPr wrap="none">
            <a:spAutoFit/>
          </a:bodyPr>
          <a:lstStyle/>
          <a:p>
            <a:r>
              <a:rPr lang="en-US" sz="1600">
                <a:solidFill>
                  <a:schemeClr val="tx1"/>
                </a:solidFill>
              </a:rPr>
              <a:t>1</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800100" y="249112"/>
            <a:ext cx="7564438" cy="474663"/>
          </a:xfrm>
        </p:spPr>
        <p:txBody>
          <a:bodyPr>
            <a:normAutofit fontScale="90000"/>
          </a:bodyPr>
          <a:lstStyle/>
          <a:p>
            <a:r>
              <a:rPr lang="en-US" dirty="0" smtClean="0">
                <a:ea typeface="ＭＳ Ｐゴシック" pitchFamily="34" charset="-128"/>
              </a:rPr>
              <a:t>Values of </a:t>
            </a:r>
            <a:r>
              <a:rPr lang="en-US" dirty="0" smtClean="0">
                <a:ea typeface="ＭＳ Ｐゴシック" pitchFamily="34" charset="-128"/>
              </a:rPr>
              <a:t>the Control Signals</a:t>
            </a:r>
          </a:p>
        </p:txBody>
      </p:sp>
      <p:sp>
        <p:nvSpPr>
          <p:cNvPr id="54275" name="Rectangle 3"/>
          <p:cNvSpPr>
            <a:spLocks noGrp="1" noChangeArrowheads="1"/>
          </p:cNvSpPr>
          <p:nvPr>
            <p:ph type="body" idx="1"/>
          </p:nvPr>
        </p:nvSpPr>
        <p:spPr>
          <a:xfrm>
            <a:off x="12700" y="1040416"/>
            <a:ext cx="4876800" cy="1397000"/>
          </a:xfrm>
        </p:spPr>
        <p:txBody>
          <a:bodyPr>
            <a:normAutofit fontScale="92500" lnSpcReduction="20000"/>
          </a:bodyPr>
          <a:lstStyle/>
          <a:p>
            <a:pPr>
              <a:spcBef>
                <a:spcPct val="30000"/>
              </a:spcBef>
              <a:tabLst>
                <a:tab pos="1600200" algn="l"/>
              </a:tabLst>
            </a:pPr>
            <a:r>
              <a:rPr lang="en-US" sz="2400" dirty="0" err="1" smtClean="0">
                <a:solidFill>
                  <a:schemeClr val="accent1"/>
                </a:solidFill>
                <a:ea typeface="ＭＳ Ｐゴシック" pitchFamily="34" charset="-128"/>
              </a:rPr>
              <a:t>ExtOp</a:t>
            </a:r>
            <a:r>
              <a:rPr lang="en-US" sz="2400" dirty="0" smtClean="0">
                <a:solidFill>
                  <a:schemeClr val="accent1"/>
                </a:solidFill>
                <a:ea typeface="ＭＳ Ｐゴシック" pitchFamily="34" charset="-128"/>
              </a:rPr>
              <a:t>:</a:t>
            </a:r>
            <a:r>
              <a:rPr lang="en-US" sz="2400" dirty="0" smtClean="0">
                <a:ea typeface="ＭＳ Ｐゴシック" pitchFamily="34" charset="-128"/>
              </a:rPr>
              <a:t>	zero, sign</a:t>
            </a:r>
          </a:p>
          <a:p>
            <a:pPr>
              <a:spcBef>
                <a:spcPct val="30000"/>
              </a:spcBef>
              <a:tabLst>
                <a:tab pos="1600200" algn="l"/>
              </a:tabLst>
            </a:pPr>
            <a:r>
              <a:rPr lang="en-US" sz="2400" dirty="0" err="1" smtClean="0">
                <a:solidFill>
                  <a:schemeClr val="accent1"/>
                </a:solidFill>
                <a:ea typeface="ＭＳ Ｐゴシック" pitchFamily="34" charset="-128"/>
              </a:rPr>
              <a:t>ALUsrc</a:t>
            </a:r>
            <a:r>
              <a:rPr lang="en-US" sz="2400" dirty="0" smtClean="0">
                <a:solidFill>
                  <a:schemeClr val="accent1"/>
                </a:solidFill>
                <a:ea typeface="ＭＳ Ｐゴシック" pitchFamily="34" charset="-128"/>
              </a:rPr>
              <a:t>:</a:t>
            </a:r>
            <a:r>
              <a:rPr lang="en-US" sz="2400" dirty="0" smtClean="0">
                <a:ea typeface="ＭＳ Ｐゴシック" pitchFamily="34" charset="-128"/>
              </a:rPr>
              <a:t>	0 </a:t>
            </a:r>
            <a:r>
              <a:rPr lang="en-US" sz="2400" dirty="0" smtClean="0">
                <a:ea typeface="ＭＳ Ｐゴシック" pitchFamily="34" charset="-128"/>
                <a:sym typeface="Symbol" pitchFamily="18" charset="2"/>
              </a:rPr>
              <a:t></a:t>
            </a:r>
            <a:r>
              <a:rPr lang="en-US" sz="2400" dirty="0" smtClean="0">
                <a:ea typeface="ＭＳ Ｐゴシック" pitchFamily="34" charset="-128"/>
              </a:rPr>
              <a:t> </a:t>
            </a:r>
            <a:r>
              <a:rPr lang="en-US" sz="2400" dirty="0" err="1" smtClean="0">
                <a:ea typeface="ＭＳ Ｐゴシック" pitchFamily="34" charset="-128"/>
              </a:rPr>
              <a:t>reg</a:t>
            </a:r>
            <a:r>
              <a:rPr lang="en-US" sz="2400" dirty="0" smtClean="0">
                <a:ea typeface="ＭＳ Ｐゴシック" pitchFamily="34" charset="-128"/>
              </a:rPr>
              <a:t>; </a:t>
            </a:r>
            <a:br>
              <a:rPr lang="en-US" sz="2400" dirty="0" smtClean="0">
                <a:ea typeface="ＭＳ Ｐゴシック" pitchFamily="34" charset="-128"/>
              </a:rPr>
            </a:br>
            <a:r>
              <a:rPr lang="en-US" sz="2400" dirty="0" smtClean="0">
                <a:ea typeface="ＭＳ Ｐゴシック" pitchFamily="34" charset="-128"/>
              </a:rPr>
              <a:t>	1 </a:t>
            </a:r>
            <a:r>
              <a:rPr lang="en-US" sz="2400" dirty="0" smtClean="0">
                <a:ea typeface="ＭＳ Ｐゴシック" pitchFamily="34" charset="-128"/>
                <a:sym typeface="Symbol" pitchFamily="18" charset="2"/>
              </a:rPr>
              <a:t></a:t>
            </a:r>
            <a:r>
              <a:rPr lang="en-US" sz="2400" dirty="0" smtClean="0">
                <a:ea typeface="ＭＳ Ｐゴシック" pitchFamily="34" charset="-128"/>
              </a:rPr>
              <a:t> </a:t>
            </a:r>
            <a:r>
              <a:rPr lang="en-US" sz="2400" dirty="0" err="1" smtClean="0">
                <a:ea typeface="ＭＳ Ｐゴシック" pitchFamily="34" charset="-128"/>
              </a:rPr>
              <a:t>imm</a:t>
            </a:r>
            <a:endParaRPr lang="en-US" sz="2400" dirty="0" smtClean="0">
              <a:ea typeface="ＭＳ Ｐゴシック" pitchFamily="34" charset="-128"/>
            </a:endParaRPr>
          </a:p>
          <a:p>
            <a:pPr>
              <a:spcBef>
                <a:spcPct val="30000"/>
              </a:spcBef>
              <a:tabLst>
                <a:tab pos="1600200" algn="l"/>
              </a:tabLst>
            </a:pPr>
            <a:r>
              <a:rPr lang="en-US" sz="2400" dirty="0" err="1" smtClean="0">
                <a:solidFill>
                  <a:schemeClr val="accent1"/>
                </a:solidFill>
                <a:ea typeface="ＭＳ Ｐゴシック" pitchFamily="34" charset="-128"/>
              </a:rPr>
              <a:t>ALUctr</a:t>
            </a:r>
            <a:r>
              <a:rPr lang="en-US" sz="2400" dirty="0" smtClean="0">
                <a:solidFill>
                  <a:schemeClr val="accent1"/>
                </a:solidFill>
                <a:ea typeface="ＭＳ Ｐゴシック" pitchFamily="34" charset="-128"/>
              </a:rPr>
              <a:t>:</a:t>
            </a:r>
            <a:r>
              <a:rPr lang="en-US" sz="2400" dirty="0" smtClean="0">
                <a:ea typeface="ＭＳ Ｐゴシック" pitchFamily="34" charset="-128"/>
              </a:rPr>
              <a:t>	</a:t>
            </a:r>
            <a:r>
              <a:rPr lang="en-US" sz="2000" dirty="0" smtClean="0">
                <a:ea typeface="ＭＳ Ｐゴシック" pitchFamily="34" charset="-128"/>
              </a:rPr>
              <a:t>ADD</a:t>
            </a:r>
            <a:r>
              <a:rPr lang="en-US" sz="2400" dirty="0" smtClean="0">
                <a:ea typeface="ＭＳ Ｐゴシック" pitchFamily="34" charset="-128"/>
              </a:rPr>
              <a:t>, </a:t>
            </a:r>
            <a:r>
              <a:rPr lang="en-US" sz="2000" dirty="0" smtClean="0">
                <a:ea typeface="ＭＳ Ｐゴシック" pitchFamily="34" charset="-128"/>
              </a:rPr>
              <a:t>SUB</a:t>
            </a:r>
            <a:r>
              <a:rPr lang="en-US" sz="2400" dirty="0" smtClean="0">
                <a:ea typeface="ＭＳ Ｐゴシック" pitchFamily="34" charset="-128"/>
              </a:rPr>
              <a:t>, </a:t>
            </a:r>
            <a:r>
              <a:rPr lang="en-US" sz="2000" dirty="0" smtClean="0">
                <a:ea typeface="ＭＳ Ｐゴシック" pitchFamily="34" charset="-128"/>
              </a:rPr>
              <a:t>OR</a:t>
            </a:r>
            <a:endParaRPr lang="en-US" sz="2400" dirty="0" smtClean="0">
              <a:ea typeface="ＭＳ Ｐゴシック" pitchFamily="34" charset="-128"/>
            </a:endParaRPr>
          </a:p>
        </p:txBody>
      </p:sp>
      <p:sp>
        <p:nvSpPr>
          <p:cNvPr id="54276" name="Rectangle 4"/>
          <p:cNvSpPr>
            <a:spLocks noChangeArrowheads="1"/>
          </p:cNvSpPr>
          <p:nvPr/>
        </p:nvSpPr>
        <p:spPr bwMode="auto">
          <a:xfrm>
            <a:off x="4229100" y="1034552"/>
            <a:ext cx="4876800" cy="1379801"/>
          </a:xfrm>
          <a:prstGeom prst="rect">
            <a:avLst/>
          </a:prstGeom>
          <a:noFill/>
          <a:ln w="12700">
            <a:noFill/>
            <a:miter lim="800000"/>
            <a:headEnd/>
            <a:tailEnd/>
          </a:ln>
        </p:spPr>
        <p:txBody>
          <a:bodyPr lIns="63500" tIns="25400" rIns="63500" bIns="25400">
            <a:spAutoFit/>
          </a:bodyPr>
          <a:lstStyle/>
          <a:p>
            <a:pPr marL="203200" indent="-203200">
              <a:lnSpc>
                <a:spcPct val="75000"/>
              </a:lnSpc>
              <a:spcBef>
                <a:spcPct val="30000"/>
              </a:spcBef>
              <a:buFontTx/>
              <a:buChar char="°"/>
              <a:tabLst>
                <a:tab pos="1600200" algn="l"/>
              </a:tabLst>
            </a:pPr>
            <a:r>
              <a:rPr lang="en-US" sz="2200" dirty="0" err="1" smtClean="0">
                <a:solidFill>
                  <a:schemeClr val="accent1"/>
                </a:solidFill>
                <a:latin typeface="+mj-lt"/>
              </a:rPr>
              <a:t>MemWr</a:t>
            </a:r>
            <a:r>
              <a:rPr lang="en-US" sz="2200" dirty="0" smtClean="0">
                <a:solidFill>
                  <a:schemeClr val="accent1"/>
                </a:solidFill>
                <a:latin typeface="+mj-lt"/>
              </a:rPr>
              <a:t>:</a:t>
            </a:r>
            <a:r>
              <a:rPr lang="en-US" sz="2200" dirty="0" smtClean="0">
                <a:solidFill>
                  <a:schemeClr val="tx1"/>
                </a:solidFill>
                <a:latin typeface="+mj-lt"/>
              </a:rPr>
              <a:t>	1 </a:t>
            </a:r>
            <a:r>
              <a:rPr lang="en-US" sz="2200" dirty="0" smtClean="0">
                <a:solidFill>
                  <a:schemeClr val="tx1"/>
                </a:solidFill>
                <a:latin typeface="+mj-lt"/>
                <a:sym typeface="Symbol" pitchFamily="18" charset="2"/>
              </a:rPr>
              <a:t></a:t>
            </a:r>
            <a:r>
              <a:rPr lang="en-US" sz="2200" dirty="0" smtClean="0">
                <a:solidFill>
                  <a:schemeClr val="tx1"/>
                </a:solidFill>
                <a:latin typeface="+mj-lt"/>
              </a:rPr>
              <a:t> write memory</a:t>
            </a:r>
          </a:p>
          <a:p>
            <a:pPr marL="203200" indent="-203200">
              <a:lnSpc>
                <a:spcPct val="75000"/>
              </a:lnSpc>
              <a:spcBef>
                <a:spcPct val="30000"/>
              </a:spcBef>
              <a:buFontTx/>
              <a:buChar char="°"/>
              <a:tabLst>
                <a:tab pos="1600200" algn="l"/>
              </a:tabLst>
            </a:pPr>
            <a:r>
              <a:rPr lang="en-US" sz="2200" dirty="0" err="1" smtClean="0">
                <a:solidFill>
                  <a:schemeClr val="accent1"/>
                </a:solidFill>
                <a:latin typeface="+mj-lt"/>
              </a:rPr>
              <a:t>MemtoReg</a:t>
            </a:r>
            <a:r>
              <a:rPr lang="en-US" sz="2200" dirty="0">
                <a:solidFill>
                  <a:schemeClr val="accent1"/>
                </a:solidFill>
                <a:latin typeface="+mj-lt"/>
              </a:rPr>
              <a:t>:</a:t>
            </a:r>
            <a:r>
              <a:rPr lang="en-US" sz="2200" dirty="0">
                <a:solidFill>
                  <a:schemeClr val="tx1"/>
                </a:solidFill>
                <a:latin typeface="+mj-lt"/>
              </a:rPr>
              <a:t> 0 </a:t>
            </a:r>
            <a:r>
              <a:rPr lang="en-US" sz="2200" dirty="0">
                <a:solidFill>
                  <a:schemeClr val="tx1"/>
                </a:solidFill>
                <a:latin typeface="+mj-lt"/>
                <a:sym typeface="Symbol" pitchFamily="18" charset="2"/>
              </a:rPr>
              <a:t></a:t>
            </a:r>
            <a:r>
              <a:rPr lang="en-US" sz="2200" dirty="0">
                <a:solidFill>
                  <a:schemeClr val="tx1"/>
                </a:solidFill>
                <a:latin typeface="+mj-lt"/>
              </a:rPr>
              <a:t> </a:t>
            </a:r>
            <a:r>
              <a:rPr lang="en-US" sz="2200" dirty="0" err="1">
                <a:solidFill>
                  <a:schemeClr val="tx1"/>
                </a:solidFill>
                <a:latin typeface="+mj-lt"/>
              </a:rPr>
              <a:t>alu</a:t>
            </a:r>
            <a:r>
              <a:rPr lang="en-US" sz="2200" dirty="0">
                <a:solidFill>
                  <a:schemeClr val="tx1"/>
                </a:solidFill>
                <a:latin typeface="+mj-lt"/>
              </a:rPr>
              <a:t>; 1 </a:t>
            </a:r>
            <a:r>
              <a:rPr lang="en-US" sz="2200" dirty="0">
                <a:solidFill>
                  <a:schemeClr val="tx1"/>
                </a:solidFill>
                <a:latin typeface="+mj-lt"/>
                <a:sym typeface="Symbol" pitchFamily="18" charset="2"/>
              </a:rPr>
              <a:t></a:t>
            </a:r>
            <a:r>
              <a:rPr lang="en-US" sz="2200" dirty="0">
                <a:solidFill>
                  <a:schemeClr val="tx1"/>
                </a:solidFill>
                <a:latin typeface="+mj-lt"/>
              </a:rPr>
              <a:t> </a:t>
            </a:r>
            <a:r>
              <a:rPr lang="en-US" sz="2200" dirty="0" err="1">
                <a:solidFill>
                  <a:schemeClr val="tx1"/>
                </a:solidFill>
                <a:latin typeface="+mj-lt"/>
              </a:rPr>
              <a:t>mem</a:t>
            </a:r>
            <a:endParaRPr lang="en-US" sz="2200" dirty="0">
              <a:solidFill>
                <a:schemeClr val="tx1"/>
              </a:solidFill>
              <a:latin typeface="+mj-lt"/>
            </a:endParaRPr>
          </a:p>
          <a:p>
            <a:pPr marL="203200" indent="-203200">
              <a:lnSpc>
                <a:spcPct val="75000"/>
              </a:lnSpc>
              <a:spcBef>
                <a:spcPct val="30000"/>
              </a:spcBef>
              <a:buFontTx/>
              <a:buChar char="°"/>
              <a:tabLst>
                <a:tab pos="1600200" algn="l"/>
              </a:tabLst>
            </a:pPr>
            <a:r>
              <a:rPr lang="en-US" sz="2200" dirty="0" err="1">
                <a:solidFill>
                  <a:schemeClr val="accent1"/>
                </a:solidFill>
                <a:latin typeface="+mj-lt"/>
              </a:rPr>
              <a:t>RegDst</a:t>
            </a:r>
            <a:r>
              <a:rPr lang="en-US" sz="2200" dirty="0">
                <a:solidFill>
                  <a:schemeClr val="accent1"/>
                </a:solidFill>
                <a:latin typeface="+mj-lt"/>
              </a:rPr>
              <a:t>:</a:t>
            </a:r>
            <a:r>
              <a:rPr lang="en-US" sz="2200" dirty="0">
                <a:solidFill>
                  <a:schemeClr val="tx1"/>
                </a:solidFill>
                <a:latin typeface="+mj-lt"/>
              </a:rPr>
              <a:t>	0 </a:t>
            </a:r>
            <a:r>
              <a:rPr lang="en-US" sz="2200" dirty="0">
                <a:solidFill>
                  <a:schemeClr val="tx1"/>
                </a:solidFill>
                <a:latin typeface="+mj-lt"/>
                <a:sym typeface="Symbol" pitchFamily="18" charset="2"/>
              </a:rPr>
              <a:t></a:t>
            </a:r>
            <a:r>
              <a:rPr lang="en-US" sz="2200" dirty="0">
                <a:solidFill>
                  <a:schemeClr val="tx1"/>
                </a:solidFill>
                <a:latin typeface="+mj-lt"/>
              </a:rPr>
              <a:t> </a:t>
            </a:r>
            <a:r>
              <a:rPr lang="en-US" sz="2200" dirty="0" err="1">
                <a:solidFill>
                  <a:schemeClr val="tx1"/>
                </a:solidFill>
                <a:latin typeface="+mj-lt"/>
              </a:rPr>
              <a:t>rt</a:t>
            </a:r>
            <a:r>
              <a:rPr lang="en-US" sz="2200" dirty="0">
                <a:solidFill>
                  <a:schemeClr val="tx1"/>
                </a:solidFill>
                <a:latin typeface="+mj-lt"/>
              </a:rPr>
              <a:t>; 1 </a:t>
            </a:r>
            <a:r>
              <a:rPr lang="en-US" sz="2200" dirty="0">
                <a:solidFill>
                  <a:schemeClr val="tx1"/>
                </a:solidFill>
                <a:latin typeface="+mj-lt"/>
                <a:sym typeface="Symbol" pitchFamily="18" charset="2"/>
              </a:rPr>
              <a:t></a:t>
            </a:r>
            <a:r>
              <a:rPr lang="en-US" sz="2200" dirty="0">
                <a:solidFill>
                  <a:schemeClr val="tx1"/>
                </a:solidFill>
                <a:latin typeface="+mj-lt"/>
              </a:rPr>
              <a:t> rd</a:t>
            </a:r>
          </a:p>
          <a:p>
            <a:pPr marL="203200" indent="-203200">
              <a:lnSpc>
                <a:spcPct val="75000"/>
              </a:lnSpc>
              <a:spcBef>
                <a:spcPct val="30000"/>
              </a:spcBef>
              <a:buFontTx/>
              <a:buChar char="°"/>
              <a:tabLst>
                <a:tab pos="1600200" algn="l"/>
              </a:tabLst>
            </a:pPr>
            <a:r>
              <a:rPr lang="en-US" sz="2200" dirty="0" err="1">
                <a:solidFill>
                  <a:schemeClr val="accent1"/>
                </a:solidFill>
                <a:latin typeface="+mj-lt"/>
              </a:rPr>
              <a:t>RegWr</a:t>
            </a:r>
            <a:r>
              <a:rPr lang="en-US" sz="2200" dirty="0">
                <a:solidFill>
                  <a:schemeClr val="accent1"/>
                </a:solidFill>
                <a:latin typeface="+mj-lt"/>
              </a:rPr>
              <a:t>:</a:t>
            </a:r>
            <a:r>
              <a:rPr lang="en-US" sz="2200" dirty="0">
                <a:solidFill>
                  <a:schemeClr val="tx1"/>
                </a:solidFill>
                <a:latin typeface="+mj-lt"/>
              </a:rPr>
              <a:t>	1 </a:t>
            </a:r>
            <a:r>
              <a:rPr lang="en-US" sz="2200" dirty="0">
                <a:solidFill>
                  <a:schemeClr val="tx1"/>
                </a:solidFill>
                <a:latin typeface="+mj-lt"/>
                <a:sym typeface="Symbol" pitchFamily="18" charset="2"/>
              </a:rPr>
              <a:t></a:t>
            </a:r>
            <a:r>
              <a:rPr lang="en-US" sz="2200" dirty="0">
                <a:solidFill>
                  <a:schemeClr val="tx1"/>
                </a:solidFill>
                <a:latin typeface="+mj-lt"/>
              </a:rPr>
              <a:t> write register</a:t>
            </a:r>
          </a:p>
        </p:txBody>
      </p:sp>
      <p:sp>
        <p:nvSpPr>
          <p:cNvPr id="54277" name="Rectangle 5"/>
          <p:cNvSpPr>
            <a:spLocks noChangeArrowheads="1"/>
          </p:cNvSpPr>
          <p:nvPr/>
        </p:nvSpPr>
        <p:spPr bwMode="auto">
          <a:xfrm>
            <a:off x="6324600" y="4317016"/>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32</a:t>
            </a:r>
          </a:p>
        </p:txBody>
      </p:sp>
      <p:sp>
        <p:nvSpPr>
          <p:cNvPr id="54278" name="Rectangle 6"/>
          <p:cNvSpPr>
            <a:spLocks noChangeArrowheads="1"/>
          </p:cNvSpPr>
          <p:nvPr/>
        </p:nvSpPr>
        <p:spPr bwMode="auto">
          <a:xfrm>
            <a:off x="5437188" y="2704116"/>
            <a:ext cx="1039812" cy="393700"/>
          </a:xfrm>
          <a:prstGeom prst="rect">
            <a:avLst/>
          </a:prstGeom>
          <a:noFill/>
          <a:ln w="12700">
            <a:noFill/>
            <a:miter lim="800000"/>
            <a:headEnd/>
            <a:tailEnd/>
          </a:ln>
        </p:spPr>
        <p:txBody>
          <a:bodyPr lIns="90488" tIns="44450" rIns="90488" bIns="44450">
            <a:spAutoFit/>
          </a:bodyPr>
          <a:lstStyle/>
          <a:p>
            <a:r>
              <a:rPr lang="en-US" sz="2000" u="sng">
                <a:solidFill>
                  <a:srgbClr val="FF0000"/>
                </a:solidFill>
                <a:latin typeface="Times" charset="0"/>
              </a:rPr>
              <a:t>ALUctr</a:t>
            </a:r>
          </a:p>
        </p:txBody>
      </p:sp>
      <p:sp>
        <p:nvSpPr>
          <p:cNvPr id="54279" name="Rectangle 7"/>
          <p:cNvSpPr>
            <a:spLocks noChangeArrowheads="1"/>
          </p:cNvSpPr>
          <p:nvPr/>
        </p:nvSpPr>
        <p:spPr bwMode="auto">
          <a:xfrm>
            <a:off x="2438400" y="5079016"/>
            <a:ext cx="490538"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clk</a:t>
            </a:r>
          </a:p>
        </p:txBody>
      </p:sp>
      <p:sp>
        <p:nvSpPr>
          <p:cNvPr id="54280" name="Rectangle 8"/>
          <p:cNvSpPr>
            <a:spLocks noChangeArrowheads="1"/>
          </p:cNvSpPr>
          <p:nvPr/>
        </p:nvSpPr>
        <p:spPr bwMode="auto">
          <a:xfrm>
            <a:off x="1893888" y="4174141"/>
            <a:ext cx="714375" cy="363538"/>
          </a:xfrm>
          <a:prstGeom prst="rect">
            <a:avLst/>
          </a:prstGeom>
          <a:noFill/>
          <a:ln w="12700">
            <a:noFill/>
            <a:miter lim="800000"/>
            <a:headEnd/>
            <a:tailEnd/>
          </a:ln>
        </p:spPr>
        <p:txBody>
          <a:bodyPr wrap="none" lIns="90488" tIns="44450" rIns="90488" bIns="44450">
            <a:spAutoFit/>
          </a:bodyPr>
          <a:lstStyle/>
          <a:p>
            <a:r>
              <a:rPr lang="en-US" sz="1800">
                <a:solidFill>
                  <a:schemeClr val="tx1"/>
                </a:solidFill>
                <a:latin typeface="Times" charset="0"/>
              </a:rPr>
              <a:t>busW</a:t>
            </a:r>
          </a:p>
        </p:txBody>
      </p:sp>
      <p:sp>
        <p:nvSpPr>
          <p:cNvPr id="54281" name="Rectangle 9"/>
          <p:cNvSpPr>
            <a:spLocks noChangeArrowheads="1"/>
          </p:cNvSpPr>
          <p:nvPr/>
        </p:nvSpPr>
        <p:spPr bwMode="auto">
          <a:xfrm>
            <a:off x="2016125" y="3478816"/>
            <a:ext cx="914400" cy="393700"/>
          </a:xfrm>
          <a:prstGeom prst="rect">
            <a:avLst/>
          </a:prstGeom>
          <a:noFill/>
          <a:ln w="12700">
            <a:noFill/>
            <a:miter lim="800000"/>
            <a:headEnd/>
            <a:tailEnd/>
          </a:ln>
        </p:spPr>
        <p:txBody>
          <a:bodyPr wrap="none" lIns="90488" tIns="44450" rIns="90488" bIns="44450">
            <a:spAutoFit/>
          </a:bodyPr>
          <a:lstStyle/>
          <a:p>
            <a:r>
              <a:rPr lang="en-US" sz="2000" u="sng">
                <a:solidFill>
                  <a:srgbClr val="FF0000"/>
                </a:solidFill>
                <a:latin typeface="Times" charset="0"/>
              </a:rPr>
              <a:t>RegWr</a:t>
            </a:r>
          </a:p>
        </p:txBody>
      </p:sp>
      <p:sp>
        <p:nvSpPr>
          <p:cNvPr id="54282" name="Line 10"/>
          <p:cNvSpPr>
            <a:spLocks noChangeShapeType="1"/>
          </p:cNvSpPr>
          <p:nvPr/>
        </p:nvSpPr>
        <p:spPr bwMode="auto">
          <a:xfrm flipH="1">
            <a:off x="2203450" y="4493229"/>
            <a:ext cx="88900" cy="128587"/>
          </a:xfrm>
          <a:prstGeom prst="line">
            <a:avLst/>
          </a:prstGeom>
          <a:noFill/>
          <a:ln w="12700">
            <a:solidFill>
              <a:schemeClr val="tx1"/>
            </a:solidFill>
            <a:round/>
            <a:headEnd/>
            <a:tailEnd/>
          </a:ln>
        </p:spPr>
        <p:txBody>
          <a:bodyPr wrap="none" anchor="ctr"/>
          <a:lstStyle/>
          <a:p>
            <a:endParaRPr lang="en-US"/>
          </a:p>
        </p:txBody>
      </p:sp>
      <p:sp>
        <p:nvSpPr>
          <p:cNvPr id="54283" name="Rectangle 11"/>
          <p:cNvSpPr>
            <a:spLocks noChangeArrowheads="1"/>
          </p:cNvSpPr>
          <p:nvPr/>
        </p:nvSpPr>
        <p:spPr bwMode="auto">
          <a:xfrm>
            <a:off x="2055813" y="4593241"/>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32</a:t>
            </a:r>
          </a:p>
        </p:txBody>
      </p:sp>
      <p:sp>
        <p:nvSpPr>
          <p:cNvPr id="54284" name="Line 12"/>
          <p:cNvSpPr>
            <a:spLocks noChangeShapeType="1"/>
          </p:cNvSpPr>
          <p:nvPr/>
        </p:nvSpPr>
        <p:spPr bwMode="auto">
          <a:xfrm flipH="1">
            <a:off x="5029200" y="4317016"/>
            <a:ext cx="88900" cy="130175"/>
          </a:xfrm>
          <a:prstGeom prst="line">
            <a:avLst/>
          </a:prstGeom>
          <a:noFill/>
          <a:ln w="12700">
            <a:solidFill>
              <a:schemeClr val="tx1"/>
            </a:solidFill>
            <a:round/>
            <a:headEnd/>
            <a:tailEnd/>
          </a:ln>
        </p:spPr>
        <p:txBody>
          <a:bodyPr wrap="none" anchor="ctr"/>
          <a:lstStyle/>
          <a:p>
            <a:endParaRPr lang="en-US"/>
          </a:p>
        </p:txBody>
      </p:sp>
      <p:sp>
        <p:nvSpPr>
          <p:cNvPr id="54285" name="Rectangle 13"/>
          <p:cNvSpPr>
            <a:spLocks noChangeArrowheads="1"/>
          </p:cNvSpPr>
          <p:nvPr/>
        </p:nvSpPr>
        <p:spPr bwMode="auto">
          <a:xfrm>
            <a:off x="4876800" y="4012216"/>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32</a:t>
            </a:r>
          </a:p>
        </p:txBody>
      </p:sp>
      <p:sp>
        <p:nvSpPr>
          <p:cNvPr id="54286" name="Rectangle 14"/>
          <p:cNvSpPr>
            <a:spLocks noChangeArrowheads="1"/>
          </p:cNvSpPr>
          <p:nvPr/>
        </p:nvSpPr>
        <p:spPr bwMode="auto">
          <a:xfrm>
            <a:off x="4083050" y="4012216"/>
            <a:ext cx="717550"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busA</a:t>
            </a:r>
          </a:p>
        </p:txBody>
      </p:sp>
      <p:sp>
        <p:nvSpPr>
          <p:cNvPr id="54287" name="Line 15"/>
          <p:cNvSpPr>
            <a:spLocks noChangeShapeType="1"/>
          </p:cNvSpPr>
          <p:nvPr/>
        </p:nvSpPr>
        <p:spPr bwMode="auto">
          <a:xfrm flipV="1">
            <a:off x="4343400" y="4850416"/>
            <a:ext cx="76200" cy="152400"/>
          </a:xfrm>
          <a:prstGeom prst="line">
            <a:avLst/>
          </a:prstGeom>
          <a:noFill/>
          <a:ln w="12700">
            <a:solidFill>
              <a:schemeClr val="tx1"/>
            </a:solidFill>
            <a:round/>
            <a:headEnd/>
            <a:tailEnd/>
          </a:ln>
        </p:spPr>
        <p:txBody>
          <a:bodyPr wrap="none" anchor="ctr"/>
          <a:lstStyle/>
          <a:p>
            <a:endParaRPr lang="en-US"/>
          </a:p>
        </p:txBody>
      </p:sp>
      <p:sp>
        <p:nvSpPr>
          <p:cNvPr id="54288" name="Rectangle 16"/>
          <p:cNvSpPr>
            <a:spLocks noChangeArrowheads="1"/>
          </p:cNvSpPr>
          <p:nvPr/>
        </p:nvSpPr>
        <p:spPr bwMode="auto">
          <a:xfrm>
            <a:off x="4187825" y="4974241"/>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32</a:t>
            </a:r>
          </a:p>
        </p:txBody>
      </p:sp>
      <p:sp>
        <p:nvSpPr>
          <p:cNvPr id="54289" name="Rectangle 17"/>
          <p:cNvSpPr>
            <a:spLocks noChangeArrowheads="1"/>
          </p:cNvSpPr>
          <p:nvPr/>
        </p:nvSpPr>
        <p:spPr bwMode="auto">
          <a:xfrm>
            <a:off x="4114800" y="4545616"/>
            <a:ext cx="703263"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busB</a:t>
            </a:r>
          </a:p>
        </p:txBody>
      </p:sp>
      <p:sp>
        <p:nvSpPr>
          <p:cNvPr id="54290" name="Line 18"/>
          <p:cNvSpPr>
            <a:spLocks noChangeShapeType="1"/>
          </p:cNvSpPr>
          <p:nvPr/>
        </p:nvSpPr>
        <p:spPr bwMode="auto">
          <a:xfrm flipV="1">
            <a:off x="3733800" y="3856641"/>
            <a:ext cx="139700" cy="155575"/>
          </a:xfrm>
          <a:prstGeom prst="line">
            <a:avLst/>
          </a:prstGeom>
          <a:noFill/>
          <a:ln w="12700">
            <a:solidFill>
              <a:schemeClr val="tx1"/>
            </a:solidFill>
            <a:round/>
            <a:headEnd/>
            <a:tailEnd/>
          </a:ln>
        </p:spPr>
        <p:txBody>
          <a:bodyPr wrap="none" anchor="ctr"/>
          <a:lstStyle/>
          <a:p>
            <a:endParaRPr lang="en-US"/>
          </a:p>
        </p:txBody>
      </p:sp>
      <p:sp>
        <p:nvSpPr>
          <p:cNvPr id="54291" name="Line 19"/>
          <p:cNvSpPr>
            <a:spLocks noChangeShapeType="1"/>
          </p:cNvSpPr>
          <p:nvPr/>
        </p:nvSpPr>
        <p:spPr bwMode="auto">
          <a:xfrm flipV="1">
            <a:off x="2984500" y="3856641"/>
            <a:ext cx="139700" cy="155575"/>
          </a:xfrm>
          <a:prstGeom prst="line">
            <a:avLst/>
          </a:prstGeom>
          <a:noFill/>
          <a:ln w="12700">
            <a:solidFill>
              <a:schemeClr val="tx1"/>
            </a:solidFill>
            <a:round/>
            <a:headEnd/>
            <a:tailEnd/>
          </a:ln>
        </p:spPr>
        <p:txBody>
          <a:bodyPr wrap="none" anchor="ctr"/>
          <a:lstStyle/>
          <a:p>
            <a:endParaRPr lang="en-US"/>
          </a:p>
        </p:txBody>
      </p:sp>
      <p:sp>
        <p:nvSpPr>
          <p:cNvPr id="54292" name="Rectangle 20"/>
          <p:cNvSpPr>
            <a:spLocks noChangeArrowheads="1"/>
          </p:cNvSpPr>
          <p:nvPr/>
        </p:nvSpPr>
        <p:spPr bwMode="auto">
          <a:xfrm>
            <a:off x="2841625" y="3707416"/>
            <a:ext cx="2825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5</a:t>
            </a:r>
          </a:p>
        </p:txBody>
      </p:sp>
      <p:sp>
        <p:nvSpPr>
          <p:cNvPr id="54293" name="Line 21"/>
          <p:cNvSpPr>
            <a:spLocks noChangeShapeType="1"/>
          </p:cNvSpPr>
          <p:nvPr/>
        </p:nvSpPr>
        <p:spPr bwMode="auto">
          <a:xfrm flipV="1">
            <a:off x="3365500" y="3856641"/>
            <a:ext cx="139700" cy="155575"/>
          </a:xfrm>
          <a:prstGeom prst="line">
            <a:avLst/>
          </a:prstGeom>
          <a:noFill/>
          <a:ln w="12700">
            <a:solidFill>
              <a:schemeClr val="tx1"/>
            </a:solidFill>
            <a:round/>
            <a:headEnd/>
            <a:tailEnd/>
          </a:ln>
        </p:spPr>
        <p:txBody>
          <a:bodyPr wrap="none" anchor="ctr"/>
          <a:lstStyle/>
          <a:p>
            <a:endParaRPr lang="en-US"/>
          </a:p>
        </p:txBody>
      </p:sp>
      <p:sp>
        <p:nvSpPr>
          <p:cNvPr id="54294" name="Rectangle 22"/>
          <p:cNvSpPr>
            <a:spLocks noChangeArrowheads="1"/>
          </p:cNvSpPr>
          <p:nvPr/>
        </p:nvSpPr>
        <p:spPr bwMode="auto">
          <a:xfrm>
            <a:off x="3200400" y="3707416"/>
            <a:ext cx="2825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5</a:t>
            </a:r>
          </a:p>
        </p:txBody>
      </p:sp>
      <p:sp>
        <p:nvSpPr>
          <p:cNvPr id="54295" name="Rectangle 23"/>
          <p:cNvSpPr>
            <a:spLocks noChangeArrowheads="1"/>
          </p:cNvSpPr>
          <p:nvPr/>
        </p:nvSpPr>
        <p:spPr bwMode="auto">
          <a:xfrm>
            <a:off x="2779713" y="4083654"/>
            <a:ext cx="463550"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Rw</a:t>
            </a:r>
          </a:p>
        </p:txBody>
      </p:sp>
      <p:sp>
        <p:nvSpPr>
          <p:cNvPr id="54296" name="Rectangle 24"/>
          <p:cNvSpPr>
            <a:spLocks noChangeArrowheads="1"/>
          </p:cNvSpPr>
          <p:nvPr/>
        </p:nvSpPr>
        <p:spPr bwMode="auto">
          <a:xfrm>
            <a:off x="3236913" y="4083654"/>
            <a:ext cx="406400"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Ra</a:t>
            </a:r>
          </a:p>
        </p:txBody>
      </p:sp>
      <p:sp>
        <p:nvSpPr>
          <p:cNvPr id="54297" name="Rectangle 25"/>
          <p:cNvSpPr>
            <a:spLocks noChangeArrowheads="1"/>
          </p:cNvSpPr>
          <p:nvPr/>
        </p:nvSpPr>
        <p:spPr bwMode="auto">
          <a:xfrm>
            <a:off x="3617913" y="4083654"/>
            <a:ext cx="417512"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Rb</a:t>
            </a:r>
          </a:p>
        </p:txBody>
      </p:sp>
      <p:sp>
        <p:nvSpPr>
          <p:cNvPr id="54298" name="Rectangle 26"/>
          <p:cNvSpPr>
            <a:spLocks noChangeArrowheads="1"/>
          </p:cNvSpPr>
          <p:nvPr/>
        </p:nvSpPr>
        <p:spPr bwMode="auto">
          <a:xfrm>
            <a:off x="2779713" y="4469416"/>
            <a:ext cx="1012825" cy="393700"/>
          </a:xfrm>
          <a:prstGeom prst="rect">
            <a:avLst/>
          </a:prstGeom>
          <a:noFill/>
          <a:ln w="12700">
            <a:noFill/>
            <a:miter lim="800000"/>
            <a:headEnd/>
            <a:tailEnd/>
          </a:ln>
        </p:spPr>
        <p:txBody>
          <a:bodyPr wrap="none" lIns="90488" tIns="44450" rIns="90488" bIns="44450">
            <a:spAutoFit/>
          </a:bodyPr>
          <a:lstStyle/>
          <a:p>
            <a:r>
              <a:rPr lang="en-US" sz="2000" b="1">
                <a:solidFill>
                  <a:schemeClr val="tx1"/>
                </a:solidFill>
                <a:latin typeface="Times" charset="0"/>
              </a:rPr>
              <a:t>RegFile</a:t>
            </a:r>
          </a:p>
        </p:txBody>
      </p:sp>
      <p:sp>
        <p:nvSpPr>
          <p:cNvPr id="54299" name="Rectangle 27"/>
          <p:cNvSpPr>
            <a:spLocks noChangeArrowheads="1"/>
          </p:cNvSpPr>
          <p:nvPr/>
        </p:nvSpPr>
        <p:spPr bwMode="auto">
          <a:xfrm>
            <a:off x="3200400" y="3478816"/>
            <a:ext cx="422275" cy="363538"/>
          </a:xfrm>
          <a:prstGeom prst="rect">
            <a:avLst/>
          </a:prstGeom>
          <a:noFill/>
          <a:ln w="12700">
            <a:noFill/>
            <a:miter lim="800000"/>
            <a:headEnd/>
            <a:tailEnd/>
          </a:ln>
        </p:spPr>
        <p:txBody>
          <a:bodyPr wrap="none" lIns="90488" tIns="44450" rIns="90488" bIns="44450">
            <a:spAutoFit/>
          </a:bodyPr>
          <a:lstStyle/>
          <a:p>
            <a:r>
              <a:rPr lang="en-US" sz="1800">
                <a:solidFill>
                  <a:schemeClr val="tx1"/>
                </a:solidFill>
                <a:latin typeface="Times" charset="0"/>
              </a:rPr>
              <a:t>Rs</a:t>
            </a:r>
          </a:p>
        </p:txBody>
      </p:sp>
      <p:sp>
        <p:nvSpPr>
          <p:cNvPr id="54300" name="Rectangle 28"/>
          <p:cNvSpPr>
            <a:spLocks noChangeArrowheads="1"/>
          </p:cNvSpPr>
          <p:nvPr/>
        </p:nvSpPr>
        <p:spPr bwMode="auto">
          <a:xfrm>
            <a:off x="3032125" y="2716816"/>
            <a:ext cx="396875" cy="363538"/>
          </a:xfrm>
          <a:prstGeom prst="rect">
            <a:avLst/>
          </a:prstGeom>
          <a:noFill/>
          <a:ln w="12700">
            <a:noFill/>
            <a:miter lim="800000"/>
            <a:headEnd/>
            <a:tailEnd/>
          </a:ln>
        </p:spPr>
        <p:txBody>
          <a:bodyPr wrap="none" lIns="90488" tIns="44450" rIns="90488" bIns="44450">
            <a:spAutoFit/>
          </a:bodyPr>
          <a:lstStyle/>
          <a:p>
            <a:r>
              <a:rPr lang="en-US" sz="1800">
                <a:solidFill>
                  <a:schemeClr val="tx1"/>
                </a:solidFill>
                <a:latin typeface="Times" charset="0"/>
              </a:rPr>
              <a:t>Rt</a:t>
            </a:r>
          </a:p>
        </p:txBody>
      </p:sp>
      <p:sp>
        <p:nvSpPr>
          <p:cNvPr id="54301" name="Rectangle 29"/>
          <p:cNvSpPr>
            <a:spLocks noChangeArrowheads="1"/>
          </p:cNvSpPr>
          <p:nvPr/>
        </p:nvSpPr>
        <p:spPr bwMode="auto">
          <a:xfrm>
            <a:off x="3581400" y="3478816"/>
            <a:ext cx="396875" cy="363538"/>
          </a:xfrm>
          <a:prstGeom prst="rect">
            <a:avLst/>
          </a:prstGeom>
          <a:noFill/>
          <a:ln w="12700">
            <a:noFill/>
            <a:miter lim="800000"/>
            <a:headEnd/>
            <a:tailEnd/>
          </a:ln>
        </p:spPr>
        <p:txBody>
          <a:bodyPr wrap="none" lIns="90488" tIns="44450" rIns="90488" bIns="44450">
            <a:spAutoFit/>
          </a:bodyPr>
          <a:lstStyle/>
          <a:p>
            <a:pPr algn="ctr"/>
            <a:r>
              <a:rPr lang="en-US" sz="1800">
                <a:solidFill>
                  <a:schemeClr val="tx1"/>
                </a:solidFill>
                <a:latin typeface="Times" charset="0"/>
              </a:rPr>
              <a:t>Rt</a:t>
            </a:r>
          </a:p>
        </p:txBody>
      </p:sp>
      <p:sp>
        <p:nvSpPr>
          <p:cNvPr id="54302" name="Rectangle 30"/>
          <p:cNvSpPr>
            <a:spLocks noChangeArrowheads="1"/>
          </p:cNvSpPr>
          <p:nvPr/>
        </p:nvSpPr>
        <p:spPr bwMode="auto">
          <a:xfrm>
            <a:off x="2600325" y="2716816"/>
            <a:ext cx="447675" cy="363538"/>
          </a:xfrm>
          <a:prstGeom prst="rect">
            <a:avLst/>
          </a:prstGeom>
          <a:noFill/>
          <a:ln w="12700">
            <a:noFill/>
            <a:miter lim="800000"/>
            <a:headEnd/>
            <a:tailEnd/>
          </a:ln>
        </p:spPr>
        <p:txBody>
          <a:bodyPr wrap="none" lIns="90488" tIns="44450" rIns="90488" bIns="44450">
            <a:spAutoFit/>
          </a:bodyPr>
          <a:lstStyle/>
          <a:p>
            <a:r>
              <a:rPr lang="en-US" sz="1800">
                <a:solidFill>
                  <a:schemeClr val="tx1"/>
                </a:solidFill>
                <a:latin typeface="Times" charset="0"/>
              </a:rPr>
              <a:t>Rd</a:t>
            </a:r>
          </a:p>
        </p:txBody>
      </p:sp>
      <p:sp>
        <p:nvSpPr>
          <p:cNvPr id="54303" name="Rectangle 31"/>
          <p:cNvSpPr>
            <a:spLocks noChangeArrowheads="1"/>
          </p:cNvSpPr>
          <p:nvPr/>
        </p:nvSpPr>
        <p:spPr bwMode="auto">
          <a:xfrm>
            <a:off x="1676400" y="2716816"/>
            <a:ext cx="952185" cy="397545"/>
          </a:xfrm>
          <a:prstGeom prst="rect">
            <a:avLst/>
          </a:prstGeom>
          <a:noFill/>
          <a:ln w="12700">
            <a:noFill/>
            <a:miter lim="800000"/>
            <a:headEnd/>
            <a:tailEnd/>
          </a:ln>
        </p:spPr>
        <p:txBody>
          <a:bodyPr wrap="none" lIns="90488" tIns="44450" rIns="90488" bIns="44450">
            <a:spAutoFit/>
          </a:bodyPr>
          <a:lstStyle/>
          <a:p>
            <a:r>
              <a:rPr lang="en-US" sz="2000" u="sng" dirty="0" err="1">
                <a:solidFill>
                  <a:srgbClr val="FF0000"/>
                </a:solidFill>
                <a:latin typeface="Times" charset="0"/>
              </a:rPr>
              <a:t>RegDst</a:t>
            </a:r>
            <a:endParaRPr lang="en-US" sz="2000" u="sng" dirty="0">
              <a:solidFill>
                <a:srgbClr val="FF0000"/>
              </a:solidFill>
              <a:latin typeface="Times" charset="0"/>
            </a:endParaRPr>
          </a:p>
        </p:txBody>
      </p:sp>
      <p:sp>
        <p:nvSpPr>
          <p:cNvPr id="54304" name="Rectangle 32"/>
          <p:cNvSpPr>
            <a:spLocks noChangeArrowheads="1"/>
          </p:cNvSpPr>
          <p:nvPr/>
        </p:nvSpPr>
        <p:spPr bwMode="auto">
          <a:xfrm>
            <a:off x="3911600" y="5256816"/>
            <a:ext cx="355600" cy="1041400"/>
          </a:xfrm>
          <a:prstGeom prst="rect">
            <a:avLst/>
          </a:prstGeom>
          <a:noFill/>
          <a:ln w="25400">
            <a:solidFill>
              <a:schemeClr val="tx1"/>
            </a:solidFill>
            <a:miter lim="800000"/>
            <a:headEnd/>
            <a:tailEnd/>
          </a:ln>
        </p:spPr>
        <p:txBody>
          <a:bodyPr wrap="none" anchor="ctr"/>
          <a:lstStyle/>
          <a:p>
            <a:endParaRPr lang="en-US"/>
          </a:p>
        </p:txBody>
      </p:sp>
      <p:sp>
        <p:nvSpPr>
          <p:cNvPr id="54305" name="Rectangle 33"/>
          <p:cNvSpPr>
            <a:spLocks noChangeArrowheads="1"/>
          </p:cNvSpPr>
          <p:nvPr/>
        </p:nvSpPr>
        <p:spPr bwMode="auto">
          <a:xfrm rot="5400000">
            <a:off x="3564731" y="5590985"/>
            <a:ext cx="1082675" cy="363538"/>
          </a:xfrm>
          <a:prstGeom prst="rect">
            <a:avLst/>
          </a:prstGeom>
          <a:noFill/>
          <a:ln w="12700">
            <a:noFill/>
            <a:miter lim="800000"/>
            <a:headEnd/>
            <a:tailEnd/>
          </a:ln>
        </p:spPr>
        <p:txBody>
          <a:bodyPr wrap="none" lIns="90488" tIns="44450" rIns="90488" bIns="44450">
            <a:spAutoFit/>
          </a:bodyPr>
          <a:lstStyle/>
          <a:p>
            <a:r>
              <a:rPr lang="en-US" sz="1800" b="1">
                <a:solidFill>
                  <a:schemeClr val="tx1"/>
                </a:solidFill>
                <a:latin typeface="Times" charset="0"/>
              </a:rPr>
              <a:t>Extender</a:t>
            </a:r>
            <a:endParaRPr lang="en-US" sz="2000" b="1">
              <a:solidFill>
                <a:schemeClr val="tx1"/>
              </a:solidFill>
              <a:latin typeface="Times" charset="0"/>
            </a:endParaRPr>
          </a:p>
        </p:txBody>
      </p:sp>
      <p:sp>
        <p:nvSpPr>
          <p:cNvPr id="54306" name="Rectangle 34"/>
          <p:cNvSpPr>
            <a:spLocks noChangeArrowheads="1"/>
          </p:cNvSpPr>
          <p:nvPr/>
        </p:nvSpPr>
        <p:spPr bwMode="auto">
          <a:xfrm>
            <a:off x="4419600" y="5812441"/>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32</a:t>
            </a:r>
          </a:p>
        </p:txBody>
      </p:sp>
      <p:sp>
        <p:nvSpPr>
          <p:cNvPr id="54307" name="Line 35"/>
          <p:cNvSpPr>
            <a:spLocks noChangeShapeType="1"/>
          </p:cNvSpPr>
          <p:nvPr/>
        </p:nvSpPr>
        <p:spPr bwMode="auto">
          <a:xfrm flipH="1">
            <a:off x="4572000" y="5710841"/>
            <a:ext cx="88900" cy="130175"/>
          </a:xfrm>
          <a:prstGeom prst="line">
            <a:avLst/>
          </a:prstGeom>
          <a:noFill/>
          <a:ln w="12700">
            <a:solidFill>
              <a:schemeClr val="tx1"/>
            </a:solidFill>
            <a:round/>
            <a:headEnd/>
            <a:tailEnd/>
          </a:ln>
        </p:spPr>
        <p:txBody>
          <a:bodyPr wrap="none" anchor="ctr"/>
          <a:lstStyle/>
          <a:p>
            <a:endParaRPr lang="en-US"/>
          </a:p>
        </p:txBody>
      </p:sp>
      <p:sp>
        <p:nvSpPr>
          <p:cNvPr id="54308" name="Line 36"/>
          <p:cNvSpPr>
            <a:spLocks noChangeShapeType="1"/>
          </p:cNvSpPr>
          <p:nvPr/>
        </p:nvSpPr>
        <p:spPr bwMode="auto">
          <a:xfrm flipH="1">
            <a:off x="3492500" y="5712429"/>
            <a:ext cx="88900" cy="128587"/>
          </a:xfrm>
          <a:prstGeom prst="line">
            <a:avLst/>
          </a:prstGeom>
          <a:noFill/>
          <a:ln w="12700">
            <a:solidFill>
              <a:schemeClr val="tx1"/>
            </a:solidFill>
            <a:round/>
            <a:headEnd/>
            <a:tailEnd/>
          </a:ln>
        </p:spPr>
        <p:txBody>
          <a:bodyPr wrap="none" anchor="ctr"/>
          <a:lstStyle/>
          <a:p>
            <a:endParaRPr lang="en-US"/>
          </a:p>
        </p:txBody>
      </p:sp>
      <p:sp>
        <p:nvSpPr>
          <p:cNvPr id="54309" name="Rectangle 37"/>
          <p:cNvSpPr>
            <a:spLocks noChangeArrowheads="1"/>
          </p:cNvSpPr>
          <p:nvPr/>
        </p:nvSpPr>
        <p:spPr bwMode="auto">
          <a:xfrm>
            <a:off x="3276600" y="5812441"/>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16</a:t>
            </a:r>
          </a:p>
        </p:txBody>
      </p:sp>
      <p:sp>
        <p:nvSpPr>
          <p:cNvPr id="54310" name="Rectangle 38"/>
          <p:cNvSpPr>
            <a:spLocks noChangeArrowheads="1"/>
          </p:cNvSpPr>
          <p:nvPr/>
        </p:nvSpPr>
        <p:spPr bwMode="auto">
          <a:xfrm>
            <a:off x="2362200" y="5536216"/>
            <a:ext cx="900113"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imm16</a:t>
            </a:r>
          </a:p>
        </p:txBody>
      </p:sp>
      <p:sp>
        <p:nvSpPr>
          <p:cNvPr id="54311" name="Rectangle 39"/>
          <p:cNvSpPr>
            <a:spLocks noChangeArrowheads="1"/>
          </p:cNvSpPr>
          <p:nvPr/>
        </p:nvSpPr>
        <p:spPr bwMode="auto">
          <a:xfrm>
            <a:off x="4648200" y="6145816"/>
            <a:ext cx="1053174" cy="397545"/>
          </a:xfrm>
          <a:prstGeom prst="rect">
            <a:avLst/>
          </a:prstGeom>
          <a:noFill/>
          <a:ln w="12700">
            <a:noFill/>
            <a:miter lim="800000"/>
            <a:headEnd/>
            <a:tailEnd/>
          </a:ln>
        </p:spPr>
        <p:txBody>
          <a:bodyPr wrap="none" lIns="90488" tIns="44450" rIns="90488" bIns="44450">
            <a:spAutoFit/>
          </a:bodyPr>
          <a:lstStyle/>
          <a:p>
            <a:r>
              <a:rPr lang="en-US" sz="2000" u="sng">
                <a:solidFill>
                  <a:srgbClr val="FF0000"/>
                </a:solidFill>
                <a:latin typeface="Times" charset="0"/>
              </a:rPr>
              <a:t>ALUSrc</a:t>
            </a:r>
          </a:p>
        </p:txBody>
      </p:sp>
      <p:sp>
        <p:nvSpPr>
          <p:cNvPr id="54312" name="Rectangle 40"/>
          <p:cNvSpPr>
            <a:spLocks noChangeArrowheads="1"/>
          </p:cNvSpPr>
          <p:nvPr/>
        </p:nvSpPr>
        <p:spPr bwMode="auto">
          <a:xfrm>
            <a:off x="2971800" y="6222016"/>
            <a:ext cx="852799" cy="397545"/>
          </a:xfrm>
          <a:prstGeom prst="rect">
            <a:avLst/>
          </a:prstGeom>
          <a:noFill/>
          <a:ln w="12700">
            <a:noFill/>
            <a:miter lim="800000"/>
            <a:headEnd/>
            <a:tailEnd/>
          </a:ln>
        </p:spPr>
        <p:txBody>
          <a:bodyPr wrap="none" lIns="90488" tIns="44450" rIns="90488" bIns="44450">
            <a:spAutoFit/>
          </a:bodyPr>
          <a:lstStyle/>
          <a:p>
            <a:r>
              <a:rPr lang="en-US" sz="2000" u="sng">
                <a:solidFill>
                  <a:srgbClr val="FF0000"/>
                </a:solidFill>
                <a:latin typeface="Times" charset="0"/>
              </a:rPr>
              <a:t>ExtOp</a:t>
            </a:r>
          </a:p>
        </p:txBody>
      </p:sp>
      <p:sp>
        <p:nvSpPr>
          <p:cNvPr id="54313" name="Line 41"/>
          <p:cNvSpPr>
            <a:spLocks noChangeShapeType="1"/>
          </p:cNvSpPr>
          <p:nvPr/>
        </p:nvSpPr>
        <p:spPr bwMode="auto">
          <a:xfrm flipV="1">
            <a:off x="8001000" y="3097816"/>
            <a:ext cx="0" cy="1482725"/>
          </a:xfrm>
          <a:prstGeom prst="line">
            <a:avLst/>
          </a:prstGeom>
          <a:noFill/>
          <a:ln w="19050">
            <a:solidFill>
              <a:schemeClr val="tx1"/>
            </a:solidFill>
            <a:round/>
            <a:headEnd type="triangle" w="med" len="med"/>
            <a:tailEnd/>
          </a:ln>
        </p:spPr>
        <p:txBody>
          <a:bodyPr wrap="none" anchor="ctr"/>
          <a:lstStyle/>
          <a:p>
            <a:endParaRPr lang="en-US"/>
          </a:p>
        </p:txBody>
      </p:sp>
      <p:sp>
        <p:nvSpPr>
          <p:cNvPr id="54314" name="Rectangle 42"/>
          <p:cNvSpPr>
            <a:spLocks noChangeArrowheads="1"/>
          </p:cNvSpPr>
          <p:nvPr/>
        </p:nvSpPr>
        <p:spPr bwMode="auto">
          <a:xfrm>
            <a:off x="7086600" y="2640616"/>
            <a:ext cx="1323975" cy="393700"/>
          </a:xfrm>
          <a:prstGeom prst="rect">
            <a:avLst/>
          </a:prstGeom>
          <a:noFill/>
          <a:ln w="12700">
            <a:noFill/>
            <a:miter lim="800000"/>
            <a:headEnd/>
            <a:tailEnd/>
          </a:ln>
        </p:spPr>
        <p:txBody>
          <a:bodyPr wrap="none" lIns="90488" tIns="44450" rIns="90488" bIns="44450">
            <a:spAutoFit/>
          </a:bodyPr>
          <a:lstStyle/>
          <a:p>
            <a:r>
              <a:rPr lang="en-US" sz="2000" u="sng">
                <a:solidFill>
                  <a:srgbClr val="FF0000"/>
                </a:solidFill>
                <a:latin typeface="Times" charset="0"/>
              </a:rPr>
              <a:t>MemtoReg</a:t>
            </a:r>
          </a:p>
        </p:txBody>
      </p:sp>
      <p:sp>
        <p:nvSpPr>
          <p:cNvPr id="54315" name="Rectangle 43"/>
          <p:cNvSpPr>
            <a:spLocks noChangeArrowheads="1"/>
          </p:cNvSpPr>
          <p:nvPr/>
        </p:nvSpPr>
        <p:spPr bwMode="auto">
          <a:xfrm>
            <a:off x="5681663" y="6069616"/>
            <a:ext cx="490537"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clk</a:t>
            </a:r>
          </a:p>
        </p:txBody>
      </p:sp>
      <p:sp>
        <p:nvSpPr>
          <p:cNvPr id="54316" name="Rectangle 44"/>
          <p:cNvSpPr>
            <a:spLocks noChangeArrowheads="1"/>
          </p:cNvSpPr>
          <p:nvPr/>
        </p:nvSpPr>
        <p:spPr bwMode="auto">
          <a:xfrm>
            <a:off x="5410200" y="5536216"/>
            <a:ext cx="935038" cy="393700"/>
          </a:xfrm>
          <a:prstGeom prst="rect">
            <a:avLst/>
          </a:prstGeom>
          <a:noFill/>
          <a:ln w="12700">
            <a:noFill/>
            <a:miter lim="800000"/>
            <a:headEnd/>
            <a:tailEnd/>
          </a:ln>
        </p:spPr>
        <p:txBody>
          <a:bodyPr wrap="none" lIns="90488" tIns="44450" rIns="90488" bIns="44450">
            <a:spAutoFit/>
          </a:bodyPr>
          <a:lstStyle/>
          <a:p>
            <a:r>
              <a:rPr lang="en-US" sz="2000">
                <a:solidFill>
                  <a:schemeClr val="tx1"/>
                </a:solidFill>
                <a:latin typeface="Times" charset="0"/>
              </a:rPr>
              <a:t>Data In</a:t>
            </a:r>
          </a:p>
        </p:txBody>
      </p:sp>
      <p:sp>
        <p:nvSpPr>
          <p:cNvPr id="54317" name="Line 45"/>
          <p:cNvSpPr>
            <a:spLocks noChangeShapeType="1"/>
          </p:cNvSpPr>
          <p:nvPr/>
        </p:nvSpPr>
        <p:spPr bwMode="auto">
          <a:xfrm flipH="1">
            <a:off x="5989638" y="5455254"/>
            <a:ext cx="88900" cy="128587"/>
          </a:xfrm>
          <a:prstGeom prst="line">
            <a:avLst/>
          </a:prstGeom>
          <a:noFill/>
          <a:ln w="12700">
            <a:solidFill>
              <a:schemeClr val="tx1"/>
            </a:solidFill>
            <a:round/>
            <a:headEnd/>
            <a:tailEnd/>
          </a:ln>
        </p:spPr>
        <p:txBody>
          <a:bodyPr wrap="none" anchor="ctr"/>
          <a:lstStyle/>
          <a:p>
            <a:endParaRPr lang="en-US"/>
          </a:p>
        </p:txBody>
      </p:sp>
      <p:sp>
        <p:nvSpPr>
          <p:cNvPr id="54318" name="Rectangle 46"/>
          <p:cNvSpPr>
            <a:spLocks noChangeArrowheads="1"/>
          </p:cNvSpPr>
          <p:nvPr/>
        </p:nvSpPr>
        <p:spPr bwMode="auto">
          <a:xfrm>
            <a:off x="6019800" y="5231416"/>
            <a:ext cx="3841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32</a:t>
            </a:r>
          </a:p>
        </p:txBody>
      </p:sp>
      <p:sp>
        <p:nvSpPr>
          <p:cNvPr id="54319" name="Line 47"/>
          <p:cNvSpPr>
            <a:spLocks noChangeShapeType="1"/>
          </p:cNvSpPr>
          <p:nvPr/>
        </p:nvSpPr>
        <p:spPr bwMode="auto">
          <a:xfrm flipV="1">
            <a:off x="6692900" y="3478816"/>
            <a:ext cx="12700" cy="1846263"/>
          </a:xfrm>
          <a:prstGeom prst="line">
            <a:avLst/>
          </a:prstGeom>
          <a:noFill/>
          <a:ln w="19050">
            <a:solidFill>
              <a:schemeClr val="tx1"/>
            </a:solidFill>
            <a:round/>
            <a:headEnd type="triangle" w="med" len="med"/>
            <a:tailEnd/>
          </a:ln>
        </p:spPr>
        <p:txBody>
          <a:bodyPr wrap="none" anchor="ctr"/>
          <a:lstStyle/>
          <a:p>
            <a:endParaRPr lang="en-US"/>
          </a:p>
        </p:txBody>
      </p:sp>
      <p:sp>
        <p:nvSpPr>
          <p:cNvPr id="54320" name="Rectangle 48"/>
          <p:cNvSpPr>
            <a:spLocks noChangeArrowheads="1"/>
          </p:cNvSpPr>
          <p:nvPr/>
        </p:nvSpPr>
        <p:spPr bwMode="auto">
          <a:xfrm>
            <a:off x="6248400" y="3021616"/>
            <a:ext cx="1041400" cy="393700"/>
          </a:xfrm>
          <a:prstGeom prst="rect">
            <a:avLst/>
          </a:prstGeom>
          <a:noFill/>
          <a:ln w="12700">
            <a:noFill/>
            <a:miter lim="800000"/>
            <a:headEnd/>
            <a:tailEnd/>
          </a:ln>
        </p:spPr>
        <p:txBody>
          <a:bodyPr wrap="none" lIns="90488" tIns="44450" rIns="90488" bIns="44450">
            <a:spAutoFit/>
          </a:bodyPr>
          <a:lstStyle/>
          <a:p>
            <a:r>
              <a:rPr lang="en-US" sz="2000" u="sng">
                <a:solidFill>
                  <a:srgbClr val="FF0000"/>
                </a:solidFill>
                <a:latin typeface="Times" charset="0"/>
              </a:rPr>
              <a:t>MemWr</a:t>
            </a:r>
          </a:p>
        </p:txBody>
      </p:sp>
      <p:grpSp>
        <p:nvGrpSpPr>
          <p:cNvPr id="2" name="Group 49"/>
          <p:cNvGrpSpPr>
            <a:grpSpLocks/>
          </p:cNvGrpSpPr>
          <p:nvPr/>
        </p:nvGrpSpPr>
        <p:grpSpPr bwMode="auto">
          <a:xfrm>
            <a:off x="2590800" y="3145441"/>
            <a:ext cx="838200" cy="333375"/>
            <a:chOff x="2640" y="1422"/>
            <a:chExt cx="528" cy="210"/>
          </a:xfrm>
        </p:grpSpPr>
        <p:sp>
          <p:nvSpPr>
            <p:cNvPr id="54368" name="Rectangle 50"/>
            <p:cNvSpPr>
              <a:spLocks noChangeArrowheads="1"/>
            </p:cNvSpPr>
            <p:nvPr/>
          </p:nvSpPr>
          <p:spPr bwMode="auto">
            <a:xfrm>
              <a:off x="2928" y="1422"/>
              <a:ext cx="178"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0</a:t>
              </a:r>
            </a:p>
          </p:txBody>
        </p:sp>
        <p:sp>
          <p:nvSpPr>
            <p:cNvPr id="54369" name="Rectangle 51"/>
            <p:cNvSpPr>
              <a:spLocks noChangeArrowheads="1"/>
            </p:cNvSpPr>
            <p:nvPr/>
          </p:nvSpPr>
          <p:spPr bwMode="auto">
            <a:xfrm>
              <a:off x="2688" y="1422"/>
              <a:ext cx="178"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1</a:t>
              </a:r>
            </a:p>
          </p:txBody>
        </p:sp>
        <p:sp>
          <p:nvSpPr>
            <p:cNvPr id="54370" name="Freeform 52"/>
            <p:cNvSpPr>
              <a:spLocks/>
            </p:cNvSpPr>
            <p:nvPr/>
          </p:nvSpPr>
          <p:spPr bwMode="auto">
            <a:xfrm>
              <a:off x="2640" y="1440"/>
              <a:ext cx="528" cy="192"/>
            </a:xfrm>
            <a:custGeom>
              <a:avLst/>
              <a:gdLst>
                <a:gd name="T0" fmla="*/ 0 w 528"/>
                <a:gd name="T1" fmla="*/ 0 h 192"/>
                <a:gd name="T2" fmla="*/ 48 w 528"/>
                <a:gd name="T3" fmla="*/ 192 h 192"/>
                <a:gd name="T4" fmla="*/ 480 w 528"/>
                <a:gd name="T5" fmla="*/ 192 h 192"/>
                <a:gd name="T6" fmla="*/ 528 w 528"/>
                <a:gd name="T7" fmla="*/ 0 h 192"/>
                <a:gd name="T8" fmla="*/ 0 w 528"/>
                <a:gd name="T9" fmla="*/ 0 h 192"/>
                <a:gd name="T10" fmla="*/ 0 60000 65536"/>
                <a:gd name="T11" fmla="*/ 0 60000 65536"/>
                <a:gd name="T12" fmla="*/ 0 60000 65536"/>
                <a:gd name="T13" fmla="*/ 0 60000 65536"/>
                <a:gd name="T14" fmla="*/ 0 60000 65536"/>
                <a:gd name="T15" fmla="*/ 0 w 528"/>
                <a:gd name="T16" fmla="*/ 0 h 192"/>
                <a:gd name="T17" fmla="*/ 528 w 528"/>
                <a:gd name="T18" fmla="*/ 192 h 192"/>
              </a:gdLst>
              <a:ahLst/>
              <a:cxnLst>
                <a:cxn ang="T10">
                  <a:pos x="T0" y="T1"/>
                </a:cxn>
                <a:cxn ang="T11">
                  <a:pos x="T2" y="T3"/>
                </a:cxn>
                <a:cxn ang="T12">
                  <a:pos x="T4" y="T5"/>
                </a:cxn>
                <a:cxn ang="T13">
                  <a:pos x="T6" y="T7"/>
                </a:cxn>
                <a:cxn ang="T14">
                  <a:pos x="T8" y="T9"/>
                </a:cxn>
              </a:cxnLst>
              <a:rect l="T15" t="T16" r="T17" b="T18"/>
              <a:pathLst>
                <a:path w="528" h="192">
                  <a:moveTo>
                    <a:pt x="0" y="0"/>
                  </a:moveTo>
                  <a:lnTo>
                    <a:pt x="48" y="192"/>
                  </a:lnTo>
                  <a:lnTo>
                    <a:pt x="480" y="192"/>
                  </a:lnTo>
                  <a:lnTo>
                    <a:pt x="528" y="0"/>
                  </a:lnTo>
                  <a:lnTo>
                    <a:pt x="0" y="0"/>
                  </a:lnTo>
                  <a:close/>
                </a:path>
              </a:pathLst>
            </a:custGeom>
            <a:noFill/>
            <a:ln w="28575">
              <a:solidFill>
                <a:schemeClr val="tx1"/>
              </a:solidFill>
              <a:round/>
              <a:headEnd/>
              <a:tailEnd/>
            </a:ln>
          </p:spPr>
          <p:txBody>
            <a:bodyPr wrap="none" anchor="ctr"/>
            <a:lstStyle/>
            <a:p>
              <a:endParaRPr lang="en-US"/>
            </a:p>
          </p:txBody>
        </p:sp>
      </p:grpSp>
      <p:sp>
        <p:nvSpPr>
          <p:cNvPr id="54322" name="Rectangle 53"/>
          <p:cNvSpPr>
            <a:spLocks noChangeArrowheads="1"/>
          </p:cNvSpPr>
          <p:nvPr/>
        </p:nvSpPr>
        <p:spPr bwMode="auto">
          <a:xfrm>
            <a:off x="2590800" y="4088416"/>
            <a:ext cx="1447800" cy="990600"/>
          </a:xfrm>
          <a:prstGeom prst="rect">
            <a:avLst/>
          </a:prstGeom>
          <a:noFill/>
          <a:ln w="28575">
            <a:solidFill>
              <a:schemeClr val="tx1"/>
            </a:solidFill>
            <a:miter lim="800000"/>
            <a:headEnd/>
            <a:tailEnd/>
          </a:ln>
        </p:spPr>
        <p:txBody>
          <a:bodyPr wrap="none" anchor="ctr"/>
          <a:lstStyle/>
          <a:p>
            <a:endParaRPr lang="en-US"/>
          </a:p>
        </p:txBody>
      </p:sp>
      <p:grpSp>
        <p:nvGrpSpPr>
          <p:cNvPr id="3" name="Group 54"/>
          <p:cNvGrpSpPr>
            <a:grpSpLocks/>
          </p:cNvGrpSpPr>
          <p:nvPr/>
        </p:nvGrpSpPr>
        <p:grpSpPr bwMode="auto">
          <a:xfrm>
            <a:off x="4899025" y="4698016"/>
            <a:ext cx="358775" cy="1219200"/>
            <a:chOff x="3518" y="2640"/>
            <a:chExt cx="226" cy="768"/>
          </a:xfrm>
        </p:grpSpPr>
        <p:sp>
          <p:nvSpPr>
            <p:cNvPr id="54365" name="Rectangle 55"/>
            <p:cNvSpPr>
              <a:spLocks noChangeArrowheads="1"/>
            </p:cNvSpPr>
            <p:nvPr/>
          </p:nvSpPr>
          <p:spPr bwMode="auto">
            <a:xfrm>
              <a:off x="3518" y="2696"/>
              <a:ext cx="178"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0</a:t>
              </a:r>
            </a:p>
          </p:txBody>
        </p:sp>
        <p:sp>
          <p:nvSpPr>
            <p:cNvPr id="54366" name="Rectangle 56"/>
            <p:cNvSpPr>
              <a:spLocks noChangeArrowheads="1"/>
            </p:cNvSpPr>
            <p:nvPr/>
          </p:nvSpPr>
          <p:spPr bwMode="auto">
            <a:xfrm>
              <a:off x="3518" y="3187"/>
              <a:ext cx="178" cy="210"/>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1</a:t>
              </a:r>
            </a:p>
          </p:txBody>
        </p:sp>
        <p:sp>
          <p:nvSpPr>
            <p:cNvPr id="54367" name="Freeform 57"/>
            <p:cNvSpPr>
              <a:spLocks/>
            </p:cNvSpPr>
            <p:nvPr/>
          </p:nvSpPr>
          <p:spPr bwMode="auto">
            <a:xfrm>
              <a:off x="3552" y="2640"/>
              <a:ext cx="192" cy="768"/>
            </a:xfrm>
            <a:custGeom>
              <a:avLst/>
              <a:gdLst>
                <a:gd name="T0" fmla="*/ 0 w 192"/>
                <a:gd name="T1" fmla="*/ 0 h 768"/>
                <a:gd name="T2" fmla="*/ 0 w 192"/>
                <a:gd name="T3" fmla="*/ 768 h 768"/>
                <a:gd name="T4" fmla="*/ 192 w 192"/>
                <a:gd name="T5" fmla="*/ 672 h 768"/>
                <a:gd name="T6" fmla="*/ 192 w 192"/>
                <a:gd name="T7" fmla="*/ 96 h 768"/>
                <a:gd name="T8" fmla="*/ 0 w 192"/>
                <a:gd name="T9" fmla="*/ 0 h 768"/>
                <a:gd name="T10" fmla="*/ 0 60000 65536"/>
                <a:gd name="T11" fmla="*/ 0 60000 65536"/>
                <a:gd name="T12" fmla="*/ 0 60000 65536"/>
                <a:gd name="T13" fmla="*/ 0 60000 65536"/>
                <a:gd name="T14" fmla="*/ 0 60000 65536"/>
                <a:gd name="T15" fmla="*/ 0 w 192"/>
                <a:gd name="T16" fmla="*/ 0 h 768"/>
                <a:gd name="T17" fmla="*/ 192 w 192"/>
                <a:gd name="T18" fmla="*/ 768 h 768"/>
              </a:gdLst>
              <a:ahLst/>
              <a:cxnLst>
                <a:cxn ang="T10">
                  <a:pos x="T0" y="T1"/>
                </a:cxn>
                <a:cxn ang="T11">
                  <a:pos x="T2" y="T3"/>
                </a:cxn>
                <a:cxn ang="T12">
                  <a:pos x="T4" y="T5"/>
                </a:cxn>
                <a:cxn ang="T13">
                  <a:pos x="T6" y="T7"/>
                </a:cxn>
                <a:cxn ang="T14">
                  <a:pos x="T8" y="T9"/>
                </a:cxn>
              </a:cxnLst>
              <a:rect l="T15" t="T16" r="T17" b="T18"/>
              <a:pathLst>
                <a:path w="192" h="768">
                  <a:moveTo>
                    <a:pt x="0" y="0"/>
                  </a:moveTo>
                  <a:lnTo>
                    <a:pt x="0" y="768"/>
                  </a:lnTo>
                  <a:lnTo>
                    <a:pt x="192" y="672"/>
                  </a:lnTo>
                  <a:lnTo>
                    <a:pt x="192" y="96"/>
                  </a:lnTo>
                  <a:lnTo>
                    <a:pt x="0" y="0"/>
                  </a:lnTo>
                  <a:close/>
                </a:path>
              </a:pathLst>
            </a:custGeom>
            <a:noFill/>
            <a:ln w="28575">
              <a:solidFill>
                <a:schemeClr val="tx1"/>
              </a:solidFill>
              <a:round/>
              <a:headEnd/>
              <a:tailEnd/>
            </a:ln>
          </p:spPr>
          <p:txBody>
            <a:bodyPr wrap="none" anchor="ctr"/>
            <a:lstStyle/>
            <a:p>
              <a:endParaRPr lang="en-US"/>
            </a:p>
          </p:txBody>
        </p:sp>
      </p:grpSp>
      <p:grpSp>
        <p:nvGrpSpPr>
          <p:cNvPr id="4" name="Group 58"/>
          <p:cNvGrpSpPr>
            <a:grpSpLocks/>
          </p:cNvGrpSpPr>
          <p:nvPr/>
        </p:nvGrpSpPr>
        <p:grpSpPr bwMode="auto">
          <a:xfrm>
            <a:off x="5762625" y="4088416"/>
            <a:ext cx="485775" cy="1143000"/>
            <a:chOff x="4009" y="2304"/>
            <a:chExt cx="306" cy="720"/>
          </a:xfrm>
        </p:grpSpPr>
        <p:sp>
          <p:nvSpPr>
            <p:cNvPr id="54362" name="Rectangle 59"/>
            <p:cNvSpPr>
              <a:spLocks noChangeArrowheads="1"/>
            </p:cNvSpPr>
            <p:nvPr/>
          </p:nvSpPr>
          <p:spPr bwMode="auto">
            <a:xfrm>
              <a:off x="4009" y="2322"/>
              <a:ext cx="114" cy="210"/>
            </a:xfrm>
            <a:prstGeom prst="rect">
              <a:avLst/>
            </a:prstGeom>
            <a:noFill/>
            <a:ln w="12700">
              <a:noFill/>
              <a:miter lim="800000"/>
              <a:headEnd/>
              <a:tailEnd/>
            </a:ln>
          </p:spPr>
          <p:txBody>
            <a:bodyPr wrap="none" lIns="90488" tIns="44450" rIns="90488" bIns="44450">
              <a:spAutoFit/>
            </a:bodyPr>
            <a:lstStyle/>
            <a:p>
              <a:endParaRPr lang="en-US" sz="1600" b="1">
                <a:solidFill>
                  <a:schemeClr val="tx1"/>
                </a:solidFill>
                <a:latin typeface="Times" charset="0"/>
              </a:endParaRPr>
            </a:p>
          </p:txBody>
        </p:sp>
        <p:sp>
          <p:nvSpPr>
            <p:cNvPr id="54363" name="Rectangle 60"/>
            <p:cNvSpPr>
              <a:spLocks noChangeArrowheads="1"/>
            </p:cNvSpPr>
            <p:nvPr/>
          </p:nvSpPr>
          <p:spPr bwMode="auto">
            <a:xfrm rot="5400000">
              <a:off x="3993" y="2583"/>
              <a:ext cx="384" cy="210"/>
            </a:xfrm>
            <a:prstGeom prst="rect">
              <a:avLst/>
            </a:prstGeom>
            <a:noFill/>
            <a:ln w="12700">
              <a:noFill/>
              <a:miter lim="800000"/>
              <a:headEnd/>
              <a:tailEnd/>
            </a:ln>
          </p:spPr>
          <p:txBody>
            <a:bodyPr wrap="none" lIns="90488" tIns="44450" rIns="90488" bIns="44450">
              <a:spAutoFit/>
            </a:bodyPr>
            <a:lstStyle/>
            <a:p>
              <a:r>
                <a:rPr lang="en-US" sz="1600" b="1">
                  <a:solidFill>
                    <a:schemeClr val="tx1"/>
                  </a:solidFill>
                  <a:latin typeface="Times" charset="0"/>
                </a:rPr>
                <a:t>ALU</a:t>
              </a:r>
            </a:p>
          </p:txBody>
        </p:sp>
        <p:sp>
          <p:nvSpPr>
            <p:cNvPr id="54364" name="Freeform 61"/>
            <p:cNvSpPr>
              <a:spLocks/>
            </p:cNvSpPr>
            <p:nvPr/>
          </p:nvSpPr>
          <p:spPr bwMode="auto">
            <a:xfrm>
              <a:off x="4032" y="2304"/>
              <a:ext cx="283" cy="720"/>
            </a:xfrm>
            <a:custGeom>
              <a:avLst/>
              <a:gdLst>
                <a:gd name="T0" fmla="*/ 0 w 240"/>
                <a:gd name="T1" fmla="*/ 0 h 672"/>
                <a:gd name="T2" fmla="*/ 0 w 240"/>
                <a:gd name="T3" fmla="*/ 331 h 672"/>
                <a:gd name="T4" fmla="*/ 67 w 240"/>
                <a:gd name="T5" fmla="*/ 386 h 672"/>
                <a:gd name="T6" fmla="*/ 0 w 240"/>
                <a:gd name="T7" fmla="*/ 440 h 672"/>
                <a:gd name="T8" fmla="*/ 0 w 240"/>
                <a:gd name="T9" fmla="*/ 771 h 672"/>
                <a:gd name="T10" fmla="*/ 334 w 240"/>
                <a:gd name="T11" fmla="*/ 551 h 672"/>
                <a:gd name="T12" fmla="*/ 334 w 240"/>
                <a:gd name="T13" fmla="*/ 221 h 672"/>
                <a:gd name="T14" fmla="*/ 0 w 240"/>
                <a:gd name="T15" fmla="*/ 0 h 672"/>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72"/>
                <a:gd name="T26" fmla="*/ 240 w 240"/>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72">
                  <a:moveTo>
                    <a:pt x="0" y="0"/>
                  </a:moveTo>
                  <a:lnTo>
                    <a:pt x="0" y="288"/>
                  </a:lnTo>
                  <a:lnTo>
                    <a:pt x="48" y="336"/>
                  </a:lnTo>
                  <a:lnTo>
                    <a:pt x="0" y="384"/>
                  </a:lnTo>
                  <a:lnTo>
                    <a:pt x="0" y="672"/>
                  </a:lnTo>
                  <a:lnTo>
                    <a:pt x="240" y="480"/>
                  </a:lnTo>
                  <a:lnTo>
                    <a:pt x="240" y="192"/>
                  </a:lnTo>
                  <a:lnTo>
                    <a:pt x="0" y="0"/>
                  </a:lnTo>
                  <a:close/>
                </a:path>
              </a:pathLst>
            </a:custGeom>
            <a:noFill/>
            <a:ln w="28575">
              <a:solidFill>
                <a:schemeClr val="tx1"/>
              </a:solidFill>
              <a:round/>
              <a:headEnd/>
              <a:tailEnd/>
            </a:ln>
          </p:spPr>
          <p:txBody>
            <a:bodyPr wrap="none" anchor="ctr"/>
            <a:lstStyle/>
            <a:p>
              <a:endParaRPr lang="en-US"/>
            </a:p>
          </p:txBody>
        </p:sp>
      </p:grpSp>
      <p:sp>
        <p:nvSpPr>
          <p:cNvPr id="54325" name="Rectangle 62"/>
          <p:cNvSpPr>
            <a:spLocks noChangeArrowheads="1"/>
          </p:cNvSpPr>
          <p:nvPr/>
        </p:nvSpPr>
        <p:spPr bwMode="auto">
          <a:xfrm>
            <a:off x="7794625" y="4593241"/>
            <a:ext cx="2825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0</a:t>
            </a:r>
          </a:p>
        </p:txBody>
      </p:sp>
      <p:sp>
        <p:nvSpPr>
          <p:cNvPr id="54326" name="Rectangle 63"/>
          <p:cNvSpPr>
            <a:spLocks noChangeArrowheads="1"/>
          </p:cNvSpPr>
          <p:nvPr/>
        </p:nvSpPr>
        <p:spPr bwMode="auto">
          <a:xfrm>
            <a:off x="7794625" y="5583841"/>
            <a:ext cx="2825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1</a:t>
            </a:r>
          </a:p>
        </p:txBody>
      </p:sp>
      <p:sp>
        <p:nvSpPr>
          <p:cNvPr id="54327" name="Freeform 64"/>
          <p:cNvSpPr>
            <a:spLocks/>
          </p:cNvSpPr>
          <p:nvPr/>
        </p:nvSpPr>
        <p:spPr bwMode="auto">
          <a:xfrm>
            <a:off x="7848600" y="4469416"/>
            <a:ext cx="304800" cy="1600200"/>
          </a:xfrm>
          <a:custGeom>
            <a:avLst/>
            <a:gdLst>
              <a:gd name="T0" fmla="*/ 0 w 192"/>
              <a:gd name="T1" fmla="*/ 0 h 1008"/>
              <a:gd name="T2" fmla="*/ 0 w 192"/>
              <a:gd name="T3" fmla="*/ 2147483647 h 1008"/>
              <a:gd name="T4" fmla="*/ 483870000 w 192"/>
              <a:gd name="T5" fmla="*/ 2147483647 h 1008"/>
              <a:gd name="T6" fmla="*/ 483870000 w 192"/>
              <a:gd name="T7" fmla="*/ 362902500 h 1008"/>
              <a:gd name="T8" fmla="*/ 0 w 192"/>
              <a:gd name="T9" fmla="*/ 0 h 1008"/>
              <a:gd name="T10" fmla="*/ 0 60000 65536"/>
              <a:gd name="T11" fmla="*/ 0 60000 65536"/>
              <a:gd name="T12" fmla="*/ 0 60000 65536"/>
              <a:gd name="T13" fmla="*/ 0 60000 65536"/>
              <a:gd name="T14" fmla="*/ 0 60000 65536"/>
              <a:gd name="T15" fmla="*/ 0 w 192"/>
              <a:gd name="T16" fmla="*/ 0 h 1008"/>
              <a:gd name="T17" fmla="*/ 192 w 192"/>
              <a:gd name="T18" fmla="*/ 1008 h 1008"/>
            </a:gdLst>
            <a:ahLst/>
            <a:cxnLst>
              <a:cxn ang="T10">
                <a:pos x="T0" y="T1"/>
              </a:cxn>
              <a:cxn ang="T11">
                <a:pos x="T2" y="T3"/>
              </a:cxn>
              <a:cxn ang="T12">
                <a:pos x="T4" y="T5"/>
              </a:cxn>
              <a:cxn ang="T13">
                <a:pos x="T6" y="T7"/>
              </a:cxn>
              <a:cxn ang="T14">
                <a:pos x="T8" y="T9"/>
              </a:cxn>
            </a:cxnLst>
            <a:rect l="T15" t="T16" r="T17" b="T18"/>
            <a:pathLst>
              <a:path w="192" h="1008">
                <a:moveTo>
                  <a:pt x="0" y="0"/>
                </a:moveTo>
                <a:lnTo>
                  <a:pt x="0" y="1008"/>
                </a:lnTo>
                <a:lnTo>
                  <a:pt x="192" y="864"/>
                </a:lnTo>
                <a:lnTo>
                  <a:pt x="192" y="144"/>
                </a:lnTo>
                <a:lnTo>
                  <a:pt x="0" y="0"/>
                </a:lnTo>
                <a:close/>
              </a:path>
            </a:pathLst>
          </a:custGeom>
          <a:noFill/>
          <a:ln w="28575">
            <a:solidFill>
              <a:schemeClr val="tx1"/>
            </a:solidFill>
            <a:round/>
            <a:headEnd/>
            <a:tailEnd/>
          </a:ln>
        </p:spPr>
        <p:txBody>
          <a:bodyPr wrap="none" anchor="ctr"/>
          <a:lstStyle/>
          <a:p>
            <a:endParaRPr lang="en-US"/>
          </a:p>
        </p:txBody>
      </p:sp>
      <p:sp>
        <p:nvSpPr>
          <p:cNvPr id="54328" name="Rectangle 65"/>
          <p:cNvSpPr>
            <a:spLocks noChangeArrowheads="1"/>
          </p:cNvSpPr>
          <p:nvPr/>
        </p:nvSpPr>
        <p:spPr bwMode="auto">
          <a:xfrm>
            <a:off x="6391275" y="5331429"/>
            <a:ext cx="1127125" cy="1128712"/>
          </a:xfrm>
          <a:prstGeom prst="rect">
            <a:avLst/>
          </a:prstGeom>
          <a:noFill/>
          <a:ln w="28575">
            <a:solidFill>
              <a:schemeClr val="tx1"/>
            </a:solidFill>
            <a:miter lim="800000"/>
            <a:headEnd/>
            <a:tailEnd/>
          </a:ln>
        </p:spPr>
        <p:txBody>
          <a:bodyPr wrap="none" anchor="ctr"/>
          <a:lstStyle/>
          <a:p>
            <a:endParaRPr lang="en-US"/>
          </a:p>
        </p:txBody>
      </p:sp>
      <p:sp>
        <p:nvSpPr>
          <p:cNvPr id="54329" name="Rectangle 66"/>
          <p:cNvSpPr>
            <a:spLocks noChangeArrowheads="1"/>
          </p:cNvSpPr>
          <p:nvPr/>
        </p:nvSpPr>
        <p:spPr bwMode="auto">
          <a:xfrm>
            <a:off x="6372225" y="5279041"/>
            <a:ext cx="666750"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WrEn</a:t>
            </a:r>
          </a:p>
        </p:txBody>
      </p:sp>
      <p:sp>
        <p:nvSpPr>
          <p:cNvPr id="54330" name="Rectangle 67"/>
          <p:cNvSpPr>
            <a:spLocks noChangeArrowheads="1"/>
          </p:cNvSpPr>
          <p:nvPr/>
        </p:nvSpPr>
        <p:spPr bwMode="auto">
          <a:xfrm>
            <a:off x="6983413" y="5279041"/>
            <a:ext cx="496887"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Adr</a:t>
            </a:r>
          </a:p>
        </p:txBody>
      </p:sp>
      <p:sp>
        <p:nvSpPr>
          <p:cNvPr id="54331" name="Rectangle 68"/>
          <p:cNvSpPr>
            <a:spLocks noChangeArrowheads="1"/>
          </p:cNvSpPr>
          <p:nvPr/>
        </p:nvSpPr>
        <p:spPr bwMode="auto">
          <a:xfrm>
            <a:off x="6400800" y="5687029"/>
            <a:ext cx="1111250" cy="577850"/>
          </a:xfrm>
          <a:prstGeom prst="rect">
            <a:avLst/>
          </a:prstGeom>
          <a:noFill/>
          <a:ln w="12700">
            <a:noFill/>
            <a:miter lim="800000"/>
            <a:headEnd/>
            <a:tailEnd/>
          </a:ln>
        </p:spPr>
        <p:txBody>
          <a:bodyPr wrap="none" lIns="90488" tIns="44450" rIns="90488" bIns="44450">
            <a:spAutoFit/>
          </a:bodyPr>
          <a:lstStyle/>
          <a:p>
            <a:pPr algn="ctr">
              <a:lnSpc>
                <a:spcPct val="80000"/>
              </a:lnSpc>
            </a:pPr>
            <a:r>
              <a:rPr lang="en-US" sz="2000" b="1">
                <a:solidFill>
                  <a:schemeClr val="tx1"/>
                </a:solidFill>
                <a:latin typeface="Times" charset="0"/>
              </a:rPr>
              <a:t>Data</a:t>
            </a:r>
          </a:p>
          <a:p>
            <a:pPr algn="ctr">
              <a:lnSpc>
                <a:spcPct val="80000"/>
              </a:lnSpc>
            </a:pPr>
            <a:r>
              <a:rPr lang="en-US" sz="2000" b="1">
                <a:solidFill>
                  <a:schemeClr val="tx1"/>
                </a:solidFill>
                <a:latin typeface="Times" charset="0"/>
              </a:rPr>
              <a:t>Memory</a:t>
            </a:r>
          </a:p>
        </p:txBody>
      </p:sp>
      <p:sp>
        <p:nvSpPr>
          <p:cNvPr id="54332" name="Line 69"/>
          <p:cNvSpPr>
            <a:spLocks noChangeShapeType="1"/>
          </p:cNvSpPr>
          <p:nvPr/>
        </p:nvSpPr>
        <p:spPr bwMode="auto">
          <a:xfrm>
            <a:off x="6400800" y="6222016"/>
            <a:ext cx="152400" cy="76200"/>
          </a:xfrm>
          <a:prstGeom prst="line">
            <a:avLst/>
          </a:prstGeom>
          <a:noFill/>
          <a:ln w="12700">
            <a:solidFill>
              <a:schemeClr val="tx1"/>
            </a:solidFill>
            <a:round/>
            <a:headEnd/>
            <a:tailEnd/>
          </a:ln>
        </p:spPr>
        <p:txBody>
          <a:bodyPr wrap="none" anchor="ctr"/>
          <a:lstStyle/>
          <a:p>
            <a:endParaRPr lang="en-US"/>
          </a:p>
        </p:txBody>
      </p:sp>
      <p:sp>
        <p:nvSpPr>
          <p:cNvPr id="54333" name="Line 70"/>
          <p:cNvSpPr>
            <a:spLocks noChangeShapeType="1"/>
          </p:cNvSpPr>
          <p:nvPr/>
        </p:nvSpPr>
        <p:spPr bwMode="auto">
          <a:xfrm flipH="1">
            <a:off x="6400800" y="6298216"/>
            <a:ext cx="152400" cy="76200"/>
          </a:xfrm>
          <a:prstGeom prst="line">
            <a:avLst/>
          </a:prstGeom>
          <a:noFill/>
          <a:ln w="12700">
            <a:solidFill>
              <a:schemeClr val="tx1"/>
            </a:solidFill>
            <a:round/>
            <a:headEnd/>
            <a:tailEnd/>
          </a:ln>
        </p:spPr>
        <p:txBody>
          <a:bodyPr wrap="none" anchor="ctr"/>
          <a:lstStyle/>
          <a:p>
            <a:endParaRPr lang="en-US"/>
          </a:p>
        </p:txBody>
      </p:sp>
      <p:sp>
        <p:nvSpPr>
          <p:cNvPr id="54334" name="Line 71"/>
          <p:cNvSpPr>
            <a:spLocks noChangeShapeType="1"/>
          </p:cNvSpPr>
          <p:nvPr/>
        </p:nvSpPr>
        <p:spPr bwMode="auto">
          <a:xfrm>
            <a:off x="2819400" y="3021616"/>
            <a:ext cx="0" cy="152400"/>
          </a:xfrm>
          <a:prstGeom prst="line">
            <a:avLst/>
          </a:prstGeom>
          <a:noFill/>
          <a:ln w="12700">
            <a:solidFill>
              <a:schemeClr val="tx1"/>
            </a:solidFill>
            <a:round/>
            <a:headEnd/>
            <a:tailEnd/>
          </a:ln>
        </p:spPr>
        <p:txBody>
          <a:bodyPr wrap="none" anchor="ctr"/>
          <a:lstStyle/>
          <a:p>
            <a:endParaRPr lang="en-US"/>
          </a:p>
        </p:txBody>
      </p:sp>
      <p:sp>
        <p:nvSpPr>
          <p:cNvPr id="54335" name="Line 72"/>
          <p:cNvSpPr>
            <a:spLocks noChangeShapeType="1"/>
          </p:cNvSpPr>
          <p:nvPr/>
        </p:nvSpPr>
        <p:spPr bwMode="auto">
          <a:xfrm>
            <a:off x="3200400" y="3021616"/>
            <a:ext cx="0" cy="152400"/>
          </a:xfrm>
          <a:prstGeom prst="line">
            <a:avLst/>
          </a:prstGeom>
          <a:noFill/>
          <a:ln w="12700">
            <a:solidFill>
              <a:schemeClr val="tx1"/>
            </a:solidFill>
            <a:round/>
            <a:headEnd/>
            <a:tailEnd/>
          </a:ln>
        </p:spPr>
        <p:txBody>
          <a:bodyPr wrap="none" anchor="ctr"/>
          <a:lstStyle/>
          <a:p>
            <a:endParaRPr lang="en-US"/>
          </a:p>
        </p:txBody>
      </p:sp>
      <p:sp>
        <p:nvSpPr>
          <p:cNvPr id="54336" name="Freeform 73"/>
          <p:cNvSpPr>
            <a:spLocks/>
          </p:cNvSpPr>
          <p:nvPr/>
        </p:nvSpPr>
        <p:spPr bwMode="auto">
          <a:xfrm>
            <a:off x="2286000" y="3097816"/>
            <a:ext cx="304800" cy="228600"/>
          </a:xfrm>
          <a:custGeom>
            <a:avLst/>
            <a:gdLst>
              <a:gd name="T0" fmla="*/ 0 w 192"/>
              <a:gd name="T1" fmla="*/ 0 h 336"/>
              <a:gd name="T2" fmla="*/ 0 w 192"/>
              <a:gd name="T3" fmla="*/ 155529643 h 336"/>
              <a:gd name="T4" fmla="*/ 483870000 w 192"/>
              <a:gd name="T5" fmla="*/ 155529643 h 336"/>
              <a:gd name="T6" fmla="*/ 0 60000 65536"/>
              <a:gd name="T7" fmla="*/ 0 60000 65536"/>
              <a:gd name="T8" fmla="*/ 0 60000 65536"/>
              <a:gd name="T9" fmla="*/ 0 w 192"/>
              <a:gd name="T10" fmla="*/ 0 h 336"/>
              <a:gd name="T11" fmla="*/ 192 w 192"/>
              <a:gd name="T12" fmla="*/ 336 h 336"/>
            </a:gdLst>
            <a:ahLst/>
            <a:cxnLst>
              <a:cxn ang="T6">
                <a:pos x="T0" y="T1"/>
              </a:cxn>
              <a:cxn ang="T7">
                <a:pos x="T2" y="T3"/>
              </a:cxn>
              <a:cxn ang="T8">
                <a:pos x="T4" y="T5"/>
              </a:cxn>
            </a:cxnLst>
            <a:rect l="T9" t="T10" r="T11" b="T12"/>
            <a:pathLst>
              <a:path w="192" h="336">
                <a:moveTo>
                  <a:pt x="0" y="0"/>
                </a:moveTo>
                <a:lnTo>
                  <a:pt x="0" y="336"/>
                </a:lnTo>
                <a:lnTo>
                  <a:pt x="192" y="336"/>
                </a:lnTo>
              </a:path>
            </a:pathLst>
          </a:custGeom>
          <a:noFill/>
          <a:ln w="19050">
            <a:solidFill>
              <a:schemeClr val="tx1"/>
            </a:solidFill>
            <a:round/>
            <a:headEnd/>
            <a:tailEnd type="triangle" w="med" len="med"/>
          </a:ln>
        </p:spPr>
        <p:txBody>
          <a:bodyPr wrap="none" anchor="ctr"/>
          <a:lstStyle/>
          <a:p>
            <a:endParaRPr lang="en-US"/>
          </a:p>
        </p:txBody>
      </p:sp>
      <p:sp>
        <p:nvSpPr>
          <p:cNvPr id="54337" name="Line 74"/>
          <p:cNvSpPr>
            <a:spLocks noChangeShapeType="1"/>
          </p:cNvSpPr>
          <p:nvPr/>
        </p:nvSpPr>
        <p:spPr bwMode="auto">
          <a:xfrm>
            <a:off x="2743200" y="3859816"/>
            <a:ext cx="0" cy="228600"/>
          </a:xfrm>
          <a:prstGeom prst="line">
            <a:avLst/>
          </a:prstGeom>
          <a:noFill/>
          <a:ln w="19050">
            <a:solidFill>
              <a:schemeClr val="tx1"/>
            </a:solidFill>
            <a:round/>
            <a:headEnd/>
            <a:tailEnd/>
          </a:ln>
        </p:spPr>
        <p:txBody>
          <a:bodyPr wrap="none" anchor="ctr"/>
          <a:lstStyle/>
          <a:p>
            <a:endParaRPr lang="en-US"/>
          </a:p>
        </p:txBody>
      </p:sp>
      <p:sp>
        <p:nvSpPr>
          <p:cNvPr id="54338" name="Line 75"/>
          <p:cNvSpPr>
            <a:spLocks noChangeShapeType="1"/>
          </p:cNvSpPr>
          <p:nvPr/>
        </p:nvSpPr>
        <p:spPr bwMode="auto">
          <a:xfrm>
            <a:off x="3048000" y="3478816"/>
            <a:ext cx="0" cy="609600"/>
          </a:xfrm>
          <a:prstGeom prst="line">
            <a:avLst/>
          </a:prstGeom>
          <a:noFill/>
          <a:ln w="19050">
            <a:solidFill>
              <a:schemeClr val="tx1"/>
            </a:solidFill>
            <a:round/>
            <a:headEnd/>
            <a:tailEnd/>
          </a:ln>
        </p:spPr>
        <p:txBody>
          <a:bodyPr wrap="none" anchor="ctr"/>
          <a:lstStyle/>
          <a:p>
            <a:endParaRPr lang="en-US"/>
          </a:p>
        </p:txBody>
      </p:sp>
      <p:sp>
        <p:nvSpPr>
          <p:cNvPr id="54339" name="Line 76"/>
          <p:cNvSpPr>
            <a:spLocks noChangeShapeType="1"/>
          </p:cNvSpPr>
          <p:nvPr/>
        </p:nvSpPr>
        <p:spPr bwMode="auto">
          <a:xfrm>
            <a:off x="3429000" y="3783616"/>
            <a:ext cx="0" cy="304800"/>
          </a:xfrm>
          <a:prstGeom prst="line">
            <a:avLst/>
          </a:prstGeom>
          <a:noFill/>
          <a:ln w="19050">
            <a:solidFill>
              <a:schemeClr val="tx1"/>
            </a:solidFill>
            <a:round/>
            <a:headEnd/>
            <a:tailEnd/>
          </a:ln>
        </p:spPr>
        <p:txBody>
          <a:bodyPr wrap="none" anchor="ctr"/>
          <a:lstStyle/>
          <a:p>
            <a:endParaRPr lang="en-US"/>
          </a:p>
        </p:txBody>
      </p:sp>
      <p:sp>
        <p:nvSpPr>
          <p:cNvPr id="54340" name="Line 77"/>
          <p:cNvSpPr>
            <a:spLocks noChangeShapeType="1"/>
          </p:cNvSpPr>
          <p:nvPr/>
        </p:nvSpPr>
        <p:spPr bwMode="auto">
          <a:xfrm>
            <a:off x="3810000" y="3783616"/>
            <a:ext cx="0" cy="304800"/>
          </a:xfrm>
          <a:prstGeom prst="line">
            <a:avLst/>
          </a:prstGeom>
          <a:noFill/>
          <a:ln w="19050">
            <a:solidFill>
              <a:schemeClr val="tx1"/>
            </a:solidFill>
            <a:round/>
            <a:headEnd/>
            <a:tailEnd/>
          </a:ln>
        </p:spPr>
        <p:txBody>
          <a:bodyPr wrap="none" anchor="ctr"/>
          <a:lstStyle/>
          <a:p>
            <a:endParaRPr lang="en-US"/>
          </a:p>
        </p:txBody>
      </p:sp>
      <p:sp>
        <p:nvSpPr>
          <p:cNvPr id="54341" name="Rectangle 78"/>
          <p:cNvSpPr>
            <a:spLocks noChangeArrowheads="1"/>
          </p:cNvSpPr>
          <p:nvPr/>
        </p:nvSpPr>
        <p:spPr bwMode="auto">
          <a:xfrm>
            <a:off x="3603625" y="3707416"/>
            <a:ext cx="282575" cy="333375"/>
          </a:xfrm>
          <a:prstGeom prst="rect">
            <a:avLst/>
          </a:prstGeom>
          <a:noFill/>
          <a:ln w="12700">
            <a:noFill/>
            <a:miter lim="800000"/>
            <a:headEnd/>
            <a:tailEnd/>
          </a:ln>
        </p:spPr>
        <p:txBody>
          <a:bodyPr wrap="none" lIns="90488" tIns="44450" rIns="90488" bIns="44450">
            <a:spAutoFit/>
          </a:bodyPr>
          <a:lstStyle/>
          <a:p>
            <a:r>
              <a:rPr lang="en-US" sz="1600">
                <a:solidFill>
                  <a:schemeClr val="tx1"/>
                </a:solidFill>
                <a:latin typeface="Times" charset="0"/>
              </a:rPr>
              <a:t>5</a:t>
            </a:r>
          </a:p>
        </p:txBody>
      </p:sp>
      <p:sp>
        <p:nvSpPr>
          <p:cNvPr id="54342" name="Line 79"/>
          <p:cNvSpPr>
            <a:spLocks noChangeShapeType="1"/>
          </p:cNvSpPr>
          <p:nvPr/>
        </p:nvSpPr>
        <p:spPr bwMode="auto">
          <a:xfrm>
            <a:off x="4038600" y="4393216"/>
            <a:ext cx="1752600" cy="0"/>
          </a:xfrm>
          <a:prstGeom prst="line">
            <a:avLst/>
          </a:prstGeom>
          <a:noFill/>
          <a:ln w="19050">
            <a:solidFill>
              <a:schemeClr val="tx1"/>
            </a:solidFill>
            <a:round/>
            <a:headEnd/>
            <a:tailEnd type="triangle" w="med" len="med"/>
          </a:ln>
        </p:spPr>
        <p:txBody>
          <a:bodyPr wrap="none" anchor="ctr"/>
          <a:lstStyle/>
          <a:p>
            <a:endParaRPr lang="en-US"/>
          </a:p>
        </p:txBody>
      </p:sp>
      <p:sp>
        <p:nvSpPr>
          <p:cNvPr id="54343" name="Line 80"/>
          <p:cNvSpPr>
            <a:spLocks noChangeShapeType="1"/>
          </p:cNvSpPr>
          <p:nvPr/>
        </p:nvSpPr>
        <p:spPr bwMode="auto">
          <a:xfrm>
            <a:off x="6096000" y="3059716"/>
            <a:ext cx="0" cy="1219200"/>
          </a:xfrm>
          <a:prstGeom prst="line">
            <a:avLst/>
          </a:prstGeom>
          <a:noFill/>
          <a:ln w="19050">
            <a:solidFill>
              <a:schemeClr val="tx1"/>
            </a:solidFill>
            <a:round/>
            <a:headEnd/>
            <a:tailEnd type="triangle" w="med" len="med"/>
          </a:ln>
        </p:spPr>
        <p:txBody>
          <a:bodyPr wrap="none" anchor="ctr"/>
          <a:lstStyle/>
          <a:p>
            <a:endParaRPr lang="en-US"/>
          </a:p>
        </p:txBody>
      </p:sp>
      <p:sp>
        <p:nvSpPr>
          <p:cNvPr id="54344" name="Line 81"/>
          <p:cNvSpPr>
            <a:spLocks noChangeShapeType="1"/>
          </p:cNvSpPr>
          <p:nvPr/>
        </p:nvSpPr>
        <p:spPr bwMode="auto">
          <a:xfrm>
            <a:off x="4038600" y="4926616"/>
            <a:ext cx="914400" cy="0"/>
          </a:xfrm>
          <a:prstGeom prst="line">
            <a:avLst/>
          </a:prstGeom>
          <a:noFill/>
          <a:ln w="19050">
            <a:solidFill>
              <a:schemeClr val="tx1"/>
            </a:solidFill>
            <a:round/>
            <a:headEnd/>
            <a:tailEnd type="triangle" w="med" len="med"/>
          </a:ln>
        </p:spPr>
        <p:txBody>
          <a:bodyPr wrap="none" anchor="ctr"/>
          <a:lstStyle/>
          <a:p>
            <a:endParaRPr lang="en-US"/>
          </a:p>
        </p:txBody>
      </p:sp>
      <p:sp>
        <p:nvSpPr>
          <p:cNvPr id="54345" name="Line 82"/>
          <p:cNvSpPr>
            <a:spLocks noChangeShapeType="1"/>
          </p:cNvSpPr>
          <p:nvPr/>
        </p:nvSpPr>
        <p:spPr bwMode="auto">
          <a:xfrm>
            <a:off x="5257800" y="5079016"/>
            <a:ext cx="533400" cy="0"/>
          </a:xfrm>
          <a:prstGeom prst="line">
            <a:avLst/>
          </a:prstGeom>
          <a:noFill/>
          <a:ln w="19050">
            <a:solidFill>
              <a:schemeClr val="tx1"/>
            </a:solidFill>
            <a:round/>
            <a:headEnd/>
            <a:tailEnd type="triangle" w="med" len="med"/>
          </a:ln>
        </p:spPr>
        <p:txBody>
          <a:bodyPr wrap="none" anchor="ctr"/>
          <a:lstStyle/>
          <a:p>
            <a:endParaRPr lang="en-US"/>
          </a:p>
        </p:txBody>
      </p:sp>
      <p:sp>
        <p:nvSpPr>
          <p:cNvPr id="54346" name="Line 83"/>
          <p:cNvSpPr>
            <a:spLocks noChangeShapeType="1"/>
          </p:cNvSpPr>
          <p:nvPr/>
        </p:nvSpPr>
        <p:spPr bwMode="auto">
          <a:xfrm>
            <a:off x="4267200" y="5764816"/>
            <a:ext cx="685800" cy="0"/>
          </a:xfrm>
          <a:prstGeom prst="line">
            <a:avLst/>
          </a:prstGeom>
          <a:noFill/>
          <a:ln w="19050">
            <a:solidFill>
              <a:schemeClr val="tx1"/>
            </a:solidFill>
            <a:round/>
            <a:headEnd/>
            <a:tailEnd type="triangle" w="med" len="med"/>
          </a:ln>
        </p:spPr>
        <p:txBody>
          <a:bodyPr wrap="none" anchor="ctr"/>
          <a:lstStyle/>
          <a:p>
            <a:endParaRPr lang="en-US"/>
          </a:p>
        </p:txBody>
      </p:sp>
      <p:sp>
        <p:nvSpPr>
          <p:cNvPr id="54347" name="Line 84"/>
          <p:cNvSpPr>
            <a:spLocks noChangeShapeType="1"/>
          </p:cNvSpPr>
          <p:nvPr/>
        </p:nvSpPr>
        <p:spPr bwMode="auto">
          <a:xfrm>
            <a:off x="3200400" y="5764816"/>
            <a:ext cx="685800" cy="0"/>
          </a:xfrm>
          <a:prstGeom prst="line">
            <a:avLst/>
          </a:prstGeom>
          <a:noFill/>
          <a:ln w="19050">
            <a:solidFill>
              <a:schemeClr val="tx1"/>
            </a:solidFill>
            <a:round/>
            <a:headEnd/>
            <a:tailEnd type="triangle" w="med" len="med"/>
          </a:ln>
        </p:spPr>
        <p:txBody>
          <a:bodyPr wrap="none" anchor="ctr"/>
          <a:lstStyle/>
          <a:p>
            <a:endParaRPr lang="en-US"/>
          </a:p>
        </p:txBody>
      </p:sp>
      <p:sp>
        <p:nvSpPr>
          <p:cNvPr id="54348" name="Line 85"/>
          <p:cNvSpPr>
            <a:spLocks noChangeShapeType="1"/>
          </p:cNvSpPr>
          <p:nvPr/>
        </p:nvSpPr>
        <p:spPr bwMode="auto">
          <a:xfrm flipH="1">
            <a:off x="2819400" y="4926616"/>
            <a:ext cx="76200" cy="152400"/>
          </a:xfrm>
          <a:prstGeom prst="line">
            <a:avLst/>
          </a:prstGeom>
          <a:noFill/>
          <a:ln w="19050">
            <a:solidFill>
              <a:schemeClr val="tx1"/>
            </a:solidFill>
            <a:round/>
            <a:headEnd/>
            <a:tailEnd/>
          </a:ln>
        </p:spPr>
        <p:txBody>
          <a:bodyPr wrap="none" anchor="ctr"/>
          <a:lstStyle/>
          <a:p>
            <a:endParaRPr lang="en-US"/>
          </a:p>
        </p:txBody>
      </p:sp>
      <p:sp>
        <p:nvSpPr>
          <p:cNvPr id="54349" name="Line 86"/>
          <p:cNvSpPr>
            <a:spLocks noChangeShapeType="1"/>
          </p:cNvSpPr>
          <p:nvPr/>
        </p:nvSpPr>
        <p:spPr bwMode="auto">
          <a:xfrm>
            <a:off x="2895600" y="4926616"/>
            <a:ext cx="76200" cy="152400"/>
          </a:xfrm>
          <a:prstGeom prst="line">
            <a:avLst/>
          </a:prstGeom>
          <a:noFill/>
          <a:ln w="19050">
            <a:solidFill>
              <a:schemeClr val="tx1"/>
            </a:solidFill>
            <a:round/>
            <a:headEnd/>
            <a:tailEnd/>
          </a:ln>
        </p:spPr>
        <p:txBody>
          <a:bodyPr wrap="none" anchor="ctr"/>
          <a:lstStyle/>
          <a:p>
            <a:endParaRPr lang="en-US"/>
          </a:p>
        </p:txBody>
      </p:sp>
      <p:sp>
        <p:nvSpPr>
          <p:cNvPr id="54350" name="Line 87"/>
          <p:cNvSpPr>
            <a:spLocks noChangeShapeType="1"/>
          </p:cNvSpPr>
          <p:nvPr/>
        </p:nvSpPr>
        <p:spPr bwMode="auto">
          <a:xfrm>
            <a:off x="2895600" y="5079016"/>
            <a:ext cx="0" cy="228600"/>
          </a:xfrm>
          <a:prstGeom prst="line">
            <a:avLst/>
          </a:prstGeom>
          <a:noFill/>
          <a:ln w="19050">
            <a:solidFill>
              <a:schemeClr val="tx1"/>
            </a:solidFill>
            <a:round/>
            <a:headEnd/>
            <a:tailEnd/>
          </a:ln>
        </p:spPr>
        <p:txBody>
          <a:bodyPr wrap="none" anchor="ctr"/>
          <a:lstStyle/>
          <a:p>
            <a:endParaRPr lang="en-US"/>
          </a:p>
        </p:txBody>
      </p:sp>
      <p:sp>
        <p:nvSpPr>
          <p:cNvPr id="54351" name="Line 88"/>
          <p:cNvSpPr>
            <a:spLocks noChangeShapeType="1"/>
          </p:cNvSpPr>
          <p:nvPr/>
        </p:nvSpPr>
        <p:spPr bwMode="auto">
          <a:xfrm flipV="1">
            <a:off x="4114800" y="6298216"/>
            <a:ext cx="0" cy="228600"/>
          </a:xfrm>
          <a:prstGeom prst="line">
            <a:avLst/>
          </a:prstGeom>
          <a:noFill/>
          <a:ln w="19050">
            <a:solidFill>
              <a:schemeClr val="tx1"/>
            </a:solidFill>
            <a:round/>
            <a:headEnd/>
            <a:tailEnd type="triangle" w="med" len="med"/>
          </a:ln>
        </p:spPr>
        <p:txBody>
          <a:bodyPr wrap="none" anchor="ctr"/>
          <a:lstStyle/>
          <a:p>
            <a:endParaRPr lang="en-US"/>
          </a:p>
        </p:txBody>
      </p:sp>
      <p:sp>
        <p:nvSpPr>
          <p:cNvPr id="54352" name="Line 89"/>
          <p:cNvSpPr>
            <a:spLocks noChangeShapeType="1"/>
          </p:cNvSpPr>
          <p:nvPr/>
        </p:nvSpPr>
        <p:spPr bwMode="auto">
          <a:xfrm flipV="1">
            <a:off x="5105400" y="5841016"/>
            <a:ext cx="0" cy="304800"/>
          </a:xfrm>
          <a:prstGeom prst="line">
            <a:avLst/>
          </a:prstGeom>
          <a:noFill/>
          <a:ln w="19050">
            <a:solidFill>
              <a:schemeClr val="tx1"/>
            </a:solidFill>
            <a:round/>
            <a:headEnd/>
            <a:tailEnd type="triangle" w="med" len="med"/>
          </a:ln>
        </p:spPr>
        <p:txBody>
          <a:bodyPr wrap="none" anchor="ctr"/>
          <a:lstStyle/>
          <a:p>
            <a:endParaRPr lang="en-US"/>
          </a:p>
        </p:txBody>
      </p:sp>
      <p:sp>
        <p:nvSpPr>
          <p:cNvPr id="54353" name="Line 90"/>
          <p:cNvSpPr>
            <a:spLocks noChangeShapeType="1"/>
          </p:cNvSpPr>
          <p:nvPr/>
        </p:nvSpPr>
        <p:spPr bwMode="auto">
          <a:xfrm flipH="1">
            <a:off x="6172200" y="6298216"/>
            <a:ext cx="228600" cy="0"/>
          </a:xfrm>
          <a:prstGeom prst="line">
            <a:avLst/>
          </a:prstGeom>
          <a:noFill/>
          <a:ln w="19050">
            <a:solidFill>
              <a:schemeClr val="tx1"/>
            </a:solidFill>
            <a:round/>
            <a:headEnd/>
            <a:tailEnd/>
          </a:ln>
        </p:spPr>
        <p:txBody>
          <a:bodyPr wrap="none" anchor="ctr"/>
          <a:lstStyle/>
          <a:p>
            <a:endParaRPr lang="en-US"/>
          </a:p>
        </p:txBody>
      </p:sp>
      <p:sp>
        <p:nvSpPr>
          <p:cNvPr id="54354" name="Line 91"/>
          <p:cNvSpPr>
            <a:spLocks noChangeShapeType="1"/>
          </p:cNvSpPr>
          <p:nvPr/>
        </p:nvSpPr>
        <p:spPr bwMode="auto">
          <a:xfrm>
            <a:off x="6248400" y="4698016"/>
            <a:ext cx="1600200" cy="0"/>
          </a:xfrm>
          <a:prstGeom prst="line">
            <a:avLst/>
          </a:prstGeom>
          <a:noFill/>
          <a:ln w="19050">
            <a:solidFill>
              <a:schemeClr val="tx1"/>
            </a:solidFill>
            <a:round/>
            <a:headEnd/>
            <a:tailEnd type="triangle" w="med" len="med"/>
          </a:ln>
        </p:spPr>
        <p:txBody>
          <a:bodyPr wrap="none" anchor="ctr"/>
          <a:lstStyle/>
          <a:p>
            <a:endParaRPr lang="en-US"/>
          </a:p>
        </p:txBody>
      </p:sp>
      <p:sp>
        <p:nvSpPr>
          <p:cNvPr id="54355" name="Line 92"/>
          <p:cNvSpPr>
            <a:spLocks noChangeShapeType="1"/>
          </p:cNvSpPr>
          <p:nvPr/>
        </p:nvSpPr>
        <p:spPr bwMode="auto">
          <a:xfrm>
            <a:off x="7239000" y="4698016"/>
            <a:ext cx="0" cy="609600"/>
          </a:xfrm>
          <a:prstGeom prst="line">
            <a:avLst/>
          </a:prstGeom>
          <a:noFill/>
          <a:ln w="19050">
            <a:solidFill>
              <a:schemeClr val="tx1"/>
            </a:solidFill>
            <a:round/>
            <a:headEnd/>
            <a:tailEnd type="triangle" w="med" len="med"/>
          </a:ln>
        </p:spPr>
        <p:txBody>
          <a:bodyPr wrap="none" anchor="ctr"/>
          <a:lstStyle/>
          <a:p>
            <a:endParaRPr lang="en-US"/>
          </a:p>
        </p:txBody>
      </p:sp>
      <p:sp>
        <p:nvSpPr>
          <p:cNvPr id="54356" name="Line 93"/>
          <p:cNvSpPr>
            <a:spLocks noChangeShapeType="1"/>
          </p:cNvSpPr>
          <p:nvPr/>
        </p:nvSpPr>
        <p:spPr bwMode="auto">
          <a:xfrm flipH="1">
            <a:off x="6477000" y="4621816"/>
            <a:ext cx="76200" cy="152400"/>
          </a:xfrm>
          <a:prstGeom prst="line">
            <a:avLst/>
          </a:prstGeom>
          <a:noFill/>
          <a:ln w="12700">
            <a:solidFill>
              <a:schemeClr val="tx1"/>
            </a:solidFill>
            <a:round/>
            <a:headEnd/>
            <a:tailEnd/>
          </a:ln>
        </p:spPr>
        <p:txBody>
          <a:bodyPr wrap="none" anchor="ctr"/>
          <a:lstStyle/>
          <a:p>
            <a:endParaRPr lang="en-US"/>
          </a:p>
        </p:txBody>
      </p:sp>
      <p:sp>
        <p:nvSpPr>
          <p:cNvPr id="54357" name="Freeform 94"/>
          <p:cNvSpPr>
            <a:spLocks/>
          </p:cNvSpPr>
          <p:nvPr/>
        </p:nvSpPr>
        <p:spPr bwMode="auto">
          <a:xfrm>
            <a:off x="2057400" y="4545616"/>
            <a:ext cx="6248400" cy="2057400"/>
          </a:xfrm>
          <a:custGeom>
            <a:avLst/>
            <a:gdLst>
              <a:gd name="T0" fmla="*/ 2147483647 w 3936"/>
              <a:gd name="T1" fmla="*/ 1088707500 h 1296"/>
              <a:gd name="T2" fmla="*/ 2147483647 w 3936"/>
              <a:gd name="T3" fmla="*/ 1088707500 h 1296"/>
              <a:gd name="T4" fmla="*/ 2147483647 w 3936"/>
              <a:gd name="T5" fmla="*/ 2147483647 h 1296"/>
              <a:gd name="T6" fmla="*/ 0 w 3936"/>
              <a:gd name="T7" fmla="*/ 2147483647 h 1296"/>
              <a:gd name="T8" fmla="*/ 0 w 3936"/>
              <a:gd name="T9" fmla="*/ 0 h 1296"/>
              <a:gd name="T10" fmla="*/ 846772500 w 3936"/>
              <a:gd name="T11" fmla="*/ 0 h 1296"/>
              <a:gd name="T12" fmla="*/ 0 60000 65536"/>
              <a:gd name="T13" fmla="*/ 0 60000 65536"/>
              <a:gd name="T14" fmla="*/ 0 60000 65536"/>
              <a:gd name="T15" fmla="*/ 0 60000 65536"/>
              <a:gd name="T16" fmla="*/ 0 60000 65536"/>
              <a:gd name="T17" fmla="*/ 0 60000 65536"/>
              <a:gd name="T18" fmla="*/ 0 w 3936"/>
              <a:gd name="T19" fmla="*/ 0 h 1296"/>
              <a:gd name="T20" fmla="*/ 3936 w 3936"/>
              <a:gd name="T21" fmla="*/ 1296 h 1296"/>
            </a:gdLst>
            <a:ahLst/>
            <a:cxnLst>
              <a:cxn ang="T12">
                <a:pos x="T0" y="T1"/>
              </a:cxn>
              <a:cxn ang="T13">
                <a:pos x="T2" y="T3"/>
              </a:cxn>
              <a:cxn ang="T14">
                <a:pos x="T4" y="T5"/>
              </a:cxn>
              <a:cxn ang="T15">
                <a:pos x="T6" y="T7"/>
              </a:cxn>
              <a:cxn ang="T16">
                <a:pos x="T8" y="T9"/>
              </a:cxn>
              <a:cxn ang="T17">
                <a:pos x="T10" y="T11"/>
              </a:cxn>
            </a:cxnLst>
            <a:rect l="T18" t="T19" r="T20" b="T21"/>
            <a:pathLst>
              <a:path w="3936" h="1296">
                <a:moveTo>
                  <a:pt x="3840" y="432"/>
                </a:moveTo>
                <a:lnTo>
                  <a:pt x="3936" y="432"/>
                </a:lnTo>
                <a:lnTo>
                  <a:pt x="3936" y="1296"/>
                </a:lnTo>
                <a:lnTo>
                  <a:pt x="0" y="1296"/>
                </a:lnTo>
                <a:lnTo>
                  <a:pt x="0" y="0"/>
                </a:lnTo>
                <a:lnTo>
                  <a:pt x="336" y="0"/>
                </a:lnTo>
              </a:path>
            </a:pathLst>
          </a:custGeom>
          <a:noFill/>
          <a:ln w="19050">
            <a:solidFill>
              <a:schemeClr val="tx1"/>
            </a:solidFill>
            <a:round/>
            <a:headEnd/>
            <a:tailEnd type="triangle" w="med" len="med"/>
          </a:ln>
        </p:spPr>
        <p:txBody>
          <a:bodyPr wrap="none" anchor="ctr"/>
          <a:lstStyle/>
          <a:p>
            <a:endParaRPr lang="en-US"/>
          </a:p>
        </p:txBody>
      </p:sp>
      <p:sp>
        <p:nvSpPr>
          <p:cNvPr id="54358" name="Line 95"/>
          <p:cNvSpPr>
            <a:spLocks noChangeShapeType="1"/>
          </p:cNvSpPr>
          <p:nvPr/>
        </p:nvSpPr>
        <p:spPr bwMode="auto">
          <a:xfrm>
            <a:off x="5867400" y="5536216"/>
            <a:ext cx="533400" cy="0"/>
          </a:xfrm>
          <a:prstGeom prst="line">
            <a:avLst/>
          </a:prstGeom>
          <a:noFill/>
          <a:ln w="19050">
            <a:solidFill>
              <a:schemeClr val="tx1"/>
            </a:solidFill>
            <a:round/>
            <a:headEnd/>
            <a:tailEnd type="triangle" w="med" len="med"/>
          </a:ln>
        </p:spPr>
        <p:txBody>
          <a:bodyPr wrap="none" anchor="ctr"/>
          <a:lstStyle/>
          <a:p>
            <a:endParaRPr lang="en-US"/>
          </a:p>
        </p:txBody>
      </p:sp>
      <p:sp>
        <p:nvSpPr>
          <p:cNvPr id="54359" name="Line 96"/>
          <p:cNvSpPr>
            <a:spLocks noChangeShapeType="1"/>
          </p:cNvSpPr>
          <p:nvPr/>
        </p:nvSpPr>
        <p:spPr bwMode="auto">
          <a:xfrm>
            <a:off x="7543800" y="5841016"/>
            <a:ext cx="304800" cy="0"/>
          </a:xfrm>
          <a:prstGeom prst="line">
            <a:avLst/>
          </a:prstGeom>
          <a:noFill/>
          <a:ln w="19050">
            <a:solidFill>
              <a:schemeClr val="tx1"/>
            </a:solidFill>
            <a:round/>
            <a:headEnd/>
            <a:tailEnd type="triangle" w="med" len="med"/>
          </a:ln>
        </p:spPr>
        <p:txBody>
          <a:bodyPr wrap="none" anchor="ctr"/>
          <a:lstStyle/>
          <a:p>
            <a:endParaRPr lang="en-US"/>
          </a:p>
        </p:txBody>
      </p:sp>
      <p:sp>
        <p:nvSpPr>
          <p:cNvPr id="54360" name="Line 97"/>
          <p:cNvSpPr>
            <a:spLocks noChangeShapeType="1"/>
          </p:cNvSpPr>
          <p:nvPr/>
        </p:nvSpPr>
        <p:spPr bwMode="auto">
          <a:xfrm flipH="1">
            <a:off x="3810000" y="6526816"/>
            <a:ext cx="304800" cy="0"/>
          </a:xfrm>
          <a:prstGeom prst="line">
            <a:avLst/>
          </a:prstGeom>
          <a:noFill/>
          <a:ln w="12700">
            <a:solidFill>
              <a:schemeClr val="tx1"/>
            </a:solidFill>
            <a:round/>
            <a:headEnd/>
            <a:tailEnd/>
          </a:ln>
        </p:spPr>
        <p:txBody>
          <a:bodyPr wrap="none" anchor="ctr"/>
          <a:lstStyle/>
          <a:p>
            <a:endParaRPr lang="en-US"/>
          </a:p>
        </p:txBody>
      </p:sp>
      <p:sp>
        <p:nvSpPr>
          <p:cNvPr id="54361" name="Freeform 98"/>
          <p:cNvSpPr>
            <a:spLocks/>
          </p:cNvSpPr>
          <p:nvPr/>
        </p:nvSpPr>
        <p:spPr bwMode="auto">
          <a:xfrm>
            <a:off x="4648200" y="4923441"/>
            <a:ext cx="1219200" cy="609600"/>
          </a:xfrm>
          <a:custGeom>
            <a:avLst/>
            <a:gdLst>
              <a:gd name="T0" fmla="*/ 1935480000 w 768"/>
              <a:gd name="T1" fmla="*/ 967740000 h 384"/>
              <a:gd name="T2" fmla="*/ 0 w 768"/>
              <a:gd name="T3" fmla="*/ 967740000 h 384"/>
              <a:gd name="T4" fmla="*/ 0 w 768"/>
              <a:gd name="T5" fmla="*/ 0 h 384"/>
              <a:gd name="T6" fmla="*/ 0 60000 65536"/>
              <a:gd name="T7" fmla="*/ 0 60000 65536"/>
              <a:gd name="T8" fmla="*/ 0 60000 65536"/>
              <a:gd name="T9" fmla="*/ 0 w 768"/>
              <a:gd name="T10" fmla="*/ 0 h 384"/>
              <a:gd name="T11" fmla="*/ 768 w 768"/>
              <a:gd name="T12" fmla="*/ 384 h 384"/>
            </a:gdLst>
            <a:ahLst/>
            <a:cxnLst>
              <a:cxn ang="T6">
                <a:pos x="T0" y="T1"/>
              </a:cxn>
              <a:cxn ang="T7">
                <a:pos x="T2" y="T3"/>
              </a:cxn>
              <a:cxn ang="T8">
                <a:pos x="T4" y="T5"/>
              </a:cxn>
            </a:cxnLst>
            <a:rect l="T9" t="T10" r="T11" b="T12"/>
            <a:pathLst>
              <a:path w="768" h="384">
                <a:moveTo>
                  <a:pt x="768" y="384"/>
                </a:moveTo>
                <a:lnTo>
                  <a:pt x="0" y="384"/>
                </a:lnTo>
                <a:lnTo>
                  <a:pt x="0" y="0"/>
                </a:lnTo>
              </a:path>
            </a:pathLst>
          </a:custGeom>
          <a:noFill/>
          <a:ln w="19050">
            <a:solidFill>
              <a:schemeClr val="tx1"/>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t>RTL: The </a:t>
            </a:r>
            <a:r>
              <a:rPr lang="en-US">
                <a:latin typeface="Courier New" charset="0"/>
              </a:rPr>
              <a:t>Add</a:t>
            </a:r>
            <a:r>
              <a:rPr lang="en-US"/>
              <a:t> Instruction</a:t>
            </a:r>
          </a:p>
        </p:txBody>
      </p:sp>
      <p:sp>
        <p:nvSpPr>
          <p:cNvPr id="38" name="Date Placeholder 37"/>
          <p:cNvSpPr>
            <a:spLocks noGrp="1"/>
          </p:cNvSpPr>
          <p:nvPr>
            <p:ph type="dt" sz="quarter" idx="10"/>
          </p:nvPr>
        </p:nvSpPr>
        <p:spPr/>
        <p:txBody>
          <a:bodyPr/>
          <a:lstStyle/>
          <a:p>
            <a:pPr>
              <a:defRPr/>
            </a:pPr>
            <a:fld id="{2C582495-DD57-0948-98E1-788724263A6F}" type="datetime1">
              <a:rPr lang="en-US" smtClean="0"/>
              <a:pPr>
                <a:defRPr/>
              </a:pPr>
              <a:t>7/26/2011</a:t>
            </a:fld>
            <a:endParaRPr lang="en-US"/>
          </a:p>
        </p:txBody>
      </p:sp>
      <p:sp>
        <p:nvSpPr>
          <p:cNvPr id="40" name="Footer Placeholder 39"/>
          <p:cNvSpPr>
            <a:spLocks noGrp="1"/>
          </p:cNvSpPr>
          <p:nvPr>
            <p:ph type="ftr" sz="quarter" idx="11"/>
          </p:nvPr>
        </p:nvSpPr>
        <p:spPr/>
        <p:txBody>
          <a:bodyPr/>
          <a:lstStyle/>
          <a:p>
            <a:pPr>
              <a:defRPr/>
            </a:pPr>
            <a:r>
              <a:rPr lang="en-US" smtClean="0"/>
              <a:t>Spring 2011 -- Lecture #18</a:t>
            </a:r>
            <a:endParaRPr lang="en-US" dirty="0"/>
          </a:p>
        </p:txBody>
      </p:sp>
      <p:sp>
        <p:nvSpPr>
          <p:cNvPr id="39" name="Slide Number Placeholder 38"/>
          <p:cNvSpPr>
            <a:spLocks noGrp="1"/>
          </p:cNvSpPr>
          <p:nvPr>
            <p:ph type="sldNum" sz="quarter" idx="12"/>
          </p:nvPr>
        </p:nvSpPr>
        <p:spPr/>
        <p:txBody>
          <a:bodyPr/>
          <a:lstStyle/>
          <a:p>
            <a:pPr>
              <a:defRPr/>
            </a:pPr>
            <a:fld id="{0693FB68-22C1-4F40-9C2E-1446F132EA3F}" type="slidenum">
              <a:rPr lang="en-US" smtClean="0"/>
              <a:pPr>
                <a:defRPr/>
              </a:pPr>
              <a:t>9</a:t>
            </a:fld>
            <a:endParaRPr lang="en-US"/>
          </a:p>
        </p:txBody>
      </p:sp>
      <p:sp>
        <p:nvSpPr>
          <p:cNvPr id="63494" name="Rectangle 3"/>
          <p:cNvSpPr>
            <a:spLocks noGrp="1" noChangeArrowheads="1"/>
          </p:cNvSpPr>
          <p:nvPr>
            <p:ph type="body" idx="4294967295"/>
          </p:nvPr>
        </p:nvSpPr>
        <p:spPr>
          <a:xfrm>
            <a:off x="228600" y="2209800"/>
            <a:ext cx="8915400" cy="3281363"/>
          </a:xfrm>
        </p:spPr>
        <p:txBody>
          <a:bodyPr/>
          <a:lstStyle/>
          <a:p>
            <a:pPr>
              <a:buFont typeface="Times" charset="0"/>
              <a:buNone/>
            </a:pPr>
            <a:r>
              <a:rPr lang="en-US">
                <a:solidFill>
                  <a:schemeClr val="accent2"/>
                </a:solidFill>
                <a:latin typeface="Courier" charset="0"/>
              </a:rPr>
              <a:t>add rd, rs, rt</a:t>
            </a:r>
            <a:endParaRPr lang="en-US"/>
          </a:p>
          <a:p>
            <a:pPr lvl="1"/>
            <a:r>
              <a:rPr lang="en-US"/>
              <a:t>MEM[PC]		Fetch the instruction</a:t>
            </a:r>
            <a:r>
              <a:rPr lang="en-US" smtClean="0"/>
              <a:t> from </a:t>
            </a:r>
            <a:r>
              <a:rPr lang="en-US"/>
              <a:t>memory</a:t>
            </a:r>
          </a:p>
          <a:p>
            <a:pPr lvl="1"/>
            <a:r>
              <a:rPr lang="en-US"/>
              <a:t>R[rd] = R[rs] + R[rt]	The actual operation</a:t>
            </a:r>
          </a:p>
          <a:p>
            <a:pPr lvl="1"/>
            <a:r>
              <a:rPr lang="en-US"/>
              <a:t>PC = PC + 4	Calculate the next </a:t>
            </a:r>
            <a:r>
              <a:rPr lang="en-US" smtClean="0"/>
              <a:t>	instruction’s  </a:t>
            </a:r>
            <a:r>
              <a:rPr lang="en-US"/>
              <a:t>address</a:t>
            </a:r>
          </a:p>
        </p:txBody>
      </p:sp>
      <p:grpSp>
        <p:nvGrpSpPr>
          <p:cNvPr id="2" name="Group 4"/>
          <p:cNvGrpSpPr>
            <a:grpSpLocks/>
          </p:cNvGrpSpPr>
          <p:nvPr/>
        </p:nvGrpSpPr>
        <p:grpSpPr bwMode="auto">
          <a:xfrm>
            <a:off x="1503363" y="1141413"/>
            <a:ext cx="6307137" cy="946150"/>
            <a:chOff x="947" y="524"/>
            <a:chExt cx="3973" cy="596"/>
          </a:xfrm>
        </p:grpSpPr>
        <p:sp>
          <p:nvSpPr>
            <p:cNvPr id="30728" name="Rectangle 5"/>
            <p:cNvSpPr>
              <a:spLocks noChangeArrowheads="1"/>
            </p:cNvSpPr>
            <p:nvPr/>
          </p:nvSpPr>
          <p:spPr bwMode="auto">
            <a:xfrm>
              <a:off x="1016" y="728"/>
              <a:ext cx="3824" cy="176"/>
            </a:xfrm>
            <a:prstGeom prst="rect">
              <a:avLst/>
            </a:prstGeom>
            <a:noFill/>
            <a:ln w="25400">
              <a:solidFill>
                <a:schemeClr val="tx1"/>
              </a:solidFill>
              <a:miter lim="800000"/>
              <a:headEnd/>
              <a:tailEnd/>
            </a:ln>
          </p:spPr>
          <p:txBody>
            <a:bodyPr wrap="none" anchor="ctr">
              <a:prstTxWarp prst="textNoShape">
                <a:avLst/>
              </a:prstTxWarp>
            </a:bodyPr>
            <a:lstStyle/>
            <a:p>
              <a:pPr>
                <a:defRPr/>
              </a:pPr>
              <a:endParaRPr lang="en-US">
                <a:latin typeface="+mn-lt"/>
              </a:endParaRPr>
            </a:p>
          </p:txBody>
        </p:sp>
        <p:grpSp>
          <p:nvGrpSpPr>
            <p:cNvPr id="3" name="Group 6"/>
            <p:cNvGrpSpPr>
              <a:grpSpLocks/>
            </p:cNvGrpSpPr>
            <p:nvPr/>
          </p:nvGrpSpPr>
          <p:grpSpPr bwMode="auto">
            <a:xfrm>
              <a:off x="1012" y="716"/>
              <a:ext cx="664" cy="212"/>
              <a:chOff x="1012" y="716"/>
              <a:chExt cx="664" cy="212"/>
            </a:xfrm>
          </p:grpSpPr>
          <p:sp>
            <p:nvSpPr>
              <p:cNvPr id="30759" name="Rectangle 7"/>
              <p:cNvSpPr>
                <a:spLocks noChangeArrowheads="1"/>
              </p:cNvSpPr>
              <p:nvPr/>
            </p:nvSpPr>
            <p:spPr bwMode="auto">
              <a:xfrm>
                <a:off x="1012" y="724"/>
                <a:ext cx="664"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0760" name="Rectangle 8"/>
              <p:cNvSpPr>
                <a:spLocks noChangeArrowheads="1"/>
              </p:cNvSpPr>
              <p:nvPr/>
            </p:nvSpPr>
            <p:spPr bwMode="auto">
              <a:xfrm>
                <a:off x="1205" y="716"/>
                <a:ext cx="254"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op</a:t>
                </a:r>
              </a:p>
            </p:txBody>
          </p:sp>
        </p:grpSp>
        <p:grpSp>
          <p:nvGrpSpPr>
            <p:cNvPr id="4" name="Group 9"/>
            <p:cNvGrpSpPr>
              <a:grpSpLocks/>
            </p:cNvGrpSpPr>
            <p:nvPr/>
          </p:nvGrpSpPr>
          <p:grpSpPr bwMode="auto">
            <a:xfrm>
              <a:off x="1684" y="716"/>
              <a:ext cx="616" cy="212"/>
              <a:chOff x="1684" y="716"/>
              <a:chExt cx="616" cy="212"/>
            </a:xfrm>
          </p:grpSpPr>
          <p:sp>
            <p:nvSpPr>
              <p:cNvPr id="30757" name="Rectangle 10"/>
              <p:cNvSpPr>
                <a:spLocks noChangeArrowheads="1"/>
              </p:cNvSpPr>
              <p:nvPr/>
            </p:nvSpPr>
            <p:spPr bwMode="auto">
              <a:xfrm>
                <a:off x="1684" y="724"/>
                <a:ext cx="616"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0758" name="Rectangle 11"/>
              <p:cNvSpPr>
                <a:spLocks noChangeArrowheads="1"/>
              </p:cNvSpPr>
              <p:nvPr/>
            </p:nvSpPr>
            <p:spPr bwMode="auto">
              <a:xfrm>
                <a:off x="1859" y="716"/>
                <a:ext cx="21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rs</a:t>
                </a:r>
              </a:p>
            </p:txBody>
          </p:sp>
        </p:grpSp>
        <p:grpSp>
          <p:nvGrpSpPr>
            <p:cNvPr id="5" name="Group 12"/>
            <p:cNvGrpSpPr>
              <a:grpSpLocks/>
            </p:cNvGrpSpPr>
            <p:nvPr/>
          </p:nvGrpSpPr>
          <p:grpSpPr bwMode="auto">
            <a:xfrm>
              <a:off x="2308" y="716"/>
              <a:ext cx="616" cy="210"/>
              <a:chOff x="2308" y="716"/>
              <a:chExt cx="616" cy="210"/>
            </a:xfrm>
          </p:grpSpPr>
          <p:sp>
            <p:nvSpPr>
              <p:cNvPr id="30755" name="Rectangle 13"/>
              <p:cNvSpPr>
                <a:spLocks noChangeArrowheads="1"/>
              </p:cNvSpPr>
              <p:nvPr/>
            </p:nvSpPr>
            <p:spPr bwMode="auto">
              <a:xfrm>
                <a:off x="2308" y="724"/>
                <a:ext cx="616"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0756" name="Rectangle 14"/>
              <p:cNvSpPr>
                <a:spLocks noChangeArrowheads="1"/>
              </p:cNvSpPr>
              <p:nvPr/>
            </p:nvSpPr>
            <p:spPr bwMode="auto">
              <a:xfrm>
                <a:off x="2483" y="716"/>
                <a:ext cx="213"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rt</a:t>
                </a:r>
              </a:p>
            </p:txBody>
          </p:sp>
        </p:grpSp>
        <p:grpSp>
          <p:nvGrpSpPr>
            <p:cNvPr id="6" name="Group 15"/>
            <p:cNvGrpSpPr>
              <a:grpSpLocks/>
            </p:cNvGrpSpPr>
            <p:nvPr/>
          </p:nvGrpSpPr>
          <p:grpSpPr bwMode="auto">
            <a:xfrm>
              <a:off x="2932" y="716"/>
              <a:ext cx="616" cy="212"/>
              <a:chOff x="2932" y="716"/>
              <a:chExt cx="616" cy="212"/>
            </a:xfrm>
          </p:grpSpPr>
          <p:sp>
            <p:nvSpPr>
              <p:cNvPr id="30753" name="Rectangle 16"/>
              <p:cNvSpPr>
                <a:spLocks noChangeArrowheads="1"/>
              </p:cNvSpPr>
              <p:nvPr/>
            </p:nvSpPr>
            <p:spPr bwMode="auto">
              <a:xfrm>
                <a:off x="2932" y="724"/>
                <a:ext cx="616"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0754" name="Rectangle 17"/>
              <p:cNvSpPr>
                <a:spLocks noChangeArrowheads="1"/>
              </p:cNvSpPr>
              <p:nvPr/>
            </p:nvSpPr>
            <p:spPr bwMode="auto">
              <a:xfrm>
                <a:off x="3107" y="716"/>
                <a:ext cx="229"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rd</a:t>
                </a:r>
              </a:p>
            </p:txBody>
          </p:sp>
        </p:grpSp>
        <p:grpSp>
          <p:nvGrpSpPr>
            <p:cNvPr id="7" name="Group 18"/>
            <p:cNvGrpSpPr>
              <a:grpSpLocks/>
            </p:cNvGrpSpPr>
            <p:nvPr/>
          </p:nvGrpSpPr>
          <p:grpSpPr bwMode="auto">
            <a:xfrm>
              <a:off x="3556" y="716"/>
              <a:ext cx="616" cy="210"/>
              <a:chOff x="3556" y="716"/>
              <a:chExt cx="616" cy="210"/>
            </a:xfrm>
          </p:grpSpPr>
          <p:sp>
            <p:nvSpPr>
              <p:cNvPr id="30751" name="Rectangle 19"/>
              <p:cNvSpPr>
                <a:spLocks noChangeArrowheads="1"/>
              </p:cNvSpPr>
              <p:nvPr/>
            </p:nvSpPr>
            <p:spPr bwMode="auto">
              <a:xfrm>
                <a:off x="3556" y="724"/>
                <a:ext cx="616"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0752" name="Rectangle 20"/>
              <p:cNvSpPr>
                <a:spLocks noChangeArrowheads="1"/>
              </p:cNvSpPr>
              <p:nvPr/>
            </p:nvSpPr>
            <p:spPr bwMode="auto">
              <a:xfrm>
                <a:off x="3635" y="716"/>
                <a:ext cx="448"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shamt</a:t>
                </a:r>
              </a:p>
            </p:txBody>
          </p:sp>
        </p:grpSp>
        <p:grpSp>
          <p:nvGrpSpPr>
            <p:cNvPr id="8" name="Group 21"/>
            <p:cNvGrpSpPr>
              <a:grpSpLocks/>
            </p:cNvGrpSpPr>
            <p:nvPr/>
          </p:nvGrpSpPr>
          <p:grpSpPr bwMode="auto">
            <a:xfrm>
              <a:off x="4180" y="716"/>
              <a:ext cx="664" cy="210"/>
              <a:chOff x="4180" y="716"/>
              <a:chExt cx="664" cy="210"/>
            </a:xfrm>
          </p:grpSpPr>
          <p:sp>
            <p:nvSpPr>
              <p:cNvPr id="30749" name="Rectangle 22"/>
              <p:cNvSpPr>
                <a:spLocks noChangeArrowheads="1"/>
              </p:cNvSpPr>
              <p:nvPr/>
            </p:nvSpPr>
            <p:spPr bwMode="auto">
              <a:xfrm>
                <a:off x="4180" y="724"/>
                <a:ext cx="664" cy="184"/>
              </a:xfrm>
              <a:prstGeom prst="rect">
                <a:avLst/>
              </a:prstGeom>
              <a:noFill/>
              <a:ln w="12700">
                <a:solidFill>
                  <a:schemeClr val="tx1"/>
                </a:solidFill>
                <a:miter lim="800000"/>
                <a:headEnd/>
                <a:tailEnd/>
              </a:ln>
            </p:spPr>
            <p:txBody>
              <a:bodyPr wrap="none" anchor="ctr">
                <a:prstTxWarp prst="textNoShape">
                  <a:avLst/>
                </a:prstTxWarp>
              </a:bodyPr>
              <a:lstStyle/>
              <a:p>
                <a:pPr>
                  <a:defRPr/>
                </a:pPr>
                <a:endParaRPr lang="en-US">
                  <a:latin typeface="+mn-lt"/>
                </a:endParaRPr>
              </a:p>
            </p:txBody>
          </p:sp>
          <p:sp>
            <p:nvSpPr>
              <p:cNvPr id="30750" name="Rectangle 23"/>
              <p:cNvSpPr>
                <a:spLocks noChangeArrowheads="1"/>
              </p:cNvSpPr>
              <p:nvPr/>
            </p:nvSpPr>
            <p:spPr bwMode="auto">
              <a:xfrm>
                <a:off x="4373" y="716"/>
                <a:ext cx="398" cy="210"/>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b="1">
                    <a:latin typeface="+mn-lt"/>
                  </a:rPr>
                  <a:t>funct</a:t>
                </a:r>
              </a:p>
            </p:txBody>
          </p:sp>
        </p:grpSp>
        <p:grpSp>
          <p:nvGrpSpPr>
            <p:cNvPr id="9" name="Group 24"/>
            <p:cNvGrpSpPr>
              <a:grpSpLocks/>
            </p:cNvGrpSpPr>
            <p:nvPr/>
          </p:nvGrpSpPr>
          <p:grpSpPr bwMode="auto">
            <a:xfrm>
              <a:off x="947" y="524"/>
              <a:ext cx="3973" cy="596"/>
              <a:chOff x="947" y="524"/>
              <a:chExt cx="3973" cy="596"/>
            </a:xfrm>
          </p:grpSpPr>
          <p:sp>
            <p:nvSpPr>
              <p:cNvPr id="30736" name="Rectangle 25"/>
              <p:cNvSpPr>
                <a:spLocks noChangeArrowheads="1"/>
              </p:cNvSpPr>
              <p:nvPr/>
            </p:nvSpPr>
            <p:spPr bwMode="auto">
              <a:xfrm>
                <a:off x="4739" y="524"/>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0</a:t>
                </a:r>
              </a:p>
            </p:txBody>
          </p:sp>
          <p:sp>
            <p:nvSpPr>
              <p:cNvPr id="30737" name="Rectangle 26"/>
              <p:cNvSpPr>
                <a:spLocks noChangeArrowheads="1"/>
              </p:cNvSpPr>
              <p:nvPr/>
            </p:nvSpPr>
            <p:spPr bwMode="auto">
              <a:xfrm>
                <a:off x="4019" y="524"/>
                <a:ext cx="18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6</a:t>
                </a:r>
              </a:p>
            </p:txBody>
          </p:sp>
          <p:sp>
            <p:nvSpPr>
              <p:cNvPr id="30738" name="Rectangle 27"/>
              <p:cNvSpPr>
                <a:spLocks noChangeArrowheads="1"/>
              </p:cNvSpPr>
              <p:nvPr/>
            </p:nvSpPr>
            <p:spPr bwMode="auto">
              <a:xfrm>
                <a:off x="3347" y="524"/>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11</a:t>
                </a:r>
              </a:p>
            </p:txBody>
          </p:sp>
          <p:sp>
            <p:nvSpPr>
              <p:cNvPr id="30739" name="Rectangle 28"/>
              <p:cNvSpPr>
                <a:spLocks noChangeArrowheads="1"/>
              </p:cNvSpPr>
              <p:nvPr/>
            </p:nvSpPr>
            <p:spPr bwMode="auto">
              <a:xfrm>
                <a:off x="2723" y="524"/>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16</a:t>
                </a:r>
              </a:p>
            </p:txBody>
          </p:sp>
          <p:sp>
            <p:nvSpPr>
              <p:cNvPr id="30740" name="Rectangle 29"/>
              <p:cNvSpPr>
                <a:spLocks noChangeArrowheads="1"/>
              </p:cNvSpPr>
              <p:nvPr/>
            </p:nvSpPr>
            <p:spPr bwMode="auto">
              <a:xfrm>
                <a:off x="2099" y="524"/>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21</a:t>
                </a:r>
              </a:p>
            </p:txBody>
          </p:sp>
          <p:sp>
            <p:nvSpPr>
              <p:cNvPr id="30741" name="Rectangle 30"/>
              <p:cNvSpPr>
                <a:spLocks noChangeArrowheads="1"/>
              </p:cNvSpPr>
              <p:nvPr/>
            </p:nvSpPr>
            <p:spPr bwMode="auto">
              <a:xfrm>
                <a:off x="1475" y="524"/>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26</a:t>
                </a:r>
              </a:p>
            </p:txBody>
          </p:sp>
          <p:sp>
            <p:nvSpPr>
              <p:cNvPr id="30742" name="Rectangle 31"/>
              <p:cNvSpPr>
                <a:spLocks noChangeArrowheads="1"/>
              </p:cNvSpPr>
              <p:nvPr/>
            </p:nvSpPr>
            <p:spPr bwMode="auto">
              <a:xfrm>
                <a:off x="947" y="524"/>
                <a:ext cx="246"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31</a:t>
                </a:r>
              </a:p>
            </p:txBody>
          </p:sp>
          <p:sp>
            <p:nvSpPr>
              <p:cNvPr id="30743" name="Rectangle 32"/>
              <p:cNvSpPr>
                <a:spLocks noChangeArrowheads="1"/>
              </p:cNvSpPr>
              <p:nvPr/>
            </p:nvSpPr>
            <p:spPr bwMode="auto">
              <a:xfrm>
                <a:off x="1187" y="908"/>
                <a:ext cx="40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6 bits</a:t>
                </a:r>
              </a:p>
            </p:txBody>
          </p:sp>
          <p:sp>
            <p:nvSpPr>
              <p:cNvPr id="30744" name="Rectangle 33"/>
              <p:cNvSpPr>
                <a:spLocks noChangeArrowheads="1"/>
              </p:cNvSpPr>
              <p:nvPr/>
            </p:nvSpPr>
            <p:spPr bwMode="auto">
              <a:xfrm>
                <a:off x="4355" y="908"/>
                <a:ext cx="40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6 bits</a:t>
                </a:r>
              </a:p>
            </p:txBody>
          </p:sp>
          <p:sp>
            <p:nvSpPr>
              <p:cNvPr id="30745" name="Rectangle 34"/>
              <p:cNvSpPr>
                <a:spLocks noChangeArrowheads="1"/>
              </p:cNvSpPr>
              <p:nvPr/>
            </p:nvSpPr>
            <p:spPr bwMode="auto">
              <a:xfrm>
                <a:off x="3683" y="908"/>
                <a:ext cx="40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 bits</a:t>
                </a:r>
              </a:p>
            </p:txBody>
          </p:sp>
          <p:sp>
            <p:nvSpPr>
              <p:cNvPr id="30746" name="Rectangle 35"/>
              <p:cNvSpPr>
                <a:spLocks noChangeArrowheads="1"/>
              </p:cNvSpPr>
              <p:nvPr/>
            </p:nvSpPr>
            <p:spPr bwMode="auto">
              <a:xfrm>
                <a:off x="3059" y="908"/>
                <a:ext cx="40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 bits</a:t>
                </a:r>
              </a:p>
            </p:txBody>
          </p:sp>
          <p:sp>
            <p:nvSpPr>
              <p:cNvPr id="30747" name="Rectangle 36"/>
              <p:cNvSpPr>
                <a:spLocks noChangeArrowheads="1"/>
              </p:cNvSpPr>
              <p:nvPr/>
            </p:nvSpPr>
            <p:spPr bwMode="auto">
              <a:xfrm>
                <a:off x="2435" y="908"/>
                <a:ext cx="40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 bits</a:t>
                </a:r>
              </a:p>
            </p:txBody>
          </p:sp>
          <p:sp>
            <p:nvSpPr>
              <p:cNvPr id="30748" name="Rectangle 37"/>
              <p:cNvSpPr>
                <a:spLocks noChangeArrowheads="1"/>
              </p:cNvSpPr>
              <p:nvPr/>
            </p:nvSpPr>
            <p:spPr bwMode="auto">
              <a:xfrm>
                <a:off x="1811" y="908"/>
                <a:ext cx="401" cy="212"/>
              </a:xfrm>
              <a:prstGeom prst="rect">
                <a:avLst/>
              </a:prstGeom>
              <a:noFill/>
              <a:ln w="12700">
                <a:noFill/>
                <a:miter lim="800000"/>
                <a:headEnd/>
                <a:tailEnd/>
              </a:ln>
            </p:spPr>
            <p:txBody>
              <a:bodyPr wrap="none" lIns="90488" tIns="44450" rIns="90488" bIns="44450">
                <a:prstTxWarp prst="textNoShape">
                  <a:avLst/>
                </a:prstTxWarp>
                <a:spAutoFit/>
              </a:bodyPr>
              <a:lstStyle/>
              <a:p>
                <a:pPr>
                  <a:defRPr/>
                </a:pPr>
                <a:r>
                  <a:rPr lang="en-US" sz="1600">
                    <a:latin typeface="+mn-lt"/>
                  </a:rPr>
                  <a:t>5 bits</a:t>
                </a:r>
              </a:p>
            </p:txBody>
          </p:sp>
        </p:grpSp>
      </p:gr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22712</TotalTime>
  <Words>7931</Words>
  <Application>Microsoft Office PowerPoint</Application>
  <PresentationFormat>On-screen Show (4:3)</PresentationFormat>
  <Paragraphs>2362</Paragraphs>
  <Slides>62</Slides>
  <Notes>55</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65" baseType="lpstr">
      <vt:lpstr>Office Theme</vt:lpstr>
      <vt:lpstr>Image</vt:lpstr>
      <vt:lpstr>Microsoft Office Excel 97-2003 Worksheet</vt:lpstr>
      <vt:lpstr>CS 61C: Great Ideas in Computer Architecture (Machine Structures) MIPS Control, MIPS Pipelining Intro</vt:lpstr>
      <vt:lpstr>Levels of Representation/Interpretation</vt:lpstr>
      <vt:lpstr>Review: A Single Cycle Datapath</vt:lpstr>
      <vt:lpstr>Agenda</vt:lpstr>
      <vt:lpstr>Processor Design Process</vt:lpstr>
      <vt:lpstr>A Single Cycle Datapath</vt:lpstr>
      <vt:lpstr>Values of the Control Signals</vt:lpstr>
      <vt:lpstr>Values of the Control Signals</vt:lpstr>
      <vt:lpstr>RTL: The Add Instruction</vt:lpstr>
      <vt:lpstr>Single Cycle Datapath during Add</vt:lpstr>
      <vt:lpstr>Instruction Fetch Unit for Add</vt:lpstr>
      <vt:lpstr>Single Cycle Datapath during Or Immediate</vt:lpstr>
      <vt:lpstr>Slide 13</vt:lpstr>
      <vt:lpstr>Single Cycle Datapath during Load</vt:lpstr>
      <vt:lpstr>Single Cycle Datapath during Load</vt:lpstr>
      <vt:lpstr>Single Cycle Datapath during Branch</vt:lpstr>
      <vt:lpstr>Single Cycle Datapath during Branch</vt:lpstr>
      <vt:lpstr>Instruction Fetch Unit at the End of Branch</vt:lpstr>
      <vt:lpstr>Summary: Datapath’s Control Signals</vt:lpstr>
      <vt:lpstr>Administrivia</vt:lpstr>
      <vt:lpstr>cs61c in the News</vt:lpstr>
      <vt:lpstr>Processor Design Process</vt:lpstr>
      <vt:lpstr>Given Datapath: RTL  Control</vt:lpstr>
      <vt:lpstr>Summary of the Control Signals (1/2)</vt:lpstr>
      <vt:lpstr>Summary of the Control Signals (2/2)</vt:lpstr>
      <vt:lpstr>Boolean Expressions for Controller</vt:lpstr>
      <vt:lpstr>Controller Implementation</vt:lpstr>
      <vt:lpstr>An Abstract View of the Implementation</vt:lpstr>
      <vt:lpstr>Call home, we’ve made HW/SW contact!</vt:lpstr>
      <vt:lpstr>Agenda</vt:lpstr>
      <vt:lpstr>Agenda</vt:lpstr>
      <vt:lpstr>Single Cycle Performance</vt:lpstr>
      <vt:lpstr>Pipeline Analogy: Doing Laundry</vt:lpstr>
      <vt:lpstr>Sequential Laundry</vt:lpstr>
      <vt:lpstr>Pipelined Laundry</vt:lpstr>
      <vt:lpstr>Pipelining Lessons (1/2)</vt:lpstr>
      <vt:lpstr>Pipelining Lessons (2/2)</vt:lpstr>
      <vt:lpstr>Recall: Steps in Executing MIPS</vt:lpstr>
      <vt:lpstr>Redrawn Single-Cycle Datapath</vt:lpstr>
      <vt:lpstr>Pipelined Datapath</vt:lpstr>
      <vt:lpstr>More Detailed Pipeline</vt:lpstr>
      <vt:lpstr>IF for Load, Store, …</vt:lpstr>
      <vt:lpstr>ID for Load, Store, …</vt:lpstr>
      <vt:lpstr>EX for Load</vt:lpstr>
      <vt:lpstr>MEM for Load</vt:lpstr>
      <vt:lpstr>WB for Load</vt:lpstr>
      <vt:lpstr>Corrected Datapath for Load</vt:lpstr>
      <vt:lpstr>Pipelined Execution Representation</vt:lpstr>
      <vt:lpstr>Graphical Pipeline Diagrams</vt:lpstr>
      <vt:lpstr>Graphical Pipeline Representation</vt:lpstr>
      <vt:lpstr>Pipeline Performance</vt:lpstr>
      <vt:lpstr>Pipeline Performance</vt:lpstr>
      <vt:lpstr>Pipeline Speedup</vt:lpstr>
      <vt:lpstr>Instruction Level Parallelism (ILP)</vt:lpstr>
      <vt:lpstr>And in Conclusion, …</vt:lpstr>
      <vt:lpstr>Bonus slides</vt:lpstr>
      <vt:lpstr>Single Cycle Datapath during Store</vt:lpstr>
      <vt:lpstr>Single Cycle Datapath during Store</vt:lpstr>
      <vt:lpstr>Single Cycle Datapath during Jump</vt:lpstr>
      <vt:lpstr>Single Cycle Datapath during Jump</vt:lpstr>
      <vt:lpstr>Instruction Fetch Unit at the End of  Jump</vt:lpstr>
      <vt:lpstr>Instruction Fetch Unit at the End of  Jump</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61C: Great Ideas in Computer Architecture (Machine Structures)</dc:title>
  <dc:creator>Randy Katz</dc:creator>
  <cp:lastModifiedBy>Michael</cp:lastModifiedBy>
  <cp:revision>240</cp:revision>
  <cp:lastPrinted>2011-03-29T23:03:08Z</cp:lastPrinted>
  <dcterms:created xsi:type="dcterms:W3CDTF">2011-04-01T20:43:10Z</dcterms:created>
  <dcterms:modified xsi:type="dcterms:W3CDTF">2011-07-26T10:46:42Z</dcterms:modified>
</cp:coreProperties>
</file>