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57" r:id="rId2"/>
    <p:sldId id="742" r:id="rId3"/>
    <p:sldId id="734" r:id="rId4"/>
    <p:sldId id="748" r:id="rId5"/>
    <p:sldId id="749" r:id="rId6"/>
    <p:sldId id="750" r:id="rId7"/>
    <p:sldId id="795" r:id="rId8"/>
    <p:sldId id="777" r:id="rId9"/>
    <p:sldId id="751" r:id="rId10"/>
    <p:sldId id="752" r:id="rId11"/>
    <p:sldId id="753" r:id="rId12"/>
    <p:sldId id="756" r:id="rId13"/>
    <p:sldId id="758" r:id="rId14"/>
    <p:sldId id="796" r:id="rId15"/>
    <p:sldId id="797" r:id="rId16"/>
    <p:sldId id="780" r:id="rId17"/>
    <p:sldId id="759" r:id="rId18"/>
    <p:sldId id="760" r:id="rId19"/>
    <p:sldId id="761" r:id="rId20"/>
    <p:sldId id="764" r:id="rId21"/>
    <p:sldId id="782" r:id="rId22"/>
    <p:sldId id="783" r:id="rId23"/>
    <p:sldId id="776" r:id="rId24"/>
    <p:sldId id="765" r:id="rId25"/>
    <p:sldId id="794" r:id="rId26"/>
    <p:sldId id="799" r:id="rId27"/>
    <p:sldId id="767" r:id="rId28"/>
    <p:sldId id="785" r:id="rId29"/>
    <p:sldId id="786" r:id="rId30"/>
    <p:sldId id="784" r:id="rId31"/>
    <p:sldId id="787" r:id="rId32"/>
    <p:sldId id="788" r:id="rId33"/>
    <p:sldId id="789" r:id="rId34"/>
    <p:sldId id="790" r:id="rId35"/>
    <p:sldId id="768" r:id="rId36"/>
    <p:sldId id="769" r:id="rId37"/>
    <p:sldId id="770" r:id="rId38"/>
    <p:sldId id="771" r:id="rId39"/>
    <p:sldId id="800" r:id="rId40"/>
    <p:sldId id="798" r:id="rId41"/>
    <p:sldId id="801" r:id="rId42"/>
    <p:sldId id="803" r:id="rId43"/>
    <p:sldId id="802" r:id="rId44"/>
    <p:sldId id="804" r:id="rId45"/>
    <p:sldId id="805" r:id="rId46"/>
    <p:sldId id="806" r:id="rId47"/>
    <p:sldId id="772"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9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75" autoAdjust="0"/>
    <p:restoredTop sz="84825" autoAdjust="0"/>
  </p:normalViewPr>
  <p:slideViewPr>
    <p:cSldViewPr snapToGrid="0">
      <p:cViewPr varScale="1">
        <p:scale>
          <a:sx n="112" d="100"/>
          <a:sy n="112" d="100"/>
        </p:scale>
        <p:origin x="-58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784"/>
    </p:cViewPr>
  </p:sorterViewPr>
  <p:notesViewPr>
    <p:cSldViewPr snapToGrid="0" snapToObjects="1">
      <p:cViewPr varScale="1">
        <p:scale>
          <a:sx n="85" d="100"/>
          <a:sy n="85" d="100"/>
        </p:scale>
        <p:origin x="-3128"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8/7/2011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8/7/2011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youtube.com/watch?v=jwg4mbGL4J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E0E8059-C736-A84C-B226-FC79795C9BC5}" type="slidenum">
              <a:rPr lang="en-US"/>
              <a:pPr/>
              <a:t>13</a:t>
            </a:fld>
            <a:endParaRPr lang="en-US"/>
          </a:p>
        </p:txBody>
      </p:sp>
      <p:sp>
        <p:nvSpPr>
          <p:cNvPr id="1840130" name="Rectangle 2"/>
          <p:cNvSpPr>
            <a:spLocks noGrp="1" noRot="1" noChangeAspect="1" noChangeArrowheads="1" noTextEdit="1"/>
          </p:cNvSpPr>
          <p:nvPr>
            <p:ph type="sldImg"/>
          </p:nvPr>
        </p:nvSpPr>
        <p:spPr>
          <a:ln/>
        </p:spPr>
      </p:sp>
      <p:sp>
        <p:nvSpPr>
          <p:cNvPr id="1840131" name="Rectangle 3"/>
          <p:cNvSpPr>
            <a:spLocks noGrp="1" noChangeArrowheads="1"/>
          </p:cNvSpPr>
          <p:nvPr>
            <p:ph type="body" idx="1"/>
          </p:nvPr>
        </p:nvSpPr>
        <p:spPr/>
        <p:txBody>
          <a:bodyPr/>
          <a:lstStyle/>
          <a:p>
            <a:pPr>
              <a:lnSpc>
                <a:spcPct val="95000"/>
              </a:lnSpc>
            </a:pPr>
            <a:r>
              <a:rPr lang="en-US" sz="1600" dirty="0" smtClean="0"/>
              <a:t>Integrated Memory Controller</a:t>
            </a:r>
          </a:p>
          <a:p>
            <a:pPr lvl="1">
              <a:lnSpc>
                <a:spcPct val="95000"/>
              </a:lnSpc>
            </a:pPr>
            <a:r>
              <a:rPr lang="en-US" sz="1400" dirty="0" smtClean="0"/>
              <a:t>3 DDR3 channels per socket</a:t>
            </a:r>
          </a:p>
          <a:p>
            <a:pPr lvl="1">
              <a:lnSpc>
                <a:spcPct val="95000"/>
              </a:lnSpc>
            </a:pPr>
            <a:r>
              <a:rPr lang="en-US" sz="1400" dirty="0" smtClean="0"/>
              <a:t>Massive memory </a:t>
            </a:r>
            <a:r>
              <a:rPr lang="en-US" sz="1400" b="1" i="1" dirty="0" smtClean="0"/>
              <a:t>bandwidth</a:t>
            </a:r>
          </a:p>
          <a:p>
            <a:pPr lvl="1">
              <a:lnSpc>
                <a:spcPct val="95000"/>
              </a:lnSpc>
            </a:pPr>
            <a:r>
              <a:rPr lang="en-US" sz="1400" dirty="0" smtClean="0"/>
              <a:t>Memory Bandwidth scales with # of processors</a:t>
            </a:r>
          </a:p>
          <a:p>
            <a:pPr lvl="1">
              <a:lnSpc>
                <a:spcPct val="95000"/>
              </a:lnSpc>
            </a:pPr>
            <a:r>
              <a:rPr lang="en-US" sz="1400" dirty="0" smtClean="0"/>
              <a:t>Very </a:t>
            </a:r>
            <a:r>
              <a:rPr lang="en-US" sz="1400" b="1" i="1" dirty="0" smtClean="0"/>
              <a:t>low memory latency</a:t>
            </a:r>
          </a:p>
          <a:p>
            <a:pPr>
              <a:lnSpc>
                <a:spcPct val="95000"/>
              </a:lnSpc>
            </a:pPr>
            <a:r>
              <a:rPr lang="en-US" sz="1600" dirty="0" smtClean="0"/>
              <a:t>Intel® </a:t>
            </a:r>
            <a:r>
              <a:rPr lang="en-US" sz="1600" dirty="0" err="1" smtClean="0"/>
              <a:t>QuickPath</a:t>
            </a:r>
            <a:r>
              <a:rPr lang="en-US" sz="1600" dirty="0" smtClean="0"/>
              <a:t> Interconnect (Intel® QPI)</a:t>
            </a:r>
          </a:p>
          <a:p>
            <a:pPr lvl="1">
              <a:lnSpc>
                <a:spcPct val="95000"/>
              </a:lnSpc>
            </a:pPr>
            <a:r>
              <a:rPr lang="en-US" sz="1400" dirty="0" smtClean="0"/>
              <a:t>New point-to-point interconnect</a:t>
            </a:r>
          </a:p>
          <a:p>
            <a:pPr lvl="1">
              <a:lnSpc>
                <a:spcPct val="95000"/>
              </a:lnSpc>
            </a:pPr>
            <a:r>
              <a:rPr lang="en-US" sz="1400" dirty="0" smtClean="0"/>
              <a:t>Socket to socket connections</a:t>
            </a:r>
          </a:p>
          <a:p>
            <a:pPr lvl="1">
              <a:lnSpc>
                <a:spcPct val="95000"/>
              </a:lnSpc>
            </a:pPr>
            <a:r>
              <a:rPr lang="en-US" sz="1400" dirty="0" smtClean="0"/>
              <a:t>Socket to chipset connections</a:t>
            </a:r>
          </a:p>
          <a:p>
            <a:pPr lvl="1">
              <a:lnSpc>
                <a:spcPct val="95000"/>
              </a:lnSpc>
            </a:pPr>
            <a:r>
              <a:rPr lang="en-US" sz="1400" dirty="0" smtClean="0"/>
              <a:t>Build </a:t>
            </a:r>
            <a:r>
              <a:rPr lang="en-US" sz="1400" b="1" i="1" dirty="0" smtClean="0"/>
              <a:t>scalable </a:t>
            </a:r>
            <a:r>
              <a:rPr lang="en-US" sz="1400" dirty="0" smtClean="0"/>
              <a:t>solutions</a:t>
            </a:r>
          </a:p>
          <a:p>
            <a:pPr lvl="1">
              <a:lnSpc>
                <a:spcPct val="95000"/>
              </a:lnSpc>
            </a:pPr>
            <a:r>
              <a:rPr lang="en-US" sz="1400" dirty="0" smtClean="0"/>
              <a:t>Up to 6.4 GT/sec (12.8 GB/sec)</a:t>
            </a:r>
          </a:p>
          <a:p>
            <a:pPr lvl="1">
              <a:lnSpc>
                <a:spcPct val="95000"/>
              </a:lnSpc>
            </a:pPr>
            <a:r>
              <a:rPr lang="en-US" sz="1400" dirty="0" smtClean="0"/>
              <a:t>Bidirectional (=&gt; 25.6 GB/sec)</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CS252 S05</a:t>
            </a:r>
          </a:p>
        </p:txBody>
      </p:sp>
      <p:sp>
        <p:nvSpPr>
          <p:cNvPr id="7" name="Rectangle 5"/>
          <p:cNvSpPr>
            <a:spLocks noGrp="1" noChangeArrowheads="1"/>
          </p:cNvSpPr>
          <p:nvPr>
            <p:ph type="sldNum" sz="quarter" idx="5"/>
          </p:nvPr>
        </p:nvSpPr>
        <p:spPr>
          <a:ln/>
        </p:spPr>
        <p:txBody>
          <a:bodyPr/>
          <a:lstStyle/>
          <a:p>
            <a:fld id="{46EE2A77-5B76-3946-8DD6-8DD3DD995BB3}" type="slidenum">
              <a:rPr lang="en-US"/>
              <a:pPr/>
              <a:t>15</a:t>
            </a:fld>
            <a:endParaRPr lang="en-US"/>
          </a:p>
        </p:txBody>
      </p:sp>
      <p:sp>
        <p:nvSpPr>
          <p:cNvPr id="1700866" name="Rectangle 2"/>
          <p:cNvSpPr>
            <a:spLocks noGrp="1" noRot="1" noChangeAspect="1" noChangeArrowheads="1"/>
          </p:cNvSpPr>
          <p:nvPr>
            <p:ph type="sldImg"/>
          </p:nvPr>
        </p:nvSpPr>
        <p:spPr bwMode="auto">
          <a:xfrm>
            <a:off x="1400175" y="877888"/>
            <a:ext cx="4057650" cy="3044825"/>
          </a:xfrm>
          <a:prstGeom prst="rect">
            <a:avLst/>
          </a:prstGeom>
          <a:solidFill>
            <a:srgbClr val="FFFFFF"/>
          </a:solidFill>
          <a:ln>
            <a:solidFill>
              <a:srgbClr val="000000"/>
            </a:solidFill>
            <a:miter lim="800000"/>
            <a:headEnd/>
            <a:tailEnd/>
          </a:ln>
        </p:spPr>
      </p:sp>
      <p:sp>
        <p:nvSpPr>
          <p:cNvPr id="1700867" name="Rectangle 3"/>
          <p:cNvSpPr>
            <a:spLocks noGrp="1" noChangeArrowheads="1"/>
          </p:cNvSpPr>
          <p:nvPr>
            <p:ph type="body" idx="1"/>
          </p:nvPr>
        </p:nvSpPr>
        <p:spPr bwMode="auto">
          <a:xfrm>
            <a:off x="913805" y="4342192"/>
            <a:ext cx="5030391" cy="411540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FC75259-A847-4741-A0A1-6FDA20194054}" type="slidenum">
              <a:rPr lang="en-US"/>
              <a:pPr/>
              <a:t>17</a:t>
            </a:fld>
            <a:endParaRPr lang="en-US"/>
          </a:p>
        </p:txBody>
      </p:sp>
      <p:sp>
        <p:nvSpPr>
          <p:cNvPr id="1859586" name="Rectangle 2"/>
          <p:cNvSpPr>
            <a:spLocks noGrp="1" noRot="1" noChangeAspect="1" noChangeArrowheads="1" noTextEdit="1"/>
          </p:cNvSpPr>
          <p:nvPr>
            <p:ph type="sldImg"/>
          </p:nvPr>
        </p:nvSpPr>
        <p:spPr>
          <a:ln/>
        </p:spPr>
      </p:sp>
      <p:sp>
        <p:nvSpPr>
          <p:cNvPr id="185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F4FB35D-7525-1141-894E-50FE80101EE9}" type="slidenum">
              <a:rPr lang="en-US"/>
              <a:pPr/>
              <a:t>18</a:t>
            </a:fld>
            <a:endParaRPr lang="en-US"/>
          </a:p>
        </p:txBody>
      </p:sp>
      <p:sp>
        <p:nvSpPr>
          <p:cNvPr id="1866754" name="Rectangle 2"/>
          <p:cNvSpPr>
            <a:spLocks noGrp="1" noRot="1" noChangeAspect="1" noChangeArrowheads="1" noTextEdit="1"/>
          </p:cNvSpPr>
          <p:nvPr>
            <p:ph type="sldImg"/>
          </p:nvPr>
        </p:nvSpPr>
        <p:spPr>
          <a:ln/>
        </p:spPr>
      </p:sp>
      <p:sp>
        <p:nvSpPr>
          <p:cNvPr id="1866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56504E6-015F-C940-91B2-8C4D1C023469}" type="slidenum">
              <a:rPr lang="en-US"/>
              <a:pPr/>
              <a:t>19</a:t>
            </a:fld>
            <a:endParaRPr lang="en-US"/>
          </a:p>
        </p:txBody>
      </p:sp>
      <p:sp>
        <p:nvSpPr>
          <p:cNvPr id="1868802" name="Rectangle 2"/>
          <p:cNvSpPr>
            <a:spLocks noGrp="1" noRot="1" noChangeAspect="1" noChangeArrowheads="1" noTextEdit="1"/>
          </p:cNvSpPr>
          <p:nvPr>
            <p:ph type="sldImg"/>
          </p:nvPr>
        </p:nvSpPr>
        <p:spPr>
          <a:ln/>
        </p:spPr>
      </p:sp>
      <p:sp>
        <p:nvSpPr>
          <p:cNvPr id="1868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961780E-9CC2-8042-868F-85046ADC63A3}" type="slidenum">
              <a:rPr lang="en-US"/>
              <a:pPr/>
              <a:t>20</a:t>
            </a:fld>
            <a:endParaRPr lang="en-US"/>
          </a:p>
        </p:txBody>
      </p:sp>
      <p:sp>
        <p:nvSpPr>
          <p:cNvPr id="1884162" name="Rectangle 2"/>
          <p:cNvSpPr>
            <a:spLocks noGrp="1" noRot="1" noChangeAspect="1" noChangeArrowheads="1" noTextEdit="1"/>
          </p:cNvSpPr>
          <p:nvPr>
            <p:ph type="sldImg"/>
          </p:nvPr>
        </p:nvSpPr>
        <p:spPr>
          <a:ln/>
        </p:spPr>
      </p:sp>
      <p:sp>
        <p:nvSpPr>
          <p:cNvPr id="1884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pPr>
              <a:lnSpc>
                <a:spcPct val="90000"/>
              </a:lnSpc>
            </a:pPr>
            <a:r>
              <a:rPr lang="en-US" smtClean="0">
                <a:latin typeface="Times" charset="0"/>
                <a:ea typeface="ＭＳ Ｐゴシック" charset="-128"/>
                <a:cs typeface="ＭＳ Ｐゴシック" charset="-128"/>
              </a:rPr>
              <a:t>How do we decide important decisions in the USA?</a:t>
            </a:r>
          </a:p>
          <a:p>
            <a:pPr>
              <a:lnSpc>
                <a:spcPct val="90000"/>
              </a:lnSpc>
            </a:pPr>
            <a:endParaRPr lang="en-US" smtClean="0">
              <a:latin typeface="Times" charset="0"/>
              <a:ea typeface="ＭＳ Ｐゴシック" charset="-128"/>
              <a:cs typeface="ＭＳ Ｐゴシック" charset="-128"/>
            </a:endParaRPr>
          </a:p>
          <a:p>
            <a:pPr>
              <a:lnSpc>
                <a:spcPct val="90000"/>
              </a:lnSpc>
            </a:pPr>
            <a:r>
              <a:rPr lang="en-US" smtClean="0">
                <a:latin typeface="Times" charset="0"/>
                <a:ea typeface="ＭＳ Ｐゴシック" charset="-128"/>
                <a:cs typeface="ＭＳ Ｐゴシック" charset="-128"/>
              </a:rPr>
              <a:t>We ask celebrities!  What greater celebrity is there than Angelina Jolie?</a:t>
            </a:r>
          </a:p>
          <a:p>
            <a:pPr>
              <a:lnSpc>
                <a:spcPct val="90000"/>
              </a:lnSpc>
            </a:pPr>
            <a:endParaRPr lang="en-US" smtClean="0">
              <a:latin typeface="Times" charset="0"/>
              <a:ea typeface="ＭＳ Ｐゴシック" charset="-128"/>
              <a:cs typeface="ＭＳ Ｐゴシック" charset="-128"/>
            </a:endParaRPr>
          </a:p>
          <a:p>
            <a:pPr>
              <a:lnSpc>
                <a:spcPct val="90000"/>
              </a:lnSpc>
            </a:pPr>
            <a:r>
              <a:rPr lang="en-US" smtClean="0">
                <a:latin typeface="Times" charset="0"/>
                <a:ea typeface="ＭＳ Ｐゴシック" charset="-128"/>
                <a:cs typeface="ＭＳ Ｐゴシック" charset="-128"/>
              </a:rPr>
              <a:t>Here is what she said in the movie Hackers in 1995</a:t>
            </a:r>
          </a:p>
          <a:p>
            <a:pPr>
              <a:lnSpc>
                <a:spcPct val="90000"/>
              </a:lnSpc>
            </a:pPr>
            <a:r>
              <a:rPr lang="en-US" smtClean="0">
                <a:latin typeface="Times" charset="0"/>
                <a:ea typeface="ＭＳ Ｐゴシック" charset="-128"/>
                <a:cs typeface="ＭＳ Ｐゴシック" charset="-128"/>
              </a:rPr>
              <a:t>Hacker’s Part Six on Youtube, 2:27 into the movie</a:t>
            </a:r>
          </a:p>
          <a:p>
            <a:pPr>
              <a:lnSpc>
                <a:spcPct val="90000"/>
              </a:lnSpc>
            </a:pPr>
            <a:r>
              <a:rPr lang="en-US" smtClean="0">
                <a:latin typeface="Times" charset="0"/>
                <a:ea typeface="ＭＳ Ｐゴシック" charset="-128"/>
                <a:cs typeface="ＭＳ Ｐゴシック" charset="-128"/>
              </a:rPr>
              <a:t>http://www.youtube.com/watch?v=onSQlpxpHoU</a:t>
            </a:r>
          </a:p>
          <a:p>
            <a:endParaRPr lang="en-US" smtClean="0">
              <a:latin typeface="Times" charset="0"/>
              <a:ea typeface="ＭＳ Ｐゴシック" charset="-128"/>
              <a:cs typeface="ＭＳ Ｐゴシック" charset="-128"/>
            </a:endParaRPr>
          </a:p>
        </p:txBody>
      </p:sp>
      <p:sp>
        <p:nvSpPr>
          <p:cNvPr id="21508" name="Slide Number Placeholder 3"/>
          <p:cNvSpPr>
            <a:spLocks noGrp="1"/>
          </p:cNvSpPr>
          <p:nvPr>
            <p:ph type="sldNum" sz="quarter" idx="5"/>
          </p:nvPr>
        </p:nvSpPr>
        <p:spPr>
          <a:noFill/>
        </p:spPr>
        <p:txBody>
          <a:bodyPr/>
          <a:lstStyle/>
          <a:p>
            <a:fld id="{39D9A868-5FBA-9347-8B9C-896FA07A8945}" type="slidenum">
              <a:rPr lang="en-US" smtClean="0"/>
              <a:pPr/>
              <a:t>36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pPr>
              <a:lnSpc>
                <a:spcPct val="90000"/>
              </a:lnSpc>
            </a:pPr>
            <a:r>
              <a:rPr lang="en-US" dirty="0">
                <a:latin typeface="Times" charset="0"/>
                <a:ea typeface="ＭＳ Ｐゴシック" charset="-128"/>
                <a:cs typeface="ＭＳ Ｐゴシック" charset="-128"/>
              </a:rPr>
              <a:t>How do we decide important decisions in the USA?</a:t>
            </a:r>
          </a:p>
          <a:p>
            <a:pPr>
              <a:lnSpc>
                <a:spcPct val="90000"/>
              </a:lnSpc>
            </a:pPr>
            <a:endParaRPr lang="en-US" dirty="0">
              <a:latin typeface="Times" charset="0"/>
              <a:ea typeface="ＭＳ Ｐゴシック" charset="-128"/>
              <a:cs typeface="ＭＳ Ｐゴシック" charset="-128"/>
            </a:endParaRPr>
          </a:p>
          <a:p>
            <a:pPr>
              <a:lnSpc>
                <a:spcPct val="90000"/>
              </a:lnSpc>
            </a:pPr>
            <a:r>
              <a:rPr lang="en-US" dirty="0">
                <a:latin typeface="Times" charset="0"/>
                <a:ea typeface="ＭＳ Ｐゴシック" charset="-128"/>
                <a:cs typeface="ＭＳ Ｐゴシック" charset="-128"/>
              </a:rPr>
              <a:t>We ask celebrities!  What greater celebrity is there than Angelina Jolie</a:t>
            </a:r>
            <a:r>
              <a:rPr lang="en-US" dirty="0" smtClean="0">
                <a:latin typeface="Times" charset="0"/>
                <a:ea typeface="ＭＳ Ｐゴシック" charset="-128"/>
                <a:cs typeface="ＭＳ Ｐゴシック" charset="-128"/>
              </a:rPr>
              <a:t>?</a:t>
            </a:r>
          </a:p>
          <a:p>
            <a:pPr>
              <a:lnSpc>
                <a:spcPct val="90000"/>
              </a:lnSpc>
            </a:pPr>
            <a:endParaRPr lang="en-US" dirty="0" smtClean="0">
              <a:latin typeface="Times" charset="0"/>
              <a:ea typeface="ＭＳ Ｐゴシック" charset="-128"/>
              <a:cs typeface="ＭＳ Ｐゴシック" charset="-128"/>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dirty="0" smtClean="0">
                <a:latin typeface="Times" charset="0"/>
                <a:ea typeface="ＭＳ Ｐゴシック" charset="-128"/>
                <a:cs typeface="ＭＳ Ｐゴシック" charset="-128"/>
              </a:rPr>
              <a:t>Here is what she said in the movie Hackers in 1995:</a:t>
            </a:r>
          </a:p>
          <a:p>
            <a:pPr>
              <a:lnSpc>
                <a:spcPct val="90000"/>
              </a:lnSpc>
            </a:pPr>
            <a:endParaRPr lang="en-US" dirty="0" smtClean="0">
              <a:latin typeface="Times" charset="0"/>
              <a:ea typeface="ＭＳ Ｐゴシック" charset="-128"/>
              <a:cs typeface="ＭＳ Ｐゴシック" charset="-128"/>
            </a:endParaRPr>
          </a:p>
          <a:p>
            <a:pPr>
              <a:lnSpc>
                <a:spcPct val="90000"/>
              </a:lnSpc>
            </a:pPr>
            <a:r>
              <a:rPr lang="en-US" dirty="0" smtClean="0">
                <a:latin typeface="Times" charset="0"/>
                <a:ea typeface="ＭＳ Ｐゴシック" charset="-128"/>
                <a:cs typeface="ＭＳ Ｐゴシック" charset="-128"/>
              </a:rPr>
              <a:t>Movie</a:t>
            </a:r>
            <a:r>
              <a:rPr lang="en-US" baseline="0" dirty="0" smtClean="0">
                <a:latin typeface="Times" charset="0"/>
                <a:ea typeface="ＭＳ Ｐゴシック" charset="-128"/>
                <a:cs typeface="ＭＳ Ｐゴシック" charset="-128"/>
              </a:rPr>
              <a:t> via Netflix @ 50:55 in Hackers / 1995</a:t>
            </a:r>
          </a:p>
          <a:p>
            <a:pPr>
              <a:lnSpc>
                <a:spcPct val="90000"/>
              </a:lnSpc>
            </a:pPr>
            <a:endParaRPr lang="en-US" baseline="0" dirty="0" smtClean="0">
              <a:latin typeface="Times" charset="0"/>
              <a:ea typeface="ＭＳ Ｐゴシック" charset="-128"/>
              <a:cs typeface="ＭＳ Ｐゴシック" charset="-128"/>
            </a:endParaRPr>
          </a:p>
          <a:p>
            <a:pPr>
              <a:lnSpc>
                <a:spcPct val="90000"/>
              </a:lnSpc>
            </a:pPr>
            <a:r>
              <a:rPr lang="en-US" sz="1200" kern="1200" dirty="0" smtClean="0">
                <a:solidFill>
                  <a:schemeClr val="tx1"/>
                </a:solidFill>
                <a:latin typeface="+mn-lt"/>
                <a:ea typeface="+mn-ea"/>
                <a:cs typeface="+mn-cs"/>
              </a:rPr>
              <a:t>This </a:t>
            </a:r>
            <a:r>
              <a:rPr lang="en-US" sz="1200" kern="1200" dirty="0" err="1" smtClean="0">
                <a:solidFill>
                  <a:schemeClr val="tx1"/>
                </a:solidFill>
                <a:latin typeface="+mn-lt"/>
                <a:ea typeface="+mn-ea"/>
                <a:cs typeface="+mn-cs"/>
              </a:rPr>
              <a:t>youtube</a:t>
            </a:r>
            <a:r>
              <a:rPr lang="en-US" sz="1200" kern="1200" dirty="0" smtClean="0">
                <a:solidFill>
                  <a:schemeClr val="tx1"/>
                </a:solidFill>
                <a:latin typeface="+mn-lt"/>
                <a:ea typeface="+mn-ea"/>
                <a:cs typeface="+mn-cs"/>
              </a:rPr>
              <a:t> video still has </a:t>
            </a:r>
            <a:r>
              <a:rPr lang="en-US" sz="1200" kern="1200" dirty="0" err="1" smtClean="0">
                <a:solidFill>
                  <a:schemeClr val="tx1"/>
                </a:solidFill>
                <a:latin typeface="+mn-lt"/>
                <a:ea typeface="+mn-ea"/>
                <a:cs typeface="+mn-cs"/>
              </a:rPr>
              <a:t>audio:</a:t>
            </a:r>
            <a:r>
              <a:rPr lang="en-US" sz="1200" u="sng" kern="1200" dirty="0" err="1" smtClean="0">
                <a:solidFill>
                  <a:schemeClr val="tx1"/>
                </a:solidFill>
                <a:latin typeface="+mn-lt"/>
                <a:ea typeface="+mn-ea"/>
                <a:cs typeface="+mn-cs"/>
                <a:hlinkClick r:id="rId3"/>
              </a:rPr>
              <a:t>http://www.youtube.com/watch?v</a:t>
            </a:r>
            <a:r>
              <a:rPr lang="en-US" sz="1200" u="sng" kern="1200" dirty="0" smtClean="0">
                <a:solidFill>
                  <a:schemeClr val="tx1"/>
                </a:solidFill>
                <a:latin typeface="+mn-lt"/>
                <a:ea typeface="+mn-ea"/>
                <a:cs typeface="+mn-cs"/>
                <a:hlinkClick r:id="rId3"/>
              </a:rPr>
              <a:t>=jwg4mbGL4JEAbout 50s into the clip.</a:t>
            </a:r>
            <a:endParaRPr lang="en-US" dirty="0" smtClean="0">
              <a:latin typeface="Times" charset="0"/>
              <a:ea typeface="ＭＳ Ｐゴシック" charset="-128"/>
              <a:cs typeface="ＭＳ Ｐゴシック" charset="-128"/>
            </a:endParaRPr>
          </a:p>
          <a:p>
            <a:pPr>
              <a:lnSpc>
                <a:spcPct val="90000"/>
              </a:lnSpc>
            </a:pPr>
            <a:endParaRPr lang="en-US" dirty="0" smtClean="0">
              <a:latin typeface="Times" charset="0"/>
              <a:ea typeface="ＭＳ Ｐゴシック" charset="-128"/>
              <a:cs typeface="ＭＳ Ｐゴシック" charset="-128"/>
            </a:endParaRPr>
          </a:p>
          <a:p>
            <a:endParaRPr lang="en-US" dirty="0">
              <a:latin typeface="Times" charset="0"/>
              <a:ea typeface="ＭＳ Ｐゴシック" charset="-128"/>
              <a:cs typeface="ＭＳ Ｐゴシック" charset="-128"/>
            </a:endParaRPr>
          </a:p>
        </p:txBody>
      </p:sp>
      <p:sp>
        <p:nvSpPr>
          <p:cNvPr id="23556" name="Slide Number Placeholder 3"/>
          <p:cNvSpPr>
            <a:spLocks noGrp="1"/>
          </p:cNvSpPr>
          <p:nvPr>
            <p:ph type="sldNum" sz="quarter" idx="5"/>
          </p:nvPr>
        </p:nvSpPr>
        <p:spPr>
          <a:noFill/>
        </p:spPr>
        <p:txBody>
          <a:bodyPr/>
          <a:lstStyle/>
          <a:p>
            <a:fld id="{FD92BC41-48F8-F045-9F99-E902DE7EDCB6}" type="slidenum">
              <a:rPr lang="en-US"/>
              <a:pPr/>
              <a:t>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pPr>
              <a:lnSpc>
                <a:spcPct val="90000"/>
              </a:lnSpc>
            </a:pPr>
            <a:r>
              <a:rPr lang="en-US" smtClean="0">
                <a:latin typeface="Times" charset="0"/>
                <a:ea typeface="ＭＳ Ｐゴシック" charset="-128"/>
                <a:cs typeface="ＭＳ Ｐゴシック" charset="-128"/>
              </a:rPr>
              <a:t>RISC has the endorsement of the biggest celebrity in the world.</a:t>
            </a:r>
          </a:p>
          <a:p>
            <a:pPr>
              <a:lnSpc>
                <a:spcPct val="90000"/>
              </a:lnSpc>
            </a:pPr>
            <a:endParaRPr lang="en-US" smtClean="0">
              <a:latin typeface="Times" charset="0"/>
              <a:ea typeface="ＭＳ Ｐゴシック" charset="-128"/>
              <a:cs typeface="ＭＳ Ｐゴシック" charset="-128"/>
            </a:endParaRPr>
          </a:p>
          <a:p>
            <a:pPr>
              <a:lnSpc>
                <a:spcPct val="90000"/>
              </a:lnSpc>
            </a:pPr>
            <a:r>
              <a:rPr lang="en-US" smtClean="0">
                <a:latin typeface="Times" charset="0"/>
                <a:ea typeface="ＭＳ Ｐゴシック" charset="-128"/>
                <a:cs typeface="ＭＳ Ｐゴシック" charset="-128"/>
              </a:rPr>
              <a:t>The best Intel can do is the Blue Man group.</a:t>
            </a:r>
          </a:p>
          <a:p>
            <a:pPr>
              <a:lnSpc>
                <a:spcPct val="90000"/>
              </a:lnSpc>
            </a:pPr>
            <a:endParaRPr lang="en-US" smtClean="0">
              <a:latin typeface="Times" charset="0"/>
              <a:ea typeface="ＭＳ Ｐゴシック" charset="-128"/>
              <a:cs typeface="ＭＳ Ｐゴシック" charset="-128"/>
            </a:endParaRPr>
          </a:p>
          <a:p>
            <a:pPr>
              <a:lnSpc>
                <a:spcPct val="90000"/>
              </a:lnSpc>
            </a:pPr>
            <a:r>
              <a:rPr lang="en-US" smtClean="0">
                <a:latin typeface="Times" charset="0"/>
                <a:ea typeface="ＭＳ Ｐゴシック" charset="-128"/>
                <a:cs typeface="ＭＳ Ｐゴシック" charset="-128"/>
              </a:rPr>
              <a:t>Who would you rather spend the weekend with talking about computer architecture?</a:t>
            </a:r>
          </a:p>
          <a:p>
            <a:pPr>
              <a:lnSpc>
                <a:spcPct val="90000"/>
              </a:lnSpc>
            </a:pPr>
            <a:endParaRPr lang="en-US" smtClean="0">
              <a:latin typeface="Times" charset="0"/>
              <a:ea typeface="ＭＳ Ｐゴシック" charset="-128"/>
              <a:cs typeface="ＭＳ Ｐゴシック" charset="-128"/>
            </a:endParaRPr>
          </a:p>
          <a:p>
            <a:endParaRPr lang="en-US" smtClean="0">
              <a:latin typeface="Times" charset="0"/>
              <a:ea typeface="ＭＳ Ｐゴシック" charset="-128"/>
              <a:cs typeface="ＭＳ Ｐゴシック" charset="-128"/>
            </a:endParaRPr>
          </a:p>
        </p:txBody>
      </p:sp>
      <p:sp>
        <p:nvSpPr>
          <p:cNvPr id="25604" name="Slide Number Placeholder 3"/>
          <p:cNvSpPr>
            <a:spLocks noGrp="1"/>
          </p:cNvSpPr>
          <p:nvPr>
            <p:ph type="sldNum" sz="quarter" idx="5"/>
          </p:nvPr>
        </p:nvSpPr>
        <p:spPr>
          <a:noFill/>
        </p:spPr>
        <p:txBody>
          <a:bodyPr/>
          <a:lstStyle/>
          <a:p>
            <a:fld id="{B7977E5C-5BEF-4547-9BE8-85130C6A368C}" type="slidenum">
              <a:rPr lang="en-US" smtClean="0"/>
              <a:pPr/>
              <a:t>38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3FB387A-3EE9-C344-B10D-21AD6CBA17F2}" type="slidenum">
              <a:rPr lang="en-US"/>
              <a:pPr/>
              <a:t>4</a:t>
            </a:fld>
            <a:endParaRPr lang="en-US"/>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593A9E0-CD5B-E048-998C-3D2A4E585EEB}" type="slidenum">
              <a:rPr lang="en-US"/>
              <a:pPr/>
              <a:t>5</a:t>
            </a:fld>
            <a:endParaRPr lang="en-US"/>
          </a:p>
        </p:txBody>
      </p:sp>
      <p:sp>
        <p:nvSpPr>
          <p:cNvPr id="1869826" name="Rectangle 2"/>
          <p:cNvSpPr>
            <a:spLocks noGrp="1" noRot="1" noChangeAspect="1" noChangeArrowheads="1" noTextEdit="1"/>
          </p:cNvSpPr>
          <p:nvPr>
            <p:ph type="sldImg"/>
          </p:nvPr>
        </p:nvSpPr>
        <p:spPr>
          <a:ln/>
        </p:spPr>
      </p:sp>
      <p:sp>
        <p:nvSpPr>
          <p:cNvPr id="1869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8798D5B7-FD3E-2E4D-80A0-1CDBBCC0AA18}" type="slidenum">
              <a:rPr lang="en-US"/>
              <a:pPr/>
              <a:t>6</a:t>
            </a:fld>
            <a:endParaRPr lang="en-US"/>
          </a:p>
        </p:txBody>
      </p:sp>
      <p:sp>
        <p:nvSpPr>
          <p:cNvPr id="1860610" name="Rectangle 2"/>
          <p:cNvSpPr>
            <a:spLocks noGrp="1" noRot="1" noChangeAspect="1" noChangeArrowheads="1" noTextEdit="1"/>
          </p:cNvSpPr>
          <p:nvPr>
            <p:ph type="sldImg"/>
          </p:nvPr>
        </p:nvSpPr>
        <p:spPr>
          <a:ln/>
        </p:spPr>
      </p:sp>
      <p:sp>
        <p:nvSpPr>
          <p:cNvPr id="1860611" name="Rectangle 3"/>
          <p:cNvSpPr>
            <a:spLocks noGrp="1" noChangeArrowheads="1"/>
          </p:cNvSpPr>
          <p:nvPr>
            <p:ph type="body" idx="1"/>
          </p:nvPr>
        </p:nvSpPr>
        <p:spPr/>
        <p:txBody>
          <a:bodyPr/>
          <a:lstStyle/>
          <a:p>
            <a:pPr algn="l">
              <a:lnSpc>
                <a:spcPct val="75000"/>
              </a:lnSpc>
            </a:pPr>
            <a:r>
              <a:rPr lang="en-US" sz="1200" b="0" dirty="0" smtClean="0">
                <a:solidFill>
                  <a:schemeClr val="bg1"/>
                </a:solidFill>
              </a:rPr>
              <a:t>Unified Reservation Station</a:t>
            </a:r>
          </a:p>
          <a:p>
            <a:pPr algn="l">
              <a:lnSpc>
                <a:spcPct val="75000"/>
              </a:lnSpc>
              <a:buFontTx/>
              <a:buChar char="•"/>
            </a:pPr>
            <a:r>
              <a:rPr lang="en-US" sz="1200" b="0" dirty="0" smtClean="0">
                <a:solidFill>
                  <a:schemeClr val="bg1"/>
                </a:solidFill>
              </a:rPr>
              <a:t> Schedules operations to Execution units</a:t>
            </a:r>
          </a:p>
          <a:p>
            <a:pPr algn="l">
              <a:lnSpc>
                <a:spcPct val="75000"/>
              </a:lnSpc>
              <a:buFontTx/>
              <a:buChar char="•"/>
            </a:pPr>
            <a:r>
              <a:rPr lang="en-US" sz="1200" b="0" dirty="0" smtClean="0">
                <a:solidFill>
                  <a:schemeClr val="bg1"/>
                </a:solidFill>
              </a:rPr>
              <a:t> Single Scheduler for all Execution Units</a:t>
            </a:r>
          </a:p>
          <a:p>
            <a:pPr algn="l">
              <a:lnSpc>
                <a:spcPct val="75000"/>
              </a:lnSpc>
              <a:buFontTx/>
              <a:buChar char="•"/>
            </a:pPr>
            <a:r>
              <a:rPr lang="en-US" sz="1200" b="0" dirty="0" smtClean="0">
                <a:solidFill>
                  <a:schemeClr val="bg1"/>
                </a:solidFill>
              </a:rPr>
              <a:t> Can be used by all integer, all FP, etc.</a:t>
            </a:r>
          </a:p>
          <a:p>
            <a:pPr algn="l">
              <a:lnSpc>
                <a:spcPct val="75000"/>
              </a:lnSpc>
              <a:buFontTx/>
              <a:buChar char="•"/>
            </a:pPr>
            <a:endParaRPr lang="en-US" sz="1200" b="0" dirty="0" smtClean="0">
              <a:solidFill>
                <a:schemeClr val="bg1"/>
              </a:solidFill>
            </a:endParaRPr>
          </a:p>
          <a:p>
            <a:pPr algn="l">
              <a:lnSpc>
                <a:spcPct val="75000"/>
              </a:lnSpc>
            </a:pPr>
            <a:r>
              <a:rPr lang="en-US" sz="1200" b="0" dirty="0" smtClean="0">
                <a:solidFill>
                  <a:schemeClr val="bg1"/>
                </a:solidFill>
              </a:rPr>
              <a:t>Execute 6 operations/cycle</a:t>
            </a:r>
          </a:p>
          <a:p>
            <a:pPr algn="l">
              <a:lnSpc>
                <a:spcPct val="75000"/>
              </a:lnSpc>
              <a:buFontTx/>
              <a:buChar char="•"/>
            </a:pPr>
            <a:r>
              <a:rPr lang="en-US" sz="1200" b="0" dirty="0" smtClean="0">
                <a:solidFill>
                  <a:schemeClr val="bg1"/>
                </a:solidFill>
              </a:rPr>
              <a:t> 3 Memory Operations</a:t>
            </a:r>
          </a:p>
          <a:p>
            <a:pPr lvl="1" algn="l">
              <a:lnSpc>
                <a:spcPct val="75000"/>
              </a:lnSpc>
              <a:buFontTx/>
              <a:buChar char="•"/>
            </a:pPr>
            <a:r>
              <a:rPr lang="en-US" sz="1200" b="0" dirty="0" smtClean="0">
                <a:solidFill>
                  <a:schemeClr val="bg1"/>
                </a:solidFill>
              </a:rPr>
              <a:t> 1 Load</a:t>
            </a:r>
          </a:p>
          <a:p>
            <a:pPr lvl="1" algn="l">
              <a:lnSpc>
                <a:spcPct val="75000"/>
              </a:lnSpc>
              <a:buFontTx/>
              <a:buChar char="•"/>
            </a:pPr>
            <a:r>
              <a:rPr lang="en-US" sz="1200" b="0" dirty="0" smtClean="0">
                <a:solidFill>
                  <a:schemeClr val="bg1"/>
                </a:solidFill>
              </a:rPr>
              <a:t> 1 Store Address</a:t>
            </a:r>
          </a:p>
          <a:p>
            <a:pPr lvl="1" algn="l">
              <a:lnSpc>
                <a:spcPct val="75000"/>
              </a:lnSpc>
              <a:buFontTx/>
              <a:buChar char="•"/>
            </a:pPr>
            <a:r>
              <a:rPr lang="en-US" sz="1200" b="0" dirty="0" smtClean="0">
                <a:solidFill>
                  <a:schemeClr val="bg1"/>
                </a:solidFill>
              </a:rPr>
              <a:t> 1 Store Data</a:t>
            </a:r>
          </a:p>
          <a:p>
            <a:pPr algn="l">
              <a:lnSpc>
                <a:spcPct val="75000"/>
              </a:lnSpc>
              <a:buFontTx/>
              <a:buChar char="•"/>
            </a:pPr>
            <a:r>
              <a:rPr lang="en-US" sz="1200" b="0" dirty="0" smtClean="0">
                <a:solidFill>
                  <a:schemeClr val="bg1"/>
                </a:solidFill>
              </a:rPr>
              <a:t> 3 “Computational” Operations</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Intel in its resolve to continue its leadership in ISA during 2008 is introducing a new set of instructions collectively called as SSE4.2.</a:t>
            </a:r>
          </a:p>
          <a:p>
            <a:endParaRPr lang="en-US" dirty="0" smtClean="0"/>
          </a:p>
          <a:p>
            <a:r>
              <a:rPr lang="en-US" dirty="0" smtClean="0"/>
              <a:t>SSE4 has been defined for Intel’s 45nm products. The first version SSE4.1 was introduced in the </a:t>
            </a:r>
            <a:r>
              <a:rPr lang="en-US" dirty="0" err="1" smtClean="0"/>
              <a:t>Penryn</a:t>
            </a:r>
            <a:r>
              <a:rPr lang="en-US" dirty="0" smtClean="0"/>
              <a:t> Arch based products. A set of 7 new instructions is being introduced in Nehalem architecture in 2008 collectively called as SSE4.2. </a:t>
            </a:r>
          </a:p>
          <a:p>
            <a:endParaRPr lang="en-US" dirty="0" smtClean="0"/>
          </a:p>
          <a:p>
            <a:r>
              <a:rPr lang="en-US" dirty="0" smtClean="0"/>
              <a:t>SSE4.2 is further divided into 2 distinct sub groups called STTNI and ATA. There are 4 instructions in STTNI and 2 </a:t>
            </a:r>
            <a:r>
              <a:rPr lang="en-US" dirty="0" err="1" smtClean="0"/>
              <a:t>ATA’s</a:t>
            </a:r>
            <a:r>
              <a:rPr lang="en-US" dirty="0" smtClean="0"/>
              <a:t> viz. POPCNT and CRC32.</a:t>
            </a:r>
          </a:p>
          <a:p>
            <a:endParaRPr lang="en-US" dirty="0" smtClean="0"/>
          </a:p>
          <a:p>
            <a:r>
              <a:rPr lang="en-US" dirty="0" smtClean="0"/>
              <a:t>STTNI is meant for accelerated string and text processing. </a:t>
            </a:r>
          </a:p>
          <a:p>
            <a:r>
              <a:rPr lang="en-US" dirty="0" smtClean="0"/>
              <a:t>POPCNT is an ATA for fast pattern recognition while processing large data sets.</a:t>
            </a:r>
          </a:p>
          <a:p>
            <a:r>
              <a:rPr lang="en-US" dirty="0" smtClean="0"/>
              <a:t>CRC32 is another ATA that provides hardware based CRC instruction allowing for new communication capabilities</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87FBC01-2B91-E040-B547-A1523055B54D}" type="slidenum">
              <a:rPr lang="en-US"/>
              <a:pPr/>
              <a:t>9</a:t>
            </a:fld>
            <a:endParaRPr lang="en-US"/>
          </a:p>
        </p:txBody>
      </p:sp>
      <p:sp>
        <p:nvSpPr>
          <p:cNvPr id="1861634" name="Rectangle 2"/>
          <p:cNvSpPr>
            <a:spLocks noGrp="1" noRot="1" noChangeAspect="1" noChangeArrowheads="1" noTextEdit="1"/>
          </p:cNvSpPr>
          <p:nvPr>
            <p:ph type="sldImg"/>
          </p:nvPr>
        </p:nvSpPr>
        <p:spPr>
          <a:ln/>
        </p:spPr>
      </p:sp>
      <p:sp>
        <p:nvSpPr>
          <p:cNvPr id="18616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C8B8BC9-B7E0-694E-ADFD-D9971E20007A}" type="slidenum">
              <a:rPr lang="en-US"/>
              <a:pPr/>
              <a:t>10</a:t>
            </a:fld>
            <a:endParaRPr lang="en-US"/>
          </a:p>
        </p:txBody>
      </p:sp>
      <p:sp>
        <p:nvSpPr>
          <p:cNvPr id="1881090" name="Rectangle 2"/>
          <p:cNvSpPr>
            <a:spLocks noGrp="1" noRot="1" noChangeAspect="1" noChangeArrowheads="1" noTextEdit="1"/>
          </p:cNvSpPr>
          <p:nvPr>
            <p:ph type="sldImg"/>
          </p:nvPr>
        </p:nvSpPr>
        <p:spPr>
          <a:ln/>
        </p:spPr>
      </p:sp>
      <p:sp>
        <p:nvSpPr>
          <p:cNvPr id="1881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8A10A9E-15CD-2A45-B867-400AE06C6362}" type="slidenum">
              <a:rPr lang="en-US"/>
              <a:pPr/>
              <a:t>11</a:t>
            </a:fld>
            <a:endParaRPr lang="en-US"/>
          </a:p>
        </p:txBody>
      </p:sp>
      <p:sp>
        <p:nvSpPr>
          <p:cNvPr id="1862658" name="Rectangle 2"/>
          <p:cNvSpPr>
            <a:spLocks noGrp="1" noRot="1" noChangeAspect="1" noChangeArrowheads="1" noTextEdit="1"/>
          </p:cNvSpPr>
          <p:nvPr>
            <p:ph type="sldImg"/>
          </p:nvPr>
        </p:nvSpPr>
        <p:spPr>
          <a:ln/>
        </p:spPr>
      </p:sp>
      <p:sp>
        <p:nvSpPr>
          <p:cNvPr id="186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DD709900-88AF-7347-873A-AF0AB6BC25CE}" type="slidenum">
              <a:rPr lang="en-US"/>
              <a:pPr/>
              <a:t>12</a:t>
            </a:fld>
            <a:endParaRPr lang="en-US"/>
          </a:p>
        </p:txBody>
      </p:sp>
      <p:sp>
        <p:nvSpPr>
          <p:cNvPr id="1865730" name="Rectangle 2"/>
          <p:cNvSpPr>
            <a:spLocks noGrp="1" noRot="1" noChangeAspect="1" noChangeArrowheads="1" noTextEdit="1"/>
          </p:cNvSpPr>
          <p:nvPr>
            <p:ph type="sldImg"/>
          </p:nvPr>
        </p:nvSpPr>
        <p:spPr>
          <a:ln/>
        </p:spPr>
      </p:sp>
      <p:sp>
        <p:nvSpPr>
          <p:cNvPr id="18657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155BBE9-5A7E-D143-A008-A1DD1F390511}" type="datetime1">
              <a:rPr lang="en-US" smtClean="0"/>
              <a:pPr/>
              <a:t>8/7/2011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385AA9-B505-C044-998F-54DE36D2D2C8}" type="datetime1">
              <a:rPr lang="en-US" smtClean="0"/>
              <a:pPr/>
              <a:t>8/7/2011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48C43F-57B8-4B48-AF7F-FA216B69F64D}" type="datetime1">
              <a:rPr lang="en-US" smtClean="0"/>
              <a:pPr/>
              <a:t>8/7/2011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4222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914400"/>
            <a:ext cx="8153400" cy="2393950"/>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5AF9D5-7A42-3946-AFD3-2A0C6C5CFD09}" type="datetime1">
              <a:rPr lang="en-US" smtClean="0"/>
              <a:pPr/>
              <a:t>8/7/2011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F025AB-AFEB-5C46-9014-97B9FE31D97A}" type="datetime1">
              <a:rPr lang="en-US" smtClean="0"/>
              <a:pPr/>
              <a:t>8/7/2011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424268-9542-574A-AC18-8D92C6B32CE9}" type="datetime1">
              <a:rPr lang="en-US" smtClean="0"/>
              <a:pPr/>
              <a:t>8/7/2011</a:t>
            </a:fld>
            <a:endParaRPr lang="en-US" dirty="0"/>
          </a:p>
        </p:txBody>
      </p:sp>
      <p:sp>
        <p:nvSpPr>
          <p:cNvPr id="6" name="Footer Placeholder 5"/>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0824F4-CD92-1847-805A-9D3FCA008D67}" type="datetime1">
              <a:rPr lang="en-US" smtClean="0"/>
              <a:pPr/>
              <a:t>8/7/2011</a:t>
            </a:fld>
            <a:endParaRPr lang="en-US" dirty="0"/>
          </a:p>
        </p:txBody>
      </p:sp>
      <p:sp>
        <p:nvSpPr>
          <p:cNvPr id="8" name="Footer Placeholder 7"/>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44FCAC-53A3-444A-B402-0F1CB3BAB930}" type="datetime1">
              <a:rPr lang="en-US" smtClean="0"/>
              <a:pPr/>
              <a:t>8/7/2011</a:t>
            </a:fld>
            <a:endParaRPr lang="en-US" dirty="0"/>
          </a:p>
        </p:txBody>
      </p:sp>
      <p:sp>
        <p:nvSpPr>
          <p:cNvPr id="4" name="Footer Placeholder 3"/>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8/7/2011</a:t>
            </a:fld>
            <a:endParaRPr lang="en-US" dirty="0"/>
          </a:p>
        </p:txBody>
      </p:sp>
      <p:sp>
        <p:nvSpPr>
          <p:cNvPr id="3" name="Footer Placeholder 2"/>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95A0BA-8C74-3245-90EF-6CD46D2E6311}" type="datetime1">
              <a:rPr lang="en-US" smtClean="0"/>
              <a:pPr/>
              <a:t>8/7/2011</a:t>
            </a:fld>
            <a:endParaRPr lang="en-US" dirty="0"/>
          </a:p>
        </p:txBody>
      </p:sp>
      <p:sp>
        <p:nvSpPr>
          <p:cNvPr id="6" name="Footer Placeholder 5"/>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9280F7-18DE-AD4D-A30F-BFA553FC0E55}" type="datetime1">
              <a:rPr lang="en-US" smtClean="0"/>
              <a:pPr/>
              <a:t>8/7/2011</a:t>
            </a:fld>
            <a:endParaRPr lang="en-US" dirty="0"/>
          </a:p>
        </p:txBody>
      </p:sp>
      <p:sp>
        <p:nvSpPr>
          <p:cNvPr id="6" name="Footer Placeholder 5"/>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1F375-3EA6-B04D-86B2-FAADA199BE94}" type="datetime1">
              <a:rPr lang="en-US" smtClean="0"/>
              <a:pPr/>
              <a:t>8/7/2011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oleObject" Target="../embeddings/oleObject1.bin"/><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blogs.arm.com/software-enablement/375-risc-versus-cisc-wars-in-the-prepc-and-pc-eras-part-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Pipeline_(computing)" TargetMode="External"/><Relationship Id="rId2" Type="http://schemas.openxmlformats.org/officeDocument/2006/relationships/hyperlink" Target="http://en.wikipedia.org/wiki/Microcode" TargetMode="External"/><Relationship Id="rId1" Type="http://schemas.openxmlformats.org/officeDocument/2006/relationships/slideLayout" Target="../slideLayouts/slideLayout2.xml"/><Relationship Id="rId5" Type="http://schemas.openxmlformats.org/officeDocument/2006/relationships/hyperlink" Target="http://blogs.arm.com/software-enablement/375-risc-versus-cisc-wars-in-the-prepc-and-pc-eras-part-1/" TargetMode="External"/><Relationship Id="rId4" Type="http://schemas.openxmlformats.org/officeDocument/2006/relationships/hyperlink" Target="http://en.wikipedia.org/wiki/Superscala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blogs.arm.com/software-enablement/375-risc-versus-cisc-wars-in-the-prepc-and-pc-eras-part-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blogs.arm.com/software-enablement/375-risc-versus-cisc-wars-in-the-prepc-and-pc-eras-part-1/"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arm.com/markets/mobile/computing.php" TargetMode="External"/><Relationship Id="rId2" Type="http://schemas.openxmlformats.org/officeDocument/2006/relationships/hyperlink" Target="http://blogs.arm.com/software-enablement/375-risc-versus-cisc-wars-in-the-prepc-and-pc-eras-part-1/" TargetMode="External"/><Relationship Id="rId1" Type="http://schemas.openxmlformats.org/officeDocument/2006/relationships/slideLayout" Target="../slideLayouts/slideLayout2.xml"/><Relationship Id="rId4" Type="http://schemas.openxmlformats.org/officeDocument/2006/relationships/hyperlink" Target="http://blogs.arm.com/software-enablement/377-risc-versus-cisc-wars-in-the-postpc-eras-part-2/"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pattrsn\Documents\Awards\Old%20Awards\risc-is-good.avi" TargetMode="External"/><Relationship Id="rId1" Type="http://schemas.openxmlformats.org/officeDocument/2006/relationships/video" Target="%25252525252525252525255C%25252525252525252525255Ccoeus%25252525252525252525255Chome%25252525252525252525255Cjkuroda%25252525252525252525255Cdave%25252525252525252525255Cdave.avi"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5569" y="1866656"/>
            <a:ext cx="7772400" cy="1470025"/>
          </a:xfrm>
        </p:spPr>
        <p:txBody>
          <a:bodyPr>
            <a:normAutofit fontScale="90000"/>
          </a:bodyPr>
          <a:lstStyle/>
          <a:p>
            <a:r>
              <a:rPr lang="en-US" dirty="0" smtClean="0"/>
              <a:t>CS 61C: Great Ideas in Computer Architecture (Machine Structures)</a:t>
            </a:r>
            <a:br>
              <a:rPr lang="en-US" dirty="0" smtClean="0"/>
            </a:br>
            <a:r>
              <a:rPr lang="en-US" i="1" dirty="0" smtClean="0"/>
              <a:t>RISC </a:t>
            </a:r>
            <a:r>
              <a:rPr lang="en-US" i="1" dirty="0" smtClean="0"/>
              <a:t>in </a:t>
            </a:r>
            <a:r>
              <a:rPr lang="en-US" i="1" dirty="0" smtClean="0"/>
              <a:t>Retrospect, Misc Topics (Fixed Point, Polling vs. Interrupts)</a:t>
            </a:r>
            <a:endParaRPr lang="en-US" i="1" dirty="0"/>
          </a:p>
        </p:txBody>
      </p:sp>
      <p:sp>
        <p:nvSpPr>
          <p:cNvPr id="3" name="Subtitle 2"/>
          <p:cNvSpPr>
            <a:spLocks noGrp="1"/>
          </p:cNvSpPr>
          <p:nvPr>
            <p:ph type="subTitle" idx="1"/>
          </p:nvPr>
        </p:nvSpPr>
        <p:spPr>
          <a:xfrm>
            <a:off x="1397000" y="4106333"/>
            <a:ext cx="6400800" cy="1752600"/>
          </a:xfrm>
        </p:spPr>
        <p:txBody>
          <a:bodyPr>
            <a:normAutofit/>
          </a:bodyPr>
          <a:lstStyle/>
          <a:p>
            <a:r>
              <a:rPr lang="en-US" dirty="0" smtClean="0"/>
              <a:t>Instructor:</a:t>
            </a:r>
            <a:r>
              <a:rPr lang="en-US" dirty="0" smtClean="0"/>
              <a:t/>
            </a:r>
            <a:br>
              <a:rPr lang="en-US" dirty="0" smtClean="0"/>
            </a:br>
            <a:r>
              <a:rPr lang="en-US" dirty="0" smtClean="0"/>
              <a:t>Michael Greenbaum</a:t>
            </a:r>
            <a:endParaRPr lang="en-US" dirty="0" smtClean="0"/>
          </a:p>
        </p:txBody>
      </p:sp>
      <p:sp>
        <p:nvSpPr>
          <p:cNvPr id="7" name="Date Placeholder 6"/>
          <p:cNvSpPr>
            <a:spLocks noGrp="1"/>
          </p:cNvSpPr>
          <p:nvPr>
            <p:ph type="dt" sz="half" idx="10"/>
          </p:nvPr>
        </p:nvSpPr>
        <p:spPr/>
        <p:txBody>
          <a:bodyPr/>
          <a:lstStyle/>
          <a:p>
            <a:fld id="{35D0154C-0701-0B4D-8B3C-E8E1282CA971}" type="datetime1">
              <a:rPr lang="en-US" smtClean="0"/>
              <a:pPr/>
              <a:t>8/9/2011</a:t>
            </a:fld>
            <a:endParaRPr lang="en-US" dirty="0"/>
          </a:p>
        </p:txBody>
      </p:sp>
      <p:sp>
        <p:nvSpPr>
          <p:cNvPr id="10" name="Slide Number Placeholder 9"/>
          <p:cNvSpPr>
            <a:spLocks noGrp="1"/>
          </p:cNvSpPr>
          <p:nvPr>
            <p:ph type="sldNum" sz="quarter" idx="12"/>
          </p:nvPr>
        </p:nvSpPr>
        <p:spPr/>
        <p:txBody>
          <a:bodyPr/>
          <a:lstStyle/>
          <a:p>
            <a:fld id="{3CC63E4C-4642-794D-A2FD-70F6B81535F5}" type="slidenum">
              <a:rPr lang="en-US" smtClean="0"/>
              <a:pPr/>
              <a:t>1</a:t>
            </a:fld>
            <a:endParaRPr lang="en-US" dirty="0"/>
          </a:p>
        </p:txBody>
      </p:sp>
      <p:sp>
        <p:nvSpPr>
          <p:cNvPr id="11" name="Footer Placeholder 10"/>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6248400" y="6330950"/>
            <a:ext cx="2895600" cy="365125"/>
          </a:xfrm>
        </p:spPr>
        <p:txBody>
          <a:bodyPr/>
          <a:lstStyle/>
          <a:p>
            <a:fld id="{998AAEBF-222D-5D4B-8A1E-A742EFD64A1D}" type="slidenum">
              <a:rPr lang="en-US"/>
              <a:pPr/>
              <a:t>10</a:t>
            </a:fld>
            <a:endParaRPr lang="en-US" b="0">
              <a:solidFill>
                <a:srgbClr val="FBBA03"/>
              </a:solidFill>
            </a:endParaRPr>
          </a:p>
        </p:txBody>
      </p:sp>
      <p:sp>
        <p:nvSpPr>
          <p:cNvPr id="1873922" name="Rectangle 2"/>
          <p:cNvSpPr>
            <a:spLocks noGrp="1" noChangeArrowheads="1"/>
          </p:cNvSpPr>
          <p:nvPr>
            <p:ph type="title"/>
          </p:nvPr>
        </p:nvSpPr>
        <p:spPr/>
        <p:txBody>
          <a:bodyPr/>
          <a:lstStyle/>
          <a:p>
            <a:r>
              <a:rPr lang="en-US"/>
              <a:t>x86 Decoding</a:t>
            </a:r>
          </a:p>
        </p:txBody>
      </p:sp>
      <p:sp>
        <p:nvSpPr>
          <p:cNvPr id="1873923" name="Rectangle 3"/>
          <p:cNvSpPr>
            <a:spLocks noGrp="1" noChangeArrowheads="1"/>
          </p:cNvSpPr>
          <p:nvPr>
            <p:ph type="body" idx="1"/>
          </p:nvPr>
        </p:nvSpPr>
        <p:spPr/>
        <p:txBody>
          <a:bodyPr/>
          <a:lstStyle/>
          <a:p>
            <a:r>
              <a:rPr lang="en-US" dirty="0"/>
              <a:t>Translate up to 4 x86 instructions into</a:t>
            </a:r>
            <a:r>
              <a:rPr lang="en-US" dirty="0" smtClean="0"/>
              <a:t> μOPS (≈MIPS or RISC instructions) each </a:t>
            </a:r>
            <a:r>
              <a:rPr lang="en-US" dirty="0"/>
              <a:t>cycle</a:t>
            </a:r>
          </a:p>
          <a:p>
            <a:r>
              <a:rPr lang="en-US" dirty="0"/>
              <a:t>Only first x86 instruction in group can be complex (maps to 1-4</a:t>
            </a:r>
            <a:r>
              <a:rPr lang="en-US" dirty="0" smtClean="0"/>
              <a:t> μOPS</a:t>
            </a:r>
            <a:r>
              <a:rPr lang="en-US" dirty="0"/>
              <a:t>), rest must be simple (map to one</a:t>
            </a:r>
            <a:r>
              <a:rPr lang="en-US" dirty="0" smtClean="0"/>
              <a:t> μOP</a:t>
            </a:r>
            <a:r>
              <a:rPr lang="en-US" dirty="0"/>
              <a:t>) </a:t>
            </a:r>
          </a:p>
          <a:p>
            <a:r>
              <a:rPr lang="en-US" dirty="0"/>
              <a:t>Even more complex instructions, jump into microcode engine which spits out stream of</a:t>
            </a:r>
            <a:r>
              <a:rPr lang="en-US" dirty="0" smtClean="0"/>
              <a:t> μOPS</a:t>
            </a:r>
            <a:endParaRPr lang="en-US" dirty="0"/>
          </a:p>
        </p:txBody>
      </p:sp>
      <p:sp>
        <p:nvSpPr>
          <p:cNvPr id="6" name="Date Placeholder 5"/>
          <p:cNvSpPr>
            <a:spLocks noGrp="1"/>
          </p:cNvSpPr>
          <p:nvPr>
            <p:ph type="dt" sz="half" idx="10"/>
          </p:nvPr>
        </p:nvSpPr>
        <p:spPr/>
        <p:txBody>
          <a:bodyPr/>
          <a:lstStyle/>
          <a:p>
            <a:fld id="{04006F76-EFE9-8042-A7FA-A5DC4230280D}" type="datetime1">
              <a:rPr lang="en-US" smtClean="0"/>
              <a:pPr/>
              <a:t>8/9/2011</a:t>
            </a:fld>
            <a:endParaRPr lang="en-US" dirty="0"/>
          </a:p>
        </p:txBody>
      </p:sp>
      <p:sp>
        <p:nvSpPr>
          <p:cNvPr id="7" name="Footer Placeholder 6"/>
          <p:cNvSpPr>
            <a:spLocks noGrp="1"/>
          </p:cNvSpPr>
          <p:nvPr>
            <p:ph type="ftr" sz="quarter" idx="11"/>
          </p:nvPr>
        </p:nvSpPr>
        <p:spPr>
          <a:xfrm>
            <a:off x="3136900" y="6492875"/>
            <a:ext cx="2895600" cy="365125"/>
          </a:xfrm>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6096000" y="6330950"/>
            <a:ext cx="2895600" cy="365125"/>
          </a:xfrm>
        </p:spPr>
        <p:txBody>
          <a:bodyPr/>
          <a:lstStyle/>
          <a:p>
            <a:fld id="{D1080CE1-9143-A541-B8DB-BDCE23C1E499}" type="slidenum">
              <a:rPr lang="en-US"/>
              <a:pPr/>
              <a:t>11</a:t>
            </a:fld>
            <a:endParaRPr lang="en-US" b="0">
              <a:solidFill>
                <a:srgbClr val="FBBA03"/>
              </a:solidFill>
            </a:endParaRPr>
          </a:p>
        </p:txBody>
      </p:sp>
      <p:sp>
        <p:nvSpPr>
          <p:cNvPr id="1852418" name="Rectangle 2"/>
          <p:cNvSpPr>
            <a:spLocks noGrp="1" noChangeArrowheads="1"/>
          </p:cNvSpPr>
          <p:nvPr>
            <p:ph type="title"/>
          </p:nvPr>
        </p:nvSpPr>
        <p:spPr/>
        <p:txBody>
          <a:bodyPr/>
          <a:lstStyle/>
          <a:p>
            <a:r>
              <a:rPr lang="en-US"/>
              <a:t>Branch Prediction</a:t>
            </a:r>
          </a:p>
        </p:txBody>
      </p:sp>
      <p:sp>
        <p:nvSpPr>
          <p:cNvPr id="1852419" name="Rectangle 3"/>
          <p:cNvSpPr>
            <a:spLocks noGrp="1" noChangeArrowheads="1"/>
          </p:cNvSpPr>
          <p:nvPr>
            <p:ph type="body" idx="1"/>
          </p:nvPr>
        </p:nvSpPr>
        <p:spPr/>
        <p:txBody>
          <a:bodyPr>
            <a:normAutofit/>
          </a:bodyPr>
          <a:lstStyle/>
          <a:p>
            <a:r>
              <a:rPr lang="en-US" dirty="0"/>
              <a:t>Part of instruction fetch </a:t>
            </a:r>
            <a:r>
              <a:rPr lang="en-US" dirty="0" smtClean="0"/>
              <a:t>unit</a:t>
            </a:r>
          </a:p>
          <a:p>
            <a:r>
              <a:rPr lang="en-US" dirty="0"/>
              <a:t>Several different types of branch predictor</a:t>
            </a:r>
          </a:p>
          <a:p>
            <a:pPr lvl="1"/>
            <a:r>
              <a:rPr lang="en-US" dirty="0"/>
              <a:t>Details not public</a:t>
            </a:r>
          </a:p>
          <a:p>
            <a:r>
              <a:rPr lang="en-US" dirty="0"/>
              <a:t>Two-level</a:t>
            </a:r>
            <a:r>
              <a:rPr lang="en-US" dirty="0" smtClean="0"/>
              <a:t> Branch Table Buffer</a:t>
            </a:r>
          </a:p>
          <a:p>
            <a:r>
              <a:rPr lang="en-US" dirty="0"/>
              <a:t>Loop count predictor</a:t>
            </a:r>
          </a:p>
          <a:p>
            <a:pPr lvl="1"/>
            <a:r>
              <a:rPr lang="en-US" dirty="0"/>
              <a:t>How many backwards taken branches before loop </a:t>
            </a:r>
            <a:r>
              <a:rPr lang="en-US" dirty="0" smtClean="0"/>
              <a:t>exit</a:t>
            </a:r>
            <a:endParaRPr lang="en-US" dirty="0" smtClean="0"/>
          </a:p>
        </p:txBody>
      </p:sp>
      <p:sp>
        <p:nvSpPr>
          <p:cNvPr id="6" name="Date Placeholder 5"/>
          <p:cNvSpPr>
            <a:spLocks noGrp="1"/>
          </p:cNvSpPr>
          <p:nvPr>
            <p:ph type="dt" sz="half" idx="10"/>
          </p:nvPr>
        </p:nvSpPr>
        <p:spPr/>
        <p:txBody>
          <a:bodyPr/>
          <a:lstStyle/>
          <a:p>
            <a:fld id="{0AF52CD4-FEB4-AD4F-B58C-0C1A52F7AB3A}" type="datetime1">
              <a:rPr lang="en-US" smtClean="0"/>
              <a:pPr/>
              <a:t>8/9/2011</a:t>
            </a:fld>
            <a:endParaRPr lang="en-US" dirty="0"/>
          </a:p>
        </p:txBody>
      </p:sp>
      <p:sp>
        <p:nvSpPr>
          <p:cNvPr id="7" name="Footer Placeholder 6"/>
          <p:cNvSpPr>
            <a:spLocks noGrp="1"/>
          </p:cNvSpPr>
          <p:nvPr>
            <p:ph type="ftr" sz="quarter" idx="11"/>
          </p:nvPr>
        </p:nvSpPr>
        <p:spPr>
          <a:xfrm>
            <a:off x="3098800" y="6492875"/>
            <a:ext cx="2895600" cy="365125"/>
          </a:xfrm>
        </p:spPr>
        <p:txBody>
          <a:bodyPr/>
          <a:lstStyle/>
          <a:p>
            <a:r>
              <a:rPr lang="en-US" dirty="0" smtClean="0"/>
              <a:t>Fall 2010 -- Lecture #38</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1"/>
          </p:nvPr>
        </p:nvSpPr>
        <p:spPr>
          <a:xfrm>
            <a:off x="6248400" y="6254750"/>
            <a:ext cx="2895600" cy="365125"/>
          </a:xfrm>
        </p:spPr>
        <p:txBody>
          <a:bodyPr/>
          <a:lstStyle/>
          <a:p>
            <a:fld id="{DF8FC8AB-DCE0-524C-9839-C9A6034B5C20}" type="slidenum">
              <a:rPr lang="en-US"/>
              <a:pPr/>
              <a:t>12</a:t>
            </a:fld>
            <a:endParaRPr lang="en-US" b="0">
              <a:solidFill>
                <a:srgbClr val="FBBA03"/>
              </a:solidFill>
            </a:endParaRPr>
          </a:p>
        </p:txBody>
      </p:sp>
      <p:sp>
        <p:nvSpPr>
          <p:cNvPr id="1847298" name="Rectangle 2"/>
          <p:cNvSpPr>
            <a:spLocks noGrp="1" noChangeArrowheads="1"/>
          </p:cNvSpPr>
          <p:nvPr>
            <p:ph type="title"/>
          </p:nvPr>
        </p:nvSpPr>
        <p:spPr>
          <a:xfrm>
            <a:off x="474133" y="0"/>
            <a:ext cx="8229600" cy="1143000"/>
          </a:xfrm>
        </p:spPr>
        <p:txBody>
          <a:bodyPr/>
          <a:lstStyle/>
          <a:p>
            <a:r>
              <a:rPr lang="en-US" dirty="0"/>
              <a:t>Out-of-Order Execution Engine</a:t>
            </a:r>
          </a:p>
        </p:txBody>
      </p:sp>
      <p:pic>
        <p:nvPicPr>
          <p:cNvPr id="1847299" name="Picture 3" descr="Nehalem-3"/>
          <p:cNvPicPr>
            <a:picLocks noChangeAspect="1" noChangeArrowheads="1"/>
          </p:cNvPicPr>
          <p:nvPr/>
        </p:nvPicPr>
        <p:blipFill>
          <a:blip r:embed="rId3"/>
          <a:srcRect/>
          <a:stretch>
            <a:fillRect/>
          </a:stretch>
        </p:blipFill>
        <p:spPr bwMode="auto">
          <a:xfrm>
            <a:off x="2047875" y="1679575"/>
            <a:ext cx="5048250" cy="3497263"/>
          </a:xfrm>
          <a:prstGeom prst="rect">
            <a:avLst/>
          </a:prstGeom>
          <a:noFill/>
        </p:spPr>
      </p:pic>
      <p:pic>
        <p:nvPicPr>
          <p:cNvPr id="1847300" name="Picture 4" descr="Nehalem-3"/>
          <p:cNvPicPr>
            <a:picLocks noChangeAspect="1" noChangeArrowheads="1"/>
          </p:cNvPicPr>
          <p:nvPr/>
        </p:nvPicPr>
        <p:blipFill>
          <a:blip r:embed="rId3"/>
          <a:srcRect/>
          <a:stretch>
            <a:fillRect/>
          </a:stretch>
        </p:blipFill>
        <p:spPr bwMode="auto">
          <a:xfrm>
            <a:off x="990600" y="1066800"/>
            <a:ext cx="7620000" cy="5280025"/>
          </a:xfrm>
          <a:prstGeom prst="rect">
            <a:avLst/>
          </a:prstGeom>
          <a:noFill/>
        </p:spPr>
      </p:pic>
      <p:sp>
        <p:nvSpPr>
          <p:cNvPr id="1847301" name="Rectangle 5"/>
          <p:cNvSpPr>
            <a:spLocks noChangeArrowheads="1"/>
          </p:cNvSpPr>
          <p:nvPr/>
        </p:nvSpPr>
        <p:spPr bwMode="auto">
          <a:xfrm>
            <a:off x="6400800" y="1447800"/>
            <a:ext cx="2286000" cy="762000"/>
          </a:xfrm>
          <a:prstGeom prst="rect">
            <a:avLst/>
          </a:prstGeom>
          <a:solidFill>
            <a:schemeClr val="bg1"/>
          </a:solidFill>
          <a:ln w="38100">
            <a:noFill/>
            <a:miter lim="800000"/>
            <a:headEnd/>
            <a:tailEnd/>
          </a:ln>
          <a:effectLst/>
        </p:spPr>
        <p:txBody>
          <a:bodyPr wrap="none" anchor="ctr">
            <a:prstTxWarp prst="textNoShape">
              <a:avLst/>
            </a:prstTxWarp>
          </a:bodyPr>
          <a:lstStyle/>
          <a:p>
            <a:endParaRPr lang="en-US"/>
          </a:p>
        </p:txBody>
      </p:sp>
      <p:sp>
        <p:nvSpPr>
          <p:cNvPr id="1847302" name="Line 6"/>
          <p:cNvSpPr>
            <a:spLocks noChangeShapeType="1"/>
          </p:cNvSpPr>
          <p:nvPr/>
        </p:nvSpPr>
        <p:spPr bwMode="auto">
          <a:xfrm flipH="1">
            <a:off x="5257800" y="1524000"/>
            <a:ext cx="762000" cy="2286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47303" name="Text Box 7"/>
          <p:cNvSpPr txBox="1">
            <a:spLocks noChangeArrowheads="1"/>
          </p:cNvSpPr>
          <p:nvPr/>
        </p:nvSpPr>
        <p:spPr bwMode="auto">
          <a:xfrm>
            <a:off x="5334000" y="974725"/>
            <a:ext cx="3852863" cy="581025"/>
          </a:xfrm>
          <a:prstGeom prst="rect">
            <a:avLst/>
          </a:prstGeom>
          <a:noFill/>
          <a:ln w="38100">
            <a:noFill/>
            <a:miter lim="800000"/>
            <a:headEnd/>
            <a:tailEnd/>
          </a:ln>
          <a:effectLst/>
        </p:spPr>
        <p:txBody>
          <a:bodyPr anchor="ctr">
            <a:prstTxWarp prst="textNoShape">
              <a:avLst/>
            </a:prstTxWarp>
            <a:spAutoFit/>
          </a:bodyPr>
          <a:lstStyle/>
          <a:p>
            <a:r>
              <a:rPr lang="en-US"/>
              <a:t>Renaming happens at uOP level (not original macro-x86 instructions)</a:t>
            </a:r>
          </a:p>
        </p:txBody>
      </p:sp>
      <p:sp>
        <p:nvSpPr>
          <p:cNvPr id="10" name="Date Placeholder 9"/>
          <p:cNvSpPr>
            <a:spLocks noGrp="1"/>
          </p:cNvSpPr>
          <p:nvPr>
            <p:ph type="dt" sz="half" idx="10"/>
          </p:nvPr>
        </p:nvSpPr>
        <p:spPr/>
        <p:txBody>
          <a:bodyPr/>
          <a:lstStyle/>
          <a:p>
            <a:fld id="{C5B3DC7D-F1EF-7F4C-B9BB-86CD464F90FA}" type="datetime1">
              <a:rPr lang="en-US" smtClean="0"/>
              <a:pPr/>
              <a:t>8/9/2011</a:t>
            </a:fld>
            <a:endParaRPr lang="en-US" dirty="0"/>
          </a:p>
        </p:txBody>
      </p:sp>
      <p:sp>
        <p:nvSpPr>
          <p:cNvPr id="11" name="Footer Placeholder 10"/>
          <p:cNvSpPr>
            <a:spLocks noGrp="1"/>
          </p:cNvSpPr>
          <p:nvPr>
            <p:ph type="ftr" sz="quarter" idx="11"/>
          </p:nvPr>
        </p:nvSpPr>
        <p:spPr>
          <a:xfrm>
            <a:off x="2984500" y="6492875"/>
            <a:ext cx="2895600" cy="365125"/>
          </a:xfrm>
        </p:spPr>
        <p:txBody>
          <a:bodyPr/>
          <a:lstStyle/>
          <a:p>
            <a:r>
              <a:rPr lang="en-US" dirty="0" smtClean="0"/>
              <a:t>Fall 2010 -- Lecture #38</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4"/>
          <p:cNvSpPr>
            <a:spLocks noGrp="1"/>
          </p:cNvSpPr>
          <p:nvPr>
            <p:ph type="sldNum" sz="quarter" idx="11"/>
          </p:nvPr>
        </p:nvSpPr>
        <p:spPr>
          <a:xfrm>
            <a:off x="6248400" y="6492875"/>
            <a:ext cx="2895600" cy="365125"/>
          </a:xfrm>
        </p:spPr>
        <p:txBody>
          <a:bodyPr/>
          <a:lstStyle/>
          <a:p>
            <a:fld id="{88D5D41B-ADE2-804E-913B-6AC0BE6B9296}" type="slidenum">
              <a:rPr lang="en-US"/>
              <a:pPr/>
              <a:t>13</a:t>
            </a:fld>
            <a:endParaRPr lang="en-US" b="0" dirty="0">
              <a:solidFill>
                <a:srgbClr val="FBBA03"/>
              </a:solidFill>
            </a:endParaRPr>
          </a:p>
        </p:txBody>
      </p:sp>
      <p:sp>
        <p:nvSpPr>
          <p:cNvPr id="1837100" name="Rectangle 44"/>
          <p:cNvSpPr>
            <a:spLocks noChangeArrowheads="1"/>
          </p:cNvSpPr>
          <p:nvPr/>
        </p:nvSpPr>
        <p:spPr bwMode="auto">
          <a:xfrm>
            <a:off x="1828800" y="990600"/>
            <a:ext cx="5105400" cy="4648200"/>
          </a:xfrm>
          <a:prstGeom prst="rect">
            <a:avLst/>
          </a:prstGeom>
          <a:solidFill>
            <a:srgbClr val="FBBA03"/>
          </a:solidFill>
          <a:ln w="38100">
            <a:solidFill>
              <a:schemeClr val="tx1"/>
            </a:solidFill>
            <a:miter lim="800000"/>
            <a:headEnd/>
            <a:tailEnd/>
          </a:ln>
          <a:effectLst/>
        </p:spPr>
        <p:txBody>
          <a:bodyPr wrap="none" anchor="ctr">
            <a:prstTxWarp prst="textNoShape">
              <a:avLst/>
            </a:prstTxWarp>
          </a:bodyPr>
          <a:lstStyle/>
          <a:p>
            <a:endParaRPr lang="en-US"/>
          </a:p>
        </p:txBody>
      </p:sp>
      <p:sp>
        <p:nvSpPr>
          <p:cNvPr id="1837058" name="Rectangle 2"/>
          <p:cNvSpPr>
            <a:spLocks noGrp="1" noChangeArrowheads="1"/>
          </p:cNvSpPr>
          <p:nvPr>
            <p:ph type="title"/>
          </p:nvPr>
        </p:nvSpPr>
        <p:spPr>
          <a:xfrm>
            <a:off x="634999" y="0"/>
            <a:ext cx="8170333" cy="736600"/>
          </a:xfrm>
        </p:spPr>
        <p:txBody>
          <a:bodyPr>
            <a:normAutofit fontScale="90000"/>
          </a:bodyPr>
          <a:lstStyle/>
          <a:p>
            <a:r>
              <a:rPr lang="en-US" dirty="0"/>
              <a:t>Nehalem Memory Hierarchy Overview</a:t>
            </a:r>
          </a:p>
        </p:txBody>
      </p:sp>
      <p:sp>
        <p:nvSpPr>
          <p:cNvPr id="1837060" name="Rectangle 4"/>
          <p:cNvSpPr>
            <a:spLocks noChangeArrowheads="1"/>
          </p:cNvSpPr>
          <p:nvPr/>
        </p:nvSpPr>
        <p:spPr bwMode="auto">
          <a:xfrm>
            <a:off x="1981200" y="1447800"/>
            <a:ext cx="1143000" cy="8382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CPU Core</a:t>
            </a:r>
          </a:p>
        </p:txBody>
      </p:sp>
      <p:sp>
        <p:nvSpPr>
          <p:cNvPr id="1837063" name="Rectangle 7"/>
          <p:cNvSpPr>
            <a:spLocks noChangeArrowheads="1"/>
          </p:cNvSpPr>
          <p:nvPr/>
        </p:nvSpPr>
        <p:spPr bwMode="auto">
          <a:xfrm>
            <a:off x="1981200" y="2286000"/>
            <a:ext cx="1143000" cy="3048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32KB L1 D$</a:t>
            </a:r>
          </a:p>
        </p:txBody>
      </p:sp>
      <p:sp>
        <p:nvSpPr>
          <p:cNvPr id="1837064" name="Rectangle 8"/>
          <p:cNvSpPr>
            <a:spLocks noChangeArrowheads="1"/>
          </p:cNvSpPr>
          <p:nvPr/>
        </p:nvSpPr>
        <p:spPr bwMode="auto">
          <a:xfrm>
            <a:off x="1981200" y="1143000"/>
            <a:ext cx="1143000" cy="3048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32KB L1 I$</a:t>
            </a:r>
          </a:p>
        </p:txBody>
      </p:sp>
      <p:sp>
        <p:nvSpPr>
          <p:cNvPr id="1837065" name="Rectangle 9"/>
          <p:cNvSpPr>
            <a:spLocks noChangeArrowheads="1"/>
          </p:cNvSpPr>
          <p:nvPr/>
        </p:nvSpPr>
        <p:spPr bwMode="auto">
          <a:xfrm>
            <a:off x="1981200" y="2971800"/>
            <a:ext cx="1143000" cy="6096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256KB L2$</a:t>
            </a:r>
          </a:p>
        </p:txBody>
      </p:sp>
      <p:sp>
        <p:nvSpPr>
          <p:cNvPr id="1837066" name="Line 10"/>
          <p:cNvSpPr>
            <a:spLocks noChangeShapeType="1"/>
          </p:cNvSpPr>
          <p:nvPr/>
        </p:nvSpPr>
        <p:spPr bwMode="auto">
          <a:xfrm>
            <a:off x="2590800" y="2590800"/>
            <a:ext cx="0" cy="3810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67" name="Rectangle 11"/>
          <p:cNvSpPr>
            <a:spLocks noChangeArrowheads="1"/>
          </p:cNvSpPr>
          <p:nvPr/>
        </p:nvSpPr>
        <p:spPr bwMode="auto">
          <a:xfrm>
            <a:off x="1981200" y="3962400"/>
            <a:ext cx="4800600" cy="6096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8MB Shared L3$</a:t>
            </a:r>
          </a:p>
        </p:txBody>
      </p:sp>
      <p:sp>
        <p:nvSpPr>
          <p:cNvPr id="1837069" name="Line 13"/>
          <p:cNvSpPr>
            <a:spLocks noChangeShapeType="1"/>
          </p:cNvSpPr>
          <p:nvPr/>
        </p:nvSpPr>
        <p:spPr bwMode="auto">
          <a:xfrm>
            <a:off x="2590800" y="3581400"/>
            <a:ext cx="0" cy="3810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70" name="Rectangle 14"/>
          <p:cNvSpPr>
            <a:spLocks noChangeArrowheads="1"/>
          </p:cNvSpPr>
          <p:nvPr/>
        </p:nvSpPr>
        <p:spPr bwMode="auto">
          <a:xfrm>
            <a:off x="5638800" y="1447800"/>
            <a:ext cx="1143000" cy="8382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CPU Core</a:t>
            </a:r>
          </a:p>
        </p:txBody>
      </p:sp>
      <p:sp>
        <p:nvSpPr>
          <p:cNvPr id="1837071" name="Rectangle 15"/>
          <p:cNvSpPr>
            <a:spLocks noChangeArrowheads="1"/>
          </p:cNvSpPr>
          <p:nvPr/>
        </p:nvSpPr>
        <p:spPr bwMode="auto">
          <a:xfrm>
            <a:off x="5638800" y="2286000"/>
            <a:ext cx="1143000" cy="3048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32KB L1 D$</a:t>
            </a:r>
          </a:p>
        </p:txBody>
      </p:sp>
      <p:sp>
        <p:nvSpPr>
          <p:cNvPr id="1837072" name="Rectangle 16"/>
          <p:cNvSpPr>
            <a:spLocks noChangeArrowheads="1"/>
          </p:cNvSpPr>
          <p:nvPr/>
        </p:nvSpPr>
        <p:spPr bwMode="auto">
          <a:xfrm>
            <a:off x="5638800" y="1143000"/>
            <a:ext cx="1143000" cy="3048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32KB L1 I$</a:t>
            </a:r>
          </a:p>
        </p:txBody>
      </p:sp>
      <p:sp>
        <p:nvSpPr>
          <p:cNvPr id="1837073" name="Rectangle 17"/>
          <p:cNvSpPr>
            <a:spLocks noChangeArrowheads="1"/>
          </p:cNvSpPr>
          <p:nvPr/>
        </p:nvSpPr>
        <p:spPr bwMode="auto">
          <a:xfrm>
            <a:off x="5638800" y="2971800"/>
            <a:ext cx="1143000" cy="609600"/>
          </a:xfrm>
          <a:prstGeom prst="rect">
            <a:avLst/>
          </a:prstGeom>
          <a:solidFill>
            <a:schemeClr val="bg1"/>
          </a:solidFill>
          <a:ln w="38100">
            <a:solidFill>
              <a:schemeClr val="tx1"/>
            </a:solidFill>
            <a:miter lim="800000"/>
            <a:headEnd/>
            <a:tailEnd/>
          </a:ln>
          <a:effectLst/>
        </p:spPr>
        <p:txBody>
          <a:bodyPr wrap="none" anchor="ctr">
            <a:prstTxWarp prst="textNoShape">
              <a:avLst/>
            </a:prstTxWarp>
          </a:bodyPr>
          <a:lstStyle/>
          <a:p>
            <a:r>
              <a:rPr lang="en-US"/>
              <a:t>256KB L2$</a:t>
            </a:r>
          </a:p>
        </p:txBody>
      </p:sp>
      <p:sp>
        <p:nvSpPr>
          <p:cNvPr id="1837074" name="Line 18"/>
          <p:cNvSpPr>
            <a:spLocks noChangeShapeType="1"/>
          </p:cNvSpPr>
          <p:nvPr/>
        </p:nvSpPr>
        <p:spPr bwMode="auto">
          <a:xfrm>
            <a:off x="6248400" y="2590800"/>
            <a:ext cx="0" cy="3810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75" name="Line 19"/>
          <p:cNvSpPr>
            <a:spLocks noChangeShapeType="1"/>
          </p:cNvSpPr>
          <p:nvPr/>
        </p:nvSpPr>
        <p:spPr bwMode="auto">
          <a:xfrm>
            <a:off x="6248400" y="3581400"/>
            <a:ext cx="0" cy="3810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76" name="Line 20"/>
          <p:cNvSpPr>
            <a:spLocks noChangeShapeType="1"/>
          </p:cNvSpPr>
          <p:nvPr/>
        </p:nvSpPr>
        <p:spPr bwMode="auto">
          <a:xfrm>
            <a:off x="3429000" y="1905000"/>
            <a:ext cx="1981200" cy="0"/>
          </a:xfrm>
          <a:prstGeom prst="line">
            <a:avLst/>
          </a:prstGeom>
          <a:noFill/>
          <a:ln w="76200">
            <a:solidFill>
              <a:schemeClr val="tx1"/>
            </a:solidFill>
            <a:prstDash val="sysDot"/>
            <a:round/>
            <a:headEnd/>
            <a:tailEnd/>
          </a:ln>
          <a:effectLst/>
        </p:spPr>
        <p:txBody>
          <a:bodyPr wrap="none" anchor="ctr">
            <a:prstTxWarp prst="textNoShape">
              <a:avLst/>
            </a:prstTxWarp>
          </a:bodyPr>
          <a:lstStyle/>
          <a:p>
            <a:endParaRPr lang="en-US"/>
          </a:p>
        </p:txBody>
      </p:sp>
      <p:sp>
        <p:nvSpPr>
          <p:cNvPr id="1837077" name="Text Box 21"/>
          <p:cNvSpPr txBox="1">
            <a:spLocks noChangeArrowheads="1"/>
          </p:cNvSpPr>
          <p:nvPr/>
        </p:nvSpPr>
        <p:spPr bwMode="auto">
          <a:xfrm>
            <a:off x="3625850" y="1419225"/>
            <a:ext cx="1300163" cy="396875"/>
          </a:xfrm>
          <a:prstGeom prst="rect">
            <a:avLst/>
          </a:prstGeom>
          <a:noFill/>
          <a:ln w="38100">
            <a:noFill/>
            <a:miter lim="800000"/>
            <a:headEnd/>
            <a:tailEnd/>
          </a:ln>
          <a:effectLst/>
        </p:spPr>
        <p:txBody>
          <a:bodyPr wrap="none" anchor="ctr">
            <a:prstTxWarp prst="textNoShape">
              <a:avLst/>
            </a:prstTxWarp>
            <a:spAutoFit/>
          </a:bodyPr>
          <a:lstStyle/>
          <a:p>
            <a:r>
              <a:rPr lang="en-US" sz="2000"/>
              <a:t>4-8 Cores</a:t>
            </a:r>
          </a:p>
        </p:txBody>
      </p:sp>
      <p:sp>
        <p:nvSpPr>
          <p:cNvPr id="1837079" name="Rectangle 23"/>
          <p:cNvSpPr>
            <a:spLocks noChangeArrowheads="1"/>
          </p:cNvSpPr>
          <p:nvPr/>
        </p:nvSpPr>
        <p:spPr bwMode="auto">
          <a:xfrm>
            <a:off x="1981200" y="4800600"/>
            <a:ext cx="2514600" cy="609600"/>
          </a:xfrm>
          <a:prstGeom prst="rect">
            <a:avLst/>
          </a:prstGeom>
          <a:solidFill>
            <a:schemeClr val="bg1"/>
          </a:solidFill>
          <a:ln w="38100">
            <a:solidFill>
              <a:schemeClr val="tx1"/>
            </a:solidFill>
            <a:miter lim="800000"/>
            <a:headEnd/>
            <a:tailEnd/>
          </a:ln>
          <a:effectLst/>
        </p:spPr>
        <p:txBody>
          <a:bodyPr anchor="ctr">
            <a:prstTxWarp prst="textNoShape">
              <a:avLst/>
            </a:prstTxWarp>
          </a:bodyPr>
          <a:lstStyle/>
          <a:p>
            <a:r>
              <a:rPr lang="en-US" dirty="0" smtClean="0"/>
              <a:t>3 DDR3 </a:t>
            </a:r>
            <a:r>
              <a:rPr lang="en-US" dirty="0"/>
              <a:t>DRAM Memory Controllers</a:t>
            </a:r>
          </a:p>
        </p:txBody>
      </p:sp>
      <p:sp>
        <p:nvSpPr>
          <p:cNvPr id="1837081" name="Rectangle 25"/>
          <p:cNvSpPr>
            <a:spLocks noChangeArrowheads="1"/>
          </p:cNvSpPr>
          <p:nvPr/>
        </p:nvSpPr>
        <p:spPr bwMode="auto">
          <a:xfrm>
            <a:off x="4724400" y="4800600"/>
            <a:ext cx="2057400" cy="609600"/>
          </a:xfrm>
          <a:prstGeom prst="rect">
            <a:avLst/>
          </a:prstGeom>
          <a:solidFill>
            <a:schemeClr val="bg1"/>
          </a:solidFill>
          <a:ln w="38100">
            <a:solidFill>
              <a:schemeClr val="tx1"/>
            </a:solidFill>
            <a:miter lim="800000"/>
            <a:headEnd/>
            <a:tailEnd/>
          </a:ln>
          <a:effectLst/>
        </p:spPr>
        <p:txBody>
          <a:bodyPr anchor="ctr">
            <a:prstTxWarp prst="textNoShape">
              <a:avLst/>
            </a:prstTxWarp>
          </a:bodyPr>
          <a:lstStyle/>
          <a:p>
            <a:r>
              <a:rPr lang="en-US"/>
              <a:t>QuickPath System Interconnect</a:t>
            </a:r>
          </a:p>
        </p:txBody>
      </p:sp>
      <p:sp>
        <p:nvSpPr>
          <p:cNvPr id="1837082" name="Line 26"/>
          <p:cNvSpPr>
            <a:spLocks noChangeShapeType="1"/>
          </p:cNvSpPr>
          <p:nvPr/>
        </p:nvSpPr>
        <p:spPr bwMode="auto">
          <a:xfrm>
            <a:off x="2438400" y="5410200"/>
            <a:ext cx="0" cy="4572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83" name="Line 27"/>
          <p:cNvSpPr>
            <a:spLocks noChangeShapeType="1"/>
          </p:cNvSpPr>
          <p:nvPr/>
        </p:nvSpPr>
        <p:spPr bwMode="auto">
          <a:xfrm>
            <a:off x="3200400" y="5410200"/>
            <a:ext cx="0" cy="4572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84" name="Line 28"/>
          <p:cNvSpPr>
            <a:spLocks noChangeShapeType="1"/>
          </p:cNvSpPr>
          <p:nvPr/>
        </p:nvSpPr>
        <p:spPr bwMode="auto">
          <a:xfrm>
            <a:off x="3962400" y="5410200"/>
            <a:ext cx="0" cy="45720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837088" name="Line 32"/>
          <p:cNvSpPr>
            <a:spLocks noChangeShapeType="1"/>
          </p:cNvSpPr>
          <p:nvPr/>
        </p:nvSpPr>
        <p:spPr bwMode="auto">
          <a:xfrm flipV="1">
            <a:off x="5105400" y="5410200"/>
            <a:ext cx="0"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7089" name="Line 33"/>
          <p:cNvSpPr>
            <a:spLocks noChangeShapeType="1"/>
          </p:cNvSpPr>
          <p:nvPr/>
        </p:nvSpPr>
        <p:spPr bwMode="auto">
          <a:xfrm>
            <a:off x="5257800" y="5410200"/>
            <a:ext cx="0"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7092" name="Line 36"/>
          <p:cNvSpPr>
            <a:spLocks noChangeShapeType="1"/>
          </p:cNvSpPr>
          <p:nvPr/>
        </p:nvSpPr>
        <p:spPr bwMode="auto">
          <a:xfrm flipV="1">
            <a:off x="6172200" y="5410200"/>
            <a:ext cx="0"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7093" name="Line 37"/>
          <p:cNvSpPr>
            <a:spLocks noChangeShapeType="1"/>
          </p:cNvSpPr>
          <p:nvPr/>
        </p:nvSpPr>
        <p:spPr bwMode="auto">
          <a:xfrm>
            <a:off x="6324600" y="5410200"/>
            <a:ext cx="0" cy="4572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37094" name="Text Box 38"/>
          <p:cNvSpPr txBox="1">
            <a:spLocks noChangeArrowheads="1"/>
          </p:cNvSpPr>
          <p:nvPr/>
        </p:nvSpPr>
        <p:spPr bwMode="auto">
          <a:xfrm>
            <a:off x="5643563" y="5867400"/>
            <a:ext cx="2987675" cy="336550"/>
          </a:xfrm>
          <a:prstGeom prst="rect">
            <a:avLst/>
          </a:prstGeom>
          <a:noFill/>
          <a:ln w="38100">
            <a:noFill/>
            <a:miter lim="800000"/>
            <a:headEnd/>
            <a:tailEnd/>
          </a:ln>
          <a:effectLst/>
        </p:spPr>
        <p:txBody>
          <a:bodyPr wrap="none" anchor="ctr">
            <a:prstTxWarp prst="textNoShape">
              <a:avLst/>
            </a:prstTxWarp>
            <a:spAutoFit/>
          </a:bodyPr>
          <a:lstStyle/>
          <a:p>
            <a:r>
              <a:rPr lang="en-US"/>
              <a:t>Each direction is 20b@6.4Gb/s</a:t>
            </a:r>
          </a:p>
        </p:txBody>
      </p:sp>
      <p:sp>
        <p:nvSpPr>
          <p:cNvPr id="1837095" name="Text Box 39"/>
          <p:cNvSpPr txBox="1">
            <a:spLocks noChangeArrowheads="1"/>
          </p:cNvSpPr>
          <p:nvPr/>
        </p:nvSpPr>
        <p:spPr bwMode="auto">
          <a:xfrm>
            <a:off x="1600199" y="5834747"/>
            <a:ext cx="3107267" cy="646331"/>
          </a:xfrm>
          <a:prstGeom prst="rect">
            <a:avLst/>
          </a:prstGeom>
          <a:noFill/>
          <a:ln w="38100">
            <a:noFill/>
            <a:miter lim="800000"/>
            <a:headEnd/>
            <a:tailEnd/>
          </a:ln>
          <a:effectLst/>
        </p:spPr>
        <p:txBody>
          <a:bodyPr wrap="square" anchor="ctr">
            <a:prstTxWarp prst="textNoShape">
              <a:avLst/>
            </a:prstTxWarp>
            <a:spAutoFit/>
          </a:bodyPr>
          <a:lstStyle/>
          <a:p>
            <a:r>
              <a:rPr lang="en-US" dirty="0"/>
              <a:t>Each DRAM Channel is 64/72b wide at up to 1.33Gb/s</a:t>
            </a:r>
          </a:p>
        </p:txBody>
      </p:sp>
      <p:sp>
        <p:nvSpPr>
          <p:cNvPr id="1837096" name="AutoShape 40"/>
          <p:cNvSpPr>
            <a:spLocks/>
          </p:cNvSpPr>
          <p:nvPr/>
        </p:nvSpPr>
        <p:spPr bwMode="auto">
          <a:xfrm>
            <a:off x="1143000" y="1143000"/>
            <a:ext cx="609600" cy="2438400"/>
          </a:xfrm>
          <a:prstGeom prst="leftBrace">
            <a:avLst>
              <a:gd name="adj1" fmla="val 33333"/>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37097" name="Text Box 41"/>
          <p:cNvSpPr txBox="1">
            <a:spLocks noChangeArrowheads="1"/>
          </p:cNvSpPr>
          <p:nvPr/>
        </p:nvSpPr>
        <p:spPr bwMode="auto">
          <a:xfrm>
            <a:off x="-76200" y="1981200"/>
            <a:ext cx="1535113" cy="581025"/>
          </a:xfrm>
          <a:prstGeom prst="rect">
            <a:avLst/>
          </a:prstGeom>
          <a:noFill/>
          <a:ln w="38100">
            <a:noFill/>
            <a:miter lim="800000"/>
            <a:headEnd/>
            <a:tailEnd/>
          </a:ln>
          <a:effectLst/>
        </p:spPr>
        <p:txBody>
          <a:bodyPr anchor="ctr">
            <a:prstTxWarp prst="textNoShape">
              <a:avLst/>
            </a:prstTxWarp>
            <a:spAutoFit/>
          </a:bodyPr>
          <a:lstStyle/>
          <a:p>
            <a:r>
              <a:rPr lang="en-US"/>
              <a:t>Private L1/L2 per core</a:t>
            </a:r>
          </a:p>
        </p:txBody>
      </p:sp>
      <p:sp>
        <p:nvSpPr>
          <p:cNvPr id="1837098" name="AutoShape 42"/>
          <p:cNvSpPr>
            <a:spLocks/>
          </p:cNvSpPr>
          <p:nvPr/>
        </p:nvSpPr>
        <p:spPr bwMode="auto">
          <a:xfrm>
            <a:off x="7162800" y="1143000"/>
            <a:ext cx="381000" cy="3581400"/>
          </a:xfrm>
          <a:prstGeom prst="rightBrace">
            <a:avLst>
              <a:gd name="adj1" fmla="val 78333"/>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37099" name="Text Box 43"/>
          <p:cNvSpPr txBox="1">
            <a:spLocks noChangeArrowheads="1"/>
          </p:cNvSpPr>
          <p:nvPr/>
        </p:nvSpPr>
        <p:spPr bwMode="auto">
          <a:xfrm>
            <a:off x="7391400" y="2282825"/>
            <a:ext cx="1752600" cy="1069975"/>
          </a:xfrm>
          <a:prstGeom prst="rect">
            <a:avLst/>
          </a:prstGeom>
          <a:noFill/>
          <a:ln w="38100">
            <a:noFill/>
            <a:miter lim="800000"/>
            <a:headEnd/>
            <a:tailEnd/>
          </a:ln>
          <a:effectLst/>
        </p:spPr>
        <p:txBody>
          <a:bodyPr anchor="ctr">
            <a:prstTxWarp prst="textNoShape">
              <a:avLst/>
            </a:prstTxWarp>
            <a:spAutoFit/>
          </a:bodyPr>
          <a:lstStyle/>
          <a:p>
            <a:r>
              <a:rPr lang="en-US"/>
              <a:t>L3 fully inclusive of higher levels (but L2 not inclusive of L1)</a:t>
            </a:r>
          </a:p>
        </p:txBody>
      </p:sp>
      <p:sp>
        <p:nvSpPr>
          <p:cNvPr id="1837101" name="Text Box 45"/>
          <p:cNvSpPr txBox="1">
            <a:spLocks noChangeArrowheads="1"/>
          </p:cNvSpPr>
          <p:nvPr/>
        </p:nvSpPr>
        <p:spPr bwMode="auto">
          <a:xfrm>
            <a:off x="6934200" y="4922838"/>
            <a:ext cx="2209800" cy="825500"/>
          </a:xfrm>
          <a:prstGeom prst="rect">
            <a:avLst/>
          </a:prstGeom>
          <a:noFill/>
          <a:ln w="38100">
            <a:noFill/>
            <a:miter lim="800000"/>
            <a:headEnd/>
            <a:tailEnd/>
          </a:ln>
          <a:effectLst/>
        </p:spPr>
        <p:txBody>
          <a:bodyPr anchor="ctr">
            <a:prstTxWarp prst="textNoShape">
              <a:avLst/>
            </a:prstTxWarp>
            <a:spAutoFit/>
          </a:bodyPr>
          <a:lstStyle/>
          <a:p>
            <a:r>
              <a:rPr lang="en-US"/>
              <a:t>Other sockets’ caches kept coherent using QuickPath messages</a:t>
            </a:r>
          </a:p>
        </p:txBody>
      </p:sp>
      <p:sp>
        <p:nvSpPr>
          <p:cNvPr id="40" name="Date Placeholder 39"/>
          <p:cNvSpPr>
            <a:spLocks noGrp="1"/>
          </p:cNvSpPr>
          <p:nvPr>
            <p:ph type="dt" sz="half" idx="10"/>
          </p:nvPr>
        </p:nvSpPr>
        <p:spPr/>
        <p:txBody>
          <a:bodyPr/>
          <a:lstStyle/>
          <a:p>
            <a:fld id="{16DD2C56-2E9B-864F-A128-563EC23337F0}" type="datetime1">
              <a:rPr lang="en-US" smtClean="0"/>
              <a:pPr/>
              <a:t>8/9/2011</a:t>
            </a:fld>
            <a:endParaRPr lang="en-US" dirty="0"/>
          </a:p>
        </p:txBody>
      </p:sp>
      <p:sp>
        <p:nvSpPr>
          <p:cNvPr id="41" name="Footer Placeholder 40"/>
          <p:cNvSpPr>
            <a:spLocks noGrp="1"/>
          </p:cNvSpPr>
          <p:nvPr>
            <p:ph type="ftr" sz="quarter" idx="11"/>
          </p:nvPr>
        </p:nvSpPr>
        <p:spPr>
          <a:xfrm>
            <a:off x="3302000" y="6492875"/>
            <a:ext cx="2895600" cy="365125"/>
          </a:xfrm>
        </p:spPr>
        <p:txBody>
          <a:bodyPr/>
          <a:lstStyle/>
          <a:p>
            <a:r>
              <a:rPr lang="en-US" dirty="0" smtClean="0"/>
              <a:t>Fall 2010 -- Lecture #38</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Hierarchy Latencies</a:t>
            </a:r>
            <a:endParaRPr lang="en-US" dirty="0"/>
          </a:p>
        </p:txBody>
      </p:sp>
      <p:sp>
        <p:nvSpPr>
          <p:cNvPr id="4" name="Content Placeholder 3"/>
          <p:cNvSpPr>
            <a:spLocks noGrp="1"/>
          </p:cNvSpPr>
          <p:nvPr>
            <p:ph idx="1"/>
          </p:nvPr>
        </p:nvSpPr>
        <p:spPr>
          <a:xfrm>
            <a:off x="457200" y="1600200"/>
            <a:ext cx="8686800" cy="4813300"/>
          </a:xfrm>
        </p:spPr>
        <p:txBody>
          <a:bodyPr>
            <a:normAutofit fontScale="92500"/>
          </a:bodyPr>
          <a:lstStyle/>
          <a:p>
            <a:r>
              <a:rPr lang="en-US" dirty="0" smtClean="0"/>
              <a:t>L1 I &amp; D 32KB 8-way, latency 4 cycles, 64B blocks</a:t>
            </a:r>
          </a:p>
          <a:p>
            <a:pPr lvl="1"/>
            <a:r>
              <a:rPr lang="en-US" dirty="0" smtClean="0"/>
              <a:t>Note: 4KB Page (12 bits) + 8-way associativity </a:t>
            </a:r>
            <a:br>
              <a:rPr lang="en-US" dirty="0" smtClean="0"/>
            </a:br>
            <a:r>
              <a:rPr lang="en-US" dirty="0" smtClean="0"/>
              <a:t>(3 bits) means cache index doesn’t need to use virtual part of address, so L1 cache access and TLB lookup can occur in parallel, L1 cache uses physical address tags</a:t>
            </a:r>
          </a:p>
          <a:p>
            <a:pPr lvl="1">
              <a:buNone/>
            </a:pPr>
            <a:r>
              <a:rPr lang="en-US" dirty="0" smtClean="0"/>
              <a:t>		   Address Tag 		 6-bit Cache Index 6-bit Block Offset</a:t>
            </a:r>
          </a:p>
          <a:p>
            <a:pPr lvl="1">
              <a:buNone/>
            </a:pPr>
            <a:r>
              <a:rPr lang="en-US" dirty="0" smtClean="0"/>
              <a:t>20-bit Virtual Page Num 		12-bit Page Offset</a:t>
            </a:r>
          </a:p>
          <a:p>
            <a:r>
              <a:rPr lang="en-US" dirty="0" smtClean="0"/>
              <a:t>L2 256 KB 8-way, latency &lt;12 cycles</a:t>
            </a:r>
          </a:p>
          <a:p>
            <a:r>
              <a:rPr lang="en-US" dirty="0" smtClean="0"/>
              <a:t>L3 8 MB, 16-way, latency 30-40 cycles</a:t>
            </a:r>
          </a:p>
          <a:p>
            <a:r>
              <a:rPr lang="en-US" dirty="0" smtClean="0"/>
              <a:t>DRAM, latency ~180-200 cycles</a:t>
            </a:r>
            <a:endParaRPr lang="en-US" dirty="0"/>
          </a:p>
        </p:txBody>
      </p:sp>
      <p:sp>
        <p:nvSpPr>
          <p:cNvPr id="3" name="Slide Number Placeholder 2"/>
          <p:cNvSpPr>
            <a:spLocks noGrp="1"/>
          </p:cNvSpPr>
          <p:nvPr>
            <p:ph type="sldNum" sz="quarter" idx="11"/>
          </p:nvPr>
        </p:nvSpPr>
        <p:spPr/>
        <p:txBody>
          <a:bodyPr/>
          <a:lstStyle/>
          <a:p>
            <a:fld id="{3F148D0A-C383-724C-B171-ED03CEE96B60}" type="slidenum">
              <a:rPr lang="en-US" smtClean="0"/>
              <a:pPr/>
              <a:t>14</a:t>
            </a:fld>
            <a:endParaRPr lang="en-US" b="0">
              <a:solidFill>
                <a:srgbClr val="FBBA03"/>
              </a:solidFill>
            </a:endParaRPr>
          </a:p>
        </p:txBody>
      </p:sp>
      <p:sp>
        <p:nvSpPr>
          <p:cNvPr id="5" name="Rectangle 4"/>
          <p:cNvSpPr/>
          <p:nvPr/>
        </p:nvSpPr>
        <p:spPr>
          <a:xfrm>
            <a:off x="876300" y="3873500"/>
            <a:ext cx="8102600" cy="4445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6200000" flipH="1">
            <a:off x="4032250" y="4083050"/>
            <a:ext cx="4445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6419850" y="4108450"/>
            <a:ext cx="4445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876300" y="4318000"/>
            <a:ext cx="8102600" cy="4445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rot="16200000" flipH="1">
            <a:off x="4032250" y="4540250"/>
            <a:ext cx="4445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Date Placeholder 10"/>
          <p:cNvSpPr>
            <a:spLocks noGrp="1"/>
          </p:cNvSpPr>
          <p:nvPr>
            <p:ph type="dt" sz="half" idx="10"/>
          </p:nvPr>
        </p:nvSpPr>
        <p:spPr/>
        <p:txBody>
          <a:bodyPr/>
          <a:lstStyle/>
          <a:p>
            <a:fld id="{9253B2EA-4DEC-184C-B729-30721B0DB929}" type="datetime1">
              <a:rPr lang="en-US" smtClean="0"/>
              <a:pPr/>
              <a:t>8/9/2011</a:t>
            </a:fld>
            <a:endParaRPr lang="en-US" dirty="0"/>
          </a:p>
        </p:txBody>
      </p:sp>
      <p:sp>
        <p:nvSpPr>
          <p:cNvPr id="12" name="Footer Placeholder 11"/>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a:noFill/>
          <a:ln/>
        </p:spPr>
        <p:txBody>
          <a:bodyPr lIns="90488" tIns="44450" rIns="90488" bIns="44450">
            <a:normAutofit fontScale="90000"/>
          </a:bodyPr>
          <a:lstStyle/>
          <a:p>
            <a:r>
              <a:rPr lang="en-US" dirty="0" smtClean="0"/>
              <a:t>Optimization: Concurrent </a:t>
            </a:r>
            <a:r>
              <a:rPr lang="en-US" dirty="0"/>
              <a:t>Access to TLB &amp; </a:t>
            </a:r>
            <a:r>
              <a:rPr lang="en-US" dirty="0" smtClean="0"/>
              <a:t>Phys. Addressed Cache</a:t>
            </a:r>
            <a:endParaRPr lang="en-US" dirty="0"/>
          </a:p>
        </p:txBody>
      </p:sp>
      <p:sp>
        <p:nvSpPr>
          <p:cNvPr id="39" name="Date Placeholder 38"/>
          <p:cNvSpPr>
            <a:spLocks noGrp="1"/>
          </p:cNvSpPr>
          <p:nvPr>
            <p:ph type="dt" sz="half" idx="10"/>
          </p:nvPr>
        </p:nvSpPr>
        <p:spPr/>
        <p:txBody>
          <a:bodyPr/>
          <a:lstStyle/>
          <a:p>
            <a:fld id="{6AB9D005-A539-5D41-91FE-730450955A27}" type="datetime1">
              <a:rPr lang="en-US" smtClean="0"/>
              <a:pPr/>
              <a:t>8/9/2011</a:t>
            </a:fld>
            <a:endParaRPr lang="en-US" dirty="0"/>
          </a:p>
        </p:txBody>
      </p:sp>
      <p:sp>
        <p:nvSpPr>
          <p:cNvPr id="41" name="Footer Placeholder 40"/>
          <p:cNvSpPr>
            <a:spLocks noGrp="1"/>
          </p:cNvSpPr>
          <p:nvPr>
            <p:ph type="ftr" sz="quarter" idx="11"/>
          </p:nvPr>
        </p:nvSpPr>
        <p:spPr/>
        <p:txBody>
          <a:bodyPr/>
          <a:lstStyle/>
          <a:p>
            <a:r>
              <a:rPr lang="en-US" dirty="0" smtClean="0"/>
              <a:t>Summer 2011 -- Lecture #24</a:t>
            </a:r>
            <a:endParaRPr lang="en-US" dirty="0"/>
          </a:p>
        </p:txBody>
      </p:sp>
      <p:sp>
        <p:nvSpPr>
          <p:cNvPr id="40" name="Slide Number Placeholder 5"/>
          <p:cNvSpPr>
            <a:spLocks noGrp="1"/>
          </p:cNvSpPr>
          <p:nvPr>
            <p:ph type="sldNum" sz="quarter" idx="12"/>
          </p:nvPr>
        </p:nvSpPr>
        <p:spPr/>
        <p:txBody>
          <a:bodyPr/>
          <a:lstStyle/>
          <a:p>
            <a:fld id="{82781502-EFEE-C14C-8111-1973EA73E032}" type="slidenum">
              <a:rPr lang="en-US"/>
              <a:pPr/>
              <a:t>15</a:t>
            </a:fld>
            <a:endParaRPr lang="en-US" b="0">
              <a:solidFill>
                <a:srgbClr val="FBBA03"/>
              </a:solidFill>
            </a:endParaRPr>
          </a:p>
        </p:txBody>
      </p:sp>
      <p:sp>
        <p:nvSpPr>
          <p:cNvPr id="1699843" name="Rectangle 3"/>
          <p:cNvSpPr>
            <a:spLocks noChangeArrowheads="1"/>
          </p:cNvSpPr>
          <p:nvPr/>
        </p:nvSpPr>
        <p:spPr bwMode="auto">
          <a:xfrm>
            <a:off x="685800" y="4780740"/>
            <a:ext cx="6312664" cy="1628651"/>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r>
              <a:rPr lang="en-US" sz="2000" dirty="0"/>
              <a:t>Index</a:t>
            </a:r>
            <a:r>
              <a:rPr lang="en-US" sz="2000" dirty="0">
                <a:solidFill>
                  <a:schemeClr val="accent2"/>
                </a:solidFill>
              </a:rPr>
              <a:t> </a:t>
            </a:r>
            <a:r>
              <a:rPr lang="en-US" sz="2000" dirty="0"/>
              <a:t>I</a:t>
            </a:r>
            <a:r>
              <a:rPr lang="en-US" sz="2000" dirty="0" smtClean="0"/>
              <a:t> </a:t>
            </a:r>
            <a:r>
              <a:rPr lang="en-US" sz="2000" dirty="0"/>
              <a:t>is available without consulting the TLB</a:t>
            </a:r>
          </a:p>
          <a:p>
            <a:pPr lvl="1" algn="l"/>
            <a:r>
              <a:rPr lang="en-US" sz="2000" dirty="0" err="1">
                <a:solidFill>
                  <a:schemeClr val="tx2"/>
                </a:solidFill>
                <a:latin typeface="Symbol" charset="2"/>
              </a:rPr>
              <a:t></a:t>
            </a:r>
            <a:r>
              <a:rPr lang="en-US" sz="2000" dirty="0" err="1">
                <a:latin typeface="Symbol" charset="2"/>
              </a:rPr>
              <a:t></a:t>
            </a:r>
            <a:r>
              <a:rPr lang="en-US" sz="2000" i="1" dirty="0" err="1">
                <a:solidFill>
                  <a:srgbClr val="000000"/>
                </a:solidFill>
              </a:rPr>
              <a:t>cache</a:t>
            </a:r>
            <a:r>
              <a:rPr lang="en-US" sz="2000" i="1" dirty="0">
                <a:solidFill>
                  <a:srgbClr val="000000"/>
                </a:solidFill>
              </a:rPr>
              <a:t> and TLB accesses can begin simultaneously</a:t>
            </a:r>
          </a:p>
          <a:p>
            <a:pPr algn="l"/>
            <a:r>
              <a:rPr lang="en-US" sz="2000" dirty="0"/>
              <a:t>Tag comparison is made after both accesses are completed</a:t>
            </a:r>
          </a:p>
          <a:p>
            <a:pPr algn="l"/>
            <a:endParaRPr lang="en-US" sz="2000" i="1" dirty="0">
              <a:solidFill>
                <a:schemeClr val="bg2"/>
              </a:solidFill>
            </a:endParaRPr>
          </a:p>
          <a:p>
            <a:pPr algn="l"/>
            <a:r>
              <a:rPr lang="en-US" sz="2000" i="1" dirty="0"/>
              <a:t>Cases:</a:t>
            </a:r>
            <a:r>
              <a:rPr lang="en-US" sz="2000" i="1" dirty="0">
                <a:solidFill>
                  <a:schemeClr val="accent2"/>
                </a:solidFill>
              </a:rPr>
              <a:t> </a:t>
            </a:r>
            <a:r>
              <a:rPr lang="en-US" sz="2000" i="1" dirty="0">
                <a:solidFill>
                  <a:srgbClr val="000000"/>
                </a:solidFill>
              </a:rPr>
              <a:t>I</a:t>
            </a:r>
            <a:r>
              <a:rPr lang="en-US" sz="2000" i="1" dirty="0" smtClean="0">
                <a:solidFill>
                  <a:srgbClr val="000000"/>
                </a:solidFill>
              </a:rPr>
              <a:t> </a:t>
            </a:r>
            <a:r>
              <a:rPr lang="en-US" sz="2000" i="1" dirty="0">
                <a:solidFill>
                  <a:srgbClr val="000000"/>
                </a:solidFill>
              </a:rPr>
              <a:t>+ O</a:t>
            </a:r>
            <a:r>
              <a:rPr lang="en-US" sz="2000" i="1" dirty="0" smtClean="0">
                <a:solidFill>
                  <a:srgbClr val="000000"/>
                </a:solidFill>
              </a:rPr>
              <a:t> </a:t>
            </a:r>
            <a:r>
              <a:rPr lang="en-US" sz="2000" i="1" dirty="0">
                <a:solidFill>
                  <a:srgbClr val="000000"/>
                </a:solidFill>
              </a:rPr>
              <a:t>= k	</a:t>
            </a:r>
            <a:r>
              <a:rPr lang="en-US" sz="2000" i="1" dirty="0" smtClean="0">
                <a:solidFill>
                  <a:srgbClr val="000000"/>
                </a:solidFill>
              </a:rPr>
              <a:t>I </a:t>
            </a:r>
            <a:r>
              <a:rPr lang="en-US" sz="2000" i="1" dirty="0">
                <a:solidFill>
                  <a:srgbClr val="000000"/>
                </a:solidFill>
              </a:rPr>
              <a:t>+ O</a:t>
            </a:r>
            <a:r>
              <a:rPr lang="en-US" sz="2000" i="1" dirty="0" smtClean="0">
                <a:solidFill>
                  <a:srgbClr val="000000"/>
                </a:solidFill>
              </a:rPr>
              <a:t> </a:t>
            </a:r>
            <a:r>
              <a:rPr lang="en-US" sz="2000" i="1" dirty="0">
                <a:solidFill>
                  <a:srgbClr val="000000"/>
                </a:solidFill>
              </a:rPr>
              <a:t>&lt; </a:t>
            </a:r>
            <a:r>
              <a:rPr lang="en-US" sz="2000" i="1" dirty="0" smtClean="0">
                <a:solidFill>
                  <a:srgbClr val="000000"/>
                </a:solidFill>
              </a:rPr>
              <a:t>k</a:t>
            </a:r>
            <a:r>
              <a:rPr lang="en-US" sz="2000" i="1" dirty="0">
                <a:solidFill>
                  <a:srgbClr val="000000"/>
                </a:solidFill>
              </a:rPr>
              <a:t> </a:t>
            </a:r>
            <a:r>
              <a:rPr lang="en-US" sz="2000" i="1" dirty="0" smtClean="0">
                <a:solidFill>
                  <a:srgbClr val="000000"/>
                </a:solidFill>
              </a:rPr>
              <a:t>    I </a:t>
            </a:r>
            <a:r>
              <a:rPr lang="en-US" sz="2000" i="1" dirty="0">
                <a:solidFill>
                  <a:srgbClr val="000000"/>
                </a:solidFill>
              </a:rPr>
              <a:t>+ O</a:t>
            </a:r>
            <a:r>
              <a:rPr lang="en-US" sz="2000" i="1" dirty="0" smtClean="0">
                <a:solidFill>
                  <a:srgbClr val="000000"/>
                </a:solidFill>
              </a:rPr>
              <a:t> </a:t>
            </a:r>
            <a:r>
              <a:rPr lang="en-US" sz="2000" i="1" dirty="0">
                <a:solidFill>
                  <a:srgbClr val="000000"/>
                </a:solidFill>
              </a:rPr>
              <a:t>&gt; k</a:t>
            </a:r>
          </a:p>
        </p:txBody>
      </p:sp>
      <p:grpSp>
        <p:nvGrpSpPr>
          <p:cNvPr id="2" name="Group 4"/>
          <p:cNvGrpSpPr>
            <a:grpSpLocks/>
          </p:cNvGrpSpPr>
          <p:nvPr/>
        </p:nvGrpSpPr>
        <p:grpSpPr bwMode="auto">
          <a:xfrm>
            <a:off x="198438" y="1347958"/>
            <a:ext cx="8335962" cy="3494087"/>
            <a:chOff x="125" y="811"/>
            <a:chExt cx="5251" cy="2201"/>
          </a:xfrm>
        </p:grpSpPr>
        <p:sp>
          <p:nvSpPr>
            <p:cNvPr id="1699845" name="Line 5"/>
            <p:cNvSpPr>
              <a:spLocks noChangeShapeType="1"/>
            </p:cNvSpPr>
            <p:nvPr/>
          </p:nvSpPr>
          <p:spPr bwMode="auto">
            <a:xfrm>
              <a:off x="5136" y="2052"/>
              <a:ext cx="0" cy="524"/>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1699846" name="Line 6"/>
            <p:cNvSpPr>
              <a:spLocks noChangeShapeType="1"/>
            </p:cNvSpPr>
            <p:nvPr/>
          </p:nvSpPr>
          <p:spPr bwMode="auto">
            <a:xfrm>
              <a:off x="2676" y="1944"/>
              <a:ext cx="0" cy="196"/>
            </a:xfrm>
            <a:prstGeom prst="line">
              <a:avLst/>
            </a:prstGeom>
            <a:noFill/>
            <a:ln w="25400">
              <a:solidFill>
                <a:schemeClr val="bg2"/>
              </a:solidFill>
              <a:round/>
              <a:headEnd/>
              <a:tailEnd/>
            </a:ln>
            <a:effectLst/>
          </p:spPr>
          <p:txBody>
            <a:bodyPr wrap="none" anchor="ctr">
              <a:prstTxWarp prst="textNoShape">
                <a:avLst/>
              </a:prstTxWarp>
            </a:bodyPr>
            <a:lstStyle/>
            <a:p>
              <a:endParaRPr lang="en-US">
                <a:solidFill>
                  <a:srgbClr val="000000"/>
                </a:solidFill>
              </a:endParaRPr>
            </a:p>
          </p:txBody>
        </p:sp>
        <p:sp>
          <p:nvSpPr>
            <p:cNvPr id="1699847" name="Rectangle 7"/>
            <p:cNvSpPr>
              <a:spLocks noChangeArrowheads="1"/>
            </p:cNvSpPr>
            <p:nvPr/>
          </p:nvSpPr>
          <p:spPr bwMode="auto">
            <a:xfrm>
              <a:off x="544" y="1056"/>
              <a:ext cx="1888" cy="216"/>
            </a:xfrm>
            <a:prstGeom prst="rect">
              <a:avLst/>
            </a:prstGeom>
            <a:solidFill>
              <a:srgbClr val="FFCC66"/>
            </a:solidFill>
            <a:ln w="25400">
              <a:noFill/>
              <a:miter lim="800000"/>
              <a:headEnd/>
              <a:tailEnd/>
            </a:ln>
            <a:effectLst/>
          </p:spPr>
          <p:txBody>
            <a:bodyPr wrap="none" anchor="ctr">
              <a:prstTxWarp prst="textNoShape">
                <a:avLst/>
              </a:prstTxWarp>
            </a:bodyPr>
            <a:lstStyle/>
            <a:p>
              <a:endParaRPr lang="en-US">
                <a:solidFill>
                  <a:srgbClr val="000000"/>
                </a:solidFill>
              </a:endParaRPr>
            </a:p>
          </p:txBody>
        </p:sp>
        <p:sp>
          <p:nvSpPr>
            <p:cNvPr id="1699848" name="Rectangle 8"/>
            <p:cNvSpPr>
              <a:spLocks noChangeArrowheads="1"/>
            </p:cNvSpPr>
            <p:nvPr/>
          </p:nvSpPr>
          <p:spPr bwMode="auto">
            <a:xfrm>
              <a:off x="2704" y="1048"/>
              <a:ext cx="792" cy="208"/>
            </a:xfrm>
            <a:prstGeom prst="rect">
              <a:avLst/>
            </a:prstGeom>
            <a:solidFill>
              <a:srgbClr val="FFCC66"/>
            </a:solidFill>
            <a:ln w="25400">
              <a:noFill/>
              <a:miter lim="800000"/>
              <a:headEnd/>
              <a:tailEnd/>
            </a:ln>
            <a:effectLst/>
          </p:spPr>
          <p:txBody>
            <a:bodyPr wrap="none" anchor="ctr">
              <a:prstTxWarp prst="textNoShape">
                <a:avLst/>
              </a:prstTxWarp>
            </a:bodyPr>
            <a:lstStyle/>
            <a:p>
              <a:endParaRPr lang="en-US">
                <a:solidFill>
                  <a:srgbClr val="000000"/>
                </a:solidFill>
              </a:endParaRPr>
            </a:p>
          </p:txBody>
        </p:sp>
        <p:sp>
          <p:nvSpPr>
            <p:cNvPr id="1699849" name="Rectangle 9"/>
            <p:cNvSpPr>
              <a:spLocks noChangeArrowheads="1"/>
            </p:cNvSpPr>
            <p:nvPr/>
          </p:nvSpPr>
          <p:spPr bwMode="auto">
            <a:xfrm>
              <a:off x="554" y="1048"/>
              <a:ext cx="3182" cy="208"/>
            </a:xfrm>
            <a:prstGeom prst="rect">
              <a:avLst/>
            </a:prstGeom>
            <a:noFill/>
            <a:ln w="25400">
              <a:solidFill>
                <a:schemeClr val="tx1"/>
              </a:solidFill>
              <a:miter lim="800000"/>
              <a:headEnd/>
              <a:tailEnd/>
            </a:ln>
            <a:effectLst/>
          </p:spPr>
          <p:txBody>
            <a:bodyPr wrap="none" lIns="90488" tIns="44450" rIns="90488" bIns="44450" anchor="ctr">
              <a:prstTxWarp prst="textNoShape">
                <a:avLst/>
              </a:prstTxWarp>
            </a:bodyPr>
            <a:lstStyle/>
            <a:p>
              <a:pPr algn="l"/>
              <a:r>
                <a:rPr lang="en-US" dirty="0">
                  <a:solidFill>
                    <a:srgbClr val="000000"/>
                  </a:solidFill>
                </a:rPr>
                <a:t>               VPN                         </a:t>
              </a:r>
              <a:r>
                <a:rPr lang="en-US" dirty="0" smtClean="0">
                  <a:solidFill>
                    <a:srgbClr val="000000"/>
                  </a:solidFill>
                </a:rPr>
                <a:t>                            I             O</a:t>
              </a:r>
              <a:endParaRPr lang="en-US" dirty="0">
                <a:solidFill>
                  <a:srgbClr val="000000"/>
                </a:solidFill>
              </a:endParaRPr>
            </a:p>
          </p:txBody>
        </p:sp>
        <p:sp>
          <p:nvSpPr>
            <p:cNvPr id="1699850" name="Line 10"/>
            <p:cNvSpPr>
              <a:spLocks noChangeShapeType="1"/>
            </p:cNvSpPr>
            <p:nvPr/>
          </p:nvSpPr>
          <p:spPr bwMode="auto">
            <a:xfrm>
              <a:off x="3486" y="1048"/>
              <a:ext cx="0" cy="196"/>
            </a:xfrm>
            <a:prstGeom prst="line">
              <a:avLst/>
            </a:prstGeom>
            <a:noFill/>
            <a:ln w="254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1699851" name="Line 11"/>
            <p:cNvSpPr>
              <a:spLocks noChangeShapeType="1"/>
            </p:cNvSpPr>
            <p:nvPr/>
          </p:nvSpPr>
          <p:spPr bwMode="auto">
            <a:xfrm>
              <a:off x="2432" y="1064"/>
              <a:ext cx="0" cy="200"/>
            </a:xfrm>
            <a:prstGeom prst="line">
              <a:avLst/>
            </a:prstGeom>
            <a:noFill/>
            <a:ln w="254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1699852" name="Freeform 12"/>
            <p:cNvSpPr>
              <a:spLocks/>
            </p:cNvSpPr>
            <p:nvPr/>
          </p:nvSpPr>
          <p:spPr bwMode="auto">
            <a:xfrm>
              <a:off x="2712" y="944"/>
              <a:ext cx="761" cy="73"/>
            </a:xfrm>
            <a:custGeom>
              <a:avLst/>
              <a:gdLst/>
              <a:ahLst/>
              <a:cxnLst>
                <a:cxn ang="0">
                  <a:pos x="0" y="66"/>
                </a:cxn>
                <a:cxn ang="0">
                  <a:pos x="35" y="0"/>
                </a:cxn>
                <a:cxn ang="0">
                  <a:pos x="737" y="0"/>
                </a:cxn>
                <a:cxn ang="0">
                  <a:pos x="760" y="72"/>
                </a:cxn>
              </a:cxnLst>
              <a:rect l="0" t="0" r="r" b="b"/>
              <a:pathLst>
                <a:path w="761" h="73">
                  <a:moveTo>
                    <a:pt x="0" y="66"/>
                  </a:moveTo>
                  <a:lnTo>
                    <a:pt x="35" y="0"/>
                  </a:lnTo>
                  <a:lnTo>
                    <a:pt x="737" y="0"/>
                  </a:lnTo>
                  <a:lnTo>
                    <a:pt x="760" y="72"/>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solidFill>
                  <a:srgbClr val="000000"/>
                </a:solidFill>
              </a:endParaRPr>
            </a:p>
          </p:txBody>
        </p:sp>
        <p:sp>
          <p:nvSpPr>
            <p:cNvPr id="1699853" name="Line 13"/>
            <p:cNvSpPr>
              <a:spLocks noChangeShapeType="1"/>
            </p:cNvSpPr>
            <p:nvPr/>
          </p:nvSpPr>
          <p:spPr bwMode="auto">
            <a:xfrm>
              <a:off x="2694" y="1056"/>
              <a:ext cx="0" cy="196"/>
            </a:xfrm>
            <a:prstGeom prst="line">
              <a:avLst/>
            </a:prstGeom>
            <a:noFill/>
            <a:ln w="254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1699854" name="Rectangle 14"/>
            <p:cNvSpPr>
              <a:spLocks noChangeArrowheads="1"/>
            </p:cNvSpPr>
            <p:nvPr/>
          </p:nvSpPr>
          <p:spPr bwMode="auto">
            <a:xfrm>
              <a:off x="1176" y="1400"/>
              <a:ext cx="840" cy="391"/>
            </a:xfrm>
            <a:prstGeom prst="rect">
              <a:avLst/>
            </a:prstGeom>
            <a:noFill/>
            <a:ln w="25400">
              <a:solidFill>
                <a:schemeClr val="tx2"/>
              </a:solidFill>
              <a:miter lim="800000"/>
              <a:headEnd/>
              <a:tailEnd/>
            </a:ln>
            <a:effectLst/>
          </p:spPr>
          <p:txBody>
            <a:bodyPr wrap="none" lIns="90488" tIns="44450" rIns="90488" bIns="44450" anchor="ctr">
              <a:prstTxWarp prst="textNoShape">
                <a:avLst/>
              </a:prstTxWarp>
            </a:bodyPr>
            <a:lstStyle/>
            <a:p>
              <a:r>
                <a:rPr lang="en-US" sz="2400" dirty="0" smtClean="0">
                  <a:solidFill>
                    <a:srgbClr val="000000"/>
                  </a:solidFill>
                </a:rPr>
                <a:t>     TLB</a:t>
              </a:r>
              <a:endParaRPr lang="en-US" sz="2400" dirty="0">
                <a:solidFill>
                  <a:srgbClr val="000000"/>
                </a:solidFill>
              </a:endParaRPr>
            </a:p>
          </p:txBody>
        </p:sp>
        <p:sp>
          <p:nvSpPr>
            <p:cNvPr id="1699855" name="Line 15"/>
            <p:cNvSpPr>
              <a:spLocks noChangeShapeType="1"/>
            </p:cNvSpPr>
            <p:nvPr/>
          </p:nvSpPr>
          <p:spPr bwMode="auto">
            <a:xfrm flipH="1">
              <a:off x="1572" y="1256"/>
              <a:ext cx="0" cy="144"/>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1699856" name="Rectangle 16"/>
            <p:cNvSpPr>
              <a:spLocks noChangeArrowheads="1"/>
            </p:cNvSpPr>
            <p:nvPr/>
          </p:nvSpPr>
          <p:spPr bwMode="auto">
            <a:xfrm>
              <a:off x="3936" y="1368"/>
              <a:ext cx="1440" cy="688"/>
            </a:xfrm>
            <a:prstGeom prst="rect">
              <a:avLst/>
            </a:prstGeom>
            <a:noFill/>
            <a:ln w="25400">
              <a:solidFill>
                <a:schemeClr val="tx2"/>
              </a:solidFill>
              <a:miter lim="800000"/>
              <a:headEnd/>
              <a:tailEnd/>
            </a:ln>
            <a:effectLst/>
          </p:spPr>
          <p:txBody>
            <a:bodyPr wrap="none" lIns="90488" tIns="44450" rIns="90488" bIns="44450" anchor="ctr">
              <a:prstTxWarp prst="textNoShape">
                <a:avLst/>
              </a:prstTxWarp>
            </a:bodyPr>
            <a:lstStyle/>
            <a:p>
              <a:r>
                <a:rPr lang="en-US" dirty="0">
                  <a:solidFill>
                    <a:srgbClr val="000000"/>
                  </a:solidFill>
                </a:rPr>
                <a:t>Direct-map Cache </a:t>
              </a:r>
            </a:p>
            <a:p>
              <a:r>
                <a:rPr lang="en-US" dirty="0" smtClean="0">
                  <a:solidFill>
                    <a:srgbClr val="000000"/>
                  </a:solidFill>
                </a:rPr>
                <a:t>2</a:t>
              </a:r>
              <a:r>
                <a:rPr lang="en-US" baseline="30000" dirty="0">
                  <a:solidFill>
                    <a:srgbClr val="000000"/>
                  </a:solidFill>
                </a:rPr>
                <a:t>I</a:t>
              </a:r>
              <a:r>
                <a:rPr lang="en-US" baseline="-25000" dirty="0" smtClean="0">
                  <a:solidFill>
                    <a:srgbClr val="000000"/>
                  </a:solidFill>
                </a:rPr>
                <a:t> </a:t>
              </a:r>
              <a:r>
                <a:rPr lang="en-US" dirty="0">
                  <a:solidFill>
                    <a:srgbClr val="000000"/>
                  </a:solidFill>
                </a:rPr>
                <a:t>blocks</a:t>
              </a:r>
            </a:p>
            <a:p>
              <a:r>
                <a:rPr lang="en-US" dirty="0" smtClean="0">
                  <a:solidFill>
                    <a:srgbClr val="000000"/>
                  </a:solidFill>
                </a:rPr>
                <a:t>2</a:t>
              </a:r>
              <a:r>
                <a:rPr lang="en-US" baseline="30000" dirty="0">
                  <a:solidFill>
                    <a:srgbClr val="000000"/>
                  </a:solidFill>
                </a:rPr>
                <a:t>O</a:t>
              </a:r>
              <a:r>
                <a:rPr lang="en-US" dirty="0" smtClean="0">
                  <a:solidFill>
                    <a:srgbClr val="000000"/>
                  </a:solidFill>
                </a:rPr>
                <a:t>-byte </a:t>
              </a:r>
              <a:r>
                <a:rPr lang="en-US" dirty="0">
                  <a:solidFill>
                    <a:srgbClr val="000000"/>
                  </a:solidFill>
                </a:rPr>
                <a:t>block</a:t>
              </a:r>
            </a:p>
          </p:txBody>
        </p:sp>
        <p:sp>
          <p:nvSpPr>
            <p:cNvPr id="1699857" name="Rectangle 17"/>
            <p:cNvSpPr>
              <a:spLocks noChangeArrowheads="1"/>
            </p:cNvSpPr>
            <p:nvPr/>
          </p:nvSpPr>
          <p:spPr bwMode="auto">
            <a:xfrm>
              <a:off x="502" y="1928"/>
              <a:ext cx="1888" cy="216"/>
            </a:xfrm>
            <a:prstGeom prst="rect">
              <a:avLst/>
            </a:prstGeom>
            <a:solidFill>
              <a:srgbClr val="FFCC66"/>
            </a:solidFill>
            <a:ln w="25400">
              <a:noFill/>
              <a:miter lim="800000"/>
              <a:headEnd/>
              <a:tailEnd/>
            </a:ln>
            <a:effectLst/>
          </p:spPr>
          <p:txBody>
            <a:bodyPr wrap="none" anchor="ctr">
              <a:prstTxWarp prst="textNoShape">
                <a:avLst/>
              </a:prstTxWarp>
            </a:bodyPr>
            <a:lstStyle/>
            <a:p>
              <a:endParaRPr lang="en-US">
                <a:solidFill>
                  <a:srgbClr val="000000"/>
                </a:solidFill>
              </a:endParaRPr>
            </a:p>
          </p:txBody>
        </p:sp>
        <p:sp>
          <p:nvSpPr>
            <p:cNvPr id="1699858" name="Rectangle 18"/>
            <p:cNvSpPr>
              <a:spLocks noChangeArrowheads="1"/>
            </p:cNvSpPr>
            <p:nvPr/>
          </p:nvSpPr>
          <p:spPr bwMode="auto">
            <a:xfrm>
              <a:off x="512" y="1928"/>
              <a:ext cx="3246" cy="208"/>
            </a:xfrm>
            <a:prstGeom prst="rect">
              <a:avLst/>
            </a:prstGeom>
            <a:noFill/>
            <a:ln w="25400">
              <a:solidFill>
                <a:schemeClr val="tx1"/>
              </a:solidFill>
              <a:miter lim="800000"/>
              <a:headEnd/>
              <a:tailEnd/>
            </a:ln>
            <a:effectLst/>
          </p:spPr>
          <p:txBody>
            <a:bodyPr wrap="none" lIns="90488" tIns="44450" rIns="90488" bIns="44450" anchor="ctr">
              <a:prstTxWarp prst="textNoShape">
                <a:avLst/>
              </a:prstTxWarp>
            </a:bodyPr>
            <a:lstStyle/>
            <a:p>
              <a:pPr algn="l"/>
              <a:r>
                <a:rPr lang="en-US" dirty="0">
                  <a:solidFill>
                    <a:srgbClr val="000000"/>
                  </a:solidFill>
                </a:rPr>
                <a:t>                PPN                    </a:t>
              </a:r>
              <a:r>
                <a:rPr lang="en-US" dirty="0" smtClean="0">
                  <a:solidFill>
                    <a:srgbClr val="000000"/>
                  </a:solidFill>
                </a:rPr>
                <a:t>                 </a:t>
              </a:r>
              <a:r>
                <a:rPr lang="en-US" dirty="0">
                  <a:solidFill>
                    <a:srgbClr val="000000"/>
                  </a:solidFill>
                </a:rPr>
                <a:t>Page Offset</a:t>
              </a:r>
            </a:p>
          </p:txBody>
        </p:sp>
        <p:sp>
          <p:nvSpPr>
            <p:cNvPr id="1699859" name="Line 19"/>
            <p:cNvSpPr>
              <a:spLocks noChangeShapeType="1"/>
            </p:cNvSpPr>
            <p:nvPr/>
          </p:nvSpPr>
          <p:spPr bwMode="auto">
            <a:xfrm>
              <a:off x="2390" y="1936"/>
              <a:ext cx="0" cy="200"/>
            </a:xfrm>
            <a:prstGeom prst="line">
              <a:avLst/>
            </a:prstGeom>
            <a:noFill/>
            <a:ln w="254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1699860" name="Line 20"/>
            <p:cNvSpPr>
              <a:spLocks noChangeShapeType="1"/>
            </p:cNvSpPr>
            <p:nvPr/>
          </p:nvSpPr>
          <p:spPr bwMode="auto">
            <a:xfrm>
              <a:off x="3104" y="1360"/>
              <a:ext cx="0" cy="52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1699861" name="Line 21"/>
            <p:cNvSpPr>
              <a:spLocks noChangeShapeType="1"/>
            </p:cNvSpPr>
            <p:nvPr/>
          </p:nvSpPr>
          <p:spPr bwMode="auto">
            <a:xfrm>
              <a:off x="1568" y="1796"/>
              <a:ext cx="0" cy="13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1699862" name="Oval 22"/>
            <p:cNvSpPr>
              <a:spLocks noChangeArrowheads="1"/>
            </p:cNvSpPr>
            <p:nvPr/>
          </p:nvSpPr>
          <p:spPr bwMode="auto">
            <a:xfrm>
              <a:off x="2880" y="2424"/>
              <a:ext cx="774" cy="296"/>
            </a:xfrm>
            <a:prstGeom prst="ellipse">
              <a:avLst/>
            </a:prstGeom>
            <a:solidFill>
              <a:schemeClr val="bg1"/>
            </a:solidFill>
            <a:ln w="25400">
              <a:solidFill>
                <a:schemeClr val="tx1"/>
              </a:solidFill>
              <a:round/>
              <a:headEnd/>
              <a:tailEnd/>
            </a:ln>
            <a:effectLst/>
          </p:spPr>
          <p:txBody>
            <a:bodyPr wrap="none" lIns="90488" tIns="44450" rIns="90488" bIns="44450" anchor="ctr">
              <a:prstTxWarp prst="textNoShape">
                <a:avLst/>
              </a:prstTxWarp>
            </a:bodyPr>
            <a:lstStyle/>
            <a:p>
              <a:r>
                <a:rPr lang="en-US" sz="3200" dirty="0" smtClean="0">
                  <a:solidFill>
                    <a:srgbClr val="000000"/>
                  </a:solidFill>
                </a:rPr>
                <a:t>  =</a:t>
              </a:r>
              <a:endParaRPr lang="en-US" sz="3200" dirty="0">
                <a:solidFill>
                  <a:srgbClr val="000000"/>
                </a:solidFill>
              </a:endParaRPr>
            </a:p>
          </p:txBody>
        </p:sp>
        <p:sp>
          <p:nvSpPr>
            <p:cNvPr id="1699863" name="Freeform 23"/>
            <p:cNvSpPr>
              <a:spLocks/>
            </p:cNvSpPr>
            <p:nvPr/>
          </p:nvSpPr>
          <p:spPr bwMode="auto">
            <a:xfrm>
              <a:off x="1566" y="2249"/>
              <a:ext cx="1314" cy="319"/>
            </a:xfrm>
            <a:custGeom>
              <a:avLst/>
              <a:gdLst/>
              <a:ahLst/>
              <a:cxnLst>
                <a:cxn ang="0">
                  <a:pos x="0" y="0"/>
                </a:cxn>
                <a:cxn ang="0">
                  <a:pos x="0" y="312"/>
                </a:cxn>
                <a:cxn ang="0">
                  <a:pos x="1200" y="312"/>
                </a:cxn>
              </a:cxnLst>
              <a:rect l="0" t="0" r="r" b="b"/>
              <a:pathLst>
                <a:path w="1201" h="313">
                  <a:moveTo>
                    <a:pt x="0" y="0"/>
                  </a:moveTo>
                  <a:lnTo>
                    <a:pt x="0" y="312"/>
                  </a:lnTo>
                  <a:lnTo>
                    <a:pt x="1200" y="312"/>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a:solidFill>
                  <a:srgbClr val="000000"/>
                </a:solidFill>
              </a:endParaRPr>
            </a:p>
          </p:txBody>
        </p:sp>
        <p:sp>
          <p:nvSpPr>
            <p:cNvPr id="1699864" name="Freeform 24"/>
            <p:cNvSpPr>
              <a:spLocks/>
            </p:cNvSpPr>
            <p:nvPr/>
          </p:nvSpPr>
          <p:spPr bwMode="auto">
            <a:xfrm>
              <a:off x="3664" y="2056"/>
              <a:ext cx="673" cy="512"/>
            </a:xfrm>
            <a:custGeom>
              <a:avLst/>
              <a:gdLst/>
              <a:ahLst/>
              <a:cxnLst>
                <a:cxn ang="0">
                  <a:pos x="672" y="0"/>
                </a:cxn>
                <a:cxn ang="0">
                  <a:pos x="672" y="760"/>
                </a:cxn>
                <a:cxn ang="0">
                  <a:pos x="0" y="760"/>
                </a:cxn>
              </a:cxnLst>
              <a:rect l="0" t="0" r="r" b="b"/>
              <a:pathLst>
                <a:path w="673" h="761">
                  <a:moveTo>
                    <a:pt x="672" y="0"/>
                  </a:moveTo>
                  <a:lnTo>
                    <a:pt x="672" y="760"/>
                  </a:lnTo>
                  <a:lnTo>
                    <a:pt x="0" y="760"/>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a:solidFill>
                  <a:srgbClr val="000000"/>
                </a:solidFill>
              </a:endParaRPr>
            </a:p>
          </p:txBody>
        </p:sp>
        <p:sp>
          <p:nvSpPr>
            <p:cNvPr id="1699865" name="Line 25"/>
            <p:cNvSpPr>
              <a:spLocks noChangeShapeType="1"/>
            </p:cNvSpPr>
            <p:nvPr/>
          </p:nvSpPr>
          <p:spPr bwMode="auto">
            <a:xfrm>
              <a:off x="3264" y="2712"/>
              <a:ext cx="0" cy="232"/>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solidFill>
                  <a:srgbClr val="000000"/>
                </a:solidFill>
              </a:endParaRPr>
            </a:p>
          </p:txBody>
        </p:sp>
        <p:sp>
          <p:nvSpPr>
            <p:cNvPr id="1699866" name="Rectangle 26"/>
            <p:cNvSpPr>
              <a:spLocks noChangeArrowheads="1"/>
            </p:cNvSpPr>
            <p:nvPr/>
          </p:nvSpPr>
          <p:spPr bwMode="auto">
            <a:xfrm>
              <a:off x="2736" y="2762"/>
              <a:ext cx="366" cy="250"/>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r>
                <a:rPr lang="en-US" sz="2000">
                  <a:solidFill>
                    <a:srgbClr val="000000"/>
                  </a:solidFill>
                </a:rPr>
                <a:t>hit?</a:t>
              </a:r>
            </a:p>
          </p:txBody>
        </p:sp>
        <p:sp>
          <p:nvSpPr>
            <p:cNvPr id="1699867" name="Rectangle 27"/>
            <p:cNvSpPr>
              <a:spLocks noChangeArrowheads="1"/>
            </p:cNvSpPr>
            <p:nvPr/>
          </p:nvSpPr>
          <p:spPr bwMode="auto">
            <a:xfrm>
              <a:off x="4848" y="2616"/>
              <a:ext cx="420" cy="250"/>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r>
                <a:rPr lang="en-US" sz="2000">
                  <a:solidFill>
                    <a:srgbClr val="000000"/>
                  </a:solidFill>
                </a:rPr>
                <a:t>Data</a:t>
              </a:r>
            </a:p>
          </p:txBody>
        </p:sp>
        <p:sp>
          <p:nvSpPr>
            <p:cNvPr id="1699868" name="Rectangle 28"/>
            <p:cNvSpPr>
              <a:spLocks noChangeArrowheads="1"/>
            </p:cNvSpPr>
            <p:nvPr/>
          </p:nvSpPr>
          <p:spPr bwMode="auto">
            <a:xfrm>
              <a:off x="3641" y="2616"/>
              <a:ext cx="890" cy="250"/>
            </a:xfrm>
            <a:prstGeom prst="rect">
              <a:avLst/>
            </a:prstGeom>
            <a:noFill/>
            <a:ln w="25400">
              <a:noFill/>
              <a:miter lim="800000"/>
              <a:headEnd/>
              <a:tailEnd/>
            </a:ln>
            <a:effectLst/>
          </p:spPr>
          <p:txBody>
            <a:bodyPr wrap="none" lIns="90488" tIns="44450" rIns="90488" bIns="44450">
              <a:prstTxWarp prst="textNoShape">
                <a:avLst/>
              </a:prstTxWarp>
              <a:spAutoFit/>
            </a:bodyPr>
            <a:lstStyle/>
            <a:p>
              <a:r>
                <a:rPr lang="en-US" sz="2000">
                  <a:solidFill>
                    <a:srgbClr val="000000"/>
                  </a:solidFill>
                </a:rPr>
                <a:t>Physical Tag</a:t>
              </a:r>
            </a:p>
          </p:txBody>
        </p:sp>
        <p:sp>
          <p:nvSpPr>
            <p:cNvPr id="1699869" name="Freeform 29"/>
            <p:cNvSpPr>
              <a:spLocks/>
            </p:cNvSpPr>
            <p:nvPr/>
          </p:nvSpPr>
          <p:spPr bwMode="auto">
            <a:xfrm>
              <a:off x="518" y="2168"/>
              <a:ext cx="2161" cy="81"/>
            </a:xfrm>
            <a:custGeom>
              <a:avLst/>
              <a:gdLst/>
              <a:ahLst/>
              <a:cxnLst>
                <a:cxn ang="0">
                  <a:pos x="0" y="6"/>
                </a:cxn>
                <a:cxn ang="0">
                  <a:pos x="101" y="80"/>
                </a:cxn>
                <a:cxn ang="0">
                  <a:pos x="2096" y="80"/>
                </a:cxn>
                <a:cxn ang="0">
                  <a:pos x="2160" y="0"/>
                </a:cxn>
              </a:cxnLst>
              <a:rect l="0" t="0" r="r" b="b"/>
              <a:pathLst>
                <a:path w="2161" h="81">
                  <a:moveTo>
                    <a:pt x="0" y="6"/>
                  </a:moveTo>
                  <a:lnTo>
                    <a:pt x="101" y="80"/>
                  </a:lnTo>
                  <a:lnTo>
                    <a:pt x="2096" y="80"/>
                  </a:lnTo>
                  <a:lnTo>
                    <a:pt x="2160"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solidFill>
                  <a:srgbClr val="000000"/>
                </a:solidFill>
              </a:endParaRPr>
            </a:p>
          </p:txBody>
        </p:sp>
        <p:sp>
          <p:nvSpPr>
            <p:cNvPr id="1699870" name="Rectangle 30"/>
            <p:cNvSpPr>
              <a:spLocks noChangeArrowheads="1"/>
            </p:cNvSpPr>
            <p:nvPr/>
          </p:nvSpPr>
          <p:spPr bwMode="auto">
            <a:xfrm>
              <a:off x="1100" y="2370"/>
              <a:ext cx="335" cy="250"/>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r>
                <a:rPr lang="en-US" sz="2000">
                  <a:solidFill>
                    <a:srgbClr val="000000"/>
                  </a:solidFill>
                </a:rPr>
                <a:t>Tag</a:t>
              </a:r>
            </a:p>
          </p:txBody>
        </p:sp>
        <p:sp>
          <p:nvSpPr>
            <p:cNvPr id="1699871" name="Rectangle 31"/>
            <p:cNvSpPr>
              <a:spLocks noChangeArrowheads="1"/>
            </p:cNvSpPr>
            <p:nvPr/>
          </p:nvSpPr>
          <p:spPr bwMode="auto">
            <a:xfrm>
              <a:off x="144" y="984"/>
              <a:ext cx="293" cy="250"/>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r>
                <a:rPr lang="en-US" sz="2000">
                  <a:solidFill>
                    <a:srgbClr val="000000"/>
                  </a:solidFill>
                </a:rPr>
                <a:t>VA</a:t>
              </a:r>
            </a:p>
          </p:txBody>
        </p:sp>
        <p:sp>
          <p:nvSpPr>
            <p:cNvPr id="1699872" name="Rectangle 32"/>
            <p:cNvSpPr>
              <a:spLocks noChangeArrowheads="1"/>
            </p:cNvSpPr>
            <p:nvPr/>
          </p:nvSpPr>
          <p:spPr bwMode="auto">
            <a:xfrm>
              <a:off x="125" y="1879"/>
              <a:ext cx="285" cy="250"/>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r>
                <a:rPr lang="en-US" sz="2000">
                  <a:solidFill>
                    <a:srgbClr val="000000"/>
                  </a:solidFill>
                </a:rPr>
                <a:t>PA</a:t>
              </a:r>
            </a:p>
          </p:txBody>
        </p:sp>
        <p:sp>
          <p:nvSpPr>
            <p:cNvPr id="1699873" name="Freeform 33"/>
            <p:cNvSpPr>
              <a:spLocks/>
            </p:cNvSpPr>
            <p:nvPr/>
          </p:nvSpPr>
          <p:spPr bwMode="auto">
            <a:xfrm>
              <a:off x="2448" y="1280"/>
              <a:ext cx="1281" cy="81"/>
            </a:xfrm>
            <a:custGeom>
              <a:avLst/>
              <a:gdLst/>
              <a:ahLst/>
              <a:cxnLst>
                <a:cxn ang="0">
                  <a:pos x="0" y="6"/>
                </a:cxn>
                <a:cxn ang="0">
                  <a:pos x="60" y="80"/>
                </a:cxn>
                <a:cxn ang="0">
                  <a:pos x="1242" y="80"/>
                </a:cxn>
                <a:cxn ang="0">
                  <a:pos x="1280" y="0"/>
                </a:cxn>
              </a:cxnLst>
              <a:rect l="0" t="0" r="r" b="b"/>
              <a:pathLst>
                <a:path w="1281" h="81">
                  <a:moveTo>
                    <a:pt x="0" y="6"/>
                  </a:moveTo>
                  <a:lnTo>
                    <a:pt x="60" y="80"/>
                  </a:lnTo>
                  <a:lnTo>
                    <a:pt x="1242" y="80"/>
                  </a:lnTo>
                  <a:lnTo>
                    <a:pt x="1280" y="0"/>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solidFill>
                  <a:srgbClr val="000000"/>
                </a:solidFill>
              </a:endParaRPr>
            </a:p>
          </p:txBody>
        </p:sp>
        <p:sp>
          <p:nvSpPr>
            <p:cNvPr id="1699874" name="Rectangle 34"/>
            <p:cNvSpPr>
              <a:spLocks noChangeArrowheads="1"/>
            </p:cNvSpPr>
            <p:nvPr/>
          </p:nvSpPr>
          <p:spPr bwMode="auto">
            <a:xfrm>
              <a:off x="4567" y="811"/>
              <a:ext cx="554" cy="444"/>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r>
                <a:rPr lang="en-US" sz="2000">
                  <a:solidFill>
                    <a:srgbClr val="000000"/>
                  </a:solidFill>
                </a:rPr>
                <a:t>Virtual</a:t>
              </a:r>
            </a:p>
            <a:p>
              <a:pPr algn="l"/>
              <a:r>
                <a:rPr lang="en-US" sz="2000">
                  <a:solidFill>
                    <a:srgbClr val="000000"/>
                  </a:solidFill>
                </a:rPr>
                <a:t>Index</a:t>
              </a:r>
            </a:p>
          </p:txBody>
        </p:sp>
        <p:sp>
          <p:nvSpPr>
            <p:cNvPr id="1699875" name="Freeform 35"/>
            <p:cNvSpPr>
              <a:spLocks/>
            </p:cNvSpPr>
            <p:nvPr/>
          </p:nvSpPr>
          <p:spPr bwMode="auto">
            <a:xfrm>
              <a:off x="3104" y="848"/>
              <a:ext cx="1449" cy="512"/>
            </a:xfrm>
            <a:custGeom>
              <a:avLst/>
              <a:gdLst/>
              <a:ahLst/>
              <a:cxnLst>
                <a:cxn ang="0">
                  <a:pos x="0" y="77"/>
                </a:cxn>
                <a:cxn ang="0">
                  <a:pos x="0" y="0"/>
                </a:cxn>
                <a:cxn ang="0">
                  <a:pos x="1448" y="0"/>
                </a:cxn>
                <a:cxn ang="0">
                  <a:pos x="1448" y="536"/>
                </a:cxn>
              </a:cxnLst>
              <a:rect l="0" t="0" r="r" b="b"/>
              <a:pathLst>
                <a:path w="1449" h="537">
                  <a:moveTo>
                    <a:pt x="0" y="77"/>
                  </a:moveTo>
                  <a:lnTo>
                    <a:pt x="0" y="0"/>
                  </a:lnTo>
                  <a:lnTo>
                    <a:pt x="1448" y="0"/>
                  </a:lnTo>
                  <a:lnTo>
                    <a:pt x="1448" y="536"/>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a:solidFill>
                  <a:srgbClr val="000000"/>
                </a:solidFill>
              </a:endParaRPr>
            </a:p>
          </p:txBody>
        </p:sp>
        <p:sp>
          <p:nvSpPr>
            <p:cNvPr id="1699876" name="Line 36"/>
            <p:cNvSpPr>
              <a:spLocks noChangeShapeType="1"/>
            </p:cNvSpPr>
            <p:nvPr/>
          </p:nvSpPr>
          <p:spPr bwMode="auto">
            <a:xfrm flipH="1">
              <a:off x="3056" y="1592"/>
              <a:ext cx="96" cy="48"/>
            </a:xfrm>
            <a:prstGeom prst="line">
              <a:avLst/>
            </a:prstGeom>
            <a:noFill/>
            <a:ln w="25400">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1699877" name="Rectangle 37"/>
            <p:cNvSpPr>
              <a:spLocks noChangeArrowheads="1"/>
            </p:cNvSpPr>
            <p:nvPr/>
          </p:nvSpPr>
          <p:spPr bwMode="auto">
            <a:xfrm>
              <a:off x="3152" y="1496"/>
              <a:ext cx="181" cy="231"/>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r>
                <a:rPr lang="en-US">
                  <a:solidFill>
                    <a:srgbClr val="000000"/>
                  </a:solidFill>
                </a:rPr>
                <a:t>k</a:t>
              </a: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16</a:t>
            </a:fld>
            <a:endParaRPr lang="en-US" dirty="0"/>
          </a:p>
        </p:txBody>
      </p:sp>
      <p:pic>
        <p:nvPicPr>
          <p:cNvPr id="7" name="Picture 6" descr="NUMA.tiff"/>
          <p:cNvPicPr>
            <a:picLocks noChangeAspect="1"/>
          </p:cNvPicPr>
          <p:nvPr/>
        </p:nvPicPr>
        <p:blipFill>
          <a:blip r:embed="rId2"/>
          <a:stretch>
            <a:fillRect/>
          </a:stretch>
        </p:blipFill>
        <p:spPr>
          <a:xfrm>
            <a:off x="10569" y="0"/>
            <a:ext cx="9122861"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1"/>
          </p:nvPr>
        </p:nvSpPr>
        <p:spPr>
          <a:xfrm>
            <a:off x="6248400" y="6492875"/>
            <a:ext cx="2895600" cy="365125"/>
          </a:xfrm>
        </p:spPr>
        <p:txBody>
          <a:bodyPr/>
          <a:lstStyle/>
          <a:p>
            <a:fld id="{99178ED6-D9BC-2B46-8C0F-53417D0271E6}" type="slidenum">
              <a:rPr lang="en-US"/>
              <a:pPr/>
              <a:t>17</a:t>
            </a:fld>
            <a:endParaRPr lang="en-US" b="0" dirty="0">
              <a:solidFill>
                <a:srgbClr val="FBBA03"/>
              </a:solidFill>
            </a:endParaRPr>
          </a:p>
        </p:txBody>
      </p:sp>
      <p:sp>
        <p:nvSpPr>
          <p:cNvPr id="1855490" name="Rectangle 2"/>
          <p:cNvSpPr>
            <a:spLocks noGrp="1" noChangeArrowheads="1"/>
          </p:cNvSpPr>
          <p:nvPr>
            <p:ph type="title"/>
          </p:nvPr>
        </p:nvSpPr>
        <p:spPr/>
        <p:txBody>
          <a:bodyPr/>
          <a:lstStyle/>
          <a:p>
            <a:r>
              <a:rPr lang="en-US"/>
              <a:t>All Sockets can Access all Data</a:t>
            </a:r>
          </a:p>
        </p:txBody>
      </p:sp>
      <p:pic>
        <p:nvPicPr>
          <p:cNvPr id="1855491" name="Picture 3"/>
          <p:cNvPicPr>
            <a:picLocks noChangeAspect="1" noChangeArrowheads="1"/>
          </p:cNvPicPr>
          <p:nvPr/>
        </p:nvPicPr>
        <p:blipFill>
          <a:blip r:embed="rId3"/>
          <a:srcRect/>
          <a:stretch>
            <a:fillRect/>
          </a:stretch>
        </p:blipFill>
        <p:spPr bwMode="auto">
          <a:xfrm>
            <a:off x="152400" y="2057400"/>
            <a:ext cx="8991600" cy="3724275"/>
          </a:xfrm>
          <a:prstGeom prst="rect">
            <a:avLst/>
          </a:prstGeom>
          <a:noFill/>
          <a:ln w="38100">
            <a:noFill/>
            <a:miter lim="800000"/>
            <a:headEnd/>
            <a:tailEnd/>
          </a:ln>
          <a:effectLst/>
        </p:spPr>
      </p:pic>
      <p:sp>
        <p:nvSpPr>
          <p:cNvPr id="1855492" name="Text Box 4"/>
          <p:cNvSpPr txBox="1">
            <a:spLocks noChangeArrowheads="1"/>
          </p:cNvSpPr>
          <p:nvPr/>
        </p:nvSpPr>
        <p:spPr bwMode="auto">
          <a:xfrm>
            <a:off x="1443038" y="1770063"/>
            <a:ext cx="1057275" cy="457200"/>
          </a:xfrm>
          <a:prstGeom prst="rect">
            <a:avLst/>
          </a:prstGeom>
          <a:noFill/>
          <a:ln w="38100">
            <a:noFill/>
            <a:miter lim="800000"/>
            <a:headEnd/>
            <a:tailEnd/>
          </a:ln>
          <a:effectLst/>
        </p:spPr>
        <p:txBody>
          <a:bodyPr wrap="none" anchor="ctr">
            <a:prstTxWarp prst="textNoShape">
              <a:avLst/>
            </a:prstTxWarp>
            <a:spAutoFit/>
          </a:bodyPr>
          <a:lstStyle/>
          <a:p>
            <a:r>
              <a:rPr lang="en-US" sz="2400" b="1"/>
              <a:t>~60ns</a:t>
            </a:r>
          </a:p>
        </p:txBody>
      </p:sp>
      <p:sp>
        <p:nvSpPr>
          <p:cNvPr id="1855493" name="Text Box 5"/>
          <p:cNvSpPr txBox="1">
            <a:spLocks noChangeArrowheads="1"/>
          </p:cNvSpPr>
          <p:nvPr/>
        </p:nvSpPr>
        <p:spPr bwMode="auto">
          <a:xfrm>
            <a:off x="5913438" y="5732463"/>
            <a:ext cx="1227137" cy="457200"/>
          </a:xfrm>
          <a:prstGeom prst="rect">
            <a:avLst/>
          </a:prstGeom>
          <a:noFill/>
          <a:ln w="38100">
            <a:noFill/>
            <a:miter lim="800000"/>
            <a:headEnd/>
            <a:tailEnd/>
          </a:ln>
          <a:effectLst/>
        </p:spPr>
        <p:txBody>
          <a:bodyPr wrap="none" anchor="ctr">
            <a:prstTxWarp prst="textNoShape">
              <a:avLst/>
            </a:prstTxWarp>
            <a:spAutoFit/>
          </a:bodyPr>
          <a:lstStyle/>
          <a:p>
            <a:r>
              <a:rPr lang="en-US" sz="2400" b="1"/>
              <a:t>~100ns</a:t>
            </a:r>
          </a:p>
        </p:txBody>
      </p:sp>
      <p:sp>
        <p:nvSpPr>
          <p:cNvPr id="8" name="Date Placeholder 7"/>
          <p:cNvSpPr>
            <a:spLocks noGrp="1"/>
          </p:cNvSpPr>
          <p:nvPr>
            <p:ph type="dt" sz="half" idx="10"/>
          </p:nvPr>
        </p:nvSpPr>
        <p:spPr/>
        <p:txBody>
          <a:bodyPr/>
          <a:lstStyle/>
          <a:p>
            <a:fld id="{B0C64488-2A09-0E4C-BB87-43545039A453}" type="datetime1">
              <a:rPr lang="en-US" smtClean="0"/>
              <a:pPr/>
              <a:t>8/9/2011</a:t>
            </a:fld>
            <a:endParaRPr lang="en-US" dirty="0"/>
          </a:p>
        </p:txBody>
      </p:sp>
      <p:sp>
        <p:nvSpPr>
          <p:cNvPr id="9" name="Footer Placeholder 8"/>
          <p:cNvSpPr>
            <a:spLocks noGrp="1"/>
          </p:cNvSpPr>
          <p:nvPr>
            <p:ph type="ftr" sz="quarter" idx="11"/>
          </p:nvPr>
        </p:nvSpPr>
        <p:spPr>
          <a:xfrm>
            <a:off x="3073400" y="6492875"/>
            <a:ext cx="2895600" cy="365125"/>
          </a:xfrm>
        </p:spPr>
        <p:txBody>
          <a:bodyPr/>
          <a:lstStyle/>
          <a:p>
            <a:r>
              <a:rPr lang="en-US" dirty="0" smtClean="0"/>
              <a:t>Fall 2010 -- Lecture #38</a:t>
            </a:r>
            <a:endParaRPr lang="en-US" dirty="0"/>
          </a:p>
        </p:txBody>
      </p:sp>
      <p:sp>
        <p:nvSpPr>
          <p:cNvPr id="12" name="TextBox 11"/>
          <p:cNvSpPr txBox="1"/>
          <p:nvPr/>
        </p:nvSpPr>
        <p:spPr>
          <a:xfrm>
            <a:off x="332902" y="5091872"/>
            <a:ext cx="2860485" cy="1200329"/>
          </a:xfrm>
          <a:prstGeom prst="rect">
            <a:avLst/>
          </a:prstGeom>
          <a:noFill/>
        </p:spPr>
        <p:txBody>
          <a:bodyPr wrap="square" rtlCol="0">
            <a:spAutoFit/>
          </a:bodyPr>
          <a:lstStyle/>
          <a:p>
            <a:r>
              <a:rPr lang="en-US" dirty="0" smtClean="0"/>
              <a:t>Such systems called “NUMA” for </a:t>
            </a:r>
            <a:r>
              <a:rPr lang="en-US" u="sng" dirty="0" smtClean="0"/>
              <a:t>N</a:t>
            </a:r>
            <a:r>
              <a:rPr lang="en-US" dirty="0" smtClean="0"/>
              <a:t>on </a:t>
            </a:r>
            <a:r>
              <a:rPr lang="en-US" u="sng" dirty="0" smtClean="0"/>
              <a:t>U</a:t>
            </a:r>
            <a:r>
              <a:rPr lang="en-US" dirty="0" smtClean="0"/>
              <a:t>niform </a:t>
            </a:r>
            <a:r>
              <a:rPr lang="en-US" u="sng" dirty="0" smtClean="0"/>
              <a:t>M</a:t>
            </a:r>
            <a:r>
              <a:rPr lang="en-US" dirty="0" smtClean="0"/>
              <a:t>emory </a:t>
            </a:r>
            <a:r>
              <a:rPr lang="en-US" u="sng" dirty="0" smtClean="0"/>
              <a:t>A</a:t>
            </a:r>
            <a:r>
              <a:rPr lang="en-US" dirty="0" smtClean="0"/>
              <a:t>ccess: some addresses are slower than others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1"/>
          </p:nvPr>
        </p:nvSpPr>
        <p:spPr/>
        <p:txBody>
          <a:bodyPr/>
          <a:lstStyle/>
          <a:p>
            <a:fld id="{4450C603-03B6-7540-B03D-66676F62F2F0}" type="slidenum">
              <a:rPr lang="en-US"/>
              <a:pPr/>
              <a:t>18</a:t>
            </a:fld>
            <a:endParaRPr lang="en-US" b="0">
              <a:solidFill>
                <a:srgbClr val="FBBA03"/>
              </a:solidFill>
            </a:endParaRPr>
          </a:p>
        </p:txBody>
      </p:sp>
      <p:sp>
        <p:nvSpPr>
          <p:cNvPr id="1846274" name="Rectangle 2"/>
          <p:cNvSpPr>
            <a:spLocks noGrp="1" noChangeArrowheads="1"/>
          </p:cNvSpPr>
          <p:nvPr>
            <p:ph type="title"/>
          </p:nvPr>
        </p:nvSpPr>
        <p:spPr/>
        <p:txBody>
          <a:bodyPr/>
          <a:lstStyle/>
          <a:p>
            <a:r>
              <a:rPr lang="en-US"/>
              <a:t>Core’s Private Memory System</a:t>
            </a:r>
          </a:p>
        </p:txBody>
      </p:sp>
      <p:pic>
        <p:nvPicPr>
          <p:cNvPr id="1846275" name="Picture 3"/>
          <p:cNvPicPr>
            <a:picLocks noChangeAspect="1" noChangeArrowheads="1"/>
          </p:cNvPicPr>
          <p:nvPr/>
        </p:nvPicPr>
        <p:blipFill>
          <a:blip r:embed="rId3"/>
          <a:srcRect/>
          <a:stretch>
            <a:fillRect/>
          </a:stretch>
        </p:blipFill>
        <p:spPr bwMode="auto">
          <a:xfrm>
            <a:off x="685800" y="1219200"/>
            <a:ext cx="8153400" cy="4795838"/>
          </a:xfrm>
          <a:prstGeom prst="rect">
            <a:avLst/>
          </a:prstGeom>
          <a:noFill/>
          <a:ln w="38100">
            <a:noFill/>
            <a:miter lim="800000"/>
            <a:headEnd/>
            <a:tailEnd/>
          </a:ln>
          <a:effectLst/>
        </p:spPr>
      </p:pic>
      <p:sp>
        <p:nvSpPr>
          <p:cNvPr id="1846276" name="Rectangle 4"/>
          <p:cNvSpPr>
            <a:spLocks noChangeArrowheads="1"/>
          </p:cNvSpPr>
          <p:nvPr/>
        </p:nvSpPr>
        <p:spPr bwMode="auto">
          <a:xfrm>
            <a:off x="76200" y="1447800"/>
            <a:ext cx="2819400" cy="1828800"/>
          </a:xfrm>
          <a:prstGeom prst="rect">
            <a:avLst/>
          </a:prstGeom>
          <a:solidFill>
            <a:schemeClr val="bg1"/>
          </a:solidFill>
          <a:ln w="38100">
            <a:noFill/>
            <a:miter lim="800000"/>
            <a:headEnd/>
            <a:tailEnd/>
          </a:ln>
          <a:effectLst/>
        </p:spPr>
        <p:txBody>
          <a:bodyPr anchor="ctr">
            <a:prstTxWarp prst="textNoShape">
              <a:avLst/>
            </a:prstTxWarp>
          </a:bodyPr>
          <a:lstStyle/>
          <a:p>
            <a:pPr algn="l"/>
            <a:r>
              <a:rPr lang="en-US" sz="1800" dirty="0"/>
              <a:t>Load queue 48 entries</a:t>
            </a:r>
          </a:p>
          <a:p>
            <a:pPr algn="l"/>
            <a:r>
              <a:rPr lang="en-US" sz="1800" dirty="0"/>
              <a:t>Store queue 32 entries</a:t>
            </a:r>
          </a:p>
          <a:p>
            <a:pPr algn="l"/>
            <a:r>
              <a:rPr lang="en-US" sz="1800" dirty="0"/>
              <a:t>Divided statically between</a:t>
            </a:r>
            <a:r>
              <a:rPr lang="en-US" sz="1800" dirty="0" smtClean="0"/>
              <a:t> 2 threads</a:t>
            </a:r>
            <a:endParaRPr lang="en-US" sz="1800" dirty="0"/>
          </a:p>
          <a:p>
            <a:pPr algn="l"/>
            <a:r>
              <a:rPr lang="en-US" sz="1800" dirty="0"/>
              <a:t>Up to 16 outstanding misses in flight per core</a:t>
            </a:r>
          </a:p>
        </p:txBody>
      </p:sp>
      <p:sp>
        <p:nvSpPr>
          <p:cNvPr id="7" name="Date Placeholder 6"/>
          <p:cNvSpPr>
            <a:spLocks noGrp="1"/>
          </p:cNvSpPr>
          <p:nvPr>
            <p:ph type="dt" sz="half" idx="10"/>
          </p:nvPr>
        </p:nvSpPr>
        <p:spPr/>
        <p:txBody>
          <a:bodyPr/>
          <a:lstStyle/>
          <a:p>
            <a:fld id="{FB07DCC3-CC69-9D4F-BAB0-E0571EB3AAA9}" type="datetime1">
              <a:rPr lang="en-US" smtClean="0"/>
              <a:pPr/>
              <a:t>8/9/2011</a:t>
            </a:fld>
            <a:endParaRPr lang="en-US" dirty="0"/>
          </a:p>
        </p:txBody>
      </p:sp>
      <p:sp>
        <p:nvSpPr>
          <p:cNvPr id="8" name="Footer Placeholder 7"/>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fld id="{0E148D52-94C3-7547-94EA-8252F23CF348}" type="slidenum">
              <a:rPr lang="en-US"/>
              <a:pPr/>
              <a:t>19</a:t>
            </a:fld>
            <a:endParaRPr lang="en-US" b="0">
              <a:solidFill>
                <a:srgbClr val="FBBA03"/>
              </a:solidFill>
            </a:endParaRPr>
          </a:p>
        </p:txBody>
      </p:sp>
      <p:sp>
        <p:nvSpPr>
          <p:cNvPr id="5" name="Date Placeholder 4"/>
          <p:cNvSpPr>
            <a:spLocks noGrp="1"/>
          </p:cNvSpPr>
          <p:nvPr>
            <p:ph type="dt" sz="half" idx="10"/>
          </p:nvPr>
        </p:nvSpPr>
        <p:spPr/>
        <p:txBody>
          <a:bodyPr/>
          <a:lstStyle/>
          <a:p>
            <a:fld id="{F17D2468-514F-9E46-ACF8-AD7187210A7A}" type="datetime1">
              <a:rPr lang="en-US" smtClean="0"/>
              <a:pPr/>
              <a:t>8/9/2011</a:t>
            </a:fld>
            <a:endParaRPr lang="en-US" dirty="0"/>
          </a:p>
        </p:txBody>
      </p:sp>
      <p:sp>
        <p:nvSpPr>
          <p:cNvPr id="6" name="Footer Placeholder 5"/>
          <p:cNvSpPr>
            <a:spLocks noGrp="1"/>
          </p:cNvSpPr>
          <p:nvPr>
            <p:ph type="ftr" sz="quarter" idx="11"/>
          </p:nvPr>
        </p:nvSpPr>
        <p:spPr/>
        <p:txBody>
          <a:bodyPr/>
          <a:lstStyle/>
          <a:p>
            <a:r>
              <a:rPr lang="en-US" smtClean="0"/>
              <a:t>Fall 2010 -- Lecture #38</a:t>
            </a:r>
            <a:endParaRPr lang="en-US" dirty="0"/>
          </a:p>
        </p:txBody>
      </p:sp>
      <p:pic>
        <p:nvPicPr>
          <p:cNvPr id="1851396" name="Picture 4" descr="Nehalem-5-1"/>
          <p:cNvPicPr>
            <a:picLocks noChangeAspect="1" noChangeArrowheads="1"/>
          </p:cNvPicPr>
          <p:nvPr/>
        </p:nvPicPr>
        <p:blipFill>
          <a:blip r:embed="rId3"/>
          <a:srcRect/>
          <a:stretch>
            <a:fillRect/>
          </a:stretch>
        </p:blipFill>
        <p:spPr bwMode="auto">
          <a:xfrm>
            <a:off x="1371600" y="0"/>
            <a:ext cx="6934200" cy="688657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fontScale="90000"/>
          </a:bodyPr>
          <a:lstStyle/>
          <a:p>
            <a:pPr>
              <a:lnSpc>
                <a:spcPct val="85000"/>
              </a:lnSpc>
            </a:pPr>
            <a:r>
              <a:rPr lang="en-US" dirty="0" smtClean="0"/>
              <a:t>New-School Machine Structures</a:t>
            </a:r>
            <a:br>
              <a:rPr lang="en-US" dirty="0" smtClean="0"/>
            </a:br>
            <a:endParaRPr lang="en-US" i="1"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 one time</a:t>
            </a:r>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solidFill>
                  <a:srgbClr val="FF0000"/>
                </a:solidFill>
              </a:rPr>
              <a:t>Warehouse Scale Computer</a:t>
            </a:r>
            <a:endParaRPr lang="en-US" dirty="0">
              <a:solidFill>
                <a:srgbClr val="FF0000"/>
              </a:solidFill>
            </a:endParaRPr>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Harness</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p:oleObj spid="_x0000_s32770" name="Image" r:id="rId5" imgW="3492063" imgH="2400000" progId="">
                  <p:embed/>
                </p:oleObj>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6"/>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7"/>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Memory               (Cache)</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Main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8"/>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4"/>
          <p:cNvGrpSpPr/>
          <p:nvPr/>
        </p:nvGrpSpPr>
        <p:grpSpPr>
          <a:xfrm>
            <a:off x="5147733" y="359513"/>
            <a:ext cx="3696827" cy="3467421"/>
            <a:chOff x="5941478" y="84666"/>
            <a:chExt cx="3477545" cy="3467421"/>
          </a:xfrm>
        </p:grpSpPr>
        <p:sp>
          <p:nvSpPr>
            <p:cNvPr id="60" name="Rectangle 59"/>
            <p:cNvSpPr/>
            <p:nvPr/>
          </p:nvSpPr>
          <p:spPr>
            <a:xfrm>
              <a:off x="5941478" y="3179553"/>
              <a:ext cx="1035380" cy="372534"/>
            </a:xfrm>
            <a:prstGeom prst="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8533970" y="84666"/>
              <a:ext cx="885053" cy="646331"/>
            </a:xfrm>
            <a:prstGeom prst="rect">
              <a:avLst/>
            </a:prstGeom>
            <a:noFill/>
          </p:spPr>
          <p:txBody>
            <a:bodyPr wrap="square" rtlCol="0">
              <a:spAutoFit/>
            </a:bodyPr>
            <a:lstStyle/>
            <a:p>
              <a:r>
                <a:rPr lang="en-US" dirty="0" smtClean="0">
                  <a:solidFill>
                    <a:srgbClr val="FF0000"/>
                  </a:solidFill>
                </a:rPr>
                <a:t>Today’s</a:t>
              </a:r>
            </a:p>
            <a:p>
              <a:r>
                <a:rPr lang="en-US" dirty="0" smtClean="0">
                  <a:solidFill>
                    <a:srgbClr val="FF0000"/>
                  </a:solidFill>
                </a:rPr>
                <a:t>Lecture</a:t>
              </a:r>
              <a:endParaRPr lang="en-US" dirty="0">
                <a:solidFill>
                  <a:srgbClr val="FF0000"/>
                </a:solidFill>
              </a:endParaRPr>
            </a:p>
          </p:txBody>
        </p:sp>
      </p:grpSp>
      <p:sp>
        <p:nvSpPr>
          <p:cNvPr id="61" name="Date Placeholder 60"/>
          <p:cNvSpPr>
            <a:spLocks noGrp="1"/>
          </p:cNvSpPr>
          <p:nvPr>
            <p:ph type="dt" sz="half" idx="10"/>
          </p:nvPr>
        </p:nvSpPr>
        <p:spPr/>
        <p:txBody>
          <a:bodyPr/>
          <a:lstStyle/>
          <a:p>
            <a:fld id="{9C4CE4B8-C8C0-DE46-8527-362F6C20D11E}" type="datetime1">
              <a:rPr lang="en-US" smtClean="0"/>
              <a:pPr/>
              <a:t>8/9/2011</a:t>
            </a:fld>
            <a:endParaRPr lang="en-US" dirty="0"/>
          </a:p>
        </p:txBody>
      </p:sp>
      <p:sp>
        <p:nvSpPr>
          <p:cNvPr id="62" name="Slide Number Placeholder 61"/>
          <p:cNvSpPr>
            <a:spLocks noGrp="1"/>
          </p:cNvSpPr>
          <p:nvPr>
            <p:ph type="sldNum" sz="quarter" idx="12"/>
          </p:nvPr>
        </p:nvSpPr>
        <p:spPr/>
        <p:txBody>
          <a:bodyPr/>
          <a:lstStyle/>
          <a:p>
            <a:fld id="{3CC63E4C-4642-794D-A2FD-70F6B81535F5}" type="slidenum">
              <a:rPr lang="en-US" smtClean="0"/>
              <a:pPr/>
              <a:t>2</a:t>
            </a:fld>
            <a:endParaRPr lang="en-US" dirty="0"/>
          </a:p>
        </p:txBody>
      </p:sp>
      <p:sp>
        <p:nvSpPr>
          <p:cNvPr id="63" name="Footer Placeholder 62"/>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1"/>
          </p:nvPr>
        </p:nvSpPr>
        <p:spPr/>
        <p:txBody>
          <a:bodyPr/>
          <a:lstStyle/>
          <a:p>
            <a:fld id="{C3E598A5-5DAD-1E4D-B230-88E2244061B7}" type="slidenum">
              <a:rPr lang="en-US"/>
              <a:pPr/>
              <a:t>20</a:t>
            </a:fld>
            <a:endParaRPr lang="en-US" b="0">
              <a:solidFill>
                <a:srgbClr val="FBBA03"/>
              </a:solidFill>
            </a:endParaRPr>
          </a:p>
        </p:txBody>
      </p:sp>
      <p:pic>
        <p:nvPicPr>
          <p:cNvPr id="1871875" name="Picture 3"/>
          <p:cNvPicPr>
            <a:picLocks noChangeAspect="1" noChangeArrowheads="1"/>
          </p:cNvPicPr>
          <p:nvPr/>
        </p:nvPicPr>
        <p:blipFill>
          <a:blip r:embed="rId3"/>
          <a:srcRect/>
          <a:stretch>
            <a:fillRect/>
          </a:stretch>
        </p:blipFill>
        <p:spPr bwMode="auto">
          <a:xfrm>
            <a:off x="76200" y="914400"/>
            <a:ext cx="9220200" cy="5205413"/>
          </a:xfrm>
          <a:prstGeom prst="rect">
            <a:avLst/>
          </a:prstGeom>
          <a:noFill/>
          <a:ln w="38100">
            <a:noFill/>
            <a:miter lim="800000"/>
            <a:headEnd/>
            <a:tailEnd/>
          </a:ln>
          <a:effectLst/>
        </p:spPr>
      </p:pic>
      <p:sp>
        <p:nvSpPr>
          <p:cNvPr id="5" name="Date Placeholder 4"/>
          <p:cNvSpPr>
            <a:spLocks noGrp="1"/>
          </p:cNvSpPr>
          <p:nvPr>
            <p:ph type="dt" sz="half" idx="10"/>
          </p:nvPr>
        </p:nvSpPr>
        <p:spPr/>
        <p:txBody>
          <a:bodyPr/>
          <a:lstStyle/>
          <a:p>
            <a:fld id="{D86D417E-CDB4-164B-B8AE-2FDE7596D1AA}" type="datetime1">
              <a:rPr lang="en-US" smtClean="0"/>
              <a:pPr/>
              <a:t>8/9/2011</a:t>
            </a:fld>
            <a:endParaRPr lang="en-US" dirty="0"/>
          </a:p>
        </p:txBody>
      </p:sp>
      <p:sp>
        <p:nvSpPr>
          <p:cNvPr id="6" name="Footer Placeholder 5"/>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8/9/2011</a:t>
            </a:fld>
            <a:endParaRPr lang="en-US" dirty="0"/>
          </a:p>
        </p:txBody>
      </p:sp>
      <p:sp>
        <p:nvSpPr>
          <p:cNvPr id="3" name="Footer Placeholder 2"/>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21</a:t>
            </a:fld>
            <a:endParaRPr lang="en-US" dirty="0"/>
          </a:p>
        </p:txBody>
      </p:sp>
      <p:pic>
        <p:nvPicPr>
          <p:cNvPr id="5" name="Picture 4" descr="PCU.tiff"/>
          <p:cNvPicPr>
            <a:picLocks noChangeAspect="1"/>
          </p:cNvPicPr>
          <p:nvPr/>
        </p:nvPicPr>
        <p:blipFill>
          <a:blip r:embed="rId2"/>
          <a:stretch>
            <a:fillRect/>
          </a:stretch>
        </p:blipFill>
        <p:spPr>
          <a:xfrm>
            <a:off x="7539" y="0"/>
            <a:ext cx="9128921"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8/9/2011</a:t>
            </a:fld>
            <a:endParaRPr lang="en-US" dirty="0"/>
          </a:p>
        </p:txBody>
      </p:sp>
      <p:sp>
        <p:nvSpPr>
          <p:cNvPr id="3" name="Footer Placeholder 2"/>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22</a:t>
            </a:fld>
            <a:endParaRPr lang="en-US" dirty="0"/>
          </a:p>
        </p:txBody>
      </p:sp>
      <p:pic>
        <p:nvPicPr>
          <p:cNvPr id="5" name="Picture 4" descr="Manging.tiff"/>
          <p:cNvPicPr>
            <a:picLocks noChangeAspect="1"/>
          </p:cNvPicPr>
          <p:nvPr/>
        </p:nvPicPr>
        <p:blipFill>
          <a:blip r:embed="rId2"/>
          <a:stretch>
            <a:fillRect/>
          </a:stretch>
        </p:blipFill>
        <p:spPr>
          <a:xfrm>
            <a:off x="30039" y="0"/>
            <a:ext cx="9083921"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8/9/2011</a:t>
            </a:fld>
            <a:endParaRPr lang="en-US" dirty="0"/>
          </a:p>
        </p:txBody>
      </p:sp>
      <p:sp>
        <p:nvSpPr>
          <p:cNvPr id="3" name="Footer Placeholder 2"/>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23</a:t>
            </a:fld>
            <a:endParaRPr lang="en-US" dirty="0"/>
          </a:p>
        </p:txBody>
      </p:sp>
      <p:pic>
        <p:nvPicPr>
          <p:cNvPr id="8" name="Picture 7" descr="Turbo.tiff"/>
          <p:cNvPicPr>
            <a:picLocks noChangeAspect="1"/>
          </p:cNvPicPr>
          <p:nvPr/>
        </p:nvPicPr>
        <p:blipFill>
          <a:blip r:embed="rId2"/>
          <a:stretch>
            <a:fillRect/>
          </a:stretch>
        </p:blipFill>
        <p:spPr>
          <a:xfrm>
            <a:off x="7539" y="0"/>
            <a:ext cx="9128921"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What to do with So Many </a:t>
            </a:r>
            <a:r>
              <a:rPr lang="en-US" dirty="0" smtClean="0"/>
              <a:t>Features?</a:t>
            </a:r>
            <a:endParaRPr lang="en-US" dirty="0"/>
          </a:p>
        </p:txBody>
      </p:sp>
      <p:sp>
        <p:nvSpPr>
          <p:cNvPr id="6" name="Content Placeholder 5"/>
          <p:cNvSpPr>
            <a:spLocks noGrp="1"/>
          </p:cNvSpPr>
          <p:nvPr>
            <p:ph idx="1"/>
          </p:nvPr>
        </p:nvSpPr>
        <p:spPr>
          <a:xfrm>
            <a:off x="457200" y="1447800"/>
            <a:ext cx="8229600" cy="5156200"/>
          </a:xfrm>
        </p:spPr>
        <p:txBody>
          <a:bodyPr>
            <a:normAutofit fontScale="77500" lnSpcReduction="20000"/>
          </a:bodyPr>
          <a:lstStyle/>
          <a:p>
            <a:r>
              <a:rPr lang="en-US" i="1" dirty="0" smtClean="0"/>
              <a:t>“Introduction to Performance Analysis on Nehalem Based Processors”, </a:t>
            </a:r>
            <a:r>
              <a:rPr lang="en-US" dirty="0" smtClean="0"/>
              <a:t>72 pages</a:t>
            </a:r>
          </a:p>
          <a:p>
            <a:r>
              <a:rPr lang="en-US" dirty="0" err="1" smtClean="0"/>
              <a:t>software.intel.com/sites/products/collateral/hpc/vtune/performance_analysis_guide.pdf</a:t>
            </a:r>
            <a:endParaRPr lang="en-US" dirty="0" smtClean="0"/>
          </a:p>
          <a:p>
            <a:pPr>
              <a:buNone/>
            </a:pPr>
            <a:r>
              <a:rPr lang="en-US" dirty="0" smtClean="0"/>
              <a:t>	“Software optimization based on performance analysis of large existing applications, in most cases, reduces to optimizing the code generation by the compiler and optimizing the memory access. Optimizing the code generation by the compiler requires inspection of the assembler of the time consuming parts of the application and verifying that the compiler generated a reasonable code stream. Optimizing the memory access is a complex issue involving the bandwidth and latency capabilities of the platform, hardware and software prefetching efficiencies and the virtual address layout of the heavily accessed variables.” </a:t>
            </a:r>
          </a:p>
        </p:txBody>
      </p:sp>
      <p:sp>
        <p:nvSpPr>
          <p:cNvPr id="2" name="Date Placeholder 1"/>
          <p:cNvSpPr>
            <a:spLocks noGrp="1"/>
          </p:cNvSpPr>
          <p:nvPr>
            <p:ph type="dt" sz="half" idx="10"/>
          </p:nvPr>
        </p:nvSpPr>
        <p:spPr/>
        <p:txBody>
          <a:bodyPr/>
          <a:lstStyle/>
          <a:p>
            <a:fld id="{C7684BBD-B9A7-F14D-B890-005618318A4B}" type="datetime1">
              <a:rPr lang="en-US" smtClean="0"/>
              <a:pPr/>
              <a:t>8/9/2011</a:t>
            </a:fld>
            <a:endParaRPr lang="en-US" dirty="0"/>
          </a:p>
        </p:txBody>
      </p:sp>
      <p:sp>
        <p:nvSpPr>
          <p:cNvPr id="3" name="Footer Placeholder 2"/>
          <p:cNvSpPr>
            <a:spLocks noGrp="1"/>
          </p:cNvSpPr>
          <p:nvPr>
            <p:ph type="ftr" sz="quarter" idx="11"/>
          </p:nvPr>
        </p:nvSpPr>
        <p:spPr>
          <a:xfrm>
            <a:off x="3556000" y="6330950"/>
            <a:ext cx="2895600" cy="365125"/>
          </a:xfrm>
        </p:spPr>
        <p:txBody>
          <a:bodyPr/>
          <a:lstStyle/>
          <a:p>
            <a:r>
              <a:rPr lang="en-US" smtClean="0"/>
              <a:t>Fall 2010 -- Lecture #38</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a:xfrm>
            <a:off x="457199" y="1600200"/>
            <a:ext cx="8322733" cy="4870760"/>
          </a:xfrm>
        </p:spPr>
        <p:txBody>
          <a:bodyPr>
            <a:normAutofit/>
          </a:bodyPr>
          <a:lstStyle/>
          <a:p>
            <a:r>
              <a:rPr lang="en-US" sz="2800" dirty="0" smtClean="0"/>
              <a:t>HKN surveys at end of lecture today.</a:t>
            </a:r>
          </a:p>
          <a:p>
            <a:r>
              <a:rPr lang="en-US" sz="2800" dirty="0" smtClean="0"/>
              <a:t>Extra OH</a:t>
            </a:r>
          </a:p>
          <a:p>
            <a:pPr lvl="1"/>
            <a:r>
              <a:rPr lang="en-US" sz="2400" dirty="0" smtClean="0"/>
              <a:t>Mine: 12-2pm today in the Soda Alcoves</a:t>
            </a:r>
          </a:p>
          <a:p>
            <a:pPr lvl="1"/>
            <a:r>
              <a:rPr lang="en-US" sz="2400" dirty="0" smtClean="0"/>
              <a:t>Come into the SD lab tomorrow wherever there’s a blank sign-up time.</a:t>
            </a:r>
          </a:p>
          <a:p>
            <a:r>
              <a:rPr lang="en-US" sz="2800" dirty="0" smtClean="0"/>
              <a:t>Project </a:t>
            </a:r>
            <a:r>
              <a:rPr lang="en-US" sz="2800" dirty="0" smtClean="0"/>
              <a:t>3 Face-to-Face </a:t>
            </a:r>
            <a:r>
              <a:rPr lang="en-US" sz="2800" dirty="0" smtClean="0"/>
              <a:t>grading tomorrow, 8/10 in 200 SD lab. Don’t forget to show up!</a:t>
            </a:r>
            <a:endParaRPr lang="en-US" sz="2800" dirty="0" smtClean="0"/>
          </a:p>
          <a:p>
            <a:r>
              <a:rPr lang="en-US" sz="2800" dirty="0" smtClean="0"/>
              <a:t>Final Exam - Thursday, 8/11, 9am - 12pm 2050 VLSB</a:t>
            </a:r>
          </a:p>
          <a:p>
            <a:pPr lvl="1"/>
            <a:r>
              <a:rPr lang="en-US" sz="2400" dirty="0" smtClean="0"/>
              <a:t>Two-sided handwritten cheat sheet. Green sheet provided.</a:t>
            </a:r>
          </a:p>
          <a:p>
            <a:pPr lvl="2"/>
            <a:r>
              <a:rPr lang="en-US" sz="2000" dirty="0" smtClean="0"/>
              <a:t>Use the back side of your midterm cheat sheet</a:t>
            </a:r>
            <a:r>
              <a:rPr lang="en-US" sz="2000" dirty="0" smtClean="0"/>
              <a:t>!</a:t>
            </a:r>
          </a:p>
          <a:p>
            <a:endParaRPr lang="en-US" dirty="0" smtClean="0"/>
          </a:p>
        </p:txBody>
      </p:sp>
      <p:sp>
        <p:nvSpPr>
          <p:cNvPr id="7" name="Date Placeholder 6"/>
          <p:cNvSpPr>
            <a:spLocks noGrp="1"/>
          </p:cNvSpPr>
          <p:nvPr>
            <p:ph type="dt" sz="half" idx="10"/>
          </p:nvPr>
        </p:nvSpPr>
        <p:spPr/>
        <p:txBody>
          <a:bodyPr/>
          <a:lstStyle/>
          <a:p>
            <a:fld id="{362408D6-0B5F-5E49-987B-E5CA8C3EF66E}" type="datetime1">
              <a:rPr lang="en-US" smtClean="0"/>
              <a:pPr/>
              <a:t>8/9/2011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25</a:t>
            </a:fld>
            <a:endParaRPr lang="en-US" dirty="0"/>
          </a:p>
        </p:txBody>
      </p:sp>
      <p:sp>
        <p:nvSpPr>
          <p:cNvPr id="9" name="Footer Placeholder 8"/>
          <p:cNvSpPr>
            <a:spLocks noGrp="1"/>
          </p:cNvSpPr>
          <p:nvPr>
            <p:ph type="ftr" sz="quarter" idx="11"/>
          </p:nvPr>
        </p:nvSpPr>
        <p:spPr/>
        <p:txBody>
          <a:bodyPr/>
          <a:lstStyle/>
          <a:p>
            <a:r>
              <a:rPr lang="en-US" dirty="0" smtClean="0"/>
              <a:t>Summer 2011 -- Lecture #24</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199" y="1600200"/>
            <a:ext cx="8398933" cy="4525963"/>
          </a:xfrm>
        </p:spPr>
        <p:txBody>
          <a:bodyPr>
            <a:normAutofit/>
          </a:bodyPr>
          <a:lstStyle/>
          <a:p>
            <a:endParaRPr lang="en-US" dirty="0" smtClean="0">
              <a:solidFill>
                <a:schemeClr val="bg1">
                  <a:lumMod val="65000"/>
                </a:schemeClr>
              </a:solidFill>
            </a:endParaRPr>
          </a:p>
          <a:p>
            <a:r>
              <a:rPr lang="en-US" dirty="0" smtClean="0">
                <a:solidFill>
                  <a:schemeClr val="bg1">
                    <a:lumMod val="65000"/>
                  </a:schemeClr>
                </a:solidFill>
              </a:rPr>
              <a:t>Modern </a:t>
            </a:r>
            <a:r>
              <a:rPr lang="en-US" dirty="0" err="1" smtClean="0">
                <a:solidFill>
                  <a:schemeClr val="bg1">
                    <a:lumMod val="65000"/>
                  </a:schemeClr>
                </a:solidFill>
              </a:rPr>
              <a:t>Microarchitecture</a:t>
            </a:r>
            <a:r>
              <a:rPr lang="en-US" dirty="0" smtClean="0">
                <a:solidFill>
                  <a:schemeClr val="bg1">
                    <a:lumMod val="65000"/>
                  </a:schemeClr>
                </a:solidFill>
              </a:rPr>
              <a:t>: Intel Nehalem</a:t>
            </a:r>
            <a:endParaRPr lang="en-US" dirty="0" smtClean="0">
              <a:solidFill>
                <a:schemeClr val="bg1">
                  <a:lumMod val="65000"/>
                </a:schemeClr>
              </a:solidFill>
            </a:endParaRPr>
          </a:p>
          <a:p>
            <a:r>
              <a:rPr lang="en-US" dirty="0" smtClean="0">
                <a:solidFill>
                  <a:schemeClr val="bg1">
                    <a:lumMod val="65000"/>
                  </a:schemeClr>
                </a:solidFill>
              </a:rPr>
              <a:t>Administrivia</a:t>
            </a:r>
            <a:endParaRPr lang="en-US" dirty="0" smtClean="0">
              <a:solidFill>
                <a:schemeClr val="bg1">
                  <a:lumMod val="65000"/>
                </a:schemeClr>
              </a:solidFill>
            </a:endParaRPr>
          </a:p>
          <a:p>
            <a:r>
              <a:rPr lang="en-US" dirty="0" smtClean="0"/>
              <a:t>RISC vs. CISC </a:t>
            </a:r>
            <a:r>
              <a:rPr lang="en-US" dirty="0" smtClean="0"/>
              <a:t>in Retrospect 30 years later</a:t>
            </a:r>
          </a:p>
          <a:p>
            <a:r>
              <a:rPr lang="en-US" dirty="0" smtClean="0">
                <a:solidFill>
                  <a:schemeClr val="bg1">
                    <a:lumMod val="65000"/>
                  </a:schemeClr>
                </a:solidFill>
              </a:rPr>
              <a:t>Misc: Fixed Point, Polling vs. Interrupts (If time)</a:t>
            </a:r>
          </a:p>
          <a:p>
            <a:pPr>
              <a:buNone/>
            </a:pPr>
            <a:endParaRPr lang="en-US" dirty="0" smtClean="0">
              <a:solidFill>
                <a:schemeClr val="bg1">
                  <a:lumMod val="65000"/>
                </a:schemeClr>
              </a:solidFill>
            </a:endParaRPr>
          </a:p>
        </p:txBody>
      </p:sp>
      <p:sp>
        <p:nvSpPr>
          <p:cNvPr id="7" name="Date Placeholder 6"/>
          <p:cNvSpPr>
            <a:spLocks noGrp="1"/>
          </p:cNvSpPr>
          <p:nvPr>
            <p:ph type="dt" sz="half" idx="10"/>
          </p:nvPr>
        </p:nvSpPr>
        <p:spPr/>
        <p:txBody>
          <a:bodyPr/>
          <a:lstStyle/>
          <a:p>
            <a:fld id="{6DE4AA51-152E-ED4B-81A2-DEC41669583A}" type="datetime1">
              <a:rPr lang="en-US" smtClean="0"/>
              <a:pPr/>
              <a:t>8/9/2011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26</a:t>
            </a:fld>
            <a:endParaRPr lang="en-US" dirty="0"/>
          </a:p>
        </p:txBody>
      </p:sp>
      <p:sp>
        <p:nvSpPr>
          <p:cNvPr id="9" name="Footer Placeholder 8"/>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vs. CISC</a:t>
            </a:r>
            <a:endParaRPr lang="en-US" dirty="0"/>
          </a:p>
        </p:txBody>
      </p:sp>
      <p:sp>
        <p:nvSpPr>
          <p:cNvPr id="3" name="Content Placeholder 2"/>
          <p:cNvSpPr>
            <a:spLocks noGrp="1"/>
          </p:cNvSpPr>
          <p:nvPr>
            <p:ph idx="1"/>
          </p:nvPr>
        </p:nvSpPr>
        <p:spPr>
          <a:xfrm>
            <a:off x="457200" y="1600200"/>
            <a:ext cx="8229600" cy="4851400"/>
          </a:xfrm>
        </p:spPr>
        <p:txBody>
          <a:bodyPr>
            <a:normAutofit fontScale="70000" lnSpcReduction="20000"/>
          </a:bodyPr>
          <a:lstStyle/>
          <a:p>
            <a:r>
              <a:rPr lang="en-US" dirty="0" smtClean="0"/>
              <a:t>Set up: From 1965 to 1980, virtually all computers implemented instruction sets using </a:t>
            </a:r>
            <a:r>
              <a:rPr lang="en-US" i="1" dirty="0" smtClean="0">
                <a:solidFill>
                  <a:srgbClr val="0000FF"/>
                </a:solidFill>
              </a:rPr>
              <a:t>microcode </a:t>
            </a:r>
            <a:r>
              <a:rPr lang="en-US" dirty="0" smtClean="0"/>
              <a:t>(edited </a:t>
            </a:r>
            <a:r>
              <a:rPr lang="en-US" dirty="0" err="1" smtClean="0"/>
              <a:t>wikipedia</a:t>
            </a:r>
            <a:r>
              <a:rPr lang="en-US" dirty="0" smtClean="0"/>
              <a:t> entry):</a:t>
            </a:r>
          </a:p>
          <a:p>
            <a:pPr>
              <a:buNone/>
            </a:pPr>
            <a:r>
              <a:rPr lang="en-US" dirty="0" smtClean="0"/>
              <a:t>	“Microcode is a layer of hardware-level instructions involved in the implementation of higher-level machine code instructions; it resides in a special high-speed memory and translates machine instructions into sequences of detailed circuit-level operations. It helps separate the machine instructions from the underlying electronics so that instructions can be designed and altered more freely. It also makes it feasible to build complex multi-step instructions while still reducing the complexity of the electronic circuitry compared to other methods. Writing microcode is often called </a:t>
            </a:r>
            <a:r>
              <a:rPr lang="en-US" i="1" dirty="0" smtClean="0">
                <a:solidFill>
                  <a:srgbClr val="0000FF"/>
                </a:solidFill>
              </a:rPr>
              <a:t>microprogramming </a:t>
            </a:r>
            <a:r>
              <a:rPr lang="en-US" dirty="0" smtClean="0"/>
              <a:t>and the microcode in a particular processor implementation is sometimes called a </a:t>
            </a:r>
            <a:r>
              <a:rPr lang="en-US" i="1" dirty="0" err="1" smtClean="0">
                <a:solidFill>
                  <a:srgbClr val="0000FF"/>
                </a:solidFill>
              </a:rPr>
              <a:t>microprogram</a:t>
            </a:r>
            <a:r>
              <a:rPr lang="en-US" dirty="0" smtClean="0"/>
              <a:t>.”</a:t>
            </a:r>
          </a:p>
          <a:p>
            <a:r>
              <a:rPr lang="en-US" dirty="0" smtClean="0"/>
              <a:t>1980s compilers rarely generated these complex instructions</a:t>
            </a:r>
          </a:p>
        </p:txBody>
      </p:sp>
      <p:sp>
        <p:nvSpPr>
          <p:cNvPr id="4" name="Date Placeholder 3"/>
          <p:cNvSpPr>
            <a:spLocks noGrp="1"/>
          </p:cNvSpPr>
          <p:nvPr>
            <p:ph type="dt" sz="half" idx="10"/>
          </p:nvPr>
        </p:nvSpPr>
        <p:spPr/>
        <p:txBody>
          <a:bodyPr/>
          <a:lstStyle/>
          <a:p>
            <a:fld id="{DDE68615-1A8B-DA45-9CC6-CDA509847D4C}"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Fall 2010 -- Lecture #38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525963"/>
          </a:xfrm>
        </p:spPr>
        <p:txBody>
          <a:bodyPr>
            <a:normAutofit fontScale="92500" lnSpcReduction="10000"/>
          </a:bodyPr>
          <a:lstStyle/>
          <a:p>
            <a:r>
              <a:rPr lang="en-US" b="1" dirty="0" smtClean="0"/>
              <a:t>Round 1: The Beginning of Reduced vs. Complex Instruction Set </a:t>
            </a:r>
          </a:p>
          <a:p>
            <a:pPr lvl="1"/>
            <a:r>
              <a:rPr lang="en-US" dirty="0" smtClean="0"/>
              <a:t>Instruction </a:t>
            </a:r>
            <a:r>
              <a:rPr lang="en-US" dirty="0" smtClean="0"/>
              <a:t>set made up of simple or reduced instructions using easy-to-decode instruction formats and lots of registers was a better match to integrated circuits and compiler technology than the </a:t>
            </a:r>
            <a:r>
              <a:rPr lang="en-US" dirty="0" smtClean="0"/>
              <a:t>instruction </a:t>
            </a:r>
            <a:r>
              <a:rPr lang="en-US" dirty="0" smtClean="0"/>
              <a:t>sets of the 1970s that featured complex instructions and formats. </a:t>
            </a:r>
          </a:p>
          <a:p>
            <a:pPr lvl="1"/>
            <a:r>
              <a:rPr lang="en-US" dirty="0" smtClean="0"/>
              <a:t>C</a:t>
            </a:r>
            <a:r>
              <a:rPr lang="en-US" dirty="0" smtClean="0"/>
              <a:t>ounterexamples </a:t>
            </a:r>
            <a:r>
              <a:rPr lang="en-US" dirty="0" smtClean="0"/>
              <a:t>were the Digital VAX-11/780, the Intel iAPX-432, and the Intel 8086 architectures, which we labeled Complex Instruction Set Computers (CISC).</a:t>
            </a:r>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28</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2"/>
              </a:rPr>
              <a:t>http://blogs.arm.com/software-enablement/375-risc-versus-cisc-wars-in-the-prepc-and-pc-eras-part-1/</a:t>
            </a:r>
            <a:endParaRPr lang="en-US" sz="1200" dirty="0" smtClean="0"/>
          </a:p>
          <a:p>
            <a:endParaRPr lang="en-US" sz="12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525963"/>
          </a:xfrm>
        </p:spPr>
        <p:txBody>
          <a:bodyPr>
            <a:normAutofit fontScale="85000" lnSpcReduction="10000"/>
          </a:bodyPr>
          <a:lstStyle/>
          <a:p>
            <a:r>
              <a:rPr lang="en-US" b="1" dirty="0" smtClean="0"/>
              <a:t>Round 1: The Beginning of Reduced vs. Complex Instruction Set </a:t>
            </a:r>
          </a:p>
          <a:p>
            <a:pPr lvl="1"/>
            <a:r>
              <a:rPr lang="en-US" dirty="0" smtClean="0"/>
              <a:t>To implement their more sophisticated operations, </a:t>
            </a:r>
            <a:r>
              <a:rPr lang="en-US" dirty="0" err="1" smtClean="0"/>
              <a:t>CISCs</a:t>
            </a:r>
            <a:r>
              <a:rPr lang="en-US" dirty="0" smtClean="0"/>
              <a:t> relied on </a:t>
            </a:r>
            <a:r>
              <a:rPr lang="en-US" dirty="0" smtClean="0">
                <a:hlinkClick r:id="rId2" tooltip="External link"/>
              </a:rPr>
              <a:t>microcode</a:t>
            </a:r>
            <a:r>
              <a:rPr lang="en-US" dirty="0" smtClean="0"/>
              <a:t>, which is an internal interpreter with its own program memory. </a:t>
            </a:r>
          </a:p>
          <a:p>
            <a:pPr lvl="1"/>
            <a:r>
              <a:rPr lang="en-US" dirty="0" smtClean="0"/>
              <a:t>RISC advocates essentially argued that these simpler internal instructions should be exposed to the compiler rather than buried inside an interpreter within a chip. </a:t>
            </a:r>
          </a:p>
          <a:p>
            <a:pPr lvl="1"/>
            <a:r>
              <a:rPr lang="en-US" dirty="0" smtClean="0"/>
              <a:t>RISC architects took advantage of the simpler instruction sets to first demonstrate </a:t>
            </a:r>
            <a:r>
              <a:rPr lang="en-US" dirty="0" smtClean="0">
                <a:hlinkClick r:id="rId3" tooltip="External link"/>
              </a:rPr>
              <a:t>pipelining</a:t>
            </a:r>
            <a:r>
              <a:rPr lang="en-US" dirty="0" smtClean="0"/>
              <a:t> and later </a:t>
            </a:r>
            <a:r>
              <a:rPr lang="en-US" dirty="0" smtClean="0">
                <a:hlinkClick r:id="rId4" tooltip="External link"/>
              </a:rPr>
              <a:t>superscalar</a:t>
            </a:r>
            <a:r>
              <a:rPr lang="en-US" dirty="0" smtClean="0"/>
              <a:t> execution in microprocessors, both of which had been limited to the supercomputer realm. </a:t>
            </a:r>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29</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5"/>
              </a:rPr>
              <a:t>http://blogs.arm.com/software-enablement/375-risc-versus-cisc-wars-in-the-prepc-and-pc-eras-part-1/</a:t>
            </a:r>
            <a:endParaRPr lang="en-US" sz="1200" dirty="0" smtClean="0"/>
          </a:p>
          <a:p>
            <a:endParaRPr lang="en-US" sz="12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199" y="1600200"/>
            <a:ext cx="8398933" cy="4525963"/>
          </a:xfrm>
        </p:spPr>
        <p:txBody>
          <a:bodyPr>
            <a:normAutofit/>
          </a:bodyPr>
          <a:lstStyle/>
          <a:p>
            <a:endParaRPr lang="en-US" dirty="0" smtClean="0">
              <a:solidFill>
                <a:schemeClr val="bg1">
                  <a:lumMod val="65000"/>
                </a:schemeClr>
              </a:solidFill>
            </a:endParaRPr>
          </a:p>
          <a:p>
            <a:r>
              <a:rPr lang="en-US" dirty="0" smtClean="0"/>
              <a:t>Modern Microprocessor: Intel Nehalem</a:t>
            </a:r>
            <a:endParaRPr lang="en-US" dirty="0" smtClean="0"/>
          </a:p>
          <a:p>
            <a:r>
              <a:rPr lang="en-US" dirty="0" smtClean="0">
                <a:solidFill>
                  <a:schemeClr val="bg1">
                    <a:lumMod val="65000"/>
                  </a:schemeClr>
                </a:solidFill>
              </a:rPr>
              <a:t>Administrivia</a:t>
            </a:r>
            <a:endParaRPr lang="en-US" dirty="0" smtClean="0">
              <a:solidFill>
                <a:schemeClr val="bg1">
                  <a:lumMod val="65000"/>
                </a:schemeClr>
              </a:solidFill>
            </a:endParaRPr>
          </a:p>
          <a:p>
            <a:r>
              <a:rPr lang="en-US" dirty="0" smtClean="0">
                <a:solidFill>
                  <a:schemeClr val="bg1">
                    <a:lumMod val="65000"/>
                  </a:schemeClr>
                </a:solidFill>
              </a:rPr>
              <a:t>RISC </a:t>
            </a:r>
            <a:r>
              <a:rPr lang="en-US" dirty="0" smtClean="0">
                <a:solidFill>
                  <a:schemeClr val="bg1">
                    <a:lumMod val="65000"/>
                  </a:schemeClr>
                </a:solidFill>
              </a:rPr>
              <a:t>vs. CISC </a:t>
            </a:r>
            <a:r>
              <a:rPr lang="en-US" dirty="0" smtClean="0">
                <a:solidFill>
                  <a:schemeClr val="bg1">
                    <a:lumMod val="65000"/>
                  </a:schemeClr>
                </a:solidFill>
              </a:rPr>
              <a:t>in Retrospect 30 years later</a:t>
            </a:r>
          </a:p>
          <a:p>
            <a:r>
              <a:rPr lang="en-US" dirty="0" smtClean="0">
                <a:solidFill>
                  <a:schemeClr val="bg1">
                    <a:lumMod val="65000"/>
                  </a:schemeClr>
                </a:solidFill>
              </a:rPr>
              <a:t>Misc: Fixed Point, Polling vs. Interrupts (If time)</a:t>
            </a:r>
          </a:p>
          <a:p>
            <a:pPr>
              <a:buNone/>
            </a:pPr>
            <a:endParaRPr lang="en-US" dirty="0" smtClean="0">
              <a:solidFill>
                <a:schemeClr val="bg1">
                  <a:lumMod val="65000"/>
                </a:schemeClr>
              </a:solidFill>
            </a:endParaRPr>
          </a:p>
        </p:txBody>
      </p:sp>
      <p:sp>
        <p:nvSpPr>
          <p:cNvPr id="7" name="Date Placeholder 6"/>
          <p:cNvSpPr>
            <a:spLocks noGrp="1"/>
          </p:cNvSpPr>
          <p:nvPr>
            <p:ph type="dt" sz="half" idx="10"/>
          </p:nvPr>
        </p:nvSpPr>
        <p:spPr/>
        <p:txBody>
          <a:bodyPr/>
          <a:lstStyle/>
          <a:p>
            <a:fld id="{6DE4AA51-152E-ED4B-81A2-DEC41669583A}" type="datetime1">
              <a:rPr lang="en-US" smtClean="0"/>
              <a:pPr/>
              <a:t>8/9/2011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3</a:t>
            </a:fld>
            <a:endParaRPr lang="en-US" dirty="0"/>
          </a:p>
        </p:txBody>
      </p:sp>
      <p:sp>
        <p:nvSpPr>
          <p:cNvPr id="9" name="Footer Placeholder 8"/>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Original RISC Slides</a:t>
            </a:r>
            <a:endParaRPr lang="en-US" dirty="0"/>
          </a:p>
        </p:txBody>
      </p:sp>
      <p:sp>
        <p:nvSpPr>
          <p:cNvPr id="3" name="Content Placeholder 2"/>
          <p:cNvSpPr>
            <a:spLocks noGrp="1"/>
          </p:cNvSpPr>
          <p:nvPr>
            <p:ph idx="1"/>
          </p:nvPr>
        </p:nvSpPr>
        <p:spPr/>
        <p:txBody>
          <a:bodyPr/>
          <a:lstStyle/>
          <a:p>
            <a:r>
              <a:rPr lang="en-US" i="1" dirty="0" smtClean="0"/>
              <a:t>See slides 1 to 16 from RISCTalk1981v6.pdf</a:t>
            </a:r>
          </a:p>
          <a:p>
            <a:pPr lvl="1"/>
            <a:r>
              <a:rPr lang="en-US" i="1" dirty="0" smtClean="0"/>
              <a:t>Unedited transparencies from 1981 RISC talk + RISC I, RISC II die photos</a:t>
            </a:r>
          </a:p>
          <a:p>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525963"/>
          </a:xfrm>
        </p:spPr>
        <p:txBody>
          <a:bodyPr>
            <a:normAutofit lnSpcReduction="10000"/>
          </a:bodyPr>
          <a:lstStyle/>
          <a:p>
            <a:r>
              <a:rPr lang="en-US" b="1" dirty="0" smtClean="0"/>
              <a:t>Round 1: The Beginning of Reduced vs. Complex Instruction Set </a:t>
            </a:r>
          </a:p>
          <a:p>
            <a:pPr lvl="1"/>
            <a:r>
              <a:rPr lang="en-US" dirty="0" smtClean="0"/>
              <a:t>still amazing that was a time when graduate students could build a prototype chip that was actually faster than what Intel could build.</a:t>
            </a:r>
          </a:p>
          <a:p>
            <a:pPr lvl="1"/>
            <a:r>
              <a:rPr lang="en-US" dirty="0" smtClean="0"/>
              <a:t>ARM, MIPS, and SPARC successfully demonstrated the benefits of RISC in the marketplace of the 1980s with rapidly increasing performance that kept pace with the rapid increase in transistors from Moore’s Law.</a:t>
            </a:r>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31</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2"/>
              </a:rPr>
              <a:t>http://blogs.arm.com/software-enablement/375-risc-versus-cisc-wars-in-the-prepc-and-pc-eras-part-1/</a:t>
            </a:r>
            <a:endParaRPr lang="en-US" sz="1200" dirty="0" smtClean="0"/>
          </a:p>
          <a:p>
            <a:endParaRPr lang="en-US" sz="12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92809" y="1208483"/>
            <a:ext cx="8229600" cy="5254723"/>
          </a:xfrm>
        </p:spPr>
        <p:txBody>
          <a:bodyPr>
            <a:noAutofit/>
          </a:bodyPr>
          <a:lstStyle/>
          <a:p>
            <a:r>
              <a:rPr lang="en-US" sz="2800" b="1" dirty="0" smtClean="0"/>
              <a:t>Round 2: Intel Responds and Dominates the PC Era</a:t>
            </a:r>
            <a:endParaRPr lang="en-US" sz="2400" b="1" dirty="0" smtClean="0"/>
          </a:p>
          <a:p>
            <a:endParaRPr lang="en-US" sz="2800" dirty="0" smtClean="0"/>
          </a:p>
          <a:p>
            <a:r>
              <a:rPr lang="en-US" sz="2800" dirty="0" smtClean="0"/>
              <a:t>Intel </a:t>
            </a:r>
            <a:r>
              <a:rPr lang="en-US" sz="2800" dirty="0" smtClean="0"/>
              <a:t>“CISC tax”: longer pipelines, extra translation HW, and the microcode for complex operations but:</a:t>
            </a:r>
          </a:p>
          <a:p>
            <a:pPr marL="514350" indent="-514350">
              <a:buFont typeface="+mj-lt"/>
              <a:buAutoNum type="arabicPeriod"/>
            </a:pPr>
            <a:r>
              <a:rPr lang="en-US" sz="2400" dirty="0" smtClean="0"/>
              <a:t>Intel’s </a:t>
            </a:r>
            <a:r>
              <a:rPr lang="en-US" sz="2400" dirty="0" err="1" smtClean="0"/>
              <a:t>fab</a:t>
            </a:r>
            <a:r>
              <a:rPr lang="en-US" sz="2400" dirty="0" smtClean="0"/>
              <a:t> line better than RISC companies, so smaller geometries hide some CISC Tax</a:t>
            </a:r>
          </a:p>
          <a:p>
            <a:pPr marL="514350" indent="-514350">
              <a:buFont typeface="+mj-lt"/>
              <a:buAutoNum type="arabicPeriod"/>
            </a:pPr>
            <a:r>
              <a:rPr lang="en-US" sz="2400" dirty="0" smtClean="0"/>
              <a:t>Moore’s Law =&gt; on-chip integration of </a:t>
            </a:r>
            <a:r>
              <a:rPr lang="en-US" sz="2400" dirty="0" err="1" smtClean="0"/>
              <a:t>FPUs</a:t>
            </a:r>
            <a:r>
              <a:rPr lang="en-US" sz="2400" dirty="0" smtClean="0"/>
              <a:t> &amp; caches, over time CISC Tax became smaller %</a:t>
            </a:r>
          </a:p>
          <a:p>
            <a:pPr marL="514350" indent="-514350">
              <a:buFont typeface="+mj-lt"/>
              <a:buAutoNum type="arabicPeriod"/>
            </a:pPr>
            <a:r>
              <a:rPr lang="en-US" sz="2400" dirty="0" smtClean="0"/>
              <a:t>Increasing popularity of IBM PC + distribution of SW in binary made x86 ISA valuable, no matter tax</a:t>
            </a:r>
          </a:p>
          <a:p>
            <a:pPr lvl="1"/>
            <a:endParaRPr lang="en-US" sz="2400" dirty="0" smtClean="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679128"/>
          </a:xfrm>
        </p:spPr>
        <p:txBody>
          <a:bodyPr>
            <a:normAutofit/>
          </a:bodyPr>
          <a:lstStyle/>
          <a:p>
            <a:r>
              <a:rPr lang="en-US" b="1" dirty="0" smtClean="0"/>
              <a:t>Round 2: Intel Responds and Dominates in the PC Era</a:t>
            </a:r>
          </a:p>
          <a:p>
            <a:r>
              <a:rPr lang="en-US" sz="3000" dirty="0" smtClean="0"/>
              <a:t>Most executed instructions simple</a:t>
            </a:r>
          </a:p>
          <a:p>
            <a:pPr lvl="1"/>
            <a:r>
              <a:rPr lang="en-US" sz="2200" dirty="0" smtClean="0"/>
              <a:t>HW translated simple x86 instructions into internal RISC instructions, then use RISC ideas: pipelining, superscalar, ... </a:t>
            </a:r>
            <a:endParaRPr lang="en-US" sz="3000" dirty="0" smtClean="0"/>
          </a:p>
          <a:p>
            <a:pPr marL="514350" indent="-514350"/>
            <a:r>
              <a:rPr lang="en-US" sz="2800" dirty="0" smtClean="0"/>
              <a:t>Wikipedia</a:t>
            </a:r>
            <a:r>
              <a:rPr lang="en-US" sz="2800" dirty="0" smtClean="0"/>
              <a:t>: “While early RISC designs were significantly different than contemporary CISC designs, by 2000 the highest performing CPUs in the RISC line were almost indistinguishable from the highest performing CPUs in the CISC line.”</a:t>
            </a:r>
          </a:p>
          <a:p>
            <a:pPr lvl="1"/>
            <a:endParaRPr lang="en-US" dirty="0" smtClean="0"/>
          </a:p>
          <a:p>
            <a:pPr lvl="1"/>
            <a:endParaRPr lang="en-US" dirty="0" smtClean="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33</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2"/>
              </a:rPr>
              <a:t>http://blogs.arm.com/software-enablement/375-risc-versus-cisc-wars-in-the-prepc-and-pc-eras-part-1/</a:t>
            </a:r>
            <a:endParaRPr lang="en-US" sz="1200" dirty="0" smtClean="0"/>
          </a:p>
          <a:p>
            <a:endParaRPr lang="en-US" sz="12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 CISC Wars</a:t>
            </a:r>
            <a:endParaRPr lang="en-US" dirty="0"/>
          </a:p>
        </p:txBody>
      </p:sp>
      <p:sp>
        <p:nvSpPr>
          <p:cNvPr id="3" name="Content Placeholder 2"/>
          <p:cNvSpPr>
            <a:spLocks noGrp="1"/>
          </p:cNvSpPr>
          <p:nvPr>
            <p:ph idx="1"/>
          </p:nvPr>
        </p:nvSpPr>
        <p:spPr>
          <a:xfrm>
            <a:off x="457200" y="1374667"/>
            <a:ext cx="8229600" cy="4679128"/>
          </a:xfrm>
        </p:spPr>
        <p:txBody>
          <a:bodyPr>
            <a:normAutofit lnSpcReduction="10000"/>
          </a:bodyPr>
          <a:lstStyle/>
          <a:p>
            <a:r>
              <a:rPr lang="en-US" b="1" dirty="0" smtClean="0"/>
              <a:t>RISC vs. CISC in the </a:t>
            </a:r>
            <a:r>
              <a:rPr lang="en-US" b="1" dirty="0" err="1" smtClean="0"/>
              <a:t>PostPC</a:t>
            </a:r>
            <a:r>
              <a:rPr lang="en-US" b="1" dirty="0" smtClean="0"/>
              <a:t> Era</a:t>
            </a:r>
          </a:p>
          <a:p>
            <a:r>
              <a:rPr lang="en-US" dirty="0" smtClean="0"/>
              <a:t>CISC not a good match to the </a:t>
            </a:r>
            <a:r>
              <a:rPr lang="en-US" dirty="0" smtClean="0">
                <a:hlinkClick r:id="rId2" tooltip="External link"/>
              </a:rPr>
              <a:t>smartphones</a:t>
            </a:r>
            <a:r>
              <a:rPr lang="en-US" dirty="0" smtClean="0"/>
              <a:t> and </a:t>
            </a:r>
            <a:r>
              <a:rPr lang="en-US" dirty="0" smtClean="0">
                <a:hlinkClick r:id="rId3" tooltip="External link"/>
              </a:rPr>
              <a:t>tablets</a:t>
            </a:r>
            <a:r>
              <a:rPr lang="en-US" dirty="0" smtClean="0"/>
              <a:t> of the </a:t>
            </a:r>
            <a:r>
              <a:rPr lang="en-US" dirty="0" err="1" smtClean="0"/>
              <a:t>PostPC</a:t>
            </a:r>
            <a:r>
              <a:rPr lang="en-US" dirty="0" smtClean="0"/>
              <a:t> era</a:t>
            </a:r>
          </a:p>
          <a:p>
            <a:pPr marL="514350" indent="-514350">
              <a:buFont typeface="+mj-lt"/>
              <a:buAutoNum type="arabicPeriod"/>
            </a:pPr>
            <a:r>
              <a:rPr lang="en-US" dirty="0" smtClean="0"/>
              <a:t>It’s a new software stack and software distribution is via the “App Store model” or the browser, which lessens the conventional obsession with binary compatibility.</a:t>
            </a:r>
          </a:p>
          <a:p>
            <a:pPr marL="514350" indent="-514350">
              <a:buFont typeface="+mj-lt"/>
              <a:buAutoNum type="arabicPeriod"/>
            </a:pPr>
            <a:r>
              <a:rPr lang="en-US" dirty="0" smtClean="0"/>
              <a:t>RISC designs are more energy efficient.</a:t>
            </a:r>
          </a:p>
          <a:p>
            <a:pPr marL="514350" indent="-514350">
              <a:buFont typeface="+mj-lt"/>
              <a:buAutoNum type="arabicPeriod"/>
            </a:pPr>
            <a:r>
              <a:rPr lang="en-US" dirty="0" smtClean="0"/>
              <a:t>RISC designs are smaller and thus cheaper.</a:t>
            </a:r>
          </a:p>
          <a:p>
            <a:pPr lvl="1"/>
            <a:endParaRPr lang="en-US" dirty="0" smtClean="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34</a:t>
            </a:fld>
            <a:endParaRPr lang="en-US" dirty="0"/>
          </a:p>
        </p:txBody>
      </p:sp>
      <p:sp>
        <p:nvSpPr>
          <p:cNvPr id="7" name="TextBox 6"/>
          <p:cNvSpPr txBox="1"/>
          <p:nvPr/>
        </p:nvSpPr>
        <p:spPr>
          <a:xfrm>
            <a:off x="759650" y="6006314"/>
            <a:ext cx="6872466" cy="461665"/>
          </a:xfrm>
          <a:prstGeom prst="rect">
            <a:avLst/>
          </a:prstGeom>
          <a:noFill/>
        </p:spPr>
        <p:txBody>
          <a:bodyPr wrap="square" rtlCol="0">
            <a:spAutoFit/>
          </a:bodyPr>
          <a:lstStyle/>
          <a:p>
            <a:r>
              <a:rPr lang="en-US" sz="1200" dirty="0" smtClean="0">
                <a:hlinkClick r:id="rId4"/>
              </a:rPr>
              <a:t>http://blogs.arm.com/software-enablement/377-risc-versus-cisc-wars-in-the-postpc-eras-part-2/</a:t>
            </a:r>
            <a:endParaRPr lang="en-US" sz="1200" dirty="0" smtClean="0"/>
          </a:p>
          <a:p>
            <a:endParaRPr lang="en-US" sz="12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RISC vs. CISC 2010 (mobile client)</a:t>
            </a:r>
            <a:endParaRPr lang="en-US" dirty="0"/>
          </a:p>
        </p:txBody>
      </p:sp>
      <p:sp>
        <p:nvSpPr>
          <p:cNvPr id="3" name="Content Placeholder 2"/>
          <p:cNvSpPr>
            <a:spLocks noGrp="1"/>
          </p:cNvSpPr>
          <p:nvPr>
            <p:ph idx="1"/>
          </p:nvPr>
        </p:nvSpPr>
        <p:spPr>
          <a:xfrm>
            <a:off x="482600" y="4978401"/>
            <a:ext cx="8229600" cy="1371600"/>
          </a:xfrm>
        </p:spPr>
        <p:txBody>
          <a:bodyPr>
            <a:normAutofit fontScale="77500" lnSpcReduction="20000"/>
          </a:bodyPr>
          <a:lstStyle/>
          <a:p>
            <a:r>
              <a:rPr lang="en-US" dirty="0" smtClean="0"/>
              <a:t>X86 ≈ 1.04 – 1.08x better performance/MHz vs. MIPS, ARM  </a:t>
            </a:r>
          </a:p>
          <a:p>
            <a:r>
              <a:rPr lang="en-US" dirty="0" smtClean="0"/>
              <a:t>MIPS, ARM ≈ 1.4 – 1.5x better energy/MHz vs. x86</a:t>
            </a:r>
          </a:p>
          <a:p>
            <a:r>
              <a:rPr lang="en-US" dirty="0" smtClean="0"/>
              <a:t>MIPS, ARM ≈ ⅓ to ¼ die area vs. x86</a:t>
            </a:r>
          </a:p>
        </p:txBody>
      </p:sp>
      <p:sp>
        <p:nvSpPr>
          <p:cNvPr id="4" name="Date Placeholder 3"/>
          <p:cNvSpPr>
            <a:spLocks noGrp="1"/>
          </p:cNvSpPr>
          <p:nvPr>
            <p:ph type="dt" sz="half" idx="10"/>
          </p:nvPr>
        </p:nvSpPr>
        <p:spPr/>
        <p:txBody>
          <a:bodyPr/>
          <a:lstStyle/>
          <a:p>
            <a:fld id="{76201995-1204-AA47-9B86-717CE829F2AA}"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Fall 2010 -- Lecture #38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35</a:t>
            </a:fld>
            <a:endParaRPr lang="en-US" dirty="0"/>
          </a:p>
        </p:txBody>
      </p:sp>
      <p:pic>
        <p:nvPicPr>
          <p:cNvPr id="7" name="Picture 6"/>
          <p:cNvPicPr>
            <a:picLocks noChangeAspect="1"/>
          </p:cNvPicPr>
          <p:nvPr/>
        </p:nvPicPr>
        <p:blipFill>
          <a:blip r:embed="rId2"/>
          <a:stretch>
            <a:fillRect/>
          </a:stretch>
        </p:blipFill>
        <p:spPr>
          <a:xfrm>
            <a:off x="304800" y="1244600"/>
            <a:ext cx="8597900" cy="3410737"/>
          </a:xfrm>
          <a:prstGeom prst="rect">
            <a:avLst/>
          </a:prstGeom>
        </p:spPr>
      </p:pic>
      <p:sp>
        <p:nvSpPr>
          <p:cNvPr id="8" name="TextBox 7"/>
          <p:cNvSpPr txBox="1"/>
          <p:nvPr/>
        </p:nvSpPr>
        <p:spPr>
          <a:xfrm>
            <a:off x="317500" y="4584700"/>
            <a:ext cx="6022953" cy="276999"/>
          </a:xfrm>
          <a:prstGeom prst="rect">
            <a:avLst/>
          </a:prstGeom>
          <a:noFill/>
        </p:spPr>
        <p:txBody>
          <a:bodyPr wrap="none" rtlCol="0">
            <a:spAutoFit/>
          </a:bodyPr>
          <a:lstStyle/>
          <a:p>
            <a:r>
              <a:rPr lang="en-US" sz="1200" dirty="0" smtClean="0"/>
              <a:t>“Broadcom Shows Off New CPU,” Linley </a:t>
            </a:r>
            <a:r>
              <a:rPr lang="en-US" sz="1200" dirty="0" err="1" smtClean="0"/>
              <a:t>Gwennap</a:t>
            </a:r>
            <a:r>
              <a:rPr lang="en-US" sz="1200" dirty="0" smtClean="0"/>
              <a:t>, </a:t>
            </a:r>
            <a:r>
              <a:rPr lang="en-US" sz="1200" i="1" dirty="0" smtClean="0"/>
              <a:t>Microprocessor Report</a:t>
            </a:r>
            <a:r>
              <a:rPr lang="en-US" sz="1200" dirty="0" smtClean="0"/>
              <a:t>, November 22, 2010</a:t>
            </a:r>
            <a:endParaRPr lang="en-US" sz="12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38200"/>
          </a:xfrm>
        </p:spPr>
        <p:txBody>
          <a:bodyPr/>
          <a:lstStyle/>
          <a:p>
            <a:pPr eaLnBrk="1" fontAlgn="auto" hangingPunct="1">
              <a:spcAft>
                <a:spcPts val="0"/>
              </a:spcAft>
              <a:defRPr/>
            </a:pPr>
            <a:r>
              <a:rPr lang="en-US" dirty="0" smtClean="0">
                <a:ea typeface="+mj-ea"/>
                <a:cs typeface="+mj-cs"/>
              </a:rPr>
              <a:t>RESOLVING RISC-CISC DEBATE</a:t>
            </a:r>
            <a:endParaRPr lang="en-US" dirty="0">
              <a:ea typeface="+mj-ea"/>
              <a:cs typeface="+mj-cs"/>
            </a:endParaRPr>
          </a:p>
        </p:txBody>
      </p:sp>
      <p:sp>
        <p:nvSpPr>
          <p:cNvPr id="3" name="Content Placeholder 2"/>
          <p:cNvSpPr>
            <a:spLocks noGrp="1"/>
          </p:cNvSpPr>
          <p:nvPr>
            <p:ph idx="1"/>
          </p:nvPr>
        </p:nvSpPr>
        <p:spPr>
          <a:xfrm>
            <a:off x="609600" y="1447800"/>
            <a:ext cx="7467600" cy="4876800"/>
          </a:xfrm>
        </p:spPr>
        <p:txBody>
          <a:bodyPr/>
          <a:lstStyle/>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Products shipped?</a:t>
            </a:r>
          </a:p>
          <a:p>
            <a:pPr lvl="1" eaLnBrk="1" hangingPunct="1">
              <a:lnSpc>
                <a:spcPct val="90000"/>
              </a:lnSpc>
              <a:buFont typeface="Wingdings 2" charset="2"/>
              <a:buNone/>
            </a:pPr>
            <a:r>
              <a:rPr lang="en-US" sz="4000" dirty="0" smtClean="0">
                <a:solidFill>
                  <a:schemeClr val="tx1"/>
                </a:solidFill>
                <a:ea typeface="ＭＳ Ｐゴシック" charset="-128"/>
                <a:cs typeface="ＭＳ Ｐゴシック" charset="-128"/>
              </a:rPr>
              <a:t>2010: 6.1B ARM, 0.3B x86</a:t>
            </a:r>
          </a:p>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How USA resolves debates?</a:t>
            </a:r>
          </a:p>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We ask celebrities!</a:t>
            </a:r>
          </a:p>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Who is the biggest celebrity in the world?</a:t>
            </a:r>
          </a:p>
          <a:p>
            <a:pPr eaLnBrk="1" hangingPunct="1">
              <a:lnSpc>
                <a:spcPct val="90000"/>
              </a:lnSpc>
              <a:buFont typeface="Wingdings 2" charset="2"/>
              <a:buNone/>
            </a:pPr>
            <a:endParaRPr lang="en-US" sz="4400" dirty="0" smtClean="0">
              <a:solidFill>
                <a:schemeClr val="tx1"/>
              </a:solidFill>
              <a:ea typeface="ＭＳ Ｐゴシック" charset="-128"/>
              <a:cs typeface="ＭＳ Ｐゴシック" charset="-128"/>
            </a:endParaRPr>
          </a:p>
        </p:txBody>
      </p:sp>
      <p:sp>
        <p:nvSpPr>
          <p:cNvPr id="9" name="Slide Number Placeholder 8"/>
          <p:cNvSpPr>
            <a:spLocks noGrp="1"/>
          </p:cNvSpPr>
          <p:nvPr>
            <p:ph type="sldNum" sz="quarter" idx="12"/>
          </p:nvPr>
        </p:nvSpPr>
        <p:spPr/>
        <p:txBody>
          <a:bodyPr/>
          <a:lstStyle/>
          <a:p>
            <a:fld id="{37F6576E-F226-FB43-865D-94E8845DCB4E}" type="slidenum">
              <a:rPr lang="en-US" smtClean="0"/>
              <a:pPr/>
              <a:t>36</a:t>
            </a:fld>
            <a:endParaRPr lang="en-US" smtClean="0"/>
          </a:p>
        </p:txBody>
      </p:sp>
      <p:sp>
        <p:nvSpPr>
          <p:cNvPr id="5" name="Date Placeholder 4"/>
          <p:cNvSpPr>
            <a:spLocks noGrp="1"/>
          </p:cNvSpPr>
          <p:nvPr>
            <p:ph type="dt" sz="half" idx="10"/>
          </p:nvPr>
        </p:nvSpPr>
        <p:spPr/>
        <p:txBody>
          <a:bodyPr/>
          <a:lstStyle/>
          <a:p>
            <a:fld id="{E6BE736A-C669-3C43-9887-50C30B08B6D4}" type="datetime1">
              <a:rPr lang="en-US" smtClean="0"/>
              <a:pPr/>
              <a:t>8/9/2011</a:t>
            </a:fld>
            <a:endParaRPr lang="en-US" dirty="0"/>
          </a:p>
        </p:txBody>
      </p:sp>
      <p:sp>
        <p:nvSpPr>
          <p:cNvPr id="6" name="Footer Placeholder 5"/>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38200"/>
          </a:xfrm>
        </p:spPr>
        <p:txBody>
          <a:bodyPr/>
          <a:lstStyle/>
          <a:p>
            <a:pPr eaLnBrk="1" fontAlgn="auto" hangingPunct="1">
              <a:spcAft>
                <a:spcPts val="0"/>
              </a:spcAft>
              <a:defRPr/>
            </a:pPr>
            <a:r>
              <a:rPr lang="en-US" dirty="0" smtClean="0">
                <a:ea typeface="+mj-ea"/>
                <a:cs typeface="+mj-cs"/>
              </a:rPr>
              <a:t>RESOLVING RISC-CISC Debate</a:t>
            </a:r>
            <a:endParaRPr lang="en-US" dirty="0">
              <a:ea typeface="+mj-ea"/>
              <a:cs typeface="+mj-cs"/>
            </a:endParaRPr>
          </a:p>
        </p:txBody>
      </p:sp>
      <p:sp>
        <p:nvSpPr>
          <p:cNvPr id="22531" name="Content Placeholder 2"/>
          <p:cNvSpPr>
            <a:spLocks noGrp="1"/>
          </p:cNvSpPr>
          <p:nvPr>
            <p:ph idx="1"/>
          </p:nvPr>
        </p:nvSpPr>
        <p:spPr>
          <a:xfrm>
            <a:off x="762000" y="5486400"/>
            <a:ext cx="8001000" cy="762000"/>
          </a:xfrm>
        </p:spPr>
        <p:txBody>
          <a:bodyPr>
            <a:normAutofit fontScale="92500" lnSpcReduction="10000"/>
          </a:bodyPr>
          <a:lstStyle/>
          <a:p>
            <a:pPr>
              <a:lnSpc>
                <a:spcPct val="90000"/>
              </a:lnSpc>
            </a:pPr>
            <a:r>
              <a:rPr lang="en-US" sz="2800" smtClean="0">
                <a:ea typeface="ＭＳ Ｐゴシック" charset="-128"/>
                <a:cs typeface="ＭＳ Ｐゴシック" charset="-128"/>
              </a:rPr>
              <a:t>Angelina Jolie as Kate Libby (aka as hacker Acid Burn) in movie “Hackers”  (1995)</a:t>
            </a:r>
          </a:p>
        </p:txBody>
      </p:sp>
      <p:sp>
        <p:nvSpPr>
          <p:cNvPr id="22532" name="TextBox 5"/>
          <p:cNvSpPr txBox="1">
            <a:spLocks noChangeArrowheads="1"/>
          </p:cNvSpPr>
          <p:nvPr/>
        </p:nvSpPr>
        <p:spPr bwMode="auto">
          <a:xfrm>
            <a:off x="76200" y="1066800"/>
            <a:ext cx="2209800" cy="987425"/>
          </a:xfrm>
          <a:prstGeom prst="rect">
            <a:avLst/>
          </a:prstGeom>
          <a:noFill/>
          <a:ln w="9525">
            <a:noFill/>
            <a:miter lim="800000"/>
            <a:headEnd/>
            <a:tailEnd/>
          </a:ln>
        </p:spPr>
        <p:txBody>
          <a:bodyPr>
            <a:prstTxWarp prst="textNoShape">
              <a:avLst/>
            </a:prstTxWarp>
            <a:spAutoFit/>
          </a:bodyPr>
          <a:lstStyle/>
          <a:p>
            <a:pPr>
              <a:lnSpc>
                <a:spcPct val="90000"/>
              </a:lnSpc>
            </a:pPr>
            <a:endParaRPr lang="en-US" sz="3200"/>
          </a:p>
          <a:p>
            <a:endParaRPr lang="en-US" sz="3200"/>
          </a:p>
        </p:txBody>
      </p:sp>
      <p:sp>
        <p:nvSpPr>
          <p:cNvPr id="7" name="Slide Number Placeholder 6"/>
          <p:cNvSpPr>
            <a:spLocks noGrp="1"/>
          </p:cNvSpPr>
          <p:nvPr>
            <p:ph type="sldNum" sz="quarter" idx="12"/>
          </p:nvPr>
        </p:nvSpPr>
        <p:spPr/>
        <p:txBody>
          <a:bodyPr/>
          <a:lstStyle/>
          <a:p>
            <a:fld id="{F6DB5D2B-7AF7-AA4A-97B8-69B32F847897}" type="slidenum">
              <a:rPr lang="en-US"/>
              <a:pPr/>
              <a:t>37</a:t>
            </a:fld>
            <a:endParaRPr lang="en-US"/>
          </a:p>
        </p:txBody>
      </p:sp>
      <p:pic>
        <p:nvPicPr>
          <p:cNvPr id="22534" name="Picture 6">
            <a:hlinkClick r:id="" action="ppaction://media"/>
          </p:cNvPr>
          <p:cNvPicPr/>
          <p:nvPr>
            <a:videoFile r:link="rId1"/>
          </p:nvPr>
        </p:nvPicPr>
        <p:blipFill>
          <a:blip r:embed="rId5"/>
          <a:srcRect/>
          <a:stretch>
            <a:fillRect/>
          </a:stretch>
        </p:blipFill>
        <p:spPr bwMode="auto">
          <a:xfrm>
            <a:off x="2286000" y="1371600"/>
            <a:ext cx="4724400" cy="3810000"/>
          </a:xfrm>
          <a:prstGeom prst="rect">
            <a:avLst/>
          </a:prstGeom>
          <a:noFill/>
          <a:ln w="9525">
            <a:noFill/>
            <a:miter lim="800000"/>
            <a:headEnd/>
            <a:tailEnd/>
          </a:ln>
        </p:spPr>
      </p:pic>
      <p:pic>
        <p:nvPicPr>
          <p:cNvPr id="22535" name="Picture 7" descr="/Users/davidpatterson/Documents/Awards/risc-is-good.avi">
            <a:hlinkClick r:id="" action="ppaction://media"/>
          </p:cNvPr>
          <p:cNvPicPr/>
          <p:nvPr>
            <a:videoFile r:link="rId2"/>
          </p:nvPr>
        </p:nvPicPr>
        <p:blipFill>
          <a:blip r:embed="rId6"/>
          <a:srcRect/>
          <a:stretch>
            <a:fillRect/>
          </a:stretch>
        </p:blipFill>
        <p:spPr bwMode="auto">
          <a:xfrm>
            <a:off x="2540000" y="1905000"/>
            <a:ext cx="4064000" cy="30480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fld id="{B6609862-9195-6641-886D-A266D6E1BF9F}" type="datetime1">
              <a:rPr lang="en-US" smtClean="0"/>
              <a:pPr/>
              <a:t>8/9/2011</a:t>
            </a:fld>
            <a:endParaRPr lang="en-US" dirty="0"/>
          </a:p>
        </p:txBody>
      </p:sp>
      <p:sp>
        <p:nvSpPr>
          <p:cNvPr id="9" name="Footer Placeholder 8"/>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5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534"/>
                                        </p:tgtEl>
                                      </p:cBhvr>
                                    </p:cmd>
                                  </p:childTnLst>
                                </p:cTn>
                              </p:par>
                            </p:childTnLst>
                          </p:cTn>
                        </p:par>
                      </p:childTnLst>
                    </p:cTn>
                  </p:par>
                </p:childTnLst>
              </p:cTn>
              <p:nextCondLst>
                <p:cond evt="onClick" delay="0">
                  <p:tgtEl>
                    <p:spTgt spid="22534"/>
                  </p:tgtEl>
                </p:cond>
              </p:nextCondLst>
            </p:seq>
            <p:video>
              <p:cMediaNode>
                <p:cTn id="7" fill="hold" display="0">
                  <p:stCondLst>
                    <p:cond delay="indefinite"/>
                  </p:stCondLst>
                  <p:endCondLst>
                    <p:cond evt="onNext" delay="0">
                      <p:tgtEl>
                        <p:sldTgt/>
                      </p:tgtEl>
                    </p:cond>
                    <p:cond evt="onPrev" delay="0">
                      <p:tgtEl>
                        <p:sldTgt/>
                      </p:tgtEl>
                    </p:cond>
                  </p:endCondLst>
                </p:cTn>
                <p:tgtEl>
                  <p:spTgt spid="22534"/>
                </p:tgtEl>
              </p:cMediaNode>
            </p:video>
            <p:seq concurrent="1" nextAc="seek">
              <p:cTn id="8" restart="whenNotActive" fill="hold" evtFilter="cancelBubble" nodeType="interactiveSeq">
                <p:stCondLst>
                  <p:cond evt="onClick" delay="0">
                    <p:tgtEl>
                      <p:spTgt spid="225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535"/>
                                        </p:tgtEl>
                                      </p:cBhvr>
                                    </p:cmd>
                                  </p:childTnLst>
                                </p:cTn>
                              </p:par>
                            </p:childTnLst>
                          </p:cTn>
                        </p:par>
                      </p:childTnLst>
                    </p:cTn>
                  </p:par>
                </p:childTnLst>
              </p:cTn>
              <p:nextCondLst>
                <p:cond evt="onClick" delay="0">
                  <p:tgtEl>
                    <p:spTgt spid="22535"/>
                  </p:tgtEl>
                </p:cond>
              </p:nextCondLst>
            </p:seq>
            <p:video>
              <p:cMediaNode>
                <p:cTn id="13" fill="hold" display="0">
                  <p:stCondLst>
                    <p:cond delay="indefinite"/>
                  </p:stCondLst>
                  <p:endCondLst>
                    <p:cond evt="onNext" delay="0">
                      <p:tgtEl>
                        <p:sldTgt/>
                      </p:tgtEl>
                    </p:cond>
                    <p:cond evt="onPrev" delay="0">
                      <p:tgtEl>
                        <p:sldTgt/>
                      </p:tgtEl>
                    </p:cond>
                  </p:endCondLst>
                </p:cTn>
                <p:tgtEl>
                  <p:spTgt spid="2253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38200"/>
          </a:xfrm>
        </p:spPr>
        <p:txBody>
          <a:bodyPr/>
          <a:lstStyle/>
          <a:p>
            <a:pPr eaLnBrk="1" fontAlgn="auto" hangingPunct="1">
              <a:spcAft>
                <a:spcPts val="0"/>
              </a:spcAft>
              <a:defRPr/>
            </a:pPr>
            <a:r>
              <a:rPr lang="en-US" dirty="0" smtClean="0">
                <a:ea typeface="+mj-ea"/>
                <a:cs typeface="+mj-cs"/>
              </a:rPr>
              <a:t>RESOLVING RISC-CISC Debate</a:t>
            </a:r>
            <a:endParaRPr lang="en-US" dirty="0">
              <a:ea typeface="+mj-ea"/>
              <a:cs typeface="+mj-cs"/>
            </a:endParaRPr>
          </a:p>
        </p:txBody>
      </p:sp>
      <p:sp>
        <p:nvSpPr>
          <p:cNvPr id="24579" name="Content Placeholder 2"/>
          <p:cNvSpPr>
            <a:spLocks noGrp="1"/>
          </p:cNvSpPr>
          <p:nvPr>
            <p:ph idx="1"/>
          </p:nvPr>
        </p:nvSpPr>
        <p:spPr>
          <a:xfrm>
            <a:off x="0" y="4495799"/>
            <a:ext cx="5012267" cy="2023534"/>
          </a:xfrm>
        </p:spPr>
        <p:txBody>
          <a:bodyPr>
            <a:normAutofit fontScale="92500" lnSpcReduction="20000"/>
          </a:bodyPr>
          <a:lstStyle/>
          <a:p>
            <a:pPr eaLnBrk="1" hangingPunct="1">
              <a:lnSpc>
                <a:spcPct val="90000"/>
              </a:lnSpc>
              <a:buFont typeface="Wingdings 2" charset="2"/>
              <a:buNone/>
            </a:pPr>
            <a:r>
              <a:rPr lang="en-US" sz="4400" dirty="0" smtClean="0">
                <a:solidFill>
                  <a:schemeClr val="tx1"/>
                </a:solidFill>
                <a:ea typeface="ＭＳ Ｐゴシック" charset="-128"/>
                <a:cs typeface="ＭＳ Ｐゴシック" charset="-128"/>
              </a:rPr>
              <a:t>Angelina Jolie: </a:t>
            </a:r>
            <a:br>
              <a:rPr lang="en-US" sz="4400" dirty="0" smtClean="0">
                <a:solidFill>
                  <a:schemeClr val="tx1"/>
                </a:solidFill>
                <a:ea typeface="ＭＳ Ｐゴシック" charset="-128"/>
                <a:cs typeface="ＭＳ Ｐゴシック" charset="-128"/>
              </a:rPr>
            </a:br>
            <a:r>
              <a:rPr lang="en-US" sz="4400" dirty="0" smtClean="0">
                <a:solidFill>
                  <a:schemeClr val="tx1"/>
                </a:solidFill>
                <a:ea typeface="ＭＳ Ｐゴシック" charset="-128"/>
                <a:cs typeface="ＭＳ Ｐゴシック" charset="-128"/>
              </a:rPr>
              <a:t>“RISC architecture is </a:t>
            </a:r>
            <a:r>
              <a:rPr lang="en-US" sz="4400" dirty="0" err="1" smtClean="0">
                <a:solidFill>
                  <a:schemeClr val="tx1"/>
                </a:solidFill>
                <a:ea typeface="ＭＳ Ｐゴシック" charset="-128"/>
                <a:cs typeface="ＭＳ Ｐゴシック" charset="-128"/>
              </a:rPr>
              <a:t>gonna</a:t>
            </a:r>
            <a:r>
              <a:rPr lang="en-US" sz="4400" dirty="0" smtClean="0">
                <a:solidFill>
                  <a:schemeClr val="tx1"/>
                </a:solidFill>
                <a:ea typeface="ＭＳ Ｐゴシック" charset="-128"/>
                <a:cs typeface="ＭＳ Ｐゴシック" charset="-128"/>
              </a:rPr>
              <a:t> change everything.”</a:t>
            </a:r>
          </a:p>
        </p:txBody>
      </p:sp>
      <p:grpSp>
        <p:nvGrpSpPr>
          <p:cNvPr id="3" name="Group 7"/>
          <p:cNvGrpSpPr>
            <a:grpSpLocks/>
          </p:cNvGrpSpPr>
          <p:nvPr/>
        </p:nvGrpSpPr>
        <p:grpSpPr bwMode="auto">
          <a:xfrm>
            <a:off x="0" y="685800"/>
            <a:ext cx="5334000" cy="6842125"/>
            <a:chOff x="-1295400" y="914408"/>
            <a:chExt cx="5334000" cy="6841801"/>
          </a:xfrm>
        </p:grpSpPr>
        <p:pic>
          <p:nvPicPr>
            <p:cNvPr id="24584" name="Picture 3"/>
            <p:cNvPicPr>
              <a:picLocks noChangeAspect="1"/>
            </p:cNvPicPr>
            <p:nvPr/>
          </p:nvPicPr>
          <p:blipFill>
            <a:blip r:embed="rId3"/>
            <a:srcRect/>
            <a:stretch>
              <a:fillRect/>
            </a:stretch>
          </p:blipFill>
          <p:spPr bwMode="auto">
            <a:xfrm>
              <a:off x="-1295400" y="914408"/>
              <a:ext cx="4877042" cy="3657781"/>
            </a:xfrm>
            <a:prstGeom prst="rect">
              <a:avLst/>
            </a:prstGeom>
            <a:noFill/>
            <a:ln w="9525">
              <a:noFill/>
              <a:miter lim="800000"/>
              <a:headEnd/>
              <a:tailEnd/>
            </a:ln>
          </p:spPr>
        </p:pic>
        <p:sp>
          <p:nvSpPr>
            <p:cNvPr id="24585" name="TextBox 5"/>
            <p:cNvSpPr txBox="1">
              <a:spLocks noChangeArrowheads="1"/>
            </p:cNvSpPr>
            <p:nvPr/>
          </p:nvSpPr>
          <p:spPr bwMode="auto">
            <a:xfrm>
              <a:off x="-1295400" y="6629691"/>
              <a:ext cx="5334000" cy="1126518"/>
            </a:xfrm>
            <a:prstGeom prst="rect">
              <a:avLst/>
            </a:prstGeom>
            <a:noFill/>
            <a:ln w="9525">
              <a:noFill/>
              <a:miter lim="800000"/>
              <a:headEnd/>
              <a:tailEnd/>
            </a:ln>
          </p:spPr>
          <p:txBody>
            <a:bodyPr>
              <a:prstTxWarp prst="textNoShape">
                <a:avLst/>
              </a:prstTxWarp>
              <a:spAutoFit/>
            </a:bodyPr>
            <a:lstStyle/>
            <a:p>
              <a:pPr>
                <a:lnSpc>
                  <a:spcPct val="90000"/>
                </a:lnSpc>
              </a:pPr>
              <a:r>
                <a:rPr lang="en-US" sz="2400">
                  <a:solidFill>
                    <a:schemeClr val="tx2"/>
                  </a:solidFill>
                </a:rPr>
                <a:t>“Hackers”  (1995)</a:t>
              </a:r>
            </a:p>
            <a:p>
              <a:pPr>
                <a:lnSpc>
                  <a:spcPct val="90000"/>
                </a:lnSpc>
              </a:pPr>
              <a:endParaRPr lang="en-US" sz="2400"/>
            </a:p>
            <a:p>
              <a:endParaRPr lang="en-US" sz="2400"/>
            </a:p>
          </p:txBody>
        </p:sp>
      </p:grpSp>
      <p:sp>
        <p:nvSpPr>
          <p:cNvPr id="7" name="Slide Number Placeholder 6"/>
          <p:cNvSpPr>
            <a:spLocks noGrp="1"/>
          </p:cNvSpPr>
          <p:nvPr>
            <p:ph type="sldNum" sz="quarter" idx="12"/>
          </p:nvPr>
        </p:nvSpPr>
        <p:spPr/>
        <p:txBody>
          <a:bodyPr/>
          <a:lstStyle/>
          <a:p>
            <a:fld id="{7326385A-0B01-214A-99C8-2E9E970FE111}" type="slidenum">
              <a:rPr lang="en-US" smtClean="0"/>
              <a:pPr/>
              <a:t>38</a:t>
            </a:fld>
            <a:endParaRPr lang="en-US" smtClean="0"/>
          </a:p>
        </p:txBody>
      </p:sp>
      <p:pic>
        <p:nvPicPr>
          <p:cNvPr id="36871" name="Picture 7"/>
          <p:cNvPicPr>
            <a:picLocks noChangeAspect="1"/>
          </p:cNvPicPr>
          <p:nvPr/>
        </p:nvPicPr>
        <p:blipFill>
          <a:blip r:embed="rId4"/>
          <a:srcRect/>
          <a:stretch>
            <a:fillRect/>
          </a:stretch>
        </p:blipFill>
        <p:spPr bwMode="auto">
          <a:xfrm>
            <a:off x="4327525" y="685800"/>
            <a:ext cx="4816475" cy="3657600"/>
          </a:xfrm>
          <a:prstGeom prst="rect">
            <a:avLst/>
          </a:prstGeom>
          <a:noFill/>
          <a:ln w="9525">
            <a:noFill/>
            <a:miter lim="800000"/>
            <a:headEnd/>
            <a:tailEnd/>
          </a:ln>
        </p:spPr>
      </p:pic>
      <p:sp>
        <p:nvSpPr>
          <p:cNvPr id="9" name="Content Placeholder 2"/>
          <p:cNvSpPr txBox="1">
            <a:spLocks/>
          </p:cNvSpPr>
          <p:nvPr/>
        </p:nvSpPr>
        <p:spPr bwMode="auto">
          <a:xfrm>
            <a:off x="5029200" y="4495800"/>
            <a:ext cx="4114800" cy="762000"/>
          </a:xfrm>
          <a:prstGeom prst="rect">
            <a:avLst/>
          </a:prstGeom>
          <a:noFill/>
          <a:ln w="9525">
            <a:noFill/>
            <a:miter lim="800000"/>
            <a:headEnd/>
            <a:tailEnd/>
          </a:ln>
        </p:spPr>
        <p:txBody>
          <a:bodyPr>
            <a:prstTxWarp prst="textNoShape">
              <a:avLst/>
            </a:prstTxWarp>
          </a:bodyPr>
          <a:lstStyle/>
          <a:p>
            <a:pPr marL="342900" indent="-342900" algn="ctr" eaLnBrk="1" hangingPunct="1">
              <a:lnSpc>
                <a:spcPct val="90000"/>
              </a:lnSpc>
              <a:spcBef>
                <a:spcPct val="20000"/>
              </a:spcBef>
              <a:buClr>
                <a:schemeClr val="accent1"/>
              </a:buClr>
              <a:buSzPct val="70000"/>
              <a:buFont typeface="Wingdings 2" charset="2"/>
              <a:buNone/>
            </a:pPr>
            <a:r>
              <a:rPr lang="en-US" sz="4400">
                <a:latin typeface="Franklin Gothic Book" charset="0"/>
                <a:ea typeface="ＭＳ Ｐゴシック" charset="-128"/>
                <a:cs typeface="ＭＳ Ｐゴシック" charset="-128"/>
              </a:rPr>
              <a:t>Blue Man </a:t>
            </a:r>
            <a:br>
              <a:rPr lang="en-US" sz="4400">
                <a:latin typeface="Franklin Gothic Book" charset="0"/>
                <a:ea typeface="ＭＳ Ｐゴシック" charset="-128"/>
                <a:cs typeface="ＭＳ Ｐゴシック" charset="-128"/>
              </a:rPr>
            </a:br>
            <a:r>
              <a:rPr lang="en-US" sz="4400">
                <a:latin typeface="Franklin Gothic Book" charset="0"/>
                <a:ea typeface="ＭＳ Ｐゴシック" charset="-128"/>
                <a:cs typeface="ＭＳ Ｐゴシック" charset="-128"/>
              </a:rPr>
              <a:t>Group</a:t>
            </a:r>
          </a:p>
          <a:p>
            <a:pPr marL="342900" indent="-342900" algn="ctr" eaLnBrk="1" hangingPunct="1">
              <a:lnSpc>
                <a:spcPct val="90000"/>
              </a:lnSpc>
              <a:spcBef>
                <a:spcPct val="20000"/>
              </a:spcBef>
              <a:buClr>
                <a:schemeClr val="accent1"/>
              </a:buClr>
              <a:buSzPct val="70000"/>
              <a:buFont typeface="Wingdings 2" charset="2"/>
              <a:buNone/>
            </a:pPr>
            <a:r>
              <a:rPr lang="en-US" sz="4400">
                <a:latin typeface="Franklin Gothic Book" charset="0"/>
                <a:ea typeface="ＭＳ Ｐゴシック" charset="-128"/>
                <a:cs typeface="ＭＳ Ｐゴシック" charset="-128"/>
              </a:rPr>
              <a:t>“(silence)”</a:t>
            </a:r>
          </a:p>
        </p:txBody>
      </p:sp>
      <p:sp>
        <p:nvSpPr>
          <p:cNvPr id="10" name="Date Placeholder 9"/>
          <p:cNvSpPr>
            <a:spLocks noGrp="1"/>
          </p:cNvSpPr>
          <p:nvPr>
            <p:ph type="dt" sz="half" idx="10"/>
          </p:nvPr>
        </p:nvSpPr>
        <p:spPr/>
        <p:txBody>
          <a:bodyPr/>
          <a:lstStyle/>
          <a:p>
            <a:fld id="{B3C049FA-E72E-7D43-8251-E7C87DCCF430}" type="datetime1">
              <a:rPr lang="en-US" smtClean="0"/>
              <a:pPr/>
              <a:t>8/9/2011</a:t>
            </a:fld>
            <a:endParaRPr lang="en-US" dirty="0"/>
          </a:p>
        </p:txBody>
      </p:sp>
      <p:sp>
        <p:nvSpPr>
          <p:cNvPr id="11" name="Footer Placeholder 10"/>
          <p:cNvSpPr>
            <a:spLocks noGrp="1"/>
          </p:cNvSpPr>
          <p:nvPr>
            <p:ph type="ftr" sz="quarter" idx="11"/>
          </p:nvPr>
        </p:nvSpPr>
        <p:spPr/>
        <p:txBody>
          <a:bodyPr/>
          <a:lstStyle/>
          <a:p>
            <a:r>
              <a:rPr lang="en-US" smtClean="0"/>
              <a:t>Fall 2010 -- Lecture #38</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199" y="1600200"/>
            <a:ext cx="8398933" cy="4525963"/>
          </a:xfrm>
        </p:spPr>
        <p:txBody>
          <a:bodyPr>
            <a:normAutofit/>
          </a:bodyPr>
          <a:lstStyle/>
          <a:p>
            <a:endParaRPr lang="en-US" dirty="0" smtClean="0">
              <a:solidFill>
                <a:schemeClr val="bg1">
                  <a:lumMod val="65000"/>
                </a:schemeClr>
              </a:solidFill>
            </a:endParaRPr>
          </a:p>
          <a:p>
            <a:r>
              <a:rPr lang="en-US" dirty="0" smtClean="0">
                <a:solidFill>
                  <a:schemeClr val="bg1">
                    <a:lumMod val="65000"/>
                  </a:schemeClr>
                </a:solidFill>
              </a:rPr>
              <a:t>Modern </a:t>
            </a:r>
            <a:r>
              <a:rPr lang="en-US" dirty="0" err="1" smtClean="0">
                <a:solidFill>
                  <a:schemeClr val="bg1">
                    <a:lumMod val="65000"/>
                  </a:schemeClr>
                </a:solidFill>
              </a:rPr>
              <a:t>Microarchitecture</a:t>
            </a:r>
            <a:r>
              <a:rPr lang="en-US" dirty="0" smtClean="0">
                <a:solidFill>
                  <a:schemeClr val="bg1">
                    <a:lumMod val="65000"/>
                  </a:schemeClr>
                </a:solidFill>
              </a:rPr>
              <a:t>: Intel Nehalem</a:t>
            </a:r>
            <a:endParaRPr lang="en-US" dirty="0" smtClean="0">
              <a:solidFill>
                <a:schemeClr val="bg1">
                  <a:lumMod val="65000"/>
                </a:schemeClr>
              </a:solidFill>
            </a:endParaRPr>
          </a:p>
          <a:p>
            <a:r>
              <a:rPr lang="en-US" dirty="0" smtClean="0">
                <a:solidFill>
                  <a:schemeClr val="bg1">
                    <a:lumMod val="65000"/>
                  </a:schemeClr>
                </a:solidFill>
              </a:rPr>
              <a:t>Administrivia</a:t>
            </a:r>
            <a:endParaRPr lang="en-US" dirty="0" smtClean="0">
              <a:solidFill>
                <a:schemeClr val="bg1">
                  <a:lumMod val="65000"/>
                </a:schemeClr>
              </a:solidFill>
            </a:endParaRPr>
          </a:p>
          <a:p>
            <a:r>
              <a:rPr lang="en-US" dirty="0" smtClean="0">
                <a:solidFill>
                  <a:schemeClr val="bg1">
                    <a:lumMod val="65000"/>
                  </a:schemeClr>
                </a:solidFill>
              </a:rPr>
              <a:t>RISC CISC in Retrospect 30 years later</a:t>
            </a:r>
          </a:p>
          <a:p>
            <a:r>
              <a:rPr lang="en-US" dirty="0" smtClean="0"/>
              <a:t>Misc: Fixed Point, Polling vs. Interrupts</a:t>
            </a:r>
          </a:p>
          <a:p>
            <a:pPr>
              <a:buNone/>
            </a:pPr>
            <a:endParaRPr lang="en-US" dirty="0" smtClean="0"/>
          </a:p>
        </p:txBody>
      </p:sp>
      <p:sp>
        <p:nvSpPr>
          <p:cNvPr id="7" name="Date Placeholder 6"/>
          <p:cNvSpPr>
            <a:spLocks noGrp="1"/>
          </p:cNvSpPr>
          <p:nvPr>
            <p:ph type="dt" sz="half" idx="10"/>
          </p:nvPr>
        </p:nvSpPr>
        <p:spPr/>
        <p:txBody>
          <a:bodyPr/>
          <a:lstStyle/>
          <a:p>
            <a:fld id="{6DE4AA51-152E-ED4B-81A2-DEC41669583A}" type="datetime1">
              <a:rPr lang="en-US" smtClean="0"/>
              <a:pPr/>
              <a:t>8/9/2011</a:t>
            </a:fld>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39</a:t>
            </a:fld>
            <a:endParaRPr lang="en-US" dirty="0"/>
          </a:p>
        </p:txBody>
      </p:sp>
      <p:sp>
        <p:nvSpPr>
          <p:cNvPr id="9" name="Footer Placeholder 8"/>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p:txBody>
          <a:bodyPr/>
          <a:lstStyle/>
          <a:p>
            <a:fld id="{5F631F2B-96AF-2D4B-AF63-25DD33A98B2A}" type="slidenum">
              <a:rPr lang="en-US"/>
              <a:pPr/>
              <a:t>4</a:t>
            </a:fld>
            <a:endParaRPr lang="en-US" b="0">
              <a:solidFill>
                <a:srgbClr val="FBBA03"/>
              </a:solidFill>
            </a:endParaRPr>
          </a:p>
        </p:txBody>
      </p:sp>
      <p:sp>
        <p:nvSpPr>
          <p:cNvPr id="1842178" name="Rectangle 2"/>
          <p:cNvSpPr>
            <a:spLocks noGrp="1" noChangeArrowheads="1"/>
          </p:cNvSpPr>
          <p:nvPr>
            <p:ph type="title"/>
          </p:nvPr>
        </p:nvSpPr>
        <p:spPr>
          <a:xfrm>
            <a:off x="474133" y="0"/>
            <a:ext cx="8229600" cy="863600"/>
          </a:xfrm>
        </p:spPr>
        <p:txBody>
          <a:bodyPr/>
          <a:lstStyle/>
          <a:p>
            <a:r>
              <a:rPr lang="en-US" dirty="0"/>
              <a:t>Nehalem Die Photo</a:t>
            </a:r>
          </a:p>
        </p:txBody>
      </p:sp>
      <p:pic>
        <p:nvPicPr>
          <p:cNvPr id="8" name="Picture 7" descr="Nehalem_Die_Shot_2.jpg"/>
          <p:cNvPicPr>
            <a:picLocks noChangeAspect="1"/>
          </p:cNvPicPr>
          <p:nvPr/>
        </p:nvPicPr>
        <p:blipFill>
          <a:blip r:embed="rId3"/>
          <a:stretch>
            <a:fillRect/>
          </a:stretch>
        </p:blipFill>
        <p:spPr>
          <a:xfrm>
            <a:off x="398406" y="778933"/>
            <a:ext cx="8389993" cy="5823489"/>
          </a:xfrm>
          <a:prstGeom prst="rect">
            <a:avLst/>
          </a:prstGeom>
        </p:spPr>
      </p:pic>
      <p:grpSp>
        <p:nvGrpSpPr>
          <p:cNvPr id="2" name="Group 11"/>
          <p:cNvGrpSpPr/>
          <p:nvPr/>
        </p:nvGrpSpPr>
        <p:grpSpPr>
          <a:xfrm>
            <a:off x="863600" y="4622801"/>
            <a:ext cx="7433733" cy="1930400"/>
            <a:chOff x="863600" y="4622801"/>
            <a:chExt cx="7433733" cy="1930400"/>
          </a:xfrm>
        </p:grpSpPr>
        <p:sp>
          <p:nvSpPr>
            <p:cNvPr id="10" name="Rectangle 9"/>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031066" y="5283200"/>
              <a:ext cx="2917585" cy="584776"/>
            </a:xfrm>
            <a:prstGeom prst="rect">
              <a:avLst/>
            </a:prstGeom>
            <a:noFill/>
          </p:spPr>
          <p:txBody>
            <a:bodyPr wrap="none" rtlCol="0">
              <a:spAutoFit/>
            </a:bodyPr>
            <a:lstStyle/>
            <a:p>
              <a:r>
                <a:rPr lang="en-US" sz="3200" dirty="0" smtClean="0">
                  <a:solidFill>
                    <a:schemeClr val="bg1"/>
                  </a:solidFill>
                </a:rPr>
                <a:t>Shared L3 Cache</a:t>
              </a:r>
              <a:endParaRPr lang="en-US" sz="3200" dirty="0">
                <a:solidFill>
                  <a:schemeClr val="bg1"/>
                </a:solidFill>
              </a:endParaRPr>
            </a:p>
          </p:txBody>
        </p:sp>
      </p:grpSp>
      <p:grpSp>
        <p:nvGrpSpPr>
          <p:cNvPr id="3" name="Group 15"/>
          <p:cNvGrpSpPr/>
          <p:nvPr/>
        </p:nvGrpSpPr>
        <p:grpSpPr>
          <a:xfrm>
            <a:off x="914401" y="1625596"/>
            <a:ext cx="1676400" cy="2963332"/>
            <a:chOff x="863600" y="4622801"/>
            <a:chExt cx="7433733" cy="1930400"/>
          </a:xfrm>
        </p:grpSpPr>
        <p:sp>
          <p:nvSpPr>
            <p:cNvPr id="17" name="Rectangle 16"/>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140097" y="5383931"/>
              <a:ext cx="5631616" cy="380940"/>
            </a:xfrm>
            <a:prstGeom prst="rect">
              <a:avLst/>
            </a:prstGeom>
            <a:noFill/>
          </p:spPr>
          <p:txBody>
            <a:bodyPr wrap="square" rtlCol="0">
              <a:spAutoFit/>
            </a:bodyPr>
            <a:lstStyle/>
            <a:p>
              <a:r>
                <a:rPr lang="en-US" sz="3200" dirty="0" smtClean="0">
                  <a:solidFill>
                    <a:schemeClr val="bg1"/>
                  </a:solidFill>
                </a:rPr>
                <a:t>Core</a:t>
              </a:r>
              <a:endParaRPr lang="en-US" sz="3200" dirty="0">
                <a:solidFill>
                  <a:schemeClr val="bg1"/>
                </a:solidFill>
              </a:endParaRPr>
            </a:p>
          </p:txBody>
        </p:sp>
      </p:grpSp>
      <p:grpSp>
        <p:nvGrpSpPr>
          <p:cNvPr id="4" name="Group 19"/>
          <p:cNvGrpSpPr/>
          <p:nvPr/>
        </p:nvGrpSpPr>
        <p:grpSpPr>
          <a:xfrm>
            <a:off x="2607735" y="1642528"/>
            <a:ext cx="1676400" cy="2963331"/>
            <a:chOff x="863600" y="4622801"/>
            <a:chExt cx="7433733" cy="1930400"/>
          </a:xfrm>
        </p:grpSpPr>
        <p:sp>
          <p:nvSpPr>
            <p:cNvPr id="21" name="Rectangle 20"/>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140097" y="5383931"/>
              <a:ext cx="5631616" cy="380940"/>
            </a:xfrm>
            <a:prstGeom prst="rect">
              <a:avLst/>
            </a:prstGeom>
            <a:noFill/>
          </p:spPr>
          <p:txBody>
            <a:bodyPr wrap="square" rtlCol="0">
              <a:spAutoFit/>
            </a:bodyPr>
            <a:lstStyle/>
            <a:p>
              <a:r>
                <a:rPr lang="en-US" sz="3200" dirty="0" smtClean="0">
                  <a:solidFill>
                    <a:schemeClr val="bg1"/>
                  </a:solidFill>
                </a:rPr>
                <a:t>Core</a:t>
              </a:r>
              <a:endParaRPr lang="en-US" sz="3200" dirty="0">
                <a:solidFill>
                  <a:schemeClr val="bg1"/>
                </a:solidFill>
              </a:endParaRPr>
            </a:p>
          </p:txBody>
        </p:sp>
      </p:grpSp>
      <p:grpSp>
        <p:nvGrpSpPr>
          <p:cNvPr id="6" name="Group 22"/>
          <p:cNvGrpSpPr/>
          <p:nvPr/>
        </p:nvGrpSpPr>
        <p:grpSpPr>
          <a:xfrm>
            <a:off x="4910669" y="1625597"/>
            <a:ext cx="1676400" cy="2963332"/>
            <a:chOff x="863600" y="4622801"/>
            <a:chExt cx="7433733" cy="1930400"/>
          </a:xfrm>
        </p:grpSpPr>
        <p:sp>
          <p:nvSpPr>
            <p:cNvPr id="24" name="Rectangle 23"/>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140097" y="5383931"/>
              <a:ext cx="5631616" cy="380940"/>
            </a:xfrm>
            <a:prstGeom prst="rect">
              <a:avLst/>
            </a:prstGeom>
            <a:noFill/>
          </p:spPr>
          <p:txBody>
            <a:bodyPr wrap="square" rtlCol="0">
              <a:spAutoFit/>
            </a:bodyPr>
            <a:lstStyle/>
            <a:p>
              <a:r>
                <a:rPr lang="en-US" sz="3200" dirty="0" smtClean="0">
                  <a:solidFill>
                    <a:schemeClr val="bg1"/>
                  </a:solidFill>
                </a:rPr>
                <a:t>Core</a:t>
              </a:r>
              <a:endParaRPr lang="en-US" sz="3200" dirty="0">
                <a:solidFill>
                  <a:schemeClr val="bg1"/>
                </a:solidFill>
              </a:endParaRPr>
            </a:p>
          </p:txBody>
        </p:sp>
      </p:grpSp>
      <p:grpSp>
        <p:nvGrpSpPr>
          <p:cNvPr id="7" name="Group 25"/>
          <p:cNvGrpSpPr/>
          <p:nvPr/>
        </p:nvGrpSpPr>
        <p:grpSpPr>
          <a:xfrm>
            <a:off x="6604015" y="1642530"/>
            <a:ext cx="1676400" cy="2963332"/>
            <a:chOff x="863600" y="4622801"/>
            <a:chExt cx="7433733" cy="1930400"/>
          </a:xfrm>
        </p:grpSpPr>
        <p:sp>
          <p:nvSpPr>
            <p:cNvPr id="27" name="Rectangle 26"/>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2140097" y="5383931"/>
              <a:ext cx="5631616" cy="380940"/>
            </a:xfrm>
            <a:prstGeom prst="rect">
              <a:avLst/>
            </a:prstGeom>
            <a:noFill/>
          </p:spPr>
          <p:txBody>
            <a:bodyPr wrap="square" rtlCol="0">
              <a:spAutoFit/>
            </a:bodyPr>
            <a:lstStyle/>
            <a:p>
              <a:r>
                <a:rPr lang="en-US" sz="3200" dirty="0" smtClean="0">
                  <a:solidFill>
                    <a:schemeClr val="bg1"/>
                  </a:solidFill>
                </a:rPr>
                <a:t>Core</a:t>
              </a:r>
              <a:endParaRPr lang="en-US" sz="3200" dirty="0">
                <a:solidFill>
                  <a:schemeClr val="bg1"/>
                </a:solidFill>
              </a:endParaRPr>
            </a:p>
          </p:txBody>
        </p:sp>
      </p:grpSp>
      <p:sp>
        <p:nvSpPr>
          <p:cNvPr id="30" name="TextBox 29"/>
          <p:cNvSpPr txBox="1"/>
          <p:nvPr/>
        </p:nvSpPr>
        <p:spPr>
          <a:xfrm>
            <a:off x="4191001" y="3115733"/>
            <a:ext cx="800219" cy="1392767"/>
          </a:xfrm>
          <a:prstGeom prst="rect">
            <a:avLst/>
          </a:prstGeom>
          <a:noFill/>
        </p:spPr>
        <p:txBody>
          <a:bodyPr vert="wordArtVert" wrap="square" rtlCol="0">
            <a:spAutoFit/>
          </a:bodyPr>
          <a:lstStyle/>
          <a:p>
            <a:r>
              <a:rPr lang="en-US" sz="2000" dirty="0" smtClean="0">
                <a:solidFill>
                  <a:srgbClr val="FFFFFF"/>
                </a:solidFill>
              </a:rPr>
              <a:t>Memory</a:t>
            </a:r>
          </a:p>
          <a:p>
            <a:r>
              <a:rPr lang="en-US" sz="2000" dirty="0" smtClean="0">
                <a:solidFill>
                  <a:srgbClr val="FFFFFF"/>
                </a:solidFill>
              </a:rPr>
              <a:t>Queue</a:t>
            </a:r>
            <a:endParaRPr lang="en-US" sz="2000" dirty="0">
              <a:solidFill>
                <a:srgbClr val="FFFFFF"/>
              </a:solidFill>
            </a:endParaRPr>
          </a:p>
        </p:txBody>
      </p:sp>
      <p:grpSp>
        <p:nvGrpSpPr>
          <p:cNvPr id="9" name="Group 35"/>
          <p:cNvGrpSpPr/>
          <p:nvPr/>
        </p:nvGrpSpPr>
        <p:grpSpPr>
          <a:xfrm>
            <a:off x="406402" y="1845725"/>
            <a:ext cx="8394131" cy="1676404"/>
            <a:chOff x="406402" y="1845725"/>
            <a:chExt cx="8394131" cy="1676404"/>
          </a:xfrm>
        </p:grpSpPr>
        <p:sp>
          <p:nvSpPr>
            <p:cNvPr id="31" name="TextBox 30"/>
            <p:cNvSpPr txBox="1"/>
            <p:nvPr/>
          </p:nvSpPr>
          <p:spPr>
            <a:xfrm>
              <a:off x="8246535" y="1896529"/>
              <a:ext cx="553998" cy="1625600"/>
            </a:xfrm>
            <a:prstGeom prst="rect">
              <a:avLst/>
            </a:prstGeom>
            <a:noFill/>
          </p:spPr>
          <p:txBody>
            <a:bodyPr vert="wordArtVert" wrap="square" rtlCol="0">
              <a:spAutoFit/>
            </a:bodyPr>
            <a:lstStyle/>
            <a:p>
              <a:r>
                <a:rPr lang="en-US" sz="2400" dirty="0" smtClean="0">
                  <a:solidFill>
                    <a:srgbClr val="FFFFFF"/>
                  </a:solidFill>
                </a:rPr>
                <a:t>Misc IO</a:t>
              </a:r>
              <a:endParaRPr lang="en-US" sz="2400" dirty="0">
                <a:solidFill>
                  <a:srgbClr val="FFFFFF"/>
                </a:solidFill>
              </a:endParaRPr>
            </a:p>
          </p:txBody>
        </p:sp>
        <p:sp>
          <p:nvSpPr>
            <p:cNvPr id="32" name="TextBox 31"/>
            <p:cNvSpPr txBox="1"/>
            <p:nvPr/>
          </p:nvSpPr>
          <p:spPr>
            <a:xfrm>
              <a:off x="406402" y="1845725"/>
              <a:ext cx="553998" cy="1625600"/>
            </a:xfrm>
            <a:prstGeom prst="rect">
              <a:avLst/>
            </a:prstGeom>
            <a:noFill/>
          </p:spPr>
          <p:txBody>
            <a:bodyPr vert="wordArtVert" wrap="square" rtlCol="0">
              <a:spAutoFit/>
            </a:bodyPr>
            <a:lstStyle/>
            <a:p>
              <a:r>
                <a:rPr lang="en-US" sz="2400" dirty="0" smtClean="0">
                  <a:solidFill>
                    <a:srgbClr val="FFFFFF"/>
                  </a:solidFill>
                </a:rPr>
                <a:t>Misc IO</a:t>
              </a:r>
              <a:endParaRPr lang="en-US" sz="2400" dirty="0">
                <a:solidFill>
                  <a:srgbClr val="FFFFFF"/>
                </a:solidFill>
              </a:endParaRPr>
            </a:p>
          </p:txBody>
        </p:sp>
      </p:grpSp>
      <p:grpSp>
        <p:nvGrpSpPr>
          <p:cNvPr id="12" name="Group 34"/>
          <p:cNvGrpSpPr/>
          <p:nvPr/>
        </p:nvGrpSpPr>
        <p:grpSpPr>
          <a:xfrm>
            <a:off x="372536" y="5063075"/>
            <a:ext cx="8411066" cy="1049858"/>
            <a:chOff x="372536" y="5063075"/>
            <a:chExt cx="8411066" cy="1049858"/>
          </a:xfrm>
        </p:grpSpPr>
        <p:sp>
          <p:nvSpPr>
            <p:cNvPr id="33" name="TextBox 32"/>
            <p:cNvSpPr txBox="1"/>
            <p:nvPr/>
          </p:nvSpPr>
          <p:spPr>
            <a:xfrm>
              <a:off x="372536" y="5232400"/>
              <a:ext cx="553998" cy="880533"/>
            </a:xfrm>
            <a:prstGeom prst="rect">
              <a:avLst/>
            </a:prstGeom>
            <a:noFill/>
          </p:spPr>
          <p:txBody>
            <a:bodyPr vert="wordArtVert" wrap="square" rtlCol="0">
              <a:spAutoFit/>
            </a:bodyPr>
            <a:lstStyle/>
            <a:p>
              <a:r>
                <a:rPr lang="en-US" sz="2400" dirty="0" smtClean="0">
                  <a:solidFill>
                    <a:srgbClr val="FFFFFF"/>
                  </a:solidFill>
                </a:rPr>
                <a:t>QPI</a:t>
              </a:r>
              <a:endParaRPr lang="en-US" sz="2400" dirty="0">
                <a:solidFill>
                  <a:srgbClr val="FFFFFF"/>
                </a:solidFill>
              </a:endParaRPr>
            </a:p>
          </p:txBody>
        </p:sp>
        <p:sp>
          <p:nvSpPr>
            <p:cNvPr id="34" name="TextBox 33"/>
            <p:cNvSpPr txBox="1"/>
            <p:nvPr/>
          </p:nvSpPr>
          <p:spPr>
            <a:xfrm>
              <a:off x="8229604" y="5063075"/>
              <a:ext cx="553998" cy="880533"/>
            </a:xfrm>
            <a:prstGeom prst="rect">
              <a:avLst/>
            </a:prstGeom>
            <a:noFill/>
          </p:spPr>
          <p:txBody>
            <a:bodyPr vert="wordArtVert" wrap="square" rtlCol="0">
              <a:spAutoFit/>
            </a:bodyPr>
            <a:lstStyle/>
            <a:p>
              <a:r>
                <a:rPr lang="en-US" sz="2400" dirty="0" smtClean="0">
                  <a:solidFill>
                    <a:srgbClr val="FFFFFF"/>
                  </a:solidFill>
                </a:rPr>
                <a:t>QPI</a:t>
              </a:r>
              <a:endParaRPr lang="en-US" sz="2400" dirty="0">
                <a:solidFill>
                  <a:srgbClr val="FFFFFF"/>
                </a:solidFill>
              </a:endParaRPr>
            </a:p>
          </p:txBody>
        </p:sp>
      </p:grpSp>
      <p:grpSp>
        <p:nvGrpSpPr>
          <p:cNvPr id="13" name="Group 61"/>
          <p:cNvGrpSpPr/>
          <p:nvPr/>
        </p:nvGrpSpPr>
        <p:grpSpPr>
          <a:xfrm>
            <a:off x="431800" y="711200"/>
            <a:ext cx="8319294" cy="2185988"/>
            <a:chOff x="431800" y="711200"/>
            <a:chExt cx="8319294" cy="2185988"/>
          </a:xfrm>
        </p:grpSpPr>
        <p:sp>
          <p:nvSpPr>
            <p:cNvPr id="15" name="TextBox 14"/>
            <p:cNvSpPr txBox="1"/>
            <p:nvPr/>
          </p:nvSpPr>
          <p:spPr>
            <a:xfrm>
              <a:off x="2866593" y="904597"/>
              <a:ext cx="4787274" cy="584776"/>
            </a:xfrm>
            <a:prstGeom prst="rect">
              <a:avLst/>
            </a:prstGeom>
            <a:noFill/>
          </p:spPr>
          <p:txBody>
            <a:bodyPr wrap="square" rtlCol="0">
              <a:spAutoFit/>
            </a:bodyPr>
            <a:lstStyle/>
            <a:p>
              <a:r>
                <a:rPr lang="en-US" sz="3200" dirty="0" smtClean="0">
                  <a:solidFill>
                    <a:schemeClr val="bg1"/>
                  </a:solidFill>
                </a:rPr>
                <a:t>Memory Controller</a:t>
              </a:r>
              <a:endParaRPr lang="en-US" sz="3200" dirty="0">
                <a:solidFill>
                  <a:schemeClr val="bg1"/>
                </a:solidFill>
              </a:endParaRPr>
            </a:p>
          </p:txBody>
        </p:sp>
        <p:grpSp>
          <p:nvGrpSpPr>
            <p:cNvPr id="14" name="Group 60"/>
            <p:cNvGrpSpPr/>
            <p:nvPr/>
          </p:nvGrpSpPr>
          <p:grpSpPr>
            <a:xfrm>
              <a:off x="431800" y="711200"/>
              <a:ext cx="8319294" cy="2185988"/>
              <a:chOff x="431800" y="711200"/>
              <a:chExt cx="8319294" cy="2185988"/>
            </a:xfrm>
          </p:grpSpPr>
          <p:cxnSp>
            <p:nvCxnSpPr>
              <p:cNvPr id="38" name="Straight Connector 37"/>
              <p:cNvCxnSpPr/>
              <p:nvPr/>
            </p:nvCxnSpPr>
            <p:spPr>
              <a:xfrm>
                <a:off x="457200" y="762000"/>
                <a:ext cx="8280400" cy="50800"/>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11906" y="1143000"/>
                <a:ext cx="864394" cy="794"/>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8350250" y="1212850"/>
                <a:ext cx="8001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0800000">
                <a:off x="4914900" y="1612900"/>
                <a:ext cx="38227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4305300" y="2247900"/>
                <a:ext cx="12446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0800000">
                <a:off x="4279900" y="2895600"/>
                <a:ext cx="6223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3625850" y="2228850"/>
                <a:ext cx="12827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0800000">
                <a:off x="431800" y="1587500"/>
                <a:ext cx="3835400" cy="1588"/>
              </a:xfrm>
              <a:prstGeom prst="line">
                <a:avLst/>
              </a:prstGeom>
              <a:ln w="762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cxnSp>
        <p:nvCxnSpPr>
          <p:cNvPr id="40" name="Straight Arrow Connector 39"/>
          <p:cNvCxnSpPr/>
          <p:nvPr/>
        </p:nvCxnSpPr>
        <p:spPr>
          <a:xfrm>
            <a:off x="419100" y="6807200"/>
            <a:ext cx="83820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3558111" y="6514068"/>
            <a:ext cx="1853091" cy="338554"/>
          </a:xfrm>
          <a:prstGeom prst="rect">
            <a:avLst/>
          </a:prstGeom>
          <a:noFill/>
        </p:spPr>
        <p:txBody>
          <a:bodyPr wrap="none" rtlCol="0">
            <a:spAutoFit/>
          </a:bodyPr>
          <a:lstStyle/>
          <a:p>
            <a:r>
              <a:rPr lang="en-US" sz="1600" dirty="0" smtClean="0"/>
              <a:t>18.9 mm (0.75 inch)</a:t>
            </a:r>
            <a:endParaRPr lang="en-US" sz="1600" dirty="0"/>
          </a:p>
        </p:txBody>
      </p:sp>
      <p:cxnSp>
        <p:nvCxnSpPr>
          <p:cNvPr id="43" name="Straight Arrow Connector 42"/>
          <p:cNvCxnSpPr/>
          <p:nvPr/>
        </p:nvCxnSpPr>
        <p:spPr>
          <a:xfrm rot="5400000" flipH="1" flipV="1">
            <a:off x="-2628900" y="3657600"/>
            <a:ext cx="5905500" cy="381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0" y="2577264"/>
            <a:ext cx="430887" cy="1760758"/>
          </a:xfrm>
          <a:prstGeom prst="rect">
            <a:avLst/>
          </a:prstGeom>
          <a:noFill/>
        </p:spPr>
        <p:txBody>
          <a:bodyPr vert="vert270" wrap="none" rtlCol="0">
            <a:spAutoFit/>
          </a:bodyPr>
          <a:lstStyle/>
          <a:p>
            <a:r>
              <a:rPr lang="en-US" sz="1600" dirty="0" smtClean="0"/>
              <a:t>13.6 mm (0.54 inch)</a:t>
            </a:r>
            <a:endParaRPr lang="en-US" sz="1600" dirty="0"/>
          </a:p>
        </p:txBody>
      </p:sp>
      <p:sp>
        <p:nvSpPr>
          <p:cNvPr id="51" name="Date Placeholder 50"/>
          <p:cNvSpPr>
            <a:spLocks noGrp="1"/>
          </p:cNvSpPr>
          <p:nvPr>
            <p:ph type="dt" sz="half" idx="10"/>
          </p:nvPr>
        </p:nvSpPr>
        <p:spPr/>
        <p:txBody>
          <a:bodyPr/>
          <a:lstStyle/>
          <a:p>
            <a:fld id="{228C37F5-E6AA-A84F-B2E7-DD50C280314D}" type="datetime1">
              <a:rPr lang="en-US" smtClean="0"/>
              <a:pPr/>
              <a:t>8/9/2011</a:t>
            </a:fld>
            <a:endParaRPr lang="en-US" dirty="0"/>
          </a:p>
        </p:txBody>
      </p:sp>
      <p:sp>
        <p:nvSpPr>
          <p:cNvPr id="52" name="Footer Placeholder 51"/>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 Point</a:t>
            </a:r>
            <a:endParaRPr lang="en-US" dirty="0"/>
          </a:p>
        </p:txBody>
      </p:sp>
      <p:sp>
        <p:nvSpPr>
          <p:cNvPr id="3" name="Content Placeholder 2"/>
          <p:cNvSpPr>
            <a:spLocks noGrp="1"/>
          </p:cNvSpPr>
          <p:nvPr>
            <p:ph idx="1"/>
          </p:nvPr>
        </p:nvSpPr>
        <p:spPr>
          <a:xfrm>
            <a:off x="457200" y="1600200"/>
            <a:ext cx="8229600" cy="4868333"/>
          </a:xfrm>
        </p:spPr>
        <p:txBody>
          <a:bodyPr>
            <a:normAutofit lnSpcReduction="10000"/>
          </a:bodyPr>
          <a:lstStyle/>
          <a:p>
            <a:r>
              <a:rPr lang="en-US" dirty="0" smtClean="0"/>
              <a:t>Currently, we know to use floating point to represent real numbers.</a:t>
            </a:r>
          </a:p>
          <a:p>
            <a:pPr lvl="1"/>
            <a:r>
              <a:rPr lang="en-US" dirty="0" smtClean="0"/>
              <a:t>Lots of advantages - Covers wide range of numeric values,  representations for +/- infinity, </a:t>
            </a:r>
            <a:r>
              <a:rPr lang="en-US" dirty="0" err="1" smtClean="0"/>
              <a:t>NaN</a:t>
            </a:r>
            <a:r>
              <a:rPr lang="en-US" dirty="0" smtClean="0"/>
              <a:t>.</a:t>
            </a:r>
          </a:p>
          <a:p>
            <a:r>
              <a:rPr lang="en-US" dirty="0" smtClean="0"/>
              <a:t>When might we be unable to use Floating Point?</a:t>
            </a:r>
          </a:p>
          <a:p>
            <a:r>
              <a:rPr lang="en-US" dirty="0" smtClean="0"/>
              <a:t> Embedded systems or microcontrollers (no floating point unit)</a:t>
            </a:r>
          </a:p>
          <a:p>
            <a:r>
              <a:rPr lang="en-US" dirty="0" smtClean="0"/>
              <a:t>Note: Probably better to use floating point when it’s available!</a:t>
            </a:r>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Summer 2011 -- 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 Point</a:t>
            </a:r>
            <a:endParaRPr lang="en-US" dirty="0"/>
          </a:p>
        </p:txBody>
      </p:sp>
      <p:sp>
        <p:nvSpPr>
          <p:cNvPr id="3" name="Content Placeholder 2"/>
          <p:cNvSpPr>
            <a:spLocks noGrp="1"/>
          </p:cNvSpPr>
          <p:nvPr>
            <p:ph idx="1"/>
          </p:nvPr>
        </p:nvSpPr>
        <p:spPr/>
        <p:txBody>
          <a:bodyPr>
            <a:normAutofit lnSpcReduction="10000"/>
          </a:bodyPr>
          <a:lstStyle/>
          <a:p>
            <a:r>
              <a:rPr lang="en-US" dirty="0" smtClean="0"/>
              <a:t>Idea: Use an integer to count by fractions of a value. Fractions determined by programmer (must be consistent).</a:t>
            </a:r>
          </a:p>
          <a:p>
            <a:r>
              <a:rPr lang="en-US" dirty="0" smtClean="0"/>
              <a:t>Examples:</a:t>
            </a:r>
          </a:p>
          <a:p>
            <a:pPr lvl="1"/>
            <a:r>
              <a:rPr lang="en-US" dirty="0" err="1" smtClean="0"/>
              <a:t>int</a:t>
            </a:r>
            <a:r>
              <a:rPr lang="en-US" dirty="0" smtClean="0"/>
              <a:t> seconds = </a:t>
            </a:r>
            <a:r>
              <a:rPr lang="en-US" dirty="0" smtClean="0"/>
              <a:t>2</a:t>
            </a:r>
            <a:r>
              <a:rPr lang="en-US" dirty="0" smtClean="0"/>
              <a:t>000; //counts by milliseconds</a:t>
            </a:r>
          </a:p>
          <a:p>
            <a:pPr lvl="1"/>
            <a:r>
              <a:rPr lang="en-US" dirty="0" err="1" smtClean="0"/>
              <a:t>int</a:t>
            </a:r>
            <a:r>
              <a:rPr lang="en-US" dirty="0" smtClean="0"/>
              <a:t> start = 65536; //counts by 2</a:t>
            </a:r>
            <a:r>
              <a:rPr lang="en-US" baseline="30000" dirty="0" smtClean="0"/>
              <a:t>-16</a:t>
            </a:r>
            <a:r>
              <a:rPr lang="en-US" dirty="0" smtClean="0"/>
              <a:t>ths.</a:t>
            </a:r>
          </a:p>
          <a:p>
            <a:r>
              <a:rPr lang="en-US" dirty="0" smtClean="0"/>
              <a:t>Addition/subtraction simple. Multiplication?</a:t>
            </a:r>
          </a:p>
          <a:p>
            <a:r>
              <a:rPr lang="en-US" dirty="0" smtClean="0"/>
              <a:t>Less range than floating point, greater precision (at certain magnitudes).</a:t>
            </a:r>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Summer 2011 -- 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 of Numbers Represented</a:t>
            </a:r>
            <a:endParaRPr lang="en-US" dirty="0"/>
          </a:p>
        </p:txBody>
      </p:sp>
      <p:sp>
        <p:nvSpPr>
          <p:cNvPr id="3" name="Content Placeholder 2"/>
          <p:cNvSpPr>
            <a:spLocks noGrp="1"/>
          </p:cNvSpPr>
          <p:nvPr>
            <p:ph idx="1"/>
          </p:nvPr>
        </p:nvSpPr>
        <p:spPr/>
        <p:txBody>
          <a:bodyPr/>
          <a:lstStyle/>
          <a:p>
            <a:r>
              <a:rPr lang="en-US" dirty="0" smtClean="0"/>
              <a:t>Fixed Point:</a:t>
            </a:r>
          </a:p>
          <a:p>
            <a:endParaRPr lang="en-US" dirty="0" smtClean="0"/>
          </a:p>
          <a:p>
            <a:endParaRPr lang="en-US" dirty="0" smtClean="0"/>
          </a:p>
          <a:p>
            <a:r>
              <a:rPr lang="en-US" dirty="0" smtClean="0"/>
              <a:t>Floating Point:</a:t>
            </a:r>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Summer 2011 -- 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42</a:t>
            </a:fld>
            <a:endParaRPr lang="en-US" dirty="0"/>
          </a:p>
        </p:txBody>
      </p:sp>
      <p:pic>
        <p:nvPicPr>
          <p:cNvPr id="52227" name="Picture 3"/>
          <p:cNvPicPr>
            <a:picLocks noChangeAspect="1" noChangeArrowheads="1"/>
          </p:cNvPicPr>
          <p:nvPr/>
        </p:nvPicPr>
        <p:blipFill>
          <a:blip r:embed="rId2"/>
          <a:srcRect/>
          <a:stretch>
            <a:fillRect/>
          </a:stretch>
        </p:blipFill>
        <p:spPr bwMode="auto">
          <a:xfrm>
            <a:off x="868892" y="2455864"/>
            <a:ext cx="7677150" cy="523875"/>
          </a:xfrm>
          <a:prstGeom prst="rect">
            <a:avLst/>
          </a:prstGeom>
          <a:noFill/>
          <a:ln w="9525">
            <a:noFill/>
            <a:miter lim="800000"/>
            <a:headEnd/>
            <a:tailEnd/>
          </a:ln>
        </p:spPr>
      </p:pic>
      <p:pic>
        <p:nvPicPr>
          <p:cNvPr id="52228" name="Picture 4"/>
          <p:cNvPicPr>
            <a:picLocks noChangeAspect="1" noChangeArrowheads="1"/>
          </p:cNvPicPr>
          <p:nvPr/>
        </p:nvPicPr>
        <p:blipFill>
          <a:blip r:embed="rId3"/>
          <a:srcRect/>
          <a:stretch>
            <a:fillRect/>
          </a:stretch>
        </p:blipFill>
        <p:spPr bwMode="auto">
          <a:xfrm>
            <a:off x="822324" y="4142317"/>
            <a:ext cx="7753350" cy="57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vs. Interrupts</a:t>
            </a:r>
            <a:endParaRPr lang="en-US" dirty="0"/>
          </a:p>
        </p:txBody>
      </p:sp>
      <p:sp>
        <p:nvSpPr>
          <p:cNvPr id="3" name="Content Placeholder 2"/>
          <p:cNvSpPr>
            <a:spLocks noGrp="1"/>
          </p:cNvSpPr>
          <p:nvPr>
            <p:ph idx="1"/>
          </p:nvPr>
        </p:nvSpPr>
        <p:spPr/>
        <p:txBody>
          <a:bodyPr>
            <a:normAutofit fontScale="92500"/>
          </a:bodyPr>
          <a:lstStyle/>
          <a:p>
            <a:r>
              <a:rPr lang="en-US" dirty="0" smtClean="0"/>
              <a:t>Need to communicate asynchronously between two components.</a:t>
            </a:r>
          </a:p>
          <a:p>
            <a:pPr lvl="1"/>
            <a:r>
              <a:rPr lang="en-US" dirty="0" smtClean="0"/>
              <a:t>Asynchronous - No common clock for timing</a:t>
            </a:r>
          </a:p>
          <a:p>
            <a:pPr lvl="1"/>
            <a:r>
              <a:rPr lang="en-US" dirty="0" smtClean="0"/>
              <a:t>Often: CPU communicating with Peripheral Device.</a:t>
            </a:r>
          </a:p>
          <a:p>
            <a:r>
              <a:rPr lang="en-US" dirty="0" smtClean="0"/>
              <a:t>Two communication options:</a:t>
            </a:r>
          </a:p>
          <a:p>
            <a:pPr lvl="1"/>
            <a:r>
              <a:rPr lang="en-US" dirty="0" smtClean="0"/>
              <a:t>Polling: Repeatedly check to see if the device has sent something.</a:t>
            </a:r>
          </a:p>
          <a:p>
            <a:pPr lvl="1"/>
            <a:r>
              <a:rPr lang="en-US" dirty="0" smtClean="0"/>
              <a:t>Interrupts: Have device trigger an interrupt when it’s ready.</a:t>
            </a:r>
          </a:p>
          <a:p>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Summer 2011 -- 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Advantages</a:t>
            </a:r>
            <a:endParaRPr lang="en-US" dirty="0"/>
          </a:p>
        </p:txBody>
      </p:sp>
      <p:sp>
        <p:nvSpPr>
          <p:cNvPr id="3" name="Content Placeholder 2"/>
          <p:cNvSpPr>
            <a:spLocks noGrp="1"/>
          </p:cNvSpPr>
          <p:nvPr>
            <p:ph idx="1"/>
          </p:nvPr>
        </p:nvSpPr>
        <p:spPr/>
        <p:txBody>
          <a:bodyPr/>
          <a:lstStyle/>
          <a:p>
            <a:endParaRPr lang="en-US" dirty="0" smtClean="0"/>
          </a:p>
          <a:p>
            <a:r>
              <a:rPr lang="en-US" dirty="0" smtClean="0"/>
              <a:t>No overhead of Interrupt Service routine</a:t>
            </a:r>
          </a:p>
          <a:p>
            <a:r>
              <a:rPr lang="en-US" dirty="0" smtClean="0"/>
              <a:t>Steadier / more predictable performance.</a:t>
            </a:r>
          </a:p>
          <a:p>
            <a:r>
              <a:rPr lang="en-US" dirty="0" smtClean="0"/>
              <a:t>Easier to support/implement.</a:t>
            </a:r>
          </a:p>
          <a:p>
            <a:pPr lvl="1">
              <a:buNone/>
            </a:pPr>
            <a:endParaRPr lang="en-US" dirty="0" smtClean="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Summer 2011 -- 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Interrupt Advantages</a:t>
            </a:r>
            <a:endParaRPr lang="en-US" dirty="0"/>
          </a:p>
        </p:txBody>
      </p:sp>
      <p:sp>
        <p:nvSpPr>
          <p:cNvPr id="3" name="Content Placeholder 2"/>
          <p:cNvSpPr>
            <a:spLocks noGrp="1"/>
          </p:cNvSpPr>
          <p:nvPr>
            <p:ph idx="1"/>
          </p:nvPr>
        </p:nvSpPr>
        <p:spPr/>
        <p:txBody>
          <a:bodyPr/>
          <a:lstStyle/>
          <a:p>
            <a:endParaRPr lang="en-US" dirty="0" smtClean="0"/>
          </a:p>
          <a:p>
            <a:r>
              <a:rPr lang="en-US" dirty="0" smtClean="0"/>
              <a:t>Don’t waste time repeatedly checking device.</a:t>
            </a:r>
          </a:p>
          <a:p>
            <a:pPr lvl="1"/>
            <a:r>
              <a:rPr lang="en-US" dirty="0" smtClean="0"/>
              <a:t>Could be less network </a:t>
            </a:r>
            <a:r>
              <a:rPr lang="en-US" dirty="0" err="1" smtClean="0"/>
              <a:t>bandwith</a:t>
            </a:r>
            <a:r>
              <a:rPr lang="en-US" dirty="0" smtClean="0"/>
              <a:t>, less CPU utilization overall.</a:t>
            </a:r>
          </a:p>
          <a:p>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Summer 2011 -- 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vs. Interrupts</a:t>
            </a:r>
            <a:endParaRPr lang="en-US" dirty="0"/>
          </a:p>
        </p:txBody>
      </p:sp>
      <p:sp>
        <p:nvSpPr>
          <p:cNvPr id="3" name="Content Placeholder 2"/>
          <p:cNvSpPr>
            <a:spLocks noGrp="1"/>
          </p:cNvSpPr>
          <p:nvPr>
            <p:ph idx="1"/>
          </p:nvPr>
        </p:nvSpPr>
        <p:spPr/>
        <p:txBody>
          <a:bodyPr/>
          <a:lstStyle/>
          <a:p>
            <a:r>
              <a:rPr lang="en-US" dirty="0" smtClean="0"/>
              <a:t>We’ve seen examples of this so far:</a:t>
            </a:r>
          </a:p>
          <a:p>
            <a:pPr lvl="1"/>
            <a:r>
              <a:rPr lang="en-US" dirty="0" smtClean="0"/>
              <a:t>Critical section implementation in MIPS - Polling.</a:t>
            </a:r>
          </a:p>
          <a:p>
            <a:pPr lvl="2"/>
            <a:r>
              <a:rPr lang="en-US" dirty="0" smtClean="0"/>
              <a:t>Repeatedly check the lock to see if it’s free.</a:t>
            </a:r>
          </a:p>
          <a:p>
            <a:pPr lvl="1"/>
            <a:r>
              <a:rPr lang="en-US" dirty="0" err="1" smtClean="0"/>
              <a:t>MapReduce</a:t>
            </a:r>
            <a:r>
              <a:rPr lang="en-US" dirty="0" smtClean="0"/>
              <a:t> master node checking on worker nodes - Polling.</a:t>
            </a:r>
          </a:p>
          <a:p>
            <a:pPr lvl="1"/>
            <a:r>
              <a:rPr lang="en-US" dirty="0" smtClean="0"/>
              <a:t>Exceptions - Interrupt.</a:t>
            </a:r>
          </a:p>
          <a:p>
            <a:pPr lvl="1"/>
            <a:r>
              <a:rPr lang="en-US" dirty="0" smtClean="0"/>
              <a:t>Other examples?</a:t>
            </a:r>
          </a:p>
          <a:p>
            <a:pPr lvl="2"/>
            <a:endParaRPr lang="en-US" dirty="0"/>
          </a:p>
        </p:txBody>
      </p:sp>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Summer 2011 -- 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In Conclusion”</a:t>
            </a:r>
            <a:endParaRPr lang="en-US" dirty="0"/>
          </a:p>
        </p:txBody>
      </p:sp>
      <p:sp>
        <p:nvSpPr>
          <p:cNvPr id="3" name="Content Placeholder 2"/>
          <p:cNvSpPr>
            <a:spLocks noGrp="1"/>
          </p:cNvSpPr>
          <p:nvPr>
            <p:ph idx="1"/>
          </p:nvPr>
        </p:nvSpPr>
        <p:spPr>
          <a:xfrm>
            <a:off x="457200" y="1473200"/>
            <a:ext cx="8432800" cy="4817533"/>
          </a:xfrm>
        </p:spPr>
        <p:txBody>
          <a:bodyPr>
            <a:normAutofit lnSpcReduction="10000"/>
          </a:bodyPr>
          <a:lstStyle/>
          <a:p>
            <a:r>
              <a:rPr lang="en-US" dirty="0" smtClean="0"/>
              <a:t>Performance, Intel chip manufacturing</a:t>
            </a:r>
            <a:br>
              <a:rPr lang="en-US" dirty="0" smtClean="0"/>
            </a:br>
            <a:r>
              <a:rPr lang="en-US" dirty="0" smtClean="0"/>
              <a:t>=&gt;  x86 ISA dominates Desktops/Servers</a:t>
            </a:r>
          </a:p>
          <a:p>
            <a:pPr lvl="1"/>
            <a:r>
              <a:rPr lang="en-US" dirty="0" smtClean="0"/>
              <a:t>Speculative execution: branch prediction, out of order execution, data prefetching</a:t>
            </a:r>
          </a:p>
          <a:p>
            <a:pPr lvl="1"/>
            <a:r>
              <a:rPr lang="en-US" dirty="0" smtClean="0"/>
              <a:t>Hardware translation and optimization of instruction sequences</a:t>
            </a:r>
          </a:p>
          <a:p>
            <a:pPr lvl="1"/>
            <a:r>
              <a:rPr lang="en-US" dirty="0" smtClean="0"/>
              <a:t>Opportunistic acceleration (Turbo Mode)</a:t>
            </a:r>
          </a:p>
          <a:p>
            <a:r>
              <a:rPr lang="en-US" dirty="0" smtClean="0"/>
              <a:t>Cost, energy =&gt; RISC ISA dominates mobile personal devices, embedded computing, games</a:t>
            </a:r>
          </a:p>
          <a:p>
            <a:r>
              <a:rPr lang="en-US" dirty="0" smtClean="0"/>
              <a:t>What will the future hold for </a:t>
            </a:r>
            <a:r>
              <a:rPr lang="en-US" dirty="0" err="1" smtClean="0"/>
              <a:t>client+cloud</a:t>
            </a:r>
            <a:r>
              <a:rPr lang="en-US" dirty="0" smtClean="0"/>
              <a:t>?</a:t>
            </a:r>
          </a:p>
        </p:txBody>
      </p:sp>
      <p:sp>
        <p:nvSpPr>
          <p:cNvPr id="4" name="Date Placeholder 3"/>
          <p:cNvSpPr>
            <a:spLocks noGrp="1"/>
          </p:cNvSpPr>
          <p:nvPr>
            <p:ph type="dt" sz="half" idx="10"/>
          </p:nvPr>
        </p:nvSpPr>
        <p:spPr/>
        <p:txBody>
          <a:bodyPr/>
          <a:lstStyle/>
          <a:p>
            <a:fld id="{65286991-5264-D147-87B9-D5B04AF5DF50}"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smtClean="0"/>
              <a:t>Fall 2010 -- Lecture #38</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47</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halem_Core.jpg"/>
          <p:cNvPicPr>
            <a:picLocks noChangeAspect="1"/>
          </p:cNvPicPr>
          <p:nvPr/>
        </p:nvPicPr>
        <p:blipFill>
          <a:blip r:embed="rId3"/>
          <a:stretch>
            <a:fillRect/>
          </a:stretch>
        </p:blipFill>
        <p:spPr>
          <a:xfrm rot="5400000">
            <a:off x="2259866" y="1618826"/>
            <a:ext cx="6842384" cy="3604732"/>
          </a:xfrm>
          <a:prstGeom prst="rect">
            <a:avLst/>
          </a:prstGeom>
        </p:spPr>
      </p:pic>
      <p:grpSp>
        <p:nvGrpSpPr>
          <p:cNvPr id="2" name="Group 38"/>
          <p:cNvGrpSpPr/>
          <p:nvPr/>
        </p:nvGrpSpPr>
        <p:grpSpPr>
          <a:xfrm>
            <a:off x="5421300" y="0"/>
            <a:ext cx="2052716" cy="2293465"/>
            <a:chOff x="5421300" y="0"/>
            <a:chExt cx="2052716" cy="2293465"/>
          </a:xfrm>
        </p:grpSpPr>
        <p:sp>
          <p:nvSpPr>
            <p:cNvPr id="23" name="Rectangle 22"/>
            <p:cNvSpPr/>
            <p:nvPr/>
          </p:nvSpPr>
          <p:spPr>
            <a:xfrm rot="5400000">
              <a:off x="5300925" y="120375"/>
              <a:ext cx="2293465" cy="2052716"/>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rot="5400000" flipH="1">
              <a:off x="6028031" y="479938"/>
              <a:ext cx="923330" cy="1371601"/>
            </a:xfrm>
            <a:prstGeom prst="rect">
              <a:avLst/>
            </a:prstGeom>
            <a:noFill/>
          </p:spPr>
          <p:txBody>
            <a:bodyPr vert="vert270" wrap="square" rtlCol="0">
              <a:spAutoFit/>
            </a:bodyPr>
            <a:lstStyle/>
            <a:p>
              <a:r>
                <a:rPr lang="en-US" sz="2400" dirty="0" smtClean="0">
                  <a:solidFill>
                    <a:schemeClr val="bg1"/>
                  </a:solidFill>
                </a:rPr>
                <a:t>Execution Units</a:t>
              </a:r>
              <a:endParaRPr lang="en-US" sz="2400" dirty="0">
                <a:solidFill>
                  <a:schemeClr val="bg1"/>
                </a:solidFill>
              </a:endParaRPr>
            </a:p>
          </p:txBody>
        </p:sp>
      </p:grpSp>
      <p:sp>
        <p:nvSpPr>
          <p:cNvPr id="5" name="Slide Number Placeholder 3"/>
          <p:cNvSpPr>
            <a:spLocks noGrp="1"/>
          </p:cNvSpPr>
          <p:nvPr>
            <p:ph type="sldNum" sz="quarter" idx="11"/>
          </p:nvPr>
        </p:nvSpPr>
        <p:spPr>
          <a:xfrm>
            <a:off x="5892800" y="6356351"/>
            <a:ext cx="2895600" cy="365125"/>
          </a:xfrm>
        </p:spPr>
        <p:txBody>
          <a:bodyPr/>
          <a:lstStyle/>
          <a:p>
            <a:fld id="{A39EF418-3D62-024D-BEC3-8984017D1150}" type="slidenum">
              <a:rPr lang="en-US"/>
              <a:pPr/>
              <a:t>5</a:t>
            </a:fld>
            <a:endParaRPr lang="en-US" b="0">
              <a:solidFill>
                <a:srgbClr val="FBBA03"/>
              </a:solidFill>
            </a:endParaRPr>
          </a:p>
        </p:txBody>
      </p:sp>
      <p:sp>
        <p:nvSpPr>
          <p:cNvPr id="1856514" name="Rectangle 2"/>
          <p:cNvSpPr>
            <a:spLocks noGrp="1" noChangeArrowheads="1"/>
          </p:cNvSpPr>
          <p:nvPr>
            <p:ph type="title"/>
          </p:nvPr>
        </p:nvSpPr>
        <p:spPr>
          <a:xfrm>
            <a:off x="0" y="0"/>
            <a:ext cx="2641600" cy="1143000"/>
          </a:xfrm>
        </p:spPr>
        <p:txBody>
          <a:bodyPr>
            <a:normAutofit fontScale="90000"/>
          </a:bodyPr>
          <a:lstStyle/>
          <a:p>
            <a:r>
              <a:rPr lang="en-US" dirty="0"/>
              <a:t>Core Area Breakdown</a:t>
            </a:r>
          </a:p>
        </p:txBody>
      </p:sp>
      <p:grpSp>
        <p:nvGrpSpPr>
          <p:cNvPr id="3" name="Group 6"/>
          <p:cNvGrpSpPr/>
          <p:nvPr/>
        </p:nvGrpSpPr>
        <p:grpSpPr>
          <a:xfrm rot="5400000">
            <a:off x="5567165" y="4884551"/>
            <a:ext cx="2686269" cy="1229396"/>
            <a:chOff x="863600" y="4622326"/>
            <a:chExt cx="7433733" cy="1930875"/>
          </a:xfrm>
        </p:grpSpPr>
        <p:sp>
          <p:nvSpPr>
            <p:cNvPr id="9" name="TextBox 8"/>
            <p:cNvSpPr txBox="1"/>
            <p:nvPr/>
          </p:nvSpPr>
          <p:spPr>
            <a:xfrm>
              <a:off x="2996963" y="4622326"/>
              <a:ext cx="3917877" cy="1806216"/>
            </a:xfrm>
            <a:prstGeom prst="rect">
              <a:avLst/>
            </a:prstGeom>
            <a:noFill/>
          </p:spPr>
          <p:txBody>
            <a:bodyPr vert="vert270" wrap="square" rtlCol="0">
              <a:spAutoFit/>
            </a:bodyPr>
            <a:lstStyle/>
            <a:p>
              <a:r>
                <a:rPr lang="en-US" sz="2000" dirty="0" smtClean="0">
                  <a:solidFill>
                    <a:schemeClr val="bg1"/>
                  </a:solidFill>
                </a:rPr>
                <a:t>L2 Cache &amp; Interrupt Servicing</a:t>
              </a:r>
              <a:endParaRPr lang="en-US" sz="2000" dirty="0">
                <a:solidFill>
                  <a:schemeClr val="bg1"/>
                </a:solidFill>
              </a:endParaRPr>
            </a:p>
          </p:txBody>
        </p:sp>
        <p:sp>
          <p:nvSpPr>
            <p:cNvPr id="8" name="Rectangle 7"/>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9"/>
          <p:cNvGrpSpPr/>
          <p:nvPr/>
        </p:nvGrpSpPr>
        <p:grpSpPr>
          <a:xfrm rot="5400000">
            <a:off x="4547926" y="5119989"/>
            <a:ext cx="2686270" cy="758522"/>
            <a:chOff x="863601" y="4622800"/>
            <a:chExt cx="7433733" cy="2063543"/>
          </a:xfrm>
        </p:grpSpPr>
        <p:sp>
          <p:nvSpPr>
            <p:cNvPr id="11" name="Rectangle 10"/>
            <p:cNvSpPr/>
            <p:nvPr/>
          </p:nvSpPr>
          <p:spPr>
            <a:xfrm>
              <a:off x="863601" y="4622800"/>
              <a:ext cx="7433733" cy="2063543"/>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784039" y="4751551"/>
              <a:ext cx="4343731" cy="1658401"/>
            </a:xfrm>
            <a:prstGeom prst="rect">
              <a:avLst/>
            </a:prstGeom>
            <a:noFill/>
          </p:spPr>
          <p:txBody>
            <a:bodyPr vert="vert270" wrap="square" rtlCol="0">
              <a:spAutoFit/>
            </a:bodyPr>
            <a:lstStyle/>
            <a:p>
              <a:r>
                <a:rPr lang="en-US" dirty="0" err="1" smtClean="0">
                  <a:solidFill>
                    <a:schemeClr val="bg1"/>
                  </a:solidFill>
                </a:rPr>
                <a:t>Vir-tual</a:t>
              </a:r>
              <a:r>
                <a:rPr lang="en-US" dirty="0" smtClean="0">
                  <a:solidFill>
                    <a:schemeClr val="bg1"/>
                  </a:solidFill>
                </a:rPr>
                <a:t> Memory, TLB</a:t>
              </a:r>
              <a:endParaRPr lang="en-US" dirty="0">
                <a:solidFill>
                  <a:schemeClr val="bg1"/>
                </a:solidFill>
              </a:endParaRPr>
            </a:p>
          </p:txBody>
        </p:sp>
      </p:grpSp>
      <p:grpSp>
        <p:nvGrpSpPr>
          <p:cNvPr id="7" name="Group 12"/>
          <p:cNvGrpSpPr/>
          <p:nvPr/>
        </p:nvGrpSpPr>
        <p:grpSpPr>
          <a:xfrm rot="5400000">
            <a:off x="3786731" y="5144459"/>
            <a:ext cx="2686269" cy="709581"/>
            <a:chOff x="863600" y="4622801"/>
            <a:chExt cx="7433733" cy="1930400"/>
          </a:xfrm>
        </p:grpSpPr>
        <p:sp>
          <p:nvSpPr>
            <p:cNvPr id="14" name="Rectangle 13"/>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167306" y="4721718"/>
              <a:ext cx="3577194" cy="1727504"/>
            </a:xfrm>
            <a:prstGeom prst="rect">
              <a:avLst/>
            </a:prstGeom>
            <a:noFill/>
          </p:spPr>
          <p:txBody>
            <a:bodyPr vert="vert270" wrap="square" rtlCol="0">
              <a:spAutoFit/>
            </a:bodyPr>
            <a:lstStyle/>
            <a:p>
              <a:r>
                <a:rPr lang="en-US" dirty="0" err="1" smtClean="0">
                  <a:solidFill>
                    <a:schemeClr val="bg1"/>
                  </a:solidFill>
                </a:rPr>
                <a:t>Brnch</a:t>
              </a:r>
              <a:r>
                <a:rPr lang="en-US" dirty="0" smtClean="0">
                  <a:solidFill>
                    <a:schemeClr val="bg1"/>
                  </a:solidFill>
                </a:rPr>
                <a:t> Pre-</a:t>
              </a:r>
              <a:r>
                <a:rPr lang="en-US" dirty="0" err="1" smtClean="0">
                  <a:solidFill>
                    <a:schemeClr val="bg1"/>
                  </a:solidFill>
                </a:rPr>
                <a:t>dic-tion</a:t>
              </a:r>
              <a:endParaRPr lang="en-US" dirty="0">
                <a:solidFill>
                  <a:schemeClr val="bg1"/>
                </a:solidFill>
              </a:endParaRPr>
            </a:p>
          </p:txBody>
        </p:sp>
      </p:grpSp>
      <p:grpSp>
        <p:nvGrpSpPr>
          <p:cNvPr id="10" name="Group 15"/>
          <p:cNvGrpSpPr/>
          <p:nvPr/>
        </p:nvGrpSpPr>
        <p:grpSpPr>
          <a:xfrm rot="5400000">
            <a:off x="2994789" y="5036754"/>
            <a:ext cx="2686269" cy="924990"/>
            <a:chOff x="863600" y="4622801"/>
            <a:chExt cx="7433733" cy="1930400"/>
          </a:xfrm>
        </p:grpSpPr>
        <p:sp>
          <p:nvSpPr>
            <p:cNvPr id="17" name="Rectangle 16"/>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996973" y="4777884"/>
              <a:ext cx="3917877" cy="1672752"/>
            </a:xfrm>
            <a:prstGeom prst="rect">
              <a:avLst/>
            </a:prstGeom>
            <a:noFill/>
          </p:spPr>
          <p:txBody>
            <a:bodyPr vert="vert270" wrap="square" rtlCol="0">
              <a:spAutoFit/>
            </a:bodyPr>
            <a:lstStyle/>
            <a:p>
              <a:r>
                <a:rPr lang="en-US" sz="2000" dirty="0" smtClean="0">
                  <a:solidFill>
                    <a:schemeClr val="bg1"/>
                  </a:solidFill>
                </a:rPr>
                <a:t>L1 Inst cache &amp; Inst Fetch</a:t>
              </a:r>
              <a:endParaRPr lang="en-US" sz="2000" dirty="0">
                <a:solidFill>
                  <a:schemeClr val="bg1"/>
                </a:solidFill>
              </a:endParaRPr>
            </a:p>
          </p:txBody>
        </p:sp>
      </p:grpSp>
      <p:grpSp>
        <p:nvGrpSpPr>
          <p:cNvPr id="13" name="Group 18"/>
          <p:cNvGrpSpPr/>
          <p:nvPr/>
        </p:nvGrpSpPr>
        <p:grpSpPr>
          <a:xfrm rot="5400000">
            <a:off x="6092867" y="2774966"/>
            <a:ext cx="1862648" cy="924990"/>
            <a:chOff x="863600" y="4622801"/>
            <a:chExt cx="7433733" cy="1930400"/>
          </a:xfrm>
        </p:grpSpPr>
        <p:sp>
          <p:nvSpPr>
            <p:cNvPr id="20" name="Rectangle 19"/>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flipH="1">
              <a:off x="2102785" y="4742155"/>
              <a:ext cx="4421956" cy="1643256"/>
            </a:xfrm>
            <a:prstGeom prst="rect">
              <a:avLst/>
            </a:prstGeom>
            <a:noFill/>
          </p:spPr>
          <p:txBody>
            <a:bodyPr vert="vert270" wrap="square" rtlCol="0">
              <a:spAutoFit/>
            </a:bodyPr>
            <a:lstStyle/>
            <a:p>
              <a:r>
                <a:rPr lang="en-US" sz="2000" dirty="0" smtClean="0">
                  <a:solidFill>
                    <a:schemeClr val="bg1"/>
                  </a:solidFill>
                </a:rPr>
                <a:t>L1 Data cache</a:t>
              </a:r>
              <a:endParaRPr lang="en-US" sz="2000" dirty="0">
                <a:solidFill>
                  <a:schemeClr val="bg1"/>
                </a:solidFill>
              </a:endParaRPr>
            </a:p>
          </p:txBody>
        </p:sp>
      </p:grpSp>
      <p:grpSp>
        <p:nvGrpSpPr>
          <p:cNvPr id="16" name="Group 24"/>
          <p:cNvGrpSpPr/>
          <p:nvPr/>
        </p:nvGrpSpPr>
        <p:grpSpPr>
          <a:xfrm rot="5400000">
            <a:off x="3520637" y="380133"/>
            <a:ext cx="2293465" cy="1533201"/>
            <a:chOff x="863600" y="4622801"/>
            <a:chExt cx="7433733" cy="1930400"/>
          </a:xfrm>
        </p:grpSpPr>
        <p:sp>
          <p:nvSpPr>
            <p:cNvPr id="26" name="Rectangle 25"/>
            <p:cNvSpPr/>
            <p:nvPr/>
          </p:nvSpPr>
          <p:spPr>
            <a:xfrm>
              <a:off x="863600" y="4622801"/>
              <a:ext cx="7433733" cy="1930400"/>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flipH="1">
              <a:off x="2429769" y="4700707"/>
              <a:ext cx="4588895" cy="1806884"/>
            </a:xfrm>
            <a:prstGeom prst="rect">
              <a:avLst/>
            </a:prstGeom>
            <a:noFill/>
          </p:spPr>
          <p:txBody>
            <a:bodyPr vert="vert270" wrap="square" rtlCol="0">
              <a:spAutoFit/>
            </a:bodyPr>
            <a:lstStyle/>
            <a:p>
              <a:r>
                <a:rPr lang="en-US" sz="2000" dirty="0" smtClean="0">
                  <a:solidFill>
                    <a:schemeClr val="bg1"/>
                  </a:solidFill>
                </a:rPr>
                <a:t>Out-of-Order Scheduling &amp; Instruction Commit</a:t>
              </a:r>
              <a:endParaRPr lang="en-US" sz="2000" dirty="0">
                <a:solidFill>
                  <a:schemeClr val="bg1"/>
                </a:solidFill>
              </a:endParaRPr>
            </a:p>
          </p:txBody>
        </p:sp>
      </p:grpSp>
      <p:grpSp>
        <p:nvGrpSpPr>
          <p:cNvPr id="19" name="Group 35"/>
          <p:cNvGrpSpPr/>
          <p:nvPr/>
        </p:nvGrpSpPr>
        <p:grpSpPr>
          <a:xfrm rot="5400000">
            <a:off x="5007034" y="2535645"/>
            <a:ext cx="1862648" cy="1378294"/>
            <a:chOff x="3064936" y="2401255"/>
            <a:chExt cx="2489199" cy="1841920"/>
          </a:xfrm>
        </p:grpSpPr>
        <p:sp>
          <p:nvSpPr>
            <p:cNvPr id="29" name="Rectangle 28"/>
            <p:cNvSpPr/>
            <p:nvPr/>
          </p:nvSpPr>
          <p:spPr>
            <a:xfrm>
              <a:off x="3064936" y="2506133"/>
              <a:ext cx="2489199" cy="1737042"/>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flipH="1">
              <a:off x="3586115" y="2401255"/>
              <a:ext cx="1480700" cy="1768613"/>
            </a:xfrm>
            <a:prstGeom prst="rect">
              <a:avLst/>
            </a:prstGeom>
            <a:noFill/>
          </p:spPr>
          <p:txBody>
            <a:bodyPr vert="vert270" wrap="square" rtlCol="0">
              <a:spAutoFit/>
            </a:bodyPr>
            <a:lstStyle/>
            <a:p>
              <a:r>
                <a:rPr lang="en-US" sz="2000" dirty="0" smtClean="0">
                  <a:solidFill>
                    <a:schemeClr val="bg1"/>
                  </a:solidFill>
                </a:rPr>
                <a:t>Memory Ordering &amp; Execution</a:t>
              </a:r>
              <a:endParaRPr lang="en-US" sz="2000" dirty="0">
                <a:solidFill>
                  <a:schemeClr val="bg1"/>
                </a:solidFill>
              </a:endParaRPr>
            </a:p>
          </p:txBody>
        </p:sp>
      </p:grpSp>
      <p:grpSp>
        <p:nvGrpSpPr>
          <p:cNvPr id="22" name="Group 36"/>
          <p:cNvGrpSpPr/>
          <p:nvPr/>
        </p:nvGrpSpPr>
        <p:grpSpPr>
          <a:xfrm rot="5400000">
            <a:off x="3643904" y="2523409"/>
            <a:ext cx="1862648" cy="1377426"/>
            <a:chOff x="3048003" y="4223491"/>
            <a:chExt cx="2489199" cy="1840759"/>
          </a:xfrm>
        </p:grpSpPr>
        <p:sp>
          <p:nvSpPr>
            <p:cNvPr id="34" name="TextBox 33"/>
            <p:cNvSpPr txBox="1"/>
            <p:nvPr/>
          </p:nvSpPr>
          <p:spPr>
            <a:xfrm flipH="1">
              <a:off x="3191746" y="4282620"/>
              <a:ext cx="2303310" cy="1765087"/>
            </a:xfrm>
            <a:prstGeom prst="rect">
              <a:avLst/>
            </a:prstGeom>
            <a:noFill/>
          </p:spPr>
          <p:txBody>
            <a:bodyPr vert="vert270" wrap="square" rtlCol="0">
              <a:spAutoFit/>
            </a:bodyPr>
            <a:lstStyle/>
            <a:p>
              <a:r>
                <a:rPr lang="en-US" sz="2000" dirty="0" smtClean="0">
                  <a:solidFill>
                    <a:schemeClr val="bg1"/>
                  </a:solidFill>
                </a:rPr>
                <a:t>Instruction </a:t>
              </a:r>
              <a:r>
                <a:rPr lang="en-US" sz="2000" dirty="0" err="1" smtClean="0">
                  <a:solidFill>
                    <a:schemeClr val="bg1"/>
                  </a:solidFill>
                </a:rPr>
                <a:t>Decode,Reg</a:t>
              </a:r>
              <a:r>
                <a:rPr lang="en-US" sz="2000" dirty="0" smtClean="0">
                  <a:solidFill>
                    <a:schemeClr val="bg1"/>
                  </a:solidFill>
                </a:rPr>
                <a:t> Renaming &amp; Microcode</a:t>
              </a:r>
              <a:endParaRPr lang="en-US" sz="2000" dirty="0">
                <a:solidFill>
                  <a:schemeClr val="bg1"/>
                </a:solidFill>
              </a:endParaRPr>
            </a:p>
          </p:txBody>
        </p:sp>
        <p:sp>
          <p:nvSpPr>
            <p:cNvPr id="35" name="Rectangle 34"/>
            <p:cNvSpPr/>
            <p:nvPr/>
          </p:nvSpPr>
          <p:spPr>
            <a:xfrm>
              <a:off x="3048003" y="4223491"/>
              <a:ext cx="2489199" cy="1840759"/>
            </a:xfrm>
            <a:prstGeom prst="rect">
              <a:avLst/>
            </a:prstGeom>
            <a:noFill/>
            <a:ln w="1016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rot="5400000">
            <a:off x="3024183" y="5764807"/>
            <a:ext cx="738664" cy="731361"/>
          </a:xfrm>
          <a:prstGeom prst="rect">
            <a:avLst/>
          </a:prstGeom>
          <a:noFill/>
        </p:spPr>
        <p:txBody>
          <a:bodyPr vert="vert270" wrap="square" rtlCol="0">
            <a:spAutoFit/>
          </a:bodyPr>
          <a:lstStyle/>
          <a:p>
            <a:r>
              <a:rPr lang="en-US" dirty="0" smtClean="0"/>
              <a:t>L3 Cache</a:t>
            </a:r>
            <a:endParaRPr lang="en-US" dirty="0"/>
          </a:p>
        </p:txBody>
      </p:sp>
      <p:cxnSp>
        <p:nvCxnSpPr>
          <p:cNvPr id="40" name="Straight Arrow Connector 39"/>
          <p:cNvCxnSpPr/>
          <p:nvPr/>
        </p:nvCxnSpPr>
        <p:spPr>
          <a:xfrm rot="16200000" flipH="1">
            <a:off x="3130849" y="6648754"/>
            <a:ext cx="395752" cy="227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rot="5400000">
            <a:off x="2958069" y="236080"/>
            <a:ext cx="738664" cy="1117601"/>
          </a:xfrm>
          <a:prstGeom prst="rect">
            <a:avLst/>
          </a:prstGeom>
          <a:noFill/>
        </p:spPr>
        <p:txBody>
          <a:bodyPr vert="vert270" wrap="square" rtlCol="0">
            <a:spAutoFit/>
          </a:bodyPr>
          <a:lstStyle/>
          <a:p>
            <a:r>
              <a:rPr lang="en-US" dirty="0" smtClean="0"/>
              <a:t>Memory Controller</a:t>
            </a:r>
            <a:endParaRPr lang="en-US" dirty="0"/>
          </a:p>
        </p:txBody>
      </p:sp>
      <p:cxnSp>
        <p:nvCxnSpPr>
          <p:cNvPr id="44" name="Straight Arrow Connector 43"/>
          <p:cNvCxnSpPr>
            <a:stCxn id="43" idx="1"/>
          </p:cNvCxnSpPr>
          <p:nvPr/>
        </p:nvCxnSpPr>
        <p:spPr>
          <a:xfrm rot="5400000" flipH="1" flipV="1">
            <a:off x="3120976" y="206426"/>
            <a:ext cx="425548" cy="126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rot="5400000">
            <a:off x="7597363" y="5693900"/>
            <a:ext cx="1015663" cy="960004"/>
          </a:xfrm>
          <a:prstGeom prst="rect">
            <a:avLst/>
          </a:prstGeom>
          <a:noFill/>
        </p:spPr>
        <p:txBody>
          <a:bodyPr vert="vert270" wrap="square" rtlCol="0">
            <a:spAutoFit/>
          </a:bodyPr>
          <a:lstStyle/>
          <a:p>
            <a:r>
              <a:rPr lang="en-US" dirty="0" smtClean="0"/>
              <a:t>Load Store Queue</a:t>
            </a:r>
            <a:endParaRPr lang="en-US" dirty="0"/>
          </a:p>
        </p:txBody>
      </p:sp>
      <p:cxnSp>
        <p:nvCxnSpPr>
          <p:cNvPr id="57" name="Straight Arrow Connector 56"/>
          <p:cNvCxnSpPr/>
          <p:nvPr/>
        </p:nvCxnSpPr>
        <p:spPr>
          <a:xfrm flipV="1">
            <a:off x="8233427" y="6248401"/>
            <a:ext cx="542273" cy="144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Date Placeholder 40"/>
          <p:cNvSpPr>
            <a:spLocks noGrp="1"/>
          </p:cNvSpPr>
          <p:nvPr>
            <p:ph type="dt" sz="half" idx="10"/>
          </p:nvPr>
        </p:nvSpPr>
        <p:spPr/>
        <p:txBody>
          <a:bodyPr/>
          <a:lstStyle/>
          <a:p>
            <a:fld id="{66CF14BC-9EC3-F94D-9E10-7DF11CB9875F}" type="datetime1">
              <a:rPr lang="en-US" smtClean="0"/>
              <a:pPr/>
              <a:t>8/9/2011</a:t>
            </a:fld>
            <a:endParaRPr lang="en-US" dirty="0"/>
          </a:p>
        </p:txBody>
      </p:sp>
      <p:sp>
        <p:nvSpPr>
          <p:cNvPr id="42" name="Footer Placeholder 41"/>
          <p:cNvSpPr>
            <a:spLocks noGrp="1"/>
          </p:cNvSpPr>
          <p:nvPr>
            <p:ph type="ftr" sz="quarter" idx="11"/>
          </p:nvPr>
        </p:nvSpPr>
        <p:spPr/>
        <p:txBody>
          <a:bodyPr/>
          <a:lstStyle/>
          <a:p>
            <a:r>
              <a:rPr lang="en-US" smtClean="0"/>
              <a:t>Fall 2010 -- Lecture #38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
          <p:cNvSpPr>
            <a:spLocks noGrp="1"/>
          </p:cNvSpPr>
          <p:nvPr>
            <p:ph type="sldNum" sz="quarter" idx="11"/>
          </p:nvPr>
        </p:nvSpPr>
        <p:spPr/>
        <p:txBody>
          <a:bodyPr/>
          <a:lstStyle/>
          <a:p>
            <a:fld id="{2571002A-9C45-3B4E-B483-76886CDAB6CE}" type="slidenum">
              <a:rPr lang="en-US"/>
              <a:pPr/>
              <a:t>6</a:t>
            </a:fld>
            <a:endParaRPr lang="en-US" b="0">
              <a:solidFill>
                <a:srgbClr val="FBBA03"/>
              </a:solidFill>
            </a:endParaRPr>
          </a:p>
        </p:txBody>
      </p:sp>
      <p:sp>
        <p:nvSpPr>
          <p:cNvPr id="1843204" name="AutoShape 4"/>
          <p:cNvSpPr>
            <a:spLocks/>
          </p:cNvSpPr>
          <p:nvPr/>
        </p:nvSpPr>
        <p:spPr bwMode="auto">
          <a:xfrm>
            <a:off x="2667000" y="304800"/>
            <a:ext cx="304800" cy="990600"/>
          </a:xfrm>
          <a:prstGeom prst="leftBrace">
            <a:avLst>
              <a:gd name="adj1" fmla="val 27083"/>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43205" name="Text Box 5"/>
          <p:cNvSpPr txBox="1">
            <a:spLocks noChangeArrowheads="1"/>
          </p:cNvSpPr>
          <p:nvPr/>
        </p:nvSpPr>
        <p:spPr bwMode="auto">
          <a:xfrm>
            <a:off x="1143000" y="654050"/>
            <a:ext cx="1504950" cy="336550"/>
          </a:xfrm>
          <a:prstGeom prst="rect">
            <a:avLst/>
          </a:prstGeom>
          <a:noFill/>
          <a:ln w="38100">
            <a:noFill/>
            <a:miter lim="800000"/>
            <a:headEnd/>
            <a:tailEnd/>
          </a:ln>
          <a:effectLst/>
        </p:spPr>
        <p:txBody>
          <a:bodyPr wrap="none" anchor="ctr">
            <a:prstTxWarp prst="textNoShape">
              <a:avLst/>
            </a:prstTxWarp>
            <a:spAutoFit/>
          </a:bodyPr>
          <a:lstStyle/>
          <a:p>
            <a:r>
              <a:rPr lang="en-US"/>
              <a:t>In-Order Fetch</a:t>
            </a:r>
          </a:p>
        </p:txBody>
      </p:sp>
      <p:sp>
        <p:nvSpPr>
          <p:cNvPr id="1843206" name="AutoShape 6"/>
          <p:cNvSpPr>
            <a:spLocks/>
          </p:cNvSpPr>
          <p:nvPr/>
        </p:nvSpPr>
        <p:spPr bwMode="auto">
          <a:xfrm>
            <a:off x="2667000" y="1524000"/>
            <a:ext cx="304800" cy="1524000"/>
          </a:xfrm>
          <a:prstGeom prst="leftBrace">
            <a:avLst>
              <a:gd name="adj1" fmla="val 41667"/>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43207" name="Text Box 7"/>
          <p:cNvSpPr txBox="1">
            <a:spLocks noChangeArrowheads="1"/>
          </p:cNvSpPr>
          <p:nvPr/>
        </p:nvSpPr>
        <p:spPr bwMode="auto">
          <a:xfrm>
            <a:off x="533400" y="2057400"/>
            <a:ext cx="2152650" cy="581025"/>
          </a:xfrm>
          <a:prstGeom prst="rect">
            <a:avLst/>
          </a:prstGeom>
          <a:noFill/>
          <a:ln w="38100">
            <a:noFill/>
            <a:miter lim="800000"/>
            <a:headEnd/>
            <a:tailEnd/>
          </a:ln>
          <a:effectLst/>
        </p:spPr>
        <p:txBody>
          <a:bodyPr anchor="ctr">
            <a:prstTxWarp prst="textNoShape">
              <a:avLst/>
            </a:prstTxWarp>
            <a:spAutoFit/>
          </a:bodyPr>
          <a:lstStyle/>
          <a:p>
            <a:r>
              <a:rPr lang="en-US"/>
              <a:t>In-Order Decode and Register Renaming</a:t>
            </a:r>
          </a:p>
        </p:txBody>
      </p:sp>
      <p:sp>
        <p:nvSpPr>
          <p:cNvPr id="1843208" name="AutoShape 8"/>
          <p:cNvSpPr>
            <a:spLocks/>
          </p:cNvSpPr>
          <p:nvPr/>
        </p:nvSpPr>
        <p:spPr bwMode="auto">
          <a:xfrm>
            <a:off x="2590800" y="4114800"/>
            <a:ext cx="304800" cy="2209800"/>
          </a:xfrm>
          <a:prstGeom prst="leftBrace">
            <a:avLst>
              <a:gd name="adj1" fmla="val 60417"/>
              <a:gd name="adj2" fmla="val 50000"/>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1843209" name="Text Box 9"/>
          <p:cNvSpPr txBox="1">
            <a:spLocks noChangeArrowheads="1"/>
          </p:cNvSpPr>
          <p:nvPr/>
        </p:nvSpPr>
        <p:spPr bwMode="auto">
          <a:xfrm>
            <a:off x="914400" y="4724400"/>
            <a:ext cx="1771650" cy="581025"/>
          </a:xfrm>
          <a:prstGeom prst="rect">
            <a:avLst/>
          </a:prstGeom>
          <a:noFill/>
          <a:ln w="38100">
            <a:noFill/>
            <a:miter lim="800000"/>
            <a:headEnd/>
            <a:tailEnd/>
          </a:ln>
          <a:effectLst/>
        </p:spPr>
        <p:txBody>
          <a:bodyPr anchor="ctr">
            <a:prstTxWarp prst="textNoShape">
              <a:avLst/>
            </a:prstTxWarp>
            <a:spAutoFit/>
          </a:bodyPr>
          <a:lstStyle/>
          <a:p>
            <a:r>
              <a:rPr lang="en-US"/>
              <a:t>Out-of-Order Execution</a:t>
            </a:r>
          </a:p>
        </p:txBody>
      </p:sp>
      <p:sp>
        <p:nvSpPr>
          <p:cNvPr id="1843210" name="Text Box 10"/>
          <p:cNvSpPr txBox="1">
            <a:spLocks noChangeArrowheads="1"/>
          </p:cNvSpPr>
          <p:nvPr/>
        </p:nvSpPr>
        <p:spPr bwMode="auto">
          <a:xfrm>
            <a:off x="381000" y="3200400"/>
            <a:ext cx="1771650" cy="336550"/>
          </a:xfrm>
          <a:prstGeom prst="rect">
            <a:avLst/>
          </a:prstGeom>
          <a:noFill/>
          <a:ln w="38100">
            <a:noFill/>
            <a:miter lim="800000"/>
            <a:headEnd/>
            <a:tailEnd/>
          </a:ln>
          <a:effectLst/>
        </p:spPr>
        <p:txBody>
          <a:bodyPr anchor="ctr">
            <a:prstTxWarp prst="textNoShape">
              <a:avLst/>
            </a:prstTxWarp>
            <a:spAutoFit/>
          </a:bodyPr>
          <a:lstStyle/>
          <a:p>
            <a:r>
              <a:rPr lang="en-US"/>
              <a:t>In-Order Commit</a:t>
            </a:r>
          </a:p>
        </p:txBody>
      </p:sp>
      <p:sp>
        <p:nvSpPr>
          <p:cNvPr id="1843211" name="Line 11"/>
          <p:cNvSpPr>
            <a:spLocks noChangeShapeType="1"/>
          </p:cNvSpPr>
          <p:nvPr/>
        </p:nvSpPr>
        <p:spPr bwMode="auto">
          <a:xfrm>
            <a:off x="2057400" y="3352800"/>
            <a:ext cx="914400" cy="2286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43213" name="Line 13"/>
          <p:cNvSpPr>
            <a:spLocks noChangeShapeType="1"/>
          </p:cNvSpPr>
          <p:nvPr/>
        </p:nvSpPr>
        <p:spPr bwMode="auto">
          <a:xfrm flipH="1" flipV="1">
            <a:off x="7010400" y="5715000"/>
            <a:ext cx="762000" cy="1524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43214" name="Text Box 14"/>
          <p:cNvSpPr txBox="1">
            <a:spLocks noChangeArrowheads="1"/>
          </p:cNvSpPr>
          <p:nvPr/>
        </p:nvSpPr>
        <p:spPr bwMode="auto">
          <a:xfrm>
            <a:off x="7296150" y="5791200"/>
            <a:ext cx="1771650" cy="581025"/>
          </a:xfrm>
          <a:prstGeom prst="rect">
            <a:avLst/>
          </a:prstGeom>
          <a:noFill/>
          <a:ln w="38100">
            <a:noFill/>
            <a:miter lim="800000"/>
            <a:headEnd/>
            <a:tailEnd/>
          </a:ln>
          <a:effectLst/>
        </p:spPr>
        <p:txBody>
          <a:bodyPr anchor="ctr">
            <a:prstTxWarp prst="textNoShape">
              <a:avLst/>
            </a:prstTxWarp>
            <a:spAutoFit/>
          </a:bodyPr>
          <a:lstStyle/>
          <a:p>
            <a:r>
              <a:rPr lang="en-US"/>
              <a:t>Out-of-Order Completion</a:t>
            </a:r>
          </a:p>
        </p:txBody>
      </p:sp>
      <p:sp>
        <p:nvSpPr>
          <p:cNvPr id="1843215" name="Text Box 15"/>
          <p:cNvSpPr txBox="1">
            <a:spLocks noChangeArrowheads="1"/>
          </p:cNvSpPr>
          <p:nvPr/>
        </p:nvSpPr>
        <p:spPr bwMode="auto">
          <a:xfrm>
            <a:off x="152400" y="5884832"/>
            <a:ext cx="2133600" cy="400110"/>
          </a:xfrm>
          <a:prstGeom prst="rect">
            <a:avLst/>
          </a:prstGeom>
          <a:noFill/>
          <a:ln w="38100">
            <a:solidFill>
              <a:schemeClr val="tx1"/>
            </a:solidFill>
            <a:miter lim="800000"/>
            <a:headEnd/>
            <a:tailEnd/>
          </a:ln>
          <a:effectLst/>
        </p:spPr>
        <p:txBody>
          <a:bodyPr anchor="ctr">
            <a:prstTxWarp prst="textNoShape">
              <a:avLst/>
            </a:prstTxWarp>
            <a:spAutoFit/>
          </a:bodyPr>
          <a:lstStyle/>
          <a:p>
            <a:r>
              <a:rPr lang="en-US" sz="2000" dirty="0"/>
              <a:t>2</a:t>
            </a:r>
            <a:r>
              <a:rPr lang="en-US" sz="2000" dirty="0" smtClean="0"/>
              <a:t> Threads </a:t>
            </a:r>
            <a:r>
              <a:rPr lang="en-US" sz="2000" dirty="0"/>
              <a:t>per Core</a:t>
            </a:r>
          </a:p>
        </p:txBody>
      </p:sp>
      <p:sp>
        <p:nvSpPr>
          <p:cNvPr id="16" name="Date Placeholder 15"/>
          <p:cNvSpPr>
            <a:spLocks noGrp="1"/>
          </p:cNvSpPr>
          <p:nvPr>
            <p:ph type="dt" sz="half" idx="10"/>
          </p:nvPr>
        </p:nvSpPr>
        <p:spPr/>
        <p:txBody>
          <a:bodyPr/>
          <a:lstStyle/>
          <a:p>
            <a:fld id="{E8B408B2-9CF8-6B4E-A924-18C1C52B7924}" type="datetime1">
              <a:rPr lang="en-US" smtClean="0"/>
              <a:pPr/>
              <a:t>8/9/2011</a:t>
            </a:fld>
            <a:endParaRPr lang="en-US" dirty="0"/>
          </a:p>
        </p:txBody>
      </p:sp>
      <p:sp>
        <p:nvSpPr>
          <p:cNvPr id="17" name="Footer Placeholder 16"/>
          <p:cNvSpPr>
            <a:spLocks noGrp="1"/>
          </p:cNvSpPr>
          <p:nvPr>
            <p:ph type="ftr" sz="quarter" idx="11"/>
          </p:nvPr>
        </p:nvSpPr>
        <p:spPr/>
        <p:txBody>
          <a:bodyPr/>
          <a:lstStyle/>
          <a:p>
            <a:r>
              <a:rPr lang="en-US" smtClean="0"/>
              <a:t>Fall 2010 -- Lecture #38</a:t>
            </a:r>
            <a:endParaRPr lang="en-US" dirty="0"/>
          </a:p>
        </p:txBody>
      </p:sp>
      <p:pic>
        <p:nvPicPr>
          <p:cNvPr id="1843203" name="Picture 3" descr="535px-Intel_Nehalem_arch"/>
          <p:cNvPicPr>
            <a:picLocks noChangeAspect="1" noChangeArrowheads="1"/>
          </p:cNvPicPr>
          <p:nvPr/>
        </p:nvPicPr>
        <p:blipFill>
          <a:blip r:embed="rId3"/>
          <a:srcRect/>
          <a:stretch>
            <a:fillRect/>
          </a:stretch>
        </p:blipFill>
        <p:spPr bwMode="auto">
          <a:xfrm>
            <a:off x="2698750" y="-228600"/>
            <a:ext cx="6592888" cy="7391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B7DA0-2B80-904E-A481-F2F07A958B5B}" type="datetime1">
              <a:rPr lang="en-US" smtClean="0"/>
              <a:pPr/>
              <a:t>8/9/2011</a:t>
            </a:fld>
            <a:endParaRPr lang="en-US" dirty="0"/>
          </a:p>
        </p:txBody>
      </p:sp>
      <p:sp>
        <p:nvSpPr>
          <p:cNvPr id="3" name="Footer Placeholder 2"/>
          <p:cNvSpPr>
            <a:spLocks noGrp="1"/>
          </p:cNvSpPr>
          <p:nvPr>
            <p:ph type="ftr" sz="quarter" idx="11"/>
          </p:nvPr>
        </p:nvSpPr>
        <p:spPr/>
        <p:txBody>
          <a:bodyPr/>
          <a:lstStyle/>
          <a:p>
            <a:r>
              <a:rPr lang="en-US" smtClean="0"/>
              <a:t>Spring 2011 -- Lecture #25</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7</a:t>
            </a:fld>
            <a:endParaRPr lang="en-US" dirty="0"/>
          </a:p>
        </p:txBody>
      </p:sp>
      <p:pic>
        <p:nvPicPr>
          <p:cNvPr id="5" name="Picture 4" descr="SIMD.tiff"/>
          <p:cNvPicPr>
            <a:picLocks noChangeAspect="1"/>
          </p:cNvPicPr>
          <p:nvPr/>
        </p:nvPicPr>
        <p:blipFill>
          <a:blip r:embed="rId3"/>
          <a:stretch>
            <a:fillRect/>
          </a:stretch>
        </p:blipFill>
        <p:spPr>
          <a:xfrm>
            <a:off x="7539" y="0"/>
            <a:ext cx="9128921"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E5AF9D5-7A42-3946-AFD3-2A0C6C5CFD09}" type="datetime1">
              <a:rPr lang="en-US" smtClean="0"/>
              <a:pPr/>
              <a:t>8/9/2011</a:t>
            </a:fld>
            <a:endParaRPr lang="en-US" dirty="0"/>
          </a:p>
        </p:txBody>
      </p:sp>
      <p:sp>
        <p:nvSpPr>
          <p:cNvPr id="5" name="Footer Placeholder 4"/>
          <p:cNvSpPr>
            <a:spLocks noGrp="1"/>
          </p:cNvSpPr>
          <p:nvPr>
            <p:ph type="ftr" sz="quarter" idx="11"/>
          </p:nvPr>
        </p:nvSpPr>
        <p:spPr/>
        <p:txBody>
          <a:bodyPr/>
          <a:lstStyle/>
          <a:p>
            <a:r>
              <a:rPr lang="en-US" dirty="0" smtClean="0"/>
              <a:t>Summer 2011 </a:t>
            </a:r>
            <a:r>
              <a:rPr lang="en-US" dirty="0" smtClean="0"/>
              <a:t>-- </a:t>
            </a:r>
            <a:r>
              <a:rPr lang="en-US" dirty="0" smtClean="0"/>
              <a:t>Lecture #29</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8</a:t>
            </a:fld>
            <a:endParaRPr lang="en-US" dirty="0"/>
          </a:p>
        </p:txBody>
      </p:sp>
      <p:pic>
        <p:nvPicPr>
          <p:cNvPr id="7" name="Picture 6" descr="HyperThreading.tiff"/>
          <p:cNvPicPr>
            <a:picLocks noChangeAspect="1"/>
          </p:cNvPicPr>
          <p:nvPr/>
        </p:nvPicPr>
        <p:blipFill>
          <a:blip r:embed="rId2"/>
          <a:stretch>
            <a:fillRect/>
          </a:stretch>
        </p:blipFill>
        <p:spPr>
          <a:xfrm>
            <a:off x="13607" y="0"/>
            <a:ext cx="9116786"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1"/>
          </p:nvPr>
        </p:nvSpPr>
        <p:spPr>
          <a:xfrm>
            <a:off x="6477000" y="6492875"/>
            <a:ext cx="2895600" cy="365125"/>
          </a:xfrm>
        </p:spPr>
        <p:txBody>
          <a:bodyPr/>
          <a:lstStyle/>
          <a:p>
            <a:fld id="{7FDEC27A-E5D6-BE42-83B6-C8FA5BB8DC41}" type="slidenum">
              <a:rPr lang="en-US"/>
              <a:pPr/>
              <a:t>9</a:t>
            </a:fld>
            <a:endParaRPr lang="en-US" b="0" dirty="0">
              <a:solidFill>
                <a:srgbClr val="FBBA03"/>
              </a:solidFill>
            </a:endParaRPr>
          </a:p>
        </p:txBody>
      </p:sp>
      <p:pic>
        <p:nvPicPr>
          <p:cNvPr id="1845255" name="Picture 7" descr="Nehalem-2"/>
          <p:cNvPicPr>
            <a:picLocks noChangeAspect="1" noChangeArrowheads="1"/>
          </p:cNvPicPr>
          <p:nvPr/>
        </p:nvPicPr>
        <p:blipFill>
          <a:blip r:embed="rId3"/>
          <a:srcRect/>
          <a:stretch>
            <a:fillRect/>
          </a:stretch>
        </p:blipFill>
        <p:spPr bwMode="auto">
          <a:xfrm>
            <a:off x="990600" y="660400"/>
            <a:ext cx="6705600" cy="5165725"/>
          </a:xfrm>
          <a:prstGeom prst="rect">
            <a:avLst/>
          </a:prstGeom>
          <a:noFill/>
        </p:spPr>
      </p:pic>
      <p:sp>
        <p:nvSpPr>
          <p:cNvPr id="1845250" name="Rectangle 2"/>
          <p:cNvSpPr>
            <a:spLocks noGrp="1" noChangeArrowheads="1"/>
          </p:cNvSpPr>
          <p:nvPr>
            <p:ph type="title"/>
          </p:nvPr>
        </p:nvSpPr>
        <p:spPr>
          <a:xfrm>
            <a:off x="381000" y="0"/>
            <a:ext cx="8458200" cy="736600"/>
          </a:xfrm>
        </p:spPr>
        <p:txBody>
          <a:bodyPr>
            <a:normAutofit fontScale="90000"/>
          </a:bodyPr>
          <a:lstStyle/>
          <a:p>
            <a:r>
              <a:rPr lang="en-US" dirty="0"/>
              <a:t>Front-End Instruction Fetch &amp; Decode</a:t>
            </a:r>
          </a:p>
        </p:txBody>
      </p:sp>
      <p:sp>
        <p:nvSpPr>
          <p:cNvPr id="1845252" name="Text Box 4"/>
          <p:cNvSpPr txBox="1">
            <a:spLocks noChangeArrowheads="1"/>
          </p:cNvSpPr>
          <p:nvPr/>
        </p:nvSpPr>
        <p:spPr bwMode="auto">
          <a:xfrm>
            <a:off x="152400" y="4723924"/>
            <a:ext cx="2590800" cy="1477328"/>
          </a:xfrm>
          <a:prstGeom prst="rect">
            <a:avLst/>
          </a:prstGeom>
          <a:noFill/>
          <a:ln w="38100">
            <a:noFill/>
            <a:miter lim="800000"/>
            <a:headEnd/>
            <a:tailEnd/>
          </a:ln>
          <a:effectLst/>
        </p:spPr>
        <p:txBody>
          <a:bodyPr anchor="ctr">
            <a:prstTxWarp prst="textNoShape">
              <a:avLst/>
            </a:prstTxWarp>
            <a:spAutoFit/>
          </a:bodyPr>
          <a:lstStyle/>
          <a:p>
            <a:r>
              <a:rPr lang="en-US" dirty="0"/>
              <a:t>µOP is Intel name for internal RISC-like</a:t>
            </a:r>
            <a:r>
              <a:rPr lang="en-US" dirty="0" smtClean="0"/>
              <a:t> (MIPS) instruction</a:t>
            </a:r>
            <a:r>
              <a:rPr lang="en-US" dirty="0"/>
              <a:t>, into which x86 instructions are translated</a:t>
            </a:r>
          </a:p>
        </p:txBody>
      </p:sp>
      <p:sp>
        <p:nvSpPr>
          <p:cNvPr id="1845253" name="Text Box 5"/>
          <p:cNvSpPr txBox="1">
            <a:spLocks noChangeArrowheads="1"/>
          </p:cNvSpPr>
          <p:nvPr/>
        </p:nvSpPr>
        <p:spPr bwMode="auto">
          <a:xfrm>
            <a:off x="7543800" y="2476500"/>
            <a:ext cx="1366838" cy="1006475"/>
          </a:xfrm>
          <a:prstGeom prst="rect">
            <a:avLst/>
          </a:prstGeom>
          <a:noFill/>
          <a:ln w="38100">
            <a:noFill/>
            <a:miter lim="800000"/>
            <a:headEnd/>
            <a:tailEnd/>
          </a:ln>
          <a:effectLst/>
        </p:spPr>
        <p:txBody>
          <a:bodyPr anchor="ctr">
            <a:prstTxWarp prst="textNoShape">
              <a:avLst/>
            </a:prstTxWarp>
            <a:spAutoFit/>
          </a:bodyPr>
          <a:lstStyle/>
          <a:p>
            <a:r>
              <a:rPr lang="en-US" sz="2000"/>
              <a:t>x86 instruction bits</a:t>
            </a:r>
          </a:p>
        </p:txBody>
      </p:sp>
      <p:sp>
        <p:nvSpPr>
          <p:cNvPr id="1845254" name="Text Box 6"/>
          <p:cNvSpPr txBox="1">
            <a:spLocks noChangeArrowheads="1"/>
          </p:cNvSpPr>
          <p:nvPr/>
        </p:nvSpPr>
        <p:spPr bwMode="auto">
          <a:xfrm>
            <a:off x="7543800" y="4775200"/>
            <a:ext cx="1366838" cy="701675"/>
          </a:xfrm>
          <a:prstGeom prst="rect">
            <a:avLst/>
          </a:prstGeom>
          <a:noFill/>
          <a:ln w="38100">
            <a:noFill/>
            <a:miter lim="800000"/>
            <a:headEnd/>
            <a:tailEnd/>
          </a:ln>
          <a:effectLst/>
        </p:spPr>
        <p:txBody>
          <a:bodyPr anchor="ctr">
            <a:prstTxWarp prst="textNoShape">
              <a:avLst/>
            </a:prstTxWarp>
            <a:spAutoFit/>
          </a:bodyPr>
          <a:lstStyle/>
          <a:p>
            <a:r>
              <a:rPr lang="en-US" sz="2000"/>
              <a:t>internal µOP bits</a:t>
            </a:r>
          </a:p>
        </p:txBody>
      </p:sp>
      <p:sp>
        <p:nvSpPr>
          <p:cNvPr id="1845256" name="Line 8"/>
          <p:cNvSpPr>
            <a:spLocks noChangeShapeType="1"/>
          </p:cNvSpPr>
          <p:nvPr/>
        </p:nvSpPr>
        <p:spPr bwMode="auto">
          <a:xfrm flipH="1" flipV="1">
            <a:off x="6096000" y="5384800"/>
            <a:ext cx="304800" cy="533400"/>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p>
        </p:txBody>
      </p:sp>
      <p:sp>
        <p:nvSpPr>
          <p:cNvPr id="1845257" name="Text Box 9"/>
          <p:cNvSpPr txBox="1">
            <a:spLocks noChangeArrowheads="1"/>
          </p:cNvSpPr>
          <p:nvPr/>
        </p:nvSpPr>
        <p:spPr bwMode="auto">
          <a:xfrm>
            <a:off x="5121275" y="5797550"/>
            <a:ext cx="3870325" cy="701675"/>
          </a:xfrm>
          <a:prstGeom prst="rect">
            <a:avLst/>
          </a:prstGeom>
          <a:noFill/>
          <a:ln w="38100">
            <a:noFill/>
            <a:miter lim="800000"/>
            <a:headEnd/>
            <a:tailEnd/>
          </a:ln>
          <a:effectLst/>
        </p:spPr>
        <p:txBody>
          <a:bodyPr anchor="ctr">
            <a:prstTxWarp prst="textNoShape">
              <a:avLst/>
            </a:prstTxWarp>
            <a:spAutoFit/>
          </a:bodyPr>
          <a:lstStyle/>
          <a:p>
            <a:r>
              <a:rPr lang="en-US" sz="2000"/>
              <a:t>Loop Stream Detector (can run short loops out of the buffer)</a:t>
            </a:r>
          </a:p>
        </p:txBody>
      </p:sp>
      <p:sp>
        <p:nvSpPr>
          <p:cNvPr id="11" name="Date Placeholder 10"/>
          <p:cNvSpPr>
            <a:spLocks noGrp="1"/>
          </p:cNvSpPr>
          <p:nvPr>
            <p:ph type="dt" sz="half" idx="10"/>
          </p:nvPr>
        </p:nvSpPr>
        <p:spPr/>
        <p:txBody>
          <a:bodyPr/>
          <a:lstStyle/>
          <a:p>
            <a:fld id="{4B735A28-23ED-FF46-84F9-E81DAFB5F349}" type="datetime1">
              <a:rPr lang="en-US" smtClean="0"/>
              <a:pPr/>
              <a:t>8/9/2011</a:t>
            </a:fld>
            <a:endParaRPr lang="en-US" dirty="0"/>
          </a:p>
        </p:txBody>
      </p:sp>
      <p:sp>
        <p:nvSpPr>
          <p:cNvPr id="12" name="Footer Placeholder 11"/>
          <p:cNvSpPr>
            <a:spLocks noGrp="1"/>
          </p:cNvSpPr>
          <p:nvPr>
            <p:ph type="ftr" sz="quarter" idx="11"/>
          </p:nvPr>
        </p:nvSpPr>
        <p:spPr>
          <a:xfrm>
            <a:off x="2971800" y="6492875"/>
            <a:ext cx="2895600" cy="365125"/>
          </a:xfrm>
        </p:spPr>
        <p:txBody>
          <a:bodyPr/>
          <a:lstStyle/>
          <a:p>
            <a:r>
              <a:rPr lang="en-US" smtClean="0"/>
              <a:t>Fall 2010 -- Lecture #38</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37286</TotalTime>
  <Words>2526</Words>
  <Application>Microsoft Office PowerPoint</Application>
  <PresentationFormat>On-screen Show (4:3)</PresentationFormat>
  <Paragraphs>502</Paragraphs>
  <Slides>47</Slides>
  <Notes>18</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Office Theme</vt:lpstr>
      <vt:lpstr>Image</vt:lpstr>
      <vt:lpstr>CS 61C: Great Ideas in Computer Architecture (Machine Structures) RISC in Retrospect, Misc Topics (Fixed Point, Polling vs. Interrupts)</vt:lpstr>
      <vt:lpstr>New-School Machine Structures </vt:lpstr>
      <vt:lpstr>Agenda</vt:lpstr>
      <vt:lpstr>Nehalem Die Photo</vt:lpstr>
      <vt:lpstr>Core Area Breakdown</vt:lpstr>
      <vt:lpstr>Slide 6</vt:lpstr>
      <vt:lpstr>Slide 7</vt:lpstr>
      <vt:lpstr>Slide 8</vt:lpstr>
      <vt:lpstr>Front-End Instruction Fetch &amp; Decode</vt:lpstr>
      <vt:lpstr>x86 Decoding</vt:lpstr>
      <vt:lpstr>Branch Prediction</vt:lpstr>
      <vt:lpstr>Out-of-Order Execution Engine</vt:lpstr>
      <vt:lpstr>Nehalem Memory Hierarchy Overview</vt:lpstr>
      <vt:lpstr>Cache Hierarchy Latencies</vt:lpstr>
      <vt:lpstr>Optimization: Concurrent Access to TLB &amp; Phys. Addressed Cache</vt:lpstr>
      <vt:lpstr>Slide 16</vt:lpstr>
      <vt:lpstr>All Sockets can Access all Data</vt:lpstr>
      <vt:lpstr>Core’s Private Memory System</vt:lpstr>
      <vt:lpstr>Slide 19</vt:lpstr>
      <vt:lpstr>Slide 20</vt:lpstr>
      <vt:lpstr>Slide 21</vt:lpstr>
      <vt:lpstr>Slide 22</vt:lpstr>
      <vt:lpstr>Slide 23</vt:lpstr>
      <vt:lpstr>What to do with So Many Features?</vt:lpstr>
      <vt:lpstr>Administrivia</vt:lpstr>
      <vt:lpstr>Agenda</vt:lpstr>
      <vt:lpstr>RISC vs. CISC</vt:lpstr>
      <vt:lpstr>RISC – CISC Wars</vt:lpstr>
      <vt:lpstr>RISC – CISC Wars</vt:lpstr>
      <vt:lpstr>Original RISC Slides</vt:lpstr>
      <vt:lpstr>RISC – CISC Wars</vt:lpstr>
      <vt:lpstr>RISC – CISC Wars</vt:lpstr>
      <vt:lpstr>RISC – CISC Wars</vt:lpstr>
      <vt:lpstr>RISC – CISC Wars</vt:lpstr>
      <vt:lpstr>RISC vs. CISC 2010 (mobile client)</vt:lpstr>
      <vt:lpstr>RESOLVING RISC-CISC DEBATE</vt:lpstr>
      <vt:lpstr>RESOLVING RISC-CISC Debate</vt:lpstr>
      <vt:lpstr>RESOLVING RISC-CISC Debate</vt:lpstr>
      <vt:lpstr>Agenda</vt:lpstr>
      <vt:lpstr>Fixed Point</vt:lpstr>
      <vt:lpstr>Fixed Point</vt:lpstr>
      <vt:lpstr>Range of Numbers Represented</vt:lpstr>
      <vt:lpstr>Polling vs. Interrupts</vt:lpstr>
      <vt:lpstr>Polling Advantages</vt:lpstr>
      <vt:lpstr>Interrupt Advantages</vt:lpstr>
      <vt:lpstr>Polling vs. Interrupts</vt:lpstr>
      <vt:lpstr>“And In Conclusion”</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Michael</cp:lastModifiedBy>
  <cp:revision>324</cp:revision>
  <cp:lastPrinted>2011-04-25T14:52:18Z</cp:lastPrinted>
  <dcterms:created xsi:type="dcterms:W3CDTF">2011-04-27T01:39:50Z</dcterms:created>
  <dcterms:modified xsi:type="dcterms:W3CDTF">2011-08-09T09:26:48Z</dcterms:modified>
</cp:coreProperties>
</file>