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52"/>
  </p:notesMasterIdLst>
  <p:handoutMasterIdLst>
    <p:handoutMasterId r:id="rId53"/>
  </p:handoutMasterIdLst>
  <p:sldIdLst>
    <p:sldId id="423" r:id="rId2"/>
    <p:sldId id="377" r:id="rId3"/>
    <p:sldId id="422" r:id="rId4"/>
    <p:sldId id="388" r:id="rId5"/>
    <p:sldId id="393" r:id="rId6"/>
    <p:sldId id="394" r:id="rId7"/>
    <p:sldId id="313" r:id="rId8"/>
    <p:sldId id="395" r:id="rId9"/>
    <p:sldId id="398" r:id="rId10"/>
    <p:sldId id="336" r:id="rId11"/>
    <p:sldId id="337" r:id="rId12"/>
    <p:sldId id="338" r:id="rId13"/>
    <p:sldId id="401" r:id="rId14"/>
    <p:sldId id="419" r:id="rId15"/>
    <p:sldId id="380" r:id="rId16"/>
    <p:sldId id="383" r:id="rId17"/>
    <p:sldId id="424" r:id="rId18"/>
    <p:sldId id="368" r:id="rId19"/>
    <p:sldId id="369" r:id="rId20"/>
    <p:sldId id="360" r:id="rId21"/>
    <p:sldId id="399" r:id="rId22"/>
    <p:sldId id="376" r:id="rId23"/>
    <p:sldId id="402" r:id="rId24"/>
    <p:sldId id="406" r:id="rId25"/>
    <p:sldId id="396" r:id="rId26"/>
    <p:sldId id="400" r:id="rId27"/>
    <p:sldId id="365" r:id="rId28"/>
    <p:sldId id="408" r:id="rId29"/>
    <p:sldId id="318" r:id="rId30"/>
    <p:sldId id="421" r:id="rId31"/>
    <p:sldId id="332" r:id="rId32"/>
    <p:sldId id="374" r:id="rId33"/>
    <p:sldId id="420" r:id="rId34"/>
    <p:sldId id="414" r:id="rId35"/>
    <p:sldId id="391" r:id="rId36"/>
    <p:sldId id="404" r:id="rId37"/>
    <p:sldId id="319" r:id="rId38"/>
    <p:sldId id="320" r:id="rId39"/>
    <p:sldId id="407" r:id="rId40"/>
    <p:sldId id="410" r:id="rId41"/>
    <p:sldId id="325" r:id="rId42"/>
    <p:sldId id="418" r:id="rId43"/>
    <p:sldId id="323" r:id="rId44"/>
    <p:sldId id="411" r:id="rId45"/>
    <p:sldId id="348" r:id="rId46"/>
    <p:sldId id="340" r:id="rId47"/>
    <p:sldId id="415" r:id="rId48"/>
    <p:sldId id="416" r:id="rId49"/>
    <p:sldId id="417" r:id="rId50"/>
    <p:sldId id="328" r:id="rId5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7" autoAdjust="0"/>
    <p:restoredTop sz="94730" autoAdjust="0"/>
  </p:normalViewPr>
  <p:slideViewPr>
    <p:cSldViewPr snapToGrid="0">
      <p:cViewPr varScale="1">
        <p:scale>
          <a:sx n="128" d="100"/>
          <a:sy n="128" d="100"/>
        </p:scale>
        <p:origin x="-5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3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8933265-5E23-BF49-B6BF-1934B9BC786E}" type="datetimeFigureOut">
              <a:rPr lang="en-US" smtClean="0"/>
              <a:pPr/>
              <a:t>7/23/2012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33528288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AA1BC7-CCFC-484A-97F3-979F740C57F6}" type="datetimeFigureOut">
              <a:rPr lang="en-US" smtClean="0"/>
              <a:pPr/>
              <a:t>7/23/2012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30480515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1" charset="0"/>
              <a:ea typeface="ＭＳ Ｐゴシック" pitchFamily="1" charset="-128"/>
              <a:cs typeface="ＭＳ Ｐゴシック" pitchFamily="1" charset="-128"/>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3</a:t>
            </a:fld>
            <a:endParaRPr lang="en-US" dirty="0"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61443"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solidFill>
            <a:srgbClr val="FFFFFF"/>
          </a:solidFill>
          <a:ln>
            <a:solidFill>
              <a:srgbClr val="000000"/>
            </a:solidFill>
          </a:ln>
        </p:spPr>
      </p:sp>
      <p:sp>
        <p:nvSpPr>
          <p:cNvPr id="25603" name="Rectangle 3"/>
          <p:cNvSpPr>
            <a:spLocks noGrp="1" noChangeArrowheads="1"/>
          </p:cNvSpPr>
          <p:nvPr>
            <p:ph type="body" idx="1"/>
          </p:nvPr>
        </p:nvSpPr>
        <p:spPr>
          <a:solidFill>
            <a:srgbClr val="FFFFFF"/>
          </a:solidFill>
          <a:ln>
            <a:solidFill>
              <a:srgbClr val="000000"/>
            </a:solidFill>
          </a:ln>
        </p:spPr>
        <p:txBody>
          <a:bodyPr lIns="94697" tIns="47349" rIns="94697" bIns="47349"/>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36867"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38915"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r>
              <a:rPr lang="en-US" dirty="0" smtClean="0"/>
              <a:t>Create a pointer</a:t>
            </a:r>
            <a:r>
              <a:rPr lang="en-US" baseline="0" dirty="0" smtClean="0"/>
              <a:t> p and have it point to the variable x, which is at address 104.</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49155"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36867"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6" tIns="48322" rIns="96646" bIns="48322"/>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50863" y="4559301"/>
            <a:ext cx="6303962" cy="4321175"/>
          </a:xfrm>
          <a:noFill/>
          <a:ln w="9525"/>
        </p:spPr>
        <p:txBody>
          <a:bodyPr lIns="95641" tIns="46982" rIns="95641" bIns="46982"/>
          <a:lstStyle/>
          <a:p>
            <a:endParaRPr lang="en-US"/>
          </a:p>
        </p:txBody>
      </p:sp>
      <p:sp>
        <p:nvSpPr>
          <p:cNvPr id="29699" name="Rectangle 3"/>
          <p:cNvSpPr>
            <a:spLocks noGrp="1" noRot="1" noChangeAspect="1" noChangeArrowheads="1"/>
          </p:cNvSpPr>
          <p:nvPr>
            <p:ph type="sldImg"/>
          </p:nvPr>
        </p:nvSpPr>
        <p:spPr>
          <a:xfrm>
            <a:off x="1273175" y="617538"/>
            <a:ext cx="4783138" cy="3586162"/>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Rot="1" noChangeAspect="1" noChangeArrowheads="1"/>
          </p:cNvSpPr>
          <p:nvPr>
            <p:ph type="sldImg"/>
          </p:nvPr>
        </p:nvSpPr>
        <p:spPr>
          <a:solidFill>
            <a:srgbClr val="FFFFFF"/>
          </a:solidFill>
          <a:ln>
            <a:solidFill>
              <a:srgbClr val="000000"/>
            </a:solidFill>
          </a:ln>
        </p:spPr>
      </p:sp>
      <p:sp>
        <p:nvSpPr>
          <p:cNvPr id="20483" name="Rectangle 1027"/>
          <p:cNvSpPr>
            <a:spLocks noGrp="1" noChangeArrowheads="1"/>
          </p:cNvSpPr>
          <p:nvPr>
            <p:ph type="body" idx="1"/>
          </p:nvPr>
        </p:nvSpPr>
        <p:spPr>
          <a:solidFill>
            <a:srgbClr val="FFFFFF"/>
          </a:solidFill>
          <a:ln>
            <a:solidFill>
              <a:srgbClr val="000000"/>
            </a:solidFill>
          </a:ln>
        </p:spPr>
        <p:txBody>
          <a:bodyPr lIns="95078" tIns="47539" rIns="95078" bIns="47539"/>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dirty="0" smtClean="0">
                <a:latin typeface="Arial" pitchFamily="1" charset="0"/>
                <a:ea typeface="ＭＳ Ｐゴシック" pitchFamily="1" charset="-128"/>
                <a:cs typeface="ＭＳ Ｐゴシック" pitchFamily="1" charset="-128"/>
              </a:rPr>
              <a:t>VertLeftWhiteCheck1</a:t>
            </a: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47</a:t>
            </a:fld>
            <a:endParaRPr lang="en-US" dirty="0"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dirty="0" smtClean="0">
                <a:latin typeface="Arial" pitchFamily="1" charset="0"/>
                <a:ea typeface="ＭＳ Ｐゴシック" pitchFamily="1" charset="-128"/>
                <a:cs typeface="ＭＳ Ｐゴシック" pitchFamily="1" charset="-128"/>
              </a:rPr>
              <a:t>VertLeftWhiteCheck1</a:t>
            </a: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48</a:t>
            </a:fld>
            <a:endParaRPr lang="en-US" dirty="0" smtClean="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dirty="0" smtClean="0">
                <a:latin typeface="Arial" pitchFamily="1" charset="0"/>
                <a:ea typeface="ＭＳ Ｐゴシック" pitchFamily="1" charset="-128"/>
                <a:cs typeface="ＭＳ Ｐゴシック" pitchFamily="1" charset="-128"/>
              </a:rPr>
              <a:t>VertLeftWhiteCheck1</a:t>
            </a: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49</a:t>
            </a:fld>
            <a:endParaRPr lang="en-US" dirty="0"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55299"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a:noFill/>
          <a:ln w="9525"/>
        </p:spPr>
        <p:txBody>
          <a:bodyPr/>
          <a:lstStyle/>
          <a:p>
            <a:r>
              <a:rPr lang="en-US" dirty="0" smtClean="0"/>
              <a:t>Imperfect analogy:  new</a:t>
            </a:r>
            <a:r>
              <a:rPr lang="en-US" baseline="0" dirty="0" smtClean="0"/>
              <a:t> locker or desk – there may be leftover garbage that prevents you from using it properly.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392727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259715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181615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0" y="6781800"/>
          <a:ext cx="9144000" cy="87313"/>
        </p:xfrm>
        <a:graphic>
          <a:graphicData uri="http://schemas.openxmlformats.org/presentationml/2006/ole">
            <mc:AlternateContent xmlns:mc="http://schemas.openxmlformats.org/markup-compatibility/2006">
              <mc:Choice xmlns:v="urn:schemas-microsoft-com:vml" Requires="v">
                <p:oleObj spid="_x0000_s1039" name="Image" r:id="rId3" imgW="10057143" imgH="1269841" progId="">
                  <p:embed/>
                </p:oleObj>
              </mc:Choice>
              <mc:Fallback>
                <p:oleObj name="Image" r:id="rId3" imgW="10057143" imgH="1269841"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1800"/>
                        <a:ext cx="9144000" cy="8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Picture 8"/>
          <p:cNvPicPr>
            <a:picLocks noChangeAspect="1"/>
          </p:cNvPicPr>
          <p:nvPr userDrawn="1"/>
        </p:nvPicPr>
        <p:blipFill>
          <a:blip r:embed="rId5"/>
          <a:srcRect/>
          <a:stretch>
            <a:fillRect/>
          </a:stretch>
        </p:blipFill>
        <p:spPr bwMode="auto">
          <a:xfrm>
            <a:off x="8153400" y="0"/>
            <a:ext cx="990600" cy="788988"/>
          </a:xfrm>
          <a:prstGeom prst="rect">
            <a:avLst/>
          </a:prstGeom>
          <a:noFill/>
          <a:ln w="9525">
            <a:noFill/>
            <a:miter lim="800000"/>
            <a:headEnd/>
            <a:tailEnd/>
          </a:ln>
        </p:spPr>
      </p:pic>
      <p:pic>
        <p:nvPicPr>
          <p:cNvPr id="4" name="Picture 9"/>
          <p:cNvPicPr>
            <a:picLocks noChangeAspect="1"/>
          </p:cNvPicPr>
          <p:nvPr userDrawn="1"/>
        </p:nvPicPr>
        <p:blipFill>
          <a:blip r:embed="rId6"/>
          <a:srcRect/>
          <a:stretch>
            <a:fillRect/>
          </a:stretch>
        </p:blipFill>
        <p:spPr bwMode="auto">
          <a:xfrm>
            <a:off x="8153400" y="831850"/>
            <a:ext cx="990600" cy="412750"/>
          </a:xfrm>
          <a:prstGeom prst="rect">
            <a:avLst/>
          </a:prstGeom>
          <a:noFill/>
          <a:ln w="9525">
            <a:noFill/>
            <a:miter lim="800000"/>
            <a:headEnd/>
            <a:tailEnd/>
          </a:ln>
        </p:spPr>
      </p:pic>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394379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324638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411691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6/19/2012</a:t>
            </a:r>
            <a:endParaRPr lang="en-US"/>
          </a:p>
        </p:txBody>
      </p:sp>
      <p:sp>
        <p:nvSpPr>
          <p:cNvPr id="8" name="Footer Placeholder 7"/>
          <p:cNvSpPr>
            <a:spLocks noGrp="1"/>
          </p:cNvSpPr>
          <p:nvPr>
            <p:ph type="ftr" sz="quarter" idx="11"/>
          </p:nvPr>
        </p:nvSpPr>
        <p:spPr/>
        <p:txBody>
          <a:bodyPr/>
          <a:lstStyle/>
          <a:p>
            <a:r>
              <a:rPr lang="en-US" smtClean="0"/>
              <a:t>Summer 2012 -- Lecture #2</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272205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6/19/2012</a:t>
            </a:r>
            <a:endParaRPr lang="en-US"/>
          </a:p>
        </p:txBody>
      </p:sp>
      <p:sp>
        <p:nvSpPr>
          <p:cNvPr id="4" name="Footer Placeholder 3"/>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41259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6/19/2012</a:t>
            </a:r>
            <a:endParaRPr lang="en-US"/>
          </a:p>
        </p:txBody>
      </p:sp>
      <p:sp>
        <p:nvSpPr>
          <p:cNvPr id="3" name="Footer Placeholder 2"/>
          <p:cNvSpPr>
            <a:spLocks noGrp="1"/>
          </p:cNvSpPr>
          <p:nvPr>
            <p:ph type="ftr" sz="quarter" idx="11"/>
          </p:nvPr>
        </p:nvSpPr>
        <p:spPr/>
        <p:txBody>
          <a:bodyPr/>
          <a:lstStyle/>
          <a:p>
            <a:r>
              <a:rPr lang="en-US" smtClean="0"/>
              <a:t>Summer 2012 -- Lecture #2</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411716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5387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extLst>
      <p:ext uri="{BB962C8B-B14F-4D97-AF65-F5344CB8AC3E}">
        <p14:creationId xmlns:p14="http://schemas.microsoft.com/office/powerpoint/2010/main" val="301926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6/19/2012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Summer 2012 --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extLst>
      <p:ext uri="{BB962C8B-B14F-4D97-AF65-F5344CB8AC3E}">
        <p14:creationId xmlns:p14="http://schemas.microsoft.com/office/powerpoint/2010/main" val="35853242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sciitable.com/"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s.princeton.edu/introcs/faq/c2java.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oreilly.com/catalog/javanut/excer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inst.eecs.berkeley.edu/~cs61c/resources/HarveyNotesC1-3.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3895725"/>
            <a:ext cx="9144000" cy="1752600"/>
          </a:xfrm>
        </p:spPr>
        <p:txBody>
          <a:bodyPr>
            <a:normAutofit/>
          </a:bodyPr>
          <a:lstStyle/>
          <a:p>
            <a:endParaRPr lang="en-US" dirty="0" smtClean="0"/>
          </a:p>
          <a:p>
            <a:endParaRPr lang="en-US" dirty="0"/>
          </a:p>
          <a:p>
            <a:r>
              <a:rPr lang="en-US" b="1" dirty="0" smtClean="0">
                <a:solidFill>
                  <a:schemeClr val="tx1"/>
                </a:solidFill>
              </a:rPr>
              <a:t>Instructor:</a:t>
            </a:r>
            <a:r>
              <a:rPr lang="en-US" dirty="0" smtClean="0">
                <a:solidFill>
                  <a:schemeClr val="tx1"/>
                </a:solidFill>
              </a:rPr>
              <a:t>  Justin Hsia</a:t>
            </a:r>
          </a:p>
        </p:txBody>
      </p:sp>
      <p:sp>
        <p:nvSpPr>
          <p:cNvPr id="9" name="Date Placeholder 8"/>
          <p:cNvSpPr>
            <a:spLocks noGrp="1"/>
          </p:cNvSpPr>
          <p:nvPr>
            <p:ph type="dt" sz="half" idx="10"/>
          </p:nvPr>
        </p:nvSpPr>
        <p:spPr/>
        <p:txBody>
          <a:bodyPr/>
          <a:lstStyle/>
          <a:p>
            <a:r>
              <a:rPr lang="en-US" smtClean="0">
                <a:latin typeface="+mj-lt"/>
              </a:rPr>
              <a:t>6/19/2012</a:t>
            </a:r>
            <a:endParaRPr lang="en-US" dirty="0">
              <a:latin typeface="+mj-lt"/>
            </a:endParaRPr>
          </a:p>
        </p:txBody>
      </p:sp>
      <p:sp>
        <p:nvSpPr>
          <p:cNvPr id="8" name="Footer Placeholder 7"/>
          <p:cNvSpPr>
            <a:spLocks noGrp="1"/>
          </p:cNvSpPr>
          <p:nvPr>
            <p:ph type="ftr" sz="quarter" idx="11"/>
          </p:nvPr>
        </p:nvSpPr>
        <p:spPr/>
        <p:txBody>
          <a:bodyPr/>
          <a:lstStyle/>
          <a:p>
            <a:r>
              <a:rPr lang="en-US" smtClean="0">
                <a:latin typeface="+mj-lt"/>
              </a:rPr>
              <a:t>Summer 2012 -- Lecture #2</a:t>
            </a:r>
            <a:endParaRPr lang="en-US" dirty="0">
              <a:latin typeface="+mj-lt"/>
            </a:endParaRPr>
          </a:p>
        </p:txBody>
      </p:sp>
      <p:sp>
        <p:nvSpPr>
          <p:cNvPr id="4" name="Slide Number Placeholder 3"/>
          <p:cNvSpPr>
            <a:spLocks noGrp="1"/>
          </p:cNvSpPr>
          <p:nvPr>
            <p:ph type="sldNum" sz="quarter" idx="12"/>
          </p:nvPr>
        </p:nvSpPr>
        <p:spPr/>
        <p:txBody>
          <a:bodyPr/>
          <a:lstStyle/>
          <a:p>
            <a:fld id="{F4BA2A7E-5181-A840-825F-018EFA86BC7E}" type="slidenum">
              <a:rPr lang="en-US" smtClean="0">
                <a:latin typeface="+mj-lt"/>
              </a:rPr>
              <a:pPr/>
              <a:t>1</a:t>
            </a:fld>
            <a:endParaRPr lang="en-US" dirty="0">
              <a:latin typeface="+mj-lt"/>
            </a:endParaRPr>
          </a:p>
        </p:txBody>
      </p:sp>
      <p:sp>
        <p:nvSpPr>
          <p:cNvPr id="7" name="Title 1"/>
          <p:cNvSpPr txBox="1">
            <a:spLocks/>
          </p:cNvSpPr>
          <p:nvPr/>
        </p:nvSpPr>
        <p:spPr>
          <a:xfrm>
            <a:off x="0" y="558800"/>
            <a:ext cx="9144000" cy="4492171"/>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rgbClr val="FF0000"/>
                </a:solidFill>
                <a:latin typeface="+mj-lt"/>
                <a:ea typeface="+mj-ea"/>
                <a:cs typeface="+mj-cs"/>
              </a:defRPr>
            </a:lvl1pPr>
          </a:lstStyle>
          <a:p>
            <a:r>
              <a:rPr lang="en-US" dirty="0" smtClean="0">
                <a:solidFill>
                  <a:schemeClr val="accent1"/>
                </a:solidFill>
              </a:rPr>
              <a:t>CS 61C: Great Ideas in </a:t>
            </a:r>
            <a:br>
              <a:rPr lang="en-US" dirty="0" smtClean="0">
                <a:solidFill>
                  <a:schemeClr val="accent1"/>
                </a:solidFill>
              </a:rPr>
            </a:br>
            <a:r>
              <a:rPr lang="en-US" dirty="0" smtClean="0">
                <a:solidFill>
                  <a:schemeClr val="accent1"/>
                </a:solidFill>
              </a:rPr>
              <a:t>Computer Architecture</a:t>
            </a:r>
            <a:r>
              <a:rPr lang="en-US" sz="3556" dirty="0" smtClean="0"/>
              <a:t/>
            </a:r>
            <a:br>
              <a:rPr lang="en-US" sz="3556" dirty="0" smtClean="0"/>
            </a:br>
            <a:endParaRPr lang="en-US" sz="3556" dirty="0" smtClean="0"/>
          </a:p>
          <a:p>
            <a:pPr>
              <a:spcBef>
                <a:spcPts val="3000"/>
              </a:spcBef>
            </a:pPr>
            <a:r>
              <a:rPr lang="en-US" dirty="0" smtClean="0"/>
              <a:t> </a:t>
            </a:r>
            <a:r>
              <a:rPr lang="en-US" i="1" dirty="0" smtClean="0"/>
              <a:t>Introduction to C,</a:t>
            </a:r>
          </a:p>
          <a:p>
            <a:r>
              <a:rPr lang="en-US" i="1" dirty="0" smtClean="0"/>
              <a:t>Pointers</a:t>
            </a:r>
          </a:p>
        </p:txBody>
      </p:sp>
    </p:spTree>
    <p:extLst>
      <p:ext uri="{BB962C8B-B14F-4D97-AF65-F5344CB8AC3E}">
        <p14:creationId xmlns:p14="http://schemas.microsoft.com/office/powerpoint/2010/main" val="385242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solidFill>
                  <a:schemeClr val="accent1"/>
                </a:solidFill>
              </a:rPr>
              <a:t>Compilation Overview</a:t>
            </a:r>
            <a:endParaRPr lang="en-US" dirty="0">
              <a:solidFill>
                <a:schemeClr val="accent1"/>
              </a:solidFill>
            </a:endParaRPr>
          </a:p>
        </p:txBody>
      </p:sp>
      <p:sp>
        <p:nvSpPr>
          <p:cNvPr id="25603" name="Rectangle 3"/>
          <p:cNvSpPr>
            <a:spLocks noGrp="1" noChangeArrowheads="1"/>
          </p:cNvSpPr>
          <p:nvPr>
            <p:ph idx="1"/>
          </p:nvPr>
        </p:nvSpPr>
        <p:spPr/>
        <p:txBody>
          <a:bodyPr>
            <a:normAutofit/>
          </a:bodyPr>
          <a:lstStyle/>
          <a:p>
            <a:r>
              <a:rPr lang="en-US" dirty="0" smtClean="0"/>
              <a:t>C is a </a:t>
            </a:r>
            <a:r>
              <a:rPr lang="en-US" dirty="0" smtClean="0">
                <a:solidFill>
                  <a:srgbClr val="FF0000"/>
                </a:solidFill>
              </a:rPr>
              <a:t>compiled</a:t>
            </a:r>
            <a:r>
              <a:rPr lang="en-US" dirty="0" smtClean="0"/>
              <a:t> language</a:t>
            </a:r>
          </a:p>
          <a:p>
            <a:r>
              <a:rPr lang="en-US" dirty="0" smtClean="0"/>
              <a:t>C </a:t>
            </a:r>
            <a:r>
              <a:rPr lang="en-US" i="1" dirty="0" smtClean="0"/>
              <a:t>compilers </a:t>
            </a:r>
            <a:r>
              <a:rPr lang="en-US" dirty="0" smtClean="0"/>
              <a:t>map C programs into architecture-specific machine code (string of 0s and 1s)</a:t>
            </a:r>
          </a:p>
          <a:p>
            <a:pPr lvl="1"/>
            <a:r>
              <a:rPr lang="en-US" dirty="0" smtClean="0"/>
              <a:t>Unlike Java, which converts to architecture-independent </a:t>
            </a:r>
            <a:r>
              <a:rPr lang="en-US" dirty="0" err="1" smtClean="0"/>
              <a:t>bytecode</a:t>
            </a:r>
            <a:r>
              <a:rPr lang="en-US" dirty="0" smtClean="0"/>
              <a:t> (run by JVM)</a:t>
            </a:r>
          </a:p>
          <a:p>
            <a:pPr lvl="1"/>
            <a:r>
              <a:rPr lang="en-US" dirty="0" smtClean="0"/>
              <a:t>Unlike most Scheme environments, which directly </a:t>
            </a:r>
            <a:r>
              <a:rPr lang="en-US" i="1" dirty="0" smtClean="0"/>
              <a:t>interpret </a:t>
            </a:r>
            <a:r>
              <a:rPr lang="en-US" dirty="0" smtClean="0"/>
              <a:t>the code</a:t>
            </a:r>
          </a:p>
          <a:p>
            <a:pPr lvl="1"/>
            <a:r>
              <a:rPr lang="en-US" dirty="0" smtClean="0"/>
              <a:t>These differ mainly in exactly when your program is mapped to low-level machine instructions</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solidFill>
                  <a:schemeClr val="accent1"/>
                </a:solidFill>
              </a:rPr>
              <a:t>Compilation Advantages</a:t>
            </a:r>
            <a:endParaRPr lang="en-US" dirty="0">
              <a:solidFill>
                <a:schemeClr val="accent1"/>
              </a:solidFill>
            </a:endParaRPr>
          </a:p>
        </p:txBody>
      </p:sp>
      <p:sp>
        <p:nvSpPr>
          <p:cNvPr id="27651" name="Rectangle 3"/>
          <p:cNvSpPr>
            <a:spLocks noGrp="1" noChangeArrowheads="1"/>
          </p:cNvSpPr>
          <p:nvPr>
            <p:ph idx="1"/>
          </p:nvPr>
        </p:nvSpPr>
        <p:spPr/>
        <p:txBody>
          <a:bodyPr>
            <a:normAutofit/>
          </a:bodyPr>
          <a:lstStyle/>
          <a:p>
            <a:r>
              <a:rPr lang="en-US" b="1" dirty="0" smtClean="0"/>
              <a:t>Excellent run-time performance:  </a:t>
            </a:r>
            <a:r>
              <a:rPr lang="en-US" dirty="0"/>
              <a:t>G</a:t>
            </a:r>
            <a:r>
              <a:rPr lang="en-US" dirty="0" smtClean="0"/>
              <a:t>enerally much faster than Scheme or Java for comparable code because it </a:t>
            </a:r>
            <a:r>
              <a:rPr lang="en-US" dirty="0" smtClean="0">
                <a:solidFill>
                  <a:srgbClr val="FF0000"/>
                </a:solidFill>
              </a:rPr>
              <a:t>optimizes for the given architecture</a:t>
            </a:r>
          </a:p>
          <a:p>
            <a:endParaRPr lang="en-US" dirty="0" smtClean="0">
              <a:solidFill>
                <a:srgbClr val="FF0000"/>
              </a:solidFill>
            </a:endParaRPr>
          </a:p>
          <a:p>
            <a:r>
              <a:rPr lang="en-US" b="1" dirty="0" smtClean="0"/>
              <a:t>Fair compilation time:  </a:t>
            </a:r>
            <a:r>
              <a:rPr lang="en-US" dirty="0" smtClean="0"/>
              <a:t>enhancements in compilation procedure (</a:t>
            </a:r>
            <a:r>
              <a:rPr lang="en-US" dirty="0" err="1" smtClean="0">
                <a:latin typeface="Courier New" pitchFamily="49" charset="0"/>
                <a:cs typeface="Courier New" pitchFamily="49" charset="0"/>
              </a:rPr>
              <a:t>Makefile</a:t>
            </a:r>
            <a:r>
              <a:rPr lang="en-US" dirty="0" err="1" smtClean="0"/>
              <a:t>s</a:t>
            </a:r>
            <a:r>
              <a:rPr lang="en-US" dirty="0" smtClean="0"/>
              <a:t>) allow us to </a:t>
            </a:r>
            <a:r>
              <a:rPr lang="en-US" dirty="0" smtClean="0">
                <a:solidFill>
                  <a:srgbClr val="FF0000"/>
                </a:solidFill>
              </a:rPr>
              <a:t>recompile only the modified files</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solidFill>
                  <a:schemeClr val="accent1"/>
                </a:solidFill>
              </a:rPr>
              <a:t>Compilation Disadvantages</a:t>
            </a:r>
            <a:endParaRPr lang="en-US" dirty="0">
              <a:solidFill>
                <a:schemeClr val="accent1"/>
              </a:solidFill>
            </a:endParaRPr>
          </a:p>
        </p:txBody>
      </p:sp>
      <p:sp>
        <p:nvSpPr>
          <p:cNvPr id="29699" name="Rectangle 3"/>
          <p:cNvSpPr>
            <a:spLocks noGrp="1" noChangeArrowheads="1"/>
          </p:cNvSpPr>
          <p:nvPr>
            <p:ph idx="1"/>
          </p:nvPr>
        </p:nvSpPr>
        <p:spPr/>
        <p:txBody>
          <a:bodyPr>
            <a:normAutofit/>
          </a:bodyPr>
          <a:lstStyle/>
          <a:p>
            <a:r>
              <a:rPr lang="en-US" dirty="0" smtClean="0"/>
              <a:t>Compiled files, including the executable, are architecture-specific (CPU type and OS)</a:t>
            </a:r>
          </a:p>
          <a:p>
            <a:pPr lvl="1"/>
            <a:r>
              <a:rPr lang="en-US" dirty="0" smtClean="0"/>
              <a:t>Executable must be rebuilt on each new system</a:t>
            </a:r>
          </a:p>
          <a:p>
            <a:pPr lvl="1"/>
            <a:r>
              <a:rPr lang="en-US" dirty="0"/>
              <a:t>i</a:t>
            </a:r>
            <a:r>
              <a:rPr lang="en-US" dirty="0" smtClean="0"/>
              <a:t>.e. “porting your code” to a new architecture</a:t>
            </a:r>
          </a:p>
          <a:p>
            <a:endParaRPr lang="en-US" dirty="0" smtClean="0"/>
          </a:p>
          <a:p>
            <a:r>
              <a:rPr lang="en-US" dirty="0" smtClean="0"/>
              <a:t>“Change </a:t>
            </a:r>
            <a:r>
              <a:rPr lang="en-US" dirty="0" smtClean="0">
                <a:sym typeface="Symbol" charset="2"/>
              </a:rPr>
              <a:t> </a:t>
            </a:r>
            <a:r>
              <a:rPr lang="en-US" dirty="0" smtClean="0"/>
              <a:t>Compile </a:t>
            </a:r>
            <a:r>
              <a:rPr lang="en-US" dirty="0" smtClean="0">
                <a:sym typeface="Symbol" charset="2"/>
              </a:rPr>
              <a:t> </a:t>
            </a:r>
            <a:r>
              <a:rPr lang="en-US" dirty="0" smtClean="0"/>
              <a:t>Run [repeat]” iteration cycle can be slow</a:t>
            </a:r>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Typed Variables in C</a:t>
            </a:r>
            <a:endParaRPr lang="en-US" dirty="0">
              <a:solidFill>
                <a:schemeClr val="accent1"/>
              </a:solidFill>
            </a:endParaRPr>
          </a:p>
        </p:txBody>
      </p:sp>
      <p:sp>
        <p:nvSpPr>
          <p:cNvPr id="3" name="Content Placeholder 2"/>
          <p:cNvSpPr>
            <a:spLocks noGrp="1"/>
          </p:cNvSpPr>
          <p:nvPr>
            <p:ph idx="1"/>
          </p:nvPr>
        </p:nvSpPr>
        <p:spPr>
          <a:xfrm>
            <a:off x="457200" y="1328057"/>
            <a:ext cx="8229600" cy="5061857"/>
          </a:xfrm>
        </p:spPr>
        <p:txBody>
          <a:bodyPr>
            <a:normAutofit/>
          </a:bodyPr>
          <a:lstStyle/>
          <a:p>
            <a:pPr>
              <a:buNone/>
            </a:pPr>
            <a:r>
              <a:rPr lang="en-US" sz="1800" dirty="0" err="1" smtClean="0">
                <a:latin typeface="Courier New"/>
                <a:cs typeface="Courier New"/>
              </a:rPr>
              <a:t>int</a:t>
            </a:r>
            <a:r>
              <a:rPr lang="en-US" sz="1800" dirty="0" smtClean="0">
                <a:latin typeface="Courier New"/>
                <a:cs typeface="Courier New"/>
              </a:rPr>
              <a:t>   x = 2;</a:t>
            </a:r>
          </a:p>
          <a:p>
            <a:pPr>
              <a:buNone/>
            </a:pPr>
            <a:r>
              <a:rPr lang="en-US" sz="1800" dirty="0" smtClean="0">
                <a:latin typeface="Courier New"/>
                <a:cs typeface="Courier New"/>
              </a:rPr>
              <a:t>float y = 1.618;</a:t>
            </a:r>
          </a:p>
          <a:p>
            <a:pPr>
              <a:buNone/>
            </a:pPr>
            <a:r>
              <a:rPr lang="en-US" sz="1800" dirty="0" smtClean="0">
                <a:latin typeface="Courier New"/>
                <a:cs typeface="Courier New"/>
              </a:rPr>
              <a:t>char  z = 'A';</a:t>
            </a:r>
          </a:p>
          <a:p>
            <a:pPr>
              <a:spcBef>
                <a:spcPts val="1200"/>
              </a:spcBef>
              <a:buNone/>
              <a:tabLst>
                <a:tab pos="2286000" algn="l"/>
                <a:tab pos="6400800" algn="l"/>
              </a:tabLst>
            </a:pPr>
            <a:r>
              <a:rPr lang="en-US" sz="2000" b="1" dirty="0" smtClean="0"/>
              <a:t>Type	Description	Examples</a:t>
            </a:r>
          </a:p>
          <a:p>
            <a:pPr>
              <a:buNone/>
              <a:tabLst>
                <a:tab pos="2286000" algn="l"/>
                <a:tab pos="6400800" algn="l"/>
              </a:tabLst>
            </a:pPr>
            <a:r>
              <a:rPr lang="en-US" sz="1800" dirty="0" err="1" smtClean="0">
                <a:latin typeface="Courier New" pitchFamily="49" charset="0"/>
                <a:cs typeface="Courier New" pitchFamily="49" charset="0"/>
              </a:rPr>
              <a:t>int</a:t>
            </a:r>
            <a:r>
              <a:rPr lang="en-US" sz="2000" dirty="0" smtClean="0"/>
              <a:t>	signed integer	5,-12,0</a:t>
            </a:r>
          </a:p>
          <a:p>
            <a:pPr>
              <a:buNone/>
              <a:tabLst>
                <a:tab pos="2286000" algn="l"/>
                <a:tab pos="6400800" algn="l"/>
              </a:tabLst>
            </a:pPr>
            <a:r>
              <a:rPr lang="en-US" sz="1800" dirty="0" smtClean="0">
                <a:latin typeface="Courier New" pitchFamily="49" charset="0"/>
                <a:cs typeface="Courier New" pitchFamily="49" charset="0"/>
              </a:rPr>
              <a:t>short </a:t>
            </a:r>
            <a:r>
              <a:rPr lang="en-US" sz="1800" dirty="0" err="1" smtClean="0">
                <a:latin typeface="Courier New" pitchFamily="49" charset="0"/>
                <a:cs typeface="Courier New" pitchFamily="49" charset="0"/>
              </a:rPr>
              <a:t>int</a:t>
            </a:r>
            <a:r>
              <a:rPr lang="en-US" sz="2000" dirty="0" smtClean="0"/>
              <a:t> (</a:t>
            </a:r>
            <a:r>
              <a:rPr lang="en-US" sz="1800" dirty="0" smtClean="0">
                <a:latin typeface="Courier New" pitchFamily="49" charset="0"/>
                <a:cs typeface="Courier New" pitchFamily="49" charset="0"/>
              </a:rPr>
              <a:t>short</a:t>
            </a:r>
            <a:r>
              <a:rPr lang="en-US" sz="2000" dirty="0" smtClean="0"/>
              <a:t>)	smaller signed integer	</a:t>
            </a:r>
          </a:p>
          <a:p>
            <a:pPr>
              <a:buNone/>
              <a:tabLst>
                <a:tab pos="2286000" algn="l"/>
                <a:tab pos="6400800" algn="l"/>
              </a:tabLst>
            </a:pPr>
            <a:r>
              <a:rPr lang="en-US" sz="1800" dirty="0" smtClean="0">
                <a:latin typeface="Courier New" pitchFamily="49" charset="0"/>
                <a:cs typeface="Courier New" pitchFamily="49" charset="0"/>
              </a:rPr>
              <a:t>long </a:t>
            </a:r>
            <a:r>
              <a:rPr lang="en-US" sz="1800" dirty="0" err="1" smtClean="0">
                <a:latin typeface="Courier New" pitchFamily="49" charset="0"/>
                <a:cs typeface="Courier New" pitchFamily="49" charset="0"/>
              </a:rPr>
              <a:t>int</a:t>
            </a:r>
            <a:r>
              <a:rPr lang="en-US" sz="2000" dirty="0" smtClean="0"/>
              <a:t> (</a:t>
            </a:r>
            <a:r>
              <a:rPr lang="en-US" sz="1800" dirty="0" smtClean="0">
                <a:latin typeface="Courier New" pitchFamily="49" charset="0"/>
                <a:cs typeface="Courier New" pitchFamily="49" charset="0"/>
              </a:rPr>
              <a:t>long</a:t>
            </a:r>
            <a:r>
              <a:rPr lang="en-US" sz="2000" dirty="0" smtClean="0"/>
              <a:t>)	larger signed integer	</a:t>
            </a:r>
          </a:p>
          <a:p>
            <a:pPr>
              <a:buNone/>
              <a:tabLst>
                <a:tab pos="2286000" algn="l"/>
                <a:tab pos="6400800" algn="l"/>
              </a:tabLst>
            </a:pPr>
            <a:r>
              <a:rPr lang="en-US" sz="1800" dirty="0" smtClean="0">
                <a:latin typeface="Courier New" pitchFamily="49" charset="0"/>
                <a:cs typeface="Courier New" pitchFamily="49" charset="0"/>
              </a:rPr>
              <a:t>char</a:t>
            </a:r>
            <a:r>
              <a:rPr lang="en-US" sz="2000" dirty="0" smtClean="0"/>
              <a:t>	single text character or symbol	'a', 'D', '?’</a:t>
            </a:r>
          </a:p>
          <a:p>
            <a:pPr>
              <a:buNone/>
              <a:tabLst>
                <a:tab pos="2286000" algn="l"/>
                <a:tab pos="6400800" algn="l"/>
              </a:tabLst>
            </a:pPr>
            <a:r>
              <a:rPr lang="en-US" sz="1800" dirty="0" smtClean="0">
                <a:latin typeface="Courier New" pitchFamily="49" charset="0"/>
                <a:cs typeface="Courier New" pitchFamily="49" charset="0"/>
              </a:rPr>
              <a:t>float</a:t>
            </a:r>
            <a:r>
              <a:rPr lang="en-US" sz="2000" dirty="0" smtClean="0"/>
              <a:t>	floating point non-integer numbers	0.0, 1.618, -1.4</a:t>
            </a:r>
          </a:p>
          <a:p>
            <a:pPr>
              <a:buNone/>
              <a:tabLst>
                <a:tab pos="2286000" algn="l"/>
                <a:tab pos="6400800" algn="l"/>
              </a:tabLst>
            </a:pPr>
            <a:r>
              <a:rPr lang="en-US" sz="1800" dirty="0" smtClean="0">
                <a:latin typeface="Courier New" pitchFamily="49" charset="0"/>
                <a:cs typeface="Courier New" pitchFamily="49" charset="0"/>
              </a:rPr>
              <a:t>double</a:t>
            </a:r>
            <a:r>
              <a:rPr lang="en-US" sz="2000" dirty="0" smtClean="0"/>
              <a:t>	greater precision FP number	</a:t>
            </a:r>
          </a:p>
          <a:p>
            <a:pPr>
              <a:spcBef>
                <a:spcPts val="1200"/>
              </a:spcBef>
            </a:pPr>
            <a:r>
              <a:rPr lang="en-US" sz="2400" dirty="0" smtClean="0">
                <a:latin typeface="+mj-lt"/>
                <a:cs typeface="Courier New"/>
              </a:rPr>
              <a:t>Integer sizes are machine dependant!</a:t>
            </a:r>
          </a:p>
          <a:p>
            <a:pPr lvl="1"/>
            <a:r>
              <a:rPr lang="en-US" sz="2000" dirty="0" smtClean="0">
                <a:latin typeface="+mj-lt"/>
                <a:cs typeface="Courier New"/>
              </a:rPr>
              <a:t>Common size is 4 bytes, but can’t ever assume this</a:t>
            </a:r>
          </a:p>
          <a:p>
            <a:r>
              <a:rPr lang="en-US" sz="2400" dirty="0" smtClean="0">
                <a:latin typeface="+mj-lt"/>
                <a:cs typeface="Courier New"/>
              </a:rPr>
              <a:t>Can add “unsigned” before </a:t>
            </a:r>
            <a:r>
              <a:rPr lang="en-US" sz="2200" dirty="0" err="1" smtClean="0">
                <a:latin typeface="Courier New" pitchFamily="49" charset="0"/>
                <a:cs typeface="Courier New" pitchFamily="49" charset="0"/>
              </a:rPr>
              <a:t>int</a:t>
            </a:r>
            <a:r>
              <a:rPr lang="en-US" sz="2400" dirty="0" smtClean="0">
                <a:latin typeface="+mj-lt"/>
                <a:cs typeface="Courier New"/>
              </a:rPr>
              <a:t> or </a:t>
            </a:r>
            <a:r>
              <a:rPr lang="en-US" sz="2200" dirty="0" smtClean="0">
                <a:latin typeface="Courier New" pitchFamily="49" charset="0"/>
                <a:cs typeface="Courier New" pitchFamily="49" charset="0"/>
              </a:rPr>
              <a:t>char</a:t>
            </a:r>
          </a:p>
          <a:p>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a:p>
        </p:txBody>
      </p:sp>
      <p:sp>
        <p:nvSpPr>
          <p:cNvPr id="7" name="Right Brace 6"/>
          <p:cNvSpPr/>
          <p:nvPr/>
        </p:nvSpPr>
        <p:spPr>
          <a:xfrm>
            <a:off x="3113323" y="1371601"/>
            <a:ext cx="304800" cy="947058"/>
          </a:xfrm>
          <a:prstGeom prst="rightBrace">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494320" y="1219198"/>
            <a:ext cx="4561114" cy="1277273"/>
          </a:xfrm>
          <a:prstGeom prst="rect">
            <a:avLst/>
          </a:prstGeom>
          <a:noFill/>
        </p:spPr>
        <p:txBody>
          <a:bodyPr wrap="square" rtlCol="0">
            <a:spAutoFit/>
          </a:bodyPr>
          <a:lstStyle/>
          <a:p>
            <a:r>
              <a:rPr lang="en-US" dirty="0" smtClean="0">
                <a:solidFill>
                  <a:srgbClr val="FF0000"/>
                </a:solidFill>
              </a:rPr>
              <a:t>You must declare the type of data a variable will hold</a:t>
            </a:r>
          </a:p>
          <a:p>
            <a:pPr>
              <a:spcBef>
                <a:spcPts val="600"/>
              </a:spcBef>
            </a:pPr>
            <a:r>
              <a:rPr lang="en-US" dirty="0" smtClean="0">
                <a:solidFill>
                  <a:srgbClr val="FF0000"/>
                </a:solidFill>
              </a:rPr>
              <a:t>Declaration must come before or simultaneously with assignment</a:t>
            </a:r>
          </a:p>
        </p:txBody>
      </p:sp>
      <p:sp>
        <p:nvSpPr>
          <p:cNvPr id="11" name="Rectangle 10"/>
          <p:cNvSpPr/>
          <p:nvPr/>
        </p:nvSpPr>
        <p:spPr>
          <a:xfrm>
            <a:off x="457200" y="1325880"/>
            <a:ext cx="1143000" cy="1005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295400" y="1234440"/>
            <a:ext cx="1508760" cy="118872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2" y="1001450"/>
            <a:ext cx="1261114" cy="369332"/>
          </a:xfrm>
          <a:prstGeom prst="rect">
            <a:avLst/>
          </a:prstGeom>
          <a:noFill/>
        </p:spPr>
        <p:txBody>
          <a:bodyPr wrap="none" rtlCol="0">
            <a:spAutoFit/>
          </a:bodyPr>
          <a:lstStyle/>
          <a:p>
            <a:r>
              <a:rPr lang="en-US" b="1" dirty="0" smtClean="0">
                <a:solidFill>
                  <a:srgbClr val="FF0000"/>
                </a:solidFill>
              </a:rPr>
              <a:t>declaration</a:t>
            </a:r>
            <a:endParaRPr lang="en-US" b="1" dirty="0">
              <a:solidFill>
                <a:srgbClr val="FF0000"/>
              </a:solidFill>
            </a:endParaRPr>
          </a:p>
        </p:txBody>
      </p:sp>
      <p:sp>
        <p:nvSpPr>
          <p:cNvPr id="15" name="TextBox 14"/>
          <p:cNvSpPr txBox="1"/>
          <p:nvPr/>
        </p:nvSpPr>
        <p:spPr>
          <a:xfrm>
            <a:off x="1197422" y="892587"/>
            <a:ext cx="1274195" cy="369332"/>
          </a:xfrm>
          <a:prstGeom prst="rect">
            <a:avLst/>
          </a:prstGeom>
          <a:noFill/>
        </p:spPr>
        <p:txBody>
          <a:bodyPr wrap="none" rtlCol="0">
            <a:spAutoFit/>
          </a:bodyPr>
          <a:lstStyle/>
          <a:p>
            <a:r>
              <a:rPr lang="en-US" b="1" dirty="0" smtClean="0">
                <a:solidFill>
                  <a:schemeClr val="accent6">
                    <a:lumMod val="75000"/>
                  </a:schemeClr>
                </a:solidFill>
              </a:rPr>
              <a:t>assignment</a:t>
            </a:r>
            <a:endParaRPr lang="en-US" b="1"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sizeof</a:t>
            </a:r>
            <a:r>
              <a:rPr lang="en-US" dirty="0" smtClean="0">
                <a:solidFill>
                  <a:schemeClr val="accent1"/>
                </a:solidFill>
              </a:rPr>
              <a:t>()</a:t>
            </a:r>
            <a:endParaRPr lang="en-US" dirty="0">
              <a:solidFill>
                <a:schemeClr val="accent1"/>
              </a:solidFill>
            </a:endParaRPr>
          </a:p>
        </p:txBody>
      </p:sp>
      <p:sp>
        <p:nvSpPr>
          <p:cNvPr id="3" name="Content Placeholder 2"/>
          <p:cNvSpPr>
            <a:spLocks noGrp="1"/>
          </p:cNvSpPr>
          <p:nvPr>
            <p:ph idx="1"/>
          </p:nvPr>
        </p:nvSpPr>
        <p:spPr>
          <a:xfrm>
            <a:off x="457200" y="1600200"/>
            <a:ext cx="8229600" cy="4855029"/>
          </a:xfrm>
        </p:spPr>
        <p:txBody>
          <a:bodyPr>
            <a:normAutofit lnSpcReduction="10000"/>
          </a:bodyPr>
          <a:lstStyle/>
          <a:p>
            <a:r>
              <a:rPr lang="en-US" dirty="0" smtClean="0"/>
              <a:t>If integer sizes are machine dependent, how do we tell?</a:t>
            </a:r>
          </a:p>
          <a:p>
            <a:r>
              <a:rPr lang="en-US" dirty="0" smtClean="0"/>
              <a:t>Use </a:t>
            </a:r>
            <a:r>
              <a:rPr lang="en-US" sz="3000" dirty="0" err="1" smtClean="0">
                <a:latin typeface="Courier New" pitchFamily="49" charset="0"/>
                <a:cs typeface="Courier New" pitchFamily="49" charset="0"/>
              </a:rPr>
              <a:t>sizeof</a:t>
            </a:r>
            <a:r>
              <a:rPr lang="en-US" sz="3000" dirty="0" smtClean="0">
                <a:latin typeface="Courier New" pitchFamily="49" charset="0"/>
                <a:cs typeface="Courier New" pitchFamily="49" charset="0"/>
              </a:rPr>
              <a:t>()</a:t>
            </a:r>
            <a:r>
              <a:rPr lang="en-US" dirty="0" smtClean="0"/>
              <a:t> function</a:t>
            </a:r>
          </a:p>
          <a:p>
            <a:pPr lvl="1"/>
            <a:r>
              <a:rPr lang="en-US" dirty="0" smtClean="0"/>
              <a:t>Returns size in bytes of variable or data type name</a:t>
            </a:r>
          </a:p>
          <a:p>
            <a:pPr lvl="1">
              <a:buNone/>
            </a:pPr>
            <a:r>
              <a:rPr lang="en-US" sz="2600" dirty="0" smtClean="0"/>
              <a:t>	Examples: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x; </a:t>
            </a:r>
            <a:r>
              <a:rPr lang="en-US" sz="2400" dirty="0" err="1" smtClean="0">
                <a:latin typeface="Courier New" pitchFamily="49" charset="0"/>
                <a:cs typeface="Courier New" pitchFamily="49" charset="0"/>
              </a:rPr>
              <a:t>sizeof</a:t>
            </a:r>
            <a:r>
              <a:rPr lang="en-US" sz="2400" dirty="0" smtClean="0">
                <a:latin typeface="Courier New" pitchFamily="49" charset="0"/>
                <a:cs typeface="Courier New" pitchFamily="49" charset="0"/>
              </a:rPr>
              <a:t>(x); </a:t>
            </a:r>
            <a:r>
              <a:rPr lang="en-US" sz="2400" dirty="0" err="1" smtClean="0">
                <a:latin typeface="Courier New" pitchFamily="49" charset="0"/>
                <a:cs typeface="Courier New" pitchFamily="49" charset="0"/>
              </a:rPr>
              <a:t>sizeof</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a:t>
            </a:r>
          </a:p>
          <a:p>
            <a:r>
              <a:rPr lang="en-US" dirty="0" smtClean="0"/>
              <a:t>Acts differently with arrays and </a:t>
            </a:r>
            <a:r>
              <a:rPr lang="en-US" dirty="0" err="1" smtClean="0"/>
              <a:t>structs</a:t>
            </a:r>
            <a:r>
              <a:rPr lang="en-US" dirty="0" smtClean="0"/>
              <a:t>, which we will cover later</a:t>
            </a:r>
          </a:p>
          <a:p>
            <a:pPr lvl="1"/>
            <a:r>
              <a:rPr lang="en-US" dirty="0" smtClean="0"/>
              <a:t>Arrays:  returns size of whole array</a:t>
            </a:r>
          </a:p>
          <a:p>
            <a:pPr lvl="1"/>
            <a:r>
              <a:rPr lang="en-US" dirty="0" err="1" smtClean="0"/>
              <a:t>Structs</a:t>
            </a:r>
            <a:r>
              <a:rPr lang="en-US" dirty="0" smtClean="0"/>
              <a:t>:  returns size of one instance of </a:t>
            </a:r>
            <a:r>
              <a:rPr lang="en-US" dirty="0" err="1" smtClean="0"/>
              <a:t>struct</a:t>
            </a:r>
            <a:r>
              <a:rPr lang="en-US" dirty="0" smtClean="0"/>
              <a:t> (sum of sizes of all </a:t>
            </a:r>
            <a:r>
              <a:rPr lang="en-US" dirty="0" err="1" smtClean="0"/>
              <a:t>struct</a:t>
            </a:r>
            <a:r>
              <a:rPr lang="en-US" dirty="0" smtClean="0"/>
              <a:t> variables + padding)</a:t>
            </a:r>
          </a:p>
          <a:p>
            <a:pPr lvl="1"/>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Characters</a:t>
            </a:r>
            <a:endParaRPr lang="en-US" dirty="0">
              <a:solidFill>
                <a:schemeClr val="accent1"/>
              </a:solidFill>
            </a:endParaRPr>
          </a:p>
        </p:txBody>
      </p:sp>
      <p:sp>
        <p:nvSpPr>
          <p:cNvPr id="3" name="Content Placeholder 2"/>
          <p:cNvSpPr>
            <a:spLocks noGrp="1"/>
          </p:cNvSpPr>
          <p:nvPr>
            <p:ph sz="half" idx="1"/>
          </p:nvPr>
        </p:nvSpPr>
        <p:spPr>
          <a:xfrm>
            <a:off x="457199" y="1600199"/>
            <a:ext cx="8258175" cy="4937760"/>
          </a:xfrm>
        </p:spPr>
        <p:txBody>
          <a:bodyPr>
            <a:noAutofit/>
          </a:bodyPr>
          <a:lstStyle/>
          <a:p>
            <a:r>
              <a:rPr lang="en-US" dirty="0" smtClean="0"/>
              <a:t>Encode characters as numbers, same as everything!</a:t>
            </a:r>
          </a:p>
          <a:p>
            <a:r>
              <a:rPr lang="en-US" dirty="0" smtClean="0"/>
              <a:t>How many characters do we want to encode?</a:t>
            </a:r>
          </a:p>
          <a:p>
            <a:pPr lvl="1"/>
            <a:r>
              <a:rPr lang="en-US" dirty="0" smtClean="0"/>
              <a:t>a-z, A-Z, 0-9, and what else?</a:t>
            </a:r>
          </a:p>
          <a:p>
            <a:r>
              <a:rPr lang="en-US" dirty="0" smtClean="0"/>
              <a:t>ASCII standard defines 128 different characters and their numeric encodings </a:t>
            </a:r>
            <a:r>
              <a:rPr lang="en-US" sz="2400" dirty="0" smtClean="0"/>
              <a:t>(</a:t>
            </a:r>
            <a:r>
              <a:rPr lang="en-US" sz="2400" dirty="0" smtClean="0">
                <a:hlinkClick r:id="rId2"/>
              </a:rPr>
              <a:t>http://www.asciitable.com</a:t>
            </a:r>
            <a:r>
              <a:rPr lang="en-US" sz="2400" dirty="0" smtClean="0"/>
              <a:t>)</a:t>
            </a:r>
          </a:p>
          <a:p>
            <a:pPr lvl="1"/>
            <a:r>
              <a:rPr lang="en-US" dirty="0" smtClean="0">
                <a:latin typeface="Courier New" pitchFamily="49" charset="0"/>
                <a:cs typeface="Courier New" pitchFamily="49" charset="0"/>
              </a:rPr>
              <a:t>char</a:t>
            </a:r>
            <a:r>
              <a:rPr lang="en-US" dirty="0" smtClean="0"/>
              <a:t>  representing the character ‘a’ contains the value 97</a:t>
            </a:r>
          </a:p>
          <a:p>
            <a:pPr lvl="1"/>
            <a:r>
              <a:rPr lang="en-US" dirty="0" smtClean="0">
                <a:latin typeface="Courier New" pitchFamily="49" charset="0"/>
                <a:cs typeface="Courier New" pitchFamily="49" charset="0"/>
              </a:rPr>
              <a:t>char c = ‘a’;</a:t>
            </a:r>
            <a:r>
              <a:rPr lang="en-US" dirty="0" smtClean="0"/>
              <a:t>  or  </a:t>
            </a:r>
            <a:r>
              <a:rPr lang="en-US" dirty="0" smtClean="0">
                <a:latin typeface="Courier New" pitchFamily="49" charset="0"/>
                <a:cs typeface="Courier New" pitchFamily="49" charset="0"/>
              </a:rPr>
              <a:t>char c = 97;</a:t>
            </a:r>
            <a:r>
              <a:rPr lang="en-US" dirty="0" smtClean="0"/>
              <a:t>  are both valid</a:t>
            </a:r>
          </a:p>
          <a:p>
            <a:r>
              <a:rPr lang="en-US" dirty="0" smtClean="0">
                <a:solidFill>
                  <a:srgbClr val="FF0000"/>
                </a:solidFill>
              </a:rPr>
              <a:t>A </a:t>
            </a:r>
            <a:r>
              <a:rPr lang="en-US" sz="2600" dirty="0" smtClean="0">
                <a:solidFill>
                  <a:srgbClr val="FF0000"/>
                </a:solidFill>
                <a:latin typeface="Courier New" pitchFamily="49" charset="0"/>
                <a:cs typeface="Courier New" pitchFamily="49" charset="0"/>
              </a:rPr>
              <a:t>char</a:t>
            </a:r>
            <a:r>
              <a:rPr lang="en-US" dirty="0" smtClean="0">
                <a:solidFill>
                  <a:srgbClr val="FF0000"/>
                </a:solidFill>
              </a:rPr>
              <a:t> takes up 1 byte of space</a:t>
            </a:r>
          </a:p>
          <a:p>
            <a:pPr lvl="1"/>
            <a:r>
              <a:rPr lang="en-US" dirty="0" smtClean="0"/>
              <a:t>7 bits is enough to store a char (2</a:t>
            </a:r>
            <a:r>
              <a:rPr lang="en-US" baseline="30000" dirty="0" smtClean="0"/>
              <a:t>7</a:t>
            </a:r>
            <a:r>
              <a:rPr lang="en-US" dirty="0" smtClean="0"/>
              <a:t> = 128), but we add a bit to round up to 1 byte since computers usually deal with multiples of bytes</a:t>
            </a:r>
          </a:p>
          <a:p>
            <a:endParaRPr lang="en-US" dirty="0" smtClean="0"/>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Typecasting in C (1/2)</a:t>
            </a:r>
            <a:endParaRPr lang="en-US" dirty="0">
              <a:solidFill>
                <a:schemeClr val="accent1"/>
              </a:solidFill>
            </a:endParaRPr>
          </a:p>
        </p:txBody>
      </p:sp>
      <p:sp>
        <p:nvSpPr>
          <p:cNvPr id="3" name="Content Placeholder 2"/>
          <p:cNvSpPr>
            <a:spLocks noGrp="1"/>
          </p:cNvSpPr>
          <p:nvPr>
            <p:ph sz="half" idx="1"/>
          </p:nvPr>
        </p:nvSpPr>
        <p:spPr>
          <a:xfrm>
            <a:off x="457198" y="1600199"/>
            <a:ext cx="8229600" cy="4937760"/>
          </a:xfrm>
        </p:spPr>
        <p:txBody>
          <a:bodyPr>
            <a:normAutofit/>
          </a:bodyPr>
          <a:lstStyle/>
          <a:p>
            <a:r>
              <a:rPr lang="en-US" dirty="0" smtClean="0"/>
              <a:t>C is a “weakly” typed language</a:t>
            </a:r>
          </a:p>
          <a:p>
            <a:pPr lvl="1"/>
            <a:r>
              <a:rPr lang="en-US" dirty="0" smtClean="0"/>
              <a:t>You can explicitly </a:t>
            </a:r>
            <a:r>
              <a:rPr lang="en-US" dirty="0" smtClean="0">
                <a:solidFill>
                  <a:srgbClr val="FF0000"/>
                </a:solidFill>
              </a:rPr>
              <a:t>typecast </a:t>
            </a:r>
            <a:r>
              <a:rPr lang="en-US" dirty="0" smtClean="0"/>
              <a:t>from any type to any other:</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-1;</a:t>
            </a:r>
          </a:p>
          <a:p>
            <a:pPr lvl="1">
              <a:buNone/>
            </a:pPr>
            <a:r>
              <a:rPr lang="en-US" sz="2000" dirty="0" smtClean="0">
                <a:latin typeface="Courier New" pitchFamily="49" charset="0"/>
                <a:cs typeface="Courier New" pitchFamily="49" charset="0"/>
              </a:rPr>
              <a:t>	if(</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0)</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printf</a:t>
            </a:r>
            <a:r>
              <a:rPr lang="en-US" sz="2000" dirty="0" smtClean="0">
                <a:latin typeface="Courier New" pitchFamily="49" charset="0"/>
                <a:cs typeface="Courier New" pitchFamily="49" charset="0"/>
              </a:rPr>
              <a:t>(“This will print\n”);</a:t>
            </a:r>
          </a:p>
          <a:p>
            <a:pPr lvl="1">
              <a:buNone/>
            </a:pPr>
            <a:r>
              <a:rPr lang="en-US" sz="2000" dirty="0" smtClean="0">
                <a:latin typeface="Courier New" pitchFamily="49" charset="0"/>
                <a:cs typeface="Courier New" pitchFamily="49" charset="0"/>
              </a:rPr>
              <a:t>	if(</a:t>
            </a:r>
            <a:r>
              <a:rPr lang="en-US" sz="2000" dirty="0" smtClean="0">
                <a:solidFill>
                  <a:srgbClr val="FF0000"/>
                </a:solidFill>
                <a:latin typeface="Courier New" pitchFamily="49" charset="0"/>
                <a:cs typeface="Courier New" pitchFamily="49" charset="0"/>
              </a:rPr>
              <a:t>(unsigned </a:t>
            </a:r>
            <a:r>
              <a:rPr lang="en-US" sz="2000" dirty="0" err="1" smtClean="0">
                <a:solidFill>
                  <a:srgbClr val="FF0000"/>
                </a:solidFill>
                <a:latin typeface="Courier New" pitchFamily="49" charset="0"/>
                <a:cs typeface="Courier New" pitchFamily="49" charset="0"/>
              </a:rPr>
              <a:t>int</a:t>
            </a:r>
            <a:r>
              <a:rPr lang="en-US" sz="2000" dirty="0" smtClean="0">
                <a:solidFill>
                  <a:srgbClr val="FF0000"/>
                </a:solidFill>
                <a:latin typeface="Courier New" pitchFamily="49" charset="0"/>
                <a:cs typeface="Courier New" pitchFamily="49" charset="0"/>
              </a:rPr>
              <a:t>)</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0)</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printf</a:t>
            </a:r>
            <a:r>
              <a:rPr lang="en-US" sz="2000" dirty="0" smtClean="0">
                <a:latin typeface="Courier New" pitchFamily="49" charset="0"/>
                <a:cs typeface="Courier New" pitchFamily="49" charset="0"/>
              </a:rPr>
              <a:t>(“This will not print\n”);</a:t>
            </a:r>
          </a:p>
          <a:p>
            <a:r>
              <a:rPr lang="en-US" dirty="0" smtClean="0"/>
              <a:t>This is possible because everything is stored as bits!</a:t>
            </a:r>
          </a:p>
          <a:p>
            <a:pPr lvl="1"/>
            <a:r>
              <a:rPr lang="en-US" dirty="0" smtClean="0"/>
              <a:t>Can be seen as changing the “programmer’s perspective” of the variable</a:t>
            </a:r>
          </a:p>
          <a:p>
            <a:pPr lvl="1">
              <a:buNone/>
            </a:pPr>
            <a:endParaRPr lang="en-US" dirty="0" smtClean="0"/>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Typecasting in C (2/2)</a:t>
            </a:r>
            <a:endParaRPr lang="en-US" dirty="0">
              <a:solidFill>
                <a:schemeClr val="accent1"/>
              </a:solidFill>
            </a:endParaRPr>
          </a:p>
        </p:txBody>
      </p:sp>
      <p:sp>
        <p:nvSpPr>
          <p:cNvPr id="3" name="Content Placeholder 2"/>
          <p:cNvSpPr>
            <a:spLocks noGrp="1"/>
          </p:cNvSpPr>
          <p:nvPr>
            <p:ph sz="half" idx="1"/>
          </p:nvPr>
        </p:nvSpPr>
        <p:spPr>
          <a:xfrm>
            <a:off x="457198" y="1600199"/>
            <a:ext cx="8229600" cy="4937760"/>
          </a:xfrm>
        </p:spPr>
        <p:txBody>
          <a:bodyPr>
            <a:normAutofit/>
          </a:bodyPr>
          <a:lstStyle/>
          <a:p>
            <a:r>
              <a:rPr lang="en-US" dirty="0" smtClean="0"/>
              <a:t>C is a “weakly” typed language</a:t>
            </a:r>
          </a:p>
          <a:p>
            <a:pPr lvl="1"/>
            <a:r>
              <a:rPr lang="en-US" dirty="0" smtClean="0"/>
              <a:t>You can explicitly </a:t>
            </a:r>
            <a:r>
              <a:rPr lang="en-US" dirty="0" smtClean="0">
                <a:solidFill>
                  <a:srgbClr val="FF0000"/>
                </a:solidFill>
              </a:rPr>
              <a:t>typecast </a:t>
            </a:r>
            <a:r>
              <a:rPr lang="en-US" dirty="0" smtClean="0"/>
              <a:t>from any type to any other:</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-1;</a:t>
            </a:r>
          </a:p>
          <a:p>
            <a:pPr lvl="1">
              <a:buNone/>
            </a:pPr>
            <a:r>
              <a:rPr lang="en-US" sz="2000" dirty="0" smtClean="0">
                <a:latin typeface="Courier New" pitchFamily="49" charset="0"/>
                <a:cs typeface="Courier New" pitchFamily="49" charset="0"/>
              </a:rPr>
              <a:t>	if(</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0)</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printf</a:t>
            </a:r>
            <a:r>
              <a:rPr lang="en-US" sz="2000" dirty="0" smtClean="0">
                <a:latin typeface="Courier New" pitchFamily="49" charset="0"/>
                <a:cs typeface="Courier New" pitchFamily="49" charset="0"/>
              </a:rPr>
              <a:t>(“This will print\n”);</a:t>
            </a:r>
          </a:p>
          <a:p>
            <a:pPr lvl="1">
              <a:buNone/>
            </a:pPr>
            <a:r>
              <a:rPr lang="en-US" sz="2000" dirty="0" smtClean="0">
                <a:latin typeface="Courier New" pitchFamily="49" charset="0"/>
                <a:cs typeface="Courier New" pitchFamily="49" charset="0"/>
              </a:rPr>
              <a:t>	if(</a:t>
            </a:r>
            <a:r>
              <a:rPr lang="en-US" sz="2000" dirty="0" smtClean="0">
                <a:solidFill>
                  <a:srgbClr val="FF0000"/>
                </a:solidFill>
                <a:latin typeface="Courier New" pitchFamily="49" charset="0"/>
                <a:cs typeface="Courier New" pitchFamily="49" charset="0"/>
              </a:rPr>
              <a:t>(unsigned </a:t>
            </a:r>
            <a:r>
              <a:rPr lang="en-US" sz="2000" dirty="0" err="1" smtClean="0">
                <a:solidFill>
                  <a:srgbClr val="FF0000"/>
                </a:solidFill>
                <a:latin typeface="Courier New" pitchFamily="49" charset="0"/>
                <a:cs typeface="Courier New" pitchFamily="49" charset="0"/>
              </a:rPr>
              <a:t>int</a:t>
            </a:r>
            <a:r>
              <a:rPr lang="en-US" sz="2000" dirty="0" smtClean="0">
                <a:solidFill>
                  <a:srgbClr val="FF0000"/>
                </a:solidFill>
                <a:latin typeface="Courier New" pitchFamily="49" charset="0"/>
                <a:cs typeface="Courier New" pitchFamily="49" charset="0"/>
              </a:rPr>
              <a:t>)</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0)</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printf</a:t>
            </a:r>
            <a:r>
              <a:rPr lang="en-US" sz="2000" dirty="0" smtClean="0">
                <a:latin typeface="Courier New" pitchFamily="49" charset="0"/>
                <a:cs typeface="Courier New" pitchFamily="49" charset="0"/>
              </a:rPr>
              <a:t>(“This will not print\n”);</a:t>
            </a:r>
            <a:endParaRPr lang="en-US" sz="1800" dirty="0" smtClean="0">
              <a:latin typeface="Courier New" pitchFamily="49" charset="0"/>
              <a:cs typeface="Courier New" pitchFamily="49" charset="0"/>
            </a:endParaRPr>
          </a:p>
          <a:p>
            <a:r>
              <a:rPr lang="en-US" dirty="0" smtClean="0"/>
              <a:t>Can typecast </a:t>
            </a:r>
            <a:r>
              <a:rPr lang="en-US" i="1" dirty="0" smtClean="0"/>
              <a:t>anything</a:t>
            </a:r>
            <a:r>
              <a:rPr lang="en-US" dirty="0" smtClean="0"/>
              <a:t>, even if it doesn’t make sense:</a:t>
            </a:r>
          </a:p>
          <a:p>
            <a:pPr lvl="1">
              <a:buNone/>
            </a:pPr>
            <a:r>
              <a:rPr lang="en-US" sz="2000" dirty="0" err="1" smtClean="0">
                <a:latin typeface="Courier New" pitchFamily="49" charset="0"/>
                <a:cs typeface="Courier New" pitchFamily="49" charset="0"/>
              </a:rPr>
              <a:t>struct</a:t>
            </a:r>
            <a:r>
              <a:rPr lang="en-US" sz="2000" dirty="0" smtClean="0">
                <a:latin typeface="Courier New" pitchFamily="49" charset="0"/>
                <a:cs typeface="Courier New" pitchFamily="49" charset="0"/>
              </a:rPr>
              <a:t> node n;   /* </a:t>
            </a:r>
            <a:r>
              <a:rPr lang="en-US" sz="2000" dirty="0" err="1" smtClean="0">
                <a:latin typeface="Courier New" pitchFamily="49" charset="0"/>
                <a:cs typeface="Courier New" pitchFamily="49" charset="0"/>
              </a:rPr>
              <a:t>structs</a:t>
            </a:r>
            <a:r>
              <a:rPr lang="en-US" sz="2000" dirty="0" smtClean="0">
                <a:latin typeface="Courier New" pitchFamily="49" charset="0"/>
                <a:cs typeface="Courier New" pitchFamily="49" charset="0"/>
              </a:rPr>
              <a:t> in a few slides */</a:t>
            </a:r>
          </a:p>
          <a:p>
            <a:pPr lvl="1">
              <a:buNone/>
            </a:pP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n;</a:t>
            </a:r>
          </a:p>
          <a:p>
            <a:pPr lvl="1"/>
            <a:r>
              <a:rPr lang="en-US" dirty="0" smtClean="0"/>
              <a:t>More freedom, but easier to shoot yourself in the foot</a:t>
            </a:r>
          </a:p>
          <a:p>
            <a:pPr lvl="1">
              <a:buNone/>
            </a:pPr>
            <a:endParaRPr lang="en-US" dirty="0" smtClean="0"/>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Typed Functions in C</a:t>
            </a:r>
            <a:endParaRPr lang="en-US" dirty="0">
              <a:solidFill>
                <a:schemeClr val="accent1"/>
              </a:solidFill>
            </a:endParaRPr>
          </a:p>
        </p:txBody>
      </p:sp>
      <p:sp>
        <p:nvSpPr>
          <p:cNvPr id="3" name="Content Placeholder 2"/>
          <p:cNvSpPr>
            <a:spLocks noGrp="1"/>
          </p:cNvSpPr>
          <p:nvPr>
            <p:ph sz="half" idx="1"/>
          </p:nvPr>
        </p:nvSpPr>
        <p:spPr/>
        <p:txBody>
          <a:bodyPr>
            <a:noAutofit/>
          </a:bodyPr>
          <a:lstStyle/>
          <a:p>
            <a:pPr>
              <a:buNone/>
            </a:pPr>
            <a:r>
              <a:rPr lang="en-US" sz="1800" dirty="0" smtClean="0">
                <a:latin typeface="Courier New"/>
                <a:cs typeface="Courier New"/>
              </a:rPr>
              <a:t>// function prototypes</a:t>
            </a:r>
          </a:p>
          <a:p>
            <a:pPr>
              <a:buNone/>
            </a:pPr>
            <a:r>
              <a:rPr lang="en-US" sz="1800" dirty="0" err="1" smtClean="0">
                <a:latin typeface="Courier New"/>
                <a:cs typeface="Courier New"/>
              </a:rPr>
              <a:t>int</a:t>
            </a:r>
            <a:r>
              <a:rPr lang="en-US" sz="1800" dirty="0" smtClean="0">
                <a:latin typeface="Courier New"/>
                <a:cs typeface="Courier New"/>
              </a:rPr>
              <a:t> </a:t>
            </a:r>
            <a:r>
              <a:rPr lang="en-US" sz="1800" dirty="0" err="1" smtClean="0">
                <a:latin typeface="Courier New"/>
                <a:cs typeface="Courier New"/>
              </a:rPr>
              <a:t>my_func</a:t>
            </a:r>
            <a:r>
              <a:rPr lang="en-US" sz="1800" dirty="0" smtClean="0">
                <a:latin typeface="Courier New"/>
                <a:cs typeface="Courier New"/>
              </a:rPr>
              <a:t>(</a:t>
            </a:r>
            <a:r>
              <a:rPr lang="en-US" sz="1800" dirty="0" err="1" smtClean="0">
                <a:latin typeface="Courier New"/>
                <a:cs typeface="Courier New"/>
              </a:rPr>
              <a:t>int,int</a:t>
            </a:r>
            <a:r>
              <a:rPr lang="en-US" sz="1800" dirty="0" smtClean="0">
                <a:latin typeface="Courier New"/>
                <a:cs typeface="Courier New"/>
              </a:rPr>
              <a:t>);</a:t>
            </a:r>
          </a:p>
          <a:p>
            <a:pPr>
              <a:buNone/>
            </a:pPr>
            <a:r>
              <a:rPr lang="en-US" sz="1800" dirty="0" smtClean="0">
                <a:latin typeface="Courier New"/>
                <a:cs typeface="Courier New"/>
              </a:rPr>
              <a:t>void </a:t>
            </a:r>
            <a:r>
              <a:rPr lang="en-US" sz="1800" dirty="0" err="1" smtClean="0">
                <a:latin typeface="Courier New"/>
                <a:cs typeface="Courier New"/>
              </a:rPr>
              <a:t>sayHello</a:t>
            </a:r>
            <a:r>
              <a:rPr lang="en-US" sz="1800" dirty="0" smtClean="0">
                <a:latin typeface="Courier New"/>
                <a:cs typeface="Courier New"/>
              </a:rPr>
              <a:t>();</a:t>
            </a:r>
          </a:p>
          <a:p>
            <a:pPr>
              <a:buNone/>
            </a:pPr>
            <a:endParaRPr lang="en-US" sz="1800" dirty="0" smtClean="0">
              <a:latin typeface="Courier New"/>
              <a:cs typeface="Courier New"/>
            </a:endParaRPr>
          </a:p>
          <a:p>
            <a:pPr>
              <a:buNone/>
            </a:pPr>
            <a:r>
              <a:rPr lang="en-US" sz="1800" dirty="0" smtClean="0">
                <a:latin typeface="Courier New"/>
                <a:cs typeface="Courier New"/>
              </a:rPr>
              <a:t>// function definitions</a:t>
            </a:r>
          </a:p>
          <a:p>
            <a:pPr>
              <a:buNone/>
            </a:pPr>
            <a:r>
              <a:rPr lang="en-US" sz="1800" dirty="0" err="1" smtClean="0">
                <a:latin typeface="Courier New"/>
                <a:cs typeface="Courier New"/>
              </a:rPr>
              <a:t>int</a:t>
            </a:r>
            <a:r>
              <a:rPr lang="en-US" sz="1800" dirty="0" smtClean="0">
                <a:latin typeface="Courier New"/>
                <a:cs typeface="Courier New"/>
              </a:rPr>
              <a:t> </a:t>
            </a:r>
            <a:r>
              <a:rPr lang="en-US" sz="1800" dirty="0" err="1" smtClean="0">
                <a:latin typeface="Courier New"/>
                <a:cs typeface="Courier New"/>
              </a:rPr>
              <a:t>my_func</a:t>
            </a:r>
            <a:r>
              <a:rPr lang="en-US" sz="1800" dirty="0" smtClean="0">
                <a:latin typeface="Courier New"/>
                <a:cs typeface="Courier New"/>
              </a:rPr>
              <a:t>(</a:t>
            </a:r>
            <a:r>
              <a:rPr lang="en-US" sz="1800" dirty="0" err="1" smtClean="0">
                <a:latin typeface="Courier New"/>
                <a:cs typeface="Courier New"/>
              </a:rPr>
              <a:t>int</a:t>
            </a:r>
            <a:r>
              <a:rPr lang="en-US" sz="1800" dirty="0" smtClean="0">
                <a:latin typeface="Courier New"/>
                <a:cs typeface="Courier New"/>
              </a:rPr>
              <a:t> </a:t>
            </a:r>
            <a:r>
              <a:rPr lang="en-US" sz="1800" dirty="0" err="1" smtClean="0">
                <a:latin typeface="Courier New"/>
                <a:cs typeface="Courier New"/>
              </a:rPr>
              <a:t>x,int</a:t>
            </a:r>
            <a:r>
              <a:rPr lang="en-US" sz="1800" dirty="0" smtClean="0">
                <a:latin typeface="Courier New"/>
                <a:cs typeface="Courier New"/>
              </a:rPr>
              <a:t> y)</a:t>
            </a:r>
          </a:p>
          <a:p>
            <a:pPr>
              <a:buNone/>
            </a:pPr>
            <a:r>
              <a:rPr lang="en-US" sz="1800" dirty="0" smtClean="0">
                <a:latin typeface="Courier New"/>
                <a:cs typeface="Courier New"/>
              </a:rPr>
              <a:t>{</a:t>
            </a:r>
          </a:p>
          <a:p>
            <a:pPr>
              <a:buNone/>
            </a:pPr>
            <a:r>
              <a:rPr lang="en-US" sz="1800" dirty="0" smtClean="0">
                <a:latin typeface="Courier New"/>
                <a:cs typeface="Courier New"/>
              </a:rPr>
              <a:t>	</a:t>
            </a:r>
            <a:r>
              <a:rPr lang="en-US" sz="1800" dirty="0" err="1" smtClean="0">
                <a:latin typeface="Courier New"/>
                <a:cs typeface="Courier New"/>
              </a:rPr>
              <a:t>sayHello</a:t>
            </a:r>
            <a:r>
              <a:rPr lang="en-US" sz="1800" dirty="0" smtClean="0">
                <a:latin typeface="Courier New"/>
                <a:cs typeface="Courier New"/>
              </a:rPr>
              <a:t>();</a:t>
            </a:r>
          </a:p>
          <a:p>
            <a:pPr>
              <a:buNone/>
            </a:pPr>
            <a:r>
              <a:rPr lang="en-US" sz="1800" dirty="0" smtClean="0">
                <a:latin typeface="Courier New"/>
                <a:cs typeface="Courier New"/>
              </a:rPr>
              <a:t>  return x*y;</a:t>
            </a:r>
          </a:p>
          <a:p>
            <a:pPr>
              <a:buNone/>
            </a:pPr>
            <a:r>
              <a:rPr lang="en-US" sz="1800" dirty="0" smtClean="0">
                <a:latin typeface="Courier New"/>
                <a:cs typeface="Courier New"/>
              </a:rPr>
              <a:t>}</a:t>
            </a:r>
          </a:p>
          <a:p>
            <a:pPr>
              <a:buNone/>
            </a:pPr>
            <a:r>
              <a:rPr lang="en-US" sz="1800" dirty="0" smtClean="0">
                <a:latin typeface="Courier New"/>
                <a:cs typeface="Courier New"/>
              </a:rPr>
              <a:t>void </a:t>
            </a:r>
            <a:r>
              <a:rPr lang="en-US" sz="1800" dirty="0" err="1" smtClean="0">
                <a:latin typeface="Courier New"/>
                <a:cs typeface="Courier New"/>
              </a:rPr>
              <a:t>sayHello</a:t>
            </a:r>
            <a:r>
              <a:rPr lang="en-US" sz="1800" dirty="0" smtClean="0">
                <a:latin typeface="Courier New"/>
                <a:cs typeface="Courier New"/>
              </a:rPr>
              <a:t>()</a:t>
            </a:r>
          </a:p>
          <a:p>
            <a:pPr>
              <a:buNone/>
            </a:pPr>
            <a:r>
              <a:rPr lang="en-US" sz="1800" dirty="0" smtClean="0">
                <a:latin typeface="Courier New"/>
                <a:cs typeface="Courier New"/>
              </a:rPr>
              <a:t>{</a:t>
            </a:r>
          </a:p>
          <a:p>
            <a:pPr>
              <a:buNone/>
            </a:pPr>
            <a:r>
              <a:rPr lang="en-US" sz="1800" dirty="0" smtClean="0">
                <a:latin typeface="Courier New"/>
                <a:cs typeface="Courier New"/>
              </a:rPr>
              <a:t>  </a:t>
            </a:r>
            <a:r>
              <a:rPr lang="en-US" sz="1800" dirty="0" err="1" smtClean="0">
                <a:latin typeface="Courier New"/>
                <a:cs typeface="Courier New"/>
              </a:rPr>
              <a:t>printf</a:t>
            </a:r>
            <a:r>
              <a:rPr lang="en-US" sz="1800" dirty="0" smtClean="0">
                <a:latin typeface="Courier New"/>
                <a:cs typeface="Courier New"/>
              </a:rPr>
              <a:t>(“Hello\n”);</a:t>
            </a:r>
          </a:p>
          <a:p>
            <a:pPr>
              <a:buNone/>
            </a:pPr>
            <a:r>
              <a:rPr lang="en-US" sz="1800" dirty="0" smtClean="0">
                <a:latin typeface="Courier New"/>
                <a:cs typeface="Courier New"/>
              </a:rPr>
              <a:t>}</a:t>
            </a:r>
          </a:p>
          <a:p>
            <a:pPr>
              <a:buNone/>
            </a:pPr>
            <a:endParaRPr lang="en-US" sz="1800" dirty="0" smtClean="0">
              <a:latin typeface="Courier New"/>
              <a:cs typeface="Courier New"/>
            </a:endParaRPr>
          </a:p>
        </p:txBody>
      </p:sp>
      <p:sp>
        <p:nvSpPr>
          <p:cNvPr id="4" name="Content Placeholder 3"/>
          <p:cNvSpPr>
            <a:spLocks noGrp="1"/>
          </p:cNvSpPr>
          <p:nvPr>
            <p:ph sz="half" idx="2"/>
          </p:nvPr>
        </p:nvSpPr>
        <p:spPr>
          <a:xfrm>
            <a:off x="4191000" y="1600200"/>
            <a:ext cx="4495800" cy="5257800"/>
          </a:xfrm>
        </p:spPr>
        <p:txBody>
          <a:bodyPr>
            <a:noAutofit/>
          </a:bodyPr>
          <a:lstStyle/>
          <a:p>
            <a:r>
              <a:rPr lang="en-US" sz="2400" dirty="0" smtClean="0"/>
              <a:t>You have to declare the type of data you plan to return from a function</a:t>
            </a:r>
          </a:p>
          <a:p>
            <a:r>
              <a:rPr lang="en-US" sz="2400" dirty="0" smtClean="0"/>
              <a:t>Return type can be any C variable type or </a:t>
            </a:r>
            <a:r>
              <a:rPr lang="en-US" sz="2000" dirty="0" smtClean="0">
                <a:latin typeface="Courier New" pitchFamily="49" charset="0"/>
                <a:cs typeface="Courier New" pitchFamily="49" charset="0"/>
              </a:rPr>
              <a:t>void</a:t>
            </a:r>
            <a:r>
              <a:rPr lang="en-US" sz="2400" dirty="0" smtClean="0"/>
              <a:t> for no return value </a:t>
            </a:r>
          </a:p>
          <a:p>
            <a:pPr lvl="1"/>
            <a:r>
              <a:rPr lang="en-US" sz="2000" dirty="0" smtClean="0"/>
              <a:t>Place on the left of function name</a:t>
            </a:r>
          </a:p>
          <a:p>
            <a:r>
              <a:rPr lang="en-US" sz="2400" dirty="0" smtClean="0"/>
              <a:t>Also necessary to define types for function arguments</a:t>
            </a:r>
          </a:p>
          <a:p>
            <a:r>
              <a:rPr lang="en-US" sz="2400" dirty="0" smtClean="0"/>
              <a:t>Declaring the “prototype” of a function allows you to use it before the function’s definition</a:t>
            </a:r>
            <a:endParaRPr lang="en-US" sz="2400" dirty="0"/>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18</a:t>
            </a:fld>
            <a:endParaRPr lang="en-US"/>
          </a:p>
        </p:txBody>
      </p:sp>
      <p:sp>
        <p:nvSpPr>
          <p:cNvPr id="9" name="Content Placeholder 2"/>
          <p:cNvSpPr txBox="1">
            <a:spLocks/>
          </p:cNvSpPr>
          <p:nvPr/>
        </p:nvSpPr>
        <p:spPr>
          <a:xfrm>
            <a:off x="457200" y="1600200"/>
            <a:ext cx="365760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err="1" smtClean="0">
                <a:ln>
                  <a:noFill/>
                </a:ln>
                <a:solidFill>
                  <a:schemeClr val="tx1"/>
                </a:solidFill>
                <a:effectLst/>
                <a:uLnTx/>
                <a:uFillTx/>
                <a:latin typeface="Courier New"/>
                <a:ea typeface="+mn-ea"/>
                <a:cs typeface="Courier New"/>
              </a:rPr>
              <a:t>int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 </a:t>
            </a:r>
            <a:r>
              <a:rPr kumimoji="0" lang="en-US" sz="1800" b="0" i="0" u="none" strike="noStrike" kern="1200" cap="none" spc="0" normalizeH="0" baseline="0" noProof="0" dirty="0" err="1" smtClean="0">
                <a:ln>
                  <a:noFill/>
                </a:ln>
                <a:solidFill>
                  <a:schemeClr val="tx1"/>
                </a:solidFill>
                <a:effectLst/>
                <a:uLnTx/>
                <a:uFillTx/>
                <a:latin typeface="Courier New"/>
                <a:ea typeface="+mn-ea"/>
                <a:cs typeface="Courier New"/>
              </a:rPr>
              <a:t>my_func</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a:t>
            </a: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int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a:t>
            </a:r>
            <a:r>
              <a:rPr lang="en-US" b="1" dirty="0" err="1" smtClean="0">
                <a:solidFill>
                  <a:srgbClr val="FF0000"/>
                </a:solidFill>
                <a:latin typeface="Courier New"/>
                <a:cs typeface="Courier New"/>
              </a:rPr>
              <a:t>i</a:t>
            </a: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err="1" smtClean="0">
                <a:ln>
                  <a:noFill/>
                </a:ln>
                <a:solidFill>
                  <a:schemeClr val="tx1"/>
                </a:solidFill>
                <a:effectLst/>
                <a:uLnTx/>
                <a:uFillTx/>
                <a:latin typeface="Courier New"/>
                <a:ea typeface="+mn-ea"/>
                <a:cs typeface="Courier New"/>
              </a:rPr>
              <a:t>int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 </a:t>
            </a:r>
            <a:r>
              <a:rPr kumimoji="0" lang="en-US" sz="1800" b="0" i="0" u="none" strike="noStrike" kern="1200" cap="none" spc="0" normalizeH="0" baseline="0" noProof="0" dirty="0" err="1" smtClean="0">
                <a:ln>
                  <a:noFill/>
                </a:ln>
                <a:solidFill>
                  <a:schemeClr val="tx1"/>
                </a:solidFill>
                <a:effectLst/>
                <a:uLnTx/>
                <a:uFillTx/>
                <a:latin typeface="Courier New"/>
                <a:ea typeface="+mn-ea"/>
                <a:cs typeface="Courier New"/>
              </a:rPr>
              <a:t>my_func</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a:t>
            </a: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int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 </a:t>
            </a:r>
            <a:r>
              <a:rPr kumimoji="0" lang="en-US" sz="1800" b="0" i="0" u="none" strike="noStrike" kern="1200" cap="none" spc="0" normalizeH="0" baseline="0" noProof="0" dirty="0" err="1" smtClean="0">
                <a:ln>
                  <a:noFill/>
                </a:ln>
                <a:solidFill>
                  <a:schemeClr val="tx1"/>
                </a:solidFill>
                <a:effectLst/>
                <a:uLnTx/>
                <a:uFillTx/>
                <a:latin typeface="Courier New"/>
                <a:ea typeface="+mn-ea"/>
                <a:cs typeface="Courier New"/>
              </a:rPr>
              <a:t>x,</a:t>
            </a: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int</a:t>
            </a:r>
            <a:r>
              <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rPr>
              <a:t> 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Courier New"/>
              <a:ea typeface="+mn-ea"/>
              <a:cs typeface="Courier New"/>
            </a:endParaRPr>
          </a:p>
        </p:txBody>
      </p:sp>
      <p:sp>
        <p:nvSpPr>
          <p:cNvPr id="8" name="Content Placeholder 2"/>
          <p:cNvSpPr txBox="1">
            <a:spLocks/>
          </p:cNvSpPr>
          <p:nvPr/>
        </p:nvSpPr>
        <p:spPr>
          <a:xfrm>
            <a:off x="457200" y="1600200"/>
            <a:ext cx="76200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rgbClr val="FF0000"/>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int</a:t>
            </a: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rgbClr val="FF0000"/>
                </a:solidFill>
                <a:effectLst/>
                <a:uLnTx/>
                <a:uFillTx/>
                <a:latin typeface="Courier New"/>
                <a:ea typeface="+mn-ea"/>
                <a:cs typeface="Courier New"/>
              </a:rPr>
              <a:t>void</a:t>
            </a: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err="1" smtClean="0">
                <a:ln>
                  <a:noFill/>
                </a:ln>
                <a:solidFill>
                  <a:srgbClr val="FF0000"/>
                </a:solidFill>
                <a:effectLst/>
                <a:uLnTx/>
                <a:uFillTx/>
                <a:latin typeface="Courier New"/>
                <a:ea typeface="+mn-ea"/>
                <a:cs typeface="Courier New"/>
              </a:rPr>
              <a:t>int</a:t>
            </a: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rgbClr val="FF0000"/>
                </a:solidFill>
                <a:effectLst/>
                <a:uLnTx/>
                <a:uFillTx/>
                <a:latin typeface="Courier New"/>
                <a:ea typeface="+mn-ea"/>
                <a:cs typeface="Courier New"/>
              </a:rPr>
              <a:t>void</a:t>
            </a:r>
            <a:endParaRPr kumimoji="0" lang="en-US" sz="1800" b="1" i="0" u="none" strike="noStrike" kern="1200" cap="none" spc="0" normalizeH="0" baseline="0" noProof="0" dirty="0" smtClean="0">
              <a:ln>
                <a:noFill/>
              </a:ln>
              <a:solidFill>
                <a:schemeClr val="tx1"/>
              </a:solidFill>
              <a:effectLst/>
              <a:uLnTx/>
              <a:uFillTx/>
              <a:latin typeface="Courier New"/>
              <a:ea typeface="+mn-ea"/>
              <a:cs typeface="Courier New"/>
            </a:endParaRPr>
          </a:p>
        </p:txBody>
      </p:sp>
      <p:sp>
        <p:nvSpPr>
          <p:cNvPr id="10" name="Rectangle 9"/>
          <p:cNvSpPr/>
          <p:nvPr/>
        </p:nvSpPr>
        <p:spPr>
          <a:xfrm>
            <a:off x="457200" y="1554480"/>
            <a:ext cx="3657600" cy="10972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2562447" y="4082902"/>
            <a:ext cx="5029200" cy="1530382"/>
            <a:chOff x="2562447" y="4082902"/>
            <a:chExt cx="5029200" cy="1530382"/>
          </a:xfrm>
        </p:grpSpPr>
        <p:cxnSp>
          <p:nvCxnSpPr>
            <p:cNvPr id="12" name="Elbow Connector 11"/>
            <p:cNvCxnSpPr/>
            <p:nvPr/>
          </p:nvCxnSpPr>
          <p:spPr>
            <a:xfrm rot="10800000">
              <a:off x="2562447" y="4082902"/>
              <a:ext cx="5029200" cy="1446028"/>
            </a:xfrm>
            <a:prstGeom prst="bentConnector3">
              <a:avLst>
                <a:gd name="adj1" fmla="val 7093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591647" y="5521844"/>
              <a:ext cx="0" cy="9144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690037" y="5092997"/>
            <a:ext cx="5135526" cy="1244008"/>
            <a:chOff x="2690037" y="5092997"/>
            <a:chExt cx="5135526" cy="1244008"/>
          </a:xfrm>
        </p:grpSpPr>
        <p:cxnSp>
          <p:nvCxnSpPr>
            <p:cNvPr id="14" name="Elbow Connector 13"/>
            <p:cNvCxnSpPr/>
            <p:nvPr/>
          </p:nvCxnSpPr>
          <p:spPr>
            <a:xfrm rot="10800000">
              <a:off x="2690037" y="5092997"/>
              <a:ext cx="5135526" cy="1244008"/>
            </a:xfrm>
            <a:prstGeom prst="bentConnector3">
              <a:avLst>
                <a:gd name="adj1" fmla="val 8354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825563" y="6199632"/>
              <a:ext cx="0" cy="13716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8"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92162"/>
          </a:xfrm>
        </p:spPr>
        <p:txBody>
          <a:bodyPr/>
          <a:lstStyle/>
          <a:p>
            <a:r>
              <a:rPr lang="en-US" dirty="0" err="1" smtClean="0">
                <a:solidFill>
                  <a:schemeClr val="accent1"/>
                </a:solidFill>
              </a:rPr>
              <a:t>Structs</a:t>
            </a:r>
            <a:r>
              <a:rPr lang="en-US" dirty="0" smtClean="0">
                <a:solidFill>
                  <a:schemeClr val="accent1"/>
                </a:solidFill>
              </a:rPr>
              <a:t> in C</a:t>
            </a:r>
            <a:endParaRPr lang="en-US" dirty="0">
              <a:solidFill>
                <a:schemeClr val="accent1"/>
              </a:solidFill>
            </a:endParaRPr>
          </a:p>
        </p:txBody>
      </p:sp>
      <p:sp>
        <p:nvSpPr>
          <p:cNvPr id="3" name="Content Placeholder 2"/>
          <p:cNvSpPr>
            <a:spLocks noGrp="1"/>
          </p:cNvSpPr>
          <p:nvPr>
            <p:ph sz="half" idx="1"/>
          </p:nvPr>
        </p:nvSpPr>
        <p:spPr>
          <a:xfrm>
            <a:off x="457200" y="2066925"/>
            <a:ext cx="4038600" cy="4059238"/>
          </a:xfrm>
        </p:spPr>
        <p:txBody>
          <a:bodyPr>
            <a:normAutofit fontScale="92500" lnSpcReduction="20000"/>
          </a:bodyPr>
          <a:lstStyle/>
          <a:p>
            <a:pPr>
              <a:buNone/>
            </a:pPr>
            <a:endParaRPr lang="en-US" sz="1800" dirty="0" smtClean="0">
              <a:latin typeface="Courier New"/>
            </a:endParaRPr>
          </a:p>
          <a:p>
            <a:pPr>
              <a:buNone/>
            </a:pPr>
            <a:r>
              <a:rPr lang="en-US" sz="1800" dirty="0" err="1" smtClean="0">
                <a:latin typeface="Courier New"/>
              </a:rPr>
              <a:t>typedef</a:t>
            </a:r>
            <a:r>
              <a:rPr lang="en-US" sz="1800" dirty="0" smtClean="0">
                <a:latin typeface="Courier New"/>
              </a:rPr>
              <a:t> </a:t>
            </a:r>
            <a:r>
              <a:rPr lang="en-US" sz="1800" dirty="0" err="1" smtClean="0">
                <a:latin typeface="Courier New"/>
              </a:rPr>
              <a:t>struct</a:t>
            </a:r>
            <a:r>
              <a:rPr lang="en-US" sz="1800" dirty="0" smtClean="0">
                <a:latin typeface="Courier New"/>
              </a:rPr>
              <a:t> {</a:t>
            </a:r>
          </a:p>
          <a:p>
            <a:pPr>
              <a:buNone/>
            </a:pPr>
            <a:r>
              <a:rPr lang="en-US" sz="1800" dirty="0" smtClean="0">
                <a:latin typeface="Courier New"/>
              </a:rPr>
              <a:t>  </a:t>
            </a:r>
            <a:r>
              <a:rPr lang="en-US" sz="1800" dirty="0" err="1" smtClean="0">
                <a:latin typeface="Courier New"/>
              </a:rPr>
              <a:t>int</a:t>
            </a:r>
            <a:r>
              <a:rPr lang="en-US" sz="1800" dirty="0" smtClean="0">
                <a:latin typeface="Courier New"/>
              </a:rPr>
              <a:t> </a:t>
            </a:r>
            <a:r>
              <a:rPr lang="en-US" sz="1800" dirty="0" err="1" smtClean="0">
                <a:latin typeface="Courier New"/>
              </a:rPr>
              <a:t>lengthInSeconds</a:t>
            </a:r>
            <a:r>
              <a:rPr lang="en-US" sz="1800" dirty="0" smtClean="0">
                <a:latin typeface="Courier New"/>
              </a:rPr>
              <a:t>;</a:t>
            </a:r>
          </a:p>
          <a:p>
            <a:pPr>
              <a:buNone/>
            </a:pPr>
            <a:r>
              <a:rPr lang="en-US" sz="1800" dirty="0" smtClean="0">
                <a:latin typeface="Courier New"/>
              </a:rPr>
              <a:t>  </a:t>
            </a:r>
            <a:r>
              <a:rPr lang="en-US" sz="1800" dirty="0" err="1" smtClean="0">
                <a:latin typeface="Courier New"/>
              </a:rPr>
              <a:t>int</a:t>
            </a:r>
            <a:r>
              <a:rPr lang="en-US" sz="1800" dirty="0" smtClean="0">
                <a:latin typeface="Courier New"/>
              </a:rPr>
              <a:t> </a:t>
            </a:r>
            <a:r>
              <a:rPr lang="en-US" sz="1800" dirty="0" err="1" smtClean="0">
                <a:latin typeface="Courier New"/>
              </a:rPr>
              <a:t>yearRecorded</a:t>
            </a:r>
            <a:r>
              <a:rPr lang="en-US" sz="1800" dirty="0" smtClean="0">
                <a:latin typeface="Courier New"/>
              </a:rPr>
              <a:t>;</a:t>
            </a:r>
          </a:p>
          <a:p>
            <a:pPr>
              <a:buNone/>
            </a:pPr>
            <a:r>
              <a:rPr lang="en-US" sz="1800" dirty="0" smtClean="0">
                <a:latin typeface="Courier New"/>
              </a:rPr>
              <a:t>} Song;</a:t>
            </a:r>
          </a:p>
          <a:p>
            <a:pPr>
              <a:buNone/>
            </a:pPr>
            <a:endParaRPr lang="en-US" sz="1800" dirty="0" smtClean="0">
              <a:latin typeface="Courier New"/>
            </a:endParaRPr>
          </a:p>
          <a:p>
            <a:pPr>
              <a:buNone/>
            </a:pPr>
            <a:r>
              <a:rPr lang="en-US" sz="1800" dirty="0" smtClean="0">
                <a:latin typeface="Courier New"/>
              </a:rPr>
              <a:t>Song song1;</a:t>
            </a:r>
          </a:p>
          <a:p>
            <a:pPr>
              <a:buNone/>
            </a:pPr>
            <a:endParaRPr lang="en-US" sz="1800" dirty="0" smtClean="0">
              <a:latin typeface="Courier New"/>
            </a:endParaRPr>
          </a:p>
          <a:p>
            <a:pPr>
              <a:buNone/>
            </a:pPr>
            <a:r>
              <a:rPr lang="en-US" sz="1800" dirty="0" smtClean="0">
                <a:latin typeface="Courier New"/>
              </a:rPr>
              <a:t>song1.lengthInSeconds =  213;</a:t>
            </a:r>
          </a:p>
          <a:p>
            <a:pPr>
              <a:buNone/>
            </a:pPr>
            <a:r>
              <a:rPr lang="en-US" sz="1800" dirty="0" smtClean="0">
                <a:latin typeface="Courier New"/>
              </a:rPr>
              <a:t>song1.yearRecorded    = 1994;</a:t>
            </a:r>
          </a:p>
          <a:p>
            <a:pPr>
              <a:buNone/>
            </a:pPr>
            <a:endParaRPr lang="en-US" sz="1800" dirty="0" smtClean="0">
              <a:latin typeface="Courier New"/>
            </a:endParaRPr>
          </a:p>
          <a:p>
            <a:pPr>
              <a:buNone/>
            </a:pPr>
            <a:r>
              <a:rPr lang="en-US" sz="1800" dirty="0" smtClean="0">
                <a:latin typeface="Courier New"/>
              </a:rPr>
              <a:t>Song song2;</a:t>
            </a:r>
          </a:p>
          <a:p>
            <a:pPr>
              <a:buNone/>
            </a:pPr>
            <a:endParaRPr lang="en-US" sz="1800" dirty="0" smtClean="0">
              <a:latin typeface="Courier New"/>
            </a:endParaRPr>
          </a:p>
          <a:p>
            <a:pPr>
              <a:buNone/>
            </a:pPr>
            <a:r>
              <a:rPr lang="en-US" sz="1800" dirty="0" smtClean="0">
                <a:latin typeface="Courier New"/>
              </a:rPr>
              <a:t>song2.lengthInSeconds =  248;</a:t>
            </a:r>
          </a:p>
          <a:p>
            <a:pPr>
              <a:buNone/>
            </a:pPr>
            <a:r>
              <a:rPr lang="en-US" sz="1800" dirty="0" smtClean="0">
                <a:latin typeface="Courier New"/>
              </a:rPr>
              <a:t>song2.yearRecorded    = 1988;</a:t>
            </a:r>
            <a:endParaRPr lang="en-US" sz="1800" dirty="0">
              <a:latin typeface="Courier New"/>
            </a:endParaRPr>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19</a:t>
            </a:fld>
            <a:endParaRPr lang="en-US" dirty="0"/>
          </a:p>
        </p:txBody>
      </p:sp>
      <p:pic>
        <p:nvPicPr>
          <p:cNvPr id="202754" name="Picture 2"/>
          <p:cNvPicPr>
            <a:picLocks noChangeAspect="1" noChangeArrowheads="1"/>
          </p:cNvPicPr>
          <p:nvPr/>
        </p:nvPicPr>
        <p:blipFill>
          <a:blip r:embed="rId2"/>
          <a:srcRect/>
          <a:stretch>
            <a:fillRect/>
          </a:stretch>
        </p:blipFill>
        <p:spPr bwMode="auto">
          <a:xfrm>
            <a:off x="5174492" y="2309094"/>
            <a:ext cx="3251200" cy="3924300"/>
          </a:xfrm>
          <a:prstGeom prst="rect">
            <a:avLst/>
          </a:prstGeom>
          <a:noFill/>
          <a:ln w="9525">
            <a:noFill/>
            <a:miter lim="800000"/>
            <a:headEnd/>
            <a:tailEnd/>
          </a:ln>
          <a:effectLst/>
        </p:spPr>
      </p:pic>
      <p:sp>
        <p:nvSpPr>
          <p:cNvPr id="9" name="TextBox 8"/>
          <p:cNvSpPr txBox="1"/>
          <p:nvPr/>
        </p:nvSpPr>
        <p:spPr>
          <a:xfrm>
            <a:off x="523875" y="1133475"/>
            <a:ext cx="8305800" cy="830997"/>
          </a:xfrm>
          <a:prstGeom prst="rect">
            <a:avLst/>
          </a:prstGeom>
          <a:noFill/>
        </p:spPr>
        <p:txBody>
          <a:bodyPr wrap="square" rtlCol="0">
            <a:spAutoFit/>
          </a:bodyPr>
          <a:lstStyle/>
          <a:p>
            <a:pPr>
              <a:buFont typeface="Arial" pitchFamily="34" charset="0"/>
              <a:buChar char="•"/>
            </a:pPr>
            <a:r>
              <a:rPr lang="en-US" sz="2400" dirty="0" smtClean="0"/>
              <a:t> Way of defining compound data types</a:t>
            </a:r>
          </a:p>
          <a:p>
            <a:pPr>
              <a:buFont typeface="Arial" pitchFamily="34" charset="0"/>
              <a:buChar char="•"/>
            </a:pPr>
            <a:r>
              <a:rPr lang="en-US" sz="2400" dirty="0" smtClean="0"/>
              <a:t> A structured group of variables, possibly including other </a:t>
            </a:r>
            <a:r>
              <a:rPr lang="en-US" sz="2200" dirty="0" err="1" smtClean="0"/>
              <a:t>struct</a:t>
            </a:r>
            <a:r>
              <a:rPr lang="en-US" sz="2400" dirty="0" err="1" smtClean="0"/>
              <a:t>s</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Six Great Ideas in Computer Architecture</a:t>
            </a:r>
          </a:p>
          <a:p>
            <a:r>
              <a:rPr lang="en-US" dirty="0" smtClean="0"/>
              <a:t>Number Representation</a:t>
            </a:r>
          </a:p>
          <a:p>
            <a:pPr lvl="1"/>
            <a:r>
              <a:rPr lang="en-US" dirty="0" smtClean="0"/>
              <a:t>Bits can represent anything!</a:t>
            </a:r>
          </a:p>
          <a:p>
            <a:pPr lvl="1"/>
            <a:r>
              <a:rPr lang="en-US" i="1" dirty="0" smtClean="0"/>
              <a:t>n</a:t>
            </a:r>
            <a:r>
              <a:rPr lang="en-US" dirty="0" smtClean="0"/>
              <a:t> bits can represent up to 2</a:t>
            </a:r>
            <a:r>
              <a:rPr lang="en-US" i="1" baseline="30000" dirty="0" smtClean="0"/>
              <a:t>n</a:t>
            </a:r>
            <a:r>
              <a:rPr lang="en-US" dirty="0" smtClean="0"/>
              <a:t> things</a:t>
            </a:r>
          </a:p>
          <a:p>
            <a:pPr lvl="1"/>
            <a:r>
              <a:rPr lang="en-US" dirty="0" smtClean="0"/>
              <a:t>Unsigned, one’s complement, two’s complement</a:t>
            </a:r>
          </a:p>
          <a:p>
            <a:pPr lvl="1"/>
            <a:r>
              <a:rPr lang="en-US" dirty="0" smtClean="0"/>
              <a:t>Sign extension: same number using more bits</a:t>
            </a:r>
          </a:p>
          <a:p>
            <a:r>
              <a:rPr lang="en-US" dirty="0" smtClean="0"/>
              <a:t>From Discussion:  Powers of 2</a:t>
            </a:r>
          </a:p>
        </p:txBody>
      </p:sp>
      <p:sp>
        <p:nvSpPr>
          <p:cNvPr id="2" name="Title 1"/>
          <p:cNvSpPr>
            <a:spLocks noGrp="1"/>
          </p:cNvSpPr>
          <p:nvPr>
            <p:ph type="title"/>
          </p:nvPr>
        </p:nvSpPr>
        <p:spPr/>
        <p:txBody>
          <a:bodyPr>
            <a:normAutofit/>
          </a:bodyPr>
          <a:lstStyle/>
          <a:p>
            <a:r>
              <a:rPr lang="en-US" dirty="0" smtClean="0">
                <a:solidFill>
                  <a:schemeClr val="accent1"/>
                </a:solidFill>
              </a:rPr>
              <a:t>Review of Last Lecture</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6/19/2012</a:t>
            </a:r>
            <a:endParaRPr lang="en-US" dirty="0"/>
          </a:p>
        </p:txBody>
      </p:sp>
      <p:sp>
        <p:nvSpPr>
          <p:cNvPr id="5" name="Footer Placeholder 4"/>
          <p:cNvSpPr>
            <a:spLocks noGrp="1"/>
          </p:cNvSpPr>
          <p:nvPr>
            <p:ph type="ftr" sz="quarter" idx="11"/>
          </p:nvPr>
        </p:nvSpPr>
        <p:spPr/>
        <p:txBody>
          <a:bodyPr/>
          <a:lstStyle/>
          <a:p>
            <a:r>
              <a:rPr lang="en-US" dirty="0"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847647386"/>
              </p:ext>
            </p:extLst>
          </p:nvPr>
        </p:nvGraphicFramePr>
        <p:xfrm>
          <a:off x="311728" y="210494"/>
          <a:ext cx="8582891" cy="6047521"/>
        </p:xfrm>
        <a:graphic>
          <a:graphicData uri="http://schemas.openxmlformats.org/drawingml/2006/table">
            <a:tbl>
              <a:tblPr firstRow="1" bandRow="1">
                <a:tableStyleId>{5C22544A-7EE6-4342-B048-85BDC9FD1C3A}</a:tableStyleId>
              </a:tblPr>
              <a:tblGrid>
                <a:gridCol w="1330036"/>
                <a:gridCol w="3418609"/>
                <a:gridCol w="3834246"/>
              </a:tblGrid>
              <a:tr h="309051">
                <a:tc>
                  <a:txBody>
                    <a:bodyPr/>
                    <a:lstStyle/>
                    <a:p>
                      <a:r>
                        <a:rPr lang="en-US" sz="3200" dirty="0" smtClean="0"/>
                        <a:t> </a:t>
                      </a:r>
                      <a:endParaRPr lang="en-US" sz="3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200" dirty="0" smtClean="0"/>
                        <a:t>C</a:t>
                      </a:r>
                    </a:p>
                  </a:txBody>
                  <a:tcPr anchor="ctr"/>
                </a:tc>
                <a:tc>
                  <a:txBody>
                    <a:bodyPr/>
                    <a:lstStyle/>
                    <a:p>
                      <a:pPr algn="ctr"/>
                      <a:r>
                        <a:rPr lang="en-US" sz="3200" dirty="0" smtClean="0"/>
                        <a:t>Java</a:t>
                      </a:r>
                      <a:endParaRPr lang="en-US" sz="3200" dirty="0"/>
                    </a:p>
                  </a:txBody>
                  <a:tcPr anchor="ctr"/>
                </a:tc>
              </a:tr>
              <a:tr h="705088">
                <a:tc>
                  <a:txBody>
                    <a:bodyPr/>
                    <a:lstStyle/>
                    <a:p>
                      <a:pPr marL="0" marR="0">
                        <a:spcBef>
                          <a:spcPts val="0"/>
                        </a:spcBef>
                        <a:spcAft>
                          <a:spcPts val="0"/>
                        </a:spcAft>
                      </a:pPr>
                      <a:r>
                        <a:rPr lang="en-US" sz="2000" dirty="0" smtClean="0">
                          <a:latin typeface="+mj-lt"/>
                          <a:ea typeface="Times New Roman"/>
                          <a:cs typeface="Times New Roman"/>
                        </a:rPr>
                        <a:t>Type of Language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Function Oriented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Object Oriented </a:t>
                      </a:r>
                      <a:endParaRPr lang="en-US" sz="2000" dirty="0">
                        <a:latin typeface="+mj-lt"/>
                        <a:ea typeface="Times New Roman"/>
                        <a:cs typeface="Times New Roman"/>
                      </a:endParaRPr>
                    </a:p>
                  </a:txBody>
                  <a:tcPr marL="18288" marR="18288" marT="18288" marB="18288" anchor="ctr"/>
                </a:tc>
              </a:tr>
              <a:tr h="705088">
                <a:tc>
                  <a:txBody>
                    <a:bodyPr/>
                    <a:lstStyle/>
                    <a:p>
                      <a:pPr marL="0" marR="0">
                        <a:spcBef>
                          <a:spcPts val="0"/>
                        </a:spcBef>
                        <a:spcAft>
                          <a:spcPts val="0"/>
                        </a:spcAft>
                      </a:pPr>
                      <a:r>
                        <a:rPr lang="en-US" sz="2000" dirty="0" smtClean="0">
                          <a:latin typeface="+mj-lt"/>
                          <a:ea typeface="Times New Roman"/>
                          <a:cs typeface="Times New Roman"/>
                        </a:rPr>
                        <a:t>Program-</a:t>
                      </a:r>
                      <a:r>
                        <a:rPr lang="en-US" sz="2000" dirty="0" err="1" smtClean="0">
                          <a:latin typeface="+mj-lt"/>
                          <a:ea typeface="Times New Roman"/>
                          <a:cs typeface="Times New Roman"/>
                        </a:rPr>
                        <a:t>ming</a:t>
                      </a:r>
                      <a:r>
                        <a:rPr lang="en-US" sz="2000" dirty="0" smtClean="0">
                          <a:latin typeface="+mj-lt"/>
                          <a:ea typeface="Times New Roman"/>
                          <a:cs typeface="Times New Roman"/>
                        </a:rPr>
                        <a:t> Unit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Function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Class </a:t>
                      </a:r>
                      <a:r>
                        <a:rPr lang="en-US" sz="2000" baseline="0" dirty="0" smtClean="0">
                          <a:latin typeface="+mj-lt"/>
                          <a:ea typeface="Times New Roman"/>
                          <a:cs typeface="Times New Roman"/>
                        </a:rPr>
                        <a:t>= </a:t>
                      </a:r>
                      <a:r>
                        <a:rPr lang="en-US" sz="2000" dirty="0" smtClean="0">
                          <a:latin typeface="+mj-lt"/>
                          <a:ea typeface="Times New Roman"/>
                          <a:cs typeface="Times New Roman"/>
                        </a:rPr>
                        <a:t>Abstract Data</a:t>
                      </a:r>
                      <a:r>
                        <a:rPr lang="en-US" sz="2000" baseline="0" dirty="0" smtClean="0">
                          <a:latin typeface="+mj-lt"/>
                          <a:ea typeface="Times New Roman"/>
                          <a:cs typeface="Times New Roman"/>
                        </a:rPr>
                        <a:t> Type</a:t>
                      </a:r>
                      <a:endParaRPr lang="en-US" sz="2000" dirty="0">
                        <a:latin typeface="+mj-lt"/>
                        <a:ea typeface="Times New Roman"/>
                        <a:cs typeface="Times New Roman"/>
                      </a:endParaRPr>
                    </a:p>
                  </a:txBody>
                  <a:tcPr marL="18288" marR="18288" marT="18288" marB="18288" anchor="ctr"/>
                </a:tc>
              </a:tr>
              <a:tr h="705088">
                <a:tc>
                  <a:txBody>
                    <a:bodyPr/>
                    <a:lstStyle/>
                    <a:p>
                      <a:pPr marL="0" marR="0">
                        <a:spcBef>
                          <a:spcPts val="0"/>
                        </a:spcBef>
                        <a:spcAft>
                          <a:spcPts val="0"/>
                        </a:spcAft>
                      </a:pPr>
                      <a:r>
                        <a:rPr lang="en-US" sz="2000" dirty="0" smtClean="0">
                          <a:latin typeface="+mj-lt"/>
                          <a:ea typeface="Times New Roman"/>
                          <a:cs typeface="Times New Roman"/>
                        </a:rPr>
                        <a:t>Compilation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Creates machine</a:t>
                      </a:r>
                      <a:r>
                        <a:rPr lang="en-US" sz="2000" baseline="0" dirty="0" smtClean="0">
                          <a:latin typeface="+mj-lt"/>
                          <a:ea typeface="Times New Roman"/>
                          <a:cs typeface="Times New Roman"/>
                        </a:rPr>
                        <a:t>-</a:t>
                      </a:r>
                      <a:r>
                        <a:rPr lang="en-US" sz="2000" baseline="0" dirty="0" err="1" smtClean="0">
                          <a:latin typeface="+mj-lt"/>
                          <a:ea typeface="Times New Roman"/>
                          <a:cs typeface="Times New Roman"/>
                        </a:rPr>
                        <a:t>dependant</a:t>
                      </a:r>
                      <a:r>
                        <a:rPr lang="en-US" sz="2000" baseline="0" dirty="0" smtClean="0">
                          <a:latin typeface="+mj-lt"/>
                          <a:ea typeface="Times New Roman"/>
                          <a:cs typeface="Times New Roman"/>
                        </a:rPr>
                        <a:t> code</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Creates machine-independent </a:t>
                      </a:r>
                      <a:r>
                        <a:rPr lang="en-US" sz="2000" dirty="0" err="1" smtClean="0">
                          <a:latin typeface="+mj-lt"/>
                          <a:ea typeface="Times New Roman"/>
                          <a:cs typeface="Times New Roman"/>
                        </a:rPr>
                        <a:t>bytecode</a:t>
                      </a:r>
                      <a:endParaRPr lang="en-US" sz="2000" dirty="0">
                        <a:latin typeface="+mj-lt"/>
                        <a:ea typeface="Times New Roman"/>
                        <a:cs typeface="Times New Roman"/>
                      </a:endParaRPr>
                    </a:p>
                  </a:txBody>
                  <a:tcPr marL="18288" marR="18288" marT="18288" marB="18288" anchor="ctr"/>
                </a:tc>
              </a:tr>
              <a:tr h="705088">
                <a:tc>
                  <a:txBody>
                    <a:bodyPr/>
                    <a:lstStyle/>
                    <a:p>
                      <a:pPr marL="0" marR="0">
                        <a:spcBef>
                          <a:spcPts val="0"/>
                        </a:spcBef>
                        <a:spcAft>
                          <a:spcPts val="0"/>
                        </a:spcAft>
                      </a:pPr>
                      <a:r>
                        <a:rPr lang="en-US" sz="2000" dirty="0" smtClean="0">
                          <a:latin typeface="+mj-lt"/>
                          <a:ea typeface="Times New Roman"/>
                          <a:cs typeface="Times New Roman"/>
                        </a:rPr>
                        <a:t>Execution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i="1" dirty="0" smtClean="0">
                          <a:latin typeface="+mj-lt"/>
                          <a:ea typeface="Times New Roman"/>
                          <a:cs typeface="Times New Roman"/>
                        </a:rPr>
                        <a:t>Loads</a:t>
                      </a:r>
                      <a:r>
                        <a:rPr lang="en-US" sz="2000" baseline="0" dirty="0" smtClean="0">
                          <a:latin typeface="+mj-lt"/>
                          <a:ea typeface="Times New Roman"/>
                          <a:cs typeface="Times New Roman"/>
                        </a:rPr>
                        <a:t> and </a:t>
                      </a:r>
                      <a:r>
                        <a:rPr lang="en-US" sz="2000" i="1" baseline="0" dirty="0" smtClean="0">
                          <a:latin typeface="+mj-lt"/>
                          <a:ea typeface="Times New Roman"/>
                          <a:cs typeface="Times New Roman"/>
                        </a:rPr>
                        <a:t>executes</a:t>
                      </a:r>
                      <a:r>
                        <a:rPr lang="en-US" sz="2000" baseline="0" dirty="0" smtClean="0">
                          <a:latin typeface="+mj-lt"/>
                          <a:ea typeface="Times New Roman"/>
                          <a:cs typeface="Times New Roman"/>
                        </a:rPr>
                        <a:t> program</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2000" dirty="0" smtClean="0">
                          <a:latin typeface="+mj-lt"/>
                          <a:ea typeface="Times New Roman"/>
                          <a:cs typeface="Times New Roman"/>
                        </a:rPr>
                        <a:t>JVM</a:t>
                      </a:r>
                      <a:r>
                        <a:rPr lang="en-US" sz="2000" baseline="0" dirty="0" smtClean="0">
                          <a:latin typeface="+mj-lt"/>
                          <a:ea typeface="Times New Roman"/>
                          <a:cs typeface="Times New Roman"/>
                        </a:rPr>
                        <a:t> </a:t>
                      </a:r>
                      <a:r>
                        <a:rPr lang="en-US" sz="2000" i="1" baseline="0" dirty="0" smtClean="0">
                          <a:latin typeface="+mj-lt"/>
                          <a:ea typeface="Times New Roman"/>
                          <a:cs typeface="Times New Roman"/>
                        </a:rPr>
                        <a:t>interprets</a:t>
                      </a:r>
                      <a:r>
                        <a:rPr lang="en-US" sz="2000" baseline="0" dirty="0" smtClean="0">
                          <a:latin typeface="+mj-lt"/>
                          <a:ea typeface="Times New Roman"/>
                          <a:cs typeface="Times New Roman"/>
                        </a:rPr>
                        <a:t> </a:t>
                      </a:r>
                      <a:r>
                        <a:rPr lang="en-US" sz="2000" baseline="0" dirty="0" err="1" smtClean="0">
                          <a:latin typeface="+mj-lt"/>
                          <a:ea typeface="Times New Roman"/>
                          <a:cs typeface="Times New Roman"/>
                        </a:rPr>
                        <a:t>bytecode</a:t>
                      </a:r>
                      <a:endParaRPr lang="en-US" sz="2000" dirty="0">
                        <a:latin typeface="+mj-lt"/>
                        <a:ea typeface="Times New Roman"/>
                        <a:cs typeface="Times New Roman"/>
                      </a:endParaRPr>
                    </a:p>
                  </a:txBody>
                  <a:tcPr marL="18288" marR="18288" marT="18288" marB="18288" anchor="ctr"/>
                </a:tc>
              </a:tr>
              <a:tr h="1697073">
                <a:tc>
                  <a:txBody>
                    <a:bodyPr/>
                    <a:lstStyle/>
                    <a:p>
                      <a:pPr marL="0" marR="0">
                        <a:spcBef>
                          <a:spcPts val="0"/>
                        </a:spcBef>
                        <a:spcAft>
                          <a:spcPts val="0"/>
                        </a:spcAft>
                      </a:pPr>
                      <a:r>
                        <a:rPr lang="en-US" sz="2000" dirty="0" smtClean="0">
                          <a:latin typeface="+mj-lt"/>
                          <a:ea typeface="Times New Roman"/>
                          <a:cs typeface="Times New Roman"/>
                        </a:rPr>
                        <a:t>Hello</a:t>
                      </a:r>
                    </a:p>
                    <a:p>
                      <a:pPr marL="0" marR="0">
                        <a:spcBef>
                          <a:spcPts val="0"/>
                        </a:spcBef>
                        <a:spcAft>
                          <a:spcPts val="0"/>
                        </a:spcAft>
                      </a:pPr>
                      <a:r>
                        <a:rPr lang="en-US" sz="2000" dirty="0" smtClean="0">
                          <a:latin typeface="+mj-lt"/>
                          <a:ea typeface="Times New Roman"/>
                          <a:cs typeface="Times New Roman"/>
                        </a:rPr>
                        <a:t>World </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1800" dirty="0">
                          <a:latin typeface="+mj-lt"/>
                          <a:ea typeface="Times New Roman"/>
                          <a:cs typeface="Times New Roman"/>
                        </a:rPr>
                        <a:t>#</a:t>
                      </a:r>
                      <a:r>
                        <a:rPr lang="en-US" sz="1800" dirty="0">
                          <a:latin typeface="+mj-lt"/>
                          <a:ea typeface="Times New Roman"/>
                          <a:cs typeface="Courier"/>
                        </a:rPr>
                        <a:t>include&lt;</a:t>
                      </a:r>
                      <a:r>
                        <a:rPr lang="en-US" sz="1800" dirty="0" err="1">
                          <a:latin typeface="+mj-lt"/>
                          <a:ea typeface="Times New Roman"/>
                          <a:cs typeface="Courier"/>
                        </a:rPr>
                        <a:t>stdio.h</a:t>
                      </a:r>
                      <a:r>
                        <a:rPr lang="en-US" sz="1800" dirty="0">
                          <a:latin typeface="+mj-lt"/>
                          <a:ea typeface="Times New Roman"/>
                          <a:cs typeface="Courier"/>
                        </a:rPr>
                        <a:t>&gt;</a:t>
                      </a:r>
                      <a:br>
                        <a:rPr lang="en-US" sz="1800" dirty="0">
                          <a:latin typeface="+mj-lt"/>
                          <a:ea typeface="Times New Roman"/>
                          <a:cs typeface="Courier"/>
                        </a:rPr>
                      </a:br>
                      <a:r>
                        <a:rPr lang="en-US" sz="1800" dirty="0">
                          <a:latin typeface="+mj-lt"/>
                          <a:ea typeface="Times New Roman"/>
                          <a:cs typeface="Courier"/>
                        </a:rPr>
                        <a:t>int main(void) {</a:t>
                      </a:r>
                      <a:br>
                        <a:rPr lang="en-US" sz="1800" dirty="0">
                          <a:latin typeface="+mj-lt"/>
                          <a:ea typeface="Times New Roman"/>
                          <a:cs typeface="Courier"/>
                        </a:rPr>
                      </a:br>
                      <a:r>
                        <a:rPr lang="en-US" sz="1800" dirty="0">
                          <a:latin typeface="+mj-lt"/>
                          <a:ea typeface="Times New Roman"/>
                          <a:cs typeface="Courier"/>
                        </a:rPr>
                        <a:t>   </a:t>
                      </a:r>
                      <a:r>
                        <a:rPr lang="en-US" sz="1800" dirty="0" smtClean="0">
                          <a:latin typeface="+mj-lt"/>
                          <a:ea typeface="Times New Roman"/>
                          <a:cs typeface="Courier"/>
                        </a:rPr>
                        <a:t> </a:t>
                      </a:r>
                      <a:r>
                        <a:rPr lang="en-US" sz="1800" dirty="0" err="1" smtClean="0">
                          <a:latin typeface="+mj-lt"/>
                          <a:ea typeface="Times New Roman"/>
                          <a:cs typeface="Courier"/>
                        </a:rPr>
                        <a:t>printf</a:t>
                      </a:r>
                      <a:r>
                        <a:rPr lang="en-US" sz="1800" dirty="0">
                          <a:latin typeface="+mj-lt"/>
                          <a:ea typeface="Times New Roman"/>
                          <a:cs typeface="Courier"/>
                        </a:rPr>
                        <a:t>("Hello\n");</a:t>
                      </a:r>
                      <a:br>
                        <a:rPr lang="en-US" sz="1800" dirty="0">
                          <a:latin typeface="+mj-lt"/>
                          <a:ea typeface="Times New Roman"/>
                          <a:cs typeface="Courier"/>
                        </a:rPr>
                      </a:br>
                      <a:r>
                        <a:rPr lang="en-US" sz="1800" dirty="0">
                          <a:latin typeface="+mj-lt"/>
                          <a:ea typeface="Times New Roman"/>
                          <a:cs typeface="Courier"/>
                        </a:rPr>
                        <a:t>   </a:t>
                      </a:r>
                      <a:r>
                        <a:rPr lang="en-US" sz="1800" dirty="0" smtClean="0">
                          <a:latin typeface="+mj-lt"/>
                          <a:ea typeface="Times New Roman"/>
                          <a:cs typeface="Courier"/>
                        </a:rPr>
                        <a:t> return </a:t>
                      </a:r>
                      <a:r>
                        <a:rPr lang="en-US" sz="1800" dirty="0">
                          <a:latin typeface="+mj-lt"/>
                          <a:ea typeface="Times New Roman"/>
                          <a:cs typeface="Courier"/>
                        </a:rPr>
                        <a:t>0;</a:t>
                      </a:r>
                      <a:br>
                        <a:rPr lang="en-US" sz="1800" dirty="0">
                          <a:latin typeface="+mj-lt"/>
                          <a:ea typeface="Times New Roman"/>
                          <a:cs typeface="Courier"/>
                        </a:rPr>
                      </a:br>
                      <a:r>
                        <a:rPr lang="en-US" sz="1800" dirty="0">
                          <a:latin typeface="+mj-lt"/>
                          <a:ea typeface="Times New Roman"/>
                          <a:cs typeface="Courier"/>
                        </a:rPr>
                        <a:t>}</a:t>
                      </a:r>
                      <a:endParaRPr lang="en-US" sz="18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1800" dirty="0">
                          <a:latin typeface="+mj-lt"/>
                          <a:ea typeface="Times New Roman"/>
                          <a:cs typeface="Courier"/>
                        </a:rPr>
                        <a:t>public class </a:t>
                      </a:r>
                      <a:r>
                        <a:rPr lang="en-US" sz="1800" dirty="0" err="1">
                          <a:latin typeface="+mj-lt"/>
                          <a:ea typeface="Times New Roman"/>
                          <a:cs typeface="Courier"/>
                        </a:rPr>
                        <a:t>HelloWorld</a:t>
                      </a:r>
                      <a:r>
                        <a:rPr lang="en-US" sz="1800" dirty="0">
                          <a:latin typeface="+mj-lt"/>
                          <a:ea typeface="Times New Roman"/>
                          <a:cs typeface="Courier"/>
                        </a:rPr>
                        <a:t> </a:t>
                      </a:r>
                      <a:r>
                        <a:rPr lang="en-US" sz="1800" dirty="0">
                          <a:latin typeface="+mj-lt"/>
                          <a:ea typeface="Times New Roman"/>
                          <a:cs typeface="Times New Roman"/>
                        </a:rPr>
                        <a:t>{</a:t>
                      </a:r>
                      <a:r>
                        <a:rPr lang="en-US" sz="1800" dirty="0">
                          <a:latin typeface="+mj-lt"/>
                          <a:ea typeface="Times New Roman"/>
                          <a:cs typeface="Courier"/>
                        </a:rPr>
                        <a:t/>
                      </a:r>
                      <a:br>
                        <a:rPr lang="en-US" sz="1800" dirty="0">
                          <a:latin typeface="+mj-lt"/>
                          <a:ea typeface="Times New Roman"/>
                          <a:cs typeface="Courier"/>
                        </a:rPr>
                      </a:br>
                      <a:r>
                        <a:rPr lang="en-US" sz="1800" dirty="0">
                          <a:latin typeface="+mj-lt"/>
                          <a:ea typeface="Times New Roman"/>
                          <a:cs typeface="Courier"/>
                        </a:rPr>
                        <a:t>   </a:t>
                      </a:r>
                      <a:r>
                        <a:rPr lang="en-US" sz="1800" dirty="0" smtClean="0">
                          <a:latin typeface="+mj-lt"/>
                          <a:ea typeface="Times New Roman"/>
                          <a:cs typeface="Courier"/>
                        </a:rPr>
                        <a:t>  public </a:t>
                      </a:r>
                      <a:r>
                        <a:rPr lang="en-US" sz="1800" dirty="0">
                          <a:latin typeface="+mj-lt"/>
                          <a:ea typeface="Times New Roman"/>
                          <a:cs typeface="Courier"/>
                        </a:rPr>
                        <a:t>static void main(String[] </a:t>
                      </a:r>
                      <a:r>
                        <a:rPr lang="en-US" sz="1800" dirty="0" err="1">
                          <a:latin typeface="+mj-lt"/>
                          <a:ea typeface="Times New Roman"/>
                          <a:cs typeface="Courier"/>
                        </a:rPr>
                        <a:t>args</a:t>
                      </a:r>
                      <a:r>
                        <a:rPr lang="en-US" sz="1800" dirty="0">
                          <a:latin typeface="+mj-lt"/>
                          <a:ea typeface="Times New Roman"/>
                          <a:cs typeface="Courier"/>
                        </a:rPr>
                        <a:t>) { </a:t>
                      </a:r>
                      <a:br>
                        <a:rPr lang="en-US" sz="1800" dirty="0">
                          <a:latin typeface="+mj-lt"/>
                          <a:ea typeface="Times New Roman"/>
                          <a:cs typeface="Courier"/>
                        </a:rPr>
                      </a:br>
                      <a:r>
                        <a:rPr lang="en-US" sz="1800" dirty="0">
                          <a:latin typeface="+mj-lt"/>
                          <a:ea typeface="Times New Roman"/>
                          <a:cs typeface="Courier"/>
                        </a:rPr>
                        <a:t>    </a:t>
                      </a:r>
                      <a:r>
                        <a:rPr lang="en-US" sz="1800" dirty="0" smtClean="0">
                          <a:latin typeface="+mj-lt"/>
                          <a:ea typeface="Times New Roman"/>
                          <a:cs typeface="Courier"/>
                        </a:rPr>
                        <a:t>     </a:t>
                      </a:r>
                      <a:r>
                        <a:rPr lang="en-US" sz="1800" dirty="0" err="1" smtClean="0">
                          <a:latin typeface="+mj-lt"/>
                          <a:ea typeface="Times New Roman"/>
                          <a:cs typeface="Courier"/>
                        </a:rPr>
                        <a:t>System.out.printl</a:t>
                      </a:r>
                      <a:r>
                        <a:rPr lang="en-US" sz="1800" dirty="0" smtClean="0">
                          <a:latin typeface="+mj-lt"/>
                          <a:ea typeface="Times New Roman"/>
                          <a:cs typeface="Courier"/>
                        </a:rPr>
                        <a:t>(</a:t>
                      </a:r>
                      <a:r>
                        <a:rPr lang="en-US" sz="1800" dirty="0">
                          <a:latin typeface="+mj-lt"/>
                          <a:ea typeface="Times New Roman"/>
                          <a:cs typeface="Courier"/>
                        </a:rPr>
                        <a:t>"Hello");</a:t>
                      </a:r>
                      <a:br>
                        <a:rPr lang="en-US" sz="1800" dirty="0">
                          <a:latin typeface="+mj-lt"/>
                          <a:ea typeface="Times New Roman"/>
                          <a:cs typeface="Courier"/>
                        </a:rPr>
                      </a:br>
                      <a:r>
                        <a:rPr lang="en-US" sz="1800" dirty="0">
                          <a:latin typeface="+mj-lt"/>
                          <a:ea typeface="Times New Roman"/>
                          <a:cs typeface="Courier"/>
                        </a:rPr>
                        <a:t>   </a:t>
                      </a:r>
                      <a:r>
                        <a:rPr lang="en-US" sz="1800" dirty="0" smtClean="0">
                          <a:latin typeface="+mj-lt"/>
                          <a:ea typeface="Times New Roman"/>
                          <a:cs typeface="Courier"/>
                        </a:rPr>
                        <a:t>  }</a:t>
                      </a:r>
                      <a:r>
                        <a:rPr lang="en-US" sz="1800" dirty="0">
                          <a:latin typeface="+mj-lt"/>
                          <a:ea typeface="Times New Roman"/>
                          <a:cs typeface="Courier"/>
                        </a:rPr>
                        <a:t/>
                      </a:r>
                      <a:br>
                        <a:rPr lang="en-US" sz="1800" dirty="0">
                          <a:latin typeface="+mj-lt"/>
                          <a:ea typeface="Times New Roman"/>
                          <a:cs typeface="Courier"/>
                        </a:rPr>
                      </a:br>
                      <a:r>
                        <a:rPr lang="en-US" sz="1800" dirty="0">
                          <a:latin typeface="+mj-lt"/>
                          <a:ea typeface="Times New Roman"/>
                          <a:cs typeface="Courier"/>
                        </a:rPr>
                        <a:t>} </a:t>
                      </a:r>
                      <a:endParaRPr lang="en-US" sz="1800" dirty="0">
                        <a:latin typeface="+mj-lt"/>
                        <a:ea typeface="Times New Roman"/>
                        <a:cs typeface="Times New Roman"/>
                      </a:endParaRPr>
                    </a:p>
                  </a:txBody>
                  <a:tcPr marL="18288" marR="18288" marT="18288" marB="18288" anchor="ctr"/>
                </a:tc>
              </a:tr>
              <a:tr h="413327">
                <a:tc>
                  <a:txBody>
                    <a:bodyPr/>
                    <a:lstStyle/>
                    <a:p>
                      <a:pPr marL="0" marR="0">
                        <a:spcBef>
                          <a:spcPts val="0"/>
                        </a:spcBef>
                        <a:spcAft>
                          <a:spcPts val="0"/>
                        </a:spcAft>
                      </a:pPr>
                      <a:r>
                        <a:rPr lang="en-US" sz="2000" dirty="0" smtClean="0">
                          <a:latin typeface="+mj-lt"/>
                          <a:ea typeface="Times New Roman"/>
                          <a:cs typeface="Times New Roman"/>
                        </a:rPr>
                        <a:t>Memory manage-</a:t>
                      </a:r>
                      <a:r>
                        <a:rPr lang="en-US" sz="2000" dirty="0" err="1" smtClean="0">
                          <a:latin typeface="+mj-lt"/>
                          <a:ea typeface="Times New Roman"/>
                          <a:cs typeface="Times New Roman"/>
                        </a:rPr>
                        <a:t>ment</a:t>
                      </a:r>
                      <a:endParaRPr lang="en-US" sz="20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1800" dirty="0" smtClean="0">
                          <a:latin typeface="+mj-lt"/>
                          <a:ea typeface="Times New Roman"/>
                          <a:cs typeface="Times New Roman"/>
                        </a:rPr>
                        <a:t>Manual (</a:t>
                      </a:r>
                      <a:r>
                        <a:rPr lang="en-US" sz="1600" b="0" dirty="0" err="1" smtClean="0">
                          <a:latin typeface="Courier New" pitchFamily="49" charset="0"/>
                          <a:ea typeface="Times New Roman"/>
                          <a:cs typeface="Courier New" pitchFamily="49" charset="0"/>
                        </a:rPr>
                        <a:t>malloc</a:t>
                      </a:r>
                      <a:r>
                        <a:rPr lang="en-US" sz="1800" b="0" dirty="0" smtClean="0">
                          <a:latin typeface="+mj-lt"/>
                          <a:ea typeface="Times New Roman"/>
                          <a:cs typeface="Times New Roman"/>
                        </a:rPr>
                        <a:t>, </a:t>
                      </a:r>
                      <a:r>
                        <a:rPr lang="en-US" sz="1600" b="0" dirty="0" smtClean="0">
                          <a:latin typeface="Courier New" pitchFamily="49" charset="0"/>
                          <a:ea typeface="Times New Roman"/>
                          <a:cs typeface="Courier New" pitchFamily="49" charset="0"/>
                        </a:rPr>
                        <a:t>free</a:t>
                      </a:r>
                      <a:r>
                        <a:rPr lang="en-US" sz="1800" dirty="0" smtClean="0">
                          <a:latin typeface="+mj-lt"/>
                          <a:ea typeface="Times New Roman"/>
                          <a:cs typeface="Times New Roman"/>
                        </a:rPr>
                        <a:t>)</a:t>
                      </a:r>
                      <a:endParaRPr lang="en-US" sz="1800" dirty="0">
                        <a:latin typeface="+mj-lt"/>
                        <a:ea typeface="Times New Roman"/>
                        <a:cs typeface="Times New Roman"/>
                      </a:endParaRPr>
                    </a:p>
                  </a:txBody>
                  <a:tcPr marL="18288" marR="18288" marT="18288" marB="18288" anchor="ctr"/>
                </a:tc>
                <a:tc>
                  <a:txBody>
                    <a:bodyPr/>
                    <a:lstStyle/>
                    <a:p>
                      <a:pPr marL="0" marR="0">
                        <a:spcBef>
                          <a:spcPts val="0"/>
                        </a:spcBef>
                        <a:spcAft>
                          <a:spcPts val="0"/>
                        </a:spcAft>
                      </a:pPr>
                      <a:r>
                        <a:rPr lang="en-US" sz="1800" dirty="0" smtClean="0">
                          <a:latin typeface="+mj-lt"/>
                          <a:ea typeface="Times New Roman"/>
                          <a:cs typeface="Times New Roman"/>
                        </a:rPr>
                        <a:t>Automatic</a:t>
                      </a:r>
                      <a:r>
                        <a:rPr lang="en-US" sz="1800" baseline="0" dirty="0" smtClean="0">
                          <a:latin typeface="+mj-lt"/>
                          <a:ea typeface="Times New Roman"/>
                          <a:cs typeface="Times New Roman"/>
                        </a:rPr>
                        <a:t> (garbage collection)</a:t>
                      </a:r>
                      <a:endParaRPr lang="en-US" sz="1800" dirty="0">
                        <a:latin typeface="+mj-lt"/>
                        <a:ea typeface="Times New Roman"/>
                        <a:cs typeface="Times New Roman"/>
                      </a:endParaRPr>
                    </a:p>
                  </a:txBody>
                  <a:tcPr marL="18288" marR="18288" marT="18288" marB="18288" anchor="ctr"/>
                </a:tc>
              </a:tr>
            </a:tbl>
          </a:graphicData>
        </a:graphic>
      </p:graphicFrame>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a:p>
        </p:txBody>
      </p:sp>
      <p:sp>
        <p:nvSpPr>
          <p:cNvPr id="8" name="TextBox 7"/>
          <p:cNvSpPr txBox="1"/>
          <p:nvPr/>
        </p:nvSpPr>
        <p:spPr>
          <a:xfrm>
            <a:off x="2235201" y="6187486"/>
            <a:ext cx="4503268" cy="307777"/>
          </a:xfrm>
          <a:prstGeom prst="rect">
            <a:avLst/>
          </a:prstGeom>
          <a:noFill/>
        </p:spPr>
        <p:txBody>
          <a:bodyPr wrap="none" rtlCol="0">
            <a:spAutoFit/>
          </a:bodyPr>
          <a:lstStyle/>
          <a:p>
            <a:r>
              <a:rPr lang="en-US" sz="1400" dirty="0" smtClean="0"/>
              <a:t>From </a:t>
            </a:r>
            <a:r>
              <a:rPr lang="en-US" sz="1400" dirty="0" smtClean="0">
                <a:hlinkClick r:id="rId2"/>
              </a:rPr>
              <a:t>http://www.cs.princeton.edu/introcs/faq/c2java.html</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solidFill>
                  <a:schemeClr val="bg1">
                    <a:lumMod val="65000"/>
                  </a:schemeClr>
                </a:solidFill>
              </a:rPr>
              <a:t>Basic C Concepts</a:t>
            </a:r>
          </a:p>
          <a:p>
            <a:pPr lvl="1"/>
            <a:r>
              <a:rPr lang="en-US" dirty="0" smtClean="0">
                <a:solidFill>
                  <a:schemeClr val="bg1">
                    <a:lumMod val="65000"/>
                  </a:schemeClr>
                </a:solidFill>
              </a:rPr>
              <a:t>Compilation</a:t>
            </a:r>
          </a:p>
          <a:p>
            <a:pPr lvl="1"/>
            <a:r>
              <a:rPr lang="en-US" dirty="0" smtClean="0">
                <a:solidFill>
                  <a:schemeClr val="bg1">
                    <a:lumMod val="65000"/>
                  </a:schemeClr>
                </a:solidFill>
              </a:rPr>
              <a:t>Variable Types</a:t>
            </a:r>
          </a:p>
          <a:p>
            <a:r>
              <a:rPr lang="en-US" dirty="0" err="1" smtClean="0">
                <a:solidFill>
                  <a:srgbClr val="FF0000"/>
                </a:solidFill>
              </a:rPr>
              <a:t>Administrivia</a:t>
            </a:r>
            <a:endParaRPr lang="en-US" dirty="0" smtClean="0">
              <a:solidFill>
                <a:srgbClr val="FF0000"/>
              </a:solidFill>
            </a:endParaRPr>
          </a:p>
          <a:p>
            <a:r>
              <a:rPr lang="en-US" dirty="0" smtClean="0"/>
              <a:t>C Syntax and Control Flow</a:t>
            </a:r>
          </a:p>
          <a:p>
            <a:r>
              <a:rPr lang="en-US" dirty="0" smtClean="0"/>
              <a:t>Pointers</a:t>
            </a:r>
          </a:p>
          <a:p>
            <a:pPr lvl="1"/>
            <a:r>
              <a:rPr lang="en-US" dirty="0" smtClean="0"/>
              <a:t>Address vs. Value</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p14="http://schemas.microsoft.com/office/powerpoint/2010/main" val="4246280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Administrivia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Lab 1 is today</a:t>
            </a:r>
          </a:p>
          <a:p>
            <a:pPr lvl="1"/>
            <a:r>
              <a:rPr lang="en-US" dirty="0" smtClean="0"/>
              <a:t>Get class account and register</a:t>
            </a:r>
          </a:p>
          <a:p>
            <a:pPr lvl="1"/>
            <a:r>
              <a:rPr lang="en-US" dirty="0" smtClean="0"/>
              <a:t>Find partner for labs</a:t>
            </a:r>
          </a:p>
          <a:p>
            <a:r>
              <a:rPr lang="en-US" dirty="0" smtClean="0"/>
              <a:t>HW0 is due tonight</a:t>
            </a:r>
          </a:p>
          <a:p>
            <a:pPr lvl="1"/>
            <a:r>
              <a:rPr lang="en-US" dirty="0" smtClean="0"/>
              <a:t>Need lab account to submit</a:t>
            </a:r>
          </a:p>
          <a:p>
            <a:r>
              <a:rPr lang="en-US" dirty="0" smtClean="0"/>
              <a:t>Start HW1 when you feel comfortable</a:t>
            </a:r>
          </a:p>
          <a:p>
            <a:r>
              <a:rPr lang="en-US" dirty="0" smtClean="0"/>
              <a:t>Don’t forget about office hours!</a:t>
            </a:r>
          </a:p>
          <a:p>
            <a:pPr lvl="1"/>
            <a:r>
              <a:rPr lang="en-US" dirty="0" smtClean="0"/>
              <a:t>Justin’s moved to </a:t>
            </a:r>
            <a:r>
              <a:rPr lang="en-US" dirty="0" smtClean="0">
                <a:solidFill>
                  <a:srgbClr val="FF0000"/>
                </a:solidFill>
              </a:rPr>
              <a:t>Sat 10-12 in 200 SDH</a:t>
            </a:r>
            <a:r>
              <a:rPr lang="en-US" dirty="0" smtClean="0"/>
              <a:t> this week</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solidFill>
                  <a:schemeClr val="bg1">
                    <a:lumMod val="65000"/>
                  </a:schemeClr>
                </a:solidFill>
              </a:rPr>
              <a:t>Basic C Concepts</a:t>
            </a:r>
          </a:p>
          <a:p>
            <a:pPr lvl="1"/>
            <a:r>
              <a:rPr lang="en-US" dirty="0" smtClean="0">
                <a:solidFill>
                  <a:schemeClr val="bg1">
                    <a:lumMod val="65000"/>
                  </a:schemeClr>
                </a:solidFill>
              </a:rPr>
              <a:t>Compilation</a:t>
            </a:r>
          </a:p>
          <a:p>
            <a:pPr lvl="1"/>
            <a:r>
              <a:rPr lang="en-US" dirty="0" smtClean="0">
                <a:solidFill>
                  <a:schemeClr val="bg1">
                    <a:lumMod val="65000"/>
                  </a:schemeClr>
                </a:solidFill>
              </a:rPr>
              <a:t>Variable Types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rgbClr val="FF0000"/>
                </a:solidFill>
              </a:rPr>
              <a:t>C Syntax and Control Flow</a:t>
            </a:r>
          </a:p>
          <a:p>
            <a:r>
              <a:rPr lang="en-US" dirty="0" smtClean="0"/>
              <a:t>Pointers</a:t>
            </a:r>
          </a:p>
          <a:p>
            <a:pPr lvl="1"/>
            <a:r>
              <a:rPr lang="en-US" dirty="0" smtClean="0"/>
              <a:t>Address vs. Value</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Tree>
    <p:extLst>
      <p:ext uri="{BB962C8B-B14F-4D97-AF65-F5344CB8AC3E}">
        <p14:creationId xmlns:p14="http://schemas.microsoft.com/office/powerpoint/2010/main" val="4246280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C and Java operators nearly identical</a:t>
            </a:r>
            <a:endParaRPr lang="en-US" dirty="0">
              <a:solidFill>
                <a:schemeClr val="accent1"/>
              </a:solidFill>
            </a:endParaRPr>
          </a:p>
        </p:txBody>
      </p:sp>
      <p:sp>
        <p:nvSpPr>
          <p:cNvPr id="7" name="Content Placeholder 6"/>
          <p:cNvSpPr>
            <a:spLocks noGrp="1"/>
          </p:cNvSpPr>
          <p:nvPr>
            <p:ph sz="half" idx="1"/>
          </p:nvPr>
        </p:nvSpPr>
        <p:spPr>
          <a:xfrm>
            <a:off x="457200" y="1828800"/>
            <a:ext cx="4114800" cy="4800600"/>
          </a:xfrm>
        </p:spPr>
        <p:txBody>
          <a:bodyPr>
            <a:normAutofit/>
          </a:bodyPr>
          <a:lstStyle/>
          <a:p>
            <a:r>
              <a:rPr lang="en-US" dirty="0" smtClean="0"/>
              <a:t>arithmetic: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p>
          <a:p>
            <a:r>
              <a:rPr lang="en-US" dirty="0" smtClean="0"/>
              <a:t>assignment:  </a:t>
            </a:r>
            <a:r>
              <a:rPr lang="en-US" sz="2600" dirty="0" smtClean="0">
                <a:solidFill>
                  <a:srgbClr val="FF0000"/>
                </a:solidFill>
                <a:latin typeface="Courier New" pitchFamily="49" charset="0"/>
                <a:cs typeface="Courier New" pitchFamily="49" charset="0"/>
              </a:rPr>
              <a:t>=</a:t>
            </a:r>
          </a:p>
          <a:p>
            <a:r>
              <a:rPr lang="en-US" dirty="0" smtClean="0"/>
              <a:t>augmented assignment: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&amp;=</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&lt;&lt;=</a:t>
            </a:r>
            <a:r>
              <a:rPr lang="en-US" dirty="0" smtClean="0"/>
              <a:t>, </a:t>
            </a:r>
            <a:r>
              <a:rPr lang="en-US" sz="2600" dirty="0" smtClean="0">
                <a:solidFill>
                  <a:srgbClr val="FF0000"/>
                </a:solidFill>
                <a:latin typeface="Courier New" pitchFamily="49" charset="0"/>
                <a:cs typeface="Courier New" pitchFamily="49" charset="0"/>
              </a:rPr>
              <a:t>&gt;&gt;=</a:t>
            </a:r>
          </a:p>
          <a:p>
            <a:r>
              <a:rPr lang="en-US" dirty="0" smtClean="0"/>
              <a:t>bitwise logic: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&amp;</a:t>
            </a:r>
            <a:r>
              <a:rPr lang="en-US" dirty="0" smtClean="0"/>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p>
          <a:p>
            <a:r>
              <a:rPr lang="en-US" dirty="0" smtClean="0"/>
              <a:t>bitwise shifts:  </a:t>
            </a:r>
            <a:r>
              <a:rPr lang="en-US" sz="2600" dirty="0" smtClean="0">
                <a:solidFill>
                  <a:srgbClr val="FF0000"/>
                </a:solidFill>
                <a:latin typeface="Courier New" pitchFamily="49" charset="0"/>
                <a:cs typeface="Courier New" pitchFamily="49" charset="0"/>
              </a:rPr>
              <a:t>&lt;&lt;</a:t>
            </a:r>
            <a:r>
              <a:rPr lang="en-US" dirty="0" smtClean="0"/>
              <a:t>, </a:t>
            </a:r>
            <a:r>
              <a:rPr lang="en-US" sz="2600" dirty="0" smtClean="0">
                <a:solidFill>
                  <a:srgbClr val="FF0000"/>
                </a:solidFill>
                <a:latin typeface="Courier New" pitchFamily="49" charset="0"/>
                <a:cs typeface="Courier New" pitchFamily="49" charset="0"/>
              </a:rPr>
              <a:t>&gt;&gt;</a:t>
            </a:r>
          </a:p>
          <a:p>
            <a:r>
              <a:rPr lang="en-US" dirty="0" err="1" smtClean="0"/>
              <a:t>boolean</a:t>
            </a:r>
            <a:r>
              <a:rPr lang="en-US" dirty="0" smtClean="0"/>
              <a:t> logic: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&amp;&amp;</a:t>
            </a:r>
            <a:r>
              <a:rPr lang="en-US" dirty="0" smtClean="0"/>
              <a:t>, </a:t>
            </a:r>
            <a:r>
              <a:rPr lang="en-US" sz="2600" dirty="0" smtClean="0">
                <a:solidFill>
                  <a:srgbClr val="FF0000"/>
                </a:solidFill>
                <a:latin typeface="Courier New" pitchFamily="49" charset="0"/>
                <a:cs typeface="Courier New" pitchFamily="49" charset="0"/>
              </a:rPr>
              <a:t>||</a:t>
            </a:r>
          </a:p>
          <a:p>
            <a:r>
              <a:rPr lang="en-US" dirty="0" smtClean="0"/>
              <a:t>equality testing: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a:t>
            </a:r>
            <a:endParaRPr lang="en-US" sz="2600" dirty="0">
              <a:solidFill>
                <a:srgbClr val="FF0000"/>
              </a:solidFill>
              <a:latin typeface="Courier New" pitchFamily="49" charset="0"/>
              <a:cs typeface="Courier New" pitchFamily="49" charset="0"/>
            </a:endParaRPr>
          </a:p>
        </p:txBody>
      </p:sp>
      <p:sp>
        <p:nvSpPr>
          <p:cNvPr id="8" name="Content Placeholder 7"/>
          <p:cNvSpPr>
            <a:spLocks noGrp="1"/>
          </p:cNvSpPr>
          <p:nvPr>
            <p:ph sz="half" idx="2"/>
          </p:nvPr>
        </p:nvSpPr>
        <p:spPr>
          <a:xfrm>
            <a:off x="4648200" y="1828800"/>
            <a:ext cx="4038600" cy="4811486"/>
          </a:xfrm>
        </p:spPr>
        <p:txBody>
          <a:bodyPr>
            <a:normAutofit/>
          </a:bodyPr>
          <a:lstStyle/>
          <a:p>
            <a:r>
              <a:rPr lang="en-US" dirty="0" err="1" smtClean="0"/>
              <a:t>subexpression</a:t>
            </a:r>
            <a:r>
              <a:rPr lang="en-US" dirty="0" smtClean="0"/>
              <a:t> grouping:  </a:t>
            </a:r>
            <a:r>
              <a:rPr lang="en-US" sz="2600" dirty="0" smtClean="0">
                <a:solidFill>
                  <a:srgbClr val="FF0000"/>
                </a:solidFill>
                <a:latin typeface="Courier New" pitchFamily="49" charset="0"/>
                <a:cs typeface="Courier New" pitchFamily="49" charset="0"/>
              </a:rPr>
              <a:t>( )</a:t>
            </a:r>
          </a:p>
          <a:p>
            <a:r>
              <a:rPr lang="en-US" dirty="0" smtClean="0"/>
              <a:t>order relations: </a:t>
            </a:r>
            <a:br>
              <a:rPr lang="en-US" dirty="0" smtClean="0"/>
            </a:b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&lt;</a:t>
            </a:r>
            <a:r>
              <a:rPr lang="en-US" dirty="0" smtClean="0"/>
              <a:t>, </a:t>
            </a:r>
            <a:r>
              <a:rPr lang="en-US" sz="2600" dirty="0" smtClean="0">
                <a:solidFill>
                  <a:srgbClr val="FF0000"/>
                </a:solidFill>
                <a:latin typeface="Courier New" pitchFamily="49" charset="0"/>
                <a:cs typeface="Courier New" pitchFamily="49" charset="0"/>
              </a:rPr>
              <a:t>&lt;=</a:t>
            </a:r>
            <a:r>
              <a:rPr lang="en-US" dirty="0" smtClean="0"/>
              <a:t>, </a:t>
            </a:r>
            <a:r>
              <a:rPr lang="en-US" sz="2600" dirty="0" smtClean="0">
                <a:solidFill>
                  <a:srgbClr val="FF0000"/>
                </a:solidFill>
                <a:latin typeface="Courier New" pitchFamily="49" charset="0"/>
                <a:cs typeface="Courier New" pitchFamily="49" charset="0"/>
              </a:rPr>
              <a:t>&gt;</a:t>
            </a:r>
            <a:r>
              <a:rPr lang="en-US" dirty="0" smtClean="0"/>
              <a:t>, </a:t>
            </a:r>
            <a:r>
              <a:rPr lang="en-US" sz="2600" dirty="0" smtClean="0">
                <a:solidFill>
                  <a:srgbClr val="FF0000"/>
                </a:solidFill>
                <a:latin typeface="Courier New" pitchFamily="49" charset="0"/>
                <a:cs typeface="Courier New" pitchFamily="49" charset="0"/>
              </a:rPr>
              <a:t>&gt;=</a:t>
            </a:r>
          </a:p>
          <a:p>
            <a:r>
              <a:rPr lang="en-US" dirty="0" smtClean="0"/>
              <a:t>increment and decrement: </a:t>
            </a:r>
            <a:r>
              <a:rPr lang="en-US" sz="2600" dirty="0" smtClean="0">
                <a:solidFill>
                  <a:srgbClr val="FF0000"/>
                </a:solidFill>
                <a:latin typeface="Courier New" pitchFamily="49" charset="0"/>
                <a:cs typeface="Courier New" pitchFamily="49" charset="0"/>
              </a:rPr>
              <a:t>++</a:t>
            </a:r>
            <a:r>
              <a:rPr lang="en-US" dirty="0" smtClean="0"/>
              <a:t> and </a:t>
            </a:r>
            <a:r>
              <a:rPr lang="en-US" sz="2600" dirty="0" smtClean="0">
                <a:solidFill>
                  <a:srgbClr val="FF0000"/>
                </a:solidFill>
                <a:latin typeface="Courier New" pitchFamily="49" charset="0"/>
                <a:cs typeface="Courier New" pitchFamily="49" charset="0"/>
              </a:rPr>
              <a:t>--</a:t>
            </a:r>
          </a:p>
          <a:p>
            <a:r>
              <a:rPr lang="en-US" dirty="0" smtClean="0"/>
              <a:t>member selection: </a:t>
            </a:r>
            <a:br>
              <a:rPr lang="en-US" dirty="0" smtClean="0"/>
            </a:b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a:t>
            </a:r>
            <a:r>
              <a:rPr lang="en-US" dirty="0" smtClean="0"/>
              <a:t>, </a:t>
            </a:r>
            <a:r>
              <a:rPr lang="en-US" sz="2600" dirty="0" smtClean="0">
                <a:solidFill>
                  <a:srgbClr val="FF0000"/>
                </a:solidFill>
                <a:latin typeface="Courier New" pitchFamily="49" charset="0"/>
                <a:cs typeface="Courier New" pitchFamily="49" charset="0"/>
              </a:rPr>
              <a:t>-&gt;</a:t>
            </a:r>
          </a:p>
          <a:p>
            <a:r>
              <a:rPr lang="en-US" dirty="0" smtClean="0"/>
              <a:t>conditional evaluation:</a:t>
            </a:r>
            <a:br>
              <a:rPr lang="en-US" dirty="0" smtClean="0"/>
            </a:br>
            <a:r>
              <a:rPr lang="en-US" sz="2600" dirty="0" smtClean="0">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 :</a:t>
            </a:r>
          </a:p>
          <a:p>
            <a:endParaRPr lang="en-US" dirty="0" smtClean="0"/>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
        <p:nvSpPr>
          <p:cNvPr id="9" name="TextBox 8"/>
          <p:cNvSpPr txBox="1"/>
          <p:nvPr/>
        </p:nvSpPr>
        <p:spPr>
          <a:xfrm>
            <a:off x="0" y="1371600"/>
            <a:ext cx="9144000" cy="461665"/>
          </a:xfrm>
          <a:prstGeom prst="rect">
            <a:avLst/>
          </a:prstGeom>
          <a:noFill/>
        </p:spPr>
        <p:txBody>
          <a:bodyPr wrap="square" rtlCol="0">
            <a:spAutoFit/>
          </a:bodyPr>
          <a:lstStyle/>
          <a:p>
            <a:pPr algn="ctr"/>
            <a:r>
              <a:rPr lang="en-US" sz="2400" b="1" dirty="0" smtClean="0">
                <a:solidFill>
                  <a:srgbClr val="FF0000"/>
                </a:solidFill>
              </a:rPr>
              <a:t>For precedence/order of execution, see Table 2-1 on p. 53 of K&amp;R</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Generic C Program Layout</a:t>
            </a:r>
            <a:endParaRPr lang="en-US"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Courier New" pitchFamily="49" charset="0"/>
                <a:cs typeface="Courier New" pitchFamily="49" charset="0"/>
              </a:rPr>
              <a:t>#include &lt;</a:t>
            </a:r>
            <a:r>
              <a:rPr lang="en-US" i="1" dirty="0" err="1">
                <a:latin typeface="Courier New" pitchFamily="49" charset="0"/>
                <a:cs typeface="Courier New" pitchFamily="49" charset="0"/>
              </a:rPr>
              <a:t>system_files</a:t>
            </a:r>
            <a:r>
              <a:rPr lang="en-US" dirty="0">
                <a:latin typeface="Courier New" pitchFamily="49" charset="0"/>
                <a:cs typeface="Courier New" pitchFamily="49" charset="0"/>
              </a:rPr>
              <a:t>&gt;</a:t>
            </a:r>
          </a:p>
          <a:p>
            <a:pPr marL="0" indent="0">
              <a:buNone/>
            </a:pPr>
            <a:r>
              <a:rPr lang="en-US" dirty="0">
                <a:latin typeface="Courier New" pitchFamily="49" charset="0"/>
                <a:cs typeface="Courier New" pitchFamily="49" charset="0"/>
              </a:rPr>
              <a:t>#include “</a:t>
            </a:r>
            <a:r>
              <a:rPr lang="en-US" i="1" dirty="0" err="1">
                <a:latin typeface="Courier New" pitchFamily="49" charset="0"/>
                <a:cs typeface="Courier New" pitchFamily="49" charset="0"/>
              </a:rPr>
              <a:t>local_files</a:t>
            </a: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a:p>
            <a:pPr marL="0" indent="0">
              <a:buNone/>
            </a:pPr>
            <a:r>
              <a:rPr lang="en-US" dirty="0">
                <a:latin typeface="Courier New" pitchFamily="49" charset="0"/>
                <a:cs typeface="Courier New" pitchFamily="49" charset="0"/>
              </a:rPr>
              <a:t>#define </a:t>
            </a:r>
            <a:r>
              <a:rPr lang="en-US" i="1" dirty="0" err="1">
                <a:latin typeface="Courier New" pitchFamily="49" charset="0"/>
                <a:cs typeface="Courier New" pitchFamily="49" charset="0"/>
              </a:rPr>
              <a:t>macro_name</a:t>
            </a:r>
            <a:r>
              <a:rPr lang="en-US" i="1" dirty="0">
                <a:latin typeface="Courier New" pitchFamily="49" charset="0"/>
                <a:cs typeface="Courier New" pitchFamily="49" charset="0"/>
              </a:rPr>
              <a:t> </a:t>
            </a:r>
            <a:r>
              <a:rPr lang="en-US" i="1" dirty="0" err="1" smtClean="0">
                <a:latin typeface="Courier New" pitchFamily="49" charset="0"/>
                <a:cs typeface="Courier New" pitchFamily="49" charset="0"/>
              </a:rPr>
              <a:t>macro_expr</a:t>
            </a:r>
            <a:endParaRPr lang="en-US" i="1" dirty="0" smtClean="0">
              <a:latin typeface="Courier New" pitchFamily="49" charset="0"/>
              <a:cs typeface="Courier New" pitchFamily="49" charset="0"/>
            </a:endParaRPr>
          </a:p>
          <a:p>
            <a:pPr marL="0" indent="0">
              <a:buNone/>
            </a:pPr>
            <a:endParaRPr lang="en-US" i="1" dirty="0">
              <a:latin typeface="Courier New" pitchFamily="49" charset="0"/>
              <a:cs typeface="Courier New" pitchFamily="49" charset="0"/>
            </a:endParaRPr>
          </a:p>
          <a:p>
            <a:pPr marL="0" indent="0">
              <a:buNone/>
            </a:pPr>
            <a:r>
              <a:rPr lang="en-US" dirty="0">
                <a:latin typeface="Courier New" pitchFamily="49" charset="0"/>
                <a:cs typeface="Courier New" pitchFamily="49" charset="0"/>
              </a:rPr>
              <a:t>/* declare functions */</a:t>
            </a:r>
          </a:p>
          <a:p>
            <a:pPr marL="0" indent="0">
              <a:buNone/>
            </a:pPr>
            <a:r>
              <a:rPr lang="en-US" dirty="0">
                <a:latin typeface="Courier New" pitchFamily="49" charset="0"/>
                <a:cs typeface="Courier New" pitchFamily="49" charset="0"/>
              </a:rPr>
              <a:t>/* declare external variables and </a:t>
            </a:r>
            <a:r>
              <a:rPr lang="en-US" dirty="0" err="1">
                <a:latin typeface="Courier New" pitchFamily="49" charset="0"/>
                <a:cs typeface="Courier New" pitchFamily="49" charset="0"/>
              </a:rPr>
              <a:t>structs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a:p>
            <a:pPr marL="0" indent="0">
              <a:buNone/>
            </a:pPr>
            <a:r>
              <a:rPr lang="en-US" dirty="0" err="1">
                <a:latin typeface="Courier New" pitchFamily="49" charset="0"/>
                <a:cs typeface="Courier New" pitchFamily="49" charset="0"/>
              </a:rPr>
              <a:t>int</a:t>
            </a:r>
            <a:r>
              <a:rPr lang="en-US" dirty="0">
                <a:latin typeface="Courier New" pitchFamily="49" charset="0"/>
                <a:cs typeface="Courier New" pitchFamily="49" charset="0"/>
              </a:rPr>
              <a:t> main(</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argc</a:t>
            </a:r>
            <a:r>
              <a:rPr lang="en-US" dirty="0">
                <a:latin typeface="Courier New" pitchFamily="49" charset="0"/>
                <a:cs typeface="Courier New" pitchFamily="49" charset="0"/>
              </a:rPr>
              <a:t>, char *</a:t>
            </a:r>
            <a:r>
              <a:rPr lang="en-US" dirty="0" err="1">
                <a:latin typeface="Courier New" pitchFamily="49" charset="0"/>
                <a:cs typeface="Courier New" pitchFamily="49" charset="0"/>
              </a:rPr>
              <a:t>argv</a:t>
            </a:r>
            <a:r>
              <a:rPr lang="en-US" dirty="0">
                <a:latin typeface="Courier New" pitchFamily="49" charset="0"/>
                <a:cs typeface="Courier New" pitchFamily="49" charset="0"/>
              </a:rPr>
              <a:t>[]) {</a:t>
            </a:r>
          </a:p>
          <a:p>
            <a:pPr marL="0" indent="0">
              <a:buNone/>
            </a:pPr>
            <a:r>
              <a:rPr lang="en-US" dirty="0" smtClean="0">
                <a:latin typeface="Courier New" pitchFamily="49" charset="0"/>
                <a:cs typeface="Courier New" pitchFamily="49" charset="0"/>
              </a:rPr>
              <a:t>	/* </a:t>
            </a:r>
            <a:r>
              <a:rPr lang="en-US" dirty="0">
                <a:latin typeface="Courier New" pitchFamily="49" charset="0"/>
                <a:cs typeface="Courier New" pitchFamily="49" charset="0"/>
              </a:rPr>
              <a:t>the innards */</a:t>
            </a:r>
          </a:p>
          <a:p>
            <a:pPr marL="0" indent="0">
              <a:buNone/>
            </a:pPr>
            <a:r>
              <a:rPr lang="en-US" dirty="0" smtClean="0">
                <a:latin typeface="Courier New" pitchFamily="49" charset="0"/>
                <a:cs typeface="Courier New" pitchFamily="49" charset="0"/>
              </a:rPr>
              <a:t>}</a:t>
            </a:r>
          </a:p>
          <a:p>
            <a:pPr marL="0" indent="0">
              <a:buNone/>
            </a:pPr>
            <a:endParaRPr lang="en-US" dirty="0">
              <a:latin typeface="Courier New" pitchFamily="49" charset="0"/>
              <a:cs typeface="Courier New" pitchFamily="49" charset="0"/>
            </a:endParaRPr>
          </a:p>
          <a:p>
            <a:pPr marL="0" indent="0">
              <a:buNone/>
            </a:pPr>
            <a:r>
              <a:rPr lang="en-US" dirty="0">
                <a:latin typeface="Courier New" pitchFamily="49" charset="0"/>
                <a:cs typeface="Courier New" pitchFamily="49" charset="0"/>
              </a:rPr>
              <a:t>/* define other functions */</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grpSp>
        <p:nvGrpSpPr>
          <p:cNvPr id="11" name="Group 10"/>
          <p:cNvGrpSpPr/>
          <p:nvPr/>
        </p:nvGrpSpPr>
        <p:grpSpPr>
          <a:xfrm>
            <a:off x="436418" y="1444336"/>
            <a:ext cx="7938655" cy="1600200"/>
            <a:chOff x="436418" y="1444336"/>
            <a:chExt cx="7938655" cy="1600200"/>
          </a:xfrm>
        </p:grpSpPr>
        <p:sp>
          <p:nvSpPr>
            <p:cNvPr id="9" name="Rectangle 8"/>
            <p:cNvSpPr/>
            <p:nvPr/>
          </p:nvSpPr>
          <p:spPr>
            <a:xfrm>
              <a:off x="436418" y="1444336"/>
              <a:ext cx="7938655"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r">
                <a:buFont typeface="Wingdings"/>
                <a:buChar char="ß"/>
              </a:pPr>
              <a:endParaRPr lang="en-US" dirty="0" smtClean="0">
                <a:solidFill>
                  <a:srgbClr val="FF0000"/>
                </a:solidFill>
                <a:sym typeface="Wingdings" pitchFamily="2" charset="2"/>
              </a:endParaRPr>
            </a:p>
            <a:p>
              <a:pPr algn="r"/>
              <a:r>
                <a:rPr lang="en-US" dirty="0" smtClean="0">
                  <a:solidFill>
                    <a:srgbClr val="FF0000"/>
                  </a:solidFill>
                  <a:sym typeface="Wingdings" pitchFamily="2" charset="2"/>
                </a:rPr>
                <a:t>Dumps other files here (</a:t>
              </a:r>
              <a:r>
                <a:rPr lang="en-US" sz="1600" dirty="0" smtClean="0">
                  <a:solidFill>
                    <a:srgbClr val="FF0000"/>
                  </a:solidFill>
                  <a:latin typeface="Courier New" pitchFamily="49" charset="0"/>
                  <a:cs typeface="Courier New" pitchFamily="49" charset="0"/>
                  <a:sym typeface="Wingdings" pitchFamily="2" charset="2"/>
                </a:rPr>
                <a:t>.h</a:t>
              </a:r>
              <a:r>
                <a:rPr lang="en-US" dirty="0" smtClean="0">
                  <a:solidFill>
                    <a:srgbClr val="FF0000"/>
                  </a:solidFill>
                  <a:sym typeface="Wingdings" pitchFamily="2" charset="2"/>
                </a:rPr>
                <a:t> and </a:t>
              </a:r>
              <a:r>
                <a:rPr lang="en-US" sz="1600" dirty="0" smtClean="0">
                  <a:solidFill>
                    <a:srgbClr val="FF0000"/>
                  </a:solidFill>
                  <a:latin typeface="Courier New" pitchFamily="49" charset="0"/>
                  <a:cs typeface="Courier New" pitchFamily="49" charset="0"/>
                  <a:sym typeface="Wingdings" pitchFamily="2" charset="2"/>
                </a:rPr>
                <a:t>.o</a:t>
              </a:r>
              <a:r>
                <a:rPr lang="en-US" dirty="0" smtClean="0">
                  <a:solidFill>
                    <a:srgbClr val="FF0000"/>
                  </a:solidFill>
                  <a:sym typeface="Wingdings" pitchFamily="2" charset="2"/>
                </a:rPr>
                <a:t>)</a:t>
              </a:r>
              <a:r>
                <a:rPr lang="en-US" dirty="0" smtClean="0">
                  <a:solidFill>
                    <a:schemeClr val="bg1"/>
                  </a:solidFill>
                  <a:sym typeface="Wingdings" pitchFamily="2" charset="2"/>
                </a:rPr>
                <a:t>__</a:t>
              </a:r>
            </a:p>
            <a:p>
              <a:pPr marL="285750" indent="-285750" algn="r">
                <a:buFont typeface="Wingdings"/>
                <a:buChar char="ß"/>
              </a:pPr>
              <a:endParaRPr lang="en-US" sz="2200" dirty="0">
                <a:solidFill>
                  <a:srgbClr val="FF0000"/>
                </a:solidFill>
                <a:sym typeface="Wingdings" pitchFamily="2" charset="2"/>
              </a:endParaRPr>
            </a:p>
            <a:p>
              <a:pPr marL="285750" indent="-285750" algn="r">
                <a:buFont typeface="Wingdings"/>
                <a:buChar char="ß"/>
              </a:pPr>
              <a:endParaRPr lang="en-US" dirty="0" smtClean="0">
                <a:solidFill>
                  <a:srgbClr val="FF0000"/>
                </a:solidFill>
              </a:endParaRPr>
            </a:p>
            <a:p>
              <a:pPr algn="r"/>
              <a:r>
                <a:rPr lang="en-US" dirty="0" smtClean="0">
                  <a:solidFill>
                    <a:srgbClr val="FF0000"/>
                  </a:solidFill>
                  <a:sym typeface="Wingdings" pitchFamily="2" charset="2"/>
                </a:rPr>
                <a:t> Macro substitutions		</a:t>
              </a:r>
              <a:endParaRPr lang="en-US" dirty="0">
                <a:solidFill>
                  <a:srgbClr val="FF0000"/>
                </a:solidFill>
              </a:endParaRPr>
            </a:p>
          </p:txBody>
        </p:sp>
        <p:sp>
          <p:nvSpPr>
            <p:cNvPr id="10" name="Right Brace 9"/>
            <p:cNvSpPr/>
            <p:nvPr/>
          </p:nvSpPr>
          <p:spPr>
            <a:xfrm>
              <a:off x="4405745" y="1579418"/>
              <a:ext cx="280555" cy="665018"/>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TextBox 11"/>
          <p:cNvSpPr txBox="1"/>
          <p:nvPr/>
        </p:nvSpPr>
        <p:spPr>
          <a:xfrm>
            <a:off x="5486400" y="1075004"/>
            <a:ext cx="2953987" cy="400110"/>
          </a:xfrm>
          <a:prstGeom prst="rect">
            <a:avLst/>
          </a:prstGeom>
          <a:noFill/>
        </p:spPr>
        <p:txBody>
          <a:bodyPr wrap="square" rtlCol="0">
            <a:spAutoFit/>
          </a:bodyPr>
          <a:lstStyle/>
          <a:p>
            <a:pPr algn="r"/>
            <a:r>
              <a:rPr lang="en-US" sz="2000" b="1" dirty="0" smtClean="0">
                <a:solidFill>
                  <a:srgbClr val="FF0000"/>
                </a:solidFill>
              </a:rPr>
              <a:t>Handled by Preprocessor</a:t>
            </a:r>
            <a:endParaRPr lang="en-US" sz="2000" b="1" dirty="0">
              <a:solidFill>
                <a:srgbClr val="FF0000"/>
              </a:solidFill>
            </a:endParaRPr>
          </a:p>
        </p:txBody>
      </p:sp>
      <p:sp>
        <p:nvSpPr>
          <p:cNvPr id="14" name="Rectangle 13"/>
          <p:cNvSpPr/>
          <p:nvPr/>
        </p:nvSpPr>
        <p:spPr>
          <a:xfrm>
            <a:off x="438912" y="3200400"/>
            <a:ext cx="7938655" cy="8229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r"/>
            <a:endParaRPr lang="en-US" dirty="0">
              <a:solidFill>
                <a:srgbClr val="FF0000"/>
              </a:solidFill>
            </a:endParaRPr>
          </a:p>
        </p:txBody>
      </p:sp>
      <p:sp>
        <p:nvSpPr>
          <p:cNvPr id="16" name="TextBox 15"/>
          <p:cNvSpPr txBox="1"/>
          <p:nvPr/>
        </p:nvSpPr>
        <p:spPr>
          <a:xfrm>
            <a:off x="5669280" y="4023360"/>
            <a:ext cx="3080643" cy="646331"/>
          </a:xfrm>
          <a:prstGeom prst="rect">
            <a:avLst/>
          </a:prstGeom>
          <a:noFill/>
        </p:spPr>
        <p:txBody>
          <a:bodyPr wrap="square" rtlCol="0">
            <a:spAutoFit/>
          </a:bodyPr>
          <a:lstStyle/>
          <a:p>
            <a:pPr algn="r">
              <a:lnSpc>
                <a:spcPct val="90000"/>
              </a:lnSpc>
            </a:pPr>
            <a:r>
              <a:rPr lang="en-US" sz="2000" b="1" dirty="0" smtClean="0">
                <a:solidFill>
                  <a:srgbClr val="FF0000"/>
                </a:solidFill>
              </a:rPr>
              <a:t>Remember rules of scope! </a:t>
            </a:r>
          </a:p>
          <a:p>
            <a:pPr algn="r">
              <a:lnSpc>
                <a:spcPct val="90000"/>
              </a:lnSpc>
            </a:pPr>
            <a:r>
              <a:rPr lang="en-US" sz="2000" b="1" dirty="0" smtClean="0">
                <a:solidFill>
                  <a:srgbClr val="FF0000"/>
                </a:solidFill>
              </a:rPr>
              <a:t>(internal vs. external)</a:t>
            </a:r>
            <a:endParaRPr lang="en-US" sz="2000" b="1" dirty="0">
              <a:solidFill>
                <a:srgbClr val="FF0000"/>
              </a:solidFill>
            </a:endParaRPr>
          </a:p>
        </p:txBody>
      </p:sp>
      <p:sp>
        <p:nvSpPr>
          <p:cNvPr id="17" name="Rectangle 16"/>
          <p:cNvSpPr/>
          <p:nvPr/>
        </p:nvSpPr>
        <p:spPr>
          <a:xfrm>
            <a:off x="438912" y="4206240"/>
            <a:ext cx="7938655" cy="1143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r"/>
            <a:endParaRPr lang="en-US" dirty="0">
              <a:solidFill>
                <a:srgbClr val="FF0000"/>
              </a:solidFill>
            </a:endParaRPr>
          </a:p>
        </p:txBody>
      </p:sp>
      <p:sp>
        <p:nvSpPr>
          <p:cNvPr id="18" name="TextBox 17"/>
          <p:cNvSpPr txBox="1"/>
          <p:nvPr/>
        </p:nvSpPr>
        <p:spPr>
          <a:xfrm>
            <a:off x="5486400" y="5334000"/>
            <a:ext cx="2953512" cy="707886"/>
          </a:xfrm>
          <a:prstGeom prst="rect">
            <a:avLst/>
          </a:prstGeom>
          <a:noFill/>
        </p:spPr>
        <p:txBody>
          <a:bodyPr wrap="square" rtlCol="0">
            <a:spAutoFit/>
          </a:bodyPr>
          <a:lstStyle/>
          <a:p>
            <a:pPr algn="r"/>
            <a:r>
              <a:rPr lang="en-US" sz="2000" b="1" dirty="0" smtClean="0">
                <a:solidFill>
                  <a:srgbClr val="FF0000"/>
                </a:solidFill>
              </a:rPr>
              <a:t>Programs start at  </a:t>
            </a:r>
            <a:r>
              <a:rPr lang="en-US" b="1" dirty="0" smtClean="0">
                <a:solidFill>
                  <a:srgbClr val="FF0000"/>
                </a:solidFill>
                <a:latin typeface="Courier New" pitchFamily="49" charset="0"/>
                <a:cs typeface="Courier New" pitchFamily="49" charset="0"/>
              </a:rPr>
              <a:t>main()</a:t>
            </a:r>
            <a:br>
              <a:rPr lang="en-US" b="1" dirty="0" smtClean="0">
                <a:solidFill>
                  <a:srgbClr val="FF0000"/>
                </a:solidFill>
                <a:latin typeface="Courier New" pitchFamily="49" charset="0"/>
                <a:cs typeface="Courier New" pitchFamily="49" charset="0"/>
              </a:rPr>
            </a:br>
            <a:r>
              <a:rPr lang="en-US" b="1" dirty="0" smtClean="0">
                <a:solidFill>
                  <a:srgbClr val="FF0000"/>
                </a:solidFill>
                <a:latin typeface="Courier New" pitchFamily="49" charset="0"/>
                <a:cs typeface="Courier New" pitchFamily="49" charset="0"/>
              </a:rPr>
              <a:t>main()</a:t>
            </a:r>
            <a:r>
              <a:rPr lang="en-US" sz="2000" b="1" dirty="0" smtClean="0">
                <a:solidFill>
                  <a:srgbClr val="FF0000"/>
                </a:solidFill>
                <a:latin typeface="+mj-lt"/>
                <a:cs typeface="Courier New" pitchFamily="49" charset="0"/>
              </a:rPr>
              <a:t> must return </a:t>
            </a:r>
            <a:r>
              <a:rPr lang="en-US" b="1" dirty="0" err="1" smtClean="0">
                <a:solidFill>
                  <a:srgbClr val="FF0000"/>
                </a:solidFill>
                <a:latin typeface="Courier New" pitchFamily="49" charset="0"/>
                <a:cs typeface="Courier New" pitchFamily="49" charset="0"/>
              </a:rPr>
              <a:t>int</a:t>
            </a:r>
            <a:endParaRPr lang="en-US" sz="2000" b="1" dirty="0" smtClean="0">
              <a:solidFill>
                <a:srgbClr val="FF0000"/>
              </a:solidFill>
              <a:latin typeface="+mj-lt"/>
              <a:cs typeface="Courier New" pitchFamily="49" charset="0"/>
            </a:endParaRPr>
          </a:p>
        </p:txBody>
      </p:sp>
    </p:spTree>
    <p:extLst>
      <p:ext uri="{BB962C8B-B14F-4D97-AF65-F5344CB8AC3E}">
        <p14:creationId xmlns:p14="http://schemas.microsoft.com/office/powerpoint/2010/main" val="45984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ntr" presetSubtype="0" fill="hold" grpId="1"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4" grpId="0" animBg="1"/>
      <p:bldP spid="14" grpId="1" animBg="1"/>
      <p:bldP spid="16" grpId="0"/>
      <p:bldP spid="16" grpId="1"/>
      <p:bldP spid="17" grpId="1" animBg="1"/>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Sample C Code</a:t>
            </a:r>
            <a:endParaRPr lang="en-US" dirty="0">
              <a:solidFill>
                <a:schemeClr val="accent1"/>
              </a:solidFill>
            </a:endParaRPr>
          </a:p>
        </p:txBody>
      </p:sp>
      <p:sp>
        <p:nvSpPr>
          <p:cNvPr id="3" name="Content Placeholder 2"/>
          <p:cNvSpPr>
            <a:spLocks noGrp="1"/>
          </p:cNvSpPr>
          <p:nvPr>
            <p:ph idx="1"/>
          </p:nvPr>
        </p:nvSpPr>
        <p:spPr>
          <a:xfrm>
            <a:off x="457200" y="1600200"/>
            <a:ext cx="8229600" cy="4822371"/>
          </a:xfrm>
        </p:spPr>
        <p:txBody>
          <a:bodyPr>
            <a:normAutofit fontScale="77500" lnSpcReduction="20000"/>
          </a:bodyPr>
          <a:lstStyle/>
          <a:p>
            <a:pPr>
              <a:buFont typeface="Times" charset="0"/>
              <a:buNone/>
            </a:pPr>
            <a:r>
              <a:rPr lang="en-US" dirty="0" smtClean="0">
                <a:latin typeface="Courier New" charset="0"/>
                <a:ea typeface="ＭＳ Ｐゴシック" charset="-128"/>
                <a:cs typeface="Courier New" charset="0"/>
              </a:rPr>
              <a:t>#include &lt;stdio.h&gt;</a:t>
            </a:r>
          </a:p>
          <a:p>
            <a:pPr>
              <a:buFont typeface="Times" charset="0"/>
              <a:buNone/>
            </a:pPr>
            <a:r>
              <a:rPr lang="en-US" dirty="0" smtClean="0">
                <a:latin typeface="Courier New" charset="0"/>
                <a:ea typeface="ＭＳ Ｐゴシック" charset="-128"/>
                <a:cs typeface="Courier New" charset="0"/>
              </a:rPr>
              <a:t>#define REPEAT 5</a:t>
            </a:r>
          </a:p>
          <a:p>
            <a:pPr>
              <a:buFont typeface="Times" charset="0"/>
              <a:buNone/>
            </a:pPr>
            <a:endParaRPr lang="en-US" dirty="0" smtClean="0">
              <a:latin typeface="Courier New" charset="0"/>
              <a:ea typeface="ＭＳ Ｐゴシック" charset="-128"/>
              <a:cs typeface="Courier New" charset="0"/>
            </a:endParaRPr>
          </a:p>
          <a:p>
            <a:pPr>
              <a:buFont typeface="Times" charset="0"/>
              <a:buNone/>
            </a:pPr>
            <a:r>
              <a:rPr lang="en-US" dirty="0" err="1" smtClean="0">
                <a:latin typeface="Courier New" charset="0"/>
                <a:ea typeface="ＭＳ Ｐゴシック" charset="-128"/>
                <a:cs typeface="Courier New" charset="0"/>
              </a:rPr>
              <a:t>int</a:t>
            </a:r>
            <a:r>
              <a:rPr lang="en-US" dirty="0" smtClean="0">
                <a:latin typeface="Courier New" charset="0"/>
                <a:ea typeface="ＭＳ Ｐゴシック" charset="-128"/>
                <a:cs typeface="Courier New" charset="0"/>
              </a:rPr>
              <a:t> main(</a:t>
            </a:r>
            <a:r>
              <a:rPr lang="en-US" dirty="0" err="1" smtClean="0">
                <a:latin typeface="Courier New" charset="0"/>
                <a:ea typeface="ＭＳ Ｐゴシック" charset="-128"/>
              </a:rPr>
              <a:t>int</a:t>
            </a:r>
            <a:r>
              <a:rPr lang="en-US" dirty="0" smtClean="0">
                <a:latin typeface="Courier New" charset="0"/>
                <a:ea typeface="ＭＳ Ｐゴシック" charset="-128"/>
              </a:rPr>
              <a:t> </a:t>
            </a:r>
            <a:r>
              <a:rPr lang="en-US" dirty="0" err="1" smtClean="0">
                <a:latin typeface="Courier New" charset="0"/>
                <a:ea typeface="ＭＳ Ｐゴシック" charset="-128"/>
              </a:rPr>
              <a:t>argc</a:t>
            </a:r>
            <a:r>
              <a:rPr lang="en-US" dirty="0" smtClean="0">
                <a:latin typeface="Courier New" charset="0"/>
                <a:ea typeface="ＭＳ Ｐゴシック" charset="-128"/>
              </a:rPr>
              <a:t>, char *</a:t>
            </a:r>
            <a:r>
              <a:rPr lang="en-US" dirty="0" err="1" smtClean="0">
                <a:latin typeface="Courier New" charset="0"/>
                <a:ea typeface="ＭＳ Ｐゴシック" charset="-128"/>
              </a:rPr>
              <a:t>argv</a:t>
            </a:r>
            <a:r>
              <a:rPr lang="en-US" dirty="0" smtClean="0">
                <a:latin typeface="Courier New" charset="0"/>
                <a:ea typeface="ＭＳ Ｐゴシック" charset="-128"/>
              </a:rPr>
              <a:t>[]</a:t>
            </a:r>
            <a:r>
              <a:rPr lang="en-US" dirty="0" smtClean="0">
                <a:latin typeface="Courier New" charset="0"/>
                <a:ea typeface="ＭＳ Ｐゴシック" charset="-128"/>
                <a:cs typeface="Courier New" charset="0"/>
              </a:rPr>
              <a:t>) { </a:t>
            </a:r>
          </a:p>
          <a:p>
            <a:pPr>
              <a:buFont typeface="Times" charset="0"/>
              <a:buNone/>
            </a:pPr>
            <a:r>
              <a:rPr lang="en-US" dirty="0" smtClean="0">
                <a:latin typeface="Courier New" charset="0"/>
                <a:ea typeface="ＭＳ Ｐゴシック" charset="-128"/>
                <a:cs typeface="Courier New" charset="0"/>
              </a:rPr>
              <a:t>	  </a:t>
            </a:r>
            <a:r>
              <a:rPr lang="en-US" dirty="0" err="1" smtClean="0">
                <a:latin typeface="Courier New" charset="0"/>
                <a:ea typeface="ＭＳ Ｐゴシック" charset="-128"/>
                <a:cs typeface="Courier New" charset="0"/>
              </a:rPr>
              <a:t>int</a:t>
            </a:r>
            <a:r>
              <a:rPr lang="en-US" dirty="0" smtClean="0">
                <a:latin typeface="Courier New" charset="0"/>
                <a:ea typeface="ＭＳ Ｐゴシック" charset="-128"/>
                <a:cs typeface="Courier New" charset="0"/>
              </a:rPr>
              <a:t> </a:t>
            </a:r>
            <a:r>
              <a:rPr lang="en-US" dirty="0" err="1" smtClean="0">
                <a:latin typeface="Courier New" charset="0"/>
                <a:ea typeface="ＭＳ Ｐゴシック" charset="-128"/>
                <a:cs typeface="Courier New" charset="0"/>
              </a:rPr>
              <a:t>i</a:t>
            </a:r>
            <a:r>
              <a:rPr lang="en-US" dirty="0" smtClean="0">
                <a:latin typeface="Courier New" charset="0"/>
                <a:ea typeface="ＭＳ Ｐゴシック" charset="-128"/>
                <a:cs typeface="Courier New" charset="0"/>
              </a:rPr>
              <a:t>;</a:t>
            </a:r>
          </a:p>
          <a:p>
            <a:pPr>
              <a:buFont typeface="Times" charset="0"/>
              <a:buNone/>
            </a:pPr>
            <a:r>
              <a:rPr lang="en-US" dirty="0" smtClean="0">
                <a:latin typeface="Courier New" charset="0"/>
                <a:ea typeface="ＭＳ Ｐゴシック" charset="-128"/>
                <a:cs typeface="Courier New" charset="0"/>
              </a:rPr>
              <a:t>	  </a:t>
            </a:r>
            <a:r>
              <a:rPr lang="en-US" dirty="0" err="1" smtClean="0">
                <a:latin typeface="Courier New" charset="0"/>
                <a:ea typeface="ＭＳ Ｐゴシック" charset="-128"/>
                <a:cs typeface="Courier New" charset="0"/>
              </a:rPr>
              <a:t>int</a:t>
            </a:r>
            <a:r>
              <a:rPr lang="en-US" dirty="0" smtClean="0">
                <a:latin typeface="Courier New" charset="0"/>
                <a:ea typeface="ＭＳ Ｐゴシック" charset="-128"/>
                <a:cs typeface="Courier New" charset="0"/>
              </a:rPr>
              <a:t> n = 5;</a:t>
            </a:r>
          </a:p>
          <a:p>
            <a:pPr>
              <a:buFont typeface="Times" charset="0"/>
              <a:buNone/>
            </a:pPr>
            <a:r>
              <a:rPr lang="en-US" dirty="0" smtClean="0">
                <a:latin typeface="Courier New" charset="0"/>
                <a:ea typeface="ＭＳ Ｐゴシック" charset="-128"/>
                <a:cs typeface="Courier New" charset="0"/>
              </a:rPr>
              <a:t>	  for (</a:t>
            </a:r>
            <a:r>
              <a:rPr lang="en-US" dirty="0" err="1" smtClean="0">
                <a:latin typeface="Courier New" charset="0"/>
                <a:ea typeface="ＭＳ Ｐゴシック" charset="-128"/>
                <a:cs typeface="Courier New" charset="0"/>
              </a:rPr>
              <a:t>i</a:t>
            </a:r>
            <a:r>
              <a:rPr lang="en-US" dirty="0" smtClean="0">
                <a:latin typeface="Courier New" charset="0"/>
                <a:ea typeface="ＭＳ Ｐゴシック" charset="-128"/>
                <a:cs typeface="Courier New" charset="0"/>
              </a:rPr>
              <a:t> = 0; </a:t>
            </a:r>
            <a:r>
              <a:rPr lang="en-US" dirty="0" err="1" smtClean="0">
                <a:latin typeface="Courier New" charset="0"/>
                <a:ea typeface="ＭＳ Ｐゴシック" charset="-128"/>
                <a:cs typeface="Courier New" charset="0"/>
              </a:rPr>
              <a:t>i</a:t>
            </a:r>
            <a:r>
              <a:rPr lang="en-US" dirty="0" smtClean="0">
                <a:latin typeface="Courier New" charset="0"/>
                <a:ea typeface="ＭＳ Ｐゴシック" charset="-128"/>
                <a:cs typeface="Courier New" charset="0"/>
              </a:rPr>
              <a:t> &lt; REPEAT; </a:t>
            </a:r>
            <a:r>
              <a:rPr lang="en-US" dirty="0" err="1" smtClean="0">
                <a:latin typeface="Courier New" charset="0"/>
                <a:ea typeface="ＭＳ Ｐゴシック" charset="-128"/>
                <a:cs typeface="Courier New" charset="0"/>
              </a:rPr>
              <a:t>i</a:t>
            </a:r>
            <a:r>
              <a:rPr lang="en-US" dirty="0" smtClean="0">
                <a:latin typeface="Courier New" charset="0"/>
                <a:ea typeface="ＭＳ Ｐゴシック" charset="-128"/>
                <a:cs typeface="Courier New" charset="0"/>
              </a:rPr>
              <a:t> = </a:t>
            </a:r>
            <a:r>
              <a:rPr lang="en-US" dirty="0" err="1" smtClean="0">
                <a:latin typeface="Courier New" charset="0"/>
                <a:ea typeface="ＭＳ Ｐゴシック" charset="-128"/>
                <a:cs typeface="Courier New" charset="0"/>
              </a:rPr>
              <a:t>i</a:t>
            </a:r>
            <a:r>
              <a:rPr lang="en-US" dirty="0" smtClean="0">
                <a:latin typeface="Courier New" charset="0"/>
                <a:ea typeface="ＭＳ Ｐゴシック" charset="-128"/>
                <a:cs typeface="Courier New" charset="0"/>
              </a:rPr>
              <a:t> + 1) {</a:t>
            </a:r>
          </a:p>
          <a:p>
            <a:pPr>
              <a:buFont typeface="Times" charset="0"/>
              <a:buNone/>
            </a:pPr>
            <a:r>
              <a:rPr lang="en-US" dirty="0" smtClean="0">
                <a:latin typeface="Courier New" charset="0"/>
                <a:ea typeface="ＭＳ Ｐゴシック" charset="-128"/>
                <a:cs typeface="Courier New" charset="0"/>
              </a:rPr>
              <a:t>		 	</a:t>
            </a:r>
            <a:r>
              <a:rPr lang="en-US" dirty="0" err="1" smtClean="0">
                <a:latin typeface="Courier New" charset="0"/>
                <a:ea typeface="ＭＳ Ｐゴシック" charset="-128"/>
                <a:cs typeface="Courier New" charset="0"/>
              </a:rPr>
              <a:t>printf</a:t>
            </a:r>
            <a:r>
              <a:rPr lang="en-US" dirty="0" smtClean="0">
                <a:latin typeface="Courier New" charset="0"/>
                <a:ea typeface="ＭＳ Ｐゴシック" charset="-128"/>
                <a:cs typeface="Courier New" charset="0"/>
              </a:rPr>
              <a:t>("hello, world\n"); </a:t>
            </a:r>
          </a:p>
          <a:p>
            <a:pPr>
              <a:buFont typeface="Times" charset="0"/>
              <a:buNone/>
            </a:pPr>
            <a:r>
              <a:rPr lang="en-US" dirty="0" smtClean="0">
                <a:latin typeface="Courier New" charset="0"/>
                <a:ea typeface="ＭＳ Ｐゴシック" charset="-128"/>
                <a:cs typeface="Courier New" charset="0"/>
              </a:rPr>
              <a:t>	  }</a:t>
            </a:r>
          </a:p>
          <a:p>
            <a:pPr>
              <a:buFont typeface="Times" charset="0"/>
              <a:buNone/>
            </a:pPr>
            <a:r>
              <a:rPr lang="en-US" dirty="0" smtClean="0">
                <a:latin typeface="Courier New" charset="0"/>
                <a:ea typeface="ＭＳ Ｐゴシック" charset="-128"/>
                <a:cs typeface="Courier New" charset="0"/>
              </a:rPr>
              <a:t>	  return 0; </a:t>
            </a:r>
          </a:p>
          <a:p>
            <a:pPr>
              <a:buFont typeface="Times" charset="0"/>
              <a:buNone/>
            </a:pPr>
            <a:r>
              <a:rPr lang="en-US" dirty="0" smtClean="0">
                <a:latin typeface="Courier New" charset="0"/>
                <a:ea typeface="ＭＳ Ｐゴシック" charset="-128"/>
                <a:cs typeface="Courier New" charset="0"/>
              </a:rPr>
              <a:t>} </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solidFill>
                  <a:schemeClr val="accent1"/>
                </a:solidFill>
              </a:rPr>
              <a:t>C Syntax: </a:t>
            </a:r>
            <a:r>
              <a:rPr lang="en-US" sz="4200" b="1" dirty="0" smtClean="0">
                <a:solidFill>
                  <a:schemeClr val="accent1"/>
                </a:solidFill>
                <a:latin typeface="Courier New" pitchFamily="49" charset="0"/>
                <a:cs typeface="Courier New" pitchFamily="49" charset="0"/>
              </a:rPr>
              <a:t>main</a:t>
            </a:r>
            <a:endParaRPr lang="en-US" sz="4200" b="1" dirty="0">
              <a:solidFill>
                <a:schemeClr val="accent1"/>
              </a:solidFill>
              <a:latin typeface="Courier New" pitchFamily="49" charset="0"/>
              <a:cs typeface="Courier New" pitchFamily="49" charset="0"/>
            </a:endParaRPr>
          </a:p>
        </p:txBody>
      </p:sp>
      <p:sp>
        <p:nvSpPr>
          <p:cNvPr id="31747" name="Rectangle 3"/>
          <p:cNvSpPr>
            <a:spLocks noGrp="1" noChangeArrowheads="1"/>
          </p:cNvSpPr>
          <p:nvPr>
            <p:ph idx="1"/>
          </p:nvPr>
        </p:nvSpPr>
        <p:spPr/>
        <p:txBody>
          <a:bodyPr>
            <a:normAutofit/>
          </a:bodyPr>
          <a:lstStyle/>
          <a:p>
            <a:r>
              <a:rPr lang="en-US" dirty="0" smtClean="0"/>
              <a:t>To get arguments to the main function, use:</a:t>
            </a:r>
          </a:p>
          <a:p>
            <a:pPr lvl="1"/>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main(</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argc</a:t>
            </a:r>
            <a:r>
              <a:rPr lang="en-US" sz="2600" dirty="0" smtClean="0">
                <a:latin typeface="Courier New" pitchFamily="49" charset="0"/>
                <a:cs typeface="Courier New" pitchFamily="49" charset="0"/>
              </a:rPr>
              <a:t>, char *</a:t>
            </a:r>
            <a:r>
              <a:rPr lang="en-US" sz="2600" dirty="0" err="1" smtClean="0">
                <a:latin typeface="Courier New" pitchFamily="49" charset="0"/>
                <a:cs typeface="Courier New" pitchFamily="49" charset="0"/>
              </a:rPr>
              <a:t>argv</a:t>
            </a:r>
            <a:r>
              <a:rPr lang="en-US" sz="2600" dirty="0" smtClean="0">
                <a:latin typeface="Courier New" pitchFamily="49" charset="0"/>
                <a:cs typeface="Courier New" pitchFamily="49" charset="0"/>
              </a:rPr>
              <a:t>[])</a:t>
            </a:r>
          </a:p>
          <a:p>
            <a:r>
              <a:rPr lang="en-US" dirty="0" smtClean="0"/>
              <a:t>What does this mean?</a:t>
            </a:r>
          </a:p>
          <a:p>
            <a:pPr lvl="1"/>
            <a:r>
              <a:rPr lang="en-US" sz="2600" dirty="0" err="1" smtClean="0">
                <a:solidFill>
                  <a:srgbClr val="FF0000"/>
                </a:solidFill>
                <a:latin typeface="Courier New" pitchFamily="49" charset="0"/>
                <a:cs typeface="Courier New" pitchFamily="49" charset="0"/>
              </a:rPr>
              <a:t>argc</a:t>
            </a:r>
            <a:r>
              <a:rPr lang="en-US" dirty="0" smtClean="0">
                <a:solidFill>
                  <a:srgbClr val="FF0000"/>
                </a:solidFill>
                <a:latin typeface="+mj-lt"/>
                <a:cs typeface="Courier"/>
              </a:rPr>
              <a:t> </a:t>
            </a:r>
            <a:r>
              <a:rPr lang="en-US" dirty="0" smtClean="0"/>
              <a:t>contains the number of strings on the command line (the executable name counts as one, plus one for each argument). </a:t>
            </a:r>
          </a:p>
          <a:p>
            <a:pPr lvl="1"/>
            <a:r>
              <a:rPr lang="en-US" sz="2600" dirty="0" err="1" smtClean="0">
                <a:solidFill>
                  <a:srgbClr val="FF0000"/>
                </a:solidFill>
                <a:latin typeface="Courier New" pitchFamily="49" charset="0"/>
                <a:cs typeface="Courier New" pitchFamily="49" charset="0"/>
              </a:rPr>
              <a:t>argv</a:t>
            </a:r>
            <a:r>
              <a:rPr lang="en-US" dirty="0" smtClean="0">
                <a:solidFill>
                  <a:srgbClr val="FF0000"/>
                </a:solidFill>
                <a:latin typeface="+mj-lt"/>
                <a:cs typeface="Courier"/>
              </a:rPr>
              <a:t> </a:t>
            </a:r>
            <a:r>
              <a:rPr lang="en-US" dirty="0" smtClean="0"/>
              <a:t>is a </a:t>
            </a:r>
            <a:r>
              <a:rPr lang="en-US" i="1" dirty="0" smtClean="0"/>
              <a:t>pointer </a:t>
            </a:r>
            <a:r>
              <a:rPr lang="en-US" dirty="0" smtClean="0"/>
              <a:t>to an array containing the arguments as strings (more on pointers</a:t>
            </a:r>
            <a:r>
              <a:rPr lang="en-US" i="1" dirty="0" smtClean="0"/>
              <a:t> </a:t>
            </a:r>
            <a:r>
              <a:rPr lang="en-US" dirty="0" smtClean="0"/>
              <a:t>later)</a:t>
            </a:r>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smtClean="0">
                <a:solidFill>
                  <a:schemeClr val="accent1"/>
                </a:solidFill>
                <a:latin typeface="Courier New" pitchFamily="49" charset="0"/>
                <a:cs typeface="Courier New" pitchFamily="49" charset="0"/>
              </a:rPr>
              <a:t>main</a:t>
            </a:r>
            <a:r>
              <a:rPr lang="en-US" b="1" dirty="0" smtClean="0">
                <a:solidFill>
                  <a:schemeClr val="accent1"/>
                </a:solidFill>
                <a:latin typeface="Courier"/>
                <a:cs typeface="Courier"/>
              </a:rPr>
              <a:t> </a:t>
            </a:r>
            <a:r>
              <a:rPr lang="en-US" dirty="0" smtClean="0">
                <a:solidFill>
                  <a:schemeClr val="accent1"/>
                </a:solidFill>
                <a:latin typeface="Courier"/>
                <a:cs typeface="Courier"/>
              </a:rPr>
              <a:t>Example</a:t>
            </a:r>
            <a:endParaRPr lang="en-US" dirty="0">
              <a:solidFill>
                <a:schemeClr val="accent1"/>
              </a:solidFill>
              <a:latin typeface="Courier"/>
              <a:cs typeface="Courier"/>
            </a:endParaRPr>
          </a:p>
        </p:txBody>
      </p:sp>
      <p:sp>
        <p:nvSpPr>
          <p:cNvPr id="3" name="Content Placeholder 2"/>
          <p:cNvSpPr>
            <a:spLocks noGrp="1"/>
          </p:cNvSpPr>
          <p:nvPr>
            <p:ph idx="1"/>
          </p:nvPr>
        </p:nvSpPr>
        <p:spPr>
          <a:xfrm>
            <a:off x="457199" y="1600200"/>
            <a:ext cx="8229600" cy="4720261"/>
          </a:xfrm>
        </p:spPr>
        <p:txBody>
          <a:bodyPr>
            <a:normAutofit/>
          </a:bodyPr>
          <a:lstStyle/>
          <a:p>
            <a:pPr>
              <a:buNone/>
            </a:pP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foo</a:t>
            </a:r>
            <a:r>
              <a:rPr lang="en-US" sz="3000" dirty="0" smtClean="0">
                <a:latin typeface="Courier New" pitchFamily="49" charset="0"/>
                <a:cs typeface="Courier New" pitchFamily="49" charset="0"/>
              </a:rPr>
              <a:t> hello 87</a:t>
            </a:r>
          </a:p>
          <a:p>
            <a:r>
              <a:rPr lang="en-US" dirty="0" smtClean="0">
                <a:latin typeface="+mj-lt"/>
                <a:cs typeface="Courier"/>
              </a:rPr>
              <a:t>Here </a:t>
            </a:r>
            <a:r>
              <a:rPr lang="en-US" sz="3000" dirty="0" err="1" smtClean="0">
                <a:latin typeface="Courier New" pitchFamily="49" charset="0"/>
                <a:cs typeface="Courier New" pitchFamily="49" charset="0"/>
              </a:rPr>
              <a:t>argc</a:t>
            </a:r>
            <a:r>
              <a:rPr lang="en-US" sz="3000" dirty="0" smtClean="0">
                <a:latin typeface="Courier New" pitchFamily="49" charset="0"/>
                <a:cs typeface="Courier New" pitchFamily="49" charset="0"/>
              </a:rPr>
              <a:t> = 3</a:t>
            </a:r>
            <a:r>
              <a:rPr lang="en-US" dirty="0" smtClean="0">
                <a:latin typeface="+mj-lt"/>
                <a:cs typeface="Courier"/>
              </a:rPr>
              <a:t> and the array </a:t>
            </a:r>
            <a:r>
              <a:rPr lang="en-US" sz="3000" dirty="0" err="1" smtClean="0">
                <a:latin typeface="Courier New" pitchFamily="49" charset="0"/>
                <a:cs typeface="Courier New" pitchFamily="49" charset="0"/>
              </a:rPr>
              <a:t>argv</a:t>
            </a:r>
            <a:r>
              <a:rPr lang="en-US" dirty="0" smtClean="0">
                <a:latin typeface="+mj-lt"/>
                <a:cs typeface="Courier"/>
              </a:rPr>
              <a:t> contains pointers to the following strings:</a:t>
            </a:r>
            <a:br>
              <a:rPr lang="en-US" dirty="0" smtClean="0">
                <a:latin typeface="+mj-lt"/>
                <a:cs typeface="Courier"/>
              </a:rPr>
            </a:b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argv</a:t>
            </a:r>
            <a:r>
              <a:rPr lang="en-US" sz="3000" dirty="0" smtClean="0">
                <a:latin typeface="Courier New" pitchFamily="49" charset="0"/>
                <a:cs typeface="Courier New" pitchFamily="49" charset="0"/>
              </a:rPr>
              <a:t>[0] = "</a:t>
            </a:r>
            <a:r>
              <a:rPr lang="en-US" sz="3000" dirty="0" err="1" smtClean="0">
                <a:latin typeface="Courier New" pitchFamily="49" charset="0"/>
                <a:cs typeface="Courier New" pitchFamily="49" charset="0"/>
              </a:rPr>
              <a:t>foo</a:t>
            </a:r>
            <a:r>
              <a:rPr lang="en-US" sz="3000" dirty="0" smtClean="0">
                <a:latin typeface="Courier New" pitchFamily="49" charset="0"/>
                <a:cs typeface="Courier New" pitchFamily="49" charset="0"/>
              </a:rPr>
              <a:t>"</a:t>
            </a:r>
            <a:br>
              <a:rPr lang="en-US" sz="3000" dirty="0" smtClean="0">
                <a:latin typeface="Courier New" pitchFamily="49" charset="0"/>
                <a:cs typeface="Courier New" pitchFamily="49" charset="0"/>
              </a:rPr>
            </a:b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argv</a:t>
            </a:r>
            <a:r>
              <a:rPr lang="en-US" sz="3000" dirty="0" smtClean="0">
                <a:latin typeface="Courier New" pitchFamily="49" charset="0"/>
                <a:cs typeface="Courier New" pitchFamily="49" charset="0"/>
              </a:rPr>
              <a:t>[1] = "hello"</a:t>
            </a:r>
            <a:br>
              <a:rPr lang="en-US" sz="3000" dirty="0" smtClean="0">
                <a:latin typeface="Courier New" pitchFamily="49" charset="0"/>
                <a:cs typeface="Courier New" pitchFamily="49" charset="0"/>
              </a:rPr>
            </a:b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argv</a:t>
            </a:r>
            <a:r>
              <a:rPr lang="en-US" sz="3000" dirty="0" smtClean="0">
                <a:latin typeface="Courier New" pitchFamily="49" charset="0"/>
                <a:cs typeface="Courier New" pitchFamily="49" charset="0"/>
              </a:rPr>
              <a:t>[2] = "87"</a:t>
            </a:r>
          </a:p>
          <a:p>
            <a:r>
              <a:rPr lang="en-US" sz="3576" dirty="0" smtClean="0">
                <a:latin typeface="+mj-lt"/>
              </a:rPr>
              <a:t>We will cover pointers and strings later</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solidFill>
                  <a:schemeClr val="accent1"/>
                </a:solidFill>
              </a:rPr>
              <a:t>C Syntax: Variable Declarations</a:t>
            </a:r>
            <a:endParaRPr lang="en-US" dirty="0">
              <a:solidFill>
                <a:schemeClr val="accent1"/>
              </a:solidFill>
            </a:endParaRPr>
          </a:p>
        </p:txBody>
      </p:sp>
      <p:sp>
        <p:nvSpPr>
          <p:cNvPr id="33795" name="Rectangle 3"/>
          <p:cNvSpPr>
            <a:spLocks noGrp="1" noChangeArrowheads="1"/>
          </p:cNvSpPr>
          <p:nvPr>
            <p:ph idx="1"/>
          </p:nvPr>
        </p:nvSpPr>
        <p:spPr>
          <a:xfrm>
            <a:off x="457200" y="1600200"/>
            <a:ext cx="8229600" cy="4844143"/>
          </a:xfrm>
        </p:spPr>
        <p:txBody>
          <a:bodyPr>
            <a:normAutofit fontScale="92500" lnSpcReduction="10000"/>
          </a:bodyPr>
          <a:lstStyle/>
          <a:p>
            <a:r>
              <a:rPr lang="en-US" i="1" dirty="0" smtClean="0"/>
              <a:t>All </a:t>
            </a:r>
            <a:r>
              <a:rPr lang="en-US" dirty="0" smtClean="0"/>
              <a:t>variable declarations must appear before they are used (e.g. at the beginning of a block of code)</a:t>
            </a:r>
          </a:p>
          <a:p>
            <a:r>
              <a:rPr lang="en-US" dirty="0" smtClean="0">
                <a:solidFill>
                  <a:srgbClr val="FF0000"/>
                </a:solidFill>
              </a:rPr>
              <a:t>A variable may be initialized in its declaration; </a:t>
            </a:r>
            <a:br>
              <a:rPr lang="en-US" dirty="0" smtClean="0">
                <a:solidFill>
                  <a:srgbClr val="FF0000"/>
                </a:solidFill>
              </a:rPr>
            </a:br>
            <a:r>
              <a:rPr lang="en-US" dirty="0" smtClean="0">
                <a:solidFill>
                  <a:srgbClr val="FF0000"/>
                </a:solidFill>
              </a:rPr>
              <a:t>if not, it holds garbage!</a:t>
            </a:r>
          </a:p>
          <a:p>
            <a:r>
              <a:rPr lang="en-US" dirty="0" smtClean="0"/>
              <a:t>Variables of the same type may be declared on the same line</a:t>
            </a:r>
          </a:p>
          <a:p>
            <a:r>
              <a:rPr lang="en-US" dirty="0" smtClean="0"/>
              <a:t>Examples of declarations:</a:t>
            </a:r>
          </a:p>
          <a:p>
            <a:pPr lvl="1">
              <a:buClr>
                <a:schemeClr val="tx1"/>
              </a:buClr>
            </a:pPr>
            <a:r>
              <a:rPr lang="en-US" dirty="0" smtClean="0"/>
              <a:t>Correct: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x;</a:t>
            </a:r>
            <a:br>
              <a:rPr lang="en-US" sz="2600" dirty="0" smtClean="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a:latin typeface="Courier New" pitchFamily="49" charset="0"/>
                <a:cs typeface="Courier New" pitchFamily="49" charset="0"/>
              </a:rPr>
              <a:t>a</a:t>
            </a:r>
            <a:r>
              <a:rPr lang="en-US" sz="2600" dirty="0" smtClean="0">
                <a:latin typeface="Courier New" pitchFamily="49" charset="0"/>
                <a:cs typeface="Courier New" pitchFamily="49" charset="0"/>
              </a:rPr>
              <a:t>, b=10, c;</a:t>
            </a:r>
          </a:p>
          <a:p>
            <a:pPr lvl="1">
              <a:buClr>
                <a:schemeClr val="tx1"/>
              </a:buClr>
              <a:buFont typeface="Lucida Grande"/>
              <a:buChar char="−"/>
            </a:pPr>
            <a:r>
              <a:rPr lang="en-US" dirty="0" smtClean="0"/>
              <a:t>Incorrect:	</a:t>
            </a:r>
            <a:r>
              <a:rPr lang="en-US" sz="2600" dirty="0" smtClean="0">
                <a:latin typeface="Courier New" pitchFamily="49" charset="0"/>
                <a:cs typeface="Courier New" pitchFamily="49" charset="0"/>
              </a:rPr>
              <a:t>for(</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a:t>
            </a:r>
            <a:r>
              <a:rPr lang="en-US" sz="2600" dirty="0" smtClean="0">
                <a:latin typeface="Courier New" pitchFamily="49" charset="0"/>
                <a:cs typeface="Courier New" pitchFamily="49" charset="0"/>
              </a:rPr>
              <a:t>=0; </a:t>
            </a:r>
            <a:r>
              <a:rPr lang="en-US" sz="2600" dirty="0" err="1" smtClean="0">
                <a:latin typeface="Courier New" pitchFamily="49" charset="0"/>
                <a:cs typeface="Courier New" pitchFamily="49" charset="0"/>
              </a:rPr>
              <a:t>i</a:t>
            </a:r>
            <a:r>
              <a:rPr lang="en-US" sz="2600" dirty="0" smtClean="0">
                <a:latin typeface="Courier New" pitchFamily="49" charset="0"/>
                <a:cs typeface="Courier New" pitchFamily="49" charset="0"/>
              </a:rPr>
              <a:t>&lt;10; </a:t>
            </a:r>
            <a:r>
              <a:rPr lang="en-US" sz="2600" dirty="0" err="1" smtClean="0">
                <a:latin typeface="Courier New" pitchFamily="49" charset="0"/>
                <a:cs typeface="Courier New" pitchFamily="49" charset="0"/>
              </a:rPr>
              <a:t>i</a:t>
            </a:r>
            <a:r>
              <a:rPr lang="en-US" sz="2600" dirty="0" smtClean="0">
                <a:latin typeface="Courier New" pitchFamily="49" charset="0"/>
                <a:cs typeface="Courier New" pitchFamily="49" charset="0"/>
              </a:rPr>
              <a:t>++);</a:t>
            </a:r>
            <a:r>
              <a:rPr lang="en-US" dirty="0" smtClean="0">
                <a:latin typeface="Courier"/>
                <a:cs typeface="Courier"/>
              </a:rPr>
              <a:t/>
            </a:r>
            <a:br>
              <a:rPr lang="en-US" dirty="0" smtClean="0">
                <a:latin typeface="Courier"/>
                <a:cs typeface="Courier"/>
              </a:rPr>
            </a:br>
            <a:r>
              <a:rPr lang="en-US" sz="2600" dirty="0" smtClean="0">
                <a:latin typeface="Courier New" pitchFamily="49" charset="0"/>
                <a:cs typeface="Courier New" pitchFamily="49" charset="0"/>
              </a:rPr>
              <a:t>			short x=1, y=1.0;</a:t>
            </a:r>
          </a:p>
        </p:txBody>
      </p:sp>
      <p:sp>
        <p:nvSpPr>
          <p:cNvPr id="5" name="Date Placeholder 4"/>
          <p:cNvSpPr>
            <a:spLocks noGrp="1"/>
          </p:cNvSpPr>
          <p:nvPr>
            <p:ph type="dt" sz="half" idx="10"/>
          </p:nvPr>
        </p:nvSpPr>
        <p:spPr/>
        <p:txBody>
          <a:bodyPr/>
          <a:lstStyle/>
          <a:p>
            <a:r>
              <a:rPr lang="en-US" smtClean="0"/>
              <a:t>6/19/2012</a:t>
            </a:r>
            <a:endParaRPr lang="en-US"/>
          </a:p>
        </p:txBody>
      </p:sp>
      <p:sp>
        <p:nvSpPr>
          <p:cNvPr id="7" name="Footer Placeholder 6"/>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8" name="TextBox 12"/>
          <p:cNvSpPr txBox="1">
            <a:spLocks noChangeArrowheads="1"/>
          </p:cNvSpPr>
          <p:nvPr/>
        </p:nvSpPr>
        <p:spPr bwMode="auto">
          <a:xfrm>
            <a:off x="685798" y="482600"/>
            <a:ext cx="7620001" cy="3539430"/>
          </a:xfrm>
          <a:prstGeom prst="rect">
            <a:avLst/>
          </a:prstGeom>
          <a:noFill/>
          <a:ln w="9525">
            <a:noFill/>
            <a:miter lim="800000"/>
            <a:headEnd/>
            <a:tailEnd/>
          </a:ln>
        </p:spPr>
        <p:txBody>
          <a:bodyPr wrap="square">
            <a:prstTxWarp prst="textNoShape">
              <a:avLst/>
            </a:prstTxWarp>
            <a:spAutoFit/>
          </a:bodyPr>
          <a:lstStyle/>
          <a:p>
            <a:r>
              <a:rPr lang="en-US" sz="2800" b="1" dirty="0">
                <a:solidFill>
                  <a:srgbClr val="000000"/>
                </a:solidFill>
              </a:rPr>
              <a:t>Question:</a:t>
            </a:r>
            <a:r>
              <a:rPr lang="en-US" sz="2800" dirty="0">
                <a:solidFill>
                  <a:srgbClr val="000000"/>
                </a:solidFill>
              </a:rPr>
              <a:t> </a:t>
            </a:r>
            <a:r>
              <a:rPr lang="en-US" sz="2800" dirty="0" smtClean="0">
                <a:solidFill>
                  <a:srgbClr val="000000"/>
                </a:solidFill>
              </a:rPr>
              <a:t> Take the 4-bit number </a:t>
            </a:r>
            <a:r>
              <a:rPr lang="en-US" sz="2600" b="1" dirty="0" smtClean="0">
                <a:solidFill>
                  <a:srgbClr val="FF0000"/>
                </a:solidFill>
                <a:latin typeface="Courier New" pitchFamily="49" charset="0"/>
                <a:cs typeface="Courier New" pitchFamily="49" charset="0"/>
              </a:rPr>
              <a:t>x = 0b1010</a:t>
            </a:r>
            <a:r>
              <a:rPr lang="en-US" sz="2800" dirty="0" smtClean="0">
                <a:solidFill>
                  <a:srgbClr val="000000"/>
                </a:solidFill>
              </a:rPr>
              <a:t>.  </a:t>
            </a:r>
          </a:p>
          <a:p>
            <a:endParaRPr lang="en-US" sz="2800" dirty="0" smtClean="0">
              <a:solidFill>
                <a:srgbClr val="000000"/>
              </a:solidFill>
            </a:endParaRPr>
          </a:p>
          <a:p>
            <a:r>
              <a:rPr lang="en-US" sz="2800" dirty="0" smtClean="0">
                <a:solidFill>
                  <a:srgbClr val="000000"/>
                </a:solidFill>
              </a:rPr>
              <a:t>Which of the following numbers does </a:t>
            </a:r>
            <a:r>
              <a:rPr lang="en-US" sz="2600" dirty="0" smtClean="0">
                <a:solidFill>
                  <a:srgbClr val="000000"/>
                </a:solidFill>
                <a:latin typeface="Courier New" pitchFamily="49" charset="0"/>
                <a:cs typeface="Courier New" pitchFamily="49" charset="0"/>
              </a:rPr>
              <a:t>x</a:t>
            </a:r>
            <a:r>
              <a:rPr lang="en-US" sz="2800" dirty="0" smtClean="0">
                <a:solidFill>
                  <a:srgbClr val="000000"/>
                </a:solidFill>
              </a:rPr>
              <a:t> NOT represent in the schemes discussed last lecture?</a:t>
            </a:r>
          </a:p>
          <a:p>
            <a:pPr lvl="1">
              <a:buFont typeface="Arial" pitchFamily="34" charset="0"/>
              <a:buChar char="•"/>
            </a:pPr>
            <a:r>
              <a:rPr lang="en-US" sz="2800" dirty="0" smtClean="0">
                <a:solidFill>
                  <a:srgbClr val="000000"/>
                </a:solidFill>
              </a:rPr>
              <a:t>  unsigned</a:t>
            </a:r>
          </a:p>
          <a:p>
            <a:pPr lvl="1">
              <a:buFont typeface="Arial" pitchFamily="34" charset="0"/>
              <a:buChar char="•"/>
            </a:pPr>
            <a:r>
              <a:rPr lang="en-US" sz="2800" dirty="0" smtClean="0">
                <a:solidFill>
                  <a:srgbClr val="000000"/>
                </a:solidFill>
              </a:rPr>
              <a:t>  sign and magnitude</a:t>
            </a:r>
          </a:p>
          <a:p>
            <a:pPr lvl="1">
              <a:buFont typeface="Arial" pitchFamily="34" charset="0"/>
              <a:buChar char="•"/>
            </a:pPr>
            <a:r>
              <a:rPr lang="en-US" sz="2800" dirty="0" smtClean="0">
                <a:solidFill>
                  <a:srgbClr val="000000"/>
                </a:solidFill>
              </a:rPr>
              <a:t>  one’s complement</a:t>
            </a:r>
          </a:p>
          <a:p>
            <a:pPr lvl="1">
              <a:buFont typeface="Arial" pitchFamily="34" charset="0"/>
              <a:buChar char="•"/>
            </a:pPr>
            <a:r>
              <a:rPr lang="en-US" sz="2800" dirty="0" smtClean="0">
                <a:solidFill>
                  <a:srgbClr val="000000"/>
                </a:solidFill>
              </a:rPr>
              <a:t>  two’s complement</a:t>
            </a:r>
            <a:endParaRPr lang="en-US" sz="2800" dirty="0">
              <a:solidFill>
                <a:srgbClr val="000000"/>
              </a:solidFill>
            </a:endParaRPr>
          </a:p>
        </p:txBody>
      </p:sp>
      <p:grpSp>
        <p:nvGrpSpPr>
          <p:cNvPr id="2" name="Group 10"/>
          <p:cNvGrpSpPr>
            <a:grpSpLocks/>
          </p:cNvGrpSpPr>
          <p:nvPr/>
        </p:nvGrpSpPr>
        <p:grpSpPr bwMode="auto">
          <a:xfrm>
            <a:off x="1188720" y="4114800"/>
            <a:ext cx="7116762" cy="523220"/>
            <a:chOff x="960651" y="1743728"/>
            <a:chExt cx="7116549" cy="392422"/>
          </a:xfrm>
        </p:grpSpPr>
        <p:sp>
          <p:nvSpPr>
            <p:cNvPr id="53259" name="TextBox 2"/>
            <p:cNvSpPr txBox="1">
              <a:spLocks noChangeArrowheads="1"/>
            </p:cNvSpPr>
            <p:nvPr/>
          </p:nvSpPr>
          <p:spPr bwMode="auto">
            <a:xfrm>
              <a:off x="1371600" y="1743728"/>
              <a:ext cx="6705600" cy="392422"/>
            </a:xfrm>
            <a:prstGeom prst="rect">
              <a:avLst/>
            </a:prstGeom>
            <a:noFill/>
            <a:ln w="9525">
              <a:noFill/>
              <a:miter lim="800000"/>
              <a:headEnd/>
              <a:tailEnd/>
            </a:ln>
          </p:spPr>
          <p:txBody>
            <a:bodyPr>
              <a:prstTxWarp prst="textNoShape">
                <a:avLst/>
              </a:prstTxWarp>
              <a:spAutoFit/>
            </a:bodyPr>
            <a:lstStyle/>
            <a:p>
              <a:r>
                <a:rPr lang="en-US" sz="2800" dirty="0" smtClean="0">
                  <a:solidFill>
                    <a:srgbClr val="FF8000"/>
                  </a:solidFill>
                </a:rPr>
                <a:t>-4</a:t>
              </a:r>
              <a:endParaRPr lang="en-US" sz="2800" dirty="0">
                <a:solidFill>
                  <a:srgbClr val="FF8000"/>
                </a:solidFill>
                <a:latin typeface="Symbol" pitchFamily="1" charset="2"/>
              </a:endParaRPr>
            </a:p>
          </p:txBody>
        </p:sp>
        <p:sp>
          <p:nvSpPr>
            <p:cNvPr id="53260" name="Rectangle 6"/>
            <p:cNvSpPr>
              <a:spLocks noChangeArrowheads="1"/>
            </p:cNvSpPr>
            <p:nvPr/>
          </p:nvSpPr>
          <p:spPr bwMode="auto">
            <a:xfrm>
              <a:off x="960651" y="1809750"/>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3" name="Group 2"/>
          <p:cNvGrpSpPr/>
          <p:nvPr/>
        </p:nvGrpSpPr>
        <p:grpSpPr>
          <a:xfrm>
            <a:off x="1188720" y="4572000"/>
            <a:ext cx="7116762" cy="523220"/>
            <a:chOff x="960438" y="3240088"/>
            <a:chExt cx="7116762" cy="523220"/>
          </a:xfrm>
        </p:grpSpPr>
        <p:sp>
          <p:nvSpPr>
            <p:cNvPr id="53250" name="TextBox 3"/>
            <p:cNvSpPr txBox="1">
              <a:spLocks noChangeArrowheads="1"/>
            </p:cNvSpPr>
            <p:nvPr/>
          </p:nvSpPr>
          <p:spPr bwMode="auto">
            <a:xfrm>
              <a:off x="1371600" y="3240088"/>
              <a:ext cx="6705600" cy="523220"/>
            </a:xfrm>
            <a:prstGeom prst="rect">
              <a:avLst/>
            </a:prstGeom>
            <a:noFill/>
            <a:ln w="9525">
              <a:noFill/>
              <a:miter lim="800000"/>
              <a:headEnd/>
              <a:tailEnd/>
            </a:ln>
          </p:spPr>
          <p:txBody>
            <a:bodyPr>
              <a:prstTxWarp prst="textNoShape">
                <a:avLst/>
              </a:prstTxWarp>
              <a:spAutoFit/>
            </a:bodyPr>
            <a:lstStyle/>
            <a:p>
              <a:r>
                <a:rPr lang="en-US" sz="2800" dirty="0" smtClean="0">
                  <a:solidFill>
                    <a:srgbClr val="408000"/>
                  </a:solidFill>
                </a:rPr>
                <a:t>-6</a:t>
              </a:r>
              <a:endParaRPr lang="en-US" sz="2800" dirty="0">
                <a:solidFill>
                  <a:srgbClr val="408000"/>
                </a:solidFill>
                <a:latin typeface="Symbol" pitchFamily="1" charset="2"/>
              </a:endParaRPr>
            </a:p>
          </p:txBody>
        </p:sp>
        <p:sp>
          <p:nvSpPr>
            <p:cNvPr id="53254" name="Rectangle 7"/>
            <p:cNvSpPr>
              <a:spLocks noChangeArrowheads="1"/>
            </p:cNvSpPr>
            <p:nvPr/>
          </p:nvSpPr>
          <p:spPr bwMode="auto">
            <a:xfrm>
              <a:off x="960438" y="33432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4" name="Group 3"/>
          <p:cNvGrpSpPr/>
          <p:nvPr/>
        </p:nvGrpSpPr>
        <p:grpSpPr>
          <a:xfrm>
            <a:off x="1188720" y="5029200"/>
            <a:ext cx="7116762" cy="523220"/>
            <a:chOff x="960438" y="4154488"/>
            <a:chExt cx="7116762" cy="523220"/>
          </a:xfrm>
        </p:grpSpPr>
        <p:sp>
          <p:nvSpPr>
            <p:cNvPr id="53251" name="TextBox 4"/>
            <p:cNvSpPr txBox="1">
              <a:spLocks noChangeArrowheads="1"/>
            </p:cNvSpPr>
            <p:nvPr/>
          </p:nvSpPr>
          <p:spPr bwMode="auto">
            <a:xfrm>
              <a:off x="1371600" y="4154488"/>
              <a:ext cx="6705600" cy="523220"/>
            </a:xfrm>
            <a:prstGeom prst="rect">
              <a:avLst/>
            </a:prstGeom>
            <a:noFill/>
            <a:ln w="9525">
              <a:noFill/>
              <a:miter lim="800000"/>
              <a:headEnd/>
              <a:tailEnd/>
            </a:ln>
          </p:spPr>
          <p:txBody>
            <a:bodyPr>
              <a:prstTxWarp prst="textNoShape">
                <a:avLst/>
              </a:prstTxWarp>
              <a:spAutoFit/>
            </a:bodyPr>
            <a:lstStyle/>
            <a:p>
              <a:r>
                <a:rPr lang="en-US" sz="2800" dirty="0" smtClean="0">
                  <a:solidFill>
                    <a:srgbClr val="FF66A0"/>
                  </a:solidFill>
                </a:rPr>
                <a:t>10</a:t>
              </a:r>
              <a:endParaRPr lang="en-US" sz="2800" dirty="0">
                <a:solidFill>
                  <a:srgbClr val="FF66A0"/>
                </a:solidFill>
                <a:latin typeface="Symbol" pitchFamily="1" charset="2"/>
              </a:endParaRPr>
            </a:p>
          </p:txBody>
        </p:sp>
        <p:sp>
          <p:nvSpPr>
            <p:cNvPr id="53255" name="Rectangle 8"/>
            <p:cNvSpPr>
              <a:spLocks noChangeArrowheads="1"/>
            </p:cNvSpPr>
            <p:nvPr/>
          </p:nvSpPr>
          <p:spPr bwMode="auto">
            <a:xfrm>
              <a:off x="960438" y="42576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5" name="Group 4"/>
          <p:cNvGrpSpPr/>
          <p:nvPr/>
        </p:nvGrpSpPr>
        <p:grpSpPr>
          <a:xfrm>
            <a:off x="1188720" y="5486400"/>
            <a:ext cx="7129462" cy="523220"/>
            <a:chOff x="947738" y="5068888"/>
            <a:chExt cx="7129462" cy="523220"/>
          </a:xfrm>
        </p:grpSpPr>
        <p:sp>
          <p:nvSpPr>
            <p:cNvPr id="53252" name="TextBox 5"/>
            <p:cNvSpPr txBox="1">
              <a:spLocks noChangeArrowheads="1"/>
            </p:cNvSpPr>
            <p:nvPr/>
          </p:nvSpPr>
          <p:spPr bwMode="auto">
            <a:xfrm>
              <a:off x="1371600" y="5068888"/>
              <a:ext cx="6705600" cy="523220"/>
            </a:xfrm>
            <a:prstGeom prst="rect">
              <a:avLst/>
            </a:prstGeom>
            <a:noFill/>
            <a:ln w="9525">
              <a:noFill/>
              <a:miter lim="800000"/>
              <a:headEnd/>
              <a:tailEnd/>
            </a:ln>
          </p:spPr>
          <p:txBody>
            <a:bodyPr>
              <a:prstTxWarp prst="textNoShape">
                <a:avLst/>
              </a:prstTxWarp>
              <a:spAutoFit/>
            </a:bodyPr>
            <a:lstStyle/>
            <a:p>
              <a:r>
                <a:rPr lang="en-US" sz="2800" b="1" dirty="0" smtClean="0">
                  <a:ln>
                    <a:solidFill>
                      <a:schemeClr val="tx1"/>
                    </a:solidFill>
                  </a:ln>
                  <a:solidFill>
                    <a:srgbClr val="FFE860"/>
                  </a:solidFill>
                </a:rPr>
                <a:t>-2</a:t>
              </a:r>
              <a:endParaRPr lang="en-US" sz="2800" b="1" dirty="0">
                <a:ln>
                  <a:solidFill>
                    <a:schemeClr val="tx1"/>
                  </a:solidFill>
                </a:ln>
                <a:solidFill>
                  <a:srgbClr val="FFE860"/>
                </a:solidFill>
                <a:latin typeface="Symbol" pitchFamily="1" charset="2"/>
              </a:endParaRPr>
            </a:p>
          </p:txBody>
        </p:sp>
        <p:sp>
          <p:nvSpPr>
            <p:cNvPr id="53256" name="Rectangle 9"/>
            <p:cNvSpPr>
              <a:spLocks noChangeArrowheads="1"/>
            </p:cNvSpPr>
            <p:nvPr/>
          </p:nvSpPr>
          <p:spPr bwMode="auto">
            <a:xfrm>
              <a:off x="947738" y="5156200"/>
              <a:ext cx="415925" cy="368300"/>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3</a:t>
            </a:fld>
            <a:endParaRPr lang="en-US" dirty="0" smtClean="0"/>
          </a:p>
        </p:txBody>
      </p:sp>
      <p:sp>
        <p:nvSpPr>
          <p:cNvPr id="6" name="Rectangle 5"/>
          <p:cNvSpPr/>
          <p:nvPr/>
        </p:nvSpPr>
        <p:spPr>
          <a:xfrm>
            <a:off x="1188720" y="4206240"/>
            <a:ext cx="1097280" cy="36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16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solidFill>
                  <a:schemeClr val="accent1"/>
                </a:solidFill>
              </a:rPr>
              <a:t>C Syntax: True or False</a:t>
            </a:r>
            <a:endParaRPr lang="en-US" dirty="0">
              <a:solidFill>
                <a:schemeClr val="accent1"/>
              </a:solidFill>
            </a:endParaRPr>
          </a:p>
        </p:txBody>
      </p:sp>
      <p:sp>
        <p:nvSpPr>
          <p:cNvPr id="60419" name="Rectangle 3"/>
          <p:cNvSpPr>
            <a:spLocks noGrp="1" noChangeArrowheads="1"/>
          </p:cNvSpPr>
          <p:nvPr>
            <p:ph idx="1"/>
          </p:nvPr>
        </p:nvSpPr>
        <p:spPr>
          <a:xfrm>
            <a:off x="457200" y="1600199"/>
            <a:ext cx="8229600" cy="4937760"/>
          </a:xfrm>
        </p:spPr>
        <p:txBody>
          <a:bodyPr>
            <a:normAutofit/>
          </a:bodyPr>
          <a:lstStyle/>
          <a:p>
            <a:r>
              <a:rPr lang="en-US" dirty="0" smtClean="0"/>
              <a:t>No explicit Boolean type in C </a:t>
            </a:r>
            <a:br>
              <a:rPr lang="en-US" dirty="0" smtClean="0"/>
            </a:br>
            <a:r>
              <a:rPr lang="en-US" dirty="0" smtClean="0"/>
              <a:t>(as opposed to Java)</a:t>
            </a:r>
          </a:p>
          <a:p>
            <a:r>
              <a:rPr lang="en-US" dirty="0" smtClean="0"/>
              <a:t>What evaluates to FALSE in C?</a:t>
            </a:r>
          </a:p>
          <a:p>
            <a:pPr lvl="1"/>
            <a:r>
              <a:rPr lang="en-US" dirty="0" smtClean="0"/>
              <a:t>0 (integer)</a:t>
            </a:r>
          </a:p>
          <a:p>
            <a:pPr lvl="1"/>
            <a:r>
              <a:rPr lang="en-US" dirty="0" smtClean="0"/>
              <a:t>NULL (a special kind of </a:t>
            </a:r>
            <a:r>
              <a:rPr lang="en-US" i="1" dirty="0" smtClean="0"/>
              <a:t>pointer</a:t>
            </a:r>
            <a:r>
              <a:rPr lang="en-US" dirty="0" smtClean="0"/>
              <a:t>: more on this later)</a:t>
            </a:r>
          </a:p>
          <a:p>
            <a:r>
              <a:rPr lang="en-US" dirty="0" smtClean="0"/>
              <a:t>What evaluates to TRUE in C?</a:t>
            </a:r>
          </a:p>
          <a:p>
            <a:pPr lvl="1"/>
            <a:r>
              <a:rPr lang="en-US" dirty="0" smtClean="0"/>
              <a:t>Anything that isn’t false is true</a:t>
            </a:r>
          </a:p>
          <a:p>
            <a:pPr lvl="1"/>
            <a:r>
              <a:rPr lang="en-US" dirty="0" smtClean="0"/>
              <a:t>Same idea as in Scheme: only #f is false, anything else is true!</a:t>
            </a:r>
            <a:endParaRPr lang="en-US" dirty="0"/>
          </a:p>
        </p:txBody>
      </p:sp>
      <p:sp>
        <p:nvSpPr>
          <p:cNvPr id="5" name="Date Placeholder 4"/>
          <p:cNvSpPr>
            <a:spLocks noGrp="1"/>
          </p:cNvSpPr>
          <p:nvPr>
            <p:ph type="dt" sz="half" idx="10"/>
          </p:nvPr>
        </p:nvSpPr>
        <p:spPr/>
        <p:txBody>
          <a:bodyPr/>
          <a:lstStyle/>
          <a:p>
            <a:r>
              <a:rPr lang="en-US" smtClean="0"/>
              <a:t>6/19/2012</a:t>
            </a:r>
            <a:endParaRPr lang="en-US"/>
          </a:p>
        </p:txBody>
      </p:sp>
      <p:sp>
        <p:nvSpPr>
          <p:cNvPr id="7" name="Footer Placeholder 6"/>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a:p>
        </p:txBody>
      </p:sp>
    </p:spTree>
    <p:extLst>
      <p:ext uri="{BB962C8B-B14F-4D97-AF65-F5344CB8AC3E}">
        <p14:creationId xmlns:p14="http://schemas.microsoft.com/office/powerpoint/2010/main" val="395404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041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solidFill>
                  <a:schemeClr val="accent1"/>
                </a:solidFill>
              </a:rPr>
              <a:t>C Syntax: Control Flow</a:t>
            </a:r>
            <a:endParaRPr lang="en-US" dirty="0">
              <a:solidFill>
                <a:schemeClr val="accent1"/>
              </a:solidFill>
            </a:endParaRPr>
          </a:p>
        </p:txBody>
      </p:sp>
      <p:sp>
        <p:nvSpPr>
          <p:cNvPr id="62467" name="Rectangle 3"/>
          <p:cNvSpPr>
            <a:spLocks noGrp="1" noChangeArrowheads="1"/>
          </p:cNvSpPr>
          <p:nvPr>
            <p:ph idx="1"/>
          </p:nvPr>
        </p:nvSpPr>
        <p:spPr>
          <a:xfrm>
            <a:off x="457200" y="1600199"/>
            <a:ext cx="8229600" cy="4937760"/>
          </a:xfrm>
        </p:spPr>
        <p:txBody>
          <a:bodyPr>
            <a:normAutofit lnSpcReduction="10000"/>
          </a:bodyPr>
          <a:lstStyle/>
          <a:p>
            <a:r>
              <a:rPr lang="en-US" dirty="0" smtClean="0"/>
              <a:t>Should be similar to what you’ve seen before</a:t>
            </a:r>
          </a:p>
          <a:p>
            <a:pPr lvl="1"/>
            <a:r>
              <a:rPr lang="en-US" dirty="0" smtClean="0">
                <a:latin typeface="Courier New"/>
                <a:cs typeface="Courier New"/>
              </a:rPr>
              <a:t>if-else</a:t>
            </a:r>
          </a:p>
          <a:p>
            <a:pPr lvl="2"/>
            <a:r>
              <a:rPr lang="en-US" dirty="0" smtClean="0">
                <a:latin typeface="Courier New"/>
                <a:cs typeface="Courier New"/>
              </a:rPr>
              <a:t>if (expression) statement</a:t>
            </a:r>
          </a:p>
          <a:p>
            <a:pPr lvl="2"/>
            <a:r>
              <a:rPr lang="en-US" dirty="0" smtClean="0">
                <a:latin typeface="Courier New"/>
                <a:cs typeface="Courier New"/>
              </a:rPr>
              <a:t>if (expression) statement1</a:t>
            </a:r>
          </a:p>
          <a:p>
            <a:pPr lvl="2">
              <a:buNone/>
            </a:pPr>
            <a:r>
              <a:rPr lang="en-US" dirty="0" smtClean="0">
                <a:latin typeface="Courier New"/>
                <a:cs typeface="Courier New"/>
              </a:rPr>
              <a:t>	else statement2</a:t>
            </a:r>
          </a:p>
          <a:p>
            <a:pPr lvl="1"/>
            <a:r>
              <a:rPr lang="en-US" dirty="0" smtClean="0">
                <a:latin typeface="Courier New"/>
                <a:cs typeface="Courier New"/>
              </a:rPr>
              <a:t>while</a:t>
            </a:r>
          </a:p>
          <a:p>
            <a:pPr lvl="2"/>
            <a:r>
              <a:rPr lang="en-US" dirty="0" smtClean="0">
                <a:latin typeface="Courier New"/>
                <a:cs typeface="Courier New"/>
              </a:rPr>
              <a:t>while (expression)</a:t>
            </a:r>
          </a:p>
          <a:p>
            <a:pPr lvl="2">
              <a:buNone/>
            </a:pPr>
            <a:r>
              <a:rPr lang="en-US" dirty="0" smtClean="0">
                <a:latin typeface="Courier New"/>
                <a:cs typeface="Courier New"/>
              </a:rPr>
              <a:t>    statement</a:t>
            </a:r>
          </a:p>
          <a:p>
            <a:pPr lvl="2"/>
            <a:r>
              <a:rPr lang="en-US" dirty="0" smtClean="0">
                <a:latin typeface="Courier New"/>
                <a:cs typeface="Courier New"/>
              </a:rPr>
              <a:t>do</a:t>
            </a:r>
          </a:p>
          <a:p>
            <a:pPr lvl="2">
              <a:buNone/>
            </a:pPr>
            <a:r>
              <a:rPr lang="en-US" dirty="0" smtClean="0">
                <a:latin typeface="Courier New"/>
                <a:cs typeface="Courier New"/>
              </a:rPr>
              <a:t>    statement</a:t>
            </a:r>
          </a:p>
          <a:p>
            <a:pPr lvl="2">
              <a:buNone/>
            </a:pPr>
            <a:r>
              <a:rPr lang="en-US" dirty="0" smtClean="0">
                <a:latin typeface="Courier New"/>
                <a:cs typeface="Courier New"/>
              </a:rPr>
              <a:t>	while (expression);</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6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467">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4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solidFill>
                  <a:schemeClr val="accent1"/>
                </a:solidFill>
              </a:rPr>
              <a:t>C Syntax: Control Flow</a:t>
            </a:r>
            <a:endParaRPr lang="en-US" dirty="0">
              <a:solidFill>
                <a:schemeClr val="accent1"/>
              </a:solidFill>
            </a:endParaRPr>
          </a:p>
        </p:txBody>
      </p:sp>
      <p:sp>
        <p:nvSpPr>
          <p:cNvPr id="62467" name="Rectangle 3"/>
          <p:cNvSpPr>
            <a:spLocks noGrp="1" noChangeArrowheads="1"/>
          </p:cNvSpPr>
          <p:nvPr>
            <p:ph idx="1"/>
          </p:nvPr>
        </p:nvSpPr>
        <p:spPr>
          <a:xfrm>
            <a:off x="457200" y="1600199"/>
            <a:ext cx="8229600" cy="4937760"/>
          </a:xfrm>
        </p:spPr>
        <p:txBody>
          <a:bodyPr>
            <a:normAutofit lnSpcReduction="10000"/>
          </a:bodyPr>
          <a:lstStyle/>
          <a:p>
            <a:r>
              <a:rPr lang="en-US" dirty="0"/>
              <a:t>Should be similar to what you’ve seen </a:t>
            </a:r>
            <a:r>
              <a:rPr lang="en-US" dirty="0" smtClean="0"/>
              <a:t>before</a:t>
            </a:r>
            <a:endParaRPr lang="en-US" dirty="0" smtClean="0">
              <a:latin typeface="Courier New"/>
              <a:cs typeface="Courier New"/>
            </a:endParaRPr>
          </a:p>
          <a:p>
            <a:pPr lvl="1"/>
            <a:r>
              <a:rPr lang="en-US" dirty="0" smtClean="0">
                <a:latin typeface="Courier New"/>
                <a:cs typeface="Courier New"/>
              </a:rPr>
              <a:t>for</a:t>
            </a:r>
          </a:p>
          <a:p>
            <a:pPr lvl="2"/>
            <a:r>
              <a:rPr lang="en-US" dirty="0" smtClean="0">
                <a:latin typeface="Courier New"/>
                <a:cs typeface="Courier New"/>
              </a:rPr>
              <a:t>for (initialize; check; update) 	statement</a:t>
            </a:r>
          </a:p>
          <a:p>
            <a:pPr lvl="1"/>
            <a:r>
              <a:rPr lang="en-US" dirty="0" smtClean="0">
                <a:latin typeface="Courier New"/>
                <a:cs typeface="Courier New"/>
              </a:rPr>
              <a:t>switch</a:t>
            </a:r>
          </a:p>
          <a:p>
            <a:pPr lvl="2"/>
            <a:r>
              <a:rPr lang="en-US" dirty="0" smtClean="0">
                <a:latin typeface="Courier New"/>
                <a:cs typeface="Courier New"/>
              </a:rPr>
              <a:t>switch (expression){</a:t>
            </a:r>
          </a:p>
          <a:p>
            <a:pPr lvl="2">
              <a:buNone/>
            </a:pPr>
            <a:r>
              <a:rPr lang="en-US" dirty="0" smtClean="0">
                <a:latin typeface="Courier New"/>
                <a:cs typeface="Courier New"/>
              </a:rPr>
              <a:t>		case const1:    statements</a:t>
            </a:r>
          </a:p>
          <a:p>
            <a:pPr lvl="2">
              <a:buNone/>
            </a:pPr>
            <a:r>
              <a:rPr lang="en-US" dirty="0" smtClean="0">
                <a:latin typeface="Courier New"/>
                <a:cs typeface="Courier New"/>
              </a:rPr>
              <a:t>		case const2:    statements</a:t>
            </a:r>
          </a:p>
          <a:p>
            <a:pPr lvl="2">
              <a:buNone/>
            </a:pPr>
            <a:r>
              <a:rPr lang="en-US" dirty="0" smtClean="0">
                <a:latin typeface="Courier New"/>
                <a:cs typeface="Courier New"/>
              </a:rPr>
              <a:t>		default:        statements</a:t>
            </a:r>
          </a:p>
          <a:p>
            <a:pPr lvl="2">
              <a:buNone/>
            </a:pPr>
            <a:r>
              <a:rPr lang="en-US" dirty="0" smtClean="0">
                <a:latin typeface="Courier New"/>
                <a:cs typeface="Courier New"/>
              </a:rPr>
              <a:t>	}</a:t>
            </a:r>
          </a:p>
          <a:p>
            <a:pPr lvl="2"/>
            <a:r>
              <a:rPr lang="en-US" dirty="0" smtClean="0">
                <a:latin typeface="Courier New"/>
                <a:cs typeface="Courier New"/>
              </a:rPr>
              <a:t>break</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4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46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46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46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46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4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solidFill>
                  <a:schemeClr val="accent1"/>
                </a:solidFill>
                <a:latin typeface="Courier New" pitchFamily="49" charset="0"/>
                <a:cs typeface="Courier New" pitchFamily="49" charset="0"/>
              </a:rPr>
              <a:t>switch</a:t>
            </a:r>
            <a:r>
              <a:rPr lang="en-US" dirty="0" smtClean="0">
                <a:solidFill>
                  <a:schemeClr val="accent1"/>
                </a:solidFill>
              </a:rPr>
              <a:t> and </a:t>
            </a:r>
            <a:r>
              <a:rPr lang="en-US" sz="4200" dirty="0" smtClean="0">
                <a:solidFill>
                  <a:schemeClr val="accent1"/>
                </a:solidFill>
                <a:latin typeface="Courier New" pitchFamily="49" charset="0"/>
                <a:cs typeface="Courier New" pitchFamily="49" charset="0"/>
              </a:rPr>
              <a:t>break</a:t>
            </a:r>
            <a:endParaRPr lang="en-US" sz="4200" dirty="0">
              <a:solidFill>
                <a:schemeClr val="accent1"/>
              </a:solidFill>
              <a:latin typeface="Courier New" pitchFamily="49" charset="0"/>
              <a:cs typeface="Courier New" pitchFamily="49" charset="0"/>
            </a:endParaRPr>
          </a:p>
        </p:txBody>
      </p:sp>
      <p:sp>
        <p:nvSpPr>
          <p:cNvPr id="3" name="Content Placeholder 2"/>
          <p:cNvSpPr>
            <a:spLocks noGrp="1"/>
          </p:cNvSpPr>
          <p:nvPr>
            <p:ph idx="1"/>
          </p:nvPr>
        </p:nvSpPr>
        <p:spPr>
          <a:xfrm>
            <a:off x="457200" y="1600199"/>
            <a:ext cx="8229600" cy="4811233"/>
          </a:xfrm>
        </p:spPr>
        <p:txBody>
          <a:bodyPr>
            <a:normAutofit/>
          </a:bodyPr>
          <a:lstStyle/>
          <a:p>
            <a:r>
              <a:rPr lang="en-US" dirty="0" smtClean="0"/>
              <a:t>Case statement (</a:t>
            </a:r>
            <a:r>
              <a:rPr lang="en-US" sz="3000" dirty="0" smtClean="0">
                <a:latin typeface="Courier New" pitchFamily="49" charset="0"/>
                <a:cs typeface="Courier New" pitchFamily="49" charset="0"/>
              </a:rPr>
              <a:t>switch</a:t>
            </a:r>
            <a:r>
              <a:rPr lang="en-US" dirty="0" smtClean="0"/>
              <a:t>) requires proper placement of </a:t>
            </a:r>
            <a:r>
              <a:rPr lang="en-US" sz="3000" dirty="0" smtClean="0">
                <a:latin typeface="Courier New" pitchFamily="49" charset="0"/>
                <a:cs typeface="Courier New" pitchFamily="49" charset="0"/>
              </a:rPr>
              <a:t>break</a:t>
            </a:r>
            <a:r>
              <a:rPr lang="en-US" dirty="0" smtClean="0">
                <a:latin typeface="+mj-lt"/>
                <a:cs typeface="Courier"/>
              </a:rPr>
              <a:t> </a:t>
            </a:r>
            <a:r>
              <a:rPr lang="en-US" dirty="0" smtClean="0"/>
              <a:t>to work properly</a:t>
            </a:r>
          </a:p>
          <a:p>
            <a:pPr lvl="1"/>
            <a:r>
              <a:rPr lang="en-US" dirty="0" smtClean="0"/>
              <a:t>“Fall through” effect:  will execute all cases until a </a:t>
            </a:r>
            <a:r>
              <a:rPr lang="en-US" sz="2600" dirty="0" smtClean="0">
                <a:latin typeface="Courier New" pitchFamily="49" charset="0"/>
                <a:cs typeface="Courier New" pitchFamily="49" charset="0"/>
              </a:rPr>
              <a:t>break</a:t>
            </a:r>
            <a:r>
              <a:rPr lang="en-US" dirty="0" smtClean="0">
                <a:latin typeface="+mj-lt"/>
                <a:cs typeface="Courier New" pitchFamily="49" charset="0"/>
              </a:rPr>
              <a:t> is found</a:t>
            </a:r>
            <a:endParaRPr lang="en-US" sz="2600" dirty="0" smtClean="0">
              <a:latin typeface="+mj-lt"/>
              <a:cs typeface="Courier New" pitchFamily="49" charset="0"/>
            </a:endParaRPr>
          </a:p>
          <a:p>
            <a:endParaRPr lang="en-US" dirty="0" smtClean="0">
              <a:latin typeface="Courier"/>
              <a:cs typeface="Courier"/>
            </a:endParaRPr>
          </a:p>
          <a:p>
            <a:endParaRPr lang="en-US" dirty="0">
              <a:latin typeface="Courier"/>
              <a:cs typeface="Courier"/>
            </a:endParaRPr>
          </a:p>
          <a:p>
            <a:endParaRPr lang="en-US" dirty="0" smtClean="0">
              <a:latin typeface="Courier"/>
              <a:cs typeface="Courier"/>
            </a:endParaRPr>
          </a:p>
          <a:p>
            <a:pPr lvl="1"/>
            <a:endParaRPr lang="en-US" dirty="0">
              <a:latin typeface="Courier"/>
              <a:cs typeface="Courier"/>
            </a:endParaRPr>
          </a:p>
          <a:p>
            <a:pPr lvl="1"/>
            <a:r>
              <a:rPr lang="en-US" dirty="0" smtClean="0">
                <a:latin typeface="+mj-lt"/>
                <a:cs typeface="Courier"/>
              </a:rPr>
              <a:t>In certain cases, can take advantage of this!</a:t>
            </a:r>
            <a:endParaRPr lang="en-US" dirty="0">
              <a:latin typeface="+mj-lt"/>
              <a:cs typeface="Courier"/>
            </a:endParaRP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a:p>
        </p:txBody>
      </p:sp>
      <p:sp>
        <p:nvSpPr>
          <p:cNvPr id="7" name="TextBox 6"/>
          <p:cNvSpPr txBox="1"/>
          <p:nvPr/>
        </p:nvSpPr>
        <p:spPr>
          <a:xfrm>
            <a:off x="1828800" y="3657600"/>
            <a:ext cx="6035040" cy="2286000"/>
          </a:xfrm>
          <a:prstGeom prst="rect">
            <a:avLst/>
          </a:prstGeom>
          <a:noFill/>
        </p:spPr>
        <p:txBody>
          <a:bodyPr wrap="square" rtlCol="0">
            <a:spAutoFit/>
          </a:bodyPr>
          <a:lstStyle/>
          <a:p>
            <a:pPr>
              <a:buNone/>
            </a:pPr>
            <a:r>
              <a:rPr lang="en-US" sz="2400" dirty="0">
                <a:latin typeface="Courier New" pitchFamily="49" charset="0"/>
                <a:cs typeface="Courier New" pitchFamily="49" charset="0"/>
              </a:rPr>
              <a:t>switch(</a:t>
            </a:r>
            <a:r>
              <a:rPr lang="en-US" sz="2400" dirty="0" err="1">
                <a:latin typeface="Courier New" pitchFamily="49" charset="0"/>
                <a:cs typeface="Courier New" pitchFamily="49" charset="0"/>
              </a:rPr>
              <a:t>ch</a:t>
            </a:r>
            <a:r>
              <a:rPr lang="en-US" sz="2400" dirty="0">
                <a:latin typeface="Courier New" pitchFamily="49" charset="0"/>
                <a:cs typeface="Courier New" pitchFamily="49" charset="0"/>
              </a:rPr>
              <a:t>){ </a:t>
            </a:r>
          </a:p>
          <a:p>
            <a:pPr>
              <a:buNone/>
            </a:pPr>
            <a:r>
              <a:rPr lang="en-US" sz="2400" dirty="0">
                <a:latin typeface="Courier New" pitchFamily="49" charset="0"/>
                <a:cs typeface="Courier New" pitchFamily="49" charset="0"/>
              </a:rPr>
              <a:t>  case ‘+’: … </a:t>
            </a: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does + and - */</a:t>
            </a:r>
          </a:p>
          <a:p>
            <a:pPr>
              <a:buNone/>
            </a:pPr>
            <a:r>
              <a:rPr lang="en-US" sz="2400" dirty="0">
                <a:latin typeface="Courier New" pitchFamily="49" charset="0"/>
                <a:cs typeface="Courier New" pitchFamily="49" charset="0"/>
              </a:rPr>
              <a:t>  case ‘-’: … break;</a:t>
            </a:r>
          </a:p>
          <a:p>
            <a:pPr>
              <a:buNone/>
            </a:pPr>
            <a:r>
              <a:rPr lang="en-US" sz="2400" dirty="0">
                <a:latin typeface="Courier New" pitchFamily="49" charset="0"/>
                <a:cs typeface="Courier New" pitchFamily="49" charset="0"/>
              </a:rPr>
              <a:t>  case ‘*’: … break;</a:t>
            </a:r>
          </a:p>
          <a:p>
            <a:pPr>
              <a:buNone/>
            </a:pPr>
            <a:r>
              <a:rPr lang="en-US" sz="2400" dirty="0">
                <a:latin typeface="Courier New" pitchFamily="49" charset="0"/>
                <a:cs typeface="Courier New" pitchFamily="49" charset="0"/>
              </a:rPr>
              <a:t>  default: …</a:t>
            </a:r>
          </a:p>
          <a:p>
            <a:pPr>
              <a:buNone/>
            </a:pPr>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Tree>
    <p:extLst>
      <p:ext uri="{BB962C8B-B14F-4D97-AF65-F5344CB8AC3E}">
        <p14:creationId xmlns:p14="http://schemas.microsoft.com/office/powerpoint/2010/main" val="10770519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48640"/>
            <a:ext cx="8229600" cy="474663"/>
          </a:xfrm>
        </p:spPr>
        <p:txBody>
          <a:bodyPr>
            <a:noAutofit/>
          </a:bodyPr>
          <a:lstStyle/>
          <a:p>
            <a:r>
              <a:rPr lang="en-US" sz="4200" dirty="0" smtClean="0">
                <a:solidFill>
                  <a:schemeClr val="accent1"/>
                </a:solidFill>
                <a:ea typeface="ＭＳ Ｐゴシック" charset="-128"/>
              </a:rPr>
              <a:t>Has there been an update to ANSI C?</a:t>
            </a:r>
          </a:p>
        </p:txBody>
      </p:sp>
      <p:sp>
        <p:nvSpPr>
          <p:cNvPr id="24579" name="Rectangle 3"/>
          <p:cNvSpPr>
            <a:spLocks noGrp="1" noChangeArrowheads="1"/>
          </p:cNvSpPr>
          <p:nvPr>
            <p:ph idx="1"/>
          </p:nvPr>
        </p:nvSpPr>
        <p:spPr>
          <a:xfrm>
            <a:off x="647700" y="1219200"/>
            <a:ext cx="8153400" cy="5236029"/>
          </a:xfrm>
        </p:spPr>
        <p:txBody>
          <a:bodyPr/>
          <a:lstStyle/>
          <a:p>
            <a:r>
              <a:rPr lang="en-US" sz="2800" dirty="0" smtClean="0">
                <a:ea typeface="ＭＳ Ｐゴシック" charset="-128"/>
              </a:rPr>
              <a:t>Yes! It’s called the “C99” or “C9x” std</a:t>
            </a:r>
          </a:p>
          <a:p>
            <a:pPr lvl="1"/>
            <a:r>
              <a:rPr lang="en-US" sz="2400" dirty="0" smtClean="0"/>
              <a:t>Use option “</a:t>
            </a:r>
            <a:r>
              <a:rPr lang="en-US" sz="2400" dirty="0" err="1" smtClean="0">
                <a:latin typeface="Courier New" charset="0"/>
              </a:rPr>
              <a:t>gcc</a:t>
            </a:r>
            <a:r>
              <a:rPr lang="en-US" sz="2400" dirty="0" smtClean="0">
                <a:latin typeface="Courier New" charset="0"/>
              </a:rPr>
              <a:t> -std=c99</a:t>
            </a:r>
            <a:r>
              <a:rPr lang="en-US" sz="2400" dirty="0" smtClean="0"/>
              <a:t>” at compilation</a:t>
            </a:r>
          </a:p>
          <a:p>
            <a:r>
              <a:rPr lang="en-US" sz="2800" dirty="0" smtClean="0">
                <a:ea typeface="ＭＳ Ｐゴシック" charset="-128"/>
              </a:rPr>
              <a:t>References</a:t>
            </a:r>
          </a:p>
          <a:p>
            <a:pPr lvl="1">
              <a:buFontTx/>
              <a:buNone/>
            </a:pPr>
            <a:r>
              <a:rPr lang="en-US" sz="1800" dirty="0" smtClean="0">
                <a:solidFill>
                  <a:srgbClr val="800080"/>
                </a:solidFill>
                <a:latin typeface="Courier New" charset="0"/>
              </a:rPr>
              <a:t>http://en.wikipedia.org/wiki/C99</a:t>
            </a:r>
          </a:p>
          <a:p>
            <a:pPr lvl="1">
              <a:buFontTx/>
              <a:buNone/>
            </a:pPr>
            <a:r>
              <a:rPr lang="en-US" sz="1800" dirty="0" smtClean="0">
                <a:solidFill>
                  <a:srgbClr val="800080"/>
                </a:solidFill>
                <a:latin typeface="Courier New" charset="0"/>
              </a:rPr>
              <a:t>http://home.tiscalinet.ch/t_wolf/tw/c/c9x_changes.html</a:t>
            </a:r>
            <a:endParaRPr lang="en-US" sz="3200" dirty="0" smtClean="0"/>
          </a:p>
          <a:p>
            <a:r>
              <a:rPr lang="en-US" sz="2800" b="1" dirty="0" smtClean="0">
                <a:ea typeface="ＭＳ Ｐゴシック" charset="-128"/>
              </a:rPr>
              <a:t>Highlights:</a:t>
            </a:r>
          </a:p>
          <a:p>
            <a:pPr lvl="1"/>
            <a:r>
              <a:rPr lang="en-US" sz="2400" dirty="0" smtClean="0"/>
              <a:t>Declarations in </a:t>
            </a:r>
            <a:r>
              <a:rPr lang="en-US" sz="2200" dirty="0" smtClean="0">
                <a:latin typeface="Courier New" pitchFamily="49" charset="0"/>
                <a:cs typeface="Courier New" pitchFamily="49" charset="0"/>
              </a:rPr>
              <a:t>for</a:t>
            </a:r>
            <a:r>
              <a:rPr lang="en-US" sz="2400" dirty="0" smtClean="0"/>
              <a:t> loops, like Java </a:t>
            </a:r>
            <a:r>
              <a:rPr lang="en-US" sz="2400" dirty="0" smtClean="0">
                <a:solidFill>
                  <a:srgbClr val="800080"/>
                </a:solidFill>
              </a:rPr>
              <a:t>(#15)</a:t>
            </a:r>
          </a:p>
          <a:p>
            <a:pPr lvl="1"/>
            <a:r>
              <a:rPr lang="en-US" sz="2400" dirty="0" smtClean="0"/>
              <a:t>Java-like </a:t>
            </a:r>
            <a:r>
              <a:rPr lang="en-US" sz="2200" dirty="0" smtClean="0">
                <a:latin typeface="Courier New" charset="0"/>
              </a:rPr>
              <a:t>//</a:t>
            </a:r>
            <a:r>
              <a:rPr lang="en-US" sz="2400" dirty="0" smtClean="0"/>
              <a:t> comments (to end of line) </a:t>
            </a:r>
            <a:r>
              <a:rPr lang="en-US" sz="2400" dirty="0" smtClean="0">
                <a:solidFill>
                  <a:srgbClr val="800080"/>
                </a:solidFill>
              </a:rPr>
              <a:t>(#10)</a:t>
            </a:r>
          </a:p>
          <a:p>
            <a:pPr lvl="1"/>
            <a:r>
              <a:rPr lang="en-US" sz="2400" dirty="0" smtClean="0"/>
              <a:t>Variable-length non-global arrays </a:t>
            </a:r>
            <a:r>
              <a:rPr lang="en-US" sz="2400" dirty="0" smtClean="0">
                <a:solidFill>
                  <a:srgbClr val="800080"/>
                </a:solidFill>
              </a:rPr>
              <a:t>(#33)</a:t>
            </a:r>
            <a:endParaRPr lang="en-US" sz="2400" dirty="0" smtClean="0">
              <a:latin typeface="Courier New" charset="0"/>
            </a:endParaRPr>
          </a:p>
          <a:p>
            <a:pPr lvl="1"/>
            <a:r>
              <a:rPr lang="en-US" sz="2400" dirty="0" smtClean="0">
                <a:latin typeface="Courier New" charset="0"/>
              </a:rPr>
              <a:t>&lt;</a:t>
            </a:r>
            <a:r>
              <a:rPr lang="en-US" sz="2400" dirty="0" err="1" smtClean="0">
                <a:latin typeface="Courier New" charset="0"/>
              </a:rPr>
              <a:t>inttypes.h</a:t>
            </a:r>
            <a:r>
              <a:rPr lang="en-US" sz="2400" dirty="0" smtClean="0">
                <a:latin typeface="Courier New" charset="0"/>
              </a:rPr>
              <a:t>&gt;</a:t>
            </a:r>
            <a:r>
              <a:rPr lang="en-US" sz="2400" dirty="0" smtClean="0"/>
              <a:t> for explicit integer types </a:t>
            </a:r>
            <a:r>
              <a:rPr lang="en-US" sz="2400" dirty="0" smtClean="0">
                <a:solidFill>
                  <a:srgbClr val="800080"/>
                </a:solidFill>
              </a:rPr>
              <a:t>(#38)</a:t>
            </a:r>
            <a:endParaRPr lang="en-US" sz="2400" dirty="0" smtClean="0"/>
          </a:p>
          <a:p>
            <a:pPr lvl="1"/>
            <a:r>
              <a:rPr lang="en-US" sz="2400" dirty="0" smtClean="0">
                <a:latin typeface="Courier New" charset="0"/>
              </a:rPr>
              <a:t>&lt;</a:t>
            </a:r>
            <a:r>
              <a:rPr lang="en-US" sz="2400" dirty="0" err="1" smtClean="0">
                <a:latin typeface="Courier New" charset="0"/>
              </a:rPr>
              <a:t>stdbool.h</a:t>
            </a:r>
            <a:r>
              <a:rPr lang="en-US" sz="2400" dirty="0" smtClean="0">
                <a:latin typeface="Courier New" charset="0"/>
              </a:rPr>
              <a:t>&gt;</a:t>
            </a:r>
            <a:r>
              <a:rPr lang="en-US" sz="2400" dirty="0" smtClean="0"/>
              <a:t> for </a:t>
            </a:r>
            <a:r>
              <a:rPr lang="en-US" sz="2400" dirty="0" err="1" smtClean="0"/>
              <a:t>boolean</a:t>
            </a:r>
            <a:r>
              <a:rPr lang="en-US" sz="2400" dirty="0" smtClean="0"/>
              <a:t> logic definitions </a:t>
            </a:r>
            <a:r>
              <a:rPr lang="en-US" sz="2400" dirty="0" smtClean="0">
                <a:solidFill>
                  <a:srgbClr val="800080"/>
                </a:solidFill>
              </a:rPr>
              <a:t>(#35)</a:t>
            </a:r>
            <a:endParaRPr lang="en-US" sz="2400" dirty="0" smtClean="0"/>
          </a:p>
        </p:txBody>
      </p:sp>
      <p:sp>
        <p:nvSpPr>
          <p:cNvPr id="2" name="Date Placeholder 1"/>
          <p:cNvSpPr>
            <a:spLocks noGrp="1"/>
          </p:cNvSpPr>
          <p:nvPr>
            <p:ph type="dt" sz="half" idx="10"/>
          </p:nvPr>
        </p:nvSpPr>
        <p:spPr/>
        <p:txBody>
          <a:bodyPr/>
          <a:lstStyle/>
          <a:p>
            <a:r>
              <a:rPr lang="en-US" smtClean="0"/>
              <a:t>6/19/2012</a:t>
            </a:r>
            <a:endParaRPr lang="en-US"/>
          </a:p>
        </p:txBody>
      </p:sp>
      <p:sp>
        <p:nvSpPr>
          <p:cNvPr id="3" name="Footer Placeholder 2"/>
          <p:cNvSpPr>
            <a:spLocks noGrp="1"/>
          </p:cNvSpPr>
          <p:nvPr>
            <p:ph type="ftr" sz="quarter" idx="11"/>
          </p:nvPr>
        </p:nvSpPr>
        <p:spPr/>
        <p:txBody>
          <a:bodyPr/>
          <a:lstStyle/>
          <a:p>
            <a:r>
              <a:rPr lang="en-US" smtClean="0"/>
              <a:t>Summer 2012 -- Lecture #2</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Get to Know Your Staff</a:t>
            </a:r>
            <a:endParaRPr lang="en-US" dirty="0">
              <a:solidFill>
                <a:schemeClr val="accent1"/>
              </a:solidFill>
            </a:endParaRPr>
          </a:p>
        </p:txBody>
      </p:sp>
      <p:sp>
        <p:nvSpPr>
          <p:cNvPr id="3" name="Content Placeholder 2"/>
          <p:cNvSpPr>
            <a:spLocks noGrp="1"/>
          </p:cNvSpPr>
          <p:nvPr>
            <p:ph idx="1"/>
          </p:nvPr>
        </p:nvSpPr>
        <p:spPr/>
        <p:txBody>
          <a:bodyPr/>
          <a:lstStyle/>
          <a:p>
            <a:r>
              <a:rPr lang="en-US" dirty="0"/>
              <a:t>Category:</a:t>
            </a:r>
            <a:r>
              <a:rPr lang="en-US" b="1" dirty="0"/>
              <a:t>  </a:t>
            </a:r>
            <a:r>
              <a:rPr lang="en-US" b="1" dirty="0" smtClean="0"/>
              <a:t>Cal</a:t>
            </a:r>
            <a:endParaRPr lang="en-US" b="1"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a:p>
        </p:txBody>
      </p:sp>
    </p:spTree>
    <p:extLst>
      <p:ext uri="{BB962C8B-B14F-4D97-AF65-F5344CB8AC3E}">
        <p14:creationId xmlns:p14="http://schemas.microsoft.com/office/powerpoint/2010/main" val="30804148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solidFill>
                  <a:schemeClr val="bg1">
                    <a:lumMod val="65000"/>
                  </a:schemeClr>
                </a:solidFill>
              </a:rPr>
              <a:t>Basic C Concepts</a:t>
            </a:r>
          </a:p>
          <a:p>
            <a:pPr lvl="1"/>
            <a:r>
              <a:rPr lang="en-US" dirty="0" smtClean="0">
                <a:solidFill>
                  <a:schemeClr val="bg1">
                    <a:lumMod val="65000"/>
                  </a:schemeClr>
                </a:solidFill>
              </a:rPr>
              <a:t>Compilation</a:t>
            </a:r>
          </a:p>
          <a:p>
            <a:pPr lvl="1"/>
            <a:r>
              <a:rPr lang="en-US" dirty="0" smtClean="0">
                <a:solidFill>
                  <a:schemeClr val="bg1">
                    <a:lumMod val="65000"/>
                  </a:schemeClr>
                </a:solidFill>
              </a:rPr>
              <a:t>Variable Types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C Syntax and Control Flow</a:t>
            </a:r>
          </a:p>
          <a:p>
            <a:r>
              <a:rPr lang="en-US" dirty="0" smtClean="0">
                <a:solidFill>
                  <a:srgbClr val="FF0000"/>
                </a:solidFill>
              </a:rPr>
              <a:t>Pointers</a:t>
            </a:r>
          </a:p>
          <a:p>
            <a:pPr lvl="1"/>
            <a:r>
              <a:rPr lang="en-US" dirty="0" smtClean="0">
                <a:solidFill>
                  <a:srgbClr val="FF0000"/>
                </a:solidFill>
              </a:rPr>
              <a:t>Address vs. Value</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36</a:t>
            </a:fld>
            <a:endParaRPr lang="en-US"/>
          </a:p>
        </p:txBody>
      </p:sp>
    </p:spTree>
    <p:extLst>
      <p:ext uri="{BB962C8B-B14F-4D97-AF65-F5344CB8AC3E}">
        <p14:creationId xmlns:p14="http://schemas.microsoft.com/office/powerpoint/2010/main" val="4246280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solidFill>
                  <a:schemeClr val="accent1"/>
                </a:solidFill>
              </a:rPr>
              <a:t>Address vs. Value</a:t>
            </a:r>
            <a:endParaRPr lang="en-US" dirty="0">
              <a:solidFill>
                <a:schemeClr val="accent1"/>
              </a:solidFill>
            </a:endParaRPr>
          </a:p>
        </p:txBody>
      </p:sp>
      <p:sp>
        <p:nvSpPr>
          <p:cNvPr id="35843" name="Rectangle 3"/>
          <p:cNvSpPr>
            <a:spLocks noGrp="1" noChangeArrowheads="1"/>
          </p:cNvSpPr>
          <p:nvPr>
            <p:ph idx="1"/>
          </p:nvPr>
        </p:nvSpPr>
        <p:spPr/>
        <p:txBody>
          <a:bodyPr>
            <a:normAutofit/>
          </a:bodyPr>
          <a:lstStyle/>
          <a:p>
            <a:r>
              <a:rPr lang="en-US" dirty="0" smtClean="0"/>
              <a:t>Consider memory to be a single huge array</a:t>
            </a:r>
          </a:p>
          <a:p>
            <a:pPr lvl="1"/>
            <a:r>
              <a:rPr lang="en-US" dirty="0" smtClean="0"/>
              <a:t>Each cell/entry of the array has an address</a:t>
            </a:r>
          </a:p>
          <a:p>
            <a:pPr lvl="1"/>
            <a:r>
              <a:rPr lang="en-US" dirty="0" smtClean="0"/>
              <a:t>Each cell also stores some value</a:t>
            </a:r>
          </a:p>
          <a:p>
            <a:r>
              <a:rPr lang="en-US" dirty="0" smtClean="0">
                <a:solidFill>
                  <a:srgbClr val="FF0000"/>
                </a:solidFill>
              </a:rPr>
              <a:t>Don’t confuse the address referring to a memory location with the value stored there</a:t>
            </a:r>
            <a:endParaRPr lang="en-US" dirty="0">
              <a:solidFill>
                <a:srgbClr val="FF0000"/>
              </a:solidFill>
            </a:endParaRPr>
          </a:p>
        </p:txBody>
      </p:sp>
      <p:sp>
        <p:nvSpPr>
          <p:cNvPr id="26" name="Date Placeholder 25"/>
          <p:cNvSpPr>
            <a:spLocks noGrp="1"/>
          </p:cNvSpPr>
          <p:nvPr>
            <p:ph type="dt" sz="half" idx="10"/>
          </p:nvPr>
        </p:nvSpPr>
        <p:spPr/>
        <p:txBody>
          <a:bodyPr/>
          <a:lstStyle/>
          <a:p>
            <a:r>
              <a:rPr lang="en-US" smtClean="0"/>
              <a:t>6/19/2012</a:t>
            </a:r>
            <a:endParaRPr lang="en-US" dirty="0"/>
          </a:p>
        </p:txBody>
      </p:sp>
      <p:sp>
        <p:nvSpPr>
          <p:cNvPr id="28" name="Footer Placeholder 27"/>
          <p:cNvSpPr>
            <a:spLocks noGrp="1"/>
          </p:cNvSpPr>
          <p:nvPr>
            <p:ph type="ftr" sz="quarter" idx="11"/>
          </p:nvPr>
        </p:nvSpPr>
        <p:spPr/>
        <p:txBody>
          <a:bodyPr/>
          <a:lstStyle/>
          <a:p>
            <a:r>
              <a:rPr lang="en-US" smtClean="0"/>
              <a:t>Summer 2012 -- Lecture #2</a:t>
            </a:r>
            <a:endParaRPr lang="en-US" dirty="0"/>
          </a:p>
        </p:txBody>
      </p:sp>
      <p:sp>
        <p:nvSpPr>
          <p:cNvPr id="27" name="Slide Number Placeholder 26"/>
          <p:cNvSpPr>
            <a:spLocks noGrp="1"/>
          </p:cNvSpPr>
          <p:nvPr>
            <p:ph type="sldNum" sz="quarter" idx="12"/>
          </p:nvPr>
        </p:nvSpPr>
        <p:spPr/>
        <p:txBody>
          <a:bodyPr/>
          <a:lstStyle/>
          <a:p>
            <a:fld id="{3CC63E4C-4642-794D-A2FD-70F6B81535F5}" type="slidenum">
              <a:rPr lang="en-US" smtClean="0"/>
              <a:pPr/>
              <a:t>37</a:t>
            </a:fld>
            <a:endParaRPr lang="en-US"/>
          </a:p>
        </p:txBody>
      </p:sp>
      <p:sp>
        <p:nvSpPr>
          <p:cNvPr id="35861" name="Text Box 20"/>
          <p:cNvSpPr txBox="1">
            <a:spLocks noChangeArrowheads="1"/>
          </p:cNvSpPr>
          <p:nvPr/>
        </p:nvSpPr>
        <p:spPr bwMode="auto">
          <a:xfrm>
            <a:off x="2492822" y="5234155"/>
            <a:ext cx="458446" cy="416596"/>
          </a:xfrm>
          <a:prstGeom prst="rect">
            <a:avLst/>
          </a:prstGeom>
          <a:noFill/>
          <a:ln w="12700">
            <a:noFill/>
            <a:miter lim="800000"/>
            <a:headEnd/>
            <a:tailEnd/>
          </a:ln>
        </p:spPr>
        <p:txBody>
          <a:bodyPr wrap="none">
            <a:prstTxWarp prst="textNoShape">
              <a:avLst/>
            </a:prstTxWarp>
            <a:spAutoFit/>
          </a:bodyPr>
          <a:lstStyle/>
          <a:p>
            <a:r>
              <a:rPr lang="en-US" sz="2100" dirty="0">
                <a:solidFill>
                  <a:schemeClr val="accent2"/>
                </a:solidFill>
              </a:rPr>
              <a:t>23</a:t>
            </a:r>
            <a:endParaRPr lang="en-US" sz="2100" dirty="0"/>
          </a:p>
        </p:txBody>
      </p:sp>
      <p:sp>
        <p:nvSpPr>
          <p:cNvPr id="35862" name="Text Box 21"/>
          <p:cNvSpPr txBox="1">
            <a:spLocks noChangeArrowheads="1"/>
          </p:cNvSpPr>
          <p:nvPr/>
        </p:nvSpPr>
        <p:spPr bwMode="auto">
          <a:xfrm>
            <a:off x="5232087" y="5234155"/>
            <a:ext cx="458446" cy="416596"/>
          </a:xfrm>
          <a:prstGeom prst="rect">
            <a:avLst/>
          </a:prstGeom>
          <a:noFill/>
          <a:ln w="12700">
            <a:noFill/>
            <a:miter lim="800000"/>
            <a:headEnd/>
            <a:tailEnd/>
          </a:ln>
        </p:spPr>
        <p:txBody>
          <a:bodyPr wrap="none">
            <a:prstTxWarp prst="textNoShape">
              <a:avLst/>
            </a:prstTxWarp>
            <a:spAutoFit/>
          </a:bodyPr>
          <a:lstStyle/>
          <a:p>
            <a:r>
              <a:rPr lang="en-US" sz="2100" dirty="0">
                <a:solidFill>
                  <a:schemeClr val="accent2"/>
                </a:solidFill>
              </a:rPr>
              <a:t>42</a:t>
            </a:r>
            <a:endParaRPr lang="en-US" sz="2100" dirty="0"/>
          </a:p>
        </p:txBody>
      </p:sp>
      <p:grpSp>
        <p:nvGrpSpPr>
          <p:cNvPr id="3" name="Group 2"/>
          <p:cNvGrpSpPr/>
          <p:nvPr/>
        </p:nvGrpSpPr>
        <p:grpSpPr>
          <a:xfrm>
            <a:off x="594360" y="5070560"/>
            <a:ext cx="7955280" cy="587800"/>
            <a:chOff x="594360" y="5549045"/>
            <a:chExt cx="7955280" cy="587800"/>
          </a:xfrm>
        </p:grpSpPr>
        <p:sp>
          <p:nvSpPr>
            <p:cNvPr id="35846" name="Rectangle 5"/>
            <p:cNvSpPr>
              <a:spLocks noChangeArrowheads="1"/>
            </p:cNvSpPr>
            <p:nvPr/>
          </p:nvSpPr>
          <p:spPr bwMode="auto">
            <a:xfrm>
              <a:off x="1142213"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47" name="Rectangle 6"/>
            <p:cNvSpPr>
              <a:spLocks noChangeArrowheads="1"/>
            </p:cNvSpPr>
            <p:nvPr/>
          </p:nvSpPr>
          <p:spPr bwMode="auto">
            <a:xfrm>
              <a:off x="1598757"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48" name="Rectangle 7"/>
            <p:cNvSpPr>
              <a:spLocks noChangeArrowheads="1"/>
            </p:cNvSpPr>
            <p:nvPr/>
          </p:nvSpPr>
          <p:spPr bwMode="auto">
            <a:xfrm>
              <a:off x="2055301"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49" name="Rectangle 8"/>
            <p:cNvSpPr>
              <a:spLocks noChangeArrowheads="1"/>
            </p:cNvSpPr>
            <p:nvPr/>
          </p:nvSpPr>
          <p:spPr bwMode="auto">
            <a:xfrm>
              <a:off x="2968389"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0" name="Rectangle 9"/>
            <p:cNvSpPr>
              <a:spLocks noChangeArrowheads="1"/>
            </p:cNvSpPr>
            <p:nvPr/>
          </p:nvSpPr>
          <p:spPr bwMode="auto">
            <a:xfrm>
              <a:off x="2511845"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1" name="Rectangle 10"/>
            <p:cNvSpPr>
              <a:spLocks noChangeArrowheads="1"/>
            </p:cNvSpPr>
            <p:nvPr/>
          </p:nvSpPr>
          <p:spPr bwMode="auto">
            <a:xfrm>
              <a:off x="3424933"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2" name="Rectangle 11"/>
            <p:cNvSpPr>
              <a:spLocks noChangeArrowheads="1"/>
            </p:cNvSpPr>
            <p:nvPr/>
          </p:nvSpPr>
          <p:spPr bwMode="auto">
            <a:xfrm>
              <a:off x="3881477"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3" name="Rectangle 12"/>
            <p:cNvSpPr>
              <a:spLocks noChangeArrowheads="1"/>
            </p:cNvSpPr>
            <p:nvPr/>
          </p:nvSpPr>
          <p:spPr bwMode="auto">
            <a:xfrm>
              <a:off x="4338021"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4" name="Rectangle 13"/>
            <p:cNvSpPr>
              <a:spLocks noChangeArrowheads="1"/>
            </p:cNvSpPr>
            <p:nvPr/>
          </p:nvSpPr>
          <p:spPr bwMode="auto">
            <a:xfrm>
              <a:off x="4794565"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5" name="Rectangle 14"/>
            <p:cNvSpPr>
              <a:spLocks noChangeArrowheads="1"/>
            </p:cNvSpPr>
            <p:nvPr/>
          </p:nvSpPr>
          <p:spPr bwMode="auto">
            <a:xfrm>
              <a:off x="5251109"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6" name="Rectangle 15"/>
            <p:cNvSpPr>
              <a:spLocks noChangeArrowheads="1"/>
            </p:cNvSpPr>
            <p:nvPr/>
          </p:nvSpPr>
          <p:spPr bwMode="auto">
            <a:xfrm>
              <a:off x="5707653"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7" name="Rectangle 16"/>
            <p:cNvSpPr>
              <a:spLocks noChangeArrowheads="1"/>
            </p:cNvSpPr>
            <p:nvPr/>
          </p:nvSpPr>
          <p:spPr bwMode="auto">
            <a:xfrm>
              <a:off x="6164197"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8" name="Rectangle 17"/>
            <p:cNvSpPr>
              <a:spLocks noChangeArrowheads="1"/>
            </p:cNvSpPr>
            <p:nvPr/>
          </p:nvSpPr>
          <p:spPr bwMode="auto">
            <a:xfrm>
              <a:off x="6620741"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59" name="Rectangle 18"/>
            <p:cNvSpPr>
              <a:spLocks noChangeArrowheads="1"/>
            </p:cNvSpPr>
            <p:nvPr/>
          </p:nvSpPr>
          <p:spPr bwMode="auto">
            <a:xfrm>
              <a:off x="7077285"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60" name="Rectangle 19"/>
            <p:cNvSpPr>
              <a:spLocks noChangeArrowheads="1"/>
            </p:cNvSpPr>
            <p:nvPr/>
          </p:nvSpPr>
          <p:spPr bwMode="auto">
            <a:xfrm>
              <a:off x="7533829" y="5760196"/>
              <a:ext cx="456544" cy="365235"/>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863" name="Text Box 22"/>
            <p:cNvSpPr txBox="1">
              <a:spLocks noChangeArrowheads="1"/>
            </p:cNvSpPr>
            <p:nvPr/>
          </p:nvSpPr>
          <p:spPr bwMode="auto">
            <a:xfrm>
              <a:off x="8051246" y="5549045"/>
              <a:ext cx="498394" cy="585898"/>
            </a:xfrm>
            <a:prstGeom prst="rect">
              <a:avLst/>
            </a:prstGeom>
            <a:noFill/>
            <a:ln w="12700">
              <a:noFill/>
              <a:miter lim="800000"/>
              <a:headEnd/>
              <a:tailEnd/>
            </a:ln>
          </p:spPr>
          <p:txBody>
            <a:bodyPr wrap="none">
              <a:prstTxWarp prst="textNoShape">
                <a:avLst/>
              </a:prstTxWarp>
              <a:spAutoFit/>
            </a:bodyPr>
            <a:lstStyle/>
            <a:p>
              <a:pPr algn="ctr"/>
              <a:r>
                <a:rPr lang="en-US" sz="3200" dirty="0" smtClean="0">
                  <a:solidFill>
                    <a:schemeClr val="tx1"/>
                  </a:solidFill>
                </a:rPr>
                <a:t>...</a:t>
              </a:r>
              <a:endParaRPr lang="en-US" sz="2400" dirty="0"/>
            </a:p>
          </p:txBody>
        </p:sp>
        <p:sp>
          <p:nvSpPr>
            <p:cNvPr id="35864" name="Text Box 23"/>
            <p:cNvSpPr txBox="1">
              <a:spLocks noChangeArrowheads="1"/>
            </p:cNvSpPr>
            <p:nvPr/>
          </p:nvSpPr>
          <p:spPr bwMode="auto">
            <a:xfrm>
              <a:off x="594360" y="5550947"/>
              <a:ext cx="498394" cy="585898"/>
            </a:xfrm>
            <a:prstGeom prst="rect">
              <a:avLst/>
            </a:prstGeom>
            <a:noFill/>
            <a:ln w="12700">
              <a:noFill/>
              <a:miter lim="800000"/>
              <a:headEnd/>
              <a:tailEnd/>
            </a:ln>
          </p:spPr>
          <p:txBody>
            <a:bodyPr wrap="none">
              <a:prstTxWarp prst="textNoShape">
                <a:avLst/>
              </a:prstTxWarp>
              <a:spAutoFit/>
            </a:bodyPr>
            <a:lstStyle/>
            <a:p>
              <a:pPr algn="ctr"/>
              <a:r>
                <a:rPr lang="en-US" sz="3200" dirty="0" smtClean="0">
                  <a:solidFill>
                    <a:schemeClr val="tx1"/>
                  </a:solidFill>
                </a:rPr>
                <a:t>...</a:t>
              </a:r>
              <a:endParaRPr lang="en-US" sz="2400" dirty="0"/>
            </a:p>
          </p:txBody>
        </p:sp>
      </p:grpSp>
      <p:sp>
        <p:nvSpPr>
          <p:cNvPr id="35865" name="Text Box 24"/>
          <p:cNvSpPr txBox="1">
            <a:spLocks noChangeArrowheads="1"/>
          </p:cNvSpPr>
          <p:nvPr/>
        </p:nvSpPr>
        <p:spPr bwMode="auto">
          <a:xfrm>
            <a:off x="1056611" y="4916476"/>
            <a:ext cx="2798235" cy="416596"/>
          </a:xfrm>
          <a:prstGeom prst="rect">
            <a:avLst/>
          </a:prstGeom>
          <a:noFill/>
          <a:ln w="12700">
            <a:noFill/>
            <a:miter lim="800000"/>
            <a:headEnd/>
            <a:tailEnd/>
          </a:ln>
        </p:spPr>
        <p:txBody>
          <a:bodyPr wrap="none">
            <a:prstTxWarp prst="textNoShape">
              <a:avLst/>
            </a:prstTxWarp>
            <a:spAutoFit/>
          </a:bodyPr>
          <a:lstStyle/>
          <a:p>
            <a:r>
              <a:rPr lang="en-US" sz="2100" dirty="0"/>
              <a:t>101</a:t>
            </a:r>
            <a:r>
              <a:rPr lang="en-US" sz="2100" dirty="0" smtClean="0"/>
              <a:t> 102 103 104 105  ...</a:t>
            </a:r>
            <a:endParaRPr lang="en-US" sz="2100" dirty="0"/>
          </a:p>
        </p:txBody>
      </p:sp>
      <p:sp>
        <p:nvSpPr>
          <p:cNvPr id="35845" name="Rectangle 25"/>
          <p:cNvSpPr>
            <a:spLocks noChangeArrowheads="1"/>
          </p:cNvSpPr>
          <p:nvPr/>
        </p:nvSpPr>
        <p:spPr bwMode="auto">
          <a:xfrm>
            <a:off x="685800" y="838200"/>
            <a:ext cx="7848600" cy="2463800"/>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pPr>
            <a:endParaRPr lang="en-US" sz="3200" b="1">
              <a:solidFill>
                <a:schemeClr val="tx1"/>
              </a:solidFill>
            </a:endParaRPr>
          </a:p>
          <a:p>
            <a:pPr marL="203200" indent="-203200">
              <a:lnSpc>
                <a:spcPct val="75000"/>
              </a:lnSpc>
              <a:spcBef>
                <a:spcPct val="65000"/>
              </a:spcBef>
              <a:buSzPct val="100000"/>
              <a:buFont typeface="Times" charset="0"/>
              <a:buChar char="•"/>
            </a:pPr>
            <a:endParaRPr lang="en-US" sz="3200" b="1">
              <a:solidFill>
                <a:schemeClr val="tx1"/>
              </a:solidFill>
            </a:endParaRPr>
          </a:p>
          <a:p>
            <a:pPr marL="203200" indent="-203200">
              <a:lnSpc>
                <a:spcPct val="75000"/>
              </a:lnSpc>
              <a:spcBef>
                <a:spcPct val="65000"/>
              </a:spcBef>
              <a:buSzPct val="100000"/>
              <a:buFont typeface="Times" charset="0"/>
              <a:buChar char="•"/>
            </a:pPr>
            <a:endParaRPr lang="en-US" sz="3200" b="1">
              <a:solidFill>
                <a:schemeClr val="tx1"/>
              </a:solidFill>
            </a:endParaRPr>
          </a:p>
          <a:p>
            <a:pPr marL="203200" indent="-203200">
              <a:lnSpc>
                <a:spcPct val="75000"/>
              </a:lnSpc>
              <a:spcBef>
                <a:spcPct val="65000"/>
              </a:spcBef>
              <a:buSzPct val="100000"/>
              <a:buFont typeface="Times" charset="0"/>
              <a:buChar char="•"/>
            </a:pPr>
            <a:endParaRPr lang="en-US" sz="3200" b="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1" grpId="0"/>
      <p:bldP spid="35862" grpId="0"/>
      <p:bldP spid="3586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solidFill>
                  <a:schemeClr val="accent1"/>
                </a:solidFill>
              </a:rPr>
              <a:t>Pointers</a:t>
            </a:r>
            <a:endParaRPr lang="en-US" dirty="0">
              <a:solidFill>
                <a:schemeClr val="accent1"/>
              </a:solidFill>
            </a:endParaRPr>
          </a:p>
        </p:txBody>
      </p:sp>
      <p:sp>
        <p:nvSpPr>
          <p:cNvPr id="37891" name="Rectangle 3"/>
          <p:cNvSpPr>
            <a:spLocks noGrp="1" noChangeArrowheads="1"/>
          </p:cNvSpPr>
          <p:nvPr>
            <p:ph idx="1"/>
          </p:nvPr>
        </p:nvSpPr>
        <p:spPr/>
        <p:txBody>
          <a:bodyPr/>
          <a:lstStyle/>
          <a:p>
            <a:r>
              <a:rPr lang="en-US" dirty="0" smtClean="0">
                <a:solidFill>
                  <a:srgbClr val="FF0000"/>
                </a:solidFill>
              </a:rPr>
              <a:t>A </a:t>
            </a:r>
            <a:r>
              <a:rPr lang="en-US" i="1" dirty="0">
                <a:solidFill>
                  <a:srgbClr val="FF0000"/>
                </a:solidFill>
              </a:rPr>
              <a:t>p</a:t>
            </a:r>
            <a:r>
              <a:rPr lang="en-US" i="1" dirty="0" smtClean="0">
                <a:solidFill>
                  <a:srgbClr val="FF0000"/>
                </a:solidFill>
              </a:rPr>
              <a:t>ointer</a:t>
            </a:r>
            <a:r>
              <a:rPr lang="en-US" dirty="0" smtClean="0">
                <a:solidFill>
                  <a:srgbClr val="FF0000"/>
                </a:solidFill>
              </a:rPr>
              <a:t> is a </a:t>
            </a:r>
            <a:r>
              <a:rPr lang="en-US" dirty="0">
                <a:solidFill>
                  <a:srgbClr val="FF0000"/>
                </a:solidFill>
              </a:rPr>
              <a:t>variable that contains </a:t>
            </a:r>
            <a:r>
              <a:rPr lang="en-US" dirty="0" smtClean="0">
                <a:solidFill>
                  <a:srgbClr val="FF0000"/>
                </a:solidFill>
              </a:rPr>
              <a:t>an address</a:t>
            </a:r>
          </a:p>
          <a:p>
            <a:pPr lvl="1"/>
            <a:r>
              <a:rPr lang="en-US" dirty="0" smtClean="0"/>
              <a:t>An address</a:t>
            </a:r>
            <a:r>
              <a:rPr lang="en-US" i="1" dirty="0" smtClean="0"/>
              <a:t> </a:t>
            </a:r>
            <a:r>
              <a:rPr lang="en-US" dirty="0" smtClean="0"/>
              <a:t>refers to a particular memory location, usually also associated with a variable name</a:t>
            </a:r>
            <a:endParaRPr lang="en-US" dirty="0"/>
          </a:p>
          <a:p>
            <a:pPr lvl="1"/>
            <a:r>
              <a:rPr lang="en-US" dirty="0" smtClean="0"/>
              <a:t>Name comes from the fact that you can say that it </a:t>
            </a:r>
            <a:r>
              <a:rPr lang="en-US" i="1" dirty="0" smtClean="0"/>
              <a:t>points </a:t>
            </a:r>
            <a:r>
              <a:rPr lang="en-US" dirty="0" smtClean="0"/>
              <a:t>to a memory location</a:t>
            </a:r>
          </a:p>
        </p:txBody>
      </p:sp>
      <p:sp>
        <p:nvSpPr>
          <p:cNvPr id="35" name="Date Placeholder 34"/>
          <p:cNvSpPr>
            <a:spLocks noGrp="1"/>
          </p:cNvSpPr>
          <p:nvPr>
            <p:ph type="dt" sz="half" idx="10"/>
          </p:nvPr>
        </p:nvSpPr>
        <p:spPr/>
        <p:txBody>
          <a:bodyPr/>
          <a:lstStyle/>
          <a:p>
            <a:r>
              <a:rPr lang="en-US" smtClean="0"/>
              <a:t>6/19/2012</a:t>
            </a:r>
            <a:endParaRPr lang="en-US"/>
          </a:p>
        </p:txBody>
      </p:sp>
      <p:sp>
        <p:nvSpPr>
          <p:cNvPr id="37" name="Footer Placeholder 36"/>
          <p:cNvSpPr>
            <a:spLocks noGrp="1"/>
          </p:cNvSpPr>
          <p:nvPr>
            <p:ph type="ftr" sz="quarter" idx="11"/>
          </p:nvPr>
        </p:nvSpPr>
        <p:spPr/>
        <p:txBody>
          <a:bodyPr/>
          <a:lstStyle/>
          <a:p>
            <a:r>
              <a:rPr lang="en-US" smtClean="0"/>
              <a:t>Summer 2012 -- Lecture #2</a:t>
            </a:r>
            <a:endParaRPr lang="en-US" dirty="0"/>
          </a:p>
        </p:txBody>
      </p:sp>
      <p:sp>
        <p:nvSpPr>
          <p:cNvPr id="36" name="Slide Number Placeholder 35"/>
          <p:cNvSpPr>
            <a:spLocks noGrp="1"/>
          </p:cNvSpPr>
          <p:nvPr>
            <p:ph type="sldNum" sz="quarter" idx="12"/>
          </p:nvPr>
        </p:nvSpPr>
        <p:spPr/>
        <p:txBody>
          <a:bodyPr/>
          <a:lstStyle/>
          <a:p>
            <a:fld id="{3CC63E4C-4642-794D-A2FD-70F6B81535F5}" type="slidenum">
              <a:rPr lang="en-US" smtClean="0"/>
              <a:pPr/>
              <a:t>38</a:t>
            </a:fld>
            <a:endParaRPr lang="en-US"/>
          </a:p>
        </p:txBody>
      </p:sp>
      <p:sp>
        <p:nvSpPr>
          <p:cNvPr id="1512480" name="Text Box 32"/>
          <p:cNvSpPr txBox="1">
            <a:spLocks noChangeArrowheads="1"/>
          </p:cNvSpPr>
          <p:nvPr/>
        </p:nvSpPr>
        <p:spPr bwMode="auto">
          <a:xfrm>
            <a:off x="7080250" y="5678488"/>
            <a:ext cx="325438" cy="396875"/>
          </a:xfrm>
          <a:prstGeom prst="rect">
            <a:avLst/>
          </a:prstGeom>
          <a:noFill/>
          <a:ln w="12700">
            <a:noFill/>
            <a:miter lim="800000"/>
            <a:headEnd/>
            <a:tailEnd/>
          </a:ln>
        </p:spPr>
        <p:txBody>
          <a:bodyPr wrap="none">
            <a:prstTxWarp prst="textNoShape">
              <a:avLst/>
            </a:prstTxWarp>
            <a:spAutoFit/>
          </a:bodyPr>
          <a:lstStyle/>
          <a:p>
            <a:r>
              <a:rPr lang="en-US" sz="2000" dirty="0">
                <a:solidFill>
                  <a:srgbClr val="FF0000"/>
                </a:solidFill>
              </a:rPr>
              <a:t>p</a:t>
            </a:r>
          </a:p>
        </p:txBody>
      </p:sp>
      <p:sp>
        <p:nvSpPr>
          <p:cNvPr id="1512481" name="Text Box 33"/>
          <p:cNvSpPr txBox="1">
            <a:spLocks noChangeArrowheads="1"/>
          </p:cNvSpPr>
          <p:nvPr/>
        </p:nvSpPr>
        <p:spPr bwMode="auto">
          <a:xfrm>
            <a:off x="6926942" y="5389563"/>
            <a:ext cx="535724" cy="369332"/>
          </a:xfrm>
          <a:prstGeom prst="rect">
            <a:avLst/>
          </a:prstGeom>
          <a:noFill/>
          <a:ln w="12700">
            <a:noFill/>
            <a:miter lim="800000"/>
            <a:headEnd/>
            <a:tailEnd/>
          </a:ln>
        </p:spPr>
        <p:txBody>
          <a:bodyPr wrap="none">
            <a:prstTxWarp prst="textNoShape">
              <a:avLst/>
            </a:prstTxWarp>
            <a:spAutoFit/>
          </a:bodyPr>
          <a:lstStyle/>
          <a:p>
            <a:r>
              <a:rPr lang="en-US" sz="1800" dirty="0">
                <a:solidFill>
                  <a:schemeClr val="accent1"/>
                </a:solidFill>
              </a:rPr>
              <a:t>104</a:t>
            </a:r>
            <a:endParaRPr lang="en-US" sz="2000" dirty="0">
              <a:solidFill>
                <a:schemeClr val="accent1"/>
              </a:solidFill>
            </a:endParaRPr>
          </a:p>
        </p:txBody>
      </p:sp>
      <p:cxnSp>
        <p:nvCxnSpPr>
          <p:cNvPr id="1512482" name="AutoShape 34"/>
          <p:cNvCxnSpPr>
            <a:cxnSpLocks noChangeShapeType="1"/>
          </p:cNvCxnSpPr>
          <p:nvPr/>
        </p:nvCxnSpPr>
        <p:spPr bwMode="auto">
          <a:xfrm rot="5400000" flipH="1">
            <a:off x="5222875" y="3412867"/>
            <a:ext cx="265113" cy="3700463"/>
          </a:xfrm>
          <a:prstGeom prst="curvedConnector3">
            <a:avLst>
              <a:gd name="adj1" fmla="val 342514"/>
            </a:avLst>
          </a:prstGeom>
          <a:noFill/>
          <a:ln w="12700">
            <a:solidFill>
              <a:schemeClr val="tx1"/>
            </a:solidFill>
            <a:round/>
            <a:headEnd/>
            <a:tailEnd type="triangle" w="med" len="med"/>
          </a:ln>
        </p:spPr>
      </p:cxnSp>
      <p:grpSp>
        <p:nvGrpSpPr>
          <p:cNvPr id="12" name="Group 11"/>
          <p:cNvGrpSpPr/>
          <p:nvPr/>
        </p:nvGrpSpPr>
        <p:grpSpPr>
          <a:xfrm>
            <a:off x="373063" y="4484154"/>
            <a:ext cx="7950202" cy="1628777"/>
            <a:chOff x="373063" y="4484154"/>
            <a:chExt cx="7950202" cy="1628777"/>
          </a:xfrm>
        </p:grpSpPr>
        <p:grpSp>
          <p:nvGrpSpPr>
            <p:cNvPr id="2" name="Group 4"/>
            <p:cNvGrpSpPr>
              <a:grpSpLocks/>
            </p:cNvGrpSpPr>
            <p:nvPr/>
          </p:nvGrpSpPr>
          <p:grpSpPr bwMode="auto">
            <a:xfrm>
              <a:off x="373063" y="4484154"/>
              <a:ext cx="7950202" cy="1628777"/>
              <a:chOff x="235" y="2629"/>
              <a:chExt cx="5008" cy="1026"/>
            </a:xfrm>
          </p:grpSpPr>
          <p:grpSp>
            <p:nvGrpSpPr>
              <p:cNvPr id="3" name="Group 5"/>
              <p:cNvGrpSpPr>
                <a:grpSpLocks/>
              </p:cNvGrpSpPr>
              <p:nvPr/>
            </p:nvGrpSpPr>
            <p:grpSpPr bwMode="auto">
              <a:xfrm>
                <a:off x="912" y="3024"/>
                <a:ext cx="4331" cy="398"/>
                <a:chOff x="288" y="3216"/>
                <a:chExt cx="4331" cy="398"/>
              </a:xfrm>
            </p:grpSpPr>
            <p:sp>
              <p:nvSpPr>
                <p:cNvPr id="37903" name="Rectangle 6"/>
                <p:cNvSpPr>
                  <a:spLocks noChangeArrowheads="1"/>
                </p:cNvSpPr>
                <p:nvPr/>
              </p:nvSpPr>
              <p:spPr bwMode="auto">
                <a:xfrm>
                  <a:off x="67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4" name="Rectangle 7"/>
                <p:cNvSpPr>
                  <a:spLocks noChangeArrowheads="1"/>
                </p:cNvSpPr>
                <p:nvPr/>
              </p:nvSpPr>
              <p:spPr bwMode="auto">
                <a:xfrm>
                  <a:off x="91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5" name="Rectangle 8"/>
                <p:cNvSpPr>
                  <a:spLocks noChangeArrowheads="1"/>
                </p:cNvSpPr>
                <p:nvPr/>
              </p:nvSpPr>
              <p:spPr bwMode="auto">
                <a:xfrm>
                  <a:off x="115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6" name="Rectangle 9"/>
                <p:cNvSpPr>
                  <a:spLocks noChangeArrowheads="1"/>
                </p:cNvSpPr>
                <p:nvPr/>
              </p:nvSpPr>
              <p:spPr bwMode="auto">
                <a:xfrm>
                  <a:off x="163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7" name="Rectangle 10"/>
                <p:cNvSpPr>
                  <a:spLocks noChangeArrowheads="1"/>
                </p:cNvSpPr>
                <p:nvPr/>
              </p:nvSpPr>
              <p:spPr bwMode="auto">
                <a:xfrm>
                  <a:off x="139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8" name="Rectangle 11"/>
                <p:cNvSpPr>
                  <a:spLocks noChangeArrowheads="1"/>
                </p:cNvSpPr>
                <p:nvPr/>
              </p:nvSpPr>
              <p:spPr bwMode="auto">
                <a:xfrm>
                  <a:off x="187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09" name="Rectangle 12"/>
                <p:cNvSpPr>
                  <a:spLocks noChangeArrowheads="1"/>
                </p:cNvSpPr>
                <p:nvPr/>
              </p:nvSpPr>
              <p:spPr bwMode="auto">
                <a:xfrm>
                  <a:off x="211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0" name="Rectangle 13"/>
                <p:cNvSpPr>
                  <a:spLocks noChangeArrowheads="1"/>
                </p:cNvSpPr>
                <p:nvPr/>
              </p:nvSpPr>
              <p:spPr bwMode="auto">
                <a:xfrm>
                  <a:off x="235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1" name="Rectangle 14"/>
                <p:cNvSpPr>
                  <a:spLocks noChangeArrowheads="1"/>
                </p:cNvSpPr>
                <p:nvPr/>
              </p:nvSpPr>
              <p:spPr bwMode="auto">
                <a:xfrm>
                  <a:off x="259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2" name="Rectangle 15"/>
                <p:cNvSpPr>
                  <a:spLocks noChangeArrowheads="1"/>
                </p:cNvSpPr>
                <p:nvPr/>
              </p:nvSpPr>
              <p:spPr bwMode="auto">
                <a:xfrm>
                  <a:off x="283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3" name="Rectangle 16"/>
                <p:cNvSpPr>
                  <a:spLocks noChangeArrowheads="1"/>
                </p:cNvSpPr>
                <p:nvPr/>
              </p:nvSpPr>
              <p:spPr bwMode="auto">
                <a:xfrm>
                  <a:off x="307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4" name="Rectangle 17"/>
                <p:cNvSpPr>
                  <a:spLocks noChangeArrowheads="1"/>
                </p:cNvSpPr>
                <p:nvPr/>
              </p:nvSpPr>
              <p:spPr bwMode="auto">
                <a:xfrm>
                  <a:off x="331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5" name="Rectangle 18"/>
                <p:cNvSpPr>
                  <a:spLocks noChangeArrowheads="1"/>
                </p:cNvSpPr>
                <p:nvPr/>
              </p:nvSpPr>
              <p:spPr bwMode="auto">
                <a:xfrm>
                  <a:off x="355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6" name="Rectangle 19"/>
                <p:cNvSpPr>
                  <a:spLocks noChangeArrowheads="1"/>
                </p:cNvSpPr>
                <p:nvPr/>
              </p:nvSpPr>
              <p:spPr bwMode="auto">
                <a:xfrm>
                  <a:off x="379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7" name="Rectangle 20"/>
                <p:cNvSpPr>
                  <a:spLocks noChangeArrowheads="1"/>
                </p:cNvSpPr>
                <p:nvPr/>
              </p:nvSpPr>
              <p:spPr bwMode="auto">
                <a:xfrm>
                  <a:off x="4032" y="3408"/>
                  <a:ext cx="240" cy="192"/>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918" name="Text Box 21"/>
                <p:cNvSpPr txBox="1">
                  <a:spLocks noChangeArrowheads="1"/>
                </p:cNvSpPr>
                <p:nvPr/>
              </p:nvSpPr>
              <p:spPr bwMode="auto">
                <a:xfrm>
                  <a:off x="1382" y="3383"/>
                  <a:ext cx="276" cy="231"/>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23</a:t>
                  </a:r>
                  <a:endParaRPr lang="en-US" sz="2000"/>
                </a:p>
              </p:txBody>
            </p:sp>
            <p:sp>
              <p:nvSpPr>
                <p:cNvPr id="37919" name="Text Box 22"/>
                <p:cNvSpPr txBox="1">
                  <a:spLocks noChangeArrowheads="1"/>
                </p:cNvSpPr>
                <p:nvPr/>
              </p:nvSpPr>
              <p:spPr bwMode="auto">
                <a:xfrm>
                  <a:off x="2822" y="3383"/>
                  <a:ext cx="276" cy="231"/>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42</a:t>
                  </a:r>
                  <a:endParaRPr lang="en-US" sz="2000"/>
                </a:p>
              </p:txBody>
            </p:sp>
            <p:sp>
              <p:nvSpPr>
                <p:cNvPr id="37920" name="Text Box 23"/>
                <p:cNvSpPr txBox="1">
                  <a:spLocks noChangeArrowheads="1"/>
                </p:cNvSpPr>
                <p:nvPr/>
              </p:nvSpPr>
              <p:spPr bwMode="auto">
                <a:xfrm>
                  <a:off x="4272" y="3273"/>
                  <a:ext cx="347" cy="327"/>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 </a:t>
                  </a:r>
                  <a:r>
                    <a:rPr lang="en-US" sz="2800">
                      <a:solidFill>
                        <a:schemeClr val="tx1"/>
                      </a:solidFill>
                    </a:rPr>
                    <a:t>...</a:t>
                  </a:r>
                  <a:endParaRPr lang="en-US" sz="2000"/>
                </a:p>
              </p:txBody>
            </p:sp>
            <p:sp>
              <p:nvSpPr>
                <p:cNvPr id="37921" name="Text Box 24"/>
                <p:cNvSpPr txBox="1">
                  <a:spLocks noChangeArrowheads="1"/>
                </p:cNvSpPr>
                <p:nvPr/>
              </p:nvSpPr>
              <p:spPr bwMode="auto">
                <a:xfrm>
                  <a:off x="288" y="3273"/>
                  <a:ext cx="347" cy="327"/>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 </a:t>
                  </a:r>
                  <a:r>
                    <a:rPr lang="en-US" sz="2800">
                      <a:solidFill>
                        <a:schemeClr val="tx1"/>
                      </a:solidFill>
                    </a:rPr>
                    <a:t>...</a:t>
                  </a:r>
                  <a:endParaRPr lang="en-US" sz="2000"/>
                </a:p>
              </p:txBody>
            </p:sp>
            <p:sp>
              <p:nvSpPr>
                <p:cNvPr id="37922" name="Text Box 25"/>
                <p:cNvSpPr txBox="1">
                  <a:spLocks noChangeArrowheads="1"/>
                </p:cNvSpPr>
                <p:nvPr/>
              </p:nvSpPr>
              <p:spPr bwMode="auto">
                <a:xfrm>
                  <a:off x="624" y="3216"/>
                  <a:ext cx="1420" cy="223"/>
                </a:xfrm>
                <a:prstGeom prst="rect">
                  <a:avLst/>
                </a:prstGeom>
                <a:noFill/>
                <a:ln w="12700">
                  <a:noFill/>
                  <a:miter lim="800000"/>
                  <a:headEnd/>
                  <a:tailEnd/>
                </a:ln>
              </p:spPr>
              <p:txBody>
                <a:bodyPr wrap="none">
                  <a:prstTxWarp prst="textNoShape">
                    <a:avLst/>
                  </a:prstTxWarp>
                  <a:spAutoFit/>
                </a:bodyPr>
                <a:lstStyle/>
                <a:p>
                  <a:r>
                    <a:rPr lang="en-US" sz="1700" dirty="0">
                      <a:solidFill>
                        <a:schemeClr val="accent1"/>
                      </a:solidFill>
                    </a:rPr>
                    <a:t>101 102 103 104 105 ...</a:t>
                  </a:r>
                </a:p>
              </p:txBody>
            </p:sp>
          </p:grpSp>
          <p:sp>
            <p:nvSpPr>
              <p:cNvPr id="37897" name="Text Box 26"/>
              <p:cNvSpPr txBox="1">
                <a:spLocks noChangeArrowheads="1"/>
              </p:cNvSpPr>
              <p:nvPr/>
            </p:nvSpPr>
            <p:spPr bwMode="auto">
              <a:xfrm>
                <a:off x="2044" y="3360"/>
                <a:ext cx="212" cy="288"/>
              </a:xfrm>
              <a:prstGeom prst="rect">
                <a:avLst/>
              </a:prstGeom>
              <a:noFill/>
              <a:ln w="12700">
                <a:noFill/>
                <a:miter lim="800000"/>
                <a:headEnd/>
                <a:tailEnd/>
              </a:ln>
            </p:spPr>
            <p:txBody>
              <a:bodyPr wrap="none">
                <a:prstTxWarp prst="textNoShape">
                  <a:avLst/>
                </a:prstTxWarp>
                <a:spAutoFit/>
              </a:bodyPr>
              <a:lstStyle/>
              <a:p>
                <a:r>
                  <a:rPr lang="en-US" sz="2400">
                    <a:solidFill>
                      <a:schemeClr val="tx1"/>
                    </a:solidFill>
                  </a:rPr>
                  <a:t>x</a:t>
                </a:r>
                <a:endParaRPr lang="en-US" sz="2000"/>
              </a:p>
            </p:txBody>
          </p:sp>
          <p:sp>
            <p:nvSpPr>
              <p:cNvPr id="37898" name="Text Box 27"/>
              <p:cNvSpPr txBox="1">
                <a:spLocks noChangeArrowheads="1"/>
              </p:cNvSpPr>
              <p:nvPr/>
            </p:nvSpPr>
            <p:spPr bwMode="auto">
              <a:xfrm>
                <a:off x="3500" y="3367"/>
                <a:ext cx="19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y</a:t>
                </a:r>
                <a:endParaRPr lang="en-US" sz="2000"/>
              </a:p>
            </p:txBody>
          </p:sp>
          <p:cxnSp>
            <p:nvCxnSpPr>
              <p:cNvPr id="37899" name="AutoShape 28"/>
              <p:cNvCxnSpPr>
                <a:cxnSpLocks noChangeShapeType="1"/>
                <a:endCxn id="37922" idx="1"/>
              </p:cNvCxnSpPr>
              <p:nvPr/>
            </p:nvCxnSpPr>
            <p:spPr bwMode="auto">
              <a:xfrm>
                <a:off x="831" y="2745"/>
                <a:ext cx="417" cy="391"/>
              </a:xfrm>
              <a:prstGeom prst="curvedConnector3">
                <a:avLst>
                  <a:gd name="adj1" fmla="val 50000"/>
                </a:avLst>
              </a:prstGeom>
              <a:noFill/>
              <a:ln w="12700">
                <a:solidFill>
                  <a:schemeClr val="tx1"/>
                </a:solidFill>
                <a:round/>
                <a:headEnd/>
                <a:tailEnd type="triangle" w="med" len="med"/>
              </a:ln>
            </p:spPr>
          </p:cxnSp>
          <p:sp>
            <p:nvSpPr>
              <p:cNvPr id="37901" name="Text Box 30"/>
              <p:cNvSpPr txBox="1">
                <a:spLocks noChangeArrowheads="1"/>
              </p:cNvSpPr>
              <p:nvPr/>
            </p:nvSpPr>
            <p:spPr bwMode="auto">
              <a:xfrm>
                <a:off x="249" y="2629"/>
                <a:ext cx="663" cy="407"/>
              </a:xfrm>
              <a:prstGeom prst="rect">
                <a:avLst/>
              </a:prstGeom>
              <a:noFill/>
              <a:ln w="12700">
                <a:noFill/>
                <a:miter lim="800000"/>
                <a:headEnd/>
                <a:tailEnd/>
              </a:ln>
            </p:spPr>
            <p:txBody>
              <a:bodyPr wrap="none">
                <a:prstTxWarp prst="textNoShape">
                  <a:avLst/>
                </a:prstTxWarp>
                <a:spAutoFit/>
              </a:bodyPr>
              <a:lstStyle/>
              <a:p>
                <a:r>
                  <a:rPr lang="en-US" dirty="0">
                    <a:solidFill>
                      <a:schemeClr val="tx1"/>
                    </a:solidFill>
                  </a:rPr>
                  <a:t>Location </a:t>
                </a:r>
                <a:endParaRPr lang="en-US" dirty="0" smtClean="0">
                  <a:solidFill>
                    <a:schemeClr val="tx1"/>
                  </a:solidFill>
                </a:endParaRPr>
              </a:p>
              <a:p>
                <a:r>
                  <a:rPr lang="en-US" dirty="0" smtClean="0">
                    <a:solidFill>
                      <a:schemeClr val="tx1"/>
                    </a:solidFill>
                  </a:rPr>
                  <a:t>(</a:t>
                </a:r>
                <a:r>
                  <a:rPr lang="en-US" dirty="0">
                    <a:solidFill>
                      <a:schemeClr val="tx1"/>
                    </a:solidFill>
                  </a:rPr>
                  <a:t>address)</a:t>
                </a:r>
                <a:endParaRPr lang="en-US" dirty="0"/>
              </a:p>
            </p:txBody>
          </p:sp>
          <p:sp>
            <p:nvSpPr>
              <p:cNvPr id="37902" name="Text Box 31"/>
              <p:cNvSpPr txBox="1">
                <a:spLocks noChangeArrowheads="1"/>
              </p:cNvSpPr>
              <p:nvPr/>
            </p:nvSpPr>
            <p:spPr bwMode="auto">
              <a:xfrm>
                <a:off x="235" y="3422"/>
                <a:ext cx="1022" cy="233"/>
              </a:xfrm>
              <a:prstGeom prst="rect">
                <a:avLst/>
              </a:prstGeom>
              <a:noFill/>
              <a:ln w="12700">
                <a:noFill/>
                <a:miter lim="800000"/>
                <a:headEnd/>
                <a:tailEnd/>
              </a:ln>
            </p:spPr>
            <p:txBody>
              <a:bodyPr wrap="none">
                <a:prstTxWarp prst="textNoShape">
                  <a:avLst/>
                </a:prstTxWarp>
                <a:spAutoFit/>
              </a:bodyPr>
              <a:lstStyle/>
              <a:p>
                <a:r>
                  <a:rPr lang="en-US" dirty="0" smtClean="0"/>
                  <a:t>V</a:t>
                </a:r>
                <a:r>
                  <a:rPr lang="en-US" dirty="0" smtClean="0">
                    <a:solidFill>
                      <a:schemeClr val="tx1"/>
                    </a:solidFill>
                  </a:rPr>
                  <a:t>ariable names</a:t>
                </a:r>
                <a:endParaRPr lang="en-US" dirty="0"/>
              </a:p>
            </p:txBody>
          </p:sp>
        </p:grpSp>
        <p:sp>
          <p:nvSpPr>
            <p:cNvPr id="5" name="Arc 4"/>
            <p:cNvSpPr/>
            <p:nvPr/>
          </p:nvSpPr>
          <p:spPr>
            <a:xfrm>
              <a:off x="471377" y="5368078"/>
              <a:ext cx="1509823" cy="214312"/>
            </a:xfrm>
            <a:prstGeom prst="arc">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630902" y="5196758"/>
              <a:ext cx="687646" cy="369332"/>
            </a:xfrm>
            <a:prstGeom prst="rect">
              <a:avLst/>
            </a:prstGeom>
            <a:noFill/>
          </p:spPr>
          <p:txBody>
            <a:bodyPr wrap="square" rtlCol="0">
              <a:spAutoFit/>
            </a:bodyPr>
            <a:lstStyle/>
            <a:p>
              <a:r>
                <a:rPr lang="en-US" dirty="0" smtClean="0"/>
                <a:t>Data</a:t>
              </a:r>
              <a:endParaRPr lang="en-US" dirty="0"/>
            </a:p>
          </p:txBody>
        </p:sp>
        <p:cxnSp>
          <p:nvCxnSpPr>
            <p:cNvPr id="11" name="Straight Arrow Connector 10"/>
            <p:cNvCxnSpPr>
              <a:stCxn id="37902" idx="3"/>
            </p:cNvCxnSpPr>
            <p:nvPr/>
          </p:nvCxnSpPr>
          <p:spPr>
            <a:xfrm flipV="1">
              <a:off x="1995488" y="5927027"/>
              <a:ext cx="1189038" cy="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24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512482"/>
                                        </p:tgtEl>
                                        <p:attrNameLst>
                                          <p:attrName>style.visibility</p:attrName>
                                        </p:attrNameLst>
                                      </p:cBhvr>
                                      <p:to>
                                        <p:strVal val="visible"/>
                                      </p:to>
                                    </p:set>
                                    <p:animEffect transition="in" filter="wipe(right)">
                                      <p:cBhvr>
                                        <p:cTn id="15" dur="500"/>
                                        <p:tgtEl>
                                          <p:spTgt spid="151248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512481"/>
                                        </p:tgtEl>
                                        <p:attrNameLst>
                                          <p:attrName>style.visibility</p:attrName>
                                        </p:attrNameLst>
                                      </p:cBhvr>
                                      <p:to>
                                        <p:strVal val="visible"/>
                                      </p:to>
                                    </p:set>
                                    <p:animEffect transition="in" filter="dissolve">
                                      <p:cBhvr>
                                        <p:cTn id="20" dur="500"/>
                                        <p:tgtEl>
                                          <p:spTgt spid="1512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2480" grpId="0" autoUpdateAnimBg="0"/>
      <p:bldP spid="1512481"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Pointer Syntax</a:t>
            </a:r>
            <a:endParaRPr lang="en-US" dirty="0">
              <a:solidFill>
                <a:schemeClr val="accent1"/>
              </a:solidFill>
            </a:endParaRPr>
          </a:p>
        </p:txBody>
      </p:sp>
      <p:sp>
        <p:nvSpPr>
          <p:cNvPr id="7" name="Content Placeholder 6"/>
          <p:cNvSpPr>
            <a:spLocks noGrp="1"/>
          </p:cNvSpPr>
          <p:nvPr>
            <p:ph idx="1"/>
          </p:nvPr>
        </p:nvSpPr>
        <p:spPr>
          <a:xfrm>
            <a:off x="457200" y="1600200"/>
            <a:ext cx="8229600" cy="4822371"/>
          </a:xfrm>
        </p:spPr>
        <p:txBody>
          <a:bodyPr>
            <a:normAutofit/>
          </a:bodyPr>
          <a:lstStyle/>
          <a:p>
            <a:r>
              <a:rPr lang="en-US" sz="3000" dirty="0" smtClean="0">
                <a:latin typeface="Courier New" pitchFamily="49" charset="0"/>
                <a:cs typeface="Courier New" pitchFamily="49" charset="0"/>
              </a:rPr>
              <a:t>int </a:t>
            </a:r>
            <a:r>
              <a:rPr lang="en-US" sz="3000" dirty="0" smtClean="0">
                <a:solidFill>
                  <a:srgbClr val="FF0000"/>
                </a:solidFill>
                <a:latin typeface="Courier New" pitchFamily="49" charset="0"/>
                <a:cs typeface="Courier New" pitchFamily="49" charset="0"/>
              </a:rPr>
              <a:t>*</a:t>
            </a:r>
            <a:r>
              <a:rPr lang="en-US" sz="3000" dirty="0" err="1" smtClean="0">
                <a:solidFill>
                  <a:srgbClr val="FF0000"/>
                </a:solidFill>
                <a:latin typeface="Courier New" pitchFamily="49" charset="0"/>
                <a:cs typeface="Courier New" pitchFamily="49" charset="0"/>
              </a:rPr>
              <a:t>x</a:t>
            </a:r>
            <a:r>
              <a:rPr lang="en-US" sz="3000" dirty="0" smtClean="0">
                <a:latin typeface="Courier New" pitchFamily="49" charset="0"/>
                <a:cs typeface="Courier New" pitchFamily="49" charset="0"/>
              </a:rPr>
              <a:t>;</a:t>
            </a:r>
          </a:p>
          <a:p>
            <a:pPr lvl="1"/>
            <a:r>
              <a:rPr lang="en-US" dirty="0" smtClean="0"/>
              <a:t>Declare </a:t>
            </a:r>
            <a:r>
              <a:rPr lang="en-US" dirty="0" smtClean="0">
                <a:solidFill>
                  <a:srgbClr val="FF0000"/>
                </a:solidFill>
              </a:rPr>
              <a:t>variable </a:t>
            </a:r>
            <a:r>
              <a:rPr lang="en-US" sz="2600" dirty="0" smtClean="0">
                <a:solidFill>
                  <a:srgbClr val="FF0000"/>
                </a:solidFill>
                <a:latin typeface="Courier New" pitchFamily="49" charset="0"/>
                <a:cs typeface="Courier New" pitchFamily="49" charset="0"/>
              </a:rPr>
              <a:t>x</a:t>
            </a:r>
            <a:r>
              <a:rPr lang="en-US" dirty="0" smtClean="0">
                <a:solidFill>
                  <a:srgbClr val="FF0000"/>
                </a:solidFill>
              </a:rPr>
              <a:t> the address of</a:t>
            </a:r>
            <a:r>
              <a:rPr lang="en-US" dirty="0" smtClean="0">
                <a:solidFill>
                  <a:srgbClr val="0000FF"/>
                </a:solidFill>
              </a:rPr>
              <a:t> </a:t>
            </a:r>
            <a:r>
              <a:rPr lang="en-US" dirty="0" smtClean="0"/>
              <a:t>an </a:t>
            </a:r>
            <a:r>
              <a:rPr lang="en-US" sz="2600" dirty="0" smtClean="0">
                <a:latin typeface="Courier New" pitchFamily="49" charset="0"/>
                <a:cs typeface="Courier New" pitchFamily="49" charset="0"/>
              </a:rPr>
              <a:t>int</a:t>
            </a:r>
          </a:p>
          <a:p>
            <a:r>
              <a:rPr lang="en-US" sz="3000" dirty="0" err="1" smtClean="0">
                <a:latin typeface="Courier New" pitchFamily="49" charset="0"/>
                <a:cs typeface="Courier New" pitchFamily="49" charset="0"/>
              </a:rPr>
              <a:t>x</a:t>
            </a:r>
            <a:r>
              <a:rPr lang="en-US" sz="3000" dirty="0" smtClean="0">
                <a:latin typeface="Courier New" pitchFamily="49" charset="0"/>
                <a:cs typeface="Courier New" pitchFamily="49" charset="0"/>
              </a:rPr>
              <a:t> = </a:t>
            </a:r>
            <a:r>
              <a:rPr lang="en-US" sz="3000" dirty="0" smtClean="0">
                <a:solidFill>
                  <a:srgbClr val="FF0000"/>
                </a:solidFill>
                <a:latin typeface="Courier New" pitchFamily="49" charset="0"/>
                <a:cs typeface="Courier New" pitchFamily="49" charset="0"/>
              </a:rPr>
              <a:t>&amp;</a:t>
            </a:r>
            <a:r>
              <a:rPr lang="en-US" sz="3000" dirty="0" err="1" smtClean="0">
                <a:solidFill>
                  <a:srgbClr val="FF0000"/>
                </a:solidFill>
                <a:latin typeface="Courier New" pitchFamily="49" charset="0"/>
                <a:cs typeface="Courier New" pitchFamily="49" charset="0"/>
              </a:rPr>
              <a:t>y</a:t>
            </a:r>
            <a:r>
              <a:rPr lang="en-US" sz="3000" dirty="0" smtClean="0">
                <a:latin typeface="Courier New" pitchFamily="49" charset="0"/>
                <a:cs typeface="Courier New" pitchFamily="49" charset="0"/>
              </a:rPr>
              <a:t>;</a:t>
            </a:r>
          </a:p>
          <a:p>
            <a:pPr lvl="1"/>
            <a:r>
              <a:rPr lang="en-US" dirty="0" smtClean="0"/>
              <a:t>Assigns </a:t>
            </a:r>
            <a:r>
              <a:rPr lang="en-US" dirty="0" smtClean="0">
                <a:solidFill>
                  <a:srgbClr val="FF0000"/>
                </a:solidFill>
              </a:rPr>
              <a:t>address of </a:t>
            </a:r>
            <a:r>
              <a:rPr lang="en-US" sz="2600" dirty="0" smtClean="0">
                <a:solidFill>
                  <a:srgbClr val="FF0000"/>
                </a:solidFill>
                <a:latin typeface="Courier New" pitchFamily="49" charset="0"/>
                <a:cs typeface="Courier New" pitchFamily="49" charset="0"/>
              </a:rPr>
              <a:t>y</a:t>
            </a:r>
            <a:r>
              <a:rPr lang="en-US" dirty="0" smtClean="0"/>
              <a:t> to </a:t>
            </a:r>
            <a:r>
              <a:rPr lang="en-US" sz="2600" dirty="0" smtClean="0">
                <a:latin typeface="Courier New" pitchFamily="49" charset="0"/>
                <a:cs typeface="Courier New" pitchFamily="49" charset="0"/>
              </a:rPr>
              <a:t>x</a:t>
            </a:r>
          </a:p>
          <a:p>
            <a:pPr lvl="1"/>
            <a:r>
              <a:rPr lang="en-US" sz="2600" dirty="0" smtClean="0">
                <a:solidFill>
                  <a:srgbClr val="FF0000"/>
                </a:solidFill>
                <a:latin typeface="Courier New" pitchFamily="49" charset="0"/>
                <a:cs typeface="Courier New" pitchFamily="49" charset="0"/>
              </a:rPr>
              <a:t>&amp;</a:t>
            </a:r>
            <a:r>
              <a:rPr lang="en-US" dirty="0" smtClean="0"/>
              <a:t> called the “address operator” in this context</a:t>
            </a:r>
            <a:endParaRPr lang="en-US" dirty="0" smtClean="0">
              <a:latin typeface="Courier"/>
              <a:cs typeface="Courier"/>
            </a:endParaRPr>
          </a:p>
          <a:p>
            <a:r>
              <a:rPr lang="en-US" sz="3000" dirty="0" smtClean="0">
                <a:latin typeface="Courier New" pitchFamily="49" charset="0"/>
                <a:cs typeface="Courier New" pitchFamily="49" charset="0"/>
              </a:rPr>
              <a:t>z = </a:t>
            </a:r>
            <a:r>
              <a:rPr lang="en-US" sz="3000" dirty="0" smtClean="0">
                <a:solidFill>
                  <a:srgbClr val="FF0000"/>
                </a:solidFill>
                <a:latin typeface="Courier New" pitchFamily="49" charset="0"/>
                <a:cs typeface="Courier New" pitchFamily="49" charset="0"/>
              </a:rPr>
              <a:t>*x</a:t>
            </a:r>
            <a:r>
              <a:rPr lang="en-US" sz="3000" dirty="0" smtClean="0">
                <a:latin typeface="Courier New" pitchFamily="49" charset="0"/>
                <a:cs typeface="Courier New" pitchFamily="49" charset="0"/>
              </a:rPr>
              <a:t>;</a:t>
            </a:r>
          </a:p>
          <a:p>
            <a:pPr lvl="1"/>
            <a:r>
              <a:rPr lang="en-US" dirty="0" smtClean="0"/>
              <a:t>Assigns the </a:t>
            </a:r>
            <a:r>
              <a:rPr lang="en-US" dirty="0" smtClean="0">
                <a:solidFill>
                  <a:srgbClr val="FF0000"/>
                </a:solidFill>
              </a:rPr>
              <a:t>value at address in </a:t>
            </a:r>
            <a:r>
              <a:rPr lang="en-US" sz="2600" dirty="0" smtClean="0">
                <a:solidFill>
                  <a:srgbClr val="FF0000"/>
                </a:solidFill>
                <a:latin typeface="Courier New" pitchFamily="49" charset="0"/>
                <a:cs typeface="Courier New" pitchFamily="49" charset="0"/>
              </a:rPr>
              <a:t>x</a:t>
            </a:r>
            <a:r>
              <a:rPr lang="en-US" dirty="0" smtClean="0"/>
              <a:t> to </a:t>
            </a:r>
            <a:r>
              <a:rPr lang="en-US" sz="2600" dirty="0" smtClean="0">
                <a:latin typeface="Courier New" pitchFamily="49" charset="0"/>
                <a:cs typeface="Courier New" pitchFamily="49" charset="0"/>
              </a:rPr>
              <a:t>z</a:t>
            </a:r>
          </a:p>
          <a:p>
            <a:pPr lvl="1"/>
            <a:r>
              <a:rPr lang="en-US" sz="2600" dirty="0" smtClean="0">
                <a:solidFill>
                  <a:srgbClr val="FF0000"/>
                </a:solidFill>
                <a:latin typeface="Courier New" pitchFamily="49" charset="0"/>
                <a:cs typeface="Courier New" pitchFamily="49" charset="0"/>
              </a:rPr>
              <a:t>*</a:t>
            </a:r>
            <a:r>
              <a:rPr lang="en-US" dirty="0" smtClean="0"/>
              <a:t> called the “dereference operator” in this context</a:t>
            </a:r>
            <a:endParaRPr lang="en-US" dirty="0" smtClean="0">
              <a:latin typeface="Courier"/>
              <a:cs typeface="Courier"/>
            </a:endParaRPr>
          </a:p>
          <a:p>
            <a:pPr lvl="1"/>
            <a:endParaRPr lang="en-US" dirty="0"/>
          </a:p>
        </p:txBody>
      </p:sp>
      <p:sp>
        <p:nvSpPr>
          <p:cNvPr id="3" name="Date Placeholder 2"/>
          <p:cNvSpPr>
            <a:spLocks noGrp="1"/>
          </p:cNvSpPr>
          <p:nvPr>
            <p:ph type="dt" sz="half" idx="10"/>
          </p:nvPr>
        </p:nvSpPr>
        <p:spPr/>
        <p:txBody>
          <a:bodyPr/>
          <a:lstStyle/>
          <a:p>
            <a:r>
              <a:rPr lang="en-US" smtClean="0"/>
              <a:t>6/19/2012</a:t>
            </a:r>
            <a:endParaRPr lang="en-US"/>
          </a:p>
        </p:txBody>
      </p:sp>
      <p:sp>
        <p:nvSpPr>
          <p:cNvPr id="4" name="Footer Placeholder 3"/>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365" y="4076992"/>
            <a:ext cx="2184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4"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674" y="5264442"/>
            <a:ext cx="24257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Rectangle 5"/>
          <p:cNvSpPr>
            <a:spLocks noGrp="1" noChangeArrowheads="1"/>
          </p:cNvSpPr>
          <p:nvPr>
            <p:ph type="title"/>
          </p:nvPr>
        </p:nvSpPr>
        <p:spPr>
          <a:xfrm>
            <a:off x="0" y="274638"/>
            <a:ext cx="9144000" cy="1143000"/>
          </a:xfrm>
          <a:noFill/>
        </p:spPr>
        <p:txBody>
          <a:bodyPr>
            <a:normAutofit fontScale="90000"/>
          </a:bodyPr>
          <a:lstStyle/>
          <a:p>
            <a:pPr>
              <a:lnSpc>
                <a:spcPct val="80000"/>
              </a:lnSpc>
            </a:pPr>
            <a:r>
              <a:rPr lang="en-US" dirty="0" smtClean="0">
                <a:solidFill>
                  <a:schemeClr val="accent1"/>
                </a:solidFill>
              </a:rPr>
              <a:t>Great Idea #1: Levels </a:t>
            </a:r>
            <a:r>
              <a:rPr lang="en-US" dirty="0">
                <a:solidFill>
                  <a:schemeClr val="accent1"/>
                </a:solidFill>
              </a:rPr>
              <a:t>of </a:t>
            </a:r>
            <a:r>
              <a:rPr lang="en-US" dirty="0" smtClean="0">
                <a:solidFill>
                  <a:schemeClr val="accent1"/>
                </a:solidFill>
              </a:rPr>
              <a:t>Representation/Interpretation</a:t>
            </a:r>
            <a:endParaRPr lang="en-US" dirty="0">
              <a:solidFill>
                <a:schemeClr val="accent1"/>
              </a:solidFill>
            </a:endParaRPr>
          </a:p>
        </p:txBody>
      </p:sp>
      <p:sp>
        <p:nvSpPr>
          <p:cNvPr id="26" name="Date Placeholder 25"/>
          <p:cNvSpPr>
            <a:spLocks noGrp="1"/>
          </p:cNvSpPr>
          <p:nvPr>
            <p:ph type="dt" sz="half" idx="10"/>
          </p:nvPr>
        </p:nvSpPr>
        <p:spPr/>
        <p:txBody>
          <a:bodyPr/>
          <a:lstStyle/>
          <a:p>
            <a:r>
              <a:rPr lang="en-US" smtClean="0"/>
              <a:t>6/19/2012</a:t>
            </a:r>
            <a:endParaRPr lang="en-US"/>
          </a:p>
        </p:txBody>
      </p:sp>
      <p:sp>
        <p:nvSpPr>
          <p:cNvPr id="28" name="Footer Placeholder 27"/>
          <p:cNvSpPr>
            <a:spLocks noGrp="1"/>
          </p:cNvSpPr>
          <p:nvPr>
            <p:ph type="ftr" sz="quarter" idx="11"/>
          </p:nvPr>
        </p:nvSpPr>
        <p:spPr/>
        <p:txBody>
          <a:bodyPr/>
          <a:lstStyle/>
          <a:p>
            <a:r>
              <a:rPr lang="en-US" smtClean="0"/>
              <a:t>Summer 2012 -- Lecture #2</a:t>
            </a:r>
            <a:endParaRPr lang="en-US" dirty="0"/>
          </a:p>
        </p:txBody>
      </p:sp>
      <p:sp>
        <p:nvSpPr>
          <p:cNvPr id="27" name="Slide Number Placeholder 26"/>
          <p:cNvSpPr>
            <a:spLocks noGrp="1"/>
          </p:cNvSpPr>
          <p:nvPr>
            <p:ph type="sldNum" sz="quarter" idx="12"/>
          </p:nvPr>
        </p:nvSpPr>
        <p:spPr/>
        <p:txBody>
          <a:bodyPr/>
          <a:lstStyle/>
          <a:p>
            <a:fld id="{3CC63E4C-4642-794D-A2FD-70F6B81535F5}" type="slidenum">
              <a:rPr lang="en-US" smtClean="0"/>
              <a:pPr/>
              <a:t>4</a:t>
            </a:fld>
            <a:endParaRPr lang="en-US"/>
          </a:p>
        </p:txBody>
      </p:sp>
      <p:sp>
        <p:nvSpPr>
          <p:cNvPr id="28676" name="Rectangle 18"/>
          <p:cNvSpPr>
            <a:spLocks noGrp="1" noChangeArrowheads="1"/>
          </p:cNvSpPr>
          <p:nvPr>
            <p:ph type="body" sz="half" idx="4294967295"/>
          </p:nvPr>
        </p:nvSpPr>
        <p:spPr>
          <a:xfrm>
            <a:off x="4628821" y="2197530"/>
            <a:ext cx="3848100" cy="896937"/>
          </a:xfrm>
          <a:noFill/>
        </p:spPr>
        <p:txBody>
          <a:bodyPr>
            <a:normAutofit lnSpcReduction="10000"/>
          </a:bodyPr>
          <a:lstStyle/>
          <a:p>
            <a:pPr marL="342900" indent="-342900">
              <a:lnSpc>
                <a:spcPct val="90000"/>
              </a:lnSpc>
              <a:spcBef>
                <a:spcPct val="0"/>
              </a:spcBef>
              <a:buFont typeface="Times" charset="0"/>
              <a:buNone/>
              <a:tabLst>
                <a:tab pos="1066800" algn="l"/>
              </a:tabLst>
            </a:pPr>
            <a:r>
              <a:rPr lang="en-US" sz="1600" dirty="0" err="1">
                <a:solidFill>
                  <a:schemeClr val="accent5"/>
                </a:solidFill>
              </a:rPr>
              <a:t>lw</a:t>
            </a:r>
            <a:r>
              <a:rPr lang="en-US" sz="1600" dirty="0">
                <a:solidFill>
                  <a:schemeClr val="accent5"/>
                </a:solidFill>
              </a:rPr>
              <a:t>	  $t0, 0($2)</a:t>
            </a:r>
          </a:p>
          <a:p>
            <a:pPr marL="342900" indent="-342900">
              <a:lnSpc>
                <a:spcPct val="90000"/>
              </a:lnSpc>
              <a:spcBef>
                <a:spcPct val="0"/>
              </a:spcBef>
              <a:buFont typeface="Times" charset="0"/>
              <a:buNone/>
              <a:tabLst>
                <a:tab pos="1066800" algn="l"/>
              </a:tabLst>
            </a:pPr>
            <a:r>
              <a:rPr lang="en-US" sz="1600" dirty="0" err="1">
                <a:solidFill>
                  <a:schemeClr val="accent5"/>
                </a:solidFill>
              </a:rPr>
              <a:t>lw</a:t>
            </a:r>
            <a:r>
              <a:rPr lang="en-US" sz="1600" dirty="0">
                <a:solidFill>
                  <a:schemeClr val="accent5"/>
                </a:solidFill>
              </a:rPr>
              <a:t>	  $t1, 4($2)</a:t>
            </a:r>
          </a:p>
          <a:p>
            <a:pPr marL="342900" indent="-342900">
              <a:lnSpc>
                <a:spcPct val="90000"/>
              </a:lnSpc>
              <a:spcBef>
                <a:spcPct val="0"/>
              </a:spcBef>
              <a:buFont typeface="Times" charset="0"/>
              <a:buNone/>
              <a:tabLst>
                <a:tab pos="1066800" algn="l"/>
              </a:tabLst>
            </a:pPr>
            <a:r>
              <a:rPr lang="en-US" sz="1600" dirty="0" err="1">
                <a:solidFill>
                  <a:schemeClr val="accent5"/>
                </a:solidFill>
              </a:rPr>
              <a:t>sw</a:t>
            </a:r>
            <a:r>
              <a:rPr lang="en-US" sz="1600" dirty="0">
                <a:solidFill>
                  <a:schemeClr val="accent5"/>
                </a:solidFill>
              </a:rPr>
              <a:t>	  $t1, 0($2)</a:t>
            </a:r>
          </a:p>
          <a:p>
            <a:pPr marL="342900" indent="-342900">
              <a:spcBef>
                <a:spcPct val="0"/>
              </a:spcBef>
              <a:buFont typeface="Times" charset="0"/>
              <a:buNone/>
              <a:tabLst>
                <a:tab pos="1066800" algn="l"/>
              </a:tabLst>
            </a:pPr>
            <a:r>
              <a:rPr lang="en-US" sz="1600" dirty="0" err="1">
                <a:solidFill>
                  <a:schemeClr val="accent5"/>
                </a:solidFill>
              </a:rPr>
              <a:t>sw</a:t>
            </a:r>
            <a:r>
              <a:rPr lang="en-US" sz="1600" dirty="0">
                <a:solidFill>
                  <a:schemeClr val="accent5"/>
                </a:solidFill>
              </a:rPr>
              <a:t>	  $t0, 4($2)</a:t>
            </a:r>
          </a:p>
        </p:txBody>
      </p:sp>
      <p:sp>
        <p:nvSpPr>
          <p:cNvPr id="28678" name="Rectangle 7"/>
          <p:cNvSpPr>
            <a:spLocks noChangeArrowheads="1"/>
          </p:cNvSpPr>
          <p:nvPr/>
        </p:nvSpPr>
        <p:spPr bwMode="auto">
          <a:xfrm>
            <a:off x="1028700" y="1435290"/>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smtClean="0">
                <a:solidFill>
                  <a:schemeClr val="tx1"/>
                </a:solidFill>
              </a:rPr>
              <a:t>Higher-Level Language</a:t>
            </a:r>
            <a:br>
              <a:rPr lang="en-US" sz="1800" b="1" dirty="0" smtClean="0">
                <a:solidFill>
                  <a:schemeClr val="tx1"/>
                </a:solidFill>
              </a:rPr>
            </a:br>
            <a:r>
              <a:rPr lang="en-US" sz="1800" b="1" dirty="0" smtClean="0">
                <a:solidFill>
                  <a:schemeClr val="tx1"/>
                </a:solidFill>
              </a:rPr>
              <a:t>Program </a:t>
            </a:r>
            <a:r>
              <a:rPr lang="en-US" sz="1800" b="1" dirty="0">
                <a:solidFill>
                  <a:schemeClr val="tx1"/>
                </a:solidFill>
              </a:rPr>
              <a:t>(e.g</a:t>
            </a:r>
            <a:r>
              <a:rPr lang="en-US" sz="1800" b="1" dirty="0" smtClean="0">
                <a:solidFill>
                  <a:schemeClr val="tx1"/>
                </a:solidFill>
              </a:rPr>
              <a:t>.  C</a:t>
            </a:r>
            <a:r>
              <a:rPr lang="en-US" sz="1800" b="1" dirty="0">
                <a:solidFill>
                  <a:schemeClr val="tx1"/>
                </a:solidFill>
              </a:rPr>
              <a:t>)</a:t>
            </a:r>
          </a:p>
        </p:txBody>
      </p:sp>
      <p:sp>
        <p:nvSpPr>
          <p:cNvPr id="28679" name="Rectangle 8"/>
          <p:cNvSpPr>
            <a:spLocks noChangeArrowheads="1"/>
          </p:cNvSpPr>
          <p:nvPr/>
        </p:nvSpPr>
        <p:spPr bwMode="auto">
          <a:xfrm>
            <a:off x="1028700" y="2393659"/>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a:solidFill>
                  <a:schemeClr val="accent5"/>
                </a:solidFill>
              </a:rPr>
              <a:t>Assembly </a:t>
            </a:r>
            <a:r>
              <a:rPr lang="en-US" sz="1800" b="1" dirty="0" smtClean="0">
                <a:solidFill>
                  <a:schemeClr val="accent5"/>
                </a:solidFill>
              </a:rPr>
              <a:t>Language Program </a:t>
            </a:r>
            <a:r>
              <a:rPr lang="en-US" sz="1800" b="1" dirty="0">
                <a:solidFill>
                  <a:schemeClr val="accent5"/>
                </a:solidFill>
              </a:rPr>
              <a:t>(</a:t>
            </a:r>
            <a:r>
              <a:rPr lang="en-US" sz="1800" b="1" dirty="0" smtClean="0">
                <a:solidFill>
                  <a:schemeClr val="accent5"/>
                </a:solidFill>
              </a:rPr>
              <a:t>e.g.  MIPS</a:t>
            </a:r>
            <a:r>
              <a:rPr lang="en-US" sz="1800" b="1" dirty="0">
                <a:solidFill>
                  <a:schemeClr val="accent5"/>
                </a:solidFill>
              </a:rPr>
              <a:t>)</a:t>
            </a:r>
          </a:p>
        </p:txBody>
      </p:sp>
      <p:sp>
        <p:nvSpPr>
          <p:cNvPr id="28680" name="Rectangle 9"/>
          <p:cNvSpPr>
            <a:spLocks noChangeArrowheads="1"/>
          </p:cNvSpPr>
          <p:nvPr/>
        </p:nvSpPr>
        <p:spPr bwMode="auto">
          <a:xfrm>
            <a:off x="1028700" y="3295840"/>
            <a:ext cx="2590800" cy="522194"/>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chemeClr val="accent4"/>
                </a:solidFill>
              </a:rPr>
              <a:t>Machine </a:t>
            </a:r>
            <a:r>
              <a:rPr lang="en-US" sz="1800" b="1" dirty="0" smtClean="0">
                <a:solidFill>
                  <a:schemeClr val="accent4"/>
                </a:solidFill>
              </a:rPr>
              <a:t>Language </a:t>
            </a:r>
            <a:r>
              <a:rPr lang="en-US" sz="1800" b="1" dirty="0">
                <a:solidFill>
                  <a:schemeClr val="accent4"/>
                </a:solidFill>
              </a:rPr>
              <a:t>Program (MIPS)</a:t>
            </a:r>
          </a:p>
        </p:txBody>
      </p:sp>
      <p:sp>
        <p:nvSpPr>
          <p:cNvPr id="28681" name="Rectangle 10"/>
          <p:cNvSpPr>
            <a:spLocks noChangeArrowheads="1"/>
          </p:cNvSpPr>
          <p:nvPr/>
        </p:nvSpPr>
        <p:spPr bwMode="auto">
          <a:xfrm>
            <a:off x="304800" y="4616640"/>
            <a:ext cx="40386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chemeClr val="accent6"/>
                </a:solidFill>
              </a:rPr>
              <a:t>Hardware Architecture </a:t>
            </a:r>
            <a:r>
              <a:rPr lang="en-US" sz="1800" b="1" dirty="0" smtClean="0">
                <a:solidFill>
                  <a:schemeClr val="accent6"/>
                </a:solidFill>
              </a:rPr>
              <a:t>Description</a:t>
            </a:r>
            <a:br>
              <a:rPr lang="en-US" sz="1800" b="1" dirty="0" smtClean="0">
                <a:solidFill>
                  <a:schemeClr val="accent6"/>
                </a:solidFill>
              </a:rPr>
            </a:br>
            <a:r>
              <a:rPr lang="en-US" sz="1800" b="1" dirty="0" smtClean="0">
                <a:solidFill>
                  <a:schemeClr val="accent6"/>
                </a:solidFill>
              </a:rPr>
              <a:t>(</a:t>
            </a:r>
            <a:r>
              <a:rPr lang="en-US" sz="1800" b="1" dirty="0">
                <a:solidFill>
                  <a:schemeClr val="accent6"/>
                </a:solidFill>
              </a:rPr>
              <a:t>e.g</a:t>
            </a:r>
            <a:r>
              <a:rPr lang="en-US" sz="1800" b="1" dirty="0" smtClean="0">
                <a:solidFill>
                  <a:schemeClr val="accent6"/>
                </a:solidFill>
              </a:rPr>
              <a:t>.  </a:t>
            </a:r>
            <a:r>
              <a:rPr lang="en-US" sz="1800" b="1" dirty="0">
                <a:solidFill>
                  <a:schemeClr val="accent6"/>
                </a:solidFill>
              </a:rPr>
              <a:t>block diagrams)</a:t>
            </a:r>
            <a:r>
              <a:rPr lang="en-US" sz="1800" dirty="0">
                <a:solidFill>
                  <a:schemeClr val="accent6"/>
                </a:solidFill>
              </a:rPr>
              <a:t> </a:t>
            </a:r>
          </a:p>
        </p:txBody>
      </p:sp>
      <p:sp>
        <p:nvSpPr>
          <p:cNvPr id="28682" name="Line 11"/>
          <p:cNvSpPr>
            <a:spLocks noChangeShapeType="1"/>
          </p:cNvSpPr>
          <p:nvPr/>
        </p:nvSpPr>
        <p:spPr bwMode="auto">
          <a:xfrm>
            <a:off x="2327148" y="1984413"/>
            <a:ext cx="0" cy="40005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p>
        </p:txBody>
      </p:sp>
      <p:sp>
        <p:nvSpPr>
          <p:cNvPr id="28683" name="Rectangle 13"/>
          <p:cNvSpPr>
            <a:spLocks noChangeArrowheads="1"/>
          </p:cNvSpPr>
          <p:nvPr/>
        </p:nvSpPr>
        <p:spPr bwMode="auto">
          <a:xfrm>
            <a:off x="2413000" y="2019680"/>
            <a:ext cx="1308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rPr>
              <a:t>Compiler</a:t>
            </a:r>
          </a:p>
        </p:txBody>
      </p:sp>
      <p:sp>
        <p:nvSpPr>
          <p:cNvPr id="28684" name="Rectangle 14"/>
          <p:cNvSpPr>
            <a:spLocks noChangeArrowheads="1"/>
          </p:cNvSpPr>
          <p:nvPr/>
        </p:nvSpPr>
        <p:spPr bwMode="auto">
          <a:xfrm>
            <a:off x="2413000" y="2953586"/>
            <a:ext cx="1435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rPr>
              <a:t>Assembler</a:t>
            </a:r>
          </a:p>
        </p:txBody>
      </p:sp>
      <p:sp>
        <p:nvSpPr>
          <p:cNvPr id="28685" name="Line 15"/>
          <p:cNvSpPr>
            <a:spLocks noChangeShapeType="1"/>
          </p:cNvSpPr>
          <p:nvPr/>
        </p:nvSpPr>
        <p:spPr bwMode="auto">
          <a:xfrm>
            <a:off x="2355723" y="3841940"/>
            <a:ext cx="0" cy="77470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p>
        </p:txBody>
      </p:sp>
      <p:sp>
        <p:nvSpPr>
          <p:cNvPr id="28686" name="Rectangle 16"/>
          <p:cNvSpPr>
            <a:spLocks noChangeArrowheads="1"/>
          </p:cNvSpPr>
          <p:nvPr/>
        </p:nvSpPr>
        <p:spPr bwMode="auto">
          <a:xfrm>
            <a:off x="558800" y="4045520"/>
            <a:ext cx="16764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rPr>
              <a:t>Machine Interpretation</a:t>
            </a:r>
          </a:p>
        </p:txBody>
      </p:sp>
      <p:sp>
        <p:nvSpPr>
          <p:cNvPr id="28687" name="Rectangle 17"/>
          <p:cNvSpPr>
            <a:spLocks noChangeArrowheads="1"/>
          </p:cNvSpPr>
          <p:nvPr/>
        </p:nvSpPr>
        <p:spPr bwMode="auto">
          <a:xfrm>
            <a:off x="4624585" y="1345034"/>
            <a:ext cx="3086100" cy="709630"/>
          </a:xfrm>
          <a:prstGeom prst="rect">
            <a:avLst/>
          </a:prstGeom>
          <a:noFill/>
          <a:ln w="12700">
            <a:noFill/>
            <a:miter lim="800000"/>
            <a:headEnd/>
            <a:tailEnd/>
          </a:ln>
        </p:spPr>
        <p:txBody>
          <a:bodyPr lIns="91440" tIns="25400" rIns="91440" bIns="25400">
            <a:prstTxWarp prst="textNoShape">
              <a:avLst/>
            </a:prstTxWarp>
            <a:spAutoFit/>
          </a:bodyPr>
          <a:lstStyle/>
          <a:p>
            <a:pPr marL="342900" indent="-342900" algn="l">
              <a:lnSpc>
                <a:spcPct val="78000"/>
              </a:lnSpc>
            </a:pPr>
            <a:r>
              <a:rPr lang="en-US" sz="1800" dirty="0">
                <a:solidFill>
                  <a:schemeClr val="tx1"/>
                </a:solidFill>
              </a:rPr>
              <a:t>temp = </a:t>
            </a:r>
            <a:r>
              <a:rPr lang="en-US" sz="1800" dirty="0" err="1">
                <a:solidFill>
                  <a:schemeClr val="tx1"/>
                </a:solidFill>
              </a:rPr>
              <a:t>v[k</a:t>
            </a:r>
            <a:r>
              <a:rPr lang="en-US" sz="1800" dirty="0">
                <a:solidFill>
                  <a:schemeClr val="tx1"/>
                </a:solidFill>
              </a:rPr>
              <a:t>];</a:t>
            </a:r>
          </a:p>
          <a:p>
            <a:pPr marL="342900" indent="-342900" algn="l">
              <a:lnSpc>
                <a:spcPct val="78000"/>
              </a:lnSpc>
            </a:pPr>
            <a:r>
              <a:rPr lang="en-US" sz="1800" dirty="0" err="1">
                <a:solidFill>
                  <a:schemeClr val="tx1"/>
                </a:solidFill>
              </a:rPr>
              <a:t>v[k</a:t>
            </a:r>
            <a:r>
              <a:rPr lang="en-US" sz="1800" dirty="0">
                <a:solidFill>
                  <a:schemeClr val="tx1"/>
                </a:solidFill>
              </a:rPr>
              <a:t>] = v[k+1];</a:t>
            </a:r>
          </a:p>
          <a:p>
            <a:pPr marL="342900" indent="-342900" algn="l">
              <a:lnSpc>
                <a:spcPct val="78000"/>
              </a:lnSpc>
            </a:pPr>
            <a:r>
              <a:rPr lang="en-US" sz="1800" dirty="0">
                <a:solidFill>
                  <a:schemeClr val="tx1"/>
                </a:solidFill>
              </a:rPr>
              <a:t>v[k+1] = temp;</a:t>
            </a:r>
            <a:endParaRPr lang="en-US" sz="1200" dirty="0">
              <a:solidFill>
                <a:schemeClr val="tx1"/>
              </a:solidFill>
            </a:endParaRPr>
          </a:p>
        </p:txBody>
      </p:sp>
      <p:sp>
        <p:nvSpPr>
          <p:cNvPr id="28689" name="Rectangle 20"/>
          <p:cNvSpPr>
            <a:spLocks noChangeArrowheads="1"/>
          </p:cNvSpPr>
          <p:nvPr/>
        </p:nvSpPr>
        <p:spPr bwMode="auto">
          <a:xfrm>
            <a:off x="4624585" y="3125450"/>
            <a:ext cx="4478789" cy="951543"/>
          </a:xfrm>
          <a:prstGeom prst="rect">
            <a:avLst/>
          </a:prstGeom>
          <a:noFill/>
          <a:ln w="12700">
            <a:noFill/>
            <a:miter lim="800000"/>
            <a:headEnd/>
            <a:tailEnd/>
          </a:ln>
        </p:spPr>
        <p:txBody>
          <a:bodyPr wrap="none" lIns="90487" tIns="44450" rIns="90487" bIns="44450">
            <a:prstTxWarp prst="textNoShape">
              <a:avLst/>
            </a:prstTxWarp>
            <a:spAutoFit/>
          </a:bodyPr>
          <a:lstStyle/>
          <a:p>
            <a:pPr algn="l"/>
            <a:r>
              <a:rPr lang="en-US" sz="1400" dirty="0">
                <a:solidFill>
                  <a:schemeClr val="accent4"/>
                </a:solidFill>
                <a:latin typeface="Courier New" charset="0"/>
              </a:rPr>
              <a:t>0000 1001 1100 0110 1010 1111 0101 1000</a:t>
            </a:r>
          </a:p>
          <a:p>
            <a:pPr algn="l"/>
            <a:r>
              <a:rPr lang="en-US" sz="1400" dirty="0">
                <a:solidFill>
                  <a:schemeClr val="accent4"/>
                </a:solidFill>
                <a:latin typeface="Courier New" charset="0"/>
              </a:rPr>
              <a:t>1010 1111 0101 1000 0000 1001 1100 0110 </a:t>
            </a:r>
          </a:p>
          <a:p>
            <a:pPr algn="l"/>
            <a:r>
              <a:rPr lang="en-US" sz="1400" dirty="0">
                <a:solidFill>
                  <a:schemeClr val="accent4"/>
                </a:solidFill>
                <a:latin typeface="Courier New" charset="0"/>
              </a:rPr>
              <a:t>1100 0110 1010 1111 0101 1000 0000 1001 </a:t>
            </a:r>
          </a:p>
          <a:p>
            <a:pPr algn="l"/>
            <a:r>
              <a:rPr lang="en-US" sz="1400" dirty="0">
                <a:solidFill>
                  <a:schemeClr val="accent4"/>
                </a:solidFill>
                <a:latin typeface="Courier New" charset="0"/>
              </a:rPr>
              <a:t>0101 1000 0000 1001 1100 0110 1010 1111</a:t>
            </a:r>
            <a:r>
              <a:rPr lang="en-US" sz="1400" dirty="0">
                <a:solidFill>
                  <a:schemeClr val="accent4"/>
                </a:solidFill>
                <a:latin typeface="Courier" charset="0"/>
              </a:rPr>
              <a:t> </a:t>
            </a:r>
          </a:p>
        </p:txBody>
      </p:sp>
      <p:sp>
        <p:nvSpPr>
          <p:cNvPr id="28690" name="Rectangle 22"/>
          <p:cNvSpPr>
            <a:spLocks noChangeArrowheads="1"/>
          </p:cNvSpPr>
          <p:nvPr/>
        </p:nvSpPr>
        <p:spPr bwMode="auto">
          <a:xfrm>
            <a:off x="304800" y="3835780"/>
            <a:ext cx="4038600" cy="139700"/>
          </a:xfrm>
          <a:prstGeom prst="rect">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p>
        </p:txBody>
      </p:sp>
      <p:sp>
        <p:nvSpPr>
          <p:cNvPr id="28691" name="Line 23"/>
          <p:cNvSpPr>
            <a:spLocks noChangeShapeType="1"/>
          </p:cNvSpPr>
          <p:nvPr/>
        </p:nvSpPr>
        <p:spPr bwMode="auto">
          <a:xfrm flipH="1">
            <a:off x="2327148" y="2929318"/>
            <a:ext cx="3175" cy="366522"/>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p>
        </p:txBody>
      </p:sp>
      <p:sp>
        <p:nvSpPr>
          <p:cNvPr id="28692" name="Rectangle 24"/>
          <p:cNvSpPr>
            <a:spLocks noChangeArrowheads="1"/>
          </p:cNvSpPr>
          <p:nvPr/>
        </p:nvSpPr>
        <p:spPr bwMode="auto">
          <a:xfrm>
            <a:off x="469900" y="5880478"/>
            <a:ext cx="37084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00B050"/>
                </a:solidFill>
              </a:rPr>
              <a:t>Logic Circuit Description</a:t>
            </a:r>
            <a:br>
              <a:rPr lang="en-US" sz="1800" b="1" dirty="0">
                <a:solidFill>
                  <a:srgbClr val="00B050"/>
                </a:solidFill>
              </a:rPr>
            </a:br>
            <a:r>
              <a:rPr lang="en-US" sz="1800" b="1" dirty="0">
                <a:solidFill>
                  <a:srgbClr val="00B050"/>
                </a:solidFill>
              </a:rPr>
              <a:t>(Circuit Schematic Diagrams)</a:t>
            </a:r>
          </a:p>
        </p:txBody>
      </p:sp>
      <p:sp>
        <p:nvSpPr>
          <p:cNvPr id="28693" name="Line 26"/>
          <p:cNvSpPr>
            <a:spLocks noChangeShapeType="1"/>
          </p:cNvSpPr>
          <p:nvPr/>
        </p:nvSpPr>
        <p:spPr bwMode="auto">
          <a:xfrm>
            <a:off x="2355723" y="5154988"/>
            <a:ext cx="0" cy="72549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p>
        </p:txBody>
      </p:sp>
      <p:sp>
        <p:nvSpPr>
          <p:cNvPr id="28694" name="Rectangle 27"/>
          <p:cNvSpPr>
            <a:spLocks noChangeArrowheads="1"/>
          </p:cNvSpPr>
          <p:nvPr/>
        </p:nvSpPr>
        <p:spPr bwMode="auto">
          <a:xfrm>
            <a:off x="254000" y="5267515"/>
            <a:ext cx="19812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rPr>
              <a:t>Architecture Implementation</a:t>
            </a:r>
          </a:p>
        </p:txBody>
      </p:sp>
      <p:sp>
        <p:nvSpPr>
          <p:cNvPr id="3" name="TextBox 2"/>
          <p:cNvSpPr txBox="1"/>
          <p:nvPr/>
        </p:nvSpPr>
        <p:spPr>
          <a:xfrm>
            <a:off x="182880" y="1325880"/>
            <a:ext cx="8778240" cy="738664"/>
          </a:xfrm>
          <a:prstGeom prst="rect">
            <a:avLst/>
          </a:prstGeom>
          <a:noFill/>
          <a:ln w="38100" cap="rnd">
            <a:solidFill>
              <a:srgbClr val="FF0000"/>
            </a:solidFill>
          </a:ln>
        </p:spPr>
        <p:txBody>
          <a:bodyPr wrap="square" rtlCol="0">
            <a:spAutoFit/>
          </a:bodyPr>
          <a:lstStyle/>
          <a:p>
            <a:r>
              <a:rPr lang="en-US" sz="1200" dirty="0" smtClean="0"/>
              <a:t> </a:t>
            </a:r>
          </a:p>
          <a:p>
            <a:pPr algn="r"/>
            <a:r>
              <a:rPr lang="en-US" dirty="0" smtClean="0">
                <a:solidFill>
                  <a:srgbClr val="FF0000"/>
                </a:solidFill>
              </a:rPr>
              <a:t>We are here</a:t>
            </a:r>
            <a:r>
              <a:rPr lang="en-US" dirty="0" smtClean="0">
                <a:solidFill>
                  <a:schemeClr val="bg1"/>
                </a:solidFill>
              </a:rPr>
              <a:t>_</a:t>
            </a:r>
          </a:p>
          <a:p>
            <a:r>
              <a:rPr lang="en-US" sz="1200" dirty="0" smtClean="0"/>
              <a:t> </a:t>
            </a:r>
            <a:endParaRPr lang="en-US" sz="1200" dirty="0"/>
          </a:p>
        </p:txBody>
      </p:sp>
    </p:spTree>
    <p:extLst>
      <p:ext uri="{BB962C8B-B14F-4D97-AF65-F5344CB8AC3E}">
        <p14:creationId xmlns:p14="http://schemas.microsoft.com/office/powerpoint/2010/main" val="1959639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Pointer Example</a:t>
            </a:r>
            <a:endParaRPr lang="en-US" dirty="0">
              <a:solidFill>
                <a:schemeClr val="accent1"/>
              </a:solidFill>
            </a:endParaRPr>
          </a:p>
        </p:txBody>
      </p:sp>
      <p:sp>
        <p:nvSpPr>
          <p:cNvPr id="3" name="Content Placeholder 2"/>
          <p:cNvSpPr>
            <a:spLocks noGrp="1"/>
          </p:cNvSpPr>
          <p:nvPr>
            <p:ph sz="half" idx="1"/>
          </p:nvPr>
        </p:nvSpPr>
        <p:spPr>
          <a:xfrm>
            <a:off x="457200" y="1600200"/>
            <a:ext cx="4038600" cy="4822371"/>
          </a:xfrm>
        </p:spPr>
        <p:txBody>
          <a:bodyPr>
            <a:normAutofit/>
          </a:bodyPr>
          <a:lstStyle/>
          <a:p>
            <a:pPr>
              <a:spcBef>
                <a:spcPts val="4500"/>
              </a:spcBef>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p,x,y</a:t>
            </a:r>
            <a:r>
              <a:rPr lang="en-US" dirty="0" smtClean="0">
                <a:latin typeface="Courier New" pitchFamily="49" charset="0"/>
                <a:cs typeface="Courier New" pitchFamily="49" charset="0"/>
              </a:rPr>
              <a:t>;</a:t>
            </a:r>
            <a:endParaRPr lang="en-US" dirty="0" smtClean="0">
              <a:latin typeface="+mj-lt"/>
              <a:cs typeface="Courier New" pitchFamily="49" charset="0"/>
            </a:endParaRPr>
          </a:p>
          <a:p>
            <a:pPr>
              <a:spcBef>
                <a:spcPts val="4500"/>
              </a:spcBef>
              <a:buNone/>
            </a:pPr>
            <a:r>
              <a:rPr lang="en-US" dirty="0" smtClean="0">
                <a:latin typeface="Courier New" pitchFamily="49" charset="0"/>
                <a:cs typeface="Courier New" pitchFamily="49" charset="0"/>
              </a:rPr>
              <a:t> x=3; y=4;</a:t>
            </a:r>
            <a:endParaRPr lang="en-US" dirty="0" smtClean="0">
              <a:latin typeface="+mj-lt"/>
              <a:cs typeface="Courier New" pitchFamily="49" charset="0"/>
            </a:endParaRPr>
          </a:p>
          <a:p>
            <a:pPr>
              <a:spcBef>
                <a:spcPts val="4500"/>
              </a:spcBef>
              <a:buNone/>
            </a:pPr>
            <a:r>
              <a:rPr lang="en-US" dirty="0" smtClean="0">
                <a:latin typeface="Courier New" pitchFamily="49" charset="0"/>
                <a:cs typeface="Courier New" pitchFamily="49" charset="0"/>
              </a:rPr>
              <a:t>  p = &amp;x;</a:t>
            </a:r>
            <a:endParaRPr lang="en-US" dirty="0" smtClean="0">
              <a:latin typeface="+mj-lt"/>
              <a:cs typeface="Courier New" pitchFamily="49" charset="0"/>
            </a:endParaRPr>
          </a:p>
          <a:p>
            <a:pPr>
              <a:spcBef>
                <a:spcPts val="4500"/>
              </a:spcBef>
              <a:buNone/>
            </a:pPr>
            <a:r>
              <a:rPr lang="en-US" dirty="0" smtClean="0">
                <a:latin typeface="Courier New" pitchFamily="49" charset="0"/>
                <a:cs typeface="Courier New" pitchFamily="49" charset="0"/>
              </a:rPr>
              <a:t> *p = 5;</a:t>
            </a:r>
          </a:p>
          <a:p>
            <a:pPr>
              <a:spcBef>
                <a:spcPts val="4500"/>
              </a:spcBef>
              <a:buNone/>
            </a:pPr>
            <a:r>
              <a:rPr lang="en-US" dirty="0" smtClean="0">
                <a:latin typeface="Courier New" pitchFamily="49" charset="0"/>
                <a:cs typeface="Courier New" pitchFamily="49" charset="0"/>
              </a:rPr>
              <a:t>  y = *p;</a:t>
            </a:r>
          </a:p>
        </p:txBody>
      </p:sp>
      <p:sp>
        <p:nvSpPr>
          <p:cNvPr id="4" name="Content Placeholder 3"/>
          <p:cNvSpPr>
            <a:spLocks noGrp="1"/>
          </p:cNvSpPr>
          <p:nvPr>
            <p:ph sz="half" idx="2"/>
          </p:nvPr>
        </p:nvSpPr>
        <p:spPr>
          <a:xfrm>
            <a:off x="6531440" y="1600200"/>
            <a:ext cx="2601686" cy="4844143"/>
          </a:xfrm>
        </p:spPr>
        <p:txBody>
          <a:bodyPr>
            <a:noAutofit/>
          </a:bodyPr>
          <a:lstStyle/>
          <a:p>
            <a:pPr>
              <a:spcBef>
                <a:spcPts val="4500"/>
              </a:spcBef>
              <a:buNone/>
            </a:pPr>
            <a:r>
              <a:rPr lang="en-US" dirty="0" smtClean="0">
                <a:solidFill>
                  <a:srgbClr val="FF0000"/>
                </a:solidFill>
              </a:rPr>
              <a:t>Declare</a:t>
            </a:r>
          </a:p>
          <a:p>
            <a:pPr>
              <a:spcBef>
                <a:spcPts val="4500"/>
              </a:spcBef>
              <a:buNone/>
            </a:pPr>
            <a:r>
              <a:rPr lang="en-US" dirty="0" smtClean="0">
                <a:solidFill>
                  <a:srgbClr val="FF0000"/>
                </a:solidFill>
              </a:rPr>
              <a:t>Assign </a:t>
            </a:r>
            <a:r>
              <a:rPr lang="en-US" dirty="0" err="1" smtClean="0">
                <a:solidFill>
                  <a:srgbClr val="FF0000"/>
                </a:solidFill>
              </a:rPr>
              <a:t>vals</a:t>
            </a:r>
            <a:endParaRPr lang="en-US" dirty="0" smtClean="0">
              <a:solidFill>
                <a:srgbClr val="FF0000"/>
              </a:solidFill>
            </a:endParaRPr>
          </a:p>
          <a:p>
            <a:pPr>
              <a:spcBef>
                <a:spcPts val="4500"/>
              </a:spcBef>
              <a:buNone/>
            </a:pPr>
            <a:r>
              <a:rPr lang="en-US" dirty="0" smtClean="0">
                <a:solidFill>
                  <a:srgbClr val="FF0000"/>
                </a:solidFill>
              </a:rPr>
              <a:t>Assign ref</a:t>
            </a:r>
          </a:p>
          <a:p>
            <a:pPr>
              <a:spcBef>
                <a:spcPts val="4500"/>
              </a:spcBef>
              <a:buNone/>
            </a:pPr>
            <a:r>
              <a:rPr lang="en-US" dirty="0" smtClean="0">
                <a:solidFill>
                  <a:srgbClr val="FF0000"/>
                </a:solidFill>
              </a:rPr>
              <a:t>Dereference (1)</a:t>
            </a:r>
          </a:p>
          <a:p>
            <a:pPr>
              <a:spcBef>
                <a:spcPts val="4500"/>
              </a:spcBef>
              <a:buNone/>
            </a:pPr>
            <a:r>
              <a:rPr lang="en-US" dirty="0" smtClean="0">
                <a:solidFill>
                  <a:srgbClr val="FF0000"/>
                </a:solidFill>
              </a:rPr>
              <a:t>Dereference (2)</a:t>
            </a:r>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40</a:t>
            </a:fld>
            <a:endParaRPr lang="en-US"/>
          </a:p>
        </p:txBody>
      </p:sp>
      <p:grpSp>
        <p:nvGrpSpPr>
          <p:cNvPr id="64" name="Group 63"/>
          <p:cNvGrpSpPr/>
          <p:nvPr/>
        </p:nvGrpSpPr>
        <p:grpSpPr>
          <a:xfrm>
            <a:off x="3037110" y="1605008"/>
            <a:ext cx="3336025" cy="523880"/>
            <a:chOff x="2928250" y="1605008"/>
            <a:chExt cx="3336025" cy="523880"/>
          </a:xfrm>
        </p:grpSpPr>
        <p:grpSp>
          <p:nvGrpSpPr>
            <p:cNvPr id="9" name="Group 5"/>
            <p:cNvGrpSpPr>
              <a:grpSpLocks/>
            </p:cNvGrpSpPr>
            <p:nvPr/>
          </p:nvGrpSpPr>
          <p:grpSpPr bwMode="auto">
            <a:xfrm>
              <a:off x="2928250" y="1605008"/>
              <a:ext cx="1006475" cy="519113"/>
              <a:chOff x="96" y="1776"/>
              <a:chExt cx="634" cy="327"/>
            </a:xfrm>
          </p:grpSpPr>
          <p:sp>
            <p:nvSpPr>
              <p:cNvPr id="14" name="Rectangle 6"/>
              <p:cNvSpPr>
                <a:spLocks noChangeArrowheads="1"/>
              </p:cNvSpPr>
              <p:nvPr/>
            </p:nvSpPr>
            <p:spPr bwMode="auto">
              <a:xfrm>
                <a:off x="384" y="1779"/>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15" name="Text Box 7"/>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p</a:t>
                </a:r>
                <a:endParaRPr lang="en-US" sz="2000" dirty="0"/>
              </a:p>
            </p:txBody>
          </p:sp>
          <p:sp>
            <p:nvSpPr>
              <p:cNvPr id="16" name="Text Box 8"/>
              <p:cNvSpPr txBox="1">
                <a:spLocks noChangeArrowheads="1"/>
              </p:cNvSpPr>
              <p:nvPr/>
            </p:nvSpPr>
            <p:spPr bwMode="auto">
              <a:xfrm>
                <a:off x="434"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a:t>
                </a:r>
                <a:endParaRPr lang="en-US" sz="2000" dirty="0"/>
              </a:p>
            </p:txBody>
          </p:sp>
        </p:grpSp>
        <p:grpSp>
          <p:nvGrpSpPr>
            <p:cNvPr id="10" name="Group 9"/>
            <p:cNvGrpSpPr>
              <a:grpSpLocks/>
            </p:cNvGrpSpPr>
            <p:nvPr/>
          </p:nvGrpSpPr>
          <p:grpSpPr bwMode="auto">
            <a:xfrm>
              <a:off x="4114800" y="1605008"/>
              <a:ext cx="1006475" cy="519113"/>
              <a:chOff x="96" y="1776"/>
              <a:chExt cx="634" cy="327"/>
            </a:xfrm>
          </p:grpSpPr>
          <p:sp>
            <p:nvSpPr>
              <p:cNvPr id="11" name="Rectangle 10"/>
              <p:cNvSpPr>
                <a:spLocks noChangeArrowheads="1"/>
              </p:cNvSpPr>
              <p:nvPr/>
            </p:nvSpPr>
            <p:spPr bwMode="auto">
              <a:xfrm>
                <a:off x="384" y="1779"/>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12" name="Text Box 11"/>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x</a:t>
                </a:r>
                <a:endParaRPr lang="en-US" sz="2000" dirty="0"/>
              </a:p>
            </p:txBody>
          </p:sp>
          <p:sp>
            <p:nvSpPr>
              <p:cNvPr id="13" name="Text Box 12"/>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a:t>
                </a:r>
                <a:endParaRPr lang="en-US" sz="2000" dirty="0"/>
              </a:p>
            </p:txBody>
          </p:sp>
        </p:grpSp>
        <p:grpSp>
          <p:nvGrpSpPr>
            <p:cNvPr id="48" name="Group 47"/>
            <p:cNvGrpSpPr>
              <a:grpSpLocks/>
            </p:cNvGrpSpPr>
            <p:nvPr/>
          </p:nvGrpSpPr>
          <p:grpSpPr bwMode="auto">
            <a:xfrm>
              <a:off x="5257800" y="1605012"/>
              <a:ext cx="1006475" cy="523876"/>
              <a:chOff x="96" y="1776"/>
              <a:chExt cx="634" cy="330"/>
            </a:xfrm>
          </p:grpSpPr>
          <p:sp>
            <p:nvSpPr>
              <p:cNvPr id="49" name="Rectangle 48"/>
              <p:cNvSpPr>
                <a:spLocks noChangeArrowheads="1"/>
              </p:cNvSpPr>
              <p:nvPr/>
            </p:nvSpPr>
            <p:spPr bwMode="auto">
              <a:xfrm>
                <a:off x="384" y="1779"/>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0" name="Text Box 11"/>
              <p:cNvSpPr txBox="1">
                <a:spLocks noChangeArrowheads="1"/>
              </p:cNvSpPr>
              <p:nvPr/>
            </p:nvSpPr>
            <p:spPr bwMode="auto">
              <a:xfrm>
                <a:off x="96" y="1776"/>
                <a:ext cx="252" cy="330"/>
              </a:xfrm>
              <a:prstGeom prst="rect">
                <a:avLst/>
              </a:prstGeom>
              <a:noFill/>
              <a:ln w="12700">
                <a:noFill/>
                <a:miter lim="800000"/>
                <a:headEnd/>
                <a:tailEnd/>
              </a:ln>
            </p:spPr>
            <p:txBody>
              <a:bodyPr wrap="none">
                <a:prstTxWarp prst="textNoShape">
                  <a:avLst/>
                </a:prstTxWarp>
                <a:spAutoFit/>
              </a:bodyPr>
              <a:lstStyle/>
              <a:p>
                <a:r>
                  <a:rPr lang="en-US" sz="2800" dirty="0" err="1">
                    <a:latin typeface="Courier New" charset="0"/>
                  </a:rPr>
                  <a:t>y</a:t>
                </a:r>
                <a:endParaRPr lang="en-US" sz="2000" dirty="0"/>
              </a:p>
            </p:txBody>
          </p:sp>
          <p:sp>
            <p:nvSpPr>
              <p:cNvPr id="51" name="Text Box 12"/>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a:t>
                </a:r>
                <a:endParaRPr lang="en-US" sz="2000" dirty="0"/>
              </a:p>
            </p:txBody>
          </p:sp>
        </p:grpSp>
      </p:grpSp>
      <p:grpSp>
        <p:nvGrpSpPr>
          <p:cNvPr id="65" name="Group 64"/>
          <p:cNvGrpSpPr/>
          <p:nvPr/>
        </p:nvGrpSpPr>
        <p:grpSpPr>
          <a:xfrm>
            <a:off x="3037110" y="2584725"/>
            <a:ext cx="3336025" cy="523880"/>
            <a:chOff x="2928250" y="2595611"/>
            <a:chExt cx="3336025" cy="523880"/>
          </a:xfrm>
        </p:grpSpPr>
        <p:grpSp>
          <p:nvGrpSpPr>
            <p:cNvPr id="18" name="Group 16"/>
            <p:cNvGrpSpPr>
              <a:grpSpLocks/>
            </p:cNvGrpSpPr>
            <p:nvPr/>
          </p:nvGrpSpPr>
          <p:grpSpPr bwMode="auto">
            <a:xfrm>
              <a:off x="2928250" y="2595611"/>
              <a:ext cx="1006475" cy="519113"/>
              <a:chOff x="96" y="1776"/>
              <a:chExt cx="634" cy="327"/>
            </a:xfrm>
          </p:grpSpPr>
          <p:sp>
            <p:nvSpPr>
              <p:cNvPr id="23" name="Rectangle 17"/>
              <p:cNvSpPr>
                <a:spLocks noChangeArrowheads="1"/>
              </p:cNvSpPr>
              <p:nvPr/>
            </p:nvSpPr>
            <p:spPr bwMode="auto">
              <a:xfrm>
                <a:off x="384" y="1777"/>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24" name="Text Box 18"/>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p</a:t>
                </a:r>
                <a:endParaRPr lang="en-US" sz="2000" dirty="0"/>
              </a:p>
            </p:txBody>
          </p:sp>
          <p:sp>
            <p:nvSpPr>
              <p:cNvPr id="25" name="Text Box 19"/>
              <p:cNvSpPr txBox="1">
                <a:spLocks noChangeArrowheads="1"/>
              </p:cNvSpPr>
              <p:nvPr/>
            </p:nvSpPr>
            <p:spPr bwMode="auto">
              <a:xfrm>
                <a:off x="434"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a:t>
                </a:r>
                <a:endParaRPr lang="en-US" sz="2000" dirty="0"/>
              </a:p>
            </p:txBody>
          </p:sp>
        </p:grpSp>
        <p:grpSp>
          <p:nvGrpSpPr>
            <p:cNvPr id="19" name="Group 20"/>
            <p:cNvGrpSpPr>
              <a:grpSpLocks/>
            </p:cNvGrpSpPr>
            <p:nvPr/>
          </p:nvGrpSpPr>
          <p:grpSpPr bwMode="auto">
            <a:xfrm>
              <a:off x="4114800" y="2595611"/>
              <a:ext cx="1006475" cy="519113"/>
              <a:chOff x="96" y="1776"/>
              <a:chExt cx="634" cy="327"/>
            </a:xfrm>
          </p:grpSpPr>
          <p:sp>
            <p:nvSpPr>
              <p:cNvPr id="20" name="Rectangle 21"/>
              <p:cNvSpPr>
                <a:spLocks noChangeArrowheads="1"/>
              </p:cNvSpPr>
              <p:nvPr/>
            </p:nvSpPr>
            <p:spPr bwMode="auto">
              <a:xfrm>
                <a:off x="384" y="1777"/>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21" name="Text Box 22"/>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x</a:t>
                </a:r>
                <a:endParaRPr lang="en-US" sz="2000" dirty="0"/>
              </a:p>
            </p:txBody>
          </p:sp>
          <p:sp>
            <p:nvSpPr>
              <p:cNvPr id="22" name="Text Box 23"/>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3</a:t>
                </a:r>
                <a:endParaRPr lang="en-US" sz="2000" dirty="0"/>
              </a:p>
            </p:txBody>
          </p:sp>
        </p:grpSp>
        <p:grpSp>
          <p:nvGrpSpPr>
            <p:cNvPr id="52" name="Group 20"/>
            <p:cNvGrpSpPr>
              <a:grpSpLocks/>
            </p:cNvGrpSpPr>
            <p:nvPr/>
          </p:nvGrpSpPr>
          <p:grpSpPr bwMode="auto">
            <a:xfrm>
              <a:off x="5257800" y="2595615"/>
              <a:ext cx="1006475" cy="523876"/>
              <a:chOff x="96" y="1776"/>
              <a:chExt cx="634" cy="330"/>
            </a:xfrm>
          </p:grpSpPr>
          <p:sp>
            <p:nvSpPr>
              <p:cNvPr id="53" name="Rectangle 21"/>
              <p:cNvSpPr>
                <a:spLocks noChangeArrowheads="1"/>
              </p:cNvSpPr>
              <p:nvPr/>
            </p:nvSpPr>
            <p:spPr bwMode="auto">
              <a:xfrm>
                <a:off x="384" y="1777"/>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4" name="Text Box 22"/>
              <p:cNvSpPr txBox="1">
                <a:spLocks noChangeArrowheads="1"/>
              </p:cNvSpPr>
              <p:nvPr/>
            </p:nvSpPr>
            <p:spPr bwMode="auto">
              <a:xfrm>
                <a:off x="96" y="1776"/>
                <a:ext cx="252" cy="330"/>
              </a:xfrm>
              <a:prstGeom prst="rect">
                <a:avLst/>
              </a:prstGeom>
              <a:noFill/>
              <a:ln w="12700">
                <a:noFill/>
                <a:miter lim="800000"/>
                <a:headEnd/>
                <a:tailEnd/>
              </a:ln>
            </p:spPr>
            <p:txBody>
              <a:bodyPr wrap="none">
                <a:prstTxWarp prst="textNoShape">
                  <a:avLst/>
                </a:prstTxWarp>
                <a:spAutoFit/>
              </a:bodyPr>
              <a:lstStyle/>
              <a:p>
                <a:r>
                  <a:rPr lang="en-US" sz="2800" dirty="0" smtClean="0">
                    <a:solidFill>
                      <a:schemeClr val="tx1"/>
                    </a:solidFill>
                    <a:latin typeface="Courier New" charset="0"/>
                  </a:rPr>
                  <a:t>y</a:t>
                </a:r>
                <a:endParaRPr lang="en-US" sz="2000" dirty="0"/>
              </a:p>
            </p:txBody>
          </p:sp>
          <p:sp>
            <p:nvSpPr>
              <p:cNvPr id="55" name="Text Box 23"/>
              <p:cNvSpPr txBox="1">
                <a:spLocks noChangeArrowheads="1"/>
              </p:cNvSpPr>
              <p:nvPr/>
            </p:nvSpPr>
            <p:spPr bwMode="auto">
              <a:xfrm>
                <a:off x="433" y="1776"/>
                <a:ext cx="252" cy="330"/>
              </a:xfrm>
              <a:prstGeom prst="rect">
                <a:avLst/>
              </a:prstGeom>
              <a:noFill/>
              <a:ln w="12700">
                <a:noFill/>
                <a:miter lim="800000"/>
                <a:headEnd/>
                <a:tailEnd/>
              </a:ln>
            </p:spPr>
            <p:txBody>
              <a:bodyPr wrap="none">
                <a:prstTxWarp prst="textNoShape">
                  <a:avLst/>
                </a:prstTxWarp>
                <a:spAutoFit/>
              </a:bodyPr>
              <a:lstStyle/>
              <a:p>
                <a:r>
                  <a:rPr lang="en-US" sz="2800" b="1" dirty="0" smtClean="0">
                    <a:latin typeface="Courier New" charset="0"/>
                  </a:rPr>
                  <a:t>4</a:t>
                </a:r>
                <a:endParaRPr lang="en-US" sz="2000" dirty="0"/>
              </a:p>
            </p:txBody>
          </p:sp>
        </p:grpSp>
      </p:grpSp>
      <p:grpSp>
        <p:nvGrpSpPr>
          <p:cNvPr id="66" name="Group 65"/>
          <p:cNvGrpSpPr/>
          <p:nvPr/>
        </p:nvGrpSpPr>
        <p:grpSpPr>
          <a:xfrm>
            <a:off x="3037110" y="3292298"/>
            <a:ext cx="3336025" cy="828680"/>
            <a:chOff x="2928250" y="3335842"/>
            <a:chExt cx="3336025" cy="828680"/>
          </a:xfrm>
        </p:grpSpPr>
        <p:grpSp>
          <p:nvGrpSpPr>
            <p:cNvPr id="29" name="Group 27"/>
            <p:cNvGrpSpPr>
              <a:grpSpLocks/>
            </p:cNvGrpSpPr>
            <p:nvPr/>
          </p:nvGrpSpPr>
          <p:grpSpPr bwMode="auto">
            <a:xfrm>
              <a:off x="2928250" y="3639055"/>
              <a:ext cx="1006475" cy="520700"/>
              <a:chOff x="96" y="1775"/>
              <a:chExt cx="634" cy="328"/>
            </a:xfrm>
          </p:grpSpPr>
          <p:sp>
            <p:nvSpPr>
              <p:cNvPr id="34" name="Rectangle 28"/>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35" name="Text Box 29"/>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p</a:t>
                </a:r>
                <a:endParaRPr lang="en-US" sz="2000" dirty="0"/>
              </a:p>
            </p:txBody>
          </p:sp>
          <p:sp>
            <p:nvSpPr>
              <p:cNvPr id="36" name="Text Box 30"/>
              <p:cNvSpPr txBox="1">
                <a:spLocks noChangeArrowheads="1"/>
              </p:cNvSpPr>
              <p:nvPr/>
            </p:nvSpPr>
            <p:spPr bwMode="auto">
              <a:xfrm>
                <a:off x="576" y="1818"/>
                <a:ext cx="116" cy="250"/>
              </a:xfrm>
              <a:prstGeom prst="rect">
                <a:avLst/>
              </a:prstGeom>
              <a:noFill/>
              <a:ln w="12700">
                <a:noFill/>
                <a:miter lim="800000"/>
                <a:headEnd/>
                <a:tailEnd/>
              </a:ln>
            </p:spPr>
            <p:txBody>
              <a:bodyPr wrap="none">
                <a:prstTxWarp prst="textNoShape">
                  <a:avLst/>
                </a:prstTxWarp>
                <a:spAutoFit/>
              </a:bodyPr>
              <a:lstStyle/>
              <a:p>
                <a:endParaRPr lang="en-US" sz="2000"/>
              </a:p>
            </p:txBody>
          </p:sp>
        </p:grpSp>
        <p:grpSp>
          <p:nvGrpSpPr>
            <p:cNvPr id="30" name="Group 31"/>
            <p:cNvGrpSpPr>
              <a:grpSpLocks/>
            </p:cNvGrpSpPr>
            <p:nvPr/>
          </p:nvGrpSpPr>
          <p:grpSpPr bwMode="auto">
            <a:xfrm>
              <a:off x="4114800" y="3639055"/>
              <a:ext cx="1006475" cy="520700"/>
              <a:chOff x="96" y="1775"/>
              <a:chExt cx="634" cy="328"/>
            </a:xfrm>
          </p:grpSpPr>
          <p:sp>
            <p:nvSpPr>
              <p:cNvPr id="31" name="Rectangle 30"/>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32" name="Text Box 33"/>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x</a:t>
                </a:r>
                <a:endParaRPr lang="en-US" sz="2000" dirty="0"/>
              </a:p>
            </p:txBody>
          </p:sp>
          <p:sp>
            <p:nvSpPr>
              <p:cNvPr id="33" name="Text Box 34"/>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3</a:t>
                </a:r>
                <a:endParaRPr lang="en-US" sz="2000" dirty="0"/>
              </a:p>
            </p:txBody>
          </p:sp>
        </p:grpSp>
        <p:sp>
          <p:nvSpPr>
            <p:cNvPr id="28" name="Freeform 35"/>
            <p:cNvSpPr>
              <a:spLocks/>
            </p:cNvSpPr>
            <p:nvPr/>
          </p:nvSpPr>
          <p:spPr bwMode="auto">
            <a:xfrm>
              <a:off x="3712018" y="3335842"/>
              <a:ext cx="914400" cy="365760"/>
            </a:xfrm>
            <a:custGeom>
              <a:avLst/>
              <a:gdLst>
                <a:gd name="T0" fmla="*/ 0 w 720"/>
                <a:gd name="T1" fmla="*/ 344 h 392"/>
                <a:gd name="T2" fmla="*/ 384 w 720"/>
                <a:gd name="T3" fmla="*/ 8 h 392"/>
                <a:gd name="T4" fmla="*/ 720 w 720"/>
                <a:gd name="T5" fmla="*/ 392 h 392"/>
                <a:gd name="T6" fmla="*/ 0 60000 65536"/>
                <a:gd name="T7" fmla="*/ 0 60000 65536"/>
                <a:gd name="T8" fmla="*/ 0 60000 65536"/>
                <a:gd name="T9" fmla="*/ 0 w 720"/>
                <a:gd name="T10" fmla="*/ 0 h 392"/>
                <a:gd name="T11" fmla="*/ 720 w 720"/>
                <a:gd name="T12" fmla="*/ 392 h 392"/>
              </a:gdLst>
              <a:ahLst/>
              <a:cxnLst>
                <a:cxn ang="T6">
                  <a:pos x="T0" y="T1"/>
                </a:cxn>
                <a:cxn ang="T7">
                  <a:pos x="T2" y="T3"/>
                </a:cxn>
                <a:cxn ang="T8">
                  <a:pos x="T4" y="T5"/>
                </a:cxn>
              </a:cxnLst>
              <a:rect l="T9" t="T10" r="T11" b="T12"/>
              <a:pathLst>
                <a:path w="720" h="392">
                  <a:moveTo>
                    <a:pt x="0" y="344"/>
                  </a:moveTo>
                  <a:cubicBezTo>
                    <a:pt x="132" y="172"/>
                    <a:pt x="264" y="0"/>
                    <a:pt x="384" y="8"/>
                  </a:cubicBezTo>
                  <a:cubicBezTo>
                    <a:pt x="504" y="16"/>
                    <a:pt x="612" y="204"/>
                    <a:pt x="720" y="392"/>
                  </a:cubicBez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grpSp>
          <p:nvGrpSpPr>
            <p:cNvPr id="56" name="Group 31"/>
            <p:cNvGrpSpPr>
              <a:grpSpLocks/>
            </p:cNvGrpSpPr>
            <p:nvPr/>
          </p:nvGrpSpPr>
          <p:grpSpPr bwMode="auto">
            <a:xfrm>
              <a:off x="5257800" y="3639059"/>
              <a:ext cx="1006475" cy="525463"/>
              <a:chOff x="96" y="1775"/>
              <a:chExt cx="634" cy="331"/>
            </a:xfrm>
          </p:grpSpPr>
          <p:sp>
            <p:nvSpPr>
              <p:cNvPr id="57" name="Rectangle 56"/>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8" name="Text Box 33"/>
              <p:cNvSpPr txBox="1">
                <a:spLocks noChangeArrowheads="1"/>
              </p:cNvSpPr>
              <p:nvPr/>
            </p:nvSpPr>
            <p:spPr bwMode="auto">
              <a:xfrm>
                <a:off x="96" y="1776"/>
                <a:ext cx="252" cy="330"/>
              </a:xfrm>
              <a:prstGeom prst="rect">
                <a:avLst/>
              </a:prstGeom>
              <a:noFill/>
              <a:ln w="12700">
                <a:noFill/>
                <a:miter lim="800000"/>
                <a:headEnd/>
                <a:tailEnd/>
              </a:ln>
            </p:spPr>
            <p:txBody>
              <a:bodyPr wrap="none">
                <a:prstTxWarp prst="textNoShape">
                  <a:avLst/>
                </a:prstTxWarp>
                <a:spAutoFit/>
              </a:bodyPr>
              <a:lstStyle/>
              <a:p>
                <a:r>
                  <a:rPr lang="en-US" sz="2800" dirty="0" err="1">
                    <a:latin typeface="Courier New" charset="0"/>
                  </a:rPr>
                  <a:t>y</a:t>
                </a:r>
                <a:endParaRPr lang="en-US" sz="2000" dirty="0"/>
              </a:p>
            </p:txBody>
          </p:sp>
          <p:sp>
            <p:nvSpPr>
              <p:cNvPr id="59" name="Text Box 34"/>
              <p:cNvSpPr txBox="1">
                <a:spLocks noChangeArrowheads="1"/>
              </p:cNvSpPr>
              <p:nvPr/>
            </p:nvSpPr>
            <p:spPr bwMode="auto">
              <a:xfrm>
                <a:off x="433" y="1776"/>
                <a:ext cx="252" cy="330"/>
              </a:xfrm>
              <a:prstGeom prst="rect">
                <a:avLst/>
              </a:prstGeom>
              <a:noFill/>
              <a:ln w="12700">
                <a:noFill/>
                <a:miter lim="800000"/>
                <a:headEnd/>
                <a:tailEnd/>
              </a:ln>
            </p:spPr>
            <p:txBody>
              <a:bodyPr wrap="none">
                <a:prstTxWarp prst="textNoShape">
                  <a:avLst/>
                </a:prstTxWarp>
                <a:spAutoFit/>
              </a:bodyPr>
              <a:lstStyle/>
              <a:p>
                <a:r>
                  <a:rPr lang="en-US" sz="2800" b="1" dirty="0">
                    <a:latin typeface="Courier New" charset="0"/>
                  </a:rPr>
                  <a:t>4</a:t>
                </a:r>
                <a:endParaRPr lang="en-US" sz="2000" dirty="0"/>
              </a:p>
            </p:txBody>
          </p:sp>
        </p:grpSp>
      </p:grpSp>
      <p:grpSp>
        <p:nvGrpSpPr>
          <p:cNvPr id="67" name="Group 66"/>
          <p:cNvGrpSpPr/>
          <p:nvPr/>
        </p:nvGrpSpPr>
        <p:grpSpPr>
          <a:xfrm>
            <a:off x="3037110" y="4290138"/>
            <a:ext cx="3336025" cy="828680"/>
            <a:chOff x="2928250" y="4388112"/>
            <a:chExt cx="3336025" cy="828680"/>
          </a:xfrm>
        </p:grpSpPr>
        <p:grpSp>
          <p:nvGrpSpPr>
            <p:cNvPr id="40" name="Group 6"/>
            <p:cNvGrpSpPr>
              <a:grpSpLocks/>
            </p:cNvGrpSpPr>
            <p:nvPr/>
          </p:nvGrpSpPr>
          <p:grpSpPr bwMode="auto">
            <a:xfrm>
              <a:off x="2928250" y="4691325"/>
              <a:ext cx="1006475" cy="520700"/>
              <a:chOff x="96" y="1775"/>
              <a:chExt cx="634" cy="328"/>
            </a:xfrm>
          </p:grpSpPr>
          <p:sp>
            <p:nvSpPr>
              <p:cNvPr id="45" name="Rectangle 7"/>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46" name="Text Box 8"/>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p</a:t>
                </a:r>
                <a:endParaRPr lang="en-US" sz="2000" dirty="0"/>
              </a:p>
            </p:txBody>
          </p:sp>
          <p:sp>
            <p:nvSpPr>
              <p:cNvPr id="47" name="Text Box 9"/>
              <p:cNvSpPr txBox="1">
                <a:spLocks noChangeArrowheads="1"/>
              </p:cNvSpPr>
              <p:nvPr/>
            </p:nvSpPr>
            <p:spPr bwMode="auto">
              <a:xfrm>
                <a:off x="576" y="1818"/>
                <a:ext cx="116" cy="250"/>
              </a:xfrm>
              <a:prstGeom prst="rect">
                <a:avLst/>
              </a:prstGeom>
              <a:noFill/>
              <a:ln w="12700">
                <a:noFill/>
                <a:miter lim="800000"/>
                <a:headEnd/>
                <a:tailEnd/>
              </a:ln>
            </p:spPr>
            <p:txBody>
              <a:bodyPr wrap="none">
                <a:prstTxWarp prst="textNoShape">
                  <a:avLst/>
                </a:prstTxWarp>
                <a:spAutoFit/>
              </a:bodyPr>
              <a:lstStyle/>
              <a:p>
                <a:endParaRPr lang="en-US" sz="2000"/>
              </a:p>
            </p:txBody>
          </p:sp>
        </p:grpSp>
        <p:grpSp>
          <p:nvGrpSpPr>
            <p:cNvPr id="41" name="Group 10"/>
            <p:cNvGrpSpPr>
              <a:grpSpLocks/>
            </p:cNvGrpSpPr>
            <p:nvPr/>
          </p:nvGrpSpPr>
          <p:grpSpPr bwMode="auto">
            <a:xfrm>
              <a:off x="4114800" y="4691325"/>
              <a:ext cx="1006475" cy="520700"/>
              <a:chOff x="96" y="1775"/>
              <a:chExt cx="634" cy="328"/>
            </a:xfrm>
          </p:grpSpPr>
          <p:sp>
            <p:nvSpPr>
              <p:cNvPr id="42" name="Rectangle 11"/>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43" name="Text Box 12"/>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x</a:t>
                </a:r>
                <a:endParaRPr lang="en-US" sz="2000" dirty="0"/>
              </a:p>
            </p:txBody>
          </p:sp>
          <p:sp>
            <p:nvSpPr>
              <p:cNvPr id="44" name="Text Box 13"/>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5</a:t>
                </a:r>
                <a:endParaRPr lang="en-US" sz="2000" dirty="0"/>
              </a:p>
            </p:txBody>
          </p:sp>
        </p:grpSp>
        <p:sp>
          <p:nvSpPr>
            <p:cNvPr id="39" name="Freeform 14"/>
            <p:cNvSpPr>
              <a:spLocks/>
            </p:cNvSpPr>
            <p:nvPr/>
          </p:nvSpPr>
          <p:spPr bwMode="auto">
            <a:xfrm>
              <a:off x="3722902" y="4388112"/>
              <a:ext cx="914400" cy="365760"/>
            </a:xfrm>
            <a:custGeom>
              <a:avLst/>
              <a:gdLst>
                <a:gd name="T0" fmla="*/ 0 w 720"/>
                <a:gd name="T1" fmla="*/ 344 h 392"/>
                <a:gd name="T2" fmla="*/ 384 w 720"/>
                <a:gd name="T3" fmla="*/ 8 h 392"/>
                <a:gd name="T4" fmla="*/ 720 w 720"/>
                <a:gd name="T5" fmla="*/ 392 h 392"/>
                <a:gd name="T6" fmla="*/ 0 60000 65536"/>
                <a:gd name="T7" fmla="*/ 0 60000 65536"/>
                <a:gd name="T8" fmla="*/ 0 60000 65536"/>
                <a:gd name="T9" fmla="*/ 0 w 720"/>
                <a:gd name="T10" fmla="*/ 0 h 392"/>
                <a:gd name="T11" fmla="*/ 720 w 720"/>
                <a:gd name="T12" fmla="*/ 392 h 392"/>
              </a:gdLst>
              <a:ahLst/>
              <a:cxnLst>
                <a:cxn ang="T6">
                  <a:pos x="T0" y="T1"/>
                </a:cxn>
                <a:cxn ang="T7">
                  <a:pos x="T2" y="T3"/>
                </a:cxn>
                <a:cxn ang="T8">
                  <a:pos x="T4" y="T5"/>
                </a:cxn>
              </a:cxnLst>
              <a:rect l="T9" t="T10" r="T11" b="T12"/>
              <a:pathLst>
                <a:path w="720" h="392">
                  <a:moveTo>
                    <a:pt x="0" y="344"/>
                  </a:moveTo>
                  <a:cubicBezTo>
                    <a:pt x="132" y="172"/>
                    <a:pt x="264" y="0"/>
                    <a:pt x="384" y="8"/>
                  </a:cubicBezTo>
                  <a:cubicBezTo>
                    <a:pt x="504" y="16"/>
                    <a:pt x="612" y="204"/>
                    <a:pt x="720" y="392"/>
                  </a:cubicBez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grpSp>
          <p:nvGrpSpPr>
            <p:cNvPr id="60" name="Group 10"/>
            <p:cNvGrpSpPr>
              <a:grpSpLocks/>
            </p:cNvGrpSpPr>
            <p:nvPr/>
          </p:nvGrpSpPr>
          <p:grpSpPr bwMode="auto">
            <a:xfrm>
              <a:off x="5257800" y="4691329"/>
              <a:ext cx="1006475" cy="525463"/>
              <a:chOff x="96" y="1775"/>
              <a:chExt cx="634" cy="331"/>
            </a:xfrm>
          </p:grpSpPr>
          <p:sp>
            <p:nvSpPr>
              <p:cNvPr id="61" name="Rectangle 11"/>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62" name="Text Box 12"/>
              <p:cNvSpPr txBox="1">
                <a:spLocks noChangeArrowheads="1"/>
              </p:cNvSpPr>
              <p:nvPr/>
            </p:nvSpPr>
            <p:spPr bwMode="auto">
              <a:xfrm>
                <a:off x="96" y="1776"/>
                <a:ext cx="252" cy="330"/>
              </a:xfrm>
              <a:prstGeom prst="rect">
                <a:avLst/>
              </a:prstGeom>
              <a:noFill/>
              <a:ln w="12700">
                <a:noFill/>
                <a:miter lim="800000"/>
                <a:headEnd/>
                <a:tailEnd/>
              </a:ln>
            </p:spPr>
            <p:txBody>
              <a:bodyPr wrap="none">
                <a:prstTxWarp prst="textNoShape">
                  <a:avLst/>
                </a:prstTxWarp>
                <a:spAutoFit/>
              </a:bodyPr>
              <a:lstStyle/>
              <a:p>
                <a:r>
                  <a:rPr lang="en-US" sz="2800" dirty="0" err="1">
                    <a:latin typeface="Courier New" charset="0"/>
                  </a:rPr>
                  <a:t>y</a:t>
                </a:r>
                <a:endParaRPr lang="en-US" sz="2000" dirty="0"/>
              </a:p>
            </p:txBody>
          </p:sp>
          <p:sp>
            <p:nvSpPr>
              <p:cNvPr id="63" name="Text Box 13"/>
              <p:cNvSpPr txBox="1">
                <a:spLocks noChangeArrowheads="1"/>
              </p:cNvSpPr>
              <p:nvPr/>
            </p:nvSpPr>
            <p:spPr bwMode="auto">
              <a:xfrm>
                <a:off x="433" y="1776"/>
                <a:ext cx="252" cy="330"/>
              </a:xfrm>
              <a:prstGeom prst="rect">
                <a:avLst/>
              </a:prstGeom>
              <a:noFill/>
              <a:ln w="12700">
                <a:noFill/>
                <a:miter lim="800000"/>
                <a:headEnd/>
                <a:tailEnd/>
              </a:ln>
            </p:spPr>
            <p:txBody>
              <a:bodyPr wrap="none">
                <a:prstTxWarp prst="textNoShape">
                  <a:avLst/>
                </a:prstTxWarp>
                <a:spAutoFit/>
              </a:bodyPr>
              <a:lstStyle/>
              <a:p>
                <a:r>
                  <a:rPr lang="en-US" sz="2800" b="1" dirty="0">
                    <a:latin typeface="Courier New" charset="0"/>
                  </a:rPr>
                  <a:t>4</a:t>
                </a:r>
                <a:endParaRPr lang="en-US" sz="2000" dirty="0"/>
              </a:p>
            </p:txBody>
          </p:sp>
        </p:grpSp>
      </p:grpSp>
      <p:grpSp>
        <p:nvGrpSpPr>
          <p:cNvPr id="68" name="Group 67"/>
          <p:cNvGrpSpPr/>
          <p:nvPr/>
        </p:nvGrpSpPr>
        <p:grpSpPr>
          <a:xfrm>
            <a:off x="3034940" y="5291626"/>
            <a:ext cx="3336025" cy="828680"/>
            <a:chOff x="2928250" y="4388112"/>
            <a:chExt cx="3336025" cy="828680"/>
          </a:xfrm>
        </p:grpSpPr>
        <p:grpSp>
          <p:nvGrpSpPr>
            <p:cNvPr id="69" name="Group 6"/>
            <p:cNvGrpSpPr>
              <a:grpSpLocks/>
            </p:cNvGrpSpPr>
            <p:nvPr/>
          </p:nvGrpSpPr>
          <p:grpSpPr bwMode="auto">
            <a:xfrm>
              <a:off x="2928250" y="4691325"/>
              <a:ext cx="1006475" cy="520700"/>
              <a:chOff x="96" y="1775"/>
              <a:chExt cx="634" cy="328"/>
            </a:xfrm>
          </p:grpSpPr>
          <p:sp>
            <p:nvSpPr>
              <p:cNvPr id="79" name="Rectangle 7"/>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80" name="Text Box 8"/>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p</a:t>
                </a:r>
                <a:endParaRPr lang="en-US" sz="2000" dirty="0"/>
              </a:p>
            </p:txBody>
          </p:sp>
          <p:sp>
            <p:nvSpPr>
              <p:cNvPr id="81" name="Text Box 9"/>
              <p:cNvSpPr txBox="1">
                <a:spLocks noChangeArrowheads="1"/>
              </p:cNvSpPr>
              <p:nvPr/>
            </p:nvSpPr>
            <p:spPr bwMode="auto">
              <a:xfrm>
                <a:off x="576" y="1818"/>
                <a:ext cx="116" cy="250"/>
              </a:xfrm>
              <a:prstGeom prst="rect">
                <a:avLst/>
              </a:prstGeom>
              <a:noFill/>
              <a:ln w="12700">
                <a:noFill/>
                <a:miter lim="800000"/>
                <a:headEnd/>
                <a:tailEnd/>
              </a:ln>
            </p:spPr>
            <p:txBody>
              <a:bodyPr wrap="none">
                <a:prstTxWarp prst="textNoShape">
                  <a:avLst/>
                </a:prstTxWarp>
                <a:spAutoFit/>
              </a:bodyPr>
              <a:lstStyle/>
              <a:p>
                <a:endParaRPr lang="en-US" sz="2000"/>
              </a:p>
            </p:txBody>
          </p:sp>
        </p:grpSp>
        <p:grpSp>
          <p:nvGrpSpPr>
            <p:cNvPr id="70" name="Group 10"/>
            <p:cNvGrpSpPr>
              <a:grpSpLocks/>
            </p:cNvGrpSpPr>
            <p:nvPr/>
          </p:nvGrpSpPr>
          <p:grpSpPr bwMode="auto">
            <a:xfrm>
              <a:off x="4114800" y="4691325"/>
              <a:ext cx="1006475" cy="520700"/>
              <a:chOff x="96" y="1775"/>
              <a:chExt cx="634" cy="328"/>
            </a:xfrm>
          </p:grpSpPr>
          <p:sp>
            <p:nvSpPr>
              <p:cNvPr id="76" name="Rectangle 11"/>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77" name="Text Box 12"/>
              <p:cNvSpPr txBox="1">
                <a:spLocks noChangeArrowheads="1"/>
              </p:cNvSpPr>
              <p:nvPr/>
            </p:nvSpPr>
            <p:spPr bwMode="auto">
              <a:xfrm>
                <a:off x="96" y="1776"/>
                <a:ext cx="250" cy="327"/>
              </a:xfrm>
              <a:prstGeom prst="rect">
                <a:avLst/>
              </a:prstGeom>
              <a:noFill/>
              <a:ln w="12700">
                <a:noFill/>
                <a:miter lim="800000"/>
                <a:headEnd/>
                <a:tailEnd/>
              </a:ln>
            </p:spPr>
            <p:txBody>
              <a:bodyPr wrap="none">
                <a:prstTxWarp prst="textNoShape">
                  <a:avLst/>
                </a:prstTxWarp>
                <a:spAutoFit/>
              </a:bodyPr>
              <a:lstStyle/>
              <a:p>
                <a:r>
                  <a:rPr lang="en-US" sz="2800" dirty="0" err="1">
                    <a:solidFill>
                      <a:schemeClr val="tx1"/>
                    </a:solidFill>
                    <a:latin typeface="Courier New" charset="0"/>
                  </a:rPr>
                  <a:t>x</a:t>
                </a:r>
                <a:endParaRPr lang="en-US" sz="2000" dirty="0"/>
              </a:p>
            </p:txBody>
          </p:sp>
          <p:sp>
            <p:nvSpPr>
              <p:cNvPr id="78" name="Text Box 13"/>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5</a:t>
                </a:r>
                <a:endParaRPr lang="en-US" sz="2000" dirty="0"/>
              </a:p>
            </p:txBody>
          </p:sp>
        </p:grpSp>
        <p:sp>
          <p:nvSpPr>
            <p:cNvPr id="71" name="Freeform 14"/>
            <p:cNvSpPr>
              <a:spLocks/>
            </p:cNvSpPr>
            <p:nvPr/>
          </p:nvSpPr>
          <p:spPr bwMode="auto">
            <a:xfrm>
              <a:off x="3722902" y="4388112"/>
              <a:ext cx="914400" cy="365760"/>
            </a:xfrm>
            <a:custGeom>
              <a:avLst/>
              <a:gdLst>
                <a:gd name="T0" fmla="*/ 0 w 720"/>
                <a:gd name="T1" fmla="*/ 344 h 392"/>
                <a:gd name="T2" fmla="*/ 384 w 720"/>
                <a:gd name="T3" fmla="*/ 8 h 392"/>
                <a:gd name="T4" fmla="*/ 720 w 720"/>
                <a:gd name="T5" fmla="*/ 392 h 392"/>
                <a:gd name="T6" fmla="*/ 0 60000 65536"/>
                <a:gd name="T7" fmla="*/ 0 60000 65536"/>
                <a:gd name="T8" fmla="*/ 0 60000 65536"/>
                <a:gd name="T9" fmla="*/ 0 w 720"/>
                <a:gd name="T10" fmla="*/ 0 h 392"/>
                <a:gd name="T11" fmla="*/ 720 w 720"/>
                <a:gd name="T12" fmla="*/ 392 h 392"/>
              </a:gdLst>
              <a:ahLst/>
              <a:cxnLst>
                <a:cxn ang="T6">
                  <a:pos x="T0" y="T1"/>
                </a:cxn>
                <a:cxn ang="T7">
                  <a:pos x="T2" y="T3"/>
                </a:cxn>
                <a:cxn ang="T8">
                  <a:pos x="T4" y="T5"/>
                </a:cxn>
              </a:cxnLst>
              <a:rect l="T9" t="T10" r="T11" b="T12"/>
              <a:pathLst>
                <a:path w="720" h="392">
                  <a:moveTo>
                    <a:pt x="0" y="344"/>
                  </a:moveTo>
                  <a:cubicBezTo>
                    <a:pt x="132" y="172"/>
                    <a:pt x="264" y="0"/>
                    <a:pt x="384" y="8"/>
                  </a:cubicBezTo>
                  <a:cubicBezTo>
                    <a:pt x="504" y="16"/>
                    <a:pt x="612" y="204"/>
                    <a:pt x="720" y="392"/>
                  </a:cubicBez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grpSp>
          <p:nvGrpSpPr>
            <p:cNvPr id="72" name="Group 10"/>
            <p:cNvGrpSpPr>
              <a:grpSpLocks/>
            </p:cNvGrpSpPr>
            <p:nvPr/>
          </p:nvGrpSpPr>
          <p:grpSpPr bwMode="auto">
            <a:xfrm>
              <a:off x="5257800" y="4691329"/>
              <a:ext cx="1006475" cy="525463"/>
              <a:chOff x="96" y="1775"/>
              <a:chExt cx="634" cy="331"/>
            </a:xfrm>
          </p:grpSpPr>
          <p:sp>
            <p:nvSpPr>
              <p:cNvPr id="73" name="Rectangle 11"/>
              <p:cNvSpPr>
                <a:spLocks noChangeArrowheads="1"/>
              </p:cNvSpPr>
              <p:nvPr/>
            </p:nvSpPr>
            <p:spPr bwMode="auto">
              <a:xfrm>
                <a:off x="384" y="1775"/>
                <a:ext cx="346" cy="288"/>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74" name="Text Box 12"/>
              <p:cNvSpPr txBox="1">
                <a:spLocks noChangeArrowheads="1"/>
              </p:cNvSpPr>
              <p:nvPr/>
            </p:nvSpPr>
            <p:spPr bwMode="auto">
              <a:xfrm>
                <a:off x="96" y="1776"/>
                <a:ext cx="252" cy="330"/>
              </a:xfrm>
              <a:prstGeom prst="rect">
                <a:avLst/>
              </a:prstGeom>
              <a:noFill/>
              <a:ln w="12700">
                <a:noFill/>
                <a:miter lim="800000"/>
                <a:headEnd/>
                <a:tailEnd/>
              </a:ln>
            </p:spPr>
            <p:txBody>
              <a:bodyPr wrap="none">
                <a:prstTxWarp prst="textNoShape">
                  <a:avLst/>
                </a:prstTxWarp>
                <a:spAutoFit/>
              </a:bodyPr>
              <a:lstStyle/>
              <a:p>
                <a:r>
                  <a:rPr lang="en-US" sz="2800" dirty="0" err="1">
                    <a:latin typeface="Courier New" charset="0"/>
                  </a:rPr>
                  <a:t>y</a:t>
                </a:r>
                <a:endParaRPr lang="en-US" sz="2000" dirty="0"/>
              </a:p>
            </p:txBody>
          </p:sp>
          <p:sp>
            <p:nvSpPr>
              <p:cNvPr id="75" name="Text Box 13"/>
              <p:cNvSpPr txBox="1">
                <a:spLocks noChangeArrowheads="1"/>
              </p:cNvSpPr>
              <p:nvPr/>
            </p:nvSpPr>
            <p:spPr bwMode="auto">
              <a:xfrm>
                <a:off x="433" y="1776"/>
                <a:ext cx="250" cy="327"/>
              </a:xfrm>
              <a:prstGeom prst="rect">
                <a:avLst/>
              </a:prstGeom>
              <a:noFill/>
              <a:ln w="12700">
                <a:noFill/>
                <a:miter lim="800000"/>
                <a:headEnd/>
                <a:tailEnd/>
              </a:ln>
            </p:spPr>
            <p:txBody>
              <a:bodyPr wrap="none">
                <a:prstTxWarp prst="textNoShape">
                  <a:avLst/>
                </a:prstTxWarp>
                <a:spAutoFit/>
              </a:bodyPr>
              <a:lstStyle/>
              <a:p>
                <a:r>
                  <a:rPr lang="en-US" sz="2800" b="1" dirty="0">
                    <a:solidFill>
                      <a:schemeClr val="tx1"/>
                    </a:solidFill>
                    <a:latin typeface="Courier New" charset="0"/>
                  </a:rPr>
                  <a:t>5</a:t>
                </a:r>
                <a:endParaRPr lang="en-US" sz="2000" dirty="0"/>
              </a:p>
            </p:txBody>
          </p:sp>
        </p:grpSp>
      </p:grpSp>
      <p:cxnSp>
        <p:nvCxnSpPr>
          <p:cNvPr id="83" name="Straight Connector 82"/>
          <p:cNvCxnSpPr/>
          <p:nvPr/>
        </p:nvCxnSpPr>
        <p:spPr>
          <a:xfrm>
            <a:off x="2917371" y="1393371"/>
            <a:ext cx="0" cy="490945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solidFill>
                  <a:schemeClr val="accent1"/>
                </a:solidFill>
              </a:rPr>
              <a:t>Pointer Types (1/2)</a:t>
            </a:r>
            <a:endParaRPr lang="en-US" dirty="0">
              <a:solidFill>
                <a:schemeClr val="accent1"/>
              </a:solidFill>
            </a:endParaRPr>
          </a:p>
        </p:txBody>
      </p:sp>
      <p:sp>
        <p:nvSpPr>
          <p:cNvPr id="48131" name="Rectangle 3"/>
          <p:cNvSpPr>
            <a:spLocks noGrp="1" noChangeArrowheads="1"/>
          </p:cNvSpPr>
          <p:nvPr>
            <p:ph idx="1"/>
          </p:nvPr>
        </p:nvSpPr>
        <p:spPr/>
        <p:txBody>
          <a:bodyPr/>
          <a:lstStyle/>
          <a:p>
            <a:r>
              <a:rPr lang="en-US" dirty="0" smtClean="0"/>
              <a:t>Pointers are used to point to one kind of data (</a:t>
            </a:r>
            <a:r>
              <a:rPr lang="en-US" sz="3000" dirty="0" err="1" smtClean="0">
                <a:latin typeface="Courier New"/>
                <a:cs typeface="Courier New"/>
              </a:rPr>
              <a:t>int</a:t>
            </a:r>
            <a:r>
              <a:rPr lang="en-US" dirty="0" smtClean="0"/>
              <a:t>, </a:t>
            </a:r>
            <a:r>
              <a:rPr lang="en-US" sz="3000" dirty="0" smtClean="0">
                <a:latin typeface="Courier New"/>
                <a:cs typeface="Courier New"/>
              </a:rPr>
              <a:t>char</a:t>
            </a:r>
            <a:r>
              <a:rPr lang="en-US" dirty="0" smtClean="0"/>
              <a:t>, a </a:t>
            </a:r>
            <a:r>
              <a:rPr lang="en-US" sz="3000" dirty="0" err="1" smtClean="0">
                <a:latin typeface="Courier New"/>
                <a:cs typeface="Courier New"/>
              </a:rPr>
              <a:t>struct</a:t>
            </a:r>
            <a:r>
              <a:rPr lang="en-US" dirty="0" smtClean="0"/>
              <a:t>, etc.)</a:t>
            </a:r>
          </a:p>
          <a:p>
            <a:pPr lvl="1"/>
            <a:r>
              <a:rPr lang="en-US" dirty="0" smtClean="0"/>
              <a:t>Pointers to pointers?  Oh yes!  (e.g.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**pp</a:t>
            </a:r>
            <a:r>
              <a:rPr lang="en-US" dirty="0" smtClean="0">
                <a:latin typeface="+mj-lt"/>
                <a:cs typeface="Courier New" pitchFamily="49" charset="0"/>
              </a:rPr>
              <a:t>)</a:t>
            </a:r>
          </a:p>
          <a:p>
            <a:endParaRPr lang="en-US" dirty="0" smtClean="0">
              <a:latin typeface="+mj-lt"/>
              <a:cs typeface="Courier New"/>
            </a:endParaRPr>
          </a:p>
          <a:p>
            <a:r>
              <a:rPr lang="en-US" dirty="0" smtClean="0">
                <a:latin typeface="+mj-lt"/>
                <a:cs typeface="Courier New"/>
              </a:rPr>
              <a:t>Exception is the type </a:t>
            </a:r>
            <a:r>
              <a:rPr lang="en-US" sz="3000" dirty="0" smtClean="0">
                <a:latin typeface="Courier New" pitchFamily="49" charset="0"/>
                <a:cs typeface="Courier New" pitchFamily="49" charset="0"/>
              </a:rPr>
              <a:t>void *</a:t>
            </a:r>
            <a:r>
              <a:rPr lang="en-US" dirty="0" smtClean="0"/>
              <a:t>, which can point to anything (generic pointer)</a:t>
            </a:r>
          </a:p>
          <a:p>
            <a:pPr lvl="1"/>
            <a:r>
              <a:rPr lang="en-US" dirty="0" smtClean="0"/>
              <a:t>Use sparingly to help avoid program bugs, and security issues, and other bad things!</a:t>
            </a:r>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Pointer Types (2/2)</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t>Functions can return pointers</a:t>
            </a:r>
          </a:p>
          <a:p>
            <a:pPr marL="457200" lvl="1" indent="0">
              <a:buNone/>
            </a:pPr>
            <a:r>
              <a:rPr lang="en-US" dirty="0" smtClean="0">
                <a:latin typeface="Courier New"/>
                <a:cs typeface="Courier New"/>
              </a:rPr>
              <a:t>char *foo(char data) {</a:t>
            </a:r>
            <a:br>
              <a:rPr lang="en-US" dirty="0" smtClean="0">
                <a:latin typeface="Courier New"/>
                <a:cs typeface="Courier New"/>
              </a:rPr>
            </a:br>
            <a:r>
              <a:rPr lang="en-US" dirty="0" smtClean="0">
                <a:latin typeface="Courier New"/>
                <a:cs typeface="Courier New"/>
              </a:rPr>
              <a:t>	return &amp;data;</a:t>
            </a:r>
            <a:br>
              <a:rPr lang="en-US" dirty="0" smtClean="0">
                <a:latin typeface="Courier New"/>
                <a:cs typeface="Courier New"/>
              </a:rPr>
            </a:br>
            <a:r>
              <a:rPr lang="en-US" dirty="0" smtClean="0">
                <a:latin typeface="Courier New"/>
                <a:cs typeface="Courier New"/>
              </a:rPr>
              <a:t>}</a:t>
            </a:r>
            <a:endParaRPr lang="en-US" dirty="0" smtClean="0"/>
          </a:p>
          <a:p>
            <a:pPr>
              <a:spcBef>
                <a:spcPts val="2400"/>
              </a:spcBef>
            </a:pPr>
            <a:r>
              <a:rPr lang="en-US" dirty="0" smtClean="0"/>
              <a:t>Placement of</a:t>
            </a:r>
            <a:r>
              <a:rPr lang="en-US" sz="3000" dirty="0" smtClean="0">
                <a:latin typeface="Courier New" pitchFamily="49" charset="0"/>
                <a:cs typeface="Courier New" pitchFamily="49" charset="0"/>
              </a:rPr>
              <a:t> * </a:t>
            </a:r>
            <a:r>
              <a:rPr lang="en-US" dirty="0" smtClean="0"/>
              <a:t>does not matter to compiler, but might to you</a:t>
            </a:r>
          </a:p>
          <a:p>
            <a:pPr lvl="1"/>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x </a:t>
            </a:r>
            <a:r>
              <a:rPr lang="en-US" dirty="0" smtClean="0"/>
              <a:t>is the same as</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*x</a:t>
            </a:r>
          </a:p>
          <a:p>
            <a:pPr lvl="1"/>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x,y,z</a:t>
            </a:r>
            <a:r>
              <a:rPr lang="en-US" sz="2600" dirty="0" smtClean="0">
                <a:latin typeface="Courier New" pitchFamily="49" charset="0"/>
                <a:cs typeface="Courier New" pitchFamily="49" charset="0"/>
              </a:rPr>
              <a:t>;</a:t>
            </a:r>
            <a:r>
              <a:rPr lang="en-US" dirty="0" smtClean="0"/>
              <a:t> is the same as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x,y,z</a:t>
            </a:r>
            <a:r>
              <a:rPr lang="en-US" sz="2600" dirty="0" smtClean="0">
                <a:latin typeface="Courier New" pitchFamily="49" charset="0"/>
                <a:cs typeface="Courier New" pitchFamily="49" charset="0"/>
              </a:rPr>
              <a:t>;</a:t>
            </a:r>
            <a:r>
              <a:rPr lang="en-US" dirty="0" smtClean="0">
                <a:latin typeface="+mj-lt"/>
                <a:cs typeface="Courier New" pitchFamily="49" charset="0"/>
              </a:rPr>
              <a:t> but NOT the same as</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*x,*y,*z;</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42</a:t>
            </a:fld>
            <a:endParaRPr lang="en-US"/>
          </a:p>
        </p:txBody>
      </p:sp>
    </p:spTree>
    <p:extLst>
      <p:ext uri="{BB962C8B-B14F-4D97-AF65-F5344CB8AC3E}">
        <p14:creationId xmlns:p14="http://schemas.microsoft.com/office/powerpoint/2010/main" val="144822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solidFill>
                  <a:schemeClr val="accent1"/>
                </a:solidFill>
              </a:rPr>
              <a:t>Pointers and Parameter Passing</a:t>
            </a:r>
            <a:endParaRPr lang="en-US" dirty="0">
              <a:solidFill>
                <a:schemeClr val="accent1"/>
              </a:solidFill>
            </a:endParaRPr>
          </a:p>
        </p:txBody>
      </p:sp>
      <p:sp>
        <p:nvSpPr>
          <p:cNvPr id="1516547" name="Rectangle 3"/>
          <p:cNvSpPr>
            <a:spLocks noGrp="1" noChangeArrowheads="1"/>
          </p:cNvSpPr>
          <p:nvPr>
            <p:ph idx="1"/>
          </p:nvPr>
        </p:nvSpPr>
        <p:spPr>
          <a:xfrm>
            <a:off x="457200" y="1600200"/>
            <a:ext cx="8229600" cy="4789714"/>
          </a:xfrm>
        </p:spPr>
        <p:txBody>
          <a:bodyPr>
            <a:normAutofit/>
          </a:bodyPr>
          <a:lstStyle/>
          <a:p>
            <a:r>
              <a:rPr lang="en-US" dirty="0" smtClean="0"/>
              <a:t>Java and C pass parameters “by value”</a:t>
            </a:r>
          </a:p>
          <a:p>
            <a:pPr lvl="1"/>
            <a:r>
              <a:rPr lang="en-US" dirty="0" smtClean="0"/>
              <a:t>Procedure/function/method gets </a:t>
            </a:r>
            <a:r>
              <a:rPr lang="en-US" dirty="0" smtClean="0">
                <a:solidFill>
                  <a:srgbClr val="FF0000"/>
                </a:solidFill>
              </a:rPr>
              <a:t>a copy</a:t>
            </a:r>
            <a:r>
              <a:rPr lang="en-US" dirty="0" smtClean="0"/>
              <a:t> of the parameter, </a:t>
            </a:r>
            <a:r>
              <a:rPr lang="en-US" i="1" dirty="0" smtClean="0"/>
              <a:t>so changing the copy does not change the original</a:t>
            </a:r>
            <a:endParaRPr lang="en-US" dirty="0" smtClean="0">
              <a:latin typeface="Courier New" pitchFamily="49" charset="0"/>
              <a:cs typeface="Courier New" pitchFamily="49" charset="0"/>
            </a:endParaRPr>
          </a:p>
          <a:p>
            <a:pPr lvl="1">
              <a:buNone/>
            </a:pPr>
            <a:r>
              <a:rPr lang="en-US" b="1" dirty="0" smtClean="0">
                <a:latin typeface="+mj-lt"/>
                <a:cs typeface="Courier New" pitchFamily="49" charset="0"/>
              </a:rPr>
              <a:t>Function:</a:t>
            </a:r>
            <a:r>
              <a:rPr lang="en-US" dirty="0" smtClean="0">
                <a:latin typeface="+mj-lt"/>
                <a:cs typeface="Courier New" pitchFamily="49" charset="0"/>
              </a:rPr>
              <a:t>	</a:t>
            </a:r>
            <a:r>
              <a:rPr lang="en-US" sz="2600" dirty="0" smtClean="0">
                <a:latin typeface="Courier New" pitchFamily="49" charset="0"/>
                <a:cs typeface="Courier New" pitchFamily="49" charset="0"/>
              </a:rPr>
              <a:t>void </a:t>
            </a:r>
            <a:r>
              <a:rPr lang="en-US" sz="2600" dirty="0" err="1" smtClean="0">
                <a:latin typeface="Courier New" pitchFamily="49" charset="0"/>
                <a:cs typeface="Courier New" pitchFamily="49" charset="0"/>
              </a:rPr>
              <a:t>addOne</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x) {</a:t>
            </a:r>
            <a:br>
              <a:rPr lang="en-US" sz="2600" dirty="0" smtClean="0">
                <a:latin typeface="Courier New" pitchFamily="49" charset="0"/>
                <a:cs typeface="Courier New" pitchFamily="49" charset="0"/>
              </a:rPr>
            </a:br>
            <a:r>
              <a:rPr lang="en-US" sz="2600" dirty="0" smtClean="0">
                <a:latin typeface="Courier New" pitchFamily="49" charset="0"/>
                <a:cs typeface="Courier New" pitchFamily="49" charset="0"/>
              </a:rPr>
              <a:t>			 	 x =  x + 1;</a:t>
            </a:r>
          </a:p>
          <a:p>
            <a:pPr lvl="1">
              <a:buNone/>
            </a:pPr>
            <a:r>
              <a:rPr lang="en-US" sz="2600" dirty="0" smtClean="0">
                <a:latin typeface="Courier New" pitchFamily="49" charset="0"/>
                <a:cs typeface="Courier New" pitchFamily="49" charset="0"/>
              </a:rPr>
              <a:t>				}</a:t>
            </a:r>
          </a:p>
          <a:p>
            <a:pPr lvl="1">
              <a:buNone/>
            </a:pPr>
            <a:r>
              <a:rPr lang="en-US" b="1" dirty="0" smtClean="0">
                <a:latin typeface="+mj-lt"/>
                <a:cs typeface="Courier New" pitchFamily="49" charset="0"/>
              </a:rPr>
              <a:t>Code:</a:t>
            </a:r>
            <a:r>
              <a:rPr lang="en-US"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y = 3;</a:t>
            </a:r>
          </a:p>
          <a:p>
            <a:pPr lvl="1">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addOne</a:t>
            </a:r>
            <a:r>
              <a:rPr lang="en-US" sz="2600" dirty="0" smtClean="0">
                <a:latin typeface="Courier New" pitchFamily="49" charset="0"/>
                <a:cs typeface="Courier New" pitchFamily="49" charset="0"/>
              </a:rPr>
              <a:t>(y);</a:t>
            </a:r>
          </a:p>
          <a:p>
            <a:pPr lvl="1"/>
            <a:endParaRPr lang="en-US" dirty="0" smtClean="0"/>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43</a:t>
            </a:fld>
            <a:endParaRPr lang="en-US"/>
          </a:p>
        </p:txBody>
      </p:sp>
      <p:sp>
        <p:nvSpPr>
          <p:cNvPr id="8" name="TextBox 7"/>
          <p:cNvSpPr txBox="1"/>
          <p:nvPr/>
        </p:nvSpPr>
        <p:spPr>
          <a:xfrm>
            <a:off x="5921831" y="5388426"/>
            <a:ext cx="3222101" cy="523220"/>
          </a:xfrm>
          <a:prstGeom prst="rect">
            <a:avLst/>
          </a:prstGeom>
          <a:noFill/>
        </p:spPr>
        <p:txBody>
          <a:bodyPr wrap="none" rtlCol="0">
            <a:spAutoFit/>
          </a:bodyPr>
          <a:lstStyle/>
          <a:p>
            <a:r>
              <a:rPr lang="en-US" sz="2600" dirty="0" smtClean="0">
                <a:solidFill>
                  <a:srgbClr val="FF0000"/>
                </a:solidFill>
                <a:latin typeface="Courier New" pitchFamily="49" charset="0"/>
                <a:cs typeface="Courier New" pitchFamily="49" charset="0"/>
              </a:rPr>
              <a:t>y</a:t>
            </a:r>
            <a:r>
              <a:rPr lang="en-US" sz="2800" dirty="0" smtClean="0">
                <a:solidFill>
                  <a:srgbClr val="FF0000"/>
                </a:solidFill>
              </a:rPr>
              <a:t> remains equal to 3</a:t>
            </a:r>
            <a:endParaRPr lang="en-US" sz="2800" dirty="0">
              <a:solidFill>
                <a:srgbClr val="FF0000"/>
              </a:solidFill>
            </a:endParaRPr>
          </a:p>
        </p:txBody>
      </p:sp>
      <p:cxnSp>
        <p:nvCxnSpPr>
          <p:cNvPr id="10" name="Straight Arrow Connector 9"/>
          <p:cNvCxnSpPr/>
          <p:nvPr/>
        </p:nvCxnSpPr>
        <p:spPr>
          <a:xfrm flipH="1" flipV="1">
            <a:off x="5290457" y="5671458"/>
            <a:ext cx="631374" cy="3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65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654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165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65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solidFill>
                  <a:schemeClr val="accent1"/>
                </a:solidFill>
              </a:rPr>
              <a:t>Pointers and Parameter Passing</a:t>
            </a:r>
            <a:endParaRPr lang="en-US" dirty="0">
              <a:solidFill>
                <a:schemeClr val="accent1"/>
              </a:solidFill>
            </a:endParaRPr>
          </a:p>
        </p:txBody>
      </p:sp>
      <p:sp>
        <p:nvSpPr>
          <p:cNvPr id="1516547" name="Rectangle 3"/>
          <p:cNvSpPr>
            <a:spLocks noGrp="1" noChangeArrowheads="1"/>
          </p:cNvSpPr>
          <p:nvPr>
            <p:ph idx="1"/>
          </p:nvPr>
        </p:nvSpPr>
        <p:spPr>
          <a:xfrm>
            <a:off x="457200" y="1600200"/>
            <a:ext cx="8229600" cy="4789714"/>
          </a:xfrm>
        </p:spPr>
        <p:txBody>
          <a:bodyPr>
            <a:normAutofit/>
          </a:bodyPr>
          <a:lstStyle/>
          <a:p>
            <a:r>
              <a:rPr lang="en-US" dirty="0" smtClean="0"/>
              <a:t>How do we get a function to change a value?</a:t>
            </a:r>
          </a:p>
          <a:p>
            <a:pPr lvl="1"/>
            <a:r>
              <a:rPr lang="en-US" dirty="0" smtClean="0">
                <a:solidFill>
                  <a:srgbClr val="FF0000"/>
                </a:solidFill>
              </a:rPr>
              <a:t> Pass “by reference”</a:t>
            </a:r>
            <a:r>
              <a:rPr lang="en-US" dirty="0" smtClean="0"/>
              <a:t>:  function accepts a pointer and then modifies value by dereferencing it</a:t>
            </a:r>
            <a:br>
              <a:rPr lang="en-US" dirty="0" smtClean="0"/>
            </a:br>
            <a:endParaRPr lang="en-US" dirty="0" smtClean="0">
              <a:latin typeface="Courier New" pitchFamily="49" charset="0"/>
              <a:cs typeface="Courier New" pitchFamily="49" charset="0"/>
            </a:endParaRPr>
          </a:p>
          <a:p>
            <a:pPr lvl="1">
              <a:buNone/>
            </a:pPr>
            <a:r>
              <a:rPr lang="en-US" b="1" dirty="0" smtClean="0">
                <a:latin typeface="+mj-lt"/>
                <a:cs typeface="Courier New" pitchFamily="49" charset="0"/>
              </a:rPr>
              <a:t>Function:</a:t>
            </a:r>
            <a:r>
              <a:rPr lang="en-US" dirty="0" smtClean="0">
                <a:latin typeface="+mj-lt"/>
                <a:cs typeface="Courier New" pitchFamily="49" charset="0"/>
              </a:rPr>
              <a:t>	</a:t>
            </a:r>
            <a:r>
              <a:rPr lang="en-US" sz="2600" dirty="0" smtClean="0">
                <a:latin typeface="Courier New" pitchFamily="49" charset="0"/>
                <a:cs typeface="Courier New" pitchFamily="49" charset="0"/>
              </a:rPr>
              <a:t>void </a:t>
            </a:r>
            <a:r>
              <a:rPr lang="en-US" sz="2600" dirty="0" err="1" smtClean="0">
                <a:latin typeface="Courier New" pitchFamily="49" charset="0"/>
                <a:cs typeface="Courier New" pitchFamily="49" charset="0"/>
              </a:rPr>
              <a:t>addOne</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*p) {</a:t>
            </a:r>
            <a:br>
              <a:rPr lang="en-US" sz="2600" dirty="0" smtClean="0">
                <a:latin typeface="Courier New" pitchFamily="49" charset="0"/>
                <a:cs typeface="Courier New" pitchFamily="49" charset="0"/>
              </a:rPr>
            </a:br>
            <a:r>
              <a:rPr lang="en-US" sz="2600" dirty="0" smtClean="0">
                <a:latin typeface="Courier New" pitchFamily="49" charset="0"/>
                <a:cs typeface="Courier New" pitchFamily="49" charset="0"/>
              </a:rPr>
              <a:t>			 	*p = *p + 1;</a:t>
            </a:r>
          </a:p>
          <a:p>
            <a:pPr lvl="1">
              <a:buNone/>
            </a:pPr>
            <a:r>
              <a:rPr lang="en-US" sz="2600" dirty="0" smtClean="0">
                <a:latin typeface="Courier New" pitchFamily="49" charset="0"/>
                <a:cs typeface="Courier New" pitchFamily="49" charset="0"/>
              </a:rPr>
              <a:t>				}</a:t>
            </a:r>
          </a:p>
          <a:p>
            <a:pPr lvl="1">
              <a:buNone/>
            </a:pPr>
            <a:r>
              <a:rPr lang="en-US" b="1" dirty="0" smtClean="0">
                <a:latin typeface="+mj-lt"/>
                <a:cs typeface="Courier New" pitchFamily="49" charset="0"/>
              </a:rPr>
              <a:t>Code:</a:t>
            </a:r>
            <a:r>
              <a:rPr lang="en-US"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y = 3;</a:t>
            </a:r>
          </a:p>
          <a:p>
            <a:pPr lvl="1">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addOne</a:t>
            </a:r>
            <a:r>
              <a:rPr lang="en-US" sz="2600" dirty="0" smtClean="0">
                <a:latin typeface="Courier New" pitchFamily="49" charset="0"/>
                <a:cs typeface="Courier New" pitchFamily="49" charset="0"/>
              </a:rPr>
              <a:t>(&amp;y);</a:t>
            </a:r>
          </a:p>
          <a:p>
            <a:pPr lvl="1"/>
            <a:endParaRPr lang="en-US" dirty="0" smtClean="0"/>
          </a:p>
        </p:txBody>
      </p:sp>
      <p:sp>
        <p:nvSpPr>
          <p:cNvPr id="4" name="Date Placeholder 3"/>
          <p:cNvSpPr>
            <a:spLocks noGrp="1"/>
          </p:cNvSpPr>
          <p:nvPr>
            <p:ph type="dt" sz="half" idx="10"/>
          </p:nvPr>
        </p:nvSpPr>
        <p:spPr/>
        <p:txBody>
          <a:bodyPr/>
          <a:lstStyle/>
          <a:p>
            <a:r>
              <a:rPr lang="en-US" smtClean="0"/>
              <a:t>6/19/2012</a:t>
            </a:r>
            <a:endParaRPr lang="en-US" dirty="0"/>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44</a:t>
            </a:fld>
            <a:endParaRPr lang="en-US"/>
          </a:p>
        </p:txBody>
      </p:sp>
      <p:sp>
        <p:nvSpPr>
          <p:cNvPr id="8" name="TextBox 7"/>
          <p:cNvSpPr txBox="1"/>
          <p:nvPr/>
        </p:nvSpPr>
        <p:spPr>
          <a:xfrm>
            <a:off x="6193981" y="5388426"/>
            <a:ext cx="2948115" cy="523220"/>
          </a:xfrm>
          <a:prstGeom prst="rect">
            <a:avLst/>
          </a:prstGeom>
          <a:noFill/>
        </p:spPr>
        <p:txBody>
          <a:bodyPr wrap="none" rtlCol="0">
            <a:spAutoFit/>
          </a:bodyPr>
          <a:lstStyle/>
          <a:p>
            <a:r>
              <a:rPr lang="en-US" sz="2600" dirty="0" smtClean="0">
                <a:solidFill>
                  <a:srgbClr val="FF0000"/>
                </a:solidFill>
                <a:latin typeface="Courier New" pitchFamily="49" charset="0"/>
                <a:cs typeface="Courier New" pitchFamily="49" charset="0"/>
              </a:rPr>
              <a:t>y</a:t>
            </a:r>
            <a:r>
              <a:rPr lang="en-US" sz="2800" dirty="0" smtClean="0">
                <a:solidFill>
                  <a:srgbClr val="FF0000"/>
                </a:solidFill>
              </a:rPr>
              <a:t> is now equal to 4</a:t>
            </a:r>
            <a:endParaRPr lang="en-US" sz="2800" dirty="0">
              <a:solidFill>
                <a:srgbClr val="FF0000"/>
              </a:solidFill>
            </a:endParaRPr>
          </a:p>
        </p:txBody>
      </p:sp>
      <p:cxnSp>
        <p:nvCxnSpPr>
          <p:cNvPr id="10" name="Straight Arrow Connector 9"/>
          <p:cNvCxnSpPr/>
          <p:nvPr/>
        </p:nvCxnSpPr>
        <p:spPr>
          <a:xfrm flipH="1" flipV="1">
            <a:off x="5562607" y="5671458"/>
            <a:ext cx="631374" cy="3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65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654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165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65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solidFill>
                  <a:schemeClr val="accent1"/>
                </a:solidFill>
              </a:rPr>
              <a:t>Pointers in C</a:t>
            </a:r>
            <a:endParaRPr lang="en-US" dirty="0">
              <a:solidFill>
                <a:schemeClr val="accent1"/>
              </a:solidFill>
            </a:endParaRPr>
          </a:p>
        </p:txBody>
      </p:sp>
      <p:sp>
        <p:nvSpPr>
          <p:cNvPr id="35843" name="Rectangle 3"/>
          <p:cNvSpPr>
            <a:spLocks noGrp="1" noChangeArrowheads="1"/>
          </p:cNvSpPr>
          <p:nvPr>
            <p:ph idx="1"/>
          </p:nvPr>
        </p:nvSpPr>
        <p:spPr>
          <a:xfrm>
            <a:off x="457200" y="1600200"/>
            <a:ext cx="8229600" cy="4844143"/>
          </a:xfrm>
        </p:spPr>
        <p:txBody>
          <a:bodyPr>
            <a:normAutofit fontScale="92500" lnSpcReduction="20000"/>
          </a:bodyPr>
          <a:lstStyle/>
          <a:p>
            <a:r>
              <a:rPr lang="en-US" sz="3500" dirty="0" smtClean="0"/>
              <a:t>Why use pointers?</a:t>
            </a:r>
          </a:p>
          <a:p>
            <a:pPr lvl="1"/>
            <a:r>
              <a:rPr lang="en-US" sz="3000" dirty="0" smtClean="0"/>
              <a:t>When passing a large </a:t>
            </a:r>
            <a:r>
              <a:rPr lang="en-US" sz="3000" dirty="0" err="1" smtClean="0">
                <a:latin typeface="+mj-lt"/>
                <a:cs typeface="Courier New" pitchFamily="49" charset="0"/>
              </a:rPr>
              <a:t>struct</a:t>
            </a:r>
            <a:r>
              <a:rPr lang="en-US" sz="3000" dirty="0" smtClean="0"/>
              <a:t> or array, it’s easier/faster to pass a pointer than a copy of the whole thing</a:t>
            </a:r>
          </a:p>
          <a:p>
            <a:pPr lvl="1"/>
            <a:r>
              <a:rPr lang="en-US" sz="3000" dirty="0" smtClean="0"/>
              <a:t>In general, pointers allow cleaner, more compact code</a:t>
            </a:r>
          </a:p>
          <a:p>
            <a:r>
              <a:rPr lang="en-US" sz="3500" dirty="0" smtClean="0">
                <a:solidFill>
                  <a:srgbClr val="FF0000"/>
                </a:solidFill>
              </a:rPr>
              <a:t>Careful:</a:t>
            </a:r>
            <a:r>
              <a:rPr lang="en-US" sz="3500" dirty="0" smtClean="0"/>
              <a:t>  Pointers are likely the single largest source of bugs in C</a:t>
            </a:r>
          </a:p>
          <a:p>
            <a:pPr lvl="1"/>
            <a:r>
              <a:rPr lang="en-US" sz="3000" dirty="0" smtClean="0"/>
              <a:t>Most problematic with dynamic memory management, which we will cover later</a:t>
            </a:r>
          </a:p>
          <a:p>
            <a:pPr lvl="1"/>
            <a:r>
              <a:rPr lang="en-US" sz="3000" i="1" dirty="0" smtClean="0"/>
              <a:t>Dangling references </a:t>
            </a:r>
            <a:r>
              <a:rPr lang="en-US" sz="3000" dirty="0" smtClean="0"/>
              <a:t>and </a:t>
            </a:r>
            <a:r>
              <a:rPr lang="en-US" sz="3000" i="1" dirty="0" smtClean="0"/>
              <a:t>memory leaks</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solidFill>
                  <a:schemeClr val="accent1"/>
                </a:solidFill>
              </a:rPr>
              <a:t>Pointer Bugs</a:t>
            </a:r>
            <a:endParaRPr lang="en-US" dirty="0">
              <a:solidFill>
                <a:schemeClr val="accent1"/>
              </a:solidFill>
            </a:endParaRPr>
          </a:p>
        </p:txBody>
      </p:sp>
      <p:sp>
        <p:nvSpPr>
          <p:cNvPr id="19459" name="Rectangle 3"/>
          <p:cNvSpPr>
            <a:spLocks noGrp="1" noChangeArrowheads="1"/>
          </p:cNvSpPr>
          <p:nvPr>
            <p:ph idx="1"/>
          </p:nvPr>
        </p:nvSpPr>
        <p:spPr/>
        <p:txBody>
          <a:bodyPr>
            <a:normAutofit/>
          </a:bodyPr>
          <a:lstStyle/>
          <a:p>
            <a:pPr>
              <a:lnSpc>
                <a:spcPct val="90000"/>
              </a:lnSpc>
              <a:spcBef>
                <a:spcPts val="0"/>
              </a:spcBef>
            </a:pPr>
            <a:r>
              <a:rPr lang="en-US" dirty="0" smtClean="0"/>
              <a:t>Local variables in C are not initialized, they may contain anything (a.k.a. “garbage”)</a:t>
            </a:r>
          </a:p>
          <a:p>
            <a:pPr>
              <a:lnSpc>
                <a:spcPct val="90000"/>
              </a:lnSpc>
              <a:spcBef>
                <a:spcPts val="1200"/>
              </a:spcBef>
            </a:pPr>
            <a:r>
              <a:rPr lang="en-US" dirty="0" smtClean="0"/>
              <a:t>Declaring a pointer just allocates space to hold the pointer – it does not allocate the thing being pointed to!</a:t>
            </a:r>
          </a:p>
        </p:txBody>
      </p:sp>
      <p:sp>
        <p:nvSpPr>
          <p:cNvPr id="5" name="Date Placeholder 4"/>
          <p:cNvSpPr>
            <a:spLocks noGrp="1"/>
          </p:cNvSpPr>
          <p:nvPr>
            <p:ph type="dt" sz="half" idx="10"/>
          </p:nvPr>
        </p:nvSpPr>
        <p:spPr/>
        <p:txBody>
          <a:bodyPr/>
          <a:lstStyle/>
          <a:p>
            <a:r>
              <a:rPr lang="en-US" smtClean="0"/>
              <a:t>6/19/2012</a:t>
            </a:r>
            <a:endParaRPr lang="en-US"/>
          </a:p>
        </p:txBody>
      </p:sp>
      <p:sp>
        <p:nvSpPr>
          <p:cNvPr id="7" name="Footer Placeholder 6"/>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46</a:t>
            </a:fld>
            <a:endParaRPr lang="en-US"/>
          </a:p>
        </p:txBody>
      </p:sp>
      <p:sp>
        <p:nvSpPr>
          <p:cNvPr id="19460" name="Text Box 4"/>
          <p:cNvSpPr txBox="1">
            <a:spLocks noChangeArrowheads="1"/>
          </p:cNvSpPr>
          <p:nvPr/>
        </p:nvSpPr>
        <p:spPr bwMode="auto">
          <a:xfrm>
            <a:off x="5212080" y="4275665"/>
            <a:ext cx="3200400" cy="1765868"/>
          </a:xfrm>
          <a:prstGeom prst="rect">
            <a:avLst/>
          </a:prstGeom>
          <a:noFill/>
          <a:ln w="12700">
            <a:noFill/>
            <a:miter lim="800000"/>
            <a:headEnd/>
            <a:tailEnd/>
          </a:ln>
        </p:spPr>
        <p:txBody>
          <a:bodyPr wrap="none">
            <a:prstTxWarp prst="textNoShape">
              <a:avLst/>
            </a:prstTxWarp>
            <a:spAutoFit/>
          </a:bodyPr>
          <a:lstStyle/>
          <a:p>
            <a:pPr>
              <a:lnSpc>
                <a:spcPct val="90000"/>
              </a:lnSpc>
            </a:pPr>
            <a:r>
              <a:rPr lang="en-US" sz="3000" dirty="0">
                <a:solidFill>
                  <a:schemeClr val="tx1"/>
                </a:solidFill>
                <a:latin typeface="Courier New"/>
                <a:cs typeface="Courier New"/>
              </a:rPr>
              <a:t>void </a:t>
            </a:r>
            <a:r>
              <a:rPr lang="en-US" sz="3000" dirty="0" smtClean="0">
                <a:solidFill>
                  <a:schemeClr val="tx1"/>
                </a:solidFill>
                <a:latin typeface="Courier New"/>
                <a:cs typeface="Courier New"/>
              </a:rPr>
              <a:t>f2() {</a:t>
            </a:r>
            <a:endParaRPr lang="en-US" sz="3000" dirty="0">
              <a:solidFill>
                <a:schemeClr val="tx1"/>
              </a:solidFill>
              <a:latin typeface="Courier New"/>
              <a:cs typeface="Courier New"/>
            </a:endParaRPr>
          </a:p>
          <a:p>
            <a:pPr>
              <a:lnSpc>
                <a:spcPct val="90000"/>
              </a:lnSpc>
            </a:pPr>
            <a:r>
              <a:rPr lang="en-US" sz="3000" dirty="0">
                <a:solidFill>
                  <a:schemeClr val="tx1"/>
                </a:solidFill>
                <a:latin typeface="Courier New"/>
                <a:cs typeface="Courier New"/>
              </a:rPr>
              <a:t>    </a:t>
            </a:r>
            <a:r>
              <a:rPr lang="en-US" sz="3000" dirty="0" err="1">
                <a:solidFill>
                  <a:schemeClr val="tx1"/>
                </a:solidFill>
                <a:latin typeface="Courier New"/>
                <a:cs typeface="Courier New"/>
              </a:rPr>
              <a:t>int</a:t>
            </a:r>
            <a:r>
              <a:rPr lang="en-US" sz="3000" dirty="0">
                <a:solidFill>
                  <a:schemeClr val="tx1"/>
                </a:solidFill>
                <a:latin typeface="Courier New"/>
                <a:cs typeface="Courier New"/>
              </a:rPr>
              <a:t> *</a:t>
            </a:r>
            <a:r>
              <a:rPr lang="en-US" sz="3000" dirty="0" err="1">
                <a:solidFill>
                  <a:schemeClr val="tx1"/>
                </a:solidFill>
                <a:latin typeface="Courier New"/>
                <a:cs typeface="Courier New"/>
              </a:rPr>
              <a:t>ptr</a:t>
            </a:r>
            <a:r>
              <a:rPr lang="en-US" sz="3000" dirty="0">
                <a:solidFill>
                  <a:schemeClr val="tx1"/>
                </a:solidFill>
                <a:latin typeface="Courier New"/>
                <a:cs typeface="Courier New"/>
              </a:rPr>
              <a:t>;</a:t>
            </a:r>
          </a:p>
          <a:p>
            <a:pPr>
              <a:lnSpc>
                <a:spcPct val="90000"/>
              </a:lnSpc>
            </a:pPr>
            <a:r>
              <a:rPr lang="en-US" sz="3000" dirty="0">
                <a:solidFill>
                  <a:schemeClr val="tx1"/>
                </a:solidFill>
                <a:latin typeface="Courier New"/>
                <a:cs typeface="Courier New"/>
              </a:rPr>
              <a:t>    *</a:t>
            </a:r>
            <a:r>
              <a:rPr lang="en-US" sz="3000" dirty="0" err="1">
                <a:solidFill>
                  <a:schemeClr val="tx1"/>
                </a:solidFill>
                <a:latin typeface="Courier New"/>
                <a:cs typeface="Courier New"/>
              </a:rPr>
              <a:t>ptr</a:t>
            </a:r>
            <a:r>
              <a:rPr lang="en-US" sz="3000" dirty="0">
                <a:solidFill>
                  <a:schemeClr val="tx1"/>
                </a:solidFill>
                <a:latin typeface="Courier New"/>
                <a:cs typeface="Courier New"/>
              </a:rPr>
              <a:t> = 5;</a:t>
            </a:r>
          </a:p>
          <a:p>
            <a:pPr>
              <a:lnSpc>
                <a:spcPct val="90000"/>
              </a:lnSpc>
            </a:pPr>
            <a:r>
              <a:rPr lang="en-US" sz="3000" dirty="0">
                <a:solidFill>
                  <a:schemeClr val="tx1"/>
                </a:solidFill>
                <a:latin typeface="Courier New"/>
                <a:cs typeface="Courier New"/>
              </a:rPr>
              <a:t>}</a:t>
            </a:r>
          </a:p>
        </p:txBody>
      </p:sp>
      <p:sp>
        <p:nvSpPr>
          <p:cNvPr id="8" name="Text Box 4"/>
          <p:cNvSpPr txBox="1">
            <a:spLocks noChangeArrowheads="1"/>
          </p:cNvSpPr>
          <p:nvPr/>
        </p:nvSpPr>
        <p:spPr bwMode="auto">
          <a:xfrm>
            <a:off x="731520" y="4279392"/>
            <a:ext cx="3185487" cy="1765868"/>
          </a:xfrm>
          <a:prstGeom prst="rect">
            <a:avLst/>
          </a:prstGeom>
          <a:noFill/>
          <a:ln w="12700">
            <a:noFill/>
            <a:miter lim="800000"/>
            <a:headEnd/>
            <a:tailEnd/>
          </a:ln>
        </p:spPr>
        <p:txBody>
          <a:bodyPr wrap="none">
            <a:prstTxWarp prst="textNoShape">
              <a:avLst/>
            </a:prstTxWarp>
            <a:spAutoFit/>
          </a:bodyPr>
          <a:lstStyle/>
          <a:p>
            <a:pPr>
              <a:lnSpc>
                <a:spcPct val="90000"/>
              </a:lnSpc>
            </a:pPr>
            <a:r>
              <a:rPr lang="en-US" sz="3000" dirty="0">
                <a:solidFill>
                  <a:schemeClr val="tx1"/>
                </a:solidFill>
                <a:latin typeface="Courier New"/>
                <a:cs typeface="Courier New"/>
              </a:rPr>
              <a:t>void f</a:t>
            </a:r>
            <a:r>
              <a:rPr lang="en-US" sz="3000" dirty="0" smtClean="0">
                <a:solidFill>
                  <a:schemeClr val="tx1"/>
                </a:solidFill>
                <a:latin typeface="Courier New"/>
                <a:cs typeface="Courier New"/>
              </a:rPr>
              <a:t>() {</a:t>
            </a:r>
            <a:endParaRPr lang="en-US" sz="3000" dirty="0">
              <a:solidFill>
                <a:schemeClr val="tx1"/>
              </a:solidFill>
              <a:latin typeface="Courier New"/>
              <a:cs typeface="Courier New"/>
            </a:endParaRPr>
          </a:p>
          <a:p>
            <a:pPr>
              <a:lnSpc>
                <a:spcPct val="90000"/>
              </a:lnSpc>
            </a:pPr>
            <a:r>
              <a:rPr lang="en-US" sz="3000" dirty="0">
                <a:solidFill>
                  <a:schemeClr val="tx1"/>
                </a:solidFill>
                <a:latin typeface="Courier New"/>
                <a:cs typeface="Courier New"/>
              </a:rPr>
              <a:t>    </a:t>
            </a:r>
            <a:r>
              <a:rPr lang="en-US" sz="3000" dirty="0" err="1">
                <a:solidFill>
                  <a:schemeClr val="tx1"/>
                </a:solidFill>
                <a:latin typeface="Courier New"/>
                <a:cs typeface="Courier New"/>
              </a:rPr>
              <a:t>int</a:t>
            </a:r>
            <a:r>
              <a:rPr lang="en-US" sz="3000" dirty="0">
                <a:solidFill>
                  <a:schemeClr val="tx1"/>
                </a:solidFill>
                <a:latin typeface="Courier New"/>
                <a:cs typeface="Courier New"/>
              </a:rPr>
              <a:t> *</a:t>
            </a:r>
            <a:r>
              <a:rPr lang="en-US" sz="3000" dirty="0" err="1" smtClean="0">
                <a:solidFill>
                  <a:schemeClr val="tx1"/>
                </a:solidFill>
                <a:latin typeface="Courier New"/>
                <a:cs typeface="Courier New"/>
              </a:rPr>
              <a:t>p,x</a:t>
            </a:r>
            <a:r>
              <a:rPr lang="en-US" sz="3000" dirty="0" smtClean="0">
                <a:solidFill>
                  <a:schemeClr val="tx1"/>
                </a:solidFill>
                <a:latin typeface="Courier New"/>
                <a:cs typeface="Courier New"/>
              </a:rPr>
              <a:t>;</a:t>
            </a:r>
            <a:endParaRPr lang="en-US" sz="3000" dirty="0">
              <a:solidFill>
                <a:schemeClr val="tx1"/>
              </a:solidFill>
              <a:latin typeface="Courier New"/>
              <a:cs typeface="Courier New"/>
            </a:endParaRPr>
          </a:p>
          <a:p>
            <a:pPr>
              <a:lnSpc>
                <a:spcPct val="90000"/>
              </a:lnSpc>
            </a:pPr>
            <a:r>
              <a:rPr lang="en-US" sz="3000" dirty="0">
                <a:solidFill>
                  <a:schemeClr val="tx1"/>
                </a:solidFill>
                <a:latin typeface="Courier New"/>
                <a:cs typeface="Courier New"/>
              </a:rPr>
              <a:t>    </a:t>
            </a:r>
            <a:r>
              <a:rPr lang="en-US" sz="3000" dirty="0" smtClean="0">
                <a:latin typeface="Courier New"/>
                <a:cs typeface="Courier New"/>
              </a:rPr>
              <a:t>x = *p</a:t>
            </a:r>
            <a:r>
              <a:rPr lang="en-US" sz="3000" dirty="0" smtClean="0">
                <a:solidFill>
                  <a:schemeClr val="tx1"/>
                </a:solidFill>
                <a:latin typeface="Courier New"/>
                <a:cs typeface="Courier New"/>
              </a:rPr>
              <a:t>;</a:t>
            </a:r>
            <a:endParaRPr lang="en-US" sz="3000" dirty="0">
              <a:solidFill>
                <a:schemeClr val="tx1"/>
              </a:solidFill>
              <a:latin typeface="Courier New"/>
              <a:cs typeface="Courier New"/>
            </a:endParaRPr>
          </a:p>
          <a:p>
            <a:pPr>
              <a:lnSpc>
                <a:spcPct val="90000"/>
              </a:lnSpc>
            </a:pPr>
            <a:r>
              <a:rPr lang="en-US" sz="3000" dirty="0">
                <a:solidFill>
                  <a:schemeClr val="tx1"/>
                </a:solidFill>
                <a:latin typeface="Courier New"/>
                <a:cs typeface="Courier New"/>
              </a:rPr>
              <a:t>}</a:t>
            </a:r>
          </a:p>
        </p:txBody>
      </p:sp>
      <p:sp>
        <p:nvSpPr>
          <p:cNvPr id="9" name="TextBox 8"/>
          <p:cNvSpPr txBox="1"/>
          <p:nvPr/>
        </p:nvSpPr>
        <p:spPr>
          <a:xfrm rot="-1800000">
            <a:off x="1153885" y="4169229"/>
            <a:ext cx="2188029" cy="1446550"/>
          </a:xfrm>
          <a:prstGeom prst="rect">
            <a:avLst/>
          </a:prstGeom>
          <a:noFill/>
        </p:spPr>
        <p:txBody>
          <a:bodyPr wrap="square" rtlCol="0">
            <a:spAutoFit/>
          </a:bodyPr>
          <a:lstStyle/>
          <a:p>
            <a:r>
              <a:rPr lang="en-US" sz="8800" b="1" dirty="0" smtClean="0">
                <a:solidFill>
                  <a:srgbClr val="FF0000"/>
                </a:solidFill>
              </a:rPr>
              <a:t>BAD</a:t>
            </a:r>
            <a:endParaRPr lang="en-US" sz="8800" b="1" dirty="0">
              <a:solidFill>
                <a:srgbClr val="FF0000"/>
              </a:solidFill>
            </a:endParaRPr>
          </a:p>
        </p:txBody>
      </p:sp>
      <p:sp>
        <p:nvSpPr>
          <p:cNvPr id="10" name="TextBox 9"/>
          <p:cNvSpPr txBox="1"/>
          <p:nvPr/>
        </p:nvSpPr>
        <p:spPr>
          <a:xfrm rot="-1800000">
            <a:off x="5834742" y="4169664"/>
            <a:ext cx="2188029" cy="1446550"/>
          </a:xfrm>
          <a:prstGeom prst="rect">
            <a:avLst/>
          </a:prstGeom>
          <a:noFill/>
        </p:spPr>
        <p:txBody>
          <a:bodyPr wrap="square" rtlCol="0">
            <a:spAutoFit/>
          </a:bodyPr>
          <a:lstStyle/>
          <a:p>
            <a:r>
              <a:rPr lang="en-US" sz="8800" b="1" dirty="0" smtClean="0">
                <a:solidFill>
                  <a:srgbClr val="FF0000"/>
                </a:solidFill>
              </a:rPr>
              <a:t>BAD</a:t>
            </a:r>
            <a:endParaRPr lang="en-US" sz="8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8" grpId="0"/>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57199" y="1600200"/>
            <a:ext cx="8414657" cy="3970318"/>
          </a:xfrm>
          <a:prstGeom prst="rect">
            <a:avLst/>
          </a:prstGeom>
          <a:noFill/>
        </p:spPr>
        <p:txBody>
          <a:bodyPr wrap="square" rtlCol="0">
            <a:spAutoFit/>
          </a:bodyPr>
          <a:lstStyle/>
          <a:p>
            <a:r>
              <a:rPr lang="en-US" sz="2800" dirty="0" smtClean="0">
                <a:solidFill>
                  <a:schemeClr val="bg1"/>
                </a:solidFill>
                <a:latin typeface="Courier New"/>
                <a:cs typeface="Courier New"/>
              </a:rPr>
              <a:t>#include &lt;stdio.h&gt;</a:t>
            </a:r>
          </a:p>
          <a:p>
            <a:r>
              <a:rPr lang="en-US" sz="2800" dirty="0" smtClean="0">
                <a:latin typeface="Courier New"/>
                <a:cs typeface="Courier New"/>
              </a:rPr>
              <a:t>void main(); {</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*p, x=5, y; // init</a:t>
            </a:r>
            <a:br>
              <a:rPr lang="en-US" sz="2800" dirty="0" smtClean="0">
                <a:latin typeface="Courier New"/>
                <a:cs typeface="Courier New"/>
              </a:rPr>
            </a:br>
            <a:r>
              <a:rPr lang="en-US" sz="2800" dirty="0" smtClean="0">
                <a:latin typeface="Courier New"/>
                <a:cs typeface="Courier New"/>
              </a:rPr>
              <a:t>  y = *(p = &amp;x) + 1;</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z;</a:t>
            </a:r>
            <a:br>
              <a:rPr lang="en-US" sz="2800" dirty="0" smtClean="0">
                <a:latin typeface="Courier New"/>
                <a:cs typeface="Courier New"/>
              </a:rPr>
            </a:br>
            <a:r>
              <a:rPr lang="en-US" sz="2800" dirty="0" smtClean="0">
                <a:latin typeface="Courier New"/>
                <a:cs typeface="Courier New"/>
              </a:rPr>
              <a:t>  flip-sign(p);</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printf</a:t>
            </a:r>
            <a:r>
              <a:rPr lang="en-US" sz="2800" dirty="0" smtClean="0">
                <a:latin typeface="Courier New"/>
                <a:cs typeface="Courier New"/>
              </a:rPr>
              <a:t>("x=%</a:t>
            </a:r>
            <a:r>
              <a:rPr lang="en-US" sz="2800" dirty="0" err="1" smtClean="0">
                <a:latin typeface="Courier New"/>
                <a:cs typeface="Courier New"/>
              </a:rPr>
              <a:t>d,y</a:t>
            </a:r>
            <a:r>
              <a:rPr lang="en-US" sz="2800" dirty="0" smtClean="0">
                <a:latin typeface="Courier New"/>
                <a:cs typeface="Courier New"/>
              </a:rPr>
              <a:t>=%</a:t>
            </a:r>
            <a:r>
              <a:rPr lang="en-US" sz="2800" dirty="0" err="1" smtClean="0">
                <a:latin typeface="Courier New"/>
                <a:cs typeface="Courier New"/>
              </a:rPr>
              <a:t>d,p</a:t>
            </a:r>
            <a:r>
              <a:rPr lang="en-US" sz="2800" dirty="0" smtClean="0">
                <a:latin typeface="Courier New"/>
                <a:cs typeface="Courier New"/>
              </a:rPr>
              <a:t>=%d\n", x, y,</a:t>
            </a:r>
            <a:r>
              <a:rPr lang="en-US" sz="2800" dirty="0" smtClean="0">
                <a:solidFill>
                  <a:schemeClr val="bg1"/>
                </a:solidFill>
                <a:latin typeface="Courier New"/>
                <a:cs typeface="Courier New"/>
              </a:rPr>
              <a:t>*</a:t>
            </a:r>
            <a:r>
              <a:rPr lang="en-US" sz="2800" dirty="0" smtClean="0">
                <a:latin typeface="Courier New"/>
                <a:cs typeface="Courier New"/>
              </a:rPr>
              <a:t>p);</a:t>
            </a:r>
            <a:br>
              <a:rPr lang="en-US" sz="2800" dirty="0" smtClean="0">
                <a:latin typeface="Courier New"/>
                <a:cs typeface="Courier New"/>
              </a:rPr>
            </a:br>
            <a:r>
              <a:rPr lang="en-US" sz="2800" dirty="0" smtClean="0">
                <a:latin typeface="Courier New"/>
                <a:cs typeface="Courier New"/>
              </a:rPr>
              <a:t>}</a:t>
            </a:r>
            <a:br>
              <a:rPr lang="en-US" sz="2800" dirty="0" smtClean="0">
                <a:latin typeface="Courier New"/>
                <a:cs typeface="Courier New"/>
              </a:rPr>
            </a:br>
            <a:r>
              <a:rPr lang="en-US" sz="2800" dirty="0" smtClean="0">
                <a:latin typeface="Courier New"/>
                <a:cs typeface="Courier New"/>
              </a:rPr>
              <a:t>flip-sign(</a:t>
            </a:r>
            <a:r>
              <a:rPr lang="en-US" sz="2800" dirty="0" err="1" smtClean="0">
                <a:latin typeface="Courier New"/>
                <a:cs typeface="Courier New"/>
              </a:rPr>
              <a:t>int</a:t>
            </a:r>
            <a:r>
              <a:rPr lang="en-US" sz="2800" dirty="0" smtClean="0">
                <a:latin typeface="Courier New"/>
                <a:cs typeface="Courier New"/>
              </a:rPr>
              <a:t> *n){ *n = -(*n)</a:t>
            </a:r>
            <a:r>
              <a:rPr lang="en-US" sz="2800" dirty="0" smtClean="0">
                <a:solidFill>
                  <a:schemeClr val="bg1"/>
                </a:solidFill>
                <a:latin typeface="Courier New"/>
                <a:cs typeface="Courier New"/>
              </a:rPr>
              <a:t>;</a:t>
            </a:r>
            <a:r>
              <a:rPr lang="en-US" sz="2800" dirty="0" smtClean="0">
                <a:latin typeface="Courier New"/>
                <a:cs typeface="Courier New"/>
              </a:rPr>
              <a:t>}</a:t>
            </a:r>
            <a:endParaRPr lang="en-US" sz="2800" dirty="0"/>
          </a:p>
        </p:txBody>
      </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47</a:t>
            </a:fld>
            <a:endParaRPr lang="en-US" dirty="0" smtClean="0"/>
          </a:p>
        </p:txBody>
      </p:sp>
      <p:sp>
        <p:nvSpPr>
          <p:cNvPr id="53258" name="TextBox 12"/>
          <p:cNvSpPr txBox="1">
            <a:spLocks noChangeArrowheads="1"/>
          </p:cNvSpPr>
          <p:nvPr/>
        </p:nvSpPr>
        <p:spPr bwMode="auto">
          <a:xfrm>
            <a:off x="685800" y="482600"/>
            <a:ext cx="5791200" cy="954107"/>
          </a:xfrm>
          <a:prstGeom prst="rect">
            <a:avLst/>
          </a:prstGeom>
          <a:noFill/>
          <a:ln w="9525">
            <a:noFill/>
            <a:miter lim="800000"/>
            <a:headEnd/>
            <a:tailEnd/>
          </a:ln>
        </p:spPr>
        <p:txBody>
          <a:bodyPr>
            <a:prstTxWarp prst="textNoShape">
              <a:avLst/>
            </a:prstTxWarp>
            <a:spAutoFit/>
          </a:bodyPr>
          <a:lstStyle/>
          <a:p>
            <a:r>
              <a:rPr lang="en-US" sz="2800" b="1" dirty="0">
                <a:solidFill>
                  <a:srgbClr val="000000"/>
                </a:solidFill>
              </a:rPr>
              <a:t>Question:</a:t>
            </a:r>
            <a:r>
              <a:rPr lang="en-US" sz="2800" dirty="0">
                <a:solidFill>
                  <a:srgbClr val="000000"/>
                </a:solidFill>
              </a:rPr>
              <a:t> </a:t>
            </a:r>
            <a:r>
              <a:rPr lang="en-US" sz="2800" dirty="0" smtClean="0">
                <a:solidFill>
                  <a:srgbClr val="000000"/>
                </a:solidFill>
              </a:rPr>
              <a:t> How many errors (syntax and logic) in this C code?</a:t>
            </a:r>
            <a:endParaRPr lang="en-US" sz="2800" dirty="0">
              <a:solidFill>
                <a:srgbClr val="000000"/>
              </a:solidFill>
            </a:endParaRPr>
          </a:p>
        </p:txBody>
      </p:sp>
      <p:grpSp>
        <p:nvGrpSpPr>
          <p:cNvPr id="18" name="Group 17"/>
          <p:cNvGrpSpPr/>
          <p:nvPr/>
        </p:nvGrpSpPr>
        <p:grpSpPr>
          <a:xfrm>
            <a:off x="7772400" y="1600200"/>
            <a:ext cx="1097280" cy="1645920"/>
            <a:chOff x="7955280" y="3657600"/>
            <a:chExt cx="1097280" cy="1645920"/>
          </a:xfrm>
        </p:grpSpPr>
        <p:grpSp>
          <p:nvGrpSpPr>
            <p:cNvPr id="2" name="Group 10"/>
            <p:cNvGrpSpPr>
              <a:grpSpLocks/>
            </p:cNvGrpSpPr>
            <p:nvPr/>
          </p:nvGrpSpPr>
          <p:grpSpPr bwMode="auto">
            <a:xfrm>
              <a:off x="8046720" y="3657600"/>
              <a:ext cx="959602" cy="523220"/>
              <a:chOff x="960651" y="1743728"/>
              <a:chExt cx="959573" cy="392422"/>
            </a:xfrm>
          </p:grpSpPr>
          <p:sp>
            <p:nvSpPr>
              <p:cNvPr id="53259" name="TextBox 2"/>
              <p:cNvSpPr txBox="1">
                <a:spLocks noChangeArrowheads="1"/>
              </p:cNvSpPr>
              <p:nvPr/>
            </p:nvSpPr>
            <p:spPr bwMode="auto">
              <a:xfrm>
                <a:off x="1371600" y="1743728"/>
                <a:ext cx="548624" cy="392422"/>
              </a:xfrm>
              <a:prstGeom prst="rect">
                <a:avLst/>
              </a:prstGeom>
              <a:noFill/>
              <a:ln w="9525">
                <a:noFill/>
                <a:miter lim="800000"/>
                <a:headEnd/>
                <a:tailEnd/>
              </a:ln>
            </p:spPr>
            <p:txBody>
              <a:bodyPr>
                <a:prstTxWarp prst="textNoShape">
                  <a:avLst/>
                </a:prstTxWarp>
                <a:spAutoFit/>
              </a:bodyPr>
              <a:lstStyle/>
              <a:p>
                <a:r>
                  <a:rPr lang="en-US" sz="2800" b="1" dirty="0" smtClean="0">
                    <a:solidFill>
                      <a:srgbClr val="FF8000"/>
                    </a:solidFill>
                  </a:rPr>
                  <a:t>2</a:t>
                </a:r>
                <a:endParaRPr lang="en-US" sz="2800" b="1" dirty="0">
                  <a:solidFill>
                    <a:srgbClr val="FF8000"/>
                  </a:solidFill>
                  <a:latin typeface="Symbol" pitchFamily="1" charset="2"/>
                </a:endParaRPr>
              </a:p>
            </p:txBody>
          </p:sp>
          <p:sp>
            <p:nvSpPr>
              <p:cNvPr id="53260" name="Rectangle 6"/>
              <p:cNvSpPr>
                <a:spLocks noChangeArrowheads="1"/>
              </p:cNvSpPr>
              <p:nvPr/>
            </p:nvSpPr>
            <p:spPr bwMode="auto">
              <a:xfrm>
                <a:off x="960651" y="1809750"/>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3" name="Group 2"/>
            <p:cNvGrpSpPr/>
            <p:nvPr/>
          </p:nvGrpSpPr>
          <p:grpSpPr>
            <a:xfrm>
              <a:off x="8046720" y="4023360"/>
              <a:ext cx="959802" cy="523220"/>
              <a:chOff x="960438" y="3240088"/>
              <a:chExt cx="959802" cy="523220"/>
            </a:xfrm>
          </p:grpSpPr>
          <p:sp>
            <p:nvSpPr>
              <p:cNvPr id="53250" name="TextBox 3"/>
              <p:cNvSpPr txBox="1">
                <a:spLocks noChangeArrowheads="1"/>
              </p:cNvSpPr>
              <p:nvPr/>
            </p:nvSpPr>
            <p:spPr bwMode="auto">
              <a:xfrm>
                <a:off x="1371600" y="3240088"/>
                <a:ext cx="54864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rPr>
                  <a:t>3</a:t>
                </a:r>
                <a:endParaRPr lang="en-US" sz="2800" b="1" dirty="0">
                  <a:solidFill>
                    <a:srgbClr val="408000"/>
                  </a:solidFill>
                  <a:latin typeface="Symbol" pitchFamily="1" charset="2"/>
                </a:endParaRPr>
              </a:p>
            </p:txBody>
          </p:sp>
          <p:sp>
            <p:nvSpPr>
              <p:cNvPr id="53254" name="Rectangle 7"/>
              <p:cNvSpPr>
                <a:spLocks noChangeArrowheads="1"/>
              </p:cNvSpPr>
              <p:nvPr/>
            </p:nvSpPr>
            <p:spPr bwMode="auto">
              <a:xfrm>
                <a:off x="960438" y="33432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4" name="Group 3"/>
            <p:cNvGrpSpPr/>
            <p:nvPr/>
          </p:nvGrpSpPr>
          <p:grpSpPr>
            <a:xfrm>
              <a:off x="8046720" y="4389120"/>
              <a:ext cx="959802" cy="523220"/>
              <a:chOff x="960438" y="4154488"/>
              <a:chExt cx="959802" cy="523220"/>
            </a:xfrm>
          </p:grpSpPr>
          <p:sp>
            <p:nvSpPr>
              <p:cNvPr id="53251" name="TextBox 4"/>
              <p:cNvSpPr txBox="1">
                <a:spLocks noChangeArrowheads="1"/>
              </p:cNvSpPr>
              <p:nvPr/>
            </p:nvSpPr>
            <p:spPr bwMode="auto">
              <a:xfrm>
                <a:off x="1371600" y="4154488"/>
                <a:ext cx="54864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rPr>
                  <a:t>4</a:t>
                </a:r>
                <a:endParaRPr lang="en-US" sz="2800" b="1" dirty="0">
                  <a:solidFill>
                    <a:srgbClr val="FF66A0"/>
                  </a:solidFill>
                  <a:latin typeface="Symbol" pitchFamily="1" charset="2"/>
                </a:endParaRPr>
              </a:p>
            </p:txBody>
          </p:sp>
          <p:sp>
            <p:nvSpPr>
              <p:cNvPr id="53255" name="Rectangle 8"/>
              <p:cNvSpPr>
                <a:spLocks noChangeArrowheads="1"/>
              </p:cNvSpPr>
              <p:nvPr/>
            </p:nvSpPr>
            <p:spPr bwMode="auto">
              <a:xfrm>
                <a:off x="960438" y="42576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5" name="Group 4"/>
            <p:cNvGrpSpPr/>
            <p:nvPr/>
          </p:nvGrpSpPr>
          <p:grpSpPr>
            <a:xfrm>
              <a:off x="8046720" y="4757158"/>
              <a:ext cx="972502" cy="523220"/>
              <a:chOff x="947738" y="5068888"/>
              <a:chExt cx="972502" cy="523220"/>
            </a:xfrm>
          </p:grpSpPr>
          <p:sp>
            <p:nvSpPr>
              <p:cNvPr id="53252" name="TextBox 5"/>
              <p:cNvSpPr txBox="1">
                <a:spLocks noChangeArrowheads="1"/>
              </p:cNvSpPr>
              <p:nvPr/>
            </p:nvSpPr>
            <p:spPr bwMode="auto">
              <a:xfrm>
                <a:off x="1371600" y="5068888"/>
                <a:ext cx="548640" cy="523220"/>
              </a:xfrm>
              <a:prstGeom prst="rect">
                <a:avLst/>
              </a:prstGeom>
              <a:noFill/>
              <a:ln w="9525">
                <a:noFill/>
                <a:miter lim="800000"/>
                <a:headEnd/>
                <a:tailEnd/>
              </a:ln>
            </p:spPr>
            <p:txBody>
              <a:bodyPr>
                <a:prstTxWarp prst="textNoShape">
                  <a:avLst/>
                </a:prstTxWarp>
                <a:spAutoFit/>
              </a:bodyPr>
              <a:lstStyle/>
              <a:p>
                <a:r>
                  <a:rPr lang="en-US" sz="2800" b="1" dirty="0" smtClean="0">
                    <a:ln>
                      <a:solidFill>
                        <a:schemeClr val="tx1"/>
                      </a:solidFill>
                    </a:ln>
                    <a:solidFill>
                      <a:srgbClr val="FFE860"/>
                    </a:solidFill>
                  </a:rPr>
                  <a:t>5+</a:t>
                </a:r>
                <a:endParaRPr lang="en-US" sz="2800" b="1" dirty="0">
                  <a:ln>
                    <a:solidFill>
                      <a:schemeClr val="tx1"/>
                    </a:solidFill>
                  </a:ln>
                  <a:solidFill>
                    <a:srgbClr val="FFE860"/>
                  </a:solidFill>
                  <a:latin typeface="Symbol" pitchFamily="1" charset="2"/>
                </a:endParaRPr>
              </a:p>
            </p:txBody>
          </p:sp>
          <p:sp>
            <p:nvSpPr>
              <p:cNvPr id="53256" name="Rectangle 9"/>
              <p:cNvSpPr>
                <a:spLocks noChangeArrowheads="1"/>
              </p:cNvSpPr>
              <p:nvPr/>
            </p:nvSpPr>
            <p:spPr bwMode="auto">
              <a:xfrm>
                <a:off x="947738" y="5156200"/>
                <a:ext cx="415925" cy="368300"/>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17" name="Rectangle 16"/>
            <p:cNvSpPr/>
            <p:nvPr/>
          </p:nvSpPr>
          <p:spPr>
            <a:xfrm>
              <a:off x="7955280" y="3657600"/>
              <a:ext cx="1097280" cy="1645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41619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57199" y="1600200"/>
            <a:ext cx="8414657" cy="4114800"/>
          </a:xfrm>
          <a:prstGeom prst="rect">
            <a:avLst/>
          </a:prstGeom>
          <a:noFill/>
        </p:spPr>
        <p:txBody>
          <a:bodyPr wrap="square" rtlCol="0">
            <a:spAutoFit/>
          </a:bodyPr>
          <a:lstStyle/>
          <a:p>
            <a:r>
              <a:rPr lang="en-US" sz="2800" dirty="0" smtClean="0">
                <a:solidFill>
                  <a:schemeClr val="accent1"/>
                </a:solidFill>
                <a:latin typeface="Courier New"/>
                <a:cs typeface="Courier New"/>
              </a:rPr>
              <a:t>#include &lt;stdio.h&gt;     </a:t>
            </a:r>
            <a:r>
              <a:rPr lang="en-US" sz="2400" dirty="0" smtClean="0">
                <a:solidFill>
                  <a:schemeClr val="accent1"/>
                </a:solidFill>
                <a:latin typeface="+mj-lt"/>
                <a:cs typeface="Courier New"/>
              </a:rPr>
              <a:t>(1)</a:t>
            </a:r>
            <a:endParaRPr lang="en-US" sz="2800" dirty="0" smtClean="0">
              <a:solidFill>
                <a:schemeClr val="accent1"/>
              </a:solidFill>
              <a:latin typeface="+mj-lt"/>
              <a:cs typeface="Courier New"/>
            </a:endParaRPr>
          </a:p>
          <a:p>
            <a:r>
              <a:rPr lang="en-US" sz="2800" dirty="0" smtClean="0">
                <a:latin typeface="Courier New"/>
                <a:cs typeface="Courier New"/>
              </a:rPr>
              <a:t>void main(); {</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*p, x=5, y; // init</a:t>
            </a:r>
            <a:br>
              <a:rPr lang="en-US" sz="2800" dirty="0" smtClean="0">
                <a:latin typeface="Courier New"/>
                <a:cs typeface="Courier New"/>
              </a:rPr>
            </a:br>
            <a:r>
              <a:rPr lang="en-US" sz="2800" dirty="0" smtClean="0">
                <a:latin typeface="Courier New"/>
                <a:cs typeface="Courier New"/>
              </a:rPr>
              <a:t>  y = *(p = &amp;x) + 1;</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z;</a:t>
            </a:r>
            <a:br>
              <a:rPr lang="en-US" sz="2800" dirty="0" smtClean="0">
                <a:latin typeface="Courier New"/>
                <a:cs typeface="Courier New"/>
              </a:rPr>
            </a:br>
            <a:r>
              <a:rPr lang="en-US" sz="2800" dirty="0" smtClean="0">
                <a:latin typeface="Courier New"/>
                <a:cs typeface="Courier New"/>
              </a:rPr>
              <a:t>  flip-sign(p);</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printf</a:t>
            </a:r>
            <a:r>
              <a:rPr lang="en-US" sz="2800" dirty="0" smtClean="0">
                <a:latin typeface="Courier New"/>
                <a:cs typeface="Courier New"/>
              </a:rPr>
              <a:t>("x=%</a:t>
            </a:r>
            <a:r>
              <a:rPr lang="en-US" sz="2800" dirty="0" err="1" smtClean="0">
                <a:latin typeface="Courier New"/>
                <a:cs typeface="Courier New"/>
              </a:rPr>
              <a:t>d,y</a:t>
            </a:r>
            <a:r>
              <a:rPr lang="en-US" sz="2800" dirty="0" smtClean="0">
                <a:latin typeface="Courier New"/>
                <a:cs typeface="Courier New"/>
              </a:rPr>
              <a:t>=%</a:t>
            </a:r>
            <a:r>
              <a:rPr lang="en-US" sz="2800" dirty="0" err="1" smtClean="0">
                <a:latin typeface="Courier New"/>
                <a:cs typeface="Courier New"/>
              </a:rPr>
              <a:t>d,p</a:t>
            </a:r>
            <a:r>
              <a:rPr lang="en-US" sz="2800" dirty="0" smtClean="0">
                <a:latin typeface="Courier New"/>
                <a:cs typeface="Courier New"/>
              </a:rPr>
              <a:t>=%d\n", x, y,</a:t>
            </a:r>
            <a:r>
              <a:rPr lang="en-US" sz="2800" dirty="0" smtClean="0">
                <a:solidFill>
                  <a:schemeClr val="bg1"/>
                </a:solidFill>
                <a:latin typeface="Courier New"/>
                <a:cs typeface="Courier New"/>
              </a:rPr>
              <a:t>*</a:t>
            </a:r>
            <a:r>
              <a:rPr lang="en-US" sz="2800" dirty="0" smtClean="0">
                <a:latin typeface="Courier New"/>
                <a:cs typeface="Courier New"/>
              </a:rPr>
              <a:t>p);</a:t>
            </a:r>
            <a:br>
              <a:rPr lang="en-US" sz="2800" dirty="0" smtClean="0">
                <a:latin typeface="Courier New"/>
                <a:cs typeface="Courier New"/>
              </a:rPr>
            </a:br>
            <a:r>
              <a:rPr lang="en-US" sz="2800" dirty="0" smtClean="0">
                <a:latin typeface="Courier New"/>
                <a:cs typeface="Courier New"/>
              </a:rPr>
              <a:t>}</a:t>
            </a:r>
            <a:br>
              <a:rPr lang="en-US" sz="2800" dirty="0" smtClean="0">
                <a:latin typeface="Courier New"/>
                <a:cs typeface="Courier New"/>
              </a:rPr>
            </a:br>
            <a:r>
              <a:rPr lang="en-US" sz="2800" dirty="0" smtClean="0">
                <a:latin typeface="Courier New"/>
                <a:cs typeface="Courier New"/>
              </a:rPr>
              <a:t>flip-sign(</a:t>
            </a:r>
            <a:r>
              <a:rPr lang="en-US" sz="2800" dirty="0" err="1" smtClean="0">
                <a:latin typeface="Courier New"/>
                <a:cs typeface="Courier New"/>
              </a:rPr>
              <a:t>int</a:t>
            </a:r>
            <a:r>
              <a:rPr lang="en-US" sz="2800" dirty="0" smtClean="0">
                <a:latin typeface="Courier New"/>
                <a:cs typeface="Courier New"/>
              </a:rPr>
              <a:t> *n){ *n = -(*n)</a:t>
            </a:r>
            <a:r>
              <a:rPr lang="en-US" sz="2800" dirty="0" smtClean="0">
                <a:solidFill>
                  <a:schemeClr val="bg1"/>
                </a:solidFill>
                <a:latin typeface="Courier New"/>
                <a:cs typeface="Courier New"/>
              </a:rPr>
              <a:t>;</a:t>
            </a:r>
            <a:r>
              <a:rPr lang="en-US" sz="2800" dirty="0" smtClean="0">
                <a:latin typeface="Courier New"/>
                <a:cs typeface="Courier New"/>
              </a:rPr>
              <a:t>}</a:t>
            </a:r>
            <a:endParaRPr lang="en-US" sz="2800" dirty="0"/>
          </a:p>
        </p:txBody>
      </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48</a:t>
            </a:fld>
            <a:endParaRPr lang="en-US" dirty="0" smtClean="0"/>
          </a:p>
        </p:txBody>
      </p:sp>
      <p:sp>
        <p:nvSpPr>
          <p:cNvPr id="53258" name="TextBox 12"/>
          <p:cNvSpPr txBox="1">
            <a:spLocks noChangeArrowheads="1"/>
          </p:cNvSpPr>
          <p:nvPr/>
        </p:nvSpPr>
        <p:spPr bwMode="auto">
          <a:xfrm>
            <a:off x="685800" y="482600"/>
            <a:ext cx="5791200" cy="954107"/>
          </a:xfrm>
          <a:prstGeom prst="rect">
            <a:avLst/>
          </a:prstGeom>
          <a:noFill/>
          <a:ln w="9525">
            <a:noFill/>
            <a:miter lim="800000"/>
            <a:headEnd/>
            <a:tailEnd/>
          </a:ln>
        </p:spPr>
        <p:txBody>
          <a:bodyPr>
            <a:prstTxWarp prst="textNoShape">
              <a:avLst/>
            </a:prstTxWarp>
            <a:spAutoFit/>
          </a:bodyPr>
          <a:lstStyle/>
          <a:p>
            <a:r>
              <a:rPr lang="en-US" sz="2800" b="1" dirty="0" smtClean="0">
                <a:solidFill>
                  <a:srgbClr val="000000"/>
                </a:solidFill>
              </a:rPr>
              <a:t>Answer: </a:t>
            </a:r>
            <a:r>
              <a:rPr lang="en-US" sz="2800" dirty="0" smtClean="0">
                <a:solidFill>
                  <a:srgbClr val="000000"/>
                </a:solidFill>
              </a:rPr>
              <a:t>  How many errors (syntax and logic) in this C code?</a:t>
            </a:r>
            <a:endParaRPr lang="en-US" sz="2800" dirty="0">
              <a:solidFill>
                <a:srgbClr val="000000"/>
              </a:solidFill>
            </a:endParaRPr>
          </a:p>
        </p:txBody>
      </p:sp>
      <p:grpSp>
        <p:nvGrpSpPr>
          <p:cNvPr id="2" name="Group 17"/>
          <p:cNvGrpSpPr/>
          <p:nvPr/>
        </p:nvGrpSpPr>
        <p:grpSpPr>
          <a:xfrm>
            <a:off x="7772400" y="1600200"/>
            <a:ext cx="1097280" cy="1645920"/>
            <a:chOff x="7955280" y="3657600"/>
            <a:chExt cx="1097280" cy="1645920"/>
          </a:xfrm>
        </p:grpSpPr>
        <p:grpSp>
          <p:nvGrpSpPr>
            <p:cNvPr id="3" name="Group 10"/>
            <p:cNvGrpSpPr>
              <a:grpSpLocks/>
            </p:cNvGrpSpPr>
            <p:nvPr/>
          </p:nvGrpSpPr>
          <p:grpSpPr bwMode="auto">
            <a:xfrm>
              <a:off x="8046720" y="3657600"/>
              <a:ext cx="959602" cy="523220"/>
              <a:chOff x="960651" y="1743728"/>
              <a:chExt cx="959573" cy="392422"/>
            </a:xfrm>
          </p:grpSpPr>
          <p:sp>
            <p:nvSpPr>
              <p:cNvPr id="53259" name="TextBox 2"/>
              <p:cNvSpPr txBox="1">
                <a:spLocks noChangeArrowheads="1"/>
              </p:cNvSpPr>
              <p:nvPr/>
            </p:nvSpPr>
            <p:spPr bwMode="auto">
              <a:xfrm>
                <a:off x="1371600" y="1743728"/>
                <a:ext cx="548624" cy="392422"/>
              </a:xfrm>
              <a:prstGeom prst="rect">
                <a:avLst/>
              </a:prstGeom>
              <a:noFill/>
              <a:ln w="9525">
                <a:noFill/>
                <a:miter lim="800000"/>
                <a:headEnd/>
                <a:tailEnd/>
              </a:ln>
            </p:spPr>
            <p:txBody>
              <a:bodyPr>
                <a:prstTxWarp prst="textNoShape">
                  <a:avLst/>
                </a:prstTxWarp>
                <a:spAutoFit/>
              </a:bodyPr>
              <a:lstStyle/>
              <a:p>
                <a:r>
                  <a:rPr lang="en-US" sz="2800" b="1" dirty="0" smtClean="0">
                    <a:solidFill>
                      <a:srgbClr val="FF8000"/>
                    </a:solidFill>
                  </a:rPr>
                  <a:t>2</a:t>
                </a:r>
                <a:endParaRPr lang="en-US" sz="2800" b="1" dirty="0">
                  <a:solidFill>
                    <a:srgbClr val="FF8000"/>
                  </a:solidFill>
                  <a:latin typeface="Symbol" pitchFamily="1" charset="2"/>
                </a:endParaRPr>
              </a:p>
            </p:txBody>
          </p:sp>
          <p:sp>
            <p:nvSpPr>
              <p:cNvPr id="53260" name="Rectangle 6"/>
              <p:cNvSpPr>
                <a:spLocks noChangeArrowheads="1"/>
              </p:cNvSpPr>
              <p:nvPr/>
            </p:nvSpPr>
            <p:spPr bwMode="auto">
              <a:xfrm>
                <a:off x="960651" y="1809750"/>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4" name="Group 2"/>
            <p:cNvGrpSpPr/>
            <p:nvPr/>
          </p:nvGrpSpPr>
          <p:grpSpPr>
            <a:xfrm>
              <a:off x="8046720" y="4023360"/>
              <a:ext cx="959802" cy="523220"/>
              <a:chOff x="960438" y="3240088"/>
              <a:chExt cx="959802" cy="523220"/>
            </a:xfrm>
          </p:grpSpPr>
          <p:sp>
            <p:nvSpPr>
              <p:cNvPr id="53250" name="TextBox 3"/>
              <p:cNvSpPr txBox="1">
                <a:spLocks noChangeArrowheads="1"/>
              </p:cNvSpPr>
              <p:nvPr/>
            </p:nvSpPr>
            <p:spPr bwMode="auto">
              <a:xfrm>
                <a:off x="1371600" y="3240088"/>
                <a:ext cx="54864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rPr>
                  <a:t>3</a:t>
                </a:r>
                <a:endParaRPr lang="en-US" sz="2800" b="1" dirty="0">
                  <a:solidFill>
                    <a:srgbClr val="408000"/>
                  </a:solidFill>
                  <a:latin typeface="Symbol" pitchFamily="1" charset="2"/>
                </a:endParaRPr>
              </a:p>
            </p:txBody>
          </p:sp>
          <p:sp>
            <p:nvSpPr>
              <p:cNvPr id="53254" name="Rectangle 7"/>
              <p:cNvSpPr>
                <a:spLocks noChangeArrowheads="1"/>
              </p:cNvSpPr>
              <p:nvPr/>
            </p:nvSpPr>
            <p:spPr bwMode="auto">
              <a:xfrm>
                <a:off x="960438" y="33432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5" name="Group 3"/>
            <p:cNvGrpSpPr/>
            <p:nvPr/>
          </p:nvGrpSpPr>
          <p:grpSpPr>
            <a:xfrm>
              <a:off x="8046720" y="4389120"/>
              <a:ext cx="959802" cy="523220"/>
              <a:chOff x="960438" y="4154488"/>
              <a:chExt cx="959802" cy="523220"/>
            </a:xfrm>
          </p:grpSpPr>
          <p:sp>
            <p:nvSpPr>
              <p:cNvPr id="53251" name="TextBox 4"/>
              <p:cNvSpPr txBox="1">
                <a:spLocks noChangeArrowheads="1"/>
              </p:cNvSpPr>
              <p:nvPr/>
            </p:nvSpPr>
            <p:spPr bwMode="auto">
              <a:xfrm>
                <a:off x="1371600" y="4154488"/>
                <a:ext cx="54864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rPr>
                  <a:t>4</a:t>
                </a:r>
                <a:endParaRPr lang="en-US" sz="2800" b="1" dirty="0">
                  <a:solidFill>
                    <a:srgbClr val="FF66A0"/>
                  </a:solidFill>
                  <a:latin typeface="Symbol" pitchFamily="1" charset="2"/>
                </a:endParaRPr>
              </a:p>
            </p:txBody>
          </p:sp>
          <p:sp>
            <p:nvSpPr>
              <p:cNvPr id="53255" name="Rectangle 8"/>
              <p:cNvSpPr>
                <a:spLocks noChangeArrowheads="1"/>
              </p:cNvSpPr>
              <p:nvPr/>
            </p:nvSpPr>
            <p:spPr bwMode="auto">
              <a:xfrm>
                <a:off x="960438" y="42576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6" name="Group 4"/>
            <p:cNvGrpSpPr/>
            <p:nvPr/>
          </p:nvGrpSpPr>
          <p:grpSpPr>
            <a:xfrm>
              <a:off x="8046720" y="4757158"/>
              <a:ext cx="972502" cy="523220"/>
              <a:chOff x="947738" y="5068888"/>
              <a:chExt cx="972502" cy="523220"/>
            </a:xfrm>
          </p:grpSpPr>
          <p:sp>
            <p:nvSpPr>
              <p:cNvPr id="53252" name="TextBox 5"/>
              <p:cNvSpPr txBox="1">
                <a:spLocks noChangeArrowheads="1"/>
              </p:cNvSpPr>
              <p:nvPr/>
            </p:nvSpPr>
            <p:spPr bwMode="auto">
              <a:xfrm>
                <a:off x="1371600" y="5068888"/>
                <a:ext cx="548640" cy="523220"/>
              </a:xfrm>
              <a:prstGeom prst="rect">
                <a:avLst/>
              </a:prstGeom>
              <a:noFill/>
              <a:ln w="9525">
                <a:noFill/>
                <a:miter lim="800000"/>
                <a:headEnd/>
                <a:tailEnd/>
              </a:ln>
            </p:spPr>
            <p:txBody>
              <a:bodyPr>
                <a:prstTxWarp prst="textNoShape">
                  <a:avLst/>
                </a:prstTxWarp>
                <a:spAutoFit/>
              </a:bodyPr>
              <a:lstStyle/>
              <a:p>
                <a:r>
                  <a:rPr lang="en-US" sz="2800" b="1" dirty="0" smtClean="0">
                    <a:ln>
                      <a:solidFill>
                        <a:schemeClr val="tx1"/>
                      </a:solidFill>
                    </a:ln>
                    <a:solidFill>
                      <a:srgbClr val="FFE860"/>
                    </a:solidFill>
                  </a:rPr>
                  <a:t>5+</a:t>
                </a:r>
                <a:endParaRPr lang="en-US" sz="2800" b="1" dirty="0">
                  <a:ln>
                    <a:solidFill>
                      <a:schemeClr val="tx1"/>
                    </a:solidFill>
                  </a:ln>
                  <a:solidFill>
                    <a:srgbClr val="FFE860"/>
                  </a:solidFill>
                  <a:latin typeface="Symbol" pitchFamily="1" charset="2"/>
                </a:endParaRPr>
              </a:p>
            </p:txBody>
          </p:sp>
          <p:sp>
            <p:nvSpPr>
              <p:cNvPr id="53256" name="Rectangle 9"/>
              <p:cNvSpPr>
                <a:spLocks noChangeArrowheads="1"/>
              </p:cNvSpPr>
              <p:nvPr/>
            </p:nvSpPr>
            <p:spPr bwMode="auto">
              <a:xfrm>
                <a:off x="947738" y="5156200"/>
                <a:ext cx="415925" cy="368300"/>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17" name="Rectangle 16"/>
            <p:cNvSpPr/>
            <p:nvPr/>
          </p:nvSpPr>
          <p:spPr>
            <a:xfrm>
              <a:off x="7955280" y="3657600"/>
              <a:ext cx="1097280" cy="1645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0" y="2057400"/>
            <a:ext cx="1545771" cy="712036"/>
            <a:chOff x="0" y="2057400"/>
            <a:chExt cx="1545771" cy="712036"/>
          </a:xfrm>
        </p:grpSpPr>
        <p:sp>
          <p:nvSpPr>
            <p:cNvPr id="19" name="Oval 18"/>
            <p:cNvSpPr/>
            <p:nvPr/>
          </p:nvSpPr>
          <p:spPr>
            <a:xfrm>
              <a:off x="457200" y="2057400"/>
              <a:ext cx="1088571" cy="44631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0" y="2307771"/>
              <a:ext cx="526106" cy="461665"/>
            </a:xfrm>
            <a:prstGeom prst="rect">
              <a:avLst/>
            </a:prstGeom>
            <a:noFill/>
          </p:spPr>
          <p:txBody>
            <a:bodyPr wrap="none" rtlCol="0">
              <a:spAutoFit/>
            </a:bodyPr>
            <a:lstStyle/>
            <a:p>
              <a:r>
                <a:rPr lang="en-US" sz="2400" dirty="0" smtClean="0">
                  <a:solidFill>
                    <a:schemeClr val="accent1"/>
                  </a:solidFill>
                </a:rPr>
                <a:t>(2)</a:t>
              </a:r>
              <a:endParaRPr lang="en-US" sz="2400" dirty="0">
                <a:solidFill>
                  <a:schemeClr val="accent1"/>
                </a:solidFill>
              </a:endParaRPr>
            </a:p>
          </p:txBody>
        </p:sp>
      </p:grpSp>
      <p:grpSp>
        <p:nvGrpSpPr>
          <p:cNvPr id="24" name="Group 23"/>
          <p:cNvGrpSpPr/>
          <p:nvPr/>
        </p:nvGrpSpPr>
        <p:grpSpPr>
          <a:xfrm>
            <a:off x="2797630" y="2090057"/>
            <a:ext cx="820019" cy="657607"/>
            <a:chOff x="2797630" y="2090057"/>
            <a:chExt cx="820019" cy="657607"/>
          </a:xfrm>
        </p:grpSpPr>
        <p:sp>
          <p:nvSpPr>
            <p:cNvPr id="20" name="Oval 19"/>
            <p:cNvSpPr/>
            <p:nvPr/>
          </p:nvSpPr>
          <p:spPr>
            <a:xfrm>
              <a:off x="2797630" y="2090057"/>
              <a:ext cx="381000" cy="44631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91543" y="2285999"/>
              <a:ext cx="526106" cy="461665"/>
            </a:xfrm>
            <a:prstGeom prst="rect">
              <a:avLst/>
            </a:prstGeom>
            <a:noFill/>
          </p:spPr>
          <p:txBody>
            <a:bodyPr wrap="none" rtlCol="0">
              <a:spAutoFit/>
            </a:bodyPr>
            <a:lstStyle/>
            <a:p>
              <a:r>
                <a:rPr lang="en-US" sz="2400" dirty="0" smtClean="0">
                  <a:solidFill>
                    <a:schemeClr val="accent1"/>
                  </a:solidFill>
                </a:rPr>
                <a:t>(3)</a:t>
              </a:r>
              <a:endParaRPr lang="en-US" dirty="0">
                <a:solidFill>
                  <a:schemeClr val="accent1"/>
                </a:solidFill>
              </a:endParaRPr>
            </a:p>
          </p:txBody>
        </p:sp>
      </p:grpSp>
      <p:grpSp>
        <p:nvGrpSpPr>
          <p:cNvPr id="35" name="Group 34"/>
          <p:cNvGrpSpPr/>
          <p:nvPr/>
        </p:nvGrpSpPr>
        <p:grpSpPr>
          <a:xfrm>
            <a:off x="152400" y="3777342"/>
            <a:ext cx="1981201" cy="1719943"/>
            <a:chOff x="152400" y="3777342"/>
            <a:chExt cx="1981201" cy="1719943"/>
          </a:xfrm>
        </p:grpSpPr>
        <p:sp>
          <p:nvSpPr>
            <p:cNvPr id="25" name="TextBox 24"/>
            <p:cNvSpPr txBox="1"/>
            <p:nvPr/>
          </p:nvSpPr>
          <p:spPr>
            <a:xfrm>
              <a:off x="152400" y="4180115"/>
              <a:ext cx="526106" cy="461665"/>
            </a:xfrm>
            <a:prstGeom prst="rect">
              <a:avLst/>
            </a:prstGeom>
            <a:noFill/>
          </p:spPr>
          <p:txBody>
            <a:bodyPr wrap="none" rtlCol="0">
              <a:spAutoFit/>
            </a:bodyPr>
            <a:lstStyle/>
            <a:p>
              <a:r>
                <a:rPr lang="en-US" sz="2400" dirty="0" smtClean="0">
                  <a:solidFill>
                    <a:schemeClr val="accent1"/>
                  </a:solidFill>
                </a:rPr>
                <a:t>(4)</a:t>
              </a:r>
              <a:endParaRPr lang="en-US" dirty="0">
                <a:solidFill>
                  <a:schemeClr val="accent1"/>
                </a:solidFill>
              </a:endParaRPr>
            </a:p>
          </p:txBody>
        </p:sp>
        <p:sp>
          <p:nvSpPr>
            <p:cNvPr id="26" name="Oval 25"/>
            <p:cNvSpPr/>
            <p:nvPr/>
          </p:nvSpPr>
          <p:spPr>
            <a:xfrm>
              <a:off x="1752601" y="3777342"/>
              <a:ext cx="381000" cy="44631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317172" y="5050971"/>
              <a:ext cx="381000" cy="44631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stCxn id="25" idx="3"/>
            </p:cNvCxnSpPr>
            <p:nvPr/>
          </p:nvCxnSpPr>
          <p:spPr>
            <a:xfrm flipV="1">
              <a:off x="678506" y="4169229"/>
              <a:ext cx="954351" cy="24171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74914" y="4561114"/>
              <a:ext cx="631372" cy="5551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cxnSp>
        <p:nvCxnSpPr>
          <p:cNvPr id="38" name="Straight Arrow Connector 37"/>
          <p:cNvCxnSpPr/>
          <p:nvPr/>
        </p:nvCxnSpPr>
        <p:spPr>
          <a:xfrm flipH="1">
            <a:off x="4582886" y="1861457"/>
            <a:ext cx="718457"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6629400" y="5018305"/>
            <a:ext cx="874446" cy="1201903"/>
            <a:chOff x="6629400" y="5018305"/>
            <a:chExt cx="874446" cy="1201903"/>
          </a:xfrm>
        </p:grpSpPr>
        <p:sp>
          <p:nvSpPr>
            <p:cNvPr id="36" name="TextBox 35"/>
            <p:cNvSpPr txBox="1"/>
            <p:nvPr/>
          </p:nvSpPr>
          <p:spPr>
            <a:xfrm>
              <a:off x="6629400" y="5018305"/>
              <a:ext cx="399468" cy="523220"/>
            </a:xfrm>
            <a:prstGeom prst="rect">
              <a:avLst/>
            </a:prstGeom>
            <a:noFill/>
          </p:spPr>
          <p:txBody>
            <a:bodyPr wrap="none" rtlCol="0">
              <a:spAutoFit/>
            </a:bodyPr>
            <a:lstStyle/>
            <a:p>
              <a:r>
                <a:rPr lang="en-US" sz="2800" dirty="0" smtClean="0">
                  <a:solidFill>
                    <a:schemeClr val="accent1"/>
                  </a:solidFill>
                  <a:latin typeface="Courier New"/>
                  <a:cs typeface="Courier New"/>
                </a:rPr>
                <a:t>;</a:t>
              </a:r>
              <a:endParaRPr lang="en-US" sz="2800" dirty="0">
                <a:solidFill>
                  <a:schemeClr val="accent1"/>
                </a:solidFill>
              </a:endParaRPr>
            </a:p>
          </p:txBody>
        </p:sp>
        <p:sp>
          <p:nvSpPr>
            <p:cNvPr id="39" name="TextBox 38"/>
            <p:cNvSpPr txBox="1"/>
            <p:nvPr/>
          </p:nvSpPr>
          <p:spPr>
            <a:xfrm>
              <a:off x="6977740" y="5758543"/>
              <a:ext cx="526106" cy="461665"/>
            </a:xfrm>
            <a:prstGeom prst="rect">
              <a:avLst/>
            </a:prstGeom>
            <a:noFill/>
          </p:spPr>
          <p:txBody>
            <a:bodyPr wrap="none" rtlCol="0">
              <a:spAutoFit/>
            </a:bodyPr>
            <a:lstStyle/>
            <a:p>
              <a:r>
                <a:rPr lang="en-US" sz="2400" dirty="0" smtClean="0">
                  <a:solidFill>
                    <a:schemeClr val="accent1"/>
                  </a:solidFill>
                </a:rPr>
                <a:t>(6)</a:t>
              </a:r>
              <a:endParaRPr lang="en-US" dirty="0">
                <a:solidFill>
                  <a:schemeClr val="accent1"/>
                </a:solidFill>
              </a:endParaRPr>
            </a:p>
          </p:txBody>
        </p:sp>
        <p:cxnSp>
          <p:nvCxnSpPr>
            <p:cNvPr id="41" name="Straight Arrow Connector 40"/>
            <p:cNvCxnSpPr/>
            <p:nvPr/>
          </p:nvCxnSpPr>
          <p:spPr>
            <a:xfrm flipH="1" flipV="1">
              <a:off x="6923314" y="5475514"/>
              <a:ext cx="195944" cy="33745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7696177" y="3548743"/>
            <a:ext cx="1026871" cy="1132830"/>
            <a:chOff x="7696177" y="3548743"/>
            <a:chExt cx="1026871" cy="1132830"/>
          </a:xfrm>
        </p:grpSpPr>
        <p:sp>
          <p:nvSpPr>
            <p:cNvPr id="43" name="TextBox 42"/>
            <p:cNvSpPr txBox="1"/>
            <p:nvPr/>
          </p:nvSpPr>
          <p:spPr>
            <a:xfrm>
              <a:off x="7696177" y="4158353"/>
              <a:ext cx="399468" cy="523220"/>
            </a:xfrm>
            <a:prstGeom prst="rect">
              <a:avLst/>
            </a:prstGeom>
            <a:noFill/>
          </p:spPr>
          <p:txBody>
            <a:bodyPr wrap="none" rtlCol="0">
              <a:spAutoFit/>
            </a:bodyPr>
            <a:lstStyle/>
            <a:p>
              <a:r>
                <a:rPr lang="en-US" sz="2800" dirty="0" smtClean="0">
                  <a:solidFill>
                    <a:schemeClr val="accent1"/>
                  </a:solidFill>
                  <a:latin typeface="Courier New" pitchFamily="49" charset="0"/>
                  <a:cs typeface="Courier New" pitchFamily="49" charset="0"/>
                </a:rPr>
                <a:t>*</a:t>
              </a:r>
              <a:endParaRPr lang="en-US" sz="2800" dirty="0">
                <a:solidFill>
                  <a:schemeClr val="accent1"/>
                </a:solidFill>
                <a:latin typeface="Courier New" pitchFamily="49" charset="0"/>
                <a:cs typeface="Courier New" pitchFamily="49" charset="0"/>
              </a:endParaRPr>
            </a:p>
          </p:txBody>
        </p:sp>
        <p:sp>
          <p:nvSpPr>
            <p:cNvPr id="44" name="TextBox 43"/>
            <p:cNvSpPr txBox="1"/>
            <p:nvPr/>
          </p:nvSpPr>
          <p:spPr>
            <a:xfrm>
              <a:off x="8196942" y="3548743"/>
              <a:ext cx="526106" cy="461665"/>
            </a:xfrm>
            <a:prstGeom prst="rect">
              <a:avLst/>
            </a:prstGeom>
            <a:noFill/>
          </p:spPr>
          <p:txBody>
            <a:bodyPr wrap="none" rtlCol="0">
              <a:spAutoFit/>
            </a:bodyPr>
            <a:lstStyle/>
            <a:p>
              <a:r>
                <a:rPr lang="en-US" sz="2400" dirty="0" smtClean="0">
                  <a:solidFill>
                    <a:schemeClr val="accent1"/>
                  </a:solidFill>
                </a:rPr>
                <a:t>(5)</a:t>
              </a:r>
              <a:endParaRPr lang="en-US" dirty="0">
                <a:solidFill>
                  <a:schemeClr val="accent1"/>
                </a:solidFill>
              </a:endParaRPr>
            </a:p>
          </p:txBody>
        </p:sp>
        <p:cxnSp>
          <p:nvCxnSpPr>
            <p:cNvPr id="46" name="Straight Arrow Connector 45"/>
            <p:cNvCxnSpPr/>
            <p:nvPr/>
          </p:nvCxnSpPr>
          <p:spPr>
            <a:xfrm flipH="1">
              <a:off x="8011886" y="3951514"/>
              <a:ext cx="283029" cy="27214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
        <p:nvSpPr>
          <p:cNvPr id="50" name="Rectangle 49"/>
          <p:cNvSpPr/>
          <p:nvPr/>
        </p:nvSpPr>
        <p:spPr>
          <a:xfrm>
            <a:off x="7863840" y="2788920"/>
            <a:ext cx="914400" cy="36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16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57200" y="1600200"/>
            <a:ext cx="8229600" cy="3970318"/>
          </a:xfrm>
          <a:prstGeom prst="rect">
            <a:avLst/>
          </a:prstGeom>
          <a:noFill/>
        </p:spPr>
        <p:txBody>
          <a:bodyPr wrap="square" rtlCol="0">
            <a:spAutoFit/>
          </a:bodyPr>
          <a:lstStyle/>
          <a:p>
            <a:r>
              <a:rPr lang="en-US" sz="2800" dirty="0" smtClean="0">
                <a:latin typeface="Courier New"/>
                <a:cs typeface="Courier New"/>
              </a:rPr>
              <a:t>#include &lt;stdio.h&gt;</a:t>
            </a:r>
          </a:p>
          <a:p>
            <a:r>
              <a:rPr lang="en-US" sz="2800" dirty="0" err="1" smtClean="0">
                <a:latin typeface="Courier New"/>
                <a:cs typeface="Courier New"/>
              </a:rPr>
              <a:t>int</a:t>
            </a:r>
            <a:r>
              <a:rPr lang="en-US" sz="2800" dirty="0" smtClean="0">
                <a:latin typeface="Courier New"/>
                <a:cs typeface="Courier New"/>
              </a:rPr>
              <a:t> main() {</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*p, x=5, y; // init</a:t>
            </a:r>
            <a:br>
              <a:rPr lang="en-US" sz="2800" dirty="0" smtClean="0">
                <a:latin typeface="Courier New"/>
                <a:cs typeface="Courier New"/>
              </a:rPr>
            </a:br>
            <a:r>
              <a:rPr lang="en-US" sz="2800" dirty="0" smtClean="0">
                <a:latin typeface="Courier New"/>
                <a:cs typeface="Courier New"/>
              </a:rPr>
              <a:t>  y = *(p = &amp;x) + 1;</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int</a:t>
            </a:r>
            <a:r>
              <a:rPr lang="en-US" sz="2800" dirty="0" smtClean="0">
                <a:latin typeface="Courier New"/>
                <a:cs typeface="Courier New"/>
              </a:rPr>
              <a:t> z;</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flip_sign</a:t>
            </a:r>
            <a:r>
              <a:rPr lang="en-US" sz="2800" dirty="0" smtClean="0">
                <a:latin typeface="Courier New"/>
                <a:cs typeface="Courier New"/>
              </a:rPr>
              <a:t>(p);</a:t>
            </a:r>
            <a:br>
              <a:rPr lang="en-US" sz="2800" dirty="0" smtClean="0">
                <a:latin typeface="Courier New"/>
                <a:cs typeface="Courier New"/>
              </a:rPr>
            </a:br>
            <a:r>
              <a:rPr lang="en-US" sz="2800" dirty="0" smtClean="0">
                <a:latin typeface="Courier New"/>
                <a:cs typeface="Courier New"/>
              </a:rPr>
              <a:t>  </a:t>
            </a:r>
            <a:r>
              <a:rPr lang="en-US" sz="2800" dirty="0" err="1" smtClean="0">
                <a:latin typeface="Courier New"/>
                <a:cs typeface="Courier New"/>
              </a:rPr>
              <a:t>printf</a:t>
            </a:r>
            <a:r>
              <a:rPr lang="en-US" sz="2800" dirty="0" smtClean="0">
                <a:latin typeface="Courier New"/>
                <a:cs typeface="Courier New"/>
              </a:rPr>
              <a:t>("x=%</a:t>
            </a:r>
            <a:r>
              <a:rPr lang="en-US" sz="2800" dirty="0" err="1" smtClean="0">
                <a:latin typeface="Courier New"/>
                <a:cs typeface="Courier New"/>
              </a:rPr>
              <a:t>d,y</a:t>
            </a:r>
            <a:r>
              <a:rPr lang="en-US" sz="2800" dirty="0" smtClean="0">
                <a:latin typeface="Courier New"/>
                <a:cs typeface="Courier New"/>
              </a:rPr>
              <a:t>=%d</a:t>
            </a:r>
            <a:r>
              <a:rPr lang="en-US" sz="2800" dirty="0" smtClean="0">
                <a:latin typeface="Courier New"/>
                <a:cs typeface="Courier New"/>
              </a:rPr>
              <a:t>,*p</a:t>
            </a:r>
            <a:r>
              <a:rPr lang="en-US" sz="2800" dirty="0" smtClean="0">
                <a:latin typeface="Courier New"/>
                <a:cs typeface="Courier New"/>
              </a:rPr>
              <a:t>=%d\n",</a:t>
            </a:r>
            <a:r>
              <a:rPr lang="en-US" sz="2800" dirty="0" err="1" smtClean="0">
                <a:latin typeface="Courier New"/>
                <a:cs typeface="Courier New"/>
              </a:rPr>
              <a:t>x,y</a:t>
            </a:r>
            <a:r>
              <a:rPr lang="en-US" sz="2800" dirty="0" smtClean="0">
                <a:latin typeface="Courier New"/>
                <a:cs typeface="Courier New"/>
              </a:rPr>
              <a:t>,*p);</a:t>
            </a:r>
            <a:br>
              <a:rPr lang="en-US" sz="2800" dirty="0" smtClean="0">
                <a:latin typeface="Courier New"/>
                <a:cs typeface="Courier New"/>
              </a:rPr>
            </a:br>
            <a:r>
              <a:rPr lang="en-US" sz="2800" dirty="0" smtClean="0">
                <a:latin typeface="Courier New"/>
                <a:cs typeface="Courier New"/>
              </a:rPr>
              <a:t>}</a:t>
            </a:r>
            <a:br>
              <a:rPr lang="en-US" sz="2800" dirty="0" smtClean="0">
                <a:latin typeface="Courier New"/>
                <a:cs typeface="Courier New"/>
              </a:rPr>
            </a:br>
            <a:r>
              <a:rPr lang="en-US" sz="2800" dirty="0" err="1" smtClean="0">
                <a:latin typeface="Courier New"/>
                <a:cs typeface="Courier New"/>
              </a:rPr>
              <a:t>flip_sign</a:t>
            </a:r>
            <a:r>
              <a:rPr lang="en-US" sz="2800" dirty="0" smtClean="0">
                <a:latin typeface="Courier New"/>
                <a:cs typeface="Courier New"/>
              </a:rPr>
              <a:t>(</a:t>
            </a:r>
            <a:r>
              <a:rPr lang="en-US" sz="2800" dirty="0" err="1" smtClean="0">
                <a:latin typeface="Courier New"/>
                <a:cs typeface="Courier New"/>
              </a:rPr>
              <a:t>int</a:t>
            </a:r>
            <a:r>
              <a:rPr lang="en-US" sz="2800" dirty="0" smtClean="0">
                <a:latin typeface="Courier New"/>
                <a:cs typeface="Courier New"/>
              </a:rPr>
              <a:t> *n){*n = -(*n);}</a:t>
            </a:r>
            <a:endParaRPr lang="en-US" sz="2800" dirty="0"/>
          </a:p>
        </p:txBody>
      </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49</a:t>
            </a:fld>
            <a:endParaRPr lang="en-US" dirty="0" smtClean="0"/>
          </a:p>
        </p:txBody>
      </p:sp>
      <p:sp>
        <p:nvSpPr>
          <p:cNvPr id="53258" name="TextBox 12"/>
          <p:cNvSpPr txBox="1">
            <a:spLocks noChangeArrowheads="1"/>
          </p:cNvSpPr>
          <p:nvPr/>
        </p:nvSpPr>
        <p:spPr bwMode="auto">
          <a:xfrm>
            <a:off x="685800" y="482600"/>
            <a:ext cx="5791200" cy="954107"/>
          </a:xfrm>
          <a:prstGeom prst="rect">
            <a:avLst/>
          </a:prstGeom>
          <a:noFill/>
          <a:ln w="9525">
            <a:noFill/>
            <a:miter lim="800000"/>
            <a:headEnd/>
            <a:tailEnd/>
          </a:ln>
        </p:spPr>
        <p:txBody>
          <a:bodyPr>
            <a:prstTxWarp prst="textNoShape">
              <a:avLst/>
            </a:prstTxWarp>
            <a:spAutoFit/>
          </a:bodyPr>
          <a:lstStyle/>
          <a:p>
            <a:r>
              <a:rPr lang="en-US" sz="2800" b="1" dirty="0">
                <a:solidFill>
                  <a:srgbClr val="000000"/>
                </a:solidFill>
              </a:rPr>
              <a:t>Question:</a:t>
            </a:r>
            <a:r>
              <a:rPr lang="en-US" sz="2800" dirty="0">
                <a:solidFill>
                  <a:srgbClr val="000000"/>
                </a:solidFill>
              </a:rPr>
              <a:t> </a:t>
            </a:r>
            <a:r>
              <a:rPr lang="en-US" sz="2800" dirty="0" smtClean="0">
                <a:solidFill>
                  <a:srgbClr val="000000"/>
                </a:solidFill>
              </a:rPr>
              <a:t> What is output from the corrected code below?</a:t>
            </a:r>
            <a:endParaRPr lang="en-US" sz="2800" dirty="0">
              <a:solidFill>
                <a:srgbClr val="000000"/>
              </a:solidFill>
            </a:endParaRPr>
          </a:p>
        </p:txBody>
      </p:sp>
      <p:grpSp>
        <p:nvGrpSpPr>
          <p:cNvPr id="20" name="Group 19"/>
          <p:cNvGrpSpPr/>
          <p:nvPr/>
        </p:nvGrpSpPr>
        <p:grpSpPr>
          <a:xfrm>
            <a:off x="6583680" y="1572768"/>
            <a:ext cx="2892742" cy="1947672"/>
            <a:chOff x="6583680" y="1572768"/>
            <a:chExt cx="2892742" cy="1947672"/>
          </a:xfrm>
        </p:grpSpPr>
        <p:grpSp>
          <p:nvGrpSpPr>
            <p:cNvPr id="2" name="Group 17"/>
            <p:cNvGrpSpPr/>
            <p:nvPr/>
          </p:nvGrpSpPr>
          <p:grpSpPr>
            <a:xfrm>
              <a:off x="6583680" y="1600200"/>
              <a:ext cx="2892742" cy="1920240"/>
              <a:chOff x="7955280" y="3657600"/>
              <a:chExt cx="2892742" cy="1920240"/>
            </a:xfrm>
          </p:grpSpPr>
          <p:grpSp>
            <p:nvGrpSpPr>
              <p:cNvPr id="3" name="Group 10"/>
              <p:cNvGrpSpPr>
                <a:grpSpLocks/>
              </p:cNvGrpSpPr>
              <p:nvPr/>
            </p:nvGrpSpPr>
            <p:grpSpPr bwMode="auto">
              <a:xfrm>
                <a:off x="8046720" y="3995067"/>
                <a:ext cx="2788400" cy="461665"/>
                <a:chOff x="960651" y="1996817"/>
                <a:chExt cx="2788311" cy="346253"/>
              </a:xfrm>
            </p:grpSpPr>
            <p:sp>
              <p:nvSpPr>
                <p:cNvPr id="53259" name="TextBox 2"/>
                <p:cNvSpPr txBox="1">
                  <a:spLocks noChangeArrowheads="1"/>
                </p:cNvSpPr>
                <p:nvPr/>
              </p:nvSpPr>
              <p:spPr bwMode="auto">
                <a:xfrm>
                  <a:off x="1371598" y="1996817"/>
                  <a:ext cx="2377364" cy="346253"/>
                </a:xfrm>
                <a:prstGeom prst="rect">
                  <a:avLst/>
                </a:prstGeom>
                <a:noFill/>
                <a:ln w="9525">
                  <a:noFill/>
                  <a:miter lim="800000"/>
                  <a:headEnd/>
                  <a:tailEnd/>
                </a:ln>
              </p:spPr>
              <p:txBody>
                <a:bodyPr>
                  <a:prstTxWarp prst="textNoShape">
                    <a:avLst/>
                  </a:prstTxWarp>
                  <a:spAutoFit/>
                </a:bodyPr>
                <a:lstStyle/>
                <a:p>
                  <a:r>
                    <a:rPr lang="en-US" sz="2400" dirty="0" smtClean="0">
                      <a:solidFill>
                        <a:srgbClr val="FF8000"/>
                      </a:solidFill>
                      <a:latin typeface="Courier New" pitchFamily="49" charset="0"/>
                      <a:cs typeface="Courier New" pitchFamily="49" charset="0"/>
                    </a:rPr>
                    <a:t> 5, 6, -5</a:t>
                  </a:r>
                </a:p>
              </p:txBody>
            </p:sp>
            <p:sp>
              <p:nvSpPr>
                <p:cNvPr id="53260" name="Rectangle 6"/>
                <p:cNvSpPr>
                  <a:spLocks noChangeArrowheads="1"/>
                </p:cNvSpPr>
                <p:nvPr/>
              </p:nvSpPr>
              <p:spPr bwMode="auto">
                <a:xfrm>
                  <a:off x="960651" y="2054692"/>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4" name="Group 2"/>
              <p:cNvGrpSpPr/>
              <p:nvPr/>
            </p:nvGrpSpPr>
            <p:grpSpPr>
              <a:xfrm>
                <a:off x="8046720" y="4360826"/>
                <a:ext cx="2788602" cy="462189"/>
                <a:chOff x="960438" y="3577554"/>
                <a:chExt cx="2788602" cy="462189"/>
              </a:xfrm>
            </p:grpSpPr>
            <p:sp>
              <p:nvSpPr>
                <p:cNvPr id="53250" name="TextBox 3"/>
                <p:cNvSpPr txBox="1">
                  <a:spLocks noChangeArrowheads="1"/>
                </p:cNvSpPr>
                <p:nvPr/>
              </p:nvSpPr>
              <p:spPr bwMode="auto">
                <a:xfrm>
                  <a:off x="1371600" y="3577554"/>
                  <a:ext cx="2377440" cy="461665"/>
                </a:xfrm>
                <a:prstGeom prst="rect">
                  <a:avLst/>
                </a:prstGeom>
                <a:noFill/>
                <a:ln w="9525">
                  <a:noFill/>
                  <a:miter lim="800000"/>
                  <a:headEnd/>
                  <a:tailEnd/>
                </a:ln>
              </p:spPr>
              <p:txBody>
                <a:bodyPr>
                  <a:prstTxWarp prst="textNoShape">
                    <a:avLst/>
                  </a:prstTxWarp>
                  <a:spAutoFit/>
                </a:bodyPr>
                <a:lstStyle/>
                <a:p>
                  <a:r>
                    <a:rPr lang="en-US" sz="2400" dirty="0" smtClean="0">
                      <a:solidFill>
                        <a:srgbClr val="408000"/>
                      </a:solidFill>
                      <a:latin typeface="Courier New" pitchFamily="49" charset="0"/>
                      <a:cs typeface="Courier New" pitchFamily="49" charset="0"/>
                    </a:rPr>
                    <a:t>-5, 6, -5</a:t>
                  </a:r>
                  <a:endParaRPr lang="en-US" sz="2800" dirty="0" smtClean="0">
                    <a:solidFill>
                      <a:srgbClr val="408000"/>
                    </a:solidFill>
                    <a:latin typeface="Courier New" pitchFamily="49" charset="0"/>
                    <a:cs typeface="Courier New" pitchFamily="49" charset="0"/>
                  </a:endParaRPr>
                </a:p>
              </p:txBody>
            </p:sp>
            <p:sp>
              <p:nvSpPr>
                <p:cNvPr id="53254" name="Rectangle 7"/>
                <p:cNvSpPr>
                  <a:spLocks noChangeArrowheads="1"/>
                </p:cNvSpPr>
                <p:nvPr/>
              </p:nvSpPr>
              <p:spPr bwMode="auto">
                <a:xfrm>
                  <a:off x="960438" y="366985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5" name="Group 3"/>
              <p:cNvGrpSpPr/>
              <p:nvPr/>
            </p:nvGrpSpPr>
            <p:grpSpPr>
              <a:xfrm>
                <a:off x="8046720" y="4726586"/>
                <a:ext cx="2788602" cy="462189"/>
                <a:chOff x="960438" y="4491954"/>
                <a:chExt cx="2788602" cy="462189"/>
              </a:xfrm>
            </p:grpSpPr>
            <p:sp>
              <p:nvSpPr>
                <p:cNvPr id="53251" name="TextBox 4"/>
                <p:cNvSpPr txBox="1">
                  <a:spLocks noChangeArrowheads="1"/>
                </p:cNvSpPr>
                <p:nvPr/>
              </p:nvSpPr>
              <p:spPr bwMode="auto">
                <a:xfrm>
                  <a:off x="1371600" y="4491954"/>
                  <a:ext cx="2377440" cy="461665"/>
                </a:xfrm>
                <a:prstGeom prst="rect">
                  <a:avLst/>
                </a:prstGeom>
                <a:noFill/>
                <a:ln w="9525">
                  <a:noFill/>
                  <a:miter lim="800000"/>
                  <a:headEnd/>
                  <a:tailEnd/>
                </a:ln>
              </p:spPr>
              <p:txBody>
                <a:bodyPr>
                  <a:prstTxWarp prst="textNoShape">
                    <a:avLst/>
                  </a:prstTxWarp>
                  <a:spAutoFit/>
                </a:bodyPr>
                <a:lstStyle/>
                <a:p>
                  <a:r>
                    <a:rPr lang="en-US" sz="2400" dirty="0" smtClean="0">
                      <a:solidFill>
                        <a:srgbClr val="FF66A0"/>
                      </a:solidFill>
                      <a:latin typeface="Courier New" pitchFamily="49" charset="0"/>
                      <a:cs typeface="Courier New" pitchFamily="49" charset="0"/>
                    </a:rPr>
                    <a:t>-5, 4, -5</a:t>
                  </a:r>
                </a:p>
              </p:txBody>
            </p:sp>
            <p:sp>
              <p:nvSpPr>
                <p:cNvPr id="53255" name="Rectangle 8"/>
                <p:cNvSpPr>
                  <a:spLocks noChangeArrowheads="1"/>
                </p:cNvSpPr>
                <p:nvPr/>
              </p:nvSpPr>
              <p:spPr bwMode="auto">
                <a:xfrm>
                  <a:off x="960438" y="458425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6" name="Group 4"/>
              <p:cNvGrpSpPr/>
              <p:nvPr/>
            </p:nvGrpSpPr>
            <p:grpSpPr>
              <a:xfrm>
                <a:off x="8046720" y="5094624"/>
                <a:ext cx="2801302" cy="461665"/>
                <a:chOff x="947738" y="5406354"/>
                <a:chExt cx="2801302" cy="461665"/>
              </a:xfrm>
            </p:grpSpPr>
            <p:sp>
              <p:nvSpPr>
                <p:cNvPr id="53252" name="TextBox 5"/>
                <p:cNvSpPr txBox="1">
                  <a:spLocks noChangeArrowheads="1"/>
                </p:cNvSpPr>
                <p:nvPr/>
              </p:nvSpPr>
              <p:spPr bwMode="auto">
                <a:xfrm>
                  <a:off x="1371600" y="5406354"/>
                  <a:ext cx="2377440" cy="461665"/>
                </a:xfrm>
                <a:prstGeom prst="rect">
                  <a:avLst/>
                </a:prstGeom>
                <a:noFill/>
                <a:ln w="9525">
                  <a:noFill/>
                  <a:miter lim="800000"/>
                  <a:headEnd/>
                  <a:tailEnd/>
                </a:ln>
              </p:spPr>
              <p:txBody>
                <a:bodyPr>
                  <a:prstTxWarp prst="textNoShape">
                    <a:avLst/>
                  </a:prstTxWarp>
                  <a:spAutoFit/>
                </a:bodyPr>
                <a:lstStyle/>
                <a:p>
                  <a:r>
                    <a:rPr lang="en-US" sz="2400" b="1" dirty="0" smtClean="0">
                      <a:ln>
                        <a:solidFill>
                          <a:schemeClr val="tx1"/>
                        </a:solidFill>
                      </a:ln>
                      <a:solidFill>
                        <a:srgbClr val="FFE860"/>
                      </a:solidFill>
                      <a:latin typeface="Courier New" pitchFamily="49" charset="0"/>
                      <a:cs typeface="Courier New" pitchFamily="49" charset="0"/>
                    </a:rPr>
                    <a:t>-5,-6, -5</a:t>
                  </a:r>
                </a:p>
              </p:txBody>
            </p:sp>
            <p:sp>
              <p:nvSpPr>
                <p:cNvPr id="53256" name="Rectangle 9"/>
                <p:cNvSpPr>
                  <a:spLocks noChangeArrowheads="1"/>
                </p:cNvSpPr>
                <p:nvPr/>
              </p:nvSpPr>
              <p:spPr bwMode="auto">
                <a:xfrm>
                  <a:off x="947738" y="5482780"/>
                  <a:ext cx="415925" cy="368300"/>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17" name="Rectangle 16"/>
              <p:cNvSpPr/>
              <p:nvPr/>
            </p:nvSpPr>
            <p:spPr>
              <a:xfrm>
                <a:off x="7955280" y="3657600"/>
                <a:ext cx="2468880" cy="19202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2"/>
            <p:cNvSpPr txBox="1">
              <a:spLocks noChangeArrowheads="1"/>
            </p:cNvSpPr>
            <p:nvPr/>
          </p:nvSpPr>
          <p:spPr bwMode="auto">
            <a:xfrm>
              <a:off x="7086600" y="1572768"/>
              <a:ext cx="1920240" cy="461665"/>
            </a:xfrm>
            <a:prstGeom prst="rect">
              <a:avLst/>
            </a:prstGeom>
            <a:noFill/>
            <a:ln w="9525">
              <a:noFill/>
              <a:miter lim="800000"/>
              <a:headEnd/>
              <a:tailEnd/>
            </a:ln>
          </p:spPr>
          <p:txBody>
            <a:bodyPr>
              <a:prstTxWarp prst="textNoShape">
                <a:avLst/>
              </a:prstTxWarp>
              <a:spAutoFit/>
            </a:bodyPr>
            <a:lstStyle/>
            <a:p>
              <a:r>
                <a:rPr lang="en-US" sz="2400" b="1" dirty="0" smtClean="0">
                  <a:latin typeface="Courier New" pitchFamily="49" charset="0"/>
                  <a:cs typeface="Courier New" pitchFamily="49" charset="0"/>
                </a:rPr>
                <a:t> x, y, </a:t>
              </a:r>
              <a:r>
                <a:rPr lang="en-US" sz="2400" b="1" dirty="0" smtClean="0">
                  <a:latin typeface="Courier New" pitchFamily="49" charset="0"/>
                  <a:cs typeface="Courier New" pitchFamily="49" charset="0"/>
                </a:rPr>
                <a:t>*p</a:t>
              </a:r>
              <a:endParaRPr lang="en-US" sz="2400" b="1" dirty="0" smtClean="0">
                <a:latin typeface="Courier New" pitchFamily="49" charset="0"/>
                <a:cs typeface="Courier New" pitchFamily="49" charset="0"/>
              </a:endParaRPr>
            </a:p>
          </p:txBody>
        </p:sp>
      </p:grpSp>
      <p:sp>
        <p:nvSpPr>
          <p:cNvPr id="21" name="Rectangle 20"/>
          <p:cNvSpPr/>
          <p:nvPr/>
        </p:nvSpPr>
        <p:spPr>
          <a:xfrm>
            <a:off x="6675120" y="2377440"/>
            <a:ext cx="2286000" cy="36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16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solidFill>
                  <a:srgbClr val="FF0000"/>
                </a:solidFill>
              </a:rPr>
              <a:t>Basic C Concepts</a:t>
            </a:r>
          </a:p>
          <a:p>
            <a:pPr lvl="1"/>
            <a:r>
              <a:rPr lang="en-US" dirty="0" smtClean="0">
                <a:solidFill>
                  <a:srgbClr val="FF0000"/>
                </a:solidFill>
              </a:rPr>
              <a:t>Compilation</a:t>
            </a:r>
          </a:p>
          <a:p>
            <a:pPr lvl="1"/>
            <a:r>
              <a:rPr lang="en-US" dirty="0" smtClean="0">
                <a:solidFill>
                  <a:srgbClr val="FF0000"/>
                </a:solidFill>
              </a:rPr>
              <a:t>Variable Types</a:t>
            </a:r>
          </a:p>
          <a:p>
            <a:r>
              <a:rPr lang="en-US" dirty="0" err="1" smtClean="0"/>
              <a:t>Administrivia</a:t>
            </a:r>
            <a:endParaRPr lang="en-US" dirty="0" smtClean="0"/>
          </a:p>
          <a:p>
            <a:r>
              <a:rPr lang="en-US" dirty="0" smtClean="0"/>
              <a:t>C Syntax and Control Flow</a:t>
            </a:r>
          </a:p>
          <a:p>
            <a:r>
              <a:rPr lang="en-US" dirty="0" smtClean="0"/>
              <a:t>Pointers</a:t>
            </a:r>
          </a:p>
          <a:p>
            <a:pPr lvl="1"/>
            <a:r>
              <a:rPr lang="en-US" dirty="0" smtClean="0"/>
              <a:t>Address vs. Value</a:t>
            </a:r>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a:p>
        </p:txBody>
      </p:sp>
    </p:spTree>
    <p:extLst>
      <p:ext uri="{BB962C8B-B14F-4D97-AF65-F5344CB8AC3E}">
        <p14:creationId xmlns:p14="http://schemas.microsoft.com/office/powerpoint/2010/main" val="42462808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54275" name="Rectangle 3"/>
          <p:cNvSpPr>
            <a:spLocks noGrp="1" noChangeArrowheads="1"/>
          </p:cNvSpPr>
          <p:nvPr>
            <p:ph idx="1"/>
          </p:nvPr>
        </p:nvSpPr>
        <p:spPr>
          <a:xfrm>
            <a:off x="457200" y="1600200"/>
            <a:ext cx="8229600" cy="4811486"/>
          </a:xfrm>
        </p:spPr>
        <p:txBody>
          <a:bodyPr>
            <a:normAutofit fontScale="92500" lnSpcReduction="20000"/>
          </a:bodyPr>
          <a:lstStyle/>
          <a:p>
            <a:r>
              <a:rPr lang="en-US" dirty="0" smtClean="0"/>
              <a:t>C is an efficient (compiled) language, but leaves safety to the programmer</a:t>
            </a:r>
          </a:p>
          <a:p>
            <a:pPr lvl="1"/>
            <a:r>
              <a:rPr lang="en-US" dirty="0" smtClean="0"/>
              <a:t>Weak type safety, variables not auto-initialized</a:t>
            </a:r>
          </a:p>
          <a:p>
            <a:pPr lvl="1"/>
            <a:r>
              <a:rPr lang="en-US" dirty="0" smtClean="0"/>
              <a:t>Use pointers with care: common source of bugs!</a:t>
            </a:r>
          </a:p>
          <a:p>
            <a:r>
              <a:rPr lang="en-US" dirty="0" smtClean="0"/>
              <a:t>Pointer is a C version (abstraction) of a data address</a:t>
            </a:r>
          </a:p>
          <a:p>
            <a:pPr lvl="1"/>
            <a:r>
              <a:rPr lang="en-US" dirty="0"/>
              <a:t>Each memory location has an address and a value stored in </a:t>
            </a:r>
            <a:r>
              <a:rPr lang="en-US" dirty="0" smtClean="0"/>
              <a:t>it</a:t>
            </a:r>
          </a:p>
          <a:p>
            <a:pPr lvl="1"/>
            <a:r>
              <a:rPr lang="en-US" sz="2600" dirty="0" smtClean="0">
                <a:latin typeface="Courier New"/>
                <a:cs typeface="Courier New"/>
              </a:rPr>
              <a:t>*</a:t>
            </a:r>
            <a:r>
              <a:rPr lang="en-US" dirty="0" smtClean="0"/>
              <a:t>  “follows” a pointer to its value</a:t>
            </a:r>
          </a:p>
          <a:p>
            <a:pPr lvl="1"/>
            <a:r>
              <a:rPr lang="en-US" sz="2600" dirty="0" smtClean="0">
                <a:latin typeface="Courier New"/>
                <a:cs typeface="Courier New"/>
              </a:rPr>
              <a:t>&amp;</a:t>
            </a:r>
            <a:r>
              <a:rPr lang="en-US" dirty="0" smtClean="0"/>
              <a:t>  gets the address of a value</a:t>
            </a:r>
          </a:p>
          <a:p>
            <a:r>
              <a:rPr lang="en-US" dirty="0" smtClean="0"/>
              <a:t>C functions “pass by value”</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50</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Experience with C</a:t>
            </a:r>
            <a:endParaRPr lang="en-US" dirty="0">
              <a:solidFill>
                <a:schemeClr val="accent1"/>
              </a:solidFill>
            </a:endParaRPr>
          </a:p>
        </p:txBody>
      </p:sp>
      <p:sp>
        <p:nvSpPr>
          <p:cNvPr id="3" name="Content Placeholder 2"/>
          <p:cNvSpPr>
            <a:spLocks noGrp="1"/>
          </p:cNvSpPr>
          <p:nvPr>
            <p:ph sz="half" idx="1"/>
          </p:nvPr>
        </p:nvSpPr>
        <p:spPr/>
        <p:txBody>
          <a:bodyPr>
            <a:normAutofit fontScale="92500"/>
          </a:bodyPr>
          <a:lstStyle/>
          <a:p>
            <a:r>
              <a:rPr lang="en-US" kern="0" dirty="0"/>
              <a:t>Official prerequisites: “Some” C experience is required before CS61C</a:t>
            </a:r>
          </a:p>
          <a:p>
            <a:pPr lvl="1"/>
            <a:r>
              <a:rPr lang="en-US" dirty="0" smtClean="0"/>
              <a:t>C++ or JAVA okay</a:t>
            </a:r>
            <a:endParaRPr lang="en-US" dirty="0"/>
          </a:p>
        </p:txBody>
      </p:sp>
      <p:sp>
        <p:nvSpPr>
          <p:cNvPr id="4" name="Content Placeholder 3"/>
          <p:cNvSpPr>
            <a:spLocks noGrp="1"/>
          </p:cNvSpPr>
          <p:nvPr>
            <p:ph sz="half" idx="2"/>
          </p:nvPr>
        </p:nvSpPr>
        <p:spPr/>
        <p:txBody>
          <a:bodyPr>
            <a:normAutofit fontScale="92500"/>
          </a:bodyPr>
          <a:lstStyle/>
          <a:p>
            <a:r>
              <a:rPr lang="en-US" dirty="0" smtClean="0"/>
              <a:t>Average CS61C class:</a:t>
            </a:r>
            <a:endParaRPr lang="en-US" dirty="0"/>
          </a:p>
          <a:p>
            <a:pPr lvl="1">
              <a:buFont typeface="Arial"/>
              <a:buChar char="≈"/>
            </a:pPr>
            <a:r>
              <a:rPr lang="en-US" dirty="0"/>
              <a:t>9/10 already know JAVA</a:t>
            </a:r>
          </a:p>
          <a:p>
            <a:pPr lvl="1">
              <a:buFont typeface="Arial"/>
              <a:buChar char="≈"/>
            </a:pPr>
            <a:r>
              <a:rPr lang="en-US" dirty="0" smtClean="0"/>
              <a:t>1/2   already </a:t>
            </a:r>
            <a:r>
              <a:rPr lang="en-US" dirty="0"/>
              <a:t>know C++</a:t>
            </a:r>
          </a:p>
          <a:p>
            <a:pPr lvl="1">
              <a:buFont typeface="Arial"/>
              <a:buChar char="≈"/>
            </a:pPr>
            <a:r>
              <a:rPr lang="en-US" dirty="0" smtClean="0"/>
              <a:t>1/3 already </a:t>
            </a:r>
            <a:r>
              <a:rPr lang="en-US" dirty="0"/>
              <a:t>know C</a:t>
            </a:r>
          </a:p>
          <a:p>
            <a:pPr lvl="1">
              <a:buFont typeface="Arial"/>
              <a:buChar char="≈"/>
            </a:pPr>
            <a:r>
              <a:rPr lang="en-US" dirty="0"/>
              <a:t>1/10 already know C#</a:t>
            </a:r>
          </a:p>
          <a:p>
            <a:pPr lvl="1">
              <a:buFont typeface="Arial"/>
              <a:buChar char="≈"/>
            </a:pPr>
            <a:r>
              <a:rPr lang="en-US" dirty="0"/>
              <a:t>1/20 have not taken 61B or equivalent</a:t>
            </a:r>
          </a:p>
          <a:p>
            <a:r>
              <a:rPr lang="en-US" dirty="0"/>
              <a:t>If you have no experience in these languages, then start early and ask a lot of questions in discussion!</a:t>
            </a:r>
          </a:p>
          <a:p>
            <a:endParaRPr lang="en-US" dirty="0"/>
          </a:p>
        </p:txBody>
      </p:sp>
      <p:sp>
        <p:nvSpPr>
          <p:cNvPr id="5" name="Date Placeholder 4"/>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6</a:t>
            </a:fld>
            <a:endParaRPr lang="en-US"/>
          </a:p>
        </p:txBody>
      </p:sp>
      <p:pic>
        <p:nvPicPr>
          <p:cNvPr id="10" name="Picture 3"/>
          <p:cNvPicPr>
            <a:picLocks noChangeAspect="1" noChangeArrowheads="1"/>
          </p:cNvPicPr>
          <p:nvPr/>
        </p:nvPicPr>
        <p:blipFill rotWithShape="1">
          <a:blip r:embed="rId2"/>
          <a:srcRect l="-170" r="-170"/>
          <a:stretch/>
        </p:blipFill>
        <p:spPr>
          <a:xfrm>
            <a:off x="1589816" y="3445309"/>
            <a:ext cx="2085623" cy="2743200"/>
          </a:xfrm>
          <a:prstGeom prst="rect">
            <a:avLst/>
          </a:prstGeom>
          <a:ln>
            <a:solidFill>
              <a:schemeClr val="tx1"/>
            </a:solidFill>
          </a:ln>
        </p:spPr>
      </p:pic>
    </p:spTree>
    <p:extLst>
      <p:ext uri="{BB962C8B-B14F-4D97-AF65-F5344CB8AC3E}">
        <p14:creationId xmlns:p14="http://schemas.microsoft.com/office/powerpoint/2010/main" val="219351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solidFill>
                  <a:schemeClr val="accent1"/>
                </a:solidFill>
              </a:rPr>
              <a:t>Disclaimer</a:t>
            </a:r>
            <a:endParaRPr lang="en-US" dirty="0">
              <a:solidFill>
                <a:schemeClr val="accent1"/>
              </a:solidFill>
            </a:endParaRPr>
          </a:p>
        </p:txBody>
      </p:sp>
      <p:sp>
        <p:nvSpPr>
          <p:cNvPr id="23555" name="Rectangle 3"/>
          <p:cNvSpPr>
            <a:spLocks noGrp="1" noChangeArrowheads="1"/>
          </p:cNvSpPr>
          <p:nvPr>
            <p:ph idx="1"/>
          </p:nvPr>
        </p:nvSpPr>
        <p:spPr>
          <a:xfrm>
            <a:off x="457200" y="1600200"/>
            <a:ext cx="8229600" cy="4847079"/>
          </a:xfrm>
        </p:spPr>
        <p:txBody>
          <a:bodyPr>
            <a:normAutofit/>
          </a:bodyPr>
          <a:lstStyle/>
          <a:p>
            <a:r>
              <a:rPr lang="en-US" dirty="0" smtClean="0"/>
              <a:t>You will not learn how to fully code in C in these lectures, so make use of C references!</a:t>
            </a:r>
          </a:p>
          <a:p>
            <a:pPr lvl="1"/>
            <a:r>
              <a:rPr lang="en-US" dirty="0" smtClean="0">
                <a:solidFill>
                  <a:srgbClr val="FF0000"/>
                </a:solidFill>
              </a:rPr>
              <a:t>K&amp;R is a must-have</a:t>
            </a:r>
          </a:p>
          <a:p>
            <a:pPr lvl="1"/>
            <a:r>
              <a:rPr lang="en-US" dirty="0" smtClean="0"/>
              <a:t>“JAVA in a Nutshell” by David Flanagan</a:t>
            </a:r>
          </a:p>
          <a:p>
            <a:pPr lvl="2"/>
            <a:r>
              <a:rPr lang="en-US" dirty="0">
                <a:ea typeface="ＭＳ Ｐゴシック" pitchFamily="-65" charset="-128"/>
                <a:hlinkClick r:id="rId3"/>
              </a:rPr>
              <a:t>http://</a:t>
            </a:r>
            <a:r>
              <a:rPr lang="en-US" dirty="0" smtClean="0">
                <a:ea typeface="ＭＳ Ｐゴシック" pitchFamily="-65" charset="-128"/>
                <a:hlinkClick r:id="rId3"/>
              </a:rPr>
              <a:t>oreilly.com/catalog/javanut/excerpt/</a:t>
            </a:r>
            <a:endParaRPr lang="en-US" dirty="0" smtClean="0"/>
          </a:p>
          <a:p>
            <a:pPr lvl="1"/>
            <a:r>
              <a:rPr lang="en-US" dirty="0" smtClean="0"/>
              <a:t>Brian Harvey’s notes (on course website)</a:t>
            </a:r>
          </a:p>
          <a:p>
            <a:pPr lvl="2"/>
            <a:r>
              <a:rPr lang="en-US" dirty="0">
                <a:hlinkClick r:id="rId4"/>
              </a:rPr>
              <a:t>http://inst.eecs.berkeley.edu/~cs61c/resources/HarveyNotesC1-3.pdf</a:t>
            </a:r>
            <a:endParaRPr lang="en-US" dirty="0" smtClean="0"/>
          </a:p>
          <a:p>
            <a:pPr lvl="1"/>
            <a:r>
              <a:rPr lang="en-US" dirty="0" smtClean="0"/>
              <a:t>Other online sources</a:t>
            </a:r>
          </a:p>
        </p:txBody>
      </p:sp>
      <p:sp>
        <p:nvSpPr>
          <p:cNvPr id="4" name="Date Placeholder 3"/>
          <p:cNvSpPr>
            <a:spLocks noGrp="1"/>
          </p:cNvSpPr>
          <p:nvPr>
            <p:ph type="dt" sz="half" idx="10"/>
          </p:nvPr>
        </p:nvSpPr>
        <p:spPr/>
        <p:txBody>
          <a:bodyPr/>
          <a:lstStyle/>
          <a:p>
            <a:r>
              <a:rPr lang="en-US" smtClean="0"/>
              <a:t>6/19/2012</a:t>
            </a:r>
            <a:endParaRPr lang="en-US"/>
          </a:p>
        </p:txBody>
      </p:sp>
      <p:sp>
        <p:nvSpPr>
          <p:cNvPr id="6" name="Footer Placeholder 5"/>
          <p:cNvSpPr>
            <a:spLocks noGrp="1"/>
          </p:cNvSpPr>
          <p:nvPr>
            <p:ph type="ftr" sz="quarter" idx="11"/>
          </p:nvPr>
        </p:nvSpPr>
        <p:spPr/>
        <p:txBody>
          <a:bodyPr/>
          <a:lstStyle/>
          <a:p>
            <a:r>
              <a:rPr lang="en-US" smtClean="0"/>
              <a:t>Summer 2012 -- Lecture #2</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Introducing C</a:t>
            </a:r>
            <a:endParaRPr lang="en-US" dirty="0">
              <a:solidFill>
                <a:schemeClr val="accent1"/>
              </a:solidFill>
            </a:endParaRPr>
          </a:p>
        </p:txBody>
      </p:sp>
      <p:sp>
        <p:nvSpPr>
          <p:cNvPr id="3" name="Content Placeholder 2"/>
          <p:cNvSpPr>
            <a:spLocks noGrp="1"/>
          </p:cNvSpPr>
          <p:nvPr>
            <p:ph idx="1"/>
          </p:nvPr>
        </p:nvSpPr>
        <p:spPr>
          <a:xfrm>
            <a:off x="457200" y="1600200"/>
            <a:ext cx="8229600" cy="4776594"/>
          </a:xfrm>
        </p:spPr>
        <p:txBody>
          <a:bodyPr>
            <a:normAutofit/>
          </a:bodyPr>
          <a:lstStyle/>
          <a:p>
            <a:r>
              <a:rPr lang="en-US" i="1" dirty="0" smtClean="0"/>
              <a:t>C is not a “very high level” language, nor a “big” one, and is not specialized to any particular area of application. But its absence of restrictions and its generality make it more convenient and effective for many tasks than supposedly more powerful languages.</a:t>
            </a:r>
          </a:p>
          <a:p>
            <a:pPr lvl="1" algn="r"/>
            <a:r>
              <a:rPr lang="en-US" dirty="0" smtClean="0"/>
              <a:t>Kernighan and Ritchie</a:t>
            </a:r>
          </a:p>
          <a:p>
            <a:r>
              <a:rPr lang="en-US" dirty="0" smtClean="0"/>
              <a:t>With C </a:t>
            </a:r>
            <a:r>
              <a:rPr lang="en-US" dirty="0"/>
              <a:t>we can write programs that allow us to exploit underlying features of the </a:t>
            </a:r>
            <a:r>
              <a:rPr lang="en-US" dirty="0" smtClean="0"/>
              <a:t>architecture</a:t>
            </a:r>
            <a:endParaRPr lang="en-US" dirty="0"/>
          </a:p>
        </p:txBody>
      </p:sp>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a:p>
        </p:txBody>
      </p:sp>
    </p:spTree>
    <p:extLst>
      <p:ext uri="{BB962C8B-B14F-4D97-AF65-F5344CB8AC3E}">
        <p14:creationId xmlns:p14="http://schemas.microsoft.com/office/powerpoint/2010/main" val="219967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 Concepts</a:t>
            </a:r>
            <a:endParaRPr lang="en-US" dirty="0">
              <a:solidFill>
                <a:schemeClr val="accent1"/>
              </a:solidFill>
            </a:endParaRPr>
          </a:p>
        </p:txBody>
      </p:sp>
      <p:graphicFrame>
        <p:nvGraphicFramePr>
          <p:cNvPr id="7" name="Content Placeholder 6"/>
          <p:cNvGraphicFramePr>
            <a:graphicFrameLocks noGrp="1"/>
          </p:cNvGraphicFramePr>
          <p:nvPr>
            <p:ph idx="1"/>
          </p:nvPr>
        </p:nvGraphicFramePr>
        <p:xfrm>
          <a:off x="457200" y="1393366"/>
          <a:ext cx="8229600" cy="48158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These concepts distinguish C from other programming languages that you may know:</a:t>
                      </a:r>
                    </a:p>
                  </a:txBody>
                  <a:tcPr/>
                </a:tc>
                <a:tc hMerge="1">
                  <a:txBody>
                    <a:bodyPr/>
                    <a:lstStyle/>
                    <a:p>
                      <a:endParaRPr lang="en-US" dirty="0"/>
                    </a:p>
                  </a:txBody>
                  <a:tcPr/>
                </a:tc>
              </a:tr>
              <a:tr h="370840">
                <a:tc>
                  <a:txBody>
                    <a:bodyPr/>
                    <a:lstStyle/>
                    <a:p>
                      <a:r>
                        <a:rPr lang="en-US" sz="2000" dirty="0" smtClean="0"/>
                        <a:t>Compiler</a:t>
                      </a:r>
                      <a:endParaRPr lang="en-US" sz="2000" dirty="0"/>
                    </a:p>
                  </a:txBody>
                  <a:tcPr/>
                </a:tc>
                <a:tc>
                  <a:txBody>
                    <a:bodyPr/>
                    <a:lstStyle/>
                    <a:p>
                      <a:r>
                        <a:rPr lang="en-US" sz="2000" dirty="0" smtClean="0"/>
                        <a:t>Creates useable programs from C source code</a:t>
                      </a:r>
                      <a:endParaRPr lang="en-US" sz="2000" dirty="0"/>
                    </a:p>
                  </a:txBody>
                  <a:tcPr/>
                </a:tc>
              </a:tr>
              <a:tr h="370840">
                <a:tc>
                  <a:txBody>
                    <a:bodyPr/>
                    <a:lstStyle/>
                    <a:p>
                      <a:r>
                        <a:rPr lang="en-US" sz="2000" dirty="0" smtClean="0"/>
                        <a:t>Typed variables</a:t>
                      </a:r>
                      <a:endParaRPr lang="en-US" sz="2000" dirty="0"/>
                    </a:p>
                  </a:txBody>
                  <a:tcPr/>
                </a:tc>
                <a:tc>
                  <a:txBody>
                    <a:bodyPr/>
                    <a:lstStyle/>
                    <a:p>
                      <a:r>
                        <a:rPr lang="en-US" sz="2000" dirty="0" smtClean="0"/>
                        <a:t>Must declare the kind of data the variable will contain</a:t>
                      </a:r>
                      <a:endParaRPr lang="en-US" sz="2000" dirty="0"/>
                    </a:p>
                  </a:txBody>
                  <a:tcPr/>
                </a:tc>
              </a:tr>
              <a:tr h="370840">
                <a:tc>
                  <a:txBody>
                    <a:bodyPr/>
                    <a:lstStyle/>
                    <a:p>
                      <a:r>
                        <a:rPr lang="en-US" sz="2000" dirty="0" smtClean="0"/>
                        <a:t>Typed functions</a:t>
                      </a:r>
                      <a:endParaRPr lang="en-US" sz="2000" dirty="0"/>
                    </a:p>
                  </a:txBody>
                  <a:tcPr/>
                </a:tc>
                <a:tc>
                  <a:txBody>
                    <a:bodyPr/>
                    <a:lstStyle/>
                    <a:p>
                      <a:r>
                        <a:rPr lang="en-US" sz="2000" dirty="0" smtClean="0"/>
                        <a:t>Must declare</a:t>
                      </a:r>
                      <a:r>
                        <a:rPr lang="en-US" sz="2000" baseline="0" dirty="0" smtClean="0"/>
                        <a:t> the kind of data returned from the function</a:t>
                      </a:r>
                      <a:endParaRPr lang="en-US" sz="2000" dirty="0"/>
                    </a:p>
                  </a:txBody>
                  <a:tcPr/>
                </a:tc>
              </a:tr>
              <a:tr h="370840">
                <a:tc>
                  <a:txBody>
                    <a:bodyPr/>
                    <a:lstStyle/>
                    <a:p>
                      <a:r>
                        <a:rPr lang="en-US" sz="2000" dirty="0" smtClean="0"/>
                        <a:t>Header files (</a:t>
                      </a:r>
                      <a:r>
                        <a:rPr lang="en-US" sz="1800" dirty="0" smtClean="0">
                          <a:latin typeface="Courier New" pitchFamily="49" charset="0"/>
                          <a:cs typeface="Courier New" pitchFamily="49" charset="0"/>
                        </a:rPr>
                        <a:t>.h</a:t>
                      </a:r>
                      <a:r>
                        <a:rPr lang="en-US" sz="2000" dirty="0" smtClean="0"/>
                        <a:t>)</a:t>
                      </a:r>
                      <a:endParaRPr lang="en-US" sz="2000" dirty="0"/>
                    </a:p>
                  </a:txBody>
                  <a:tcPr/>
                </a:tc>
                <a:tc>
                  <a:txBody>
                    <a:bodyPr/>
                    <a:lstStyle/>
                    <a:p>
                      <a:r>
                        <a:rPr lang="en-US" sz="2000" dirty="0" smtClean="0"/>
                        <a:t>Allows you to declare functions and variables in separate</a:t>
                      </a:r>
                      <a:r>
                        <a:rPr lang="en-US" sz="2000" baseline="0" dirty="0" smtClean="0"/>
                        <a:t> files</a:t>
                      </a:r>
                      <a:endParaRPr lang="en-US" sz="2000" dirty="0"/>
                    </a:p>
                  </a:txBody>
                  <a:tcPr/>
                </a:tc>
              </a:tr>
              <a:tr h="370840">
                <a:tc>
                  <a:txBody>
                    <a:bodyPr/>
                    <a:lstStyle/>
                    <a:p>
                      <a:r>
                        <a:rPr lang="en-US" sz="2000" dirty="0" err="1" smtClean="0"/>
                        <a:t>Structs</a:t>
                      </a:r>
                      <a:endParaRPr lang="en-US" sz="2000" dirty="0"/>
                    </a:p>
                  </a:txBody>
                  <a:tcPr/>
                </a:tc>
                <a:tc>
                  <a:txBody>
                    <a:bodyPr/>
                    <a:lstStyle/>
                    <a:p>
                      <a:r>
                        <a:rPr lang="en-US" sz="2000" dirty="0" smtClean="0"/>
                        <a:t>Groups of related values</a:t>
                      </a:r>
                      <a:endParaRPr lang="en-US" sz="2000" dirty="0"/>
                    </a:p>
                  </a:txBody>
                  <a:tcPr/>
                </a:tc>
              </a:tr>
              <a:tr h="370840">
                <a:tc>
                  <a:txBody>
                    <a:bodyPr/>
                    <a:lstStyle/>
                    <a:p>
                      <a:r>
                        <a:rPr lang="en-US" sz="2000" dirty="0" err="1" smtClean="0"/>
                        <a:t>Enums</a:t>
                      </a:r>
                      <a:endParaRPr lang="en-US" sz="2000" dirty="0"/>
                    </a:p>
                  </a:txBody>
                  <a:tcPr/>
                </a:tc>
                <a:tc>
                  <a:txBody>
                    <a:bodyPr/>
                    <a:lstStyle/>
                    <a:p>
                      <a:r>
                        <a:rPr lang="en-US" sz="2000" dirty="0" smtClean="0"/>
                        <a:t>Lists</a:t>
                      </a:r>
                      <a:r>
                        <a:rPr lang="en-US" sz="2000" baseline="0" dirty="0" smtClean="0"/>
                        <a:t> of predefined values</a:t>
                      </a:r>
                      <a:endParaRPr lang="en-US" sz="2000" dirty="0"/>
                    </a:p>
                  </a:txBody>
                  <a:tcPr/>
                </a:tc>
              </a:tr>
              <a:tr h="370840">
                <a:tc>
                  <a:txBody>
                    <a:bodyPr/>
                    <a:lstStyle/>
                    <a:p>
                      <a:r>
                        <a:rPr lang="en-US" sz="2000" dirty="0" smtClean="0"/>
                        <a:t>Pointers</a:t>
                      </a:r>
                      <a:endParaRPr lang="en-US" sz="2000" dirty="0"/>
                    </a:p>
                  </a:txBody>
                  <a:tcPr/>
                </a:tc>
                <a:tc>
                  <a:txBody>
                    <a:bodyPr/>
                    <a:lstStyle/>
                    <a:p>
                      <a:r>
                        <a:rPr lang="en-US" sz="2000" dirty="0" smtClean="0"/>
                        <a:t>Aliases to other variables</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6/19/2012</a:t>
            </a:r>
            <a:endParaRPr lang="en-US"/>
          </a:p>
        </p:txBody>
      </p:sp>
      <p:sp>
        <p:nvSpPr>
          <p:cNvPr id="5" name="Footer Placeholder 4"/>
          <p:cNvSpPr>
            <a:spLocks noGrp="1"/>
          </p:cNvSpPr>
          <p:nvPr>
            <p:ph type="ftr" sz="quarter" idx="11"/>
          </p:nvPr>
        </p:nvSpPr>
        <p:spPr/>
        <p:txBody>
          <a:bodyPr/>
          <a:lstStyle/>
          <a:p>
            <a:r>
              <a:rPr lang="en-US" smtClean="0"/>
              <a:t>Summer 2012 -- Lecture #2</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3679</TotalTime>
  <Words>2884</Words>
  <Application>Microsoft Office PowerPoint</Application>
  <PresentationFormat>On-screen Show (4:3)</PresentationFormat>
  <Paragraphs>734</Paragraphs>
  <Slides>50</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Image</vt:lpstr>
      <vt:lpstr>PowerPoint Presentation</vt:lpstr>
      <vt:lpstr>Review of Last Lecture</vt:lpstr>
      <vt:lpstr>PowerPoint Presentation</vt:lpstr>
      <vt:lpstr>Great Idea #1: Levels of Representation/Interpretation</vt:lpstr>
      <vt:lpstr>Agenda</vt:lpstr>
      <vt:lpstr>Experience with C</vt:lpstr>
      <vt:lpstr>Disclaimer</vt:lpstr>
      <vt:lpstr>Introducing C</vt:lpstr>
      <vt:lpstr>C Concepts</vt:lpstr>
      <vt:lpstr>Compilation Overview</vt:lpstr>
      <vt:lpstr>Compilation Advantages</vt:lpstr>
      <vt:lpstr>Compilation Disadvantages</vt:lpstr>
      <vt:lpstr>Typed Variables in C</vt:lpstr>
      <vt:lpstr>sizeof()</vt:lpstr>
      <vt:lpstr>Characters</vt:lpstr>
      <vt:lpstr>Typecasting in C (1/2)</vt:lpstr>
      <vt:lpstr>Typecasting in C (2/2)</vt:lpstr>
      <vt:lpstr>Typed Functions in C</vt:lpstr>
      <vt:lpstr>Structs in C</vt:lpstr>
      <vt:lpstr>PowerPoint Presentation</vt:lpstr>
      <vt:lpstr>Agenda</vt:lpstr>
      <vt:lpstr>Administrivia</vt:lpstr>
      <vt:lpstr>Agenda</vt:lpstr>
      <vt:lpstr>C and Java operators nearly identical</vt:lpstr>
      <vt:lpstr>Generic C Program Layout</vt:lpstr>
      <vt:lpstr>Sample C Code</vt:lpstr>
      <vt:lpstr>C Syntax: main</vt:lpstr>
      <vt:lpstr>main Example</vt:lpstr>
      <vt:lpstr>C Syntax: Variable Declarations</vt:lpstr>
      <vt:lpstr>C Syntax: True or False</vt:lpstr>
      <vt:lpstr>C Syntax: Control Flow</vt:lpstr>
      <vt:lpstr>C Syntax: Control Flow</vt:lpstr>
      <vt:lpstr>switch and break</vt:lpstr>
      <vt:lpstr>Has there been an update to ANSI C?</vt:lpstr>
      <vt:lpstr>Get to Know Your Staff</vt:lpstr>
      <vt:lpstr>Agenda</vt:lpstr>
      <vt:lpstr>Address vs. Value</vt:lpstr>
      <vt:lpstr>Pointers</vt:lpstr>
      <vt:lpstr>Pointer Syntax</vt:lpstr>
      <vt:lpstr>Pointer Example</vt:lpstr>
      <vt:lpstr>Pointer Types (1/2)</vt:lpstr>
      <vt:lpstr>Pointer Types (2/2)</vt:lpstr>
      <vt:lpstr>Pointers and Parameter Passing</vt:lpstr>
      <vt:lpstr>Pointers and Parameter Passing</vt:lpstr>
      <vt:lpstr>Pointers in C</vt:lpstr>
      <vt:lpstr>Pointer Bugs</vt:lpstr>
      <vt:lpstr>PowerPoint Presentation</vt:lpstr>
      <vt:lpstr>PowerPoint Presentation</vt:lpstr>
      <vt:lpstr>PowerPoint Presentation</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JHsia</cp:lastModifiedBy>
  <cp:revision>166</cp:revision>
  <cp:lastPrinted>2010-08-26T14:54:54Z</cp:lastPrinted>
  <dcterms:created xsi:type="dcterms:W3CDTF">2011-01-24T00:30:20Z</dcterms:created>
  <dcterms:modified xsi:type="dcterms:W3CDTF">2012-07-23T19:30:48Z</dcterms:modified>
</cp:coreProperties>
</file>