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42"/>
  </p:notesMasterIdLst>
  <p:handoutMasterIdLst>
    <p:handoutMasterId r:id="rId43"/>
  </p:handoutMasterIdLst>
  <p:sldIdLst>
    <p:sldId id="474" r:id="rId2"/>
    <p:sldId id="441" r:id="rId3"/>
    <p:sldId id="470" r:id="rId4"/>
    <p:sldId id="466" r:id="rId5"/>
    <p:sldId id="473" r:id="rId6"/>
    <p:sldId id="471" r:id="rId7"/>
    <p:sldId id="476" r:id="rId8"/>
    <p:sldId id="472" r:id="rId9"/>
    <p:sldId id="477" r:id="rId10"/>
    <p:sldId id="432" r:id="rId11"/>
    <p:sldId id="393" r:id="rId12"/>
    <p:sldId id="397" r:id="rId13"/>
    <p:sldId id="396" r:id="rId14"/>
    <p:sldId id="394" r:id="rId15"/>
    <p:sldId id="446" r:id="rId16"/>
    <p:sldId id="467" r:id="rId17"/>
    <p:sldId id="447" r:id="rId18"/>
    <p:sldId id="448" r:id="rId19"/>
    <p:sldId id="433" r:id="rId20"/>
    <p:sldId id="416" r:id="rId21"/>
    <p:sldId id="450" r:id="rId22"/>
    <p:sldId id="444" r:id="rId23"/>
    <p:sldId id="445" r:id="rId24"/>
    <p:sldId id="451" r:id="rId25"/>
    <p:sldId id="449" r:id="rId26"/>
    <p:sldId id="452" r:id="rId27"/>
    <p:sldId id="455" r:id="rId28"/>
    <p:sldId id="427" r:id="rId29"/>
    <p:sldId id="355" r:id="rId30"/>
    <p:sldId id="356" r:id="rId31"/>
    <p:sldId id="456" r:id="rId32"/>
    <p:sldId id="479" r:id="rId33"/>
    <p:sldId id="454" r:id="rId34"/>
    <p:sldId id="352" r:id="rId35"/>
    <p:sldId id="354" r:id="rId36"/>
    <p:sldId id="457" r:id="rId37"/>
    <p:sldId id="368" r:id="rId38"/>
    <p:sldId id="475" r:id="rId39"/>
    <p:sldId id="480" r:id="rId40"/>
    <p:sldId id="370" r:id="rId4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54" autoAdjust="0"/>
    <p:restoredTop sz="93857" autoAdjust="0"/>
  </p:normalViewPr>
  <p:slideViewPr>
    <p:cSldViewPr snapToGrid="0">
      <p:cViewPr varScale="1">
        <p:scale>
          <a:sx n="127" d="100"/>
          <a:sy n="12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-3552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9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487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7" tIns="47538" rIns="95077" bIns="475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7" tIns="47538" rIns="95077" bIns="475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6" tIns="48322" rIns="96646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300" dirty="0" smtClean="0"/>
              <a:t> Uninitialized variables contain garbage, so p may point to an invalid memory address</a:t>
            </a:r>
          </a:p>
          <a:p>
            <a:pPr>
              <a:buFont typeface="Arial" pitchFamily="34" charset="0"/>
              <a:buChar char="•"/>
            </a:pPr>
            <a:r>
              <a:rPr lang="en-US" sz="1300" dirty="0" smtClean="0"/>
              <a:t> Trying to write to an invalid address will crash program (segmentation fault)</a:t>
            </a:r>
          </a:p>
          <a:p>
            <a:pPr>
              <a:buFont typeface="Arial" pitchFamily="34" charset="0"/>
              <a:buChar char="•"/>
            </a:pPr>
            <a:r>
              <a:rPr lang="en-US" sz="1300" dirty="0" smtClean="0"/>
              <a:t> There’s a (very) small chance p may just happen to contain a valid address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6" tIns="48322" rIns="96646" bIns="483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7" tIns="47538" rIns="95077" bIns="475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None/>
            </a:pPr>
            <a:endParaRPr lang="en-US" sz="1300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79962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59301"/>
            <a:ext cx="6303962" cy="4321175"/>
          </a:xfrm>
          <a:noFill/>
          <a:ln w="9525"/>
        </p:spPr>
        <p:txBody>
          <a:bodyPr lIns="95641" tIns="46982" rIns="95641" bIns="46982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3175" y="617538"/>
            <a:ext cx="4783138" cy="3586162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8" tIns="47539" rIns="95078" bIns="4753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6350" y="6175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625" y="4559916"/>
            <a:ext cx="6303242" cy="432086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7" tIns="48323" rIns="96647" bIns="4832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40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6/20/2012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#3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3000"/>
              </a:spcBef>
            </a:pPr>
            <a:r>
              <a:rPr lang="en-US" dirty="0" smtClean="0"/>
              <a:t> </a:t>
            </a:r>
            <a:r>
              <a:rPr lang="en-US" i="1" dirty="0" smtClean="0"/>
              <a:t>C Arrays, Strings,</a:t>
            </a:r>
          </a:p>
          <a:p>
            <a:r>
              <a:rPr lang="en-US" i="1" dirty="0" smtClean="0"/>
              <a:t>More Pointers</a:t>
            </a:r>
          </a:p>
        </p:txBody>
      </p:sp>
    </p:spTree>
    <p:extLst>
      <p:ext uri="{BB962C8B-B14F-4D97-AF65-F5344CB8AC3E}">
        <p14:creationId xmlns:p14="http://schemas.microsoft.com/office/powerpoint/2010/main" val="38524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Syntax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Arrays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More Pointers</a:t>
            </a:r>
          </a:p>
          <a:p>
            <a:pPr lvl="1"/>
            <a:r>
              <a:rPr lang="en-US" dirty="0" smtClean="0"/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 Basics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13300"/>
          </a:xfrm>
        </p:spPr>
        <p:txBody>
          <a:bodyPr>
            <a:normAutofit/>
          </a:bodyPr>
          <a:lstStyle/>
          <a:p>
            <a:r>
              <a:rPr lang="en-US" b="1" dirty="0" smtClean="0"/>
              <a:t>Declaration: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int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ar</a:t>
            </a:r>
            <a:r>
              <a:rPr lang="en-US" sz="2800" dirty="0" smtClean="0">
                <a:latin typeface="Courier New"/>
                <a:cs typeface="Courier New"/>
              </a:rPr>
              <a:t>[2];</a:t>
            </a:r>
            <a:r>
              <a:rPr lang="en-US" sz="2800" dirty="0" smtClean="0"/>
              <a:t> declares a 2-element integer array (just a block of memory)</a:t>
            </a:r>
          </a:p>
          <a:p>
            <a:pPr>
              <a:spcBef>
                <a:spcPts val="1200"/>
              </a:spcBef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int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ar</a:t>
            </a:r>
            <a:r>
              <a:rPr lang="en-US" sz="2800" dirty="0" smtClean="0">
                <a:latin typeface="Courier New"/>
                <a:cs typeface="Courier New"/>
              </a:rPr>
              <a:t>[] = {795, 635};</a:t>
            </a:r>
            <a:r>
              <a:rPr lang="en-US" sz="2800" dirty="0" smtClean="0"/>
              <a:t> declares and initializes a 2-element integer array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Accessing elements:</a:t>
            </a:r>
          </a:p>
          <a:p>
            <a:pPr>
              <a:buNone/>
            </a:pPr>
            <a:r>
              <a:rPr lang="en-US" sz="2800" dirty="0" smtClean="0">
                <a:latin typeface="+mj-lt"/>
              </a:rPr>
              <a:t>	</a:t>
            </a:r>
            <a:r>
              <a:rPr lang="en-US" sz="2800" dirty="0" err="1" smtClean="0">
                <a:latin typeface="Courier New"/>
                <a:cs typeface="Courier New"/>
              </a:rPr>
              <a:t>ar</a:t>
            </a:r>
            <a:r>
              <a:rPr lang="en-US" sz="2800" dirty="0" smtClean="0">
                <a:latin typeface="Courier New"/>
                <a:cs typeface="Courier New"/>
              </a:rPr>
              <a:t>[num]</a:t>
            </a:r>
            <a:r>
              <a:rPr lang="en-US" sz="2800" dirty="0" smtClean="0"/>
              <a:t> returns the </a:t>
            </a:r>
            <a:r>
              <a:rPr lang="en-US" sz="2800" dirty="0" err="1" smtClean="0"/>
              <a:t>num</a:t>
            </a:r>
            <a:r>
              <a:rPr lang="en-US" sz="2800" baseline="30000" dirty="0" err="1" smtClean="0"/>
              <a:t>th</a:t>
            </a:r>
            <a:r>
              <a:rPr lang="en-US" sz="2800" dirty="0" smtClean="0"/>
              <a:t> element</a:t>
            </a:r>
          </a:p>
          <a:p>
            <a:pPr lvl="1"/>
            <a:r>
              <a:rPr lang="en-US" dirty="0" smtClean="0"/>
              <a:t>Zero-indexed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Arrays Basics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Pitfall:</a:t>
            </a:r>
            <a:r>
              <a:rPr lang="en-US" dirty="0" smtClean="0">
                <a:solidFill>
                  <a:srgbClr val="FF0000"/>
                </a:solidFill>
              </a:rPr>
              <a:t>  An array in C does not know its own length, and its bounds are not checked!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can accidentally access off the end of an array</a:t>
            </a:r>
          </a:p>
          <a:p>
            <a:pPr lvl="1"/>
            <a:r>
              <a:rPr lang="en-US" dirty="0" smtClean="0"/>
              <a:t>We must pass the array </a:t>
            </a:r>
            <a:r>
              <a:rPr lang="en-US" b="1" dirty="0" smtClean="0"/>
              <a:t>and its size </a:t>
            </a:r>
            <a:r>
              <a:rPr lang="en-US" dirty="0" smtClean="0"/>
              <a:t>to any procedure that is going to manipulate it</a:t>
            </a:r>
          </a:p>
          <a:p>
            <a:r>
              <a:rPr lang="en-US" dirty="0" smtClean="0"/>
              <a:t>Mistakes with array bounds cause </a:t>
            </a:r>
            <a:r>
              <a:rPr lang="en-US" i="1" dirty="0" smtClean="0"/>
              <a:t>segmentation faults</a:t>
            </a:r>
            <a:r>
              <a:rPr lang="en-US" dirty="0" smtClean="0"/>
              <a:t> and </a:t>
            </a:r>
            <a:r>
              <a:rPr lang="en-US" i="1" dirty="0" smtClean="0"/>
              <a:t>bus errors</a:t>
            </a:r>
          </a:p>
          <a:p>
            <a:pPr lvl="1"/>
            <a:r>
              <a:rPr lang="en-US" dirty="0" smtClean="0"/>
              <a:t>Be careful!  These are VERY difficult to find</a:t>
            </a:r>
            <a:br>
              <a:rPr lang="en-US" dirty="0" smtClean="0"/>
            </a:br>
            <a:r>
              <a:rPr lang="en-US" dirty="0" smtClean="0"/>
              <a:t>(You’ll learn how to debug these in lab)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Accessing an Array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Array size </a:t>
            </a:r>
            <a:r>
              <a:rPr lang="en-US" i="1" dirty="0" smtClean="0"/>
              <a:t>n</a:t>
            </a:r>
            <a:r>
              <a:rPr lang="en-US" dirty="0" smtClean="0"/>
              <a:t>:  access entries </a:t>
            </a:r>
            <a:r>
              <a:rPr lang="en-US" i="1" dirty="0" smtClean="0"/>
              <a:t>0</a:t>
            </a:r>
            <a:r>
              <a:rPr lang="en-US" dirty="0" smtClean="0"/>
              <a:t> to </a:t>
            </a:r>
            <a:r>
              <a:rPr lang="en-US" i="1" dirty="0" smtClean="0"/>
              <a:t>n-1</a:t>
            </a:r>
            <a:endParaRPr lang="en-US" dirty="0" smtClean="0"/>
          </a:p>
          <a:p>
            <a:r>
              <a:rPr lang="en-US" dirty="0" smtClean="0"/>
              <a:t>Use separate variable for declaration &amp; bound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Bad pattern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err="1" smtClean="0">
                <a:latin typeface="Courier New"/>
                <a:cs typeface="Courier New"/>
              </a:rPr>
              <a:t>int</a:t>
            </a:r>
            <a:r>
              <a:rPr lang="en-US" sz="2600" dirty="0" smtClean="0">
                <a:latin typeface="Courier New"/>
                <a:cs typeface="Courier New"/>
              </a:rPr>
              <a:t>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, ar[10];</a:t>
            </a:r>
            <a:br>
              <a:rPr lang="en-US" sz="2600" dirty="0" smtClean="0">
                <a:latin typeface="Courier New"/>
                <a:cs typeface="Courier New"/>
              </a:rPr>
            </a:br>
            <a:r>
              <a:rPr lang="en-US" sz="2600" dirty="0" smtClean="0">
                <a:latin typeface="Courier New"/>
                <a:cs typeface="Courier New"/>
              </a:rPr>
              <a:t>for(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=0;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&lt;10;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++) {...}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Better pattern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err="1" smtClean="0">
                <a:latin typeface="Courier New"/>
                <a:cs typeface="Courier New"/>
              </a:rPr>
              <a:t>int</a:t>
            </a:r>
            <a:r>
              <a:rPr lang="en-US" sz="2600" dirty="0" smtClean="0">
                <a:latin typeface="Courier New"/>
                <a:cs typeface="Courier New"/>
              </a:rPr>
              <a:t> ARRAY_SIZE = 10</a:t>
            </a:r>
            <a:br>
              <a:rPr lang="en-US" sz="2600" dirty="0" smtClean="0">
                <a:latin typeface="Courier New"/>
                <a:cs typeface="Courier New"/>
              </a:rPr>
            </a:br>
            <a:r>
              <a:rPr lang="en-US" sz="2600" dirty="0" err="1" smtClean="0">
                <a:latin typeface="Courier New"/>
                <a:cs typeface="Courier New"/>
              </a:rPr>
              <a:t>int</a:t>
            </a:r>
            <a:r>
              <a:rPr lang="en-US" sz="2600" dirty="0" smtClean="0">
                <a:latin typeface="Courier New"/>
                <a:cs typeface="Courier New"/>
              </a:rPr>
              <a:t>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, </a:t>
            </a:r>
            <a:r>
              <a:rPr lang="en-US" sz="2600" dirty="0" err="1" smtClean="0">
                <a:latin typeface="Courier New"/>
                <a:cs typeface="Courier New"/>
              </a:rPr>
              <a:t>ar</a:t>
            </a:r>
            <a:r>
              <a:rPr lang="en-US" sz="2600" dirty="0" smtClean="0">
                <a:latin typeface="Courier New"/>
                <a:cs typeface="Courier New"/>
              </a:rPr>
              <a:t>[ARRAY_SIZE];</a:t>
            </a:r>
            <a:br>
              <a:rPr lang="en-US" sz="2600" dirty="0" smtClean="0">
                <a:latin typeface="Courier New"/>
                <a:cs typeface="Courier New"/>
              </a:rPr>
            </a:br>
            <a:r>
              <a:rPr lang="en-US" sz="2600" dirty="0" smtClean="0">
                <a:latin typeface="Courier New"/>
                <a:cs typeface="Courier New"/>
              </a:rPr>
              <a:t>for(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=0;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&lt;ARRAY_SIZE;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++) {...}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46800" y="4493567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Single source of truth!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32400" y="4724400"/>
            <a:ext cx="914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3213100"/>
            <a:ext cx="128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Bad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Pattern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128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Better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Pattern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Arrays and Pointers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Arrays are (almost) identical to pointers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char *string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char string[]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are nearly identical declarations</a:t>
            </a:r>
          </a:p>
          <a:p>
            <a:pPr lvl="1"/>
            <a:r>
              <a:rPr lang="en-US" dirty="0" smtClean="0"/>
              <a:t>Differ in subtle ways: initialization, </a:t>
            </a:r>
            <a:r>
              <a:rPr lang="en-US" dirty="0" err="1" smtClean="0"/>
              <a:t>sizeof</a:t>
            </a:r>
            <a:r>
              <a:rPr lang="en-US" dirty="0" smtClean="0"/>
              <a:t>(), etc.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Key Concept:</a:t>
            </a:r>
            <a:r>
              <a:rPr lang="en-US" dirty="0" smtClean="0">
                <a:solidFill>
                  <a:srgbClr val="FF0000"/>
                </a:solidFill>
              </a:rPr>
              <a:t>  An array variable looks like a pointer to the first (0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) element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ar</a:t>
            </a:r>
            <a:r>
              <a:rPr lang="en-US" dirty="0">
                <a:latin typeface="Courier New"/>
                <a:cs typeface="Courier New"/>
              </a:rPr>
              <a:t>[0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/>
              <a:t> </a:t>
            </a:r>
            <a:r>
              <a:rPr lang="en-US" dirty="0"/>
              <a:t>same as </a:t>
            </a:r>
            <a:r>
              <a:rPr lang="en-US" dirty="0">
                <a:latin typeface="Courier New"/>
                <a:cs typeface="Courier New"/>
              </a:rPr>
              <a:t>*</a:t>
            </a:r>
            <a:r>
              <a:rPr lang="en-US" dirty="0" err="1" smtClean="0">
                <a:latin typeface="Courier New"/>
                <a:cs typeface="Courier New"/>
              </a:rPr>
              <a:t>ar</a:t>
            </a:r>
            <a:r>
              <a:rPr lang="en-US" dirty="0" smtClean="0">
                <a:latin typeface="+mj-lt"/>
                <a:cs typeface="Courier New"/>
              </a:rPr>
              <a:t>;   </a:t>
            </a:r>
            <a:r>
              <a:rPr lang="en-US" dirty="0" err="1" smtClean="0">
                <a:latin typeface="Courier New"/>
                <a:cs typeface="Courier New"/>
              </a:rPr>
              <a:t>ar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>
                <a:latin typeface="Courier New"/>
                <a:cs typeface="Courier New"/>
              </a:rPr>
              <a:t>2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r>
              <a:rPr lang="en-US" dirty="0" smtClean="0"/>
              <a:t> </a:t>
            </a:r>
            <a:r>
              <a:rPr lang="en-US" dirty="0"/>
              <a:t>same as </a:t>
            </a:r>
            <a:r>
              <a:rPr lang="en-US" dirty="0">
                <a:latin typeface="Courier New"/>
                <a:cs typeface="Courier New"/>
              </a:rPr>
              <a:t>*(</a:t>
            </a:r>
            <a:r>
              <a:rPr lang="en-US" dirty="0" smtClean="0">
                <a:latin typeface="Courier New"/>
                <a:cs typeface="Courier New"/>
              </a:rPr>
              <a:t>ar+2)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/>
              <a:t>We can use pointer arithmetic to conveniently access </a:t>
            </a:r>
            <a:r>
              <a:rPr lang="en-US" dirty="0" smtClean="0"/>
              <a:t>arrays</a:t>
            </a:r>
          </a:p>
          <a:p>
            <a:pPr marL="342900" lvl="1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/>
              <a:t>An array variable is read-only (no assignment)</a:t>
            </a:r>
            <a:br>
              <a:rPr lang="en-US" sz="3200" dirty="0"/>
            </a:br>
            <a:r>
              <a:rPr lang="en-US" sz="3200" dirty="0"/>
              <a:t>(i.e. cannot use “</a:t>
            </a:r>
            <a:r>
              <a:rPr lang="en-US" sz="3200" dirty="0" err="1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3200" dirty="0">
                <a:latin typeface="Courier New" pitchFamily="49" charset="0"/>
                <a:cs typeface="Courier New" pitchFamily="49" charset="0"/>
              </a:rPr>
              <a:t> = [anything]</a:t>
            </a:r>
            <a:r>
              <a:rPr lang="en-US" sz="3200" dirty="0"/>
              <a:t>”)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 and Pointer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7900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latin typeface="Courier New"/>
                <a:cs typeface="Courier New"/>
              </a:rPr>
              <a:t>ar</a:t>
            </a:r>
            <a:r>
              <a:rPr lang="en-US" sz="3000" dirty="0" smtClean="0">
                <a:latin typeface="Courier New"/>
                <a:cs typeface="Courier New"/>
              </a:rPr>
              <a:t>[</a:t>
            </a:r>
            <a:r>
              <a:rPr lang="en-US" sz="3000" dirty="0" err="1" smtClean="0">
                <a:latin typeface="Courier New"/>
                <a:cs typeface="Courier New"/>
              </a:rPr>
              <a:t>i</a:t>
            </a:r>
            <a:r>
              <a:rPr lang="en-US" sz="3000" dirty="0">
                <a:latin typeface="Courier New"/>
                <a:cs typeface="Courier New"/>
              </a:rPr>
              <a:t>]</a:t>
            </a:r>
            <a:r>
              <a:rPr lang="en-US" dirty="0"/>
              <a:t> is treated as</a:t>
            </a:r>
            <a:r>
              <a:rPr lang="en-US" dirty="0">
                <a:latin typeface="Comic Sans MS" charset="0"/>
              </a:rPr>
              <a:t> </a:t>
            </a:r>
            <a:r>
              <a:rPr lang="en-US" sz="3000" dirty="0">
                <a:latin typeface="Courier New"/>
                <a:cs typeface="Courier New"/>
              </a:rPr>
              <a:t>*(</a:t>
            </a:r>
            <a:r>
              <a:rPr lang="en-US" sz="3000" dirty="0" err="1" smtClean="0">
                <a:latin typeface="Courier New"/>
                <a:cs typeface="Courier New"/>
              </a:rPr>
              <a:t>ar+i</a:t>
            </a:r>
            <a:r>
              <a:rPr lang="en-US" sz="3000" dirty="0">
                <a:latin typeface="Courier New"/>
                <a:cs typeface="Courier New"/>
              </a:rPr>
              <a:t>)</a:t>
            </a:r>
          </a:p>
          <a:p>
            <a:r>
              <a:rPr lang="en-US" dirty="0"/>
              <a:t>To zero an array, the following </a:t>
            </a:r>
            <a:r>
              <a:rPr lang="en-US" dirty="0" smtClean="0"/>
              <a:t>three </a:t>
            </a:r>
            <a:r>
              <a:rPr lang="en-US" dirty="0"/>
              <a:t>ways are equivalent:</a:t>
            </a:r>
          </a:p>
          <a:p>
            <a:pPr marL="971550" lvl="1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600" dirty="0">
                <a:latin typeface="Courier New"/>
                <a:cs typeface="Courier New"/>
              </a:rPr>
              <a:t>for(</a:t>
            </a:r>
            <a:r>
              <a:rPr lang="en-US" sz="2600" dirty="0" err="1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=0;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&lt;SIZE; </a:t>
            </a:r>
            <a:r>
              <a:rPr lang="en-US" sz="2600" dirty="0" err="1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++)  </a:t>
            </a:r>
            <a:r>
              <a:rPr lang="en-US" sz="2600" dirty="0" err="1" smtClean="0">
                <a:latin typeface="Courier New"/>
                <a:cs typeface="Courier New"/>
              </a:rPr>
              <a:t>ar</a:t>
            </a:r>
            <a:r>
              <a:rPr lang="en-US" sz="2600" dirty="0" smtClean="0">
                <a:latin typeface="Courier New"/>
                <a:cs typeface="Courier New"/>
              </a:rPr>
              <a:t>[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] = 0;</a:t>
            </a:r>
          </a:p>
          <a:p>
            <a:pPr marL="971550" lvl="1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600" dirty="0">
                <a:latin typeface="Courier New"/>
                <a:cs typeface="Courier New"/>
              </a:rPr>
              <a:t>for(</a:t>
            </a:r>
            <a:r>
              <a:rPr lang="en-US" sz="2600" dirty="0" err="1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=0; </a:t>
            </a:r>
            <a:r>
              <a:rPr lang="en-US" sz="2600" dirty="0" err="1" smtClean="0">
                <a:latin typeface="Courier New"/>
                <a:cs typeface="Courier New"/>
              </a:rPr>
              <a:t>i</a:t>
            </a:r>
            <a:r>
              <a:rPr lang="en-US" sz="2600" dirty="0" smtClean="0">
                <a:latin typeface="Courier New"/>
                <a:cs typeface="Courier New"/>
              </a:rPr>
              <a:t>&lt;SIZE; </a:t>
            </a:r>
            <a:r>
              <a:rPr lang="en-US" sz="2600" dirty="0" err="1">
                <a:latin typeface="Courier New"/>
                <a:cs typeface="Courier New"/>
              </a:rPr>
              <a:t>i</a:t>
            </a:r>
            <a:r>
              <a:rPr lang="en-US" sz="2600" dirty="0">
                <a:latin typeface="Courier New"/>
                <a:cs typeface="Courier New"/>
              </a:rPr>
              <a:t>++) </a:t>
            </a:r>
            <a:r>
              <a:rPr lang="en-US" sz="2600" dirty="0" smtClean="0">
                <a:latin typeface="Courier New"/>
                <a:cs typeface="Courier New"/>
              </a:rPr>
              <a:t> *(</a:t>
            </a:r>
            <a:r>
              <a:rPr lang="en-US" sz="2600" dirty="0" err="1" smtClean="0">
                <a:latin typeface="Courier New"/>
                <a:cs typeface="Courier New"/>
              </a:rPr>
              <a:t>ar+i</a:t>
            </a:r>
            <a:r>
              <a:rPr lang="en-US" sz="2600" dirty="0">
                <a:latin typeface="Courier New"/>
                <a:cs typeface="Courier New"/>
              </a:rPr>
              <a:t>) = 0;</a:t>
            </a:r>
          </a:p>
          <a:p>
            <a:pPr marL="971550" lvl="1" indent="-514350">
              <a:spcBef>
                <a:spcPts val="1800"/>
              </a:spcBef>
              <a:buFont typeface="+mj-lt"/>
              <a:buAutoNum type="arabicParenR"/>
            </a:pPr>
            <a:r>
              <a:rPr lang="en-US" sz="2600" dirty="0" smtClean="0">
                <a:latin typeface="Courier New"/>
                <a:cs typeface="Courier New"/>
              </a:rPr>
              <a:t>for(p=</a:t>
            </a:r>
            <a:r>
              <a:rPr lang="en-US" sz="2600" dirty="0" err="1" smtClean="0">
                <a:latin typeface="Courier New"/>
                <a:cs typeface="Courier New"/>
              </a:rPr>
              <a:t>ar</a:t>
            </a:r>
            <a:r>
              <a:rPr lang="en-US" sz="2600" dirty="0" smtClean="0">
                <a:latin typeface="Courier New"/>
                <a:cs typeface="Courier New"/>
              </a:rPr>
              <a:t>; p&lt;</a:t>
            </a:r>
            <a:r>
              <a:rPr lang="en-US" sz="2600" dirty="0" err="1" smtClean="0">
                <a:latin typeface="Courier New"/>
                <a:cs typeface="Courier New"/>
              </a:rPr>
              <a:t>ar+SIZE</a:t>
            </a:r>
            <a:r>
              <a:rPr lang="en-US" sz="2600" dirty="0" smtClean="0">
                <a:latin typeface="Courier New"/>
                <a:cs typeface="Courier New"/>
              </a:rPr>
              <a:t>; </a:t>
            </a:r>
            <a:r>
              <a:rPr lang="en-US" sz="2600" dirty="0">
                <a:latin typeface="Courier New"/>
                <a:cs typeface="Courier New"/>
              </a:rPr>
              <a:t>p++) </a:t>
            </a:r>
            <a:r>
              <a:rPr lang="en-US" sz="2600" dirty="0" smtClean="0">
                <a:latin typeface="Courier New"/>
                <a:cs typeface="Courier New"/>
              </a:rPr>
              <a:t> *</a:t>
            </a:r>
            <a:r>
              <a:rPr lang="en-US" sz="2600" dirty="0">
                <a:latin typeface="Courier New"/>
                <a:cs typeface="Courier New"/>
              </a:rPr>
              <a:t>p = 0</a:t>
            </a:r>
            <a:r>
              <a:rPr lang="en-US" sz="2600" dirty="0" smtClean="0">
                <a:latin typeface="Courier New"/>
                <a:cs typeface="Courier New"/>
              </a:rPr>
              <a:t>;</a:t>
            </a:r>
            <a:endParaRPr lang="en-US" sz="2600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These use </a:t>
            </a:r>
            <a:r>
              <a:rPr lang="en-US" i="1" dirty="0" smtClean="0"/>
              <a:t>pointer arithmetic</a:t>
            </a:r>
            <a:r>
              <a:rPr lang="en-US" dirty="0" smtClean="0"/>
              <a:t>, which we will get to shortly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4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01752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void </a:t>
            </a:r>
            <a:r>
              <a:rPr lang="en-US" sz="2400" dirty="0" err="1" smtClean="0">
                <a:latin typeface="Courier New" charset="0"/>
              </a:rPr>
              <a:t>foo</a:t>
            </a:r>
            <a:r>
              <a:rPr lang="en-US" sz="2400" dirty="0" smtClean="0">
                <a:latin typeface="Courier New" charset="0"/>
              </a:rPr>
              <a:t>() {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  </a:t>
            </a:r>
            <a:r>
              <a:rPr lang="en-US" sz="2400" dirty="0" err="1" smtClean="0">
                <a:latin typeface="Courier New" charset="0"/>
              </a:rPr>
              <a:t>int</a:t>
            </a:r>
            <a:r>
              <a:rPr lang="en-US" sz="2400" dirty="0" smtClean="0">
                <a:latin typeface="Courier New" charset="0"/>
              </a:rPr>
              <a:t> *p, a[4], x;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  p = &amp;x;</a:t>
            </a:r>
            <a:br>
              <a:rPr lang="en-US" sz="2400" dirty="0" smtClean="0">
                <a:latin typeface="Courier New" charset="0"/>
              </a:rPr>
            </a:br>
            <a:endParaRPr lang="en-US" sz="2400" dirty="0" smtClean="0">
              <a:latin typeface="Courier New" charset="0"/>
            </a:endParaRP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  *p = 1;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charset="0"/>
              </a:rPr>
              <a:t>// or p[0]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  </a:t>
            </a:r>
            <a:r>
              <a:rPr lang="en-US" sz="2400" dirty="0" err="1" smtClean="0">
                <a:latin typeface="Courier New" charset="0"/>
              </a:rPr>
              <a:t>printf</a:t>
            </a:r>
            <a:r>
              <a:rPr lang="en-US" sz="2400" dirty="0" smtClean="0">
                <a:latin typeface="Courier New" charset="0"/>
              </a:rPr>
              <a:t>("*p:%u, p:%u, &amp;p:%u\n",*</a:t>
            </a:r>
            <a:r>
              <a:rPr lang="en-US" sz="2400" dirty="0" err="1" smtClean="0">
                <a:latin typeface="Courier New" charset="0"/>
              </a:rPr>
              <a:t>p,p,&amp;p</a:t>
            </a:r>
            <a:r>
              <a:rPr lang="en-US" sz="2400" dirty="0" smtClean="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	*a = 2;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charset="0"/>
              </a:rPr>
              <a:t>// or a[0]</a:t>
            </a:r>
            <a:r>
              <a:rPr lang="en-US" sz="2400" dirty="0" smtClean="0">
                <a:latin typeface="Courier New" charset="0"/>
              </a:rPr>
              <a:t/>
            </a:r>
            <a:br>
              <a:rPr lang="en-US" sz="2400" dirty="0" smtClean="0">
                <a:latin typeface="Courier New" charset="0"/>
              </a:rPr>
            </a:br>
            <a:r>
              <a:rPr lang="en-US" sz="2400" dirty="0" err="1" smtClean="0">
                <a:latin typeface="Courier New" charset="0"/>
              </a:rPr>
              <a:t>printf</a:t>
            </a:r>
            <a:r>
              <a:rPr lang="en-US" sz="2400" dirty="0" smtClean="0">
                <a:latin typeface="Courier New" charset="0"/>
              </a:rPr>
              <a:t>("*a:%u, a:%u, &amp;a:%u\n",*</a:t>
            </a:r>
            <a:r>
              <a:rPr lang="en-US" sz="2400" dirty="0" err="1" smtClean="0">
                <a:latin typeface="Courier New" charset="0"/>
              </a:rPr>
              <a:t>a,a,&amp;a</a:t>
            </a:r>
            <a:r>
              <a:rPr lang="en-US" sz="2400" dirty="0" smtClean="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r>
              <a:rPr lang="en-US" sz="2400" dirty="0" smtClean="0">
                <a:latin typeface="Courier New" charset="0"/>
              </a:rPr>
              <a:t>}</a:t>
            </a:r>
          </a:p>
          <a:p>
            <a:pPr>
              <a:lnSpc>
                <a:spcPct val="75000"/>
              </a:lnSpc>
              <a:buFont typeface="Times" charset="0"/>
              <a:buNone/>
            </a:pPr>
            <a:endParaRPr lang="en-US" sz="2400" dirty="0" smtClean="0">
              <a:latin typeface="Courier New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19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Arrays Stored Differently Than Pointers</a:t>
            </a:r>
          </a:p>
        </p:txBody>
      </p: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87B94-8DD4-40E4-A8F6-3BB3ED41639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4037" name="Text Box 21"/>
          <p:cNvSpPr txBox="1">
            <a:spLocks noChangeArrowheads="1"/>
          </p:cNvSpPr>
          <p:nvPr/>
        </p:nvSpPr>
        <p:spPr bwMode="auto">
          <a:xfrm>
            <a:off x="5422392" y="4663440"/>
            <a:ext cx="36576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?</a:t>
            </a:r>
            <a:endParaRPr lang="en-US" sz="2000" dirty="0"/>
          </a:p>
        </p:txBody>
      </p:sp>
      <p:sp>
        <p:nvSpPr>
          <p:cNvPr id="44038" name="Text Box 22"/>
          <p:cNvSpPr txBox="1">
            <a:spLocks noChangeArrowheads="1"/>
          </p:cNvSpPr>
          <p:nvPr/>
        </p:nvSpPr>
        <p:spPr bwMode="auto">
          <a:xfrm>
            <a:off x="73152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44039" name="Text Box 23"/>
          <p:cNvSpPr txBox="1">
            <a:spLocks noChangeArrowheads="1"/>
          </p:cNvSpPr>
          <p:nvPr/>
        </p:nvSpPr>
        <p:spPr bwMode="auto">
          <a:xfrm>
            <a:off x="990600" y="4433888"/>
            <a:ext cx="5508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...</a:t>
            </a:r>
            <a:endParaRPr lang="en-US" sz="2000"/>
          </a:p>
        </p:txBody>
      </p:sp>
      <p:sp>
        <p:nvSpPr>
          <p:cNvPr id="44043" name="Text Box 27"/>
          <p:cNvSpPr txBox="1">
            <a:spLocks noChangeArrowheads="1"/>
          </p:cNvSpPr>
          <p:nvPr/>
        </p:nvSpPr>
        <p:spPr bwMode="auto">
          <a:xfrm>
            <a:off x="3511296" y="4663440"/>
            <a:ext cx="36576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?</a:t>
            </a:r>
            <a:endParaRPr lang="en-US" sz="2000" dirty="0"/>
          </a:p>
        </p:txBody>
      </p:sp>
      <p:sp>
        <p:nvSpPr>
          <p:cNvPr id="44044" name="Text Box 28"/>
          <p:cNvSpPr txBox="1">
            <a:spLocks noChangeArrowheads="1"/>
          </p:cNvSpPr>
          <p:nvPr/>
        </p:nvSpPr>
        <p:spPr bwMode="auto">
          <a:xfrm>
            <a:off x="3895344" y="4663440"/>
            <a:ext cx="36576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?</a:t>
            </a:r>
            <a:endParaRPr lang="en-US" sz="2000" dirty="0"/>
          </a:p>
        </p:txBody>
      </p:sp>
      <p:sp>
        <p:nvSpPr>
          <p:cNvPr id="1687584" name="Text Box 32"/>
          <p:cNvSpPr txBox="1">
            <a:spLocks noChangeArrowheads="1"/>
          </p:cNvSpPr>
          <p:nvPr/>
        </p:nvSpPr>
        <p:spPr bwMode="auto">
          <a:xfrm>
            <a:off x="3511296" y="4663440"/>
            <a:ext cx="365760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40</a:t>
            </a:r>
            <a:endParaRPr lang="en-US" sz="2000" dirty="0"/>
          </a:p>
        </p:txBody>
      </p:sp>
      <p:sp>
        <p:nvSpPr>
          <p:cNvPr id="1687585" name="Text Box 33"/>
          <p:cNvSpPr txBox="1">
            <a:spLocks noChangeArrowheads="1"/>
          </p:cNvSpPr>
          <p:nvPr/>
        </p:nvSpPr>
        <p:spPr bwMode="auto">
          <a:xfrm>
            <a:off x="3895344" y="4663440"/>
            <a:ext cx="365760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2000" dirty="0"/>
          </a:p>
        </p:txBody>
      </p:sp>
      <p:sp>
        <p:nvSpPr>
          <p:cNvPr id="44050" name="Rectangle 5"/>
          <p:cNvSpPr>
            <a:spLocks noChangeArrowheads="1"/>
          </p:cNvSpPr>
          <p:nvPr/>
        </p:nvSpPr>
        <p:spPr bwMode="auto">
          <a:xfrm>
            <a:off x="160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6"/>
          <p:cNvSpPr>
            <a:spLocks noChangeArrowheads="1"/>
          </p:cNvSpPr>
          <p:nvPr/>
        </p:nvSpPr>
        <p:spPr bwMode="auto">
          <a:xfrm>
            <a:off x="198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7"/>
          <p:cNvSpPr>
            <a:spLocks noChangeArrowheads="1"/>
          </p:cNvSpPr>
          <p:nvPr/>
        </p:nvSpPr>
        <p:spPr bwMode="auto">
          <a:xfrm>
            <a:off x="236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8"/>
          <p:cNvSpPr>
            <a:spLocks noChangeArrowheads="1"/>
          </p:cNvSpPr>
          <p:nvPr/>
        </p:nvSpPr>
        <p:spPr bwMode="auto">
          <a:xfrm>
            <a:off x="312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9"/>
          <p:cNvSpPr>
            <a:spLocks noChangeArrowheads="1"/>
          </p:cNvSpPr>
          <p:nvPr/>
        </p:nvSpPr>
        <p:spPr bwMode="auto">
          <a:xfrm>
            <a:off x="274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10"/>
          <p:cNvSpPr>
            <a:spLocks noChangeArrowheads="1"/>
          </p:cNvSpPr>
          <p:nvPr/>
        </p:nvSpPr>
        <p:spPr bwMode="auto">
          <a:xfrm>
            <a:off x="3505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Rectangle 11"/>
          <p:cNvSpPr>
            <a:spLocks noChangeArrowheads="1"/>
          </p:cNvSpPr>
          <p:nvPr/>
        </p:nvSpPr>
        <p:spPr bwMode="auto">
          <a:xfrm>
            <a:off x="3886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12"/>
          <p:cNvSpPr>
            <a:spLocks noChangeArrowheads="1"/>
          </p:cNvSpPr>
          <p:nvPr/>
        </p:nvSpPr>
        <p:spPr bwMode="auto">
          <a:xfrm>
            <a:off x="4267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13"/>
          <p:cNvSpPr>
            <a:spLocks noChangeArrowheads="1"/>
          </p:cNvSpPr>
          <p:nvPr/>
        </p:nvSpPr>
        <p:spPr bwMode="auto">
          <a:xfrm>
            <a:off x="4648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14"/>
          <p:cNvSpPr>
            <a:spLocks noChangeArrowheads="1"/>
          </p:cNvSpPr>
          <p:nvPr/>
        </p:nvSpPr>
        <p:spPr bwMode="auto">
          <a:xfrm>
            <a:off x="5029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5422392" y="4663440"/>
            <a:ext cx="365760" cy="27699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800" dirty="0">
                <a:solidFill>
                  <a:schemeClr val="accent2"/>
                </a:solidFill>
              </a:rPr>
              <a:t>1</a:t>
            </a:r>
            <a:endParaRPr lang="en-US" sz="2000" dirty="0"/>
          </a:p>
        </p:txBody>
      </p:sp>
      <p:sp>
        <p:nvSpPr>
          <p:cNvPr id="44061" name="Rectangle 15"/>
          <p:cNvSpPr>
            <a:spLocks noChangeArrowheads="1"/>
          </p:cNvSpPr>
          <p:nvPr/>
        </p:nvSpPr>
        <p:spPr bwMode="auto">
          <a:xfrm>
            <a:off x="5410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16"/>
          <p:cNvSpPr>
            <a:spLocks noChangeArrowheads="1"/>
          </p:cNvSpPr>
          <p:nvPr/>
        </p:nvSpPr>
        <p:spPr bwMode="auto">
          <a:xfrm>
            <a:off x="5791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17"/>
          <p:cNvSpPr>
            <a:spLocks noChangeArrowheads="1"/>
          </p:cNvSpPr>
          <p:nvPr/>
        </p:nvSpPr>
        <p:spPr bwMode="auto">
          <a:xfrm>
            <a:off x="6172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18"/>
          <p:cNvSpPr>
            <a:spLocks noChangeArrowheads="1"/>
          </p:cNvSpPr>
          <p:nvPr/>
        </p:nvSpPr>
        <p:spPr bwMode="auto">
          <a:xfrm>
            <a:off x="6553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19"/>
          <p:cNvSpPr>
            <a:spLocks noChangeArrowheads="1"/>
          </p:cNvSpPr>
          <p:nvPr/>
        </p:nvSpPr>
        <p:spPr bwMode="auto">
          <a:xfrm>
            <a:off x="6934200" y="4648200"/>
            <a:ext cx="381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7591" name="Freeform 39"/>
          <p:cNvSpPr>
            <a:spLocks/>
          </p:cNvSpPr>
          <p:nvPr/>
        </p:nvSpPr>
        <p:spPr bwMode="auto">
          <a:xfrm>
            <a:off x="3776472" y="4846320"/>
            <a:ext cx="1737360" cy="365760"/>
          </a:xfrm>
          <a:custGeom>
            <a:avLst/>
            <a:gdLst>
              <a:gd name="T0" fmla="*/ 0 w 1607"/>
              <a:gd name="T1" fmla="*/ 2147483647 h 325"/>
              <a:gd name="T2" fmla="*/ 2147483647 w 1607"/>
              <a:gd name="T3" fmla="*/ 2147483647 h 325"/>
              <a:gd name="T4" fmla="*/ 2147483647 w 1607"/>
              <a:gd name="T5" fmla="*/ 0 h 325"/>
              <a:gd name="T6" fmla="*/ 0 60000 65536"/>
              <a:gd name="T7" fmla="*/ 0 60000 65536"/>
              <a:gd name="T8" fmla="*/ 0 60000 65536"/>
              <a:gd name="T9" fmla="*/ 0 w 1607"/>
              <a:gd name="T10" fmla="*/ 0 h 325"/>
              <a:gd name="T11" fmla="*/ 1607 w 1607"/>
              <a:gd name="T12" fmla="*/ 325 h 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7" h="325">
                <a:moveTo>
                  <a:pt x="0" y="238"/>
                </a:moveTo>
                <a:cubicBezTo>
                  <a:pt x="321" y="294"/>
                  <a:pt x="635" y="325"/>
                  <a:pt x="903" y="285"/>
                </a:cubicBezTo>
                <a:cubicBezTo>
                  <a:pt x="1171" y="245"/>
                  <a:pt x="1460" y="59"/>
                  <a:pt x="1607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87593" name="AutoShape 41"/>
          <p:cNvSpPr>
            <a:spLocks noChangeArrowheads="1"/>
          </p:cNvSpPr>
          <p:nvPr/>
        </p:nvSpPr>
        <p:spPr bwMode="auto">
          <a:xfrm flipH="1">
            <a:off x="6080125" y="6019800"/>
            <a:ext cx="1524000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87594" name="Rectangle 42"/>
          <p:cNvSpPr>
            <a:spLocks noChangeArrowheads="1"/>
          </p:cNvSpPr>
          <p:nvPr/>
        </p:nvSpPr>
        <p:spPr bwMode="auto">
          <a:xfrm>
            <a:off x="3184525" y="5669280"/>
            <a:ext cx="280076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*p:1, p:40, &amp;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</a:rPr>
              <a:t>p:20</a:t>
            </a:r>
            <a:endParaRPr lang="en-US" sz="2000" b="1" dirty="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687596" name="Rectangle 44"/>
          <p:cNvSpPr>
            <a:spLocks noChangeArrowheads="1"/>
          </p:cNvSpPr>
          <p:nvPr/>
        </p:nvSpPr>
        <p:spPr bwMode="auto">
          <a:xfrm>
            <a:off x="3184525" y="6019800"/>
            <a:ext cx="280076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*</a:t>
            </a:r>
            <a:r>
              <a:rPr lang="en-US" sz="2000" b="1" dirty="0" smtClean="0">
                <a:solidFill>
                  <a:schemeClr val="tx1"/>
                </a:solidFill>
                <a:latin typeface="Courier New" charset="0"/>
              </a:rPr>
              <a:t>a:2,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a:24</a:t>
            </a:r>
            <a:r>
              <a:rPr lang="en-US" sz="2000" b="1" dirty="0">
                <a:solidFill>
                  <a:schemeClr val="tx1"/>
                </a:solidFill>
                <a:latin typeface="Courier New" charset="0"/>
              </a:rPr>
              <a:t>, </a:t>
            </a:r>
            <a:r>
              <a:rPr lang="en-US" sz="2000" b="1" dirty="0">
                <a:latin typeface="Courier New" charset="0"/>
              </a:rPr>
              <a:t>&amp;a:24</a:t>
            </a: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7040880" y="5394960"/>
            <a:ext cx="2112736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en-US" sz="2000" b="1" dirty="0">
                <a:solidFill>
                  <a:srgbClr val="FF0000"/>
                </a:solidFill>
              </a:rPr>
              <a:t>K&amp;R: “An </a:t>
            </a:r>
            <a:r>
              <a:rPr lang="en-US" sz="2000" b="1" dirty="0" smtClean="0">
                <a:solidFill>
                  <a:srgbClr val="FF0000"/>
                </a:solidFill>
              </a:rPr>
              <a:t>array</a:t>
            </a:r>
            <a:r>
              <a:rPr lang="en-US" sz="2000" b="1" dirty="0" smtClean="0">
                <a:solidFill>
                  <a:schemeClr val="bg1"/>
                </a:solidFill>
              </a:rPr>
              <a:t>__.</a:t>
            </a:r>
          </a:p>
          <a:p>
            <a:pPr algn="r"/>
            <a:r>
              <a:rPr lang="en-US" sz="2000" b="1" dirty="0" smtClean="0">
                <a:solidFill>
                  <a:srgbClr val="FF0000"/>
                </a:solidFill>
              </a:rPr>
              <a:t>name is not</a:t>
            </a:r>
          </a:p>
          <a:p>
            <a:pPr algn="r"/>
            <a:r>
              <a:rPr lang="en-US" sz="2000" b="1" dirty="0" smtClean="0">
                <a:solidFill>
                  <a:srgbClr val="FF0000"/>
                </a:solidFill>
              </a:rPr>
              <a:t>a </a:t>
            </a:r>
            <a:r>
              <a:rPr lang="en-US" sz="2000" b="1" dirty="0">
                <a:solidFill>
                  <a:srgbClr val="FF0000"/>
                </a:solidFill>
              </a:rPr>
              <a:t>variable</a:t>
            </a:r>
            <a:r>
              <a:rPr lang="en-US" sz="2000" b="1" dirty="0" smtClean="0">
                <a:solidFill>
                  <a:srgbClr val="FF0000"/>
                </a:solidFill>
              </a:rPr>
              <a:t>”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362200" y="4826000"/>
            <a:ext cx="2790825" cy="1498600"/>
            <a:chOff x="2362200" y="4826683"/>
            <a:chExt cx="2790518" cy="1497917"/>
          </a:xfrm>
        </p:grpSpPr>
        <p:sp>
          <p:nvSpPr>
            <p:cNvPr id="44076" name="Freeform 40"/>
            <p:cNvSpPr>
              <a:spLocks/>
            </p:cNvSpPr>
            <p:nvPr/>
          </p:nvSpPr>
          <p:spPr bwMode="auto">
            <a:xfrm>
              <a:off x="2689987" y="4992490"/>
              <a:ext cx="1345121" cy="1187450"/>
            </a:xfrm>
            <a:custGeom>
              <a:avLst/>
              <a:gdLst>
                <a:gd name="T0" fmla="*/ 0 w 138"/>
                <a:gd name="T1" fmla="*/ 2147483647 h 352"/>
                <a:gd name="T2" fmla="*/ 2147483647 w 138"/>
                <a:gd name="T3" fmla="*/ 2147483647 h 352"/>
                <a:gd name="T4" fmla="*/ 2147483647 w 138"/>
                <a:gd name="T5" fmla="*/ 2147483647 h 352"/>
                <a:gd name="T6" fmla="*/ 2147483647 w 138"/>
                <a:gd name="T7" fmla="*/ 0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352"/>
                <a:gd name="T14" fmla="*/ 138 w 138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352">
                  <a:moveTo>
                    <a:pt x="0" y="352"/>
                  </a:moveTo>
                  <a:cubicBezTo>
                    <a:pt x="38" y="351"/>
                    <a:pt x="31" y="175"/>
                    <a:pt x="49" y="139"/>
                  </a:cubicBezTo>
                  <a:cubicBezTo>
                    <a:pt x="67" y="104"/>
                    <a:pt x="96" y="150"/>
                    <a:pt x="111" y="127"/>
                  </a:cubicBezTo>
                  <a:cubicBezTo>
                    <a:pt x="126" y="104"/>
                    <a:pt x="138" y="76"/>
                    <a:pt x="138" y="0"/>
                  </a:cubicBezTo>
                </a:path>
              </a:pathLst>
            </a:custGeom>
            <a:noFill/>
            <a:ln w="12700">
              <a:solidFill>
                <a:srgbClr val="800080"/>
              </a:solidFill>
              <a:prstDash val="sysDot"/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077" name="Text Box 25"/>
            <p:cNvSpPr txBox="1">
              <a:spLocks noChangeArrowheads="1"/>
            </p:cNvSpPr>
            <p:nvPr/>
          </p:nvSpPr>
          <p:spPr bwMode="auto">
            <a:xfrm>
              <a:off x="2438400" y="5955268"/>
              <a:ext cx="31304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800080"/>
                  </a:solidFill>
                </a:rPr>
                <a:t>a</a:t>
              </a:r>
              <a:endParaRPr lang="en-US" sz="2000">
                <a:solidFill>
                  <a:srgbClr val="008000"/>
                </a:solidFill>
              </a:endParaRPr>
            </a:p>
          </p:txBody>
        </p:sp>
        <p:sp>
          <p:nvSpPr>
            <p:cNvPr id="43" name="Cloud 42"/>
            <p:cNvSpPr/>
            <p:nvPr/>
          </p:nvSpPr>
          <p:spPr bwMode="auto">
            <a:xfrm>
              <a:off x="2362200" y="5650220"/>
              <a:ext cx="533341" cy="364959"/>
            </a:xfrm>
            <a:prstGeom prst="clou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44079" name="Text Box 24"/>
            <p:cNvSpPr txBox="1">
              <a:spLocks noChangeArrowheads="1"/>
            </p:cNvSpPr>
            <p:nvPr/>
          </p:nvSpPr>
          <p:spPr bwMode="auto">
            <a:xfrm>
              <a:off x="2413001" y="5650469"/>
              <a:ext cx="412893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24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4080" name="Right Triangle 44"/>
            <p:cNvSpPr>
              <a:spLocks noChangeArrowheads="1"/>
            </p:cNvSpPr>
            <p:nvPr/>
          </p:nvSpPr>
          <p:spPr bwMode="auto">
            <a:xfrm>
              <a:off x="3885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81" name="Right Triangle 45"/>
            <p:cNvSpPr>
              <a:spLocks noChangeArrowheads="1"/>
            </p:cNvSpPr>
            <p:nvPr/>
          </p:nvSpPr>
          <p:spPr bwMode="auto">
            <a:xfrm>
              <a:off x="4266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82" name="Right Triangle 46"/>
            <p:cNvSpPr>
              <a:spLocks noChangeArrowheads="1"/>
            </p:cNvSpPr>
            <p:nvPr/>
          </p:nvSpPr>
          <p:spPr bwMode="auto">
            <a:xfrm>
              <a:off x="4647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83" name="Right Triangle 47"/>
            <p:cNvSpPr>
              <a:spLocks noChangeArrowheads="1"/>
            </p:cNvSpPr>
            <p:nvPr/>
          </p:nvSpPr>
          <p:spPr bwMode="auto">
            <a:xfrm>
              <a:off x="5028698" y="4826683"/>
              <a:ext cx="124020" cy="124026"/>
            </a:xfrm>
            <a:prstGeom prst="rtTriangle">
              <a:avLst/>
            </a:prstGeom>
            <a:solidFill>
              <a:srgbClr val="800080"/>
            </a:solidFill>
            <a:ln w="12700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84" name="Text Box 24"/>
            <p:cNvSpPr txBox="1">
              <a:spLocks noChangeArrowheads="1"/>
            </p:cNvSpPr>
            <p:nvPr/>
          </p:nvSpPr>
          <p:spPr bwMode="auto">
            <a:xfrm>
              <a:off x="2438400" y="5345668"/>
              <a:ext cx="298780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?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50" name="Freeform 39"/>
          <p:cNvSpPr>
            <a:spLocks/>
          </p:cNvSpPr>
          <p:nvPr/>
        </p:nvSpPr>
        <p:spPr bwMode="auto">
          <a:xfrm flipH="1">
            <a:off x="2011680" y="5029200"/>
            <a:ext cx="1524000" cy="182880"/>
          </a:xfrm>
          <a:custGeom>
            <a:avLst/>
            <a:gdLst>
              <a:gd name="T0" fmla="*/ 0 w 1530"/>
              <a:gd name="T1" fmla="*/ 2147483647 h 310"/>
              <a:gd name="T2" fmla="*/ 2147483647 w 1530"/>
              <a:gd name="T3" fmla="*/ 2147483647 h 310"/>
              <a:gd name="T4" fmla="*/ 2147483647 w 1530"/>
              <a:gd name="T5" fmla="*/ 0 h 310"/>
              <a:gd name="T6" fmla="*/ 0 60000 65536"/>
              <a:gd name="T7" fmla="*/ 0 60000 65536"/>
              <a:gd name="T8" fmla="*/ 0 60000 65536"/>
              <a:gd name="T9" fmla="*/ 0 w 1530"/>
              <a:gd name="T10" fmla="*/ 0 h 310"/>
              <a:gd name="T11" fmla="*/ 1530 w 1530"/>
              <a:gd name="T12" fmla="*/ 310 h 3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0" h="310">
                <a:moveTo>
                  <a:pt x="0" y="153"/>
                </a:moveTo>
                <a:cubicBezTo>
                  <a:pt x="364" y="71"/>
                  <a:pt x="571" y="310"/>
                  <a:pt x="826" y="285"/>
                </a:cubicBezTo>
                <a:cubicBezTo>
                  <a:pt x="1081" y="260"/>
                  <a:pt x="1383" y="59"/>
                  <a:pt x="1530" y="0"/>
                </a:cubicBezTo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1600200" y="4389120"/>
            <a:ext cx="5340096" cy="276999"/>
            <a:chOff x="1600200" y="4389120"/>
            <a:chExt cx="5340096" cy="276999"/>
          </a:xfrm>
        </p:grpSpPr>
        <p:sp>
          <p:nvSpPr>
            <p:cNvPr id="44040" name="Text Box 24"/>
            <p:cNvSpPr txBox="1">
              <a:spLocks noChangeArrowheads="1"/>
            </p:cNvSpPr>
            <p:nvPr/>
          </p:nvSpPr>
          <p:spPr bwMode="auto">
            <a:xfrm>
              <a:off x="1600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6" name="Text Box 24"/>
            <p:cNvSpPr txBox="1">
              <a:spLocks noChangeArrowheads="1"/>
            </p:cNvSpPr>
            <p:nvPr/>
          </p:nvSpPr>
          <p:spPr bwMode="auto">
            <a:xfrm>
              <a:off x="1984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4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7" name="Text Box 24"/>
            <p:cNvSpPr txBox="1">
              <a:spLocks noChangeArrowheads="1"/>
            </p:cNvSpPr>
            <p:nvPr/>
          </p:nvSpPr>
          <p:spPr bwMode="auto">
            <a:xfrm>
              <a:off x="2359152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2743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12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9" name="Text Box 24"/>
            <p:cNvSpPr txBox="1">
              <a:spLocks noChangeArrowheads="1"/>
            </p:cNvSpPr>
            <p:nvPr/>
          </p:nvSpPr>
          <p:spPr bwMode="auto">
            <a:xfrm>
              <a:off x="3127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16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 Box 24"/>
            <p:cNvSpPr txBox="1">
              <a:spLocks noChangeArrowheads="1"/>
            </p:cNvSpPr>
            <p:nvPr/>
          </p:nvSpPr>
          <p:spPr bwMode="auto">
            <a:xfrm>
              <a:off x="3502152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20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1" name="Text Box 24"/>
            <p:cNvSpPr txBox="1">
              <a:spLocks noChangeArrowheads="1"/>
            </p:cNvSpPr>
            <p:nvPr/>
          </p:nvSpPr>
          <p:spPr bwMode="auto">
            <a:xfrm>
              <a:off x="3886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24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70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28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4645152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32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4" name="Text Box 24"/>
            <p:cNvSpPr txBox="1">
              <a:spLocks noChangeArrowheads="1"/>
            </p:cNvSpPr>
            <p:nvPr/>
          </p:nvSpPr>
          <p:spPr bwMode="auto">
            <a:xfrm>
              <a:off x="5029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36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5413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40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5788152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44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7" name="Text Box 24"/>
            <p:cNvSpPr txBox="1">
              <a:spLocks noChangeArrowheads="1"/>
            </p:cNvSpPr>
            <p:nvPr/>
          </p:nvSpPr>
          <p:spPr bwMode="auto">
            <a:xfrm>
              <a:off x="6172200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48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6556248" y="4389120"/>
              <a:ext cx="38404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…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502152" y="4937760"/>
            <a:ext cx="2295144" cy="369332"/>
            <a:chOff x="3502152" y="4937760"/>
            <a:chExt cx="2295144" cy="369332"/>
          </a:xfrm>
        </p:grpSpPr>
        <p:sp>
          <p:nvSpPr>
            <p:cNvPr id="1687577" name="Text Box 25"/>
            <p:cNvSpPr txBox="1">
              <a:spLocks noChangeArrowheads="1"/>
            </p:cNvSpPr>
            <p:nvPr/>
          </p:nvSpPr>
          <p:spPr bwMode="auto">
            <a:xfrm>
              <a:off x="3502152" y="4937760"/>
              <a:ext cx="38404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1800" dirty="0" smtClean="0">
                  <a:solidFill>
                    <a:srgbClr val="008000"/>
                  </a:solidFill>
                </a:rPr>
                <a:t>p</a:t>
              </a:r>
              <a:endParaRPr lang="en-US" sz="2000" dirty="0">
                <a:solidFill>
                  <a:srgbClr val="008000"/>
                </a:solidFill>
              </a:endParaRPr>
            </a:p>
          </p:txBody>
        </p:sp>
        <p:sp>
          <p:nvSpPr>
            <p:cNvPr id="70" name="Text Box 25"/>
            <p:cNvSpPr txBox="1">
              <a:spLocks noChangeArrowheads="1"/>
            </p:cNvSpPr>
            <p:nvPr/>
          </p:nvSpPr>
          <p:spPr bwMode="auto">
            <a:xfrm>
              <a:off x="5413248" y="4937760"/>
              <a:ext cx="38404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x</a:t>
              </a:r>
              <a:endParaRPr lang="en-US" sz="2000" dirty="0">
                <a:solidFill>
                  <a:srgbClr val="008000"/>
                </a:solidFill>
              </a:endParaRPr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>
            <a:off x="163286" y="1737360"/>
            <a:ext cx="48985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1.94444E-6 0.0523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5232 L 1.94444E-6 0.10625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10625 L 1.94444E-6 0.19653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19653 L 1.94444E-6 0.24745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4745 L 1.94444E-6 0.2967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9676 L 1.94444E-6 0.33634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aking Glas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68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84" grpId="0" animBg="1"/>
      <p:bldP spid="1687585" grpId="0" animBg="1"/>
      <p:bldP spid="1687589" grpId="0" animBg="1"/>
      <p:bldP spid="1687591" grpId="0" animBg="1"/>
      <p:bldP spid="1687593" grpId="0" animBg="1"/>
      <p:bldP spid="1687594" grpId="0"/>
      <p:bldP spid="1687596" grpId="0"/>
      <p:bldP spid="41" grpId="0"/>
      <p:bldP spid="50" grpId="0" animBg="1"/>
      <p:bldP spid="5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Arrays and Functions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dirty="0" smtClean="0"/>
              <a:t>Declared arrays only allocated while the scope is valid: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char </a:t>
            </a:r>
            <a:r>
              <a:rPr lang="en-US" sz="2400" dirty="0">
                <a:latin typeface="Courier New"/>
                <a:cs typeface="Courier New"/>
              </a:rPr>
              <a:t>*foo() {</a:t>
            </a:r>
            <a:br>
              <a:rPr lang="en-US" sz="2400" dirty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	   </a:t>
            </a:r>
            <a:r>
              <a:rPr lang="en-US" sz="2400" dirty="0">
                <a:latin typeface="Courier New"/>
                <a:cs typeface="Courier New"/>
              </a:rPr>
              <a:t>char string[32]; ...;</a:t>
            </a:r>
            <a:br>
              <a:rPr lang="en-US" sz="2400" dirty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	   </a:t>
            </a:r>
            <a:r>
              <a:rPr lang="en-US" sz="2400" dirty="0">
                <a:latin typeface="Courier New"/>
                <a:cs typeface="Courier New"/>
              </a:rPr>
              <a:t>return string;</a:t>
            </a:r>
            <a:br>
              <a:rPr lang="en-US" sz="2400" dirty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	}</a:t>
            </a:r>
            <a:endParaRPr lang="en-US" sz="2000" dirty="0"/>
          </a:p>
          <a:p>
            <a:r>
              <a:rPr lang="en-US" dirty="0"/>
              <a:t>An array is passed </a:t>
            </a:r>
            <a:r>
              <a:rPr lang="en-US" dirty="0" smtClean="0"/>
              <a:t>to </a:t>
            </a:r>
            <a:r>
              <a:rPr lang="en-US" dirty="0"/>
              <a:t>a function as a </a:t>
            </a:r>
            <a:r>
              <a:rPr lang="en-US" dirty="0" smtClean="0"/>
              <a:t>pointer:</a:t>
            </a:r>
          </a:p>
          <a:p>
            <a:pPr marL="0" indent="0" eaLnBrk="0" hangingPunct="0">
              <a:spcBef>
                <a:spcPts val="2400"/>
              </a:spcBef>
              <a:buNone/>
            </a:pPr>
            <a:r>
              <a:rPr lang="en-US" sz="2000" dirty="0" smtClean="0">
                <a:latin typeface="Courier New" charset="0"/>
              </a:rPr>
              <a:t>	</a:t>
            </a:r>
            <a:r>
              <a:rPr lang="en-US" sz="2400" dirty="0" err="1" smtClean="0">
                <a:latin typeface="Courier New" charset="0"/>
              </a:rPr>
              <a:t>int</a:t>
            </a:r>
            <a:r>
              <a:rPr lang="en-US" sz="2400" dirty="0" smtClean="0">
                <a:latin typeface="Courier New" charset="0"/>
              </a:rPr>
              <a:t> foo(</a:t>
            </a:r>
            <a:r>
              <a:rPr lang="en-US" sz="2400" dirty="0" err="1" smtClean="0">
                <a:latin typeface="Courier New" charset="0"/>
              </a:rPr>
              <a:t>int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 err="1" smtClean="0">
                <a:latin typeface="Courier New" charset="0"/>
              </a:rPr>
              <a:t>ar</a:t>
            </a:r>
            <a:r>
              <a:rPr lang="en-US" sz="2400" dirty="0" smtClean="0">
                <a:latin typeface="Courier New" charset="0"/>
              </a:rPr>
              <a:t>[], unsigned </a:t>
            </a:r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size</a:t>
            </a:r>
            <a:r>
              <a:rPr lang="en-US" sz="2400" dirty="0" smtClean="0">
                <a:latin typeface="Courier New" charset="0"/>
              </a:rPr>
              <a:t>) {</a:t>
            </a:r>
            <a:br>
              <a:rPr lang="en-US" sz="2400" dirty="0" smtClean="0">
                <a:latin typeface="Courier New" charset="0"/>
              </a:rPr>
            </a:br>
            <a:r>
              <a:rPr lang="en-US" sz="2400" dirty="0" smtClean="0">
                <a:latin typeface="Courier New" charset="0"/>
              </a:rPr>
              <a:t>	   ... </a:t>
            </a:r>
            <a:r>
              <a:rPr lang="en-US" sz="2400" dirty="0" err="1" smtClean="0">
                <a:latin typeface="Courier New" charset="0"/>
              </a:rPr>
              <a:t>ar</a:t>
            </a:r>
            <a:r>
              <a:rPr lang="en-US" sz="2400" dirty="0" smtClean="0">
                <a:latin typeface="Courier New" charset="0"/>
              </a:rPr>
              <a:t>[size-1] ...</a:t>
            </a:r>
            <a:br>
              <a:rPr lang="en-US" sz="2400" dirty="0" smtClean="0">
                <a:latin typeface="Courier New" charset="0"/>
              </a:rPr>
            </a:br>
            <a:r>
              <a:rPr lang="en-US" sz="2400" dirty="0" smtClean="0">
                <a:latin typeface="Courier New" charset="0"/>
              </a:rPr>
              <a:t>	}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-1800000">
            <a:off x="1611085" y="2416628"/>
            <a:ext cx="21880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BAD</a:t>
            </a:r>
            <a:endParaRPr lang="en-US" sz="8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48514" y="5442857"/>
            <a:ext cx="2184400" cy="1163457"/>
            <a:chOff x="5348514" y="5442857"/>
            <a:chExt cx="2184400" cy="1163457"/>
          </a:xfrm>
        </p:grpSpPr>
        <p:sp>
          <p:nvSpPr>
            <p:cNvPr id="9" name="TextBox 8"/>
            <p:cNvSpPr txBox="1"/>
            <p:nvPr/>
          </p:nvSpPr>
          <p:spPr>
            <a:xfrm>
              <a:off x="5348514" y="5775317"/>
              <a:ext cx="2184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rgbClr val="FF0000"/>
                  </a:solidFill>
                </a:rPr>
                <a:t>Must explicitly</a:t>
              </a:r>
            </a:p>
            <a:p>
              <a:pPr algn="r"/>
              <a:r>
                <a:rPr lang="en-US" sz="2400" dirty="0" smtClean="0">
                  <a:solidFill>
                    <a:srgbClr val="FF0000"/>
                  </a:solidFill>
                </a:rPr>
                <a:t>pass the size!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7021286" y="5442857"/>
              <a:ext cx="293914" cy="43542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995066" y="4731664"/>
            <a:ext cx="3276600" cy="571500"/>
            <a:chOff x="3657600" y="4470400"/>
            <a:chExt cx="3276600" cy="571500"/>
          </a:xfrm>
        </p:grpSpPr>
        <p:sp>
          <p:nvSpPr>
            <p:cNvPr id="13" name="TextBox 12"/>
            <p:cNvSpPr txBox="1"/>
            <p:nvPr/>
          </p:nvSpPr>
          <p:spPr>
            <a:xfrm>
              <a:off x="4686300" y="4470400"/>
              <a:ext cx="2247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Really</a:t>
              </a:r>
              <a:r>
                <a:rPr lang="en-US" sz="20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*</a:t>
              </a:r>
              <a:r>
                <a:rPr lang="en-US" sz="20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ar</a:t>
              </a:r>
              <a:endPara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Arc 13"/>
            <p:cNvSpPr/>
            <p:nvPr/>
          </p:nvSpPr>
          <p:spPr>
            <a:xfrm flipH="1">
              <a:off x="3657600" y="4670455"/>
              <a:ext cx="2019300" cy="371445"/>
            </a:xfrm>
            <a:prstGeom prst="arc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010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Arrays and Functions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7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Array size gets lost when passed to a function</a:t>
            </a:r>
          </a:p>
          <a:p>
            <a:r>
              <a:rPr lang="en-US" sz="3300" dirty="0" smtClean="0"/>
              <a:t>What prints in the following code:</a:t>
            </a:r>
          </a:p>
          <a:p>
            <a:pPr marL="0" indent="0" eaLnBrk="0" hangingPunct="0">
              <a:spcBef>
                <a:spcPts val="1800"/>
              </a:spcBef>
              <a:buNone/>
            </a:pPr>
            <a:r>
              <a:rPr lang="en-US" sz="2800" dirty="0" smtClean="0">
                <a:latin typeface="Courier New" charset="0"/>
              </a:rPr>
              <a:t>	</a:t>
            </a:r>
            <a:r>
              <a:rPr lang="en-US" sz="2800" dirty="0" err="1" smtClean="0">
                <a:latin typeface="Courier New" charset="0"/>
              </a:rPr>
              <a:t>int</a:t>
            </a:r>
            <a:r>
              <a:rPr lang="en-US" sz="2800" dirty="0" smtClean="0">
                <a:latin typeface="Courier New" charset="0"/>
              </a:rPr>
              <a:t> foo(</a:t>
            </a:r>
            <a:r>
              <a:rPr lang="en-US" sz="2800" dirty="0" err="1" smtClean="0">
                <a:latin typeface="Courier New" charset="0"/>
              </a:rPr>
              <a:t>int</a:t>
            </a:r>
            <a:r>
              <a:rPr lang="en-US" sz="2800" dirty="0" smtClean="0">
                <a:latin typeface="Courier New" charset="0"/>
              </a:rPr>
              <a:t> </a:t>
            </a:r>
            <a:r>
              <a:rPr lang="en-US" sz="2800" dirty="0">
                <a:latin typeface="Courier New" charset="0"/>
              </a:rPr>
              <a:t>array</a:t>
            </a:r>
            <a:r>
              <a:rPr lang="en-US" sz="2800" dirty="0" smtClean="0">
                <a:latin typeface="Courier New" charset="0"/>
              </a:rPr>
              <a:t>[],</a:t>
            </a:r>
            <a:br>
              <a:rPr lang="en-US" sz="2800" dirty="0" smtClean="0">
                <a:latin typeface="Courier New" charset="0"/>
              </a:rPr>
            </a:br>
            <a:r>
              <a:rPr lang="en-US" sz="2800" dirty="0" smtClean="0">
                <a:latin typeface="Courier New" charset="0"/>
              </a:rPr>
              <a:t>	   unsigned </a:t>
            </a:r>
            <a:r>
              <a:rPr lang="en-US" sz="2800" dirty="0" err="1">
                <a:latin typeface="Courier New" charset="0"/>
              </a:rPr>
              <a:t>int</a:t>
            </a:r>
            <a:r>
              <a:rPr lang="en-US" sz="2800" dirty="0">
                <a:latin typeface="Courier New" charset="0"/>
              </a:rPr>
              <a:t> size</a:t>
            </a:r>
            <a:r>
              <a:rPr lang="en-US" sz="2800" dirty="0" smtClean="0">
                <a:latin typeface="Courier New" charset="0"/>
              </a:rPr>
              <a:t>) {</a:t>
            </a:r>
          </a:p>
          <a:p>
            <a:pPr marL="0" indent="0" eaLnBrk="0" hangingPunct="0">
              <a:buNone/>
            </a:pPr>
            <a:r>
              <a:rPr lang="en-US" sz="2800" dirty="0">
                <a:latin typeface="Courier New" charset="0"/>
              </a:rPr>
              <a:t>	 </a:t>
            </a:r>
            <a:r>
              <a:rPr lang="en-US" sz="2800" dirty="0" smtClean="0">
                <a:latin typeface="Courier New" charset="0"/>
              </a:rPr>
              <a:t>  ...</a:t>
            </a:r>
          </a:p>
          <a:p>
            <a:pPr marL="0" indent="0" eaLnBrk="0" hangingPunct="0">
              <a:buNone/>
            </a:pPr>
            <a:r>
              <a:rPr lang="en-US" sz="2800" dirty="0">
                <a:latin typeface="Courier New" charset="0"/>
              </a:rPr>
              <a:t>	 </a:t>
            </a:r>
            <a:r>
              <a:rPr lang="en-US" sz="2800" dirty="0" smtClean="0">
                <a:latin typeface="Courier New" charset="0"/>
              </a:rPr>
              <a:t>  </a:t>
            </a:r>
            <a:r>
              <a:rPr lang="en-US" sz="2800" dirty="0" err="1" smtClean="0">
                <a:latin typeface="Courier New" charset="0"/>
              </a:rPr>
              <a:t>printf</a:t>
            </a:r>
            <a:r>
              <a:rPr lang="en-US" sz="2800" dirty="0">
                <a:latin typeface="Courier New" charset="0"/>
              </a:rPr>
              <a:t>(“%d\n”, </a:t>
            </a:r>
            <a:r>
              <a:rPr lang="en-US" sz="2800" dirty="0" err="1">
                <a:latin typeface="Courier New" charset="0"/>
              </a:rPr>
              <a:t>sizeof</a:t>
            </a:r>
            <a:r>
              <a:rPr lang="en-US" sz="2800" dirty="0">
                <a:latin typeface="Courier New" charset="0"/>
              </a:rPr>
              <a:t>(array));</a:t>
            </a: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}</a:t>
            </a:r>
            <a:endParaRPr lang="en-US" sz="2800" dirty="0">
              <a:latin typeface="Courier New" charset="0"/>
            </a:endParaRP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</a:t>
            </a:r>
            <a:r>
              <a:rPr lang="en-US" sz="2800" dirty="0" err="1" smtClean="0">
                <a:latin typeface="Courier New" charset="0"/>
              </a:rPr>
              <a:t>int</a:t>
            </a:r>
            <a:r>
              <a:rPr lang="en-US" sz="2800" dirty="0" smtClean="0">
                <a:latin typeface="Courier New" charset="0"/>
              </a:rPr>
              <a:t> main(void) {</a:t>
            </a:r>
            <a:endParaRPr lang="en-US" sz="2800" dirty="0">
              <a:latin typeface="Courier New" charset="0"/>
            </a:endParaRP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   </a:t>
            </a:r>
            <a:r>
              <a:rPr lang="en-US" sz="2800" dirty="0" err="1">
                <a:latin typeface="Courier New" charset="0"/>
              </a:rPr>
              <a:t>int</a:t>
            </a:r>
            <a:r>
              <a:rPr lang="en-US" sz="2800" dirty="0">
                <a:latin typeface="Courier New" charset="0"/>
              </a:rPr>
              <a:t> a[10], b[5];</a:t>
            </a: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   ... </a:t>
            </a:r>
            <a:r>
              <a:rPr lang="en-US" sz="2800" dirty="0">
                <a:latin typeface="Courier New" charset="0"/>
              </a:rPr>
              <a:t>foo(a, 10</a:t>
            </a:r>
            <a:r>
              <a:rPr lang="en-US" sz="2800" dirty="0" smtClean="0">
                <a:latin typeface="Courier New" charset="0"/>
              </a:rPr>
              <a:t>) ...</a:t>
            </a:r>
            <a:endParaRPr lang="en-US" sz="2800" dirty="0">
              <a:latin typeface="Courier New" charset="0"/>
            </a:endParaRP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   </a:t>
            </a:r>
            <a:r>
              <a:rPr lang="en-US" sz="2800" dirty="0" err="1">
                <a:latin typeface="Courier New" charset="0"/>
              </a:rPr>
              <a:t>printf</a:t>
            </a:r>
            <a:r>
              <a:rPr lang="en-US" sz="2800" dirty="0">
                <a:latin typeface="Courier New" charset="0"/>
              </a:rPr>
              <a:t>(“%d\n”, </a:t>
            </a:r>
            <a:r>
              <a:rPr lang="en-US" sz="2800" dirty="0" err="1">
                <a:latin typeface="Courier New" charset="0"/>
              </a:rPr>
              <a:t>sizeof</a:t>
            </a:r>
            <a:r>
              <a:rPr lang="en-US" sz="2800" dirty="0">
                <a:latin typeface="Courier New" charset="0"/>
              </a:rPr>
              <a:t>(a));</a:t>
            </a:r>
          </a:p>
          <a:p>
            <a:pPr marL="0" indent="0" eaLnBrk="0" hangingPunct="0">
              <a:buNone/>
            </a:pPr>
            <a:r>
              <a:rPr lang="en-US" sz="2800" dirty="0" smtClean="0">
                <a:latin typeface="Courier New" charset="0"/>
              </a:rPr>
              <a:t>	}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559300" y="3975100"/>
            <a:ext cx="1993900" cy="317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559300" y="5803900"/>
            <a:ext cx="1993900" cy="317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65900" y="4061766"/>
            <a:ext cx="66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5900" y="5890567"/>
            <a:ext cx="66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5392" y="4059936"/>
            <a:ext cx="242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sizeof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</a:rPr>
              <a:t> *)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5392" y="5888736"/>
            <a:ext cx="242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10*</a:t>
            </a:r>
            <a:r>
              <a:rPr lang="en-US" sz="2400" b="1" dirty="0" err="1" smtClean="0">
                <a:solidFill>
                  <a:srgbClr val="FF0000"/>
                </a:solidFill>
              </a:rPr>
              <a:t>sizeof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9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0" grpId="2"/>
      <p:bldP spid="11" grpId="0"/>
      <p:bldP spid="11" grpId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Syntax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More Pointers</a:t>
            </a:r>
          </a:p>
          <a:p>
            <a:pPr lvl="1"/>
            <a:r>
              <a:rPr lang="en-US" dirty="0" smtClean="0"/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11486"/>
          </a:xfrm>
        </p:spPr>
        <p:txBody>
          <a:bodyPr>
            <a:normAutofit/>
          </a:bodyPr>
          <a:lstStyle/>
          <a:p>
            <a:r>
              <a:rPr lang="en-US" dirty="0" smtClean="0"/>
              <a:t>C Basics</a:t>
            </a:r>
          </a:p>
          <a:p>
            <a:pPr lvl="1"/>
            <a:r>
              <a:rPr lang="en-US" dirty="0" smtClean="0"/>
              <a:t>Variables, Functions, Flow Control, Types, and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Only 0 and NULL evaluate to FALSE</a:t>
            </a:r>
          </a:p>
          <a:p>
            <a:r>
              <a:rPr lang="en-US" dirty="0" smtClean="0"/>
              <a:t>Pointers hold addresses</a:t>
            </a:r>
          </a:p>
          <a:p>
            <a:pPr lvl="1"/>
            <a:r>
              <a:rPr lang="en-US" dirty="0" smtClean="0"/>
              <a:t>Address vs. Value</a:t>
            </a:r>
            <a:endParaRPr lang="en-US" dirty="0"/>
          </a:p>
          <a:p>
            <a:pPr lvl="1"/>
            <a:r>
              <a:rPr lang="en-US" dirty="0" smtClean="0"/>
              <a:t>Allow for efficient code, but prone to errors</a:t>
            </a:r>
          </a:p>
          <a:p>
            <a:r>
              <a:rPr lang="en-US" dirty="0" smtClean="0"/>
              <a:t>C functions “pass by value”</a:t>
            </a:r>
          </a:p>
          <a:p>
            <a:pPr lvl="1"/>
            <a:r>
              <a:rPr lang="en-US" dirty="0" smtClean="0"/>
              <a:t>Passing pointers circumvents this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HW1 due Sunday night</a:t>
            </a:r>
          </a:p>
          <a:p>
            <a:r>
              <a:rPr lang="en-US" dirty="0" smtClean="0"/>
              <a:t>Lab 2 is up – don’t forget about extra credit</a:t>
            </a:r>
          </a:p>
          <a:p>
            <a:r>
              <a:rPr lang="en-US" dirty="0" smtClean="0"/>
              <a:t>Switching sections – how are things going?</a:t>
            </a:r>
          </a:p>
          <a:p>
            <a:pPr lvl="1"/>
            <a:r>
              <a:rPr lang="en-US" dirty="0" smtClean="0"/>
              <a:t>Section 104 has room!</a:t>
            </a:r>
          </a:p>
          <a:p>
            <a:pPr lvl="1"/>
            <a:r>
              <a:rPr lang="en-US" dirty="0" smtClean="0"/>
              <a:t>Sections 101 and 102 are </a:t>
            </a:r>
            <a:r>
              <a:rPr lang="en-US" i="1" dirty="0" smtClean="0"/>
              <a:t>crowded</a:t>
            </a:r>
          </a:p>
          <a:p>
            <a:r>
              <a:rPr lang="en-US" dirty="0" smtClean="0"/>
              <a:t>Website updates:</a:t>
            </a:r>
          </a:p>
          <a:p>
            <a:pPr lvl="1"/>
            <a:r>
              <a:rPr lang="en-US" dirty="0" smtClean="0"/>
              <a:t>Discussion sheets &amp; solutions in calendar</a:t>
            </a:r>
          </a:p>
          <a:p>
            <a:pPr lvl="1"/>
            <a:r>
              <a:rPr lang="en-US" dirty="0" smtClean="0"/>
              <a:t>Staff HW0s (click on photos)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Syntax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Strings</a:t>
            </a:r>
          </a:p>
          <a:p>
            <a:r>
              <a:rPr lang="en-US" dirty="0" smtClean="0"/>
              <a:t>More Pointers</a:t>
            </a:r>
          </a:p>
          <a:p>
            <a:pPr lvl="1"/>
            <a:r>
              <a:rPr lang="en-US" dirty="0" smtClean="0"/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 Strings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in C is just an array of characters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3000" dirty="0" smtClean="0">
                <a:latin typeface="Courier New"/>
                <a:cs typeface="Courier New"/>
              </a:rPr>
              <a:t>char string[] = "</a:t>
            </a:r>
            <a:r>
              <a:rPr lang="en-US" sz="3000" dirty="0" err="1" smtClean="0">
                <a:latin typeface="Courier New"/>
                <a:cs typeface="Courier New"/>
              </a:rPr>
              <a:t>abc</a:t>
            </a:r>
            <a:r>
              <a:rPr lang="en-US" sz="3000" dirty="0" smtClean="0">
                <a:latin typeface="Courier New"/>
                <a:cs typeface="Courier New"/>
              </a:rPr>
              <a:t>";</a:t>
            </a:r>
          </a:p>
          <a:p>
            <a:r>
              <a:rPr lang="en-US" dirty="0" smtClean="0"/>
              <a:t>How do you tell how long a string is?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Last character is followed by a 0 byte (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‘\0’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(a.k.a. “null terminator”)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371600" y="4480560"/>
            <a:ext cx="4977645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strlen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(char s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</a:rPr>
              <a:t>[]) {</a:t>
            </a:r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0;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while (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s[n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] != 0)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++;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   return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618514" y="2171827"/>
            <a:ext cx="2051943" cy="646331"/>
            <a:chOff x="6618514" y="2171827"/>
            <a:chExt cx="2051943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589520" y="2171827"/>
              <a:ext cx="10809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Array size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here is </a:t>
              </a:r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618514" y="2494992"/>
              <a:ext cx="9144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226629" y="3886201"/>
            <a:ext cx="2532473" cy="1334809"/>
            <a:chOff x="6226629" y="3886201"/>
            <a:chExt cx="2532473" cy="1334809"/>
          </a:xfrm>
        </p:grpSpPr>
        <p:sp>
          <p:nvSpPr>
            <p:cNvPr id="2" name="TextBox 1"/>
            <p:cNvSpPr txBox="1"/>
            <p:nvPr/>
          </p:nvSpPr>
          <p:spPr>
            <a:xfrm>
              <a:off x="6675120" y="4297680"/>
              <a:ext cx="20839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This means you need an extra space in your array!!!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6226629" y="3886201"/>
              <a:ext cx="695166" cy="59435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 String Standard Functions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7900"/>
          </a:xfrm>
        </p:spPr>
        <p:txBody>
          <a:bodyPr>
            <a:normAutofit fontScale="92500" lnSpcReduction="10000"/>
          </a:bodyPr>
          <a:lstStyle/>
          <a:p>
            <a:r>
              <a:rPr lang="en-US" sz="3027" dirty="0" smtClean="0">
                <a:latin typeface="+mj-lt"/>
                <a:cs typeface="Courier New"/>
              </a:rPr>
              <a:t>Accessible with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3027" dirty="0" err="1" smtClean="0">
                <a:latin typeface="Courier New"/>
                <a:cs typeface="Courier New"/>
              </a:rPr>
              <a:t>int</a:t>
            </a:r>
            <a:r>
              <a:rPr lang="en-US" sz="3027" dirty="0" smtClean="0">
                <a:latin typeface="Courier New"/>
                <a:cs typeface="Courier New"/>
              </a:rPr>
              <a:t> </a:t>
            </a:r>
            <a:r>
              <a:rPr lang="en-US" sz="3027" dirty="0" err="1" smtClean="0">
                <a:latin typeface="Courier New"/>
                <a:cs typeface="Courier New"/>
              </a:rPr>
              <a:t>strlen</a:t>
            </a:r>
            <a:r>
              <a:rPr lang="en-US" sz="3027" dirty="0" smtClean="0">
                <a:latin typeface="Courier New"/>
                <a:cs typeface="Courier New"/>
              </a:rPr>
              <a:t>(char *string);</a:t>
            </a:r>
          </a:p>
          <a:p>
            <a:pPr lvl="1"/>
            <a:r>
              <a:rPr lang="en-US" dirty="0" smtClean="0"/>
              <a:t>Returns the length of string (not including null term)</a:t>
            </a:r>
          </a:p>
          <a:p>
            <a:r>
              <a:rPr lang="en-US" sz="3027" dirty="0" err="1" smtClean="0">
                <a:latin typeface="Courier New"/>
                <a:cs typeface="Courier New"/>
              </a:rPr>
              <a:t>int</a:t>
            </a:r>
            <a:r>
              <a:rPr lang="en-US" sz="3027" dirty="0" smtClean="0">
                <a:latin typeface="Courier New"/>
                <a:cs typeface="Courier New"/>
              </a:rPr>
              <a:t> </a:t>
            </a:r>
            <a:r>
              <a:rPr lang="en-US" sz="3027" dirty="0" err="1" smtClean="0">
                <a:latin typeface="Courier New"/>
                <a:cs typeface="Courier New"/>
              </a:rPr>
              <a:t>strcmp(char</a:t>
            </a:r>
            <a:r>
              <a:rPr lang="en-US" sz="3027" dirty="0" smtClean="0">
                <a:latin typeface="Courier New"/>
                <a:cs typeface="Courier New"/>
              </a:rPr>
              <a:t> *str1, char *str2);</a:t>
            </a:r>
          </a:p>
          <a:p>
            <a:pPr lvl="1"/>
            <a:r>
              <a:rPr lang="en-US" dirty="0" smtClean="0"/>
              <a:t>Return 0 if </a:t>
            </a:r>
            <a:r>
              <a:rPr lang="en-US" dirty="0" smtClean="0">
                <a:latin typeface="Courier New"/>
                <a:cs typeface="Courier New"/>
              </a:rPr>
              <a:t>str1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str2</a:t>
            </a:r>
            <a:r>
              <a:rPr lang="en-US" dirty="0" smtClean="0"/>
              <a:t> are identical (how is this different from </a:t>
            </a:r>
            <a:r>
              <a:rPr lang="en-US" dirty="0" smtClean="0">
                <a:latin typeface="Courier New"/>
                <a:cs typeface="Courier New"/>
              </a:rPr>
              <a:t>str1 == str2</a:t>
            </a:r>
            <a:r>
              <a:rPr lang="en-US" dirty="0" smtClean="0"/>
              <a:t>?)</a:t>
            </a:r>
          </a:p>
          <a:p>
            <a:r>
              <a:rPr lang="en-US" sz="3027" dirty="0" smtClean="0">
                <a:latin typeface="Courier New"/>
                <a:cs typeface="Courier New"/>
              </a:rPr>
              <a:t>char *</a:t>
            </a:r>
            <a:r>
              <a:rPr lang="en-US" sz="3027" dirty="0" err="1" smtClean="0">
                <a:latin typeface="Courier New"/>
                <a:cs typeface="Courier New"/>
              </a:rPr>
              <a:t>strcpy(char</a:t>
            </a:r>
            <a:r>
              <a:rPr lang="en-US" sz="3027" dirty="0" smtClean="0">
                <a:latin typeface="Courier New"/>
                <a:cs typeface="Courier New"/>
              </a:rPr>
              <a:t> *</a:t>
            </a:r>
            <a:r>
              <a:rPr lang="en-US" sz="3027" dirty="0" err="1" smtClean="0">
                <a:latin typeface="Courier New"/>
                <a:cs typeface="Courier New"/>
              </a:rPr>
              <a:t>dst</a:t>
            </a:r>
            <a:r>
              <a:rPr lang="en-US" sz="3027" dirty="0" smtClean="0">
                <a:latin typeface="Courier New"/>
                <a:cs typeface="Courier New"/>
              </a:rPr>
              <a:t>, char *</a:t>
            </a:r>
            <a:r>
              <a:rPr lang="en-US" sz="3027" dirty="0" err="1" smtClean="0">
                <a:latin typeface="Courier New"/>
                <a:cs typeface="Courier New"/>
              </a:rPr>
              <a:t>src</a:t>
            </a:r>
            <a:r>
              <a:rPr lang="en-US" sz="3027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Copy contents of string </a:t>
            </a:r>
            <a:r>
              <a:rPr lang="en-US" dirty="0" err="1" smtClean="0">
                <a:latin typeface="Courier New"/>
                <a:cs typeface="Courier New"/>
              </a:rPr>
              <a:t>src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to the memory at </a:t>
            </a:r>
            <a:r>
              <a:rPr lang="en-US" dirty="0" err="1" smtClean="0">
                <a:latin typeface="Courier New"/>
                <a:cs typeface="Courier New"/>
              </a:rPr>
              <a:t>dst</a:t>
            </a:r>
            <a:r>
              <a:rPr lang="en-US" dirty="0" smtClean="0"/>
              <a:t>.  Caller must ensure that </a:t>
            </a:r>
            <a:r>
              <a:rPr lang="en-US" dirty="0" err="1" smtClean="0">
                <a:latin typeface="Courier New"/>
                <a:cs typeface="Courier New"/>
              </a:rPr>
              <a:t>dst</a:t>
            </a:r>
            <a:r>
              <a:rPr lang="en-US" dirty="0" smtClean="0"/>
              <a:t> has enough memory to hold the data to be copied</a:t>
            </a:r>
          </a:p>
          <a:p>
            <a:pPr lvl="1"/>
            <a:r>
              <a:rPr lang="en-US" dirty="0" smtClean="0"/>
              <a:t>Note: </a:t>
            </a:r>
            <a:r>
              <a:rPr lang="en-US" dirty="0" err="1" smtClean="0">
                <a:latin typeface="Courier New"/>
                <a:cs typeface="Courier New"/>
              </a:rPr>
              <a:t>dst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src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only copies pointers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String Examples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26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 () 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char s1[10], s2[10], s3[]=“hello”, *s4=“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hola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(s1,“hi”);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(s2,“hi”);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Value of the following expressions?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4572000"/>
            <a:ext cx="411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None/>
              <a:tabLst>
                <a:tab pos="25603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10</a:t>
            </a:r>
          </a:p>
          <a:p>
            <a:pPr>
              <a:spcBef>
                <a:spcPts val="1800"/>
              </a:spcBef>
              <a:buNone/>
              <a:tabLst>
                <a:tab pos="25603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</a:p>
          <a:p>
            <a:pPr>
              <a:spcBef>
                <a:spcPts val="1800"/>
              </a:spcBef>
              <a:buNone/>
              <a:tabLst>
                <a:tab pos="2560320" algn="l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s1==s2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4572000"/>
            <a:ext cx="411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buNone/>
              <a:tabLst>
                <a:tab pos="30175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(s1,s2)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0</a:t>
            </a:r>
          </a:p>
          <a:p>
            <a:pPr>
              <a:spcBef>
                <a:spcPts val="1800"/>
              </a:spcBef>
              <a:buNone/>
              <a:tabLst>
                <a:tab pos="30175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(s1,s3)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</a:p>
          <a:p>
            <a:pPr>
              <a:spcBef>
                <a:spcPts val="1800"/>
              </a:spcBef>
              <a:buNone/>
              <a:tabLst>
                <a:tab pos="3017520" algn="l"/>
              </a:tabLst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(s1,s4)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-6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8000" y="5257800"/>
            <a:ext cx="127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(s1 &gt; s3)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8000" y="5918200"/>
            <a:ext cx="125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(s1 &lt; s4)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89520" y="59182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89520" y="52705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89520" y="46355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17520" y="59055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17520" y="52324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17520" y="46355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78200" y="5740400"/>
            <a:ext cx="12319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Point to different locations!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  <p:bldP spid="8" grpId="1" uiExpand="1" build="allAtOnce"/>
      <p:bldP spid="10" grpId="0"/>
      <p:bldP spid="11" grpId="0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3314700"/>
            <a:ext cx="7116762" cy="523220"/>
            <a:chOff x="960651" y="1743728"/>
            <a:chExt cx="7116549" cy="392422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Throws an error</a:t>
              </a:r>
              <a:endParaRPr lang="en-US" sz="28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60438" y="3811588"/>
            <a:ext cx="7116762" cy="954107"/>
            <a:chOff x="960438" y="3240088"/>
            <a:chExt cx="7116762" cy="954107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400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Changes characters in string </a:t>
              </a:r>
              <a:r>
                <a:rPr lang="en-US" sz="2600" dirty="0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 to the next character in the string </a:t>
              </a:r>
              <a:r>
                <a:rPr lang="en-US" sz="2600" dirty="0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 </a:t>
              </a: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60438" y="33432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60438" y="4725988"/>
            <a:ext cx="7116762" cy="954107"/>
            <a:chOff x="960438" y="4154488"/>
            <a:chExt cx="7116762" cy="954107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1544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66A0"/>
                  </a:solidFill>
                  <a:latin typeface="+mj-lt"/>
                  <a:cs typeface="Courier"/>
                </a:rPr>
                <a:t>Copies a string at address </a:t>
              </a:r>
              <a:r>
                <a:rPr lang="en-US" sz="2600" dirty="0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sz="2800" dirty="0" smtClean="0">
                  <a:solidFill>
                    <a:srgbClr val="FF66A0"/>
                  </a:solidFill>
                  <a:latin typeface="+mj-lt"/>
                  <a:cs typeface="Courier"/>
                </a:rPr>
                <a:t> to the string at address </a:t>
              </a:r>
              <a:r>
                <a:rPr lang="en-US" sz="2600" dirty="0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60438" y="42576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47738" y="5640388"/>
            <a:ext cx="7561262" cy="954107"/>
            <a:chOff x="947738" y="5068888"/>
            <a:chExt cx="7561262" cy="954107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068888"/>
              <a:ext cx="71374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Appends the string at address </a:t>
              </a:r>
              <a:r>
                <a:rPr lang="en-US" sz="2600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 to the end of the string at address </a:t>
              </a:r>
              <a:r>
                <a:rPr lang="en-US" sz="2600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47738" y="5156200"/>
              <a:ext cx="4159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/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457200" y="4826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Question:  </a:t>
            </a:r>
            <a:r>
              <a:rPr lang="en-US" sz="2800" dirty="0" smtClean="0">
                <a:solidFill>
                  <a:srgbClr val="000000"/>
                </a:solidFill>
              </a:rPr>
              <a:t>What does this function do when called?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037690"/>
            <a:ext cx="612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/>
                <a:cs typeface="Courier New"/>
              </a:rPr>
              <a:t>void </a:t>
            </a:r>
            <a:r>
              <a:rPr lang="en-US" sz="2400" dirty="0" err="1" smtClean="0">
                <a:latin typeface="Courier New"/>
                <a:cs typeface="Courier New"/>
              </a:rPr>
              <a:t>foo</a:t>
            </a:r>
            <a:r>
              <a:rPr lang="en-US" sz="2400" dirty="0" smtClean="0">
                <a:latin typeface="Courier New"/>
                <a:cs typeface="Courier New"/>
              </a:rPr>
              <a:t>(char *s, char *t) { 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	while (*s)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400" dirty="0" err="1" smtClean="0">
                <a:latin typeface="Courier New"/>
                <a:cs typeface="Courier New"/>
              </a:rPr>
              <a:t>s</a:t>
            </a:r>
            <a:r>
              <a:rPr lang="en-US" sz="2400" dirty="0" smtClean="0">
                <a:latin typeface="Courier New"/>
                <a:cs typeface="Courier New"/>
              </a:rPr>
              <a:t>++;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  while (*</a:t>
            </a:r>
            <a:r>
              <a:rPr lang="en-US" sz="2400" dirty="0" err="1" smtClean="0">
                <a:latin typeface="Courier New"/>
                <a:cs typeface="Courier New"/>
              </a:rPr>
              <a:t>s</a:t>
            </a:r>
            <a:r>
              <a:rPr lang="en-US" sz="2400" dirty="0" smtClean="0">
                <a:latin typeface="Courier New"/>
                <a:cs typeface="Courier New"/>
              </a:rPr>
              <a:t>++ = *</a:t>
            </a:r>
            <a:r>
              <a:rPr lang="en-US" sz="2400" dirty="0" err="1" smtClean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++)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		;</a:t>
            </a:r>
            <a:br>
              <a:rPr lang="en-US" sz="2400" dirty="0" smtClean="0">
                <a:latin typeface="Courier New"/>
                <a:cs typeface="Courier New"/>
              </a:rPr>
            </a:br>
            <a:r>
              <a:rPr lang="en-US" sz="2400" dirty="0" smtClean="0">
                <a:latin typeface="Courier New"/>
                <a:cs typeface="Courier New"/>
              </a:rPr>
              <a:t>}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4400" y="5669280"/>
            <a:ext cx="73152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Syntax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Strings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More Pointers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 Arithmetic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60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/>
              <a:t>pointer</a:t>
            </a:r>
            <a:r>
              <a:rPr lang="en-US" dirty="0" smtClean="0"/>
              <a:t> ± </a:t>
            </a:r>
            <a:r>
              <a:rPr lang="en-US" i="1" dirty="0" smtClean="0"/>
              <a:t>number</a:t>
            </a:r>
            <a:endParaRPr lang="en-US" dirty="0" smtClean="0"/>
          </a:p>
          <a:p>
            <a:pPr lvl="1"/>
            <a:r>
              <a:rPr lang="en-US" sz="2400" dirty="0" smtClean="0"/>
              <a:t>e.g. </a:t>
            </a:r>
            <a:r>
              <a:rPr lang="en-US" sz="2400" i="1" dirty="0" smtClean="0"/>
              <a:t>pointer</a:t>
            </a:r>
            <a:r>
              <a:rPr lang="en-US" sz="2400" dirty="0" smtClean="0"/>
              <a:t> + 1 adds 1 </a:t>
            </a:r>
            <a:r>
              <a:rPr lang="en-US" sz="2400" u="sng" dirty="0" smtClean="0"/>
              <a:t>something</a:t>
            </a:r>
            <a:r>
              <a:rPr lang="en-US" sz="2400" dirty="0" smtClean="0"/>
              <a:t> to the address</a:t>
            </a:r>
          </a:p>
          <a:p>
            <a:r>
              <a:rPr lang="en-US" sz="2800" dirty="0" smtClean="0"/>
              <a:t>Compare what happens: (assume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/>
              <a:t> at address 100)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spcBef>
                <a:spcPts val="2400"/>
              </a:spcBef>
            </a:pPr>
            <a:r>
              <a:rPr lang="en-US" sz="2800" i="1" dirty="0" smtClean="0">
                <a:solidFill>
                  <a:srgbClr val="FF0000"/>
                </a:solidFill>
              </a:rPr>
              <a:t>Pointer arithmetic should be used </a:t>
            </a:r>
            <a:r>
              <a:rPr lang="en-US" sz="2800" i="1" u="sng" dirty="0" smtClean="0">
                <a:solidFill>
                  <a:srgbClr val="FF0000"/>
                </a:solidFill>
              </a:rPr>
              <a:t>cautiously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14400" y="5394960"/>
            <a:ext cx="2890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j-lt"/>
              </a:rPr>
              <a:t>Adds </a:t>
            </a:r>
            <a:r>
              <a:rPr lang="en-US" sz="2000" dirty="0" smtClean="0">
                <a:latin typeface="Courier New"/>
                <a:cs typeface="Courier New"/>
              </a:rPr>
              <a:t>1*</a:t>
            </a:r>
            <a:r>
              <a:rPr lang="en-US" sz="2000" dirty="0" err="1" smtClean="0">
                <a:latin typeface="Courier New"/>
                <a:cs typeface="Courier New"/>
              </a:rPr>
              <a:t>sizeof</a:t>
            </a:r>
            <a:r>
              <a:rPr lang="en-US" sz="2000" dirty="0" smtClean="0">
                <a:latin typeface="Courier New"/>
                <a:cs typeface="Courier New"/>
              </a:rPr>
              <a:t>(char)</a:t>
            </a:r>
            <a:endParaRPr lang="en-US" sz="2000" dirty="0">
              <a:latin typeface="+mj-lt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486400" y="539496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+mj-lt"/>
              </a:rPr>
              <a:t>Adds </a:t>
            </a:r>
            <a:r>
              <a:rPr lang="en-US" sz="2000" dirty="0" smtClean="0">
                <a:latin typeface="Courier New"/>
                <a:cs typeface="Courier New"/>
              </a:rPr>
              <a:t>1*</a:t>
            </a:r>
            <a:r>
              <a:rPr lang="en-US" sz="2000" dirty="0" err="1" smtClean="0">
                <a:latin typeface="Courier New"/>
                <a:cs typeface="Courier New"/>
              </a:rPr>
              <a:t>sizeof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sz="2000" dirty="0">
              <a:latin typeface="+mj-lt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914400" y="3108960"/>
            <a:ext cx="7315200" cy="461963"/>
            <a:chOff x="836" y="1872"/>
            <a:chExt cx="4608" cy="291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836" y="1872"/>
              <a:ext cx="2074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Courier New" charset="0"/>
                </a:rPr>
                <a:t>char </a:t>
              </a:r>
              <a:r>
                <a:rPr lang="en-US" sz="2400" dirty="0" smtClean="0">
                  <a:latin typeface="Courier New" charset="0"/>
                </a:rPr>
                <a:t>*p; char a;</a:t>
              </a: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370" y="1872"/>
              <a:ext cx="2074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400" dirty="0" err="1" smtClean="0">
                  <a:latin typeface="Courier New" charset="0"/>
                </a:rPr>
                <a:t>int</a:t>
              </a:r>
              <a:r>
                <a:rPr lang="en-US" sz="2400" dirty="0" smtClean="0">
                  <a:latin typeface="Courier New" charset="0"/>
                </a:rPr>
                <a:t> *p; </a:t>
              </a:r>
              <a:r>
                <a:rPr lang="en-US" sz="2400" dirty="0" err="1" smtClean="0">
                  <a:latin typeface="Courier New" charset="0"/>
                </a:rPr>
                <a:t>int</a:t>
              </a:r>
              <a:r>
                <a:rPr lang="en-US" sz="2400" dirty="0" smtClean="0">
                  <a:latin typeface="Courier New" charset="0"/>
                </a:rPr>
                <a:t> a;</a:t>
              </a:r>
              <a:endParaRPr lang="en-US" sz="2400" dirty="0">
                <a:latin typeface="Courier New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286000" y="3749040"/>
            <a:ext cx="4572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 = &amp;a;</a:t>
            </a:r>
          </a:p>
          <a:p>
            <a:pPr algn="ctr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(“%u %u\n”,p,p+1);</a:t>
            </a: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914400" y="4754880"/>
            <a:ext cx="7315200" cy="461963"/>
            <a:chOff x="836" y="1872"/>
            <a:chExt cx="4608" cy="291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836" y="1872"/>
              <a:ext cx="1152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latin typeface="Courier New" charset="0"/>
                </a:rPr>
                <a:t>100 101</a:t>
              </a: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4292" y="1872"/>
              <a:ext cx="1152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400" b="1" dirty="0" smtClean="0">
                  <a:latin typeface="Courier New" charset="0"/>
                </a:rPr>
                <a:t>100 104</a:t>
              </a:r>
              <a:endParaRPr lang="en-US" sz="2400" b="1" dirty="0">
                <a:latin typeface="Courier New" charset="0"/>
              </a:endParaRPr>
            </a:p>
          </p:txBody>
        </p:sp>
      </p:grpSp>
      <p:sp>
        <p:nvSpPr>
          <p:cNvPr id="17" name="Arc 16"/>
          <p:cNvSpPr/>
          <p:nvPr/>
        </p:nvSpPr>
        <p:spPr>
          <a:xfrm flipH="1" flipV="1">
            <a:off x="1371600" y="3291840"/>
            <a:ext cx="1676400" cy="647700"/>
          </a:xfrm>
          <a:prstGeom prst="arc">
            <a:avLst/>
          </a:prstGeom>
          <a:ln w="38100">
            <a:solidFill>
              <a:schemeClr val="tx1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flipV="1">
            <a:off x="6126480" y="3291840"/>
            <a:ext cx="1676400" cy="647700"/>
          </a:xfrm>
          <a:prstGeom prst="arc">
            <a:avLst/>
          </a:prstGeom>
          <a:ln w="38100">
            <a:solidFill>
              <a:schemeClr val="tx1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flipV="1">
            <a:off x="1920240" y="4297680"/>
            <a:ext cx="1676400" cy="647700"/>
          </a:xfrm>
          <a:prstGeom prst="arc">
            <a:avLst/>
          </a:prstGeom>
          <a:ln w="38100">
            <a:solidFill>
              <a:schemeClr val="tx1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flipH="1" flipV="1">
            <a:off x="5577840" y="4297680"/>
            <a:ext cx="1676400" cy="647700"/>
          </a:xfrm>
          <a:prstGeom prst="arc">
            <a:avLst/>
          </a:prstGeom>
          <a:ln w="38100">
            <a:solidFill>
              <a:schemeClr val="tx1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 Arithmetic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7900"/>
          </a:xfrm>
        </p:spPr>
        <p:txBody>
          <a:bodyPr>
            <a:normAutofit/>
          </a:bodyPr>
          <a:lstStyle/>
          <a:p>
            <a:r>
              <a:rPr lang="en-US" dirty="0" smtClean="0"/>
              <a:t>A pointer is just a memory address, so we can </a:t>
            </a:r>
            <a:br>
              <a:rPr lang="en-US" dirty="0" smtClean="0"/>
            </a:br>
            <a:r>
              <a:rPr lang="en-US" dirty="0" smtClean="0"/>
              <a:t>add to/subtract from it to move through an array</a:t>
            </a:r>
          </a:p>
          <a:p>
            <a:r>
              <a:rPr lang="en-US" dirty="0" smtClean="0">
                <a:latin typeface="Courier New"/>
                <a:cs typeface="Courier New"/>
              </a:rPr>
              <a:t>p+1</a:t>
            </a:r>
            <a:r>
              <a:rPr lang="en-US" dirty="0" smtClean="0"/>
              <a:t> correctly increments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by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(*p)</a:t>
            </a:r>
          </a:p>
          <a:p>
            <a:pPr lvl="1"/>
            <a:r>
              <a:rPr lang="en-US" dirty="0" smtClean="0"/>
              <a:t>i.e. moves pointer to the next array element</a:t>
            </a:r>
            <a:endParaRPr lang="en-US" sz="2600" dirty="0" smtClean="0">
              <a:latin typeface="Courier New"/>
              <a:cs typeface="Courier New"/>
            </a:endParaRPr>
          </a:p>
          <a:p>
            <a:r>
              <a:rPr lang="en-US" dirty="0" smtClean="0"/>
              <a:t>What about an array of large </a:t>
            </a:r>
            <a:r>
              <a:rPr lang="en-US" dirty="0" err="1" smtClean="0"/>
              <a:t>structs</a:t>
            </a:r>
            <a:r>
              <a:rPr lang="en-US" dirty="0" smtClean="0"/>
              <a:t> (objects)?</a:t>
            </a:r>
          </a:p>
          <a:p>
            <a:pPr lvl="1"/>
            <a:r>
              <a:rPr lang="en-US" sz="2600" dirty="0" err="1" smtClean="0"/>
              <a:t>Struct</a:t>
            </a:r>
            <a:r>
              <a:rPr lang="en-US" sz="2600" dirty="0" smtClean="0"/>
              <a:t> declaration tells C the size to use, so handled like basic types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 Arithmetic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valid pointer arithmetic?</a:t>
            </a:r>
          </a:p>
          <a:p>
            <a:pPr lvl="1"/>
            <a:r>
              <a:rPr lang="en-US" dirty="0" smtClean="0"/>
              <a:t>Add an integer to a pointer</a:t>
            </a:r>
          </a:p>
          <a:p>
            <a:pPr lvl="1"/>
            <a:r>
              <a:rPr lang="en-US" dirty="0" smtClean="0"/>
              <a:t>Subtract 2 pointers (in the same array)</a:t>
            </a:r>
          </a:p>
          <a:p>
            <a:pPr lvl="1"/>
            <a:r>
              <a:rPr lang="en-US" dirty="0" smtClean="0"/>
              <a:t>Compare pointers (&lt;, &lt;=, ==, !=, &gt;, &gt;=)</a:t>
            </a:r>
          </a:p>
          <a:p>
            <a:pPr lvl="1"/>
            <a:r>
              <a:rPr lang="en-US" dirty="0" smtClean="0"/>
              <a:t>Compare pointer to NULL (indicates that the pointer points to nothing)</a:t>
            </a:r>
          </a:p>
          <a:p>
            <a:r>
              <a:rPr lang="en-US" dirty="0" smtClean="0"/>
              <a:t>Everything else is illegal since it makes no sense:</a:t>
            </a:r>
          </a:p>
          <a:p>
            <a:pPr lvl="1"/>
            <a:r>
              <a:rPr lang="en-US" dirty="0" smtClean="0"/>
              <a:t>Adding two pointers</a:t>
            </a:r>
          </a:p>
          <a:p>
            <a:pPr lvl="1"/>
            <a:r>
              <a:rPr lang="en-US" dirty="0" smtClean="0"/>
              <a:t>Multiplying pointers </a:t>
            </a:r>
          </a:p>
          <a:p>
            <a:pPr lvl="1"/>
            <a:r>
              <a:rPr lang="en-US" dirty="0" smtClean="0"/>
              <a:t>Subtract pointer from integer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14400" y="16002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/>
                <a:cs typeface="Courier New"/>
              </a:rPr>
              <a:t>#include &lt;</a:t>
            </a:r>
            <a:r>
              <a:rPr lang="en-US" sz="2800" dirty="0" err="1" smtClean="0">
                <a:latin typeface="Courier New"/>
                <a:cs typeface="Courier New"/>
              </a:rPr>
              <a:t>stdio.h</a:t>
            </a:r>
            <a:r>
              <a:rPr lang="en-US" sz="2800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int</a:t>
            </a:r>
            <a:r>
              <a:rPr lang="en-US" sz="2800" dirty="0" smtClean="0">
                <a:latin typeface="Courier New"/>
                <a:cs typeface="Courier New"/>
              </a:rPr>
              <a:t> main() {</a:t>
            </a:r>
            <a:br>
              <a:rPr lang="en-US" sz="2800" dirty="0" smtClean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*p = 5;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(“%d\n”,*p);</a:t>
            </a:r>
            <a:r>
              <a:rPr lang="en-US" sz="2800" dirty="0" smtClean="0">
                <a:latin typeface="Courier New"/>
                <a:cs typeface="Courier New"/>
              </a:rPr>
              <a:t/>
            </a:r>
            <a:br>
              <a:rPr lang="en-US" sz="2800" dirty="0" smtClean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}</a:t>
            </a:r>
            <a:endParaRPr lang="en-US" sz="2800" dirty="0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5791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cs typeface="Courier New" pitchFamily="49" charset="0"/>
              </a:rPr>
              <a:t>What is the result from executing the following code?</a:t>
            </a:r>
          </a:p>
        </p:txBody>
      </p:sp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960438" y="4287258"/>
            <a:ext cx="7116762" cy="523220"/>
            <a:chOff x="960651" y="1743728"/>
            <a:chExt cx="7116549" cy="392422"/>
          </a:xfrm>
        </p:grpSpPr>
        <p:sp>
          <p:nvSpPr>
            <p:cNvPr id="22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</a:rPr>
                <a:t>Prints 5</a:t>
              </a:r>
              <a:endParaRPr lang="en-US" sz="2800" dirty="0">
                <a:solidFill>
                  <a:srgbClr val="FF8000"/>
                </a:solidFill>
                <a:latin typeface="Symbol" pitchFamily="1" charset="2"/>
              </a:endParaRP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60438" y="4820658"/>
            <a:ext cx="7116762" cy="523220"/>
            <a:chOff x="960438" y="3240088"/>
            <a:chExt cx="7116762" cy="523220"/>
          </a:xfrm>
        </p:grpSpPr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1371600" y="32400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</a:rPr>
                <a:t>Prints garbage</a:t>
              </a:r>
              <a:endParaRPr lang="en-US" sz="2800" dirty="0">
                <a:solidFill>
                  <a:srgbClr val="408000"/>
                </a:solidFill>
                <a:latin typeface="Symbol" pitchFamily="1" charset="2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960438" y="33432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60438" y="5354058"/>
            <a:ext cx="7116762" cy="523220"/>
            <a:chOff x="960438" y="4154488"/>
            <a:chExt cx="7116762" cy="523220"/>
          </a:xfrm>
        </p:grpSpPr>
        <p:sp>
          <p:nvSpPr>
            <p:cNvPr id="28" name="TextBox 4"/>
            <p:cNvSpPr txBox="1">
              <a:spLocks noChangeArrowheads="1"/>
            </p:cNvSpPr>
            <p:nvPr/>
          </p:nvSpPr>
          <p:spPr bwMode="auto">
            <a:xfrm>
              <a:off x="1371600" y="41544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66A0"/>
                  </a:solidFill>
                </a:rPr>
                <a:t>Always crashes</a:t>
              </a:r>
              <a:endParaRPr lang="en-US" sz="2800" dirty="0">
                <a:solidFill>
                  <a:srgbClr val="FF66A0"/>
                </a:solidFill>
                <a:latin typeface="Symbol" pitchFamily="1" charset="2"/>
              </a:endParaRP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960438" y="42576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47738" y="5887458"/>
            <a:ext cx="7129462" cy="523220"/>
            <a:chOff x="947738" y="5068888"/>
            <a:chExt cx="7129462" cy="523220"/>
          </a:xfrm>
        </p:grpSpPr>
        <p:sp>
          <p:nvSpPr>
            <p:cNvPr id="31" name="TextBox 5"/>
            <p:cNvSpPr txBox="1">
              <a:spLocks noChangeArrowheads="1"/>
            </p:cNvSpPr>
            <p:nvPr/>
          </p:nvSpPr>
          <p:spPr bwMode="auto">
            <a:xfrm>
              <a:off x="1371600" y="50688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Almost always crashes</a:t>
              </a:r>
              <a:endParaRPr lang="en-US" sz="2800" b="1" dirty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Symbol" pitchFamily="1" charset="2"/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947738" y="5156200"/>
              <a:ext cx="4159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914400" y="5943600"/>
            <a:ext cx="402336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6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Pointer Arithmetic to Copy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pointer arithmetic to “walk” through memory: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598555" cy="289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void copy(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*from,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*to,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n</a:t>
            </a:r>
            <a:r>
              <a:rPr lang="en-US" sz="2600" dirty="0" smtClean="0">
                <a:solidFill>
                  <a:schemeClr val="tx1"/>
                </a:solidFill>
                <a:latin typeface="Courier New" charset="0"/>
              </a:rPr>
              <a:t>) </a:t>
            </a:r>
            <a:br>
              <a:rPr lang="en-US" sz="2600" dirty="0" smtClean="0">
                <a:solidFill>
                  <a:schemeClr val="tx1"/>
                </a:solidFill>
                <a:latin typeface="Courier New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Courier New" charset="0"/>
              </a:rPr>
              <a:t>{</a:t>
            </a:r>
            <a:endParaRPr lang="en-US" sz="26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   for (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2600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       *to++ = *from++;</a:t>
            </a: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US" sz="2600" dirty="0" smtClean="0">
                <a:solidFill>
                  <a:schemeClr val="tx1"/>
                </a:solidFill>
                <a:latin typeface="Courier New" charset="0"/>
              </a:rPr>
              <a:t> }</a:t>
            </a:r>
            <a:endParaRPr lang="en-US" sz="26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6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85800" y="5799647"/>
            <a:ext cx="7848600" cy="4206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We have </a:t>
            </a:r>
            <a:r>
              <a:rPr lang="en-US" sz="3200" dirty="0">
                <a:solidFill>
                  <a:schemeClr val="tx1"/>
                </a:solidFill>
              </a:rPr>
              <a:t>to </a:t>
            </a:r>
            <a:r>
              <a:rPr lang="en-US" sz="3200" dirty="0" smtClean="0">
                <a:solidFill>
                  <a:schemeClr val="tx1"/>
                </a:solidFill>
              </a:rPr>
              <a:t>pass the </a:t>
            </a:r>
            <a:r>
              <a:rPr lang="en-US" sz="3200" dirty="0">
                <a:solidFill>
                  <a:schemeClr val="tx1"/>
                </a:solidFill>
              </a:rPr>
              <a:t>size (</a:t>
            </a:r>
            <a:r>
              <a:rPr lang="en-US" sz="3000" dirty="0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3200" dirty="0">
                <a:solidFill>
                  <a:schemeClr val="tx1"/>
                </a:solidFill>
              </a:rPr>
              <a:t>) to </a:t>
            </a:r>
            <a:r>
              <a:rPr lang="en-US" sz="3000" dirty="0">
                <a:solidFill>
                  <a:schemeClr val="tx1"/>
                </a:solidFill>
                <a:latin typeface="Courier New" charset="0"/>
              </a:rPr>
              <a:t>copy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9360" y="4754880"/>
            <a:ext cx="2834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works due to operator precedence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>
            <a:off x="5029200" y="4572000"/>
            <a:ext cx="1645920" cy="548640"/>
          </a:xfrm>
          <a:prstGeom prst="arc">
            <a:avLst/>
          </a:prstGeom>
          <a:ln w="2540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57200" y="16002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main(void){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A[]</a:t>
            </a:r>
            <a:r>
              <a:rPr lang="en-US" sz="2000" dirty="0" smtClean="0">
                <a:latin typeface="Courier New"/>
                <a:cs typeface="Courier New"/>
              </a:rPr>
              <a:t> = {5,10};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*p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/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(“%u %d %d %d\n”,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*p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sz="2000" dirty="0" smtClean="0">
                <a:latin typeface="Courier New"/>
                <a:cs typeface="Courier New"/>
              </a:rPr>
              <a:t>);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 = 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 + 1;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(“%u %d %d %d\n”,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*p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sz="2000" dirty="0" smtClean="0">
                <a:latin typeface="Courier New"/>
                <a:cs typeface="Courier New"/>
              </a:rPr>
              <a:t>);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*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 = *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 + 1;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(“%u %d %d %d\n”,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urier New"/>
                <a:cs typeface="Courier New"/>
              </a:rPr>
              <a:t>*p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A[0]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urier New"/>
                <a:cs typeface="Courier New"/>
              </a:rPr>
              <a:t>A[1]</a:t>
            </a:r>
            <a:r>
              <a:rPr lang="en-US" sz="2000" dirty="0" smtClean="0">
                <a:latin typeface="Courier New"/>
                <a:cs typeface="Courier New"/>
              </a:rPr>
              <a:t>);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}</a:t>
            </a:r>
            <a:endParaRPr lang="en-US" sz="2000" dirty="0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457200" y="4826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/>
              <a:t>The first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/>
              <a:t> outputs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100 5 5 10</a:t>
            </a:r>
            <a:r>
              <a:rPr lang="en-US" sz="2800" dirty="0" smtClean="0"/>
              <a:t>. What will the next two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/>
              <a:t> output?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4663440"/>
            <a:ext cx="7116762" cy="523220"/>
            <a:chOff x="960651" y="1743729"/>
            <a:chExt cx="7116549" cy="392422"/>
          </a:xfrm>
        </p:grpSpPr>
        <p:sp>
          <p:nvSpPr>
            <p:cNvPr id="22" name="TextBox 2"/>
            <p:cNvSpPr txBox="1">
              <a:spLocks noChangeArrowheads="1"/>
            </p:cNvSpPr>
            <p:nvPr/>
          </p:nvSpPr>
          <p:spPr bwMode="auto">
            <a:xfrm>
              <a:off x="1371600" y="1743729"/>
              <a:ext cx="670560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chemeClr val="accent6"/>
                  </a:solidFill>
                  <a:latin typeface="Courier New" pitchFamily="49" charset="0"/>
                  <a:cs typeface="Courier New" pitchFamily="49" charset="0"/>
                </a:rPr>
                <a:t>101 10 5 10</a:t>
              </a:r>
              <a:r>
                <a:rPr lang="en-US" sz="2800" dirty="0" smtClean="0">
                  <a:solidFill>
                    <a:schemeClr val="accent6"/>
                  </a:solidFill>
                </a:rPr>
                <a:t>  then  </a:t>
              </a:r>
              <a:r>
                <a:rPr lang="en-US" sz="2600" dirty="0" smtClean="0">
                  <a:solidFill>
                    <a:schemeClr val="accent6"/>
                  </a:solidFill>
                  <a:latin typeface="Courier New" pitchFamily="49" charset="0"/>
                  <a:cs typeface="Courier New" pitchFamily="49" charset="0"/>
                </a:rPr>
                <a:t>101 11 5 11</a:t>
              </a:r>
              <a:endParaRPr lang="en-US" sz="2600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960438" y="5120640"/>
            <a:ext cx="7116762" cy="523220"/>
            <a:chOff x="960438" y="3240088"/>
            <a:chExt cx="7116762" cy="523220"/>
          </a:xfrm>
        </p:grpSpPr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1371600" y="32400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104 10 5 10</a:t>
              </a:r>
              <a:r>
                <a:rPr lang="en-US" sz="2800" dirty="0" smtClean="0">
                  <a:solidFill>
                    <a:srgbClr val="408000"/>
                  </a:solidFill>
                </a:rPr>
                <a:t>  then  </a:t>
              </a:r>
              <a:r>
                <a:rPr lang="en-US" sz="2600" dirty="0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104 11 5 11</a:t>
              </a:r>
              <a:endParaRPr lang="en-US" sz="2600" dirty="0">
                <a:solidFill>
                  <a:srgbClr val="4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960438" y="33432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960438" y="5577840"/>
            <a:ext cx="7116762" cy="523220"/>
            <a:chOff x="960438" y="4154488"/>
            <a:chExt cx="7116762" cy="523220"/>
          </a:xfrm>
        </p:grpSpPr>
        <p:sp>
          <p:nvSpPr>
            <p:cNvPr id="28" name="TextBox 4"/>
            <p:cNvSpPr txBox="1">
              <a:spLocks noChangeArrowheads="1"/>
            </p:cNvSpPr>
            <p:nvPr/>
          </p:nvSpPr>
          <p:spPr bwMode="auto">
            <a:xfrm>
              <a:off x="1371600" y="41544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100  6 6 10</a:t>
              </a:r>
              <a:r>
                <a:rPr lang="en-US" sz="2800" dirty="0" smtClean="0">
                  <a:solidFill>
                    <a:srgbClr val="FF66A0"/>
                  </a:solidFill>
                </a:rPr>
                <a:t>  then  </a:t>
              </a:r>
              <a:r>
                <a:rPr lang="en-US" sz="2600" dirty="0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101  6 6 10</a:t>
              </a:r>
              <a:endParaRPr lang="en-US" sz="2600" dirty="0">
                <a:solidFill>
                  <a:srgbClr val="FF66A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960438" y="4257675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5" name="Group 29"/>
          <p:cNvGrpSpPr/>
          <p:nvPr/>
        </p:nvGrpSpPr>
        <p:grpSpPr>
          <a:xfrm>
            <a:off x="947738" y="6035040"/>
            <a:ext cx="7129462" cy="523220"/>
            <a:chOff x="947738" y="5068888"/>
            <a:chExt cx="7129462" cy="523220"/>
          </a:xfrm>
        </p:grpSpPr>
        <p:sp>
          <p:nvSpPr>
            <p:cNvPr id="31" name="TextBox 5"/>
            <p:cNvSpPr txBox="1">
              <a:spLocks noChangeArrowheads="1"/>
            </p:cNvSpPr>
            <p:nvPr/>
          </p:nvSpPr>
          <p:spPr bwMode="auto">
            <a:xfrm>
              <a:off x="1371600" y="5068888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6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100  6 6 10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  then  </a:t>
              </a:r>
              <a:r>
                <a:rPr lang="en-US" sz="26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104  6 6 10</a:t>
              </a:r>
              <a:endParaRPr lang="en-US" sz="2600" b="1" dirty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947738" y="5156200"/>
              <a:ext cx="4159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17" name="Group 4"/>
          <p:cNvGrpSpPr>
            <a:grpSpLocks noChangeAspect="1"/>
          </p:cNvGrpSpPr>
          <p:nvPr/>
        </p:nvGrpSpPr>
        <p:grpSpPr bwMode="auto">
          <a:xfrm>
            <a:off x="6126480" y="1508760"/>
            <a:ext cx="2761774" cy="1197293"/>
            <a:chOff x="2915" y="280"/>
            <a:chExt cx="1933" cy="838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024" y="475"/>
              <a:ext cx="182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3456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3888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4368" y="475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3382" y="816"/>
              <a:ext cx="605" cy="3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3366FF"/>
                  </a:solidFill>
                  <a:latin typeface="Courier New" charset="0"/>
                </a:rPr>
                <a:t>A[1]</a:t>
              </a: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3120" y="481"/>
              <a:ext cx="302" cy="4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5</a:t>
              </a: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3456" y="481"/>
              <a:ext cx="475" cy="4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 dirty="0">
                  <a:solidFill>
                    <a:schemeClr val="tx1"/>
                  </a:solidFill>
                  <a:latin typeface="Courier New" charset="0"/>
                </a:rPr>
                <a:t>10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915" y="816"/>
              <a:ext cx="605" cy="3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3366FF"/>
                  </a:solidFill>
                  <a:latin typeface="Courier New" charset="0"/>
                </a:rPr>
                <a:t>A[0]</a:t>
              </a: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4482" y="816"/>
              <a:ext cx="23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FF0000"/>
                  </a:solidFill>
                  <a:latin typeface="Courier New" charset="0"/>
                </a:rPr>
                <a:t>p</a:t>
              </a:r>
              <a:endParaRPr lang="en-US" sz="2400" b="1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35" name="Freeform 14"/>
            <p:cNvSpPr>
              <a:spLocks/>
            </p:cNvSpPr>
            <p:nvPr/>
          </p:nvSpPr>
          <p:spPr bwMode="auto">
            <a:xfrm>
              <a:off x="3307" y="280"/>
              <a:ext cx="1336" cy="384"/>
            </a:xfrm>
            <a:custGeom>
              <a:avLst/>
              <a:gdLst>
                <a:gd name="T0" fmla="*/ 2195 w 813"/>
                <a:gd name="T1" fmla="*/ 601 h 564"/>
                <a:gd name="T2" fmla="*/ 1007 w 813"/>
                <a:gd name="T3" fmla="*/ 37 h 564"/>
                <a:gd name="T4" fmla="*/ 0 w 813"/>
                <a:gd name="T5" fmla="*/ 375 h 564"/>
                <a:gd name="T6" fmla="*/ 0 60000 65536"/>
                <a:gd name="T7" fmla="*/ 0 60000 65536"/>
                <a:gd name="T8" fmla="*/ 0 60000 65536"/>
                <a:gd name="T9" fmla="*/ 0 w 813"/>
                <a:gd name="T10" fmla="*/ 0 h 564"/>
                <a:gd name="T11" fmla="*/ 813 w 813"/>
                <a:gd name="T12" fmla="*/ 564 h 5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3" h="564">
                  <a:moveTo>
                    <a:pt x="813" y="564"/>
                  </a:moveTo>
                  <a:cubicBezTo>
                    <a:pt x="673" y="340"/>
                    <a:pt x="509" y="70"/>
                    <a:pt x="373" y="35"/>
                  </a:cubicBezTo>
                  <a:cubicBezTo>
                    <a:pt x="237" y="0"/>
                    <a:pt x="78" y="286"/>
                    <a:pt x="0" y="35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6032500" y="1463040"/>
            <a:ext cx="3017520" cy="12801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0" y="5212080"/>
            <a:ext cx="6035040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Cal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Miscellaneous C Syntax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Arrays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Strings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More Pointers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Pointer Arithmetic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Pointer </a:t>
            </a:r>
            <a:r>
              <a:rPr lang="en-US" dirty="0" err="1" smtClean="0">
                <a:solidFill>
                  <a:srgbClr val="FF0000"/>
                </a:solidFill>
              </a:rPr>
              <a:t>Misc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Pointers and Allocation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2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you declare a pointer (e.g. </a:t>
            </a:r>
            <a:r>
              <a:rPr lang="en-US" sz="2800" dirty="0" err="1" smtClean="0">
                <a:latin typeface="Courier New"/>
                <a:cs typeface="Courier New"/>
              </a:rPr>
              <a:t>int</a:t>
            </a:r>
            <a:r>
              <a:rPr lang="en-US" sz="2800" dirty="0" smtClean="0">
                <a:latin typeface="Courier New"/>
                <a:cs typeface="Courier New"/>
              </a:rPr>
              <a:t> *</a:t>
            </a:r>
            <a:r>
              <a:rPr lang="en-US" sz="2800" dirty="0" err="1" smtClean="0">
                <a:latin typeface="Courier New"/>
                <a:cs typeface="Courier New"/>
              </a:rPr>
              <a:t>ptr</a:t>
            </a:r>
            <a:r>
              <a:rPr lang="en-US" sz="2800" dirty="0" smtClean="0">
                <a:latin typeface="Courier New"/>
                <a:cs typeface="Courier New"/>
              </a:rPr>
              <a:t>;</a:t>
            </a:r>
            <a:r>
              <a:rPr lang="en-US" dirty="0" smtClean="0">
                <a:latin typeface="+mj-lt"/>
                <a:cs typeface="Courier New"/>
              </a:rPr>
              <a:t>), </a:t>
            </a:r>
            <a:r>
              <a:rPr lang="en-US" dirty="0" smtClean="0"/>
              <a:t>it doesn’t actually point to anything yet</a:t>
            </a:r>
          </a:p>
          <a:p>
            <a:pPr lvl="1"/>
            <a:r>
              <a:rPr lang="en-US" dirty="0" smtClean="0"/>
              <a:t>It points somewhere (garbage; don’t know where)</a:t>
            </a:r>
          </a:p>
          <a:p>
            <a:pPr lvl="1"/>
            <a:r>
              <a:rPr lang="en-US" dirty="0" smtClean="0"/>
              <a:t>Dereferencing will usually cause an error</a:t>
            </a:r>
          </a:p>
          <a:p>
            <a:r>
              <a:rPr lang="en-US" b="1" dirty="0" smtClean="0"/>
              <a:t>Option 1:</a:t>
            </a:r>
            <a:r>
              <a:rPr lang="en-US" dirty="0" smtClean="0"/>
              <a:t>  Point to something that already exists</a:t>
            </a:r>
          </a:p>
          <a:p>
            <a:pPr lvl="1"/>
            <a:r>
              <a:rPr lang="en-US" sz="2600" dirty="0" err="1" smtClean="0">
                <a:latin typeface="Courier New"/>
                <a:cs typeface="Courier New"/>
              </a:rPr>
              <a:t>int</a:t>
            </a:r>
            <a:r>
              <a:rPr lang="en-US" sz="2600" dirty="0" smtClean="0">
                <a:latin typeface="Courier New"/>
                <a:cs typeface="Courier New"/>
              </a:rPr>
              <a:t> *</a:t>
            </a:r>
            <a:r>
              <a:rPr lang="en-US" sz="2600" dirty="0" err="1" smtClean="0">
                <a:latin typeface="Courier New"/>
                <a:cs typeface="Courier New"/>
              </a:rPr>
              <a:t>ptr,var</a:t>
            </a:r>
            <a:r>
              <a:rPr lang="en-US" sz="2600" dirty="0" smtClean="0">
                <a:latin typeface="Courier New"/>
                <a:cs typeface="Courier New"/>
              </a:rPr>
              <a:t>;  </a:t>
            </a:r>
            <a:r>
              <a:rPr lang="en-US" sz="2600" dirty="0" err="1" smtClean="0">
                <a:latin typeface="Courier New"/>
                <a:cs typeface="Courier New"/>
              </a:rPr>
              <a:t>var</a:t>
            </a:r>
            <a:r>
              <a:rPr lang="en-US" sz="2600" dirty="0" smtClean="0">
                <a:latin typeface="Courier New"/>
                <a:cs typeface="Courier New"/>
              </a:rPr>
              <a:t> = 5;  </a:t>
            </a:r>
            <a:r>
              <a:rPr lang="en-US" sz="2600" dirty="0" err="1" smtClean="0">
                <a:latin typeface="Courier New"/>
                <a:cs typeface="Courier New"/>
              </a:rPr>
              <a:t>ptr</a:t>
            </a:r>
            <a:r>
              <a:rPr lang="en-US" sz="2600" dirty="0" smtClean="0">
                <a:latin typeface="Courier New"/>
                <a:cs typeface="Courier New"/>
              </a:rPr>
              <a:t> = &amp;var1;</a:t>
            </a:r>
          </a:p>
          <a:p>
            <a:pPr lvl="1"/>
            <a:r>
              <a:rPr lang="en-US" sz="2600" dirty="0" err="1" smtClean="0">
                <a:latin typeface="Courier New"/>
                <a:cs typeface="Courier New"/>
              </a:rPr>
              <a:t>var</a:t>
            </a:r>
            <a:r>
              <a:rPr lang="en-US" sz="2600" dirty="0" smtClean="0"/>
              <a:t> </a:t>
            </a:r>
            <a:r>
              <a:rPr lang="en-US" dirty="0" smtClean="0"/>
              <a:t>has space implicitly allocated for it (declaration)</a:t>
            </a:r>
          </a:p>
          <a:p>
            <a:r>
              <a:rPr lang="en-US" b="1" dirty="0" smtClean="0"/>
              <a:t>Option 2:</a:t>
            </a:r>
            <a:r>
              <a:rPr lang="en-US" dirty="0" smtClean="0"/>
              <a:t>  Allocate room in memory for new thing to point to (next lecture)</a:t>
            </a:r>
          </a:p>
          <a:p>
            <a:pPr lvl="1"/>
            <a:endParaRPr lang="en-US" sz="2400" dirty="0" smtClean="0">
              <a:latin typeface="Courier New"/>
              <a:cs typeface="Courier New"/>
            </a:endParaRPr>
          </a:p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Pointers and Arrays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133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Want to access all of array of size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and test for exit by comparing to address one element past the array:</a:t>
            </a:r>
          </a:p>
          <a:p>
            <a:pPr>
              <a:spcBef>
                <a:spcPts val="1800"/>
              </a:spcBef>
              <a:buNone/>
            </a:pPr>
            <a:r>
              <a:rPr lang="en-US" sz="3000" dirty="0" smtClean="0"/>
              <a:t>	</a:t>
            </a:r>
            <a:r>
              <a:rPr lang="en-US" sz="3000" dirty="0" err="1" smtClean="0">
                <a:latin typeface="Courier New"/>
                <a:cs typeface="Courier New"/>
              </a:rPr>
              <a:t>int</a:t>
            </a:r>
            <a:r>
              <a:rPr lang="en-US" sz="3000" dirty="0" smtClean="0">
                <a:latin typeface="Courier New"/>
                <a:cs typeface="Courier New"/>
              </a:rPr>
              <a:t> ar[10], *</a:t>
            </a:r>
            <a:r>
              <a:rPr lang="en-US" sz="3000" dirty="0" err="1" smtClean="0">
                <a:latin typeface="Courier New"/>
                <a:cs typeface="Courier New"/>
              </a:rPr>
              <a:t>p</a:t>
            </a:r>
            <a:r>
              <a:rPr lang="en-US" sz="3000" dirty="0" smtClean="0">
                <a:latin typeface="Courier New"/>
                <a:cs typeface="Courier New"/>
              </a:rPr>
              <a:t>, *</a:t>
            </a:r>
            <a:r>
              <a:rPr lang="en-US" sz="3000" dirty="0" err="1" smtClean="0">
                <a:latin typeface="Courier New"/>
                <a:cs typeface="Courier New"/>
              </a:rPr>
              <a:t>q</a:t>
            </a:r>
            <a:r>
              <a:rPr lang="en-US" sz="3000" dirty="0" smtClean="0">
                <a:latin typeface="Courier New"/>
                <a:cs typeface="Courier New"/>
              </a:rPr>
              <a:t>, sum = 0;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...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p = &amp;ar[0]; q = &amp;ar[10];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while (p != q)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   /* sum = sum + *p; p = p + 1; */</a:t>
            </a:r>
            <a:br>
              <a:rPr lang="en-US" sz="3000" dirty="0" smtClean="0">
                <a:latin typeface="Courier New"/>
                <a:cs typeface="Courier New"/>
              </a:rPr>
            </a:br>
            <a:r>
              <a:rPr lang="en-US" sz="3000" dirty="0" smtClean="0">
                <a:latin typeface="Courier New"/>
                <a:cs typeface="Courier New"/>
              </a:rPr>
              <a:t>   sum += *p++;</a:t>
            </a:r>
            <a:endParaRPr lang="en-US" sz="3000" dirty="0" smtClean="0"/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0000"/>
                </a:solidFill>
              </a:rPr>
              <a:t>Yes!</a:t>
            </a:r>
            <a:r>
              <a:rPr lang="en-US" dirty="0" smtClean="0"/>
              <a:t>  C defines that one element past end of array </a:t>
            </a:r>
            <a:r>
              <a:rPr lang="en-US" i="1" dirty="0" smtClean="0"/>
              <a:t>must</a:t>
            </a:r>
            <a:r>
              <a:rPr lang="en-US" dirty="0" smtClean="0"/>
              <a:t> be a valid address, i.e. will not cause an bus error or address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82600" y="3657600"/>
            <a:ext cx="8531207" cy="530860"/>
            <a:chOff x="482600" y="3657600"/>
            <a:chExt cx="8531207" cy="530860"/>
          </a:xfrm>
        </p:grpSpPr>
        <p:sp>
          <p:nvSpPr>
            <p:cNvPr id="7" name="TextBox 6"/>
            <p:cNvSpPr txBox="1"/>
            <p:nvPr/>
          </p:nvSpPr>
          <p:spPr>
            <a:xfrm>
              <a:off x="7315200" y="3657600"/>
              <a:ext cx="16986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Is this legal?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6070600" y="3840480"/>
              <a:ext cx="12319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 flipV="1">
              <a:off x="482600" y="3822700"/>
              <a:ext cx="6858000" cy="365760"/>
            </a:xfrm>
            <a:prstGeom prst="arc">
              <a:avLst/>
            </a:prstGeom>
            <a:ln w="25400">
              <a:solidFill>
                <a:srgbClr val="FF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Pointers and Structures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+mj-lt"/>
                <a:cs typeface="Courier New"/>
              </a:rPr>
              <a:t>Variable declarations: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Point {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x;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y;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   </a:t>
            </a:r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Point *p;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};</a:t>
            </a:r>
          </a:p>
          <a:p>
            <a:pPr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Point pt1;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Point pt2;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Point *</a:t>
            </a:r>
            <a:r>
              <a:rPr lang="en-US" sz="2400" dirty="0" err="1" smtClean="0">
                <a:latin typeface="Courier New"/>
                <a:cs typeface="Courier New"/>
              </a:rPr>
              <a:t>ptaddr</a:t>
            </a:r>
            <a:r>
              <a:rPr lang="en-US" sz="2400" dirty="0" smtClean="0">
                <a:latin typeface="Courier New"/>
                <a:cs typeface="Courier New"/>
              </a:rPr>
              <a:t>;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8641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+mj-lt"/>
                <a:cs typeface="Courier New"/>
              </a:rPr>
              <a:t>Valid operations: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/* dot notation */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h = pt1.x;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pt2.y = pt1.y;</a:t>
            </a:r>
          </a:p>
          <a:p>
            <a:pPr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/* arrow notation */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h = </a:t>
            </a:r>
            <a:r>
              <a:rPr lang="en-US" sz="2400" dirty="0" err="1" smtClean="0">
                <a:latin typeface="Courier New"/>
                <a:cs typeface="Courier New"/>
              </a:rPr>
              <a:t>ptaddr</a:t>
            </a:r>
            <a:r>
              <a:rPr lang="en-US" sz="2400" dirty="0" smtClean="0">
                <a:latin typeface="Courier New"/>
                <a:cs typeface="Courier New"/>
              </a:rPr>
              <a:t>-&gt;x;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h = (*</a:t>
            </a:r>
            <a:r>
              <a:rPr lang="en-US" sz="2400" dirty="0" err="1" smtClean="0">
                <a:latin typeface="Courier New"/>
                <a:cs typeface="Courier New"/>
              </a:rPr>
              <a:t>ptaddr</a:t>
            </a:r>
            <a:r>
              <a:rPr lang="en-US" sz="2400" dirty="0" smtClean="0">
                <a:latin typeface="Courier New"/>
                <a:cs typeface="Courier New"/>
              </a:rPr>
              <a:t>).x;</a:t>
            </a:r>
          </a:p>
          <a:p>
            <a:pPr>
              <a:buNone/>
            </a:pPr>
            <a:endParaRPr lang="en-US" sz="2400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/* This works too */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pt1 = pt2;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37760" y="3383280"/>
            <a:ext cx="35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Cannot contain an instance of itself, but can point to one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064000" y="3581400"/>
            <a:ext cx="82296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60920" y="6024880"/>
            <a:ext cx="17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Copies contents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487160" y="6223000"/>
            <a:ext cx="82296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7" grpId="0"/>
      <p:bldP spid="7" grpId="1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Pointers to Pointers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Pointer to a pointer</a:t>
            </a:r>
            <a:r>
              <a:rPr lang="en-US" dirty="0" smtClean="0"/>
              <a:t>, declared as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**h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14400" y="3017520"/>
            <a:ext cx="4986762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void 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IncrementPtr(int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{  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US" sz="2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h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+ 1;   }</a:t>
            </a:r>
          </a:p>
          <a:p>
            <a:endParaRPr lang="en-US" sz="2400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A[3] = {50, 60, 70};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A;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IncrementPtr(</a:t>
            </a:r>
            <a:r>
              <a:rPr lang="en-US" sz="2400" dirty="0" err="1">
                <a:solidFill>
                  <a:srgbClr val="FF0000"/>
                </a:solidFill>
                <a:latin typeface="Courier New" charset="0"/>
              </a:rPr>
              <a:t>&amp;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printf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(“*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 = %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d\n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”, *</a:t>
            </a:r>
            <a:r>
              <a:rPr lang="en-US" sz="2400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en-US" sz="2400" dirty="0">
                <a:solidFill>
                  <a:schemeClr val="tx1"/>
                </a:solidFill>
                <a:latin typeface="Courier New" charset="0"/>
              </a:rPr>
              <a:t>);</a:t>
            </a:r>
          </a:p>
        </p:txBody>
      </p:sp>
      <p:sp>
        <p:nvSpPr>
          <p:cNvPr id="1642501" name="Text Box 5"/>
          <p:cNvSpPr txBox="1">
            <a:spLocks noChangeArrowheads="1"/>
          </p:cNvSpPr>
          <p:nvPr/>
        </p:nvSpPr>
        <p:spPr bwMode="auto">
          <a:xfrm>
            <a:off x="6629400" y="5212080"/>
            <a:ext cx="14652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ourier New" charset="0"/>
              </a:rPr>
              <a:t>*</a:t>
            </a:r>
            <a:r>
              <a:rPr lang="en-US" sz="2400" b="1" dirty="0" err="1">
                <a:latin typeface="Courier New" charset="0"/>
              </a:rPr>
              <a:t>q</a:t>
            </a:r>
            <a:r>
              <a:rPr lang="en-US" sz="2400" b="1" dirty="0">
                <a:latin typeface="Courier New" charset="0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</a:rPr>
              <a:t>60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035040" y="2843212"/>
            <a:ext cx="2971800" cy="1924050"/>
            <a:chOff x="6035040" y="2843212"/>
            <a:chExt cx="2971800" cy="1924050"/>
          </a:xfrm>
        </p:grpSpPr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6035040" y="3852862"/>
              <a:ext cx="29718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 flipV="1">
              <a:off x="7025640" y="3852862"/>
              <a:ext cx="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 flipV="1">
              <a:off x="8016240" y="3852862"/>
              <a:ext cx="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6203315" y="4122737"/>
              <a:ext cx="611188" cy="519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50</a:t>
              </a: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7193915" y="4122737"/>
              <a:ext cx="611188" cy="519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60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8184515" y="4122737"/>
              <a:ext cx="611188" cy="519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70</a:t>
              </a: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6155690" y="2843212"/>
              <a:ext cx="396875" cy="519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charset="0"/>
                </a:rPr>
                <a:t>A</a:t>
              </a:r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6339840" y="3243262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504940" y="2751137"/>
            <a:ext cx="396875" cy="949325"/>
            <a:chOff x="3944" y="2282"/>
            <a:chExt cx="250" cy="598"/>
          </a:xfrm>
        </p:grpSpPr>
        <p:sp>
          <p:nvSpPr>
            <p:cNvPr id="27666" name="Rectangle 15"/>
            <p:cNvSpPr>
              <a:spLocks noChangeArrowheads="1"/>
            </p:cNvSpPr>
            <p:nvPr/>
          </p:nvSpPr>
          <p:spPr bwMode="auto">
            <a:xfrm>
              <a:off x="3944" y="2282"/>
              <a:ext cx="2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ourier New" charset="0"/>
                </a:rPr>
                <a:t>q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254240" y="2743200"/>
            <a:ext cx="396875" cy="949325"/>
            <a:chOff x="3944" y="2282"/>
            <a:chExt cx="250" cy="598"/>
          </a:xfrm>
        </p:grpSpPr>
        <p:sp>
          <p:nvSpPr>
            <p:cNvPr id="27664" name="Rectangle 18"/>
            <p:cNvSpPr>
              <a:spLocks noChangeArrowheads="1"/>
            </p:cNvSpPr>
            <p:nvPr/>
          </p:nvSpPr>
          <p:spPr bwMode="auto">
            <a:xfrm>
              <a:off x="3944" y="2282"/>
              <a:ext cx="2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ourier New" charset="0"/>
                </a:rPr>
                <a:t>q</a:t>
              </a:r>
            </a:p>
          </p:txBody>
        </p:sp>
        <p:sp>
          <p:nvSpPr>
            <p:cNvPr id="27665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164250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457200" y="482599"/>
            <a:ext cx="7315200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Question:  </a:t>
            </a:r>
            <a:r>
              <a:rPr lang="en-US" sz="2800" i="1" dirty="0" err="1" smtClean="0">
                <a:solidFill>
                  <a:srgbClr val="000000"/>
                </a:solidFill>
              </a:rPr>
              <a:t>Struct</a:t>
            </a:r>
            <a:r>
              <a:rPr lang="en-US" sz="2800" i="1" dirty="0" smtClean="0">
                <a:solidFill>
                  <a:srgbClr val="000000"/>
                </a:solidFill>
              </a:rPr>
              <a:t> and Pointer Practice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rgbClr val="000000"/>
                </a:solidFill>
              </a:rPr>
              <a:t>Assuming everything is properly initialized, what do the following  expressions evaluate to?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210312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node {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  char *name;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  </a:t>
            </a:r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node *next;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};</a:t>
            </a:r>
          </a:p>
          <a:p>
            <a:r>
              <a:rPr lang="en-US" sz="2400" dirty="0" err="1" smtClean="0">
                <a:latin typeface="Courier New"/>
                <a:cs typeface="Courier New"/>
              </a:rPr>
              <a:t>struct</a:t>
            </a:r>
            <a:r>
              <a:rPr lang="en-US" sz="2400" dirty="0" smtClean="0">
                <a:latin typeface="Courier New"/>
                <a:cs typeface="Courier New"/>
              </a:rPr>
              <a:t> node *</a:t>
            </a:r>
            <a:r>
              <a:rPr lang="en-US" sz="2400" dirty="0" err="1" smtClean="0">
                <a:latin typeface="Courier New"/>
                <a:cs typeface="Courier New"/>
              </a:rPr>
              <a:t>ar</a:t>
            </a:r>
            <a:r>
              <a:rPr lang="en-US" sz="2400" dirty="0" smtClean="0">
                <a:latin typeface="Courier New"/>
                <a:cs typeface="Courier New"/>
              </a:rPr>
              <a:t>[5];</a:t>
            </a:r>
          </a:p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node **p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... /* fill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with initialized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endParaRPr lang="en-US" sz="2400" dirty="0"/>
          </a:p>
        </p:txBody>
      </p:sp>
      <p:grpSp>
        <p:nvGrpSpPr>
          <p:cNvPr id="17" name="Group 17"/>
          <p:cNvGrpSpPr/>
          <p:nvPr/>
        </p:nvGrpSpPr>
        <p:grpSpPr>
          <a:xfrm>
            <a:off x="6583680" y="2103120"/>
            <a:ext cx="2103120" cy="1645920"/>
            <a:chOff x="7955280" y="3293581"/>
            <a:chExt cx="2103120" cy="1645920"/>
          </a:xfrm>
        </p:grpSpPr>
        <p:grpSp>
          <p:nvGrpSpPr>
            <p:cNvPr id="18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1926771" cy="523221"/>
              <a:chOff x="960651" y="1539289"/>
              <a:chExt cx="1926713" cy="392422"/>
            </a:xfrm>
          </p:grpSpPr>
          <p:sp>
            <p:nvSpPr>
              <p:cNvPr id="2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1371559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address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960651" y="1614727"/>
                <a:ext cx="4154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19" name="Group 2"/>
            <p:cNvGrpSpPr/>
            <p:nvPr/>
          </p:nvGrpSpPr>
          <p:grpSpPr>
            <a:xfrm>
              <a:off x="8046720" y="3842221"/>
              <a:ext cx="1926771" cy="523220"/>
              <a:chOff x="960438" y="3058949"/>
              <a:chExt cx="1926771" cy="523220"/>
            </a:xfrm>
          </p:grpSpPr>
          <p:sp>
            <p:nvSpPr>
              <p:cNvPr id="27" name="TextBox 3"/>
              <p:cNvSpPr txBox="1">
                <a:spLocks noChangeArrowheads="1"/>
              </p:cNvSpPr>
              <p:nvPr/>
            </p:nvSpPr>
            <p:spPr bwMode="auto">
              <a:xfrm>
                <a:off x="1515609" y="3058949"/>
                <a:ext cx="13716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data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60438" y="315953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20" name="Group 3"/>
            <p:cNvGrpSpPr/>
            <p:nvPr/>
          </p:nvGrpSpPr>
          <p:grpSpPr>
            <a:xfrm>
              <a:off x="8046720" y="4299421"/>
              <a:ext cx="1926771" cy="523220"/>
              <a:chOff x="960438" y="4064789"/>
              <a:chExt cx="1926771" cy="523220"/>
            </a:xfrm>
          </p:grpSpPr>
          <p:sp>
            <p:nvSpPr>
              <p:cNvPr id="25" name="TextBox 4"/>
              <p:cNvSpPr txBox="1">
                <a:spLocks noChangeArrowheads="1"/>
              </p:cNvSpPr>
              <p:nvPr/>
            </p:nvSpPr>
            <p:spPr bwMode="auto">
              <a:xfrm>
                <a:off x="1515609" y="4064789"/>
                <a:ext cx="13716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invalid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960438" y="416537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955280" y="3293581"/>
              <a:ext cx="2103120" cy="1645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57200" y="4937760"/>
            <a:ext cx="4023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&amp;p</a:t>
            </a:r>
          </a:p>
          <a:p>
            <a:pPr marL="457200" indent="-457200">
              <a:buFontTx/>
              <a:buAutoNum type="arabicParenR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p-&gt;name</a:t>
            </a:r>
          </a:p>
          <a:p>
            <a:pPr marL="457200" indent="-457200">
              <a:buFontTx/>
              <a:buAutoNum type="arabicParenR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p[7]-&gt;next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4937760"/>
            <a:ext cx="4023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 startAt="4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*((*p) + 2)</a:t>
            </a:r>
          </a:p>
          <a:p>
            <a:pPr marL="457200" indent="-457200">
              <a:buFontTx/>
              <a:buAutoNum type="arabicParenR" startAt="4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p[0]-&gt;next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indent="-457200">
              <a:buFontTx/>
              <a:buAutoNum type="arabicParenR" startAt="4"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p)-&gt;next-&gt;name</a:t>
            </a:r>
          </a:p>
          <a:p>
            <a:pPr marL="457200" indent="-457200">
              <a:buFontTx/>
              <a:buAutoNum type="arabicParenR" startAt="4"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AutoNum type="arabicParenR" startAt="4"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5CF6B1-C410-DE41-99C1-A52DCD7C2094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457200" y="482599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Answers:  </a:t>
            </a:r>
            <a:r>
              <a:rPr lang="en-US" sz="2800" i="1" dirty="0" err="1" smtClean="0">
                <a:solidFill>
                  <a:srgbClr val="000000"/>
                </a:solidFill>
              </a:rPr>
              <a:t>Struct</a:t>
            </a:r>
            <a:r>
              <a:rPr lang="en-US" sz="2800" i="1" dirty="0" smtClean="0">
                <a:solidFill>
                  <a:srgbClr val="000000"/>
                </a:solidFill>
              </a:rPr>
              <a:t> and Pointer Practice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8872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&amp;p		</a:t>
            </a:r>
            <a:r>
              <a:rPr lang="en-US" sz="2400" b="1" dirty="0" smtClean="0">
                <a:solidFill>
                  <a:srgbClr val="FF8000"/>
                </a:solidFill>
              </a:rPr>
              <a:t>address</a:t>
            </a:r>
            <a:r>
              <a:rPr lang="en-US" sz="2400" dirty="0" smtClean="0"/>
              <a:t> (</a:t>
            </a:r>
            <a:r>
              <a:rPr lang="en-US" sz="2400" dirty="0" err="1" smtClean="0"/>
              <a:t>ptr</a:t>
            </a:r>
            <a:r>
              <a:rPr lang="en-US" sz="2400" dirty="0" smtClean="0"/>
              <a:t> to </a:t>
            </a:r>
            <a:r>
              <a:rPr lang="en-US" sz="2400" dirty="0" err="1" smtClean="0"/>
              <a:t>ptr</a:t>
            </a:r>
            <a:r>
              <a:rPr lang="en-US" sz="2400" dirty="0" smtClean="0"/>
              <a:t> to </a:t>
            </a:r>
            <a:r>
              <a:rPr lang="en-US" sz="2400" dirty="0" err="1" smtClean="0"/>
              <a:t>ptr</a:t>
            </a:r>
            <a:r>
              <a:rPr lang="en-US" sz="2400" dirty="0" smtClean="0"/>
              <a:t>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“address of” operator returns an address </a:t>
            </a:r>
          </a:p>
          <a:p>
            <a:pPr marL="457200" indent="-457200">
              <a:buFontTx/>
              <a:buAutoNum type="arabicParenR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p-&gt;name	</a:t>
            </a:r>
            <a:r>
              <a:rPr lang="en-US" sz="2400" b="1" dirty="0" smtClean="0">
                <a:solidFill>
                  <a:srgbClr val="FF66A0"/>
                </a:solidFill>
              </a:rPr>
              <a:t>invalid</a:t>
            </a:r>
            <a:r>
              <a:rPr lang="en-US" sz="2400" b="1" dirty="0" smtClean="0">
                <a:solidFill>
                  <a:srgbClr val="FF66A0"/>
                </a:solidFill>
                <a:latin typeface="Symbol" pitchFamily="1" charset="2"/>
              </a:rPr>
              <a:t>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Attempt to access field of a pointer</a:t>
            </a:r>
          </a:p>
          <a:p>
            <a:pPr marL="457200" indent="-457200">
              <a:buFontTx/>
              <a:buAutoNum type="arabicParenR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p[7]-&gt;next	</a:t>
            </a:r>
            <a:r>
              <a:rPr lang="en-US" sz="2400" b="1" dirty="0" smtClean="0">
                <a:solidFill>
                  <a:srgbClr val="FF66A0"/>
                </a:solidFill>
              </a:rPr>
              <a:t>invalid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>
                <a:latin typeface="+mj-lt"/>
                <a:cs typeface="Courier New" pitchFamily="49" charset="0"/>
              </a:rPr>
              <a:t>	</a:t>
            </a:r>
            <a:r>
              <a:rPr lang="en-US" sz="2400" dirty="0" smtClean="0">
                <a:latin typeface="+mj-lt"/>
                <a:cs typeface="Courier New" pitchFamily="49" charset="0"/>
              </a:rPr>
              <a:t>Increment p into unknown memory, then dereference</a:t>
            </a:r>
            <a:endParaRPr lang="en-US" sz="2400" dirty="0">
              <a:latin typeface="+mj-lt"/>
              <a:cs typeface="Courier New" pitchFamily="49" charset="0"/>
            </a:endParaRPr>
          </a:p>
          <a:p>
            <a:pPr marL="457200" indent="-457200">
              <a:buFontTx/>
              <a:buAutoNum type="arabicParenR" startAt="4"/>
              <a:tabLst>
                <a:tab pos="914400" algn="l"/>
                <a:tab pos="4572000" algn="l"/>
              </a:tabLst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*((*p) + 2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	</a:t>
            </a:r>
            <a:r>
              <a:rPr lang="en-US" sz="2400" b="1" dirty="0" smtClean="0">
                <a:solidFill>
                  <a:srgbClr val="408000"/>
                </a:solidFill>
              </a:rPr>
              <a:t>data</a:t>
            </a:r>
            <a:r>
              <a:rPr lang="en-US" sz="2400" dirty="0" smtClean="0"/>
              <a:t> (</a:t>
            </a:r>
            <a:r>
              <a:rPr lang="en-US" sz="2400" dirty="0" err="1" smtClean="0"/>
              <a:t>struct</a:t>
            </a:r>
            <a:r>
              <a:rPr lang="en-US" sz="2400" dirty="0" smtClean="0"/>
              <a:t> node)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Access array, move along it, then access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struct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Tx/>
              <a:buAutoNum type="arabicParenR" startAt="4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p[0]-&gt;next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	</a:t>
            </a:r>
            <a:r>
              <a:rPr lang="en-US" sz="2400" b="1" dirty="0" smtClean="0">
                <a:solidFill>
                  <a:srgbClr val="408000"/>
                </a:solidFill>
              </a:rPr>
              <a:t>data</a:t>
            </a:r>
            <a:r>
              <a:rPr lang="en-US" sz="2400" dirty="0"/>
              <a:t> (</a:t>
            </a:r>
            <a:r>
              <a:rPr lang="en-US" sz="2400" dirty="0" err="1"/>
              <a:t>struct</a:t>
            </a:r>
            <a:r>
              <a:rPr lang="en-US" sz="2400" dirty="0"/>
              <a:t> node)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This is tricky.  p[0] = *(p + 0) is valid and accesses the array of pointers, where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2400" dirty="0" smtClean="0">
                <a:latin typeface="+mj-lt"/>
                <a:cs typeface="Courier New" pitchFamily="49" charset="0"/>
              </a:rPr>
              <a:t> operator correctly accesses field of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struct</a:t>
            </a:r>
            <a:r>
              <a:rPr lang="en-US" sz="2400" dirty="0" smtClean="0">
                <a:latin typeface="+mj-lt"/>
                <a:cs typeface="Courier New" pitchFamily="49" charset="0"/>
              </a:rPr>
              <a:t>, and dereference leaves us at another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</a:p>
          <a:p>
            <a:pPr marL="457200" indent="-457200">
              <a:buFontTx/>
              <a:buAutoNum type="arabicParenR" startAt="4"/>
              <a:tabLst>
                <a:tab pos="914400" algn="l"/>
                <a:tab pos="4572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p)-&gt;next-&gt;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	</a:t>
            </a:r>
            <a:r>
              <a:rPr lang="en-US" sz="2400" b="1" dirty="0" smtClean="0">
                <a:solidFill>
                  <a:srgbClr val="FF8000"/>
                </a:solidFill>
              </a:rPr>
              <a:t>address</a:t>
            </a:r>
            <a:r>
              <a:rPr lang="en-US" sz="2400" dirty="0" smtClean="0"/>
              <a:t> (char array)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914400" algn="l"/>
                <a:tab pos="4572000" algn="l"/>
              </a:tabLst>
            </a:pPr>
            <a:r>
              <a:rPr lang="en-US" sz="2400" dirty="0" smtClean="0">
                <a:latin typeface="+mj-lt"/>
                <a:cs typeface="Courier New" pitchFamily="49" charset="0"/>
              </a:rPr>
              <a:t>	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dirty="0" smtClean="0">
                <a:latin typeface="+mj-lt"/>
                <a:cs typeface="Courier New" pitchFamily="49" charset="0"/>
              </a:rPr>
              <a:t> field points to </a:t>
            </a:r>
            <a:r>
              <a:rPr lang="en-US" sz="2400" dirty="0" err="1" smtClean="0">
                <a:latin typeface="+mj-lt"/>
                <a:cs typeface="Courier New" pitchFamily="49" charset="0"/>
              </a:rPr>
              <a:t>struct</a:t>
            </a:r>
            <a:r>
              <a:rPr lang="en-US" sz="2400" dirty="0" smtClean="0">
                <a:latin typeface="+mj-lt"/>
                <a:cs typeface="Courier New" pitchFamily="49" charset="0"/>
              </a:rPr>
              <a:t>, access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dirty="0" smtClean="0">
                <a:latin typeface="+mj-lt"/>
                <a:cs typeface="Courier New" pitchFamily="49" charset="0"/>
              </a:rPr>
              <a:t> field, which is, itself, a pointer (string)</a:t>
            </a:r>
            <a:endParaRPr lang="en-US" sz="240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8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8821" y="2197530"/>
            <a:ext cx="3848100" cy="896937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</a:rPr>
              <a:t>lw</a:t>
            </a:r>
            <a:r>
              <a:rPr lang="en-US" sz="1600" dirty="0">
                <a:solidFill>
                  <a:schemeClr val="accent5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</a:rPr>
              <a:t>lw</a:t>
            </a:r>
            <a:r>
              <a:rPr lang="en-US" sz="1600" dirty="0">
                <a:solidFill>
                  <a:schemeClr val="accent5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</a:rPr>
              <a:t>sw</a:t>
            </a:r>
            <a:r>
              <a:rPr lang="en-US" sz="1600" dirty="0">
                <a:solidFill>
                  <a:schemeClr val="accent5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</a:rPr>
              <a:t>sw</a:t>
            </a:r>
            <a:r>
              <a:rPr lang="en-US" sz="1600" dirty="0">
                <a:solidFill>
                  <a:schemeClr val="accent5"/>
                </a:solidFill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Program </a:t>
            </a:r>
            <a:r>
              <a:rPr lang="en-US" sz="1800" b="1" dirty="0">
                <a:solidFill>
                  <a:schemeClr val="tx1"/>
                </a:solidFill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</a:rPr>
              <a:t>.  C</a:t>
            </a:r>
            <a:r>
              <a:rPr lang="en-US" sz="18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</a:rPr>
            </a:br>
            <a:r>
              <a:rPr lang="en-US" sz="1800" b="1" dirty="0" smtClean="0">
                <a:solidFill>
                  <a:schemeClr val="accent6"/>
                </a:solidFill>
              </a:rPr>
              <a:t>(</a:t>
            </a:r>
            <a:r>
              <a:rPr lang="en-US" sz="1800" b="1" dirty="0">
                <a:solidFill>
                  <a:schemeClr val="accent6"/>
                </a:solidFill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</a:rPr>
              <a:t>.  </a:t>
            </a:r>
            <a:r>
              <a:rPr lang="en-US" sz="1800" b="1" dirty="0">
                <a:solidFill>
                  <a:schemeClr val="accent6"/>
                </a:solidFill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</a:rPr>
              <a:t>temp = </a:t>
            </a:r>
            <a:r>
              <a:rPr lang="en-US" sz="1800" dirty="0" err="1">
                <a:solidFill>
                  <a:schemeClr val="tx1"/>
                </a:solidFill>
              </a:rPr>
              <a:t>v[k</a:t>
            </a:r>
            <a:r>
              <a:rPr lang="en-US" sz="1800" dirty="0">
                <a:solidFill>
                  <a:schemeClr val="tx1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</a:rPr>
              <a:t>v[k</a:t>
            </a:r>
            <a:r>
              <a:rPr lang="en-US" sz="1800" dirty="0">
                <a:solidFill>
                  <a:schemeClr val="tx1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</a:rPr>
              <a:t>v[k+1] = temp;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47878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chemeClr val="accent4"/>
                </a:solidFill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</a:rPr>
            </a:br>
            <a:r>
              <a:rPr lang="en-US" sz="1800" b="1" dirty="0">
                <a:solidFill>
                  <a:srgbClr val="00B05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</a:rPr>
              <a:t>Architecture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1325880"/>
            <a:ext cx="8778240" cy="738664"/>
          </a:xfrm>
          <a:prstGeom prst="rect">
            <a:avLst/>
          </a:prstGeom>
          <a:noFill/>
          <a:ln w="38100" cap="rnd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We are here</a:t>
            </a:r>
            <a:r>
              <a:rPr lang="en-US" dirty="0" smtClean="0">
                <a:solidFill>
                  <a:schemeClr val="bg1"/>
                </a:solidFill>
              </a:rPr>
              <a:t>_</a:t>
            </a:r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95653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32498"/>
          </a:xfrm>
        </p:spPr>
        <p:txBody>
          <a:bodyPr/>
          <a:lstStyle/>
          <a:p>
            <a:r>
              <a:rPr lang="en-US" dirty="0" smtClean="0"/>
              <a:t>Pointers and array variables are very similar</a:t>
            </a:r>
          </a:p>
          <a:p>
            <a:pPr lvl="1"/>
            <a:r>
              <a:rPr lang="en-US" sz="2700" dirty="0" smtClean="0"/>
              <a:t>Can use pointer or array syntax to index into arrays</a:t>
            </a:r>
          </a:p>
          <a:p>
            <a:r>
              <a:rPr lang="en-US" dirty="0" smtClean="0"/>
              <a:t>Strings are null-terminated arrays of characters</a:t>
            </a:r>
          </a:p>
          <a:p>
            <a:r>
              <a:rPr lang="en-US" dirty="0" smtClean="0"/>
              <a:t>Pointer arithmetic moves the pointer by the size of the thing it’s pointing to</a:t>
            </a:r>
          </a:p>
          <a:p>
            <a:r>
              <a:rPr lang="en-US" dirty="0" smtClean="0"/>
              <a:t>Pointers are the source of many bugs in C, so handle with care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Miscellaneous C Syntax</a:t>
            </a:r>
          </a:p>
          <a:p>
            <a:r>
              <a:rPr lang="en-US" dirty="0" smtClean="0"/>
              <a:t>Arrays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Strings</a:t>
            </a:r>
          </a:p>
          <a:p>
            <a:r>
              <a:rPr lang="en-US" dirty="0" smtClean="0"/>
              <a:t>More Pointers</a:t>
            </a:r>
          </a:p>
          <a:p>
            <a:pPr lvl="1"/>
            <a:r>
              <a:rPr lang="en-US" dirty="0" smtClean="0"/>
              <a:t>Pointer Arithmetic</a:t>
            </a:r>
          </a:p>
          <a:p>
            <a:pPr lvl="1"/>
            <a:r>
              <a:rPr lang="en-US" dirty="0" smtClean="0"/>
              <a:t>Pointer </a:t>
            </a:r>
            <a:r>
              <a:rPr lang="en-US" dirty="0" err="1" smtClean="0"/>
              <a:t>Misc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Assignment and Equality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3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of the most common errors for beginning C programmers</a:t>
            </a:r>
          </a:p>
          <a:p>
            <a:pPr lvl="1">
              <a:buNone/>
              <a:tabLst>
                <a:tab pos="2743200" algn="l"/>
              </a:tabLst>
            </a:pPr>
            <a:r>
              <a:rPr lang="en-US" sz="2600" dirty="0">
                <a:latin typeface="Courier New"/>
                <a:cs typeface="Courier New"/>
              </a:rPr>
              <a:t> </a:t>
            </a:r>
            <a:r>
              <a:rPr lang="en-US" sz="2600" dirty="0" smtClean="0">
                <a:latin typeface="Courier New"/>
                <a:cs typeface="Courier New"/>
              </a:rPr>
              <a:t> a </a:t>
            </a:r>
            <a:r>
              <a:rPr lang="en-US" sz="2600" dirty="0">
                <a:latin typeface="Courier New"/>
                <a:cs typeface="Courier New"/>
              </a:rPr>
              <a:t>= b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/>
              <a:t>is </a:t>
            </a:r>
            <a:r>
              <a:rPr lang="en-US" i="1" dirty="0"/>
              <a:t>assignment</a:t>
            </a:r>
          </a:p>
          <a:p>
            <a:pPr lvl="1">
              <a:spcBef>
                <a:spcPts val="0"/>
              </a:spcBef>
              <a:buNone/>
              <a:tabLst>
                <a:tab pos="2743200" algn="l"/>
              </a:tabLst>
            </a:pPr>
            <a:r>
              <a:rPr lang="en-US" sz="2600" dirty="0">
                <a:latin typeface="Courier New"/>
                <a:cs typeface="Courier New"/>
              </a:rPr>
              <a:t>  a == b</a:t>
            </a: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/>
              <a:t>is </a:t>
            </a:r>
            <a:r>
              <a:rPr lang="en-US" i="1" dirty="0"/>
              <a:t>equality test</a:t>
            </a:r>
            <a:endParaRPr lang="en-US" dirty="0" smtClean="0"/>
          </a:p>
          <a:p>
            <a:r>
              <a:rPr lang="en-US" dirty="0" smtClean="0"/>
              <a:t>When comparing with a constant, can avoid this by putting the variable on the right!</a:t>
            </a:r>
            <a:endParaRPr lang="en-US" dirty="0"/>
          </a:p>
          <a:p>
            <a:pPr lvl="1">
              <a:tabLst>
                <a:tab pos="5669280" algn="l"/>
              </a:tabLst>
            </a:pPr>
            <a:r>
              <a:rPr lang="en-US" sz="2600" dirty="0" smtClean="0">
                <a:latin typeface="Courier New"/>
                <a:cs typeface="Courier New"/>
              </a:rPr>
              <a:t>if (3 == a) { ... }</a:t>
            </a:r>
            <a:r>
              <a:rPr lang="en-US" dirty="0" smtClean="0">
                <a:latin typeface="+mj-lt"/>
                <a:cs typeface="Courier New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/>
              </a:rPr>
              <a:t>Correct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 lvl="1">
              <a:tabLst>
                <a:tab pos="5669280" algn="l"/>
              </a:tabLst>
            </a:pPr>
            <a:r>
              <a:rPr lang="en-US" sz="2600" dirty="0" smtClean="0">
                <a:latin typeface="Courier New"/>
                <a:cs typeface="Courier New"/>
              </a:rPr>
              <a:t>if (3 = a)  { ... }</a:t>
            </a:r>
            <a:r>
              <a:rPr lang="en-US" dirty="0" smtClean="0">
                <a:latin typeface="+mj-lt"/>
                <a:cs typeface="Courier New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/>
              </a:rPr>
              <a:t>Won’t compile</a:t>
            </a:r>
          </a:p>
          <a:p>
            <a:pPr>
              <a:tabLst>
                <a:tab pos="5669280" algn="l"/>
              </a:tabLst>
            </a:pPr>
            <a:r>
              <a:rPr lang="en-US" dirty="0" smtClean="0">
                <a:latin typeface="+mj-lt"/>
                <a:cs typeface="Courier New"/>
              </a:rPr>
              <a:t>Comparisons use assigned value</a:t>
            </a:r>
          </a:p>
          <a:p>
            <a:pPr lvl="1">
              <a:tabLst>
                <a:tab pos="5669280" algn="l"/>
              </a:tabLst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if (a=b) </a:t>
            </a:r>
            <a:r>
              <a:rPr lang="en-US" dirty="0"/>
              <a:t>is true if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a≠0</a:t>
            </a:r>
            <a:r>
              <a:rPr lang="en-US" dirty="0" smtClean="0"/>
              <a:t> </a:t>
            </a:r>
            <a:r>
              <a:rPr lang="en-US" dirty="0"/>
              <a:t>after </a:t>
            </a:r>
            <a:r>
              <a:rPr lang="en-US" dirty="0" smtClean="0"/>
              <a:t>assignment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b≠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)</a:t>
            </a:r>
            <a:endParaRPr lang="en-US" dirty="0"/>
          </a:p>
          <a:p>
            <a:pPr lvl="1">
              <a:tabLst>
                <a:tab pos="5669280" algn="l"/>
              </a:tabLst>
            </a:pPr>
            <a:endParaRPr lang="en-US" dirty="0">
              <a:latin typeface="+mj-lt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12080" y="4663440"/>
            <a:ext cx="914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212080" y="5120640"/>
            <a:ext cx="914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10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Operator Precedence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600200" y="1554480"/>
            <a:ext cx="5943600" cy="4697885"/>
            <a:chOff x="1600200" y="1554480"/>
            <a:chExt cx="5943600" cy="4697885"/>
          </a:xfrm>
        </p:grpSpPr>
        <p:pic>
          <p:nvPicPr>
            <p:cNvPr id="201730" name="Picture 2" descr="http://dc196.4shared.com/img/ZiZRHo9K/preview_html_m497df0ce.gif"/>
            <p:cNvPicPr>
              <a:picLocks noChangeAspect="1" noChangeArrowheads="1"/>
            </p:cNvPicPr>
            <p:nvPr/>
          </p:nvPicPr>
          <p:blipFill>
            <a:blip r:embed="rId2"/>
            <a:srcRect l="3862" b="1691"/>
            <a:stretch>
              <a:fillRect/>
            </a:stretch>
          </p:blipFill>
          <p:spPr bwMode="auto">
            <a:xfrm>
              <a:off x="1600200" y="1554480"/>
              <a:ext cx="5943600" cy="4697885"/>
            </a:xfrm>
            <a:prstGeom prst="rect">
              <a:avLst/>
            </a:prstGeom>
            <a:noFill/>
          </p:spPr>
        </p:pic>
        <p:cxnSp>
          <p:nvCxnSpPr>
            <p:cNvPr id="9" name="Straight Connector 8"/>
            <p:cNvCxnSpPr/>
            <p:nvPr/>
          </p:nvCxnSpPr>
          <p:spPr>
            <a:xfrm>
              <a:off x="1643743" y="2155371"/>
              <a:ext cx="5852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43743" y="4767943"/>
              <a:ext cx="58521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Operator Precedence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200"/>
          </a:xfrm>
        </p:spPr>
        <p:txBody>
          <a:bodyPr>
            <a:normAutofit/>
          </a:bodyPr>
          <a:lstStyle/>
          <a:p>
            <a:r>
              <a:rPr lang="en-US" dirty="0" smtClean="0"/>
              <a:t>Use parentheses to manipulate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Equality test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  <a:r>
              <a:rPr lang="en-US" dirty="0" smtClean="0"/>
              <a:t> binds more tightly than logic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 smtClean="0">
                <a:latin typeface="+mj-lt"/>
                <a:cs typeface="Courier"/>
              </a:rPr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dirty="0" smtClean="0">
                <a:latin typeface="+mj-lt"/>
                <a:cs typeface="Courier"/>
              </a:rPr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||</a:t>
            </a:r>
            <a:r>
              <a:rPr lang="en-US" dirty="0" smtClean="0">
                <a:latin typeface="+mj-lt"/>
                <a:cs typeface="Courier"/>
              </a:rPr>
              <a:t>)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x&amp;1==0</a:t>
            </a:r>
            <a:r>
              <a:rPr lang="en-US" dirty="0" smtClean="0">
                <a:latin typeface="+mj-lt"/>
                <a:cs typeface="Courier"/>
              </a:rPr>
              <a:t>  </a:t>
            </a:r>
            <a:r>
              <a:rPr lang="en-US" dirty="0" smtClean="0"/>
              <a:t>means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x&amp;(1==0)</a:t>
            </a:r>
            <a:r>
              <a:rPr lang="en-US" dirty="0" smtClean="0">
                <a:latin typeface="+mj-lt"/>
                <a:cs typeface="Courier"/>
              </a:rPr>
              <a:t> </a:t>
            </a:r>
            <a:r>
              <a:rPr lang="en-US" dirty="0" smtClean="0"/>
              <a:t>instead of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(x&amp;1)==0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*p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dirty="0"/>
              <a:t> means get value at address pointed to by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, then increment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dirty="0"/>
          </a:p>
          <a:p>
            <a:r>
              <a:rPr lang="en-US" sz="3000" dirty="0">
                <a:latin typeface="Courier New" pitchFamily="49" charset="0"/>
                <a:cs typeface="Courier New" pitchFamily="49" charset="0"/>
              </a:rPr>
              <a:t>*--p</a:t>
            </a:r>
            <a:r>
              <a:rPr lang="en-US" dirty="0">
                <a:latin typeface="+mj-lt"/>
                <a:cs typeface="Courier"/>
              </a:rPr>
              <a:t> </a:t>
            </a:r>
            <a:r>
              <a:rPr lang="en-US" dirty="0"/>
              <a:t>means decrement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 to point to the previous data item </a:t>
            </a:r>
            <a:r>
              <a:rPr lang="en-US" dirty="0" smtClean="0"/>
              <a:t>and then use </a:t>
            </a:r>
            <a:r>
              <a:rPr lang="en-US" dirty="0"/>
              <a:t>that value</a:t>
            </a:r>
          </a:p>
          <a:p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1887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 precedence/order of execution, see Table 2-1 on p. 53 of K&amp;R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6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What is the output of the following code?</a:t>
            </a:r>
          </a:p>
          <a:p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blocks[3] = {‘6’,‘1’,‘C’};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blocks, temp;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temp = *++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(“1:  %c\n”, temp);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temp = *</a:t>
            </a:r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8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(“2:  %c\n”, temp);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6858000" y="4114800"/>
            <a:ext cx="1645920" cy="2011680"/>
            <a:chOff x="1273629" y="4197096"/>
            <a:chExt cx="1645920" cy="2011680"/>
          </a:xfrm>
        </p:grpSpPr>
        <p:grpSp>
          <p:nvGrpSpPr>
            <p:cNvPr id="3" name="Group 17"/>
            <p:cNvGrpSpPr/>
            <p:nvPr/>
          </p:nvGrpSpPr>
          <p:grpSpPr>
            <a:xfrm>
              <a:off x="1273629" y="4197096"/>
              <a:ext cx="1645920" cy="2011680"/>
              <a:chOff x="7955280" y="3293581"/>
              <a:chExt cx="1645920" cy="20116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8046720" y="3657600"/>
                <a:ext cx="1469571" cy="523220"/>
                <a:chOff x="960651" y="1743728"/>
                <a:chExt cx="1469525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914371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7	8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809750"/>
                  <a:ext cx="41549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5" name="Group 2"/>
              <p:cNvGrpSpPr/>
              <p:nvPr/>
            </p:nvGrpSpPr>
            <p:grpSpPr>
              <a:xfrm>
                <a:off x="8046720" y="4023360"/>
                <a:ext cx="1469571" cy="523220"/>
                <a:chOff x="960438" y="3240088"/>
                <a:chExt cx="1469571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7	1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3432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6" name="Group 3"/>
              <p:cNvGrpSpPr/>
              <p:nvPr/>
            </p:nvGrpSpPr>
            <p:grpSpPr>
              <a:xfrm>
                <a:off x="8046720" y="4389120"/>
                <a:ext cx="1469571" cy="523220"/>
                <a:chOff x="960438" y="4154488"/>
                <a:chExt cx="1469571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1	1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257675"/>
                  <a:ext cx="415925" cy="369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grpSp>
            <p:nvGrpSpPr>
              <p:cNvPr id="9" name="Group 4"/>
              <p:cNvGrpSpPr/>
              <p:nvPr/>
            </p:nvGrpSpPr>
            <p:grpSpPr>
              <a:xfrm>
                <a:off x="8046720" y="4757158"/>
                <a:ext cx="1469571" cy="523220"/>
                <a:chOff x="947738" y="5068888"/>
                <a:chExt cx="1469571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1	C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156200"/>
                  <a:ext cx="415925" cy="3683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>
                      <a:latin typeface="ＭＳ ゴシック" pitchFamily="1" charset="-128"/>
                      <a:ea typeface="ＭＳ ゴシック" pitchFamily="1" charset="-128"/>
                      <a:cs typeface="ＭＳ ゴシック" pitchFamily="1" charset="-128"/>
                    </a:rPr>
                    <a:t>☐</a:t>
                  </a:r>
                  <a:endParaRPr lang="en-US" dirty="0"/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164592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1	2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49440" y="5303520"/>
            <a:ext cx="1463040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5182</TotalTime>
  <Words>2156</Words>
  <Application>Microsoft Office PowerPoint</Application>
  <PresentationFormat>On-screen Show (4:3)</PresentationFormat>
  <Paragraphs>576</Paragraphs>
  <Slides>40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Image</vt:lpstr>
      <vt:lpstr>PowerPoint Presentation</vt:lpstr>
      <vt:lpstr>Review of Last Lecture</vt:lpstr>
      <vt:lpstr>PowerPoint Presentation</vt:lpstr>
      <vt:lpstr>Great Idea #1: Levels of Representation/Interpretation</vt:lpstr>
      <vt:lpstr>Agenda</vt:lpstr>
      <vt:lpstr>Assignment and Equality</vt:lpstr>
      <vt:lpstr>Operator Precedence</vt:lpstr>
      <vt:lpstr>Operator Precedence</vt:lpstr>
      <vt:lpstr>PowerPoint Presentation</vt:lpstr>
      <vt:lpstr>Agenda</vt:lpstr>
      <vt:lpstr>Array Basics</vt:lpstr>
      <vt:lpstr>Arrays Basics</vt:lpstr>
      <vt:lpstr>Accessing an Array</vt:lpstr>
      <vt:lpstr>Arrays and Pointers</vt:lpstr>
      <vt:lpstr>Array and Pointer Example</vt:lpstr>
      <vt:lpstr>Arrays Stored Differently Than Pointers</vt:lpstr>
      <vt:lpstr>Arrays and Functions</vt:lpstr>
      <vt:lpstr>Arrays and Functions</vt:lpstr>
      <vt:lpstr>Agenda</vt:lpstr>
      <vt:lpstr>Administrivia</vt:lpstr>
      <vt:lpstr>Agenda</vt:lpstr>
      <vt:lpstr>C Strings</vt:lpstr>
      <vt:lpstr>C String Standard Functions</vt:lpstr>
      <vt:lpstr>String Examples</vt:lpstr>
      <vt:lpstr>PowerPoint Presentation</vt:lpstr>
      <vt:lpstr>Agenda</vt:lpstr>
      <vt:lpstr>Pointer Arithmetic</vt:lpstr>
      <vt:lpstr>Pointer Arithmetic</vt:lpstr>
      <vt:lpstr>Pointer Arithmetic</vt:lpstr>
      <vt:lpstr>Pointer Arithmetic to Copy Memory</vt:lpstr>
      <vt:lpstr>PowerPoint Presentation</vt:lpstr>
      <vt:lpstr>Get to Know Your Staff</vt:lpstr>
      <vt:lpstr>Agenda</vt:lpstr>
      <vt:lpstr>Pointers and Allocation</vt:lpstr>
      <vt:lpstr>Pointers and Arrays</vt:lpstr>
      <vt:lpstr>Pointers and Structures</vt:lpstr>
      <vt:lpstr>Pointers to Pointers</vt:lpstr>
      <vt:lpstr>PowerPoint Presentation</vt:lpstr>
      <vt:lpstr>PowerPoint Presentation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JHsia</cp:lastModifiedBy>
  <cp:revision>186</cp:revision>
  <cp:lastPrinted>2011-01-27T05:49:21Z</cp:lastPrinted>
  <dcterms:created xsi:type="dcterms:W3CDTF">2011-01-27T04:05:55Z</dcterms:created>
  <dcterms:modified xsi:type="dcterms:W3CDTF">2012-07-23T19:36:34Z</dcterms:modified>
</cp:coreProperties>
</file>