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61"/>
  </p:notesMasterIdLst>
  <p:handoutMasterIdLst>
    <p:handoutMasterId r:id="rId62"/>
  </p:handoutMasterIdLst>
  <p:sldIdLst>
    <p:sldId id="560" r:id="rId2"/>
    <p:sldId id="561" r:id="rId3"/>
    <p:sldId id="661" r:id="rId4"/>
    <p:sldId id="651" r:id="rId5"/>
    <p:sldId id="562" r:id="rId6"/>
    <p:sldId id="529" r:id="rId7"/>
    <p:sldId id="647" r:id="rId8"/>
    <p:sldId id="649" r:id="rId9"/>
    <p:sldId id="650" r:id="rId10"/>
    <p:sldId id="566" r:id="rId11"/>
    <p:sldId id="622" r:id="rId12"/>
    <p:sldId id="567" r:id="rId13"/>
    <p:sldId id="656" r:id="rId14"/>
    <p:sldId id="657" r:id="rId15"/>
    <p:sldId id="658" r:id="rId16"/>
    <p:sldId id="659" r:id="rId17"/>
    <p:sldId id="660" r:id="rId18"/>
    <p:sldId id="662" r:id="rId19"/>
    <p:sldId id="623" r:id="rId20"/>
    <p:sldId id="569" r:id="rId21"/>
    <p:sldId id="570" r:id="rId22"/>
    <p:sldId id="571" r:id="rId23"/>
    <p:sldId id="572" r:id="rId24"/>
    <p:sldId id="573" r:id="rId25"/>
    <p:sldId id="574" r:id="rId26"/>
    <p:sldId id="575" r:id="rId27"/>
    <p:sldId id="576" r:id="rId28"/>
    <p:sldId id="577" r:id="rId29"/>
    <p:sldId id="578" r:id="rId30"/>
    <p:sldId id="579" r:id="rId31"/>
    <p:sldId id="580" r:id="rId32"/>
    <p:sldId id="581" r:id="rId33"/>
    <p:sldId id="582" r:id="rId34"/>
    <p:sldId id="583" r:id="rId35"/>
    <p:sldId id="584" r:id="rId36"/>
    <p:sldId id="585" r:id="rId37"/>
    <p:sldId id="652" r:id="rId38"/>
    <p:sldId id="653" r:id="rId39"/>
    <p:sldId id="654" r:id="rId40"/>
    <p:sldId id="645" r:id="rId41"/>
    <p:sldId id="586" r:id="rId42"/>
    <p:sldId id="587" r:id="rId43"/>
    <p:sldId id="588" r:id="rId44"/>
    <p:sldId id="638" r:id="rId45"/>
    <p:sldId id="640" r:id="rId46"/>
    <p:sldId id="639" r:id="rId47"/>
    <p:sldId id="625" r:id="rId48"/>
    <p:sldId id="626" r:id="rId49"/>
    <p:sldId id="627" r:id="rId50"/>
    <p:sldId id="628" r:id="rId51"/>
    <p:sldId id="643" r:id="rId52"/>
    <p:sldId id="630" r:id="rId53"/>
    <p:sldId id="631" r:id="rId54"/>
    <p:sldId id="632" r:id="rId55"/>
    <p:sldId id="633" r:id="rId56"/>
    <p:sldId id="634" r:id="rId57"/>
    <p:sldId id="635" r:id="rId58"/>
    <p:sldId id="644" r:id="rId59"/>
    <p:sldId id="637" r:id="rId6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FF66A0"/>
    <a:srgbClr val="4F81BD"/>
    <a:srgbClr val="C8D7EA"/>
    <a:srgbClr val="A3BFDA"/>
    <a:srgbClr val="FCF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0" autoAdjust="0"/>
    <p:restoredTop sz="90191" autoAdjust="0"/>
  </p:normalViewPr>
  <p:slideViewPr>
    <p:cSldViewPr snapToGrid="0">
      <p:cViewPr varScale="1">
        <p:scale>
          <a:sx n="121" d="100"/>
          <a:sy n="121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304"/>
    </p:cViewPr>
  </p:sorterViewPr>
  <p:notesViewPr>
    <p:cSldViewPr snapToGrid="0">
      <p:cViewPr varScale="1">
        <p:scale>
          <a:sx n="100" d="100"/>
          <a:sy n="100" d="100"/>
        </p:scale>
        <p:origin x="-358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foo.c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Compiler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</a:t>
          </a:r>
          <a:r>
            <a:rPr lang="en-US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pgm</a:t>
          </a:r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a.out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Memory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foo.s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Assembler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foo.o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Linker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Loader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30698112-144D-4D11-8C7C-666B9B7D3C90}" type="presOf" srcId="{0D15FB73-0BBB-714B-9BB0-C2B2726CD3E1}" destId="{8E8E96C2-4F36-1749-BDB3-46131329B4B5}" srcOrd="0" destOrd="0" presId="urn:microsoft.com/office/officeart/2005/8/layout/process4"/>
    <dgm:cxn modelId="{DF0630B6-BB00-49D7-99CB-7C0293C3CDE4}" type="presOf" srcId="{7A703120-5E94-4E43-AFCE-8826D79E0752}" destId="{6CF617F3-BDBA-D747-8539-E57CDB546D4C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E6C1666C-16F9-4E6C-A9FF-036899D47F25}" type="presOf" srcId="{6874B277-C05A-F04C-81F1-AFE82E7C694D}" destId="{B7F0B060-9CB7-7E41-B723-A4CFD981EC89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62733021-8AFE-465B-995B-947262DBFBC8}" type="presOf" srcId="{3D3E9305-B39C-9E47-8B0E-704DE21276A2}" destId="{0BF3E98C-8570-8B42-AC81-4CC700DE9808}" srcOrd="0" destOrd="0" presId="urn:microsoft.com/office/officeart/2005/8/layout/process4"/>
    <dgm:cxn modelId="{5B4766A7-6E2C-45C6-B0C5-E35DAE7D120B}" type="presOf" srcId="{F7CF5AB1-071E-E84C-B329-5536FFDCB271}" destId="{7AE1C772-9DBB-6441-BE15-0E1D3D6FE59C}" srcOrd="0" destOrd="0" presId="urn:microsoft.com/office/officeart/2005/8/layout/process4"/>
    <dgm:cxn modelId="{A915613B-B70E-491F-9991-DBDA73174A4D}" type="presOf" srcId="{AAECF816-E805-754C-9D44-383350129CB4}" destId="{7B12BA32-5DB0-C047-A0D4-1650BF6FB212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A72C2EF5-9730-4D6F-935E-BD59EA70C967}" type="presOf" srcId="{7B490873-3F8C-6C47-BCCE-B410429C0291}" destId="{8861396F-4F80-1949-97A7-CA9286FE350B}" srcOrd="0" destOrd="0" presId="urn:microsoft.com/office/officeart/2005/8/layout/process4"/>
    <dgm:cxn modelId="{252397B3-2E53-414C-A11D-43CC5AD9D2A3}" type="presOf" srcId="{9EEDC6EE-0E75-AD42-9AD4-6A3E98423EF6}" destId="{9C8D402F-1368-C044-A738-2DA9F17F3CC6}" srcOrd="0" destOrd="0" presId="urn:microsoft.com/office/officeart/2005/8/layout/process4"/>
    <dgm:cxn modelId="{2C839FD4-55EE-47F9-BCFA-4334928D41D3}" type="presOf" srcId="{6B03903D-2083-194D-BF86-7D5912BBB1D7}" destId="{9BE3E724-A622-1F42-8344-499FE3CB1213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DF66D94A-EA45-4BE5-AE7B-12FB2B58175D}" type="presOf" srcId="{E6A2FABE-CA65-FF46-827D-F94953C1F6DD}" destId="{0F6727B6-DD01-E94D-A473-7A95C227783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2F800ABF-1C66-4C39-B71A-C709023F6ABD}" type="presParOf" srcId="{B7F0B060-9CB7-7E41-B723-A4CFD981EC89}" destId="{B0D0E4A9-CEEB-6746-9751-6C5AC61544C0}" srcOrd="0" destOrd="0" presId="urn:microsoft.com/office/officeart/2005/8/layout/process4"/>
    <dgm:cxn modelId="{6E0F8539-910C-49FF-8727-8A2BE911775D}" type="presParOf" srcId="{B0D0E4A9-CEEB-6746-9751-6C5AC61544C0}" destId="{9C8D402F-1368-C044-A738-2DA9F17F3CC6}" srcOrd="0" destOrd="0" presId="urn:microsoft.com/office/officeart/2005/8/layout/process4"/>
    <dgm:cxn modelId="{89422F9F-7B94-4D37-A871-DD1254429EFC}" type="presParOf" srcId="{B7F0B060-9CB7-7E41-B723-A4CFD981EC89}" destId="{71A0E934-7612-6845-8F99-DAFB9FA1977C}" srcOrd="1" destOrd="0" presId="urn:microsoft.com/office/officeart/2005/8/layout/process4"/>
    <dgm:cxn modelId="{06FC4A12-FF14-4987-85E6-BF9D4650F0ED}" type="presParOf" srcId="{B7F0B060-9CB7-7E41-B723-A4CFD981EC89}" destId="{AEACEC9F-8E0C-314B-846C-60AB9667B250}" srcOrd="2" destOrd="0" presId="urn:microsoft.com/office/officeart/2005/8/layout/process4"/>
    <dgm:cxn modelId="{38C2B80F-CA7E-4CFD-98D7-91DA82F74A3D}" type="presParOf" srcId="{AEACEC9F-8E0C-314B-846C-60AB9667B250}" destId="{7B12BA32-5DB0-C047-A0D4-1650BF6FB212}" srcOrd="0" destOrd="0" presId="urn:microsoft.com/office/officeart/2005/8/layout/process4"/>
    <dgm:cxn modelId="{B6E8894A-FA03-45AE-ACF2-05417DCC011A}" type="presParOf" srcId="{B7F0B060-9CB7-7E41-B723-A4CFD981EC89}" destId="{8E0656CC-EAD5-064F-B087-AAD2461BB8B3}" srcOrd="3" destOrd="0" presId="urn:microsoft.com/office/officeart/2005/8/layout/process4"/>
    <dgm:cxn modelId="{B5D1B294-41BB-4B38-BAFD-BB3CE54EEA24}" type="presParOf" srcId="{B7F0B060-9CB7-7E41-B723-A4CFD981EC89}" destId="{8D394CE5-702C-124D-8669-24721F7FC071}" srcOrd="4" destOrd="0" presId="urn:microsoft.com/office/officeart/2005/8/layout/process4"/>
    <dgm:cxn modelId="{311455DF-B574-4643-9FC8-4A2969D6458A}" type="presParOf" srcId="{8D394CE5-702C-124D-8669-24721F7FC071}" destId="{0BF3E98C-8570-8B42-AC81-4CC700DE9808}" srcOrd="0" destOrd="0" presId="urn:microsoft.com/office/officeart/2005/8/layout/process4"/>
    <dgm:cxn modelId="{CF4268B1-5F28-483E-BA5E-2B99DADEDFA4}" type="presParOf" srcId="{B7F0B060-9CB7-7E41-B723-A4CFD981EC89}" destId="{965CCB3D-734A-E140-9CC4-28A7D8FC2BB1}" srcOrd="5" destOrd="0" presId="urn:microsoft.com/office/officeart/2005/8/layout/process4"/>
    <dgm:cxn modelId="{BD72AE70-8317-4011-BC8A-5DB435EB5B0A}" type="presParOf" srcId="{B7F0B060-9CB7-7E41-B723-A4CFD981EC89}" destId="{06147846-209D-B742-B056-CDEABBF24055}" srcOrd="6" destOrd="0" presId="urn:microsoft.com/office/officeart/2005/8/layout/process4"/>
    <dgm:cxn modelId="{133786AD-0BFA-4815-9F32-C81C80E59419}" type="presParOf" srcId="{06147846-209D-B742-B056-CDEABBF24055}" destId="{7AE1C772-9DBB-6441-BE15-0E1D3D6FE59C}" srcOrd="0" destOrd="0" presId="urn:microsoft.com/office/officeart/2005/8/layout/process4"/>
    <dgm:cxn modelId="{E124CC74-BECC-4959-BCCD-A44DFD2BE9F6}" type="presParOf" srcId="{B7F0B060-9CB7-7E41-B723-A4CFD981EC89}" destId="{979A61D6-0C81-FE40-A5AE-EED2D9248FDA}" srcOrd="7" destOrd="0" presId="urn:microsoft.com/office/officeart/2005/8/layout/process4"/>
    <dgm:cxn modelId="{4A6E4163-B2E0-464A-98A5-C2EBDF6AC7E8}" type="presParOf" srcId="{B7F0B060-9CB7-7E41-B723-A4CFD981EC89}" destId="{71F1C9E9-2347-E547-849F-4421607881AC}" srcOrd="8" destOrd="0" presId="urn:microsoft.com/office/officeart/2005/8/layout/process4"/>
    <dgm:cxn modelId="{9F680224-49D2-4E2E-8A9F-A66D01E1D4C8}" type="presParOf" srcId="{71F1C9E9-2347-E547-849F-4421607881AC}" destId="{9BE3E724-A622-1F42-8344-499FE3CB1213}" srcOrd="0" destOrd="0" presId="urn:microsoft.com/office/officeart/2005/8/layout/process4"/>
    <dgm:cxn modelId="{3279A4A4-251F-4180-A053-4E279CCB327A}" type="presParOf" srcId="{B7F0B060-9CB7-7E41-B723-A4CFD981EC89}" destId="{C493CD63-1571-9E43-BF69-41F258302629}" srcOrd="9" destOrd="0" presId="urn:microsoft.com/office/officeart/2005/8/layout/process4"/>
    <dgm:cxn modelId="{5B96C691-4476-4466-8678-D2A08D13DDA0}" type="presParOf" srcId="{B7F0B060-9CB7-7E41-B723-A4CFD981EC89}" destId="{97001315-234F-A54F-AC68-B6F97AD7D208}" srcOrd="10" destOrd="0" presId="urn:microsoft.com/office/officeart/2005/8/layout/process4"/>
    <dgm:cxn modelId="{522FE385-AA60-4F79-9B23-811F2EF2D6F0}" type="presParOf" srcId="{97001315-234F-A54F-AC68-B6F97AD7D208}" destId="{6CF617F3-BDBA-D747-8539-E57CDB546D4C}" srcOrd="0" destOrd="0" presId="urn:microsoft.com/office/officeart/2005/8/layout/process4"/>
    <dgm:cxn modelId="{29ABA963-9CB3-4024-B043-D0599EE152EC}" type="presParOf" srcId="{B7F0B060-9CB7-7E41-B723-A4CFD981EC89}" destId="{168654CF-17DC-EB42-A308-BCC6A9B24CEA}" srcOrd="11" destOrd="0" presId="urn:microsoft.com/office/officeart/2005/8/layout/process4"/>
    <dgm:cxn modelId="{5B3B8A81-1E17-401C-AD5C-0B9AEA0B34D0}" type="presParOf" srcId="{B7F0B060-9CB7-7E41-B723-A4CFD981EC89}" destId="{73505428-7FB4-9445-A8EC-9E53F8051833}" srcOrd="12" destOrd="0" presId="urn:microsoft.com/office/officeart/2005/8/layout/process4"/>
    <dgm:cxn modelId="{73B85952-B344-471C-B8E3-38508A14DF2F}" type="presParOf" srcId="{73505428-7FB4-9445-A8EC-9E53F8051833}" destId="{8861396F-4F80-1949-97A7-CA9286FE350B}" srcOrd="0" destOrd="0" presId="urn:microsoft.com/office/officeart/2005/8/layout/process4"/>
    <dgm:cxn modelId="{3FF9E822-7E76-4075-9A49-1978394E232F}" type="presParOf" srcId="{B7F0B060-9CB7-7E41-B723-A4CFD981EC89}" destId="{B7612272-CD93-E04E-AC1D-B68F207428B7}" srcOrd="13" destOrd="0" presId="urn:microsoft.com/office/officeart/2005/8/layout/process4"/>
    <dgm:cxn modelId="{9A4ADF0D-F2D0-4C1B-A2DB-12453B670410}" type="presParOf" srcId="{B7F0B060-9CB7-7E41-B723-A4CFD981EC89}" destId="{86CB7E37-0270-FA45-8B24-A03586F19ACE}" srcOrd="14" destOrd="0" presId="urn:microsoft.com/office/officeart/2005/8/layout/process4"/>
    <dgm:cxn modelId="{2826432C-53A0-4B1D-9BD4-E38254585E37}" type="presParOf" srcId="{86CB7E37-0270-FA45-8B24-A03586F19ACE}" destId="{8E8E96C2-4F36-1749-BDB3-46131329B4B5}" srcOrd="0" destOrd="0" presId="urn:microsoft.com/office/officeart/2005/8/layout/process4"/>
    <dgm:cxn modelId="{F3B99140-5F68-4E08-AB65-441B8EE81B4F}" type="presParOf" srcId="{B7F0B060-9CB7-7E41-B723-A4CFD981EC89}" destId="{1447AF3E-E6DA-5D45-8B21-A21A1207AEB5}" srcOrd="15" destOrd="0" presId="urn:microsoft.com/office/officeart/2005/8/layout/process4"/>
    <dgm:cxn modelId="{EF7FD958-B77D-440A-9814-114EC374C551}" type="presParOf" srcId="{B7F0B060-9CB7-7E41-B723-A4CFD981EC89}" destId="{56CB6B94-7E70-C043-ADBF-B3C931176F34}" srcOrd="16" destOrd="0" presId="urn:microsoft.com/office/officeart/2005/8/layout/process4"/>
    <dgm:cxn modelId="{76D768EA-2A94-4655-931D-30F71DC90E2F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3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lib.o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2671C930-C436-44A0-828D-C1664779C3AD}" type="presOf" srcId="{6874B277-C05A-F04C-81F1-AFE82E7C694D}" destId="{B7F0B060-9CB7-7E41-B723-A4CFD981EC89}" srcOrd="0" destOrd="0" presId="urn:microsoft.com/office/officeart/2005/8/layout/process4"/>
    <dgm:cxn modelId="{E1FCFA0D-AD99-45B5-89C3-B31672C5E0C4}" type="presOf" srcId="{6B03903D-2083-194D-BF86-7D5912BBB1D7}" destId="{E469AF61-9493-3B46-82D0-8B07D495B049}" srcOrd="0" destOrd="0" presId="urn:microsoft.com/office/officeart/2005/8/layout/process4"/>
    <dgm:cxn modelId="{C85513CE-63AE-47ED-85A2-4B37F9405B0A}" type="presParOf" srcId="{B7F0B060-9CB7-7E41-B723-A4CFD981EC89}" destId="{D8650F80-DA51-1045-90D9-0B85668D54A1}" srcOrd="0" destOrd="0" presId="urn:microsoft.com/office/officeart/2005/8/layout/process4"/>
    <dgm:cxn modelId="{EE0D09BE-0E7A-4397-8F0B-3D4AD3969F5D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tx1">
            <a:lumMod val="75000"/>
            <a:lumOff val="25000"/>
          </a:schemeClr>
        </a:solidFill>
        <a:effectLst/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solidFill>
                <a:schemeClr val="bg1"/>
              </a:solidFill>
              <a:latin typeface="Courier New"/>
              <a:cs typeface="Courier New"/>
            </a:rPr>
            <a:t>foo.c</a:t>
          </a:r>
          <a:endParaRPr lang="en-US" b="1" dirty="0">
            <a:solidFill>
              <a:schemeClr val="bg1"/>
            </a:solidFill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tx1">
            <a:lumMod val="75000"/>
            <a:lumOff val="2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18 VAG Rounded Bold   07390"/>
              <a:cs typeface="18 vag rounded bold"/>
            </a:rPr>
            <a:t>Compiler</a:t>
          </a:r>
          <a:endParaRPr lang="en-US" dirty="0">
            <a:solidFill>
              <a:schemeClr val="bg1"/>
            </a:solidFill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</a:t>
          </a:r>
          <a:r>
            <a:rPr lang="en-US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pgm</a:t>
          </a:r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a.out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Memory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tx1">
            <a:lumMod val="75000"/>
            <a:lumOff val="25000"/>
          </a:schemeClr>
        </a:solidFill>
        <a:effectLst/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solidFill>
                <a:schemeClr val="bg1"/>
              </a:solidFill>
              <a:latin typeface="Courier New"/>
              <a:cs typeface="Courier New"/>
            </a:rPr>
            <a:t>foo.s</a:t>
          </a:r>
          <a:endParaRPr lang="en-US" b="1" dirty="0">
            <a:solidFill>
              <a:schemeClr val="bg1"/>
            </a:solidFill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Assembler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foo.o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Linker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Loader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47FA9AAA-86BF-452C-B2EA-938822D43400}" type="presOf" srcId="{F7CF5AB1-071E-E84C-B329-5536FFDCB271}" destId="{7AE1C772-9DBB-6441-BE15-0E1D3D6FE59C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1E29E905-7960-4B02-804B-4FDE7E21FD76}" type="presOf" srcId="{7A703120-5E94-4E43-AFCE-8826D79E0752}" destId="{6CF617F3-BDBA-D747-8539-E57CDB546D4C}" srcOrd="0" destOrd="0" presId="urn:microsoft.com/office/officeart/2005/8/layout/process4"/>
    <dgm:cxn modelId="{825F38D1-444D-4ADC-A396-475488A73DA6}" type="presOf" srcId="{7B490873-3F8C-6C47-BCCE-B410429C0291}" destId="{8861396F-4F80-1949-97A7-CA9286FE350B}" srcOrd="0" destOrd="0" presId="urn:microsoft.com/office/officeart/2005/8/layout/process4"/>
    <dgm:cxn modelId="{5A6DE7C8-08CE-4EF4-9981-8BBEA0B99F57}" type="presOf" srcId="{6874B277-C05A-F04C-81F1-AFE82E7C694D}" destId="{B7F0B060-9CB7-7E41-B723-A4CFD981EC89}" srcOrd="0" destOrd="0" presId="urn:microsoft.com/office/officeart/2005/8/layout/process4"/>
    <dgm:cxn modelId="{DDB2BDCB-5E38-496C-8EEF-411FDA30AE65}" type="presOf" srcId="{6B03903D-2083-194D-BF86-7D5912BBB1D7}" destId="{9BE3E724-A622-1F42-8344-499FE3CB1213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61F5FA47-0D8A-4ACD-A3E7-5A3CFC2F8A69}" type="presOf" srcId="{3D3E9305-B39C-9E47-8B0E-704DE21276A2}" destId="{0BF3E98C-8570-8B42-AC81-4CC700DE9808}" srcOrd="0" destOrd="0" presId="urn:microsoft.com/office/officeart/2005/8/layout/process4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937C7678-E184-458F-9DAA-38C8AD6F5BC8}" type="presOf" srcId="{AAECF816-E805-754C-9D44-383350129CB4}" destId="{7B12BA32-5DB0-C047-A0D4-1650BF6FB212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3FA1CB0A-0B33-41DE-AF7E-BC876CFF8B20}" type="presOf" srcId="{9EEDC6EE-0E75-AD42-9AD4-6A3E98423EF6}" destId="{9C8D402F-1368-C044-A738-2DA9F17F3CC6}" srcOrd="0" destOrd="0" presId="urn:microsoft.com/office/officeart/2005/8/layout/process4"/>
    <dgm:cxn modelId="{D94CA558-0DB4-4AA3-9121-754A496B14D6}" type="presOf" srcId="{0D15FB73-0BBB-714B-9BB0-C2B2726CD3E1}" destId="{8E8E96C2-4F36-1749-BDB3-46131329B4B5}" srcOrd="0" destOrd="0" presId="urn:microsoft.com/office/officeart/2005/8/layout/process4"/>
    <dgm:cxn modelId="{62B0B566-AAF5-49C6-98BC-CE0AA1201B52}" type="presOf" srcId="{E6A2FABE-CA65-FF46-827D-F94953C1F6DD}" destId="{0F6727B6-DD01-E94D-A473-7A95C2277833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01B5B471-944A-4945-8171-E0A020AE84A5}" type="presParOf" srcId="{B7F0B060-9CB7-7E41-B723-A4CFD981EC89}" destId="{B0D0E4A9-CEEB-6746-9751-6C5AC61544C0}" srcOrd="0" destOrd="0" presId="urn:microsoft.com/office/officeart/2005/8/layout/process4"/>
    <dgm:cxn modelId="{A370030A-F4EA-4DAA-AF70-BA76D0DD29A9}" type="presParOf" srcId="{B0D0E4A9-CEEB-6746-9751-6C5AC61544C0}" destId="{9C8D402F-1368-C044-A738-2DA9F17F3CC6}" srcOrd="0" destOrd="0" presId="urn:microsoft.com/office/officeart/2005/8/layout/process4"/>
    <dgm:cxn modelId="{80DFD6F8-E731-4AE5-A668-4E33A4B0F581}" type="presParOf" srcId="{B7F0B060-9CB7-7E41-B723-A4CFD981EC89}" destId="{71A0E934-7612-6845-8F99-DAFB9FA1977C}" srcOrd="1" destOrd="0" presId="urn:microsoft.com/office/officeart/2005/8/layout/process4"/>
    <dgm:cxn modelId="{379DB356-987C-4851-B00B-0EDFBBCE962E}" type="presParOf" srcId="{B7F0B060-9CB7-7E41-B723-A4CFD981EC89}" destId="{AEACEC9F-8E0C-314B-846C-60AB9667B250}" srcOrd="2" destOrd="0" presId="urn:microsoft.com/office/officeart/2005/8/layout/process4"/>
    <dgm:cxn modelId="{4C7272E7-3C55-4595-BB9D-052E0F7FB3FE}" type="presParOf" srcId="{AEACEC9F-8E0C-314B-846C-60AB9667B250}" destId="{7B12BA32-5DB0-C047-A0D4-1650BF6FB212}" srcOrd="0" destOrd="0" presId="urn:microsoft.com/office/officeart/2005/8/layout/process4"/>
    <dgm:cxn modelId="{EDEA6A64-02A9-4B4D-B68F-8CD09B16D05F}" type="presParOf" srcId="{B7F0B060-9CB7-7E41-B723-A4CFD981EC89}" destId="{8E0656CC-EAD5-064F-B087-AAD2461BB8B3}" srcOrd="3" destOrd="0" presId="urn:microsoft.com/office/officeart/2005/8/layout/process4"/>
    <dgm:cxn modelId="{D2CEA973-A642-4454-AE69-31C7DCDD78D9}" type="presParOf" srcId="{B7F0B060-9CB7-7E41-B723-A4CFD981EC89}" destId="{8D394CE5-702C-124D-8669-24721F7FC071}" srcOrd="4" destOrd="0" presId="urn:microsoft.com/office/officeart/2005/8/layout/process4"/>
    <dgm:cxn modelId="{4F769F70-CA3F-4253-8EE0-F0929263AB1C}" type="presParOf" srcId="{8D394CE5-702C-124D-8669-24721F7FC071}" destId="{0BF3E98C-8570-8B42-AC81-4CC700DE9808}" srcOrd="0" destOrd="0" presId="urn:microsoft.com/office/officeart/2005/8/layout/process4"/>
    <dgm:cxn modelId="{D214A22B-0565-4158-873D-6D591D354E10}" type="presParOf" srcId="{B7F0B060-9CB7-7E41-B723-A4CFD981EC89}" destId="{965CCB3D-734A-E140-9CC4-28A7D8FC2BB1}" srcOrd="5" destOrd="0" presId="urn:microsoft.com/office/officeart/2005/8/layout/process4"/>
    <dgm:cxn modelId="{A7267A4F-A09F-49CA-92BC-74E78C29CBB7}" type="presParOf" srcId="{B7F0B060-9CB7-7E41-B723-A4CFD981EC89}" destId="{06147846-209D-B742-B056-CDEABBF24055}" srcOrd="6" destOrd="0" presId="urn:microsoft.com/office/officeart/2005/8/layout/process4"/>
    <dgm:cxn modelId="{B94256A8-A9D0-4613-89B1-CC08A41B1533}" type="presParOf" srcId="{06147846-209D-B742-B056-CDEABBF24055}" destId="{7AE1C772-9DBB-6441-BE15-0E1D3D6FE59C}" srcOrd="0" destOrd="0" presId="urn:microsoft.com/office/officeart/2005/8/layout/process4"/>
    <dgm:cxn modelId="{0D9CF7DD-BFD1-4041-A053-B055A5001993}" type="presParOf" srcId="{B7F0B060-9CB7-7E41-B723-A4CFD981EC89}" destId="{979A61D6-0C81-FE40-A5AE-EED2D9248FDA}" srcOrd="7" destOrd="0" presId="urn:microsoft.com/office/officeart/2005/8/layout/process4"/>
    <dgm:cxn modelId="{ED047B5C-B814-4DDD-8BC0-448CDCEB5C9C}" type="presParOf" srcId="{B7F0B060-9CB7-7E41-B723-A4CFD981EC89}" destId="{71F1C9E9-2347-E547-849F-4421607881AC}" srcOrd="8" destOrd="0" presId="urn:microsoft.com/office/officeart/2005/8/layout/process4"/>
    <dgm:cxn modelId="{C08A83B7-CDC9-4A47-9B51-B59D48CD1BBB}" type="presParOf" srcId="{71F1C9E9-2347-E547-849F-4421607881AC}" destId="{9BE3E724-A622-1F42-8344-499FE3CB1213}" srcOrd="0" destOrd="0" presId="urn:microsoft.com/office/officeart/2005/8/layout/process4"/>
    <dgm:cxn modelId="{3AA26710-9A32-4F61-949B-95CF460580AF}" type="presParOf" srcId="{B7F0B060-9CB7-7E41-B723-A4CFD981EC89}" destId="{C493CD63-1571-9E43-BF69-41F258302629}" srcOrd="9" destOrd="0" presId="urn:microsoft.com/office/officeart/2005/8/layout/process4"/>
    <dgm:cxn modelId="{F3693C86-A51D-4A27-AFD6-05DDBEF07632}" type="presParOf" srcId="{B7F0B060-9CB7-7E41-B723-A4CFD981EC89}" destId="{97001315-234F-A54F-AC68-B6F97AD7D208}" srcOrd="10" destOrd="0" presId="urn:microsoft.com/office/officeart/2005/8/layout/process4"/>
    <dgm:cxn modelId="{237FE489-424D-494A-B317-E01FDE61EAE8}" type="presParOf" srcId="{97001315-234F-A54F-AC68-B6F97AD7D208}" destId="{6CF617F3-BDBA-D747-8539-E57CDB546D4C}" srcOrd="0" destOrd="0" presId="urn:microsoft.com/office/officeart/2005/8/layout/process4"/>
    <dgm:cxn modelId="{82747826-EE46-4136-9209-9A53171A23E3}" type="presParOf" srcId="{B7F0B060-9CB7-7E41-B723-A4CFD981EC89}" destId="{168654CF-17DC-EB42-A308-BCC6A9B24CEA}" srcOrd="11" destOrd="0" presId="urn:microsoft.com/office/officeart/2005/8/layout/process4"/>
    <dgm:cxn modelId="{C767AD7B-9FBF-4319-9136-2F2A8C66CE0A}" type="presParOf" srcId="{B7F0B060-9CB7-7E41-B723-A4CFD981EC89}" destId="{73505428-7FB4-9445-A8EC-9E53F8051833}" srcOrd="12" destOrd="0" presId="urn:microsoft.com/office/officeart/2005/8/layout/process4"/>
    <dgm:cxn modelId="{1293FE1C-97AC-459B-9ACB-6A36CE44B7C3}" type="presParOf" srcId="{73505428-7FB4-9445-A8EC-9E53F8051833}" destId="{8861396F-4F80-1949-97A7-CA9286FE350B}" srcOrd="0" destOrd="0" presId="urn:microsoft.com/office/officeart/2005/8/layout/process4"/>
    <dgm:cxn modelId="{058BEA9F-2C21-4B09-9F6F-863998FE1657}" type="presParOf" srcId="{B7F0B060-9CB7-7E41-B723-A4CFD981EC89}" destId="{B7612272-CD93-E04E-AC1D-B68F207428B7}" srcOrd="13" destOrd="0" presId="urn:microsoft.com/office/officeart/2005/8/layout/process4"/>
    <dgm:cxn modelId="{63F12931-FA1B-43F3-BAD9-CC832B2C727D}" type="presParOf" srcId="{B7F0B060-9CB7-7E41-B723-A4CFD981EC89}" destId="{86CB7E37-0270-FA45-8B24-A03586F19ACE}" srcOrd="14" destOrd="0" presId="urn:microsoft.com/office/officeart/2005/8/layout/process4"/>
    <dgm:cxn modelId="{9470868C-3F0B-4946-B283-1F44176A6FD6}" type="presParOf" srcId="{86CB7E37-0270-FA45-8B24-A03586F19ACE}" destId="{8E8E96C2-4F36-1749-BDB3-46131329B4B5}" srcOrd="0" destOrd="0" presId="urn:microsoft.com/office/officeart/2005/8/layout/process4"/>
    <dgm:cxn modelId="{D98314DC-F8E3-47C9-AD32-0530C30A38F0}" type="presParOf" srcId="{B7F0B060-9CB7-7E41-B723-A4CFD981EC89}" destId="{1447AF3E-E6DA-5D45-8B21-A21A1207AEB5}" srcOrd="15" destOrd="0" presId="urn:microsoft.com/office/officeart/2005/8/layout/process4"/>
    <dgm:cxn modelId="{2B318CD8-B7EE-4931-9B31-2DF1583B7480}" type="presParOf" srcId="{B7F0B060-9CB7-7E41-B723-A4CFD981EC89}" destId="{56CB6B94-7E70-C043-ADBF-B3C931176F34}" srcOrd="16" destOrd="0" presId="urn:microsoft.com/office/officeart/2005/8/layout/process4"/>
    <dgm:cxn modelId="{CFB1296A-726D-4373-B98A-3592D1C8F6BF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5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lib.o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B89E2AC8-EEBA-4891-80E0-F05EE503E477}" type="presOf" srcId="{6874B277-C05A-F04C-81F1-AFE82E7C694D}" destId="{B7F0B060-9CB7-7E41-B723-A4CFD981EC89}" srcOrd="0" destOrd="0" presId="urn:microsoft.com/office/officeart/2005/8/layout/process4"/>
    <dgm:cxn modelId="{1515A9F0-8318-4876-B7DC-0C01E2DE6F14}" type="presOf" srcId="{6B03903D-2083-194D-BF86-7D5912BBB1D7}" destId="{E469AF61-9493-3B46-82D0-8B07D495B049}" srcOrd="0" destOrd="0" presId="urn:microsoft.com/office/officeart/2005/8/layout/process4"/>
    <dgm:cxn modelId="{09A9DD4B-E6F4-4298-AC36-0A3493C8F4E8}" type="presParOf" srcId="{B7F0B060-9CB7-7E41-B723-A4CFD981EC89}" destId="{D8650F80-DA51-1045-90D9-0B85668D54A1}" srcOrd="0" destOrd="0" presId="urn:microsoft.com/office/officeart/2005/8/layout/process4"/>
    <dgm:cxn modelId="{128B1909-52ED-4E9D-99D2-96B8454B608D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tx1">
            <a:lumMod val="75000"/>
            <a:lumOff val="2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tx1">
            <a:lumMod val="75000"/>
            <a:lumOff val="2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</a:t>
          </a:r>
          <a:r>
            <a:rPr lang="en-US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pgm</a:t>
          </a:r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a.out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Memory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tx1">
            <a:lumMod val="75000"/>
            <a:lumOff val="2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tx1">
            <a:lumMod val="75000"/>
            <a:lumOff val="2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tx1">
            <a:lumMod val="75000"/>
            <a:lumOff val="2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Linker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Loader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C2134784-7577-45A6-9339-F523FC6FB0FC}" type="presOf" srcId="{E6A2FABE-CA65-FF46-827D-F94953C1F6DD}" destId="{0F6727B6-DD01-E94D-A473-7A95C2277833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C9A7B1C3-9A16-4035-8F09-D4F95880E32B}" type="presOf" srcId="{0D15FB73-0BBB-714B-9BB0-C2B2726CD3E1}" destId="{8E8E96C2-4F36-1749-BDB3-46131329B4B5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5499E027-882C-49F3-9A02-1FD45BF7D393}" type="presOf" srcId="{AAECF816-E805-754C-9D44-383350129CB4}" destId="{7B12BA32-5DB0-C047-A0D4-1650BF6FB212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329AA0DC-F0CC-4628-BDBC-2466E605FA57}" type="presOf" srcId="{6874B277-C05A-F04C-81F1-AFE82E7C694D}" destId="{B7F0B060-9CB7-7E41-B723-A4CFD981EC89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5DFEFAE9-CF47-4E4E-AAD7-4073D01E6C57}" type="presOf" srcId="{F7CF5AB1-071E-E84C-B329-5536FFDCB271}" destId="{7AE1C772-9DBB-6441-BE15-0E1D3D6FE59C}" srcOrd="0" destOrd="0" presId="urn:microsoft.com/office/officeart/2005/8/layout/process4"/>
    <dgm:cxn modelId="{D8C95E76-7786-40CB-B8F9-98ED358110F9}" type="presOf" srcId="{7A703120-5E94-4E43-AFCE-8826D79E0752}" destId="{6CF617F3-BDBA-D747-8539-E57CDB546D4C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428549C9-AF9C-4E89-9AFE-CDC4611A6EAF}" type="presOf" srcId="{3D3E9305-B39C-9E47-8B0E-704DE21276A2}" destId="{0BF3E98C-8570-8B42-AC81-4CC700DE9808}" srcOrd="0" destOrd="0" presId="urn:microsoft.com/office/officeart/2005/8/layout/process4"/>
    <dgm:cxn modelId="{9E8561E0-54E9-461B-8FA4-1AEA7A4EA055}" type="presOf" srcId="{7B490873-3F8C-6C47-BCCE-B410429C0291}" destId="{8861396F-4F80-1949-97A7-CA9286FE350B}" srcOrd="0" destOrd="0" presId="urn:microsoft.com/office/officeart/2005/8/layout/process4"/>
    <dgm:cxn modelId="{43DAFE83-1D9A-4587-865E-706D57EFEF8F}" type="presOf" srcId="{9EEDC6EE-0E75-AD42-9AD4-6A3E98423EF6}" destId="{9C8D402F-1368-C044-A738-2DA9F17F3CC6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D202B71E-28CD-440E-8DB7-BCCCD1A75A09}" type="presOf" srcId="{6B03903D-2083-194D-BF86-7D5912BBB1D7}" destId="{9BE3E724-A622-1F42-8344-499FE3CB121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DE7492D0-9233-416C-B98E-B4845602DCDB}" type="presParOf" srcId="{B7F0B060-9CB7-7E41-B723-A4CFD981EC89}" destId="{B0D0E4A9-CEEB-6746-9751-6C5AC61544C0}" srcOrd="0" destOrd="0" presId="urn:microsoft.com/office/officeart/2005/8/layout/process4"/>
    <dgm:cxn modelId="{7458B212-5E9B-4F17-8A81-AE60B5D40118}" type="presParOf" srcId="{B0D0E4A9-CEEB-6746-9751-6C5AC61544C0}" destId="{9C8D402F-1368-C044-A738-2DA9F17F3CC6}" srcOrd="0" destOrd="0" presId="urn:microsoft.com/office/officeart/2005/8/layout/process4"/>
    <dgm:cxn modelId="{AB269754-1A06-4B44-91EF-88B0E37BA135}" type="presParOf" srcId="{B7F0B060-9CB7-7E41-B723-A4CFD981EC89}" destId="{71A0E934-7612-6845-8F99-DAFB9FA1977C}" srcOrd="1" destOrd="0" presId="urn:microsoft.com/office/officeart/2005/8/layout/process4"/>
    <dgm:cxn modelId="{280C579A-9A06-4750-8BBF-BFD882F0C897}" type="presParOf" srcId="{B7F0B060-9CB7-7E41-B723-A4CFD981EC89}" destId="{AEACEC9F-8E0C-314B-846C-60AB9667B250}" srcOrd="2" destOrd="0" presId="urn:microsoft.com/office/officeart/2005/8/layout/process4"/>
    <dgm:cxn modelId="{98390BE9-EFCF-4FE2-AC20-A07EB3588AED}" type="presParOf" srcId="{AEACEC9F-8E0C-314B-846C-60AB9667B250}" destId="{7B12BA32-5DB0-C047-A0D4-1650BF6FB212}" srcOrd="0" destOrd="0" presId="urn:microsoft.com/office/officeart/2005/8/layout/process4"/>
    <dgm:cxn modelId="{77067A8F-EDAE-4500-B5DF-AA0F32426B9B}" type="presParOf" srcId="{B7F0B060-9CB7-7E41-B723-A4CFD981EC89}" destId="{8E0656CC-EAD5-064F-B087-AAD2461BB8B3}" srcOrd="3" destOrd="0" presId="urn:microsoft.com/office/officeart/2005/8/layout/process4"/>
    <dgm:cxn modelId="{5BB55A42-5569-424F-A6A9-61E9DCCCA0B5}" type="presParOf" srcId="{B7F0B060-9CB7-7E41-B723-A4CFD981EC89}" destId="{8D394CE5-702C-124D-8669-24721F7FC071}" srcOrd="4" destOrd="0" presId="urn:microsoft.com/office/officeart/2005/8/layout/process4"/>
    <dgm:cxn modelId="{D0BED955-DC21-4CD9-BA38-081FB83935A2}" type="presParOf" srcId="{8D394CE5-702C-124D-8669-24721F7FC071}" destId="{0BF3E98C-8570-8B42-AC81-4CC700DE9808}" srcOrd="0" destOrd="0" presId="urn:microsoft.com/office/officeart/2005/8/layout/process4"/>
    <dgm:cxn modelId="{C7744D9E-F918-4A23-B68F-22AB66D9E7BA}" type="presParOf" srcId="{B7F0B060-9CB7-7E41-B723-A4CFD981EC89}" destId="{965CCB3D-734A-E140-9CC4-28A7D8FC2BB1}" srcOrd="5" destOrd="0" presId="urn:microsoft.com/office/officeart/2005/8/layout/process4"/>
    <dgm:cxn modelId="{6D80EE3D-B4ED-4B5A-B9DB-D3410813C020}" type="presParOf" srcId="{B7F0B060-9CB7-7E41-B723-A4CFD981EC89}" destId="{06147846-209D-B742-B056-CDEABBF24055}" srcOrd="6" destOrd="0" presId="urn:microsoft.com/office/officeart/2005/8/layout/process4"/>
    <dgm:cxn modelId="{BAE6DC8C-AD1C-41EC-8754-5F9D305964EA}" type="presParOf" srcId="{06147846-209D-B742-B056-CDEABBF24055}" destId="{7AE1C772-9DBB-6441-BE15-0E1D3D6FE59C}" srcOrd="0" destOrd="0" presId="urn:microsoft.com/office/officeart/2005/8/layout/process4"/>
    <dgm:cxn modelId="{38104696-439F-48C1-ABC9-32911866697D}" type="presParOf" srcId="{B7F0B060-9CB7-7E41-B723-A4CFD981EC89}" destId="{979A61D6-0C81-FE40-A5AE-EED2D9248FDA}" srcOrd="7" destOrd="0" presId="urn:microsoft.com/office/officeart/2005/8/layout/process4"/>
    <dgm:cxn modelId="{104EE093-9E0C-4399-A2F0-A6020FC8C190}" type="presParOf" srcId="{B7F0B060-9CB7-7E41-B723-A4CFD981EC89}" destId="{71F1C9E9-2347-E547-849F-4421607881AC}" srcOrd="8" destOrd="0" presId="urn:microsoft.com/office/officeart/2005/8/layout/process4"/>
    <dgm:cxn modelId="{C83362E4-FA2E-411D-91DA-81DEB5180459}" type="presParOf" srcId="{71F1C9E9-2347-E547-849F-4421607881AC}" destId="{9BE3E724-A622-1F42-8344-499FE3CB1213}" srcOrd="0" destOrd="0" presId="urn:microsoft.com/office/officeart/2005/8/layout/process4"/>
    <dgm:cxn modelId="{EFB450D8-D5F5-4634-A2F0-A9204BF1CAA4}" type="presParOf" srcId="{B7F0B060-9CB7-7E41-B723-A4CFD981EC89}" destId="{C493CD63-1571-9E43-BF69-41F258302629}" srcOrd="9" destOrd="0" presId="urn:microsoft.com/office/officeart/2005/8/layout/process4"/>
    <dgm:cxn modelId="{B264BE61-B88B-47E1-B08A-D779BB9AC9D6}" type="presParOf" srcId="{B7F0B060-9CB7-7E41-B723-A4CFD981EC89}" destId="{97001315-234F-A54F-AC68-B6F97AD7D208}" srcOrd="10" destOrd="0" presId="urn:microsoft.com/office/officeart/2005/8/layout/process4"/>
    <dgm:cxn modelId="{5F3B2279-1683-4AC9-9981-6146764D9023}" type="presParOf" srcId="{97001315-234F-A54F-AC68-B6F97AD7D208}" destId="{6CF617F3-BDBA-D747-8539-E57CDB546D4C}" srcOrd="0" destOrd="0" presId="urn:microsoft.com/office/officeart/2005/8/layout/process4"/>
    <dgm:cxn modelId="{FF74C8ED-7149-4B45-AE4F-7B223FD5D6C7}" type="presParOf" srcId="{B7F0B060-9CB7-7E41-B723-A4CFD981EC89}" destId="{168654CF-17DC-EB42-A308-BCC6A9B24CEA}" srcOrd="11" destOrd="0" presId="urn:microsoft.com/office/officeart/2005/8/layout/process4"/>
    <dgm:cxn modelId="{929A4751-F813-4B08-97E9-B4130FC6CCF6}" type="presParOf" srcId="{B7F0B060-9CB7-7E41-B723-A4CFD981EC89}" destId="{73505428-7FB4-9445-A8EC-9E53F8051833}" srcOrd="12" destOrd="0" presId="urn:microsoft.com/office/officeart/2005/8/layout/process4"/>
    <dgm:cxn modelId="{96DC9F5C-498D-4C9A-9330-DC9476699767}" type="presParOf" srcId="{73505428-7FB4-9445-A8EC-9E53F8051833}" destId="{8861396F-4F80-1949-97A7-CA9286FE350B}" srcOrd="0" destOrd="0" presId="urn:microsoft.com/office/officeart/2005/8/layout/process4"/>
    <dgm:cxn modelId="{F2D698AF-3AAA-4C59-AF37-F65839E2FE1D}" type="presParOf" srcId="{B7F0B060-9CB7-7E41-B723-A4CFD981EC89}" destId="{B7612272-CD93-E04E-AC1D-B68F207428B7}" srcOrd="13" destOrd="0" presId="urn:microsoft.com/office/officeart/2005/8/layout/process4"/>
    <dgm:cxn modelId="{F9D1E536-49F1-469A-8B9B-813F723F0481}" type="presParOf" srcId="{B7F0B060-9CB7-7E41-B723-A4CFD981EC89}" destId="{86CB7E37-0270-FA45-8B24-A03586F19ACE}" srcOrd="14" destOrd="0" presId="urn:microsoft.com/office/officeart/2005/8/layout/process4"/>
    <dgm:cxn modelId="{6AD8E3EA-91D2-4B21-A512-3970AA6CA4B8}" type="presParOf" srcId="{86CB7E37-0270-FA45-8B24-A03586F19ACE}" destId="{8E8E96C2-4F36-1749-BDB3-46131329B4B5}" srcOrd="0" destOrd="0" presId="urn:microsoft.com/office/officeart/2005/8/layout/process4"/>
    <dgm:cxn modelId="{CE4CDE82-09A1-4FEB-A4C1-8466ED4A07E6}" type="presParOf" srcId="{B7F0B060-9CB7-7E41-B723-A4CFD981EC89}" destId="{1447AF3E-E6DA-5D45-8B21-A21A1207AEB5}" srcOrd="15" destOrd="0" presId="urn:microsoft.com/office/officeart/2005/8/layout/process4"/>
    <dgm:cxn modelId="{8668BAEE-29C8-450B-998F-ACA70D2C7399}" type="presParOf" srcId="{B7F0B060-9CB7-7E41-B723-A4CFD981EC89}" destId="{56CB6B94-7E70-C043-ADBF-B3C931176F34}" srcOrd="16" destOrd="0" presId="urn:microsoft.com/office/officeart/2005/8/layout/process4"/>
    <dgm:cxn modelId="{DF824D56-5C31-45F2-9E0A-18B3960A1F75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7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Courier New"/>
              <a:cs typeface="Courier New"/>
            </a:rPr>
            <a:t>lib.o</a:t>
          </a:r>
          <a:endParaRPr lang="en-US" b="1" dirty="0">
            <a:solidFill>
              <a:schemeClr val="tx1"/>
            </a:solidFill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88BB737C-85A4-4DF8-B6AB-A7E7D7A97A4B}" type="presOf" srcId="{6874B277-C05A-F04C-81F1-AFE82E7C694D}" destId="{B7F0B060-9CB7-7E41-B723-A4CFD981EC89}" srcOrd="0" destOrd="0" presId="urn:microsoft.com/office/officeart/2005/8/layout/process4"/>
    <dgm:cxn modelId="{BD996191-FB07-4E0E-91B3-D34E6FF726BA}" type="presOf" srcId="{6B03903D-2083-194D-BF86-7D5912BBB1D7}" destId="{E469AF61-9493-3B46-82D0-8B07D495B049}" srcOrd="0" destOrd="0" presId="urn:microsoft.com/office/officeart/2005/8/layout/process4"/>
    <dgm:cxn modelId="{A95D967C-FAE4-43A1-83D8-2ABBA77544E3}" type="presParOf" srcId="{B7F0B060-9CB7-7E41-B723-A4CFD981EC89}" destId="{D8650F80-DA51-1045-90D9-0B85668D54A1}" srcOrd="0" destOrd="0" presId="urn:microsoft.com/office/officeart/2005/8/layout/process4"/>
    <dgm:cxn modelId="{BA089B29-F884-407D-8681-90DC4EC061F5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8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tx1">
            <a:lumMod val="75000"/>
            <a:lumOff val="2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tx1">
            <a:lumMod val="75000"/>
            <a:lumOff val="2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tx1">
            <a:lumMod val="75000"/>
            <a:lumOff val="2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Memory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tx1">
            <a:lumMod val="75000"/>
            <a:lumOff val="2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tx1">
            <a:lumMod val="75000"/>
            <a:lumOff val="2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tx1">
            <a:lumMod val="75000"/>
            <a:lumOff val="2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tx1">
            <a:lumMod val="75000"/>
            <a:lumOff val="2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Loader</a:t>
          </a:r>
          <a:endParaRPr lang="en-US" dirty="0">
            <a:solidFill>
              <a:schemeClr val="tx1"/>
            </a:solidFill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33D7B328-3917-4DAC-96E3-0A79B887DD1F}" type="presOf" srcId="{F7CF5AB1-071E-E84C-B329-5536FFDCB271}" destId="{7AE1C772-9DBB-6441-BE15-0E1D3D6FE59C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710C25FC-69E9-410F-AFB5-CB4B45EAC608}" type="presOf" srcId="{E6A2FABE-CA65-FF46-827D-F94953C1F6DD}" destId="{0F6727B6-DD01-E94D-A473-7A95C2277833}" srcOrd="0" destOrd="0" presId="urn:microsoft.com/office/officeart/2005/8/layout/process4"/>
    <dgm:cxn modelId="{D3757CC0-6870-4BF1-A2C1-65378E94901A}" type="presOf" srcId="{9EEDC6EE-0E75-AD42-9AD4-6A3E98423EF6}" destId="{9C8D402F-1368-C044-A738-2DA9F17F3CC6}" srcOrd="0" destOrd="0" presId="urn:microsoft.com/office/officeart/2005/8/layout/process4"/>
    <dgm:cxn modelId="{1876EB22-6C1C-45BA-A691-5A3372FDBED5}" type="presOf" srcId="{6B03903D-2083-194D-BF86-7D5912BBB1D7}" destId="{9BE3E724-A622-1F42-8344-499FE3CB1213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213ABE34-838A-4A16-AF1C-45353D505D70}" type="presOf" srcId="{3D3E9305-B39C-9E47-8B0E-704DE21276A2}" destId="{0BF3E98C-8570-8B42-AC81-4CC700DE9808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BBB2C4DB-8241-49F7-9DB9-FA7B43B83B88}" type="presOf" srcId="{7B490873-3F8C-6C47-BCCE-B410429C0291}" destId="{8861396F-4F80-1949-97A7-CA9286FE350B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4F8A57A0-4B0A-46DE-A7AB-FC2FFE332971}" type="presOf" srcId="{0D15FB73-0BBB-714B-9BB0-C2B2726CD3E1}" destId="{8E8E96C2-4F36-1749-BDB3-46131329B4B5}" srcOrd="0" destOrd="0" presId="urn:microsoft.com/office/officeart/2005/8/layout/process4"/>
    <dgm:cxn modelId="{137AC6E5-0351-4819-919C-BDF8EE0249D4}" type="presOf" srcId="{AAECF816-E805-754C-9D44-383350129CB4}" destId="{7B12BA32-5DB0-C047-A0D4-1650BF6FB212}" srcOrd="0" destOrd="0" presId="urn:microsoft.com/office/officeart/2005/8/layout/process4"/>
    <dgm:cxn modelId="{6788D38C-530D-4450-8243-7B2239B78F95}" type="presOf" srcId="{7A703120-5E94-4E43-AFCE-8826D79E0752}" destId="{6CF617F3-BDBA-D747-8539-E57CDB546D4C}" srcOrd="0" destOrd="0" presId="urn:microsoft.com/office/officeart/2005/8/layout/process4"/>
    <dgm:cxn modelId="{C57969B6-FA97-40AA-B4C7-69589BD35205}" type="presOf" srcId="{6874B277-C05A-F04C-81F1-AFE82E7C694D}" destId="{B7F0B060-9CB7-7E41-B723-A4CFD981EC89}" srcOrd="0" destOrd="0" presId="urn:microsoft.com/office/officeart/2005/8/layout/process4"/>
    <dgm:cxn modelId="{53C924C4-C78E-4F4B-AA32-EA183D847D64}" type="presParOf" srcId="{B7F0B060-9CB7-7E41-B723-A4CFD981EC89}" destId="{B0D0E4A9-CEEB-6746-9751-6C5AC61544C0}" srcOrd="0" destOrd="0" presId="urn:microsoft.com/office/officeart/2005/8/layout/process4"/>
    <dgm:cxn modelId="{7550BA0E-B6E1-4000-96C1-53E2E822516C}" type="presParOf" srcId="{B0D0E4A9-CEEB-6746-9751-6C5AC61544C0}" destId="{9C8D402F-1368-C044-A738-2DA9F17F3CC6}" srcOrd="0" destOrd="0" presId="urn:microsoft.com/office/officeart/2005/8/layout/process4"/>
    <dgm:cxn modelId="{962745DB-8E2D-4B2C-A525-CA2AFCC05A82}" type="presParOf" srcId="{B7F0B060-9CB7-7E41-B723-A4CFD981EC89}" destId="{71A0E934-7612-6845-8F99-DAFB9FA1977C}" srcOrd="1" destOrd="0" presId="urn:microsoft.com/office/officeart/2005/8/layout/process4"/>
    <dgm:cxn modelId="{F40F88F3-5B4E-4392-91DB-D2666627A93E}" type="presParOf" srcId="{B7F0B060-9CB7-7E41-B723-A4CFD981EC89}" destId="{AEACEC9F-8E0C-314B-846C-60AB9667B250}" srcOrd="2" destOrd="0" presId="urn:microsoft.com/office/officeart/2005/8/layout/process4"/>
    <dgm:cxn modelId="{F6FD8871-C106-4DA5-AF21-FA6ECE5364D2}" type="presParOf" srcId="{AEACEC9F-8E0C-314B-846C-60AB9667B250}" destId="{7B12BA32-5DB0-C047-A0D4-1650BF6FB212}" srcOrd="0" destOrd="0" presId="urn:microsoft.com/office/officeart/2005/8/layout/process4"/>
    <dgm:cxn modelId="{FC5EA28A-7524-465A-A709-93E9B7568BEF}" type="presParOf" srcId="{B7F0B060-9CB7-7E41-B723-A4CFD981EC89}" destId="{8E0656CC-EAD5-064F-B087-AAD2461BB8B3}" srcOrd="3" destOrd="0" presId="urn:microsoft.com/office/officeart/2005/8/layout/process4"/>
    <dgm:cxn modelId="{05DDA817-8D8F-4AA7-A3AB-D9E277FC7FB0}" type="presParOf" srcId="{B7F0B060-9CB7-7E41-B723-A4CFD981EC89}" destId="{8D394CE5-702C-124D-8669-24721F7FC071}" srcOrd="4" destOrd="0" presId="urn:microsoft.com/office/officeart/2005/8/layout/process4"/>
    <dgm:cxn modelId="{C860CC49-505B-41E9-BAC3-E181AA43B18F}" type="presParOf" srcId="{8D394CE5-702C-124D-8669-24721F7FC071}" destId="{0BF3E98C-8570-8B42-AC81-4CC700DE9808}" srcOrd="0" destOrd="0" presId="urn:microsoft.com/office/officeart/2005/8/layout/process4"/>
    <dgm:cxn modelId="{B43630E6-44F2-4686-AF3E-91818B71CDB1}" type="presParOf" srcId="{B7F0B060-9CB7-7E41-B723-A4CFD981EC89}" destId="{965CCB3D-734A-E140-9CC4-28A7D8FC2BB1}" srcOrd="5" destOrd="0" presId="urn:microsoft.com/office/officeart/2005/8/layout/process4"/>
    <dgm:cxn modelId="{23B36B44-AE84-4D87-A9F6-6148481920A8}" type="presParOf" srcId="{B7F0B060-9CB7-7E41-B723-A4CFD981EC89}" destId="{06147846-209D-B742-B056-CDEABBF24055}" srcOrd="6" destOrd="0" presId="urn:microsoft.com/office/officeart/2005/8/layout/process4"/>
    <dgm:cxn modelId="{5D95A7BF-057B-40C6-803B-72B4F5A3B4A9}" type="presParOf" srcId="{06147846-209D-B742-B056-CDEABBF24055}" destId="{7AE1C772-9DBB-6441-BE15-0E1D3D6FE59C}" srcOrd="0" destOrd="0" presId="urn:microsoft.com/office/officeart/2005/8/layout/process4"/>
    <dgm:cxn modelId="{10CD3C00-7FC3-4832-A4AF-265501AC3D06}" type="presParOf" srcId="{B7F0B060-9CB7-7E41-B723-A4CFD981EC89}" destId="{979A61D6-0C81-FE40-A5AE-EED2D9248FDA}" srcOrd="7" destOrd="0" presId="urn:microsoft.com/office/officeart/2005/8/layout/process4"/>
    <dgm:cxn modelId="{5D7C1FF9-46EF-424C-B367-747DC47B4D63}" type="presParOf" srcId="{B7F0B060-9CB7-7E41-B723-A4CFD981EC89}" destId="{71F1C9E9-2347-E547-849F-4421607881AC}" srcOrd="8" destOrd="0" presId="urn:microsoft.com/office/officeart/2005/8/layout/process4"/>
    <dgm:cxn modelId="{85CEB144-3586-4C98-B619-027FFE388631}" type="presParOf" srcId="{71F1C9E9-2347-E547-849F-4421607881AC}" destId="{9BE3E724-A622-1F42-8344-499FE3CB1213}" srcOrd="0" destOrd="0" presId="urn:microsoft.com/office/officeart/2005/8/layout/process4"/>
    <dgm:cxn modelId="{948002B0-2955-49F2-B4BD-05F7E10A0D29}" type="presParOf" srcId="{B7F0B060-9CB7-7E41-B723-A4CFD981EC89}" destId="{C493CD63-1571-9E43-BF69-41F258302629}" srcOrd="9" destOrd="0" presId="urn:microsoft.com/office/officeart/2005/8/layout/process4"/>
    <dgm:cxn modelId="{3EED81B3-7BA9-4DD8-AFBD-EE116C4EF704}" type="presParOf" srcId="{B7F0B060-9CB7-7E41-B723-A4CFD981EC89}" destId="{97001315-234F-A54F-AC68-B6F97AD7D208}" srcOrd="10" destOrd="0" presId="urn:microsoft.com/office/officeart/2005/8/layout/process4"/>
    <dgm:cxn modelId="{3721BD41-10EE-496B-9447-6F93E8F0F97B}" type="presParOf" srcId="{97001315-234F-A54F-AC68-B6F97AD7D208}" destId="{6CF617F3-BDBA-D747-8539-E57CDB546D4C}" srcOrd="0" destOrd="0" presId="urn:microsoft.com/office/officeart/2005/8/layout/process4"/>
    <dgm:cxn modelId="{BF64022D-B957-4E61-A8E1-1D7AEDC8728D}" type="presParOf" srcId="{B7F0B060-9CB7-7E41-B723-A4CFD981EC89}" destId="{168654CF-17DC-EB42-A308-BCC6A9B24CEA}" srcOrd="11" destOrd="0" presId="urn:microsoft.com/office/officeart/2005/8/layout/process4"/>
    <dgm:cxn modelId="{2EA13FF1-2987-4929-9040-976027E1EE6F}" type="presParOf" srcId="{B7F0B060-9CB7-7E41-B723-A4CFD981EC89}" destId="{73505428-7FB4-9445-A8EC-9E53F8051833}" srcOrd="12" destOrd="0" presId="urn:microsoft.com/office/officeart/2005/8/layout/process4"/>
    <dgm:cxn modelId="{DCAB4916-E58C-4525-B67B-B65DEA963823}" type="presParOf" srcId="{73505428-7FB4-9445-A8EC-9E53F8051833}" destId="{8861396F-4F80-1949-97A7-CA9286FE350B}" srcOrd="0" destOrd="0" presId="urn:microsoft.com/office/officeart/2005/8/layout/process4"/>
    <dgm:cxn modelId="{765F854B-944A-4693-B70D-79A5025C2DB3}" type="presParOf" srcId="{B7F0B060-9CB7-7E41-B723-A4CFD981EC89}" destId="{B7612272-CD93-E04E-AC1D-B68F207428B7}" srcOrd="13" destOrd="0" presId="urn:microsoft.com/office/officeart/2005/8/layout/process4"/>
    <dgm:cxn modelId="{525D7CCD-4912-4FAC-A795-778569B2BCAD}" type="presParOf" srcId="{B7F0B060-9CB7-7E41-B723-A4CFD981EC89}" destId="{86CB7E37-0270-FA45-8B24-A03586F19ACE}" srcOrd="14" destOrd="0" presId="urn:microsoft.com/office/officeart/2005/8/layout/process4"/>
    <dgm:cxn modelId="{415B2712-22F3-4726-B61A-B8305AF0CE74}" type="presParOf" srcId="{86CB7E37-0270-FA45-8B24-A03586F19ACE}" destId="{8E8E96C2-4F36-1749-BDB3-46131329B4B5}" srcOrd="0" destOrd="0" presId="urn:microsoft.com/office/officeart/2005/8/layout/process4"/>
    <dgm:cxn modelId="{1381F428-755C-41E4-9D34-771E09114FF5}" type="presParOf" srcId="{B7F0B060-9CB7-7E41-B723-A4CFD981EC89}" destId="{1447AF3E-E6DA-5D45-8B21-A21A1207AEB5}" srcOrd="15" destOrd="0" presId="urn:microsoft.com/office/officeart/2005/8/layout/process4"/>
    <dgm:cxn modelId="{6BFE54E6-7738-4E28-B51E-DDCC2234EAB5}" type="presParOf" srcId="{B7F0B060-9CB7-7E41-B723-A4CFD981EC89}" destId="{56CB6B94-7E70-C043-ADBF-B3C931176F34}" srcOrd="16" destOrd="0" presId="urn:microsoft.com/office/officeart/2005/8/layout/process4"/>
    <dgm:cxn modelId="{4AD80245-60F4-4BC1-A8FC-35E3CA1D6EAF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9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tx1">
            <a:lumMod val="75000"/>
            <a:lumOff val="2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24652D68-37AE-4DD5-B4E3-91EAF16A6B24}" type="presOf" srcId="{6874B277-C05A-F04C-81F1-AFE82E7C694D}" destId="{B7F0B060-9CB7-7E41-B723-A4CFD981EC89}" srcOrd="0" destOrd="0" presId="urn:microsoft.com/office/officeart/2005/8/layout/process4"/>
    <dgm:cxn modelId="{3D299DE5-10B0-4059-8A70-6D079CA1FCB2}" type="presOf" srcId="{6B03903D-2083-194D-BF86-7D5912BBB1D7}" destId="{E469AF61-9493-3B46-82D0-8B07D495B049}" srcOrd="0" destOrd="0" presId="urn:microsoft.com/office/officeart/2005/8/layout/process4"/>
    <dgm:cxn modelId="{53BAD001-1A1F-41ED-B460-289CC75D625F}" type="presParOf" srcId="{B7F0B060-9CB7-7E41-B723-A4CFD981EC89}" destId="{D8650F80-DA51-1045-90D9-0B85668D54A1}" srcOrd="0" destOrd="0" presId="urn:microsoft.com/office/officeart/2005/8/layout/process4"/>
    <dgm:cxn modelId="{6AD5B795-61A3-4A85-B331-0335B2A93442}" type="presParOf" srcId="{D8650F80-DA51-1045-90D9-0B85668D54A1}" destId="{E469AF61-9493-3B46-82D0-8B07D495B049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Memory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Loader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a.out</a:t>
          </a:r>
          <a:endParaRPr lang="en-US" sz="17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Linker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foo.o</a:t>
          </a:r>
          <a:endParaRPr lang="en-US" sz="17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Assembler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foo.s</a:t>
          </a:r>
          <a:endParaRPr lang="en-US" sz="17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Compiler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foo.c</a:t>
          </a:r>
          <a:endParaRPr lang="en-US" sz="17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 rot="10800000">
        <a:off x="0" y="1894"/>
        <a:ext cx="4114800" cy="4964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lib.o</a:t>
          </a:r>
          <a:endParaRPr lang="en-US" sz="18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>
        <a:off x="533751" y="0"/>
        <a:ext cx="990249" cy="609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Memory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Loader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a.out</a:t>
          </a:r>
          <a:endParaRPr lang="en-US" sz="17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Linker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foo.o</a:t>
          </a:r>
          <a:endParaRPr lang="en-US" sz="17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Assembler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1"/>
              </a:solidFill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solidFill>
                <a:schemeClr val="bg1"/>
              </a:solidFill>
              <a:latin typeface="Courier New"/>
              <a:cs typeface="Courier New"/>
            </a:rPr>
            <a:t>foo.s</a:t>
          </a:r>
          <a:endParaRPr lang="en-US" sz="1700" b="1" kern="1200" dirty="0">
            <a:solidFill>
              <a:schemeClr val="bg1"/>
            </a:solidFill>
            <a:latin typeface="Courier New"/>
            <a:cs typeface="Courier New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1"/>
              </a:solidFill>
              <a:latin typeface="18 VAG Rounded Bold   07390"/>
              <a:cs typeface="18 vag rounded bold"/>
            </a:rPr>
            <a:t>Compiler</a:t>
          </a:r>
          <a:endParaRPr lang="en-US" sz="1700" kern="1200" dirty="0">
            <a:solidFill>
              <a:schemeClr val="bg1"/>
            </a:solidFill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1"/>
              </a:solidFill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solidFill>
                <a:schemeClr val="bg1"/>
              </a:solidFill>
              <a:latin typeface="Courier New"/>
              <a:cs typeface="Courier New"/>
            </a:rPr>
            <a:t>foo.c</a:t>
          </a:r>
          <a:endParaRPr lang="en-US" sz="1700" b="1" kern="1200" dirty="0">
            <a:solidFill>
              <a:schemeClr val="bg1"/>
            </a:solidFill>
            <a:latin typeface="Courier New"/>
            <a:cs typeface="Courier New"/>
          </a:endParaRPr>
        </a:p>
      </dsp:txBody>
      <dsp:txXfrm rot="10800000">
        <a:off x="0" y="1894"/>
        <a:ext cx="4114800" cy="4964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lib.o</a:t>
          </a:r>
          <a:endParaRPr lang="en-US" sz="18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>
        <a:off x="533751" y="0"/>
        <a:ext cx="990249" cy="609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Memory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Loader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solidFill>
                <a:schemeClr val="tx1"/>
              </a:solidFill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a.out</a:t>
          </a:r>
          <a:endParaRPr lang="en-US" sz="17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Linker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4964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Courier New"/>
              <a:cs typeface="Courier New"/>
            </a:rPr>
            <a:t>lib.o</a:t>
          </a:r>
          <a:endParaRPr lang="en-US" sz="1800" b="1" kern="1200" dirty="0">
            <a:solidFill>
              <a:schemeClr val="tx1"/>
            </a:solidFill>
            <a:latin typeface="Courier New"/>
            <a:cs typeface="Courier New"/>
          </a:endParaRPr>
        </a:p>
      </dsp:txBody>
      <dsp:txXfrm>
        <a:off x="533751" y="0"/>
        <a:ext cx="990249" cy="6096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Memory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18 VAG Rounded Bold   07390"/>
              <a:cs typeface="18 vag rounded bold"/>
            </a:rPr>
            <a:t>Loader</a:t>
          </a:r>
          <a:endParaRPr lang="en-US" sz="1700" kern="1200" dirty="0">
            <a:solidFill>
              <a:schemeClr val="tx1"/>
            </a:solidFill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4964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tx1">
            <a:lumMod val="75000"/>
            <a:lumOff val="2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Courier New"/>
              <a:cs typeface="Courier New"/>
            </a:rPr>
            <a:t>lib.o</a:t>
          </a:r>
          <a:endParaRPr lang="en-US" sz="1800" b="1" kern="1200" dirty="0">
            <a:latin typeface="Courier New"/>
            <a:cs typeface="Courier New"/>
          </a:endParaRPr>
        </a:p>
      </dsp:txBody>
      <dsp:txXfrm>
        <a:off x="533751" y="0"/>
        <a:ext cx="990249" cy="60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684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673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ova.cs.berkeley.edu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4" Type="http://schemas.openxmlformats.org/officeDocument/2006/relationships/hyperlink" Target="mailto:cs61c@nova.cs.berkeley.edu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dirty="0">
              <a:solidFill>
                <a:schemeClr val="folHlink"/>
              </a:solidFill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0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0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2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8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0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0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2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2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dirty="0">
              <a:solidFill>
                <a:schemeClr val="folHlink"/>
              </a:solidFill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45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9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 sits in an external file that needs to be linked in!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1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1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1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1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r>
              <a:rPr lang="en-US" dirty="0" smtClean="0"/>
              <a:t>We don’t know the final absolute addresses for l.str, r.str, and </a:t>
            </a:r>
            <a:r>
              <a:rPr lang="en-US" dirty="0" err="1" smtClean="0"/>
              <a:t>printf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r>
              <a:rPr lang="en-US" dirty="0" smtClean="0"/>
              <a:t>Branching addresses within</a:t>
            </a:r>
            <a:r>
              <a:rPr lang="en-US" baseline="0" dirty="0" smtClean="0"/>
              <a:t> the same file won’t change during linking, so we can set them now.</a:t>
            </a:r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3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9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9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81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09" rIns="91421" bIns="4570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Login into lab computer and try gcc-mips</a:t>
            </a:r>
          </a:p>
          <a:p>
            <a:endParaRPr lang="en-US" smtClean="0"/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tried to build gcc on a mac machine today, but failed even after applying Scott's patches.  I think it will take more time to port the toolchain to snow leopard, but I can get it working before next week's lab.  In the meantime you can login to </a:t>
            </a:r>
            <a:r>
              <a:rPr lang="en-US" sz="1200" u="sng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nova.cs.berkeley.edu and use mips-gcc.</a:t>
            </a:r>
            <a:endParaRPr lang="en-US" sz="1200" u="sng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u="sng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u="sng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61C</a:t>
            </a:r>
            <a:r>
              <a:rPr lang="en-US" sz="1200" u="sng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password</a:t>
            </a:r>
            <a:endParaRPr lang="en-US" sz="1200" u="sng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u="sng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 ssh </a:t>
            </a:r>
            <a:r>
              <a:rPr lang="en-US" sz="1200" u="sng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cs61c@nova.cs.berkeley.edu</a:t>
            </a:r>
            <a:endParaRPr lang="en-US" sz="1200" u="sng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 mips-gcc -S test.c (assuming you have test.c)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 cat test.c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will use these directives in MARS.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34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subu</a:t>
            </a:r>
            <a:r>
              <a:rPr lang="en-US" dirty="0" smtClean="0"/>
              <a:t> pseudo-instruction</a:t>
            </a:r>
            <a:r>
              <a:rPr lang="en-US" baseline="0" dirty="0" smtClean="0"/>
              <a:t> can be used with either immediate or register as 3</a:t>
            </a:r>
            <a:r>
              <a:rPr lang="en-US" baseline="30000" dirty="0" smtClean="0"/>
              <a:t>rd</a:t>
            </a:r>
            <a:r>
              <a:rPr lang="en-US" baseline="0" dirty="0" smtClean="0"/>
              <a:t> operand.</a:t>
            </a:r>
          </a:p>
          <a:p>
            <a:r>
              <a:rPr lang="en-US" dirty="0" err="1" smtClean="0"/>
              <a:t>sd</a:t>
            </a:r>
            <a:r>
              <a:rPr lang="en-US" dirty="0" smtClean="0"/>
              <a:t> is “store </a:t>
            </a:r>
            <a:r>
              <a:rPr lang="en-US" dirty="0" err="1" smtClean="0"/>
              <a:t>doubleword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ble</a:t>
            </a:r>
            <a:r>
              <a:rPr lang="en-US" dirty="0" smtClean="0"/>
              <a:t> is “branch if less or equal”</a:t>
            </a:r>
          </a:p>
          <a:p>
            <a:r>
              <a:rPr lang="en-US" dirty="0" smtClean="0"/>
              <a:t>la is “load address”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58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</a:t>
            </a:r>
            <a:r>
              <a:rPr lang="en-US" baseline="0" dirty="0" smtClean="0"/>
              <a:t> a problem because the program is read sequentially from top to bottom.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35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8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8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5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45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Image" r:id="rId3" imgW="10057143" imgH="1269841" progId="">
                  <p:embed/>
                </p:oleObj>
              </mc:Choice>
              <mc:Fallback>
                <p:oleObj name="Image" r:id="rId3" imgW="10057143" imgH="1269841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781800"/>
                        <a:ext cx="9144000" cy="8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2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3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3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3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9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7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3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8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gcc.gnu.org/onlinedocs/gcc/Optimize-Options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ynamic_link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Instructor:</a:t>
            </a:r>
            <a:r>
              <a:rPr lang="en-US" dirty="0" smtClean="0">
                <a:solidFill>
                  <a:schemeClr val="tx1"/>
                </a:solidFill>
              </a:rPr>
              <a:t>  Justin Hsia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6/28/2012</a:t>
            </a:r>
            <a:endParaRPr lang="en-US" dirty="0">
              <a:latin typeface="+mj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2012 -- Lecture #8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latin typeface="+mj-lt"/>
              </a:rPr>
              <a:pPr/>
              <a:t>1</a:t>
            </a:fld>
            <a:endParaRPr lang="en-US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endParaRPr lang="en-US" sz="3556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 </a:t>
            </a:r>
            <a:r>
              <a:rPr lang="en-US" i="1" dirty="0" smtClean="0"/>
              <a:t>Running a Program</a:t>
            </a:r>
          </a:p>
        </p:txBody>
      </p:sp>
    </p:spTree>
    <p:extLst>
      <p:ext uri="{BB962C8B-B14F-4D97-AF65-F5344CB8AC3E}">
        <p14:creationId xmlns:p14="http://schemas.microsoft.com/office/powerpoint/2010/main" val="385242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val="2063631914"/>
              </p:ext>
            </p:extLst>
          </p:nvPr>
        </p:nvGraphicFramePr>
        <p:xfrm>
          <a:off x="34290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6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 Translation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35" name="Diagram 34"/>
          <p:cNvGraphicFramePr/>
          <p:nvPr>
            <p:extLst>
              <p:ext uri="{D42A27DB-BD31-4B8C-83A1-F6EECF244321}">
                <p14:modId xmlns:p14="http://schemas.microsoft.com/office/powerpoint/2010/main" val="1073364893"/>
              </p:ext>
            </p:extLst>
          </p:nvPr>
        </p:nvGraphicFramePr>
        <p:xfrm>
          <a:off x="7388352" y="3813048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620" y="1828800"/>
            <a:ext cx="2926080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Steps to Starting a Program:</a:t>
            </a:r>
          </a:p>
          <a:p>
            <a:pPr marL="514350" indent="-514350">
              <a:spcBef>
                <a:spcPts val="1800"/>
              </a:spcBef>
              <a:buAutoNum type="arabicParenR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/>
              <a:t>ompiler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ssembler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L</a:t>
            </a:r>
            <a:r>
              <a:rPr lang="en-US" sz="2800" dirty="0" smtClean="0"/>
              <a:t>inker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L</a:t>
            </a:r>
            <a:r>
              <a:rPr lang="en-US" sz="2800" dirty="0" smtClean="0"/>
              <a:t>oader</a:t>
            </a: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2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 Translation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Recall:</a:t>
            </a:r>
            <a:r>
              <a:rPr lang="en-US" dirty="0" smtClean="0"/>
              <a:t>  A key feature of C is that it allows you to compile files </a:t>
            </a:r>
            <a:r>
              <a:rPr lang="en-US" i="1" dirty="0" smtClean="0"/>
              <a:t>separately</a:t>
            </a:r>
            <a:r>
              <a:rPr lang="en-US" dirty="0" smtClean="0"/>
              <a:t>, later combining them into a single executable</a:t>
            </a:r>
          </a:p>
          <a:p>
            <a:r>
              <a:rPr lang="en-US" dirty="0" smtClean="0"/>
              <a:t>What can be accessed across files?</a:t>
            </a:r>
          </a:p>
          <a:p>
            <a:pPr lvl="1"/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Static/global variables</a:t>
            </a:r>
          </a:p>
          <a:p>
            <a:r>
              <a:rPr lang="en-US" dirty="0" smtClean="0"/>
              <a:t>We will cover how the C.A.L.L. process allows us to do this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1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b="1" dirty="0"/>
              <a:t>Input:</a:t>
            </a:r>
            <a:r>
              <a:rPr lang="en-US" dirty="0"/>
              <a:t> </a:t>
            </a:r>
            <a:r>
              <a:rPr lang="en-US" dirty="0" smtClean="0"/>
              <a:t> High-level language (HLL) code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(e.g</a:t>
            </a:r>
            <a:r>
              <a:rPr lang="en-US" dirty="0" smtClean="0"/>
              <a:t>. </a:t>
            </a:r>
            <a:r>
              <a:rPr lang="en-US" dirty="0"/>
              <a:t>C, Java </a:t>
            </a:r>
            <a:r>
              <a:rPr lang="en-US" dirty="0" smtClean="0"/>
              <a:t>in files such as </a:t>
            </a:r>
            <a:r>
              <a:rPr lang="en-US" sz="3000" dirty="0" err="1" smtClean="0">
                <a:latin typeface="Courier New" pitchFamily="-65" charset="0"/>
              </a:rPr>
              <a:t>foo.c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b="1" dirty="0"/>
              <a:t>Output:</a:t>
            </a:r>
            <a:r>
              <a:rPr lang="en-US" dirty="0"/>
              <a:t> </a:t>
            </a:r>
            <a:r>
              <a:rPr lang="en-US" dirty="0" smtClean="0"/>
              <a:t> Assembly </a:t>
            </a:r>
            <a:r>
              <a:rPr lang="en-US" dirty="0"/>
              <a:t>Language Code</a:t>
            </a:r>
            <a:br>
              <a:rPr lang="en-US" dirty="0"/>
            </a:br>
            <a:r>
              <a:rPr lang="en-US" dirty="0"/>
              <a:t>(e.g</a:t>
            </a:r>
            <a:r>
              <a:rPr lang="en-US" dirty="0" smtClean="0"/>
              <a:t>. </a:t>
            </a:r>
            <a:r>
              <a:rPr lang="en-US" sz="3000" dirty="0" err="1">
                <a:latin typeface="Courier New" pitchFamily="-65" charset="0"/>
              </a:rPr>
              <a:t>foo.s</a:t>
            </a:r>
            <a:r>
              <a:rPr lang="en-US" dirty="0"/>
              <a:t> for MIPS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Note that the output </a:t>
            </a:r>
            <a:r>
              <a:rPr lang="en-US" i="1" dirty="0"/>
              <a:t>may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contain </a:t>
            </a:r>
            <a:r>
              <a:rPr lang="en-US" dirty="0" smtClean="0"/>
              <a:t>pseudo-instructions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Compiler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2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Compilers Are Non-Trivial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a whole course about them – CS164</a:t>
            </a:r>
          </a:p>
          <a:p>
            <a:pPr lvl="1"/>
            <a:r>
              <a:rPr lang="en-US" dirty="0" smtClean="0"/>
              <a:t>We won’t go into further detail in this course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Some examples of the task’s complexity:</a:t>
            </a:r>
          </a:p>
          <a:p>
            <a:pPr lvl="1"/>
            <a:r>
              <a:rPr lang="en-US" dirty="0" smtClean="0"/>
              <a:t>Operator precedence:  2 + 3 * 4</a:t>
            </a:r>
          </a:p>
          <a:p>
            <a:pPr lvl="1"/>
            <a:r>
              <a:rPr lang="en-US" dirty="0" smtClean="0"/>
              <a:t>Operator </a:t>
            </a:r>
            <a:r>
              <a:rPr lang="en-US" dirty="0" err="1" smtClean="0"/>
              <a:t>associativity</a:t>
            </a:r>
            <a:r>
              <a:rPr lang="en-US" dirty="0" smtClean="0"/>
              <a:t>:  a = b = c;</a:t>
            </a:r>
          </a:p>
          <a:p>
            <a:pPr lvl="1"/>
            <a:r>
              <a:rPr lang="en-US" dirty="0" smtClean="0"/>
              <a:t>Determining locally whether a program is valid</a:t>
            </a:r>
          </a:p>
          <a:p>
            <a:pPr lvl="2"/>
            <a:r>
              <a:rPr lang="en-US" dirty="0" smtClean="0"/>
              <a:t>if (a) { if (b) { … /*long distance*/ … } } } //extra bracket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4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Compiler Optimization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dirty="0" smtClean="0"/>
              <a:t> compiler options</a:t>
            </a:r>
          </a:p>
          <a:p>
            <a:pPr lvl="1"/>
            <a:r>
              <a:rPr lang="en-US" dirty="0" smtClean="0"/>
              <a:t>Level of optimization specified by the flag capital ‘O’ followed by a number (i.e.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–O1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default is equivalent to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–O0</a:t>
            </a:r>
            <a:r>
              <a:rPr lang="en-US" dirty="0" smtClean="0"/>
              <a:t> (no optimization) and goes up to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–O3</a:t>
            </a:r>
            <a:r>
              <a:rPr lang="en-US" dirty="0" smtClean="0"/>
              <a:t> (heavy optimization)</a:t>
            </a:r>
          </a:p>
          <a:p>
            <a:r>
              <a:rPr lang="en-US" dirty="0" smtClean="0"/>
              <a:t>Trade-off is between compilation speed and output file size/performance</a:t>
            </a:r>
          </a:p>
          <a:p>
            <a:r>
              <a:rPr lang="en-US" dirty="0" smtClean="0"/>
              <a:t>For </a:t>
            </a:r>
            <a:r>
              <a:rPr lang="en-US" dirty="0"/>
              <a:t>more details, see:  </a:t>
            </a:r>
            <a:r>
              <a:rPr lang="en-US" sz="2400" dirty="0">
                <a:hlinkClick r:id="rId2"/>
              </a:rPr>
              <a:t>http://gcc.gnu.org/onlinedocs/gcc/Optimize-Options.html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8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Benefit of Compiler Optimization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program shown here:</a:t>
            </a:r>
          </a:p>
          <a:p>
            <a:pPr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BubbleSort.c</a:t>
            </a:r>
            <a:endParaRPr lang="en-US" sz="30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4000" dirty="0" smtClean="0"/>
          </a:p>
          <a:p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334933" y="1600200"/>
            <a:ext cx="4809067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#define ARRAY_SIZE 20000</a:t>
            </a:r>
          </a:p>
          <a:p>
            <a:pPr>
              <a:buNone/>
            </a:pPr>
            <a:r>
              <a:rPr lang="en-US" sz="2400" dirty="0" smtClean="0"/>
              <a:t>int main() {</a:t>
            </a:r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iarray</a:t>
            </a:r>
            <a:r>
              <a:rPr lang="en-US" sz="2400" dirty="0" smtClean="0"/>
              <a:t>[ARRAY_SIZE], x, y, holder;	</a:t>
            </a:r>
          </a:p>
          <a:p>
            <a:pPr>
              <a:buNone/>
            </a:pPr>
            <a:r>
              <a:rPr lang="en-US" sz="2400" dirty="0" smtClean="0"/>
              <a:t>   for(x = 0; x &lt; ARRAY_SIZE; x++)</a:t>
            </a:r>
          </a:p>
          <a:p>
            <a:pPr>
              <a:buNone/>
            </a:pPr>
            <a:r>
              <a:rPr lang="en-US" sz="2400" dirty="0" smtClean="0"/>
              <a:t>      for(y = 0; y &lt; ARRAY_SIZE-1; y++)</a:t>
            </a:r>
          </a:p>
          <a:p>
            <a:pPr>
              <a:buNone/>
            </a:pPr>
            <a:r>
              <a:rPr lang="en-US" sz="2400" dirty="0" smtClean="0"/>
              <a:t>         if(</a:t>
            </a:r>
            <a:r>
              <a:rPr lang="en-US" sz="2400" dirty="0" err="1" smtClean="0"/>
              <a:t>iarray</a:t>
            </a:r>
            <a:r>
              <a:rPr lang="en-US" sz="2400" dirty="0" smtClean="0"/>
              <a:t>[y] &gt; iarray[y+1]) {</a:t>
            </a:r>
          </a:p>
          <a:p>
            <a:pPr>
              <a:buNone/>
            </a:pPr>
            <a:r>
              <a:rPr lang="en-US" sz="2400" dirty="0" smtClean="0"/>
              <a:t>            holder = iarray[y+1];</a:t>
            </a:r>
          </a:p>
          <a:p>
            <a:pPr>
              <a:buNone/>
            </a:pPr>
            <a:r>
              <a:rPr lang="en-US" sz="2400" dirty="0" smtClean="0"/>
              <a:t>            </a:t>
            </a:r>
            <a:r>
              <a:rPr lang="en-US" sz="2400" dirty="0" err="1" smtClean="0"/>
              <a:t>iarray</a:t>
            </a:r>
            <a:r>
              <a:rPr lang="en-US" sz="2400" dirty="0" smtClean="0"/>
              <a:t>[y+1] = </a:t>
            </a:r>
            <a:r>
              <a:rPr lang="en-US" sz="2400" dirty="0" err="1" smtClean="0"/>
              <a:t>iarray</a:t>
            </a:r>
            <a:r>
              <a:rPr lang="en-US" sz="2400" dirty="0" smtClean="0"/>
              <a:t>[y];</a:t>
            </a:r>
          </a:p>
          <a:p>
            <a:pPr>
              <a:buNone/>
            </a:pPr>
            <a:r>
              <a:rPr lang="en-US" sz="2400" dirty="0" smtClean="0"/>
              <a:t>            </a:t>
            </a:r>
            <a:r>
              <a:rPr lang="en-US" sz="2400" dirty="0" err="1" smtClean="0"/>
              <a:t>iarray</a:t>
            </a:r>
            <a:r>
              <a:rPr lang="en-US" sz="2400" dirty="0" smtClean="0"/>
              <a:t>[y] = holder;</a:t>
            </a:r>
          </a:p>
          <a:p>
            <a:pPr>
              <a:buNone/>
            </a:pPr>
            <a:r>
              <a:rPr lang="en-US" sz="2400" dirty="0" smtClean="0"/>
              <a:t>         }</a:t>
            </a:r>
          </a:p>
          <a:p>
            <a:pPr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9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Unoptimized</a:t>
            </a:r>
            <a:r>
              <a:rPr lang="en-US" dirty="0" smtClean="0">
                <a:solidFill>
                  <a:schemeClr val="accent1"/>
                </a:solidFill>
              </a:rPr>
              <a:t> MIPS Code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1734" y="1261540"/>
            <a:ext cx="2099734" cy="498686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$L3: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$2,80016($sp)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slt</a:t>
            </a:r>
            <a:r>
              <a:rPr lang="en-US" sz="1400" dirty="0" smtClean="0"/>
              <a:t>     $3,$2,20000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bne</a:t>
            </a:r>
            <a:r>
              <a:rPr lang="en-US" sz="1400" dirty="0" smtClean="0"/>
              <a:t>     $3,$0,$L6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       $L4</a:t>
            </a:r>
          </a:p>
          <a:p>
            <a:pPr>
              <a:buNone/>
            </a:pPr>
            <a:r>
              <a:rPr lang="en-US" sz="1400" dirty="0" smtClean="0"/>
              <a:t>$L6:</a:t>
            </a:r>
          </a:p>
          <a:p>
            <a:pPr>
              <a:buNone/>
            </a:pPr>
            <a:r>
              <a:rPr lang="en-US" sz="1400" dirty="0" smtClean="0"/>
              <a:t>        .set    </a:t>
            </a:r>
            <a:r>
              <a:rPr lang="en-US" sz="1400" dirty="0" err="1" smtClean="0"/>
              <a:t>noreorder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nop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    .set    reorder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$0,80020($sp)</a:t>
            </a:r>
          </a:p>
          <a:p>
            <a:pPr>
              <a:buNone/>
            </a:pPr>
            <a:r>
              <a:rPr lang="en-US" sz="1400" dirty="0" smtClean="0"/>
              <a:t>$L7: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$2,80020($sp)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slt</a:t>
            </a:r>
            <a:r>
              <a:rPr lang="en-US" sz="1400" dirty="0" smtClean="0"/>
              <a:t>     $3,$2,19999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bne</a:t>
            </a:r>
            <a:r>
              <a:rPr lang="en-US" sz="1400" dirty="0" smtClean="0"/>
              <a:t>     $3,$0,$L10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       $L5</a:t>
            </a:r>
          </a:p>
          <a:p>
            <a:pPr>
              <a:buNone/>
            </a:pPr>
            <a:r>
              <a:rPr lang="en-US" sz="1400" dirty="0" smtClean="0"/>
              <a:t>$L10: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$2,80020($sp)</a:t>
            </a:r>
          </a:p>
          <a:p>
            <a:pPr>
              <a:buNone/>
            </a:pPr>
            <a:r>
              <a:rPr lang="en-US" sz="1400" dirty="0" smtClean="0"/>
              <a:t>        move    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$2,$3,2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$3,$sp,16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2133599" y="1312341"/>
            <a:ext cx="206586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$2,$3,$2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$4,80020($sp)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$3,$4,1</a:t>
            </a:r>
          </a:p>
          <a:p>
            <a:pPr>
              <a:buNone/>
            </a:pPr>
            <a:r>
              <a:rPr lang="en-US" sz="1400" dirty="0" smtClean="0"/>
              <a:t>        move    $4,$3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$3,$4,2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$4,$sp,16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$3,$4,$3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$2,0($2)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$3,0($3)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slt</a:t>
            </a:r>
            <a:r>
              <a:rPr lang="en-US" sz="1400" dirty="0" smtClean="0"/>
              <a:t>     $2,$3,$2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beq</a:t>
            </a:r>
            <a:r>
              <a:rPr lang="en-US" sz="1400" dirty="0" smtClean="0"/>
              <a:t>     $2,$0,$L9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$3,80020($sp)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$2,$3,1</a:t>
            </a:r>
          </a:p>
          <a:p>
            <a:pPr>
              <a:buNone/>
            </a:pPr>
            <a:r>
              <a:rPr lang="en-US" sz="1400" dirty="0" smtClean="0"/>
              <a:t>        move    $3,$2</a:t>
            </a:r>
          </a:p>
          <a:p>
            <a:pPr>
              <a:buNone/>
            </a:pPr>
            <a:r>
              <a:rPr lang="en-US" sz="1400" dirty="0" smtClean="0"/>
              <a:t>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$2,$3,2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$3,$sp,16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$2,$3,$2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$3,0($2)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$3,80024($sp) 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3996265" y="1380074"/>
            <a:ext cx="216746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$3,80020($sp)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$2,$3,1</a:t>
            </a:r>
          </a:p>
          <a:p>
            <a:pPr>
              <a:buNone/>
            </a:pPr>
            <a:r>
              <a:rPr lang="en-US" sz="1400" dirty="0" smtClean="0"/>
              <a:t>        move    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$2,$3,2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$3,$sp,16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$2,$3,$2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$3,80020($sp)</a:t>
            </a:r>
          </a:p>
          <a:p>
            <a:pPr>
              <a:buNone/>
            </a:pPr>
            <a:r>
              <a:rPr lang="en-US" sz="1400" dirty="0" smtClean="0"/>
              <a:t>        move    $4,$3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$3,$4,2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$4,$sp,16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$3,$4,$3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$4,0($3)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$4,0($2)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$2,80020($sp)</a:t>
            </a:r>
          </a:p>
          <a:p>
            <a:pPr>
              <a:buNone/>
            </a:pPr>
            <a:r>
              <a:rPr lang="en-US" sz="1400" dirty="0" smtClean="0"/>
              <a:t>       move    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$2,$3,2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$3,$sp,16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$2,$3,$2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$3,80024($sp)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$3,0($2)</a:t>
            </a:r>
          </a:p>
          <a:p>
            <a:pPr>
              <a:buNone/>
            </a:pPr>
            <a:endParaRPr lang="en-US" sz="1400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6417732" y="1227676"/>
            <a:ext cx="1964267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$L11:</a:t>
            </a:r>
          </a:p>
          <a:p>
            <a:pPr>
              <a:buNone/>
            </a:pPr>
            <a:r>
              <a:rPr lang="en-US" sz="1400" dirty="0" smtClean="0"/>
              <a:t>$L9: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$2,80020($sp)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$3,$2,1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$3,80020($sp)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       $L7</a:t>
            </a:r>
          </a:p>
          <a:p>
            <a:pPr>
              <a:buNone/>
            </a:pPr>
            <a:r>
              <a:rPr lang="en-US" sz="1400" dirty="0" smtClean="0"/>
              <a:t>$L8:</a:t>
            </a:r>
          </a:p>
          <a:p>
            <a:pPr>
              <a:buNone/>
            </a:pPr>
            <a:r>
              <a:rPr lang="en-US" sz="1400" dirty="0" smtClean="0"/>
              <a:t>$L5: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$2,80016($sp)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$3,$2,1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$3,80016($sp)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       $L3</a:t>
            </a:r>
          </a:p>
          <a:p>
            <a:pPr>
              <a:buNone/>
            </a:pPr>
            <a:r>
              <a:rPr lang="en-US" sz="1400" dirty="0" smtClean="0"/>
              <a:t>$L4:</a:t>
            </a:r>
          </a:p>
          <a:p>
            <a:pPr>
              <a:buNone/>
            </a:pPr>
            <a:r>
              <a:rPr lang="en-US" sz="1400" dirty="0" smtClean="0"/>
              <a:t>$L2: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li</a:t>
            </a:r>
            <a:r>
              <a:rPr lang="en-US" sz="1400" dirty="0" smtClean="0"/>
              <a:t>      $12,65536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ori</a:t>
            </a:r>
            <a:r>
              <a:rPr lang="en-US" sz="1400" dirty="0" smtClean="0"/>
              <a:t>     $12,$12,0x38b0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$13,$12,$sp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$sp,$sp,$12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       $31</a:t>
            </a:r>
          </a:p>
        </p:txBody>
      </p:sp>
    </p:spTree>
    <p:extLst>
      <p:ext uri="{BB962C8B-B14F-4D97-AF65-F5344CB8AC3E}">
        <p14:creationId xmlns:p14="http://schemas.microsoft.com/office/powerpoint/2010/main" val="180832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-O2</a:t>
            </a:r>
            <a:r>
              <a:rPr lang="en-US" dirty="0" smtClean="0">
                <a:solidFill>
                  <a:schemeClr val="accent1"/>
                </a:solidFill>
              </a:rPr>
              <a:t> Optimized MIPS Code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1734" y="1261540"/>
            <a:ext cx="2099734" cy="498686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dirty="0" err="1" smtClean="0"/>
              <a:t>li</a:t>
            </a:r>
            <a:r>
              <a:rPr lang="en-US" sz="1400" dirty="0" smtClean="0"/>
              <a:t>      $13,65536                       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ori</a:t>
            </a:r>
            <a:r>
              <a:rPr lang="en-US" sz="1400" dirty="0" smtClean="0"/>
              <a:t>     $13,$13,0x3890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$13,$13,$sp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$28,0($13)</a:t>
            </a:r>
          </a:p>
          <a:p>
            <a:pPr>
              <a:buNone/>
            </a:pPr>
            <a:r>
              <a:rPr lang="en-US" sz="1400" dirty="0" smtClean="0"/>
              <a:t>        move    $4,$0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$8,$sp,16</a:t>
            </a:r>
          </a:p>
          <a:p>
            <a:pPr>
              <a:buNone/>
            </a:pPr>
            <a:r>
              <a:rPr lang="en-US" sz="1400" dirty="0" smtClean="0"/>
              <a:t>$L6:</a:t>
            </a:r>
          </a:p>
          <a:p>
            <a:pPr>
              <a:buNone/>
            </a:pPr>
            <a:r>
              <a:rPr lang="en-US" sz="1400" dirty="0" smtClean="0"/>
              <a:t>        move    $3,$0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$9,$4,1</a:t>
            </a:r>
          </a:p>
          <a:p>
            <a:pPr>
              <a:buNone/>
            </a:pPr>
            <a:r>
              <a:rPr lang="en-US" sz="1400" dirty="0" smtClean="0"/>
              <a:t>        .p2align 3</a:t>
            </a:r>
          </a:p>
          <a:p>
            <a:pPr>
              <a:buNone/>
            </a:pPr>
            <a:r>
              <a:rPr lang="en-US" sz="1400" dirty="0" smtClean="0"/>
              <a:t>$L10: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$2,$3,2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$6,$8,$2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$7,$3,1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sll</a:t>
            </a:r>
            <a:r>
              <a:rPr lang="en-US" sz="1400" dirty="0" smtClean="0"/>
              <a:t>     $2,$7,2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$5,$8,$2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$3,0($6)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lw</a:t>
            </a:r>
            <a:r>
              <a:rPr lang="en-US" sz="1400" dirty="0" smtClean="0"/>
              <a:t>      $4,0($5)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1312341"/>
            <a:ext cx="206586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slt</a:t>
            </a:r>
            <a:r>
              <a:rPr lang="en-US" sz="1400" dirty="0" smtClean="0"/>
              <a:t>     $2,$4,$3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beq</a:t>
            </a:r>
            <a:r>
              <a:rPr lang="en-US" sz="1400" dirty="0" smtClean="0"/>
              <a:t>     $2,$0,$L9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$3,0($5)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sw</a:t>
            </a:r>
            <a:r>
              <a:rPr lang="en-US" sz="1400" dirty="0" smtClean="0"/>
              <a:t>      $4,0($6)</a:t>
            </a:r>
          </a:p>
          <a:p>
            <a:pPr>
              <a:buNone/>
            </a:pPr>
            <a:r>
              <a:rPr lang="en-US" sz="1400" dirty="0" smtClean="0"/>
              <a:t>$L9:</a:t>
            </a:r>
          </a:p>
          <a:p>
            <a:pPr>
              <a:buNone/>
            </a:pPr>
            <a:r>
              <a:rPr lang="en-US" sz="1400" dirty="0" smtClean="0"/>
              <a:t>        move    $3,$7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slt</a:t>
            </a:r>
            <a:r>
              <a:rPr lang="en-US" sz="1400" dirty="0" smtClean="0"/>
              <a:t>     $2,$3,19999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bne</a:t>
            </a:r>
            <a:r>
              <a:rPr lang="en-US" sz="1400" dirty="0" smtClean="0"/>
              <a:t>     $2,$0,$L10</a:t>
            </a:r>
          </a:p>
          <a:p>
            <a:pPr>
              <a:buNone/>
            </a:pPr>
            <a:r>
              <a:rPr lang="en-US" sz="1400" dirty="0" smtClean="0"/>
              <a:t>        move    $4,$9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slt</a:t>
            </a:r>
            <a:r>
              <a:rPr lang="en-US" sz="1400" dirty="0" smtClean="0"/>
              <a:t>     $2,$4,20000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bne</a:t>
            </a:r>
            <a:r>
              <a:rPr lang="en-US" sz="1400" dirty="0" smtClean="0"/>
              <a:t>     $2,$0,$L6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li</a:t>
            </a:r>
            <a:r>
              <a:rPr lang="en-US" sz="1400" dirty="0" smtClean="0"/>
              <a:t>      $12,65536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ori</a:t>
            </a:r>
            <a:r>
              <a:rPr lang="en-US" sz="1400" dirty="0" smtClean="0"/>
              <a:t>     $12,$12,0x38a0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$13,$12,$sp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addu</a:t>
            </a:r>
            <a:r>
              <a:rPr lang="en-US" sz="1400" dirty="0" smtClean="0"/>
              <a:t>    $sp,$sp,$12</a:t>
            </a:r>
          </a:p>
          <a:p>
            <a:pPr>
              <a:buNone/>
            </a:pPr>
            <a:r>
              <a:rPr lang="en-US" sz="1400" dirty="0" smtClean="0"/>
              <a:t>        </a:t>
            </a:r>
            <a:r>
              <a:rPr lang="en-US" sz="1400" dirty="0" err="1" smtClean="0"/>
              <a:t>j</a:t>
            </a:r>
            <a:r>
              <a:rPr lang="en-US" sz="1400" dirty="0" smtClean="0"/>
              <a:t>       $31</a:t>
            </a:r>
          </a:p>
          <a:p>
            <a:pPr>
              <a:buNone/>
            </a:pPr>
            <a:r>
              <a:rPr lang="en-US" sz="1400" dirty="0" smtClean="0"/>
              <a:t>        .</a:t>
            </a:r>
          </a:p>
        </p:txBody>
      </p:sp>
    </p:spTree>
    <p:extLst>
      <p:ext uri="{BB962C8B-B14F-4D97-AF65-F5344CB8AC3E}">
        <p14:creationId xmlns:p14="http://schemas.microsoft.com/office/powerpoint/2010/main" val="26081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Administrivia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End of the second week!</a:t>
            </a:r>
          </a:p>
          <a:p>
            <a:pPr lvl="1"/>
            <a:r>
              <a:rPr lang="en-US" dirty="0" smtClean="0"/>
              <a:t>The majority of the programming portion of this class is done! (other than SIMD/</a:t>
            </a:r>
            <a:r>
              <a:rPr lang="en-US" dirty="0" err="1" smtClean="0"/>
              <a:t>OpenMP</a:t>
            </a:r>
            <a:r>
              <a:rPr lang="en-US" dirty="0" smtClean="0"/>
              <a:t>)</a:t>
            </a:r>
          </a:p>
          <a:p>
            <a:r>
              <a:rPr lang="en-US" dirty="0" smtClean="0"/>
              <a:t>HW 2 due Sunday</a:t>
            </a:r>
          </a:p>
          <a:p>
            <a:pPr lvl="1"/>
            <a:r>
              <a:rPr lang="en-US" dirty="0" smtClean="0"/>
              <a:t>Remove extraneous output before you submit!</a:t>
            </a:r>
          </a:p>
          <a:p>
            <a:r>
              <a:rPr lang="en-US" dirty="0" smtClean="0"/>
              <a:t>Project 1 released tonight, due next Sunday</a:t>
            </a:r>
          </a:p>
          <a:p>
            <a:r>
              <a:rPr lang="en-US" dirty="0" smtClean="0"/>
              <a:t>Justin’s OH are normal this week</a:t>
            </a:r>
          </a:p>
          <a:p>
            <a:r>
              <a:rPr lang="en-US" dirty="0" smtClean="0"/>
              <a:t>Normal discussion on Wed next week (7/4) moved to Lab on Thurs (7/5)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9C933-9F44-4A20-B80A-76E6F92FA76A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1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542176802"/>
              </p:ext>
            </p:extLst>
          </p:nvPr>
        </p:nvGraphicFramePr>
        <p:xfrm>
          <a:off x="34290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1004301097"/>
              </p:ext>
            </p:extLst>
          </p:nvPr>
        </p:nvGraphicFramePr>
        <p:xfrm>
          <a:off x="7388352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199" y="1600200"/>
            <a:ext cx="2743200" cy="49377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Translation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Compiler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sz="32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Assembler</a:t>
            </a:r>
            <a:endParaRPr lang="en-US" sz="3200" dirty="0">
              <a:solidFill>
                <a:srgbClr val="FF0000"/>
              </a:solidFill>
            </a:endParaRP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/>
              <a:t>Linker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/>
              <a:t>Loader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Bonus 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315200" y="1307592"/>
            <a:ext cx="1584960" cy="1371600"/>
            <a:chOff x="6400800" y="1307592"/>
            <a:chExt cx="1584960" cy="1371600"/>
          </a:xfrm>
        </p:grpSpPr>
        <p:sp>
          <p:nvSpPr>
            <p:cNvPr id="11" name="TextBox 10"/>
            <p:cNvSpPr txBox="1"/>
            <p:nvPr/>
          </p:nvSpPr>
          <p:spPr>
            <a:xfrm>
              <a:off x="6766560" y="17526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18 VAG Rounded Bold   07390"/>
                </a:rPr>
                <a:t>CS164</a:t>
              </a:r>
              <a:endParaRPr lang="en-US" sz="2400" dirty="0">
                <a:latin typeface="18 VAG Rounded Bold   07390"/>
              </a:endParaRPr>
            </a:p>
          </p:txBody>
        </p:sp>
        <p:sp>
          <p:nvSpPr>
            <p:cNvPr id="12" name="Right Brace 11"/>
            <p:cNvSpPr/>
            <p:nvPr/>
          </p:nvSpPr>
          <p:spPr>
            <a:xfrm>
              <a:off x="6400800" y="1307592"/>
              <a:ext cx="365760" cy="1371600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68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 of Last Lecture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Instruction formats</a:t>
            </a:r>
            <a:r>
              <a:rPr lang="en-US" dirty="0" smtClean="0"/>
              <a:t> designed to be similar but still capable of handling all instructions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Branches move relative to current address, </a:t>
            </a:r>
            <a:br>
              <a:rPr lang="en-US" dirty="0" smtClean="0"/>
            </a:br>
            <a:r>
              <a:rPr lang="en-US" dirty="0" smtClean="0"/>
              <a:t>Jumps go directly to a specific address</a:t>
            </a:r>
          </a:p>
          <a:p>
            <a:pPr>
              <a:lnSpc>
                <a:spcPct val="85000"/>
              </a:lnSpc>
              <a:spcBef>
                <a:spcPts val="1800"/>
              </a:spcBef>
            </a:pPr>
            <a:r>
              <a:rPr lang="en-US" dirty="0" smtClean="0"/>
              <a:t>Assembly/Disassembly:  Use MIPS Green Sheet to convert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7" name="Group 43"/>
          <p:cNvGrpSpPr/>
          <p:nvPr/>
        </p:nvGrpSpPr>
        <p:grpSpPr>
          <a:xfrm>
            <a:off x="822960" y="2651760"/>
            <a:ext cx="7900416" cy="457200"/>
            <a:chOff x="457200" y="4572000"/>
            <a:chExt cx="7900416" cy="4572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0"/>
              <a:ext cx="148132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opcode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876288" y="4572000"/>
              <a:ext cx="148132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funct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38528" y="457200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rs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72968" y="457200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rt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407408" y="457200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rd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41848" y="457200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shamt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5" name="Group 50"/>
          <p:cNvGrpSpPr/>
          <p:nvPr/>
        </p:nvGrpSpPr>
        <p:grpSpPr>
          <a:xfrm>
            <a:off x="822960" y="3200400"/>
            <a:ext cx="7900416" cy="457200"/>
            <a:chOff x="621792" y="2834640"/>
            <a:chExt cx="7900416" cy="457200"/>
          </a:xfrm>
        </p:grpSpPr>
        <p:sp>
          <p:nvSpPr>
            <p:cNvPr id="18" name="Rectangle 17"/>
            <p:cNvSpPr/>
            <p:nvPr/>
          </p:nvSpPr>
          <p:spPr>
            <a:xfrm>
              <a:off x="621792" y="2834640"/>
              <a:ext cx="148132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opcode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03120" y="283464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rs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37560" y="283464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rt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72000" y="2834640"/>
              <a:ext cx="395020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immediate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3" name="Group 50"/>
          <p:cNvGrpSpPr/>
          <p:nvPr/>
        </p:nvGrpSpPr>
        <p:grpSpPr>
          <a:xfrm>
            <a:off x="822960" y="3749040"/>
            <a:ext cx="7900416" cy="457200"/>
            <a:chOff x="621792" y="2834640"/>
            <a:chExt cx="7900416" cy="457200"/>
          </a:xfrm>
        </p:grpSpPr>
        <p:sp>
          <p:nvSpPr>
            <p:cNvPr id="26" name="Rectangle 25"/>
            <p:cNvSpPr/>
            <p:nvPr/>
          </p:nvSpPr>
          <p:spPr>
            <a:xfrm>
              <a:off x="621792" y="2834640"/>
              <a:ext cx="148132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opcode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103120" y="2834640"/>
              <a:ext cx="641908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target address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74320" y="2633472"/>
            <a:ext cx="548640" cy="492443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3200" b="1" dirty="0" smtClean="0"/>
              <a:t>R:</a:t>
            </a:r>
            <a:endParaRPr lang="en-US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65760" y="3182112"/>
            <a:ext cx="457200" cy="492443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3200" b="1" dirty="0" smtClean="0"/>
              <a:t>I:</a:t>
            </a:r>
            <a:endParaRPr lang="en-US" sz="3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65760" y="3730752"/>
            <a:ext cx="457200" cy="492443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3200" b="1" dirty="0" smtClean="0"/>
              <a:t>J: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797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b="1" dirty="0"/>
              <a:t>Input:</a:t>
            </a:r>
            <a:r>
              <a:rPr lang="en-US" dirty="0"/>
              <a:t> </a:t>
            </a:r>
            <a:r>
              <a:rPr lang="en-US" dirty="0" smtClean="0"/>
              <a:t> Assembly language </a:t>
            </a:r>
            <a:r>
              <a:rPr lang="en-US" dirty="0"/>
              <a:t>c</a:t>
            </a:r>
            <a:r>
              <a:rPr lang="en-US" dirty="0" smtClean="0"/>
              <a:t>ode </a:t>
            </a:r>
            <a:r>
              <a:rPr lang="en-US" dirty="0"/>
              <a:t>(MAL)</a:t>
            </a:r>
            <a:br>
              <a:rPr lang="en-US" dirty="0"/>
            </a:br>
            <a:r>
              <a:rPr lang="en-US" dirty="0"/>
              <a:t>(e.g</a:t>
            </a:r>
            <a:r>
              <a:rPr lang="en-US" dirty="0" smtClean="0"/>
              <a:t>. </a:t>
            </a:r>
            <a:r>
              <a:rPr lang="en-US" sz="3000" dirty="0" err="1">
                <a:latin typeface="Courier New" pitchFamily="-65" charset="0"/>
              </a:rPr>
              <a:t>foo.s</a:t>
            </a:r>
            <a:r>
              <a:rPr lang="en-US" dirty="0"/>
              <a:t> for MIPS)</a:t>
            </a:r>
          </a:p>
          <a:p>
            <a:r>
              <a:rPr lang="en-US" b="1" dirty="0"/>
              <a:t>Output:</a:t>
            </a:r>
            <a:r>
              <a:rPr lang="en-US" dirty="0"/>
              <a:t> </a:t>
            </a:r>
            <a:r>
              <a:rPr lang="en-US" dirty="0" smtClean="0"/>
              <a:t> Object code (TAL), </a:t>
            </a:r>
            <a:r>
              <a:rPr lang="en-US" dirty="0"/>
              <a:t>information </a:t>
            </a:r>
            <a:r>
              <a:rPr lang="en-US" dirty="0" smtClean="0"/>
              <a:t>tables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(e.g</a:t>
            </a:r>
            <a:r>
              <a:rPr lang="en-US" dirty="0" smtClean="0"/>
              <a:t>. </a:t>
            </a:r>
            <a:r>
              <a:rPr lang="en-US" sz="3000" dirty="0" err="1">
                <a:latin typeface="Courier New" pitchFamily="-65" charset="0"/>
              </a:rPr>
              <a:t>foo.o</a:t>
            </a:r>
            <a:r>
              <a:rPr lang="en-US" dirty="0"/>
              <a:t> for MIPS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Object file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Reads </a:t>
            </a:r>
            <a:r>
              <a:rPr lang="en-US" dirty="0"/>
              <a:t>and </a:t>
            </a:r>
            <a:r>
              <a:rPr lang="en-US" dirty="0" smtClean="0"/>
              <a:t>uses </a:t>
            </a:r>
            <a:r>
              <a:rPr lang="en-US" dirty="0" smtClean="0">
                <a:solidFill>
                  <a:srgbClr val="FF0000"/>
                </a:solidFill>
              </a:rPr>
              <a:t>directives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Replaces pseudo-instructions</a:t>
            </a:r>
            <a:endParaRPr lang="en-US" dirty="0"/>
          </a:p>
          <a:p>
            <a:r>
              <a:rPr lang="en-US" dirty="0" smtClean="0"/>
              <a:t>Produces machine language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4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Give directions to assembler, but do not produce machine instructions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.text</a:t>
            </a:r>
            <a:r>
              <a:rPr lang="en-US" b="1" dirty="0"/>
              <a:t>:</a:t>
            </a:r>
            <a:r>
              <a:rPr lang="en-US" dirty="0"/>
              <a:t> Subsequent items put in user text segment (machine code)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.data</a:t>
            </a:r>
            <a:r>
              <a:rPr lang="en-US" b="1" dirty="0"/>
              <a:t>:</a:t>
            </a:r>
            <a:r>
              <a:rPr lang="en-US" dirty="0"/>
              <a:t> Subsequent items put in user data segment (binary rep of data in source file)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.</a:t>
            </a:r>
            <a:r>
              <a:rPr lang="en-US" dirty="0" err="1" smtClean="0">
                <a:solidFill>
                  <a:srgbClr val="FF0000"/>
                </a:solidFill>
                <a:latin typeface="Courier New" pitchFamily="-65" charset="0"/>
              </a:rPr>
              <a:t>globl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sym</a:t>
            </a:r>
            <a:r>
              <a:rPr lang="en-US" b="1" dirty="0"/>
              <a:t>:</a:t>
            </a:r>
            <a:r>
              <a:rPr lang="en-US" dirty="0"/>
              <a:t> declares </a:t>
            </a:r>
            <a:r>
              <a:rPr lang="en-US" dirty="0">
                <a:latin typeface="Courier New" pitchFamily="-65" charset="0"/>
              </a:rPr>
              <a:t>sym</a:t>
            </a:r>
            <a:r>
              <a:rPr lang="en-US" dirty="0"/>
              <a:t> global and can be referenced from other files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.</a:t>
            </a:r>
            <a:r>
              <a:rPr lang="en-US" dirty="0" err="1">
                <a:solidFill>
                  <a:srgbClr val="FF0000"/>
                </a:solidFill>
                <a:latin typeface="Courier New" pitchFamily="-65" charset="0"/>
              </a:rPr>
              <a:t>asciiz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-65" charset="0"/>
              </a:rPr>
              <a:t>str</a:t>
            </a:r>
            <a:r>
              <a:rPr lang="en-US" b="1" dirty="0"/>
              <a:t>:</a:t>
            </a:r>
            <a:r>
              <a:rPr lang="en-US" dirty="0"/>
              <a:t> Store the string </a:t>
            </a:r>
            <a:r>
              <a:rPr lang="en-US" dirty="0" err="1">
                <a:latin typeface="Courier New" pitchFamily="-65" charset="0"/>
              </a:rPr>
              <a:t>str</a:t>
            </a:r>
            <a:r>
              <a:rPr lang="en-US" dirty="0"/>
              <a:t> in memory and </a:t>
            </a:r>
            <a:r>
              <a:rPr lang="en-US" dirty="0" smtClean="0"/>
              <a:t>null-terminates </a:t>
            </a:r>
            <a:r>
              <a:rPr lang="en-US" dirty="0"/>
              <a:t>it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  <a:latin typeface="Courier New" pitchFamily="-65" charset="0"/>
              </a:rPr>
              <a:t>.word </a:t>
            </a:r>
            <a:r>
              <a:rPr lang="en-US" dirty="0" smtClean="0">
                <a:solidFill>
                  <a:srgbClr val="FF0000"/>
                </a:solidFill>
                <a:latin typeface="Courier New" pitchFamily="-65" charset="0"/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  <a:latin typeface="Courier New" pitchFamily="-65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Courier New" pitchFamily="-65" charset="0"/>
              </a:rPr>
              <a:t>…</a:t>
            </a:r>
            <a:r>
              <a:rPr lang="en-US" dirty="0" err="1" smtClean="0">
                <a:solidFill>
                  <a:srgbClr val="FF0000"/>
                </a:solidFill>
                <a:latin typeface="Courier New" pitchFamily="-65" charset="0"/>
              </a:rPr>
              <a:t>w</a:t>
            </a:r>
            <a:r>
              <a:rPr lang="en-US" baseline="-25000" dirty="0" err="1" smtClean="0">
                <a:solidFill>
                  <a:srgbClr val="FF0000"/>
                </a:solidFill>
                <a:latin typeface="Courier New" pitchFamily="-65" charset="0"/>
              </a:rPr>
              <a:t>n</a:t>
            </a:r>
            <a:r>
              <a:rPr lang="en-US" b="1" dirty="0"/>
              <a:t>:</a:t>
            </a:r>
            <a:r>
              <a:rPr lang="en-US" dirty="0"/>
              <a:t> Store the </a:t>
            </a:r>
            <a:r>
              <a:rPr lang="en-US" i="1" dirty="0"/>
              <a:t>n</a:t>
            </a:r>
            <a:r>
              <a:rPr lang="en-US" dirty="0"/>
              <a:t> 32-bit quantities in successive memory words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Assembler Directives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00584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(For more info, see p.B-5 and B-7 in P&amp;H)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375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pPr>
              <a:buNone/>
              <a:tabLst>
                <a:tab pos="4023360" algn="l"/>
              </a:tabLst>
            </a:pPr>
            <a:r>
              <a:rPr lang="en-US" sz="2800" b="1" dirty="0" smtClean="0"/>
              <a:t>	Pseudo</a:t>
            </a:r>
            <a:r>
              <a:rPr lang="en-US" sz="2800" b="1" dirty="0"/>
              <a:t>:</a:t>
            </a:r>
            <a:r>
              <a:rPr lang="en-US" sz="2800" dirty="0"/>
              <a:t>	</a:t>
            </a:r>
            <a:r>
              <a:rPr lang="en-US" sz="2800" b="1" dirty="0"/>
              <a:t>Real:</a:t>
            </a:r>
          </a:p>
          <a:p>
            <a:pPr>
              <a:buFont typeface="Times" pitchFamily="-65" charset="0"/>
              <a:buNone/>
              <a:tabLst>
                <a:tab pos="4023360" algn="l"/>
              </a:tabLst>
            </a:pP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	</a:t>
            </a:r>
            <a:r>
              <a:rPr lang="en-US" sz="2400" dirty="0" err="1" smtClean="0">
                <a:solidFill>
                  <a:schemeClr val="accent1"/>
                </a:solidFill>
                <a:latin typeface="Courier New" pitchFamily="-65" charset="0"/>
              </a:rPr>
              <a:t>subu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$sp,$sp,32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$sp,$sp,-32</a:t>
            </a:r>
          </a:p>
          <a:p>
            <a:pPr>
              <a:buFont typeface="Times" pitchFamily="-65" charset="0"/>
              <a:buNone/>
              <a:tabLst>
                <a:tab pos="4023360" algn="l"/>
              </a:tabLst>
            </a:pP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	</a:t>
            </a:r>
            <a:r>
              <a:rPr lang="en-US" sz="2400" dirty="0" err="1" smtClean="0">
                <a:solidFill>
                  <a:schemeClr val="accent1"/>
                </a:solidFill>
                <a:latin typeface="Courier New" pitchFamily="-65" charset="0"/>
              </a:rPr>
              <a:t>sd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$a0, 32($sp) 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$a0, 32($sp)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$a1, 36($sp)</a:t>
            </a:r>
          </a:p>
          <a:p>
            <a:pPr>
              <a:buFont typeface="Times" pitchFamily="-65" charset="0"/>
              <a:buNone/>
              <a:tabLst>
                <a:tab pos="4023360" algn="l"/>
              </a:tabLst>
            </a:pP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	</a:t>
            </a:r>
            <a:r>
              <a:rPr lang="en-US" sz="2400" dirty="0" err="1" smtClean="0">
                <a:solidFill>
                  <a:schemeClr val="accent1"/>
                </a:solidFill>
                <a:latin typeface="Courier New" pitchFamily="-65" charset="0"/>
              </a:rPr>
              <a:t>mul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$t7,$t6,$t5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mul</a:t>
            </a:r>
            <a:r>
              <a:rPr lang="en-US" sz="2400" dirty="0">
                <a:latin typeface="Courier New" pitchFamily="-65" charset="0"/>
              </a:rPr>
              <a:t> $t6,$t5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mflo</a:t>
            </a:r>
            <a:r>
              <a:rPr lang="en-US" sz="2400" dirty="0">
                <a:latin typeface="Courier New" pitchFamily="-65" charset="0"/>
              </a:rPr>
              <a:t> $t7</a:t>
            </a:r>
          </a:p>
          <a:p>
            <a:pPr>
              <a:buFont typeface="Times" pitchFamily="-65" charset="0"/>
              <a:buNone/>
              <a:tabLst>
                <a:tab pos="4023360" algn="l"/>
              </a:tabLst>
            </a:pP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	</a:t>
            </a:r>
            <a:r>
              <a:rPr lang="en-US" sz="2400" dirty="0" err="1" smtClean="0">
                <a:solidFill>
                  <a:schemeClr val="accent1"/>
                </a:solidFill>
                <a:latin typeface="Courier New" pitchFamily="-65" charset="0"/>
              </a:rPr>
              <a:t>addu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$t0,$t6,1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$t0,$t6,1</a:t>
            </a:r>
          </a:p>
          <a:p>
            <a:pPr>
              <a:buFont typeface="Times" pitchFamily="-65" charset="0"/>
              <a:buNone/>
              <a:tabLst>
                <a:tab pos="4023360" algn="l"/>
              </a:tabLst>
            </a:pP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	</a:t>
            </a:r>
            <a:r>
              <a:rPr lang="en-US" sz="2400" dirty="0" err="1" smtClean="0">
                <a:solidFill>
                  <a:schemeClr val="accent1"/>
                </a:solidFill>
                <a:latin typeface="Courier New" pitchFamily="-65" charset="0"/>
              </a:rPr>
              <a:t>ble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$t0,100,loop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slti</a:t>
            </a:r>
            <a:r>
              <a:rPr lang="en-US" sz="2400" dirty="0">
                <a:latin typeface="Courier New" pitchFamily="-65" charset="0"/>
              </a:rPr>
              <a:t> $at,$t0,101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 smtClean="0">
                <a:latin typeface="Courier New" pitchFamily="-65" charset="0"/>
              </a:rPr>
              <a:t>	</a:t>
            </a:r>
            <a:r>
              <a:rPr lang="en-US" sz="2400" dirty="0" err="1" smtClean="0">
                <a:latin typeface="Courier New" pitchFamily="-65" charset="0"/>
              </a:rPr>
              <a:t>bne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dirty="0">
                <a:latin typeface="Courier New" pitchFamily="-65" charset="0"/>
              </a:rPr>
              <a:t>$at,$0,loop</a:t>
            </a:r>
          </a:p>
          <a:p>
            <a:pPr>
              <a:buFont typeface="Times" pitchFamily="-65" charset="0"/>
              <a:buNone/>
              <a:tabLst>
                <a:tab pos="4023360" algn="l"/>
              </a:tabLst>
            </a:pP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la 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$a0, </a:t>
            </a: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lui</a:t>
            </a:r>
            <a:r>
              <a:rPr lang="en-US" sz="2400" dirty="0">
                <a:latin typeface="Courier New" pitchFamily="-65" charset="0"/>
              </a:rPr>
              <a:t> $</a:t>
            </a:r>
            <a:r>
              <a:rPr lang="en-US" sz="2400" dirty="0" err="1">
                <a:latin typeface="Courier New" pitchFamily="-65" charset="0"/>
              </a:rPr>
              <a:t>at,left</a:t>
            </a:r>
            <a:r>
              <a:rPr lang="en-US" sz="2400" dirty="0">
                <a:latin typeface="Courier New" pitchFamily="-65" charset="0"/>
              </a:rPr>
              <a:t>(</a:t>
            </a: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)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 	</a:t>
            </a:r>
            <a:r>
              <a:rPr lang="en-US" sz="2400" dirty="0" err="1" smtClean="0">
                <a:latin typeface="Courier New" pitchFamily="-65" charset="0"/>
              </a:rPr>
              <a:t>ori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$a0</a:t>
            </a:r>
            <a:r>
              <a:rPr lang="en-US" sz="2400" dirty="0">
                <a:latin typeface="Courier New" pitchFamily="-65" charset="0"/>
              </a:rPr>
              <a:t>,$at,right(str)</a:t>
            </a:r>
            <a:endParaRPr lang="en-US" sz="2000" dirty="0">
              <a:latin typeface="Courier New" pitchFamily="-65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Pseudo-instruction Replacement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7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Producing Machine Language (1/3)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7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Simple Cases</a:t>
            </a:r>
          </a:p>
          <a:p>
            <a:pPr lvl="1"/>
            <a:r>
              <a:rPr lang="en-US" dirty="0" smtClean="0"/>
              <a:t>Arithmetic</a:t>
            </a:r>
            <a:r>
              <a:rPr lang="en-US" dirty="0"/>
              <a:t> </a:t>
            </a:r>
            <a:r>
              <a:rPr lang="en-US" dirty="0" smtClean="0"/>
              <a:t>and logical</a:t>
            </a:r>
            <a:r>
              <a:rPr lang="en-US" dirty="0"/>
              <a:t> </a:t>
            </a:r>
            <a:r>
              <a:rPr lang="en-US" dirty="0" smtClean="0"/>
              <a:t>instructions, shifts, etc.</a:t>
            </a:r>
          </a:p>
          <a:p>
            <a:pPr lvl="1"/>
            <a:r>
              <a:rPr lang="en-US" dirty="0" smtClean="0"/>
              <a:t>All necessary info contained in the instruction</a:t>
            </a:r>
          </a:p>
          <a:p>
            <a:r>
              <a:rPr lang="en-US" dirty="0" smtClean="0"/>
              <a:t>What about Branches?</a:t>
            </a:r>
          </a:p>
          <a:p>
            <a:pPr lvl="1"/>
            <a:r>
              <a:rPr lang="en-US" dirty="0" smtClean="0"/>
              <a:t>Branches require a </a:t>
            </a:r>
            <a:r>
              <a:rPr lang="en-US" i="1" dirty="0" smtClean="0"/>
              <a:t>relative </a:t>
            </a:r>
            <a:r>
              <a:rPr lang="en-US" i="1" dirty="0"/>
              <a:t>address</a:t>
            </a:r>
          </a:p>
          <a:p>
            <a:pPr lvl="1"/>
            <a:r>
              <a:rPr lang="en-US" dirty="0" smtClean="0"/>
              <a:t>Once pseudo-instructions are replaced by real ones, we know by how many instructions to branch</a:t>
            </a:r>
          </a:p>
          <a:p>
            <a:r>
              <a:rPr lang="en-US" dirty="0" smtClean="0"/>
              <a:t>We’re good so far…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8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Producing Machine Language (2/3)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7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“Forward Reference” problem</a:t>
            </a:r>
          </a:p>
          <a:p>
            <a:pPr lvl="1"/>
            <a:r>
              <a:rPr lang="en-US" dirty="0" smtClean="0"/>
              <a:t>Branch instructions can refer to labels that are “forward” in the program: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Solution:  Make two passes over the program</a:t>
            </a:r>
          </a:p>
          <a:p>
            <a:pPr lvl="2"/>
            <a:r>
              <a:rPr lang="en-US" dirty="0" smtClean="0"/>
              <a:t>First pass remembers position of labels</a:t>
            </a:r>
          </a:p>
          <a:p>
            <a:pPr lvl="2"/>
            <a:r>
              <a:rPr lang="en-US" dirty="0" smtClean="0"/>
              <a:t>Second pass uses label positions to generate code </a:t>
            </a:r>
            <a:endParaRPr lang="en-US" dirty="0"/>
          </a:p>
        </p:txBody>
      </p:sp>
      <p:sp>
        <p:nvSpPr>
          <p:cNvPr id="2277380" name="Rectangle 4"/>
          <p:cNvSpPr>
            <a:spLocks noChangeArrowheads="1"/>
          </p:cNvSpPr>
          <p:nvPr/>
        </p:nvSpPr>
        <p:spPr bwMode="auto">
          <a:xfrm>
            <a:off x="1295400" y="3044952"/>
            <a:ext cx="7315200" cy="17748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     or  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v0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0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 $0</a:t>
            </a:r>
            <a:b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L1: </a:t>
            </a:r>
            <a:r>
              <a:rPr lang="en-US" sz="2400" b="1" dirty="0" err="1" smtClean="0">
                <a:latin typeface="Courier New" pitchFamily="-65" charset="0"/>
                <a:ea typeface="ＭＳ Ｐゴシック" pitchFamily="-65" charset="-128"/>
              </a:rPr>
              <a:t>slt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 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t0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0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 $a1</a:t>
            </a:r>
            <a:b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latin typeface="Courier New" pitchFamily="-65" charset="0"/>
                <a:ea typeface="ＭＳ Ｐゴシック" pitchFamily="-65" charset="-128"/>
              </a:rPr>
              <a:t>beq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 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t0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0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-65" charset="0"/>
                <a:ea typeface="ＭＳ Ｐゴシック" pitchFamily="-65" charset="-128"/>
              </a:rPr>
              <a:t>L2</a:t>
            </a:r>
            <a:br>
              <a:rPr lang="en-US" sz="2400" b="1" dirty="0" smtClean="0">
                <a:solidFill>
                  <a:schemeClr val="accent6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latin typeface="Courier New" pitchFamily="-65" charset="0"/>
                <a:ea typeface="ＭＳ Ｐゴシック" pitchFamily="-65" charset="-128"/>
              </a:rPr>
              <a:t>addi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a1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a1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-1</a:t>
            </a:r>
            <a:b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latin typeface="Courier New" pitchFamily="-65" charset="0"/>
                <a:ea typeface="ＭＳ Ｐゴシック" pitchFamily="-65" charset="-128"/>
              </a:rPr>
              <a:t>j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    L1</a:t>
            </a:r>
            <a:b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accent6"/>
                </a:solidFill>
                <a:latin typeface="Courier New" pitchFamily="-65" charset="0"/>
                <a:ea typeface="ＭＳ Ｐゴシック" pitchFamily="-65" charset="-128"/>
              </a:rPr>
              <a:t>L2: 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add 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t1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a0</a:t>
            </a:r>
            <a:r>
              <a:rPr lang="en-US" sz="2400" b="1" dirty="0" smtClean="0"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latin typeface="Courier New" pitchFamily="-65" charset="0"/>
                <a:ea typeface="ＭＳ Ｐゴシック" pitchFamily="-65" charset="-128"/>
              </a:rPr>
              <a:t>a1</a:t>
            </a:r>
            <a:endParaRPr lang="en-US" sz="2400" b="1" dirty="0">
              <a:ea typeface="ＭＳ Ｐゴシック" pitchFamily="-65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01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7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937760"/>
          </a:xfrm>
        </p:spPr>
        <p:txBody>
          <a:bodyPr>
            <a:normAutofit fontScale="92500"/>
          </a:bodyPr>
          <a:lstStyle/>
          <a:p>
            <a:r>
              <a:rPr lang="en-US" dirty="0"/>
              <a:t>What about jumps (</a:t>
            </a:r>
            <a:r>
              <a:rPr lang="en-US" dirty="0" err="1">
                <a:latin typeface="Courier New" pitchFamily="-65" charset="0"/>
              </a:rPr>
              <a:t>j</a:t>
            </a:r>
            <a:r>
              <a:rPr lang="en-US" dirty="0"/>
              <a:t> and </a:t>
            </a:r>
            <a:r>
              <a:rPr lang="en-US" dirty="0" err="1">
                <a:latin typeface="Courier New" pitchFamily="-65" charset="0"/>
              </a:rPr>
              <a:t>jal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Jumps require </a:t>
            </a:r>
            <a:r>
              <a:rPr lang="en-US" i="1" dirty="0"/>
              <a:t>absolute </a:t>
            </a:r>
            <a:r>
              <a:rPr lang="en-US" i="1" dirty="0" smtClean="0"/>
              <a:t>address</a:t>
            </a:r>
            <a:endParaRPr lang="en-US" i="1" dirty="0"/>
          </a:p>
          <a:p>
            <a:pPr lvl="1"/>
            <a:r>
              <a:rPr lang="en-US" dirty="0" smtClean="0"/>
              <a:t>Forward </a:t>
            </a:r>
            <a:r>
              <a:rPr lang="en-US" dirty="0"/>
              <a:t>or not, </a:t>
            </a:r>
            <a:r>
              <a:rPr lang="en-US" dirty="0" smtClean="0"/>
              <a:t>can’t </a:t>
            </a:r>
            <a:r>
              <a:rPr lang="en-US" dirty="0"/>
              <a:t>generate machine instruction without knowing the position of instructions in </a:t>
            </a:r>
            <a:r>
              <a:rPr lang="en-US" dirty="0" smtClean="0"/>
              <a:t>memory</a:t>
            </a:r>
            <a:endParaRPr lang="en-US" dirty="0"/>
          </a:p>
          <a:p>
            <a:r>
              <a:rPr lang="en-US" dirty="0"/>
              <a:t>What about references to data?</a:t>
            </a:r>
          </a:p>
          <a:p>
            <a:pPr lvl="1"/>
            <a:r>
              <a:rPr lang="en-US" dirty="0">
                <a:latin typeface="Courier New" pitchFamily="-65" charset="0"/>
              </a:rPr>
              <a:t>la</a:t>
            </a:r>
            <a:r>
              <a:rPr lang="en-US" dirty="0"/>
              <a:t> gets broken up into </a:t>
            </a:r>
            <a:r>
              <a:rPr lang="en-US" dirty="0" err="1">
                <a:latin typeface="Courier New" pitchFamily="-65" charset="0"/>
              </a:rPr>
              <a:t>lui</a:t>
            </a:r>
            <a:r>
              <a:rPr lang="en-US" dirty="0"/>
              <a:t> and </a:t>
            </a:r>
            <a:r>
              <a:rPr lang="en-US" dirty="0" err="1">
                <a:latin typeface="Courier New" pitchFamily="-65" charset="0"/>
              </a:rPr>
              <a:t>ori</a:t>
            </a:r>
            <a:endParaRPr lang="en-US" dirty="0">
              <a:latin typeface="Courier New" pitchFamily="-65" charset="0"/>
            </a:endParaRPr>
          </a:p>
          <a:p>
            <a:pPr lvl="1"/>
            <a:r>
              <a:rPr lang="en-US" dirty="0"/>
              <a:t>These will require the full 32-bit address of the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/>
              <a:t>These can’t be determined yet, so we create two tables…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Producing Machine Language (3/3)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2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Symbol Table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7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of “items” that may be used by other files</a:t>
            </a:r>
          </a:p>
          <a:p>
            <a:pPr lvl="1"/>
            <a:r>
              <a:rPr lang="en-US" i="1" dirty="0" smtClean="0"/>
              <a:t>Each</a:t>
            </a:r>
            <a:r>
              <a:rPr lang="en-US" dirty="0" smtClean="0"/>
              <a:t> file has its own symbol table</a:t>
            </a:r>
            <a:endParaRPr lang="en-US" i="1" dirty="0" smtClean="0"/>
          </a:p>
          <a:p>
            <a:r>
              <a:rPr lang="en-US" dirty="0" smtClean="0"/>
              <a:t>What are they?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Labels</a:t>
            </a:r>
            <a:r>
              <a:rPr lang="en-US" dirty="0" smtClean="0"/>
              <a:t>:  function calling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:  anything in the </a:t>
            </a:r>
            <a:r>
              <a:rPr lang="en-US" dirty="0" smtClean="0">
                <a:latin typeface="Courier New"/>
                <a:cs typeface="Courier New"/>
              </a:rPr>
              <a:t>.data</a:t>
            </a:r>
            <a:r>
              <a:rPr lang="en-US" dirty="0" smtClean="0"/>
              <a:t>  section; </a:t>
            </a:r>
            <a:br>
              <a:rPr lang="en-US" dirty="0" smtClean="0"/>
            </a:br>
            <a:r>
              <a:rPr lang="en-US" dirty="0" smtClean="0"/>
              <a:t>variables may be accessed across files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3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/>
              <a:t>List of “items” this </a:t>
            </a:r>
            <a:r>
              <a:rPr lang="en-US" dirty="0" smtClean="0"/>
              <a:t>file will need </a:t>
            </a:r>
            <a:r>
              <a:rPr lang="en-US" dirty="0"/>
              <a:t>the </a:t>
            </a:r>
            <a:r>
              <a:rPr lang="en-US" dirty="0" smtClean="0"/>
              <a:t>address of later (currently undetermined)</a:t>
            </a:r>
            <a:endParaRPr lang="en-US" dirty="0"/>
          </a:p>
          <a:p>
            <a:r>
              <a:rPr lang="en-US" dirty="0"/>
              <a:t>What are they?</a:t>
            </a:r>
          </a:p>
          <a:p>
            <a:pPr lvl="1"/>
            <a:r>
              <a:rPr lang="en-US" dirty="0"/>
              <a:t>Any </a:t>
            </a:r>
            <a:r>
              <a:rPr lang="en-US" dirty="0">
                <a:solidFill>
                  <a:srgbClr val="FF0000"/>
                </a:solidFill>
              </a:rPr>
              <a:t>label</a:t>
            </a:r>
            <a:r>
              <a:rPr lang="en-US" dirty="0"/>
              <a:t> jumped to: </a:t>
            </a:r>
            <a:r>
              <a:rPr lang="en-US" dirty="0" err="1">
                <a:latin typeface="Courier New" pitchFamily="-65" charset="0"/>
              </a:rPr>
              <a:t>j</a:t>
            </a:r>
            <a:r>
              <a:rPr lang="en-US" dirty="0"/>
              <a:t> or </a:t>
            </a:r>
            <a:r>
              <a:rPr lang="en-US" dirty="0" err="1">
                <a:latin typeface="Courier New" pitchFamily="-65" charset="0"/>
              </a:rPr>
              <a:t>jal</a:t>
            </a:r>
            <a:endParaRPr lang="en-US" dirty="0">
              <a:latin typeface="Courier New" pitchFamily="-65" charset="0"/>
            </a:endParaRPr>
          </a:p>
          <a:p>
            <a:pPr lvl="2"/>
            <a:r>
              <a:rPr lang="en-US" dirty="0"/>
              <a:t>internal</a:t>
            </a:r>
          </a:p>
          <a:p>
            <a:pPr lvl="2"/>
            <a:r>
              <a:rPr lang="en-US" dirty="0"/>
              <a:t>external (including lib files)</a:t>
            </a:r>
          </a:p>
          <a:p>
            <a:pPr lvl="1"/>
            <a:r>
              <a:rPr lang="en-US" dirty="0"/>
              <a:t>Any piece of </a:t>
            </a:r>
            <a:r>
              <a:rPr lang="en-US" dirty="0">
                <a:solidFill>
                  <a:srgbClr val="FF0000"/>
                </a:solidFill>
              </a:rPr>
              <a:t>data</a:t>
            </a:r>
          </a:p>
          <a:p>
            <a:pPr lvl="2"/>
            <a:r>
              <a:rPr lang="en-US" dirty="0"/>
              <a:t>such </a:t>
            </a:r>
            <a:r>
              <a:rPr lang="en-US" dirty="0" smtClean="0"/>
              <a:t>as anything referenced by </a:t>
            </a:r>
            <a:r>
              <a:rPr lang="en-US" dirty="0"/>
              <a:t>the </a:t>
            </a:r>
            <a:r>
              <a:rPr lang="en-US" dirty="0">
                <a:latin typeface="Courier New" pitchFamily="-65" charset="0"/>
              </a:rPr>
              <a:t>la</a:t>
            </a:r>
            <a:r>
              <a:rPr lang="en-US" dirty="0"/>
              <a:t> </a:t>
            </a:r>
            <a:r>
              <a:rPr lang="en-US" dirty="0" smtClean="0"/>
              <a:t>instruction</a:t>
            </a:r>
          </a:p>
          <a:p>
            <a:r>
              <a:rPr lang="en-US" dirty="0" smtClean="0"/>
              <a:t>Where do you suppose we get this info from?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Relocation Table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6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object file header</a:t>
            </a:r>
            <a:r>
              <a:rPr lang="en-US" sz="2800" dirty="0"/>
              <a:t>: </a:t>
            </a:r>
            <a:r>
              <a:rPr lang="en-US" sz="2800" dirty="0" smtClean="0"/>
              <a:t> size </a:t>
            </a:r>
            <a:r>
              <a:rPr lang="en-US" sz="2800" dirty="0"/>
              <a:t>and position of the other pieces of the object file</a:t>
            </a:r>
          </a:p>
          <a:p>
            <a:r>
              <a:rPr lang="en-US" sz="2800" dirty="0">
                <a:solidFill>
                  <a:srgbClr val="FF0000"/>
                </a:solidFill>
              </a:rPr>
              <a:t>text segment</a:t>
            </a:r>
            <a:r>
              <a:rPr lang="en-US" sz="2800" dirty="0"/>
              <a:t>: </a:t>
            </a:r>
            <a:r>
              <a:rPr lang="en-US" sz="2800" dirty="0" smtClean="0"/>
              <a:t> the </a:t>
            </a:r>
            <a:r>
              <a:rPr lang="en-US" sz="2800" dirty="0"/>
              <a:t>machine code</a:t>
            </a:r>
          </a:p>
          <a:p>
            <a:r>
              <a:rPr lang="en-US" sz="2800" dirty="0">
                <a:solidFill>
                  <a:srgbClr val="FF0000"/>
                </a:solidFill>
              </a:rPr>
              <a:t>data segment</a:t>
            </a:r>
            <a:r>
              <a:rPr lang="en-US" sz="2800" dirty="0"/>
              <a:t>: </a:t>
            </a:r>
            <a:r>
              <a:rPr lang="en-US" sz="2800" dirty="0" smtClean="0"/>
              <a:t> data </a:t>
            </a:r>
            <a:r>
              <a:rPr lang="en-US" sz="2800" dirty="0"/>
              <a:t>in the source </a:t>
            </a:r>
            <a:r>
              <a:rPr lang="en-US" sz="2800" dirty="0" smtClean="0"/>
              <a:t>file (binary)</a:t>
            </a:r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relocation information</a:t>
            </a:r>
            <a:r>
              <a:rPr lang="en-US" sz="2800" dirty="0"/>
              <a:t>: </a:t>
            </a:r>
            <a:r>
              <a:rPr lang="en-US" sz="2800" dirty="0" smtClean="0"/>
              <a:t> identifies </a:t>
            </a:r>
            <a:r>
              <a:rPr lang="en-US" sz="2800" dirty="0"/>
              <a:t>lines of code that need to be “handled”</a:t>
            </a:r>
          </a:p>
          <a:p>
            <a:r>
              <a:rPr lang="en-US" sz="2800" dirty="0">
                <a:solidFill>
                  <a:srgbClr val="FF0000"/>
                </a:solidFill>
              </a:rPr>
              <a:t>symbol table</a:t>
            </a:r>
            <a:r>
              <a:rPr lang="en-US" sz="2800" dirty="0"/>
              <a:t>: </a:t>
            </a:r>
            <a:r>
              <a:rPr lang="en-US" sz="2800" dirty="0" smtClean="0"/>
              <a:t> list </a:t>
            </a:r>
            <a:r>
              <a:rPr lang="en-US" sz="2800" dirty="0"/>
              <a:t>of this file’s labels and data that can be referenced</a:t>
            </a:r>
          </a:p>
          <a:p>
            <a:r>
              <a:rPr lang="en-US" sz="2800" dirty="0">
                <a:solidFill>
                  <a:srgbClr val="FF0000"/>
                </a:solidFill>
              </a:rPr>
              <a:t>debugging information</a:t>
            </a:r>
          </a:p>
          <a:p>
            <a:r>
              <a:rPr lang="en-US" sz="2800" dirty="0"/>
              <a:t>A standard format is ELF (except MS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1800" dirty="0" smtClean="0">
                <a:latin typeface="Courier New"/>
                <a:cs typeface="Courier New"/>
              </a:rPr>
              <a:t>http</a:t>
            </a:r>
            <a:r>
              <a:rPr lang="en-US" sz="1800" dirty="0">
                <a:latin typeface="Courier New"/>
                <a:cs typeface="Courier New"/>
              </a:rPr>
              <a:t>://</a:t>
            </a:r>
            <a:r>
              <a:rPr lang="en-US" sz="1800" dirty="0" err="1">
                <a:latin typeface="Courier New"/>
                <a:cs typeface="Courier New"/>
              </a:rPr>
              <a:t>www.skyfree.org/linux/references/ELF_Format.pdf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Object File Format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41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2108525718"/>
              </p:ext>
            </p:extLst>
          </p:nvPr>
        </p:nvGraphicFramePr>
        <p:xfrm>
          <a:off x="34290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2591144845"/>
              </p:ext>
            </p:extLst>
          </p:nvPr>
        </p:nvGraphicFramePr>
        <p:xfrm>
          <a:off x="7388352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199" y="1600200"/>
            <a:ext cx="2743200" cy="49377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Translation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Compiler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Assembler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Linker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/>
              <a:t>Loader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Bonus  </a:t>
            </a:r>
          </a:p>
        </p:txBody>
      </p:sp>
    </p:spTree>
    <p:extLst>
      <p:ext uri="{BB962C8B-B14F-4D97-AF65-F5344CB8AC3E}">
        <p14:creationId xmlns:p14="http://schemas.microsoft.com/office/powerpoint/2010/main" val="501524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Question from Last Lecture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really need all 32 bits to address the instructions of our code?</a:t>
            </a:r>
          </a:p>
          <a:p>
            <a:pPr lvl="1"/>
            <a:r>
              <a:rPr lang="en-US" dirty="0" smtClean="0"/>
              <a:t>Almost never</a:t>
            </a:r>
          </a:p>
          <a:p>
            <a:r>
              <a:rPr lang="en-US" dirty="0" smtClean="0"/>
              <a:t>Although very impractical</a:t>
            </a:r>
            <a:br>
              <a:rPr lang="en-US" dirty="0" smtClean="0"/>
            </a:br>
            <a:r>
              <a:rPr lang="en-US" dirty="0" smtClean="0"/>
              <a:t>and unlikely, want to be</a:t>
            </a:r>
            <a:br>
              <a:rPr lang="en-US" dirty="0" smtClean="0"/>
            </a:br>
            <a:r>
              <a:rPr lang="en-US" dirty="0" smtClean="0"/>
              <a:t>able to handle extreme</a:t>
            </a:r>
            <a:br>
              <a:rPr lang="en-US" dirty="0" smtClean="0"/>
            </a:br>
            <a:r>
              <a:rPr lang="en-US" dirty="0" smtClean="0"/>
              <a:t>cases such as: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486400" y="2286000"/>
            <a:ext cx="2743200" cy="4023360"/>
            <a:chOff x="5943600" y="2743200"/>
            <a:chExt cx="2743200" cy="4023360"/>
          </a:xfrm>
        </p:grpSpPr>
        <p:sp>
          <p:nvSpPr>
            <p:cNvPr id="7" name="Rectangle 6"/>
            <p:cNvSpPr/>
            <p:nvPr/>
          </p:nvSpPr>
          <p:spPr>
            <a:xfrm>
              <a:off x="5943600" y="2743200"/>
              <a:ext cx="2743200" cy="1828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Stack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2926080"/>
              <a:ext cx="2743200" cy="1828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Heap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943600" y="3108960"/>
              <a:ext cx="2743200" cy="1828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Static Data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943600" y="3291840"/>
              <a:ext cx="2743200" cy="34747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Code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r>
              <a:rPr lang="en-US" sz="2800" b="1" dirty="0"/>
              <a:t>Input:</a:t>
            </a:r>
            <a:r>
              <a:rPr lang="en-US" sz="2800" dirty="0"/>
              <a:t> </a:t>
            </a:r>
            <a:r>
              <a:rPr lang="en-US" sz="2800" dirty="0" smtClean="0"/>
              <a:t> Object </a:t>
            </a:r>
            <a:r>
              <a:rPr lang="en-US" sz="2800" dirty="0"/>
              <a:t>Code files, information tables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/>
              <a:t>e.g</a:t>
            </a:r>
            <a:r>
              <a:rPr lang="en-US" sz="2800" dirty="0" smtClean="0"/>
              <a:t>. </a:t>
            </a:r>
            <a:r>
              <a:rPr lang="en-US" sz="2800" dirty="0" err="1" smtClean="0">
                <a:latin typeface="Courier New" pitchFamily="-65" charset="0"/>
              </a:rPr>
              <a:t>foo.o,lib.o</a:t>
            </a:r>
            <a:r>
              <a:rPr lang="en-US" sz="2800" dirty="0" smtClean="0"/>
              <a:t> </a:t>
            </a:r>
            <a:r>
              <a:rPr lang="en-US" sz="2800" dirty="0"/>
              <a:t>for MIPS)</a:t>
            </a:r>
          </a:p>
          <a:p>
            <a:r>
              <a:rPr lang="en-US" sz="2800" b="1" dirty="0" smtClean="0"/>
              <a:t>Output:</a:t>
            </a:r>
            <a:r>
              <a:rPr lang="en-US" sz="2800" dirty="0" smtClean="0"/>
              <a:t>  Executable Code (e.g. </a:t>
            </a:r>
            <a:r>
              <a:rPr lang="en-US" sz="2800" dirty="0" err="1">
                <a:latin typeface="Courier New" pitchFamily="-65" charset="0"/>
              </a:rPr>
              <a:t>a.out</a:t>
            </a:r>
            <a:r>
              <a:rPr lang="en-US" sz="2800" dirty="0"/>
              <a:t> for MIPS)</a:t>
            </a:r>
          </a:p>
          <a:p>
            <a:pPr>
              <a:spcBef>
                <a:spcPts val="2400"/>
              </a:spcBef>
            </a:pPr>
            <a:r>
              <a:rPr lang="en-US" sz="2800" dirty="0"/>
              <a:t>Combines several object (</a:t>
            </a:r>
            <a:r>
              <a:rPr lang="en-US" sz="2800" dirty="0">
                <a:latin typeface="Courier New"/>
                <a:cs typeface="Courier New"/>
              </a:rPr>
              <a:t>.</a:t>
            </a:r>
            <a:r>
              <a:rPr lang="en-US" sz="2800" dirty="0" err="1">
                <a:latin typeface="Courier New"/>
                <a:cs typeface="Courier New"/>
              </a:rPr>
              <a:t>o</a:t>
            </a:r>
            <a:r>
              <a:rPr lang="en-US" sz="2800" dirty="0"/>
              <a:t>) files into a single executable (“</a:t>
            </a:r>
            <a:r>
              <a:rPr lang="en-US" sz="2800" dirty="0">
                <a:solidFill>
                  <a:srgbClr val="FF0000"/>
                </a:solidFill>
              </a:rPr>
              <a:t>linking</a:t>
            </a:r>
            <a:r>
              <a:rPr lang="en-US" sz="2800" dirty="0"/>
              <a:t>”)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Enables separate compilation </a:t>
            </a:r>
            <a:r>
              <a:rPr lang="en-US" sz="2800" dirty="0">
                <a:solidFill>
                  <a:srgbClr val="FF0000"/>
                </a:solidFill>
              </a:rPr>
              <a:t>of files</a:t>
            </a:r>
          </a:p>
          <a:p>
            <a:pPr lvl="1"/>
            <a:r>
              <a:rPr lang="en-US" sz="2400" dirty="0"/>
              <a:t>Changes to one file do not require </a:t>
            </a:r>
            <a:r>
              <a:rPr lang="en-US" sz="2400" dirty="0" smtClean="0"/>
              <a:t>recompiling </a:t>
            </a:r>
            <a:r>
              <a:rPr lang="en-US" sz="2400" dirty="0"/>
              <a:t>of whole program</a:t>
            </a:r>
          </a:p>
          <a:p>
            <a:pPr lvl="1"/>
            <a:r>
              <a:rPr lang="en-US" sz="2400" dirty="0" smtClean="0"/>
              <a:t>Old </a:t>
            </a:r>
            <a:r>
              <a:rPr lang="en-US" sz="2400" dirty="0"/>
              <a:t>name “Link Editor” from editing the “links” in jump and link instructions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Linker (1/3)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548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7315" name="Text Box 3"/>
          <p:cNvSpPr txBox="1">
            <a:spLocks noChangeArrowheads="1"/>
          </p:cNvSpPr>
          <p:nvPr/>
        </p:nvSpPr>
        <p:spPr bwMode="auto">
          <a:xfrm>
            <a:off x="457200" y="1188720"/>
            <a:ext cx="22860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 smtClean="0">
                <a:latin typeface="+mj-lt"/>
                <a:cs typeface="Courier New"/>
              </a:rPr>
              <a:t>object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>
                <a:latin typeface="+mj-lt"/>
              </a:rPr>
              <a:t>file 1</a:t>
            </a:r>
            <a:endParaRPr lang="en-US" sz="2000" b="1" dirty="0">
              <a:latin typeface="+mj-lt"/>
            </a:endParaRPr>
          </a:p>
        </p:txBody>
      </p:sp>
      <p:sp>
        <p:nvSpPr>
          <p:cNvPr id="2317316" name="Text Box 4"/>
          <p:cNvSpPr txBox="1">
            <a:spLocks noChangeArrowheads="1"/>
          </p:cNvSpPr>
          <p:nvPr/>
        </p:nvSpPr>
        <p:spPr bwMode="auto">
          <a:xfrm>
            <a:off x="914400" y="1737360"/>
            <a:ext cx="1371600" cy="5847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latin typeface="+mj-lt"/>
              </a:rPr>
              <a:t>text 1</a:t>
            </a:r>
            <a:endParaRPr lang="en-US" sz="2000" dirty="0">
              <a:latin typeface="+mj-lt"/>
            </a:endParaRPr>
          </a:p>
        </p:txBody>
      </p:sp>
      <p:sp>
        <p:nvSpPr>
          <p:cNvPr id="2317317" name="Text Box 5"/>
          <p:cNvSpPr txBox="1">
            <a:spLocks noChangeArrowheads="1"/>
          </p:cNvSpPr>
          <p:nvPr/>
        </p:nvSpPr>
        <p:spPr bwMode="auto">
          <a:xfrm>
            <a:off x="914400" y="2322576"/>
            <a:ext cx="1371600" cy="5847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>
                <a:latin typeface="+mj-lt"/>
              </a:rPr>
              <a:t>data 1</a:t>
            </a:r>
            <a:endParaRPr lang="en-US" sz="2000">
              <a:latin typeface="+mj-lt"/>
            </a:endParaRPr>
          </a:p>
        </p:txBody>
      </p:sp>
      <p:sp>
        <p:nvSpPr>
          <p:cNvPr id="2317318" name="Text Box 6"/>
          <p:cNvSpPr txBox="1">
            <a:spLocks noChangeArrowheads="1"/>
          </p:cNvSpPr>
          <p:nvPr/>
        </p:nvSpPr>
        <p:spPr bwMode="auto">
          <a:xfrm>
            <a:off x="914400" y="2907792"/>
            <a:ext cx="1371600" cy="5847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>
                <a:latin typeface="+mj-lt"/>
              </a:rPr>
              <a:t>info 1</a:t>
            </a:r>
            <a:endParaRPr lang="en-US" sz="2000">
              <a:latin typeface="+mj-lt"/>
            </a:endParaRPr>
          </a:p>
        </p:txBody>
      </p:sp>
      <p:sp>
        <p:nvSpPr>
          <p:cNvPr id="2317319" name="Text Box 7"/>
          <p:cNvSpPr txBox="1">
            <a:spLocks noChangeArrowheads="1"/>
          </p:cNvSpPr>
          <p:nvPr/>
        </p:nvSpPr>
        <p:spPr bwMode="auto">
          <a:xfrm>
            <a:off x="457200" y="3931920"/>
            <a:ext cx="22860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accent2"/>
                </a:solidFill>
                <a:latin typeface="+mj-lt"/>
                <a:cs typeface="Courier New"/>
              </a:rPr>
              <a:t>object</a:t>
            </a:r>
            <a:r>
              <a:rPr lang="en-US" sz="3200" b="1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+mj-lt"/>
              </a:rPr>
              <a:t>file 2</a:t>
            </a:r>
            <a:endParaRPr lang="en-US" sz="2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317320" name="Text Box 8"/>
          <p:cNvSpPr txBox="1">
            <a:spLocks noChangeArrowheads="1"/>
          </p:cNvSpPr>
          <p:nvPr/>
        </p:nvSpPr>
        <p:spPr bwMode="auto">
          <a:xfrm>
            <a:off x="914400" y="4480560"/>
            <a:ext cx="1371600" cy="5847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  <a:latin typeface="+mj-lt"/>
              </a:rPr>
              <a:t>text 2</a:t>
            </a:r>
            <a:endParaRPr lang="en-US" sz="200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317321" name="Text Box 9"/>
          <p:cNvSpPr txBox="1">
            <a:spLocks noChangeArrowheads="1"/>
          </p:cNvSpPr>
          <p:nvPr/>
        </p:nvSpPr>
        <p:spPr bwMode="auto">
          <a:xfrm>
            <a:off x="914400" y="5065776"/>
            <a:ext cx="1371600" cy="5847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  <a:latin typeface="+mj-lt"/>
              </a:rPr>
              <a:t>data 2</a:t>
            </a:r>
            <a:endParaRPr lang="en-US" sz="200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317322" name="Text Box 10"/>
          <p:cNvSpPr txBox="1">
            <a:spLocks noChangeArrowheads="1"/>
          </p:cNvSpPr>
          <p:nvPr/>
        </p:nvSpPr>
        <p:spPr bwMode="auto">
          <a:xfrm>
            <a:off x="914400" y="5650992"/>
            <a:ext cx="137160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  <a:latin typeface="+mj-lt"/>
              </a:rPr>
              <a:t>info 2</a:t>
            </a:r>
            <a:endParaRPr lang="en-US" sz="200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317324" name="Oval 12"/>
          <p:cNvSpPr>
            <a:spLocks noChangeArrowheads="1"/>
          </p:cNvSpPr>
          <p:nvPr/>
        </p:nvSpPr>
        <p:spPr bwMode="auto">
          <a:xfrm>
            <a:off x="3108960" y="3392424"/>
            <a:ext cx="1828800" cy="9144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hlink"/>
                </a:solidFill>
                <a:latin typeface="+mj-lt"/>
              </a:rPr>
              <a:t>Linker</a:t>
            </a:r>
            <a:endParaRPr lang="en-US" sz="3200" b="1" dirty="0">
              <a:solidFill>
                <a:schemeClr val="hlink"/>
              </a:solidFill>
              <a:latin typeface="+mj-lt"/>
            </a:endParaRPr>
          </a:p>
        </p:txBody>
      </p:sp>
      <p:sp>
        <p:nvSpPr>
          <p:cNvPr id="2317325" name="Text Box 13"/>
          <p:cNvSpPr txBox="1">
            <a:spLocks noChangeArrowheads="1"/>
          </p:cNvSpPr>
          <p:nvPr/>
        </p:nvSpPr>
        <p:spPr bwMode="auto">
          <a:xfrm>
            <a:off x="5669280" y="2103120"/>
            <a:ext cx="292608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+mj-lt"/>
              </a:rPr>
              <a:t>a.out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17326" name="Line 14"/>
          <p:cNvSpPr>
            <a:spLocks noChangeShapeType="1"/>
          </p:cNvSpPr>
          <p:nvPr/>
        </p:nvSpPr>
        <p:spPr bwMode="auto">
          <a:xfrm>
            <a:off x="2286000" y="2614963"/>
            <a:ext cx="1045029" cy="877604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317327" name="Line 15"/>
          <p:cNvSpPr>
            <a:spLocks noChangeShapeType="1"/>
          </p:cNvSpPr>
          <p:nvPr/>
        </p:nvSpPr>
        <p:spPr bwMode="auto">
          <a:xfrm flipV="1">
            <a:off x="2286000" y="4206240"/>
            <a:ext cx="1143000" cy="115192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317328" name="Line 16"/>
          <p:cNvSpPr>
            <a:spLocks noChangeShapeType="1"/>
          </p:cNvSpPr>
          <p:nvPr/>
        </p:nvSpPr>
        <p:spPr bwMode="auto">
          <a:xfrm>
            <a:off x="4937760" y="3840480"/>
            <a:ext cx="731518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317329" name="Text Box 17"/>
          <p:cNvSpPr txBox="1">
            <a:spLocks noChangeArrowheads="1"/>
          </p:cNvSpPr>
          <p:nvPr/>
        </p:nvSpPr>
        <p:spPr bwMode="auto">
          <a:xfrm>
            <a:off x="5669279" y="2659062"/>
            <a:ext cx="2926080" cy="5847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>
                <a:latin typeface="+mj-lt"/>
              </a:rPr>
              <a:t>Relocated text 1</a:t>
            </a:r>
            <a:endParaRPr lang="en-US" sz="2000">
              <a:latin typeface="+mj-lt"/>
            </a:endParaRPr>
          </a:p>
        </p:txBody>
      </p:sp>
      <p:sp>
        <p:nvSpPr>
          <p:cNvPr id="2317330" name="Text Box 18"/>
          <p:cNvSpPr txBox="1">
            <a:spLocks noChangeArrowheads="1"/>
          </p:cNvSpPr>
          <p:nvPr/>
        </p:nvSpPr>
        <p:spPr bwMode="auto">
          <a:xfrm>
            <a:off x="5669280" y="3268662"/>
            <a:ext cx="292608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  <a:latin typeface="+mj-lt"/>
              </a:rPr>
              <a:t>Relocated text 2</a:t>
            </a:r>
          </a:p>
        </p:txBody>
      </p:sp>
      <p:sp>
        <p:nvSpPr>
          <p:cNvPr id="2317331" name="Text Box 19"/>
          <p:cNvSpPr txBox="1">
            <a:spLocks noChangeArrowheads="1"/>
          </p:cNvSpPr>
          <p:nvPr/>
        </p:nvSpPr>
        <p:spPr bwMode="auto">
          <a:xfrm>
            <a:off x="5669280" y="3878262"/>
            <a:ext cx="292608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>
                <a:latin typeface="+mj-lt"/>
              </a:rPr>
              <a:t>Relocated data 1</a:t>
            </a:r>
            <a:endParaRPr lang="en-US" sz="2000">
              <a:latin typeface="+mj-lt"/>
            </a:endParaRPr>
          </a:p>
        </p:txBody>
      </p:sp>
      <p:sp>
        <p:nvSpPr>
          <p:cNvPr id="2317332" name="Text Box 20"/>
          <p:cNvSpPr txBox="1">
            <a:spLocks noChangeArrowheads="1"/>
          </p:cNvSpPr>
          <p:nvPr/>
        </p:nvSpPr>
        <p:spPr bwMode="auto">
          <a:xfrm>
            <a:off x="5669280" y="4487862"/>
            <a:ext cx="292608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  <a:latin typeface="+mj-lt"/>
              </a:rPr>
              <a:t>Relocated data 2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Linker (2/3)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6/28/2012</a:t>
            </a:r>
            <a:endParaRPr lang="en-US">
              <a:latin typeface="+mj-lt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latin typeface="+mj-lt"/>
              </a:rPr>
              <a:pPr/>
              <a:t>31</a:t>
            </a:fld>
            <a:endParaRPr lang="en-US">
              <a:latin typeface="+mj-lt"/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2012 -- Lecture #8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728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Linker (3/3)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1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Step 1:</a:t>
            </a:r>
            <a:r>
              <a:rPr lang="en-US" dirty="0" smtClean="0"/>
              <a:t> Take text segment from each </a:t>
            </a:r>
            <a:r>
              <a:rPr lang="en-US" dirty="0" smtClean="0">
                <a:latin typeface="Courier New"/>
                <a:cs typeface="Courier New"/>
              </a:rPr>
              <a:t>.o</a:t>
            </a:r>
            <a:r>
              <a:rPr lang="en-US" dirty="0" smtClean="0"/>
              <a:t> file and put them together</a:t>
            </a:r>
          </a:p>
          <a:p>
            <a:r>
              <a:rPr lang="en-US" b="1" dirty="0" smtClean="0"/>
              <a:t>Step 2:</a:t>
            </a:r>
            <a:r>
              <a:rPr lang="en-US" dirty="0" smtClean="0"/>
              <a:t> Take data segment from each </a:t>
            </a:r>
            <a:r>
              <a:rPr lang="en-US" dirty="0" smtClean="0">
                <a:latin typeface="Courier New"/>
                <a:cs typeface="Courier New"/>
              </a:rPr>
              <a:t>.o</a:t>
            </a:r>
            <a:r>
              <a:rPr lang="en-US" dirty="0" smtClean="0"/>
              <a:t> file, put them together, and concatenate this onto end of text segments</a:t>
            </a:r>
          </a:p>
          <a:p>
            <a:r>
              <a:rPr lang="en-US" b="1" dirty="0" smtClean="0"/>
              <a:t>Step 3:</a:t>
            </a:r>
            <a:r>
              <a:rPr lang="en-US" dirty="0" smtClean="0"/>
              <a:t> Resolve References</a:t>
            </a:r>
          </a:p>
          <a:p>
            <a:pPr lvl="1"/>
            <a:r>
              <a:rPr lang="en-US" dirty="0" smtClean="0"/>
              <a:t>Go through Relocation Table; handle each entry</a:t>
            </a:r>
          </a:p>
          <a:p>
            <a:pPr lvl="1"/>
            <a:r>
              <a:rPr lang="en-US" dirty="0" smtClean="0"/>
              <a:t>That is, </a:t>
            </a:r>
            <a:r>
              <a:rPr lang="en-US" dirty="0" smtClean="0">
                <a:solidFill>
                  <a:srgbClr val="FF0000"/>
                </a:solidFill>
              </a:rPr>
              <a:t>fill in all absolute addresses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74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/>
              <a:t>PC-Relative Addressing (</a:t>
            </a:r>
            <a:r>
              <a:rPr lang="en-US" dirty="0" err="1">
                <a:latin typeface="Courier New" pitchFamily="-65" charset="0"/>
              </a:rPr>
              <a:t>beq</a:t>
            </a:r>
            <a:r>
              <a:rPr lang="en-US" dirty="0"/>
              <a:t>, </a:t>
            </a:r>
            <a:r>
              <a:rPr lang="en-US" dirty="0" err="1">
                <a:latin typeface="Courier New" pitchFamily="-65" charset="0"/>
              </a:rPr>
              <a:t>bne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Never </a:t>
            </a:r>
            <a:r>
              <a:rPr lang="en-US" dirty="0">
                <a:solidFill>
                  <a:srgbClr val="FF0000"/>
                </a:solidFill>
              </a:rPr>
              <a:t>relocate</a:t>
            </a:r>
          </a:p>
          <a:p>
            <a:r>
              <a:rPr lang="en-US" dirty="0"/>
              <a:t>Absolute Address (</a:t>
            </a:r>
            <a:r>
              <a:rPr lang="en-US" dirty="0" err="1">
                <a:latin typeface="Courier New" pitchFamily="-65" charset="0"/>
              </a:rPr>
              <a:t>j</a:t>
            </a:r>
            <a:r>
              <a:rPr lang="en-US" dirty="0"/>
              <a:t>, </a:t>
            </a:r>
            <a:r>
              <a:rPr lang="en-US" dirty="0" err="1">
                <a:latin typeface="Courier New" pitchFamily="-65" charset="0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</a:t>
            </a:r>
          </a:p>
          <a:p>
            <a:r>
              <a:rPr lang="en-US" dirty="0"/>
              <a:t>External Reference (usually </a:t>
            </a:r>
            <a:r>
              <a:rPr lang="en-US" dirty="0" err="1">
                <a:latin typeface="Courier New" pitchFamily="-65" charset="0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</a:t>
            </a:r>
          </a:p>
          <a:p>
            <a:r>
              <a:rPr lang="en-US" dirty="0"/>
              <a:t>Data Reference (often </a:t>
            </a:r>
            <a:r>
              <a:rPr lang="en-US" dirty="0" err="1">
                <a:latin typeface="Courier New" pitchFamily="-65" charset="0"/>
              </a:rPr>
              <a:t>lui</a:t>
            </a:r>
            <a:r>
              <a:rPr lang="en-US" dirty="0"/>
              <a:t> and </a:t>
            </a:r>
            <a:r>
              <a:rPr lang="en-US" dirty="0" err="1">
                <a:latin typeface="Courier New" pitchFamily="-65" charset="0"/>
              </a:rPr>
              <a:t>ori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Four Types of Addresses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299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Absolute Addresses in MIPS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2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Which instructions need relocation editing?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J-format:  jump, jump and link</a:t>
            </a:r>
          </a:p>
          <a:p>
            <a:pPr lvl="1">
              <a:spcAft>
                <a:spcPts val="600"/>
              </a:spcAft>
              <a:buNone/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Loads and stores to variables in static area, relative to global pointer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gp</a:t>
            </a:r>
            <a:r>
              <a:rPr lang="en-US" dirty="0" smtClean="0"/>
              <a:t>)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What about conditional branches?</a:t>
            </a:r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pPr lvl="2">
              <a:spcAft>
                <a:spcPts val="600"/>
              </a:spcAft>
            </a:pPr>
            <a:r>
              <a:rPr lang="en-US" dirty="0" smtClean="0">
                <a:solidFill>
                  <a:srgbClr val="FF0000"/>
                </a:solidFill>
              </a:rPr>
              <a:t>PC-relative addressing is preserved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even if code moves </a:t>
            </a:r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grpSp>
        <p:nvGrpSpPr>
          <p:cNvPr id="36" name="Group 50"/>
          <p:cNvGrpSpPr/>
          <p:nvPr/>
        </p:nvGrpSpPr>
        <p:grpSpPr>
          <a:xfrm>
            <a:off x="914400" y="2743200"/>
            <a:ext cx="7900416" cy="457200"/>
            <a:chOff x="621792" y="2834640"/>
            <a:chExt cx="7900416" cy="457200"/>
          </a:xfrm>
        </p:grpSpPr>
        <p:sp>
          <p:nvSpPr>
            <p:cNvPr id="37" name="Rectangle 36"/>
            <p:cNvSpPr/>
            <p:nvPr/>
          </p:nvSpPr>
          <p:spPr>
            <a:xfrm>
              <a:off x="621792" y="2834640"/>
              <a:ext cx="148132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j/</a:t>
              </a:r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jal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03120" y="2834640"/>
              <a:ext cx="641908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xxxxx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0" name="Group 50"/>
          <p:cNvGrpSpPr/>
          <p:nvPr/>
        </p:nvGrpSpPr>
        <p:grpSpPr>
          <a:xfrm>
            <a:off x="914400" y="4297680"/>
            <a:ext cx="7900416" cy="457200"/>
            <a:chOff x="621792" y="2834640"/>
            <a:chExt cx="7900416" cy="457200"/>
          </a:xfrm>
        </p:grpSpPr>
        <p:sp>
          <p:nvSpPr>
            <p:cNvPr id="41" name="Rectangle 40"/>
            <p:cNvSpPr/>
            <p:nvPr/>
          </p:nvSpPr>
          <p:spPr>
            <a:xfrm>
              <a:off x="621792" y="2834640"/>
              <a:ext cx="148132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lw</a:t>
              </a:r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/</a:t>
              </a:r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sw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103120" y="283464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$</a:t>
              </a:r>
              <a:r>
                <a:rPr lang="en-US" sz="28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gp</a:t>
              </a:r>
              <a:endPara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337560" y="283464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$xx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572000" y="2834640"/>
              <a:ext cx="395020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address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6" name="Group 50"/>
          <p:cNvGrpSpPr/>
          <p:nvPr/>
        </p:nvGrpSpPr>
        <p:grpSpPr>
          <a:xfrm>
            <a:off x="914400" y="5394960"/>
            <a:ext cx="7900416" cy="457200"/>
            <a:chOff x="621792" y="2834640"/>
            <a:chExt cx="7900416" cy="457200"/>
          </a:xfrm>
        </p:grpSpPr>
        <p:sp>
          <p:nvSpPr>
            <p:cNvPr id="47" name="Rectangle 46"/>
            <p:cNvSpPr/>
            <p:nvPr/>
          </p:nvSpPr>
          <p:spPr>
            <a:xfrm>
              <a:off x="621792" y="2834640"/>
              <a:ext cx="148132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>
              <a:normAutofit fontScale="92500" lnSpcReduction="10000"/>
            </a:bodyPr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beq</a:t>
              </a:r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/</a:t>
              </a:r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bne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103120" y="283464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$</a:t>
              </a:r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rs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337560" y="2834640"/>
              <a:ext cx="1234440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$</a:t>
              </a:r>
              <a:r>
                <a:rPr lang="en-US" sz="28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rt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572000" y="2834640"/>
              <a:ext cx="3950208" cy="457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address</a:t>
              </a:r>
              <a:endPara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2987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Resolving References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2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Linker assumes the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first word of the first text segment is at </a:t>
            </a:r>
            <a:r>
              <a:rPr lang="en-US" dirty="0" smtClean="0">
                <a:solidFill>
                  <a:srgbClr val="FF0000"/>
                </a:solidFill>
              </a:rPr>
              <a:t>address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0x00000000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More later when we study “virtual memory”</a:t>
            </a:r>
          </a:p>
          <a:p>
            <a:r>
              <a:rPr lang="en-US" dirty="0" smtClean="0"/>
              <a:t>Linker knows:</a:t>
            </a:r>
          </a:p>
          <a:p>
            <a:pPr lvl="1"/>
            <a:r>
              <a:rPr lang="en-US" dirty="0" smtClean="0"/>
              <a:t>Length of each text and data segment</a:t>
            </a:r>
          </a:p>
          <a:p>
            <a:pPr lvl="1"/>
            <a:r>
              <a:rPr lang="en-US" dirty="0" smtClean="0"/>
              <a:t>Ordering of text and data segments</a:t>
            </a:r>
          </a:p>
          <a:p>
            <a:r>
              <a:rPr lang="en-US" dirty="0" smtClean="0"/>
              <a:t>Linker calculates:</a:t>
            </a:r>
          </a:p>
          <a:p>
            <a:pPr lvl="1"/>
            <a:r>
              <a:rPr lang="en-US" dirty="0" smtClean="0"/>
              <a:t>Absolute address of each label to be jumped to (internal or external) and each piece of data being referenced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155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Resolving References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2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To resolve references: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Search for reference (data or label) in all “user” symbol tables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If not found, search library files (e.g. 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Once absolute address is determined, fill in the machine code appropriately</a:t>
            </a:r>
          </a:p>
          <a:p>
            <a:r>
              <a:rPr lang="en-US" dirty="0" smtClean="0"/>
              <a:t>Output of linker: executable file containing text and data (plus header)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821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9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Static vs. Dynamically Linked </a:t>
            </a:r>
            <a:r>
              <a:rPr lang="en-US" dirty="0">
                <a:solidFill>
                  <a:schemeClr val="accent1"/>
                </a:solidFill>
              </a:rPr>
              <a:t>L</a:t>
            </a:r>
            <a:r>
              <a:rPr lang="en-US" dirty="0" smtClean="0">
                <a:solidFill>
                  <a:schemeClr val="accent1"/>
                </a:solidFill>
              </a:rPr>
              <a:t>ibraries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2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we’ve described is the traditional way: </a:t>
            </a:r>
            <a:r>
              <a:rPr lang="en-US" dirty="0" smtClean="0">
                <a:solidFill>
                  <a:srgbClr val="FF0000"/>
                </a:solidFill>
              </a:rPr>
              <a:t>statically-linked libraries</a:t>
            </a:r>
          </a:p>
          <a:p>
            <a:pPr lvl="1"/>
            <a:r>
              <a:rPr lang="en-US" dirty="0" smtClean="0"/>
              <a:t>The library is now part of the executable, so if the library updates, we don’t get the fix (have to recompile if we have the source files)</a:t>
            </a:r>
          </a:p>
          <a:p>
            <a:pPr lvl="1"/>
            <a:r>
              <a:rPr lang="en-US" dirty="0" smtClean="0"/>
              <a:t>It includes the </a:t>
            </a:r>
            <a:r>
              <a:rPr lang="en-US" i="1" dirty="0" smtClean="0"/>
              <a:t>entire</a:t>
            </a:r>
            <a:r>
              <a:rPr lang="en-US" dirty="0" smtClean="0"/>
              <a:t> library even if not all of it will be used</a:t>
            </a:r>
          </a:p>
          <a:p>
            <a:pPr lvl="1"/>
            <a:r>
              <a:rPr lang="en-US" dirty="0" smtClean="0"/>
              <a:t>Executable is self-contained (all you need to run)</a:t>
            </a:r>
          </a:p>
          <a:p>
            <a:r>
              <a:rPr lang="en-US" dirty="0" smtClean="0"/>
              <a:t>An alternative is </a:t>
            </a:r>
            <a:r>
              <a:rPr lang="en-US" dirty="0" smtClean="0">
                <a:solidFill>
                  <a:srgbClr val="FF0000"/>
                </a:solidFill>
              </a:rPr>
              <a:t>dynamically linked libraries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(DLL), common on Windows &amp; UNIX platforms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2844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Dynamically Linked Libraries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3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Space/time issues</a:t>
            </a:r>
          </a:p>
          <a:p>
            <a:pPr lvl="1">
              <a:buFont typeface="Arial" pitchFamily="34" charset="0"/>
              <a:buChar char="+"/>
            </a:pPr>
            <a:r>
              <a:rPr lang="en-US" dirty="0" smtClean="0"/>
              <a:t>Storing a program requires less disk space</a:t>
            </a:r>
          </a:p>
          <a:p>
            <a:pPr lvl="1">
              <a:buFont typeface="Arial" pitchFamily="34" charset="0"/>
              <a:buChar char="+"/>
            </a:pPr>
            <a:r>
              <a:rPr lang="en-US" dirty="0" smtClean="0"/>
              <a:t>Sending a program requires less time   </a:t>
            </a:r>
          </a:p>
          <a:p>
            <a:pPr lvl="1">
              <a:buFont typeface="Arial" pitchFamily="34" charset="0"/>
              <a:buChar char="+"/>
            </a:pPr>
            <a:r>
              <a:rPr lang="en-US" dirty="0" smtClean="0"/>
              <a:t>Executing two programs requires less memory (if they share a library)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At runtime, there’s time overhead to do link</a:t>
            </a:r>
          </a:p>
          <a:p>
            <a:r>
              <a:rPr lang="en-US" dirty="0" smtClean="0"/>
              <a:t>Upgrades</a:t>
            </a:r>
          </a:p>
          <a:p>
            <a:pPr lvl="1">
              <a:buFont typeface="Arial" pitchFamily="34" charset="0"/>
              <a:buChar char="+"/>
            </a:pPr>
            <a:r>
              <a:rPr lang="en-US" dirty="0" smtClean="0"/>
              <a:t>Replacing one file upgrades every program that uses that library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Having the executable isn’t enough anymore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385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Dynamically Linked Libraries </a:t>
            </a:r>
            <a:r>
              <a:rPr lang="en-US" dirty="0" smtClean="0">
                <a:solidFill>
                  <a:schemeClr val="accent1"/>
                </a:solidFill>
              </a:rPr>
              <a:t>(2/2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1040" cy="4525963"/>
          </a:xfrm>
        </p:spPr>
        <p:txBody>
          <a:bodyPr/>
          <a:lstStyle/>
          <a:p>
            <a:r>
              <a:rPr lang="en-US" dirty="0">
                <a:latin typeface="+mj-lt"/>
              </a:rPr>
              <a:t>Overall, dynamic linking adds quite a bit of complexity to the compiler, linker, and operating </a:t>
            </a:r>
            <a:r>
              <a:rPr lang="en-US" dirty="0" smtClean="0">
                <a:latin typeface="+mj-lt"/>
              </a:rPr>
              <a:t>system</a:t>
            </a:r>
          </a:p>
          <a:p>
            <a:r>
              <a:rPr lang="en-US" dirty="0" smtClean="0">
                <a:latin typeface="+mj-lt"/>
              </a:rPr>
              <a:t>However</a:t>
            </a:r>
            <a:r>
              <a:rPr lang="en-US" dirty="0">
                <a:latin typeface="+mj-lt"/>
              </a:rPr>
              <a:t>, it provides many benefits that often outweigh </a:t>
            </a:r>
            <a:r>
              <a:rPr lang="en-US" dirty="0" smtClean="0">
                <a:latin typeface="+mj-lt"/>
              </a:rPr>
              <a:t>these</a:t>
            </a:r>
          </a:p>
          <a:p>
            <a:pPr>
              <a:spcBef>
                <a:spcPts val="3000"/>
              </a:spcBef>
            </a:pPr>
            <a:r>
              <a:rPr lang="en-US" dirty="0" smtClean="0">
                <a:latin typeface="+mj-lt"/>
              </a:rPr>
              <a:t>For more info, see:</a:t>
            </a:r>
            <a:br>
              <a:rPr lang="en-US" dirty="0" smtClean="0">
                <a:latin typeface="+mj-lt"/>
              </a:rPr>
            </a:br>
            <a:endParaRPr lang="en-US" dirty="0">
              <a:latin typeface="Courier New" pitchFamily="-65" charset="0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5029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urier New" pitchFamily="-65" charset="0"/>
                <a:hlinkClick r:id="rId2"/>
              </a:rPr>
              <a:t>http://</a:t>
            </a:r>
            <a:r>
              <a:rPr lang="en-US" sz="2400" dirty="0" smtClean="0">
                <a:latin typeface="Courier New" pitchFamily="-65" charset="0"/>
                <a:hlinkClick r:id="rId2"/>
              </a:rPr>
              <a:t>en.wikipedia.org/wiki/Dynamic_linking</a:t>
            </a:r>
            <a:endParaRPr lang="en-US" sz="2400" dirty="0">
              <a:latin typeface="Courier New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54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60438" y="1645920"/>
            <a:ext cx="7116762" cy="907941"/>
            <a:chOff x="960651" y="1782543"/>
            <a:chExt cx="7116549" cy="680968"/>
          </a:xfrm>
        </p:grpSpPr>
        <p:sp>
          <p:nvSpPr>
            <p:cNvPr id="53259" name="TextBox 2"/>
            <p:cNvSpPr txBox="1">
              <a:spLocks noChangeArrowheads="1"/>
            </p:cNvSpPr>
            <p:nvPr/>
          </p:nvSpPr>
          <p:spPr bwMode="auto">
            <a:xfrm>
              <a:off x="1371600" y="1782543"/>
              <a:ext cx="6705600" cy="680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FF8000"/>
                  </a:solidFill>
                  <a:latin typeface="Courier New" pitchFamily="49" charset="0"/>
                  <a:cs typeface="Courier New" pitchFamily="49" charset="0"/>
                </a:rPr>
                <a:t>$</a:t>
              </a:r>
              <a:r>
                <a:rPr lang="en-US" sz="2600" dirty="0" err="1" smtClean="0">
                  <a:solidFill>
                    <a:srgbClr val="FF8000"/>
                  </a:solidFill>
                  <a:latin typeface="Courier New" pitchFamily="49" charset="0"/>
                  <a:cs typeface="Courier New" pitchFamily="49" charset="0"/>
                </a:rPr>
                <a:t>rt</a:t>
              </a:r>
              <a:r>
                <a:rPr lang="en-US" sz="2800" dirty="0" smtClean="0">
                  <a:solidFill>
                    <a:srgbClr val="FF8000"/>
                  </a:solidFill>
                  <a:latin typeface="+mj-lt"/>
                </a:rPr>
                <a:t> (target register) is misnamed because it never receives the result of an instruction</a:t>
              </a:r>
              <a:endParaRPr lang="en-US" sz="2800" dirty="0">
                <a:solidFill>
                  <a:srgbClr val="FF8000"/>
                </a:solidFill>
                <a:latin typeface="+mj-lt"/>
              </a:endParaRPr>
            </a:p>
          </p:txBody>
        </p:sp>
        <p:sp>
          <p:nvSpPr>
            <p:cNvPr id="53260" name="Rectangle 6"/>
            <p:cNvSpPr>
              <a:spLocks noChangeArrowheads="1"/>
            </p:cNvSpPr>
            <p:nvPr/>
          </p:nvSpPr>
          <p:spPr bwMode="auto">
            <a:xfrm>
              <a:off x="960651" y="1809750"/>
              <a:ext cx="41549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60438" y="2743200"/>
            <a:ext cx="7116762" cy="907941"/>
            <a:chOff x="960438" y="3291840"/>
            <a:chExt cx="7116762" cy="907941"/>
          </a:xfrm>
        </p:grpSpPr>
        <p:sp>
          <p:nvSpPr>
            <p:cNvPr id="53250" name="TextBox 3"/>
            <p:cNvSpPr txBox="1">
              <a:spLocks noChangeArrowheads="1"/>
            </p:cNvSpPr>
            <p:nvPr/>
          </p:nvSpPr>
          <p:spPr bwMode="auto">
            <a:xfrm>
              <a:off x="1371600" y="3291840"/>
              <a:ext cx="6705600" cy="907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408000"/>
                  </a:solidFill>
                  <a:latin typeface="+mj-lt"/>
                  <a:cs typeface="Courier"/>
                </a:rPr>
                <a:t>All of the fields in an instruction are treated as unsigned numbers</a:t>
              </a:r>
            </a:p>
          </p:txBody>
        </p:sp>
        <p:sp>
          <p:nvSpPr>
            <p:cNvPr id="53254" name="Rectangle 7"/>
            <p:cNvSpPr>
              <a:spLocks noChangeArrowheads="1"/>
            </p:cNvSpPr>
            <p:nvPr/>
          </p:nvSpPr>
          <p:spPr bwMode="auto">
            <a:xfrm>
              <a:off x="960438" y="3328416"/>
              <a:ext cx="4159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60438" y="3840480"/>
            <a:ext cx="7116762" cy="907941"/>
            <a:chOff x="960438" y="4206240"/>
            <a:chExt cx="7116762" cy="907941"/>
          </a:xfrm>
        </p:grpSpPr>
        <p:sp>
          <p:nvSpPr>
            <p:cNvPr id="53251" name="TextBox 4"/>
            <p:cNvSpPr txBox="1">
              <a:spLocks noChangeArrowheads="1"/>
            </p:cNvSpPr>
            <p:nvPr/>
          </p:nvSpPr>
          <p:spPr bwMode="auto">
            <a:xfrm>
              <a:off x="1371600" y="4206240"/>
              <a:ext cx="6705600" cy="907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66A0"/>
                  </a:solidFill>
                  <a:latin typeface="+mj-lt"/>
                </a:rPr>
                <a:t>We can reach an instruction that is 2</a:t>
              </a:r>
              <a:r>
                <a:rPr lang="en-US" sz="2800" baseline="30000" dirty="0" smtClean="0">
                  <a:solidFill>
                    <a:srgbClr val="FF66A0"/>
                  </a:solidFill>
                  <a:latin typeface="+mj-lt"/>
                </a:rPr>
                <a:t>16</a:t>
              </a:r>
              <a:r>
                <a:rPr lang="en-US" sz="2800" dirty="0" smtClean="0">
                  <a:solidFill>
                    <a:srgbClr val="FF66A0"/>
                  </a:solidFill>
                  <a:latin typeface="+mj-lt"/>
                </a:rPr>
                <a:t>*4=2</a:t>
              </a:r>
              <a:r>
                <a:rPr lang="en-US" sz="2800" baseline="30000" dirty="0" smtClean="0">
                  <a:solidFill>
                    <a:srgbClr val="FF66A0"/>
                  </a:solidFill>
                  <a:latin typeface="+mj-lt"/>
                </a:rPr>
                <a:t>18</a:t>
              </a:r>
              <a:r>
                <a:rPr lang="en-US" sz="2800" dirty="0" smtClean="0">
                  <a:solidFill>
                    <a:srgbClr val="FF66A0"/>
                  </a:solidFill>
                  <a:latin typeface="+mj-lt"/>
                </a:rPr>
                <a:t> bytes away with a branch</a:t>
              </a:r>
              <a:endParaRPr lang="en-US" sz="2800" dirty="0" smtClean="0">
                <a:solidFill>
                  <a:srgbClr val="FF66A0"/>
                </a:solidFill>
                <a:latin typeface="+mj-lt"/>
                <a:cs typeface="Courier"/>
              </a:endParaRPr>
            </a:p>
          </p:txBody>
        </p:sp>
        <p:sp>
          <p:nvSpPr>
            <p:cNvPr id="53255" name="Rectangle 8"/>
            <p:cNvSpPr>
              <a:spLocks noChangeArrowheads="1"/>
            </p:cNvSpPr>
            <p:nvPr/>
          </p:nvSpPr>
          <p:spPr bwMode="auto">
            <a:xfrm>
              <a:off x="960438" y="4242816"/>
              <a:ext cx="4159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47738" y="4937760"/>
            <a:ext cx="7129462" cy="1384995"/>
            <a:chOff x="947738" y="5120640"/>
            <a:chExt cx="7129462" cy="1384995"/>
          </a:xfrm>
        </p:grpSpPr>
        <p:sp>
          <p:nvSpPr>
            <p:cNvPr id="53252" name="TextBox 5"/>
            <p:cNvSpPr txBox="1">
              <a:spLocks noChangeArrowheads="1"/>
            </p:cNvSpPr>
            <p:nvPr/>
          </p:nvSpPr>
          <p:spPr bwMode="auto">
            <a:xfrm>
              <a:off x="1371600" y="5120640"/>
              <a:ext cx="6705600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+mj-lt"/>
                  <a:cs typeface="Courier"/>
                </a:rPr>
                <a:t>We can reach more instructions farther </a:t>
              </a:r>
              <a:r>
                <a:rPr lang="en-US" sz="2800" b="1" i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+mj-lt"/>
                  <a:cs typeface="Courier"/>
                </a:rPr>
                <a:t>forward</a:t>
              </a:r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+mj-lt"/>
                  <a:cs typeface="Courier"/>
                </a:rPr>
                <a:t> than we can </a:t>
              </a:r>
              <a:r>
                <a:rPr lang="en-US" sz="2800" b="1" i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+mj-lt"/>
                  <a:cs typeface="Courier"/>
                </a:rPr>
                <a:t>backwards</a:t>
              </a:r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+mj-lt"/>
                  <a:cs typeface="Courier"/>
                </a:rPr>
                <a:t> with a branch</a:t>
              </a:r>
            </a:p>
          </p:txBody>
        </p:sp>
        <p:sp>
          <p:nvSpPr>
            <p:cNvPr id="53256" name="Rectangle 9"/>
            <p:cNvSpPr>
              <a:spLocks noChangeArrowheads="1"/>
            </p:cNvSpPr>
            <p:nvPr/>
          </p:nvSpPr>
          <p:spPr bwMode="auto">
            <a:xfrm>
              <a:off x="947738" y="5156200"/>
              <a:ext cx="4159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600"/>
            <a:ext cx="731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/>
              <a:t>Question:  </a:t>
            </a:r>
            <a:r>
              <a:rPr lang="en-US" sz="2800" dirty="0" smtClean="0"/>
              <a:t>Which of the following statements is TRUE?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4399" y="4983480"/>
            <a:ext cx="7315200" cy="12801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8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Get </a:t>
            </a:r>
            <a:r>
              <a:rPr lang="en-US" dirty="0" smtClean="0">
                <a:solidFill>
                  <a:schemeClr val="accent1"/>
                </a:solidFill>
              </a:rPr>
              <a:t>To </a:t>
            </a:r>
            <a:r>
              <a:rPr lang="en-US" dirty="0" smtClean="0">
                <a:solidFill>
                  <a:schemeClr val="accent1"/>
                </a:solidFill>
              </a:rPr>
              <a:t>Know Your Instructor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9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927713393"/>
              </p:ext>
            </p:extLst>
          </p:nvPr>
        </p:nvGraphicFramePr>
        <p:xfrm>
          <a:off x="34290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4016429810"/>
              </p:ext>
            </p:extLst>
          </p:nvPr>
        </p:nvGraphicFramePr>
        <p:xfrm>
          <a:off x="7388352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199" y="1600200"/>
            <a:ext cx="2743200" cy="49377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Translation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Compiler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Assembler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Linker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Loader</a:t>
            </a:r>
          </a:p>
          <a:p>
            <a:pPr marL="285750" indent="-285750">
              <a:spcBef>
                <a:spcPts val="768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Bonus  </a:t>
            </a:r>
          </a:p>
        </p:txBody>
      </p:sp>
    </p:spTree>
    <p:extLst>
      <p:ext uri="{BB962C8B-B14F-4D97-AF65-F5344CB8AC3E}">
        <p14:creationId xmlns:p14="http://schemas.microsoft.com/office/powerpoint/2010/main" val="1016670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Loader Basics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3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b="1" dirty="0" smtClean="0"/>
              <a:t>Input:</a:t>
            </a:r>
            <a:r>
              <a:rPr lang="en-US" dirty="0" smtClean="0"/>
              <a:t>  Executable Code (e.g. </a:t>
            </a:r>
            <a:r>
              <a:rPr lang="en-US" sz="3000" dirty="0" err="1" smtClean="0">
                <a:latin typeface="Courier New"/>
                <a:cs typeface="Courier New"/>
              </a:rPr>
              <a:t>a.out</a:t>
            </a:r>
            <a:r>
              <a:rPr lang="en-US" dirty="0" smtClean="0"/>
              <a:t> for MIPS)</a:t>
            </a:r>
          </a:p>
          <a:p>
            <a:r>
              <a:rPr lang="en-US" b="1" dirty="0" smtClean="0"/>
              <a:t>Output:</a:t>
            </a:r>
            <a:r>
              <a:rPr lang="en-US" dirty="0" smtClean="0"/>
              <a:t>  [program is run]</a:t>
            </a:r>
          </a:p>
          <a:p>
            <a:endParaRPr lang="en-US" dirty="0" smtClean="0"/>
          </a:p>
          <a:p>
            <a:r>
              <a:rPr lang="en-US" dirty="0" smtClean="0"/>
              <a:t>Executable files are stored on disk</a:t>
            </a:r>
          </a:p>
          <a:p>
            <a:r>
              <a:rPr lang="en-US" dirty="0" smtClean="0"/>
              <a:t>When one is run, loader’s job is to load it into memory and start it running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 reality, loader is the operating system (OS) </a:t>
            </a:r>
          </a:p>
          <a:p>
            <a:pPr lvl="1"/>
            <a:r>
              <a:rPr lang="en-US" dirty="0" smtClean="0"/>
              <a:t>loading is one of the OS tasks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59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Loader … what does it do?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4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Reads executable file’s header to determine size of text and data segments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Creates new address space for program large enough to hold text and data segments, along with a stack segment 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smtClean="0">
                <a:solidFill>
                  <a:srgbClr val="FF0000"/>
                </a:solidFill>
              </a:rPr>
              <a:t>more on this later in CS61C</a:t>
            </a:r>
            <a:r>
              <a:rPr lang="en-US" dirty="0" smtClean="0"/>
              <a:t>]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Copies instructions and data from executable file into the new address space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41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Loader … what does it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en-US" dirty="0" smtClean="0"/>
              <a:t>Copies arguments passed to the program onto the stack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en-US" dirty="0" smtClean="0"/>
              <a:t>Initializes machine registers</a:t>
            </a:r>
          </a:p>
          <a:p>
            <a:pPr marL="914400" lvl="1" indent="-514350"/>
            <a:r>
              <a:rPr lang="en-US" dirty="0" smtClean="0"/>
              <a:t>Most registers cleared, but stack pointer assigned address of 1st free stack location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en-US" dirty="0" smtClean="0"/>
              <a:t>Jumps to start-up routine that copies program’s arguments from stack to registers and sets the PC</a:t>
            </a:r>
          </a:p>
          <a:p>
            <a:pPr marL="914400" lvl="1" indent="-514350"/>
            <a:r>
              <a:rPr lang="en-US" dirty="0" smtClean="0"/>
              <a:t>If main routine returns, start-up routine terminates program with the exit system call</a:t>
            </a:r>
          </a:p>
          <a:p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60438" y="2926080"/>
            <a:ext cx="7116762" cy="907941"/>
            <a:chOff x="960651" y="1782543"/>
            <a:chExt cx="7116549" cy="680968"/>
          </a:xfrm>
        </p:grpSpPr>
        <p:sp>
          <p:nvSpPr>
            <p:cNvPr id="53259" name="TextBox 2"/>
            <p:cNvSpPr txBox="1">
              <a:spLocks noChangeArrowheads="1"/>
            </p:cNvSpPr>
            <p:nvPr/>
          </p:nvSpPr>
          <p:spPr bwMode="auto">
            <a:xfrm>
              <a:off x="1371600" y="1782543"/>
              <a:ext cx="6705600" cy="680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8000"/>
                  </a:solidFill>
                  <a:latin typeface="+mj-lt"/>
                  <a:cs typeface="Courier"/>
                </a:rPr>
                <a:t>The </a:t>
              </a:r>
              <a:r>
                <a:rPr lang="en-US" sz="2600" dirty="0" smtClean="0">
                  <a:solidFill>
                    <a:srgbClr val="FF8000"/>
                  </a:solidFill>
                  <a:latin typeface="Courier New" pitchFamily="49" charset="0"/>
                  <a:cs typeface="Courier New" pitchFamily="49" charset="0"/>
                </a:rPr>
                <a:t>la</a:t>
              </a:r>
              <a:r>
                <a:rPr lang="en-US" sz="2800" dirty="0" smtClean="0">
                  <a:solidFill>
                    <a:srgbClr val="FF8000"/>
                  </a:solidFill>
                  <a:latin typeface="+mj-lt"/>
                  <a:cs typeface="Courier"/>
                </a:rPr>
                <a:t> instruction will be edited during the link phase</a:t>
              </a:r>
              <a:endParaRPr lang="en-US" sz="2800" dirty="0">
                <a:solidFill>
                  <a:srgbClr val="FF8000"/>
                </a:solidFill>
                <a:latin typeface="+mj-lt"/>
              </a:endParaRPr>
            </a:p>
          </p:txBody>
        </p:sp>
        <p:sp>
          <p:nvSpPr>
            <p:cNvPr id="53260" name="Rectangle 6"/>
            <p:cNvSpPr>
              <a:spLocks noChangeArrowheads="1"/>
            </p:cNvSpPr>
            <p:nvPr/>
          </p:nvSpPr>
          <p:spPr bwMode="auto">
            <a:xfrm>
              <a:off x="960651" y="1809750"/>
              <a:ext cx="41549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60438" y="3840480"/>
            <a:ext cx="7116762" cy="907941"/>
            <a:chOff x="960438" y="3291840"/>
            <a:chExt cx="7116762" cy="907941"/>
          </a:xfrm>
        </p:grpSpPr>
        <p:sp>
          <p:nvSpPr>
            <p:cNvPr id="53250" name="TextBox 3"/>
            <p:cNvSpPr txBox="1">
              <a:spLocks noChangeArrowheads="1"/>
            </p:cNvSpPr>
            <p:nvPr/>
          </p:nvSpPr>
          <p:spPr bwMode="auto">
            <a:xfrm>
              <a:off x="1371600" y="3291840"/>
              <a:ext cx="6705600" cy="907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408000"/>
                  </a:solidFill>
                  <a:latin typeface="+mj-lt"/>
                  <a:cs typeface="Courier"/>
                </a:rPr>
                <a:t>The </a:t>
              </a:r>
              <a:r>
                <a:rPr lang="en-US" sz="2600" dirty="0" err="1" smtClean="0">
                  <a:solidFill>
                    <a:srgbClr val="408000"/>
                  </a:solidFill>
                  <a:latin typeface="Courier New" pitchFamily="49" charset="0"/>
                  <a:cs typeface="Courier New" pitchFamily="49" charset="0"/>
                </a:rPr>
                <a:t>bne</a:t>
              </a:r>
              <a:r>
                <a:rPr lang="en-US" sz="2800" dirty="0" smtClean="0">
                  <a:solidFill>
                    <a:srgbClr val="408000"/>
                  </a:solidFill>
                  <a:latin typeface="+mj-lt"/>
                  <a:cs typeface="Courier"/>
                </a:rPr>
                <a:t> instruction will be edited during the link phase</a:t>
              </a:r>
            </a:p>
          </p:txBody>
        </p:sp>
        <p:sp>
          <p:nvSpPr>
            <p:cNvPr id="53254" name="Rectangle 7"/>
            <p:cNvSpPr>
              <a:spLocks noChangeArrowheads="1"/>
            </p:cNvSpPr>
            <p:nvPr/>
          </p:nvSpPr>
          <p:spPr bwMode="auto">
            <a:xfrm>
              <a:off x="960438" y="3328416"/>
              <a:ext cx="4159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60438" y="4754880"/>
            <a:ext cx="7116762" cy="907941"/>
            <a:chOff x="960438" y="4206240"/>
            <a:chExt cx="7116762" cy="907941"/>
          </a:xfrm>
        </p:grpSpPr>
        <p:sp>
          <p:nvSpPr>
            <p:cNvPr id="53251" name="TextBox 4"/>
            <p:cNvSpPr txBox="1">
              <a:spLocks noChangeArrowheads="1"/>
            </p:cNvSpPr>
            <p:nvPr/>
          </p:nvSpPr>
          <p:spPr bwMode="auto">
            <a:xfrm>
              <a:off x="1371600" y="4206240"/>
              <a:ext cx="6705600" cy="907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rgbClr val="FF66A0"/>
                  </a:solidFill>
                  <a:latin typeface="+mj-lt"/>
                </a:rPr>
                <a:t>Assembler will ignore the instruction </a:t>
              </a:r>
              <a:r>
                <a:rPr lang="en-US" sz="2600" dirty="0" err="1" smtClean="0">
                  <a:solidFill>
                    <a:srgbClr val="FF66A0"/>
                  </a:solidFill>
                  <a:latin typeface="Courier New" pitchFamily="49" charset="0"/>
                  <a:cs typeface="Courier New" pitchFamily="49" charset="0"/>
                </a:rPr>
                <a:t>Exit:nop</a:t>
              </a:r>
              <a:r>
                <a:rPr lang="en-US" sz="2800" dirty="0" smtClean="0">
                  <a:solidFill>
                    <a:srgbClr val="FF66A0"/>
                  </a:solidFill>
                  <a:latin typeface="+mj-lt"/>
                  <a:cs typeface="Courier New"/>
                </a:rPr>
                <a:t> </a:t>
              </a:r>
              <a:r>
                <a:rPr lang="en-US" sz="2800" dirty="0">
                  <a:solidFill>
                    <a:srgbClr val="FF66A0"/>
                  </a:solidFill>
                  <a:latin typeface="+mj-lt"/>
                </a:rPr>
                <a:t>because it does nothing</a:t>
              </a:r>
              <a:endParaRPr lang="en-US" sz="2800" dirty="0" smtClean="0">
                <a:solidFill>
                  <a:srgbClr val="FF66A0"/>
                </a:solidFill>
                <a:latin typeface="+mj-lt"/>
                <a:cs typeface="Courier"/>
              </a:endParaRPr>
            </a:p>
          </p:txBody>
        </p:sp>
        <p:sp>
          <p:nvSpPr>
            <p:cNvPr id="53255" name="Rectangle 8"/>
            <p:cNvSpPr>
              <a:spLocks noChangeArrowheads="1"/>
            </p:cNvSpPr>
            <p:nvPr/>
          </p:nvSpPr>
          <p:spPr bwMode="auto">
            <a:xfrm>
              <a:off x="960438" y="4242816"/>
              <a:ext cx="4159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47738" y="5669280"/>
            <a:ext cx="7129462" cy="954107"/>
            <a:chOff x="947738" y="5120640"/>
            <a:chExt cx="7129462" cy="954107"/>
          </a:xfrm>
        </p:grpSpPr>
        <p:sp>
          <p:nvSpPr>
            <p:cNvPr id="53252" name="TextBox 5"/>
            <p:cNvSpPr txBox="1">
              <a:spLocks noChangeArrowheads="1"/>
            </p:cNvSpPr>
            <p:nvPr/>
          </p:nvSpPr>
          <p:spPr bwMode="auto">
            <a:xfrm>
              <a:off x="1371600" y="5120640"/>
              <a:ext cx="67056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+mj-lt"/>
                  <a:cs typeface="Courier"/>
                </a:rPr>
                <a:t>This was written by a programmer because compilers don’t allow pseudo-instructions</a:t>
              </a:r>
            </a:p>
          </p:txBody>
        </p:sp>
        <p:sp>
          <p:nvSpPr>
            <p:cNvPr id="53256" name="Rectangle 9"/>
            <p:cNvSpPr>
              <a:spLocks noChangeArrowheads="1"/>
            </p:cNvSpPr>
            <p:nvPr/>
          </p:nvSpPr>
          <p:spPr bwMode="auto">
            <a:xfrm>
              <a:off x="947738" y="5156200"/>
              <a:ext cx="4159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ＭＳ ゴシック" pitchFamily="1" charset="-128"/>
                  <a:ea typeface="ＭＳ ゴシック" pitchFamily="1" charset="-128"/>
                  <a:cs typeface="ＭＳ ゴシック" pitchFamily="1" charset="-128"/>
                </a:rPr>
                <a:t>☐</a:t>
              </a:r>
              <a:endParaRPr lang="en-US" dirty="0"/>
            </a:p>
          </p:txBody>
        </p:sp>
      </p:grpSp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45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182880"/>
            <a:ext cx="731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/>
              <a:t>Question:  </a:t>
            </a:r>
            <a:r>
              <a:rPr lang="en-US" sz="2800" dirty="0" smtClean="0"/>
              <a:t>Which statement is TRUE about the following code?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3663" y="1005840"/>
            <a:ext cx="5494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    la   $t0,Array</a:t>
            </a:r>
          </a:p>
          <a:p>
            <a:r>
              <a:rPr lang="en-US" sz="2400" dirty="0" smtClean="0">
                <a:latin typeface="Courier New" pitchFamily="-65" charset="0"/>
              </a:rPr>
              <a:t>Loop: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$t1,0($t0)</a:t>
            </a:r>
          </a:p>
          <a:p>
            <a:r>
              <a:rPr lang="en-US" sz="2400" dirty="0" smtClean="0">
                <a:latin typeface="Courier New" pitchFamily="-65" charset="0"/>
              </a:rPr>
              <a:t>      </a:t>
            </a:r>
            <a:r>
              <a:rPr lang="en-US" sz="2400" dirty="0" err="1" smtClean="0">
                <a:latin typeface="Courier New" pitchFamily="-65" charset="0"/>
              </a:rPr>
              <a:t>addi</a:t>
            </a:r>
            <a:r>
              <a:rPr lang="en-US" sz="2400" dirty="0" smtClean="0">
                <a:latin typeface="Courier New" pitchFamily="-65" charset="0"/>
              </a:rPr>
              <a:t> $t0,$t0,4</a:t>
            </a:r>
            <a:r>
              <a:rPr lang="en-US" sz="2400" dirty="0">
                <a:latin typeface="Courier New" pitchFamily="-65" charset="0"/>
              </a:rPr>
              <a:t/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 smtClean="0">
                <a:latin typeface="Courier New" pitchFamily="-65" charset="0"/>
              </a:rPr>
              <a:t>      </a:t>
            </a:r>
            <a:r>
              <a:rPr lang="en-US" sz="2400" dirty="0" err="1" smtClean="0">
                <a:latin typeface="Courier New" pitchFamily="-65" charset="0"/>
              </a:rPr>
              <a:t>bne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a0</a:t>
            </a:r>
            <a:r>
              <a:rPr lang="en-US" sz="2400" dirty="0" smtClean="0">
                <a:latin typeface="Courier New" pitchFamily="-65" charset="0"/>
              </a:rPr>
              <a:t>,$t1,Loop</a:t>
            </a:r>
          </a:p>
          <a:p>
            <a:r>
              <a:rPr lang="en-US" sz="2400" dirty="0" smtClean="0">
                <a:latin typeface="Courier New" pitchFamily="-65" charset="0"/>
              </a:rPr>
              <a:t>Exit: </a:t>
            </a:r>
            <a:r>
              <a:rPr lang="en-US" sz="2400" dirty="0" err="1" smtClean="0">
                <a:latin typeface="Courier New" pitchFamily="-65" charset="0"/>
              </a:rPr>
              <a:t>nop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914399" y="2926080"/>
            <a:ext cx="73152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9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41248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Compiler</a:t>
            </a:r>
            <a:r>
              <a:rPr lang="en-US" dirty="0" smtClean="0"/>
              <a:t> converts a single HLL file into a single assembly file					</a:t>
            </a:r>
            <a:r>
              <a:rPr lang="en-US" sz="3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.c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sz="3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.s</a:t>
            </a:r>
            <a:endParaRPr lang="en-US" sz="3000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Assembler</a:t>
            </a:r>
            <a:r>
              <a:rPr lang="en-US" dirty="0" smtClean="0"/>
              <a:t> removes pseudo-instructions, converts what it can to machine language, and creates a checklist for linker (relocation table)	</a:t>
            </a:r>
            <a:r>
              <a:rPr lang="en-US" sz="3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.s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sz="3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.o</a:t>
            </a:r>
          </a:p>
          <a:p>
            <a:pPr lvl="1"/>
            <a:r>
              <a:rPr lang="en-US" dirty="0" smtClean="0"/>
              <a:t>Resolves addresses by making 2 passes (for internal forward references)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Linker</a:t>
            </a:r>
            <a:r>
              <a:rPr lang="en-US" dirty="0" smtClean="0"/>
              <a:t> combines several object files and resolves absolute addresses				</a:t>
            </a:r>
            <a:r>
              <a:rPr lang="en-US" sz="3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.o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sz="3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.out</a:t>
            </a:r>
          </a:p>
          <a:p>
            <a:pPr lvl="1"/>
            <a:r>
              <a:rPr lang="en-US" dirty="0" smtClean="0"/>
              <a:t>Enable separate compilation and use of libraries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Loader</a:t>
            </a:r>
            <a:r>
              <a:rPr lang="en-US" dirty="0" smtClean="0"/>
              <a:t> loads executable into memory and begins execution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12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You are responsible for the material contained on the following slides</a:t>
            </a:r>
            <a:r>
              <a:rPr lang="en-US" dirty="0" smtClean="0"/>
              <a:t>, though we may not have enough time to get to them in lecture.</a:t>
            </a:r>
          </a:p>
          <a:p>
            <a:pPr marL="0" indent="0">
              <a:buNone/>
            </a:pPr>
            <a:r>
              <a:rPr lang="en-US" dirty="0" smtClean="0"/>
              <a:t>They have been prepared in a way that should be easily readable and the material will be touched upon in the following lecture.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57200"/>
            <a:ext cx="91440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BONUS SLIDES</a:t>
            </a:r>
            <a:endParaRPr lang="en-US" sz="10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6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Translation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Compiler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Assembler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Linker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Loader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Bonus:  C.A.L.L.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2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b="1" dirty="0" smtClean="0">
                <a:latin typeface="+mj-lt"/>
              </a:rPr>
              <a:t>C Program Source Code</a:t>
            </a:r>
            <a:r>
              <a:rPr lang="en-US" dirty="0" smtClean="0">
                <a:latin typeface="+mj-lt"/>
              </a:rPr>
              <a:t> (</a:t>
            </a:r>
            <a:r>
              <a:rPr lang="en-US" sz="3000" dirty="0" err="1" smtClean="0">
                <a:latin typeface="Courier New" pitchFamily="-65" charset="0"/>
              </a:rPr>
              <a:t>prog.c</a:t>
            </a:r>
            <a:r>
              <a:rPr lang="en-US" dirty="0" smtClean="0">
                <a:latin typeface="+mj-lt"/>
              </a:rPr>
              <a:t>)</a:t>
            </a:r>
          </a:p>
          <a:p>
            <a:pPr>
              <a:buFont typeface="Times" pitchFamily="-65" charset="0"/>
              <a:buNone/>
            </a:pPr>
            <a:r>
              <a:rPr lang="en-US" sz="2800" dirty="0" smtClean="0">
                <a:latin typeface="Courier New" pitchFamily="-65" charset="0"/>
              </a:rPr>
              <a:t>#</a:t>
            </a:r>
            <a:r>
              <a:rPr lang="en-US" sz="2800" dirty="0">
                <a:latin typeface="Courier New" pitchFamily="-65" charset="0"/>
              </a:rPr>
              <a:t>include &lt;</a:t>
            </a:r>
            <a:r>
              <a:rPr lang="en-US" sz="2800" dirty="0" err="1">
                <a:latin typeface="Courier New" pitchFamily="-65" charset="0"/>
              </a:rPr>
              <a:t>stdio.h</a:t>
            </a:r>
            <a:r>
              <a:rPr lang="en-US" sz="2800" dirty="0">
                <a:latin typeface="Courier New" pitchFamily="-65" charset="0"/>
              </a:rPr>
              <a:t>&gt;</a:t>
            </a:r>
          </a:p>
          <a:p>
            <a:pPr>
              <a:buFont typeface="Times" pitchFamily="-65" charset="0"/>
              <a:buNone/>
            </a:pP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main (</a:t>
            </a: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argc</a:t>
            </a:r>
            <a:r>
              <a:rPr lang="en-US" sz="2800" dirty="0">
                <a:latin typeface="Courier New" pitchFamily="-65" charset="0"/>
              </a:rPr>
              <a:t>, char *</a:t>
            </a:r>
            <a:r>
              <a:rPr lang="en-US" sz="2800" dirty="0" err="1">
                <a:latin typeface="Courier New" pitchFamily="-65" charset="0"/>
              </a:rPr>
              <a:t>argv</a:t>
            </a:r>
            <a:r>
              <a:rPr lang="en-US" sz="2800" dirty="0">
                <a:latin typeface="Courier New" pitchFamily="-65" charset="0"/>
              </a:rPr>
              <a:t>[]) {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, sum = 0;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for (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= 0;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&lt;= 100;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++)</a:t>
            </a:r>
            <a:br>
              <a:rPr lang="en-US" sz="2800" dirty="0">
                <a:latin typeface="Courier New" pitchFamily="-65" charset="0"/>
              </a:rPr>
            </a:br>
            <a:r>
              <a:rPr lang="en-US" sz="2800" dirty="0">
                <a:latin typeface="Courier New" pitchFamily="-65" charset="0"/>
              </a:rPr>
              <a:t>  sum = sum +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*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printf</a:t>
            </a:r>
            <a:r>
              <a:rPr lang="en-US" sz="2800" dirty="0">
                <a:latin typeface="Courier New" pitchFamily="-65" charset="0"/>
              </a:rPr>
              <a:t> ("The sum of sq from 0 .. 100 is %</a:t>
            </a:r>
            <a:r>
              <a:rPr lang="en-US" sz="2800" dirty="0" err="1">
                <a:latin typeface="Courier New" pitchFamily="-65" charset="0"/>
              </a:rPr>
              <a:t>d\n</a:t>
            </a:r>
            <a:r>
              <a:rPr lang="en-US" sz="2800" dirty="0">
                <a:latin typeface="Courier New" pitchFamily="-65" charset="0"/>
              </a:rPr>
              <a:t>", 	sum);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}</a:t>
            </a:r>
            <a:endParaRPr lang="en-US" dirty="0"/>
          </a:p>
        </p:txBody>
      </p:sp>
      <p:sp>
        <p:nvSpPr>
          <p:cNvPr id="2348037" name="Text Box 5"/>
          <p:cNvSpPr txBox="1">
            <a:spLocks noChangeArrowheads="1"/>
          </p:cNvSpPr>
          <p:nvPr/>
        </p:nvSpPr>
        <p:spPr bwMode="auto">
          <a:xfrm>
            <a:off x="2808514" y="5714999"/>
            <a:ext cx="369364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printf</a:t>
            </a:r>
            <a:r>
              <a:rPr lang="en-US" sz="2400" dirty="0" smtClean="0">
                <a:solidFill>
                  <a:schemeClr val="accent1"/>
                </a:solidFill>
                <a:latin typeface="18 VAG Rounded Bold   0739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18 VAG Rounded Bold   07390"/>
              </a:rPr>
              <a:t>lives in </a:t>
            </a:r>
            <a:r>
              <a:rPr lang="en-US" sz="24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stdio.h</a:t>
            </a:r>
            <a:endParaRPr lang="en-US" sz="2400" dirty="0">
              <a:solidFill>
                <a:schemeClr val="accent1"/>
              </a:solidFill>
              <a:latin typeface="18 VAG Rounded Bold   0739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C.A.L.L.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cxnSp>
        <p:nvCxnSpPr>
          <p:cNvPr id="10" name="Elbow Connector 9"/>
          <p:cNvCxnSpPr/>
          <p:nvPr/>
        </p:nvCxnSpPr>
        <p:spPr>
          <a:xfrm rot="10800000">
            <a:off x="1458686" y="5105400"/>
            <a:ext cx="1349829" cy="840432"/>
          </a:xfrm>
          <a:prstGeom prst="bentConnector3">
            <a:avLst>
              <a:gd name="adj1" fmla="val 10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759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9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365" y="4076992"/>
            <a:ext cx="2184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04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674" y="5264442"/>
            <a:ext cx="24257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Great Idea #1: Levels </a:t>
            </a:r>
            <a:r>
              <a:rPr lang="en-US" dirty="0">
                <a:solidFill>
                  <a:schemeClr val="accent1"/>
                </a:solidFill>
              </a:rPr>
              <a:t>of </a:t>
            </a:r>
            <a:r>
              <a:rPr lang="en-US" dirty="0" smtClean="0">
                <a:solidFill>
                  <a:schemeClr val="accent1"/>
                </a:solidFill>
              </a:rPr>
              <a:t>Representation/Interpretation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6/28/2012</a:t>
            </a:r>
            <a:endParaRPr lang="en-US">
              <a:latin typeface="+mj-lt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2012 -- Lecture #8</a:t>
            </a:r>
            <a:endParaRPr lang="en-US" dirty="0">
              <a:latin typeface="+mj-lt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latin typeface="+mj-lt"/>
              </a:rPr>
              <a:pPr/>
              <a:t>5</a:t>
            </a:fld>
            <a:endParaRPr lang="en-US">
              <a:latin typeface="+mj-lt"/>
            </a:endParaRPr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95900" y="2197100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lw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lw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sw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sw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$t0, 4($2)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02870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Higher-Level Language</a:t>
            </a:r>
            <a:br>
              <a:rPr lang="en-US" sz="1800" b="1" dirty="0" smtClean="0">
                <a:solidFill>
                  <a:schemeClr val="tx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Program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(e.g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.  C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1028700" y="2393659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5"/>
                </a:solidFill>
                <a:latin typeface="+mj-lt"/>
              </a:rPr>
              <a:t>Assembly </a:t>
            </a:r>
            <a:r>
              <a:rPr lang="en-US" sz="1800" b="1" dirty="0" smtClean="0">
                <a:solidFill>
                  <a:schemeClr val="accent5"/>
                </a:solidFill>
                <a:latin typeface="+mj-lt"/>
              </a:rPr>
              <a:t>Language Program </a:t>
            </a:r>
            <a:r>
              <a:rPr lang="en-US" sz="1800" b="1" dirty="0">
                <a:solidFill>
                  <a:schemeClr val="accent5"/>
                </a:solidFill>
                <a:latin typeface="+mj-lt"/>
              </a:rPr>
              <a:t>(</a:t>
            </a:r>
            <a:r>
              <a:rPr lang="en-US" sz="1800" b="1" dirty="0" smtClean="0">
                <a:solidFill>
                  <a:schemeClr val="accent5"/>
                </a:solidFill>
                <a:latin typeface="+mj-lt"/>
              </a:rPr>
              <a:t>e.g.  MIPS</a:t>
            </a:r>
            <a:r>
              <a:rPr lang="en-US" sz="1800" b="1" dirty="0">
                <a:solidFill>
                  <a:schemeClr val="accent5"/>
                </a:solidFill>
                <a:latin typeface="+mj-lt"/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1028700" y="3295840"/>
            <a:ext cx="2590800" cy="52219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4"/>
                </a:solidFill>
                <a:latin typeface="+mj-lt"/>
              </a:rPr>
              <a:t>Machine </a:t>
            </a:r>
            <a:r>
              <a:rPr lang="en-US" sz="1800" b="1" dirty="0" smtClean="0">
                <a:solidFill>
                  <a:schemeClr val="accent4"/>
                </a:solidFill>
                <a:latin typeface="+mj-lt"/>
              </a:rPr>
              <a:t>Language </a:t>
            </a:r>
            <a:r>
              <a:rPr lang="en-US" sz="1800" b="1" dirty="0">
                <a:solidFill>
                  <a:schemeClr val="accent4"/>
                </a:solidFill>
                <a:latin typeface="+mj-lt"/>
              </a:rPr>
              <a:t>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16640"/>
            <a:ext cx="40386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chemeClr val="accent6"/>
                </a:solidFill>
                <a:latin typeface="+mj-lt"/>
              </a:rPr>
              <a:t>Hardware Architecture </a:t>
            </a: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Description</a:t>
            </a:r>
            <a:br>
              <a:rPr lang="en-US" sz="1800" b="1" dirty="0" smtClean="0">
                <a:solidFill>
                  <a:schemeClr val="accent6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chemeClr val="accent6"/>
                </a:solidFill>
                <a:latin typeface="+mj-lt"/>
              </a:rPr>
              <a:t>e.g</a:t>
            </a: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.  </a:t>
            </a:r>
            <a:r>
              <a:rPr lang="en-US" sz="1800" b="1" dirty="0">
                <a:solidFill>
                  <a:schemeClr val="accent6"/>
                </a:solidFill>
                <a:latin typeface="+mj-lt"/>
              </a:rPr>
              <a:t>block diagrams)</a:t>
            </a:r>
            <a:r>
              <a:rPr lang="en-US" sz="1800" dirty="0">
                <a:solidFill>
                  <a:schemeClr val="accent6"/>
                </a:solidFill>
                <a:latin typeface="+mj-lt"/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327148" y="1984413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413000" y="2019680"/>
            <a:ext cx="1308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413000" y="2953586"/>
            <a:ext cx="1435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355723" y="3841940"/>
            <a:ext cx="0" cy="774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558800" y="4045520"/>
            <a:ext cx="16764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45034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40" tIns="25400" rIns="9144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temp =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v[k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v[k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v[k+1] = temp;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3427219" cy="951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0000 1001 1100 0110 1010 1111 0101 1000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1010 1111 0101 1000 0000 1001 1100 0110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1100 0110 1010 1111 0101 1000 0000 1001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0101 1000 0000 1001 1100 0110 1010 1111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304800" y="3835780"/>
            <a:ext cx="4038600" cy="139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327148" y="292931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469900" y="5880478"/>
            <a:ext cx="37084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B050"/>
                </a:solidFill>
                <a:latin typeface="+mj-lt"/>
              </a:rPr>
              <a:t>Logic Circuit Description</a:t>
            </a:r>
            <a:br>
              <a:rPr lang="en-US" sz="1800" b="1" dirty="0">
                <a:solidFill>
                  <a:srgbClr val="00B050"/>
                </a:solidFill>
                <a:latin typeface="+mj-lt"/>
              </a:rPr>
            </a:br>
            <a:r>
              <a:rPr lang="en-US" sz="1800" b="1" dirty="0">
                <a:solidFill>
                  <a:srgbClr val="00B050"/>
                </a:solidFill>
                <a:latin typeface="+mj-lt"/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355723" y="5154988"/>
            <a:ext cx="0" cy="7254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254000" y="5267515"/>
            <a:ext cx="19812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Architecture Implementation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325912" y="1984413"/>
            <a:ext cx="2966452" cy="1269461"/>
            <a:chOff x="2325912" y="1984413"/>
            <a:chExt cx="2966452" cy="1269461"/>
          </a:xfrm>
        </p:grpSpPr>
        <p:sp>
          <p:nvSpPr>
            <p:cNvPr id="2" name="Oval 1"/>
            <p:cNvSpPr/>
            <p:nvPr/>
          </p:nvSpPr>
          <p:spPr>
            <a:xfrm>
              <a:off x="2325912" y="1984413"/>
              <a:ext cx="1206500" cy="32406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361164" y="2929810"/>
              <a:ext cx="1206500" cy="32406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956806" y="2473552"/>
              <a:ext cx="1335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We are here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6" name="Straight Arrow Connector 5"/>
            <p:cNvCxnSpPr>
              <a:stCxn id="4" idx="1"/>
            </p:cNvCxnSpPr>
            <p:nvPr/>
          </p:nvCxnSpPr>
          <p:spPr>
            <a:xfrm flipH="1" flipV="1">
              <a:off x="3567664" y="2184438"/>
              <a:ext cx="457200" cy="47378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4" idx="1"/>
            </p:cNvCxnSpPr>
            <p:nvPr/>
          </p:nvCxnSpPr>
          <p:spPr>
            <a:xfrm flipH="1">
              <a:off x="3619500" y="2658218"/>
              <a:ext cx="420624" cy="43362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0690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3886200" cy="5120640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 New" pitchFamily="-65" charset="0"/>
              </a:rPr>
              <a:t>	</a:t>
            </a:r>
            <a:r>
              <a:rPr lang="en-US" sz="2400" dirty="0">
                <a:latin typeface="Courier New" pitchFamily="-65" charset="0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globl</a:t>
            </a:r>
            <a:r>
              <a:rPr lang="en-US" sz="2400" dirty="0">
                <a:latin typeface="Courier New" pitchFamily="-65" charset="0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subu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sd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a0, 32($sp)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 smtClean="0">
                <a:latin typeface="Courier New" pitchFamily="-65" charset="0"/>
              </a:rPr>
              <a:t>mul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$</a:t>
            </a:r>
            <a:r>
              <a:rPr lang="en-US" sz="2400" dirty="0">
                <a:latin typeface="Courier New" pitchFamily="-65" charset="0"/>
              </a:rPr>
              <a:t>t7, $t6,$t6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t9, 24($sp)</a:t>
            </a:r>
            <a:endParaRPr lang="en-US" sz="2400" dirty="0"/>
          </a:p>
        </p:txBody>
      </p:sp>
      <p:sp>
        <p:nvSpPr>
          <p:cNvPr id="2350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371600"/>
            <a:ext cx="3848100" cy="5120640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dirty="0" err="1" smtClean="0">
                <a:latin typeface="Courier New" pitchFamily="-65" charset="0"/>
              </a:rPr>
              <a:t>addu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dirty="0">
                <a:latin typeface="Courier New" pitchFamily="-65" charset="0"/>
              </a:rPr>
              <a:t>$t0, $t6,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 smtClean="0">
                <a:latin typeface="Courier New" pitchFamily="-65" charset="0"/>
              </a:rPr>
              <a:t>ble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t0,100,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la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a0, </a:t>
            </a:r>
            <a:r>
              <a:rPr lang="en-US" sz="2400" dirty="0" err="1">
                <a:latin typeface="Courier New" pitchFamily="-65" charset="0"/>
              </a:rPr>
              <a:t>str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dirty="0" err="1" smtClean="0">
                <a:latin typeface="Courier New" pitchFamily="-65" charset="0"/>
              </a:rPr>
              <a:t>printf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move $v0,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 err="1">
                <a:latin typeface="Courier New" pitchFamily="-65" charset="0"/>
              </a:rPr>
              <a:t>ra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asciiz</a:t>
            </a:r>
            <a:r>
              <a:rPr lang="en-US" sz="2400" dirty="0">
                <a:latin typeface="Courier New" pitchFamily="-65" charset="0"/>
              </a:rPr>
              <a:t>	"The sum of sq from 0 .. 100 is %</a:t>
            </a:r>
            <a:r>
              <a:rPr lang="en-US" sz="2400" dirty="0" err="1">
                <a:latin typeface="Courier New" pitchFamily="-65" charset="0"/>
              </a:rPr>
              <a:t>d\n</a:t>
            </a:r>
            <a:r>
              <a:rPr lang="en-US" sz="2400" dirty="0">
                <a:latin typeface="Courier New" pitchFamily="-65" charset="0"/>
              </a:rPr>
              <a:t>"</a:t>
            </a:r>
          </a:p>
        </p:txBody>
      </p:sp>
      <p:sp>
        <p:nvSpPr>
          <p:cNvPr id="2350085" name="Line 5"/>
          <p:cNvSpPr>
            <a:spLocks noChangeShapeType="1"/>
          </p:cNvSpPr>
          <p:nvPr/>
        </p:nvSpPr>
        <p:spPr bwMode="auto">
          <a:xfrm>
            <a:off x="4572000" y="1280160"/>
            <a:ext cx="0" cy="512064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0086" name="Text Box 6"/>
          <p:cNvSpPr txBox="1">
            <a:spLocks noChangeArrowheads="1"/>
          </p:cNvSpPr>
          <p:nvPr/>
        </p:nvSpPr>
        <p:spPr bwMode="auto">
          <a:xfrm>
            <a:off x="7153159" y="4389120"/>
            <a:ext cx="1792222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Identify the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7 pseudo-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instructions!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Compilation: MAL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7257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0086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3886200" cy="5120640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 New" pitchFamily="-65" charset="0"/>
              </a:rPr>
              <a:t>	</a:t>
            </a:r>
            <a:r>
              <a:rPr lang="en-US" sz="2400" dirty="0">
                <a:latin typeface="Courier New" pitchFamily="-65" charset="0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globl</a:t>
            </a:r>
            <a:r>
              <a:rPr lang="en-US" sz="2400" dirty="0">
                <a:latin typeface="Courier New" pitchFamily="-65" charset="0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solidFill>
                  <a:srgbClr val="FF0000"/>
                </a:solidFill>
                <a:latin typeface="Courier New" pitchFamily="-65" charset="0"/>
              </a:rPr>
              <a:t>subu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$ra,20</a:t>
            </a:r>
            <a:r>
              <a:rPr lang="en-US" sz="2400" dirty="0">
                <a:latin typeface="Courier New" pitchFamily="-65" charset="0"/>
              </a:rPr>
              <a:t>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solidFill>
                  <a:srgbClr val="FF0000"/>
                </a:solidFill>
                <a:latin typeface="Courier New" pitchFamily="-65" charset="0"/>
              </a:rPr>
              <a:t>sd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  $a0,32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$t6,28</a:t>
            </a:r>
            <a:r>
              <a:rPr lang="en-US" sz="2400" dirty="0">
                <a:latin typeface="Courier New" pitchFamily="-65" charset="0"/>
              </a:rPr>
              <a:t>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-65" charset="0"/>
              </a:rPr>
              <a:t>mul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 $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t7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,$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t6,$t6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$t8,24</a:t>
            </a:r>
            <a:r>
              <a:rPr lang="en-US" sz="2400" dirty="0">
                <a:latin typeface="Courier New" pitchFamily="-65" charset="0"/>
              </a:rPr>
              <a:t>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$t9, 24</a:t>
            </a:r>
            <a:r>
              <a:rPr lang="en-US" sz="2400" dirty="0">
                <a:latin typeface="Courier New" pitchFamily="-65" charset="0"/>
              </a:rPr>
              <a:t>($sp)</a:t>
            </a:r>
            <a:endParaRPr lang="en-US" sz="2400" dirty="0"/>
          </a:p>
        </p:txBody>
      </p:sp>
      <p:sp>
        <p:nvSpPr>
          <p:cNvPr id="2350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371600"/>
            <a:ext cx="3848100" cy="5120640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-65" charset="0"/>
              </a:rPr>
              <a:t>addu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$t0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, $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t6,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$t0, 28</a:t>
            </a:r>
            <a:r>
              <a:rPr lang="en-US" sz="2400" dirty="0">
                <a:latin typeface="Courier New" pitchFamily="-65" charset="0"/>
              </a:rPr>
              <a:t>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-65" charset="0"/>
              </a:rPr>
              <a:t>ble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  $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t0,100,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	la	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  $a0, 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-65" charset="0"/>
              </a:rPr>
              <a:t>str</a:t>
            </a:r>
            <a:endParaRPr lang="en-US" sz="2400" dirty="0">
              <a:solidFill>
                <a:srgbClr val="FF0000"/>
              </a:solidFill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$a1, 24</a:t>
            </a:r>
            <a:r>
              <a:rPr lang="en-US" sz="2400" dirty="0">
                <a:latin typeface="Courier New" pitchFamily="-65" charset="0"/>
              </a:rPr>
              <a:t>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</a:t>
            </a:r>
            <a:r>
              <a:rPr lang="en-US" sz="2400" dirty="0" err="1" smtClean="0">
                <a:latin typeface="Courier New" pitchFamily="-65" charset="0"/>
              </a:rPr>
              <a:t>printf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move 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$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v0</a:t>
            </a:r>
            <a:r>
              <a:rPr lang="en-US" sz="2400" dirty="0" smtClean="0">
                <a:solidFill>
                  <a:srgbClr val="FF0000"/>
                </a:solidFill>
                <a:latin typeface="Courier New" pitchFamily="-65" charset="0"/>
              </a:rPr>
              <a:t>, $</a:t>
            </a:r>
            <a:r>
              <a:rPr lang="en-US" sz="2400" dirty="0">
                <a:solidFill>
                  <a:srgbClr val="FF0000"/>
                </a:solidFill>
                <a:latin typeface="Courier New" pitchFamily="-65" charset="0"/>
              </a:rPr>
              <a:t>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 err="1" smtClean="0">
                <a:latin typeface="Courier New" pitchFamily="-65" charset="0"/>
              </a:rPr>
              <a:t>ra</a:t>
            </a:r>
            <a:r>
              <a:rPr lang="en-US" sz="2400" dirty="0" smtClean="0">
                <a:latin typeface="Courier New" pitchFamily="-65" charset="0"/>
              </a:rPr>
              <a:t>, 20</a:t>
            </a:r>
            <a:r>
              <a:rPr lang="en-US" sz="2400" dirty="0">
                <a:latin typeface="Courier New" pitchFamily="-65" charset="0"/>
              </a:rPr>
              <a:t>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 err="1">
                <a:latin typeface="Courier New" pitchFamily="-65" charset="0"/>
              </a:rPr>
              <a:t>ra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asciiz</a:t>
            </a:r>
            <a:r>
              <a:rPr lang="en-US" sz="2400" dirty="0">
                <a:latin typeface="Courier New" pitchFamily="-65" charset="0"/>
              </a:rPr>
              <a:t>	"The sum of sq from 0 .. 100 is %</a:t>
            </a:r>
            <a:r>
              <a:rPr lang="en-US" sz="2400" dirty="0" err="1">
                <a:latin typeface="Courier New" pitchFamily="-65" charset="0"/>
              </a:rPr>
              <a:t>d\n</a:t>
            </a:r>
            <a:r>
              <a:rPr lang="en-US" sz="2400" dirty="0">
                <a:latin typeface="Courier New" pitchFamily="-65" charset="0"/>
              </a:rPr>
              <a:t>"</a:t>
            </a:r>
          </a:p>
        </p:txBody>
      </p:sp>
      <p:sp>
        <p:nvSpPr>
          <p:cNvPr id="2350085" name="Line 5"/>
          <p:cNvSpPr>
            <a:spLocks noChangeShapeType="1"/>
          </p:cNvSpPr>
          <p:nvPr/>
        </p:nvSpPr>
        <p:spPr bwMode="auto">
          <a:xfrm>
            <a:off x="4572000" y="1280160"/>
            <a:ext cx="0" cy="512064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Compilation: MAL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48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4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011680"/>
            <a:ext cx="4495800" cy="42306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00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addiu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 $29,$29,-32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08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	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    $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0c </a:t>
            </a:r>
            <a:r>
              <a:rPr lang="en-US" sz="2400" u="sng" dirty="0" err="1" smtClean="0">
                <a:solidFill>
                  <a:schemeClr val="accent1"/>
                </a:solidFill>
                <a:latin typeface="Courier New" pitchFamily="-65" charset="0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   $5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10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</a:t>
            </a:r>
            <a:r>
              <a:rPr lang="en-US" sz="2400" dirty="0">
                <a:latin typeface="Courier New" pitchFamily="-65" charset="0"/>
              </a:rPr>
              <a:t>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</a:t>
            </a:r>
            <a:r>
              <a:rPr lang="en-US" sz="2400" dirty="0">
                <a:latin typeface="Courier New" pitchFamily="-65" charset="0"/>
              </a:rPr>
              <a:t>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18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$14,28</a:t>
            </a:r>
            <a:r>
              <a:rPr lang="en-US" sz="2400" dirty="0">
                <a:latin typeface="Courier New" pitchFamily="-65" charset="0"/>
              </a:rPr>
              <a:t>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1c </a:t>
            </a:r>
            <a:r>
              <a:rPr lang="en-US" sz="2400" dirty="0" err="1" smtClean="0">
                <a:latin typeface="Courier New" pitchFamily="-65" charset="0"/>
              </a:rPr>
              <a:t>multu</a:t>
            </a:r>
            <a:r>
              <a:rPr lang="en-US" sz="2400" dirty="0" smtClean="0">
                <a:latin typeface="Courier New" pitchFamily="-65" charset="0"/>
              </a:rPr>
              <a:t> $14,$</a:t>
            </a:r>
            <a:r>
              <a:rPr lang="en-US" sz="2400" dirty="0">
                <a:latin typeface="Courier New" pitchFamily="-65" charset="0"/>
              </a:rPr>
              <a:t>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20 </a:t>
            </a:r>
            <a:r>
              <a:rPr lang="en-US" sz="2400" u="sng" dirty="0" err="1" smtClean="0">
                <a:solidFill>
                  <a:schemeClr val="accent1"/>
                </a:solidFill>
                <a:latin typeface="Courier New" pitchFamily="-65" charset="0"/>
              </a:rPr>
              <a:t>mflo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  $15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24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$24,24</a:t>
            </a:r>
            <a:r>
              <a:rPr lang="en-US" sz="2400" dirty="0">
                <a:latin typeface="Courier New" pitchFamily="-65" charset="0"/>
              </a:rPr>
              <a:t>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28 </a:t>
            </a:r>
            <a:r>
              <a:rPr lang="en-US" sz="2400" dirty="0" err="1" smtClean="0">
                <a:latin typeface="Courier New" pitchFamily="-65" charset="0"/>
              </a:rPr>
              <a:t>addu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2c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$25,24</a:t>
            </a:r>
            <a:r>
              <a:rPr lang="en-US" sz="2400" dirty="0">
                <a:latin typeface="Courier New" pitchFamily="-65" charset="0"/>
              </a:rPr>
              <a:t>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 New" pitchFamily="-65" charset="0"/>
            </a:endParaRPr>
          </a:p>
        </p:txBody>
      </p:sp>
      <p:sp>
        <p:nvSpPr>
          <p:cNvPr id="2354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011680"/>
            <a:ext cx="4419600" cy="42275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30 </a:t>
            </a:r>
            <a:r>
              <a:rPr lang="en-US" sz="2400" u="sng" dirty="0" err="1" smtClean="0">
                <a:solidFill>
                  <a:schemeClr val="accent1"/>
                </a:solidFill>
                <a:latin typeface="Courier New" pitchFamily="-65" charset="0"/>
              </a:rPr>
              <a:t>addiu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8,$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14,1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38 </a:t>
            </a:r>
            <a:r>
              <a:rPr lang="en-US" sz="2400" u="sng" dirty="0" err="1" smtClean="0">
                <a:solidFill>
                  <a:schemeClr val="accent1"/>
                </a:solidFill>
                <a:latin typeface="Courier New" pitchFamily="-65" charset="0"/>
              </a:rPr>
              <a:t>slti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  $1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,$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8, 101 </a:t>
            </a:r>
            <a:endParaRPr lang="en-US" sz="2400" u="sng" dirty="0">
              <a:solidFill>
                <a:schemeClr val="accent1"/>
              </a:solidFill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3c </a:t>
            </a:r>
            <a:r>
              <a:rPr lang="en-US" sz="2400" u="sng" dirty="0" err="1" smtClean="0">
                <a:solidFill>
                  <a:schemeClr val="accent1"/>
                </a:solidFill>
                <a:latin typeface="Courier New" pitchFamily="-65" charset="0"/>
              </a:rPr>
              <a:t>bne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  $1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,$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0, loop</a:t>
            </a:r>
            <a:endParaRPr lang="en-US" sz="2400" u="sng" dirty="0">
              <a:solidFill>
                <a:schemeClr val="accent1"/>
              </a:solidFill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40 </a:t>
            </a:r>
            <a:r>
              <a:rPr lang="en-US" sz="2400" u="sng" dirty="0" err="1" smtClean="0">
                <a:solidFill>
                  <a:schemeClr val="accent1"/>
                </a:solidFill>
                <a:latin typeface="Courier New" pitchFamily="-65" charset="0"/>
              </a:rPr>
              <a:t>lui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  $4,l.str</a:t>
            </a:r>
            <a:endParaRPr lang="en-US" sz="2400" u="sng" dirty="0">
              <a:solidFill>
                <a:schemeClr val="accent1"/>
              </a:solidFill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44 </a:t>
            </a:r>
            <a:r>
              <a:rPr lang="en-US" sz="2400" u="sng" dirty="0" err="1" smtClean="0">
                <a:solidFill>
                  <a:schemeClr val="accent1"/>
                </a:solidFill>
                <a:latin typeface="Courier New" pitchFamily="-65" charset="0"/>
              </a:rPr>
              <a:t>ori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  $4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,$4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, </a:t>
            </a:r>
            <a:r>
              <a:rPr lang="en-US" sz="2400" u="sng" dirty="0" err="1" smtClean="0">
                <a:solidFill>
                  <a:schemeClr val="accent1"/>
                </a:solidFill>
                <a:latin typeface="Courier New" pitchFamily="-65" charset="0"/>
              </a:rPr>
              <a:t>r.str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 </a:t>
            </a:r>
            <a:endParaRPr lang="en-US" sz="2400" u="sng" dirty="0">
              <a:solidFill>
                <a:schemeClr val="accent1"/>
              </a:solidFill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48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  $5,24</a:t>
            </a:r>
            <a:r>
              <a:rPr lang="en-US" sz="2400" dirty="0">
                <a:latin typeface="Courier New" pitchFamily="-65" charset="0"/>
              </a:rPr>
              <a:t>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4c </a:t>
            </a:r>
            <a:r>
              <a:rPr lang="en-US" sz="2400" dirty="0" err="1" smtClean="0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  </a:t>
            </a:r>
            <a:r>
              <a:rPr lang="en-US" sz="2400" dirty="0" err="1" smtClean="0">
                <a:latin typeface="Courier New" pitchFamily="-65" charset="0"/>
              </a:rPr>
              <a:t>printf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50 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add   $2,$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0, $0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54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$31,20</a:t>
            </a:r>
            <a:r>
              <a:rPr lang="en-US" sz="2400" dirty="0">
                <a:latin typeface="Courier New" pitchFamily="-65" charset="0"/>
              </a:rPr>
              <a:t>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58 </a:t>
            </a:r>
            <a:r>
              <a:rPr lang="en-US" sz="2400" dirty="0" err="1" smtClean="0">
                <a:latin typeface="Courier New" pitchFamily="-65" charset="0"/>
              </a:rPr>
              <a:t>addiu</a:t>
            </a:r>
            <a:r>
              <a:rPr lang="en-US" sz="2400" dirty="0" smtClean="0">
                <a:latin typeface="Courier New" pitchFamily="-65" charset="0"/>
              </a:rPr>
              <a:t> $29</a:t>
            </a:r>
            <a:r>
              <a:rPr lang="en-US" sz="2400" dirty="0">
                <a:latin typeface="Courier New" pitchFamily="-65" charset="0"/>
              </a:rPr>
              <a:t>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5c </a:t>
            </a:r>
            <a:r>
              <a:rPr lang="en-US" sz="2400" dirty="0" err="1" smtClean="0">
                <a:latin typeface="Courier New" pitchFamily="-65" charset="0"/>
              </a:rPr>
              <a:t>jr</a:t>
            </a:r>
            <a:r>
              <a:rPr lang="en-US" sz="2400" dirty="0" smtClean="0">
                <a:latin typeface="Courier New" pitchFamily="-65" charset="0"/>
              </a:rPr>
              <a:t>    $31</a:t>
            </a:r>
            <a:endParaRPr lang="en-US" sz="2400" dirty="0">
              <a:latin typeface="Courier New" pitchFamily="-65" charset="0"/>
            </a:endParaRPr>
          </a:p>
        </p:txBody>
      </p:sp>
      <p:sp>
        <p:nvSpPr>
          <p:cNvPr id="2354181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82296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1)  Remove </a:t>
            </a:r>
            <a:r>
              <a:rPr lang="en-US" sz="2800" b="1" dirty="0" err="1">
                <a:solidFill>
                  <a:schemeClr val="tx1"/>
                </a:solidFill>
                <a:latin typeface="+mj-lt"/>
              </a:rPr>
              <a:t>pseudoinstructions</a:t>
            </a:r>
            <a:r>
              <a:rPr lang="en-US" sz="2800" b="1" dirty="0">
                <a:solidFill>
                  <a:schemeClr val="tx1"/>
                </a:solidFill>
                <a:latin typeface="+mj-lt"/>
              </a:rPr>
              <a:t>, assign addresses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4572000" y="1828800"/>
            <a:ext cx="0" cy="457200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9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Assembly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5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599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b="1" dirty="0" smtClean="0"/>
              <a:t>2)  Create relocation table and symbol table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dirty="0" smtClean="0"/>
              <a:t>Symbol Table </a:t>
            </a:r>
          </a:p>
          <a:p>
            <a:pPr lvl="1">
              <a:spcBef>
                <a:spcPts val="0"/>
              </a:spcBef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3200" dirty="0"/>
              <a:t>	</a:t>
            </a:r>
            <a:r>
              <a:rPr lang="en-US" sz="2400" dirty="0"/>
              <a:t>Label 	</a:t>
            </a:r>
            <a:r>
              <a:rPr lang="en-US" sz="2400" dirty="0" smtClean="0"/>
              <a:t>Address </a:t>
            </a:r>
            <a:r>
              <a:rPr lang="en-US" sz="2400" dirty="0"/>
              <a:t>(in module)		</a:t>
            </a:r>
            <a:r>
              <a:rPr lang="en-US" sz="2400" dirty="0" smtClean="0"/>
              <a:t>Type</a:t>
            </a:r>
            <a:endParaRPr lang="en-US" sz="3200" dirty="0"/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dirty="0">
                <a:latin typeface="Courier New" pitchFamily="-65" charset="0"/>
              </a:rPr>
              <a:t>	main:	0x00000000	</a:t>
            </a:r>
            <a:r>
              <a:rPr lang="en-US" dirty="0" smtClean="0">
                <a:latin typeface="Courier New" pitchFamily="-65" charset="0"/>
              </a:rPr>
              <a:t>	global </a:t>
            </a:r>
            <a:r>
              <a:rPr lang="en-US" dirty="0">
                <a:latin typeface="Courier New" pitchFamily="-65" charset="0"/>
              </a:rPr>
              <a:t>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dirty="0">
                <a:latin typeface="Courier New" pitchFamily="-65" charset="0"/>
              </a:rPr>
              <a:t>	loop:	0x00000018	</a:t>
            </a:r>
            <a:r>
              <a:rPr lang="en-US" dirty="0" smtClean="0">
                <a:latin typeface="Courier New" pitchFamily="-65" charset="0"/>
              </a:rPr>
              <a:t>	local </a:t>
            </a:r>
            <a:r>
              <a:rPr lang="en-US" dirty="0">
                <a:latin typeface="Courier New" pitchFamily="-65" charset="0"/>
              </a:rPr>
              <a:t>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str</a:t>
            </a:r>
            <a:r>
              <a:rPr lang="en-US" dirty="0">
                <a:latin typeface="Courier New" pitchFamily="-65" charset="0"/>
              </a:rPr>
              <a:t>:	0x00000000	</a:t>
            </a:r>
            <a:r>
              <a:rPr lang="en-US" dirty="0" smtClean="0">
                <a:latin typeface="Courier New" pitchFamily="-65" charset="0"/>
              </a:rPr>
              <a:t>	local data</a:t>
            </a:r>
            <a:endParaRPr lang="en-US" dirty="0">
              <a:latin typeface="Courier New" pitchFamily="-65" charset="0"/>
            </a:endParaRP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dirty="0"/>
              <a:t>Relocation </a:t>
            </a:r>
            <a:r>
              <a:rPr lang="en-US" dirty="0" smtClean="0"/>
              <a:t>Information</a:t>
            </a:r>
          </a:p>
          <a:p>
            <a:pPr lvl="1">
              <a:spcBef>
                <a:spcPts val="0"/>
              </a:spcBef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 smtClean="0"/>
              <a:t>  	Address		Instr.  type	    	Dependency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-65" charset="0"/>
              </a:rPr>
              <a:t>0x00000040	</a:t>
            </a:r>
            <a:r>
              <a:rPr lang="en-US" dirty="0" err="1" smtClean="0">
                <a:latin typeface="Courier New" pitchFamily="-65" charset="0"/>
              </a:rPr>
              <a:t>lui</a:t>
            </a:r>
            <a:r>
              <a:rPr lang="en-US" dirty="0" smtClean="0">
                <a:latin typeface="Courier New" pitchFamily="-65" charset="0"/>
              </a:rPr>
              <a:t>		</a:t>
            </a:r>
            <a:r>
              <a:rPr lang="en-US" dirty="0" err="1" smtClean="0">
                <a:latin typeface="Courier New" pitchFamily="-65" charset="0"/>
              </a:rPr>
              <a:t>l.str</a:t>
            </a:r>
            <a:r>
              <a:rPr lang="en-US" dirty="0" smtClean="0">
                <a:latin typeface="Courier New" pitchFamily="-65" charset="0"/>
              </a:rPr>
              <a:t/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0x00000044	</a:t>
            </a:r>
            <a:r>
              <a:rPr lang="en-US" dirty="0" err="1" smtClean="0">
                <a:latin typeface="Courier New" pitchFamily="-65" charset="0"/>
              </a:rPr>
              <a:t>ori</a:t>
            </a:r>
            <a:r>
              <a:rPr lang="en-US" dirty="0" smtClean="0">
                <a:latin typeface="Courier New" pitchFamily="-65" charset="0"/>
              </a:rPr>
              <a:t>		</a:t>
            </a:r>
            <a:r>
              <a:rPr lang="en-US" dirty="0" err="1" smtClean="0">
                <a:latin typeface="Courier New" pitchFamily="-65" charset="0"/>
              </a:rPr>
              <a:t>r.str</a:t>
            </a:r>
            <a:r>
              <a:rPr lang="en-US" dirty="0" smtClean="0">
                <a:latin typeface="Courier New" pitchFamily="-65" charset="0"/>
              </a:rPr>
              <a:t> 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0x0000004c	</a:t>
            </a:r>
            <a:r>
              <a:rPr lang="en-US" dirty="0" err="1" smtClean="0">
                <a:latin typeface="Courier New" pitchFamily="-65" charset="0"/>
              </a:rPr>
              <a:t>jal</a:t>
            </a:r>
            <a:r>
              <a:rPr lang="en-US" dirty="0" smtClean="0">
                <a:latin typeface="Courier New" pitchFamily="-65" charset="0"/>
              </a:rPr>
              <a:t>		</a:t>
            </a:r>
            <a:r>
              <a:rPr lang="en-US" dirty="0" err="1" smtClean="0">
                <a:latin typeface="Courier New" pitchFamily="-65" charset="0"/>
              </a:rPr>
              <a:t>printf</a:t>
            </a:r>
            <a:endParaRPr lang="en-US" dirty="0">
              <a:latin typeface="Courier New" pitchFamily="-65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93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ln/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Assembly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58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011680"/>
            <a:ext cx="4495800" cy="49164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00 </a:t>
            </a:r>
            <a:r>
              <a:rPr lang="en-US" sz="2400" dirty="0" err="1" smtClean="0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08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0c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10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18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1c </a:t>
            </a:r>
            <a:r>
              <a:rPr lang="en-US" sz="2400" dirty="0" err="1" smtClean="0">
                <a:latin typeface="Courier New" pitchFamily="-65" charset="0"/>
              </a:rPr>
              <a:t>multu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20 </a:t>
            </a:r>
            <a:r>
              <a:rPr lang="en-US" sz="2400" dirty="0" err="1" smtClean="0">
                <a:latin typeface="Courier New" pitchFamily="-65" charset="0"/>
              </a:rPr>
              <a:t>mflo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24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28 </a:t>
            </a:r>
            <a:r>
              <a:rPr lang="en-US" sz="2400" dirty="0" err="1" smtClean="0">
                <a:latin typeface="Courier New" pitchFamily="-65" charset="0"/>
              </a:rPr>
              <a:t>addu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2c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 New" pitchFamily="-65" charset="0"/>
            </a:endParaRPr>
          </a:p>
        </p:txBody>
      </p:sp>
      <p:sp>
        <p:nvSpPr>
          <p:cNvPr id="2358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011680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30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38 </a:t>
            </a:r>
            <a:r>
              <a:rPr lang="en-US" sz="2400" dirty="0" err="1" smtClean="0">
                <a:latin typeface="Courier New" pitchFamily="-65" charset="0"/>
              </a:rPr>
              <a:t>slti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3c </a:t>
            </a:r>
            <a:r>
              <a:rPr lang="en-US" sz="2400" dirty="0" err="1" smtClean="0">
                <a:latin typeface="Courier New" pitchFamily="-65" charset="0"/>
              </a:rPr>
              <a:t>bne</a:t>
            </a:r>
            <a:r>
              <a:rPr lang="en-US" sz="2400" dirty="0" smtClean="0">
                <a:latin typeface="Courier New" pitchFamily="-65" charset="0"/>
              </a:rPr>
              <a:t>   $</a:t>
            </a:r>
            <a:r>
              <a:rPr lang="en-US" sz="2400" dirty="0">
                <a:latin typeface="Courier New" pitchFamily="-65" charset="0"/>
              </a:rPr>
              <a:t>1,$0, 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-10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40 </a:t>
            </a:r>
            <a:r>
              <a:rPr lang="en-US" sz="2400" dirty="0" err="1" smtClean="0">
                <a:latin typeface="Courier New" pitchFamily="-65" charset="0"/>
              </a:rPr>
              <a:t>lui</a:t>
            </a:r>
            <a:r>
              <a:rPr lang="en-US" sz="2400" dirty="0" smtClean="0">
                <a:latin typeface="Courier New" pitchFamily="-65" charset="0"/>
              </a:rPr>
              <a:t>   $</a:t>
            </a:r>
            <a:r>
              <a:rPr lang="en-US" sz="2400" dirty="0">
                <a:latin typeface="Courier New" pitchFamily="-65" charset="0"/>
              </a:rPr>
              <a:t>4, 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l.str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44 </a:t>
            </a:r>
            <a:r>
              <a:rPr lang="en-US" sz="2400" dirty="0" err="1" smtClean="0">
                <a:latin typeface="Courier New" pitchFamily="-65" charset="0"/>
              </a:rPr>
              <a:t>ori</a:t>
            </a:r>
            <a:r>
              <a:rPr lang="en-US" sz="2400" dirty="0" smtClean="0">
                <a:latin typeface="Courier New" pitchFamily="-65" charset="0"/>
              </a:rPr>
              <a:t>   $</a:t>
            </a:r>
            <a:r>
              <a:rPr lang="en-US" sz="2400" dirty="0">
                <a:latin typeface="Courier New" pitchFamily="-65" charset="0"/>
              </a:rPr>
              <a:t>4,$4,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r.str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48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4c </a:t>
            </a:r>
            <a:r>
              <a:rPr lang="en-US" sz="2400" dirty="0" err="1" smtClean="0">
                <a:latin typeface="Courier New" pitchFamily="-65" charset="0"/>
              </a:rPr>
              <a:t>jal</a:t>
            </a:r>
            <a:r>
              <a:rPr lang="en-US" sz="2400" dirty="0" smtClean="0">
                <a:latin typeface="Courier New" pitchFamily="-65" charset="0"/>
              </a:rPr>
              <a:t>   </a:t>
            </a:r>
            <a:r>
              <a:rPr lang="en-US" sz="2400" u="sng" dirty="0" err="1" smtClean="0">
                <a:solidFill>
                  <a:schemeClr val="accent2"/>
                </a:solidFill>
                <a:latin typeface="Courier New" pitchFamily="-65" charset="0"/>
              </a:rPr>
              <a:t>printf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-65" charset="0"/>
              </a:rPr>
              <a:t> 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50 </a:t>
            </a:r>
            <a:r>
              <a:rPr lang="en-US" sz="2400" dirty="0" smtClean="0">
                <a:latin typeface="Courier New" pitchFamily="-65" charset="0"/>
              </a:rPr>
              <a:t>add   $</a:t>
            </a:r>
            <a:r>
              <a:rPr lang="en-US" sz="2400" dirty="0">
                <a:latin typeface="Courier New" pitchFamily="-65" charset="0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54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58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5c </a:t>
            </a:r>
            <a:r>
              <a:rPr lang="en-US" sz="2400" dirty="0" err="1" smtClean="0">
                <a:latin typeface="Courier New" pitchFamily="-65" charset="0"/>
              </a:rPr>
              <a:t>jr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31</a:t>
            </a:r>
          </a:p>
        </p:txBody>
      </p:sp>
      <p:sp>
        <p:nvSpPr>
          <p:cNvPr id="2358277" name="Text Box 5"/>
          <p:cNvSpPr txBox="1">
            <a:spLocks noChangeArrowheads="1"/>
          </p:cNvSpPr>
          <p:nvPr/>
        </p:nvSpPr>
        <p:spPr bwMode="auto">
          <a:xfrm>
            <a:off x="457199" y="1371600"/>
            <a:ext cx="82296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3)  Resolve </a:t>
            </a:r>
            <a:r>
              <a:rPr lang="en-US" sz="2800" b="1" dirty="0">
                <a:solidFill>
                  <a:schemeClr val="tx1"/>
                </a:solidFill>
                <a:latin typeface="+mj-lt"/>
              </a:rPr>
              <a:t>local PC-relative labels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572000" y="1828800"/>
            <a:ext cx="0" cy="457200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3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6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4)  Generate object (</a:t>
            </a:r>
            <a:r>
              <a:rPr lang="en-US" sz="2800" dirty="0" smtClean="0">
                <a:latin typeface="Courier New"/>
                <a:cs typeface="Courier New"/>
              </a:rPr>
              <a:t>.o</a:t>
            </a:r>
            <a:r>
              <a:rPr lang="en-US" sz="2800" b="1" dirty="0" smtClean="0"/>
              <a:t>) file:</a:t>
            </a:r>
          </a:p>
          <a:p>
            <a:pPr lvl="1"/>
            <a:r>
              <a:rPr lang="en-US" dirty="0" smtClean="0"/>
              <a:t>Output binary representation for:</a:t>
            </a:r>
          </a:p>
          <a:p>
            <a:pPr lvl="2"/>
            <a:r>
              <a:rPr lang="en-US" dirty="0" smtClean="0"/>
              <a:t>text segment (instructions)</a:t>
            </a:r>
          </a:p>
          <a:p>
            <a:pPr lvl="2"/>
            <a:r>
              <a:rPr lang="en-US" dirty="0" smtClean="0"/>
              <a:t>data segment (data)</a:t>
            </a:r>
          </a:p>
          <a:p>
            <a:pPr lvl="2"/>
            <a:r>
              <a:rPr lang="en-US" dirty="0" smtClean="0"/>
              <a:t>symbol and relocation tables</a:t>
            </a:r>
          </a:p>
          <a:p>
            <a:pPr lvl="1"/>
            <a:r>
              <a:rPr lang="en-US" dirty="0" smtClean="0"/>
              <a:t>Using dummy “placeholders” for unresolved absolute and external references</a:t>
            </a:r>
          </a:p>
          <a:p>
            <a:pPr lvl="2"/>
            <a:r>
              <a:rPr lang="en-US" dirty="0" smtClean="0"/>
              <a:t>Use all zeros where immediate or target address should be (see next slide)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21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Text </a:t>
            </a:r>
            <a:r>
              <a:rPr lang="en-US" dirty="0" smtClean="0">
                <a:solidFill>
                  <a:schemeClr val="accent1"/>
                </a:solidFill>
              </a:rPr>
              <a:t>Segment </a:t>
            </a:r>
            <a:r>
              <a:rPr lang="en-US" dirty="0">
                <a:solidFill>
                  <a:schemeClr val="accent1"/>
                </a:solidFill>
              </a:rPr>
              <a:t>in </a:t>
            </a:r>
            <a:r>
              <a:rPr lang="en-US" dirty="0" smtClean="0">
                <a:solidFill>
                  <a:schemeClr val="accent1"/>
                </a:solidFill>
              </a:rPr>
              <a:t>Object File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6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3040"/>
            <a:ext cx="7848600" cy="4846320"/>
          </a:xfrm>
        </p:spPr>
        <p:txBody>
          <a:bodyPr/>
          <a:lstStyle/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0x000000	00100111101111011111111111100000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0x000004	10101111101111110000000000010100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0x000008	10101111101001000000000000100000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0x00000c	10101111101001010000000000100100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0x000010	10101111101000000000000000011000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0x000014	10101111101000000000000000011100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0x000018	10001111101011100000000000011100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0x00001c	10001111101110000000000000011000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0x000020	00000001110011100000000000011001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0x000024	00100101110010000000000000000001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0x000028	00101001000000010000000001100101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0x00002c	10101111101010000000000000011100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0x000030	00000000000000000111100000010010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0x000034	00000011000011111100100000100001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0x000038	00010100001000001111111111110111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0x00003c	10101111101110010000000000011000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0x000040	0011110000000100</a:t>
            </a:r>
            <a:r>
              <a:rPr lang="en-US" sz="2000" dirty="0">
                <a:solidFill>
                  <a:srgbClr val="FF0000"/>
                </a:solidFill>
                <a:latin typeface="Courier New" pitchFamily="-65" charset="0"/>
              </a:rPr>
              <a:t>0000000000000000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0x000044	1000111110100101</a:t>
            </a:r>
            <a:r>
              <a:rPr lang="en-US" sz="2000" dirty="0">
                <a:solidFill>
                  <a:srgbClr val="FF0000"/>
                </a:solidFill>
                <a:latin typeface="Courier New" pitchFamily="-65" charset="0"/>
              </a:rPr>
              <a:t>0000000000000000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0x000048	00001100000100000000000011101100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0x00004c	001001</a:t>
            </a:r>
            <a:r>
              <a:rPr lang="en-US" sz="2000" dirty="0">
                <a:solidFill>
                  <a:srgbClr val="FF0000"/>
                </a:solidFill>
                <a:latin typeface="Courier New" pitchFamily="-65" charset="0"/>
              </a:rPr>
              <a:t>00000000000000000000000000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0x000050	10001111101111110000000000010100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0x000054	00100111101111010000000000100000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0x000058	00000011111000000000000000001000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0x00005c	00000000000000000001000000100001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7260771" y="4691743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7260771" y="4920343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260771" y="5301343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80960" y="448056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l.str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80960" y="470916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r.str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80960" y="5093208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498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21208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b="1" dirty="0" smtClean="0"/>
              <a:t>1)  Combine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prog.o</a:t>
            </a:r>
            <a:r>
              <a:rPr lang="en-US" sz="2800" b="1" dirty="0" smtClean="0"/>
              <a:t> and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libc.o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 smtClean="0"/>
              <a:t>Merge </a:t>
            </a:r>
            <a:r>
              <a:rPr lang="en-US" sz="2800" dirty="0"/>
              <a:t>text/data segments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Create absolute memory addresses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Modify &amp; merge symbol and relocation tables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Symbol Table </a:t>
            </a:r>
          </a:p>
          <a:p>
            <a:pPr lvl="1">
              <a:lnSpc>
                <a:spcPct val="75000"/>
              </a:lnSpc>
              <a:spcBef>
                <a:spcPts val="0"/>
              </a:spcBef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Label 	Address</a:t>
            </a: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main: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0x00000000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loop: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0x00000018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0x10000430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printf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:	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0x00000cb0   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…</a:t>
            </a:r>
            <a:endParaRPr lang="en-US" sz="2400" dirty="0">
              <a:latin typeface="Courier New" pitchFamily="-65" charset="0"/>
            </a:endParaRP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Relocation Information</a:t>
            </a:r>
          </a:p>
          <a:p>
            <a:pPr lvl="1">
              <a:spcBef>
                <a:spcPts val="0"/>
              </a:spcBef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Address		Instr. Type	Dependency </a:t>
            </a:r>
            <a:r>
              <a:rPr lang="en-US" sz="2400" dirty="0">
                <a:latin typeface="Courier New" pitchFamily="-65" charset="0"/>
              </a:rPr>
              <a:t>0x00000040	</a:t>
            </a:r>
            <a:r>
              <a:rPr lang="en-US" sz="2400" dirty="0" err="1">
                <a:latin typeface="Courier New" pitchFamily="-65" charset="0"/>
              </a:rPr>
              <a:t>lui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l.str</a:t>
            </a:r>
            <a:r>
              <a:rPr lang="en-US" sz="2400" dirty="0">
                <a:latin typeface="Courier New" pitchFamily="-65" charset="0"/>
              </a:rPr>
              <a:t/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0x00000044	</a:t>
            </a:r>
            <a:r>
              <a:rPr lang="en-US" sz="2400" dirty="0" err="1">
                <a:latin typeface="Courier New" pitchFamily="-65" charset="0"/>
              </a:rPr>
              <a:t>ori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r.str</a:t>
            </a:r>
            <a:r>
              <a:rPr lang="en-US" sz="2400" dirty="0">
                <a:latin typeface="Courier New" pitchFamily="-65" charset="0"/>
              </a:rPr>
              <a:t> 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0x0000004c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printf</a:t>
            </a:r>
            <a:r>
              <a:rPr lang="en-US" sz="2400" dirty="0">
                <a:latin typeface="Courier New" pitchFamily="-65" charset="0"/>
              </a:rPr>
              <a:t>  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Link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882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Link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097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2)  Edit addresses in relocation table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Shown in TAL for clarity, but done in binary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" y="2377440"/>
            <a:ext cx="4495800" cy="453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00 addiu $29,$29,-32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04 sw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08 sw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0c sw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10 sw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14 sw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18 lw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1c multu $14, $14</a:t>
            </a:r>
            <a:endParaRPr lang="en-US" sz="2400" smtClean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20 mflo 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24 lw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28 addu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smtClean="0">
                <a:latin typeface="Courier New" pitchFamily="-65" charset="0"/>
              </a:rPr>
              <a:t>2c sw   $25, 24($29)</a:t>
            </a:r>
            <a:endParaRPr lang="en-US" sz="2400" dirty="0">
              <a:latin typeface="Courier New" pitchFamily="-65" charset="0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4724400" y="2377440"/>
            <a:ext cx="4419600" cy="4532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30 </a:t>
            </a:r>
            <a:r>
              <a:rPr lang="en-US" sz="2400" dirty="0" err="1" smtClean="0">
                <a:latin typeface="Courier New" pitchFamily="-65" charset="0"/>
              </a:rPr>
              <a:t>addiu</a:t>
            </a:r>
            <a:r>
              <a:rPr lang="en-US" sz="2400" dirty="0" smtClean="0">
                <a:latin typeface="Courier New" pitchFamily="-65" charset="0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34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38 </a:t>
            </a:r>
            <a:r>
              <a:rPr lang="en-US" sz="2400" dirty="0" err="1" smtClean="0">
                <a:latin typeface="Courier New" pitchFamily="-65" charset="0"/>
              </a:rPr>
              <a:t>slti</a:t>
            </a:r>
            <a:r>
              <a:rPr lang="en-US" sz="2400" dirty="0" smtClean="0">
                <a:latin typeface="Courier New" pitchFamily="-65" charset="0"/>
              </a:rPr>
              <a:t>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3c </a:t>
            </a:r>
            <a:r>
              <a:rPr lang="en-US" sz="2400" dirty="0" err="1" smtClean="0">
                <a:latin typeface="Courier New" pitchFamily="-65" charset="0"/>
              </a:rPr>
              <a:t>bne</a:t>
            </a:r>
            <a:r>
              <a:rPr lang="en-US" sz="2400" dirty="0" smtClean="0">
                <a:latin typeface="Courier New" pitchFamily="-65" charset="0"/>
              </a:rPr>
              <a:t>	$1,$0, </a:t>
            </a:r>
            <a:r>
              <a:rPr lang="en-US" sz="2400" u="sng" dirty="0" smtClean="0">
                <a:latin typeface="Courier New" pitchFamily="-65" charset="0"/>
              </a:rPr>
              <a:t>-10</a:t>
            </a:r>
            <a:r>
              <a:rPr lang="en-US" sz="2400" dirty="0" smtClean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40 </a:t>
            </a:r>
            <a:r>
              <a:rPr lang="en-US" sz="2400" dirty="0" err="1" smtClean="0">
                <a:latin typeface="Courier New" pitchFamily="-65" charset="0"/>
              </a:rPr>
              <a:t>lui</a:t>
            </a:r>
            <a:r>
              <a:rPr lang="en-US" sz="2400" dirty="0" smtClean="0">
                <a:latin typeface="Courier New" pitchFamily="-65" charset="0"/>
              </a:rPr>
              <a:t>	$4, 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4096</a:t>
            </a:r>
            <a:endParaRPr lang="en-US" sz="2400" dirty="0" smtClean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44 </a:t>
            </a:r>
            <a:r>
              <a:rPr lang="en-US" sz="2400" dirty="0" err="1" smtClean="0">
                <a:latin typeface="Courier New" pitchFamily="-65" charset="0"/>
              </a:rPr>
              <a:t>ori</a:t>
            </a:r>
            <a:r>
              <a:rPr lang="en-US" sz="2400" dirty="0" smtClean="0">
                <a:latin typeface="Courier New" pitchFamily="-65" charset="0"/>
              </a:rPr>
              <a:t>	$4,$4,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1072</a:t>
            </a:r>
            <a:r>
              <a:rPr lang="en-US" sz="2400" dirty="0" smtClean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48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	$5,24($29)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4c </a:t>
            </a:r>
            <a:r>
              <a:rPr lang="en-US" sz="2400" dirty="0" err="1" smtClean="0">
                <a:latin typeface="Courier New" pitchFamily="-65" charset="0"/>
              </a:rPr>
              <a:t>jal</a:t>
            </a:r>
            <a:r>
              <a:rPr lang="en-US" sz="2400" dirty="0" smtClean="0">
                <a:latin typeface="Courier New" pitchFamily="-65" charset="0"/>
              </a:rPr>
              <a:t>	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812</a:t>
            </a:r>
            <a:r>
              <a:rPr lang="en-US" sz="2400" dirty="0" smtClean="0">
                <a:solidFill>
                  <a:srgbClr val="000000"/>
                </a:solidFill>
                <a:latin typeface="Courier New" pitchFamily="-65" charset="0"/>
              </a:rPr>
              <a:t> </a:t>
            </a:r>
            <a:endParaRPr lang="en-US" sz="2400" dirty="0" smtClean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50 add	$2,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54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 $31,20($29)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58 </a:t>
            </a:r>
            <a:r>
              <a:rPr lang="en-US" sz="2400" dirty="0" err="1" smtClean="0">
                <a:latin typeface="Courier New" pitchFamily="-65" charset="0"/>
              </a:rPr>
              <a:t>addiu</a:t>
            </a:r>
            <a:r>
              <a:rPr lang="en-US" sz="2400" dirty="0" smtClean="0">
                <a:latin typeface="Courier New" pitchFamily="-65" charset="0"/>
              </a:rPr>
              <a:t> 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5c </a:t>
            </a:r>
            <a:r>
              <a:rPr lang="en-US" sz="2400" dirty="0" err="1" smtClean="0">
                <a:latin typeface="Courier New" pitchFamily="-65" charset="0"/>
              </a:rPr>
              <a:t>jr</a:t>
            </a:r>
            <a:r>
              <a:rPr lang="en-US" sz="2400" dirty="0" smtClean="0">
                <a:latin typeface="Courier New" pitchFamily="-65" charset="0"/>
              </a:rPr>
              <a:t>	$31</a:t>
            </a:r>
            <a:endParaRPr lang="en-US" sz="2400" dirty="0">
              <a:latin typeface="Courier New" pitchFamily="-65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572000" y="2194560"/>
            <a:ext cx="0" cy="420624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Link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68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663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3)  Output </a:t>
            </a:r>
            <a:r>
              <a:rPr lang="en-US" sz="2800" b="1" dirty="0"/>
              <a:t>executable of merged </a:t>
            </a:r>
            <a:r>
              <a:rPr lang="en-US" sz="2800" b="1" dirty="0" smtClean="0"/>
              <a:t>modules</a:t>
            </a:r>
            <a:endParaRPr lang="en-US" sz="2800" b="1" dirty="0"/>
          </a:p>
          <a:p>
            <a:pPr lvl="1"/>
            <a:r>
              <a:rPr lang="en-US" sz="2400" dirty="0"/>
              <a:t>Single text (instruction) segment</a:t>
            </a:r>
          </a:p>
          <a:p>
            <a:pPr lvl="1"/>
            <a:r>
              <a:rPr lang="en-US" sz="2400" dirty="0"/>
              <a:t>Single data segment</a:t>
            </a:r>
          </a:p>
          <a:p>
            <a:pPr lvl="1"/>
            <a:r>
              <a:rPr lang="en-US" sz="2400" dirty="0"/>
              <a:t>Header detailing size of each segment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FF0000"/>
                </a:solidFill>
              </a:rPr>
              <a:t>NOTE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dirty="0" smtClean="0"/>
              <a:t>The preceding </a:t>
            </a:r>
            <a:r>
              <a:rPr lang="en-US" dirty="0"/>
              <a:t>example was a much simplified version of how ELF and other standard formats work, meant only to demonstrate the basic </a:t>
            </a:r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34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Translation vs. Interpretation</a:t>
            </a:r>
          </a:p>
          <a:p>
            <a:r>
              <a:rPr lang="en-US" dirty="0" smtClean="0"/>
              <a:t>Compiler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Assembler</a:t>
            </a:r>
          </a:p>
          <a:p>
            <a:r>
              <a:rPr lang="en-US" dirty="0" smtClean="0"/>
              <a:t>Linker</a:t>
            </a:r>
          </a:p>
          <a:p>
            <a:r>
              <a:rPr lang="en-US" dirty="0" smtClean="0"/>
              <a:t>Loader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C.A.L.L.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Translation vs. Interpretation (1/3)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6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How do we run a program written in a source language?</a:t>
            </a:r>
          </a:p>
          <a:p>
            <a:pPr lvl="1"/>
            <a:r>
              <a:rPr lang="en-US" dirty="0" smtClean="0">
                <a:solidFill>
                  <a:srgbClr val="C0504D"/>
                </a:solidFill>
              </a:rPr>
              <a:t>Interpreter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Directly executes a program in the source language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Translator:</a:t>
            </a:r>
            <a:r>
              <a:rPr lang="en-US" dirty="0" smtClean="0"/>
              <a:t> Converts a program from the source language to an equivalent program in another language</a:t>
            </a:r>
          </a:p>
          <a:p>
            <a:r>
              <a:rPr lang="en-US" dirty="0"/>
              <a:t>In general, we </a:t>
            </a:r>
            <a:r>
              <a:rPr lang="en-US" i="1" dirty="0">
                <a:solidFill>
                  <a:srgbClr val="C0504D"/>
                </a:solidFill>
              </a:rPr>
              <a:t>interpret</a:t>
            </a:r>
            <a:r>
              <a:rPr lang="en-US" dirty="0">
                <a:solidFill>
                  <a:srgbClr val="C0504D"/>
                </a:solidFill>
              </a:rPr>
              <a:t> </a:t>
            </a:r>
            <a:r>
              <a:rPr lang="en-US" dirty="0"/>
              <a:t>a high level language when efficiency is not critical and </a:t>
            </a:r>
            <a:r>
              <a:rPr lang="en-US" i="1" dirty="0">
                <a:solidFill>
                  <a:schemeClr val="accent1"/>
                </a:solidFill>
              </a:rPr>
              <a:t>translate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to a lower level language to up performance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94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Generally easier to write an interpreter</a:t>
            </a:r>
          </a:p>
          <a:p>
            <a:r>
              <a:rPr lang="en-US" dirty="0" smtClean="0"/>
              <a:t>Interpreter closer to high-level, so can give better error messages (e.g. MARS, stk)</a:t>
            </a:r>
          </a:p>
          <a:p>
            <a:pPr lvl="1"/>
            <a:r>
              <a:rPr lang="en-US" dirty="0" smtClean="0"/>
              <a:t>Translator reaction:  add extra information to help debugging (line numbers, names)</a:t>
            </a:r>
          </a:p>
          <a:p>
            <a:r>
              <a:rPr lang="en-US" dirty="0" smtClean="0"/>
              <a:t>Interpreter is slower (10x?), but code is smaller (2x?)</a:t>
            </a:r>
          </a:p>
          <a:p>
            <a:r>
              <a:rPr lang="en-US" dirty="0" smtClean="0"/>
              <a:t>Interpreter provides instruction set independence: can run on any machine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Translation vs. Interpretation </a:t>
            </a:r>
            <a:r>
              <a:rPr lang="en-US" dirty="0" smtClean="0">
                <a:solidFill>
                  <a:schemeClr val="accent1"/>
                </a:solidFill>
              </a:rPr>
              <a:t>(2/3)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5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61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Translation </a:t>
            </a:r>
            <a:r>
              <a:rPr lang="en-US" dirty="0" smtClean="0">
                <a:solidFill>
                  <a:schemeClr val="accent1"/>
                </a:solidFill>
              </a:rPr>
              <a:t>vs. Interpretation </a:t>
            </a:r>
            <a:r>
              <a:rPr lang="en-US" dirty="0">
                <a:solidFill>
                  <a:schemeClr val="accent1"/>
                </a:solidFill>
              </a:rPr>
              <a:t>(3/3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661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Translated/compiled code almost always more efficient and therefore higher </a:t>
            </a:r>
            <a:r>
              <a:rPr lang="en-US" dirty="0" smtClean="0"/>
              <a:t>performance</a:t>
            </a:r>
            <a:endParaRPr lang="en-US" dirty="0"/>
          </a:p>
          <a:p>
            <a:pPr lvl="1"/>
            <a:r>
              <a:rPr lang="en-US" dirty="0"/>
              <a:t>Important for many applications, particularly operating </a:t>
            </a:r>
            <a:r>
              <a:rPr lang="en-US" dirty="0" smtClean="0"/>
              <a:t>systems</a:t>
            </a:r>
            <a:endParaRPr lang="en-US" dirty="0"/>
          </a:p>
          <a:p>
            <a:r>
              <a:rPr lang="en-US" dirty="0"/>
              <a:t>Translation/compilation helps “hide” the program “source” from the </a:t>
            </a:r>
            <a:r>
              <a:rPr lang="en-US" dirty="0" smtClean="0"/>
              <a:t>users</a:t>
            </a:r>
            <a:endParaRPr lang="en-US" dirty="0"/>
          </a:p>
          <a:p>
            <a:pPr lvl="1"/>
            <a:r>
              <a:rPr lang="en-US" dirty="0"/>
              <a:t>One model for creating value in the marketplace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(e.g</a:t>
            </a:r>
            <a:r>
              <a:rPr lang="en-US" dirty="0"/>
              <a:t>. Microsoft keeps all their source code secret)</a:t>
            </a:r>
          </a:p>
          <a:p>
            <a:pPr lvl="1"/>
            <a:r>
              <a:rPr lang="en-US" dirty="0"/>
              <a:t>Alternative model, “open source”, creates value by publishing the source code and fostering a community of </a:t>
            </a:r>
            <a:r>
              <a:rPr lang="en-US" dirty="0" smtClean="0"/>
              <a:t>developers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1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15116</TotalTime>
  <Words>3880</Words>
  <Application>Microsoft Office PowerPoint</Application>
  <PresentationFormat>On-screen Show (4:3)</PresentationFormat>
  <Paragraphs>950</Paragraphs>
  <Slides>59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Office Theme</vt:lpstr>
      <vt:lpstr>Image</vt:lpstr>
      <vt:lpstr>PowerPoint Presentation</vt:lpstr>
      <vt:lpstr>Review of Last Lecture</vt:lpstr>
      <vt:lpstr>Question from Last Lecture</vt:lpstr>
      <vt:lpstr>PowerPoint Presentation</vt:lpstr>
      <vt:lpstr>Great Idea #1: Levels of Representation/Interpretation</vt:lpstr>
      <vt:lpstr>Agenda</vt:lpstr>
      <vt:lpstr>Translation vs. Interpretation (1/3)</vt:lpstr>
      <vt:lpstr>Translation vs. Interpretation (2/3)</vt:lpstr>
      <vt:lpstr>Translation vs. Interpretation (3/3)</vt:lpstr>
      <vt:lpstr>C Translation</vt:lpstr>
      <vt:lpstr>C Translation</vt:lpstr>
      <vt:lpstr>Compiler</vt:lpstr>
      <vt:lpstr>Compilers Are Non-Trivial</vt:lpstr>
      <vt:lpstr>Compiler Optimization</vt:lpstr>
      <vt:lpstr>Benefit of Compiler Optimization</vt:lpstr>
      <vt:lpstr>Unoptimized MIPS Code</vt:lpstr>
      <vt:lpstr>-O2 Optimized MIPS Code</vt:lpstr>
      <vt:lpstr>Administrivia</vt:lpstr>
      <vt:lpstr>Agenda</vt:lpstr>
      <vt:lpstr>Assembler</vt:lpstr>
      <vt:lpstr>Assembler Directives</vt:lpstr>
      <vt:lpstr>Pseudo-instruction Replacement</vt:lpstr>
      <vt:lpstr>Producing Machine Language (1/3)</vt:lpstr>
      <vt:lpstr>Producing Machine Language (2/3)</vt:lpstr>
      <vt:lpstr>Producing Machine Language (3/3)</vt:lpstr>
      <vt:lpstr>Symbol Table</vt:lpstr>
      <vt:lpstr>Relocation Table</vt:lpstr>
      <vt:lpstr>Object File Format</vt:lpstr>
      <vt:lpstr>Agenda</vt:lpstr>
      <vt:lpstr>Linker (1/3)</vt:lpstr>
      <vt:lpstr>Linker (2/3)</vt:lpstr>
      <vt:lpstr>Linker (3/3)</vt:lpstr>
      <vt:lpstr>Four Types of Addresses</vt:lpstr>
      <vt:lpstr>Absolute Addresses in MIPS</vt:lpstr>
      <vt:lpstr>Resolving References (1/2)</vt:lpstr>
      <vt:lpstr>Resolving References (2/2)</vt:lpstr>
      <vt:lpstr>Static vs. Dynamically Linked Libraries</vt:lpstr>
      <vt:lpstr>Dynamically Linked Libraries (1/2)</vt:lpstr>
      <vt:lpstr>Dynamically Linked Libraries (2/2)</vt:lpstr>
      <vt:lpstr>Get To Know Your Instructor</vt:lpstr>
      <vt:lpstr>Agenda</vt:lpstr>
      <vt:lpstr>Loader Basics</vt:lpstr>
      <vt:lpstr>Loader … what does it do?</vt:lpstr>
      <vt:lpstr>Loader … what does it do?</vt:lpstr>
      <vt:lpstr>PowerPoint Presentation</vt:lpstr>
      <vt:lpstr>Summary</vt:lpstr>
      <vt:lpstr>PowerPoint Presentation</vt:lpstr>
      <vt:lpstr>Agenda</vt:lpstr>
      <vt:lpstr>C.A.L.L. Example</vt:lpstr>
      <vt:lpstr>Compilation: MAL</vt:lpstr>
      <vt:lpstr>Compilation: MAL</vt:lpstr>
      <vt:lpstr>Assembly</vt:lpstr>
      <vt:lpstr>Assembly</vt:lpstr>
      <vt:lpstr>Assembly</vt:lpstr>
      <vt:lpstr>Assembly</vt:lpstr>
      <vt:lpstr>Text Segment in Object File</vt:lpstr>
      <vt:lpstr>Link</vt:lpstr>
      <vt:lpstr>Link</vt:lpstr>
      <vt:lpstr>Link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JHsia</cp:lastModifiedBy>
  <cp:revision>196</cp:revision>
  <cp:lastPrinted>2011-02-09T15:56:20Z</cp:lastPrinted>
  <dcterms:created xsi:type="dcterms:W3CDTF">2011-02-11T01:13:27Z</dcterms:created>
  <dcterms:modified xsi:type="dcterms:W3CDTF">2012-07-23T19:53:25Z</dcterms:modified>
</cp:coreProperties>
</file>