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59"/>
  </p:notesMasterIdLst>
  <p:handoutMasterIdLst>
    <p:handoutMasterId r:id="rId60"/>
  </p:handoutMasterIdLst>
  <p:sldIdLst>
    <p:sldId id="627" r:id="rId2"/>
    <p:sldId id="698" r:id="rId3"/>
    <p:sldId id="628" r:id="rId4"/>
    <p:sldId id="699" r:id="rId5"/>
    <p:sldId id="700" r:id="rId6"/>
    <p:sldId id="656" r:id="rId7"/>
    <p:sldId id="688" r:id="rId8"/>
    <p:sldId id="608" r:id="rId9"/>
    <p:sldId id="503" r:id="rId10"/>
    <p:sldId id="657" r:id="rId11"/>
    <p:sldId id="658" r:id="rId12"/>
    <p:sldId id="659" r:id="rId13"/>
    <p:sldId id="662" r:id="rId14"/>
    <p:sldId id="663" r:id="rId15"/>
    <p:sldId id="669" r:id="rId16"/>
    <p:sldId id="620" r:id="rId17"/>
    <p:sldId id="624" r:id="rId18"/>
    <p:sldId id="553" r:id="rId19"/>
    <p:sldId id="626" r:id="rId20"/>
    <p:sldId id="689" r:id="rId21"/>
    <p:sldId id="665" r:id="rId22"/>
    <p:sldId id="690" r:id="rId23"/>
    <p:sldId id="504" r:id="rId24"/>
    <p:sldId id="677" r:id="rId25"/>
    <p:sldId id="678" r:id="rId26"/>
    <p:sldId id="615" r:id="rId27"/>
    <p:sldId id="676" r:id="rId28"/>
    <p:sldId id="679" r:id="rId29"/>
    <p:sldId id="670" r:id="rId30"/>
    <p:sldId id="460" r:id="rId31"/>
    <p:sldId id="683" r:id="rId32"/>
    <p:sldId id="681" r:id="rId33"/>
    <p:sldId id="686" r:id="rId34"/>
    <p:sldId id="668" r:id="rId35"/>
    <p:sldId id="684" r:id="rId36"/>
    <p:sldId id="631" r:id="rId37"/>
    <p:sldId id="632" r:id="rId38"/>
    <p:sldId id="633" r:id="rId39"/>
    <p:sldId id="634" r:id="rId40"/>
    <p:sldId id="635" r:id="rId41"/>
    <p:sldId id="636" r:id="rId42"/>
    <p:sldId id="637" r:id="rId43"/>
    <p:sldId id="638" r:id="rId44"/>
    <p:sldId id="640" r:id="rId45"/>
    <p:sldId id="687" r:id="rId46"/>
    <p:sldId id="495" r:id="rId47"/>
    <p:sldId id="672" r:id="rId48"/>
    <p:sldId id="673" r:id="rId49"/>
    <p:sldId id="671" r:id="rId50"/>
    <p:sldId id="691" r:id="rId51"/>
    <p:sldId id="674" r:id="rId52"/>
    <p:sldId id="675" r:id="rId53"/>
    <p:sldId id="680" r:id="rId54"/>
    <p:sldId id="695" r:id="rId55"/>
    <p:sldId id="692" r:id="rId56"/>
    <p:sldId id="697" r:id="rId57"/>
    <p:sldId id="696"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860"/>
    <a:srgbClr val="FF66A0"/>
    <a:srgbClr val="408000"/>
    <a:srgbClr val="FF8000"/>
    <a:srgbClr val="C0504D"/>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59" autoAdjust="0"/>
    <p:restoredTop sz="89950" autoAdjust="0"/>
  </p:normalViewPr>
  <p:slideViewPr>
    <p:cSldViewPr snapToGrid="0">
      <p:cViewPr varScale="1">
        <p:scale>
          <a:sx n="121" d="100"/>
          <a:sy n="121" d="100"/>
        </p:scale>
        <p:origin x="-750" y="-10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184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933265-5E23-BF49-B6BF-1934B9BC786E}" type="datetimeFigureOut">
              <a:rPr lang="en-US" smtClean="0"/>
              <a:pPr/>
              <a:t>7/23/2012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D7F38-D411-9B47-AFF4-70C571B83B5A}" type="slidenum">
              <a:rPr lang="en-US" smtClean="0"/>
              <a:pPr/>
              <a:t>‹#›</a:t>
            </a:fld>
            <a:endParaRPr lang="en-US"/>
          </a:p>
        </p:txBody>
      </p:sp>
    </p:spTree>
    <p:extLst>
      <p:ext uri="{BB962C8B-B14F-4D97-AF65-F5344CB8AC3E}">
        <p14:creationId xmlns:p14="http://schemas.microsoft.com/office/powerpoint/2010/main" val="37438967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AA1BC7-CCFC-484A-97F3-979F740C57F6}" type="datetimeFigureOut">
              <a:rPr lang="en-US" smtClean="0"/>
              <a:pPr/>
              <a:t>7/23/2012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7FDFF-7B9F-7D4D-BFC0-AAD1F3D3D3CB}" type="slidenum">
              <a:rPr lang="en-US" smtClean="0"/>
              <a:pPr/>
              <a:t>‹#›</a:t>
            </a:fld>
            <a:endParaRPr lang="en-US"/>
          </a:p>
        </p:txBody>
      </p:sp>
    </p:spTree>
    <p:extLst>
      <p:ext uri="{BB962C8B-B14F-4D97-AF65-F5344CB8AC3E}">
        <p14:creationId xmlns:p14="http://schemas.microsoft.com/office/powerpoint/2010/main" val="18634718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body" idx="1"/>
          </p:nvPr>
        </p:nvSpPr>
        <p:spPr>
          <a:xfrm>
            <a:off x="516434" y="4342191"/>
            <a:ext cx="5909964" cy="4115405"/>
          </a:xfrm>
          <a:noFill/>
          <a:ln w="9525"/>
        </p:spPr>
        <p:txBody>
          <a:bodyPr lIns="90475" tIns="44444" rIns="90475" bIns="44444"/>
          <a:lstStyle/>
          <a:p>
            <a:endParaRPr lang="en-US"/>
          </a:p>
        </p:txBody>
      </p:sp>
      <p:sp>
        <p:nvSpPr>
          <p:cNvPr id="29699" name="Rectangle 3"/>
          <p:cNvSpPr>
            <a:spLocks noGrp="1" noRot="1" noChangeAspect="1" noChangeArrowheads="1"/>
          </p:cNvSpPr>
          <p:nvPr>
            <p:ph type="sldImg"/>
          </p:nvPr>
        </p:nvSpPr>
        <p:spPr>
          <a:xfrm>
            <a:off x="1158875" y="587375"/>
            <a:ext cx="4552950" cy="3416300"/>
          </a:xfr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p:sp>
      <p:sp>
        <p:nvSpPr>
          <p:cNvPr id="44035" name="Rectangle 3"/>
          <p:cNvSpPr>
            <a:spLocks noGrp="1" noChangeArrowheads="1"/>
          </p:cNvSpPr>
          <p:nvPr>
            <p:ph type="body" idx="1"/>
          </p:nvPr>
        </p:nvSpPr>
        <p:spPr>
          <a:noFill/>
          <a:ln w="9525"/>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“c1” in the instructions refers to Co-processor 1, which is the separate floating point unit (FPU).</a:t>
            </a:r>
          </a:p>
          <a:p>
            <a:r>
              <a:rPr lang="en-US" baseline="0" dirty="0" smtClean="0"/>
              <a:t>For doubles, must used TWO lwc1/swc1 each time, or ldc1/sdc1.</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30</a:t>
            </a:fld>
            <a:endParaRPr lang="en-US"/>
          </a:p>
        </p:txBody>
      </p:sp>
    </p:spTree>
    <p:extLst>
      <p:ext uri="{BB962C8B-B14F-4D97-AF65-F5344CB8AC3E}">
        <p14:creationId xmlns:p14="http://schemas.microsoft.com/office/powerpoint/2010/main" val="191558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endParaRPr lang="en-US" baseline="0" dirty="0" smtClean="0">
              <a:latin typeface="Arial" pitchFamily="1" charset="0"/>
              <a:ea typeface="ＭＳ Ｐゴシック" pitchFamily="1" charset="-128"/>
              <a:cs typeface="ＭＳ Ｐゴシック" pitchFamily="1" charset="-128"/>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31</a:t>
            </a:fld>
            <a:endParaRPr lang="en-US" dirty="0"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endParaRPr lang="en-US" baseline="0" dirty="0" smtClean="0">
              <a:latin typeface="Arial" pitchFamily="1" charset="0"/>
              <a:ea typeface="ＭＳ Ｐゴシック" pitchFamily="1" charset="-128"/>
              <a:cs typeface="ＭＳ Ｐゴシック" pitchFamily="1" charset="-128"/>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32</a:t>
            </a:fld>
            <a:endParaRPr lang="en-US" dirty="0" smtClean="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Grp="1" noChangeArrowheads="1"/>
          </p:cNvSpPr>
          <p:nvPr>
            <p:ph type="ftr" sz="quarter" idx="4"/>
          </p:nvPr>
        </p:nvSpPr>
        <p:spPr>
          <a:ln/>
        </p:spPr>
        <p:txBody>
          <a:bodyPr/>
          <a:lstStyle/>
          <a:p>
            <a:r>
              <a:rPr lang="en-US"/>
              <a:t>CS252 S05</a:t>
            </a:r>
          </a:p>
        </p:txBody>
      </p:sp>
      <p:sp>
        <p:nvSpPr>
          <p:cNvPr id="7" name="Rectangle 5"/>
          <p:cNvSpPr>
            <a:spLocks noGrp="1" noChangeArrowheads="1"/>
          </p:cNvSpPr>
          <p:nvPr>
            <p:ph type="sldNum" sz="quarter" idx="5"/>
          </p:nvPr>
        </p:nvSpPr>
        <p:spPr>
          <a:ln/>
        </p:spPr>
        <p:txBody>
          <a:bodyPr/>
          <a:lstStyle/>
          <a:p>
            <a:fld id="{1A90DE24-C025-3A4C-8243-423BDA851E43}" type="slidenum">
              <a:rPr lang="en-US"/>
              <a:pPr/>
              <a:t>37</a:t>
            </a:fld>
            <a:endParaRPr lang="en-US"/>
          </a:p>
        </p:txBody>
      </p:sp>
      <p:sp>
        <p:nvSpPr>
          <p:cNvPr id="1059842" name="Rectangle 2"/>
          <p:cNvSpPr>
            <a:spLocks noGrp="1" noRot="1" noChangeAspect="1" noChangeArrowheads="1" noTextEdit="1"/>
          </p:cNvSpPr>
          <p:nvPr>
            <p:ph type="sldImg"/>
          </p:nvPr>
        </p:nvSpPr>
        <p:spPr>
          <a:ln/>
        </p:spPr>
      </p:sp>
      <p:sp>
        <p:nvSpPr>
          <p:cNvPr id="1059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b="1" dirty="0" smtClean="0"/>
              <a:t>Algorithm </a:t>
            </a:r>
            <a:r>
              <a:rPr lang="en-US" dirty="0" smtClean="0"/>
              <a:t/>
            </a:r>
            <a:br>
              <a:rPr lang="en-US" dirty="0" smtClean="0"/>
            </a:br>
            <a:r>
              <a:rPr lang="en-US" dirty="0" smtClean="0"/>
              <a:t>[Instruction count, possibly CPI]</a:t>
            </a:r>
          </a:p>
          <a:p>
            <a:r>
              <a:rPr lang="en-US" dirty="0" smtClean="0"/>
              <a:t>The algorithm determines the number of source program</a:t>
            </a:r>
            <a:r>
              <a:rPr lang="en-US" baseline="0" dirty="0" smtClean="0"/>
              <a:t> </a:t>
            </a:r>
            <a:r>
              <a:rPr lang="en-US" dirty="0" smtClean="0"/>
              <a:t>instructions executed and hence the number of processor</a:t>
            </a:r>
            <a:r>
              <a:rPr lang="en-US" baseline="0" dirty="0" smtClean="0"/>
              <a:t> </a:t>
            </a:r>
            <a:r>
              <a:rPr lang="en-US" dirty="0" smtClean="0"/>
              <a:t>instructions executed. The algorithm may also affect the CPI, by favoring slower or faster instructions. For example, if the algorith</a:t>
            </a:r>
            <a:r>
              <a:rPr lang="en-US" baseline="0" dirty="0" smtClean="0"/>
              <a:t>m </a:t>
            </a:r>
            <a:r>
              <a:rPr lang="en-US" dirty="0" smtClean="0"/>
              <a:t>uses more floating-point operations, it will tend to have a higher</a:t>
            </a:r>
            <a:r>
              <a:rPr lang="en-US" baseline="0" dirty="0" smtClean="0"/>
              <a:t> </a:t>
            </a:r>
            <a:r>
              <a:rPr lang="en-US" dirty="0" smtClean="0"/>
              <a:t>CPI.</a:t>
            </a:r>
          </a:p>
          <a:p>
            <a:endParaRPr lang="en-US" dirty="0" smtClean="0"/>
          </a:p>
          <a:p>
            <a:r>
              <a:rPr lang="en-US" b="1" dirty="0" smtClean="0"/>
              <a:t>Programming language</a:t>
            </a:r>
          </a:p>
          <a:p>
            <a:r>
              <a:rPr lang="en-US" dirty="0" smtClean="0"/>
              <a:t>[Instruction count, CPI]</a:t>
            </a:r>
          </a:p>
          <a:p>
            <a:r>
              <a:rPr lang="en-US" dirty="0" smtClean="0"/>
              <a:t>The programming language certainly affects the instruction count, since statements in the language are translated to processor instructions, which determine instruction count. The language may also affect the CPI because of its features; for example, a language with heavy support for data abstraction (e.g., Java) will require</a:t>
            </a:r>
            <a:r>
              <a:rPr lang="en-US" baseline="0" dirty="0" smtClean="0"/>
              <a:t> </a:t>
            </a:r>
            <a:r>
              <a:rPr lang="en-US" dirty="0" smtClean="0"/>
              <a:t>indirect calls, which will use higher CPI instructions.</a:t>
            </a:r>
          </a:p>
          <a:p>
            <a:endParaRPr lang="en-US" dirty="0" smtClean="0"/>
          </a:p>
          <a:p>
            <a:r>
              <a:rPr lang="en-US" sz="1200" b="1" kern="1200" baseline="0" dirty="0" smtClean="0">
                <a:solidFill>
                  <a:schemeClr val="tx1"/>
                </a:solidFill>
                <a:latin typeface="+mn-lt"/>
                <a:ea typeface="+mn-ea"/>
                <a:cs typeface="+mn-cs"/>
              </a:rPr>
              <a:t>Compiler </a:t>
            </a:r>
          </a:p>
          <a:p>
            <a:r>
              <a:rPr lang="en-US" sz="1200" kern="1200" baseline="0" dirty="0" smtClean="0">
                <a:solidFill>
                  <a:schemeClr val="tx1"/>
                </a:solidFill>
                <a:latin typeface="+mn-lt"/>
                <a:ea typeface="+mn-ea"/>
                <a:cs typeface="+mn-cs"/>
              </a:rPr>
              <a:t>[Instruction count, CPI]</a:t>
            </a:r>
          </a:p>
          <a:p>
            <a:r>
              <a:rPr lang="en-US" sz="1200" kern="1200" baseline="0" dirty="0" smtClean="0">
                <a:solidFill>
                  <a:schemeClr val="tx1"/>
                </a:solidFill>
                <a:latin typeface="+mn-lt"/>
                <a:ea typeface="+mn-ea"/>
                <a:cs typeface="+mn-cs"/>
              </a:rPr>
              <a:t>The efficiency of the compiler affects both the instruction count and average cycles per instruction, since the compiler determines the translation of the source language instructions into computer instructions. The compiler’s role can be very complex and affect the CPI in complex ways.</a:t>
            </a:r>
          </a:p>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Instruction set architecture</a:t>
            </a:r>
          </a:p>
          <a:p>
            <a:r>
              <a:rPr lang="en-US" sz="1200" kern="1200" baseline="0" dirty="0" smtClean="0">
                <a:solidFill>
                  <a:schemeClr val="tx1"/>
                </a:solidFill>
                <a:latin typeface="+mn-lt"/>
                <a:ea typeface="+mn-ea"/>
                <a:cs typeface="+mn-cs"/>
              </a:rPr>
              <a:t>[Instruction count, clock rate, CPI]</a:t>
            </a:r>
          </a:p>
          <a:p>
            <a:r>
              <a:rPr lang="en-US" sz="1200" kern="1200" baseline="0" dirty="0" smtClean="0">
                <a:solidFill>
                  <a:schemeClr val="tx1"/>
                </a:solidFill>
                <a:latin typeface="+mn-lt"/>
                <a:ea typeface="+mn-ea"/>
                <a:cs typeface="+mn-cs"/>
              </a:rPr>
              <a:t>The instruction set architecture affects all three aspects of CPU performance, since it affects the instructions needed for a function, the cost in cycles of each instruction, and the overall clock rate of the processor</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44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p:cNvSpPr>
          <p:nvPr>
            <p:ph type="sldImg"/>
          </p:nvPr>
        </p:nvSpPr>
        <p:spPr>
          <a:ln/>
        </p:spPr>
      </p:sp>
      <p:sp>
        <p:nvSpPr>
          <p:cNvPr id="54275" name="Notes Placeholder 2"/>
          <p:cNvSpPr>
            <a:spLocks noGrp="1"/>
          </p:cNvSpPr>
          <p:nvPr>
            <p:ph type="body" idx="1"/>
          </p:nvPr>
        </p:nvSpPr>
        <p:spPr>
          <a:noFill/>
          <a:ln/>
        </p:spPr>
        <p:txBody>
          <a:bodyPr/>
          <a:lstStyle/>
          <a:p>
            <a:endParaRPr lang="en-US" sz="1200" dirty="0">
              <a:solidFill>
                <a:schemeClr val="folHlink"/>
              </a:solidFill>
            </a:endParaRPr>
          </a:p>
        </p:txBody>
      </p:sp>
      <p:sp>
        <p:nvSpPr>
          <p:cNvPr id="54276" name="Slide Number Placeholder 3"/>
          <p:cNvSpPr>
            <a:spLocks noGrp="1"/>
          </p:cNvSpPr>
          <p:nvPr>
            <p:ph type="sldNum" sz="quarter" idx="5"/>
          </p:nvPr>
        </p:nvSpPr>
        <p:spPr>
          <a:noFill/>
        </p:spPr>
        <p:txBody>
          <a:bodyPr/>
          <a:lstStyle/>
          <a:p>
            <a:fld id="{537DDFC7-9B43-2649-94E0-7B41AD675C67}" type="slidenum">
              <a:rPr lang="en-US" smtClean="0">
                <a:solidFill>
                  <a:srgbClr val="000000"/>
                </a:solidFill>
              </a:rPr>
              <a:pPr/>
              <a:t>45</a:t>
            </a:fld>
            <a:endParaRPr lang="en-US"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2386" name="Rectangle 2"/>
          <p:cNvSpPr>
            <a:spLocks noGrp="1" noRot="1" noChangeAspect="1" noChangeArrowheads="1"/>
          </p:cNvSpPr>
          <p:nvPr>
            <p:ph type="sldImg"/>
          </p:nvPr>
        </p:nvSpPr>
        <p:spPr bwMode="auto">
          <a:xfrm>
            <a:off x="1158875" y="587375"/>
            <a:ext cx="4552950" cy="3414713"/>
          </a:xfrm>
          <a:prstGeom prst="rect">
            <a:avLst/>
          </a:prstGeom>
          <a:solidFill>
            <a:srgbClr val="FFFFFF"/>
          </a:solidFill>
          <a:ln>
            <a:solidFill>
              <a:srgbClr val="000000"/>
            </a:solidFill>
            <a:miter lim="800000"/>
            <a:headEnd/>
            <a:tailEnd/>
          </a:ln>
        </p:spPr>
      </p:sp>
      <p:sp>
        <p:nvSpPr>
          <p:cNvPr id="2192387" name="Rectangle 3"/>
          <p:cNvSpPr>
            <a:spLocks noGrp="1" noChangeArrowheads="1"/>
          </p:cNvSpPr>
          <p:nvPr>
            <p:ph type="body" idx="1"/>
          </p:nvPr>
        </p:nvSpPr>
        <p:spPr bwMode="auto">
          <a:xfrm>
            <a:off x="516211" y="4342777"/>
            <a:ext cx="5909289" cy="4115111"/>
          </a:xfrm>
          <a:prstGeom prst="rect">
            <a:avLst/>
          </a:prstGeom>
          <a:solidFill>
            <a:srgbClr val="FFFFFF"/>
          </a:solidFill>
          <a:ln>
            <a:solidFill>
              <a:srgbClr val="000000"/>
            </a:solidFill>
            <a:miter lim="800000"/>
            <a:headEnd/>
            <a:tailEnd/>
          </a:ln>
        </p:spPr>
        <p:txBody>
          <a:bodyPr lIns="91427" tIns="45713" rIns="91427" bIns="45713">
            <a:prstTxWarp prst="textNoShape">
              <a:avLst/>
            </a:prstTxWarp>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p:cNvSpPr>
          <p:nvPr>
            <p:ph type="sldImg"/>
          </p:nvPr>
        </p:nvSpPr>
        <p:spPr>
          <a:xfrm>
            <a:off x="1158875" y="587375"/>
            <a:ext cx="4552950" cy="3414713"/>
          </a:xfrm>
          <a:solidFill>
            <a:srgbClr val="FFFFFF"/>
          </a:solidFill>
          <a:ln>
            <a:solidFill>
              <a:srgbClr val="000000"/>
            </a:solidFill>
          </a:ln>
        </p:spPr>
      </p:sp>
      <p:sp>
        <p:nvSpPr>
          <p:cNvPr id="58371" name="Rectangle 3"/>
          <p:cNvSpPr>
            <a:spLocks noGrp="1" noChangeArrowheads="1"/>
          </p:cNvSpPr>
          <p:nvPr>
            <p:ph type="body" idx="1"/>
          </p:nvPr>
        </p:nvSpPr>
        <p:spPr>
          <a:xfrm>
            <a:off x="516211" y="4342777"/>
            <a:ext cx="5909289" cy="4115111"/>
          </a:xfrm>
          <a:solidFill>
            <a:srgbClr val="FFFFFF"/>
          </a:solidFill>
          <a:ln>
            <a:solidFill>
              <a:srgbClr val="000000"/>
            </a:solidFill>
          </a:ln>
        </p:spPr>
        <p:txBody>
          <a:bodyPr lIns="91426" tIns="45712" rIns="91426" bIns="45712"/>
          <a:lstStyle/>
          <a:p>
            <a:r>
              <a:rPr lang="en-US" smtClean="0">
                <a:latin typeface="Arial" pitchFamily="34" charset="0"/>
                <a:ea typeface="ＭＳ Ｐゴシック" pitchFamily="34" charset="-128"/>
              </a:rPr>
              <a:t>1:30 in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p:cNvSpPr>
          <p:nvPr>
            <p:ph type="sldImg"/>
          </p:nvPr>
        </p:nvSpPr>
        <p:spPr>
          <a:xfrm>
            <a:off x="1158875" y="587375"/>
            <a:ext cx="4552950" cy="3414713"/>
          </a:xfrm>
          <a:solidFill>
            <a:srgbClr val="FFFFFF"/>
          </a:solidFill>
          <a:ln>
            <a:solidFill>
              <a:srgbClr val="000000"/>
            </a:solidFill>
          </a:ln>
        </p:spPr>
      </p:sp>
      <p:sp>
        <p:nvSpPr>
          <p:cNvPr id="60419" name="Rectangle 3"/>
          <p:cNvSpPr>
            <a:spLocks noGrp="1" noChangeArrowheads="1"/>
          </p:cNvSpPr>
          <p:nvPr>
            <p:ph type="body" idx="1"/>
          </p:nvPr>
        </p:nvSpPr>
        <p:spPr>
          <a:xfrm>
            <a:off x="516211" y="4342777"/>
            <a:ext cx="5909289" cy="4115111"/>
          </a:xfrm>
          <a:solidFill>
            <a:srgbClr val="FFFFFF"/>
          </a:solidFill>
          <a:ln>
            <a:solidFill>
              <a:srgbClr val="000000"/>
            </a:solidFill>
          </a:ln>
        </p:spPr>
        <p:txBody>
          <a:bodyPr lIns="91427" tIns="45713" rIns="91427" bIns="45713"/>
          <a:lstStyle/>
          <a:p>
            <a:endParaRPr lang="en-US"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Avagadro’s</a:t>
            </a:r>
            <a:r>
              <a:rPr lang="en-US" dirty="0" smtClean="0"/>
              <a:t> Number and Planck’s Constant</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8</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p:cNvSpPr>
          <p:nvPr>
            <p:ph type="sldImg"/>
          </p:nvPr>
        </p:nvSpPr>
        <p:spPr>
          <a:xfrm>
            <a:off x="1158875" y="587375"/>
            <a:ext cx="4552950" cy="3414713"/>
          </a:xfrm>
          <a:solidFill>
            <a:srgbClr val="FFFFFF"/>
          </a:solidFill>
          <a:ln>
            <a:solidFill>
              <a:srgbClr val="000000"/>
            </a:solidFill>
          </a:ln>
        </p:spPr>
      </p:sp>
      <p:sp>
        <p:nvSpPr>
          <p:cNvPr id="62467" name="Rectangle 3"/>
          <p:cNvSpPr>
            <a:spLocks noGrp="1" noChangeArrowheads="1"/>
          </p:cNvSpPr>
          <p:nvPr>
            <p:ph type="body" idx="1"/>
          </p:nvPr>
        </p:nvSpPr>
        <p:spPr>
          <a:xfrm>
            <a:off x="516211" y="4342777"/>
            <a:ext cx="5909289" cy="4115111"/>
          </a:xfrm>
          <a:solidFill>
            <a:srgbClr val="FFFFFF"/>
          </a:solidFill>
          <a:ln>
            <a:solidFill>
              <a:srgbClr val="000000"/>
            </a:solidFill>
          </a:ln>
        </p:spPr>
        <p:txBody>
          <a:bodyPr lIns="91427" tIns="45713" rIns="91427" bIns="45713"/>
          <a:lstStyle/>
          <a:p>
            <a:endParaRPr lang="en-US" smtClean="0">
              <a:latin typeface="Arial" pitchFamily="34"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41538" name="Rectangle 2"/>
          <p:cNvSpPr>
            <a:spLocks noGrp="1" noRot="1" noChangeAspect="1" noChangeArrowheads="1" noTextEdit="1"/>
          </p:cNvSpPr>
          <p:nvPr>
            <p:ph type="sldImg"/>
          </p:nvPr>
        </p:nvSpPr>
        <p:spPr bwMode="auto">
          <a:xfrm>
            <a:off x="1165225" y="585788"/>
            <a:ext cx="4552950" cy="3416300"/>
          </a:xfrm>
          <a:prstGeom prst="rect">
            <a:avLst/>
          </a:prstGeom>
          <a:solidFill>
            <a:srgbClr val="FFFFFF"/>
          </a:solidFill>
          <a:ln>
            <a:solidFill>
              <a:srgbClr val="000000"/>
            </a:solidFill>
            <a:miter lim="800000"/>
            <a:headEnd/>
            <a:tailEnd/>
          </a:ln>
        </p:spPr>
      </p:sp>
      <p:sp>
        <p:nvSpPr>
          <p:cNvPr id="2241539" name="Text Box 3"/>
          <p:cNvSpPr txBox="1">
            <a:spLocks noGrp="1" noChangeArrowheads="1"/>
          </p:cNvSpPr>
          <p:nvPr>
            <p:ph type="body" idx="1"/>
          </p:nvPr>
        </p:nvSpPr>
        <p:spPr bwMode="auto">
          <a:xfrm>
            <a:off x="516211" y="4347454"/>
            <a:ext cx="5910839" cy="4111994"/>
          </a:xfrm>
          <a:prstGeom prst="rect">
            <a:avLst/>
          </a:prstGeom>
          <a:noFill/>
          <a:ln>
            <a:miter lim="800000"/>
            <a:headEnd/>
            <a:tailEnd/>
          </a:ln>
        </p:spPr>
        <p:txBody>
          <a:bodyPr wrap="none" lIns="89951" tIns="44975" rIns="89951" bIns="44975" anchor="ctr">
            <a:prstTxWarp prst="textNoShape">
              <a:avLst/>
            </a:prstTxWarp>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3586" name="Rectangle 2"/>
          <p:cNvSpPr>
            <a:spLocks noGrp="1" noRot="1" noChangeAspect="1" noChangeArrowheads="1"/>
          </p:cNvSpPr>
          <p:nvPr>
            <p:ph type="sldImg"/>
          </p:nvPr>
        </p:nvSpPr>
        <p:spPr bwMode="auto">
          <a:xfrm>
            <a:off x="1158875" y="587375"/>
            <a:ext cx="4552950" cy="3414713"/>
          </a:xfrm>
          <a:prstGeom prst="rect">
            <a:avLst/>
          </a:prstGeom>
          <a:solidFill>
            <a:srgbClr val="FFFFFF"/>
          </a:solidFill>
          <a:ln>
            <a:solidFill>
              <a:srgbClr val="000000"/>
            </a:solidFill>
            <a:miter lim="800000"/>
            <a:headEnd/>
            <a:tailEnd/>
          </a:ln>
        </p:spPr>
      </p:sp>
      <p:sp>
        <p:nvSpPr>
          <p:cNvPr id="2243587" name="Rectangle 3"/>
          <p:cNvSpPr>
            <a:spLocks noGrp="1" noChangeArrowheads="1"/>
          </p:cNvSpPr>
          <p:nvPr>
            <p:ph type="body" idx="1"/>
          </p:nvPr>
        </p:nvSpPr>
        <p:spPr bwMode="auto">
          <a:xfrm>
            <a:off x="516211" y="4342777"/>
            <a:ext cx="5909289" cy="4115111"/>
          </a:xfrm>
          <a:prstGeom prst="rect">
            <a:avLst/>
          </a:prstGeom>
          <a:solidFill>
            <a:srgbClr val="FFFFFF"/>
          </a:solidFill>
          <a:ln>
            <a:solidFill>
              <a:srgbClr val="000000"/>
            </a:solidFill>
            <a:miter lim="800000"/>
            <a:headEnd/>
            <a:tailEnd/>
          </a:ln>
        </p:spPr>
        <p:txBody>
          <a:bodyPr lIns="91427" tIns="45713" rIns="91427" bIns="45713">
            <a:prstTxWarp prst="textNoShape">
              <a:avLst/>
            </a:prstTxWarp>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p:cNvSpPr>
          <p:nvPr>
            <p:ph type="sldImg"/>
          </p:nvPr>
        </p:nvSpPr>
        <p:spPr>
          <a:xfrm>
            <a:off x="1158875" y="587375"/>
            <a:ext cx="4552950" cy="3414713"/>
          </a:xfrm>
          <a:solidFill>
            <a:srgbClr val="FFFFFF"/>
          </a:solidFill>
          <a:ln>
            <a:solidFill>
              <a:srgbClr val="000000"/>
            </a:solidFill>
          </a:ln>
        </p:spPr>
      </p:sp>
      <p:sp>
        <p:nvSpPr>
          <p:cNvPr id="25603" name="Rectangle 3"/>
          <p:cNvSpPr>
            <a:spLocks noGrp="1" noChangeArrowheads="1"/>
          </p:cNvSpPr>
          <p:nvPr>
            <p:ph type="body" idx="1"/>
          </p:nvPr>
        </p:nvSpPr>
        <p:spPr>
          <a:xfrm>
            <a:off x="516211" y="4342777"/>
            <a:ext cx="5909289" cy="4115111"/>
          </a:xfrm>
          <a:solidFill>
            <a:srgbClr val="FFFFFF"/>
          </a:solidFill>
          <a:ln>
            <a:solidFill>
              <a:srgbClr val="000000"/>
            </a:solidFill>
          </a:ln>
        </p:spPr>
        <p:txBody>
          <a:bodyPr lIns="91427" tIns="45713" rIns="91427" bIns="45713"/>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p:cNvSpPr>
          <p:nvPr>
            <p:ph type="sldImg"/>
          </p:nvPr>
        </p:nvSpPr>
        <p:spPr>
          <a:xfrm>
            <a:off x="1158875" y="587375"/>
            <a:ext cx="4552950" cy="3414713"/>
          </a:xfrm>
          <a:solidFill>
            <a:srgbClr val="FFFFFF"/>
          </a:solidFill>
          <a:ln>
            <a:solidFill>
              <a:srgbClr val="000000"/>
            </a:solidFill>
          </a:ln>
        </p:spPr>
      </p:sp>
      <p:sp>
        <p:nvSpPr>
          <p:cNvPr id="33795" name="Rectangle 3"/>
          <p:cNvSpPr>
            <a:spLocks noGrp="1" noChangeArrowheads="1"/>
          </p:cNvSpPr>
          <p:nvPr>
            <p:ph type="body" idx="1"/>
          </p:nvPr>
        </p:nvSpPr>
        <p:spPr>
          <a:xfrm>
            <a:off x="516211" y="4342777"/>
            <a:ext cx="5909289" cy="4115111"/>
          </a:xfrm>
          <a:solidFill>
            <a:srgbClr val="FFFFFF"/>
          </a:solidFill>
          <a:ln>
            <a:solidFill>
              <a:srgbClr val="000000"/>
            </a:solidFill>
          </a:ln>
        </p:spPr>
        <p:txBody>
          <a:bodyPr lIns="89899" tIns="44949" rIns="89899" bIns="44949"/>
          <a:lstStyle/>
          <a:p>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p:sp>
      <p:sp>
        <p:nvSpPr>
          <p:cNvPr id="35843" name="Rectangle 3"/>
          <p:cNvSpPr>
            <a:spLocks noGrp="1" noChangeArrowheads="1"/>
          </p:cNvSpPr>
          <p:nvPr>
            <p:ph type="body" idx="1"/>
          </p:nvPr>
        </p:nvSpPr>
        <p:spPr>
          <a:noFill/>
          <a:ln w="9525"/>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p:sp>
      <p:sp>
        <p:nvSpPr>
          <p:cNvPr id="39939" name="Rectangle 3"/>
          <p:cNvSpPr>
            <a:spLocks noGrp="1" noChangeArrowheads="1"/>
          </p:cNvSpPr>
          <p:nvPr>
            <p:ph type="body" idx="1"/>
          </p:nvPr>
        </p:nvSpPr>
        <p:spPr>
          <a:noFill/>
          <a:ln w="9525"/>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p:sp>
      <p:sp>
        <p:nvSpPr>
          <p:cNvPr id="76803" name="Rectangle 3"/>
          <p:cNvSpPr>
            <a:spLocks noGrp="1" noChangeArrowheads="1"/>
          </p:cNvSpPr>
          <p:nvPr>
            <p:ph type="body" idx="1"/>
          </p:nvPr>
        </p:nvSpPr>
        <p:spPr>
          <a:noFill/>
          <a:ln w="9525"/>
        </p:spPr>
        <p:txBody>
          <a:bodyPr/>
          <a:lstStyle/>
          <a:p>
            <a:endParaRPr lang="en-US"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p:cNvSpPr>
          <p:nvPr>
            <p:ph type="sldImg"/>
          </p:nvPr>
        </p:nvSpPr>
        <p:spPr>
          <a:xfrm>
            <a:off x="1158875" y="587375"/>
            <a:ext cx="4552950" cy="3414713"/>
          </a:xfrm>
          <a:solidFill>
            <a:srgbClr val="FFFFFF"/>
          </a:solidFill>
          <a:ln>
            <a:solidFill>
              <a:srgbClr val="000000"/>
            </a:solidFill>
          </a:ln>
        </p:spPr>
      </p:sp>
      <p:sp>
        <p:nvSpPr>
          <p:cNvPr id="39939" name="Rectangle 3"/>
          <p:cNvSpPr>
            <a:spLocks noGrp="1" noChangeArrowheads="1"/>
          </p:cNvSpPr>
          <p:nvPr>
            <p:ph type="body" idx="1"/>
          </p:nvPr>
        </p:nvSpPr>
        <p:spPr>
          <a:xfrm>
            <a:off x="516211" y="4342777"/>
            <a:ext cx="5909289" cy="4115111"/>
          </a:xfrm>
          <a:solidFill>
            <a:srgbClr val="FFFFFF"/>
          </a:solidFill>
          <a:ln>
            <a:solidFill>
              <a:srgbClr val="000000"/>
            </a:solidFill>
          </a:ln>
        </p:spPr>
        <p:txBody>
          <a:bodyPr lIns="91427" tIns="45713" rIns="91427" bIns="45713"/>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Information</a:t>
            </a:r>
            <a:r>
              <a:rPr lang="en-US" baseline="0" dirty="0" smtClean="0"/>
              <a:t> can get lost when casting between </a:t>
            </a:r>
            <a:r>
              <a:rPr lang="en-US" baseline="0" dirty="0" err="1" smtClean="0"/>
              <a:t>int</a:t>
            </a:r>
            <a:r>
              <a:rPr lang="en-US" baseline="0" dirty="0" smtClean="0"/>
              <a:t> and float (in both directions!)</a:t>
            </a:r>
          </a:p>
          <a:p>
            <a:r>
              <a:rPr lang="en-US" baseline="0" dirty="0" smtClean="0"/>
              <a:t>Some optimizations change the ordering of FP operations, which can lead to errors.</a:t>
            </a:r>
            <a:endParaRPr lang="en-US" dirty="0"/>
          </a:p>
        </p:txBody>
      </p:sp>
      <p:sp>
        <p:nvSpPr>
          <p:cNvPr id="4" name="Slide Number Placeholder 3"/>
          <p:cNvSpPr>
            <a:spLocks noGrp="1"/>
          </p:cNvSpPr>
          <p:nvPr>
            <p:ph type="sldNum" sz="quarter" idx="10"/>
          </p:nvPr>
        </p:nvSpPr>
        <p:spPr/>
        <p:txBody>
          <a:bodyPr/>
          <a:lstStyle/>
          <a:p>
            <a:fld id="{EF97FDFF-7B9F-7D4D-BFC0-AAD1F3D3D3CB}" type="slidenum">
              <a:rPr lang="en-US" smtClean="0"/>
              <a:pPr/>
              <a:t>28</a:t>
            </a:fld>
            <a:endParaRPr lang="en-US"/>
          </a:p>
        </p:txBody>
      </p:sp>
    </p:spTree>
    <p:extLst>
      <p:ext uri="{BB962C8B-B14F-4D97-AF65-F5344CB8AC3E}">
        <p14:creationId xmlns:p14="http://schemas.microsoft.com/office/powerpoint/2010/main" val="177274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7/02/2012</a:t>
            </a:r>
            <a:endParaRPr lang="en-US"/>
          </a:p>
        </p:txBody>
      </p:sp>
      <p:sp>
        <p:nvSpPr>
          <p:cNvPr id="5" name="Footer Placeholder 4"/>
          <p:cNvSpPr>
            <a:spLocks noGrp="1"/>
          </p:cNvSpPr>
          <p:nvPr>
            <p:ph type="ftr" sz="quarter" idx="11"/>
          </p:nvPr>
        </p:nvSpPr>
        <p:spPr/>
        <p:txBody>
          <a:bodyPr/>
          <a:lstStyle/>
          <a:p>
            <a:r>
              <a:rPr lang="en-US" smtClean="0"/>
              <a:t>Summer 2012 --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extLst>
      <p:ext uri="{BB962C8B-B14F-4D97-AF65-F5344CB8AC3E}">
        <p14:creationId xmlns:p14="http://schemas.microsoft.com/office/powerpoint/2010/main" val="1632050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7/02/2012</a:t>
            </a:r>
            <a:endParaRPr lang="en-US"/>
          </a:p>
        </p:txBody>
      </p:sp>
      <p:sp>
        <p:nvSpPr>
          <p:cNvPr id="5" name="Footer Placeholder 4"/>
          <p:cNvSpPr>
            <a:spLocks noGrp="1"/>
          </p:cNvSpPr>
          <p:nvPr>
            <p:ph type="ftr" sz="quarter" idx="11"/>
          </p:nvPr>
        </p:nvSpPr>
        <p:spPr/>
        <p:txBody>
          <a:bodyPr/>
          <a:lstStyle/>
          <a:p>
            <a:r>
              <a:rPr lang="en-US" smtClean="0"/>
              <a:t>Summer 2012 --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extLst>
      <p:ext uri="{BB962C8B-B14F-4D97-AF65-F5344CB8AC3E}">
        <p14:creationId xmlns:p14="http://schemas.microsoft.com/office/powerpoint/2010/main" val="3549237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7/02/2012</a:t>
            </a:r>
            <a:endParaRPr lang="en-US"/>
          </a:p>
        </p:txBody>
      </p:sp>
      <p:sp>
        <p:nvSpPr>
          <p:cNvPr id="5" name="Footer Placeholder 4"/>
          <p:cNvSpPr>
            <a:spLocks noGrp="1"/>
          </p:cNvSpPr>
          <p:nvPr>
            <p:ph type="ftr" sz="quarter" idx="11"/>
          </p:nvPr>
        </p:nvSpPr>
        <p:spPr/>
        <p:txBody>
          <a:bodyPr/>
          <a:lstStyle/>
          <a:p>
            <a:r>
              <a:rPr lang="en-US" smtClean="0"/>
              <a:t>Summer 2012 --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extLst>
      <p:ext uri="{BB962C8B-B14F-4D97-AF65-F5344CB8AC3E}">
        <p14:creationId xmlns:p14="http://schemas.microsoft.com/office/powerpoint/2010/main" val="35174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0" y="6781800"/>
          <a:ext cx="9144000" cy="87313"/>
        </p:xfrm>
        <a:graphic>
          <a:graphicData uri="http://schemas.openxmlformats.org/presentationml/2006/ole">
            <mc:AlternateContent xmlns:mc="http://schemas.openxmlformats.org/markup-compatibility/2006">
              <mc:Choice xmlns:v="urn:schemas-microsoft-com:vml" Requires="v">
                <p:oleObj spid="_x0000_s1034" name="Image" r:id="rId3" imgW="10057143" imgH="1269841" progId="">
                  <p:embed/>
                </p:oleObj>
              </mc:Choice>
              <mc:Fallback>
                <p:oleObj name="Image" r:id="rId3" imgW="10057143" imgH="1269841" progId="">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781800"/>
                        <a:ext cx="9144000" cy="87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 name="Picture 8"/>
          <p:cNvPicPr>
            <a:picLocks noChangeAspect="1"/>
          </p:cNvPicPr>
          <p:nvPr userDrawn="1"/>
        </p:nvPicPr>
        <p:blipFill>
          <a:blip r:embed="rId5" cstate="print"/>
          <a:srcRect/>
          <a:stretch>
            <a:fillRect/>
          </a:stretch>
        </p:blipFill>
        <p:spPr bwMode="auto">
          <a:xfrm>
            <a:off x="8153400" y="0"/>
            <a:ext cx="990600" cy="788988"/>
          </a:xfrm>
          <a:prstGeom prst="rect">
            <a:avLst/>
          </a:prstGeom>
          <a:noFill/>
          <a:ln w="9525">
            <a:noFill/>
            <a:miter lim="800000"/>
            <a:headEnd/>
            <a:tailEnd/>
          </a:ln>
        </p:spPr>
      </p:pic>
      <p:pic>
        <p:nvPicPr>
          <p:cNvPr id="4" name="Picture 9"/>
          <p:cNvPicPr>
            <a:picLocks noChangeAspect="1"/>
          </p:cNvPicPr>
          <p:nvPr userDrawn="1"/>
        </p:nvPicPr>
        <p:blipFill>
          <a:blip r:embed="rId6" cstate="print"/>
          <a:srcRect/>
          <a:stretch>
            <a:fillRect/>
          </a:stretch>
        </p:blipFill>
        <p:spPr bwMode="auto">
          <a:xfrm>
            <a:off x="8153400" y="831850"/>
            <a:ext cx="990600" cy="412750"/>
          </a:xfrm>
          <a:prstGeom prst="rect">
            <a:avLst/>
          </a:prstGeom>
          <a:noFill/>
          <a:ln w="9525">
            <a:noFill/>
            <a:miter lim="800000"/>
            <a:headEnd/>
            <a:tailEnd/>
          </a:ln>
        </p:spPr>
      </p:pic>
      <p:sp>
        <p:nvSpPr>
          <p:cNvPr id="5" name="Slide Number Placeholder 3"/>
          <p:cNvSpPr>
            <a:spLocks noGrp="1"/>
          </p:cNvSpPr>
          <p:nvPr>
            <p:ph type="sldNum" sz="quarter" idx="10"/>
          </p:nvPr>
        </p:nvSpPr>
        <p:spPr/>
        <p:txBody>
          <a:bodyPr/>
          <a:lstStyle>
            <a:lvl1pPr>
              <a:defRPr/>
            </a:lvl1pPr>
          </a:lstStyle>
          <a:p>
            <a:pPr>
              <a:defRPr/>
            </a:pPr>
            <a:fld id="{845CF6B1-C410-DE41-99C1-A52DCD7C2094}" type="slidenum">
              <a:rPr lang="en-US"/>
              <a:pPr>
                <a:defRPr/>
              </a:pPr>
              <a:t>‹#›</a:t>
            </a:fld>
            <a:endParaRPr lang="en-US" dirty="0"/>
          </a:p>
        </p:txBody>
      </p:sp>
    </p:spTree>
    <p:extLst>
      <p:ext uri="{BB962C8B-B14F-4D97-AF65-F5344CB8AC3E}">
        <p14:creationId xmlns:p14="http://schemas.microsoft.com/office/powerpoint/2010/main" val="278145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5727700" cy="474663"/>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143000"/>
            <a:ext cx="3848100" cy="213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86300" y="1143000"/>
            <a:ext cx="3848100" cy="2138363"/>
          </a:xfrm>
        </p:spPr>
        <p:txBody>
          <a:bodyPr/>
          <a:lstStyle/>
          <a:p>
            <a:pPr lvl="0"/>
            <a:r>
              <a:rPr lang="en-US" noProof="0" smtClean="0"/>
              <a:t>Click icon to add clip art</a:t>
            </a:r>
            <a:endParaRPr 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7/02/2012</a:t>
            </a:r>
            <a:endParaRPr lang="en-US"/>
          </a:p>
        </p:txBody>
      </p:sp>
      <p:sp>
        <p:nvSpPr>
          <p:cNvPr id="5" name="Footer Placeholder 4"/>
          <p:cNvSpPr>
            <a:spLocks noGrp="1"/>
          </p:cNvSpPr>
          <p:nvPr>
            <p:ph type="ftr" sz="quarter" idx="11"/>
          </p:nvPr>
        </p:nvSpPr>
        <p:spPr/>
        <p:txBody>
          <a:bodyPr/>
          <a:lstStyle/>
          <a:p>
            <a:r>
              <a:rPr lang="en-US" smtClean="0"/>
              <a:t>Summer 2012 --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extLst>
      <p:ext uri="{BB962C8B-B14F-4D97-AF65-F5344CB8AC3E}">
        <p14:creationId xmlns:p14="http://schemas.microsoft.com/office/powerpoint/2010/main" val="1234271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7/02/2012</a:t>
            </a:r>
            <a:endParaRPr lang="en-US"/>
          </a:p>
        </p:txBody>
      </p:sp>
      <p:sp>
        <p:nvSpPr>
          <p:cNvPr id="5" name="Footer Placeholder 4"/>
          <p:cNvSpPr>
            <a:spLocks noGrp="1"/>
          </p:cNvSpPr>
          <p:nvPr>
            <p:ph type="ftr" sz="quarter" idx="11"/>
          </p:nvPr>
        </p:nvSpPr>
        <p:spPr/>
        <p:txBody>
          <a:bodyPr/>
          <a:lstStyle/>
          <a:p>
            <a:r>
              <a:rPr lang="en-US" smtClean="0"/>
              <a:t>Summer 2012 --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a:t>
            </a:fld>
            <a:endParaRPr lang="en-US"/>
          </a:p>
        </p:txBody>
      </p:sp>
    </p:spTree>
    <p:extLst>
      <p:ext uri="{BB962C8B-B14F-4D97-AF65-F5344CB8AC3E}">
        <p14:creationId xmlns:p14="http://schemas.microsoft.com/office/powerpoint/2010/main" val="1960627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7/02/2012</a:t>
            </a:r>
            <a:endParaRPr lang="en-US"/>
          </a:p>
        </p:txBody>
      </p:sp>
      <p:sp>
        <p:nvSpPr>
          <p:cNvPr id="6" name="Footer Placeholder 5"/>
          <p:cNvSpPr>
            <a:spLocks noGrp="1"/>
          </p:cNvSpPr>
          <p:nvPr>
            <p:ph type="ftr" sz="quarter" idx="11"/>
          </p:nvPr>
        </p:nvSpPr>
        <p:spPr/>
        <p:txBody>
          <a:bodyPr/>
          <a:lstStyle/>
          <a:p>
            <a:r>
              <a:rPr lang="en-US" smtClean="0"/>
              <a:t>Summer 2012 -- Lecture #9</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extLst>
      <p:ext uri="{BB962C8B-B14F-4D97-AF65-F5344CB8AC3E}">
        <p14:creationId xmlns:p14="http://schemas.microsoft.com/office/powerpoint/2010/main" val="4117313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7/02/2012</a:t>
            </a:r>
            <a:endParaRPr lang="en-US"/>
          </a:p>
        </p:txBody>
      </p:sp>
      <p:sp>
        <p:nvSpPr>
          <p:cNvPr id="8" name="Footer Placeholder 7"/>
          <p:cNvSpPr>
            <a:spLocks noGrp="1"/>
          </p:cNvSpPr>
          <p:nvPr>
            <p:ph type="ftr" sz="quarter" idx="11"/>
          </p:nvPr>
        </p:nvSpPr>
        <p:spPr/>
        <p:txBody>
          <a:bodyPr/>
          <a:lstStyle/>
          <a:p>
            <a:r>
              <a:rPr lang="en-US" smtClean="0"/>
              <a:t>Summer 2012 -- Lecture #9</a:t>
            </a:r>
            <a:endParaRPr lang="en-US" dirty="0"/>
          </a:p>
        </p:txBody>
      </p:sp>
      <p:sp>
        <p:nvSpPr>
          <p:cNvPr id="9" name="Slide Number Placeholder 8"/>
          <p:cNvSpPr>
            <a:spLocks noGrp="1"/>
          </p:cNvSpPr>
          <p:nvPr>
            <p:ph type="sldNum" sz="quarter" idx="12"/>
          </p:nvPr>
        </p:nvSpPr>
        <p:spPr/>
        <p:txBody>
          <a:bodyPr/>
          <a:lstStyle/>
          <a:p>
            <a:fld id="{3CC63E4C-4642-794D-A2FD-70F6B81535F5}" type="slidenum">
              <a:rPr lang="en-US" smtClean="0"/>
              <a:pPr/>
              <a:t>‹#›</a:t>
            </a:fld>
            <a:endParaRPr lang="en-US"/>
          </a:p>
        </p:txBody>
      </p:sp>
    </p:spTree>
    <p:extLst>
      <p:ext uri="{BB962C8B-B14F-4D97-AF65-F5344CB8AC3E}">
        <p14:creationId xmlns:p14="http://schemas.microsoft.com/office/powerpoint/2010/main" val="1590817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7/02/2012</a:t>
            </a:r>
            <a:endParaRPr lang="en-US"/>
          </a:p>
        </p:txBody>
      </p:sp>
      <p:sp>
        <p:nvSpPr>
          <p:cNvPr id="4" name="Footer Placeholder 3"/>
          <p:cNvSpPr>
            <a:spLocks noGrp="1"/>
          </p:cNvSpPr>
          <p:nvPr>
            <p:ph type="ftr" sz="quarter" idx="11"/>
          </p:nvPr>
        </p:nvSpPr>
        <p:spPr/>
        <p:txBody>
          <a:bodyPr/>
          <a:lstStyle/>
          <a:p>
            <a:r>
              <a:rPr lang="en-US" smtClean="0"/>
              <a:t>Summer 2012 -- Lecture #9</a:t>
            </a:r>
            <a:endParaRPr lang="en-US" dirty="0"/>
          </a:p>
        </p:txBody>
      </p:sp>
      <p:sp>
        <p:nvSpPr>
          <p:cNvPr id="5" name="Slide Number Placeholder 4"/>
          <p:cNvSpPr>
            <a:spLocks noGrp="1"/>
          </p:cNvSpPr>
          <p:nvPr>
            <p:ph type="sldNum" sz="quarter" idx="12"/>
          </p:nvPr>
        </p:nvSpPr>
        <p:spPr/>
        <p:txBody>
          <a:bodyPr/>
          <a:lstStyle/>
          <a:p>
            <a:fld id="{3CC63E4C-4642-794D-A2FD-70F6B81535F5}" type="slidenum">
              <a:rPr lang="en-US" smtClean="0"/>
              <a:pPr/>
              <a:t>‹#›</a:t>
            </a:fld>
            <a:endParaRPr lang="en-US"/>
          </a:p>
        </p:txBody>
      </p:sp>
    </p:spTree>
    <p:extLst>
      <p:ext uri="{BB962C8B-B14F-4D97-AF65-F5344CB8AC3E}">
        <p14:creationId xmlns:p14="http://schemas.microsoft.com/office/powerpoint/2010/main" val="1249636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7/02/2012</a:t>
            </a:r>
            <a:endParaRPr lang="en-US"/>
          </a:p>
        </p:txBody>
      </p:sp>
      <p:sp>
        <p:nvSpPr>
          <p:cNvPr id="3" name="Footer Placeholder 2"/>
          <p:cNvSpPr>
            <a:spLocks noGrp="1"/>
          </p:cNvSpPr>
          <p:nvPr>
            <p:ph type="ftr" sz="quarter" idx="11"/>
          </p:nvPr>
        </p:nvSpPr>
        <p:spPr/>
        <p:txBody>
          <a:bodyPr/>
          <a:lstStyle/>
          <a:p>
            <a:r>
              <a:rPr lang="en-US" smtClean="0"/>
              <a:t>Summer 2012 -- Lecture #9</a:t>
            </a:r>
            <a:endParaRPr lang="en-US" dirty="0"/>
          </a:p>
        </p:txBody>
      </p:sp>
      <p:sp>
        <p:nvSpPr>
          <p:cNvPr id="4" name="Slide Number Placeholder 3"/>
          <p:cNvSpPr>
            <a:spLocks noGrp="1"/>
          </p:cNvSpPr>
          <p:nvPr>
            <p:ph type="sldNum" sz="quarter" idx="12"/>
          </p:nvPr>
        </p:nvSpPr>
        <p:spPr/>
        <p:txBody>
          <a:bodyPr/>
          <a:lstStyle/>
          <a:p>
            <a:fld id="{3CC63E4C-4642-794D-A2FD-70F6B81535F5}" type="slidenum">
              <a:rPr lang="en-US" smtClean="0"/>
              <a:pPr/>
              <a:t>‹#›</a:t>
            </a:fld>
            <a:endParaRPr lang="en-US"/>
          </a:p>
        </p:txBody>
      </p:sp>
    </p:spTree>
    <p:extLst>
      <p:ext uri="{BB962C8B-B14F-4D97-AF65-F5344CB8AC3E}">
        <p14:creationId xmlns:p14="http://schemas.microsoft.com/office/powerpoint/2010/main" val="34987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7/02/2012</a:t>
            </a:r>
            <a:endParaRPr lang="en-US"/>
          </a:p>
        </p:txBody>
      </p:sp>
      <p:sp>
        <p:nvSpPr>
          <p:cNvPr id="6" name="Footer Placeholder 5"/>
          <p:cNvSpPr>
            <a:spLocks noGrp="1"/>
          </p:cNvSpPr>
          <p:nvPr>
            <p:ph type="ftr" sz="quarter" idx="11"/>
          </p:nvPr>
        </p:nvSpPr>
        <p:spPr/>
        <p:txBody>
          <a:bodyPr/>
          <a:lstStyle/>
          <a:p>
            <a:r>
              <a:rPr lang="en-US" smtClean="0"/>
              <a:t>Summer 2012 -- Lecture #9</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extLst>
      <p:ext uri="{BB962C8B-B14F-4D97-AF65-F5344CB8AC3E}">
        <p14:creationId xmlns:p14="http://schemas.microsoft.com/office/powerpoint/2010/main" val="3478062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7/02/2012</a:t>
            </a:r>
            <a:endParaRPr lang="en-US"/>
          </a:p>
        </p:txBody>
      </p:sp>
      <p:sp>
        <p:nvSpPr>
          <p:cNvPr id="6" name="Footer Placeholder 5"/>
          <p:cNvSpPr>
            <a:spLocks noGrp="1"/>
          </p:cNvSpPr>
          <p:nvPr>
            <p:ph type="ftr" sz="quarter" idx="11"/>
          </p:nvPr>
        </p:nvSpPr>
        <p:spPr/>
        <p:txBody>
          <a:bodyPr/>
          <a:lstStyle/>
          <a:p>
            <a:r>
              <a:rPr lang="en-US" smtClean="0"/>
              <a:t>Summer 2012 -- Lecture #9</a:t>
            </a:r>
            <a:endParaRPr lang="en-US" dirty="0"/>
          </a:p>
        </p:txBody>
      </p:sp>
      <p:sp>
        <p:nvSpPr>
          <p:cNvPr id="7" name="Slide Number Placeholder 6"/>
          <p:cNvSpPr>
            <a:spLocks noGrp="1"/>
          </p:cNvSpPr>
          <p:nvPr>
            <p:ph type="sldNum" sz="quarter" idx="12"/>
          </p:nvPr>
        </p:nvSpPr>
        <p:spPr/>
        <p:txBody>
          <a:bodyPr/>
          <a:lstStyle/>
          <a:p>
            <a:fld id="{3CC63E4C-4642-794D-A2FD-70F6B81535F5}" type="slidenum">
              <a:rPr lang="en-US" smtClean="0"/>
              <a:pPr/>
              <a:t>‹#›</a:t>
            </a:fld>
            <a:endParaRPr lang="en-US"/>
          </a:p>
        </p:txBody>
      </p:sp>
    </p:spTree>
    <p:extLst>
      <p:ext uri="{BB962C8B-B14F-4D97-AF65-F5344CB8AC3E}">
        <p14:creationId xmlns:p14="http://schemas.microsoft.com/office/powerpoint/2010/main" val="5224548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7/02/2012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Summer 2012 -- Lecture #9</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63E4C-4642-794D-A2FD-70F6B81535F5}" type="slidenum">
              <a:rPr lang="en-US" smtClean="0"/>
              <a:pPr/>
              <a:t>‹#›</a:t>
            </a:fld>
            <a:endParaRPr lang="en-US"/>
          </a:p>
        </p:txBody>
      </p:sp>
    </p:spTree>
    <p:extLst>
      <p:ext uri="{BB962C8B-B14F-4D97-AF65-F5344CB8AC3E}">
        <p14:creationId xmlns:p14="http://schemas.microsoft.com/office/powerpoint/2010/main" val="206039539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5" r:id="rId12"/>
    <p:sldLayoutId id="2147483676" r:id="rId13"/>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www.youtube.com/watch?v=KwyCoQuhUNA"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 y="3895725"/>
            <a:ext cx="9144000" cy="1752600"/>
          </a:xfrm>
        </p:spPr>
        <p:txBody>
          <a:bodyPr>
            <a:normAutofit/>
          </a:bodyPr>
          <a:lstStyle/>
          <a:p>
            <a:endParaRPr lang="en-US" dirty="0" smtClean="0"/>
          </a:p>
          <a:p>
            <a:endParaRPr lang="en-US" dirty="0"/>
          </a:p>
          <a:p>
            <a:r>
              <a:rPr lang="en-US" b="1" dirty="0" smtClean="0">
                <a:solidFill>
                  <a:schemeClr val="tx1"/>
                </a:solidFill>
              </a:rPr>
              <a:t>Instructor:</a:t>
            </a:r>
            <a:r>
              <a:rPr lang="en-US" dirty="0" smtClean="0">
                <a:solidFill>
                  <a:schemeClr val="tx1"/>
                </a:solidFill>
              </a:rPr>
              <a:t>  Justin Hsia</a:t>
            </a:r>
          </a:p>
        </p:txBody>
      </p:sp>
      <p:sp>
        <p:nvSpPr>
          <p:cNvPr id="9" name="Date Placeholder 8"/>
          <p:cNvSpPr>
            <a:spLocks noGrp="1"/>
          </p:cNvSpPr>
          <p:nvPr>
            <p:ph type="dt" sz="half" idx="10"/>
          </p:nvPr>
        </p:nvSpPr>
        <p:spPr/>
        <p:txBody>
          <a:bodyPr/>
          <a:lstStyle/>
          <a:p>
            <a:r>
              <a:rPr lang="en-US" smtClean="0">
                <a:latin typeface="+mj-lt"/>
              </a:rPr>
              <a:t>7/02/2012</a:t>
            </a:r>
            <a:endParaRPr lang="en-US" dirty="0">
              <a:latin typeface="+mj-lt"/>
            </a:endParaRPr>
          </a:p>
        </p:txBody>
      </p:sp>
      <p:sp>
        <p:nvSpPr>
          <p:cNvPr id="8" name="Footer Placeholder 7"/>
          <p:cNvSpPr>
            <a:spLocks noGrp="1"/>
          </p:cNvSpPr>
          <p:nvPr>
            <p:ph type="ftr" sz="quarter" idx="11"/>
          </p:nvPr>
        </p:nvSpPr>
        <p:spPr/>
        <p:txBody>
          <a:bodyPr/>
          <a:lstStyle/>
          <a:p>
            <a:r>
              <a:rPr lang="en-US" smtClean="0">
                <a:latin typeface="+mj-lt"/>
              </a:rPr>
              <a:t>Summer 2012 -- Lecture #9</a:t>
            </a:r>
            <a:endParaRPr lang="en-US" dirty="0">
              <a:latin typeface="+mj-lt"/>
            </a:endParaRPr>
          </a:p>
        </p:txBody>
      </p:sp>
      <p:sp>
        <p:nvSpPr>
          <p:cNvPr id="4" name="Slide Number Placeholder 3"/>
          <p:cNvSpPr>
            <a:spLocks noGrp="1"/>
          </p:cNvSpPr>
          <p:nvPr>
            <p:ph type="sldNum" sz="quarter" idx="12"/>
          </p:nvPr>
        </p:nvSpPr>
        <p:spPr/>
        <p:txBody>
          <a:bodyPr/>
          <a:lstStyle/>
          <a:p>
            <a:fld id="{F4BA2A7E-5181-A840-825F-018EFA86BC7E}" type="slidenum">
              <a:rPr lang="en-US" smtClean="0">
                <a:latin typeface="+mj-lt"/>
              </a:rPr>
              <a:pPr/>
              <a:t>1</a:t>
            </a:fld>
            <a:endParaRPr lang="en-US" dirty="0">
              <a:latin typeface="+mj-lt"/>
            </a:endParaRPr>
          </a:p>
        </p:txBody>
      </p:sp>
      <p:sp>
        <p:nvSpPr>
          <p:cNvPr id="7" name="Title 1"/>
          <p:cNvSpPr txBox="1">
            <a:spLocks/>
          </p:cNvSpPr>
          <p:nvPr/>
        </p:nvSpPr>
        <p:spPr>
          <a:xfrm>
            <a:off x="0" y="558800"/>
            <a:ext cx="9144000" cy="4492171"/>
          </a:xfrm>
          <a:prstGeom prst="rect">
            <a:avLst/>
          </a:prstGeom>
        </p:spPr>
        <p:txBody>
          <a:bodyPr vert="horz" lIns="91440" tIns="45720" rIns="91440" bIns="45720" rtlCol="0" anchor="t">
            <a:normAutofit/>
          </a:bodyPr>
          <a:lstStyle>
            <a:lvl1pPr algn="ctr" defTabSz="457200" rtl="0" eaLnBrk="1" latinLnBrk="0" hangingPunct="1">
              <a:spcBef>
                <a:spcPct val="0"/>
              </a:spcBef>
              <a:buNone/>
              <a:defRPr sz="4400" kern="1200">
                <a:solidFill>
                  <a:srgbClr val="FF0000"/>
                </a:solidFill>
                <a:latin typeface="+mj-lt"/>
                <a:ea typeface="+mj-ea"/>
                <a:cs typeface="+mj-cs"/>
              </a:defRPr>
            </a:lvl1pPr>
          </a:lstStyle>
          <a:p>
            <a:r>
              <a:rPr lang="en-US" dirty="0" smtClean="0">
                <a:solidFill>
                  <a:schemeClr val="accent1"/>
                </a:solidFill>
              </a:rPr>
              <a:t>CS 61C: Great Ideas in </a:t>
            </a:r>
            <a:br>
              <a:rPr lang="en-US" dirty="0" smtClean="0">
                <a:solidFill>
                  <a:schemeClr val="accent1"/>
                </a:solidFill>
              </a:rPr>
            </a:br>
            <a:r>
              <a:rPr lang="en-US" dirty="0" smtClean="0">
                <a:solidFill>
                  <a:schemeClr val="accent1"/>
                </a:solidFill>
              </a:rPr>
              <a:t>Computer Architecture</a:t>
            </a:r>
            <a:r>
              <a:rPr lang="en-US" sz="3556" dirty="0" smtClean="0"/>
              <a:t/>
            </a:r>
            <a:br>
              <a:rPr lang="en-US" sz="3556" dirty="0" smtClean="0"/>
            </a:br>
            <a:endParaRPr lang="en-US" sz="3556" dirty="0" smtClean="0"/>
          </a:p>
          <a:p>
            <a:pPr>
              <a:spcBef>
                <a:spcPts val="3000"/>
              </a:spcBef>
            </a:pPr>
            <a:r>
              <a:rPr lang="en-US" dirty="0" smtClean="0"/>
              <a:t> </a:t>
            </a:r>
            <a:r>
              <a:rPr lang="en-US" i="1" dirty="0" smtClean="0"/>
              <a:t>Floating Point,</a:t>
            </a:r>
          </a:p>
          <a:p>
            <a:pPr>
              <a:spcBef>
                <a:spcPts val="0"/>
              </a:spcBef>
            </a:pPr>
            <a:r>
              <a:rPr lang="en-US" i="1" dirty="0" smtClean="0"/>
              <a:t>Performance</a:t>
            </a:r>
          </a:p>
        </p:txBody>
      </p:sp>
    </p:spTree>
    <p:extLst>
      <p:ext uri="{BB962C8B-B14F-4D97-AF65-F5344CB8AC3E}">
        <p14:creationId xmlns:p14="http://schemas.microsoft.com/office/powerpoint/2010/main" val="1520724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320"/>
            <a:ext cx="8229600" cy="1143000"/>
          </a:xfrm>
        </p:spPr>
        <p:txBody>
          <a:bodyPr>
            <a:normAutofit/>
          </a:bodyPr>
          <a:lstStyle/>
          <a:p>
            <a:r>
              <a:rPr lang="en-US" dirty="0">
                <a:solidFill>
                  <a:schemeClr val="accent1"/>
                </a:solidFill>
              </a:rPr>
              <a:t>Representation of Fractions</a:t>
            </a:r>
          </a:p>
        </p:txBody>
      </p:sp>
      <p:sp>
        <p:nvSpPr>
          <p:cNvPr id="24579" name="Text Box 3"/>
          <p:cNvSpPr txBox="1">
            <a:spLocks noChangeArrowheads="1"/>
          </p:cNvSpPr>
          <p:nvPr/>
        </p:nvSpPr>
        <p:spPr bwMode="auto">
          <a:xfrm>
            <a:off x="457200" y="1600199"/>
            <a:ext cx="8229600" cy="4937760"/>
          </a:xfrm>
          <a:prstGeom prst="rect">
            <a:avLst/>
          </a:prstGeom>
          <a:noFill/>
          <a:ln w="12700">
            <a:noFill/>
            <a:miter lim="800000"/>
            <a:headEnd/>
            <a:tailEnd/>
          </a:ln>
        </p:spPr>
        <p:txBody>
          <a:bodyPr>
            <a:prstTxWarp prst="textNoShape">
              <a:avLst/>
            </a:prstTxWarp>
            <a:noAutofit/>
          </a:bodyPr>
          <a:lstStyle/>
          <a:p>
            <a:r>
              <a:rPr lang="en-US" sz="2800" b="1" dirty="0">
                <a:solidFill>
                  <a:schemeClr val="tx1"/>
                </a:solidFill>
              </a:rPr>
              <a:t>“Binary Point” like decimal point signifies boundary between integer and </a:t>
            </a:r>
            <a:r>
              <a:rPr lang="en-US" sz="2800" b="1" dirty="0" smtClean="0">
                <a:solidFill>
                  <a:schemeClr val="tx1"/>
                </a:solidFill>
              </a:rPr>
              <a:t>fractional parts:</a:t>
            </a:r>
          </a:p>
          <a:p>
            <a:endParaRPr lang="en-US" sz="2800" b="1" dirty="0" smtClean="0"/>
          </a:p>
          <a:p>
            <a:r>
              <a:rPr lang="en-US" sz="2800" dirty="0" smtClean="0"/>
              <a:t>		Example 6-bit </a:t>
            </a:r>
            <a:br>
              <a:rPr lang="en-US" sz="2800" dirty="0" smtClean="0"/>
            </a:br>
            <a:r>
              <a:rPr lang="en-US" sz="2800" dirty="0" smtClean="0"/>
              <a:t>		representation:</a:t>
            </a:r>
          </a:p>
          <a:p>
            <a:endParaRPr lang="en-US" sz="2800" b="1" dirty="0" smtClean="0">
              <a:solidFill>
                <a:schemeClr val="tx1"/>
              </a:solidFill>
            </a:endParaRPr>
          </a:p>
          <a:p>
            <a:r>
              <a:rPr lang="en-US" sz="2800" dirty="0" smtClean="0"/>
              <a:t>Example:		10.1010</a:t>
            </a:r>
            <a:r>
              <a:rPr lang="en-US" sz="2800" baseline="-25000" dirty="0" smtClean="0"/>
              <a:t>two</a:t>
            </a:r>
            <a:r>
              <a:rPr lang="en-US" sz="2800" dirty="0" smtClean="0"/>
              <a:t> = 1×2</a:t>
            </a:r>
            <a:r>
              <a:rPr lang="en-US" sz="2800" baseline="30000" dirty="0" smtClean="0"/>
              <a:t>1</a:t>
            </a:r>
            <a:r>
              <a:rPr lang="en-US" sz="2800" dirty="0" smtClean="0"/>
              <a:t> + 1×2</a:t>
            </a:r>
            <a:r>
              <a:rPr lang="en-US" sz="2800" baseline="30000" dirty="0" smtClean="0"/>
              <a:t>-1</a:t>
            </a:r>
            <a:r>
              <a:rPr lang="en-US" sz="2800" dirty="0" smtClean="0"/>
              <a:t> + 1×2</a:t>
            </a:r>
            <a:r>
              <a:rPr lang="en-US" sz="2800" baseline="30000" dirty="0" smtClean="0"/>
              <a:t>-3</a:t>
            </a:r>
            <a:r>
              <a:rPr lang="en-US" sz="2800" dirty="0" smtClean="0"/>
              <a:t> = 2.625</a:t>
            </a:r>
            <a:r>
              <a:rPr lang="en-US" sz="2800" baseline="-25000" dirty="0" smtClean="0"/>
              <a:t>ten</a:t>
            </a:r>
          </a:p>
          <a:p>
            <a:endParaRPr lang="en-US" sz="2800" b="1" dirty="0" smtClean="0"/>
          </a:p>
          <a:p>
            <a:r>
              <a:rPr lang="en-US" sz="2800" dirty="0" smtClean="0"/>
              <a:t>Binary point numbers that match the 6-bit format above range from 0 (00.0000</a:t>
            </a:r>
            <a:r>
              <a:rPr lang="en-US" sz="2800" baseline="-25000" dirty="0" smtClean="0"/>
              <a:t>two</a:t>
            </a:r>
            <a:r>
              <a:rPr lang="en-US" sz="2800" dirty="0" smtClean="0"/>
              <a:t>) to 3.9375 (11.1111</a:t>
            </a:r>
            <a:r>
              <a:rPr lang="en-US" sz="2800" baseline="-25000" dirty="0" smtClean="0"/>
              <a:t>two</a:t>
            </a:r>
            <a:r>
              <a:rPr lang="en-US" sz="2800" dirty="0" smtClean="0"/>
              <a:t>) </a:t>
            </a:r>
          </a:p>
        </p:txBody>
      </p:sp>
      <p:grpSp>
        <p:nvGrpSpPr>
          <p:cNvPr id="2" name="Group 4"/>
          <p:cNvGrpSpPr>
            <a:grpSpLocks/>
          </p:cNvGrpSpPr>
          <p:nvPr/>
        </p:nvGrpSpPr>
        <p:grpSpPr bwMode="auto">
          <a:xfrm>
            <a:off x="4114800" y="2377440"/>
            <a:ext cx="3582987" cy="1651000"/>
            <a:chOff x="1584" y="1008"/>
            <a:chExt cx="2257" cy="1040"/>
          </a:xfrm>
        </p:grpSpPr>
        <p:sp>
          <p:nvSpPr>
            <p:cNvPr id="24584" name="Text Box 5"/>
            <p:cNvSpPr txBox="1">
              <a:spLocks noChangeArrowheads="1"/>
            </p:cNvSpPr>
            <p:nvPr/>
          </p:nvSpPr>
          <p:spPr bwMode="auto">
            <a:xfrm>
              <a:off x="2112" y="1008"/>
              <a:ext cx="1008" cy="582"/>
            </a:xfrm>
            <a:prstGeom prst="rect">
              <a:avLst/>
            </a:prstGeom>
            <a:noFill/>
            <a:ln w="12700">
              <a:noFill/>
              <a:miter lim="800000"/>
              <a:headEnd/>
              <a:tailEnd/>
            </a:ln>
          </p:spPr>
          <p:txBody>
            <a:bodyPr wrap="none">
              <a:prstTxWarp prst="textNoShape">
                <a:avLst/>
              </a:prstTxWarp>
              <a:spAutoFit/>
            </a:bodyPr>
            <a:lstStyle/>
            <a:p>
              <a:r>
                <a:rPr lang="en-US" sz="3600" dirty="0" err="1" smtClean="0">
                  <a:solidFill>
                    <a:srgbClr val="FF0000"/>
                  </a:solidFill>
                </a:rPr>
                <a:t>xx</a:t>
              </a:r>
              <a:r>
                <a:rPr lang="en-US" sz="5400" dirty="0" err="1" smtClean="0">
                  <a:solidFill>
                    <a:srgbClr val="FF0000"/>
                  </a:solidFill>
                </a:rPr>
                <a:t>.</a:t>
              </a:r>
              <a:r>
                <a:rPr lang="en-US" sz="3600" dirty="0" err="1" smtClean="0">
                  <a:solidFill>
                    <a:srgbClr val="FF0000"/>
                  </a:solidFill>
                </a:rPr>
                <a:t>yyyy</a:t>
              </a:r>
              <a:endParaRPr lang="en-US" sz="3600" dirty="0">
                <a:solidFill>
                  <a:srgbClr val="FF0000"/>
                </a:solidFill>
              </a:endParaRPr>
            </a:p>
          </p:txBody>
        </p:sp>
        <p:sp>
          <p:nvSpPr>
            <p:cNvPr id="24585" name="Freeform 6"/>
            <p:cNvSpPr>
              <a:spLocks/>
            </p:cNvSpPr>
            <p:nvPr/>
          </p:nvSpPr>
          <p:spPr bwMode="auto">
            <a:xfrm>
              <a:off x="1872" y="1488"/>
              <a:ext cx="336" cy="192"/>
            </a:xfrm>
            <a:custGeom>
              <a:avLst/>
              <a:gdLst>
                <a:gd name="T0" fmla="*/ 336 w 336"/>
                <a:gd name="T1" fmla="*/ 0 h 192"/>
                <a:gd name="T2" fmla="*/ 192 w 336"/>
                <a:gd name="T3" fmla="*/ 144 h 192"/>
                <a:gd name="T4" fmla="*/ 0 w 336"/>
                <a:gd name="T5" fmla="*/ 192 h 192"/>
                <a:gd name="T6" fmla="*/ 0 60000 65536"/>
                <a:gd name="T7" fmla="*/ 0 60000 65536"/>
                <a:gd name="T8" fmla="*/ 0 60000 65536"/>
                <a:gd name="T9" fmla="*/ 0 w 336"/>
                <a:gd name="T10" fmla="*/ 0 h 192"/>
                <a:gd name="T11" fmla="*/ 336 w 336"/>
                <a:gd name="T12" fmla="*/ 192 h 192"/>
              </a:gdLst>
              <a:ahLst/>
              <a:cxnLst>
                <a:cxn ang="T6">
                  <a:pos x="T0" y="T1"/>
                </a:cxn>
                <a:cxn ang="T7">
                  <a:pos x="T2" y="T3"/>
                </a:cxn>
                <a:cxn ang="T8">
                  <a:pos x="T4" y="T5"/>
                </a:cxn>
              </a:cxnLst>
              <a:rect l="T9" t="T10" r="T11" b="T12"/>
              <a:pathLst>
                <a:path w="336" h="192">
                  <a:moveTo>
                    <a:pt x="336" y="0"/>
                  </a:moveTo>
                  <a:cubicBezTo>
                    <a:pt x="292" y="56"/>
                    <a:pt x="248" y="112"/>
                    <a:pt x="192" y="144"/>
                  </a:cubicBezTo>
                  <a:cubicBezTo>
                    <a:pt x="136" y="176"/>
                    <a:pt x="68" y="184"/>
                    <a:pt x="0" y="192"/>
                  </a:cubicBezTo>
                </a:path>
              </a:pathLst>
            </a:custGeom>
            <a:noFill/>
            <a:ln w="12700">
              <a:solidFill>
                <a:schemeClr val="tx1"/>
              </a:solidFill>
              <a:round/>
              <a:headEnd type="arrow" w="med" len="med"/>
              <a:tailEnd/>
            </a:ln>
          </p:spPr>
          <p:txBody>
            <a:bodyPr>
              <a:prstTxWarp prst="textNoShape">
                <a:avLst/>
              </a:prstTxWarp>
            </a:bodyPr>
            <a:lstStyle/>
            <a:p>
              <a:endParaRPr lang="en-US"/>
            </a:p>
          </p:txBody>
        </p:sp>
        <p:sp>
          <p:nvSpPr>
            <p:cNvPr id="24586" name="Freeform 7"/>
            <p:cNvSpPr>
              <a:spLocks/>
            </p:cNvSpPr>
            <p:nvPr/>
          </p:nvSpPr>
          <p:spPr bwMode="auto">
            <a:xfrm>
              <a:off x="2784" y="1536"/>
              <a:ext cx="96" cy="240"/>
            </a:xfrm>
            <a:custGeom>
              <a:avLst/>
              <a:gdLst>
                <a:gd name="T0" fmla="*/ 0 w 96"/>
                <a:gd name="T1" fmla="*/ 0 h 240"/>
                <a:gd name="T2" fmla="*/ 48 w 96"/>
                <a:gd name="T3" fmla="*/ 144 h 240"/>
                <a:gd name="T4" fmla="*/ 96 w 96"/>
                <a:gd name="T5" fmla="*/ 240 h 240"/>
                <a:gd name="T6" fmla="*/ 0 60000 65536"/>
                <a:gd name="T7" fmla="*/ 0 60000 65536"/>
                <a:gd name="T8" fmla="*/ 0 60000 65536"/>
                <a:gd name="T9" fmla="*/ 0 w 96"/>
                <a:gd name="T10" fmla="*/ 0 h 240"/>
                <a:gd name="T11" fmla="*/ 96 w 96"/>
                <a:gd name="T12" fmla="*/ 240 h 240"/>
              </a:gdLst>
              <a:ahLst/>
              <a:cxnLst>
                <a:cxn ang="T6">
                  <a:pos x="T0" y="T1"/>
                </a:cxn>
                <a:cxn ang="T7">
                  <a:pos x="T2" y="T3"/>
                </a:cxn>
                <a:cxn ang="T8">
                  <a:pos x="T4" y="T5"/>
                </a:cxn>
              </a:cxnLst>
              <a:rect l="T9" t="T10" r="T11" b="T12"/>
              <a:pathLst>
                <a:path w="96" h="240">
                  <a:moveTo>
                    <a:pt x="0" y="0"/>
                  </a:moveTo>
                  <a:cubicBezTo>
                    <a:pt x="16" y="52"/>
                    <a:pt x="32" y="104"/>
                    <a:pt x="48" y="144"/>
                  </a:cubicBezTo>
                  <a:cubicBezTo>
                    <a:pt x="64" y="184"/>
                    <a:pt x="80" y="212"/>
                    <a:pt x="96" y="240"/>
                  </a:cubicBezTo>
                </a:path>
              </a:pathLst>
            </a:custGeom>
            <a:noFill/>
            <a:ln w="12700">
              <a:solidFill>
                <a:schemeClr val="tx1"/>
              </a:solidFill>
              <a:round/>
              <a:headEnd type="arrow" w="med" len="med"/>
              <a:tailEnd/>
            </a:ln>
          </p:spPr>
          <p:txBody>
            <a:bodyPr>
              <a:prstTxWarp prst="textNoShape">
                <a:avLst/>
              </a:prstTxWarp>
            </a:bodyPr>
            <a:lstStyle/>
            <a:p>
              <a:endParaRPr lang="en-US"/>
            </a:p>
          </p:txBody>
        </p:sp>
        <p:sp>
          <p:nvSpPr>
            <p:cNvPr id="24587" name="Freeform 8"/>
            <p:cNvSpPr>
              <a:spLocks/>
            </p:cNvSpPr>
            <p:nvPr/>
          </p:nvSpPr>
          <p:spPr bwMode="auto">
            <a:xfrm>
              <a:off x="2928" y="1536"/>
              <a:ext cx="288" cy="240"/>
            </a:xfrm>
            <a:custGeom>
              <a:avLst/>
              <a:gdLst>
                <a:gd name="T0" fmla="*/ 0 w 288"/>
                <a:gd name="T1" fmla="*/ 0 h 240"/>
                <a:gd name="T2" fmla="*/ 96 w 288"/>
                <a:gd name="T3" fmla="*/ 144 h 240"/>
                <a:gd name="T4" fmla="*/ 288 w 288"/>
                <a:gd name="T5" fmla="*/ 240 h 240"/>
                <a:gd name="T6" fmla="*/ 0 60000 65536"/>
                <a:gd name="T7" fmla="*/ 0 60000 65536"/>
                <a:gd name="T8" fmla="*/ 0 60000 65536"/>
                <a:gd name="T9" fmla="*/ 0 w 288"/>
                <a:gd name="T10" fmla="*/ 0 h 240"/>
                <a:gd name="T11" fmla="*/ 288 w 288"/>
                <a:gd name="T12" fmla="*/ 240 h 240"/>
              </a:gdLst>
              <a:ahLst/>
              <a:cxnLst>
                <a:cxn ang="T6">
                  <a:pos x="T0" y="T1"/>
                </a:cxn>
                <a:cxn ang="T7">
                  <a:pos x="T2" y="T3"/>
                </a:cxn>
                <a:cxn ang="T8">
                  <a:pos x="T4" y="T5"/>
                </a:cxn>
              </a:cxnLst>
              <a:rect l="T9" t="T10" r="T11" b="T12"/>
              <a:pathLst>
                <a:path w="288" h="240">
                  <a:moveTo>
                    <a:pt x="0" y="0"/>
                  </a:moveTo>
                  <a:cubicBezTo>
                    <a:pt x="24" y="52"/>
                    <a:pt x="48" y="104"/>
                    <a:pt x="96" y="144"/>
                  </a:cubicBezTo>
                  <a:cubicBezTo>
                    <a:pt x="144" y="184"/>
                    <a:pt x="216" y="212"/>
                    <a:pt x="288" y="240"/>
                  </a:cubicBezTo>
                </a:path>
              </a:pathLst>
            </a:custGeom>
            <a:noFill/>
            <a:ln w="12700">
              <a:solidFill>
                <a:schemeClr val="tx1"/>
              </a:solidFill>
              <a:round/>
              <a:headEnd type="arrow" w="med" len="med"/>
              <a:tailEnd/>
            </a:ln>
          </p:spPr>
          <p:txBody>
            <a:bodyPr>
              <a:prstTxWarp prst="textNoShape">
                <a:avLst/>
              </a:prstTxWarp>
            </a:bodyPr>
            <a:lstStyle/>
            <a:p>
              <a:endParaRPr lang="en-US"/>
            </a:p>
          </p:txBody>
        </p:sp>
        <p:sp>
          <p:nvSpPr>
            <p:cNvPr id="24588" name="Freeform 9"/>
            <p:cNvSpPr>
              <a:spLocks/>
            </p:cNvSpPr>
            <p:nvPr/>
          </p:nvSpPr>
          <p:spPr bwMode="auto">
            <a:xfrm>
              <a:off x="3168" y="1536"/>
              <a:ext cx="384" cy="192"/>
            </a:xfrm>
            <a:custGeom>
              <a:avLst/>
              <a:gdLst>
                <a:gd name="T0" fmla="*/ 0 w 384"/>
                <a:gd name="T1" fmla="*/ 0 h 192"/>
                <a:gd name="T2" fmla="*/ 144 w 384"/>
                <a:gd name="T3" fmla="*/ 96 h 192"/>
                <a:gd name="T4" fmla="*/ 384 w 384"/>
                <a:gd name="T5" fmla="*/ 192 h 192"/>
                <a:gd name="T6" fmla="*/ 0 60000 65536"/>
                <a:gd name="T7" fmla="*/ 0 60000 65536"/>
                <a:gd name="T8" fmla="*/ 0 60000 65536"/>
                <a:gd name="T9" fmla="*/ 0 w 384"/>
                <a:gd name="T10" fmla="*/ 0 h 192"/>
                <a:gd name="T11" fmla="*/ 384 w 384"/>
                <a:gd name="T12" fmla="*/ 192 h 192"/>
              </a:gdLst>
              <a:ahLst/>
              <a:cxnLst>
                <a:cxn ang="T6">
                  <a:pos x="T0" y="T1"/>
                </a:cxn>
                <a:cxn ang="T7">
                  <a:pos x="T2" y="T3"/>
                </a:cxn>
                <a:cxn ang="T8">
                  <a:pos x="T4" y="T5"/>
                </a:cxn>
              </a:cxnLst>
              <a:rect l="T9" t="T10" r="T11" b="T12"/>
              <a:pathLst>
                <a:path w="384" h="192">
                  <a:moveTo>
                    <a:pt x="0" y="0"/>
                  </a:moveTo>
                  <a:cubicBezTo>
                    <a:pt x="40" y="32"/>
                    <a:pt x="80" y="64"/>
                    <a:pt x="144" y="96"/>
                  </a:cubicBezTo>
                  <a:cubicBezTo>
                    <a:pt x="208" y="128"/>
                    <a:pt x="344" y="176"/>
                    <a:pt x="384" y="192"/>
                  </a:cubicBezTo>
                </a:path>
              </a:pathLst>
            </a:custGeom>
            <a:noFill/>
            <a:ln w="12700">
              <a:solidFill>
                <a:schemeClr val="tx1"/>
              </a:solidFill>
              <a:round/>
              <a:headEnd type="arrow" w="med" len="med"/>
              <a:tailEnd/>
            </a:ln>
          </p:spPr>
          <p:txBody>
            <a:bodyPr>
              <a:prstTxWarp prst="textNoShape">
                <a:avLst/>
              </a:prstTxWarp>
            </a:bodyPr>
            <a:lstStyle/>
            <a:p>
              <a:endParaRPr lang="en-US"/>
            </a:p>
          </p:txBody>
        </p:sp>
        <p:sp>
          <p:nvSpPr>
            <p:cNvPr id="24589" name="Freeform 10"/>
            <p:cNvSpPr>
              <a:spLocks/>
            </p:cNvSpPr>
            <p:nvPr/>
          </p:nvSpPr>
          <p:spPr bwMode="auto">
            <a:xfrm>
              <a:off x="2256" y="1488"/>
              <a:ext cx="96" cy="240"/>
            </a:xfrm>
            <a:custGeom>
              <a:avLst/>
              <a:gdLst>
                <a:gd name="T0" fmla="*/ 96 w 96"/>
                <a:gd name="T1" fmla="*/ 0 h 240"/>
                <a:gd name="T2" fmla="*/ 48 w 96"/>
                <a:gd name="T3" fmla="*/ 144 h 240"/>
                <a:gd name="T4" fmla="*/ 0 w 96"/>
                <a:gd name="T5" fmla="*/ 240 h 240"/>
                <a:gd name="T6" fmla="*/ 0 60000 65536"/>
                <a:gd name="T7" fmla="*/ 0 60000 65536"/>
                <a:gd name="T8" fmla="*/ 0 60000 65536"/>
                <a:gd name="T9" fmla="*/ 0 w 96"/>
                <a:gd name="T10" fmla="*/ 0 h 240"/>
                <a:gd name="T11" fmla="*/ 96 w 96"/>
                <a:gd name="T12" fmla="*/ 240 h 240"/>
              </a:gdLst>
              <a:ahLst/>
              <a:cxnLst>
                <a:cxn ang="T6">
                  <a:pos x="T0" y="T1"/>
                </a:cxn>
                <a:cxn ang="T7">
                  <a:pos x="T2" y="T3"/>
                </a:cxn>
                <a:cxn ang="T8">
                  <a:pos x="T4" y="T5"/>
                </a:cxn>
              </a:cxnLst>
              <a:rect l="T9" t="T10" r="T11" b="T12"/>
              <a:pathLst>
                <a:path w="96" h="240">
                  <a:moveTo>
                    <a:pt x="96" y="0"/>
                  </a:moveTo>
                  <a:cubicBezTo>
                    <a:pt x="80" y="52"/>
                    <a:pt x="64" y="104"/>
                    <a:pt x="48" y="144"/>
                  </a:cubicBezTo>
                  <a:cubicBezTo>
                    <a:pt x="32" y="184"/>
                    <a:pt x="16" y="212"/>
                    <a:pt x="0" y="240"/>
                  </a:cubicBezTo>
                </a:path>
              </a:pathLst>
            </a:custGeom>
            <a:noFill/>
            <a:ln w="12700">
              <a:solidFill>
                <a:schemeClr val="tx1"/>
              </a:solidFill>
              <a:round/>
              <a:headEnd type="arrow" w="med" len="med"/>
              <a:tailEnd/>
            </a:ln>
          </p:spPr>
          <p:txBody>
            <a:bodyPr>
              <a:prstTxWarp prst="textNoShape">
                <a:avLst/>
              </a:prstTxWarp>
            </a:bodyPr>
            <a:lstStyle/>
            <a:p>
              <a:endParaRPr lang="en-US"/>
            </a:p>
          </p:txBody>
        </p:sp>
        <p:sp>
          <p:nvSpPr>
            <p:cNvPr id="24590" name="Freeform 11"/>
            <p:cNvSpPr>
              <a:spLocks/>
            </p:cNvSpPr>
            <p:nvPr/>
          </p:nvSpPr>
          <p:spPr bwMode="auto">
            <a:xfrm>
              <a:off x="2592" y="1536"/>
              <a:ext cx="48" cy="144"/>
            </a:xfrm>
            <a:custGeom>
              <a:avLst/>
              <a:gdLst>
                <a:gd name="T0" fmla="*/ 48 w 48"/>
                <a:gd name="T1" fmla="*/ 0 h 144"/>
                <a:gd name="T2" fmla="*/ 0 w 48"/>
                <a:gd name="T3" fmla="*/ 144 h 144"/>
                <a:gd name="T4" fmla="*/ 0 60000 65536"/>
                <a:gd name="T5" fmla="*/ 0 60000 65536"/>
                <a:gd name="T6" fmla="*/ 0 w 48"/>
                <a:gd name="T7" fmla="*/ 0 h 144"/>
                <a:gd name="T8" fmla="*/ 48 w 48"/>
                <a:gd name="T9" fmla="*/ 144 h 144"/>
              </a:gdLst>
              <a:ahLst/>
              <a:cxnLst>
                <a:cxn ang="T4">
                  <a:pos x="T0" y="T1"/>
                </a:cxn>
                <a:cxn ang="T5">
                  <a:pos x="T2" y="T3"/>
                </a:cxn>
              </a:cxnLst>
              <a:rect l="T6" t="T7" r="T8" b="T9"/>
              <a:pathLst>
                <a:path w="48" h="144">
                  <a:moveTo>
                    <a:pt x="48" y="0"/>
                  </a:moveTo>
                  <a:cubicBezTo>
                    <a:pt x="48" y="0"/>
                    <a:pt x="24" y="72"/>
                    <a:pt x="0" y="144"/>
                  </a:cubicBezTo>
                </a:path>
              </a:pathLst>
            </a:custGeom>
            <a:noFill/>
            <a:ln w="12700">
              <a:solidFill>
                <a:schemeClr val="tx1"/>
              </a:solidFill>
              <a:round/>
              <a:headEnd type="arrow" w="med" len="med"/>
              <a:tailEnd/>
            </a:ln>
          </p:spPr>
          <p:txBody>
            <a:bodyPr>
              <a:prstTxWarp prst="textNoShape">
                <a:avLst/>
              </a:prstTxWarp>
            </a:bodyPr>
            <a:lstStyle/>
            <a:p>
              <a:endParaRPr lang="en-US"/>
            </a:p>
          </p:txBody>
        </p:sp>
        <p:sp>
          <p:nvSpPr>
            <p:cNvPr id="24591" name="Text Box 12"/>
            <p:cNvSpPr txBox="1">
              <a:spLocks noChangeArrowheads="1"/>
            </p:cNvSpPr>
            <p:nvPr/>
          </p:nvSpPr>
          <p:spPr bwMode="auto">
            <a:xfrm>
              <a:off x="1584" y="1616"/>
              <a:ext cx="294" cy="288"/>
            </a:xfrm>
            <a:prstGeom prst="rect">
              <a:avLst/>
            </a:prstGeom>
            <a:noFill/>
            <a:ln w="12700">
              <a:noFill/>
              <a:miter lim="800000"/>
              <a:headEnd/>
              <a:tailEnd/>
            </a:ln>
          </p:spPr>
          <p:txBody>
            <a:bodyPr wrap="none">
              <a:prstTxWarp prst="textNoShape">
                <a:avLst/>
              </a:prstTxWarp>
              <a:spAutoFit/>
            </a:bodyPr>
            <a:lstStyle/>
            <a:p>
              <a:r>
                <a:rPr lang="en-US" sz="2400">
                  <a:solidFill>
                    <a:schemeClr val="tx1"/>
                  </a:solidFill>
                </a:rPr>
                <a:t>2</a:t>
              </a:r>
              <a:r>
                <a:rPr lang="en-US" sz="2400" baseline="30000">
                  <a:solidFill>
                    <a:schemeClr val="tx1"/>
                  </a:solidFill>
                </a:rPr>
                <a:t>1</a:t>
              </a:r>
              <a:endParaRPr lang="en-US" sz="2400">
                <a:solidFill>
                  <a:schemeClr val="tx1"/>
                </a:solidFill>
              </a:endParaRPr>
            </a:p>
          </p:txBody>
        </p:sp>
        <p:sp>
          <p:nvSpPr>
            <p:cNvPr id="24592" name="Text Box 13"/>
            <p:cNvSpPr txBox="1">
              <a:spLocks noChangeArrowheads="1"/>
            </p:cNvSpPr>
            <p:nvPr/>
          </p:nvSpPr>
          <p:spPr bwMode="auto">
            <a:xfrm>
              <a:off x="2016" y="1712"/>
              <a:ext cx="294" cy="288"/>
            </a:xfrm>
            <a:prstGeom prst="rect">
              <a:avLst/>
            </a:prstGeom>
            <a:noFill/>
            <a:ln w="12700">
              <a:noFill/>
              <a:miter lim="800000"/>
              <a:headEnd/>
              <a:tailEnd/>
            </a:ln>
          </p:spPr>
          <p:txBody>
            <a:bodyPr wrap="none">
              <a:prstTxWarp prst="textNoShape">
                <a:avLst/>
              </a:prstTxWarp>
              <a:spAutoFit/>
            </a:bodyPr>
            <a:lstStyle/>
            <a:p>
              <a:r>
                <a:rPr lang="en-US" sz="2400">
                  <a:solidFill>
                    <a:schemeClr val="tx1"/>
                  </a:solidFill>
                </a:rPr>
                <a:t>2</a:t>
              </a:r>
              <a:r>
                <a:rPr lang="en-US" sz="2400" baseline="30000">
                  <a:solidFill>
                    <a:schemeClr val="tx1"/>
                  </a:solidFill>
                </a:rPr>
                <a:t>0</a:t>
              </a:r>
              <a:endParaRPr lang="en-US" sz="2400">
                <a:solidFill>
                  <a:schemeClr val="tx1"/>
                </a:solidFill>
              </a:endParaRPr>
            </a:p>
          </p:txBody>
        </p:sp>
        <p:sp>
          <p:nvSpPr>
            <p:cNvPr id="24593" name="Text Box 14"/>
            <p:cNvSpPr txBox="1">
              <a:spLocks noChangeArrowheads="1"/>
            </p:cNvSpPr>
            <p:nvPr/>
          </p:nvSpPr>
          <p:spPr bwMode="auto">
            <a:xfrm>
              <a:off x="2400" y="1721"/>
              <a:ext cx="337" cy="288"/>
            </a:xfrm>
            <a:prstGeom prst="rect">
              <a:avLst/>
            </a:prstGeom>
            <a:noFill/>
            <a:ln w="12700">
              <a:noFill/>
              <a:miter lim="800000"/>
              <a:headEnd/>
              <a:tailEnd/>
            </a:ln>
          </p:spPr>
          <p:txBody>
            <a:bodyPr wrap="none">
              <a:prstTxWarp prst="textNoShape">
                <a:avLst/>
              </a:prstTxWarp>
              <a:spAutoFit/>
            </a:bodyPr>
            <a:lstStyle/>
            <a:p>
              <a:r>
                <a:rPr lang="en-US" sz="2400">
                  <a:solidFill>
                    <a:schemeClr val="tx1"/>
                  </a:solidFill>
                </a:rPr>
                <a:t>2</a:t>
              </a:r>
              <a:r>
                <a:rPr lang="en-US" sz="2400" baseline="30000">
                  <a:solidFill>
                    <a:schemeClr val="tx1"/>
                  </a:solidFill>
                </a:rPr>
                <a:t>-1</a:t>
              </a:r>
              <a:endParaRPr lang="en-US" sz="2400">
                <a:solidFill>
                  <a:schemeClr val="tx1"/>
                </a:solidFill>
              </a:endParaRPr>
            </a:p>
          </p:txBody>
        </p:sp>
        <p:sp>
          <p:nvSpPr>
            <p:cNvPr id="24594" name="Text Box 15"/>
            <p:cNvSpPr txBox="1">
              <a:spLocks noChangeArrowheads="1"/>
            </p:cNvSpPr>
            <p:nvPr/>
          </p:nvSpPr>
          <p:spPr bwMode="auto">
            <a:xfrm>
              <a:off x="2764" y="1760"/>
              <a:ext cx="337" cy="288"/>
            </a:xfrm>
            <a:prstGeom prst="rect">
              <a:avLst/>
            </a:prstGeom>
            <a:noFill/>
            <a:ln w="12700">
              <a:noFill/>
              <a:miter lim="800000"/>
              <a:headEnd/>
              <a:tailEnd/>
            </a:ln>
          </p:spPr>
          <p:txBody>
            <a:bodyPr wrap="none">
              <a:prstTxWarp prst="textNoShape">
                <a:avLst/>
              </a:prstTxWarp>
              <a:spAutoFit/>
            </a:bodyPr>
            <a:lstStyle/>
            <a:p>
              <a:r>
                <a:rPr lang="en-US" sz="2400">
                  <a:solidFill>
                    <a:schemeClr val="tx1"/>
                  </a:solidFill>
                </a:rPr>
                <a:t>2</a:t>
              </a:r>
              <a:r>
                <a:rPr lang="en-US" sz="2400" baseline="30000">
                  <a:solidFill>
                    <a:schemeClr val="tx1"/>
                  </a:solidFill>
                </a:rPr>
                <a:t>-2</a:t>
              </a:r>
              <a:endParaRPr lang="en-US" sz="2400">
                <a:solidFill>
                  <a:schemeClr val="tx1"/>
                </a:solidFill>
              </a:endParaRPr>
            </a:p>
          </p:txBody>
        </p:sp>
        <p:sp>
          <p:nvSpPr>
            <p:cNvPr id="24595" name="Text Box 16"/>
            <p:cNvSpPr txBox="1">
              <a:spLocks noChangeArrowheads="1"/>
            </p:cNvSpPr>
            <p:nvPr/>
          </p:nvSpPr>
          <p:spPr bwMode="auto">
            <a:xfrm>
              <a:off x="3120" y="1760"/>
              <a:ext cx="337" cy="288"/>
            </a:xfrm>
            <a:prstGeom prst="rect">
              <a:avLst/>
            </a:prstGeom>
            <a:noFill/>
            <a:ln w="12700">
              <a:noFill/>
              <a:miter lim="800000"/>
              <a:headEnd/>
              <a:tailEnd/>
            </a:ln>
          </p:spPr>
          <p:txBody>
            <a:bodyPr wrap="none">
              <a:prstTxWarp prst="textNoShape">
                <a:avLst/>
              </a:prstTxWarp>
              <a:spAutoFit/>
            </a:bodyPr>
            <a:lstStyle/>
            <a:p>
              <a:r>
                <a:rPr lang="en-US" sz="2400">
                  <a:solidFill>
                    <a:schemeClr val="tx1"/>
                  </a:solidFill>
                </a:rPr>
                <a:t>2</a:t>
              </a:r>
              <a:r>
                <a:rPr lang="en-US" sz="2400" baseline="30000">
                  <a:solidFill>
                    <a:schemeClr val="tx1"/>
                  </a:solidFill>
                </a:rPr>
                <a:t>-3</a:t>
              </a:r>
              <a:endParaRPr lang="en-US" sz="2400">
                <a:solidFill>
                  <a:schemeClr val="tx1"/>
                </a:solidFill>
              </a:endParaRPr>
            </a:p>
          </p:txBody>
        </p:sp>
        <p:sp>
          <p:nvSpPr>
            <p:cNvPr id="24596" name="Text Box 17"/>
            <p:cNvSpPr txBox="1">
              <a:spLocks noChangeArrowheads="1"/>
            </p:cNvSpPr>
            <p:nvPr/>
          </p:nvSpPr>
          <p:spPr bwMode="auto">
            <a:xfrm>
              <a:off x="3504" y="1664"/>
              <a:ext cx="337" cy="288"/>
            </a:xfrm>
            <a:prstGeom prst="rect">
              <a:avLst/>
            </a:prstGeom>
            <a:noFill/>
            <a:ln w="12700">
              <a:noFill/>
              <a:miter lim="800000"/>
              <a:headEnd/>
              <a:tailEnd/>
            </a:ln>
          </p:spPr>
          <p:txBody>
            <a:bodyPr wrap="none">
              <a:prstTxWarp prst="textNoShape">
                <a:avLst/>
              </a:prstTxWarp>
              <a:spAutoFit/>
            </a:bodyPr>
            <a:lstStyle/>
            <a:p>
              <a:r>
                <a:rPr lang="en-US" sz="2400" dirty="0">
                  <a:solidFill>
                    <a:schemeClr val="tx1"/>
                  </a:solidFill>
                </a:rPr>
                <a:t>2</a:t>
              </a:r>
              <a:r>
                <a:rPr lang="en-US" sz="2400" baseline="30000" dirty="0">
                  <a:solidFill>
                    <a:schemeClr val="tx1"/>
                  </a:solidFill>
                </a:rPr>
                <a:t>-4</a:t>
              </a:r>
              <a:endParaRPr lang="en-US" sz="2400" dirty="0">
                <a:solidFill>
                  <a:schemeClr val="tx1"/>
                </a:solidFill>
              </a:endParaRPr>
            </a:p>
          </p:txBody>
        </p:sp>
      </p:grpSp>
      <p:sp>
        <p:nvSpPr>
          <p:cNvPr id="18" name="Date Placeholder 17"/>
          <p:cNvSpPr>
            <a:spLocks noGrp="1"/>
          </p:cNvSpPr>
          <p:nvPr>
            <p:ph type="dt" sz="half" idx="10"/>
          </p:nvPr>
        </p:nvSpPr>
        <p:spPr/>
        <p:txBody>
          <a:bodyPr/>
          <a:lstStyle/>
          <a:p>
            <a:r>
              <a:rPr lang="en-US" smtClean="0"/>
              <a:t>7/02/2012</a:t>
            </a:r>
            <a:endParaRPr lang="en-US"/>
          </a:p>
        </p:txBody>
      </p:sp>
      <p:sp>
        <p:nvSpPr>
          <p:cNvPr id="19" name="Slide Number Placeholder 18"/>
          <p:cNvSpPr>
            <a:spLocks noGrp="1"/>
          </p:cNvSpPr>
          <p:nvPr>
            <p:ph type="sldNum" sz="quarter" idx="12"/>
          </p:nvPr>
        </p:nvSpPr>
        <p:spPr/>
        <p:txBody>
          <a:bodyPr/>
          <a:lstStyle/>
          <a:p>
            <a:fld id="{3CC63E4C-4642-794D-A2FD-70F6B81535F5}" type="slidenum">
              <a:rPr lang="en-US" smtClean="0"/>
              <a:pPr/>
              <a:t>10</a:t>
            </a:fld>
            <a:endParaRPr lang="en-US"/>
          </a:p>
        </p:txBody>
      </p:sp>
      <p:sp>
        <p:nvSpPr>
          <p:cNvPr id="20" name="Footer Placeholder 19"/>
          <p:cNvSpPr>
            <a:spLocks noGrp="1"/>
          </p:cNvSpPr>
          <p:nvPr>
            <p:ph type="ftr" sz="quarter" idx="11"/>
          </p:nvPr>
        </p:nvSpPr>
        <p:spPr/>
        <p:txBody>
          <a:bodyPr/>
          <a:lstStyle/>
          <a:p>
            <a:r>
              <a:rPr lang="en-US" smtClean="0"/>
              <a:t>Summer 2012 -- Lecture #9</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57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6" name="Rectangle 19"/>
          <p:cNvSpPr>
            <a:spLocks noGrp="1" noChangeArrowheads="1"/>
          </p:cNvSpPr>
          <p:nvPr>
            <p:ph type="body" idx="1"/>
          </p:nvPr>
        </p:nvSpPr>
        <p:spPr>
          <a:xfrm>
            <a:off x="457200" y="1600200"/>
            <a:ext cx="8229600" cy="4937760"/>
          </a:xfrm>
          <a:noFill/>
        </p:spPr>
        <p:txBody>
          <a:bodyPr>
            <a:normAutofit/>
          </a:bodyPr>
          <a:lstStyle/>
          <a:p>
            <a:pPr>
              <a:lnSpc>
                <a:spcPct val="70000"/>
              </a:lnSpc>
              <a:spcBef>
                <a:spcPct val="70000"/>
              </a:spcBef>
              <a:tabLst>
                <a:tab pos="4406900" algn="l"/>
              </a:tabLst>
            </a:pPr>
            <a:endParaRPr lang="en-US" dirty="0" smtClean="0"/>
          </a:p>
          <a:p>
            <a:pPr>
              <a:lnSpc>
                <a:spcPct val="70000"/>
              </a:lnSpc>
              <a:spcBef>
                <a:spcPct val="70000"/>
              </a:spcBef>
              <a:tabLst>
                <a:tab pos="4406900" algn="l"/>
              </a:tabLst>
            </a:pPr>
            <a:endParaRPr lang="en-US" dirty="0" smtClean="0"/>
          </a:p>
          <a:p>
            <a:pPr>
              <a:lnSpc>
                <a:spcPct val="70000"/>
              </a:lnSpc>
              <a:spcBef>
                <a:spcPct val="70000"/>
              </a:spcBef>
              <a:tabLst>
                <a:tab pos="4406900" algn="l"/>
              </a:tabLst>
            </a:pPr>
            <a:endParaRPr lang="en-US" dirty="0" smtClean="0"/>
          </a:p>
          <a:p>
            <a:pPr>
              <a:spcBef>
                <a:spcPct val="70000"/>
              </a:spcBef>
              <a:tabLst>
                <a:tab pos="4406900" algn="l"/>
              </a:tabLst>
            </a:pPr>
            <a:r>
              <a:rPr lang="en-US" i="1" dirty="0" smtClean="0"/>
              <a:t>Normalized </a:t>
            </a:r>
            <a:r>
              <a:rPr lang="en-US" i="1" dirty="0"/>
              <a:t>form</a:t>
            </a:r>
            <a:r>
              <a:rPr lang="en-US" dirty="0"/>
              <a:t>: no leadings 0s </a:t>
            </a:r>
            <a:br>
              <a:rPr lang="en-US" dirty="0"/>
            </a:br>
            <a:r>
              <a:rPr lang="en-US" dirty="0" smtClean="0"/>
              <a:t>(</a:t>
            </a:r>
            <a:r>
              <a:rPr lang="en-US" dirty="0"/>
              <a:t>exactly one digit to left of decimal point)</a:t>
            </a:r>
          </a:p>
          <a:p>
            <a:pPr>
              <a:lnSpc>
                <a:spcPct val="110000"/>
              </a:lnSpc>
              <a:spcBef>
                <a:spcPts val="1800"/>
              </a:spcBef>
              <a:tabLst>
                <a:tab pos="4406900" algn="l"/>
              </a:tabLst>
            </a:pPr>
            <a:r>
              <a:rPr lang="en-US" dirty="0"/>
              <a:t>Alternatives to representing 1/1,000,000,000</a:t>
            </a:r>
          </a:p>
          <a:p>
            <a:pPr lvl="1">
              <a:lnSpc>
                <a:spcPct val="110000"/>
              </a:lnSpc>
              <a:spcBef>
                <a:spcPts val="0"/>
              </a:spcBef>
              <a:tabLst>
                <a:tab pos="4406900" algn="l"/>
              </a:tabLst>
            </a:pPr>
            <a:r>
              <a:rPr lang="en-US" dirty="0">
                <a:solidFill>
                  <a:srgbClr val="FF0000"/>
                </a:solidFill>
              </a:rPr>
              <a:t>Normalized: 	</a:t>
            </a:r>
            <a:r>
              <a:rPr lang="en-US" dirty="0" smtClean="0">
                <a:solidFill>
                  <a:srgbClr val="FF0000"/>
                </a:solidFill>
              </a:rPr>
              <a:t>1.0×10</a:t>
            </a:r>
            <a:r>
              <a:rPr lang="en-US" baseline="30000" dirty="0" smtClean="0">
                <a:solidFill>
                  <a:srgbClr val="FF0000"/>
                </a:solidFill>
              </a:rPr>
              <a:t>-9</a:t>
            </a:r>
            <a:endParaRPr lang="en-US" dirty="0">
              <a:solidFill>
                <a:srgbClr val="FF0000"/>
              </a:solidFill>
            </a:endParaRPr>
          </a:p>
          <a:p>
            <a:pPr lvl="1">
              <a:lnSpc>
                <a:spcPct val="110000"/>
              </a:lnSpc>
              <a:spcBef>
                <a:spcPts val="0"/>
              </a:spcBef>
              <a:tabLst>
                <a:tab pos="4406900" algn="l"/>
              </a:tabLst>
            </a:pPr>
            <a:r>
              <a:rPr lang="en-US" dirty="0"/>
              <a:t>Not normalized: 	</a:t>
            </a:r>
            <a:r>
              <a:rPr lang="en-US" dirty="0" smtClean="0"/>
              <a:t>0.1×10</a:t>
            </a:r>
            <a:r>
              <a:rPr lang="en-US" baseline="30000" dirty="0" smtClean="0"/>
              <a:t>-8</a:t>
            </a:r>
            <a:r>
              <a:rPr lang="en-US" dirty="0" smtClean="0"/>
              <a:t>,10.0×10</a:t>
            </a:r>
            <a:r>
              <a:rPr lang="en-US" baseline="30000" dirty="0" smtClean="0"/>
              <a:t>-10</a:t>
            </a:r>
            <a:r>
              <a:rPr lang="en-US" dirty="0" smtClean="0"/>
              <a:t> </a:t>
            </a:r>
            <a:endParaRPr lang="en-US" dirty="0"/>
          </a:p>
        </p:txBody>
      </p:sp>
      <p:sp>
        <p:nvSpPr>
          <p:cNvPr id="32770" name="Rectangle 2"/>
          <p:cNvSpPr>
            <a:spLocks noGrp="1" noChangeArrowheads="1"/>
          </p:cNvSpPr>
          <p:nvPr>
            <p:ph type="title"/>
          </p:nvPr>
        </p:nvSpPr>
        <p:spPr>
          <a:xfrm>
            <a:off x="457199" y="274320"/>
            <a:ext cx="8229600" cy="1143000"/>
          </a:xfrm>
          <a:noFill/>
        </p:spPr>
        <p:txBody>
          <a:bodyPr>
            <a:normAutofit/>
          </a:bodyPr>
          <a:lstStyle/>
          <a:p>
            <a:r>
              <a:rPr lang="en-US" dirty="0">
                <a:solidFill>
                  <a:schemeClr val="accent1"/>
                </a:solidFill>
              </a:rPr>
              <a:t>Scientific Notation </a:t>
            </a:r>
            <a:r>
              <a:rPr lang="en-US" dirty="0" smtClean="0">
                <a:solidFill>
                  <a:schemeClr val="accent1"/>
                </a:solidFill>
              </a:rPr>
              <a:t>(Decimal</a:t>
            </a:r>
            <a:r>
              <a:rPr lang="en-US" dirty="0">
                <a:solidFill>
                  <a:schemeClr val="accent1"/>
                </a:solidFill>
              </a:rPr>
              <a:t>)</a:t>
            </a:r>
          </a:p>
        </p:txBody>
      </p:sp>
      <p:grpSp>
        <p:nvGrpSpPr>
          <p:cNvPr id="20" name="Group 19"/>
          <p:cNvGrpSpPr/>
          <p:nvPr/>
        </p:nvGrpSpPr>
        <p:grpSpPr>
          <a:xfrm>
            <a:off x="548640" y="1216152"/>
            <a:ext cx="7277103" cy="2179827"/>
            <a:chOff x="0" y="830263"/>
            <a:chExt cx="7277103" cy="2179827"/>
          </a:xfrm>
        </p:grpSpPr>
        <p:sp>
          <p:nvSpPr>
            <p:cNvPr id="32771" name="Rectangle 3"/>
            <p:cNvSpPr>
              <a:spLocks noChangeArrowheads="1"/>
            </p:cNvSpPr>
            <p:nvPr/>
          </p:nvSpPr>
          <p:spPr bwMode="auto">
            <a:xfrm>
              <a:off x="2590800" y="1689100"/>
              <a:ext cx="2325830" cy="469872"/>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r>
                <a:rPr lang="en-US" sz="3200" b="1" dirty="0" smtClean="0">
                  <a:solidFill>
                    <a:schemeClr val="tx1"/>
                  </a:solidFill>
                </a:rPr>
                <a:t>6.02</a:t>
              </a:r>
              <a:r>
                <a:rPr lang="en-US" sz="3200" b="1" baseline="-25000" dirty="0" smtClean="0">
                  <a:solidFill>
                    <a:schemeClr val="tx1"/>
                  </a:solidFill>
                </a:rPr>
                <a:t>ten</a:t>
              </a:r>
              <a:r>
                <a:rPr lang="en-US" sz="3200" b="1" dirty="0" smtClean="0">
                  <a:solidFill>
                    <a:schemeClr val="tx1"/>
                  </a:solidFill>
                </a:rPr>
                <a:t> × </a:t>
              </a:r>
              <a:r>
                <a:rPr lang="en-US" sz="3200" b="1" dirty="0">
                  <a:solidFill>
                    <a:schemeClr val="tx1"/>
                  </a:solidFill>
                </a:rPr>
                <a:t>10</a:t>
              </a:r>
              <a:r>
                <a:rPr lang="en-US" sz="3200" b="1" baseline="30000" dirty="0">
                  <a:solidFill>
                    <a:schemeClr val="tx1"/>
                  </a:solidFill>
                </a:rPr>
                <a:t>23</a:t>
              </a:r>
              <a:endParaRPr lang="en-US" sz="3200" b="1" dirty="0">
                <a:solidFill>
                  <a:schemeClr val="tx1"/>
                </a:solidFill>
              </a:endParaRPr>
            </a:p>
          </p:txBody>
        </p:sp>
        <p:grpSp>
          <p:nvGrpSpPr>
            <p:cNvPr id="2" name="Group 4"/>
            <p:cNvGrpSpPr>
              <a:grpSpLocks/>
            </p:cNvGrpSpPr>
            <p:nvPr/>
          </p:nvGrpSpPr>
          <p:grpSpPr bwMode="auto">
            <a:xfrm>
              <a:off x="4525963" y="2125663"/>
              <a:ext cx="2498726" cy="854076"/>
              <a:chOff x="2688" y="1296"/>
              <a:chExt cx="1574" cy="538"/>
            </a:xfrm>
          </p:grpSpPr>
          <p:sp>
            <p:nvSpPr>
              <p:cNvPr id="32786" name="Rectangle 5"/>
              <p:cNvSpPr>
                <a:spLocks noChangeArrowheads="1"/>
              </p:cNvSpPr>
              <p:nvPr/>
            </p:nvSpPr>
            <p:spPr bwMode="auto">
              <a:xfrm>
                <a:off x="2928" y="1536"/>
                <a:ext cx="1334" cy="298"/>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r>
                  <a:rPr lang="en-US" sz="3200" b="1" dirty="0" smtClean="0">
                    <a:solidFill>
                      <a:schemeClr val="accent6"/>
                    </a:solidFill>
                  </a:rPr>
                  <a:t>radix (base)</a:t>
                </a:r>
                <a:endParaRPr lang="en-US" sz="3200" b="1" dirty="0">
                  <a:solidFill>
                    <a:schemeClr val="accent6"/>
                  </a:solidFill>
                </a:endParaRPr>
              </a:p>
            </p:txBody>
          </p:sp>
          <p:sp>
            <p:nvSpPr>
              <p:cNvPr id="32787" name="Line 6"/>
              <p:cNvSpPr>
                <a:spLocks noChangeShapeType="1"/>
              </p:cNvSpPr>
              <p:nvPr/>
            </p:nvSpPr>
            <p:spPr bwMode="auto">
              <a:xfrm>
                <a:off x="2688" y="1296"/>
                <a:ext cx="232" cy="280"/>
              </a:xfrm>
              <a:prstGeom prst="line">
                <a:avLst/>
              </a:prstGeom>
              <a:noFill/>
              <a:ln w="28575">
                <a:solidFill>
                  <a:schemeClr val="accent6"/>
                </a:solidFill>
                <a:round/>
                <a:headEnd type="triangle" w="med" len="med"/>
                <a:tailEnd/>
              </a:ln>
            </p:spPr>
            <p:txBody>
              <a:bodyPr wrap="none" anchor="ctr">
                <a:prstTxWarp prst="textNoShape">
                  <a:avLst/>
                </a:prstTxWarp>
              </a:bodyPr>
              <a:lstStyle/>
              <a:p>
                <a:endParaRPr lang="en-US"/>
              </a:p>
            </p:txBody>
          </p:sp>
        </p:grpSp>
        <p:grpSp>
          <p:nvGrpSpPr>
            <p:cNvPr id="3" name="Group 7"/>
            <p:cNvGrpSpPr>
              <a:grpSpLocks/>
            </p:cNvGrpSpPr>
            <p:nvPr/>
          </p:nvGrpSpPr>
          <p:grpSpPr bwMode="auto">
            <a:xfrm>
              <a:off x="1462832" y="2079814"/>
              <a:ext cx="2468563" cy="930276"/>
              <a:chOff x="899" y="1296"/>
              <a:chExt cx="1555" cy="586"/>
            </a:xfrm>
          </p:grpSpPr>
          <p:sp>
            <p:nvSpPr>
              <p:cNvPr id="32784" name="Rectangle 8"/>
              <p:cNvSpPr>
                <a:spLocks noChangeArrowheads="1"/>
              </p:cNvSpPr>
              <p:nvPr/>
            </p:nvSpPr>
            <p:spPr bwMode="auto">
              <a:xfrm>
                <a:off x="899" y="1584"/>
                <a:ext cx="1555" cy="298"/>
              </a:xfrm>
              <a:prstGeom prst="rect">
                <a:avLst/>
              </a:prstGeom>
              <a:noFill/>
              <a:ln w="12700">
                <a:noFill/>
                <a:miter lim="800000"/>
                <a:headEnd/>
                <a:tailEnd/>
              </a:ln>
            </p:spPr>
            <p:txBody>
              <a:bodyPr wrap="none" lIns="63500" tIns="25400" rIns="63500" bIns="25400">
                <a:prstTxWarp prst="textNoShape">
                  <a:avLst/>
                </a:prstTxWarp>
                <a:spAutoFit/>
              </a:bodyPr>
              <a:lstStyle/>
              <a:p>
                <a:pPr algn="r">
                  <a:lnSpc>
                    <a:spcPct val="85000"/>
                  </a:lnSpc>
                </a:pPr>
                <a:r>
                  <a:rPr lang="en-US" sz="3200" b="1" dirty="0">
                    <a:solidFill>
                      <a:schemeClr val="accent6"/>
                    </a:solidFill>
                  </a:rPr>
                  <a:t>decimal point</a:t>
                </a:r>
              </a:p>
            </p:txBody>
          </p:sp>
          <p:sp>
            <p:nvSpPr>
              <p:cNvPr id="32785" name="Line 9"/>
              <p:cNvSpPr>
                <a:spLocks noChangeShapeType="1"/>
              </p:cNvSpPr>
              <p:nvPr/>
            </p:nvSpPr>
            <p:spPr bwMode="auto">
              <a:xfrm>
                <a:off x="1809" y="1296"/>
                <a:ext cx="0" cy="288"/>
              </a:xfrm>
              <a:prstGeom prst="line">
                <a:avLst/>
              </a:prstGeom>
              <a:noFill/>
              <a:ln w="28575">
                <a:solidFill>
                  <a:schemeClr val="accent6"/>
                </a:solidFill>
                <a:round/>
                <a:headEnd type="triangle" w="med" len="med"/>
                <a:tailEnd/>
              </a:ln>
            </p:spPr>
            <p:txBody>
              <a:bodyPr wrap="none" anchor="ctr">
                <a:prstTxWarp prst="textNoShape">
                  <a:avLst/>
                </a:prstTxWarp>
              </a:bodyPr>
              <a:lstStyle/>
              <a:p>
                <a:endParaRPr lang="en-US"/>
              </a:p>
            </p:txBody>
          </p:sp>
        </p:grpSp>
        <p:grpSp>
          <p:nvGrpSpPr>
            <p:cNvPr id="4" name="Group 10"/>
            <p:cNvGrpSpPr>
              <a:grpSpLocks/>
            </p:cNvGrpSpPr>
            <p:nvPr/>
          </p:nvGrpSpPr>
          <p:grpSpPr bwMode="auto">
            <a:xfrm>
              <a:off x="0" y="838200"/>
              <a:ext cx="2590800" cy="1066800"/>
              <a:chOff x="0" y="528"/>
              <a:chExt cx="1632" cy="672"/>
            </a:xfrm>
          </p:grpSpPr>
          <p:sp>
            <p:nvSpPr>
              <p:cNvPr id="32781" name="Rectangle 11"/>
              <p:cNvSpPr>
                <a:spLocks noChangeArrowheads="1"/>
              </p:cNvSpPr>
              <p:nvPr/>
            </p:nvSpPr>
            <p:spPr bwMode="auto">
              <a:xfrm>
                <a:off x="432" y="763"/>
                <a:ext cx="1041" cy="298"/>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r>
                  <a:rPr lang="en-US" sz="3200" b="1" dirty="0">
                    <a:solidFill>
                      <a:schemeClr val="accent6"/>
                    </a:solidFill>
                  </a:rPr>
                  <a:t>mantissa</a:t>
                </a:r>
                <a:endParaRPr lang="en-US" sz="3200" b="1" i="1" dirty="0">
                  <a:solidFill>
                    <a:schemeClr val="accent6"/>
                  </a:solidFill>
                </a:endParaRPr>
              </a:p>
            </p:txBody>
          </p:sp>
          <p:sp>
            <p:nvSpPr>
              <p:cNvPr id="32782" name="Line 12"/>
              <p:cNvSpPr>
                <a:spLocks noChangeShapeType="1"/>
              </p:cNvSpPr>
              <p:nvPr/>
            </p:nvSpPr>
            <p:spPr bwMode="auto">
              <a:xfrm flipH="1" flipV="1">
                <a:off x="1200" y="1056"/>
                <a:ext cx="432" cy="144"/>
              </a:xfrm>
              <a:prstGeom prst="line">
                <a:avLst/>
              </a:prstGeom>
              <a:noFill/>
              <a:ln w="28575">
                <a:solidFill>
                  <a:schemeClr val="accent6"/>
                </a:solidFill>
                <a:round/>
                <a:headEnd type="triangle" w="med" len="med"/>
                <a:tailEnd/>
              </a:ln>
            </p:spPr>
            <p:txBody>
              <a:bodyPr wrap="none" anchor="ctr">
                <a:prstTxWarp prst="textNoShape">
                  <a:avLst/>
                </a:prstTxWarp>
              </a:bodyPr>
              <a:lstStyle/>
              <a:p>
                <a:endParaRPr lang="en-US"/>
              </a:p>
            </p:txBody>
          </p:sp>
          <p:sp>
            <p:nvSpPr>
              <p:cNvPr id="32783" name="Rectangle 13"/>
              <p:cNvSpPr>
                <a:spLocks noChangeArrowheads="1"/>
              </p:cNvSpPr>
              <p:nvPr/>
            </p:nvSpPr>
            <p:spPr bwMode="auto">
              <a:xfrm>
                <a:off x="0" y="528"/>
                <a:ext cx="80" cy="293"/>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endParaRPr lang="en-AU" sz="3200" b="1">
                  <a:solidFill>
                    <a:schemeClr val="tx1"/>
                  </a:solidFill>
                </a:endParaRPr>
              </a:p>
            </p:txBody>
          </p:sp>
        </p:grpSp>
        <p:grpSp>
          <p:nvGrpSpPr>
            <p:cNvPr id="5" name="Group 14"/>
            <p:cNvGrpSpPr>
              <a:grpSpLocks/>
            </p:cNvGrpSpPr>
            <p:nvPr/>
          </p:nvGrpSpPr>
          <p:grpSpPr bwMode="auto">
            <a:xfrm>
              <a:off x="4800602" y="830263"/>
              <a:ext cx="2476501" cy="911224"/>
              <a:chOff x="3024" y="523"/>
              <a:chExt cx="1560" cy="574"/>
            </a:xfrm>
          </p:grpSpPr>
          <p:sp>
            <p:nvSpPr>
              <p:cNvPr id="32777" name="Line 15"/>
              <p:cNvSpPr>
                <a:spLocks noChangeShapeType="1"/>
              </p:cNvSpPr>
              <p:nvPr/>
            </p:nvSpPr>
            <p:spPr bwMode="auto">
              <a:xfrm flipV="1">
                <a:off x="3024" y="912"/>
                <a:ext cx="461" cy="185"/>
              </a:xfrm>
              <a:prstGeom prst="line">
                <a:avLst/>
              </a:prstGeom>
              <a:noFill/>
              <a:ln w="28575">
                <a:solidFill>
                  <a:schemeClr val="accent6"/>
                </a:solidFill>
                <a:round/>
                <a:headEnd type="triangle" w="med" len="med"/>
                <a:tailEnd/>
              </a:ln>
            </p:spPr>
            <p:txBody>
              <a:bodyPr wrap="none" anchor="ctr">
                <a:prstTxWarp prst="textNoShape">
                  <a:avLst/>
                </a:prstTxWarp>
              </a:bodyPr>
              <a:lstStyle/>
              <a:p>
                <a:endParaRPr lang="en-US"/>
              </a:p>
            </p:txBody>
          </p:sp>
          <p:grpSp>
            <p:nvGrpSpPr>
              <p:cNvPr id="6" name="Group 16"/>
              <p:cNvGrpSpPr>
                <a:grpSpLocks/>
              </p:cNvGrpSpPr>
              <p:nvPr/>
            </p:nvGrpSpPr>
            <p:grpSpPr bwMode="auto">
              <a:xfrm>
                <a:off x="3408" y="523"/>
                <a:ext cx="1176" cy="538"/>
                <a:chOff x="3408" y="523"/>
                <a:chExt cx="1176" cy="538"/>
              </a:xfrm>
            </p:grpSpPr>
            <p:sp>
              <p:nvSpPr>
                <p:cNvPr id="32779" name="Rectangle 17"/>
                <p:cNvSpPr>
                  <a:spLocks noChangeArrowheads="1"/>
                </p:cNvSpPr>
                <p:nvPr/>
              </p:nvSpPr>
              <p:spPr bwMode="auto">
                <a:xfrm>
                  <a:off x="3486" y="763"/>
                  <a:ext cx="1098" cy="298"/>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r>
                    <a:rPr lang="en-US" sz="3200" b="1" dirty="0">
                      <a:solidFill>
                        <a:schemeClr val="accent6"/>
                      </a:solidFill>
                    </a:rPr>
                    <a:t>exponent</a:t>
                  </a:r>
                  <a:endParaRPr lang="en-US" sz="3200" b="1" i="1" dirty="0">
                    <a:solidFill>
                      <a:schemeClr val="accent6"/>
                    </a:solidFill>
                  </a:endParaRPr>
                </a:p>
              </p:txBody>
            </p:sp>
            <p:sp>
              <p:nvSpPr>
                <p:cNvPr id="32780" name="Rectangle 18"/>
                <p:cNvSpPr>
                  <a:spLocks noChangeArrowheads="1"/>
                </p:cNvSpPr>
                <p:nvPr/>
              </p:nvSpPr>
              <p:spPr bwMode="auto">
                <a:xfrm>
                  <a:off x="3408" y="523"/>
                  <a:ext cx="80" cy="293"/>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endParaRPr lang="en-AU" sz="3200" b="1">
                    <a:solidFill>
                      <a:schemeClr val="tx1"/>
                    </a:solidFill>
                  </a:endParaRPr>
                </a:p>
              </p:txBody>
            </p:sp>
          </p:grpSp>
        </p:grpSp>
      </p:grpSp>
      <p:sp>
        <p:nvSpPr>
          <p:cNvPr id="21" name="Date Placeholder 20"/>
          <p:cNvSpPr>
            <a:spLocks noGrp="1"/>
          </p:cNvSpPr>
          <p:nvPr>
            <p:ph type="dt" sz="half" idx="10"/>
          </p:nvPr>
        </p:nvSpPr>
        <p:spPr/>
        <p:txBody>
          <a:bodyPr/>
          <a:lstStyle/>
          <a:p>
            <a:r>
              <a:rPr lang="en-US" smtClean="0"/>
              <a:t>7/02/2012</a:t>
            </a:r>
            <a:endParaRPr lang="en-US"/>
          </a:p>
        </p:txBody>
      </p:sp>
      <p:sp>
        <p:nvSpPr>
          <p:cNvPr id="22" name="Slide Number Placeholder 21"/>
          <p:cNvSpPr>
            <a:spLocks noGrp="1"/>
          </p:cNvSpPr>
          <p:nvPr>
            <p:ph type="sldNum" sz="quarter" idx="12"/>
          </p:nvPr>
        </p:nvSpPr>
        <p:spPr/>
        <p:txBody>
          <a:bodyPr/>
          <a:lstStyle/>
          <a:p>
            <a:fld id="{3CC63E4C-4642-794D-A2FD-70F6B81535F5}" type="slidenum">
              <a:rPr lang="en-US" smtClean="0"/>
              <a:pPr/>
              <a:t>11</a:t>
            </a:fld>
            <a:endParaRPr lang="en-US"/>
          </a:p>
        </p:txBody>
      </p:sp>
      <p:sp>
        <p:nvSpPr>
          <p:cNvPr id="23" name="Footer Placeholder 22"/>
          <p:cNvSpPr>
            <a:spLocks noGrp="1"/>
          </p:cNvSpPr>
          <p:nvPr>
            <p:ph type="ftr" sz="quarter" idx="11"/>
          </p:nvPr>
        </p:nvSpPr>
        <p:spPr/>
        <p:txBody>
          <a:bodyPr/>
          <a:lstStyle/>
          <a:p>
            <a:r>
              <a:rPr lang="en-US" smtClean="0"/>
              <a:t>Summer 2012 -- Lecture #9</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57200" y="274320"/>
            <a:ext cx="8229600" cy="1143000"/>
          </a:xfrm>
          <a:noFill/>
        </p:spPr>
        <p:txBody>
          <a:bodyPr>
            <a:normAutofit/>
          </a:bodyPr>
          <a:lstStyle/>
          <a:p>
            <a:r>
              <a:rPr lang="en-US" dirty="0">
                <a:solidFill>
                  <a:schemeClr val="accent1"/>
                </a:solidFill>
              </a:rPr>
              <a:t>Scientific Notation </a:t>
            </a:r>
            <a:r>
              <a:rPr lang="en-US" dirty="0" smtClean="0">
                <a:solidFill>
                  <a:schemeClr val="accent1"/>
                </a:solidFill>
              </a:rPr>
              <a:t>(Binary</a:t>
            </a:r>
            <a:r>
              <a:rPr lang="en-US" dirty="0">
                <a:solidFill>
                  <a:schemeClr val="accent1"/>
                </a:solidFill>
              </a:rPr>
              <a:t>)</a:t>
            </a:r>
          </a:p>
        </p:txBody>
      </p:sp>
      <p:sp>
        <p:nvSpPr>
          <p:cNvPr id="34823" name="Rectangle 15"/>
          <p:cNvSpPr>
            <a:spLocks noGrp="1" noChangeArrowheads="1"/>
          </p:cNvSpPr>
          <p:nvPr>
            <p:ph type="body" idx="1"/>
          </p:nvPr>
        </p:nvSpPr>
        <p:spPr>
          <a:xfrm>
            <a:off x="457200" y="1600200"/>
            <a:ext cx="8229600" cy="4937760"/>
          </a:xfrm>
          <a:noFill/>
        </p:spPr>
        <p:txBody>
          <a:bodyPr>
            <a:normAutofit/>
          </a:bodyPr>
          <a:lstStyle/>
          <a:p>
            <a:pPr>
              <a:lnSpc>
                <a:spcPct val="70000"/>
              </a:lnSpc>
              <a:spcBef>
                <a:spcPct val="70000"/>
              </a:spcBef>
              <a:tabLst>
                <a:tab pos="4406900" algn="l"/>
              </a:tabLst>
            </a:pPr>
            <a:endParaRPr lang="en-US" dirty="0" smtClean="0"/>
          </a:p>
          <a:p>
            <a:pPr>
              <a:lnSpc>
                <a:spcPct val="70000"/>
              </a:lnSpc>
              <a:spcBef>
                <a:spcPct val="70000"/>
              </a:spcBef>
              <a:tabLst>
                <a:tab pos="4406900" algn="l"/>
              </a:tabLst>
            </a:pPr>
            <a:endParaRPr lang="en-US" dirty="0" smtClean="0"/>
          </a:p>
          <a:p>
            <a:pPr>
              <a:lnSpc>
                <a:spcPct val="70000"/>
              </a:lnSpc>
              <a:spcBef>
                <a:spcPct val="70000"/>
              </a:spcBef>
              <a:tabLst>
                <a:tab pos="4406900" algn="l"/>
              </a:tabLst>
            </a:pPr>
            <a:endParaRPr lang="en-US" dirty="0" smtClean="0"/>
          </a:p>
          <a:p>
            <a:pPr>
              <a:spcBef>
                <a:spcPct val="70000"/>
              </a:spcBef>
              <a:tabLst>
                <a:tab pos="4406900" algn="l"/>
              </a:tabLst>
            </a:pPr>
            <a:r>
              <a:rPr lang="en-US" dirty="0" smtClean="0"/>
              <a:t>Computer </a:t>
            </a:r>
            <a:r>
              <a:rPr lang="en-US" dirty="0"/>
              <a:t>arithmetic that supports </a:t>
            </a:r>
            <a:r>
              <a:rPr lang="en-US" dirty="0" smtClean="0"/>
              <a:t>this </a:t>
            </a:r>
            <a:r>
              <a:rPr lang="en-US" dirty="0"/>
              <a:t>called </a:t>
            </a:r>
            <a:r>
              <a:rPr lang="en-US" dirty="0">
                <a:solidFill>
                  <a:srgbClr val="FF0000"/>
                </a:solidFill>
              </a:rPr>
              <a:t>floating </a:t>
            </a:r>
            <a:r>
              <a:rPr lang="en-US" dirty="0" smtClean="0">
                <a:solidFill>
                  <a:srgbClr val="FF0000"/>
                </a:solidFill>
              </a:rPr>
              <a:t>point</a:t>
            </a:r>
            <a:r>
              <a:rPr lang="en-US" dirty="0" smtClean="0"/>
              <a:t> due to the “floating” of the </a:t>
            </a:r>
            <a:r>
              <a:rPr lang="en-US" dirty="0"/>
              <a:t>binary </a:t>
            </a:r>
            <a:r>
              <a:rPr lang="en-US" dirty="0" smtClean="0"/>
              <a:t>point</a:t>
            </a:r>
            <a:endParaRPr lang="en-US" dirty="0"/>
          </a:p>
          <a:p>
            <a:pPr lvl="1">
              <a:lnSpc>
                <a:spcPct val="70000"/>
              </a:lnSpc>
              <a:spcBef>
                <a:spcPct val="70000"/>
              </a:spcBef>
              <a:tabLst>
                <a:tab pos="4406900" algn="l"/>
              </a:tabLst>
            </a:pPr>
            <a:r>
              <a:rPr lang="en-US" dirty="0"/>
              <a:t>Declare such variable in C as </a:t>
            </a:r>
            <a:r>
              <a:rPr lang="en-US" dirty="0">
                <a:latin typeface="Courier New" charset="0"/>
              </a:rPr>
              <a:t>float</a:t>
            </a:r>
            <a:endParaRPr lang="en-US" dirty="0"/>
          </a:p>
        </p:txBody>
      </p:sp>
      <p:grpSp>
        <p:nvGrpSpPr>
          <p:cNvPr id="20" name="Group 19"/>
          <p:cNvGrpSpPr/>
          <p:nvPr/>
        </p:nvGrpSpPr>
        <p:grpSpPr>
          <a:xfrm>
            <a:off x="548640" y="1216152"/>
            <a:ext cx="7275514" cy="2182814"/>
            <a:chOff x="0" y="830263"/>
            <a:chExt cx="7275514" cy="2182814"/>
          </a:xfrm>
        </p:grpSpPr>
        <p:sp>
          <p:nvSpPr>
            <p:cNvPr id="34819" name="Rectangle 3"/>
            <p:cNvSpPr>
              <a:spLocks noChangeArrowheads="1"/>
            </p:cNvSpPr>
            <p:nvPr/>
          </p:nvSpPr>
          <p:spPr bwMode="auto">
            <a:xfrm>
              <a:off x="2590800" y="1689100"/>
              <a:ext cx="2128147" cy="473591"/>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r>
                <a:rPr lang="en-US" sz="3200" b="1" dirty="0" smtClean="0">
                  <a:solidFill>
                    <a:schemeClr val="tx1"/>
                  </a:solidFill>
                </a:rPr>
                <a:t>1.01</a:t>
              </a:r>
              <a:r>
                <a:rPr lang="en-US" sz="3200" b="1" baseline="-25000" dirty="0" smtClean="0"/>
                <a:t>two</a:t>
              </a:r>
              <a:r>
                <a:rPr lang="en-US" sz="3200" b="1" dirty="0" smtClean="0">
                  <a:solidFill>
                    <a:schemeClr val="tx1"/>
                  </a:solidFill>
                </a:rPr>
                <a:t> × </a:t>
              </a:r>
              <a:r>
                <a:rPr lang="en-US" sz="3200" b="1" dirty="0" smtClean="0"/>
                <a:t>2</a:t>
              </a:r>
              <a:r>
                <a:rPr lang="en-US" sz="3200" b="1" baseline="30000" dirty="0" smtClean="0">
                  <a:solidFill>
                    <a:schemeClr val="tx1"/>
                  </a:solidFill>
                </a:rPr>
                <a:t>-1</a:t>
              </a:r>
              <a:endParaRPr lang="en-US" sz="3200" b="1" dirty="0">
                <a:solidFill>
                  <a:schemeClr val="tx1"/>
                </a:solidFill>
              </a:endParaRPr>
            </a:p>
          </p:txBody>
        </p:sp>
        <p:grpSp>
          <p:nvGrpSpPr>
            <p:cNvPr id="2" name="Group 4"/>
            <p:cNvGrpSpPr>
              <a:grpSpLocks/>
            </p:cNvGrpSpPr>
            <p:nvPr/>
          </p:nvGrpSpPr>
          <p:grpSpPr bwMode="auto">
            <a:xfrm>
              <a:off x="4525962" y="2125664"/>
              <a:ext cx="2501900" cy="850901"/>
              <a:chOff x="2851" y="1339"/>
              <a:chExt cx="1576" cy="536"/>
            </a:xfrm>
          </p:grpSpPr>
          <p:sp>
            <p:nvSpPr>
              <p:cNvPr id="34834" name="Rectangle 5"/>
              <p:cNvSpPr>
                <a:spLocks noChangeArrowheads="1"/>
              </p:cNvSpPr>
              <p:nvPr/>
            </p:nvSpPr>
            <p:spPr bwMode="auto">
              <a:xfrm>
                <a:off x="3093" y="1579"/>
                <a:ext cx="1334" cy="296"/>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r>
                  <a:rPr lang="en-US" sz="3200" b="1" dirty="0">
                    <a:solidFill>
                      <a:schemeClr val="accent6"/>
                    </a:solidFill>
                  </a:rPr>
                  <a:t>radix (base)</a:t>
                </a:r>
              </a:p>
            </p:txBody>
          </p:sp>
          <p:sp>
            <p:nvSpPr>
              <p:cNvPr id="34835" name="Line 6"/>
              <p:cNvSpPr>
                <a:spLocks noChangeShapeType="1"/>
              </p:cNvSpPr>
              <p:nvPr/>
            </p:nvSpPr>
            <p:spPr bwMode="auto">
              <a:xfrm>
                <a:off x="2851" y="1339"/>
                <a:ext cx="232" cy="280"/>
              </a:xfrm>
              <a:prstGeom prst="line">
                <a:avLst/>
              </a:prstGeom>
              <a:noFill/>
              <a:ln w="28575">
                <a:solidFill>
                  <a:schemeClr val="accent6"/>
                </a:solidFill>
                <a:round/>
                <a:headEnd type="triangle" w="med" len="med"/>
                <a:tailEnd/>
              </a:ln>
            </p:spPr>
            <p:txBody>
              <a:bodyPr wrap="none" anchor="ctr">
                <a:prstTxWarp prst="textNoShape">
                  <a:avLst/>
                </a:prstTxWarp>
              </a:bodyPr>
              <a:lstStyle/>
              <a:p>
                <a:endParaRPr lang="en-US"/>
              </a:p>
            </p:txBody>
          </p:sp>
        </p:grpSp>
        <p:grpSp>
          <p:nvGrpSpPr>
            <p:cNvPr id="3" name="Group 7"/>
            <p:cNvGrpSpPr>
              <a:grpSpLocks/>
            </p:cNvGrpSpPr>
            <p:nvPr/>
          </p:nvGrpSpPr>
          <p:grpSpPr bwMode="auto">
            <a:xfrm>
              <a:off x="1646613" y="2082801"/>
              <a:ext cx="2286001" cy="930276"/>
              <a:chOff x="1009" y="1269"/>
              <a:chExt cx="1440" cy="586"/>
            </a:xfrm>
          </p:grpSpPr>
          <p:sp>
            <p:nvSpPr>
              <p:cNvPr id="34832" name="Rectangle 8"/>
              <p:cNvSpPr>
                <a:spLocks noChangeArrowheads="1"/>
              </p:cNvSpPr>
              <p:nvPr/>
            </p:nvSpPr>
            <p:spPr bwMode="auto">
              <a:xfrm>
                <a:off x="1009" y="1557"/>
                <a:ext cx="1440" cy="298"/>
              </a:xfrm>
              <a:prstGeom prst="rect">
                <a:avLst/>
              </a:prstGeom>
              <a:noFill/>
              <a:ln w="12700">
                <a:noFill/>
                <a:miter lim="800000"/>
                <a:headEnd/>
                <a:tailEnd/>
              </a:ln>
            </p:spPr>
            <p:txBody>
              <a:bodyPr wrap="none" lIns="63500" tIns="25400" rIns="63500" bIns="25400">
                <a:prstTxWarp prst="textNoShape">
                  <a:avLst/>
                </a:prstTxWarp>
                <a:spAutoFit/>
              </a:bodyPr>
              <a:lstStyle/>
              <a:p>
                <a:pPr algn="r">
                  <a:lnSpc>
                    <a:spcPct val="85000"/>
                  </a:lnSpc>
                </a:pPr>
                <a:r>
                  <a:rPr lang="en-US" sz="3200" b="1" dirty="0" smtClean="0">
                    <a:solidFill>
                      <a:schemeClr val="accent6"/>
                    </a:solidFill>
                  </a:rPr>
                  <a:t>binary point</a:t>
                </a:r>
                <a:endParaRPr lang="en-US" sz="3200" b="1" dirty="0">
                  <a:solidFill>
                    <a:schemeClr val="accent6"/>
                  </a:solidFill>
                </a:endParaRPr>
              </a:p>
            </p:txBody>
          </p:sp>
          <p:sp>
            <p:nvSpPr>
              <p:cNvPr id="34833" name="Line 9"/>
              <p:cNvSpPr>
                <a:spLocks noChangeShapeType="1"/>
              </p:cNvSpPr>
              <p:nvPr/>
            </p:nvSpPr>
            <p:spPr bwMode="auto">
              <a:xfrm>
                <a:off x="1803" y="1269"/>
                <a:ext cx="0" cy="288"/>
              </a:xfrm>
              <a:prstGeom prst="line">
                <a:avLst/>
              </a:prstGeom>
              <a:noFill/>
              <a:ln w="28575">
                <a:solidFill>
                  <a:schemeClr val="accent6"/>
                </a:solidFill>
                <a:round/>
                <a:headEnd type="triangle" w="med" len="med"/>
                <a:tailEnd/>
              </a:ln>
            </p:spPr>
            <p:txBody>
              <a:bodyPr wrap="none" anchor="ctr">
                <a:prstTxWarp prst="textNoShape">
                  <a:avLst/>
                </a:prstTxWarp>
              </a:bodyPr>
              <a:lstStyle/>
              <a:p>
                <a:endParaRPr lang="en-US"/>
              </a:p>
            </p:txBody>
          </p:sp>
        </p:grpSp>
        <p:grpSp>
          <p:nvGrpSpPr>
            <p:cNvPr id="4" name="Group 10"/>
            <p:cNvGrpSpPr>
              <a:grpSpLocks/>
            </p:cNvGrpSpPr>
            <p:nvPr/>
          </p:nvGrpSpPr>
          <p:grpSpPr bwMode="auto">
            <a:xfrm>
              <a:off x="4800601" y="830263"/>
              <a:ext cx="2474913" cy="906461"/>
              <a:chOff x="3024" y="523"/>
              <a:chExt cx="1559" cy="571"/>
            </a:xfrm>
          </p:grpSpPr>
          <p:sp>
            <p:nvSpPr>
              <p:cNvPr id="34828" name="Line 11"/>
              <p:cNvSpPr>
                <a:spLocks noChangeShapeType="1"/>
              </p:cNvSpPr>
              <p:nvPr/>
            </p:nvSpPr>
            <p:spPr bwMode="auto">
              <a:xfrm flipV="1">
                <a:off x="3024" y="912"/>
                <a:ext cx="461" cy="182"/>
              </a:xfrm>
              <a:prstGeom prst="line">
                <a:avLst/>
              </a:prstGeom>
              <a:noFill/>
              <a:ln w="28575">
                <a:solidFill>
                  <a:schemeClr val="accent6"/>
                </a:solidFill>
                <a:round/>
                <a:headEnd type="triangle" w="med" len="med"/>
                <a:tailEnd/>
              </a:ln>
            </p:spPr>
            <p:txBody>
              <a:bodyPr wrap="none" anchor="ctr">
                <a:prstTxWarp prst="textNoShape">
                  <a:avLst/>
                </a:prstTxWarp>
              </a:bodyPr>
              <a:lstStyle/>
              <a:p>
                <a:endParaRPr lang="en-US"/>
              </a:p>
            </p:txBody>
          </p:sp>
          <p:grpSp>
            <p:nvGrpSpPr>
              <p:cNvPr id="5" name="Group 12"/>
              <p:cNvGrpSpPr>
                <a:grpSpLocks/>
              </p:cNvGrpSpPr>
              <p:nvPr/>
            </p:nvGrpSpPr>
            <p:grpSpPr bwMode="auto">
              <a:xfrm>
                <a:off x="3408" y="523"/>
                <a:ext cx="1175" cy="536"/>
                <a:chOff x="3408" y="523"/>
                <a:chExt cx="1175" cy="536"/>
              </a:xfrm>
            </p:grpSpPr>
            <p:sp>
              <p:nvSpPr>
                <p:cNvPr id="34830" name="Rectangle 13"/>
                <p:cNvSpPr>
                  <a:spLocks noChangeArrowheads="1"/>
                </p:cNvSpPr>
                <p:nvPr/>
              </p:nvSpPr>
              <p:spPr bwMode="auto">
                <a:xfrm>
                  <a:off x="3485" y="763"/>
                  <a:ext cx="1098" cy="296"/>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r>
                    <a:rPr lang="en-US" sz="3200" b="1" dirty="0">
                      <a:solidFill>
                        <a:schemeClr val="accent6"/>
                      </a:solidFill>
                    </a:rPr>
                    <a:t>exponent</a:t>
                  </a:r>
                  <a:endParaRPr lang="en-US" sz="3200" b="1" i="1" dirty="0">
                    <a:solidFill>
                      <a:schemeClr val="accent6"/>
                    </a:solidFill>
                  </a:endParaRPr>
                </a:p>
              </p:txBody>
            </p:sp>
            <p:sp>
              <p:nvSpPr>
                <p:cNvPr id="34831" name="Rectangle 14"/>
                <p:cNvSpPr>
                  <a:spLocks noChangeArrowheads="1"/>
                </p:cNvSpPr>
                <p:nvPr/>
              </p:nvSpPr>
              <p:spPr bwMode="auto">
                <a:xfrm>
                  <a:off x="3408" y="523"/>
                  <a:ext cx="80" cy="293"/>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endParaRPr lang="en-AU" sz="3200" b="1">
                    <a:solidFill>
                      <a:schemeClr val="tx1"/>
                    </a:solidFill>
                  </a:endParaRPr>
                </a:p>
              </p:txBody>
            </p:sp>
          </p:grpSp>
        </p:grpSp>
        <p:grpSp>
          <p:nvGrpSpPr>
            <p:cNvPr id="6" name="Group 16"/>
            <p:cNvGrpSpPr>
              <a:grpSpLocks/>
            </p:cNvGrpSpPr>
            <p:nvPr/>
          </p:nvGrpSpPr>
          <p:grpSpPr bwMode="auto">
            <a:xfrm>
              <a:off x="0" y="838200"/>
              <a:ext cx="2590800" cy="1066800"/>
              <a:chOff x="0" y="528"/>
              <a:chExt cx="1632" cy="672"/>
            </a:xfrm>
          </p:grpSpPr>
          <p:sp>
            <p:nvSpPr>
              <p:cNvPr id="34825" name="Rectangle 17"/>
              <p:cNvSpPr>
                <a:spLocks noChangeArrowheads="1"/>
              </p:cNvSpPr>
              <p:nvPr/>
            </p:nvSpPr>
            <p:spPr bwMode="auto">
              <a:xfrm>
                <a:off x="432" y="763"/>
                <a:ext cx="1041" cy="296"/>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r>
                  <a:rPr lang="en-US" sz="3200" b="1" dirty="0">
                    <a:solidFill>
                      <a:schemeClr val="accent6"/>
                    </a:solidFill>
                  </a:rPr>
                  <a:t>mantissa</a:t>
                </a:r>
                <a:endParaRPr lang="en-US" sz="3200" b="1" i="1" dirty="0">
                  <a:solidFill>
                    <a:schemeClr val="accent6"/>
                  </a:solidFill>
                </a:endParaRPr>
              </a:p>
            </p:txBody>
          </p:sp>
          <p:sp>
            <p:nvSpPr>
              <p:cNvPr id="34826" name="Line 18"/>
              <p:cNvSpPr>
                <a:spLocks noChangeShapeType="1"/>
              </p:cNvSpPr>
              <p:nvPr/>
            </p:nvSpPr>
            <p:spPr bwMode="auto">
              <a:xfrm flipH="1" flipV="1">
                <a:off x="1200" y="1056"/>
                <a:ext cx="432" cy="144"/>
              </a:xfrm>
              <a:prstGeom prst="line">
                <a:avLst/>
              </a:prstGeom>
              <a:noFill/>
              <a:ln w="28575">
                <a:solidFill>
                  <a:schemeClr val="accent6"/>
                </a:solidFill>
                <a:round/>
                <a:headEnd type="triangle" w="med" len="med"/>
                <a:tailEnd/>
              </a:ln>
            </p:spPr>
            <p:txBody>
              <a:bodyPr wrap="none" anchor="ctr">
                <a:prstTxWarp prst="textNoShape">
                  <a:avLst/>
                </a:prstTxWarp>
              </a:bodyPr>
              <a:lstStyle/>
              <a:p>
                <a:endParaRPr lang="en-US"/>
              </a:p>
            </p:txBody>
          </p:sp>
          <p:sp>
            <p:nvSpPr>
              <p:cNvPr id="34827" name="Rectangle 19"/>
              <p:cNvSpPr>
                <a:spLocks noChangeArrowheads="1"/>
              </p:cNvSpPr>
              <p:nvPr/>
            </p:nvSpPr>
            <p:spPr bwMode="auto">
              <a:xfrm>
                <a:off x="0" y="528"/>
                <a:ext cx="80" cy="293"/>
              </a:xfrm>
              <a:prstGeom prst="rect">
                <a:avLst/>
              </a:prstGeom>
              <a:noFill/>
              <a:ln w="12700">
                <a:noFill/>
                <a:miter lim="800000"/>
                <a:headEnd/>
                <a:tailEnd/>
              </a:ln>
            </p:spPr>
            <p:txBody>
              <a:bodyPr wrap="none" lIns="63500" tIns="25400" rIns="63500" bIns="25400">
                <a:prstTxWarp prst="textNoShape">
                  <a:avLst/>
                </a:prstTxWarp>
                <a:spAutoFit/>
              </a:bodyPr>
              <a:lstStyle/>
              <a:p>
                <a:pPr>
                  <a:lnSpc>
                    <a:spcPct val="85000"/>
                  </a:lnSpc>
                </a:pPr>
                <a:endParaRPr lang="en-AU" sz="3200" b="1">
                  <a:solidFill>
                    <a:schemeClr val="tx1"/>
                  </a:solidFill>
                </a:endParaRPr>
              </a:p>
            </p:txBody>
          </p:sp>
        </p:grpSp>
      </p:grpSp>
      <p:sp>
        <p:nvSpPr>
          <p:cNvPr id="21" name="Date Placeholder 20"/>
          <p:cNvSpPr>
            <a:spLocks noGrp="1"/>
          </p:cNvSpPr>
          <p:nvPr>
            <p:ph type="dt" sz="half" idx="10"/>
          </p:nvPr>
        </p:nvSpPr>
        <p:spPr/>
        <p:txBody>
          <a:bodyPr/>
          <a:lstStyle/>
          <a:p>
            <a:r>
              <a:rPr lang="en-US" smtClean="0"/>
              <a:t>7/02/2012</a:t>
            </a:r>
            <a:endParaRPr lang="en-US"/>
          </a:p>
        </p:txBody>
      </p:sp>
      <p:sp>
        <p:nvSpPr>
          <p:cNvPr id="22" name="Slide Number Placeholder 21"/>
          <p:cNvSpPr>
            <a:spLocks noGrp="1"/>
          </p:cNvSpPr>
          <p:nvPr>
            <p:ph type="sldNum" sz="quarter" idx="12"/>
          </p:nvPr>
        </p:nvSpPr>
        <p:spPr/>
        <p:txBody>
          <a:bodyPr/>
          <a:lstStyle/>
          <a:p>
            <a:fld id="{3CC63E4C-4642-794D-A2FD-70F6B81535F5}" type="slidenum">
              <a:rPr lang="en-US" smtClean="0"/>
              <a:pPr/>
              <a:t>12</a:t>
            </a:fld>
            <a:endParaRPr lang="en-US"/>
          </a:p>
        </p:txBody>
      </p:sp>
      <p:sp>
        <p:nvSpPr>
          <p:cNvPr id="23" name="Footer Placeholder 22"/>
          <p:cNvSpPr>
            <a:spLocks noGrp="1"/>
          </p:cNvSpPr>
          <p:nvPr>
            <p:ph type="ftr" sz="quarter" idx="11"/>
          </p:nvPr>
        </p:nvSpPr>
        <p:spPr/>
        <p:txBody>
          <a:bodyPr/>
          <a:lstStyle/>
          <a:p>
            <a:r>
              <a:rPr lang="en-US" smtClean="0"/>
              <a:t>Summer 2012 -- Lecture #9</a:t>
            </a:r>
            <a:endParaRPr lang="en-US"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solidFill>
              </a:rPr>
              <a:t>Translating To and From Scientific Notation</a:t>
            </a:r>
            <a:endParaRPr lang="en-US" dirty="0">
              <a:solidFill>
                <a:schemeClr val="accent1"/>
              </a:solidFill>
            </a:endParaRPr>
          </a:p>
        </p:txBody>
      </p:sp>
      <p:sp>
        <p:nvSpPr>
          <p:cNvPr id="3" name="Content Placeholder 2"/>
          <p:cNvSpPr>
            <a:spLocks noGrp="1"/>
          </p:cNvSpPr>
          <p:nvPr>
            <p:ph idx="1"/>
          </p:nvPr>
        </p:nvSpPr>
        <p:spPr>
          <a:xfrm>
            <a:off x="457200" y="1600199"/>
            <a:ext cx="8229600" cy="4846320"/>
          </a:xfrm>
        </p:spPr>
        <p:txBody>
          <a:bodyPr>
            <a:normAutofit fontScale="92500"/>
          </a:bodyPr>
          <a:lstStyle/>
          <a:p>
            <a:r>
              <a:rPr lang="en-US" dirty="0" smtClean="0"/>
              <a:t>Consider the number 1.011</a:t>
            </a:r>
            <a:r>
              <a:rPr lang="en-US" baseline="-25000" dirty="0" smtClean="0"/>
              <a:t>two</a:t>
            </a:r>
            <a:r>
              <a:rPr lang="en-US" dirty="0" smtClean="0"/>
              <a:t>×2</a:t>
            </a:r>
            <a:r>
              <a:rPr lang="en-US" baseline="30000" dirty="0" smtClean="0"/>
              <a:t>4</a:t>
            </a:r>
          </a:p>
          <a:p>
            <a:r>
              <a:rPr lang="en-US" dirty="0" smtClean="0"/>
              <a:t>To convert to ordinary number, shift the decimal to the right by 4</a:t>
            </a:r>
          </a:p>
          <a:p>
            <a:pPr lvl="1"/>
            <a:r>
              <a:rPr lang="en-US" dirty="0" smtClean="0"/>
              <a:t>Result: 10110</a:t>
            </a:r>
            <a:r>
              <a:rPr lang="en-US" baseline="-25000" dirty="0" smtClean="0"/>
              <a:t>two</a:t>
            </a:r>
            <a:r>
              <a:rPr lang="en-US" dirty="0" smtClean="0"/>
              <a:t> = 22</a:t>
            </a:r>
            <a:r>
              <a:rPr lang="en-US" baseline="-25000" dirty="0" smtClean="0"/>
              <a:t>ten</a:t>
            </a:r>
          </a:p>
          <a:p>
            <a:r>
              <a:rPr lang="en-US" dirty="0" smtClean="0"/>
              <a:t>For negative exponents, shift decimal to the left</a:t>
            </a:r>
          </a:p>
          <a:p>
            <a:pPr lvl="1"/>
            <a:r>
              <a:rPr lang="en-US" dirty="0" smtClean="0"/>
              <a:t>1.011</a:t>
            </a:r>
            <a:r>
              <a:rPr lang="en-US" baseline="-25000" dirty="0" smtClean="0"/>
              <a:t>two</a:t>
            </a:r>
            <a:r>
              <a:rPr lang="en-US" dirty="0" smtClean="0"/>
              <a:t>×2</a:t>
            </a:r>
            <a:r>
              <a:rPr lang="en-US" baseline="30000" dirty="0" smtClean="0"/>
              <a:t>-2</a:t>
            </a:r>
            <a:r>
              <a:rPr lang="en-US" dirty="0" smtClean="0"/>
              <a:t> =&gt; 0.01011</a:t>
            </a:r>
            <a:r>
              <a:rPr lang="en-US" baseline="-25000" dirty="0" smtClean="0"/>
              <a:t>two</a:t>
            </a:r>
            <a:r>
              <a:rPr lang="en-US" dirty="0" smtClean="0"/>
              <a:t> = 0.34375</a:t>
            </a:r>
            <a:r>
              <a:rPr lang="en-US" baseline="-25000" dirty="0" smtClean="0"/>
              <a:t>ten</a:t>
            </a:r>
          </a:p>
          <a:p>
            <a:r>
              <a:rPr lang="en-US" dirty="0" smtClean="0"/>
              <a:t>Go from ordinary number to scientific notation by shifting until in </a:t>
            </a:r>
            <a:r>
              <a:rPr lang="en-US" i="1" dirty="0" smtClean="0"/>
              <a:t>normalized </a:t>
            </a:r>
            <a:r>
              <a:rPr lang="en-US" dirty="0" smtClean="0"/>
              <a:t>form</a:t>
            </a:r>
          </a:p>
          <a:p>
            <a:pPr lvl="1"/>
            <a:r>
              <a:rPr lang="en-US" dirty="0" smtClean="0"/>
              <a:t>1101.001</a:t>
            </a:r>
            <a:r>
              <a:rPr lang="en-US" baseline="-25000" dirty="0" smtClean="0"/>
              <a:t>two</a:t>
            </a:r>
            <a:r>
              <a:rPr lang="en-US" dirty="0" smtClean="0"/>
              <a:t> =&gt; 1.101001</a:t>
            </a:r>
            <a:r>
              <a:rPr lang="en-US" baseline="-25000" dirty="0" smtClean="0"/>
              <a:t>two</a:t>
            </a:r>
            <a:r>
              <a:rPr lang="en-US" dirty="0" smtClean="0"/>
              <a:t>×2</a:t>
            </a:r>
            <a:r>
              <a:rPr lang="en-US" baseline="30000" dirty="0" smtClean="0"/>
              <a:t>3</a:t>
            </a:r>
            <a:endParaRPr lang="en-US" dirty="0"/>
          </a:p>
        </p:txBody>
      </p:sp>
      <p:sp>
        <p:nvSpPr>
          <p:cNvPr id="4" name="Date Placeholder 3"/>
          <p:cNvSpPr>
            <a:spLocks noGrp="1"/>
          </p:cNvSpPr>
          <p:nvPr>
            <p:ph type="dt" sz="half" idx="10"/>
          </p:nvPr>
        </p:nvSpPr>
        <p:spPr/>
        <p:txBody>
          <a:bodyPr/>
          <a:lstStyle/>
          <a:p>
            <a:r>
              <a:rPr lang="en-US" smtClean="0"/>
              <a:t>7/02/2012</a:t>
            </a:r>
            <a:endParaRPr lang="en-US"/>
          </a:p>
        </p:txBody>
      </p:sp>
      <p:sp>
        <p:nvSpPr>
          <p:cNvPr id="5" name="Footer Placeholder 4"/>
          <p:cNvSpPr>
            <a:spLocks noGrp="1"/>
          </p:cNvSpPr>
          <p:nvPr>
            <p:ph type="ftr" sz="quarter" idx="11"/>
          </p:nvPr>
        </p:nvSpPr>
        <p:spPr/>
        <p:txBody>
          <a:bodyPr/>
          <a:lstStyle/>
          <a:p>
            <a:r>
              <a:rPr lang="en-US" smtClean="0"/>
              <a:t>Summer 2012 --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320"/>
            <a:ext cx="8229600" cy="1143000"/>
          </a:xfrm>
        </p:spPr>
        <p:txBody>
          <a:bodyPr>
            <a:normAutofit/>
          </a:bodyPr>
          <a:lstStyle/>
          <a:p>
            <a:pPr eaLnBrk="1" hangingPunct="1">
              <a:defRPr/>
            </a:pPr>
            <a:r>
              <a:rPr lang="en-US" dirty="0">
                <a:solidFill>
                  <a:schemeClr val="accent1"/>
                </a:solidFill>
              </a:rPr>
              <a:t>Floating Point </a:t>
            </a:r>
            <a:r>
              <a:rPr lang="en-US" dirty="0" smtClean="0">
                <a:solidFill>
                  <a:schemeClr val="accent1"/>
                </a:solidFill>
              </a:rPr>
              <a:t>Encoding</a:t>
            </a:r>
            <a:endParaRPr lang="en-US" dirty="0">
              <a:solidFill>
                <a:schemeClr val="accent1"/>
              </a:solidFill>
            </a:endParaRPr>
          </a:p>
        </p:txBody>
      </p:sp>
      <p:sp>
        <p:nvSpPr>
          <p:cNvPr id="38915" name="Rectangle 3"/>
          <p:cNvSpPr>
            <a:spLocks noGrp="1" noChangeArrowheads="1"/>
          </p:cNvSpPr>
          <p:nvPr>
            <p:ph idx="1"/>
          </p:nvPr>
        </p:nvSpPr>
        <p:spPr>
          <a:xfrm>
            <a:off x="457200" y="1600200"/>
            <a:ext cx="8229600" cy="4937760"/>
          </a:xfrm>
        </p:spPr>
        <p:txBody>
          <a:bodyPr>
            <a:normAutofit/>
          </a:bodyPr>
          <a:lstStyle/>
          <a:p>
            <a:pPr eaLnBrk="1" hangingPunct="1"/>
            <a:r>
              <a:rPr lang="en-US" dirty="0" smtClean="0">
                <a:latin typeface="+mj-lt"/>
                <a:ea typeface="ＭＳ Ｐゴシック" pitchFamily="34" charset="-128"/>
              </a:rPr>
              <a:t>Use normalized, Base 2 scientific notation: 	</a:t>
            </a:r>
            <a:r>
              <a:rPr lang="en-US" dirty="0" smtClean="0">
                <a:solidFill>
                  <a:schemeClr val="accent6"/>
                </a:solidFill>
                <a:latin typeface="+mj-lt"/>
                <a:ea typeface="ＭＳ Ｐゴシック" pitchFamily="34" charset="-128"/>
              </a:rPr>
              <a:t>+</a:t>
            </a:r>
            <a:r>
              <a:rPr lang="en-US" dirty="0" smtClean="0">
                <a:solidFill>
                  <a:schemeClr val="tx2"/>
                </a:solidFill>
                <a:latin typeface="+mj-lt"/>
                <a:ea typeface="ＭＳ Ｐゴシック" pitchFamily="34" charset="-128"/>
              </a:rPr>
              <a:t>1</a:t>
            </a:r>
            <a:r>
              <a:rPr lang="en-US" dirty="0" smtClean="0">
                <a:latin typeface="+mj-lt"/>
                <a:ea typeface="ＭＳ Ｐゴシック" pitchFamily="34" charset="-128"/>
              </a:rPr>
              <a:t>.</a:t>
            </a:r>
            <a:r>
              <a:rPr lang="en-US" dirty="0" smtClean="0">
                <a:solidFill>
                  <a:schemeClr val="accent2"/>
                </a:solidFill>
                <a:latin typeface="+mj-lt"/>
                <a:ea typeface="ＭＳ Ｐゴシック" pitchFamily="34" charset="-128"/>
              </a:rPr>
              <a:t>xxx…x</a:t>
            </a:r>
            <a:r>
              <a:rPr lang="en-US" baseline="-25000" dirty="0" smtClean="0">
                <a:latin typeface="+mj-lt"/>
                <a:ea typeface="ＭＳ Ｐゴシック" pitchFamily="34" charset="-128"/>
              </a:rPr>
              <a:t>two</a:t>
            </a:r>
            <a:r>
              <a:rPr lang="en-US" dirty="0" smtClean="0">
                <a:latin typeface="+mj-lt"/>
                <a:ea typeface="ＭＳ Ｐゴシック" pitchFamily="34" charset="-128"/>
              </a:rPr>
              <a:t>×2</a:t>
            </a:r>
            <a:r>
              <a:rPr lang="en-US" baseline="30000" dirty="0" smtClean="0">
                <a:solidFill>
                  <a:schemeClr val="accent1"/>
                </a:solidFill>
                <a:latin typeface="+mj-lt"/>
                <a:ea typeface="ＭＳ Ｐゴシック" pitchFamily="34" charset="-128"/>
              </a:rPr>
              <a:t>yyy…</a:t>
            </a:r>
            <a:r>
              <a:rPr lang="en-US" baseline="30000" dirty="0" err="1" smtClean="0">
                <a:solidFill>
                  <a:schemeClr val="accent1"/>
                </a:solidFill>
                <a:latin typeface="+mj-lt"/>
                <a:ea typeface="ＭＳ Ｐゴシック" pitchFamily="34" charset="-128"/>
              </a:rPr>
              <a:t>y</a:t>
            </a:r>
            <a:r>
              <a:rPr lang="en-US" sz="2400" dirty="0" err="1" smtClean="0">
                <a:latin typeface="+mj-lt"/>
                <a:ea typeface="ＭＳ Ｐゴシック" pitchFamily="34" charset="-128"/>
              </a:rPr>
              <a:t>two</a:t>
            </a:r>
            <a:endParaRPr lang="en-US" sz="2400" dirty="0" smtClean="0">
              <a:latin typeface="+mj-lt"/>
              <a:ea typeface="ＭＳ Ｐゴシック" pitchFamily="34" charset="-128"/>
            </a:endParaRPr>
          </a:p>
          <a:p>
            <a:pPr eaLnBrk="1" hangingPunct="1">
              <a:spcBef>
                <a:spcPts val="3000"/>
              </a:spcBef>
            </a:pPr>
            <a:r>
              <a:rPr lang="en-US" dirty="0" smtClean="0">
                <a:latin typeface="+mj-lt"/>
                <a:ea typeface="ＭＳ Ｐゴシック" pitchFamily="34" charset="-128"/>
              </a:rPr>
              <a:t>Split a 32-bit word into 3 fields:</a:t>
            </a:r>
          </a:p>
          <a:p>
            <a:pPr marL="203200" indent="-203200">
              <a:buSzPct val="100000"/>
              <a:buFont typeface="Times" charset="0"/>
              <a:buChar char="•"/>
            </a:pPr>
            <a:endParaRPr lang="en-US" b="1" dirty="0" smtClean="0">
              <a:solidFill>
                <a:schemeClr val="accent6"/>
              </a:solidFill>
            </a:endParaRPr>
          </a:p>
          <a:p>
            <a:pPr marL="0" indent="0">
              <a:buSzPct val="100000"/>
              <a:buNone/>
            </a:pPr>
            <a:endParaRPr lang="en-US" sz="2800" b="1" dirty="0" smtClean="0">
              <a:solidFill>
                <a:schemeClr val="accent6"/>
              </a:solidFill>
            </a:endParaRPr>
          </a:p>
          <a:p>
            <a:pPr marL="603250" lvl="1" indent="-203200">
              <a:spcBef>
                <a:spcPts val="1800"/>
              </a:spcBef>
              <a:buSzPct val="100000"/>
            </a:pPr>
            <a:r>
              <a:rPr lang="en-US" sz="2600" b="1" dirty="0" smtClean="0">
                <a:solidFill>
                  <a:schemeClr val="accent6"/>
                </a:solidFill>
              </a:rPr>
              <a:t>  S</a:t>
            </a:r>
            <a:r>
              <a:rPr lang="en-US" sz="2600" dirty="0" smtClean="0"/>
              <a:t> represents </a:t>
            </a:r>
            <a:r>
              <a:rPr lang="en-US" sz="2600" dirty="0" smtClean="0">
                <a:solidFill>
                  <a:schemeClr val="accent6"/>
                </a:solidFill>
              </a:rPr>
              <a:t>Sign</a:t>
            </a:r>
            <a:r>
              <a:rPr lang="en-US" sz="2600" dirty="0" smtClean="0"/>
              <a:t> (1 is negative, 0 positive)</a:t>
            </a:r>
            <a:endParaRPr lang="en-US" sz="2600" dirty="0" smtClean="0">
              <a:solidFill>
                <a:schemeClr val="accent6"/>
              </a:solidFill>
            </a:endParaRPr>
          </a:p>
          <a:p>
            <a:pPr marL="603250" lvl="1" indent="-203200">
              <a:buSzPct val="100000"/>
            </a:pPr>
            <a:r>
              <a:rPr lang="en-US" sz="2600" b="1" dirty="0" smtClean="0">
                <a:solidFill>
                  <a:schemeClr val="accent1"/>
                </a:solidFill>
              </a:rPr>
              <a:t>  Exponent</a:t>
            </a:r>
            <a:r>
              <a:rPr lang="en-US" sz="2600" dirty="0" smtClean="0"/>
              <a:t> represents </a:t>
            </a:r>
            <a:r>
              <a:rPr lang="en-US" sz="2600" dirty="0" err="1" smtClean="0">
                <a:solidFill>
                  <a:schemeClr val="accent1"/>
                </a:solidFill>
              </a:rPr>
              <a:t>y</a:t>
            </a:r>
            <a:r>
              <a:rPr lang="en-US" sz="2600" dirty="0" err="1" smtClean="0"/>
              <a:t>’s</a:t>
            </a:r>
            <a:endParaRPr lang="en-US" sz="2600" dirty="0" smtClean="0"/>
          </a:p>
          <a:p>
            <a:pPr marL="603250" lvl="1" indent="-203200">
              <a:buSzPct val="100000"/>
            </a:pPr>
            <a:r>
              <a:rPr lang="en-US" sz="2600" b="1" dirty="0" smtClean="0">
                <a:solidFill>
                  <a:schemeClr val="accent2"/>
                </a:solidFill>
              </a:rPr>
              <a:t>  </a:t>
            </a:r>
            <a:r>
              <a:rPr lang="en-US" sz="2600" b="1" dirty="0" err="1" smtClean="0">
                <a:solidFill>
                  <a:schemeClr val="accent2"/>
                </a:solidFill>
              </a:rPr>
              <a:t>Significand</a:t>
            </a:r>
            <a:r>
              <a:rPr lang="en-US" sz="2600" dirty="0" smtClean="0"/>
              <a:t> represents </a:t>
            </a:r>
            <a:r>
              <a:rPr lang="en-US" sz="2600" dirty="0" err="1" smtClean="0">
                <a:solidFill>
                  <a:schemeClr val="accent2"/>
                </a:solidFill>
              </a:rPr>
              <a:t>x</a:t>
            </a:r>
            <a:r>
              <a:rPr lang="en-US" sz="2600" dirty="0" err="1" smtClean="0"/>
              <a:t>’s</a:t>
            </a:r>
            <a:endParaRPr lang="en-US" sz="2600" dirty="0" smtClean="0"/>
          </a:p>
          <a:p>
            <a:pPr marL="603250" lvl="1" indent="-203200">
              <a:buSzPct val="100000"/>
            </a:pPr>
            <a:endParaRPr lang="en-US" dirty="0" smtClean="0">
              <a:latin typeface="+mj-lt"/>
              <a:ea typeface="ＭＳ Ｐゴシック" pitchFamily="34" charset="-128"/>
            </a:endParaRPr>
          </a:p>
        </p:txBody>
      </p:sp>
      <p:sp>
        <p:nvSpPr>
          <p:cNvPr id="20" name="Date Placeholder 19"/>
          <p:cNvSpPr>
            <a:spLocks noGrp="1"/>
          </p:cNvSpPr>
          <p:nvPr>
            <p:ph type="dt" sz="half" idx="10"/>
          </p:nvPr>
        </p:nvSpPr>
        <p:spPr/>
        <p:txBody>
          <a:bodyPr/>
          <a:lstStyle/>
          <a:p>
            <a:r>
              <a:rPr lang="en-US" smtClean="0"/>
              <a:t>7/02/2012</a:t>
            </a:r>
            <a:endParaRPr lang="en-US"/>
          </a:p>
        </p:txBody>
      </p:sp>
      <p:sp>
        <p:nvSpPr>
          <p:cNvPr id="21" name="Slide Number Placeholder 20"/>
          <p:cNvSpPr>
            <a:spLocks noGrp="1"/>
          </p:cNvSpPr>
          <p:nvPr>
            <p:ph type="sldNum" sz="quarter" idx="12"/>
          </p:nvPr>
        </p:nvSpPr>
        <p:spPr/>
        <p:txBody>
          <a:bodyPr/>
          <a:lstStyle/>
          <a:p>
            <a:fld id="{3CC63E4C-4642-794D-A2FD-70F6B81535F5}" type="slidenum">
              <a:rPr lang="en-US" smtClean="0"/>
              <a:pPr/>
              <a:t>14</a:t>
            </a:fld>
            <a:endParaRPr lang="en-US"/>
          </a:p>
        </p:txBody>
      </p:sp>
      <p:sp>
        <p:nvSpPr>
          <p:cNvPr id="22" name="Footer Placeholder 21"/>
          <p:cNvSpPr>
            <a:spLocks noGrp="1"/>
          </p:cNvSpPr>
          <p:nvPr>
            <p:ph type="ftr" sz="quarter" idx="11"/>
          </p:nvPr>
        </p:nvSpPr>
        <p:spPr/>
        <p:txBody>
          <a:bodyPr/>
          <a:lstStyle/>
          <a:p>
            <a:r>
              <a:rPr lang="en-US" smtClean="0"/>
              <a:t>Summer 2012 -- Lecture #9</a:t>
            </a:r>
            <a:endParaRPr lang="en-US" dirty="0"/>
          </a:p>
        </p:txBody>
      </p:sp>
      <p:grpSp>
        <p:nvGrpSpPr>
          <p:cNvPr id="27" name="Group 26"/>
          <p:cNvGrpSpPr/>
          <p:nvPr/>
        </p:nvGrpSpPr>
        <p:grpSpPr>
          <a:xfrm>
            <a:off x="411480" y="3474720"/>
            <a:ext cx="8285041" cy="1293932"/>
            <a:chOff x="411480" y="2155368"/>
            <a:chExt cx="8285041" cy="1293932"/>
          </a:xfrm>
        </p:grpSpPr>
        <p:grpSp>
          <p:nvGrpSpPr>
            <p:cNvPr id="28" name="Group 13"/>
            <p:cNvGrpSpPr/>
            <p:nvPr/>
          </p:nvGrpSpPr>
          <p:grpSpPr>
            <a:xfrm>
              <a:off x="642259" y="2155368"/>
              <a:ext cx="8054262" cy="770712"/>
              <a:chOff x="642259" y="2155368"/>
              <a:chExt cx="8054262" cy="770712"/>
            </a:xfrm>
          </p:grpSpPr>
          <p:grpSp>
            <p:nvGrpSpPr>
              <p:cNvPr id="32" name="Group 31"/>
              <p:cNvGrpSpPr/>
              <p:nvPr/>
            </p:nvGrpSpPr>
            <p:grpSpPr>
              <a:xfrm>
                <a:off x="731520" y="2468880"/>
                <a:ext cx="7900416" cy="457200"/>
                <a:chOff x="914400" y="2468880"/>
                <a:chExt cx="7900416" cy="457200"/>
              </a:xfrm>
            </p:grpSpPr>
            <p:sp>
              <p:nvSpPr>
                <p:cNvPr id="36" name="Rectangle 35"/>
                <p:cNvSpPr/>
                <p:nvPr/>
              </p:nvSpPr>
              <p:spPr>
                <a:xfrm>
                  <a:off x="914400" y="2468880"/>
                  <a:ext cx="246888"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C000"/>
                      </a:solidFill>
                    </a:rPr>
                    <a:t>S</a:t>
                  </a:r>
                  <a:endParaRPr lang="en-US" sz="2800" b="1" dirty="0">
                    <a:solidFill>
                      <a:srgbClr val="FFC000"/>
                    </a:solidFill>
                  </a:endParaRPr>
                </a:p>
              </p:txBody>
            </p:sp>
            <p:sp>
              <p:nvSpPr>
                <p:cNvPr id="37" name="Rectangle 36"/>
                <p:cNvSpPr/>
                <p:nvPr/>
              </p:nvSpPr>
              <p:spPr>
                <a:xfrm>
                  <a:off x="1161288" y="2468880"/>
                  <a:ext cx="1975104"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1"/>
                      </a:solidFill>
                    </a:rPr>
                    <a:t>Exponent</a:t>
                  </a:r>
                  <a:endParaRPr lang="en-US" sz="2800" b="1" dirty="0">
                    <a:solidFill>
                      <a:schemeClr val="accent1"/>
                    </a:solidFill>
                  </a:endParaRPr>
                </a:p>
              </p:txBody>
            </p:sp>
            <p:sp>
              <p:nvSpPr>
                <p:cNvPr id="38" name="Rectangle 37"/>
                <p:cNvSpPr/>
                <p:nvPr/>
              </p:nvSpPr>
              <p:spPr>
                <a:xfrm>
                  <a:off x="3136392" y="2468880"/>
                  <a:ext cx="5678424"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C0504D"/>
                      </a:solidFill>
                    </a:rPr>
                    <a:t>Significand</a:t>
                  </a:r>
                  <a:endParaRPr lang="en-US" sz="2800" b="1" dirty="0">
                    <a:solidFill>
                      <a:srgbClr val="C0504D"/>
                    </a:solidFill>
                  </a:endParaRPr>
                </a:p>
              </p:txBody>
            </p:sp>
          </p:grpSp>
          <p:sp>
            <p:nvSpPr>
              <p:cNvPr id="33" name="TextBox 32"/>
              <p:cNvSpPr txBox="1"/>
              <p:nvPr/>
            </p:nvSpPr>
            <p:spPr>
              <a:xfrm>
                <a:off x="642259" y="2155369"/>
                <a:ext cx="761747" cy="400110"/>
              </a:xfrm>
              <a:prstGeom prst="rect">
                <a:avLst/>
              </a:prstGeom>
              <a:noFill/>
            </p:spPr>
            <p:txBody>
              <a:bodyPr wrap="none" rtlCol="0">
                <a:spAutoFit/>
              </a:bodyPr>
              <a:lstStyle/>
              <a:p>
                <a:r>
                  <a:rPr lang="en-US" sz="2000" dirty="0" smtClean="0"/>
                  <a:t>31 30</a:t>
                </a:r>
                <a:endParaRPr lang="en-US" sz="2000" dirty="0"/>
              </a:p>
            </p:txBody>
          </p:sp>
          <p:sp>
            <p:nvSpPr>
              <p:cNvPr id="34" name="TextBox 33"/>
              <p:cNvSpPr txBox="1"/>
              <p:nvPr/>
            </p:nvSpPr>
            <p:spPr>
              <a:xfrm>
                <a:off x="2590801" y="2155368"/>
                <a:ext cx="761747" cy="400110"/>
              </a:xfrm>
              <a:prstGeom prst="rect">
                <a:avLst/>
              </a:prstGeom>
              <a:noFill/>
            </p:spPr>
            <p:txBody>
              <a:bodyPr wrap="none" rtlCol="0">
                <a:spAutoFit/>
              </a:bodyPr>
              <a:lstStyle/>
              <a:p>
                <a:r>
                  <a:rPr lang="en-US" sz="2000" dirty="0" smtClean="0"/>
                  <a:t>23 22</a:t>
                </a:r>
                <a:endParaRPr lang="en-US" sz="2000" dirty="0"/>
              </a:p>
            </p:txBody>
          </p:sp>
          <p:sp>
            <p:nvSpPr>
              <p:cNvPr id="35" name="TextBox 34"/>
              <p:cNvSpPr txBox="1"/>
              <p:nvPr/>
            </p:nvSpPr>
            <p:spPr>
              <a:xfrm>
                <a:off x="8382011" y="2161902"/>
                <a:ext cx="314510" cy="400110"/>
              </a:xfrm>
              <a:prstGeom prst="rect">
                <a:avLst/>
              </a:prstGeom>
              <a:noFill/>
            </p:spPr>
            <p:txBody>
              <a:bodyPr wrap="none" rtlCol="0">
                <a:spAutoFit/>
              </a:bodyPr>
              <a:lstStyle/>
              <a:p>
                <a:r>
                  <a:rPr lang="en-US" sz="2000" dirty="0" smtClean="0"/>
                  <a:t>0</a:t>
                </a:r>
                <a:endParaRPr lang="en-US" sz="2000" dirty="0"/>
              </a:p>
            </p:txBody>
          </p:sp>
        </p:grpSp>
        <p:sp>
          <p:nvSpPr>
            <p:cNvPr id="29" name="TextBox 28"/>
            <p:cNvSpPr txBox="1"/>
            <p:nvPr/>
          </p:nvSpPr>
          <p:spPr>
            <a:xfrm>
              <a:off x="411480" y="2926080"/>
              <a:ext cx="886968" cy="523220"/>
            </a:xfrm>
            <a:prstGeom prst="rect">
              <a:avLst/>
            </a:prstGeom>
            <a:noFill/>
          </p:spPr>
          <p:txBody>
            <a:bodyPr wrap="none" rtlCol="0">
              <a:spAutoFit/>
            </a:bodyPr>
            <a:lstStyle/>
            <a:p>
              <a:pPr algn="ctr"/>
              <a:r>
                <a:rPr lang="en-US" sz="2800" b="1" dirty="0" smtClean="0"/>
                <a:t>1 bit</a:t>
              </a:r>
              <a:endParaRPr lang="en-US" sz="2800" b="1" dirty="0"/>
            </a:p>
          </p:txBody>
        </p:sp>
        <p:sp>
          <p:nvSpPr>
            <p:cNvPr id="30" name="TextBox 29"/>
            <p:cNvSpPr txBox="1"/>
            <p:nvPr/>
          </p:nvSpPr>
          <p:spPr>
            <a:xfrm>
              <a:off x="978408" y="2926080"/>
              <a:ext cx="1975104" cy="523220"/>
            </a:xfrm>
            <a:prstGeom prst="rect">
              <a:avLst/>
            </a:prstGeom>
            <a:noFill/>
          </p:spPr>
          <p:txBody>
            <a:bodyPr wrap="none" rtlCol="0">
              <a:spAutoFit/>
            </a:bodyPr>
            <a:lstStyle/>
            <a:p>
              <a:pPr algn="ctr"/>
              <a:r>
                <a:rPr lang="en-US" sz="2800" b="1" dirty="0" smtClean="0"/>
                <a:t>8 bits</a:t>
              </a:r>
              <a:endParaRPr lang="en-US" sz="2800" b="1" dirty="0"/>
            </a:p>
          </p:txBody>
        </p:sp>
        <p:sp>
          <p:nvSpPr>
            <p:cNvPr id="31" name="TextBox 30"/>
            <p:cNvSpPr txBox="1"/>
            <p:nvPr/>
          </p:nvSpPr>
          <p:spPr>
            <a:xfrm>
              <a:off x="2953512" y="2926080"/>
              <a:ext cx="5678424" cy="523220"/>
            </a:xfrm>
            <a:prstGeom prst="rect">
              <a:avLst/>
            </a:prstGeom>
            <a:noFill/>
          </p:spPr>
          <p:txBody>
            <a:bodyPr wrap="none" rtlCol="0">
              <a:spAutoFit/>
            </a:bodyPr>
            <a:lstStyle/>
            <a:p>
              <a:pPr algn="ctr"/>
              <a:r>
                <a:rPr lang="en-US" sz="2800" b="1" dirty="0" smtClean="0"/>
                <a:t>23 bits</a:t>
              </a:r>
              <a:endParaRPr lang="en-US" sz="28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91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1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9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accent1"/>
                </a:solidFill>
              </a:rPr>
              <a:t>Exponent Comparison</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lstStyle/>
          <a:p>
            <a:pPr>
              <a:buClr>
                <a:schemeClr val="tx1"/>
              </a:buClr>
            </a:pPr>
            <a:r>
              <a:rPr lang="en-US" dirty="0" smtClean="0"/>
              <a:t>Which is smaller? (i.e. closer to -∞)</a:t>
            </a:r>
          </a:p>
          <a:p>
            <a:pPr lvl="1">
              <a:spcBef>
                <a:spcPts val="3000"/>
              </a:spcBef>
              <a:buClr>
                <a:schemeClr val="tx1"/>
              </a:buClr>
              <a:buNone/>
            </a:pPr>
            <a:r>
              <a:rPr lang="en-US" sz="3200" dirty="0" smtClean="0"/>
              <a:t>	0		or	1 x 10</a:t>
            </a:r>
            <a:r>
              <a:rPr lang="en-US" sz="3200" baseline="30000" dirty="0" smtClean="0"/>
              <a:t>-127 	</a:t>
            </a:r>
            <a:r>
              <a:rPr lang="en-US" sz="3200" dirty="0" smtClean="0"/>
              <a:t>?</a:t>
            </a:r>
          </a:p>
          <a:p>
            <a:pPr lvl="1">
              <a:spcBef>
                <a:spcPts val="3000"/>
              </a:spcBef>
              <a:buNone/>
            </a:pPr>
            <a:r>
              <a:rPr lang="en-US" sz="3200" dirty="0" smtClean="0"/>
              <a:t>	1 x 10</a:t>
            </a:r>
            <a:r>
              <a:rPr lang="en-US" sz="3200" baseline="30000" dirty="0" smtClean="0"/>
              <a:t>-126</a:t>
            </a:r>
            <a:r>
              <a:rPr lang="en-US" sz="3200" dirty="0" smtClean="0"/>
              <a:t> 	or	1 x 10</a:t>
            </a:r>
            <a:r>
              <a:rPr lang="en-US" sz="3200" baseline="30000" dirty="0" smtClean="0"/>
              <a:t>-127 	</a:t>
            </a:r>
            <a:r>
              <a:rPr lang="en-US" sz="3200" dirty="0" smtClean="0"/>
              <a:t>?</a:t>
            </a:r>
          </a:p>
          <a:p>
            <a:pPr lvl="1">
              <a:spcBef>
                <a:spcPts val="3000"/>
              </a:spcBef>
              <a:buClr>
                <a:schemeClr val="tx1"/>
              </a:buClr>
              <a:buNone/>
            </a:pPr>
            <a:r>
              <a:rPr lang="en-US" sz="3200" dirty="0" smtClean="0"/>
              <a:t>	-1 x 10</a:t>
            </a:r>
            <a:r>
              <a:rPr lang="en-US" sz="3200" baseline="30000" dirty="0" smtClean="0"/>
              <a:t>-127</a:t>
            </a:r>
            <a:r>
              <a:rPr lang="en-US" sz="3200" dirty="0" smtClean="0"/>
              <a:t>	or	0		?</a:t>
            </a:r>
          </a:p>
          <a:p>
            <a:pPr lvl="1">
              <a:spcBef>
                <a:spcPts val="3000"/>
              </a:spcBef>
              <a:buClr>
                <a:schemeClr val="tx1"/>
              </a:buClr>
              <a:buNone/>
            </a:pPr>
            <a:r>
              <a:rPr lang="en-US" sz="3200" dirty="0" smtClean="0"/>
              <a:t>	-1 x 10</a:t>
            </a:r>
            <a:r>
              <a:rPr lang="en-US" sz="3200" baseline="30000" dirty="0" smtClean="0"/>
              <a:t>-126</a:t>
            </a:r>
            <a:r>
              <a:rPr lang="en-US" sz="3200" dirty="0" smtClean="0"/>
              <a:t>	or	-1 x 10</a:t>
            </a:r>
            <a:r>
              <a:rPr lang="en-US" sz="3200" baseline="30000" dirty="0" smtClean="0"/>
              <a:t>-127 	</a:t>
            </a:r>
            <a:r>
              <a:rPr lang="en-US" sz="3200" dirty="0" smtClean="0"/>
              <a:t>?</a:t>
            </a:r>
          </a:p>
        </p:txBody>
      </p:sp>
      <p:sp>
        <p:nvSpPr>
          <p:cNvPr id="4" name="Date Placeholder 3"/>
          <p:cNvSpPr>
            <a:spLocks noGrp="1"/>
          </p:cNvSpPr>
          <p:nvPr>
            <p:ph type="dt" sz="half" idx="10"/>
          </p:nvPr>
        </p:nvSpPr>
        <p:spPr/>
        <p:txBody>
          <a:bodyPr/>
          <a:lstStyle/>
          <a:p>
            <a:r>
              <a:rPr lang="en-US" smtClean="0"/>
              <a:t>7/02/2012</a:t>
            </a:r>
            <a:endParaRPr lang="en-US"/>
          </a:p>
        </p:txBody>
      </p:sp>
      <p:sp>
        <p:nvSpPr>
          <p:cNvPr id="5" name="Footer Placeholder 4"/>
          <p:cNvSpPr>
            <a:spLocks noGrp="1"/>
          </p:cNvSpPr>
          <p:nvPr>
            <p:ph type="ftr" sz="quarter" idx="11"/>
          </p:nvPr>
        </p:nvSpPr>
        <p:spPr/>
        <p:txBody>
          <a:bodyPr/>
          <a:lstStyle/>
          <a:p>
            <a:r>
              <a:rPr lang="en-US" smtClean="0"/>
              <a:t>Summer 2012 --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15</a:t>
            </a:fld>
            <a:endParaRPr lang="en-US"/>
          </a:p>
        </p:txBody>
      </p:sp>
      <p:sp>
        <p:nvSpPr>
          <p:cNvPr id="7" name="Content Placeholder 2"/>
          <p:cNvSpPr txBox="1">
            <a:spLocks/>
          </p:cNvSpPr>
          <p:nvPr/>
        </p:nvSpPr>
        <p:spPr>
          <a:xfrm>
            <a:off x="457200" y="1600200"/>
            <a:ext cx="8229600" cy="4754880"/>
          </a:xfrm>
          <a:prstGeom prst="rect">
            <a:avLst/>
          </a:prstGeom>
          <a:solidFill>
            <a:schemeClr val="bg1"/>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chemeClr val="tx1"/>
              </a:buClr>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Which is smaller? (i.e. closer to -∞)</a:t>
            </a:r>
          </a:p>
          <a:p>
            <a:pPr marL="742950" marR="0" lvl="1" indent="-285750" algn="l" defTabSz="914400" rtl="0" eaLnBrk="1" fontAlgn="auto" latinLnBrk="0" hangingPunct="1">
              <a:lnSpc>
                <a:spcPct val="100000"/>
              </a:lnSpc>
              <a:spcBef>
                <a:spcPts val="3000"/>
              </a:spcBef>
              <a:spcAft>
                <a:spcPts val="0"/>
              </a:spcAft>
              <a:buClr>
                <a:schemeClr val="tx1"/>
              </a:buClr>
              <a:buSzTx/>
              <a:buFont typeface="Arial" pitchFamily="34" charset="0"/>
              <a:buNone/>
              <a:tabLst/>
              <a:defRPr/>
            </a:pPr>
            <a:r>
              <a:rPr kumimoji="0" lang="en-US" sz="3200" b="0" i="0" u="none" strike="noStrike" kern="1200" cap="none" spc="0" normalizeH="0" baseline="0" noProof="0" dirty="0" smtClean="0">
                <a:ln>
                  <a:noFill/>
                </a:ln>
                <a:solidFill>
                  <a:srgbClr val="FF0000"/>
                </a:solidFill>
                <a:effectLst/>
                <a:uLnTx/>
                <a:uFillTx/>
                <a:latin typeface="+mn-lt"/>
                <a:ea typeface="+mn-ea"/>
                <a:cs typeface="+mn-cs"/>
              </a:rPr>
              <a:t>	0</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or	1 x 10</a:t>
            </a:r>
            <a:r>
              <a:rPr kumimoji="0" lang="en-US" sz="3200" b="0" i="0" u="none" strike="noStrike" kern="1200" cap="none" spc="0" normalizeH="0" baseline="30000" noProof="0" dirty="0" smtClean="0">
                <a:ln>
                  <a:noFill/>
                </a:ln>
                <a:solidFill>
                  <a:schemeClr val="tx1"/>
                </a:solidFill>
                <a:effectLst/>
                <a:uLnTx/>
                <a:uFillTx/>
                <a:latin typeface="+mn-lt"/>
                <a:ea typeface="+mn-ea"/>
                <a:cs typeface="+mn-cs"/>
              </a:rPr>
              <a:t>-127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742950" marR="0" lvl="1" indent="-285750" algn="l" defTabSz="914400" rtl="0" eaLnBrk="1" fontAlgn="auto" latinLnBrk="0" hangingPunct="1">
              <a:lnSpc>
                <a:spcPct val="100000"/>
              </a:lnSpc>
              <a:spcBef>
                <a:spcPts val="300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1 x 10</a:t>
            </a:r>
            <a:r>
              <a:rPr kumimoji="0" lang="en-US" sz="3200" b="0" i="0" u="none" strike="noStrike" kern="1200" cap="none" spc="0" normalizeH="0" baseline="30000" noProof="0" dirty="0" smtClean="0">
                <a:ln>
                  <a:noFill/>
                </a:ln>
                <a:solidFill>
                  <a:schemeClr val="tx1"/>
                </a:solidFill>
                <a:effectLst/>
                <a:uLnTx/>
                <a:uFillTx/>
                <a:latin typeface="+mn-lt"/>
                <a:ea typeface="+mn-ea"/>
                <a:cs typeface="+mn-cs"/>
              </a:rPr>
              <a:t>-126</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or	</a:t>
            </a:r>
            <a:r>
              <a:rPr kumimoji="0" lang="en-US" sz="3200" b="0" i="0" u="none" strike="noStrike" kern="1200" cap="none" spc="0" normalizeH="0" baseline="0" noProof="0" dirty="0" smtClean="0">
                <a:ln>
                  <a:noFill/>
                </a:ln>
                <a:solidFill>
                  <a:srgbClr val="FF0000"/>
                </a:solidFill>
                <a:effectLst/>
                <a:uLnTx/>
                <a:uFillTx/>
                <a:latin typeface="+mn-lt"/>
                <a:ea typeface="+mn-ea"/>
                <a:cs typeface="+mn-cs"/>
              </a:rPr>
              <a:t>1 x 10</a:t>
            </a:r>
            <a:r>
              <a:rPr kumimoji="0" lang="en-US" sz="3200" b="0" i="0" u="none" strike="noStrike" kern="1200" cap="none" spc="0" normalizeH="0" baseline="30000" noProof="0" dirty="0" smtClean="0">
                <a:ln>
                  <a:noFill/>
                </a:ln>
                <a:solidFill>
                  <a:srgbClr val="FF0000"/>
                </a:solidFill>
                <a:effectLst/>
                <a:uLnTx/>
                <a:uFillTx/>
                <a:latin typeface="+mn-lt"/>
                <a:ea typeface="+mn-ea"/>
                <a:cs typeface="+mn-cs"/>
              </a:rPr>
              <a:t>-127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a:p>
            <a:pPr marL="742950" marR="0" lvl="1" indent="-285750" algn="l" defTabSz="914400" rtl="0" eaLnBrk="1" fontAlgn="auto" latinLnBrk="0" hangingPunct="1">
              <a:lnSpc>
                <a:spcPct val="100000"/>
              </a:lnSpc>
              <a:spcBef>
                <a:spcPts val="3000"/>
              </a:spcBef>
              <a:spcAft>
                <a:spcPts val="0"/>
              </a:spcAft>
              <a:buClr>
                <a:schemeClr val="tx1"/>
              </a:buClr>
              <a:buSzTx/>
              <a:buFont typeface="Arial" pitchFamily="34" charset="0"/>
              <a:buNone/>
              <a:tabLst/>
              <a:defRPr/>
            </a:pPr>
            <a:r>
              <a:rPr kumimoji="0" lang="en-US" sz="3200" b="0" i="0" u="none" strike="noStrike" kern="1200" cap="none" spc="0" normalizeH="0" baseline="0" noProof="0" dirty="0" smtClean="0">
                <a:ln>
                  <a:noFill/>
                </a:ln>
                <a:solidFill>
                  <a:srgbClr val="FF0000"/>
                </a:solidFill>
                <a:effectLst/>
                <a:uLnTx/>
                <a:uFillTx/>
                <a:latin typeface="+mn-lt"/>
                <a:ea typeface="+mn-ea"/>
                <a:cs typeface="+mn-cs"/>
              </a:rPr>
              <a:t>	-1 x 10</a:t>
            </a:r>
            <a:r>
              <a:rPr kumimoji="0" lang="en-US" sz="3200" b="0" i="0" u="none" strike="noStrike" kern="1200" cap="none" spc="0" normalizeH="0" baseline="30000" noProof="0" dirty="0" smtClean="0">
                <a:ln>
                  <a:noFill/>
                </a:ln>
                <a:solidFill>
                  <a:srgbClr val="FF0000"/>
                </a:solidFill>
                <a:effectLst/>
                <a:uLnTx/>
                <a:uFillTx/>
                <a:latin typeface="+mn-lt"/>
                <a:ea typeface="+mn-ea"/>
                <a:cs typeface="+mn-cs"/>
              </a:rPr>
              <a:t>-127</a:t>
            </a:r>
            <a:r>
              <a:rPr kumimoji="0" lang="en-US" sz="3200" b="0" i="0" u="none" strike="noStrike" kern="1200" cap="none" spc="0" normalizeH="0" baseline="0" noProof="0" dirty="0" smtClean="0">
                <a:ln>
                  <a:noFill/>
                </a:ln>
                <a:solidFill>
                  <a:srgbClr val="FF0000"/>
                </a:solidFill>
                <a:effectLst/>
                <a:uLnTx/>
                <a:uFillTx/>
                <a:latin typeface="+mn-lt"/>
                <a:ea typeface="+mn-ea"/>
                <a:cs typeface="+mn-cs"/>
              </a:rPr>
              <a:t> </a:t>
            </a:r>
            <a:r>
              <a:rPr lang="en-US" sz="3200" dirty="0" smtClean="0"/>
              <a:t>	or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0		?</a:t>
            </a:r>
          </a:p>
          <a:p>
            <a:pPr marL="742950" marR="0" lvl="1" indent="-285750" algn="l" defTabSz="914400" rtl="0" eaLnBrk="1" fontAlgn="auto" latinLnBrk="0" hangingPunct="1">
              <a:lnSpc>
                <a:spcPct val="100000"/>
              </a:lnSpc>
              <a:spcBef>
                <a:spcPts val="3000"/>
              </a:spcBef>
              <a:spcAft>
                <a:spcPts val="0"/>
              </a:spcAft>
              <a:buClr>
                <a:schemeClr val="tx1"/>
              </a:buClr>
              <a:buSzTx/>
              <a:buFont typeface="Arial" pitchFamily="34" charset="0"/>
              <a:buNone/>
              <a:tabLst/>
              <a:defRPr/>
            </a:pPr>
            <a:r>
              <a:rPr kumimoji="0" lang="en-US" sz="3200" b="0" i="0" u="none" strike="noStrike" kern="1200" cap="none" spc="0" normalizeH="0" baseline="0" noProof="0" dirty="0" smtClean="0">
                <a:ln>
                  <a:noFill/>
                </a:ln>
                <a:solidFill>
                  <a:srgbClr val="FF0000"/>
                </a:solidFill>
                <a:effectLst/>
                <a:uLnTx/>
                <a:uFillTx/>
                <a:latin typeface="+mn-lt"/>
                <a:ea typeface="+mn-ea"/>
                <a:cs typeface="+mn-cs"/>
              </a:rPr>
              <a:t>	-1 x 10</a:t>
            </a:r>
            <a:r>
              <a:rPr kumimoji="0" lang="en-US" sz="3200" b="0" i="0" u="none" strike="noStrike" kern="1200" cap="none" spc="0" normalizeH="0" baseline="30000" noProof="0" dirty="0" smtClean="0">
                <a:ln>
                  <a:noFill/>
                </a:ln>
                <a:solidFill>
                  <a:srgbClr val="FF0000"/>
                </a:solidFill>
                <a:effectLst/>
                <a:uLnTx/>
                <a:uFillTx/>
                <a:latin typeface="+mn-lt"/>
                <a:ea typeface="+mn-ea"/>
                <a:cs typeface="+mn-cs"/>
              </a:rPr>
              <a:t>-126</a:t>
            </a:r>
            <a:r>
              <a:rPr kumimoji="0" lang="en-US" sz="3200" b="0" i="0" u="none" strike="noStrike" kern="1200" cap="none" spc="0" normalizeH="0" baseline="0" noProof="0" dirty="0" smtClean="0">
                <a:ln>
                  <a:noFill/>
                </a:ln>
                <a:solidFill>
                  <a:srgbClr val="FF0000"/>
                </a:solidFill>
                <a:effectLst/>
                <a:uLnTx/>
                <a:uFillTx/>
                <a:latin typeface="+mn-lt"/>
                <a:ea typeface="+mn-ea"/>
                <a:cs typeface="+mn-cs"/>
              </a:rPr>
              <a:t> </a:t>
            </a:r>
            <a:r>
              <a:rPr lang="en-US" sz="3200" dirty="0" smtClean="0"/>
              <a:t>	or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-1 x 10</a:t>
            </a:r>
            <a:r>
              <a:rPr kumimoji="0" lang="en-US" sz="3200" b="0" i="0" u="none" strike="noStrike" kern="1200" cap="none" spc="0" normalizeH="0" baseline="30000" noProof="0" dirty="0" smtClean="0">
                <a:ln>
                  <a:noFill/>
                </a:ln>
                <a:solidFill>
                  <a:schemeClr val="tx1"/>
                </a:solidFill>
                <a:effectLst/>
                <a:uLnTx/>
                <a:uFillTx/>
                <a:latin typeface="+mn-lt"/>
                <a:ea typeface="+mn-ea"/>
                <a:cs typeface="+mn-cs"/>
              </a:rPr>
              <a:t>-127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The Exponent Field</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a:bodyPr>
          <a:lstStyle/>
          <a:p>
            <a:r>
              <a:rPr lang="en-US" dirty="0" smtClean="0"/>
              <a:t>Want to reuse integer comparison hardware, so examine top 9 bits (sign + exponent):</a:t>
            </a:r>
          </a:p>
          <a:p>
            <a:pPr>
              <a:buNone/>
              <a:tabLst>
                <a:tab pos="685800" algn="l"/>
                <a:tab pos="1600200" algn="l"/>
              </a:tabLst>
            </a:pPr>
            <a:r>
              <a:rPr lang="en-US" sz="2400" dirty="0"/>
              <a:t>	</a:t>
            </a:r>
            <a:r>
              <a:rPr lang="en-US" sz="2400" dirty="0" smtClean="0"/>
              <a:t>	</a:t>
            </a:r>
            <a:r>
              <a:rPr lang="en-US" sz="2400" b="1" dirty="0" smtClean="0"/>
              <a:t>A</a:t>
            </a:r>
            <a:r>
              <a:rPr lang="en-US" sz="2400" dirty="0" smtClean="0"/>
              <a:t>: 0b </a:t>
            </a:r>
            <a:r>
              <a:rPr lang="en-US" sz="2400" dirty="0" smtClean="0">
                <a:solidFill>
                  <a:srgbClr val="FFC000"/>
                </a:solidFill>
              </a:rPr>
              <a:t>0</a:t>
            </a:r>
            <a:r>
              <a:rPr lang="en-US" sz="2400" dirty="0" smtClean="0"/>
              <a:t> </a:t>
            </a:r>
            <a:r>
              <a:rPr lang="en-US" sz="2400" dirty="0" smtClean="0">
                <a:solidFill>
                  <a:schemeClr val="accent1"/>
                </a:solidFill>
              </a:rPr>
              <a:t>0000 0000</a:t>
            </a:r>
            <a:r>
              <a:rPr lang="en-US" sz="2400" dirty="0" smtClean="0"/>
              <a:t> = </a:t>
            </a:r>
            <a:r>
              <a:rPr lang="en-US" sz="2400" dirty="0"/>
              <a:t>0</a:t>
            </a:r>
            <a:endParaRPr lang="en-US" sz="2400" dirty="0" smtClean="0"/>
          </a:p>
          <a:p>
            <a:pPr>
              <a:lnSpc>
                <a:spcPct val="45000"/>
              </a:lnSpc>
              <a:buNone/>
              <a:tabLst>
                <a:tab pos="685800" algn="l"/>
                <a:tab pos="1600200" algn="l"/>
              </a:tabLst>
            </a:pPr>
            <a:r>
              <a:rPr lang="en-US" sz="2400" dirty="0"/>
              <a:t>		</a:t>
            </a:r>
            <a:r>
              <a:rPr lang="en-US" sz="2400" dirty="0" smtClean="0"/>
              <a:t>	A</a:t>
            </a:r>
            <a:r>
              <a:rPr lang="en-US" sz="2400" dirty="0" smtClean="0">
                <a:sym typeface="Wingdings" pitchFamily="2" charset="2"/>
              </a:rPr>
              <a:t>B</a:t>
            </a:r>
            <a:endParaRPr lang="en-US" sz="2400" dirty="0" smtClean="0"/>
          </a:p>
          <a:p>
            <a:pPr>
              <a:lnSpc>
                <a:spcPct val="45000"/>
              </a:lnSpc>
              <a:buNone/>
              <a:tabLst>
                <a:tab pos="685800" algn="l"/>
                <a:tab pos="1600200" algn="l"/>
              </a:tabLst>
            </a:pPr>
            <a:r>
              <a:rPr lang="en-US" sz="2400" dirty="0" smtClean="0"/>
              <a:t>		</a:t>
            </a:r>
            <a:r>
              <a:rPr lang="en-US" sz="2400" b="1" dirty="0" smtClean="0"/>
              <a:t>B</a:t>
            </a:r>
            <a:r>
              <a:rPr lang="en-US" sz="2400" dirty="0" smtClean="0"/>
              <a:t>: 0b </a:t>
            </a:r>
            <a:r>
              <a:rPr lang="en-US" sz="2400" dirty="0" smtClean="0">
                <a:solidFill>
                  <a:srgbClr val="FFC000"/>
                </a:solidFill>
              </a:rPr>
              <a:t>0</a:t>
            </a:r>
            <a:r>
              <a:rPr lang="en-US" sz="2400" dirty="0" smtClean="0"/>
              <a:t> </a:t>
            </a:r>
            <a:r>
              <a:rPr lang="en-US" sz="2400" dirty="0" smtClean="0">
                <a:solidFill>
                  <a:schemeClr val="accent1"/>
                </a:solidFill>
              </a:rPr>
              <a:t>1111 1111</a:t>
            </a:r>
            <a:r>
              <a:rPr lang="en-US" sz="2400" dirty="0" smtClean="0"/>
              <a:t> = 255</a:t>
            </a:r>
          </a:p>
          <a:p>
            <a:pPr>
              <a:lnSpc>
                <a:spcPct val="45000"/>
              </a:lnSpc>
              <a:buNone/>
              <a:tabLst>
                <a:tab pos="685800" algn="l"/>
                <a:tab pos="1600200" algn="l"/>
              </a:tabLst>
            </a:pPr>
            <a:r>
              <a:rPr lang="en-US" sz="2400" dirty="0" smtClean="0"/>
              <a:t>		</a:t>
            </a:r>
            <a:r>
              <a:rPr lang="en-US" sz="2400" b="1" dirty="0" smtClean="0"/>
              <a:t>C</a:t>
            </a:r>
            <a:r>
              <a:rPr lang="en-US" sz="2400" dirty="0" smtClean="0"/>
              <a:t>: 0b </a:t>
            </a:r>
            <a:r>
              <a:rPr lang="en-US" sz="2400" dirty="0" smtClean="0">
                <a:solidFill>
                  <a:srgbClr val="FFC000"/>
                </a:solidFill>
              </a:rPr>
              <a:t>1</a:t>
            </a:r>
            <a:r>
              <a:rPr lang="en-US" sz="2400" dirty="0" smtClean="0"/>
              <a:t> </a:t>
            </a:r>
            <a:r>
              <a:rPr lang="en-US" sz="2400" dirty="0" smtClean="0">
                <a:solidFill>
                  <a:schemeClr val="accent1"/>
                </a:solidFill>
              </a:rPr>
              <a:t>0000 0000</a:t>
            </a:r>
            <a:r>
              <a:rPr lang="en-US" sz="2400" dirty="0" smtClean="0"/>
              <a:t> = -256</a:t>
            </a:r>
          </a:p>
          <a:p>
            <a:pPr>
              <a:lnSpc>
                <a:spcPct val="45000"/>
              </a:lnSpc>
              <a:buNone/>
              <a:tabLst>
                <a:tab pos="685800" algn="l"/>
                <a:tab pos="1600200" algn="l"/>
              </a:tabLst>
            </a:pPr>
            <a:r>
              <a:rPr lang="en-US" sz="2400" dirty="0"/>
              <a:t>	</a:t>
            </a:r>
            <a:r>
              <a:rPr lang="en-US" sz="2400" dirty="0" smtClean="0"/>
              <a:t>		C</a:t>
            </a:r>
            <a:r>
              <a:rPr lang="en-US" sz="2400" dirty="0" smtClean="0">
                <a:sym typeface="Wingdings" pitchFamily="2" charset="2"/>
              </a:rPr>
              <a:t>D</a:t>
            </a:r>
            <a:endParaRPr lang="en-US" sz="2400" dirty="0" smtClean="0"/>
          </a:p>
          <a:p>
            <a:pPr>
              <a:lnSpc>
                <a:spcPct val="45000"/>
              </a:lnSpc>
              <a:buNone/>
              <a:tabLst>
                <a:tab pos="685800" algn="l"/>
                <a:tab pos="1600200" algn="l"/>
              </a:tabLst>
            </a:pPr>
            <a:r>
              <a:rPr lang="en-US" sz="2400" dirty="0" smtClean="0"/>
              <a:t>		</a:t>
            </a:r>
            <a:r>
              <a:rPr lang="en-US" sz="2400" b="1" dirty="0" smtClean="0"/>
              <a:t>D</a:t>
            </a:r>
            <a:r>
              <a:rPr lang="en-US" sz="2400" dirty="0" smtClean="0"/>
              <a:t>: 0b </a:t>
            </a:r>
            <a:r>
              <a:rPr lang="en-US" sz="2400" dirty="0" smtClean="0">
                <a:solidFill>
                  <a:srgbClr val="FFC000"/>
                </a:solidFill>
              </a:rPr>
              <a:t>1</a:t>
            </a:r>
            <a:r>
              <a:rPr lang="en-US" sz="2400" dirty="0" smtClean="0"/>
              <a:t> </a:t>
            </a:r>
            <a:r>
              <a:rPr lang="en-US" sz="2400" dirty="0" smtClean="0">
                <a:solidFill>
                  <a:schemeClr val="accent1"/>
                </a:solidFill>
              </a:rPr>
              <a:t>1111 1111</a:t>
            </a:r>
            <a:r>
              <a:rPr lang="en-US" sz="2400" dirty="0" smtClean="0"/>
              <a:t> = -1</a:t>
            </a:r>
          </a:p>
          <a:p>
            <a:r>
              <a:rPr lang="en-US" dirty="0"/>
              <a:t>Need a signed exponent to represent both large and small numbers</a:t>
            </a:r>
          </a:p>
          <a:p>
            <a:pPr lvl="1"/>
            <a:r>
              <a:rPr lang="en-US" dirty="0" smtClean="0"/>
              <a:t>Can’t just use unsigned</a:t>
            </a:r>
          </a:p>
        </p:txBody>
      </p:sp>
      <p:sp>
        <p:nvSpPr>
          <p:cNvPr id="4" name="Date Placeholder 3"/>
          <p:cNvSpPr>
            <a:spLocks noGrp="1"/>
          </p:cNvSpPr>
          <p:nvPr>
            <p:ph type="dt" sz="half" idx="10"/>
          </p:nvPr>
        </p:nvSpPr>
        <p:spPr/>
        <p:txBody>
          <a:bodyPr/>
          <a:lstStyle/>
          <a:p>
            <a:r>
              <a:rPr lang="en-US" smtClean="0"/>
              <a:t>7/02/2012</a:t>
            </a:r>
            <a:endParaRPr lang="en-US"/>
          </a:p>
        </p:txBody>
      </p:sp>
      <p:sp>
        <p:nvSpPr>
          <p:cNvPr id="5" name="Footer Placeholder 4"/>
          <p:cNvSpPr>
            <a:spLocks noGrp="1"/>
          </p:cNvSpPr>
          <p:nvPr>
            <p:ph type="ftr" sz="quarter" idx="11"/>
          </p:nvPr>
        </p:nvSpPr>
        <p:spPr/>
        <p:txBody>
          <a:bodyPr/>
          <a:lstStyle/>
          <a:p>
            <a:r>
              <a:rPr lang="en-US" smtClean="0"/>
              <a:t>Summer 2012 --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16</a:t>
            </a:fld>
            <a:endParaRPr lang="en-US"/>
          </a:p>
        </p:txBody>
      </p:sp>
      <p:grpSp>
        <p:nvGrpSpPr>
          <p:cNvPr id="26" name="Group 25"/>
          <p:cNvGrpSpPr/>
          <p:nvPr/>
        </p:nvGrpSpPr>
        <p:grpSpPr>
          <a:xfrm>
            <a:off x="4389120" y="2798064"/>
            <a:ext cx="1149036" cy="1381991"/>
            <a:chOff x="4301835" y="3875809"/>
            <a:chExt cx="1149036" cy="1381991"/>
          </a:xfrm>
        </p:grpSpPr>
        <p:cxnSp>
          <p:nvCxnSpPr>
            <p:cNvPr id="24" name="Straight Arrow Connector 23"/>
            <p:cNvCxnSpPr/>
            <p:nvPr/>
          </p:nvCxnSpPr>
          <p:spPr>
            <a:xfrm>
              <a:off x="4301835" y="3875809"/>
              <a:ext cx="0" cy="138199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312226" y="4177148"/>
              <a:ext cx="1138645" cy="646331"/>
            </a:xfrm>
            <a:prstGeom prst="rect">
              <a:avLst/>
            </a:prstGeom>
            <a:noFill/>
          </p:spPr>
          <p:txBody>
            <a:bodyPr wrap="none" rtlCol="0">
              <a:spAutoFit/>
            </a:bodyPr>
            <a:lstStyle/>
            <a:p>
              <a:r>
                <a:rPr lang="en-US" dirty="0" smtClean="0"/>
                <a:t>Increasing</a:t>
              </a:r>
            </a:p>
            <a:p>
              <a:r>
                <a:rPr lang="en-US" dirty="0" smtClean="0"/>
                <a:t>Numeral</a:t>
              </a:r>
              <a:endParaRPr lang="en-US" dirty="0"/>
            </a:p>
          </p:txBody>
        </p:sp>
      </p:grpSp>
      <p:sp>
        <p:nvSpPr>
          <p:cNvPr id="27" name="TextBox 26"/>
          <p:cNvSpPr txBox="1"/>
          <p:nvPr/>
        </p:nvSpPr>
        <p:spPr>
          <a:xfrm>
            <a:off x="5669280" y="2834640"/>
            <a:ext cx="3292824" cy="1200329"/>
          </a:xfrm>
          <a:prstGeom prst="rect">
            <a:avLst/>
          </a:prstGeom>
          <a:noFill/>
        </p:spPr>
        <p:txBody>
          <a:bodyPr wrap="none" rtlCol="0">
            <a:spAutoFit/>
          </a:bodyPr>
          <a:lstStyle/>
          <a:p>
            <a:r>
              <a:rPr lang="en-US" sz="2400" u="sng" dirty="0" smtClean="0">
                <a:solidFill>
                  <a:srgbClr val="FF0000"/>
                </a:solidFill>
              </a:rPr>
              <a:t>For exponent we want</a:t>
            </a:r>
            <a:r>
              <a:rPr lang="en-US" sz="2400" dirty="0" smtClean="0">
                <a:solidFill>
                  <a:srgbClr val="FF0000"/>
                </a:solidFill>
              </a:rPr>
              <a:t>:</a:t>
            </a:r>
            <a:br>
              <a:rPr lang="en-US" sz="2400" dirty="0" smtClean="0">
                <a:solidFill>
                  <a:srgbClr val="FF0000"/>
                </a:solidFill>
              </a:rPr>
            </a:br>
            <a:r>
              <a:rPr lang="en-US" sz="2400" dirty="0" smtClean="0">
                <a:solidFill>
                  <a:srgbClr val="FF0000"/>
                </a:solidFill>
                <a:latin typeface="Courier New" pitchFamily="49" charset="0"/>
                <a:cs typeface="Courier New" pitchFamily="49" charset="0"/>
              </a:rPr>
              <a:t>0x00</a:t>
            </a:r>
            <a:r>
              <a:rPr lang="en-US" sz="2400" dirty="0" smtClean="0">
                <a:solidFill>
                  <a:srgbClr val="FF0000"/>
                </a:solidFill>
              </a:rPr>
              <a:t> to be the </a:t>
            </a:r>
            <a:r>
              <a:rPr lang="en-US" sz="2400" i="1" dirty="0" smtClean="0">
                <a:solidFill>
                  <a:srgbClr val="FF0000"/>
                </a:solidFill>
              </a:rPr>
              <a:t>smallest</a:t>
            </a:r>
            <a:r>
              <a:rPr lang="en-US" sz="2400" dirty="0" smtClean="0">
                <a:solidFill>
                  <a:srgbClr val="FF0000"/>
                </a:solidFill>
              </a:rPr>
              <a:t/>
            </a:r>
            <a:br>
              <a:rPr lang="en-US" sz="2400" dirty="0" smtClean="0">
                <a:solidFill>
                  <a:srgbClr val="FF0000"/>
                </a:solidFill>
              </a:rPr>
            </a:br>
            <a:r>
              <a:rPr lang="en-US" sz="2400" dirty="0" smtClean="0">
                <a:solidFill>
                  <a:srgbClr val="FF0000"/>
                </a:solidFill>
                <a:latin typeface="Courier New" pitchFamily="49" charset="0"/>
                <a:cs typeface="Courier New" pitchFamily="49" charset="0"/>
              </a:rPr>
              <a:t>0xFF</a:t>
            </a:r>
            <a:r>
              <a:rPr lang="en-US" sz="2400" dirty="0" smtClean="0">
                <a:solidFill>
                  <a:srgbClr val="FF0000"/>
                </a:solidFill>
              </a:rPr>
              <a:t> to be the </a:t>
            </a:r>
            <a:r>
              <a:rPr lang="en-US" sz="2400" i="1" dirty="0" smtClean="0">
                <a:solidFill>
                  <a:srgbClr val="FF0000"/>
                </a:solidFill>
              </a:rPr>
              <a:t>largest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The Exponent Field</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a:bodyPr>
          <a:lstStyle/>
          <a:p>
            <a:r>
              <a:rPr lang="en-US" dirty="0" smtClean="0"/>
              <a:t>Use </a:t>
            </a:r>
            <a:r>
              <a:rPr lang="en-US" dirty="0" smtClean="0">
                <a:solidFill>
                  <a:srgbClr val="FF0000"/>
                </a:solidFill>
              </a:rPr>
              <a:t>biased notation</a:t>
            </a:r>
          </a:p>
          <a:p>
            <a:pPr lvl="1"/>
            <a:r>
              <a:rPr lang="en-US" dirty="0" smtClean="0"/>
              <a:t>Read exponent as unsigned, but with </a:t>
            </a:r>
            <a:r>
              <a:rPr lang="en-US" i="1" dirty="0" smtClean="0"/>
              <a:t>bias</a:t>
            </a:r>
            <a:r>
              <a:rPr lang="en-US" dirty="0" smtClean="0"/>
              <a:t> of -127</a:t>
            </a:r>
          </a:p>
          <a:p>
            <a:pPr lvl="1"/>
            <a:r>
              <a:rPr lang="en-US" dirty="0" smtClean="0"/>
              <a:t>Defines -127 through 128 as 00000000</a:t>
            </a:r>
            <a:r>
              <a:rPr lang="en-US" baseline="-25000" dirty="0" smtClean="0"/>
              <a:t>two</a:t>
            </a:r>
            <a:r>
              <a:rPr lang="en-US" dirty="0" smtClean="0"/>
              <a:t> through 11111111</a:t>
            </a:r>
            <a:r>
              <a:rPr lang="en-US" baseline="-25000" dirty="0" smtClean="0"/>
              <a:t>two</a:t>
            </a:r>
            <a:r>
              <a:rPr lang="en-US" dirty="0" smtClean="0"/>
              <a:t> </a:t>
            </a:r>
          </a:p>
          <a:p>
            <a:pPr lvl="1"/>
            <a:r>
              <a:rPr lang="en-US" dirty="0" smtClean="0"/>
              <a:t>Exponent 0 is represented as 01111111</a:t>
            </a:r>
            <a:r>
              <a:rPr lang="en-US" baseline="-25000" dirty="0" smtClean="0"/>
              <a:t>two</a:t>
            </a:r>
            <a:r>
              <a:rPr lang="en-US" dirty="0" smtClean="0"/>
              <a:t> = 127</a:t>
            </a:r>
            <a:r>
              <a:rPr lang="en-US" baseline="-25000" dirty="0" smtClean="0"/>
              <a:t>ten</a:t>
            </a:r>
          </a:p>
          <a:p>
            <a:r>
              <a:rPr lang="en-US" dirty="0" smtClean="0"/>
              <a:t>To encode in biased notation, subtract the bias (add 127) then encode in unsigned:</a:t>
            </a:r>
          </a:p>
          <a:p>
            <a:pPr lvl="1"/>
            <a:r>
              <a:rPr lang="en-US" dirty="0" smtClean="0"/>
              <a:t>1 =&gt; 128 =&gt; 10000000</a:t>
            </a:r>
            <a:r>
              <a:rPr lang="en-US" baseline="-25000" dirty="0" smtClean="0"/>
              <a:t>two</a:t>
            </a:r>
          </a:p>
          <a:p>
            <a:pPr lvl="1"/>
            <a:r>
              <a:rPr lang="en-US" dirty="0" smtClean="0"/>
              <a:t>127 =&gt; 254 =&gt; 11111110</a:t>
            </a:r>
            <a:r>
              <a:rPr lang="en-US" baseline="-25000" dirty="0" smtClean="0"/>
              <a:t>two</a:t>
            </a:r>
          </a:p>
        </p:txBody>
      </p:sp>
      <p:sp>
        <p:nvSpPr>
          <p:cNvPr id="4" name="Date Placeholder 3"/>
          <p:cNvSpPr>
            <a:spLocks noGrp="1"/>
          </p:cNvSpPr>
          <p:nvPr>
            <p:ph type="dt" sz="half" idx="10"/>
          </p:nvPr>
        </p:nvSpPr>
        <p:spPr/>
        <p:txBody>
          <a:bodyPr/>
          <a:lstStyle/>
          <a:p>
            <a:r>
              <a:rPr lang="en-US" smtClean="0"/>
              <a:t>7/02/2012</a:t>
            </a:r>
            <a:endParaRPr lang="en-US"/>
          </a:p>
        </p:txBody>
      </p:sp>
      <p:sp>
        <p:nvSpPr>
          <p:cNvPr id="5" name="Footer Placeholder 4"/>
          <p:cNvSpPr>
            <a:spLocks noGrp="1"/>
          </p:cNvSpPr>
          <p:nvPr>
            <p:ph type="ftr" sz="quarter" idx="11"/>
          </p:nvPr>
        </p:nvSpPr>
        <p:spPr/>
        <p:txBody>
          <a:bodyPr/>
          <a:lstStyle/>
          <a:p>
            <a:r>
              <a:rPr lang="en-US" smtClean="0"/>
              <a:t>Summer 2012 --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Bias Notation (-127)</a:t>
            </a:r>
            <a:endParaRPr lang="en-US" dirty="0">
              <a:solidFill>
                <a:schemeClr val="accent1"/>
              </a:solidFill>
            </a:endParaRPr>
          </a:p>
        </p:txBody>
      </p:sp>
      <p:sp>
        <p:nvSpPr>
          <p:cNvPr id="4" name="Date Placeholder 3"/>
          <p:cNvSpPr>
            <a:spLocks noGrp="1"/>
          </p:cNvSpPr>
          <p:nvPr>
            <p:ph type="dt" sz="half" idx="10"/>
          </p:nvPr>
        </p:nvSpPr>
        <p:spPr/>
        <p:txBody>
          <a:bodyPr/>
          <a:lstStyle/>
          <a:p>
            <a:r>
              <a:rPr lang="en-US" smtClean="0"/>
              <a:t>7/02/2012</a:t>
            </a:r>
            <a:endParaRPr lang="en-US" dirty="0"/>
          </a:p>
        </p:txBody>
      </p:sp>
      <p:sp>
        <p:nvSpPr>
          <p:cNvPr id="5" name="Footer Placeholder 4"/>
          <p:cNvSpPr>
            <a:spLocks noGrp="1"/>
          </p:cNvSpPr>
          <p:nvPr>
            <p:ph type="ftr" sz="quarter" idx="11"/>
          </p:nvPr>
        </p:nvSpPr>
        <p:spPr/>
        <p:txBody>
          <a:bodyPr/>
          <a:lstStyle/>
          <a:p>
            <a:r>
              <a:rPr lang="en-US" smtClean="0"/>
              <a:t>Summer 2012 --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18</a:t>
            </a:fld>
            <a:endParaRPr lang="en-US"/>
          </a:p>
        </p:txBody>
      </p:sp>
      <p:pic>
        <p:nvPicPr>
          <p:cNvPr id="130050" name="Picture 2"/>
          <p:cNvPicPr>
            <a:picLocks noChangeAspect="1" noChangeArrowheads="1"/>
          </p:cNvPicPr>
          <p:nvPr/>
        </p:nvPicPr>
        <p:blipFill>
          <a:blip r:embed="rId2"/>
          <a:srcRect/>
          <a:stretch>
            <a:fillRect/>
          </a:stretch>
        </p:blipFill>
        <p:spPr bwMode="auto">
          <a:xfrm>
            <a:off x="1222063" y="1947311"/>
            <a:ext cx="7908155" cy="4388094"/>
          </a:xfrm>
          <a:prstGeom prst="rect">
            <a:avLst/>
          </a:prstGeom>
          <a:noFill/>
          <a:ln w="9525">
            <a:noFill/>
            <a:miter lim="800000"/>
            <a:headEnd/>
            <a:tailEnd/>
          </a:ln>
          <a:effectLst/>
        </p:spPr>
      </p:pic>
      <p:sp>
        <p:nvSpPr>
          <p:cNvPr id="8" name="Rectangle 7"/>
          <p:cNvSpPr/>
          <p:nvPr/>
        </p:nvSpPr>
        <p:spPr>
          <a:xfrm>
            <a:off x="12048" y="2573697"/>
            <a:ext cx="1138352" cy="461665"/>
          </a:xfrm>
          <a:prstGeom prst="rect">
            <a:avLst/>
          </a:prstGeom>
        </p:spPr>
        <p:txBody>
          <a:bodyPr wrap="none">
            <a:spAutoFit/>
          </a:bodyPr>
          <a:lstStyle/>
          <a:p>
            <a:r>
              <a:rPr lang="en-US" sz="2400" b="1" dirty="0" smtClean="0"/>
              <a:t>∞, </a:t>
            </a:r>
            <a:r>
              <a:rPr lang="en-US" sz="2400" b="1" dirty="0" err="1" smtClean="0"/>
              <a:t>NaN</a:t>
            </a:r>
            <a:r>
              <a:rPr lang="en-US" sz="2400" b="1" dirty="0" smtClean="0"/>
              <a:t> </a:t>
            </a:r>
            <a:endParaRPr lang="en-US" sz="2400" b="1" dirty="0"/>
          </a:p>
        </p:txBody>
      </p:sp>
      <p:sp>
        <p:nvSpPr>
          <p:cNvPr id="9" name="Rectangle 8"/>
          <p:cNvSpPr/>
          <p:nvPr/>
        </p:nvSpPr>
        <p:spPr>
          <a:xfrm>
            <a:off x="99897" y="5865261"/>
            <a:ext cx="753181" cy="461665"/>
          </a:xfrm>
          <a:prstGeom prst="rect">
            <a:avLst/>
          </a:prstGeom>
        </p:spPr>
        <p:txBody>
          <a:bodyPr wrap="none">
            <a:spAutoFit/>
          </a:bodyPr>
          <a:lstStyle/>
          <a:p>
            <a:r>
              <a:rPr lang="en-US" sz="2400" b="1" dirty="0" smtClean="0">
                <a:solidFill>
                  <a:srgbClr val="000000"/>
                </a:solidFill>
              </a:rPr>
              <a:t>Zero</a:t>
            </a:r>
            <a:endParaRPr lang="en-US" sz="2400" b="1" dirty="0">
              <a:solidFill>
                <a:srgbClr val="000000"/>
              </a:solidFill>
            </a:endParaRPr>
          </a:p>
        </p:txBody>
      </p:sp>
      <p:cxnSp>
        <p:nvCxnSpPr>
          <p:cNvPr id="11" name="Straight Arrow Connector 10"/>
          <p:cNvCxnSpPr/>
          <p:nvPr/>
        </p:nvCxnSpPr>
        <p:spPr>
          <a:xfrm rot="5400000">
            <a:off x="-91440" y="4459041"/>
            <a:ext cx="2639750" cy="1588"/>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182880" y="3796266"/>
            <a:ext cx="1048236" cy="830997"/>
          </a:xfrm>
          <a:prstGeom prst="rect">
            <a:avLst/>
          </a:prstGeom>
        </p:spPr>
        <p:txBody>
          <a:bodyPr wrap="none">
            <a:spAutoFit/>
          </a:bodyPr>
          <a:lstStyle/>
          <a:p>
            <a:pPr algn="r"/>
            <a:r>
              <a:rPr lang="en-US" sz="2400" dirty="0" smtClean="0"/>
              <a:t>Closer</a:t>
            </a:r>
            <a:br>
              <a:rPr lang="en-US" sz="2400" dirty="0" smtClean="0"/>
            </a:br>
            <a:r>
              <a:rPr lang="en-US" sz="2400" dirty="0" smtClean="0"/>
              <a:t>to zero</a:t>
            </a:r>
            <a:endParaRPr lang="en-US" sz="2400" dirty="0"/>
          </a:p>
        </p:txBody>
      </p:sp>
      <p:sp>
        <p:nvSpPr>
          <p:cNvPr id="13" name="Rectangle 12"/>
          <p:cNvSpPr/>
          <p:nvPr/>
        </p:nvSpPr>
        <p:spPr>
          <a:xfrm>
            <a:off x="5625577" y="1432774"/>
            <a:ext cx="2412289" cy="461665"/>
          </a:xfrm>
          <a:prstGeom prst="rect">
            <a:avLst/>
          </a:prstGeom>
        </p:spPr>
        <p:txBody>
          <a:bodyPr wrap="none">
            <a:spAutoFit/>
          </a:bodyPr>
          <a:lstStyle/>
          <a:p>
            <a:r>
              <a:rPr lang="en-US" sz="2400" dirty="0" smtClean="0">
                <a:solidFill>
                  <a:srgbClr val="0000FF"/>
                </a:solidFill>
              </a:rPr>
              <a:t>How it is encoded</a:t>
            </a:r>
            <a:endParaRPr lang="en-US" sz="2400" dirty="0">
              <a:solidFill>
                <a:srgbClr val="0000FF"/>
              </a:solidFill>
            </a:endParaRPr>
          </a:p>
        </p:txBody>
      </p:sp>
      <p:sp>
        <p:nvSpPr>
          <p:cNvPr id="14" name="Rectangle 13"/>
          <p:cNvSpPr/>
          <p:nvPr/>
        </p:nvSpPr>
        <p:spPr>
          <a:xfrm>
            <a:off x="1739347" y="1432774"/>
            <a:ext cx="2751775" cy="461665"/>
          </a:xfrm>
          <a:prstGeom prst="rect">
            <a:avLst/>
          </a:prstGeom>
        </p:spPr>
        <p:txBody>
          <a:bodyPr wrap="none">
            <a:spAutoFit/>
          </a:bodyPr>
          <a:lstStyle/>
          <a:p>
            <a:r>
              <a:rPr lang="en-US" sz="2400" dirty="0" smtClean="0">
                <a:solidFill>
                  <a:srgbClr val="FF0000"/>
                </a:solidFill>
              </a:rPr>
              <a:t>How it is interpreted</a:t>
            </a:r>
            <a:endParaRPr lang="en-US" sz="2400" dirty="0">
              <a:solidFill>
                <a:srgbClr val="FF0000"/>
              </a:solidFill>
            </a:endParaRPr>
          </a:p>
        </p:txBody>
      </p:sp>
      <p:sp>
        <p:nvSpPr>
          <p:cNvPr id="15" name="Rectangle 14"/>
          <p:cNvSpPr/>
          <p:nvPr/>
        </p:nvSpPr>
        <p:spPr>
          <a:xfrm>
            <a:off x="1280160" y="2011680"/>
            <a:ext cx="3429000" cy="4297680"/>
          </a:xfrm>
          <a:prstGeom prst="rect">
            <a:avLst/>
          </a:prstGeom>
          <a:solidFill>
            <a:srgbClr val="FF0000">
              <a:alpha val="15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704778" y="2011680"/>
            <a:ext cx="4439222" cy="4297680"/>
          </a:xfrm>
          <a:prstGeom prst="rect">
            <a:avLst/>
          </a:prstGeom>
          <a:solidFill>
            <a:schemeClr val="accent1">
              <a:lumMod val="20000"/>
              <a:lumOff val="80000"/>
              <a:alpha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Floating Point Encoding</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lstStyle/>
          <a:p>
            <a:endParaRPr lang="en-US" dirty="0" smtClean="0"/>
          </a:p>
          <a:p>
            <a:endParaRPr lang="en-US" dirty="0" smtClean="0"/>
          </a:p>
          <a:p>
            <a:endParaRPr lang="en-US" dirty="0" smtClean="0"/>
          </a:p>
          <a:p>
            <a:endParaRPr lang="en-US" dirty="0" smtClean="0"/>
          </a:p>
          <a:p>
            <a:pPr>
              <a:spcBef>
                <a:spcPts val="1800"/>
              </a:spcBef>
            </a:pPr>
            <a:r>
              <a:rPr lang="en-US" dirty="0" smtClean="0"/>
              <a:t>Note the implicit 1 in front of the </a:t>
            </a:r>
            <a:r>
              <a:rPr lang="en-US" dirty="0" err="1" smtClean="0"/>
              <a:t>Significand</a:t>
            </a:r>
            <a:endParaRPr lang="en-US" dirty="0" smtClean="0"/>
          </a:p>
          <a:p>
            <a:pPr lvl="1"/>
            <a:r>
              <a:rPr lang="en-US" dirty="0" smtClean="0"/>
              <a:t>Ex: </a:t>
            </a:r>
            <a:r>
              <a:rPr lang="en-US" dirty="0" smtClean="0">
                <a:solidFill>
                  <a:srgbClr val="FFC000"/>
                </a:solidFill>
              </a:rPr>
              <a:t>0</a:t>
            </a:r>
            <a:r>
              <a:rPr lang="en-US" dirty="0" smtClean="0">
                <a:solidFill>
                  <a:schemeClr val="accent1"/>
                </a:solidFill>
              </a:rPr>
              <a:t>011 1111 1</a:t>
            </a:r>
            <a:r>
              <a:rPr lang="en-US" dirty="0" smtClean="0">
                <a:solidFill>
                  <a:srgbClr val="C0504D"/>
                </a:solidFill>
              </a:rPr>
              <a:t>100 0000 0000 0000 0000 0000</a:t>
            </a:r>
            <a:r>
              <a:rPr lang="en-US" baseline="-25000" dirty="0" smtClean="0"/>
              <a:t>two</a:t>
            </a:r>
            <a:r>
              <a:rPr lang="en-US" dirty="0" smtClean="0"/>
              <a:t> is read as 1.1</a:t>
            </a:r>
            <a:r>
              <a:rPr lang="en-US" baseline="-25000" dirty="0" smtClean="0"/>
              <a:t>two</a:t>
            </a:r>
            <a:r>
              <a:rPr lang="en-US" dirty="0" smtClean="0"/>
              <a:t> = 1.5</a:t>
            </a:r>
            <a:r>
              <a:rPr lang="en-US" baseline="-25000" dirty="0" smtClean="0"/>
              <a:t>ten</a:t>
            </a:r>
            <a:r>
              <a:rPr lang="en-US" dirty="0" smtClean="0"/>
              <a:t>, NOT 0.1</a:t>
            </a:r>
            <a:r>
              <a:rPr lang="en-US" baseline="-25000" dirty="0" smtClean="0"/>
              <a:t>two</a:t>
            </a:r>
            <a:r>
              <a:rPr lang="en-US" dirty="0" smtClean="0"/>
              <a:t> = 0.5</a:t>
            </a:r>
            <a:r>
              <a:rPr lang="en-US" baseline="-25000" dirty="0" smtClean="0"/>
              <a:t>ten</a:t>
            </a:r>
            <a:r>
              <a:rPr lang="en-US" dirty="0" smtClean="0"/>
              <a:t> </a:t>
            </a:r>
          </a:p>
          <a:p>
            <a:pPr lvl="1"/>
            <a:r>
              <a:rPr lang="en-US" dirty="0" smtClean="0"/>
              <a:t>Gives us an extra bit of precision</a:t>
            </a:r>
          </a:p>
        </p:txBody>
      </p:sp>
      <p:sp>
        <p:nvSpPr>
          <p:cNvPr id="4" name="Date Placeholder 3"/>
          <p:cNvSpPr>
            <a:spLocks noGrp="1"/>
          </p:cNvSpPr>
          <p:nvPr>
            <p:ph type="dt" sz="half" idx="10"/>
          </p:nvPr>
        </p:nvSpPr>
        <p:spPr/>
        <p:txBody>
          <a:bodyPr/>
          <a:lstStyle/>
          <a:p>
            <a:r>
              <a:rPr lang="en-US" smtClean="0"/>
              <a:t>7/02/2012</a:t>
            </a:r>
            <a:endParaRPr lang="en-US"/>
          </a:p>
        </p:txBody>
      </p:sp>
      <p:sp>
        <p:nvSpPr>
          <p:cNvPr id="5" name="Footer Placeholder 4"/>
          <p:cNvSpPr>
            <a:spLocks noGrp="1"/>
          </p:cNvSpPr>
          <p:nvPr>
            <p:ph type="ftr" sz="quarter" idx="11"/>
          </p:nvPr>
        </p:nvSpPr>
        <p:spPr/>
        <p:txBody>
          <a:bodyPr/>
          <a:lstStyle/>
          <a:p>
            <a:r>
              <a:rPr lang="en-US" smtClean="0"/>
              <a:t>Summer 2012 --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19</a:t>
            </a:fld>
            <a:endParaRPr lang="en-US"/>
          </a:p>
        </p:txBody>
      </p:sp>
      <p:sp>
        <p:nvSpPr>
          <p:cNvPr id="26" name="Rectangle 21"/>
          <p:cNvSpPr>
            <a:spLocks noChangeArrowheads="1"/>
          </p:cNvSpPr>
          <p:nvPr/>
        </p:nvSpPr>
        <p:spPr bwMode="auto">
          <a:xfrm>
            <a:off x="0" y="3200400"/>
            <a:ext cx="9144000" cy="436658"/>
          </a:xfrm>
          <a:prstGeom prst="rect">
            <a:avLst/>
          </a:prstGeom>
          <a:noFill/>
          <a:ln w="12700">
            <a:noFill/>
            <a:miter lim="800000"/>
            <a:headEnd/>
            <a:tailEnd/>
          </a:ln>
        </p:spPr>
        <p:txBody>
          <a:bodyPr lIns="63500" tIns="25400" rIns="63500" bIns="25400">
            <a:spAutoFit/>
          </a:bodyPr>
          <a:lstStyle/>
          <a:p>
            <a:pPr marL="203200" indent="-203200" algn="ctr">
              <a:lnSpc>
                <a:spcPct val="75000"/>
              </a:lnSpc>
              <a:spcBef>
                <a:spcPct val="65000"/>
              </a:spcBef>
              <a:buSzPct val="100000"/>
            </a:pPr>
            <a:r>
              <a:rPr lang="en-US" sz="3200" b="1" dirty="0">
                <a:solidFill>
                  <a:schemeClr val="bg2"/>
                </a:solidFill>
              </a:rPr>
              <a:t> </a:t>
            </a:r>
            <a:r>
              <a:rPr lang="en-US" sz="3200" b="1" dirty="0"/>
              <a:t>(-1)</a:t>
            </a:r>
            <a:r>
              <a:rPr lang="en-US" sz="3200" b="1" baseline="30000" dirty="0">
                <a:solidFill>
                  <a:schemeClr val="accent6"/>
                </a:solidFill>
              </a:rPr>
              <a:t>S</a:t>
            </a:r>
            <a:r>
              <a:rPr lang="en-US" sz="3200" b="1" dirty="0"/>
              <a:t> x (1 . </a:t>
            </a:r>
            <a:r>
              <a:rPr lang="en-US" sz="3200" b="1" dirty="0" err="1">
                <a:solidFill>
                  <a:srgbClr val="C0504D"/>
                </a:solidFill>
              </a:rPr>
              <a:t>Significand</a:t>
            </a:r>
            <a:r>
              <a:rPr lang="en-US" sz="3200" b="1" dirty="0"/>
              <a:t>) x 2</a:t>
            </a:r>
            <a:r>
              <a:rPr lang="en-US" sz="3200" b="1" baseline="30000" dirty="0"/>
              <a:t>(</a:t>
            </a:r>
            <a:r>
              <a:rPr lang="en-US" sz="3200" b="1" baseline="30000" dirty="0">
                <a:solidFill>
                  <a:schemeClr val="accent1"/>
                </a:solidFill>
              </a:rPr>
              <a:t>Exponent</a:t>
            </a:r>
            <a:r>
              <a:rPr lang="en-US" sz="3200" b="1" baseline="30000" dirty="0"/>
              <a:t>-127</a:t>
            </a:r>
            <a:r>
              <a:rPr lang="en-US" sz="3200" b="1" baseline="30000" dirty="0" smtClean="0"/>
              <a:t>)</a:t>
            </a:r>
            <a:endParaRPr lang="en-US" sz="3200" b="1" dirty="0"/>
          </a:p>
        </p:txBody>
      </p:sp>
      <p:grpSp>
        <p:nvGrpSpPr>
          <p:cNvPr id="27" name="Group 26"/>
          <p:cNvGrpSpPr/>
          <p:nvPr/>
        </p:nvGrpSpPr>
        <p:grpSpPr>
          <a:xfrm>
            <a:off x="411480" y="1645920"/>
            <a:ext cx="8285041" cy="1293932"/>
            <a:chOff x="411480" y="2155368"/>
            <a:chExt cx="8285041" cy="1293932"/>
          </a:xfrm>
        </p:grpSpPr>
        <p:grpSp>
          <p:nvGrpSpPr>
            <p:cNvPr id="28" name="Group 13"/>
            <p:cNvGrpSpPr/>
            <p:nvPr/>
          </p:nvGrpSpPr>
          <p:grpSpPr>
            <a:xfrm>
              <a:off x="642259" y="2155368"/>
              <a:ext cx="8054262" cy="770712"/>
              <a:chOff x="642259" y="2155368"/>
              <a:chExt cx="8054262" cy="770712"/>
            </a:xfrm>
          </p:grpSpPr>
          <p:grpSp>
            <p:nvGrpSpPr>
              <p:cNvPr id="32" name="Group 31"/>
              <p:cNvGrpSpPr/>
              <p:nvPr/>
            </p:nvGrpSpPr>
            <p:grpSpPr>
              <a:xfrm>
                <a:off x="731520" y="2468880"/>
                <a:ext cx="7900416" cy="457200"/>
                <a:chOff x="914400" y="2468880"/>
                <a:chExt cx="7900416" cy="457200"/>
              </a:xfrm>
            </p:grpSpPr>
            <p:sp>
              <p:nvSpPr>
                <p:cNvPr id="36" name="Rectangle 35"/>
                <p:cNvSpPr/>
                <p:nvPr/>
              </p:nvSpPr>
              <p:spPr>
                <a:xfrm>
                  <a:off x="914400" y="2468880"/>
                  <a:ext cx="246888"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C000"/>
                      </a:solidFill>
                    </a:rPr>
                    <a:t>S</a:t>
                  </a:r>
                  <a:endParaRPr lang="en-US" sz="2800" b="1" dirty="0">
                    <a:solidFill>
                      <a:srgbClr val="FFC000"/>
                    </a:solidFill>
                  </a:endParaRPr>
                </a:p>
              </p:txBody>
            </p:sp>
            <p:sp>
              <p:nvSpPr>
                <p:cNvPr id="37" name="Rectangle 36"/>
                <p:cNvSpPr/>
                <p:nvPr/>
              </p:nvSpPr>
              <p:spPr>
                <a:xfrm>
                  <a:off x="1161288" y="2468880"/>
                  <a:ext cx="1975104"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accent1"/>
                      </a:solidFill>
                    </a:rPr>
                    <a:t>Exponent</a:t>
                  </a:r>
                  <a:endParaRPr lang="en-US" sz="2800" b="1" dirty="0">
                    <a:solidFill>
                      <a:schemeClr val="accent1"/>
                    </a:solidFill>
                  </a:endParaRPr>
                </a:p>
              </p:txBody>
            </p:sp>
            <p:sp>
              <p:nvSpPr>
                <p:cNvPr id="38" name="Rectangle 37"/>
                <p:cNvSpPr/>
                <p:nvPr/>
              </p:nvSpPr>
              <p:spPr>
                <a:xfrm>
                  <a:off x="3136392" y="2468880"/>
                  <a:ext cx="5678424"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C0504D"/>
                      </a:solidFill>
                    </a:rPr>
                    <a:t>Significand</a:t>
                  </a:r>
                  <a:endParaRPr lang="en-US" sz="2800" b="1" dirty="0">
                    <a:solidFill>
                      <a:srgbClr val="C0504D"/>
                    </a:solidFill>
                  </a:endParaRPr>
                </a:p>
              </p:txBody>
            </p:sp>
          </p:grpSp>
          <p:sp>
            <p:nvSpPr>
              <p:cNvPr id="33" name="TextBox 32"/>
              <p:cNvSpPr txBox="1"/>
              <p:nvPr/>
            </p:nvSpPr>
            <p:spPr>
              <a:xfrm>
                <a:off x="642259" y="2155369"/>
                <a:ext cx="761747" cy="400110"/>
              </a:xfrm>
              <a:prstGeom prst="rect">
                <a:avLst/>
              </a:prstGeom>
              <a:noFill/>
            </p:spPr>
            <p:txBody>
              <a:bodyPr wrap="none" rtlCol="0">
                <a:spAutoFit/>
              </a:bodyPr>
              <a:lstStyle/>
              <a:p>
                <a:r>
                  <a:rPr lang="en-US" sz="2000" dirty="0" smtClean="0"/>
                  <a:t>31 30</a:t>
                </a:r>
                <a:endParaRPr lang="en-US" sz="2000" dirty="0"/>
              </a:p>
            </p:txBody>
          </p:sp>
          <p:sp>
            <p:nvSpPr>
              <p:cNvPr id="34" name="TextBox 33"/>
              <p:cNvSpPr txBox="1"/>
              <p:nvPr/>
            </p:nvSpPr>
            <p:spPr>
              <a:xfrm>
                <a:off x="2590801" y="2155368"/>
                <a:ext cx="761747" cy="400110"/>
              </a:xfrm>
              <a:prstGeom prst="rect">
                <a:avLst/>
              </a:prstGeom>
              <a:noFill/>
            </p:spPr>
            <p:txBody>
              <a:bodyPr wrap="none" rtlCol="0">
                <a:spAutoFit/>
              </a:bodyPr>
              <a:lstStyle/>
              <a:p>
                <a:r>
                  <a:rPr lang="en-US" sz="2000" dirty="0" smtClean="0"/>
                  <a:t>23 22</a:t>
                </a:r>
                <a:endParaRPr lang="en-US" sz="2000" dirty="0"/>
              </a:p>
            </p:txBody>
          </p:sp>
          <p:sp>
            <p:nvSpPr>
              <p:cNvPr id="35" name="TextBox 34"/>
              <p:cNvSpPr txBox="1"/>
              <p:nvPr/>
            </p:nvSpPr>
            <p:spPr>
              <a:xfrm>
                <a:off x="8382011" y="2161902"/>
                <a:ext cx="314510" cy="400110"/>
              </a:xfrm>
              <a:prstGeom prst="rect">
                <a:avLst/>
              </a:prstGeom>
              <a:noFill/>
            </p:spPr>
            <p:txBody>
              <a:bodyPr wrap="none" rtlCol="0">
                <a:spAutoFit/>
              </a:bodyPr>
              <a:lstStyle/>
              <a:p>
                <a:r>
                  <a:rPr lang="en-US" sz="2000" dirty="0" smtClean="0"/>
                  <a:t>0</a:t>
                </a:r>
                <a:endParaRPr lang="en-US" sz="2000" dirty="0"/>
              </a:p>
            </p:txBody>
          </p:sp>
        </p:grpSp>
        <p:sp>
          <p:nvSpPr>
            <p:cNvPr id="29" name="TextBox 28"/>
            <p:cNvSpPr txBox="1"/>
            <p:nvPr/>
          </p:nvSpPr>
          <p:spPr>
            <a:xfrm>
              <a:off x="411480" y="2926080"/>
              <a:ext cx="886968" cy="523220"/>
            </a:xfrm>
            <a:prstGeom prst="rect">
              <a:avLst/>
            </a:prstGeom>
            <a:noFill/>
          </p:spPr>
          <p:txBody>
            <a:bodyPr wrap="none" rtlCol="0">
              <a:spAutoFit/>
            </a:bodyPr>
            <a:lstStyle/>
            <a:p>
              <a:pPr algn="ctr"/>
              <a:r>
                <a:rPr lang="en-US" sz="2800" b="1" dirty="0" smtClean="0"/>
                <a:t>1 bit</a:t>
              </a:r>
              <a:endParaRPr lang="en-US" sz="2800" b="1" dirty="0"/>
            </a:p>
          </p:txBody>
        </p:sp>
        <p:sp>
          <p:nvSpPr>
            <p:cNvPr id="30" name="TextBox 29"/>
            <p:cNvSpPr txBox="1"/>
            <p:nvPr/>
          </p:nvSpPr>
          <p:spPr>
            <a:xfrm>
              <a:off x="978408" y="2926080"/>
              <a:ext cx="1975104" cy="523220"/>
            </a:xfrm>
            <a:prstGeom prst="rect">
              <a:avLst/>
            </a:prstGeom>
            <a:noFill/>
          </p:spPr>
          <p:txBody>
            <a:bodyPr wrap="none" rtlCol="0">
              <a:spAutoFit/>
            </a:bodyPr>
            <a:lstStyle/>
            <a:p>
              <a:pPr algn="ctr"/>
              <a:r>
                <a:rPr lang="en-US" sz="2800" b="1" dirty="0" smtClean="0"/>
                <a:t>8 bits</a:t>
              </a:r>
              <a:endParaRPr lang="en-US" sz="2800" b="1" dirty="0"/>
            </a:p>
          </p:txBody>
        </p:sp>
        <p:sp>
          <p:nvSpPr>
            <p:cNvPr id="31" name="TextBox 30"/>
            <p:cNvSpPr txBox="1"/>
            <p:nvPr/>
          </p:nvSpPr>
          <p:spPr>
            <a:xfrm>
              <a:off x="2953512" y="2926080"/>
              <a:ext cx="5678424" cy="523220"/>
            </a:xfrm>
            <a:prstGeom prst="rect">
              <a:avLst/>
            </a:prstGeom>
            <a:noFill/>
          </p:spPr>
          <p:txBody>
            <a:bodyPr wrap="none" rtlCol="0">
              <a:spAutoFit/>
            </a:bodyPr>
            <a:lstStyle/>
            <a:p>
              <a:pPr algn="ctr"/>
              <a:r>
                <a:rPr lang="en-US" sz="2800" b="1" dirty="0" smtClean="0"/>
                <a:t>23 bits</a:t>
              </a:r>
              <a:endParaRPr lang="en-US" sz="2800" b="1" dirty="0"/>
            </a:p>
          </p:txBody>
        </p:sp>
      </p:grpSp>
      <p:cxnSp>
        <p:nvCxnSpPr>
          <p:cNvPr id="40" name="Straight Arrow Connector 39"/>
          <p:cNvCxnSpPr/>
          <p:nvPr/>
        </p:nvCxnSpPr>
        <p:spPr>
          <a:xfrm flipH="1" flipV="1">
            <a:off x="3048000" y="3474720"/>
            <a:ext cx="653144" cy="75111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Code on Piazza</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lnSpcReduction="10000"/>
          </a:bodyPr>
          <a:lstStyle/>
          <a:p>
            <a:r>
              <a:rPr lang="en-US" dirty="0" smtClean="0">
                <a:solidFill>
                  <a:srgbClr val="FF0000"/>
                </a:solidFill>
              </a:rPr>
              <a:t>Most questions on Piazza can be asked without posting code</a:t>
            </a:r>
          </a:p>
          <a:p>
            <a:r>
              <a:rPr lang="en-US" dirty="0" smtClean="0"/>
              <a:t>Show only </a:t>
            </a:r>
            <a:r>
              <a:rPr lang="en-US" i="1" dirty="0" smtClean="0"/>
              <a:t>relevant</a:t>
            </a:r>
            <a:r>
              <a:rPr lang="en-US" dirty="0" smtClean="0"/>
              <a:t> lines of code</a:t>
            </a:r>
          </a:p>
          <a:p>
            <a:pPr lvl="1"/>
            <a:r>
              <a:rPr lang="en-US" dirty="0" smtClean="0"/>
              <a:t>Posting an entire function is BAD</a:t>
            </a:r>
          </a:p>
          <a:p>
            <a:r>
              <a:rPr lang="en-US" dirty="0" smtClean="0"/>
              <a:t>Lecture examples, provided code, &amp; output/error messages OK</a:t>
            </a:r>
          </a:p>
          <a:p>
            <a:r>
              <a:rPr lang="en-US" dirty="0" smtClean="0"/>
              <a:t>Why do we care?</a:t>
            </a:r>
          </a:p>
          <a:p>
            <a:pPr lvl="1"/>
            <a:r>
              <a:rPr lang="en-US" dirty="0" smtClean="0"/>
              <a:t>Giving away answers prevents learning</a:t>
            </a:r>
          </a:p>
          <a:p>
            <a:pPr lvl="1"/>
            <a:r>
              <a:rPr lang="en-US" dirty="0" smtClean="0"/>
              <a:t>If copied, you are culpable as the </a:t>
            </a:r>
            <a:r>
              <a:rPr lang="en-US" i="1" dirty="0" smtClean="0"/>
              <a:t>enabler</a:t>
            </a:r>
          </a:p>
          <a:p>
            <a:pPr lvl="1"/>
            <a:r>
              <a:rPr lang="en-US" dirty="0" smtClean="0"/>
              <a:t>We are keeping track; could affect your P&amp;A grade</a:t>
            </a:r>
            <a:endParaRPr lang="en-US" dirty="0"/>
          </a:p>
        </p:txBody>
      </p:sp>
      <p:sp>
        <p:nvSpPr>
          <p:cNvPr id="4" name="Date Placeholder 3"/>
          <p:cNvSpPr>
            <a:spLocks noGrp="1"/>
          </p:cNvSpPr>
          <p:nvPr>
            <p:ph type="dt" sz="half" idx="10"/>
          </p:nvPr>
        </p:nvSpPr>
        <p:spPr/>
        <p:txBody>
          <a:bodyPr/>
          <a:lstStyle/>
          <a:p>
            <a:r>
              <a:rPr lang="en-US" smtClean="0"/>
              <a:t>7/02/2012</a:t>
            </a:r>
            <a:endParaRPr lang="en-US"/>
          </a:p>
        </p:txBody>
      </p:sp>
      <p:sp>
        <p:nvSpPr>
          <p:cNvPr id="5" name="Footer Placeholder 4"/>
          <p:cNvSpPr>
            <a:spLocks noGrp="1"/>
          </p:cNvSpPr>
          <p:nvPr>
            <p:ph type="ftr" sz="quarter" idx="11"/>
          </p:nvPr>
        </p:nvSpPr>
        <p:spPr/>
        <p:txBody>
          <a:bodyPr/>
          <a:lstStyle/>
          <a:p>
            <a:r>
              <a:rPr lang="en-US" smtClean="0"/>
              <a:t>Summer 2012 --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Agenda</a:t>
            </a:r>
            <a:endParaRPr lang="en-US" dirty="0">
              <a:solidFill>
                <a:schemeClr val="accent1"/>
              </a:solidFill>
            </a:endParaRPr>
          </a:p>
        </p:txBody>
      </p:sp>
      <p:sp>
        <p:nvSpPr>
          <p:cNvPr id="3" name="Content Placeholder 2"/>
          <p:cNvSpPr>
            <a:spLocks noGrp="1"/>
          </p:cNvSpPr>
          <p:nvPr>
            <p:ph idx="1"/>
          </p:nvPr>
        </p:nvSpPr>
        <p:spPr/>
        <p:txBody>
          <a:bodyPr/>
          <a:lstStyle/>
          <a:p>
            <a:r>
              <a:rPr lang="en-US" dirty="0" smtClean="0">
                <a:solidFill>
                  <a:schemeClr val="bg1">
                    <a:lumMod val="65000"/>
                  </a:schemeClr>
                </a:solidFill>
              </a:rPr>
              <a:t>Floating Point</a:t>
            </a:r>
          </a:p>
          <a:p>
            <a:r>
              <a:rPr lang="en-US" dirty="0" err="1" smtClean="0">
                <a:solidFill>
                  <a:srgbClr val="FF0000"/>
                </a:solidFill>
              </a:rPr>
              <a:t>Administrivia</a:t>
            </a:r>
            <a:endParaRPr lang="en-US" dirty="0" smtClean="0">
              <a:solidFill>
                <a:srgbClr val="FF0000"/>
              </a:solidFill>
            </a:endParaRPr>
          </a:p>
          <a:p>
            <a:r>
              <a:rPr lang="en-US" dirty="0" smtClean="0"/>
              <a:t>Floating Point Special Cases</a:t>
            </a:r>
          </a:p>
          <a:p>
            <a:r>
              <a:rPr lang="en-US" dirty="0" smtClean="0"/>
              <a:t>Performance</a:t>
            </a:r>
          </a:p>
          <a:p>
            <a:r>
              <a:rPr lang="en-US" dirty="0" smtClean="0">
                <a:solidFill>
                  <a:schemeClr val="bg1">
                    <a:lumMod val="65000"/>
                  </a:schemeClr>
                </a:solidFill>
              </a:rPr>
              <a:t>Bonus:  FP Conversion Practice</a:t>
            </a:r>
          </a:p>
          <a:p>
            <a:r>
              <a:rPr lang="en-US" dirty="0" smtClean="0">
                <a:solidFill>
                  <a:schemeClr val="bg1">
                    <a:lumMod val="65000"/>
                  </a:schemeClr>
                </a:solidFill>
              </a:rPr>
              <a:t>Bonus:  FP Casting Concerns</a:t>
            </a:r>
          </a:p>
          <a:p>
            <a:endParaRPr lang="en-US" dirty="0" smtClean="0">
              <a:solidFill>
                <a:schemeClr val="bg1">
                  <a:lumMod val="65000"/>
                </a:schemeClr>
              </a:solidFill>
            </a:endParaRPr>
          </a:p>
          <a:p>
            <a:endParaRPr lang="en-US" dirty="0"/>
          </a:p>
        </p:txBody>
      </p:sp>
      <p:sp>
        <p:nvSpPr>
          <p:cNvPr id="4" name="Date Placeholder 3"/>
          <p:cNvSpPr>
            <a:spLocks noGrp="1"/>
          </p:cNvSpPr>
          <p:nvPr>
            <p:ph type="dt" sz="half" idx="10"/>
          </p:nvPr>
        </p:nvSpPr>
        <p:spPr/>
        <p:txBody>
          <a:bodyPr/>
          <a:lstStyle/>
          <a:p>
            <a:r>
              <a:rPr lang="en-US" smtClean="0"/>
              <a:t>7/02/2012</a:t>
            </a:r>
            <a:endParaRPr lang="en-US"/>
          </a:p>
        </p:txBody>
      </p:sp>
      <p:sp>
        <p:nvSpPr>
          <p:cNvPr id="5" name="Footer Placeholder 4"/>
          <p:cNvSpPr>
            <a:spLocks noGrp="1"/>
          </p:cNvSpPr>
          <p:nvPr>
            <p:ph type="ftr" sz="quarter" idx="11"/>
          </p:nvPr>
        </p:nvSpPr>
        <p:spPr/>
        <p:txBody>
          <a:bodyPr/>
          <a:lstStyle/>
          <a:p>
            <a:r>
              <a:rPr lang="en-US" smtClean="0"/>
              <a:t>Summer 2012 --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Administrivia</a:t>
            </a:r>
            <a:endParaRPr lang="en-US" dirty="0">
              <a:solidFill>
                <a:schemeClr val="accent1"/>
              </a:solidFill>
            </a:endParaRPr>
          </a:p>
        </p:txBody>
      </p:sp>
      <p:sp>
        <p:nvSpPr>
          <p:cNvPr id="3" name="Content Placeholder 2"/>
          <p:cNvSpPr>
            <a:spLocks noGrp="1"/>
          </p:cNvSpPr>
          <p:nvPr>
            <p:ph idx="1"/>
          </p:nvPr>
        </p:nvSpPr>
        <p:spPr>
          <a:xfrm>
            <a:off x="457199" y="1600199"/>
            <a:ext cx="8229600" cy="4937760"/>
          </a:xfrm>
        </p:spPr>
        <p:txBody>
          <a:bodyPr/>
          <a:lstStyle/>
          <a:p>
            <a:r>
              <a:rPr lang="en-US" dirty="0" smtClean="0"/>
              <a:t>I will be sitting in on discussions today</a:t>
            </a:r>
          </a:p>
          <a:p>
            <a:pPr lvl="1"/>
            <a:r>
              <a:rPr lang="en-US" dirty="0" smtClean="0"/>
              <a:t>For TA critiques, so don’t mind me</a:t>
            </a:r>
          </a:p>
          <a:p>
            <a:r>
              <a:rPr lang="en-US" dirty="0" smtClean="0"/>
              <a:t>Project 1 due Sunday 7/8</a:t>
            </a:r>
          </a:p>
          <a:p>
            <a:r>
              <a:rPr lang="en-US" dirty="0" smtClean="0"/>
              <a:t>Midterm next Friday 7/13</a:t>
            </a:r>
          </a:p>
          <a:p>
            <a:pPr lvl="1"/>
            <a:r>
              <a:rPr lang="en-US" dirty="0" smtClean="0"/>
              <a:t>9am-12pm in 245 Li Ka </a:t>
            </a:r>
            <a:r>
              <a:rPr lang="en-US" dirty="0" err="1" smtClean="0"/>
              <a:t>Shing</a:t>
            </a:r>
            <a:endParaRPr lang="en-US" dirty="0" smtClean="0"/>
          </a:p>
          <a:p>
            <a:pPr lvl="1"/>
            <a:r>
              <a:rPr lang="en-US" dirty="0" smtClean="0"/>
              <a:t>One-sided, </a:t>
            </a:r>
            <a:r>
              <a:rPr lang="en-US" i="1" dirty="0" smtClean="0"/>
              <a:t>handwritten</a:t>
            </a:r>
            <a:r>
              <a:rPr lang="en-US" dirty="0" smtClean="0"/>
              <a:t> cheat sheet</a:t>
            </a:r>
          </a:p>
          <a:p>
            <a:pPr lvl="1"/>
            <a:r>
              <a:rPr lang="en-US" dirty="0" smtClean="0"/>
              <a:t>We will supply you with a Green Sheet</a:t>
            </a:r>
          </a:p>
          <a:p>
            <a:r>
              <a:rPr lang="en-US" dirty="0" smtClean="0"/>
              <a:t>Catch-up Lecture tomorrow</a:t>
            </a:r>
          </a:p>
        </p:txBody>
      </p:sp>
      <p:sp>
        <p:nvSpPr>
          <p:cNvPr id="4" name="Date Placeholder 3"/>
          <p:cNvSpPr>
            <a:spLocks noGrp="1"/>
          </p:cNvSpPr>
          <p:nvPr>
            <p:ph type="dt" sz="half" idx="10"/>
          </p:nvPr>
        </p:nvSpPr>
        <p:spPr/>
        <p:txBody>
          <a:bodyPr/>
          <a:lstStyle/>
          <a:p>
            <a:r>
              <a:rPr lang="en-US" smtClean="0"/>
              <a:t>7/02/2012</a:t>
            </a:r>
            <a:endParaRPr lang="en-US"/>
          </a:p>
        </p:txBody>
      </p:sp>
      <p:sp>
        <p:nvSpPr>
          <p:cNvPr id="5" name="Footer Placeholder 4"/>
          <p:cNvSpPr>
            <a:spLocks noGrp="1"/>
          </p:cNvSpPr>
          <p:nvPr>
            <p:ph type="ftr" sz="quarter" idx="11"/>
          </p:nvPr>
        </p:nvSpPr>
        <p:spPr/>
        <p:txBody>
          <a:bodyPr/>
          <a:lstStyle/>
          <a:p>
            <a:r>
              <a:rPr lang="en-US" smtClean="0"/>
              <a:t>Summer 2012 --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Agenda</a:t>
            </a:r>
            <a:endParaRPr lang="en-US" dirty="0">
              <a:solidFill>
                <a:schemeClr val="accent1"/>
              </a:solidFill>
            </a:endParaRPr>
          </a:p>
        </p:txBody>
      </p:sp>
      <p:sp>
        <p:nvSpPr>
          <p:cNvPr id="3" name="Content Placeholder 2"/>
          <p:cNvSpPr>
            <a:spLocks noGrp="1"/>
          </p:cNvSpPr>
          <p:nvPr>
            <p:ph idx="1"/>
          </p:nvPr>
        </p:nvSpPr>
        <p:spPr/>
        <p:txBody>
          <a:bodyPr/>
          <a:lstStyle/>
          <a:p>
            <a:r>
              <a:rPr lang="en-US" dirty="0" smtClean="0">
                <a:solidFill>
                  <a:schemeClr val="bg1">
                    <a:lumMod val="65000"/>
                  </a:schemeClr>
                </a:solidFill>
              </a:rPr>
              <a:t>Floating Point</a:t>
            </a:r>
          </a:p>
          <a:p>
            <a:r>
              <a:rPr lang="en-US" dirty="0" err="1" smtClean="0">
                <a:solidFill>
                  <a:schemeClr val="bg1">
                    <a:lumMod val="65000"/>
                  </a:schemeClr>
                </a:solidFill>
              </a:rPr>
              <a:t>Administrivia</a:t>
            </a:r>
            <a:endParaRPr lang="en-US" dirty="0" smtClean="0">
              <a:solidFill>
                <a:schemeClr val="bg1">
                  <a:lumMod val="65000"/>
                </a:schemeClr>
              </a:solidFill>
            </a:endParaRPr>
          </a:p>
          <a:p>
            <a:r>
              <a:rPr lang="en-US" dirty="0" smtClean="0">
                <a:solidFill>
                  <a:srgbClr val="FF0000"/>
                </a:solidFill>
              </a:rPr>
              <a:t>Floating Point Special Cases</a:t>
            </a:r>
          </a:p>
          <a:p>
            <a:r>
              <a:rPr lang="en-US" dirty="0" smtClean="0"/>
              <a:t>Performance</a:t>
            </a:r>
          </a:p>
          <a:p>
            <a:r>
              <a:rPr lang="en-US" dirty="0" smtClean="0">
                <a:solidFill>
                  <a:schemeClr val="bg1">
                    <a:lumMod val="65000"/>
                  </a:schemeClr>
                </a:solidFill>
              </a:rPr>
              <a:t>Bonus:  FP Conversion Practice</a:t>
            </a:r>
          </a:p>
          <a:p>
            <a:r>
              <a:rPr lang="en-US" dirty="0" smtClean="0">
                <a:solidFill>
                  <a:schemeClr val="bg1">
                    <a:lumMod val="65000"/>
                  </a:schemeClr>
                </a:solidFill>
              </a:rPr>
              <a:t>Bonus:  FP Casting Concerns</a:t>
            </a:r>
          </a:p>
          <a:p>
            <a:endParaRPr lang="en-US" dirty="0" smtClean="0">
              <a:solidFill>
                <a:schemeClr val="bg1">
                  <a:lumMod val="65000"/>
                </a:schemeClr>
              </a:solidFill>
            </a:endParaRPr>
          </a:p>
          <a:p>
            <a:endParaRPr lang="en-US" dirty="0"/>
          </a:p>
        </p:txBody>
      </p:sp>
      <p:sp>
        <p:nvSpPr>
          <p:cNvPr id="4" name="Date Placeholder 3"/>
          <p:cNvSpPr>
            <a:spLocks noGrp="1"/>
          </p:cNvSpPr>
          <p:nvPr>
            <p:ph type="dt" sz="half" idx="10"/>
          </p:nvPr>
        </p:nvSpPr>
        <p:spPr/>
        <p:txBody>
          <a:bodyPr/>
          <a:lstStyle/>
          <a:p>
            <a:r>
              <a:rPr lang="en-US" smtClean="0"/>
              <a:t>7/02/2012</a:t>
            </a:r>
            <a:endParaRPr lang="en-US"/>
          </a:p>
        </p:txBody>
      </p:sp>
      <p:sp>
        <p:nvSpPr>
          <p:cNvPr id="5" name="Footer Placeholder 4"/>
          <p:cNvSpPr>
            <a:spLocks noGrp="1"/>
          </p:cNvSpPr>
          <p:nvPr>
            <p:ph type="ftr" sz="quarter" idx="11"/>
          </p:nvPr>
        </p:nvSpPr>
        <p:spPr/>
        <p:txBody>
          <a:bodyPr/>
          <a:lstStyle/>
          <a:p>
            <a:r>
              <a:rPr lang="en-US" smtClean="0"/>
              <a:t>Summer 2012 --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85000"/>
              </a:lnSpc>
            </a:pPr>
            <a:r>
              <a:rPr lang="en-US" dirty="0" smtClean="0">
                <a:solidFill>
                  <a:schemeClr val="accent1"/>
                </a:solidFill>
              </a:rPr>
              <a:t>Representing Very Small Numbers</a:t>
            </a:r>
            <a:endParaRPr lang="en-US" dirty="0">
              <a:solidFill>
                <a:schemeClr val="accent1"/>
              </a:solidFill>
            </a:endParaRPr>
          </a:p>
        </p:txBody>
      </p:sp>
      <p:sp>
        <p:nvSpPr>
          <p:cNvPr id="3" name="Content Placeholder 2"/>
          <p:cNvSpPr>
            <a:spLocks noGrp="1"/>
          </p:cNvSpPr>
          <p:nvPr>
            <p:ph idx="1"/>
          </p:nvPr>
        </p:nvSpPr>
        <p:spPr>
          <a:xfrm>
            <a:off x="457199" y="1600200"/>
            <a:ext cx="8412480" cy="4937760"/>
          </a:xfrm>
        </p:spPr>
        <p:txBody>
          <a:bodyPr>
            <a:normAutofit lnSpcReduction="10000"/>
          </a:bodyPr>
          <a:lstStyle/>
          <a:p>
            <a:r>
              <a:rPr lang="en-US" dirty="0" smtClean="0"/>
              <a:t>But wait… what happened to zero?</a:t>
            </a:r>
          </a:p>
          <a:p>
            <a:pPr lvl="1"/>
            <a:r>
              <a:rPr lang="en-US" dirty="0" smtClean="0"/>
              <a:t>Using standard encoding 0x00000000 is 1.0×2</a:t>
            </a:r>
            <a:r>
              <a:rPr lang="en-US" baseline="30000" dirty="0" smtClean="0"/>
              <a:t>-127</a:t>
            </a:r>
            <a:r>
              <a:rPr lang="en-US" dirty="0" smtClean="0"/>
              <a:t>≠0</a:t>
            </a:r>
          </a:p>
          <a:p>
            <a:pPr lvl="1"/>
            <a:r>
              <a:rPr lang="en-US" i="1" dirty="0" smtClean="0">
                <a:solidFill>
                  <a:srgbClr val="FF0000"/>
                </a:solidFill>
              </a:rPr>
              <a:t>Special case:</a:t>
            </a:r>
            <a:r>
              <a:rPr lang="en-US" dirty="0" smtClean="0"/>
              <a:t>  </a:t>
            </a:r>
            <a:r>
              <a:rPr lang="en-US" dirty="0" smtClean="0">
                <a:solidFill>
                  <a:schemeClr val="accent1"/>
                </a:solidFill>
              </a:rPr>
              <a:t>Exp</a:t>
            </a:r>
            <a:r>
              <a:rPr lang="en-US" dirty="0" smtClean="0"/>
              <a:t> and </a:t>
            </a:r>
            <a:r>
              <a:rPr lang="en-US" dirty="0" smtClean="0">
                <a:solidFill>
                  <a:srgbClr val="C0504D"/>
                </a:solidFill>
              </a:rPr>
              <a:t>Sig</a:t>
            </a:r>
            <a:r>
              <a:rPr lang="en-US" dirty="0" smtClean="0"/>
              <a:t> all zeros = 0</a:t>
            </a:r>
          </a:p>
          <a:p>
            <a:pPr lvl="1"/>
            <a:r>
              <a:rPr lang="en-US" dirty="0" smtClean="0"/>
              <a:t>Two zeros!  But at least 0x00000000 = 0 like integers</a:t>
            </a:r>
          </a:p>
          <a:p>
            <a:pPr>
              <a:tabLst>
                <a:tab pos="2514600" algn="l"/>
                <a:tab pos="7035800" algn="l"/>
              </a:tabLst>
            </a:pPr>
            <a:r>
              <a:rPr lang="en-US" dirty="0" smtClean="0"/>
              <a:t>Numbers closest to 0:</a:t>
            </a:r>
          </a:p>
          <a:p>
            <a:pPr lvl="1">
              <a:tabLst>
                <a:tab pos="2514600" algn="l"/>
                <a:tab pos="7035800" algn="l"/>
              </a:tabLst>
            </a:pPr>
            <a:r>
              <a:rPr lang="en-US" dirty="0" smtClean="0"/>
              <a:t>a = 1.</a:t>
            </a:r>
            <a:r>
              <a:rPr lang="en-US" dirty="0" smtClean="0">
                <a:solidFill>
                  <a:srgbClr val="C0504D"/>
                </a:solidFill>
              </a:rPr>
              <a:t>0…0</a:t>
            </a:r>
            <a:r>
              <a:rPr lang="en-US" baseline="-25000" dirty="0" smtClean="0"/>
              <a:t>two</a:t>
            </a:r>
            <a:r>
              <a:rPr lang="en-US" dirty="0" smtClean="0"/>
              <a:t>×2</a:t>
            </a:r>
            <a:r>
              <a:rPr lang="en-US" baseline="30000" dirty="0" smtClean="0">
                <a:solidFill>
                  <a:schemeClr val="accent1"/>
                </a:solidFill>
              </a:rPr>
              <a:t>-126</a:t>
            </a:r>
            <a:r>
              <a:rPr lang="en-US" dirty="0" smtClean="0"/>
              <a:t> = 2</a:t>
            </a:r>
            <a:r>
              <a:rPr lang="en-US" baseline="30000" dirty="0" smtClean="0"/>
              <a:t>-126</a:t>
            </a:r>
          </a:p>
          <a:p>
            <a:pPr lvl="1">
              <a:tabLst>
                <a:tab pos="2514600" algn="l"/>
                <a:tab pos="7035800" algn="l"/>
              </a:tabLst>
            </a:pPr>
            <a:r>
              <a:rPr lang="en-US" dirty="0" smtClean="0"/>
              <a:t>b = 1.</a:t>
            </a:r>
            <a:r>
              <a:rPr lang="en-US" dirty="0" smtClean="0">
                <a:solidFill>
                  <a:srgbClr val="C0504D"/>
                </a:solidFill>
              </a:rPr>
              <a:t>0…01</a:t>
            </a:r>
            <a:r>
              <a:rPr lang="en-US" baseline="-25000" dirty="0" smtClean="0"/>
              <a:t>two</a:t>
            </a:r>
            <a:r>
              <a:rPr lang="en-US" dirty="0" smtClean="0"/>
              <a:t>×2</a:t>
            </a:r>
            <a:r>
              <a:rPr lang="en-US" baseline="30000" dirty="0" smtClean="0">
                <a:solidFill>
                  <a:schemeClr val="accent1"/>
                </a:solidFill>
              </a:rPr>
              <a:t>-126</a:t>
            </a:r>
            <a:r>
              <a:rPr lang="en-US" dirty="0" smtClean="0"/>
              <a:t> = 2</a:t>
            </a:r>
            <a:r>
              <a:rPr lang="en-US" baseline="30000" dirty="0" smtClean="0"/>
              <a:t>-126 </a:t>
            </a:r>
            <a:r>
              <a:rPr lang="en-US" dirty="0" smtClean="0"/>
              <a:t>+ 2</a:t>
            </a:r>
            <a:r>
              <a:rPr lang="en-US" baseline="30000" dirty="0" smtClean="0"/>
              <a:t>-149</a:t>
            </a:r>
          </a:p>
          <a:p>
            <a:pPr lvl="1">
              <a:tabLst>
                <a:tab pos="2514600" algn="l"/>
                <a:tab pos="7035800" algn="l"/>
              </a:tabLst>
            </a:pPr>
            <a:r>
              <a:rPr lang="en-US" dirty="0" smtClean="0"/>
              <a:t>Normalization and implicit 1 are to blame</a:t>
            </a:r>
          </a:p>
          <a:p>
            <a:pPr lvl="1">
              <a:tabLst>
                <a:tab pos="2514600" algn="l"/>
                <a:tab pos="7035800" algn="l"/>
              </a:tabLst>
            </a:pPr>
            <a:r>
              <a:rPr lang="en-US" i="1" dirty="0" smtClean="0"/>
              <a:t>Special case: </a:t>
            </a:r>
            <a:r>
              <a:rPr lang="en-US" i="1" dirty="0" smtClean="0">
                <a:solidFill>
                  <a:srgbClr val="FF0000"/>
                </a:solidFill>
              </a:rPr>
              <a:t> </a:t>
            </a:r>
            <a:r>
              <a:rPr lang="en-US" dirty="0" smtClean="0">
                <a:solidFill>
                  <a:schemeClr val="accent1"/>
                </a:solidFill>
              </a:rPr>
              <a:t>Exp</a:t>
            </a:r>
            <a:r>
              <a:rPr lang="en-US" dirty="0" smtClean="0"/>
              <a:t> = 0, </a:t>
            </a:r>
            <a:r>
              <a:rPr lang="en-US" dirty="0" smtClean="0">
                <a:solidFill>
                  <a:srgbClr val="C0504D"/>
                </a:solidFill>
              </a:rPr>
              <a:t>Sig</a:t>
            </a:r>
            <a:r>
              <a:rPr lang="en-US" dirty="0" smtClean="0"/>
              <a:t> ≠ 0 are </a:t>
            </a:r>
            <a:r>
              <a:rPr lang="en-US" dirty="0" err="1" smtClean="0">
                <a:solidFill>
                  <a:srgbClr val="FF0000"/>
                </a:solidFill>
              </a:rPr>
              <a:t>denorm</a:t>
            </a:r>
            <a:r>
              <a:rPr lang="en-US" dirty="0" smtClean="0">
                <a:solidFill>
                  <a:srgbClr val="FF0000"/>
                </a:solidFill>
              </a:rPr>
              <a:t> numbers</a:t>
            </a:r>
            <a:endParaRPr lang="en-US" b="1" dirty="0" smtClean="0">
              <a:solidFill>
                <a:srgbClr val="FF0000"/>
              </a:solidFill>
            </a:endParaRPr>
          </a:p>
          <a:p>
            <a:pPr lvl="1">
              <a:tabLst>
                <a:tab pos="2514600" algn="l"/>
                <a:tab pos="7035800" algn="l"/>
              </a:tabLst>
            </a:pPr>
            <a:endParaRPr lang="en-US" dirty="0" smtClean="0"/>
          </a:p>
        </p:txBody>
      </p:sp>
      <p:sp>
        <p:nvSpPr>
          <p:cNvPr id="4" name="Date Placeholder 3"/>
          <p:cNvSpPr>
            <a:spLocks noGrp="1"/>
          </p:cNvSpPr>
          <p:nvPr>
            <p:ph type="dt" sz="half" idx="10"/>
          </p:nvPr>
        </p:nvSpPr>
        <p:spPr/>
        <p:txBody>
          <a:bodyPr/>
          <a:lstStyle/>
          <a:p>
            <a:r>
              <a:rPr lang="en-US" smtClean="0"/>
              <a:t>7/02/2012</a:t>
            </a:r>
            <a:endParaRPr lang="en-US"/>
          </a:p>
        </p:txBody>
      </p:sp>
      <p:sp>
        <p:nvSpPr>
          <p:cNvPr id="5" name="Footer Placeholder 4"/>
          <p:cNvSpPr>
            <a:spLocks noGrp="1"/>
          </p:cNvSpPr>
          <p:nvPr>
            <p:ph type="ftr" sz="quarter" idx="11"/>
          </p:nvPr>
        </p:nvSpPr>
        <p:spPr/>
        <p:txBody>
          <a:bodyPr/>
          <a:lstStyle/>
          <a:p>
            <a:r>
              <a:rPr lang="en-US" smtClean="0"/>
              <a:t>Summer 2012 --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23</a:t>
            </a:fld>
            <a:endParaRPr lang="en-US"/>
          </a:p>
        </p:txBody>
      </p:sp>
      <p:grpSp>
        <p:nvGrpSpPr>
          <p:cNvPr id="59" name="Group 58"/>
          <p:cNvGrpSpPr/>
          <p:nvPr/>
        </p:nvGrpSpPr>
        <p:grpSpPr>
          <a:xfrm>
            <a:off x="5394960" y="3657600"/>
            <a:ext cx="3657600" cy="1155704"/>
            <a:chOff x="5212080" y="3931920"/>
            <a:chExt cx="3657600" cy="1155704"/>
          </a:xfrm>
        </p:grpSpPr>
        <p:grpSp>
          <p:nvGrpSpPr>
            <p:cNvPr id="17" name="Group 16"/>
            <p:cNvGrpSpPr/>
            <p:nvPr/>
          </p:nvGrpSpPr>
          <p:grpSpPr>
            <a:xfrm>
              <a:off x="5212080" y="3931920"/>
              <a:ext cx="3657600" cy="1155704"/>
              <a:chOff x="2243138" y="5397500"/>
              <a:chExt cx="3773488" cy="1155704"/>
            </a:xfrm>
          </p:grpSpPr>
          <p:grpSp>
            <p:nvGrpSpPr>
              <p:cNvPr id="18" name="Group 4"/>
              <p:cNvGrpSpPr>
                <a:grpSpLocks/>
              </p:cNvGrpSpPr>
              <p:nvPr/>
            </p:nvGrpSpPr>
            <p:grpSpPr bwMode="auto">
              <a:xfrm>
                <a:off x="2971800" y="5957888"/>
                <a:ext cx="381000" cy="152400"/>
                <a:chOff x="1968" y="3417"/>
                <a:chExt cx="240" cy="96"/>
              </a:xfrm>
            </p:grpSpPr>
            <p:sp>
              <p:nvSpPr>
                <p:cNvPr id="49" name="Line 5"/>
                <p:cNvSpPr>
                  <a:spLocks noChangeShapeType="1"/>
                </p:cNvSpPr>
                <p:nvPr/>
              </p:nvSpPr>
              <p:spPr bwMode="auto">
                <a:xfrm>
                  <a:off x="2208" y="3417"/>
                  <a:ext cx="0" cy="96"/>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0" name="Line 6"/>
                <p:cNvSpPr>
                  <a:spLocks noChangeShapeType="1"/>
                </p:cNvSpPr>
                <p:nvPr/>
              </p:nvSpPr>
              <p:spPr bwMode="auto">
                <a:xfrm>
                  <a:off x="2160" y="3417"/>
                  <a:ext cx="0" cy="96"/>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1" name="Line 7"/>
                <p:cNvSpPr>
                  <a:spLocks noChangeShapeType="1"/>
                </p:cNvSpPr>
                <p:nvPr/>
              </p:nvSpPr>
              <p:spPr bwMode="auto">
                <a:xfrm>
                  <a:off x="2112" y="3417"/>
                  <a:ext cx="0" cy="96"/>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2" name="Line 8"/>
                <p:cNvSpPr>
                  <a:spLocks noChangeShapeType="1"/>
                </p:cNvSpPr>
                <p:nvPr/>
              </p:nvSpPr>
              <p:spPr bwMode="auto">
                <a:xfrm>
                  <a:off x="2064" y="3417"/>
                  <a:ext cx="0" cy="96"/>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3" name="Line 9"/>
                <p:cNvSpPr>
                  <a:spLocks noChangeShapeType="1"/>
                </p:cNvSpPr>
                <p:nvPr/>
              </p:nvSpPr>
              <p:spPr bwMode="auto">
                <a:xfrm>
                  <a:off x="2016" y="3417"/>
                  <a:ext cx="0" cy="96"/>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54" name="Line 10"/>
                <p:cNvSpPr>
                  <a:spLocks noChangeShapeType="1"/>
                </p:cNvSpPr>
                <p:nvPr/>
              </p:nvSpPr>
              <p:spPr bwMode="auto">
                <a:xfrm>
                  <a:off x="1968" y="3417"/>
                  <a:ext cx="0" cy="96"/>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grpSp>
          <p:grpSp>
            <p:nvGrpSpPr>
              <p:cNvPr id="19" name="Group 11"/>
              <p:cNvGrpSpPr>
                <a:grpSpLocks/>
              </p:cNvGrpSpPr>
              <p:nvPr/>
            </p:nvGrpSpPr>
            <p:grpSpPr bwMode="auto">
              <a:xfrm>
                <a:off x="4724400" y="5957888"/>
                <a:ext cx="381000" cy="152400"/>
                <a:chOff x="3072" y="3417"/>
                <a:chExt cx="240" cy="96"/>
              </a:xfrm>
            </p:grpSpPr>
            <p:sp>
              <p:nvSpPr>
                <p:cNvPr id="43" name="Line 12"/>
                <p:cNvSpPr>
                  <a:spLocks noChangeShapeType="1"/>
                </p:cNvSpPr>
                <p:nvPr/>
              </p:nvSpPr>
              <p:spPr bwMode="auto">
                <a:xfrm>
                  <a:off x="3072" y="3417"/>
                  <a:ext cx="0" cy="96"/>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44" name="Line 13"/>
                <p:cNvSpPr>
                  <a:spLocks noChangeShapeType="1"/>
                </p:cNvSpPr>
                <p:nvPr/>
              </p:nvSpPr>
              <p:spPr bwMode="auto">
                <a:xfrm>
                  <a:off x="3120" y="3417"/>
                  <a:ext cx="0" cy="96"/>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45" name="Line 14"/>
                <p:cNvSpPr>
                  <a:spLocks noChangeShapeType="1"/>
                </p:cNvSpPr>
                <p:nvPr/>
              </p:nvSpPr>
              <p:spPr bwMode="auto">
                <a:xfrm>
                  <a:off x="3168" y="3417"/>
                  <a:ext cx="0" cy="96"/>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46" name="Line 15"/>
                <p:cNvSpPr>
                  <a:spLocks noChangeShapeType="1"/>
                </p:cNvSpPr>
                <p:nvPr/>
              </p:nvSpPr>
              <p:spPr bwMode="auto">
                <a:xfrm>
                  <a:off x="3216" y="3417"/>
                  <a:ext cx="0" cy="96"/>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47" name="Line 16"/>
                <p:cNvSpPr>
                  <a:spLocks noChangeShapeType="1"/>
                </p:cNvSpPr>
                <p:nvPr/>
              </p:nvSpPr>
              <p:spPr bwMode="auto">
                <a:xfrm>
                  <a:off x="3264" y="3417"/>
                  <a:ext cx="0" cy="96"/>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48" name="Line 17"/>
                <p:cNvSpPr>
                  <a:spLocks noChangeShapeType="1"/>
                </p:cNvSpPr>
                <p:nvPr/>
              </p:nvSpPr>
              <p:spPr bwMode="auto">
                <a:xfrm>
                  <a:off x="3312" y="3417"/>
                  <a:ext cx="0" cy="96"/>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grpSp>
          <p:sp>
            <p:nvSpPr>
              <p:cNvPr id="20" name="Line 19"/>
              <p:cNvSpPr>
                <a:spLocks noChangeShapeType="1"/>
              </p:cNvSpPr>
              <p:nvPr/>
            </p:nvSpPr>
            <p:spPr bwMode="auto">
              <a:xfrm>
                <a:off x="3429000" y="5957888"/>
                <a:ext cx="0" cy="152400"/>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grpSp>
            <p:nvGrpSpPr>
              <p:cNvPr id="21" name="Group 21"/>
              <p:cNvGrpSpPr>
                <a:grpSpLocks/>
              </p:cNvGrpSpPr>
              <p:nvPr/>
            </p:nvGrpSpPr>
            <p:grpSpPr bwMode="auto">
              <a:xfrm>
                <a:off x="4471989" y="5616577"/>
                <a:ext cx="357187" cy="493713"/>
                <a:chOff x="2913" y="3202"/>
                <a:chExt cx="225" cy="311"/>
              </a:xfrm>
            </p:grpSpPr>
            <p:sp>
              <p:nvSpPr>
                <p:cNvPr id="41" name="Line 22"/>
                <p:cNvSpPr>
                  <a:spLocks noChangeShapeType="1"/>
                </p:cNvSpPr>
                <p:nvPr/>
              </p:nvSpPr>
              <p:spPr bwMode="auto">
                <a:xfrm>
                  <a:off x="3024" y="3417"/>
                  <a:ext cx="0" cy="96"/>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42" name="Text Box 23"/>
                <p:cNvSpPr txBox="1">
                  <a:spLocks noChangeArrowheads="1"/>
                </p:cNvSpPr>
                <p:nvPr/>
              </p:nvSpPr>
              <p:spPr bwMode="auto">
                <a:xfrm>
                  <a:off x="2913" y="3202"/>
                  <a:ext cx="225" cy="291"/>
                </a:xfrm>
                <a:prstGeom prst="rect">
                  <a:avLst/>
                </a:prstGeom>
                <a:noFill/>
                <a:ln w="12700">
                  <a:noFill/>
                  <a:miter lim="800000"/>
                  <a:headEnd/>
                  <a:tailEnd/>
                </a:ln>
                <a:effectLst/>
              </p:spPr>
              <p:txBody>
                <a:bodyPr wrap="none">
                  <a:prstTxWarp prst="textNoShape">
                    <a:avLst/>
                  </a:prstTxWarp>
                  <a:spAutoFit/>
                </a:bodyPr>
                <a:lstStyle/>
                <a:p>
                  <a:r>
                    <a:rPr lang="en-US" sz="2400" dirty="0">
                      <a:solidFill>
                        <a:schemeClr val="tx1"/>
                      </a:solidFill>
                    </a:rPr>
                    <a:t>b</a:t>
                  </a:r>
                </a:p>
              </p:txBody>
            </p:sp>
          </p:grpSp>
          <p:grpSp>
            <p:nvGrpSpPr>
              <p:cNvPr id="22" name="Group 24"/>
              <p:cNvGrpSpPr>
                <a:grpSpLocks/>
              </p:cNvGrpSpPr>
              <p:nvPr/>
            </p:nvGrpSpPr>
            <p:grpSpPr bwMode="auto">
              <a:xfrm>
                <a:off x="4406907" y="5957899"/>
                <a:ext cx="342900" cy="461963"/>
                <a:chOff x="2872" y="3417"/>
                <a:chExt cx="216" cy="291"/>
              </a:xfrm>
            </p:grpSpPr>
            <p:sp>
              <p:nvSpPr>
                <p:cNvPr id="39" name="Line 25"/>
                <p:cNvSpPr>
                  <a:spLocks noChangeShapeType="1"/>
                </p:cNvSpPr>
                <p:nvPr/>
              </p:nvSpPr>
              <p:spPr bwMode="auto">
                <a:xfrm>
                  <a:off x="2976" y="3417"/>
                  <a:ext cx="0" cy="96"/>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sp>
              <p:nvSpPr>
                <p:cNvPr id="40" name="Text Box 26"/>
                <p:cNvSpPr txBox="1">
                  <a:spLocks noChangeArrowheads="1"/>
                </p:cNvSpPr>
                <p:nvPr/>
              </p:nvSpPr>
              <p:spPr bwMode="auto">
                <a:xfrm>
                  <a:off x="2872" y="3417"/>
                  <a:ext cx="216" cy="291"/>
                </a:xfrm>
                <a:prstGeom prst="rect">
                  <a:avLst/>
                </a:prstGeom>
                <a:noFill/>
                <a:ln w="12700">
                  <a:noFill/>
                  <a:miter lim="800000"/>
                  <a:headEnd/>
                  <a:tailEnd/>
                </a:ln>
                <a:effectLst/>
              </p:spPr>
              <p:txBody>
                <a:bodyPr wrap="none">
                  <a:prstTxWarp prst="textNoShape">
                    <a:avLst/>
                  </a:prstTxWarp>
                  <a:spAutoFit/>
                </a:bodyPr>
                <a:lstStyle/>
                <a:p>
                  <a:r>
                    <a:rPr lang="en-US" sz="2400" dirty="0">
                      <a:solidFill>
                        <a:schemeClr val="tx1"/>
                      </a:solidFill>
                    </a:rPr>
                    <a:t>a</a:t>
                  </a:r>
                </a:p>
              </p:txBody>
            </p:sp>
          </p:grpSp>
          <p:grpSp>
            <p:nvGrpSpPr>
              <p:cNvPr id="23" name="Group 27"/>
              <p:cNvGrpSpPr>
                <a:grpSpLocks/>
              </p:cNvGrpSpPr>
              <p:nvPr/>
            </p:nvGrpSpPr>
            <p:grpSpPr bwMode="auto">
              <a:xfrm>
                <a:off x="2243138" y="5748341"/>
                <a:ext cx="3773488" cy="804863"/>
                <a:chOff x="1413" y="3621"/>
                <a:chExt cx="2377" cy="507"/>
              </a:xfrm>
            </p:grpSpPr>
            <p:sp>
              <p:nvSpPr>
                <p:cNvPr id="30" name="Line 28"/>
                <p:cNvSpPr>
                  <a:spLocks noChangeShapeType="1"/>
                </p:cNvSpPr>
                <p:nvPr/>
              </p:nvSpPr>
              <p:spPr bwMode="auto">
                <a:xfrm>
                  <a:off x="2544" y="3753"/>
                  <a:ext cx="0" cy="96"/>
                </a:xfrm>
                <a:prstGeom prst="line">
                  <a:avLst/>
                </a:prstGeom>
                <a:noFill/>
                <a:ln w="38100">
                  <a:solidFill>
                    <a:schemeClr val="tx1"/>
                  </a:solidFill>
                  <a:round/>
                  <a:headEnd/>
                  <a:tailEnd/>
                </a:ln>
                <a:effectLst/>
              </p:spPr>
              <p:txBody>
                <a:bodyPr wrap="none" anchor="ctr">
                  <a:prstTxWarp prst="textNoShape">
                    <a:avLst/>
                  </a:prstTxWarp>
                </a:bodyPr>
                <a:lstStyle/>
                <a:p>
                  <a:endParaRPr lang="en-US"/>
                </a:p>
              </p:txBody>
            </p:sp>
            <p:sp>
              <p:nvSpPr>
                <p:cNvPr id="31" name="Text Box 29"/>
                <p:cNvSpPr txBox="1">
                  <a:spLocks noChangeArrowheads="1"/>
                </p:cNvSpPr>
                <p:nvPr/>
              </p:nvSpPr>
              <p:spPr bwMode="auto">
                <a:xfrm>
                  <a:off x="2447" y="3801"/>
                  <a:ext cx="241" cy="327"/>
                </a:xfrm>
                <a:prstGeom prst="rect">
                  <a:avLst/>
                </a:prstGeom>
                <a:noFill/>
                <a:ln w="12700">
                  <a:noFill/>
                  <a:miter lim="800000"/>
                  <a:headEnd/>
                  <a:tailEnd/>
                </a:ln>
                <a:effectLst/>
              </p:spPr>
              <p:txBody>
                <a:bodyPr wrap="none">
                  <a:prstTxWarp prst="textNoShape">
                    <a:avLst/>
                  </a:prstTxWarp>
                  <a:spAutoFit/>
                </a:bodyPr>
                <a:lstStyle/>
                <a:p>
                  <a:r>
                    <a:rPr lang="en-US" sz="2800" b="1">
                      <a:solidFill>
                        <a:schemeClr val="tx1"/>
                      </a:solidFill>
                    </a:rPr>
                    <a:t>0</a:t>
                  </a:r>
                </a:p>
              </p:txBody>
            </p:sp>
            <p:sp>
              <p:nvSpPr>
                <p:cNvPr id="32" name="Line 30"/>
                <p:cNvSpPr>
                  <a:spLocks noChangeShapeType="1"/>
                </p:cNvSpPr>
                <p:nvPr/>
              </p:nvSpPr>
              <p:spPr bwMode="auto">
                <a:xfrm>
                  <a:off x="1728" y="3801"/>
                  <a:ext cx="1680" cy="0"/>
                </a:xfrm>
                <a:prstGeom prst="line">
                  <a:avLst/>
                </a:prstGeom>
                <a:noFill/>
                <a:ln w="12700">
                  <a:solidFill>
                    <a:schemeClr val="tx1"/>
                  </a:solidFill>
                  <a:round/>
                  <a:headEnd type="triangle" w="med" len="med"/>
                  <a:tailEnd type="triangle" w="med" len="med"/>
                </a:ln>
                <a:effectLst/>
              </p:spPr>
              <p:txBody>
                <a:bodyPr wrap="none" anchor="ctr">
                  <a:prstTxWarp prst="textNoShape">
                    <a:avLst/>
                  </a:prstTxWarp>
                </a:bodyPr>
                <a:lstStyle/>
                <a:p>
                  <a:endParaRPr lang="en-US"/>
                </a:p>
              </p:txBody>
            </p:sp>
            <p:sp>
              <p:nvSpPr>
                <p:cNvPr id="33" name="Text Box 31"/>
                <p:cNvSpPr txBox="1">
                  <a:spLocks noChangeArrowheads="1"/>
                </p:cNvSpPr>
                <p:nvPr/>
              </p:nvSpPr>
              <p:spPr bwMode="auto">
                <a:xfrm>
                  <a:off x="3371" y="3621"/>
                  <a:ext cx="419" cy="330"/>
                </a:xfrm>
                <a:prstGeom prst="rect">
                  <a:avLst/>
                </a:prstGeom>
                <a:noFill/>
                <a:ln w="12700">
                  <a:noFill/>
                  <a:miter lim="800000"/>
                  <a:headEnd/>
                  <a:tailEnd/>
                </a:ln>
                <a:effectLst/>
              </p:spPr>
              <p:txBody>
                <a:bodyPr wrap="none">
                  <a:prstTxWarp prst="textNoShape">
                    <a:avLst/>
                  </a:prstTxWarp>
                  <a:spAutoFit/>
                </a:bodyPr>
                <a:lstStyle/>
                <a:p>
                  <a:r>
                    <a:rPr lang="en-US" sz="2800" b="1" dirty="0" smtClean="0">
                      <a:solidFill>
                        <a:schemeClr val="tx1"/>
                      </a:solidFill>
                    </a:rPr>
                    <a:t>+∞</a:t>
                  </a:r>
                  <a:endParaRPr lang="en-US" sz="2800" b="1" dirty="0">
                    <a:solidFill>
                      <a:schemeClr val="tx1"/>
                    </a:solidFill>
                  </a:endParaRPr>
                </a:p>
              </p:txBody>
            </p:sp>
            <p:sp>
              <p:nvSpPr>
                <p:cNvPr id="34" name="Text Box 32"/>
                <p:cNvSpPr txBox="1">
                  <a:spLocks noChangeArrowheads="1"/>
                </p:cNvSpPr>
                <p:nvPr/>
              </p:nvSpPr>
              <p:spPr bwMode="auto">
                <a:xfrm>
                  <a:off x="1413" y="3627"/>
                  <a:ext cx="376" cy="330"/>
                </a:xfrm>
                <a:prstGeom prst="rect">
                  <a:avLst/>
                </a:prstGeom>
                <a:noFill/>
                <a:ln w="12700">
                  <a:noFill/>
                  <a:miter lim="800000"/>
                  <a:headEnd/>
                  <a:tailEnd/>
                </a:ln>
                <a:effectLst/>
              </p:spPr>
              <p:txBody>
                <a:bodyPr wrap="none">
                  <a:prstTxWarp prst="textNoShape">
                    <a:avLst/>
                  </a:prstTxWarp>
                  <a:spAutoFit/>
                </a:bodyPr>
                <a:lstStyle/>
                <a:p>
                  <a:r>
                    <a:rPr lang="en-US" sz="2800" b="1" dirty="0" smtClean="0">
                      <a:solidFill>
                        <a:schemeClr val="tx1"/>
                      </a:solidFill>
                    </a:rPr>
                    <a:t>-∞</a:t>
                  </a:r>
                  <a:endParaRPr lang="en-US" sz="2800" b="1" dirty="0">
                    <a:solidFill>
                      <a:schemeClr val="tx1"/>
                    </a:solidFill>
                  </a:endParaRPr>
                </a:p>
              </p:txBody>
            </p:sp>
          </p:grpSp>
          <p:grpSp>
            <p:nvGrpSpPr>
              <p:cNvPr id="24" name="Group 37"/>
              <p:cNvGrpSpPr>
                <a:grpSpLocks/>
              </p:cNvGrpSpPr>
              <p:nvPr/>
            </p:nvGrpSpPr>
            <p:grpSpPr bwMode="auto">
              <a:xfrm>
                <a:off x="3505201" y="5397500"/>
                <a:ext cx="1052513" cy="863600"/>
                <a:chOff x="2208" y="3160"/>
                <a:chExt cx="663" cy="544"/>
              </a:xfrm>
            </p:grpSpPr>
            <p:sp>
              <p:nvSpPr>
                <p:cNvPr id="25" name="Line 39"/>
                <p:cNvSpPr>
                  <a:spLocks noChangeShapeType="1"/>
                </p:cNvSpPr>
                <p:nvPr/>
              </p:nvSpPr>
              <p:spPr bwMode="auto">
                <a:xfrm>
                  <a:off x="2208" y="3513"/>
                  <a:ext cx="0" cy="96"/>
                </a:xfrm>
                <a:prstGeom prst="line">
                  <a:avLst/>
                </a:prstGeom>
                <a:noFill/>
                <a:ln w="12700">
                  <a:solidFill>
                    <a:schemeClr val="tx1"/>
                  </a:solidFill>
                  <a:round/>
                  <a:headEnd/>
                  <a:tailEnd/>
                </a:ln>
                <a:effectLst/>
              </p:spPr>
              <p:txBody>
                <a:bodyPr wrap="none" anchor="ctr">
                  <a:prstTxWarp prst="textNoShape">
                    <a:avLst/>
                  </a:prstTxWarp>
                </a:bodyPr>
                <a:lstStyle/>
                <a:p>
                  <a:endParaRPr lang="en-US"/>
                </a:p>
              </p:txBody>
            </p:sp>
            <p:grpSp>
              <p:nvGrpSpPr>
                <p:cNvPr id="26" name="Group 41"/>
                <p:cNvGrpSpPr>
                  <a:grpSpLocks/>
                </p:cNvGrpSpPr>
                <p:nvPr/>
              </p:nvGrpSpPr>
              <p:grpSpPr bwMode="auto">
                <a:xfrm>
                  <a:off x="2230" y="3160"/>
                  <a:ext cx="641" cy="536"/>
                  <a:chOff x="2230" y="3160"/>
                  <a:chExt cx="641" cy="536"/>
                </a:xfrm>
              </p:grpSpPr>
              <p:sp>
                <p:nvSpPr>
                  <p:cNvPr id="28" name="Oval 42"/>
                  <p:cNvSpPr>
                    <a:spLocks noChangeArrowheads="1"/>
                  </p:cNvSpPr>
                  <p:nvPr/>
                </p:nvSpPr>
                <p:spPr bwMode="auto">
                  <a:xfrm>
                    <a:off x="2592" y="3408"/>
                    <a:ext cx="240" cy="288"/>
                  </a:xfrm>
                  <a:prstGeom prst="ellipse">
                    <a:avLst/>
                  </a:prstGeom>
                  <a:noFill/>
                  <a:ln w="28575">
                    <a:solidFill>
                      <a:srgbClr val="FF0000"/>
                    </a:solidFill>
                    <a:round/>
                    <a:headEnd/>
                    <a:tailEnd/>
                  </a:ln>
                  <a:effectLst/>
                </p:spPr>
                <p:txBody>
                  <a:bodyPr wrap="none" lIns="63500" tIns="25400" rIns="63500" bIns="25400" anchor="ctr">
                    <a:prstTxWarp prst="textNoShape">
                      <a:avLst/>
                    </a:prstTxWarp>
                    <a:spAutoFit/>
                  </a:bodyPr>
                  <a:lstStyle/>
                  <a:p>
                    <a:endParaRPr lang="en-US"/>
                  </a:p>
                </p:txBody>
              </p:sp>
              <p:sp>
                <p:nvSpPr>
                  <p:cNvPr id="29" name="Text Box 43"/>
                  <p:cNvSpPr txBox="1">
                    <a:spLocks noChangeArrowheads="1"/>
                  </p:cNvSpPr>
                  <p:nvPr/>
                </p:nvSpPr>
                <p:spPr bwMode="auto">
                  <a:xfrm>
                    <a:off x="2230" y="3160"/>
                    <a:ext cx="641" cy="265"/>
                  </a:xfrm>
                  <a:prstGeom prst="rect">
                    <a:avLst/>
                  </a:prstGeom>
                  <a:noFill/>
                  <a:ln w="12700">
                    <a:noFill/>
                    <a:miter lim="800000"/>
                    <a:headEnd/>
                    <a:tailEnd/>
                  </a:ln>
                  <a:effectLst/>
                </p:spPr>
                <p:txBody>
                  <a:bodyPr wrap="none" lIns="63500" tIns="25400" rIns="63500" bIns="25400">
                    <a:prstTxWarp prst="textNoShape">
                      <a:avLst/>
                    </a:prstTxWarp>
                    <a:spAutoFit/>
                  </a:bodyPr>
                  <a:lstStyle/>
                  <a:p>
                    <a:pPr>
                      <a:lnSpc>
                        <a:spcPct val="85000"/>
                      </a:lnSpc>
                      <a:spcBef>
                        <a:spcPct val="40000"/>
                      </a:spcBef>
                    </a:pPr>
                    <a:r>
                      <a:rPr lang="en-US" sz="2800" b="1" dirty="0">
                        <a:solidFill>
                          <a:srgbClr val="FF0000"/>
                        </a:solidFill>
                      </a:rPr>
                      <a:t>Gaps!</a:t>
                    </a:r>
                  </a:p>
                </p:txBody>
              </p:sp>
            </p:grpSp>
            <p:sp>
              <p:nvSpPr>
                <p:cNvPr id="27" name="Oval 45"/>
                <p:cNvSpPr>
                  <a:spLocks noChangeArrowheads="1"/>
                </p:cNvSpPr>
                <p:nvPr/>
              </p:nvSpPr>
              <p:spPr bwMode="auto">
                <a:xfrm>
                  <a:off x="2256" y="3416"/>
                  <a:ext cx="240" cy="288"/>
                </a:xfrm>
                <a:prstGeom prst="ellipse">
                  <a:avLst/>
                </a:prstGeom>
                <a:noFill/>
                <a:ln w="28575">
                  <a:solidFill>
                    <a:srgbClr val="FF0000"/>
                  </a:solidFill>
                  <a:round/>
                  <a:headEnd/>
                  <a:tailEnd/>
                </a:ln>
                <a:effectLst/>
              </p:spPr>
              <p:txBody>
                <a:bodyPr wrap="none" lIns="63500" tIns="25400" rIns="63500" bIns="25400" anchor="ctr">
                  <a:prstTxWarp prst="textNoShape">
                    <a:avLst/>
                  </a:prstTxWarp>
                  <a:spAutoFit/>
                </a:bodyPr>
                <a:lstStyle/>
                <a:p>
                  <a:endParaRPr lang="en-US"/>
                </a:p>
              </p:txBody>
            </p:sp>
          </p:grpSp>
        </p:grpSp>
        <p:cxnSp>
          <p:nvCxnSpPr>
            <p:cNvPr id="56" name="Straight Arrow Connector 55"/>
            <p:cNvCxnSpPr/>
            <p:nvPr/>
          </p:nvCxnSpPr>
          <p:spPr>
            <a:xfrm flipH="1">
              <a:off x="6727372" y="4256313"/>
              <a:ext cx="108857" cy="27214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7053946" y="4256309"/>
              <a:ext cx="141511" cy="27214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solidFill>
                  <a:schemeClr val="accent1"/>
                </a:solidFill>
              </a:rPr>
              <a:t>Denorm</a:t>
            </a:r>
            <a:r>
              <a:rPr lang="en-US" dirty="0" smtClean="0">
                <a:solidFill>
                  <a:schemeClr val="accent1"/>
                </a:solidFill>
              </a:rPr>
              <a:t> Numbers</a:t>
            </a:r>
            <a:endParaRPr lang="en-US" dirty="0"/>
          </a:p>
        </p:txBody>
      </p:sp>
      <p:sp>
        <p:nvSpPr>
          <p:cNvPr id="3" name="Content Placeholder 2"/>
          <p:cNvSpPr>
            <a:spLocks noGrp="1"/>
          </p:cNvSpPr>
          <p:nvPr>
            <p:ph idx="1"/>
          </p:nvPr>
        </p:nvSpPr>
        <p:spPr>
          <a:xfrm>
            <a:off x="457200" y="1600199"/>
            <a:ext cx="8229600" cy="4937760"/>
          </a:xfrm>
        </p:spPr>
        <p:txBody>
          <a:bodyPr/>
          <a:lstStyle/>
          <a:p>
            <a:r>
              <a:rPr lang="en-US" dirty="0" smtClean="0"/>
              <a:t>Short for “</a:t>
            </a:r>
            <a:r>
              <a:rPr lang="en-US" dirty="0" err="1" smtClean="0"/>
              <a:t>denormalized</a:t>
            </a:r>
            <a:r>
              <a:rPr lang="en-US" dirty="0" smtClean="0"/>
              <a:t> numbers”</a:t>
            </a:r>
          </a:p>
          <a:p>
            <a:pPr lvl="1"/>
            <a:r>
              <a:rPr lang="en-US" dirty="0" smtClean="0"/>
              <a:t>No leading 1</a:t>
            </a:r>
          </a:p>
          <a:p>
            <a:pPr lvl="1"/>
            <a:r>
              <a:rPr lang="en-US" dirty="0" smtClean="0"/>
              <a:t>Careful!  </a:t>
            </a:r>
            <a:r>
              <a:rPr lang="en-US" dirty="0" smtClean="0">
                <a:solidFill>
                  <a:srgbClr val="FF0000"/>
                </a:solidFill>
              </a:rPr>
              <a:t>Implicit exponent is -126 </a:t>
            </a:r>
            <a:r>
              <a:rPr lang="en-US" dirty="0" smtClean="0"/>
              <a:t>even though Exp = 0x00 (not -127)</a:t>
            </a:r>
          </a:p>
          <a:p>
            <a:r>
              <a:rPr lang="en-US" dirty="0" smtClean="0"/>
              <a:t>Now what do the gaps look like?</a:t>
            </a:r>
          </a:p>
          <a:p>
            <a:pPr lvl="1"/>
            <a:r>
              <a:rPr lang="en-US" dirty="0" smtClean="0"/>
              <a:t>Smallest norm: </a:t>
            </a:r>
            <a:r>
              <a:rPr lang="en-US" dirty="0" smtClean="0">
                <a:solidFill>
                  <a:srgbClr val="FFC000"/>
                </a:solidFill>
              </a:rPr>
              <a:t>±</a:t>
            </a:r>
            <a:r>
              <a:rPr lang="en-US" dirty="0" smtClean="0"/>
              <a:t> 1.</a:t>
            </a:r>
            <a:r>
              <a:rPr lang="en-US" dirty="0" smtClean="0">
                <a:solidFill>
                  <a:srgbClr val="C0504D"/>
                </a:solidFill>
              </a:rPr>
              <a:t>0…0</a:t>
            </a:r>
            <a:r>
              <a:rPr lang="en-US" baseline="-25000" dirty="0" smtClean="0"/>
              <a:t>two</a:t>
            </a:r>
            <a:r>
              <a:rPr lang="en-US" dirty="0" smtClean="0"/>
              <a:t>×2</a:t>
            </a:r>
            <a:r>
              <a:rPr lang="en-US" baseline="30000" dirty="0" smtClean="0">
                <a:solidFill>
                  <a:schemeClr val="accent1"/>
                </a:solidFill>
              </a:rPr>
              <a:t>-126</a:t>
            </a:r>
            <a:r>
              <a:rPr lang="en-US" dirty="0" smtClean="0"/>
              <a:t> = </a:t>
            </a:r>
            <a:r>
              <a:rPr lang="en-US" dirty="0" smtClean="0">
                <a:solidFill>
                  <a:srgbClr val="FFC000"/>
                </a:solidFill>
              </a:rPr>
              <a:t>±</a:t>
            </a:r>
            <a:r>
              <a:rPr lang="en-US" dirty="0" smtClean="0"/>
              <a:t> 2</a:t>
            </a:r>
            <a:r>
              <a:rPr lang="en-US" baseline="30000" dirty="0" smtClean="0"/>
              <a:t>-126</a:t>
            </a:r>
          </a:p>
          <a:p>
            <a:pPr lvl="1"/>
            <a:r>
              <a:rPr lang="en-US" dirty="0" smtClean="0"/>
              <a:t>Largest </a:t>
            </a:r>
            <a:r>
              <a:rPr lang="en-US" dirty="0" err="1" smtClean="0"/>
              <a:t>denorm</a:t>
            </a:r>
            <a:r>
              <a:rPr lang="en-US" dirty="0" smtClean="0"/>
              <a:t>: </a:t>
            </a:r>
            <a:r>
              <a:rPr lang="en-US" dirty="0" smtClean="0">
                <a:solidFill>
                  <a:srgbClr val="FFC000"/>
                </a:solidFill>
              </a:rPr>
              <a:t>±</a:t>
            </a:r>
            <a:r>
              <a:rPr lang="en-US" dirty="0" smtClean="0"/>
              <a:t> 0.</a:t>
            </a:r>
            <a:r>
              <a:rPr lang="en-US" dirty="0" smtClean="0">
                <a:solidFill>
                  <a:srgbClr val="C0504D"/>
                </a:solidFill>
              </a:rPr>
              <a:t>1…1</a:t>
            </a:r>
            <a:r>
              <a:rPr lang="en-US" baseline="-25000" dirty="0" smtClean="0"/>
              <a:t>two</a:t>
            </a:r>
            <a:r>
              <a:rPr lang="en-US" dirty="0" smtClean="0"/>
              <a:t>×2</a:t>
            </a:r>
            <a:r>
              <a:rPr lang="en-US" baseline="30000" dirty="0" smtClean="0">
                <a:solidFill>
                  <a:srgbClr val="FF0000"/>
                </a:solidFill>
              </a:rPr>
              <a:t>-126</a:t>
            </a:r>
            <a:r>
              <a:rPr lang="en-US" dirty="0" smtClean="0"/>
              <a:t> = </a:t>
            </a:r>
            <a:r>
              <a:rPr lang="en-US" dirty="0" smtClean="0">
                <a:solidFill>
                  <a:srgbClr val="FFC000"/>
                </a:solidFill>
              </a:rPr>
              <a:t>±</a:t>
            </a:r>
            <a:r>
              <a:rPr lang="en-US" dirty="0" smtClean="0"/>
              <a:t> (2</a:t>
            </a:r>
            <a:r>
              <a:rPr lang="en-US" baseline="30000" dirty="0" smtClean="0"/>
              <a:t>-126</a:t>
            </a:r>
            <a:r>
              <a:rPr lang="en-US" dirty="0" smtClean="0"/>
              <a:t> – 2</a:t>
            </a:r>
            <a:r>
              <a:rPr lang="en-US" baseline="30000" dirty="0" smtClean="0"/>
              <a:t>-149</a:t>
            </a:r>
            <a:r>
              <a:rPr lang="en-US" dirty="0" smtClean="0"/>
              <a:t>)</a:t>
            </a:r>
            <a:endParaRPr lang="en-US" baseline="30000" dirty="0" smtClean="0"/>
          </a:p>
          <a:p>
            <a:pPr lvl="1"/>
            <a:r>
              <a:rPr lang="en-US" dirty="0" smtClean="0"/>
              <a:t>Smallest </a:t>
            </a:r>
            <a:r>
              <a:rPr lang="en-US" dirty="0" err="1" smtClean="0"/>
              <a:t>denorm</a:t>
            </a:r>
            <a:r>
              <a:rPr lang="en-US" dirty="0" smtClean="0"/>
              <a:t>: </a:t>
            </a:r>
            <a:r>
              <a:rPr lang="en-US" dirty="0" smtClean="0">
                <a:solidFill>
                  <a:srgbClr val="FFC000"/>
                </a:solidFill>
              </a:rPr>
              <a:t>±</a:t>
            </a:r>
            <a:r>
              <a:rPr lang="en-US" dirty="0" smtClean="0"/>
              <a:t> </a:t>
            </a:r>
            <a:r>
              <a:rPr lang="en-US" dirty="0" smtClean="0">
                <a:solidFill>
                  <a:srgbClr val="FF0000"/>
                </a:solidFill>
              </a:rPr>
              <a:t>0</a:t>
            </a:r>
            <a:r>
              <a:rPr lang="en-US" dirty="0" smtClean="0"/>
              <a:t>.</a:t>
            </a:r>
            <a:r>
              <a:rPr lang="en-US" dirty="0" smtClean="0">
                <a:solidFill>
                  <a:srgbClr val="C0504D"/>
                </a:solidFill>
              </a:rPr>
              <a:t>0…01</a:t>
            </a:r>
            <a:r>
              <a:rPr lang="en-US" baseline="-25000" dirty="0" smtClean="0"/>
              <a:t>two</a:t>
            </a:r>
            <a:r>
              <a:rPr lang="en-US" dirty="0" smtClean="0"/>
              <a:t>×2</a:t>
            </a:r>
            <a:r>
              <a:rPr lang="en-US" baseline="30000" dirty="0" smtClean="0">
                <a:solidFill>
                  <a:srgbClr val="FF0000"/>
                </a:solidFill>
              </a:rPr>
              <a:t>-126</a:t>
            </a:r>
            <a:r>
              <a:rPr lang="en-US" dirty="0" smtClean="0"/>
              <a:t> = </a:t>
            </a:r>
            <a:r>
              <a:rPr lang="en-US" dirty="0" smtClean="0">
                <a:solidFill>
                  <a:srgbClr val="FFC000"/>
                </a:solidFill>
              </a:rPr>
              <a:t>±</a:t>
            </a:r>
            <a:r>
              <a:rPr lang="en-US" dirty="0" smtClean="0"/>
              <a:t> 2</a:t>
            </a:r>
            <a:r>
              <a:rPr lang="en-US" baseline="30000" dirty="0" smtClean="0"/>
              <a:t>-149</a:t>
            </a:r>
          </a:p>
          <a:p>
            <a:pPr lvl="1"/>
            <a:endParaRPr lang="en-US" dirty="0"/>
          </a:p>
        </p:txBody>
      </p:sp>
      <p:sp>
        <p:nvSpPr>
          <p:cNvPr id="4" name="Date Placeholder 3"/>
          <p:cNvSpPr>
            <a:spLocks noGrp="1"/>
          </p:cNvSpPr>
          <p:nvPr>
            <p:ph type="dt" sz="half" idx="10"/>
          </p:nvPr>
        </p:nvSpPr>
        <p:spPr/>
        <p:txBody>
          <a:bodyPr/>
          <a:lstStyle/>
          <a:p>
            <a:r>
              <a:rPr lang="en-US" smtClean="0"/>
              <a:t>7/02/2012</a:t>
            </a:r>
            <a:endParaRPr lang="en-US"/>
          </a:p>
        </p:txBody>
      </p:sp>
      <p:sp>
        <p:nvSpPr>
          <p:cNvPr id="5" name="Footer Placeholder 4"/>
          <p:cNvSpPr>
            <a:spLocks noGrp="1"/>
          </p:cNvSpPr>
          <p:nvPr>
            <p:ph type="ftr" sz="quarter" idx="11"/>
          </p:nvPr>
        </p:nvSpPr>
        <p:spPr/>
        <p:txBody>
          <a:bodyPr/>
          <a:lstStyle/>
          <a:p>
            <a:r>
              <a:rPr lang="en-US" smtClean="0"/>
              <a:t>Summer 2012 --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24</a:t>
            </a:fld>
            <a:endParaRPr lang="en-US"/>
          </a:p>
        </p:txBody>
      </p:sp>
      <p:grpSp>
        <p:nvGrpSpPr>
          <p:cNvPr id="17" name="Group 16"/>
          <p:cNvGrpSpPr/>
          <p:nvPr/>
        </p:nvGrpSpPr>
        <p:grpSpPr>
          <a:xfrm>
            <a:off x="7086601" y="4136573"/>
            <a:ext cx="1648095" cy="587827"/>
            <a:chOff x="7086601" y="4136573"/>
            <a:chExt cx="1648095" cy="587827"/>
          </a:xfrm>
        </p:grpSpPr>
        <p:cxnSp>
          <p:nvCxnSpPr>
            <p:cNvPr id="10" name="Straight Arrow Connector 9"/>
            <p:cNvCxnSpPr/>
            <p:nvPr/>
          </p:nvCxnSpPr>
          <p:spPr>
            <a:xfrm flipH="1" flipV="1">
              <a:off x="7086601" y="4343400"/>
              <a:ext cx="664028" cy="1088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7195457" y="4354286"/>
              <a:ext cx="566057" cy="37011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728856" y="4136573"/>
              <a:ext cx="1005840" cy="400110"/>
            </a:xfrm>
            <a:prstGeom prst="rect">
              <a:avLst/>
            </a:prstGeom>
            <a:noFill/>
          </p:spPr>
          <p:txBody>
            <a:bodyPr wrap="square" rtlCol="0">
              <a:spAutoFit/>
            </a:bodyPr>
            <a:lstStyle/>
            <a:p>
              <a:r>
                <a:rPr lang="en-US" sz="2000" dirty="0" smtClean="0">
                  <a:solidFill>
                    <a:srgbClr val="FF0000"/>
                  </a:solidFill>
                </a:rPr>
                <a:t>No gap</a:t>
              </a:r>
              <a:endParaRPr lang="en-US" sz="2000" dirty="0">
                <a:solidFill>
                  <a:srgbClr val="FF0000"/>
                </a:solidFill>
              </a:endParaRPr>
            </a:p>
          </p:txBody>
        </p:sp>
      </p:grpSp>
      <p:grpSp>
        <p:nvGrpSpPr>
          <p:cNvPr id="20" name="Group 19"/>
          <p:cNvGrpSpPr/>
          <p:nvPr/>
        </p:nvGrpSpPr>
        <p:grpSpPr>
          <a:xfrm>
            <a:off x="7358743" y="5649686"/>
            <a:ext cx="1611083" cy="892944"/>
            <a:chOff x="7358743" y="5649686"/>
            <a:chExt cx="1611083" cy="892944"/>
          </a:xfrm>
        </p:grpSpPr>
        <p:sp>
          <p:nvSpPr>
            <p:cNvPr id="14" name="TextBox 13"/>
            <p:cNvSpPr txBox="1"/>
            <p:nvPr/>
          </p:nvSpPr>
          <p:spPr>
            <a:xfrm>
              <a:off x="7598226" y="5834744"/>
              <a:ext cx="1371600" cy="707886"/>
            </a:xfrm>
            <a:prstGeom prst="rect">
              <a:avLst/>
            </a:prstGeom>
            <a:noFill/>
          </p:spPr>
          <p:txBody>
            <a:bodyPr wrap="square" rtlCol="0">
              <a:spAutoFit/>
            </a:bodyPr>
            <a:lstStyle/>
            <a:p>
              <a:r>
                <a:rPr lang="en-US" sz="2000" dirty="0" smtClean="0">
                  <a:solidFill>
                    <a:srgbClr val="FF0000"/>
                  </a:solidFill>
                </a:rPr>
                <a:t>So much</a:t>
              </a:r>
              <a:br>
                <a:rPr lang="en-US" sz="2000" dirty="0" smtClean="0">
                  <a:solidFill>
                    <a:srgbClr val="FF0000"/>
                  </a:solidFill>
                </a:rPr>
              </a:br>
              <a:r>
                <a:rPr lang="en-US" sz="2000" dirty="0" smtClean="0">
                  <a:solidFill>
                    <a:srgbClr val="FF0000"/>
                  </a:solidFill>
                </a:rPr>
                <a:t>closer to 0</a:t>
              </a:r>
              <a:endParaRPr lang="en-US" sz="2000" dirty="0">
                <a:solidFill>
                  <a:srgbClr val="FF0000"/>
                </a:solidFill>
              </a:endParaRPr>
            </a:p>
          </p:txBody>
        </p:sp>
        <p:cxnSp>
          <p:nvCxnSpPr>
            <p:cNvPr id="19" name="Straight Arrow Connector 18"/>
            <p:cNvCxnSpPr/>
            <p:nvPr/>
          </p:nvCxnSpPr>
          <p:spPr>
            <a:xfrm flipH="1" flipV="1">
              <a:off x="7358743" y="5649686"/>
              <a:ext cx="293914" cy="304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Other Special Cases</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lnSpcReduction="10000"/>
          </a:bodyPr>
          <a:lstStyle/>
          <a:p>
            <a:pPr>
              <a:tabLst>
                <a:tab pos="2514600" algn="l"/>
                <a:tab pos="7035800" algn="l"/>
              </a:tabLst>
            </a:pPr>
            <a:r>
              <a:rPr lang="en-US" dirty="0" smtClean="0">
                <a:solidFill>
                  <a:schemeClr val="accent1"/>
                </a:solidFill>
              </a:rPr>
              <a:t>Exp</a:t>
            </a:r>
            <a:r>
              <a:rPr lang="en-US" dirty="0" smtClean="0"/>
              <a:t> = 0xFF, </a:t>
            </a:r>
            <a:r>
              <a:rPr lang="en-US" dirty="0" smtClean="0">
                <a:solidFill>
                  <a:schemeClr val="accent2"/>
                </a:solidFill>
              </a:rPr>
              <a:t>Sig</a:t>
            </a:r>
            <a:r>
              <a:rPr lang="en-US" dirty="0" smtClean="0"/>
              <a:t> = 0:  </a:t>
            </a:r>
            <a:r>
              <a:rPr lang="en-US" dirty="0" smtClean="0">
                <a:solidFill>
                  <a:srgbClr val="FF0000"/>
                </a:solidFill>
              </a:rPr>
              <a:t>± ∞</a:t>
            </a:r>
          </a:p>
          <a:p>
            <a:pPr lvl="1">
              <a:tabLst>
                <a:tab pos="2514600" algn="l"/>
                <a:tab pos="7035800" algn="l"/>
              </a:tabLst>
            </a:pPr>
            <a:r>
              <a:rPr lang="en-US" dirty="0" smtClean="0"/>
              <a:t>e.g.  division by 0</a:t>
            </a:r>
          </a:p>
          <a:p>
            <a:pPr lvl="1">
              <a:tabLst>
                <a:tab pos="2514600" algn="l"/>
                <a:tab pos="7035800" algn="l"/>
              </a:tabLst>
            </a:pPr>
            <a:r>
              <a:rPr lang="en-US" dirty="0" smtClean="0"/>
              <a:t>Still work in comparisons</a:t>
            </a:r>
          </a:p>
          <a:p>
            <a:pPr>
              <a:tabLst>
                <a:tab pos="2514600" algn="l"/>
                <a:tab pos="7035800" algn="l"/>
              </a:tabLst>
            </a:pPr>
            <a:r>
              <a:rPr lang="en-US" dirty="0" smtClean="0">
                <a:solidFill>
                  <a:schemeClr val="accent1"/>
                </a:solidFill>
              </a:rPr>
              <a:t>Exp</a:t>
            </a:r>
            <a:r>
              <a:rPr lang="en-US" dirty="0" smtClean="0"/>
              <a:t> = 0xFF, </a:t>
            </a:r>
            <a:r>
              <a:rPr lang="en-US" dirty="0" smtClean="0">
                <a:solidFill>
                  <a:schemeClr val="accent2"/>
                </a:solidFill>
              </a:rPr>
              <a:t>Sig</a:t>
            </a:r>
            <a:r>
              <a:rPr lang="en-US" dirty="0" smtClean="0"/>
              <a:t> ≠ 0:  Not a Number (</a:t>
            </a:r>
            <a:r>
              <a:rPr lang="en-US" dirty="0" err="1" smtClean="0">
                <a:solidFill>
                  <a:srgbClr val="FF0000"/>
                </a:solidFill>
              </a:rPr>
              <a:t>NaN</a:t>
            </a:r>
            <a:r>
              <a:rPr lang="en-US" dirty="0" smtClean="0"/>
              <a:t>)</a:t>
            </a:r>
          </a:p>
          <a:p>
            <a:pPr lvl="1">
              <a:tabLst>
                <a:tab pos="2514600" algn="l"/>
                <a:tab pos="7035800" algn="l"/>
              </a:tabLst>
            </a:pPr>
            <a:r>
              <a:rPr lang="en-US" dirty="0" smtClean="0"/>
              <a:t>e.g.  square root of negative number, 0/0, ∞–∞</a:t>
            </a:r>
          </a:p>
          <a:p>
            <a:pPr lvl="1">
              <a:tabLst>
                <a:tab pos="2514600" algn="l"/>
                <a:tab pos="7035800" algn="l"/>
              </a:tabLst>
            </a:pPr>
            <a:r>
              <a:rPr lang="en-US" dirty="0" err="1" smtClean="0"/>
              <a:t>NaN</a:t>
            </a:r>
            <a:r>
              <a:rPr lang="en-US" dirty="0" smtClean="0"/>
              <a:t> </a:t>
            </a:r>
            <a:r>
              <a:rPr lang="en-US" dirty="0" err="1" smtClean="0"/>
              <a:t>proprogates</a:t>
            </a:r>
            <a:r>
              <a:rPr lang="en-US" dirty="0" smtClean="0"/>
              <a:t> through computations</a:t>
            </a:r>
          </a:p>
          <a:p>
            <a:pPr lvl="1">
              <a:tabLst>
                <a:tab pos="2514600" algn="l"/>
                <a:tab pos="7035800" algn="l"/>
              </a:tabLst>
            </a:pPr>
            <a:r>
              <a:rPr lang="en-US" dirty="0" smtClean="0"/>
              <a:t>Value of </a:t>
            </a:r>
            <a:r>
              <a:rPr lang="en-US" dirty="0" smtClean="0">
                <a:solidFill>
                  <a:srgbClr val="C0504D"/>
                </a:solidFill>
              </a:rPr>
              <a:t>Sig</a:t>
            </a:r>
            <a:r>
              <a:rPr lang="en-US" dirty="0" smtClean="0"/>
              <a:t> can be useful in debugging</a:t>
            </a:r>
          </a:p>
          <a:p>
            <a:r>
              <a:rPr lang="en-US" dirty="0" smtClean="0"/>
              <a:t>Largest value (besides ∞)?</a:t>
            </a:r>
          </a:p>
          <a:p>
            <a:pPr lvl="1"/>
            <a:r>
              <a:rPr lang="en-US" dirty="0" smtClean="0">
                <a:solidFill>
                  <a:schemeClr val="accent1"/>
                </a:solidFill>
              </a:rPr>
              <a:t>Exp</a:t>
            </a:r>
            <a:r>
              <a:rPr lang="en-US" dirty="0" smtClean="0"/>
              <a:t> = 0xFF has now been taken!</a:t>
            </a:r>
            <a:br>
              <a:rPr lang="en-US" dirty="0" smtClean="0"/>
            </a:br>
            <a:r>
              <a:rPr lang="en-US" dirty="0" smtClean="0">
                <a:solidFill>
                  <a:schemeClr val="accent1"/>
                </a:solidFill>
              </a:rPr>
              <a:t>Exp</a:t>
            </a:r>
            <a:r>
              <a:rPr lang="en-US" dirty="0" smtClean="0"/>
              <a:t> = 0xFE has largest:  1.1…1</a:t>
            </a:r>
            <a:r>
              <a:rPr lang="en-US" baseline="-25000" dirty="0" smtClean="0"/>
              <a:t>two</a:t>
            </a:r>
            <a:r>
              <a:rPr lang="en-US" dirty="0" smtClean="0"/>
              <a:t>×2</a:t>
            </a:r>
            <a:r>
              <a:rPr lang="en-US" baseline="30000" dirty="0" smtClean="0"/>
              <a:t>127</a:t>
            </a:r>
            <a:r>
              <a:rPr lang="en-US" dirty="0" smtClean="0"/>
              <a:t> = 2</a:t>
            </a:r>
            <a:r>
              <a:rPr lang="en-US" baseline="30000" dirty="0" smtClean="0"/>
              <a:t>128</a:t>
            </a:r>
            <a:r>
              <a:rPr lang="en-US" dirty="0" smtClean="0"/>
              <a:t> – 2</a:t>
            </a:r>
            <a:r>
              <a:rPr lang="en-US" baseline="30000" dirty="0" smtClean="0"/>
              <a:t>104</a:t>
            </a:r>
            <a:r>
              <a:rPr lang="en-US" dirty="0" smtClean="0"/>
              <a:t> </a:t>
            </a:r>
          </a:p>
          <a:p>
            <a:endParaRPr lang="en-US" dirty="0"/>
          </a:p>
        </p:txBody>
      </p:sp>
      <p:sp>
        <p:nvSpPr>
          <p:cNvPr id="4" name="Date Placeholder 3"/>
          <p:cNvSpPr>
            <a:spLocks noGrp="1"/>
          </p:cNvSpPr>
          <p:nvPr>
            <p:ph type="dt" sz="half" idx="10"/>
          </p:nvPr>
        </p:nvSpPr>
        <p:spPr/>
        <p:txBody>
          <a:bodyPr/>
          <a:lstStyle/>
          <a:p>
            <a:r>
              <a:rPr lang="en-US" smtClean="0"/>
              <a:t>7/02/2012</a:t>
            </a:r>
            <a:endParaRPr lang="en-US"/>
          </a:p>
        </p:txBody>
      </p:sp>
      <p:sp>
        <p:nvSpPr>
          <p:cNvPr id="5" name="Footer Placeholder 4"/>
          <p:cNvSpPr>
            <a:spLocks noGrp="1"/>
          </p:cNvSpPr>
          <p:nvPr>
            <p:ph type="ftr" sz="quarter" idx="11"/>
          </p:nvPr>
        </p:nvSpPr>
        <p:spPr/>
        <p:txBody>
          <a:bodyPr/>
          <a:lstStyle/>
          <a:p>
            <a:r>
              <a:rPr lang="en-US" smtClean="0"/>
              <a:t>Summer 2012 --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pPr eaLnBrk="1" hangingPunct="1">
              <a:defRPr/>
            </a:pPr>
            <a:r>
              <a:rPr lang="en-US" dirty="0" smtClean="0">
                <a:solidFill>
                  <a:schemeClr val="accent1"/>
                </a:solidFill>
              </a:rPr>
              <a:t>Floating Point </a:t>
            </a:r>
            <a:r>
              <a:rPr lang="en-US" dirty="0">
                <a:solidFill>
                  <a:schemeClr val="accent1"/>
                </a:solidFill>
              </a:rPr>
              <a:t>Numbers Summary</a:t>
            </a:r>
          </a:p>
        </p:txBody>
      </p:sp>
      <p:sp>
        <p:nvSpPr>
          <p:cNvPr id="5" name="Date Placeholder 4"/>
          <p:cNvSpPr>
            <a:spLocks noGrp="1"/>
          </p:cNvSpPr>
          <p:nvPr>
            <p:ph type="dt" sz="half" idx="10"/>
          </p:nvPr>
        </p:nvSpPr>
        <p:spPr/>
        <p:txBody>
          <a:bodyPr/>
          <a:lstStyle/>
          <a:p>
            <a:r>
              <a:rPr lang="en-US" smtClean="0"/>
              <a:t>7/02/2012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26</a:t>
            </a:fld>
            <a:endParaRPr lang="en-US"/>
          </a:p>
        </p:txBody>
      </p:sp>
      <p:sp>
        <p:nvSpPr>
          <p:cNvPr id="7" name="Footer Placeholder 6"/>
          <p:cNvSpPr>
            <a:spLocks noGrp="1"/>
          </p:cNvSpPr>
          <p:nvPr>
            <p:ph type="ftr" sz="quarter" idx="11"/>
          </p:nvPr>
        </p:nvSpPr>
        <p:spPr/>
        <p:txBody>
          <a:bodyPr/>
          <a:lstStyle/>
          <a:p>
            <a:r>
              <a:rPr lang="en-US" smtClean="0"/>
              <a:t>Summer 2012 -- Lecture #9</a:t>
            </a:r>
            <a:endParaRPr lang="en-US" dirty="0"/>
          </a:p>
        </p:txBody>
      </p:sp>
      <p:graphicFrame>
        <p:nvGraphicFramePr>
          <p:cNvPr id="8" name="Table 7"/>
          <p:cNvGraphicFramePr>
            <a:graphicFrameLocks noGrp="1"/>
          </p:cNvGraphicFramePr>
          <p:nvPr/>
        </p:nvGraphicFramePr>
        <p:xfrm>
          <a:off x="1097280" y="1828800"/>
          <a:ext cx="6947973" cy="3152970"/>
        </p:xfrm>
        <a:graphic>
          <a:graphicData uri="http://schemas.openxmlformats.org/drawingml/2006/table">
            <a:tbl>
              <a:tblPr firstRow="1" bandRow="1">
                <a:tableStyleId>{5C22544A-7EE6-4342-B048-85BDC9FD1C3A}</a:tableStyleId>
              </a:tblPr>
              <a:tblGrid>
                <a:gridCol w="2315991"/>
                <a:gridCol w="2315991"/>
                <a:gridCol w="2315991"/>
              </a:tblGrid>
              <a:tr h="525495">
                <a:tc>
                  <a:txBody>
                    <a:bodyPr/>
                    <a:lstStyle/>
                    <a:p>
                      <a:pPr algn="ctr"/>
                      <a:r>
                        <a:rPr lang="en-US" sz="2800" dirty="0" smtClean="0">
                          <a:solidFill>
                            <a:schemeClr val="tx1"/>
                          </a:solidFill>
                        </a:rPr>
                        <a:t>Exponent</a:t>
                      </a:r>
                      <a:endParaRPr lang="en-US" sz="2800" dirty="0">
                        <a:solidFill>
                          <a:schemeClr val="tx1"/>
                        </a:solidFill>
                      </a:endParaRPr>
                    </a:p>
                  </a:txBody>
                  <a:tcPr/>
                </a:tc>
                <a:tc>
                  <a:txBody>
                    <a:bodyPr/>
                    <a:lstStyle/>
                    <a:p>
                      <a:pPr algn="ctr"/>
                      <a:r>
                        <a:rPr lang="en-US" sz="2800" dirty="0" err="1" smtClean="0">
                          <a:solidFill>
                            <a:schemeClr val="tx1"/>
                          </a:solidFill>
                        </a:rPr>
                        <a:t>Significand</a:t>
                      </a:r>
                      <a:endParaRPr lang="en-US" sz="2800" dirty="0">
                        <a:solidFill>
                          <a:schemeClr val="tx1"/>
                        </a:solidFill>
                      </a:endParaRPr>
                    </a:p>
                  </a:txBody>
                  <a:tcPr/>
                </a:tc>
                <a:tc>
                  <a:txBody>
                    <a:bodyPr/>
                    <a:lstStyle/>
                    <a:p>
                      <a:pPr algn="ctr"/>
                      <a:r>
                        <a:rPr lang="en-US" sz="2800" dirty="0" smtClean="0">
                          <a:solidFill>
                            <a:schemeClr val="tx1"/>
                          </a:solidFill>
                        </a:rPr>
                        <a:t>Meaning</a:t>
                      </a:r>
                      <a:endParaRPr lang="en-US" sz="2800" dirty="0">
                        <a:solidFill>
                          <a:schemeClr val="tx1"/>
                        </a:solidFill>
                      </a:endParaRPr>
                    </a:p>
                  </a:txBody>
                  <a:tcPr/>
                </a:tc>
              </a:tr>
              <a:tr h="525495">
                <a:tc>
                  <a:txBody>
                    <a:bodyPr/>
                    <a:lstStyle/>
                    <a:p>
                      <a:pPr algn="ctr"/>
                      <a:r>
                        <a:rPr lang="en-US" sz="2800" dirty="0" smtClean="0"/>
                        <a:t>0</a:t>
                      </a:r>
                      <a:endParaRPr lang="en-US" sz="2800" dirty="0"/>
                    </a:p>
                  </a:txBody>
                  <a:tcPr/>
                </a:tc>
                <a:tc>
                  <a:txBody>
                    <a:bodyPr/>
                    <a:lstStyle/>
                    <a:p>
                      <a:pPr algn="ctr"/>
                      <a:r>
                        <a:rPr lang="en-US" sz="2800" dirty="0" smtClean="0"/>
                        <a:t>0</a:t>
                      </a:r>
                      <a:endParaRPr lang="en-US" sz="2800" dirty="0"/>
                    </a:p>
                  </a:txBody>
                  <a:tcPr/>
                </a:tc>
                <a:tc>
                  <a:txBody>
                    <a:bodyPr/>
                    <a:lstStyle/>
                    <a:p>
                      <a:pPr algn="ctr"/>
                      <a:r>
                        <a:rPr lang="en-US" sz="2800" dirty="0" smtClean="0"/>
                        <a:t>± 0</a:t>
                      </a:r>
                      <a:endParaRPr lang="en-US" sz="2800" dirty="0"/>
                    </a:p>
                  </a:txBody>
                  <a:tcPr/>
                </a:tc>
              </a:tr>
              <a:tr h="525495">
                <a:tc>
                  <a:txBody>
                    <a:bodyPr/>
                    <a:lstStyle/>
                    <a:p>
                      <a:pPr algn="ctr"/>
                      <a:r>
                        <a:rPr lang="en-US" sz="2800" dirty="0" smtClean="0"/>
                        <a:t>0</a:t>
                      </a:r>
                      <a:endParaRPr lang="en-US" sz="2800" dirty="0"/>
                    </a:p>
                  </a:txBody>
                  <a:tcPr/>
                </a:tc>
                <a:tc>
                  <a:txBody>
                    <a:bodyPr/>
                    <a:lstStyle/>
                    <a:p>
                      <a:pPr algn="ctr"/>
                      <a:r>
                        <a:rPr lang="en-US" sz="2800" dirty="0" smtClean="0"/>
                        <a:t>non-zero</a:t>
                      </a:r>
                      <a:endParaRPr lang="en-US" sz="2800" dirty="0"/>
                    </a:p>
                  </a:txBody>
                  <a:tcPr/>
                </a:tc>
                <a:tc>
                  <a:txBody>
                    <a:bodyPr/>
                    <a:lstStyle/>
                    <a:p>
                      <a:pPr algn="ctr"/>
                      <a:r>
                        <a:rPr lang="en-US" sz="2800" dirty="0" err="1" smtClean="0"/>
                        <a:t>Denorm</a:t>
                      </a:r>
                      <a:r>
                        <a:rPr lang="en-US" sz="2800" dirty="0" smtClean="0"/>
                        <a:t> Num</a:t>
                      </a:r>
                      <a:endParaRPr lang="en-US" sz="2800" dirty="0"/>
                    </a:p>
                  </a:txBody>
                  <a:tcPr/>
                </a:tc>
              </a:tr>
              <a:tr h="525495">
                <a:tc>
                  <a:txBody>
                    <a:bodyPr/>
                    <a:lstStyle/>
                    <a:p>
                      <a:pPr algn="ctr"/>
                      <a:r>
                        <a:rPr lang="en-US" sz="2800" dirty="0" smtClean="0"/>
                        <a:t>1-254</a:t>
                      </a:r>
                      <a:endParaRPr lang="en-US" sz="2800" dirty="0"/>
                    </a:p>
                  </a:txBody>
                  <a:tcPr/>
                </a:tc>
                <a:tc>
                  <a:txBody>
                    <a:bodyPr/>
                    <a:lstStyle/>
                    <a:p>
                      <a:pPr algn="ctr"/>
                      <a:r>
                        <a:rPr lang="en-US" sz="2800" dirty="0" smtClean="0"/>
                        <a:t>anything</a:t>
                      </a:r>
                      <a:endParaRPr lang="en-US" sz="2800" dirty="0"/>
                    </a:p>
                  </a:txBody>
                  <a:tcPr/>
                </a:tc>
                <a:tc>
                  <a:txBody>
                    <a:bodyPr/>
                    <a:lstStyle/>
                    <a:p>
                      <a:pPr algn="ctr"/>
                      <a:r>
                        <a:rPr lang="en-US" sz="2800" dirty="0" smtClean="0"/>
                        <a:t>± FP Num</a:t>
                      </a:r>
                      <a:endParaRPr lang="en-US" sz="2800" dirty="0"/>
                    </a:p>
                  </a:txBody>
                  <a:tcPr/>
                </a:tc>
              </a:tr>
              <a:tr h="525495">
                <a:tc>
                  <a:txBody>
                    <a:bodyPr/>
                    <a:lstStyle/>
                    <a:p>
                      <a:pPr algn="ctr"/>
                      <a:r>
                        <a:rPr lang="en-US" sz="2800" dirty="0" smtClean="0"/>
                        <a:t>255</a:t>
                      </a:r>
                      <a:endParaRPr lang="en-US" sz="2800" dirty="0"/>
                    </a:p>
                  </a:txBody>
                  <a:tcPr/>
                </a:tc>
                <a:tc>
                  <a:txBody>
                    <a:bodyPr/>
                    <a:lstStyle/>
                    <a:p>
                      <a:pPr algn="ctr"/>
                      <a:r>
                        <a:rPr lang="en-US" sz="2800" dirty="0" smtClean="0"/>
                        <a:t>0</a:t>
                      </a:r>
                      <a:endParaRPr lang="en-US" sz="2800" dirty="0"/>
                    </a:p>
                  </a:txBody>
                  <a:tcPr/>
                </a:tc>
                <a:tc>
                  <a:txBody>
                    <a:bodyPr/>
                    <a:lstStyle/>
                    <a:p>
                      <a:pPr algn="ctr"/>
                      <a:r>
                        <a:rPr lang="en-US" sz="2800" dirty="0" smtClean="0"/>
                        <a:t>± ∞</a:t>
                      </a:r>
                      <a:endParaRPr lang="en-US" sz="2800" dirty="0"/>
                    </a:p>
                  </a:txBody>
                  <a:tcPr/>
                </a:tc>
              </a:tr>
              <a:tr h="525495">
                <a:tc>
                  <a:txBody>
                    <a:bodyPr/>
                    <a:lstStyle/>
                    <a:p>
                      <a:pPr algn="ctr"/>
                      <a:r>
                        <a:rPr lang="en-US" sz="2800" dirty="0" smtClean="0"/>
                        <a:t>255</a:t>
                      </a:r>
                      <a:endParaRPr lang="en-US" sz="2800" dirty="0"/>
                    </a:p>
                  </a:txBody>
                  <a:tcPr/>
                </a:tc>
                <a:tc>
                  <a:txBody>
                    <a:bodyPr/>
                    <a:lstStyle/>
                    <a:p>
                      <a:pPr algn="ctr"/>
                      <a:r>
                        <a:rPr lang="en-US" sz="2800" dirty="0" smtClean="0"/>
                        <a:t>non-zero</a:t>
                      </a:r>
                      <a:endParaRPr lang="en-US" sz="2800" dirty="0"/>
                    </a:p>
                  </a:txBody>
                  <a:tcPr/>
                </a:tc>
                <a:tc>
                  <a:txBody>
                    <a:bodyPr/>
                    <a:lstStyle/>
                    <a:p>
                      <a:pPr algn="ctr"/>
                      <a:r>
                        <a:rPr lang="en-US" sz="2800" dirty="0" err="1" smtClean="0"/>
                        <a:t>NaN</a:t>
                      </a:r>
                      <a:endParaRPr lang="en-US" sz="2800" dirty="0"/>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274320"/>
            <a:ext cx="8229600" cy="1143000"/>
          </a:xfrm>
        </p:spPr>
        <p:txBody>
          <a:bodyPr>
            <a:normAutofit/>
          </a:bodyPr>
          <a:lstStyle/>
          <a:p>
            <a:r>
              <a:rPr lang="en-US" dirty="0">
                <a:solidFill>
                  <a:schemeClr val="accent1"/>
                </a:solidFill>
              </a:rPr>
              <a:t>Floating Point </a:t>
            </a:r>
            <a:r>
              <a:rPr lang="en-US" dirty="0" smtClean="0">
                <a:solidFill>
                  <a:schemeClr val="accent1"/>
                </a:solidFill>
              </a:rPr>
              <a:t>Limitations (1/2)</a:t>
            </a:r>
            <a:endParaRPr lang="en-US" dirty="0">
              <a:solidFill>
                <a:schemeClr val="accent1"/>
              </a:solidFill>
            </a:endParaRPr>
          </a:p>
        </p:txBody>
      </p:sp>
      <p:sp>
        <p:nvSpPr>
          <p:cNvPr id="38915" name="Rectangle 3"/>
          <p:cNvSpPr>
            <a:spLocks noGrp="1" noChangeArrowheads="1"/>
          </p:cNvSpPr>
          <p:nvPr>
            <p:ph type="body" idx="1"/>
          </p:nvPr>
        </p:nvSpPr>
        <p:spPr>
          <a:xfrm>
            <a:off x="457200" y="1600200"/>
            <a:ext cx="8229600" cy="4937760"/>
          </a:xfrm>
        </p:spPr>
        <p:txBody>
          <a:bodyPr>
            <a:normAutofit/>
          </a:bodyPr>
          <a:lstStyle/>
          <a:p>
            <a:r>
              <a:rPr lang="en-US" sz="2800" dirty="0"/>
              <a:t>What if </a:t>
            </a:r>
            <a:r>
              <a:rPr lang="en-US" sz="2800" dirty="0" smtClean="0"/>
              <a:t>result </a:t>
            </a:r>
            <a:r>
              <a:rPr lang="en-US" sz="2800" dirty="0" smtClean="0">
                <a:latin typeface="Courier New" pitchFamily="49" charset="0"/>
                <a:cs typeface="Courier New" pitchFamily="49" charset="0"/>
              </a:rPr>
              <a:t>x</a:t>
            </a:r>
            <a:r>
              <a:rPr lang="en-US" sz="2800" dirty="0" smtClean="0"/>
              <a:t> is </a:t>
            </a:r>
            <a:r>
              <a:rPr lang="en-US" sz="2800" dirty="0"/>
              <a:t>too large</a:t>
            </a:r>
            <a:r>
              <a:rPr lang="en-US" sz="2800" dirty="0" smtClean="0"/>
              <a:t>? 	</a:t>
            </a:r>
            <a:r>
              <a:rPr lang="en-US" sz="2400" dirty="0" smtClean="0"/>
              <a:t>(</a:t>
            </a:r>
            <a:r>
              <a:rPr lang="en-US" sz="2400" dirty="0" smtClean="0">
                <a:latin typeface="Courier New" pitchFamily="49" charset="0"/>
                <a:cs typeface="Courier New" pitchFamily="49" charset="0"/>
              </a:rPr>
              <a:t>abs(x)</a:t>
            </a:r>
            <a:r>
              <a:rPr lang="en-US" sz="2400" dirty="0" smtClean="0"/>
              <a:t>&gt; 2</a:t>
            </a:r>
            <a:r>
              <a:rPr lang="en-US" sz="2400" baseline="30000" dirty="0" smtClean="0"/>
              <a:t>128</a:t>
            </a:r>
            <a:r>
              <a:rPr lang="en-US" sz="2400" dirty="0" smtClean="0"/>
              <a:t>)</a:t>
            </a:r>
            <a:endParaRPr lang="en-US" sz="2400" dirty="0"/>
          </a:p>
          <a:p>
            <a:pPr lvl="1"/>
            <a:r>
              <a:rPr lang="en-US" sz="2400" dirty="0" smtClean="0">
                <a:solidFill>
                  <a:srgbClr val="FF0000"/>
                </a:solidFill>
              </a:rPr>
              <a:t>Overflow:</a:t>
            </a:r>
            <a:r>
              <a:rPr lang="en-US" sz="2400" dirty="0" smtClean="0"/>
              <a:t>  Exponent is </a:t>
            </a:r>
            <a:r>
              <a:rPr lang="en-US" sz="2400" dirty="0"/>
              <a:t>larger </a:t>
            </a:r>
            <a:r>
              <a:rPr lang="en-US" sz="2400" dirty="0" smtClean="0"/>
              <a:t>than can be represented</a:t>
            </a:r>
            <a:endParaRPr lang="en-US" sz="2400" dirty="0"/>
          </a:p>
          <a:p>
            <a:r>
              <a:rPr lang="en-US" sz="2800" dirty="0"/>
              <a:t>What if </a:t>
            </a:r>
            <a:r>
              <a:rPr lang="en-US" sz="2800" dirty="0" smtClean="0"/>
              <a:t>result </a:t>
            </a:r>
            <a:r>
              <a:rPr lang="en-US" sz="2800" dirty="0" smtClean="0">
                <a:latin typeface="Courier New" pitchFamily="49" charset="0"/>
                <a:cs typeface="Courier New" pitchFamily="49" charset="0"/>
              </a:rPr>
              <a:t>x</a:t>
            </a:r>
            <a:r>
              <a:rPr lang="en-US" sz="2800" dirty="0" smtClean="0"/>
              <a:t> </a:t>
            </a:r>
            <a:r>
              <a:rPr lang="en-US" sz="2800" dirty="0"/>
              <a:t>too small? </a:t>
            </a:r>
            <a:r>
              <a:rPr lang="en-US" sz="2800" dirty="0" smtClean="0"/>
              <a:t>	</a:t>
            </a:r>
            <a:r>
              <a:rPr lang="en-US" sz="2400" dirty="0" smtClean="0"/>
              <a:t>(0 &lt; </a:t>
            </a:r>
            <a:r>
              <a:rPr lang="en-US" sz="2400" dirty="0" smtClean="0">
                <a:latin typeface="Courier New" pitchFamily="49" charset="0"/>
                <a:cs typeface="Courier New" pitchFamily="49" charset="0"/>
              </a:rPr>
              <a:t>abs(x)</a:t>
            </a:r>
            <a:r>
              <a:rPr lang="en-US" sz="2400" dirty="0" smtClean="0"/>
              <a:t>&lt; 2</a:t>
            </a:r>
            <a:r>
              <a:rPr lang="en-US" sz="2400" baseline="30000" dirty="0" smtClean="0"/>
              <a:t>-149</a:t>
            </a:r>
            <a:r>
              <a:rPr lang="en-US" sz="2400" dirty="0" smtClean="0"/>
              <a:t>)</a:t>
            </a:r>
            <a:endParaRPr lang="en-US" sz="2400" dirty="0"/>
          </a:p>
          <a:p>
            <a:pPr lvl="1"/>
            <a:r>
              <a:rPr lang="en-US" sz="2400" dirty="0" smtClean="0">
                <a:solidFill>
                  <a:srgbClr val="FF0000"/>
                </a:solidFill>
              </a:rPr>
              <a:t>Underflow:</a:t>
            </a:r>
            <a:r>
              <a:rPr lang="en-US" sz="2400" dirty="0" smtClean="0"/>
              <a:t>  </a:t>
            </a:r>
            <a:r>
              <a:rPr lang="en-US" sz="2400" dirty="0"/>
              <a:t>Negative </a:t>
            </a:r>
            <a:r>
              <a:rPr lang="en-US" sz="2400" dirty="0" smtClean="0"/>
              <a:t>exponent is </a:t>
            </a:r>
            <a:r>
              <a:rPr lang="en-US" sz="2400" dirty="0"/>
              <a:t>larger </a:t>
            </a:r>
            <a:r>
              <a:rPr lang="en-US" sz="2400" dirty="0" smtClean="0"/>
              <a:t>than can be represented</a:t>
            </a:r>
          </a:p>
          <a:p>
            <a:endParaRPr lang="en-US" dirty="0" smtClean="0"/>
          </a:p>
          <a:p>
            <a:endParaRPr lang="en-US" sz="2800" dirty="0" smtClean="0"/>
          </a:p>
          <a:p>
            <a:pPr>
              <a:spcBef>
                <a:spcPts val="1800"/>
              </a:spcBef>
            </a:pPr>
            <a:r>
              <a:rPr lang="en-US" sz="2800" dirty="0" smtClean="0"/>
              <a:t>What if result runs off the end of the </a:t>
            </a:r>
            <a:r>
              <a:rPr lang="en-US" sz="2800" dirty="0" err="1" smtClean="0"/>
              <a:t>significand</a:t>
            </a:r>
            <a:r>
              <a:rPr lang="en-US" sz="2800" dirty="0" smtClean="0"/>
              <a:t>?</a:t>
            </a:r>
          </a:p>
          <a:p>
            <a:pPr lvl="1"/>
            <a:r>
              <a:rPr lang="en-US" sz="2400" dirty="0" smtClean="0">
                <a:solidFill>
                  <a:srgbClr val="FF0000"/>
                </a:solidFill>
              </a:rPr>
              <a:t>Rounding</a:t>
            </a:r>
            <a:r>
              <a:rPr lang="en-US" sz="2400" dirty="0" smtClean="0"/>
              <a:t> occurs and can lead to unexpected results</a:t>
            </a:r>
          </a:p>
          <a:p>
            <a:pPr lvl="1"/>
            <a:r>
              <a:rPr lang="en-US" sz="2400" dirty="0" smtClean="0"/>
              <a:t>FP has different </a:t>
            </a:r>
            <a:r>
              <a:rPr lang="en-US" sz="2400" i="1" dirty="0" smtClean="0"/>
              <a:t>rounding modes</a:t>
            </a:r>
            <a:r>
              <a:rPr lang="en-US" sz="2400" dirty="0" smtClean="0"/>
              <a:t> (covered in discussion)</a:t>
            </a:r>
          </a:p>
        </p:txBody>
      </p:sp>
      <p:grpSp>
        <p:nvGrpSpPr>
          <p:cNvPr id="38" name="Group 37"/>
          <p:cNvGrpSpPr/>
          <p:nvPr/>
        </p:nvGrpSpPr>
        <p:grpSpPr>
          <a:xfrm>
            <a:off x="838200" y="3840480"/>
            <a:ext cx="7332980" cy="1235075"/>
            <a:chOff x="838200" y="4327525"/>
            <a:chExt cx="7332980" cy="1235075"/>
          </a:xfrm>
        </p:grpSpPr>
        <p:grpSp>
          <p:nvGrpSpPr>
            <p:cNvPr id="2" name="Group 4"/>
            <p:cNvGrpSpPr>
              <a:grpSpLocks/>
            </p:cNvGrpSpPr>
            <p:nvPr/>
          </p:nvGrpSpPr>
          <p:grpSpPr bwMode="auto">
            <a:xfrm>
              <a:off x="1066800" y="4724400"/>
              <a:ext cx="6858000" cy="838200"/>
              <a:chOff x="672" y="2976"/>
              <a:chExt cx="4320" cy="528"/>
            </a:xfrm>
          </p:grpSpPr>
          <p:sp>
            <p:nvSpPr>
              <p:cNvPr id="38920" name="Rectangle 5"/>
              <p:cNvSpPr>
                <a:spLocks noChangeArrowheads="1"/>
              </p:cNvSpPr>
              <p:nvPr/>
            </p:nvSpPr>
            <p:spPr bwMode="auto">
              <a:xfrm>
                <a:off x="672" y="2976"/>
                <a:ext cx="432" cy="288"/>
              </a:xfrm>
              <a:prstGeom prst="rect">
                <a:avLst/>
              </a:prstGeom>
              <a:solidFill>
                <a:schemeClr val="accent6"/>
              </a:solidFill>
              <a:ln w="12700">
                <a:noFill/>
                <a:miter lim="800000"/>
                <a:headEnd/>
                <a:tailEnd/>
              </a:ln>
            </p:spPr>
            <p:txBody>
              <a:bodyPr wrap="none" anchor="ctr">
                <a:prstTxWarp prst="textNoShape">
                  <a:avLst/>
                </a:prstTxWarp>
              </a:bodyPr>
              <a:lstStyle/>
              <a:p>
                <a:endParaRPr lang="en-US"/>
              </a:p>
            </p:txBody>
          </p:sp>
          <p:sp>
            <p:nvSpPr>
              <p:cNvPr id="38921" name="Rectangle 6"/>
              <p:cNvSpPr>
                <a:spLocks noChangeArrowheads="1"/>
              </p:cNvSpPr>
              <p:nvPr/>
            </p:nvSpPr>
            <p:spPr bwMode="auto">
              <a:xfrm>
                <a:off x="4560" y="2976"/>
                <a:ext cx="432" cy="288"/>
              </a:xfrm>
              <a:prstGeom prst="rect">
                <a:avLst/>
              </a:prstGeom>
              <a:solidFill>
                <a:schemeClr val="accent6"/>
              </a:solidFill>
              <a:ln w="12700">
                <a:noFill/>
                <a:miter lim="800000"/>
                <a:headEnd/>
                <a:tailEnd/>
              </a:ln>
            </p:spPr>
            <p:txBody>
              <a:bodyPr wrap="none" anchor="ctr">
                <a:prstTxWarp prst="textNoShape">
                  <a:avLst/>
                </a:prstTxWarp>
              </a:bodyPr>
              <a:lstStyle/>
              <a:p>
                <a:endParaRPr lang="en-US"/>
              </a:p>
            </p:txBody>
          </p:sp>
          <p:sp>
            <p:nvSpPr>
              <p:cNvPr id="38922" name="Rectangle 7"/>
              <p:cNvSpPr>
                <a:spLocks noChangeArrowheads="1"/>
              </p:cNvSpPr>
              <p:nvPr/>
            </p:nvSpPr>
            <p:spPr bwMode="auto">
              <a:xfrm>
                <a:off x="2640" y="2976"/>
                <a:ext cx="384" cy="288"/>
              </a:xfrm>
              <a:prstGeom prst="rect">
                <a:avLst/>
              </a:prstGeom>
              <a:solidFill>
                <a:schemeClr val="accent6"/>
              </a:solidFill>
              <a:ln w="12700">
                <a:noFill/>
                <a:miter lim="800000"/>
                <a:headEnd/>
                <a:tailEnd/>
              </a:ln>
            </p:spPr>
            <p:txBody>
              <a:bodyPr wrap="none" anchor="ctr">
                <a:prstTxWarp prst="textNoShape">
                  <a:avLst/>
                </a:prstTxWarp>
              </a:bodyPr>
              <a:lstStyle/>
              <a:p>
                <a:endParaRPr lang="en-US"/>
              </a:p>
            </p:txBody>
          </p:sp>
          <p:sp>
            <p:nvSpPr>
              <p:cNvPr id="38923" name="Line 8"/>
              <p:cNvSpPr>
                <a:spLocks noChangeShapeType="1"/>
              </p:cNvSpPr>
              <p:nvPr/>
            </p:nvSpPr>
            <p:spPr bwMode="auto">
              <a:xfrm>
                <a:off x="672" y="3120"/>
                <a:ext cx="4320" cy="0"/>
              </a:xfrm>
              <a:prstGeom prst="line">
                <a:avLst/>
              </a:prstGeom>
              <a:noFill/>
              <a:ln w="12700">
                <a:solidFill>
                  <a:schemeClr val="tx1"/>
                </a:solidFill>
                <a:round/>
                <a:headEnd type="triangle" w="med" len="med"/>
                <a:tailEnd type="triangle" w="med" len="med"/>
              </a:ln>
            </p:spPr>
            <p:txBody>
              <a:bodyPr>
                <a:prstTxWarp prst="textNoShape">
                  <a:avLst/>
                </a:prstTxWarp>
              </a:bodyPr>
              <a:lstStyle/>
              <a:p>
                <a:endParaRPr lang="en-US"/>
              </a:p>
            </p:txBody>
          </p:sp>
          <p:grpSp>
            <p:nvGrpSpPr>
              <p:cNvPr id="3" name="Group 9"/>
              <p:cNvGrpSpPr>
                <a:grpSpLocks/>
              </p:cNvGrpSpPr>
              <p:nvPr/>
            </p:nvGrpSpPr>
            <p:grpSpPr bwMode="auto">
              <a:xfrm>
                <a:off x="1440" y="3044"/>
                <a:ext cx="96" cy="144"/>
                <a:chOff x="2400" y="3792"/>
                <a:chExt cx="96" cy="144"/>
              </a:xfrm>
            </p:grpSpPr>
            <p:sp>
              <p:nvSpPr>
                <p:cNvPr id="38948" name="Freeform 10"/>
                <p:cNvSpPr>
                  <a:spLocks/>
                </p:cNvSpPr>
                <p:nvPr/>
              </p:nvSpPr>
              <p:spPr bwMode="auto">
                <a:xfrm>
                  <a:off x="2400" y="3792"/>
                  <a:ext cx="48" cy="144"/>
                </a:xfrm>
                <a:custGeom>
                  <a:avLst/>
                  <a:gdLst>
                    <a:gd name="T0" fmla="*/ 48 w 48"/>
                    <a:gd name="T1" fmla="*/ 0 h 144"/>
                    <a:gd name="T2" fmla="*/ 0 w 48"/>
                    <a:gd name="T3" fmla="*/ 48 h 144"/>
                    <a:gd name="T4" fmla="*/ 48 w 48"/>
                    <a:gd name="T5" fmla="*/ 96 h 144"/>
                    <a:gd name="T6" fmla="*/ 0 w 48"/>
                    <a:gd name="T7" fmla="*/ 144 h 144"/>
                    <a:gd name="T8" fmla="*/ 0 60000 65536"/>
                    <a:gd name="T9" fmla="*/ 0 60000 65536"/>
                    <a:gd name="T10" fmla="*/ 0 60000 65536"/>
                    <a:gd name="T11" fmla="*/ 0 60000 65536"/>
                    <a:gd name="T12" fmla="*/ 0 w 48"/>
                    <a:gd name="T13" fmla="*/ 0 h 144"/>
                    <a:gd name="T14" fmla="*/ 48 w 48"/>
                    <a:gd name="T15" fmla="*/ 144 h 144"/>
                  </a:gdLst>
                  <a:ahLst/>
                  <a:cxnLst>
                    <a:cxn ang="T8">
                      <a:pos x="T0" y="T1"/>
                    </a:cxn>
                    <a:cxn ang="T9">
                      <a:pos x="T2" y="T3"/>
                    </a:cxn>
                    <a:cxn ang="T10">
                      <a:pos x="T4" y="T5"/>
                    </a:cxn>
                    <a:cxn ang="T11">
                      <a:pos x="T6" y="T7"/>
                    </a:cxn>
                  </a:cxnLst>
                  <a:rect l="T12" t="T13" r="T14" b="T15"/>
                  <a:pathLst>
                    <a:path w="48" h="144">
                      <a:moveTo>
                        <a:pt x="48" y="0"/>
                      </a:moveTo>
                      <a:cubicBezTo>
                        <a:pt x="24" y="16"/>
                        <a:pt x="0" y="32"/>
                        <a:pt x="0" y="48"/>
                      </a:cubicBezTo>
                      <a:cubicBezTo>
                        <a:pt x="0" y="64"/>
                        <a:pt x="48" y="80"/>
                        <a:pt x="48" y="96"/>
                      </a:cubicBezTo>
                      <a:cubicBezTo>
                        <a:pt x="48" y="112"/>
                        <a:pt x="24" y="128"/>
                        <a:pt x="0" y="144"/>
                      </a:cubicBezTo>
                    </a:path>
                  </a:pathLst>
                </a:custGeom>
                <a:noFill/>
                <a:ln w="12700">
                  <a:solidFill>
                    <a:schemeClr val="tx1"/>
                  </a:solidFill>
                  <a:round/>
                  <a:headEnd/>
                  <a:tailEnd/>
                </a:ln>
              </p:spPr>
              <p:txBody>
                <a:bodyPr>
                  <a:prstTxWarp prst="textNoShape">
                    <a:avLst/>
                  </a:prstTxWarp>
                </a:bodyPr>
                <a:lstStyle/>
                <a:p>
                  <a:endParaRPr lang="en-US"/>
                </a:p>
              </p:txBody>
            </p:sp>
            <p:sp>
              <p:nvSpPr>
                <p:cNvPr id="38949" name="Freeform 11"/>
                <p:cNvSpPr>
                  <a:spLocks/>
                </p:cNvSpPr>
                <p:nvPr/>
              </p:nvSpPr>
              <p:spPr bwMode="auto">
                <a:xfrm>
                  <a:off x="2448" y="3792"/>
                  <a:ext cx="48" cy="144"/>
                </a:xfrm>
                <a:custGeom>
                  <a:avLst/>
                  <a:gdLst>
                    <a:gd name="T0" fmla="*/ 48 w 48"/>
                    <a:gd name="T1" fmla="*/ 0 h 144"/>
                    <a:gd name="T2" fmla="*/ 0 w 48"/>
                    <a:gd name="T3" fmla="*/ 48 h 144"/>
                    <a:gd name="T4" fmla="*/ 48 w 48"/>
                    <a:gd name="T5" fmla="*/ 96 h 144"/>
                    <a:gd name="T6" fmla="*/ 0 w 48"/>
                    <a:gd name="T7" fmla="*/ 144 h 144"/>
                    <a:gd name="T8" fmla="*/ 0 60000 65536"/>
                    <a:gd name="T9" fmla="*/ 0 60000 65536"/>
                    <a:gd name="T10" fmla="*/ 0 60000 65536"/>
                    <a:gd name="T11" fmla="*/ 0 60000 65536"/>
                    <a:gd name="T12" fmla="*/ 0 w 48"/>
                    <a:gd name="T13" fmla="*/ 0 h 144"/>
                    <a:gd name="T14" fmla="*/ 48 w 48"/>
                    <a:gd name="T15" fmla="*/ 144 h 144"/>
                  </a:gdLst>
                  <a:ahLst/>
                  <a:cxnLst>
                    <a:cxn ang="T8">
                      <a:pos x="T0" y="T1"/>
                    </a:cxn>
                    <a:cxn ang="T9">
                      <a:pos x="T2" y="T3"/>
                    </a:cxn>
                    <a:cxn ang="T10">
                      <a:pos x="T4" y="T5"/>
                    </a:cxn>
                    <a:cxn ang="T11">
                      <a:pos x="T6" y="T7"/>
                    </a:cxn>
                  </a:cxnLst>
                  <a:rect l="T12" t="T13" r="T14" b="T15"/>
                  <a:pathLst>
                    <a:path w="48" h="144">
                      <a:moveTo>
                        <a:pt x="48" y="0"/>
                      </a:moveTo>
                      <a:cubicBezTo>
                        <a:pt x="24" y="16"/>
                        <a:pt x="0" y="32"/>
                        <a:pt x="0" y="48"/>
                      </a:cubicBezTo>
                      <a:cubicBezTo>
                        <a:pt x="0" y="64"/>
                        <a:pt x="48" y="80"/>
                        <a:pt x="48" y="96"/>
                      </a:cubicBezTo>
                      <a:cubicBezTo>
                        <a:pt x="48" y="112"/>
                        <a:pt x="24" y="128"/>
                        <a:pt x="0" y="144"/>
                      </a:cubicBezTo>
                    </a:path>
                  </a:pathLst>
                </a:custGeom>
                <a:noFill/>
                <a:ln w="12700">
                  <a:solidFill>
                    <a:schemeClr val="tx1"/>
                  </a:solidFill>
                  <a:round/>
                  <a:headEnd/>
                  <a:tailEnd/>
                </a:ln>
              </p:spPr>
              <p:txBody>
                <a:bodyPr>
                  <a:prstTxWarp prst="textNoShape">
                    <a:avLst/>
                  </a:prstTxWarp>
                </a:bodyPr>
                <a:lstStyle/>
                <a:p>
                  <a:endParaRPr lang="en-US"/>
                </a:p>
              </p:txBody>
            </p:sp>
          </p:grpSp>
          <p:grpSp>
            <p:nvGrpSpPr>
              <p:cNvPr id="4" name="Group 12"/>
              <p:cNvGrpSpPr>
                <a:grpSpLocks/>
              </p:cNvGrpSpPr>
              <p:nvPr/>
            </p:nvGrpSpPr>
            <p:grpSpPr bwMode="auto">
              <a:xfrm>
                <a:off x="2256" y="3044"/>
                <a:ext cx="96" cy="144"/>
                <a:chOff x="2400" y="3792"/>
                <a:chExt cx="96" cy="144"/>
              </a:xfrm>
            </p:grpSpPr>
            <p:sp>
              <p:nvSpPr>
                <p:cNvPr id="38946" name="Freeform 13"/>
                <p:cNvSpPr>
                  <a:spLocks/>
                </p:cNvSpPr>
                <p:nvPr/>
              </p:nvSpPr>
              <p:spPr bwMode="auto">
                <a:xfrm>
                  <a:off x="2400" y="3792"/>
                  <a:ext cx="48" cy="144"/>
                </a:xfrm>
                <a:custGeom>
                  <a:avLst/>
                  <a:gdLst>
                    <a:gd name="T0" fmla="*/ 48 w 48"/>
                    <a:gd name="T1" fmla="*/ 0 h 144"/>
                    <a:gd name="T2" fmla="*/ 0 w 48"/>
                    <a:gd name="T3" fmla="*/ 48 h 144"/>
                    <a:gd name="T4" fmla="*/ 48 w 48"/>
                    <a:gd name="T5" fmla="*/ 96 h 144"/>
                    <a:gd name="T6" fmla="*/ 0 w 48"/>
                    <a:gd name="T7" fmla="*/ 144 h 144"/>
                    <a:gd name="T8" fmla="*/ 0 60000 65536"/>
                    <a:gd name="T9" fmla="*/ 0 60000 65536"/>
                    <a:gd name="T10" fmla="*/ 0 60000 65536"/>
                    <a:gd name="T11" fmla="*/ 0 60000 65536"/>
                    <a:gd name="T12" fmla="*/ 0 w 48"/>
                    <a:gd name="T13" fmla="*/ 0 h 144"/>
                    <a:gd name="T14" fmla="*/ 48 w 48"/>
                    <a:gd name="T15" fmla="*/ 144 h 144"/>
                  </a:gdLst>
                  <a:ahLst/>
                  <a:cxnLst>
                    <a:cxn ang="T8">
                      <a:pos x="T0" y="T1"/>
                    </a:cxn>
                    <a:cxn ang="T9">
                      <a:pos x="T2" y="T3"/>
                    </a:cxn>
                    <a:cxn ang="T10">
                      <a:pos x="T4" y="T5"/>
                    </a:cxn>
                    <a:cxn ang="T11">
                      <a:pos x="T6" y="T7"/>
                    </a:cxn>
                  </a:cxnLst>
                  <a:rect l="T12" t="T13" r="T14" b="T15"/>
                  <a:pathLst>
                    <a:path w="48" h="144">
                      <a:moveTo>
                        <a:pt x="48" y="0"/>
                      </a:moveTo>
                      <a:cubicBezTo>
                        <a:pt x="24" y="16"/>
                        <a:pt x="0" y="32"/>
                        <a:pt x="0" y="48"/>
                      </a:cubicBezTo>
                      <a:cubicBezTo>
                        <a:pt x="0" y="64"/>
                        <a:pt x="48" y="80"/>
                        <a:pt x="48" y="96"/>
                      </a:cubicBezTo>
                      <a:cubicBezTo>
                        <a:pt x="48" y="112"/>
                        <a:pt x="24" y="128"/>
                        <a:pt x="0" y="144"/>
                      </a:cubicBezTo>
                    </a:path>
                  </a:pathLst>
                </a:custGeom>
                <a:noFill/>
                <a:ln w="12700">
                  <a:solidFill>
                    <a:schemeClr val="tx1"/>
                  </a:solidFill>
                  <a:round/>
                  <a:headEnd/>
                  <a:tailEnd/>
                </a:ln>
              </p:spPr>
              <p:txBody>
                <a:bodyPr>
                  <a:prstTxWarp prst="textNoShape">
                    <a:avLst/>
                  </a:prstTxWarp>
                </a:bodyPr>
                <a:lstStyle/>
                <a:p>
                  <a:endParaRPr lang="en-US"/>
                </a:p>
              </p:txBody>
            </p:sp>
            <p:sp>
              <p:nvSpPr>
                <p:cNvPr id="38947" name="Freeform 14"/>
                <p:cNvSpPr>
                  <a:spLocks/>
                </p:cNvSpPr>
                <p:nvPr/>
              </p:nvSpPr>
              <p:spPr bwMode="auto">
                <a:xfrm>
                  <a:off x="2448" y="3792"/>
                  <a:ext cx="48" cy="144"/>
                </a:xfrm>
                <a:custGeom>
                  <a:avLst/>
                  <a:gdLst>
                    <a:gd name="T0" fmla="*/ 48 w 48"/>
                    <a:gd name="T1" fmla="*/ 0 h 144"/>
                    <a:gd name="T2" fmla="*/ 0 w 48"/>
                    <a:gd name="T3" fmla="*/ 48 h 144"/>
                    <a:gd name="T4" fmla="*/ 48 w 48"/>
                    <a:gd name="T5" fmla="*/ 96 h 144"/>
                    <a:gd name="T6" fmla="*/ 0 w 48"/>
                    <a:gd name="T7" fmla="*/ 144 h 144"/>
                    <a:gd name="T8" fmla="*/ 0 60000 65536"/>
                    <a:gd name="T9" fmla="*/ 0 60000 65536"/>
                    <a:gd name="T10" fmla="*/ 0 60000 65536"/>
                    <a:gd name="T11" fmla="*/ 0 60000 65536"/>
                    <a:gd name="T12" fmla="*/ 0 w 48"/>
                    <a:gd name="T13" fmla="*/ 0 h 144"/>
                    <a:gd name="T14" fmla="*/ 48 w 48"/>
                    <a:gd name="T15" fmla="*/ 144 h 144"/>
                  </a:gdLst>
                  <a:ahLst/>
                  <a:cxnLst>
                    <a:cxn ang="T8">
                      <a:pos x="T0" y="T1"/>
                    </a:cxn>
                    <a:cxn ang="T9">
                      <a:pos x="T2" y="T3"/>
                    </a:cxn>
                    <a:cxn ang="T10">
                      <a:pos x="T4" y="T5"/>
                    </a:cxn>
                    <a:cxn ang="T11">
                      <a:pos x="T6" y="T7"/>
                    </a:cxn>
                  </a:cxnLst>
                  <a:rect l="T12" t="T13" r="T14" b="T15"/>
                  <a:pathLst>
                    <a:path w="48" h="144">
                      <a:moveTo>
                        <a:pt x="48" y="0"/>
                      </a:moveTo>
                      <a:cubicBezTo>
                        <a:pt x="24" y="16"/>
                        <a:pt x="0" y="32"/>
                        <a:pt x="0" y="48"/>
                      </a:cubicBezTo>
                      <a:cubicBezTo>
                        <a:pt x="0" y="64"/>
                        <a:pt x="48" y="80"/>
                        <a:pt x="48" y="96"/>
                      </a:cubicBezTo>
                      <a:cubicBezTo>
                        <a:pt x="48" y="112"/>
                        <a:pt x="24" y="128"/>
                        <a:pt x="0" y="144"/>
                      </a:cubicBezTo>
                    </a:path>
                  </a:pathLst>
                </a:custGeom>
                <a:noFill/>
                <a:ln w="12700">
                  <a:solidFill>
                    <a:schemeClr val="tx1"/>
                  </a:solidFill>
                  <a:round/>
                  <a:headEnd/>
                  <a:tailEnd/>
                </a:ln>
              </p:spPr>
              <p:txBody>
                <a:bodyPr>
                  <a:prstTxWarp prst="textNoShape">
                    <a:avLst/>
                  </a:prstTxWarp>
                </a:bodyPr>
                <a:lstStyle/>
                <a:p>
                  <a:endParaRPr lang="en-US"/>
                </a:p>
              </p:txBody>
            </p:sp>
          </p:grpSp>
          <p:grpSp>
            <p:nvGrpSpPr>
              <p:cNvPr id="5" name="Group 15"/>
              <p:cNvGrpSpPr>
                <a:grpSpLocks/>
              </p:cNvGrpSpPr>
              <p:nvPr/>
            </p:nvGrpSpPr>
            <p:grpSpPr bwMode="auto">
              <a:xfrm>
                <a:off x="3408" y="3044"/>
                <a:ext cx="96" cy="144"/>
                <a:chOff x="2400" y="3792"/>
                <a:chExt cx="96" cy="144"/>
              </a:xfrm>
            </p:grpSpPr>
            <p:sp>
              <p:nvSpPr>
                <p:cNvPr id="38944" name="Freeform 16"/>
                <p:cNvSpPr>
                  <a:spLocks/>
                </p:cNvSpPr>
                <p:nvPr/>
              </p:nvSpPr>
              <p:spPr bwMode="auto">
                <a:xfrm>
                  <a:off x="2400" y="3792"/>
                  <a:ext cx="48" cy="144"/>
                </a:xfrm>
                <a:custGeom>
                  <a:avLst/>
                  <a:gdLst>
                    <a:gd name="T0" fmla="*/ 48 w 48"/>
                    <a:gd name="T1" fmla="*/ 0 h 144"/>
                    <a:gd name="T2" fmla="*/ 0 w 48"/>
                    <a:gd name="T3" fmla="*/ 48 h 144"/>
                    <a:gd name="T4" fmla="*/ 48 w 48"/>
                    <a:gd name="T5" fmla="*/ 96 h 144"/>
                    <a:gd name="T6" fmla="*/ 0 w 48"/>
                    <a:gd name="T7" fmla="*/ 144 h 144"/>
                    <a:gd name="T8" fmla="*/ 0 60000 65536"/>
                    <a:gd name="T9" fmla="*/ 0 60000 65536"/>
                    <a:gd name="T10" fmla="*/ 0 60000 65536"/>
                    <a:gd name="T11" fmla="*/ 0 60000 65536"/>
                    <a:gd name="T12" fmla="*/ 0 w 48"/>
                    <a:gd name="T13" fmla="*/ 0 h 144"/>
                    <a:gd name="T14" fmla="*/ 48 w 48"/>
                    <a:gd name="T15" fmla="*/ 144 h 144"/>
                  </a:gdLst>
                  <a:ahLst/>
                  <a:cxnLst>
                    <a:cxn ang="T8">
                      <a:pos x="T0" y="T1"/>
                    </a:cxn>
                    <a:cxn ang="T9">
                      <a:pos x="T2" y="T3"/>
                    </a:cxn>
                    <a:cxn ang="T10">
                      <a:pos x="T4" y="T5"/>
                    </a:cxn>
                    <a:cxn ang="T11">
                      <a:pos x="T6" y="T7"/>
                    </a:cxn>
                  </a:cxnLst>
                  <a:rect l="T12" t="T13" r="T14" b="T15"/>
                  <a:pathLst>
                    <a:path w="48" h="144">
                      <a:moveTo>
                        <a:pt x="48" y="0"/>
                      </a:moveTo>
                      <a:cubicBezTo>
                        <a:pt x="24" y="16"/>
                        <a:pt x="0" y="32"/>
                        <a:pt x="0" y="48"/>
                      </a:cubicBezTo>
                      <a:cubicBezTo>
                        <a:pt x="0" y="64"/>
                        <a:pt x="48" y="80"/>
                        <a:pt x="48" y="96"/>
                      </a:cubicBezTo>
                      <a:cubicBezTo>
                        <a:pt x="48" y="112"/>
                        <a:pt x="24" y="128"/>
                        <a:pt x="0" y="144"/>
                      </a:cubicBezTo>
                    </a:path>
                  </a:pathLst>
                </a:custGeom>
                <a:noFill/>
                <a:ln w="12700">
                  <a:solidFill>
                    <a:schemeClr val="tx1"/>
                  </a:solidFill>
                  <a:round/>
                  <a:headEnd/>
                  <a:tailEnd/>
                </a:ln>
              </p:spPr>
              <p:txBody>
                <a:bodyPr>
                  <a:prstTxWarp prst="textNoShape">
                    <a:avLst/>
                  </a:prstTxWarp>
                </a:bodyPr>
                <a:lstStyle/>
                <a:p>
                  <a:endParaRPr lang="en-US"/>
                </a:p>
              </p:txBody>
            </p:sp>
            <p:sp>
              <p:nvSpPr>
                <p:cNvPr id="38945" name="Freeform 17"/>
                <p:cNvSpPr>
                  <a:spLocks/>
                </p:cNvSpPr>
                <p:nvPr/>
              </p:nvSpPr>
              <p:spPr bwMode="auto">
                <a:xfrm>
                  <a:off x="2448" y="3792"/>
                  <a:ext cx="48" cy="144"/>
                </a:xfrm>
                <a:custGeom>
                  <a:avLst/>
                  <a:gdLst>
                    <a:gd name="T0" fmla="*/ 48 w 48"/>
                    <a:gd name="T1" fmla="*/ 0 h 144"/>
                    <a:gd name="T2" fmla="*/ 0 w 48"/>
                    <a:gd name="T3" fmla="*/ 48 h 144"/>
                    <a:gd name="T4" fmla="*/ 48 w 48"/>
                    <a:gd name="T5" fmla="*/ 96 h 144"/>
                    <a:gd name="T6" fmla="*/ 0 w 48"/>
                    <a:gd name="T7" fmla="*/ 144 h 144"/>
                    <a:gd name="T8" fmla="*/ 0 60000 65536"/>
                    <a:gd name="T9" fmla="*/ 0 60000 65536"/>
                    <a:gd name="T10" fmla="*/ 0 60000 65536"/>
                    <a:gd name="T11" fmla="*/ 0 60000 65536"/>
                    <a:gd name="T12" fmla="*/ 0 w 48"/>
                    <a:gd name="T13" fmla="*/ 0 h 144"/>
                    <a:gd name="T14" fmla="*/ 48 w 48"/>
                    <a:gd name="T15" fmla="*/ 144 h 144"/>
                  </a:gdLst>
                  <a:ahLst/>
                  <a:cxnLst>
                    <a:cxn ang="T8">
                      <a:pos x="T0" y="T1"/>
                    </a:cxn>
                    <a:cxn ang="T9">
                      <a:pos x="T2" y="T3"/>
                    </a:cxn>
                    <a:cxn ang="T10">
                      <a:pos x="T4" y="T5"/>
                    </a:cxn>
                    <a:cxn ang="T11">
                      <a:pos x="T6" y="T7"/>
                    </a:cxn>
                  </a:cxnLst>
                  <a:rect l="T12" t="T13" r="T14" b="T15"/>
                  <a:pathLst>
                    <a:path w="48" h="144">
                      <a:moveTo>
                        <a:pt x="48" y="0"/>
                      </a:moveTo>
                      <a:cubicBezTo>
                        <a:pt x="24" y="16"/>
                        <a:pt x="0" y="32"/>
                        <a:pt x="0" y="48"/>
                      </a:cubicBezTo>
                      <a:cubicBezTo>
                        <a:pt x="0" y="64"/>
                        <a:pt x="48" y="80"/>
                        <a:pt x="48" y="96"/>
                      </a:cubicBezTo>
                      <a:cubicBezTo>
                        <a:pt x="48" y="112"/>
                        <a:pt x="24" y="128"/>
                        <a:pt x="0" y="144"/>
                      </a:cubicBezTo>
                    </a:path>
                  </a:pathLst>
                </a:custGeom>
                <a:noFill/>
                <a:ln w="12700">
                  <a:solidFill>
                    <a:schemeClr val="tx1"/>
                  </a:solidFill>
                  <a:round/>
                  <a:headEnd/>
                  <a:tailEnd/>
                </a:ln>
              </p:spPr>
              <p:txBody>
                <a:bodyPr>
                  <a:prstTxWarp prst="textNoShape">
                    <a:avLst/>
                  </a:prstTxWarp>
                </a:bodyPr>
                <a:lstStyle/>
                <a:p>
                  <a:endParaRPr lang="en-US"/>
                </a:p>
              </p:txBody>
            </p:sp>
          </p:grpSp>
          <p:grpSp>
            <p:nvGrpSpPr>
              <p:cNvPr id="6" name="Group 18"/>
              <p:cNvGrpSpPr>
                <a:grpSpLocks/>
              </p:cNvGrpSpPr>
              <p:nvPr/>
            </p:nvGrpSpPr>
            <p:grpSpPr bwMode="auto">
              <a:xfrm>
                <a:off x="4176" y="3044"/>
                <a:ext cx="96" cy="144"/>
                <a:chOff x="2400" y="3792"/>
                <a:chExt cx="96" cy="144"/>
              </a:xfrm>
            </p:grpSpPr>
            <p:sp>
              <p:nvSpPr>
                <p:cNvPr id="38942" name="Freeform 19"/>
                <p:cNvSpPr>
                  <a:spLocks/>
                </p:cNvSpPr>
                <p:nvPr/>
              </p:nvSpPr>
              <p:spPr bwMode="auto">
                <a:xfrm>
                  <a:off x="2400" y="3792"/>
                  <a:ext cx="48" cy="144"/>
                </a:xfrm>
                <a:custGeom>
                  <a:avLst/>
                  <a:gdLst>
                    <a:gd name="T0" fmla="*/ 48 w 48"/>
                    <a:gd name="T1" fmla="*/ 0 h 144"/>
                    <a:gd name="T2" fmla="*/ 0 w 48"/>
                    <a:gd name="T3" fmla="*/ 48 h 144"/>
                    <a:gd name="T4" fmla="*/ 48 w 48"/>
                    <a:gd name="T5" fmla="*/ 96 h 144"/>
                    <a:gd name="T6" fmla="*/ 0 w 48"/>
                    <a:gd name="T7" fmla="*/ 144 h 144"/>
                    <a:gd name="T8" fmla="*/ 0 60000 65536"/>
                    <a:gd name="T9" fmla="*/ 0 60000 65536"/>
                    <a:gd name="T10" fmla="*/ 0 60000 65536"/>
                    <a:gd name="T11" fmla="*/ 0 60000 65536"/>
                    <a:gd name="T12" fmla="*/ 0 w 48"/>
                    <a:gd name="T13" fmla="*/ 0 h 144"/>
                    <a:gd name="T14" fmla="*/ 48 w 48"/>
                    <a:gd name="T15" fmla="*/ 144 h 144"/>
                  </a:gdLst>
                  <a:ahLst/>
                  <a:cxnLst>
                    <a:cxn ang="T8">
                      <a:pos x="T0" y="T1"/>
                    </a:cxn>
                    <a:cxn ang="T9">
                      <a:pos x="T2" y="T3"/>
                    </a:cxn>
                    <a:cxn ang="T10">
                      <a:pos x="T4" y="T5"/>
                    </a:cxn>
                    <a:cxn ang="T11">
                      <a:pos x="T6" y="T7"/>
                    </a:cxn>
                  </a:cxnLst>
                  <a:rect l="T12" t="T13" r="T14" b="T15"/>
                  <a:pathLst>
                    <a:path w="48" h="144">
                      <a:moveTo>
                        <a:pt x="48" y="0"/>
                      </a:moveTo>
                      <a:cubicBezTo>
                        <a:pt x="24" y="16"/>
                        <a:pt x="0" y="32"/>
                        <a:pt x="0" y="48"/>
                      </a:cubicBezTo>
                      <a:cubicBezTo>
                        <a:pt x="0" y="64"/>
                        <a:pt x="48" y="80"/>
                        <a:pt x="48" y="96"/>
                      </a:cubicBezTo>
                      <a:cubicBezTo>
                        <a:pt x="48" y="112"/>
                        <a:pt x="24" y="128"/>
                        <a:pt x="0" y="144"/>
                      </a:cubicBezTo>
                    </a:path>
                  </a:pathLst>
                </a:custGeom>
                <a:noFill/>
                <a:ln w="12700">
                  <a:solidFill>
                    <a:schemeClr val="tx1"/>
                  </a:solidFill>
                  <a:round/>
                  <a:headEnd/>
                  <a:tailEnd/>
                </a:ln>
              </p:spPr>
              <p:txBody>
                <a:bodyPr>
                  <a:prstTxWarp prst="textNoShape">
                    <a:avLst/>
                  </a:prstTxWarp>
                </a:bodyPr>
                <a:lstStyle/>
                <a:p>
                  <a:endParaRPr lang="en-US"/>
                </a:p>
              </p:txBody>
            </p:sp>
            <p:sp>
              <p:nvSpPr>
                <p:cNvPr id="38943" name="Freeform 20"/>
                <p:cNvSpPr>
                  <a:spLocks/>
                </p:cNvSpPr>
                <p:nvPr/>
              </p:nvSpPr>
              <p:spPr bwMode="auto">
                <a:xfrm>
                  <a:off x="2448" y="3792"/>
                  <a:ext cx="48" cy="144"/>
                </a:xfrm>
                <a:custGeom>
                  <a:avLst/>
                  <a:gdLst>
                    <a:gd name="T0" fmla="*/ 48 w 48"/>
                    <a:gd name="T1" fmla="*/ 0 h 144"/>
                    <a:gd name="T2" fmla="*/ 0 w 48"/>
                    <a:gd name="T3" fmla="*/ 48 h 144"/>
                    <a:gd name="T4" fmla="*/ 48 w 48"/>
                    <a:gd name="T5" fmla="*/ 96 h 144"/>
                    <a:gd name="T6" fmla="*/ 0 w 48"/>
                    <a:gd name="T7" fmla="*/ 144 h 144"/>
                    <a:gd name="T8" fmla="*/ 0 60000 65536"/>
                    <a:gd name="T9" fmla="*/ 0 60000 65536"/>
                    <a:gd name="T10" fmla="*/ 0 60000 65536"/>
                    <a:gd name="T11" fmla="*/ 0 60000 65536"/>
                    <a:gd name="T12" fmla="*/ 0 w 48"/>
                    <a:gd name="T13" fmla="*/ 0 h 144"/>
                    <a:gd name="T14" fmla="*/ 48 w 48"/>
                    <a:gd name="T15" fmla="*/ 144 h 144"/>
                  </a:gdLst>
                  <a:ahLst/>
                  <a:cxnLst>
                    <a:cxn ang="T8">
                      <a:pos x="T0" y="T1"/>
                    </a:cxn>
                    <a:cxn ang="T9">
                      <a:pos x="T2" y="T3"/>
                    </a:cxn>
                    <a:cxn ang="T10">
                      <a:pos x="T4" y="T5"/>
                    </a:cxn>
                    <a:cxn ang="T11">
                      <a:pos x="T6" y="T7"/>
                    </a:cxn>
                  </a:cxnLst>
                  <a:rect l="T12" t="T13" r="T14" b="T15"/>
                  <a:pathLst>
                    <a:path w="48" h="144">
                      <a:moveTo>
                        <a:pt x="48" y="0"/>
                      </a:moveTo>
                      <a:cubicBezTo>
                        <a:pt x="24" y="16"/>
                        <a:pt x="0" y="32"/>
                        <a:pt x="0" y="48"/>
                      </a:cubicBezTo>
                      <a:cubicBezTo>
                        <a:pt x="0" y="64"/>
                        <a:pt x="48" y="80"/>
                        <a:pt x="48" y="96"/>
                      </a:cubicBezTo>
                      <a:cubicBezTo>
                        <a:pt x="48" y="112"/>
                        <a:pt x="24" y="128"/>
                        <a:pt x="0" y="144"/>
                      </a:cubicBezTo>
                    </a:path>
                  </a:pathLst>
                </a:custGeom>
                <a:noFill/>
                <a:ln w="12700">
                  <a:solidFill>
                    <a:schemeClr val="tx1"/>
                  </a:solidFill>
                  <a:round/>
                  <a:headEnd/>
                  <a:tailEnd/>
                </a:ln>
              </p:spPr>
              <p:txBody>
                <a:bodyPr>
                  <a:prstTxWarp prst="textNoShape">
                    <a:avLst/>
                  </a:prstTxWarp>
                </a:bodyPr>
                <a:lstStyle/>
                <a:p>
                  <a:endParaRPr lang="en-US"/>
                </a:p>
              </p:txBody>
            </p:sp>
          </p:grpSp>
          <p:sp>
            <p:nvSpPr>
              <p:cNvPr id="38928" name="Line 21"/>
              <p:cNvSpPr>
                <a:spLocks noChangeShapeType="1"/>
              </p:cNvSpPr>
              <p:nvPr/>
            </p:nvSpPr>
            <p:spPr bwMode="auto">
              <a:xfrm>
                <a:off x="2832" y="2976"/>
                <a:ext cx="0" cy="288"/>
              </a:xfrm>
              <a:prstGeom prst="line">
                <a:avLst/>
              </a:prstGeom>
              <a:noFill/>
              <a:ln w="28575">
                <a:solidFill>
                  <a:schemeClr val="tx1"/>
                </a:solidFill>
                <a:round/>
                <a:headEnd/>
                <a:tailEnd/>
              </a:ln>
            </p:spPr>
            <p:txBody>
              <a:bodyPr>
                <a:prstTxWarp prst="textNoShape">
                  <a:avLst/>
                </a:prstTxWarp>
              </a:bodyPr>
              <a:lstStyle/>
              <a:p>
                <a:endParaRPr lang="en-US"/>
              </a:p>
            </p:txBody>
          </p:sp>
          <p:sp>
            <p:nvSpPr>
              <p:cNvPr id="38929" name="Line 22"/>
              <p:cNvSpPr>
                <a:spLocks noChangeShapeType="1"/>
              </p:cNvSpPr>
              <p:nvPr/>
            </p:nvSpPr>
            <p:spPr bwMode="auto">
              <a:xfrm>
                <a:off x="3024" y="3024"/>
                <a:ext cx="0" cy="192"/>
              </a:xfrm>
              <a:prstGeom prst="line">
                <a:avLst/>
              </a:prstGeom>
              <a:noFill/>
              <a:ln w="28575">
                <a:solidFill>
                  <a:schemeClr val="tx1"/>
                </a:solidFill>
                <a:round/>
                <a:headEnd/>
                <a:tailEnd/>
              </a:ln>
            </p:spPr>
            <p:txBody>
              <a:bodyPr>
                <a:prstTxWarp prst="textNoShape">
                  <a:avLst/>
                </a:prstTxWarp>
              </a:bodyPr>
              <a:lstStyle/>
              <a:p>
                <a:endParaRPr lang="en-US"/>
              </a:p>
            </p:txBody>
          </p:sp>
          <p:sp>
            <p:nvSpPr>
              <p:cNvPr id="38930" name="Line 23"/>
              <p:cNvSpPr>
                <a:spLocks noChangeShapeType="1"/>
              </p:cNvSpPr>
              <p:nvPr/>
            </p:nvSpPr>
            <p:spPr bwMode="auto">
              <a:xfrm>
                <a:off x="3792" y="3024"/>
                <a:ext cx="0" cy="192"/>
              </a:xfrm>
              <a:prstGeom prst="line">
                <a:avLst/>
              </a:prstGeom>
              <a:noFill/>
              <a:ln w="28575">
                <a:solidFill>
                  <a:schemeClr val="tx1"/>
                </a:solidFill>
                <a:round/>
                <a:headEnd/>
                <a:tailEnd/>
              </a:ln>
            </p:spPr>
            <p:txBody>
              <a:bodyPr>
                <a:prstTxWarp prst="textNoShape">
                  <a:avLst/>
                </a:prstTxWarp>
              </a:bodyPr>
              <a:lstStyle/>
              <a:p>
                <a:endParaRPr lang="en-US"/>
              </a:p>
            </p:txBody>
          </p:sp>
          <p:sp>
            <p:nvSpPr>
              <p:cNvPr id="38931" name="Line 24"/>
              <p:cNvSpPr>
                <a:spLocks noChangeShapeType="1"/>
              </p:cNvSpPr>
              <p:nvPr/>
            </p:nvSpPr>
            <p:spPr bwMode="auto">
              <a:xfrm>
                <a:off x="4560" y="3024"/>
                <a:ext cx="0" cy="192"/>
              </a:xfrm>
              <a:prstGeom prst="line">
                <a:avLst/>
              </a:prstGeom>
              <a:noFill/>
              <a:ln w="28575">
                <a:solidFill>
                  <a:schemeClr val="tx1"/>
                </a:solidFill>
                <a:round/>
                <a:headEnd/>
                <a:tailEnd/>
              </a:ln>
            </p:spPr>
            <p:txBody>
              <a:bodyPr>
                <a:prstTxWarp prst="textNoShape">
                  <a:avLst/>
                </a:prstTxWarp>
              </a:bodyPr>
              <a:lstStyle/>
              <a:p>
                <a:endParaRPr lang="en-US"/>
              </a:p>
            </p:txBody>
          </p:sp>
          <p:sp>
            <p:nvSpPr>
              <p:cNvPr id="38932" name="Line 25"/>
              <p:cNvSpPr>
                <a:spLocks noChangeShapeType="1"/>
              </p:cNvSpPr>
              <p:nvPr/>
            </p:nvSpPr>
            <p:spPr bwMode="auto">
              <a:xfrm>
                <a:off x="1104" y="3024"/>
                <a:ext cx="0" cy="192"/>
              </a:xfrm>
              <a:prstGeom prst="line">
                <a:avLst/>
              </a:prstGeom>
              <a:noFill/>
              <a:ln w="28575">
                <a:solidFill>
                  <a:schemeClr val="tx1"/>
                </a:solidFill>
                <a:round/>
                <a:headEnd/>
                <a:tailEnd/>
              </a:ln>
            </p:spPr>
            <p:txBody>
              <a:bodyPr>
                <a:prstTxWarp prst="textNoShape">
                  <a:avLst/>
                </a:prstTxWarp>
              </a:bodyPr>
              <a:lstStyle/>
              <a:p>
                <a:endParaRPr lang="en-US"/>
              </a:p>
            </p:txBody>
          </p:sp>
          <p:sp>
            <p:nvSpPr>
              <p:cNvPr id="38933" name="Line 26"/>
              <p:cNvSpPr>
                <a:spLocks noChangeShapeType="1"/>
              </p:cNvSpPr>
              <p:nvPr/>
            </p:nvSpPr>
            <p:spPr bwMode="auto">
              <a:xfrm>
                <a:off x="1872" y="3024"/>
                <a:ext cx="0" cy="192"/>
              </a:xfrm>
              <a:prstGeom prst="line">
                <a:avLst/>
              </a:prstGeom>
              <a:noFill/>
              <a:ln w="28575">
                <a:solidFill>
                  <a:schemeClr val="tx1"/>
                </a:solidFill>
                <a:round/>
                <a:headEnd/>
                <a:tailEnd/>
              </a:ln>
            </p:spPr>
            <p:txBody>
              <a:bodyPr>
                <a:prstTxWarp prst="textNoShape">
                  <a:avLst/>
                </a:prstTxWarp>
              </a:bodyPr>
              <a:lstStyle/>
              <a:p>
                <a:endParaRPr lang="en-US"/>
              </a:p>
            </p:txBody>
          </p:sp>
          <p:sp>
            <p:nvSpPr>
              <p:cNvPr id="38934" name="Line 27"/>
              <p:cNvSpPr>
                <a:spLocks noChangeShapeType="1"/>
              </p:cNvSpPr>
              <p:nvPr/>
            </p:nvSpPr>
            <p:spPr bwMode="auto">
              <a:xfrm>
                <a:off x="2640" y="3024"/>
                <a:ext cx="0" cy="192"/>
              </a:xfrm>
              <a:prstGeom prst="line">
                <a:avLst/>
              </a:prstGeom>
              <a:noFill/>
              <a:ln w="28575">
                <a:solidFill>
                  <a:schemeClr val="tx1"/>
                </a:solidFill>
                <a:round/>
                <a:headEnd/>
                <a:tailEnd/>
              </a:ln>
            </p:spPr>
            <p:txBody>
              <a:bodyPr>
                <a:prstTxWarp prst="textNoShape">
                  <a:avLst/>
                </a:prstTxWarp>
              </a:bodyPr>
              <a:lstStyle/>
              <a:p>
                <a:endParaRPr lang="en-US"/>
              </a:p>
            </p:txBody>
          </p:sp>
          <p:sp>
            <p:nvSpPr>
              <p:cNvPr id="38935" name="Text Box 28"/>
              <p:cNvSpPr txBox="1">
                <a:spLocks noChangeArrowheads="1"/>
              </p:cNvSpPr>
              <p:nvPr/>
            </p:nvSpPr>
            <p:spPr bwMode="auto">
              <a:xfrm>
                <a:off x="2736" y="3254"/>
                <a:ext cx="205" cy="250"/>
              </a:xfrm>
              <a:prstGeom prst="rect">
                <a:avLst/>
              </a:prstGeom>
              <a:noFill/>
              <a:ln w="12700">
                <a:noFill/>
                <a:miter lim="800000"/>
                <a:headEnd/>
                <a:tailEnd/>
              </a:ln>
            </p:spPr>
            <p:txBody>
              <a:bodyPr wrap="none">
                <a:prstTxWarp prst="textNoShape">
                  <a:avLst/>
                </a:prstTxWarp>
                <a:spAutoFit/>
              </a:bodyPr>
              <a:lstStyle/>
              <a:p>
                <a:r>
                  <a:rPr lang="en-US" sz="2000">
                    <a:solidFill>
                      <a:schemeClr val="tx1"/>
                    </a:solidFill>
                  </a:rPr>
                  <a:t>0</a:t>
                </a:r>
              </a:p>
            </p:txBody>
          </p:sp>
          <p:sp>
            <p:nvSpPr>
              <p:cNvPr id="38936" name="Text Box 29"/>
              <p:cNvSpPr txBox="1">
                <a:spLocks noChangeArrowheads="1"/>
              </p:cNvSpPr>
              <p:nvPr/>
            </p:nvSpPr>
            <p:spPr bwMode="auto">
              <a:xfrm>
                <a:off x="2995" y="3216"/>
                <a:ext cx="395" cy="252"/>
              </a:xfrm>
              <a:prstGeom prst="rect">
                <a:avLst/>
              </a:prstGeom>
              <a:noFill/>
              <a:ln w="12700">
                <a:noFill/>
                <a:miter lim="800000"/>
                <a:headEnd/>
                <a:tailEnd/>
              </a:ln>
            </p:spPr>
            <p:txBody>
              <a:bodyPr wrap="none">
                <a:prstTxWarp prst="textNoShape">
                  <a:avLst/>
                </a:prstTxWarp>
                <a:spAutoFit/>
              </a:bodyPr>
              <a:lstStyle/>
              <a:p>
                <a:r>
                  <a:rPr lang="en-US" sz="2000" dirty="0" smtClean="0">
                    <a:solidFill>
                      <a:schemeClr val="tx1"/>
                    </a:solidFill>
                  </a:rPr>
                  <a:t>2</a:t>
                </a:r>
                <a:r>
                  <a:rPr lang="en-US" sz="2000" baseline="30000" dirty="0" smtClean="0">
                    <a:solidFill>
                      <a:schemeClr val="tx1"/>
                    </a:solidFill>
                  </a:rPr>
                  <a:t>-149</a:t>
                </a:r>
                <a:endParaRPr lang="en-US" sz="2000" dirty="0">
                  <a:solidFill>
                    <a:schemeClr val="tx1"/>
                  </a:solidFill>
                </a:endParaRPr>
              </a:p>
            </p:txBody>
          </p:sp>
          <p:sp>
            <p:nvSpPr>
              <p:cNvPr id="38937" name="Text Box 30"/>
              <p:cNvSpPr txBox="1">
                <a:spLocks noChangeArrowheads="1"/>
              </p:cNvSpPr>
              <p:nvPr/>
            </p:nvSpPr>
            <p:spPr bwMode="auto">
              <a:xfrm>
                <a:off x="4378" y="3206"/>
                <a:ext cx="362" cy="252"/>
              </a:xfrm>
              <a:prstGeom prst="rect">
                <a:avLst/>
              </a:prstGeom>
              <a:noFill/>
              <a:ln w="12700">
                <a:noFill/>
                <a:miter lim="800000"/>
                <a:headEnd/>
                <a:tailEnd/>
              </a:ln>
            </p:spPr>
            <p:txBody>
              <a:bodyPr wrap="none">
                <a:prstTxWarp prst="textNoShape">
                  <a:avLst/>
                </a:prstTxWarp>
                <a:spAutoFit/>
              </a:bodyPr>
              <a:lstStyle/>
              <a:p>
                <a:r>
                  <a:rPr lang="en-US" sz="2000" dirty="0" smtClean="0">
                    <a:solidFill>
                      <a:schemeClr val="tx1"/>
                    </a:solidFill>
                  </a:rPr>
                  <a:t>2</a:t>
                </a:r>
                <a:r>
                  <a:rPr lang="en-US" sz="2000" baseline="30000" dirty="0" smtClean="0"/>
                  <a:t>12</a:t>
                </a:r>
                <a:r>
                  <a:rPr lang="en-US" sz="2000" baseline="30000" dirty="0" smtClean="0">
                    <a:solidFill>
                      <a:schemeClr val="tx1"/>
                    </a:solidFill>
                  </a:rPr>
                  <a:t>8</a:t>
                </a:r>
                <a:endParaRPr lang="en-US" sz="2000" dirty="0">
                  <a:solidFill>
                    <a:schemeClr val="tx1"/>
                  </a:solidFill>
                </a:endParaRPr>
              </a:p>
            </p:txBody>
          </p:sp>
          <p:sp>
            <p:nvSpPr>
              <p:cNvPr id="38938" name="Text Box 31"/>
              <p:cNvSpPr txBox="1">
                <a:spLocks noChangeArrowheads="1"/>
              </p:cNvSpPr>
              <p:nvPr/>
            </p:nvSpPr>
            <p:spPr bwMode="auto">
              <a:xfrm>
                <a:off x="3696" y="3216"/>
                <a:ext cx="205" cy="250"/>
              </a:xfrm>
              <a:prstGeom prst="rect">
                <a:avLst/>
              </a:prstGeom>
              <a:noFill/>
              <a:ln w="12700">
                <a:noFill/>
                <a:miter lim="800000"/>
                <a:headEnd/>
                <a:tailEnd/>
              </a:ln>
            </p:spPr>
            <p:txBody>
              <a:bodyPr wrap="none">
                <a:prstTxWarp prst="textNoShape">
                  <a:avLst/>
                </a:prstTxWarp>
                <a:spAutoFit/>
              </a:bodyPr>
              <a:lstStyle/>
              <a:p>
                <a:r>
                  <a:rPr lang="en-US" sz="2000">
                    <a:solidFill>
                      <a:schemeClr val="tx1"/>
                    </a:solidFill>
                  </a:rPr>
                  <a:t>1</a:t>
                </a:r>
              </a:p>
            </p:txBody>
          </p:sp>
          <p:sp>
            <p:nvSpPr>
              <p:cNvPr id="38939" name="Text Box 32"/>
              <p:cNvSpPr txBox="1">
                <a:spLocks noChangeArrowheads="1"/>
              </p:cNvSpPr>
              <p:nvPr/>
            </p:nvSpPr>
            <p:spPr bwMode="auto">
              <a:xfrm>
                <a:off x="1776" y="3216"/>
                <a:ext cx="258" cy="250"/>
              </a:xfrm>
              <a:prstGeom prst="rect">
                <a:avLst/>
              </a:prstGeom>
              <a:noFill/>
              <a:ln w="12700">
                <a:noFill/>
                <a:miter lim="800000"/>
                <a:headEnd/>
                <a:tailEnd/>
              </a:ln>
            </p:spPr>
            <p:txBody>
              <a:bodyPr wrap="none">
                <a:prstTxWarp prst="textNoShape">
                  <a:avLst/>
                </a:prstTxWarp>
                <a:spAutoFit/>
              </a:bodyPr>
              <a:lstStyle/>
              <a:p>
                <a:r>
                  <a:rPr lang="en-US" sz="2000">
                    <a:solidFill>
                      <a:schemeClr val="tx1"/>
                    </a:solidFill>
                  </a:rPr>
                  <a:t>-1</a:t>
                </a:r>
              </a:p>
            </p:txBody>
          </p:sp>
          <p:sp>
            <p:nvSpPr>
              <p:cNvPr id="38940" name="Text Box 33"/>
              <p:cNvSpPr txBox="1">
                <a:spLocks noChangeArrowheads="1"/>
              </p:cNvSpPr>
              <p:nvPr/>
            </p:nvSpPr>
            <p:spPr bwMode="auto">
              <a:xfrm>
                <a:off x="2304" y="3216"/>
                <a:ext cx="444" cy="252"/>
              </a:xfrm>
              <a:prstGeom prst="rect">
                <a:avLst/>
              </a:prstGeom>
              <a:noFill/>
              <a:ln w="12700">
                <a:noFill/>
                <a:miter lim="800000"/>
                <a:headEnd/>
                <a:tailEnd/>
              </a:ln>
            </p:spPr>
            <p:txBody>
              <a:bodyPr wrap="none">
                <a:prstTxWarp prst="textNoShape">
                  <a:avLst/>
                </a:prstTxWarp>
                <a:spAutoFit/>
              </a:bodyPr>
              <a:lstStyle/>
              <a:p>
                <a:r>
                  <a:rPr lang="en-US" sz="2000" dirty="0">
                    <a:solidFill>
                      <a:schemeClr val="tx1"/>
                    </a:solidFill>
                  </a:rPr>
                  <a:t>-</a:t>
                </a:r>
                <a:r>
                  <a:rPr lang="en-US" sz="2000" dirty="0" smtClean="0">
                    <a:solidFill>
                      <a:schemeClr val="tx1"/>
                    </a:solidFill>
                  </a:rPr>
                  <a:t>2</a:t>
                </a:r>
                <a:r>
                  <a:rPr lang="en-US" sz="2000" baseline="30000" dirty="0" smtClean="0">
                    <a:solidFill>
                      <a:schemeClr val="tx1"/>
                    </a:solidFill>
                  </a:rPr>
                  <a:t>-149</a:t>
                </a:r>
                <a:endParaRPr lang="en-US" sz="2000" dirty="0">
                  <a:solidFill>
                    <a:schemeClr val="tx1"/>
                  </a:solidFill>
                </a:endParaRPr>
              </a:p>
            </p:txBody>
          </p:sp>
          <p:sp>
            <p:nvSpPr>
              <p:cNvPr id="38941" name="Text Box 34"/>
              <p:cNvSpPr txBox="1">
                <a:spLocks noChangeArrowheads="1"/>
              </p:cNvSpPr>
              <p:nvPr/>
            </p:nvSpPr>
            <p:spPr bwMode="auto">
              <a:xfrm>
                <a:off x="861" y="3216"/>
                <a:ext cx="411" cy="252"/>
              </a:xfrm>
              <a:prstGeom prst="rect">
                <a:avLst/>
              </a:prstGeom>
              <a:noFill/>
              <a:ln w="12700">
                <a:noFill/>
                <a:miter lim="800000"/>
                <a:headEnd/>
                <a:tailEnd/>
              </a:ln>
            </p:spPr>
            <p:txBody>
              <a:bodyPr wrap="none">
                <a:prstTxWarp prst="textNoShape">
                  <a:avLst/>
                </a:prstTxWarp>
                <a:spAutoFit/>
              </a:bodyPr>
              <a:lstStyle/>
              <a:p>
                <a:r>
                  <a:rPr lang="en-US" sz="2000" dirty="0">
                    <a:solidFill>
                      <a:schemeClr val="tx1"/>
                    </a:solidFill>
                  </a:rPr>
                  <a:t>-</a:t>
                </a:r>
                <a:r>
                  <a:rPr lang="en-US" sz="2000" dirty="0" smtClean="0">
                    <a:solidFill>
                      <a:schemeClr val="tx1"/>
                    </a:solidFill>
                  </a:rPr>
                  <a:t>2</a:t>
                </a:r>
                <a:r>
                  <a:rPr lang="en-US" sz="2000" baseline="30000" dirty="0" smtClean="0"/>
                  <a:t>12</a:t>
                </a:r>
                <a:r>
                  <a:rPr lang="en-US" sz="2000" baseline="30000" dirty="0" smtClean="0">
                    <a:solidFill>
                      <a:schemeClr val="tx1"/>
                    </a:solidFill>
                  </a:rPr>
                  <a:t>8</a:t>
                </a:r>
                <a:endParaRPr lang="en-US" sz="2000" dirty="0">
                  <a:solidFill>
                    <a:schemeClr val="tx1"/>
                  </a:solidFill>
                </a:endParaRPr>
              </a:p>
            </p:txBody>
          </p:sp>
        </p:grpSp>
        <p:sp>
          <p:nvSpPr>
            <p:cNvPr id="38917" name="Text Box 35"/>
            <p:cNvSpPr txBox="1">
              <a:spLocks noChangeArrowheads="1"/>
            </p:cNvSpPr>
            <p:nvPr/>
          </p:nvSpPr>
          <p:spPr bwMode="auto">
            <a:xfrm>
              <a:off x="3886200" y="4354513"/>
              <a:ext cx="1285875" cy="396875"/>
            </a:xfrm>
            <a:prstGeom prst="rect">
              <a:avLst/>
            </a:prstGeom>
            <a:noFill/>
            <a:ln w="12700">
              <a:noFill/>
              <a:miter lim="800000"/>
              <a:headEnd/>
              <a:tailEnd/>
            </a:ln>
          </p:spPr>
          <p:txBody>
            <a:bodyPr wrap="none">
              <a:prstTxWarp prst="textNoShape">
                <a:avLst/>
              </a:prstTxWarp>
              <a:spAutoFit/>
            </a:bodyPr>
            <a:lstStyle/>
            <a:p>
              <a:r>
                <a:rPr lang="en-US" sz="2000" dirty="0"/>
                <a:t>underflow</a:t>
              </a:r>
            </a:p>
          </p:txBody>
        </p:sp>
        <p:sp>
          <p:nvSpPr>
            <p:cNvPr id="38918" name="Text Box 36"/>
            <p:cNvSpPr txBox="1">
              <a:spLocks noChangeArrowheads="1"/>
            </p:cNvSpPr>
            <p:nvPr/>
          </p:nvSpPr>
          <p:spPr bwMode="auto">
            <a:xfrm>
              <a:off x="7040880" y="4327525"/>
              <a:ext cx="1130300" cy="396875"/>
            </a:xfrm>
            <a:prstGeom prst="rect">
              <a:avLst/>
            </a:prstGeom>
            <a:noFill/>
            <a:ln w="12700">
              <a:noFill/>
              <a:miter lim="800000"/>
              <a:headEnd/>
              <a:tailEnd/>
            </a:ln>
          </p:spPr>
          <p:txBody>
            <a:bodyPr wrap="none">
              <a:prstTxWarp prst="textNoShape">
                <a:avLst/>
              </a:prstTxWarp>
              <a:spAutoFit/>
            </a:bodyPr>
            <a:lstStyle/>
            <a:p>
              <a:r>
                <a:rPr lang="en-US" sz="2000" dirty="0"/>
                <a:t>overflow</a:t>
              </a:r>
            </a:p>
          </p:txBody>
        </p:sp>
        <p:sp>
          <p:nvSpPr>
            <p:cNvPr id="38919" name="Text Box 37"/>
            <p:cNvSpPr txBox="1">
              <a:spLocks noChangeArrowheads="1"/>
            </p:cNvSpPr>
            <p:nvPr/>
          </p:nvSpPr>
          <p:spPr bwMode="auto">
            <a:xfrm>
              <a:off x="838200" y="4343400"/>
              <a:ext cx="1130300" cy="396875"/>
            </a:xfrm>
            <a:prstGeom prst="rect">
              <a:avLst/>
            </a:prstGeom>
            <a:noFill/>
            <a:ln w="12700">
              <a:noFill/>
              <a:miter lim="800000"/>
              <a:headEnd/>
              <a:tailEnd/>
            </a:ln>
          </p:spPr>
          <p:txBody>
            <a:bodyPr wrap="none">
              <a:prstTxWarp prst="textNoShape">
                <a:avLst/>
              </a:prstTxWarp>
              <a:spAutoFit/>
            </a:bodyPr>
            <a:lstStyle/>
            <a:p>
              <a:r>
                <a:rPr lang="en-US" sz="2000"/>
                <a:t>overflow</a:t>
              </a:r>
            </a:p>
          </p:txBody>
        </p:sp>
      </p:grpSp>
      <p:sp>
        <p:nvSpPr>
          <p:cNvPr id="39" name="Date Placeholder 38"/>
          <p:cNvSpPr>
            <a:spLocks noGrp="1"/>
          </p:cNvSpPr>
          <p:nvPr>
            <p:ph type="dt" sz="half" idx="10"/>
          </p:nvPr>
        </p:nvSpPr>
        <p:spPr/>
        <p:txBody>
          <a:bodyPr/>
          <a:lstStyle/>
          <a:p>
            <a:r>
              <a:rPr lang="en-US" smtClean="0"/>
              <a:t>7/02/2012</a:t>
            </a:r>
            <a:endParaRPr lang="en-US"/>
          </a:p>
        </p:txBody>
      </p:sp>
      <p:sp>
        <p:nvSpPr>
          <p:cNvPr id="40" name="Slide Number Placeholder 39"/>
          <p:cNvSpPr>
            <a:spLocks noGrp="1"/>
          </p:cNvSpPr>
          <p:nvPr>
            <p:ph type="sldNum" sz="quarter" idx="12"/>
          </p:nvPr>
        </p:nvSpPr>
        <p:spPr/>
        <p:txBody>
          <a:bodyPr/>
          <a:lstStyle/>
          <a:p>
            <a:fld id="{3CC63E4C-4642-794D-A2FD-70F6B81535F5}" type="slidenum">
              <a:rPr lang="en-US" smtClean="0"/>
              <a:pPr/>
              <a:t>27</a:t>
            </a:fld>
            <a:endParaRPr lang="en-US"/>
          </a:p>
        </p:txBody>
      </p:sp>
      <p:sp>
        <p:nvSpPr>
          <p:cNvPr id="41" name="Footer Placeholder 40"/>
          <p:cNvSpPr>
            <a:spLocks noGrp="1"/>
          </p:cNvSpPr>
          <p:nvPr>
            <p:ph type="ftr" sz="quarter" idx="11"/>
          </p:nvPr>
        </p:nvSpPr>
        <p:spPr/>
        <p:txBody>
          <a:bodyPr/>
          <a:lstStyle/>
          <a:p>
            <a:r>
              <a:rPr lang="en-US" smtClean="0"/>
              <a:t>Summer 2012 -- Lecture #9</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891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91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91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891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Floating Point </a:t>
            </a:r>
            <a:r>
              <a:rPr lang="en-US" dirty="0" smtClean="0">
                <a:solidFill>
                  <a:schemeClr val="accent1"/>
                </a:solidFill>
              </a:rPr>
              <a:t>Limitations (2/2)</a:t>
            </a:r>
            <a:endParaRPr lang="en-US" dirty="0"/>
          </a:p>
        </p:txBody>
      </p:sp>
      <p:sp>
        <p:nvSpPr>
          <p:cNvPr id="3" name="Content Placeholder 2"/>
          <p:cNvSpPr>
            <a:spLocks noGrp="1"/>
          </p:cNvSpPr>
          <p:nvPr>
            <p:ph idx="1"/>
          </p:nvPr>
        </p:nvSpPr>
        <p:spPr>
          <a:xfrm>
            <a:off x="457200" y="1600199"/>
            <a:ext cx="8229600" cy="4937760"/>
          </a:xfrm>
        </p:spPr>
        <p:txBody>
          <a:bodyPr>
            <a:normAutofit lnSpcReduction="10000"/>
          </a:bodyPr>
          <a:lstStyle/>
          <a:p>
            <a:r>
              <a:rPr lang="en-US" dirty="0" smtClean="0">
                <a:solidFill>
                  <a:srgbClr val="FF0000"/>
                </a:solidFill>
              </a:rPr>
              <a:t>FP addition is NOT associative!</a:t>
            </a:r>
          </a:p>
          <a:p>
            <a:pPr lvl="1"/>
            <a:r>
              <a:rPr lang="en-US" dirty="0" smtClean="0"/>
              <a:t>You can find Big and Small numbers such that:</a:t>
            </a:r>
            <a:br>
              <a:rPr lang="en-US" dirty="0" smtClean="0"/>
            </a:br>
            <a:r>
              <a:rPr lang="en-US" dirty="0" smtClean="0"/>
              <a:t>Small + Big + Small ≠ Small + Small + Big</a:t>
            </a:r>
          </a:p>
          <a:p>
            <a:pPr lvl="1"/>
            <a:r>
              <a:rPr lang="en-US" dirty="0" smtClean="0"/>
              <a:t>This is due to </a:t>
            </a:r>
            <a:r>
              <a:rPr lang="en-US" i="1" dirty="0" smtClean="0"/>
              <a:t>rounding</a:t>
            </a:r>
            <a:r>
              <a:rPr lang="en-US" dirty="0" smtClean="0"/>
              <a:t> errors:  FP </a:t>
            </a:r>
            <a:r>
              <a:rPr lang="en-US" i="1" dirty="0" smtClean="0"/>
              <a:t>approximates</a:t>
            </a:r>
            <a:r>
              <a:rPr lang="en-US" dirty="0" smtClean="0"/>
              <a:t> results because it only has 23 bits for </a:t>
            </a:r>
            <a:r>
              <a:rPr lang="en-US" dirty="0" err="1" smtClean="0">
                <a:solidFill>
                  <a:schemeClr val="accent2"/>
                </a:solidFill>
              </a:rPr>
              <a:t>Significand</a:t>
            </a:r>
            <a:endParaRPr lang="en-US" dirty="0" smtClean="0">
              <a:solidFill>
                <a:schemeClr val="accent2"/>
              </a:solidFill>
            </a:endParaRPr>
          </a:p>
          <a:p>
            <a:pPr lvl="1"/>
            <a:r>
              <a:rPr lang="en-US" dirty="0" smtClean="0"/>
              <a:t>You will examine this in lab</a:t>
            </a:r>
          </a:p>
          <a:p>
            <a:r>
              <a:rPr lang="en-US" dirty="0" smtClean="0"/>
              <a:t>Despite being seemingly “more accurate,” FP cannot represent all integers</a:t>
            </a:r>
          </a:p>
          <a:p>
            <a:pPr lvl="1"/>
            <a:r>
              <a:rPr lang="en-US" dirty="0" smtClean="0"/>
              <a:t>e.g. 2</a:t>
            </a:r>
            <a:r>
              <a:rPr lang="en-US" baseline="30000" dirty="0" smtClean="0"/>
              <a:t>24</a:t>
            </a:r>
            <a:r>
              <a:rPr lang="en-US" dirty="0" smtClean="0"/>
              <a:t> + 2</a:t>
            </a:r>
            <a:r>
              <a:rPr lang="en-US" baseline="30000" dirty="0" smtClean="0"/>
              <a:t>23</a:t>
            </a:r>
            <a:r>
              <a:rPr lang="en-US" dirty="0" smtClean="0"/>
              <a:t> + 1 = 25165825	(try it!)</a:t>
            </a:r>
          </a:p>
          <a:p>
            <a:pPr lvl="1"/>
            <a:r>
              <a:rPr lang="en-US" dirty="0" smtClean="0"/>
              <a:t>Be careful when casting between </a:t>
            </a:r>
            <a:r>
              <a:rPr lang="en-US" sz="2600" dirty="0" err="1" smtClean="0">
                <a:latin typeface="Courier New" pitchFamily="49" charset="0"/>
                <a:cs typeface="Courier New" pitchFamily="49" charset="0"/>
              </a:rPr>
              <a:t>int</a:t>
            </a:r>
            <a:r>
              <a:rPr lang="en-US" dirty="0" smtClean="0"/>
              <a:t> and </a:t>
            </a:r>
            <a:r>
              <a:rPr lang="en-US" sz="2600" dirty="0" smtClean="0">
                <a:latin typeface="Courier New" pitchFamily="49" charset="0"/>
                <a:cs typeface="Courier New" pitchFamily="49" charset="0"/>
              </a:rPr>
              <a:t>float</a:t>
            </a:r>
            <a:endParaRPr lang="en-US" sz="2600" dirty="0">
              <a:latin typeface="Courier New" pitchFamily="49" charset="0"/>
              <a:cs typeface="Courier New" pitchFamily="49" charset="0"/>
            </a:endParaRPr>
          </a:p>
        </p:txBody>
      </p:sp>
      <p:sp>
        <p:nvSpPr>
          <p:cNvPr id="4" name="Date Placeholder 3"/>
          <p:cNvSpPr>
            <a:spLocks noGrp="1"/>
          </p:cNvSpPr>
          <p:nvPr>
            <p:ph type="dt" sz="half" idx="10"/>
          </p:nvPr>
        </p:nvSpPr>
        <p:spPr/>
        <p:txBody>
          <a:bodyPr/>
          <a:lstStyle/>
          <a:p>
            <a:r>
              <a:rPr lang="en-US" smtClean="0"/>
              <a:t>7/02/2012</a:t>
            </a:r>
            <a:endParaRPr lang="en-US"/>
          </a:p>
        </p:txBody>
      </p:sp>
      <p:sp>
        <p:nvSpPr>
          <p:cNvPr id="5" name="Footer Placeholder 4"/>
          <p:cNvSpPr>
            <a:spLocks noGrp="1"/>
          </p:cNvSpPr>
          <p:nvPr>
            <p:ph type="ftr" sz="quarter" idx="11"/>
          </p:nvPr>
        </p:nvSpPr>
        <p:spPr/>
        <p:txBody>
          <a:bodyPr/>
          <a:lstStyle/>
          <a:p>
            <a:r>
              <a:rPr lang="en-US" smtClean="0"/>
              <a:t>Summer 2012 --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28</a:t>
            </a:fld>
            <a:endParaRPr lang="en-US"/>
          </a:p>
        </p:txBody>
      </p:sp>
    </p:spTree>
    <p:extLst>
      <p:ext uri="{BB962C8B-B14F-4D97-AF65-F5344CB8AC3E}">
        <p14:creationId xmlns:p14="http://schemas.microsoft.com/office/powerpoint/2010/main" val="2249172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320"/>
            <a:ext cx="8229600" cy="1143000"/>
          </a:xfrm>
        </p:spPr>
        <p:txBody>
          <a:bodyPr>
            <a:normAutofit/>
          </a:bodyPr>
          <a:lstStyle/>
          <a:p>
            <a:pPr eaLnBrk="1" hangingPunct="1">
              <a:defRPr/>
            </a:pPr>
            <a:r>
              <a:rPr lang="en-US" dirty="0">
                <a:solidFill>
                  <a:schemeClr val="accent1"/>
                </a:solidFill>
              </a:rPr>
              <a:t>Double Precision </a:t>
            </a:r>
            <a:r>
              <a:rPr lang="en-US" dirty="0" smtClean="0">
                <a:solidFill>
                  <a:schemeClr val="accent1"/>
                </a:solidFill>
              </a:rPr>
              <a:t>FP Encoding</a:t>
            </a:r>
            <a:endParaRPr lang="en-US" dirty="0">
              <a:solidFill>
                <a:schemeClr val="accent1"/>
              </a:solidFill>
            </a:endParaRPr>
          </a:p>
        </p:txBody>
      </p:sp>
      <p:sp>
        <p:nvSpPr>
          <p:cNvPr id="43011" name="Rectangle 3"/>
          <p:cNvSpPr>
            <a:spLocks noGrp="1" noChangeArrowheads="1"/>
          </p:cNvSpPr>
          <p:nvPr>
            <p:ph idx="1"/>
          </p:nvPr>
        </p:nvSpPr>
        <p:spPr>
          <a:xfrm>
            <a:off x="457200" y="1600200"/>
            <a:ext cx="8229600" cy="4937760"/>
          </a:xfrm>
        </p:spPr>
        <p:txBody>
          <a:bodyPr>
            <a:normAutofit lnSpcReduction="10000"/>
          </a:bodyPr>
          <a:lstStyle/>
          <a:p>
            <a:pPr eaLnBrk="1" hangingPunct="1"/>
            <a:r>
              <a:rPr lang="en-US" dirty="0" smtClean="0">
                <a:latin typeface="+mj-lt"/>
                <a:ea typeface="ＭＳ Ｐゴシック" pitchFamily="34" charset="-128"/>
              </a:rPr>
              <a:t>Next multiple of word size (64 bits)</a:t>
            </a:r>
          </a:p>
          <a:p>
            <a:pPr eaLnBrk="1" hangingPunct="1"/>
            <a:endParaRPr lang="en-US" u="sng" dirty="0" smtClean="0"/>
          </a:p>
          <a:p>
            <a:pPr eaLnBrk="1" hangingPunct="1"/>
            <a:endParaRPr lang="en-US" u="sng" dirty="0" smtClean="0"/>
          </a:p>
          <a:p>
            <a:pPr eaLnBrk="1" hangingPunct="1"/>
            <a:endParaRPr lang="en-US" u="sng" dirty="0" smtClean="0"/>
          </a:p>
          <a:p>
            <a:pPr eaLnBrk="1" hangingPunct="1"/>
            <a:r>
              <a:rPr lang="en-US" dirty="0" smtClean="0">
                <a:solidFill>
                  <a:srgbClr val="FF0000"/>
                </a:solidFill>
              </a:rPr>
              <a:t>Double Precision</a:t>
            </a:r>
            <a:r>
              <a:rPr lang="en-US" dirty="0" smtClean="0"/>
              <a:t> (vs. Single Precision)</a:t>
            </a:r>
          </a:p>
          <a:p>
            <a:pPr lvl="1"/>
            <a:r>
              <a:rPr lang="en-US" sz="2400" dirty="0" smtClean="0"/>
              <a:t>C variable declared as </a:t>
            </a:r>
            <a:r>
              <a:rPr lang="en-US" sz="2400" dirty="0" smtClean="0">
                <a:latin typeface="Courier New" pitchFamily="49" charset="0"/>
                <a:cs typeface="Courier New" pitchFamily="49" charset="0"/>
              </a:rPr>
              <a:t>double</a:t>
            </a:r>
          </a:p>
          <a:p>
            <a:pPr lvl="1"/>
            <a:r>
              <a:rPr lang="en-US" sz="2400" dirty="0" smtClean="0">
                <a:latin typeface="+mj-lt"/>
                <a:cs typeface="Courier New" pitchFamily="49" charset="0"/>
              </a:rPr>
              <a:t>Exponent bias is 2</a:t>
            </a:r>
            <a:r>
              <a:rPr lang="en-US" sz="2400" baseline="30000" dirty="0" smtClean="0">
                <a:latin typeface="+mj-lt"/>
                <a:cs typeface="Courier New" pitchFamily="49" charset="0"/>
              </a:rPr>
              <a:t>10</a:t>
            </a:r>
            <a:r>
              <a:rPr lang="en-US" sz="2400" dirty="0" smtClean="0">
                <a:latin typeface="+mj-lt"/>
                <a:cs typeface="Courier New" pitchFamily="49" charset="0"/>
              </a:rPr>
              <a:t>-1 = 1023</a:t>
            </a:r>
          </a:p>
          <a:p>
            <a:pPr lvl="1"/>
            <a:r>
              <a:rPr lang="en-US" sz="2400" dirty="0" smtClean="0"/>
              <a:t>Smallest </a:t>
            </a:r>
            <a:r>
              <a:rPr lang="en-US" sz="2400" dirty="0" err="1" smtClean="0"/>
              <a:t>denorm</a:t>
            </a:r>
            <a:r>
              <a:rPr lang="en-US" sz="2400" dirty="0" smtClean="0"/>
              <a:t>: 2</a:t>
            </a:r>
            <a:r>
              <a:rPr lang="en-US" sz="2400" baseline="30000" dirty="0" smtClean="0"/>
              <a:t>-1074</a:t>
            </a:r>
            <a:r>
              <a:rPr lang="en-US" sz="2400" dirty="0" smtClean="0"/>
              <a:t> , Largest (not ∞):  2</a:t>
            </a:r>
            <a:r>
              <a:rPr lang="en-US" sz="2400" baseline="30000" dirty="0" smtClean="0"/>
              <a:t>1024</a:t>
            </a:r>
            <a:r>
              <a:rPr lang="en-US" sz="2400" dirty="0" smtClean="0"/>
              <a:t> – 2</a:t>
            </a:r>
            <a:r>
              <a:rPr lang="en-US" sz="2400" baseline="30000" dirty="0" smtClean="0"/>
              <a:t>971</a:t>
            </a:r>
          </a:p>
          <a:p>
            <a:pPr lvl="1"/>
            <a:r>
              <a:rPr lang="en-US" sz="2400" dirty="0" smtClean="0"/>
              <a:t>Primary advantage is greater precision due to larger </a:t>
            </a:r>
            <a:r>
              <a:rPr lang="en-US" sz="2400" dirty="0" err="1" smtClean="0"/>
              <a:t>significand</a:t>
            </a:r>
            <a:endParaRPr lang="en-US" sz="2400" dirty="0" smtClean="0"/>
          </a:p>
          <a:p>
            <a:pPr eaLnBrk="1" hangingPunct="1"/>
            <a:endParaRPr lang="en-US" dirty="0" smtClean="0">
              <a:latin typeface="+mj-lt"/>
              <a:ea typeface="ＭＳ Ｐゴシック" pitchFamily="34" charset="-128"/>
            </a:endParaRPr>
          </a:p>
        </p:txBody>
      </p:sp>
      <p:sp>
        <p:nvSpPr>
          <p:cNvPr id="24" name="Date Placeholder 23"/>
          <p:cNvSpPr>
            <a:spLocks noGrp="1"/>
          </p:cNvSpPr>
          <p:nvPr>
            <p:ph type="dt" sz="half" idx="10"/>
          </p:nvPr>
        </p:nvSpPr>
        <p:spPr/>
        <p:txBody>
          <a:bodyPr/>
          <a:lstStyle/>
          <a:p>
            <a:r>
              <a:rPr lang="en-US" smtClean="0"/>
              <a:t>7/02/2012</a:t>
            </a:r>
            <a:endParaRPr lang="en-US"/>
          </a:p>
        </p:txBody>
      </p:sp>
      <p:sp>
        <p:nvSpPr>
          <p:cNvPr id="25" name="Slide Number Placeholder 24"/>
          <p:cNvSpPr>
            <a:spLocks noGrp="1"/>
          </p:cNvSpPr>
          <p:nvPr>
            <p:ph type="sldNum" sz="quarter" idx="12"/>
          </p:nvPr>
        </p:nvSpPr>
        <p:spPr/>
        <p:txBody>
          <a:bodyPr/>
          <a:lstStyle/>
          <a:p>
            <a:fld id="{3CC63E4C-4642-794D-A2FD-70F6B81535F5}" type="slidenum">
              <a:rPr lang="en-US" smtClean="0"/>
              <a:pPr/>
              <a:t>29</a:t>
            </a:fld>
            <a:endParaRPr lang="en-US"/>
          </a:p>
        </p:txBody>
      </p:sp>
      <p:sp>
        <p:nvSpPr>
          <p:cNvPr id="26" name="Footer Placeholder 25"/>
          <p:cNvSpPr>
            <a:spLocks noGrp="1"/>
          </p:cNvSpPr>
          <p:nvPr>
            <p:ph type="ftr" sz="quarter" idx="11"/>
          </p:nvPr>
        </p:nvSpPr>
        <p:spPr/>
        <p:txBody>
          <a:bodyPr/>
          <a:lstStyle/>
          <a:p>
            <a:r>
              <a:rPr lang="en-US" smtClean="0"/>
              <a:t>Summer 2012 -- Lecture #9</a:t>
            </a:r>
            <a:endParaRPr lang="en-US" dirty="0"/>
          </a:p>
        </p:txBody>
      </p:sp>
      <p:grpSp>
        <p:nvGrpSpPr>
          <p:cNvPr id="27" name="Group 13"/>
          <p:cNvGrpSpPr/>
          <p:nvPr/>
        </p:nvGrpSpPr>
        <p:grpSpPr>
          <a:xfrm>
            <a:off x="548640" y="2011680"/>
            <a:ext cx="8077413" cy="770712"/>
            <a:chOff x="642259" y="2155368"/>
            <a:chExt cx="8077413" cy="770712"/>
          </a:xfrm>
        </p:grpSpPr>
        <p:grpSp>
          <p:nvGrpSpPr>
            <p:cNvPr id="28" name="Group 31"/>
            <p:cNvGrpSpPr/>
            <p:nvPr/>
          </p:nvGrpSpPr>
          <p:grpSpPr>
            <a:xfrm>
              <a:off x="731520" y="2468880"/>
              <a:ext cx="7900416" cy="457200"/>
              <a:chOff x="914400" y="2468880"/>
              <a:chExt cx="7900416" cy="457200"/>
            </a:xfrm>
          </p:grpSpPr>
          <p:sp>
            <p:nvSpPr>
              <p:cNvPr id="32" name="Rectangle 31"/>
              <p:cNvSpPr/>
              <p:nvPr/>
            </p:nvSpPr>
            <p:spPr>
              <a:xfrm>
                <a:off x="914400" y="2468880"/>
                <a:ext cx="246888"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C000"/>
                    </a:solidFill>
                  </a:rPr>
                  <a:t>S</a:t>
                </a:r>
                <a:endParaRPr lang="en-US" sz="2800" b="1" dirty="0">
                  <a:solidFill>
                    <a:srgbClr val="FFC000"/>
                  </a:solidFill>
                </a:endParaRPr>
              </a:p>
            </p:txBody>
          </p:sp>
          <p:sp>
            <p:nvSpPr>
              <p:cNvPr id="33" name="Rectangle 32"/>
              <p:cNvSpPr/>
              <p:nvPr/>
            </p:nvSpPr>
            <p:spPr>
              <a:xfrm>
                <a:off x="1161288" y="2468880"/>
                <a:ext cx="2715768"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b="1" dirty="0" smtClean="0">
                    <a:solidFill>
                      <a:schemeClr val="accent1"/>
                    </a:solidFill>
                  </a:rPr>
                  <a:t>Exponent </a:t>
                </a:r>
                <a:r>
                  <a:rPr lang="en-US" sz="2800" dirty="0" smtClean="0">
                    <a:solidFill>
                      <a:schemeClr val="accent1"/>
                    </a:solidFill>
                  </a:rPr>
                  <a:t>(11)</a:t>
                </a:r>
                <a:endParaRPr lang="en-US" sz="2800" dirty="0">
                  <a:solidFill>
                    <a:schemeClr val="accent1"/>
                  </a:solidFill>
                </a:endParaRPr>
              </a:p>
            </p:txBody>
          </p:sp>
          <p:sp>
            <p:nvSpPr>
              <p:cNvPr id="34" name="Rectangle 33"/>
              <p:cNvSpPr/>
              <p:nvPr/>
            </p:nvSpPr>
            <p:spPr>
              <a:xfrm>
                <a:off x="3877056" y="2468880"/>
                <a:ext cx="493776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C0504D"/>
                    </a:solidFill>
                  </a:rPr>
                  <a:t>Significand</a:t>
                </a:r>
                <a:r>
                  <a:rPr lang="en-US" sz="2800" b="1" dirty="0" smtClean="0">
                    <a:solidFill>
                      <a:srgbClr val="C0504D"/>
                    </a:solidFill>
                  </a:rPr>
                  <a:t> </a:t>
                </a:r>
                <a:r>
                  <a:rPr lang="en-US" sz="2800" dirty="0" smtClean="0">
                    <a:solidFill>
                      <a:srgbClr val="C0504D"/>
                    </a:solidFill>
                  </a:rPr>
                  <a:t>(20 of 52)</a:t>
                </a:r>
                <a:endParaRPr lang="en-US" sz="2800" dirty="0">
                  <a:solidFill>
                    <a:srgbClr val="C0504D"/>
                  </a:solidFill>
                </a:endParaRPr>
              </a:p>
            </p:txBody>
          </p:sp>
        </p:grpSp>
        <p:sp>
          <p:nvSpPr>
            <p:cNvPr id="29" name="TextBox 28"/>
            <p:cNvSpPr txBox="1"/>
            <p:nvPr/>
          </p:nvSpPr>
          <p:spPr>
            <a:xfrm>
              <a:off x="642259" y="2155369"/>
              <a:ext cx="761747" cy="400110"/>
            </a:xfrm>
            <a:prstGeom prst="rect">
              <a:avLst/>
            </a:prstGeom>
            <a:noFill/>
          </p:spPr>
          <p:txBody>
            <a:bodyPr wrap="none" rtlCol="0">
              <a:spAutoFit/>
            </a:bodyPr>
            <a:lstStyle/>
            <a:p>
              <a:r>
                <a:rPr lang="en-US" sz="2000" dirty="0" smtClean="0"/>
                <a:t>63 62</a:t>
              </a:r>
              <a:endParaRPr lang="en-US" sz="2000" dirty="0"/>
            </a:p>
          </p:txBody>
        </p:sp>
        <p:sp>
          <p:nvSpPr>
            <p:cNvPr id="30" name="TextBox 29"/>
            <p:cNvSpPr txBox="1"/>
            <p:nvPr/>
          </p:nvSpPr>
          <p:spPr>
            <a:xfrm>
              <a:off x="3319272" y="2155368"/>
              <a:ext cx="761747" cy="400110"/>
            </a:xfrm>
            <a:prstGeom prst="rect">
              <a:avLst/>
            </a:prstGeom>
            <a:noFill/>
          </p:spPr>
          <p:txBody>
            <a:bodyPr wrap="none" rtlCol="0">
              <a:spAutoFit/>
            </a:bodyPr>
            <a:lstStyle/>
            <a:p>
              <a:r>
                <a:rPr lang="en-US" sz="2000" dirty="0" smtClean="0"/>
                <a:t>52 51</a:t>
              </a:r>
              <a:endParaRPr lang="en-US" sz="2000" dirty="0"/>
            </a:p>
          </p:txBody>
        </p:sp>
        <p:sp>
          <p:nvSpPr>
            <p:cNvPr id="31" name="TextBox 30"/>
            <p:cNvSpPr txBox="1"/>
            <p:nvPr/>
          </p:nvSpPr>
          <p:spPr>
            <a:xfrm>
              <a:off x="8275320" y="2161902"/>
              <a:ext cx="444352" cy="400110"/>
            </a:xfrm>
            <a:prstGeom prst="rect">
              <a:avLst/>
            </a:prstGeom>
            <a:noFill/>
          </p:spPr>
          <p:txBody>
            <a:bodyPr wrap="none" rtlCol="0">
              <a:spAutoFit/>
            </a:bodyPr>
            <a:lstStyle/>
            <a:p>
              <a:r>
                <a:rPr lang="en-US" sz="2000" dirty="0" smtClean="0"/>
                <a:t>32</a:t>
              </a:r>
              <a:endParaRPr lang="en-US" sz="2000" dirty="0"/>
            </a:p>
          </p:txBody>
        </p:sp>
      </p:grpSp>
      <p:grpSp>
        <p:nvGrpSpPr>
          <p:cNvPr id="35" name="Group 13"/>
          <p:cNvGrpSpPr/>
          <p:nvPr/>
        </p:nvGrpSpPr>
        <p:grpSpPr>
          <a:xfrm>
            <a:off x="548640" y="2743200"/>
            <a:ext cx="8059478" cy="770711"/>
            <a:chOff x="642259" y="2155369"/>
            <a:chExt cx="8059478" cy="770711"/>
          </a:xfrm>
        </p:grpSpPr>
        <p:sp>
          <p:nvSpPr>
            <p:cNvPr id="42" name="Rectangle 41"/>
            <p:cNvSpPr/>
            <p:nvPr/>
          </p:nvSpPr>
          <p:spPr>
            <a:xfrm>
              <a:off x="733699" y="2468880"/>
              <a:ext cx="7900416"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C0504D"/>
                  </a:solidFill>
                </a:rPr>
                <a:t>Significand</a:t>
              </a:r>
              <a:r>
                <a:rPr lang="en-US" sz="2800" b="1" dirty="0" smtClean="0">
                  <a:solidFill>
                    <a:srgbClr val="C0504D"/>
                  </a:solidFill>
                </a:rPr>
                <a:t> </a:t>
              </a:r>
              <a:r>
                <a:rPr lang="en-US" sz="2800" dirty="0" smtClean="0">
                  <a:solidFill>
                    <a:srgbClr val="C0504D"/>
                  </a:solidFill>
                </a:rPr>
                <a:t>(32 of 52)</a:t>
              </a:r>
              <a:endParaRPr lang="en-US" sz="2800" dirty="0">
                <a:solidFill>
                  <a:srgbClr val="C0504D"/>
                </a:solidFill>
              </a:endParaRPr>
            </a:p>
          </p:txBody>
        </p:sp>
        <p:sp>
          <p:nvSpPr>
            <p:cNvPr id="37" name="TextBox 36"/>
            <p:cNvSpPr txBox="1"/>
            <p:nvPr/>
          </p:nvSpPr>
          <p:spPr>
            <a:xfrm>
              <a:off x="642259" y="2155369"/>
              <a:ext cx="444352" cy="400110"/>
            </a:xfrm>
            <a:prstGeom prst="rect">
              <a:avLst/>
            </a:prstGeom>
            <a:noFill/>
          </p:spPr>
          <p:txBody>
            <a:bodyPr wrap="none" rtlCol="0">
              <a:spAutoFit/>
            </a:bodyPr>
            <a:lstStyle/>
            <a:p>
              <a:r>
                <a:rPr lang="en-US" sz="2000" dirty="0" smtClean="0"/>
                <a:t>31</a:t>
              </a:r>
              <a:endParaRPr lang="en-US" sz="2000" dirty="0"/>
            </a:p>
          </p:txBody>
        </p:sp>
        <p:sp>
          <p:nvSpPr>
            <p:cNvPr id="39" name="TextBox 38"/>
            <p:cNvSpPr txBox="1"/>
            <p:nvPr/>
          </p:nvSpPr>
          <p:spPr>
            <a:xfrm>
              <a:off x="8387227" y="2161902"/>
              <a:ext cx="314510" cy="400110"/>
            </a:xfrm>
            <a:prstGeom prst="rect">
              <a:avLst/>
            </a:prstGeom>
            <a:noFill/>
          </p:spPr>
          <p:txBody>
            <a:bodyPr wrap="none" rtlCol="0">
              <a:spAutoFit/>
            </a:bodyPr>
            <a:lstStyle/>
            <a:p>
              <a:r>
                <a:rPr lang="en-US" sz="2000" dirty="0" smtClean="0"/>
                <a:t>0</a:t>
              </a:r>
              <a:endParaRPr lang="en-US" sz="2000" dirty="0"/>
            </a:p>
          </p:txBody>
        </p:sp>
      </p:grpSp>
      <p:cxnSp>
        <p:nvCxnSpPr>
          <p:cNvPr id="44" name="Straight Arrow Connector 43"/>
          <p:cNvCxnSpPr/>
          <p:nvPr/>
        </p:nvCxnSpPr>
        <p:spPr>
          <a:xfrm>
            <a:off x="8540496" y="2560320"/>
            <a:ext cx="365760"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274320" y="3291840"/>
            <a:ext cx="365760" cy="0"/>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Review of Last Lecture</a:t>
            </a:r>
            <a:endParaRPr lang="en-US" dirty="0">
              <a:solidFill>
                <a:schemeClr val="accent1"/>
              </a:solidFill>
            </a:endParaRPr>
          </a:p>
        </p:txBody>
      </p:sp>
      <p:sp>
        <p:nvSpPr>
          <p:cNvPr id="3" name="Content Placeholder 2"/>
          <p:cNvSpPr>
            <a:spLocks noGrp="1"/>
          </p:cNvSpPr>
          <p:nvPr>
            <p:ph idx="1"/>
          </p:nvPr>
        </p:nvSpPr>
        <p:spPr>
          <a:xfrm>
            <a:off x="457200" y="1600199"/>
            <a:ext cx="8412480" cy="4937760"/>
          </a:xfrm>
        </p:spPr>
        <p:txBody>
          <a:bodyPr>
            <a:normAutofit fontScale="92500" lnSpcReduction="20000"/>
          </a:bodyPr>
          <a:lstStyle/>
          <a:p>
            <a:r>
              <a:rPr lang="en-US" dirty="0" smtClean="0">
                <a:solidFill>
                  <a:srgbClr val="FF0000"/>
                </a:solidFill>
              </a:rPr>
              <a:t>Compiler</a:t>
            </a:r>
            <a:r>
              <a:rPr lang="en-US" dirty="0" smtClean="0"/>
              <a:t> converts a single HLL file into a single assembly file					</a:t>
            </a:r>
            <a:r>
              <a:rPr lang="en-US" sz="3000" dirty="0" smtClean="0">
                <a:solidFill>
                  <a:schemeClr val="accent1"/>
                </a:solidFill>
                <a:latin typeface="Courier New" pitchFamily="49" charset="0"/>
                <a:cs typeface="Courier New" pitchFamily="49" charset="0"/>
              </a:rPr>
              <a:t>.c</a:t>
            </a:r>
            <a:r>
              <a:rPr lang="en-US" dirty="0" smtClean="0">
                <a:solidFill>
                  <a:schemeClr val="accent1"/>
                </a:solidFill>
              </a:rPr>
              <a:t> </a:t>
            </a:r>
            <a:r>
              <a:rPr lang="en-US" dirty="0" smtClean="0">
                <a:solidFill>
                  <a:schemeClr val="accent1"/>
                </a:solidFill>
                <a:sym typeface="Wingdings" pitchFamily="2" charset="2"/>
              </a:rPr>
              <a:t> </a:t>
            </a:r>
            <a:r>
              <a:rPr lang="en-US" sz="3000" dirty="0" smtClean="0">
                <a:solidFill>
                  <a:schemeClr val="accent1"/>
                </a:solidFill>
                <a:latin typeface="Courier New" pitchFamily="49" charset="0"/>
                <a:cs typeface="Courier New" pitchFamily="49" charset="0"/>
                <a:sym typeface="Wingdings" pitchFamily="2" charset="2"/>
              </a:rPr>
              <a:t>.s</a:t>
            </a:r>
            <a:endParaRPr lang="en-US" sz="3000" dirty="0" smtClean="0">
              <a:solidFill>
                <a:schemeClr val="accent1"/>
              </a:solidFill>
              <a:latin typeface="Courier New" pitchFamily="49" charset="0"/>
              <a:cs typeface="Courier New" pitchFamily="49" charset="0"/>
            </a:endParaRPr>
          </a:p>
          <a:p>
            <a:r>
              <a:rPr lang="en-US" dirty="0" smtClean="0">
                <a:solidFill>
                  <a:srgbClr val="FF0000"/>
                </a:solidFill>
              </a:rPr>
              <a:t>Assembler</a:t>
            </a:r>
            <a:r>
              <a:rPr lang="en-US" dirty="0" smtClean="0"/>
              <a:t> removes pseudo-instructions, converts what it can to machine language, and creates a checklist for linker (relocation table)	</a:t>
            </a:r>
            <a:r>
              <a:rPr lang="en-US" sz="3000" dirty="0" smtClean="0">
                <a:solidFill>
                  <a:schemeClr val="accent1"/>
                </a:solidFill>
                <a:latin typeface="Courier New" pitchFamily="49" charset="0"/>
                <a:cs typeface="Courier New" pitchFamily="49" charset="0"/>
              </a:rPr>
              <a:t>.s</a:t>
            </a:r>
            <a:r>
              <a:rPr lang="en-US" dirty="0" smtClean="0">
                <a:solidFill>
                  <a:schemeClr val="accent1"/>
                </a:solidFill>
              </a:rPr>
              <a:t> </a:t>
            </a:r>
            <a:r>
              <a:rPr lang="en-US" dirty="0" smtClean="0">
                <a:solidFill>
                  <a:schemeClr val="accent1"/>
                </a:solidFill>
                <a:sym typeface="Wingdings" pitchFamily="2" charset="2"/>
              </a:rPr>
              <a:t> </a:t>
            </a:r>
            <a:r>
              <a:rPr lang="en-US" sz="3000" dirty="0" smtClean="0">
                <a:solidFill>
                  <a:schemeClr val="accent1"/>
                </a:solidFill>
                <a:latin typeface="Courier New" pitchFamily="49" charset="0"/>
                <a:cs typeface="Courier New" pitchFamily="49" charset="0"/>
                <a:sym typeface="Wingdings" pitchFamily="2" charset="2"/>
              </a:rPr>
              <a:t>.o</a:t>
            </a:r>
          </a:p>
          <a:p>
            <a:pPr lvl="1"/>
            <a:r>
              <a:rPr lang="en-US" dirty="0" smtClean="0"/>
              <a:t>Resolves addresses by making 2 passes (for internal forward references)</a:t>
            </a:r>
          </a:p>
          <a:p>
            <a:r>
              <a:rPr lang="en-US" dirty="0" smtClean="0">
                <a:solidFill>
                  <a:srgbClr val="FF0000"/>
                </a:solidFill>
              </a:rPr>
              <a:t>Linker</a:t>
            </a:r>
            <a:r>
              <a:rPr lang="en-US" dirty="0" smtClean="0"/>
              <a:t> combines several object files and resolves absolute addresses				</a:t>
            </a:r>
            <a:r>
              <a:rPr lang="en-US" sz="3000" dirty="0" smtClean="0">
                <a:solidFill>
                  <a:schemeClr val="accent1"/>
                </a:solidFill>
                <a:latin typeface="Courier New" pitchFamily="49" charset="0"/>
                <a:cs typeface="Courier New" pitchFamily="49" charset="0"/>
              </a:rPr>
              <a:t>.o</a:t>
            </a:r>
            <a:r>
              <a:rPr lang="en-US" dirty="0" smtClean="0">
                <a:solidFill>
                  <a:schemeClr val="accent1"/>
                </a:solidFill>
              </a:rPr>
              <a:t> </a:t>
            </a:r>
            <a:r>
              <a:rPr lang="en-US" dirty="0" smtClean="0">
                <a:solidFill>
                  <a:schemeClr val="accent1"/>
                </a:solidFill>
                <a:sym typeface="Wingdings" pitchFamily="2" charset="2"/>
              </a:rPr>
              <a:t> </a:t>
            </a:r>
            <a:r>
              <a:rPr lang="en-US" sz="3000" dirty="0" smtClean="0">
                <a:solidFill>
                  <a:schemeClr val="accent1"/>
                </a:solidFill>
                <a:latin typeface="Courier New" pitchFamily="49" charset="0"/>
                <a:cs typeface="Courier New" pitchFamily="49" charset="0"/>
                <a:sym typeface="Wingdings" pitchFamily="2" charset="2"/>
              </a:rPr>
              <a:t>.out</a:t>
            </a:r>
          </a:p>
          <a:p>
            <a:pPr lvl="1"/>
            <a:r>
              <a:rPr lang="en-US" dirty="0" smtClean="0"/>
              <a:t>Enable separate compilation and use of libraries</a:t>
            </a:r>
          </a:p>
          <a:p>
            <a:r>
              <a:rPr lang="en-US" dirty="0" smtClean="0">
                <a:solidFill>
                  <a:srgbClr val="FF0000"/>
                </a:solidFill>
              </a:rPr>
              <a:t>Loader</a:t>
            </a:r>
            <a:r>
              <a:rPr lang="en-US" dirty="0" smtClean="0"/>
              <a:t> loads executable into memory and begins execution</a:t>
            </a:r>
            <a:endParaRPr lang="en-US" dirty="0"/>
          </a:p>
        </p:txBody>
      </p:sp>
      <p:sp>
        <p:nvSpPr>
          <p:cNvPr id="4" name="Date Placeholder 3"/>
          <p:cNvSpPr>
            <a:spLocks noGrp="1"/>
          </p:cNvSpPr>
          <p:nvPr>
            <p:ph type="dt" sz="half" idx="10"/>
          </p:nvPr>
        </p:nvSpPr>
        <p:spPr/>
        <p:txBody>
          <a:bodyPr/>
          <a:lstStyle/>
          <a:p>
            <a:r>
              <a:rPr lang="en-US" smtClean="0"/>
              <a:t>7/02/2012</a:t>
            </a:r>
            <a:endParaRPr lang="en-US"/>
          </a:p>
        </p:txBody>
      </p:sp>
      <p:sp>
        <p:nvSpPr>
          <p:cNvPr id="5" name="Footer Placeholder 4"/>
          <p:cNvSpPr>
            <a:spLocks noGrp="1"/>
          </p:cNvSpPr>
          <p:nvPr>
            <p:ph type="ftr" sz="quarter" idx="11"/>
          </p:nvPr>
        </p:nvSpPr>
        <p:spPr/>
        <p:txBody>
          <a:bodyPr/>
          <a:lstStyle/>
          <a:p>
            <a:r>
              <a:rPr lang="en-US" smtClean="0"/>
              <a:t>Summer 2012 --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a:t>
            </a:fld>
            <a:endParaRPr lang="en-US"/>
          </a:p>
        </p:txBody>
      </p:sp>
    </p:spTree>
    <p:extLst>
      <p:ext uri="{BB962C8B-B14F-4D97-AF65-F5344CB8AC3E}">
        <p14:creationId xmlns:p14="http://schemas.microsoft.com/office/powerpoint/2010/main" val="662717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MIPS Floating Point Instructions</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lnSpcReduction="10000"/>
          </a:bodyPr>
          <a:lstStyle/>
          <a:p>
            <a:r>
              <a:rPr lang="en-US" dirty="0" smtClean="0"/>
              <a:t>MIPS instructions: </a:t>
            </a:r>
            <a:r>
              <a:rPr lang="en-US" sz="3000" dirty="0" smtClean="0">
                <a:latin typeface="Courier New"/>
                <a:cs typeface="Courier New"/>
              </a:rPr>
              <a:t>.s</a:t>
            </a:r>
            <a:r>
              <a:rPr lang="en-US" dirty="0" smtClean="0"/>
              <a:t> for single, </a:t>
            </a:r>
            <a:r>
              <a:rPr lang="en-US" sz="3000" dirty="0" smtClean="0">
                <a:latin typeface="Courier New"/>
                <a:cs typeface="Courier New"/>
              </a:rPr>
              <a:t>.d</a:t>
            </a:r>
            <a:r>
              <a:rPr lang="en-US" dirty="0" smtClean="0"/>
              <a:t> for double</a:t>
            </a:r>
          </a:p>
          <a:p>
            <a:pPr lvl="1"/>
            <a:r>
              <a:rPr lang="en-US" dirty="0" smtClean="0"/>
              <a:t>FP addition:  </a:t>
            </a:r>
            <a:r>
              <a:rPr lang="en-US" sz="2600" dirty="0" err="1" smtClean="0">
                <a:solidFill>
                  <a:srgbClr val="FF0000"/>
                </a:solidFill>
                <a:latin typeface="Courier New" pitchFamily="49" charset="0"/>
                <a:cs typeface="Courier New" pitchFamily="49" charset="0"/>
              </a:rPr>
              <a:t>add.s</a:t>
            </a:r>
            <a:r>
              <a:rPr lang="en-US" sz="2600" dirty="0" smtClean="0">
                <a:latin typeface="+mj-lt"/>
                <a:cs typeface="Courier New" pitchFamily="49" charset="0"/>
              </a:rPr>
              <a:t> (single) and </a:t>
            </a:r>
            <a:r>
              <a:rPr lang="en-US" sz="2600" dirty="0" err="1" smtClean="0">
                <a:solidFill>
                  <a:srgbClr val="FF0000"/>
                </a:solidFill>
                <a:latin typeface="Courier New" pitchFamily="49" charset="0"/>
                <a:cs typeface="Courier New" pitchFamily="49" charset="0"/>
              </a:rPr>
              <a:t>add.d</a:t>
            </a:r>
            <a:r>
              <a:rPr lang="en-US" sz="2600" dirty="0" smtClean="0">
                <a:latin typeface="+mj-lt"/>
                <a:cs typeface="Courier New" pitchFamily="49" charset="0"/>
              </a:rPr>
              <a:t> (double)</a:t>
            </a:r>
            <a:endParaRPr lang="en-US" sz="2600" dirty="0" smtClean="0">
              <a:solidFill>
                <a:srgbClr val="FF0000"/>
              </a:solidFill>
              <a:latin typeface="Courier New" pitchFamily="49" charset="0"/>
              <a:cs typeface="Courier New" pitchFamily="49" charset="0"/>
            </a:endParaRPr>
          </a:p>
          <a:p>
            <a:pPr lvl="1"/>
            <a:r>
              <a:rPr lang="en-US" dirty="0" smtClean="0"/>
              <a:t>Similar instruction naming scheme for subtraction, multiplication, and division</a:t>
            </a:r>
          </a:p>
          <a:p>
            <a:pPr lvl="1"/>
            <a:r>
              <a:rPr lang="en-US" dirty="0" smtClean="0"/>
              <a:t>Comparison and branching a little different; </a:t>
            </a:r>
            <a:br>
              <a:rPr lang="en-US" dirty="0" smtClean="0"/>
            </a:br>
            <a:r>
              <a:rPr lang="en-US" dirty="0" smtClean="0"/>
              <a:t>see Green Sheet</a:t>
            </a:r>
          </a:p>
          <a:p>
            <a:r>
              <a:rPr lang="en-US" dirty="0"/>
              <a:t>MIPS </a:t>
            </a:r>
            <a:r>
              <a:rPr lang="en-US" dirty="0" smtClean="0"/>
              <a:t>has 32 </a:t>
            </a:r>
            <a:r>
              <a:rPr lang="en-US" dirty="0"/>
              <a:t>separate registers for </a:t>
            </a:r>
            <a:r>
              <a:rPr lang="en-US" dirty="0" smtClean="0"/>
              <a:t>floating point </a:t>
            </a:r>
            <a:r>
              <a:rPr lang="en-US" dirty="0"/>
              <a:t>operations </a:t>
            </a:r>
            <a:r>
              <a:rPr lang="en-US" dirty="0" smtClean="0"/>
              <a:t>(</a:t>
            </a:r>
            <a:r>
              <a:rPr lang="en-US" sz="3000" dirty="0" smtClean="0">
                <a:latin typeface="Courier New" pitchFamily="49" charset="0"/>
                <a:cs typeface="Courier New" pitchFamily="49" charset="0"/>
              </a:rPr>
              <a:t>$f#</a:t>
            </a:r>
            <a:r>
              <a:rPr lang="en-US" dirty="0" smtClean="0"/>
              <a:t>)</a:t>
            </a:r>
          </a:p>
          <a:p>
            <a:pPr lvl="1"/>
            <a:r>
              <a:rPr lang="en-US" dirty="0" smtClean="0"/>
              <a:t>Use adjacent pairs (e.g. $f1 and $f2) for double</a:t>
            </a:r>
          </a:p>
          <a:p>
            <a:pPr lvl="1"/>
            <a:r>
              <a:rPr lang="en-US" dirty="0" smtClean="0">
                <a:latin typeface="Courier New"/>
                <a:cs typeface="Courier New"/>
              </a:rPr>
              <a:t>lwc1</a:t>
            </a:r>
            <a:r>
              <a:rPr lang="en-US" dirty="0" smtClean="0"/>
              <a:t> </a:t>
            </a:r>
            <a:r>
              <a:rPr lang="en-US" dirty="0"/>
              <a:t>(load word), </a:t>
            </a:r>
            <a:r>
              <a:rPr lang="en-US" dirty="0">
                <a:latin typeface="Courier New"/>
                <a:cs typeface="Courier New"/>
              </a:rPr>
              <a:t>swc1</a:t>
            </a:r>
            <a:r>
              <a:rPr lang="en-US" dirty="0"/>
              <a:t> (store word)</a:t>
            </a:r>
          </a:p>
          <a:p>
            <a:pPr lvl="1"/>
            <a:endParaRPr lang="en-US" dirty="0" smtClean="0"/>
          </a:p>
          <a:p>
            <a:pPr lvl="1"/>
            <a:endParaRPr lang="en-US" dirty="0" smtClean="0"/>
          </a:p>
        </p:txBody>
      </p:sp>
      <p:sp>
        <p:nvSpPr>
          <p:cNvPr id="4" name="Date Placeholder 3"/>
          <p:cNvSpPr>
            <a:spLocks noGrp="1"/>
          </p:cNvSpPr>
          <p:nvPr>
            <p:ph type="dt" sz="half" idx="10"/>
          </p:nvPr>
        </p:nvSpPr>
        <p:spPr/>
        <p:txBody>
          <a:bodyPr/>
          <a:lstStyle/>
          <a:p>
            <a:r>
              <a:rPr lang="en-US" smtClean="0"/>
              <a:t>7/02/2012</a:t>
            </a:r>
            <a:endParaRPr lang="en-US"/>
          </a:p>
        </p:txBody>
      </p:sp>
      <p:sp>
        <p:nvSpPr>
          <p:cNvPr id="5" name="Footer Placeholder 4"/>
          <p:cNvSpPr>
            <a:spLocks noGrp="1"/>
          </p:cNvSpPr>
          <p:nvPr>
            <p:ph type="ftr" sz="quarter" idx="11"/>
          </p:nvPr>
        </p:nvSpPr>
        <p:spPr/>
        <p:txBody>
          <a:bodyPr/>
          <a:lstStyle/>
          <a:p>
            <a:r>
              <a:rPr lang="en-US" smtClean="0"/>
              <a:t>Summer 2012 --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7" name="Slide Number Placeholder 11"/>
          <p:cNvSpPr>
            <a:spLocks noGrp="1"/>
          </p:cNvSpPr>
          <p:nvPr>
            <p:ph type="sldNum" sz="quarter" idx="10"/>
          </p:nvPr>
        </p:nvSpPr>
        <p:spPr>
          <a:noFill/>
        </p:spPr>
        <p:txBody>
          <a:bodyPr/>
          <a:lstStyle/>
          <a:p>
            <a:fld id="{318A5DC7-8BDF-994F-9CC6-B289B75E5426}" type="slidenum">
              <a:rPr lang="en-US" smtClean="0"/>
              <a:pPr/>
              <a:t>31</a:t>
            </a:fld>
            <a:endParaRPr lang="en-US" dirty="0" smtClean="0"/>
          </a:p>
        </p:txBody>
      </p:sp>
      <p:sp>
        <p:nvSpPr>
          <p:cNvPr id="53258" name="TextBox 12"/>
          <p:cNvSpPr txBox="1">
            <a:spLocks noChangeArrowheads="1"/>
          </p:cNvSpPr>
          <p:nvPr/>
        </p:nvSpPr>
        <p:spPr bwMode="auto">
          <a:xfrm>
            <a:off x="685800" y="482599"/>
            <a:ext cx="7315200" cy="2677656"/>
          </a:xfrm>
          <a:prstGeom prst="rect">
            <a:avLst/>
          </a:prstGeom>
          <a:noFill/>
          <a:ln w="9525">
            <a:noFill/>
            <a:miter lim="800000"/>
            <a:headEnd/>
            <a:tailEnd/>
          </a:ln>
        </p:spPr>
        <p:txBody>
          <a:bodyPr>
            <a:prstTxWarp prst="textNoShape">
              <a:avLst/>
            </a:prstTxWarp>
            <a:spAutoFit/>
          </a:bodyPr>
          <a:lstStyle/>
          <a:p>
            <a:r>
              <a:rPr lang="en-US" sz="2800" b="1" dirty="0">
                <a:solidFill>
                  <a:srgbClr val="000000"/>
                </a:solidFill>
              </a:rPr>
              <a:t>Question</a:t>
            </a:r>
            <a:r>
              <a:rPr lang="en-US" sz="2800" b="1" dirty="0" smtClean="0">
                <a:solidFill>
                  <a:srgbClr val="000000"/>
                </a:solidFill>
              </a:rPr>
              <a:t>:</a:t>
            </a:r>
            <a:endParaRPr lang="en-US" sz="2800" dirty="0" smtClean="0">
              <a:ea typeface="Courier New" pitchFamily="24" charset="0"/>
              <a:cs typeface="Courier New" pitchFamily="24" charset="0"/>
            </a:endParaRPr>
          </a:p>
          <a:p>
            <a:endParaRPr lang="en-US" sz="2800" dirty="0" smtClean="0">
              <a:ea typeface="Courier New" pitchFamily="24" charset="0"/>
              <a:cs typeface="Courier New" pitchFamily="24" charset="0"/>
            </a:endParaRPr>
          </a:p>
          <a:p>
            <a:r>
              <a:rPr lang="en-US" sz="2800" dirty="0" smtClean="0">
                <a:ea typeface="Courier New" pitchFamily="24" charset="0"/>
                <a:cs typeface="Courier New" pitchFamily="24" charset="0"/>
              </a:rPr>
              <a:t>Let FP(1,2) = # of floats between 1 and 2</a:t>
            </a:r>
          </a:p>
          <a:p>
            <a:r>
              <a:rPr lang="en-US" sz="2800" dirty="0" smtClean="0">
                <a:ea typeface="Courier New" pitchFamily="24" charset="0"/>
                <a:cs typeface="Courier New" pitchFamily="24" charset="0"/>
              </a:rPr>
              <a:t>Let FP(2,3) = # of floats between 2 and 3</a:t>
            </a:r>
          </a:p>
          <a:p>
            <a:endParaRPr lang="en-US" sz="2800" dirty="0">
              <a:ea typeface="Courier New" pitchFamily="24" charset="0"/>
              <a:cs typeface="Courier New" pitchFamily="24" charset="0"/>
            </a:endParaRPr>
          </a:p>
          <a:p>
            <a:r>
              <a:rPr lang="en-US" sz="2800" dirty="0" smtClean="0">
                <a:ea typeface="Courier New" pitchFamily="24" charset="0"/>
                <a:cs typeface="Courier New" pitchFamily="24" charset="0"/>
              </a:rPr>
              <a:t>Which of the following statements is true?</a:t>
            </a:r>
          </a:p>
        </p:txBody>
      </p:sp>
      <p:grpSp>
        <p:nvGrpSpPr>
          <p:cNvPr id="2" name="Group 17"/>
          <p:cNvGrpSpPr/>
          <p:nvPr/>
        </p:nvGrpSpPr>
        <p:grpSpPr>
          <a:xfrm>
            <a:off x="914400" y="4297680"/>
            <a:ext cx="3383280" cy="2011680"/>
            <a:chOff x="7955280" y="3293581"/>
            <a:chExt cx="3383280" cy="2011680"/>
          </a:xfrm>
        </p:grpSpPr>
        <p:grpSp>
          <p:nvGrpSpPr>
            <p:cNvPr id="3" name="Group 10"/>
            <p:cNvGrpSpPr>
              <a:grpSpLocks/>
            </p:cNvGrpSpPr>
            <p:nvPr/>
          </p:nvGrpSpPr>
          <p:grpSpPr bwMode="auto">
            <a:xfrm>
              <a:off x="8046720" y="3385022"/>
              <a:ext cx="3206931" cy="523221"/>
              <a:chOff x="960651" y="1539289"/>
              <a:chExt cx="3206831" cy="392422"/>
            </a:xfrm>
          </p:grpSpPr>
          <p:sp>
            <p:nvSpPr>
              <p:cNvPr id="53259" name="TextBox 2"/>
              <p:cNvSpPr txBox="1">
                <a:spLocks noChangeArrowheads="1"/>
              </p:cNvSpPr>
              <p:nvPr/>
            </p:nvSpPr>
            <p:spPr bwMode="auto">
              <a:xfrm>
                <a:off x="1515805" y="1539289"/>
                <a:ext cx="2651677" cy="392422"/>
              </a:xfrm>
              <a:prstGeom prst="rect">
                <a:avLst/>
              </a:prstGeom>
              <a:noFill/>
              <a:ln w="9525">
                <a:noFill/>
                <a:miter lim="800000"/>
                <a:headEnd/>
                <a:tailEnd/>
              </a:ln>
            </p:spPr>
            <p:txBody>
              <a:bodyPr wrap="square">
                <a:prstTxWarp prst="textNoShape">
                  <a:avLst/>
                </a:prstTxWarp>
                <a:spAutoFit/>
              </a:bodyPr>
              <a:lstStyle/>
              <a:p>
                <a:r>
                  <a:rPr lang="en-US" sz="2800" b="1" dirty="0" smtClean="0">
                    <a:solidFill>
                      <a:srgbClr val="FF8000"/>
                    </a:solidFill>
                  </a:rPr>
                  <a:t>FP(1,2) &gt; FP(2,3)</a:t>
                </a:r>
                <a:endParaRPr lang="en-US" sz="2800" b="1" dirty="0">
                  <a:solidFill>
                    <a:srgbClr val="FF8000"/>
                  </a:solidFill>
                  <a:latin typeface="Symbol" pitchFamily="1" charset="2"/>
                </a:endParaRPr>
              </a:p>
            </p:txBody>
          </p:sp>
          <p:sp>
            <p:nvSpPr>
              <p:cNvPr id="53260" name="Rectangle 6"/>
              <p:cNvSpPr>
                <a:spLocks noChangeArrowheads="1"/>
              </p:cNvSpPr>
              <p:nvPr/>
            </p:nvSpPr>
            <p:spPr bwMode="auto">
              <a:xfrm>
                <a:off x="960651" y="1614727"/>
                <a:ext cx="415498" cy="276999"/>
              </a:xfrm>
              <a:prstGeom prst="rect">
                <a:avLst/>
              </a:prstGeom>
              <a:noFill/>
              <a:ln w="9525">
                <a:noFill/>
                <a:miter lim="800000"/>
                <a:headEnd/>
                <a:tailEnd/>
              </a:ln>
            </p:spPr>
            <p:txBody>
              <a:bodyPr wrap="none">
                <a:prstTxWarp prst="textNoShape">
                  <a:avLst/>
                </a:prstTxWarp>
                <a:spAutoFit/>
              </a:bodyPr>
              <a:lstStyle/>
              <a:p>
                <a:r>
                  <a:rPr lang="en-US" dirty="0">
                    <a:latin typeface="ＭＳ ゴシック" pitchFamily="1" charset="-128"/>
                    <a:ea typeface="ＭＳ ゴシック" pitchFamily="1" charset="-128"/>
                    <a:cs typeface="ＭＳ ゴシック" pitchFamily="1" charset="-128"/>
                  </a:rPr>
                  <a:t>☐</a:t>
                </a:r>
                <a:endParaRPr lang="en-US" dirty="0"/>
              </a:p>
            </p:txBody>
          </p:sp>
        </p:grpSp>
        <p:grpSp>
          <p:nvGrpSpPr>
            <p:cNvPr id="4" name="Group 2"/>
            <p:cNvGrpSpPr/>
            <p:nvPr/>
          </p:nvGrpSpPr>
          <p:grpSpPr>
            <a:xfrm>
              <a:off x="8046720" y="3842221"/>
              <a:ext cx="3206931" cy="523220"/>
              <a:chOff x="960438" y="3058949"/>
              <a:chExt cx="3206931" cy="523220"/>
            </a:xfrm>
          </p:grpSpPr>
          <p:sp>
            <p:nvSpPr>
              <p:cNvPr id="53250" name="TextBox 3"/>
              <p:cNvSpPr txBox="1">
                <a:spLocks noChangeArrowheads="1"/>
              </p:cNvSpPr>
              <p:nvPr/>
            </p:nvSpPr>
            <p:spPr bwMode="auto">
              <a:xfrm>
                <a:off x="1515609" y="3058949"/>
                <a:ext cx="2651760" cy="523220"/>
              </a:xfrm>
              <a:prstGeom prst="rect">
                <a:avLst/>
              </a:prstGeom>
              <a:noFill/>
              <a:ln w="9525">
                <a:noFill/>
                <a:miter lim="800000"/>
                <a:headEnd/>
                <a:tailEnd/>
              </a:ln>
            </p:spPr>
            <p:txBody>
              <a:bodyPr>
                <a:prstTxWarp prst="textNoShape">
                  <a:avLst/>
                </a:prstTxWarp>
                <a:spAutoFit/>
              </a:bodyPr>
              <a:lstStyle/>
              <a:p>
                <a:r>
                  <a:rPr lang="en-US" sz="2800" b="1" dirty="0" smtClean="0">
                    <a:solidFill>
                      <a:srgbClr val="408000"/>
                    </a:solidFill>
                  </a:rPr>
                  <a:t>FP(1,2) = FP(2,3)</a:t>
                </a:r>
                <a:endParaRPr lang="en-US" sz="2800" b="1" dirty="0">
                  <a:solidFill>
                    <a:srgbClr val="408000"/>
                  </a:solidFill>
                  <a:latin typeface="Symbol" pitchFamily="1" charset="2"/>
                </a:endParaRPr>
              </a:p>
            </p:txBody>
          </p:sp>
          <p:sp>
            <p:nvSpPr>
              <p:cNvPr id="53254" name="Rectangle 7"/>
              <p:cNvSpPr>
                <a:spLocks noChangeArrowheads="1"/>
              </p:cNvSpPr>
              <p:nvPr/>
            </p:nvSpPr>
            <p:spPr bwMode="auto">
              <a:xfrm>
                <a:off x="960438" y="3159533"/>
                <a:ext cx="415925" cy="369888"/>
              </a:xfrm>
              <a:prstGeom prst="rect">
                <a:avLst/>
              </a:prstGeom>
              <a:noFill/>
              <a:ln w="9525">
                <a:noFill/>
                <a:miter lim="800000"/>
                <a:headEnd/>
                <a:tailEnd/>
              </a:ln>
            </p:spPr>
            <p:txBody>
              <a:bodyPr wrap="none">
                <a:prstTxWarp prst="textNoShape">
                  <a:avLst/>
                </a:prstTxWarp>
                <a:spAutoFit/>
              </a:bodyPr>
              <a:lstStyle/>
              <a:p>
                <a:r>
                  <a:rPr lang="en-US" dirty="0">
                    <a:latin typeface="ＭＳ ゴシック" pitchFamily="1" charset="-128"/>
                    <a:ea typeface="ＭＳ ゴシック" pitchFamily="1" charset="-128"/>
                    <a:cs typeface="ＭＳ ゴシック" pitchFamily="1" charset="-128"/>
                  </a:rPr>
                  <a:t>☐</a:t>
                </a:r>
                <a:endParaRPr lang="en-US" dirty="0"/>
              </a:p>
            </p:txBody>
          </p:sp>
        </p:grpSp>
        <p:grpSp>
          <p:nvGrpSpPr>
            <p:cNvPr id="5" name="Group 3"/>
            <p:cNvGrpSpPr/>
            <p:nvPr/>
          </p:nvGrpSpPr>
          <p:grpSpPr>
            <a:xfrm>
              <a:off x="8046720" y="4299421"/>
              <a:ext cx="3206931" cy="523220"/>
              <a:chOff x="960438" y="4064789"/>
              <a:chExt cx="3206931" cy="523220"/>
            </a:xfrm>
          </p:grpSpPr>
          <p:sp>
            <p:nvSpPr>
              <p:cNvPr id="53251" name="TextBox 4"/>
              <p:cNvSpPr txBox="1">
                <a:spLocks noChangeArrowheads="1"/>
              </p:cNvSpPr>
              <p:nvPr/>
            </p:nvSpPr>
            <p:spPr bwMode="auto">
              <a:xfrm>
                <a:off x="1515609" y="4064789"/>
                <a:ext cx="2651760" cy="523220"/>
              </a:xfrm>
              <a:prstGeom prst="rect">
                <a:avLst/>
              </a:prstGeom>
              <a:noFill/>
              <a:ln w="9525">
                <a:noFill/>
                <a:miter lim="800000"/>
                <a:headEnd/>
                <a:tailEnd/>
              </a:ln>
            </p:spPr>
            <p:txBody>
              <a:bodyPr>
                <a:prstTxWarp prst="textNoShape">
                  <a:avLst/>
                </a:prstTxWarp>
                <a:spAutoFit/>
              </a:bodyPr>
              <a:lstStyle/>
              <a:p>
                <a:r>
                  <a:rPr lang="en-US" sz="2800" b="1" dirty="0" smtClean="0">
                    <a:solidFill>
                      <a:srgbClr val="FF66A0"/>
                    </a:solidFill>
                  </a:rPr>
                  <a:t>FP(1,2) &lt; FP(2,3)</a:t>
                </a:r>
                <a:endParaRPr lang="en-US" sz="2800" b="1" dirty="0">
                  <a:solidFill>
                    <a:srgbClr val="FF66A0"/>
                  </a:solidFill>
                  <a:latin typeface="Symbol" pitchFamily="1" charset="2"/>
                </a:endParaRPr>
              </a:p>
            </p:txBody>
          </p:sp>
          <p:sp>
            <p:nvSpPr>
              <p:cNvPr id="53255" name="Rectangle 8"/>
              <p:cNvSpPr>
                <a:spLocks noChangeArrowheads="1"/>
              </p:cNvSpPr>
              <p:nvPr/>
            </p:nvSpPr>
            <p:spPr bwMode="auto">
              <a:xfrm>
                <a:off x="960438" y="4165373"/>
                <a:ext cx="415925" cy="369888"/>
              </a:xfrm>
              <a:prstGeom prst="rect">
                <a:avLst/>
              </a:prstGeom>
              <a:noFill/>
              <a:ln w="9525">
                <a:noFill/>
                <a:miter lim="800000"/>
                <a:headEnd/>
                <a:tailEnd/>
              </a:ln>
            </p:spPr>
            <p:txBody>
              <a:bodyPr wrap="none">
                <a:prstTxWarp prst="textNoShape">
                  <a:avLst/>
                </a:prstTxWarp>
                <a:spAutoFit/>
              </a:bodyPr>
              <a:lstStyle/>
              <a:p>
                <a:r>
                  <a:rPr lang="en-US" dirty="0">
                    <a:latin typeface="ＭＳ ゴシック" pitchFamily="1" charset="-128"/>
                    <a:ea typeface="ＭＳ ゴシック" pitchFamily="1" charset="-128"/>
                    <a:cs typeface="ＭＳ ゴシック" pitchFamily="1" charset="-128"/>
                  </a:rPr>
                  <a:t>☐</a:t>
                </a:r>
                <a:endParaRPr lang="en-US" dirty="0"/>
              </a:p>
            </p:txBody>
          </p:sp>
        </p:grpSp>
        <p:grpSp>
          <p:nvGrpSpPr>
            <p:cNvPr id="6" name="Group 4"/>
            <p:cNvGrpSpPr/>
            <p:nvPr/>
          </p:nvGrpSpPr>
          <p:grpSpPr>
            <a:xfrm>
              <a:off x="8046720" y="4757158"/>
              <a:ext cx="3206929" cy="523220"/>
              <a:chOff x="947738" y="5068888"/>
              <a:chExt cx="3206929" cy="523220"/>
            </a:xfrm>
          </p:grpSpPr>
          <p:sp>
            <p:nvSpPr>
              <p:cNvPr id="53252" name="TextBox 5"/>
              <p:cNvSpPr txBox="1">
                <a:spLocks noChangeArrowheads="1"/>
              </p:cNvSpPr>
              <p:nvPr/>
            </p:nvSpPr>
            <p:spPr bwMode="auto">
              <a:xfrm>
                <a:off x="1502907" y="5068888"/>
                <a:ext cx="2651760" cy="523220"/>
              </a:xfrm>
              <a:prstGeom prst="rect">
                <a:avLst/>
              </a:prstGeom>
              <a:noFill/>
              <a:ln w="9525">
                <a:noFill/>
                <a:miter lim="800000"/>
                <a:headEnd/>
                <a:tailEnd/>
              </a:ln>
            </p:spPr>
            <p:txBody>
              <a:bodyPr wrap="square">
                <a:prstTxWarp prst="textNoShape">
                  <a:avLst/>
                </a:prstTxWarp>
                <a:spAutoFit/>
              </a:bodyPr>
              <a:lstStyle/>
              <a:p>
                <a:r>
                  <a:rPr lang="en-US" sz="2800" b="1" dirty="0" smtClean="0">
                    <a:ln>
                      <a:solidFill>
                        <a:schemeClr val="tx1"/>
                      </a:solidFill>
                    </a:ln>
                    <a:solidFill>
                      <a:srgbClr val="FFE860"/>
                    </a:solidFill>
                  </a:rPr>
                  <a:t>It depends</a:t>
                </a:r>
                <a:endParaRPr lang="en-US" sz="2800" b="1" dirty="0">
                  <a:ln>
                    <a:solidFill>
                      <a:schemeClr val="tx1"/>
                    </a:solidFill>
                  </a:ln>
                  <a:solidFill>
                    <a:srgbClr val="FFE860"/>
                  </a:solidFill>
                  <a:latin typeface="Symbol" pitchFamily="1" charset="2"/>
                </a:endParaRPr>
              </a:p>
            </p:txBody>
          </p:sp>
          <p:sp>
            <p:nvSpPr>
              <p:cNvPr id="53256" name="Rectangle 9"/>
              <p:cNvSpPr>
                <a:spLocks noChangeArrowheads="1"/>
              </p:cNvSpPr>
              <p:nvPr/>
            </p:nvSpPr>
            <p:spPr bwMode="auto">
              <a:xfrm>
                <a:off x="947738" y="5168935"/>
                <a:ext cx="415925" cy="368300"/>
              </a:xfrm>
              <a:prstGeom prst="rect">
                <a:avLst/>
              </a:prstGeom>
              <a:noFill/>
              <a:ln w="9525">
                <a:noFill/>
                <a:miter lim="800000"/>
                <a:headEnd/>
                <a:tailEnd/>
              </a:ln>
            </p:spPr>
            <p:txBody>
              <a:bodyPr wrap="none">
                <a:prstTxWarp prst="textNoShape">
                  <a:avLst/>
                </a:prstTxWarp>
                <a:spAutoFit/>
              </a:bodyPr>
              <a:lstStyle/>
              <a:p>
                <a:r>
                  <a:rPr lang="en-US" dirty="0">
                    <a:latin typeface="ＭＳ ゴシック" pitchFamily="1" charset="-128"/>
                    <a:ea typeface="ＭＳ ゴシック" pitchFamily="1" charset="-128"/>
                    <a:cs typeface="ＭＳ ゴシック" pitchFamily="1" charset="-128"/>
                  </a:rPr>
                  <a:t>☐</a:t>
                </a:r>
                <a:endParaRPr lang="en-US" dirty="0"/>
              </a:p>
            </p:txBody>
          </p:sp>
        </p:grpSp>
        <p:sp>
          <p:nvSpPr>
            <p:cNvPr id="17" name="Rectangle 16"/>
            <p:cNvSpPr/>
            <p:nvPr/>
          </p:nvSpPr>
          <p:spPr>
            <a:xfrm>
              <a:off x="7955280" y="3293581"/>
              <a:ext cx="3383280" cy="20116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1005840" y="4434840"/>
            <a:ext cx="320040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0391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7" name="Slide Number Placeholder 11"/>
          <p:cNvSpPr>
            <a:spLocks noGrp="1"/>
          </p:cNvSpPr>
          <p:nvPr>
            <p:ph type="sldNum" sz="quarter" idx="10"/>
          </p:nvPr>
        </p:nvSpPr>
        <p:spPr>
          <a:noFill/>
        </p:spPr>
        <p:txBody>
          <a:bodyPr/>
          <a:lstStyle/>
          <a:p>
            <a:fld id="{318A5DC7-8BDF-994F-9CC6-B289B75E5426}" type="slidenum">
              <a:rPr lang="en-US" smtClean="0"/>
              <a:pPr/>
              <a:t>32</a:t>
            </a:fld>
            <a:endParaRPr lang="en-US" dirty="0" smtClean="0"/>
          </a:p>
        </p:txBody>
      </p:sp>
      <p:sp>
        <p:nvSpPr>
          <p:cNvPr id="53258" name="TextBox 12"/>
          <p:cNvSpPr txBox="1">
            <a:spLocks noChangeArrowheads="1"/>
          </p:cNvSpPr>
          <p:nvPr/>
        </p:nvSpPr>
        <p:spPr bwMode="auto">
          <a:xfrm>
            <a:off x="685800" y="482599"/>
            <a:ext cx="7315200" cy="3539430"/>
          </a:xfrm>
          <a:prstGeom prst="rect">
            <a:avLst/>
          </a:prstGeom>
          <a:noFill/>
          <a:ln w="9525">
            <a:noFill/>
            <a:miter lim="800000"/>
            <a:headEnd/>
            <a:tailEnd/>
          </a:ln>
        </p:spPr>
        <p:txBody>
          <a:bodyPr>
            <a:prstTxWarp prst="textNoShape">
              <a:avLst/>
            </a:prstTxWarp>
            <a:spAutoFit/>
          </a:bodyPr>
          <a:lstStyle/>
          <a:p>
            <a:r>
              <a:rPr lang="en-US" sz="2800" b="1" dirty="0">
                <a:solidFill>
                  <a:srgbClr val="000000"/>
                </a:solidFill>
              </a:rPr>
              <a:t>Question:</a:t>
            </a:r>
            <a:r>
              <a:rPr lang="en-US" sz="2800" dirty="0">
                <a:solidFill>
                  <a:srgbClr val="000000"/>
                </a:solidFill>
              </a:rPr>
              <a:t> </a:t>
            </a:r>
            <a:r>
              <a:rPr lang="en-US" sz="2800" dirty="0" smtClean="0">
                <a:solidFill>
                  <a:srgbClr val="000000"/>
                </a:solidFill>
              </a:rPr>
              <a:t> </a:t>
            </a:r>
            <a:r>
              <a:rPr lang="en-US" sz="2800" dirty="0" smtClean="0">
                <a:ea typeface="Courier New" pitchFamily="24" charset="0"/>
                <a:cs typeface="Courier New" pitchFamily="24" charset="0"/>
              </a:rPr>
              <a:t>Suppose we have the following </a:t>
            </a:r>
            <a:br>
              <a:rPr lang="en-US" sz="2800" dirty="0" smtClean="0">
                <a:ea typeface="Courier New" pitchFamily="24" charset="0"/>
                <a:cs typeface="Courier New" pitchFamily="24" charset="0"/>
              </a:rPr>
            </a:br>
            <a:r>
              <a:rPr lang="en-US" sz="2800" dirty="0" smtClean="0">
                <a:ea typeface="Courier New" pitchFamily="24" charset="0"/>
                <a:cs typeface="Courier New" pitchFamily="24" charset="0"/>
              </a:rPr>
              <a:t>floats in C:</a:t>
            </a:r>
          </a:p>
          <a:p>
            <a:r>
              <a:rPr lang="en-US" sz="2800" dirty="0">
                <a:ea typeface="Courier New" pitchFamily="24" charset="0"/>
                <a:cs typeface="Courier New" pitchFamily="24" charset="0"/>
              </a:rPr>
              <a:t>	</a:t>
            </a:r>
            <a:r>
              <a:rPr lang="en-US" sz="2800" dirty="0" smtClean="0">
                <a:ea typeface="Courier New" pitchFamily="24" charset="0"/>
                <a:cs typeface="Courier New" pitchFamily="24" charset="0"/>
              </a:rPr>
              <a:t>	</a:t>
            </a:r>
            <a:r>
              <a:rPr lang="en-US" sz="2800" dirty="0" smtClean="0">
                <a:solidFill>
                  <a:schemeClr val="accent1"/>
                </a:solidFill>
                <a:ea typeface="Courier New" pitchFamily="24" charset="0"/>
                <a:cs typeface="Courier New" pitchFamily="24" charset="0"/>
              </a:rPr>
              <a:t>Big = 10</a:t>
            </a:r>
            <a:r>
              <a:rPr lang="en-US" sz="2800" baseline="30000" dirty="0" smtClean="0">
                <a:solidFill>
                  <a:schemeClr val="accent1"/>
                </a:solidFill>
                <a:ea typeface="Courier New" pitchFamily="24" charset="0"/>
                <a:cs typeface="Courier New" pitchFamily="24" charset="0"/>
              </a:rPr>
              <a:t>17</a:t>
            </a:r>
            <a:r>
              <a:rPr lang="en-US" sz="2800" dirty="0" smtClean="0">
                <a:solidFill>
                  <a:schemeClr val="accent1"/>
                </a:solidFill>
                <a:ea typeface="Courier New" pitchFamily="24" charset="0"/>
                <a:cs typeface="Courier New" pitchFamily="24" charset="0"/>
              </a:rPr>
              <a:t>, Tiny = 10</a:t>
            </a:r>
            <a:r>
              <a:rPr lang="en-US" sz="2800" baseline="30000" dirty="0" smtClean="0">
                <a:solidFill>
                  <a:schemeClr val="accent1"/>
                </a:solidFill>
                <a:ea typeface="Courier New" pitchFamily="24" charset="0"/>
                <a:cs typeface="Courier New" pitchFamily="24" charset="0"/>
              </a:rPr>
              <a:t>-15</a:t>
            </a:r>
            <a:r>
              <a:rPr lang="en-US" sz="2800" dirty="0" smtClean="0">
                <a:solidFill>
                  <a:schemeClr val="accent1"/>
                </a:solidFill>
                <a:ea typeface="Courier New" pitchFamily="24" charset="0"/>
                <a:cs typeface="Courier New" pitchFamily="24" charset="0"/>
              </a:rPr>
              <a:t>, </a:t>
            </a:r>
            <a:r>
              <a:rPr lang="en-US" sz="2800" dirty="0" err="1" smtClean="0">
                <a:solidFill>
                  <a:schemeClr val="accent1"/>
                </a:solidFill>
                <a:ea typeface="Courier New" pitchFamily="24" charset="0"/>
                <a:cs typeface="Courier New" pitchFamily="24" charset="0"/>
              </a:rPr>
              <a:t>BigNeg</a:t>
            </a:r>
            <a:r>
              <a:rPr lang="en-US" sz="2800" dirty="0" smtClean="0">
                <a:solidFill>
                  <a:schemeClr val="accent1"/>
                </a:solidFill>
                <a:ea typeface="Courier New" pitchFamily="24" charset="0"/>
                <a:cs typeface="Courier New" pitchFamily="24" charset="0"/>
              </a:rPr>
              <a:t> = -Big</a:t>
            </a:r>
          </a:p>
          <a:p>
            <a:endParaRPr lang="en-US" sz="2800" dirty="0" smtClean="0">
              <a:ea typeface="Courier New" pitchFamily="24" charset="0"/>
              <a:cs typeface="Courier New" pitchFamily="24" charset="0"/>
            </a:endParaRPr>
          </a:p>
          <a:p>
            <a:r>
              <a:rPr lang="en-US" sz="2800" dirty="0" smtClean="0">
                <a:ea typeface="Courier New" pitchFamily="24" charset="0"/>
                <a:cs typeface="Courier New" pitchFamily="24" charset="0"/>
              </a:rPr>
              <a:t>What will the following conditionals evaluate to?</a:t>
            </a:r>
          </a:p>
          <a:p>
            <a:endParaRPr lang="en-US" sz="2800" dirty="0" smtClean="0">
              <a:solidFill>
                <a:srgbClr val="000000"/>
              </a:solidFill>
            </a:endParaRPr>
          </a:p>
          <a:p>
            <a:pPr marL="514350" indent="-514350">
              <a:buAutoNum type="arabicParenR"/>
            </a:pPr>
            <a:r>
              <a:rPr lang="en-US" sz="2800" dirty="0" smtClean="0"/>
              <a:t>(Big </a:t>
            </a:r>
            <a:r>
              <a:rPr lang="en-US" sz="2800" dirty="0"/>
              <a:t>* Tiny) * </a:t>
            </a:r>
            <a:r>
              <a:rPr lang="en-US" sz="2800" dirty="0" err="1" smtClean="0"/>
              <a:t>BigNeg</a:t>
            </a:r>
            <a:r>
              <a:rPr lang="en-US" sz="2800" dirty="0" smtClean="0"/>
              <a:t> </a:t>
            </a:r>
            <a:r>
              <a:rPr lang="en-US" sz="2800" dirty="0"/>
              <a:t>== (Big * </a:t>
            </a:r>
            <a:r>
              <a:rPr lang="en-US" sz="2800" dirty="0" err="1" smtClean="0"/>
              <a:t>BigNeg</a:t>
            </a:r>
            <a:r>
              <a:rPr lang="en-US" sz="2800" dirty="0" smtClean="0"/>
              <a:t>) </a:t>
            </a:r>
            <a:r>
              <a:rPr lang="en-US" sz="2800" dirty="0"/>
              <a:t>* </a:t>
            </a:r>
            <a:r>
              <a:rPr lang="en-US" sz="2800" dirty="0" smtClean="0"/>
              <a:t>Tiny</a:t>
            </a:r>
          </a:p>
          <a:p>
            <a:pPr marL="514350" indent="-514350">
              <a:buFontTx/>
              <a:buAutoNum type="arabicParenR"/>
            </a:pPr>
            <a:r>
              <a:rPr lang="en-US" sz="2800" dirty="0"/>
              <a:t>(Big + Tiny) + </a:t>
            </a:r>
            <a:r>
              <a:rPr lang="en-US" sz="2800" dirty="0" err="1" smtClean="0"/>
              <a:t>BigNeg</a:t>
            </a:r>
            <a:r>
              <a:rPr lang="en-US" sz="2800" dirty="0" smtClean="0"/>
              <a:t> </a:t>
            </a:r>
            <a:r>
              <a:rPr lang="en-US" sz="2800" dirty="0"/>
              <a:t>== (Big + </a:t>
            </a:r>
            <a:r>
              <a:rPr lang="en-US" sz="2800" dirty="0" err="1" smtClean="0"/>
              <a:t>BigNeg</a:t>
            </a:r>
            <a:r>
              <a:rPr lang="en-US" sz="2800" dirty="0" smtClean="0"/>
              <a:t>) </a:t>
            </a:r>
            <a:r>
              <a:rPr lang="en-US" sz="2800" dirty="0"/>
              <a:t>+ </a:t>
            </a:r>
            <a:r>
              <a:rPr lang="en-US" sz="2800" dirty="0" smtClean="0"/>
              <a:t>Tiny</a:t>
            </a:r>
            <a:endParaRPr lang="en-US" sz="2800" dirty="0"/>
          </a:p>
        </p:txBody>
      </p:sp>
      <p:grpSp>
        <p:nvGrpSpPr>
          <p:cNvPr id="20" name="Group 19"/>
          <p:cNvGrpSpPr/>
          <p:nvPr/>
        </p:nvGrpSpPr>
        <p:grpSpPr>
          <a:xfrm>
            <a:off x="914400" y="4297680"/>
            <a:ext cx="1645920" cy="2011680"/>
            <a:chOff x="1273629" y="4197096"/>
            <a:chExt cx="1645920" cy="2011680"/>
          </a:xfrm>
        </p:grpSpPr>
        <p:grpSp>
          <p:nvGrpSpPr>
            <p:cNvPr id="2" name="Group 17"/>
            <p:cNvGrpSpPr/>
            <p:nvPr/>
          </p:nvGrpSpPr>
          <p:grpSpPr>
            <a:xfrm>
              <a:off x="1273629" y="4197096"/>
              <a:ext cx="1645920" cy="2011680"/>
              <a:chOff x="7955280" y="3293581"/>
              <a:chExt cx="1645920" cy="2011680"/>
            </a:xfrm>
          </p:grpSpPr>
          <p:grpSp>
            <p:nvGrpSpPr>
              <p:cNvPr id="3" name="Group 10"/>
              <p:cNvGrpSpPr>
                <a:grpSpLocks/>
              </p:cNvGrpSpPr>
              <p:nvPr/>
            </p:nvGrpSpPr>
            <p:grpSpPr bwMode="auto">
              <a:xfrm>
                <a:off x="8046720" y="3657600"/>
                <a:ext cx="1469571" cy="523220"/>
                <a:chOff x="960651" y="1743728"/>
                <a:chExt cx="1469525" cy="392422"/>
              </a:xfrm>
            </p:grpSpPr>
            <p:sp>
              <p:nvSpPr>
                <p:cNvPr id="53259" name="TextBox 2"/>
                <p:cNvSpPr txBox="1">
                  <a:spLocks noChangeArrowheads="1"/>
                </p:cNvSpPr>
                <p:nvPr/>
              </p:nvSpPr>
              <p:spPr bwMode="auto">
                <a:xfrm>
                  <a:off x="1515805" y="1743728"/>
                  <a:ext cx="914371" cy="392422"/>
                </a:xfrm>
                <a:prstGeom prst="rect">
                  <a:avLst/>
                </a:prstGeom>
                <a:noFill/>
                <a:ln w="9525">
                  <a:noFill/>
                  <a:miter lim="800000"/>
                  <a:headEnd/>
                  <a:tailEnd/>
                </a:ln>
              </p:spPr>
              <p:txBody>
                <a:bodyPr wrap="square">
                  <a:prstTxWarp prst="textNoShape">
                    <a:avLst/>
                  </a:prstTxWarp>
                  <a:spAutoFit/>
                </a:bodyPr>
                <a:lstStyle/>
                <a:p>
                  <a:r>
                    <a:rPr lang="en-US" sz="2800" b="1" dirty="0" smtClean="0">
                      <a:solidFill>
                        <a:srgbClr val="FF8000"/>
                      </a:solidFill>
                    </a:rPr>
                    <a:t>F	</a:t>
                  </a:r>
                  <a:r>
                    <a:rPr lang="en-US" sz="2800" b="1" dirty="0" err="1" smtClean="0">
                      <a:solidFill>
                        <a:srgbClr val="FF8000"/>
                      </a:solidFill>
                    </a:rPr>
                    <a:t>F</a:t>
                  </a:r>
                  <a:endParaRPr lang="en-US" sz="2800" b="1" dirty="0">
                    <a:solidFill>
                      <a:srgbClr val="FF8000"/>
                    </a:solidFill>
                    <a:latin typeface="Symbol" pitchFamily="1" charset="2"/>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dirty="0">
                      <a:latin typeface="ＭＳ ゴシック" pitchFamily="1" charset="-128"/>
                      <a:ea typeface="ＭＳ ゴシック" pitchFamily="1" charset="-128"/>
                      <a:cs typeface="ＭＳ ゴシック" pitchFamily="1" charset="-128"/>
                    </a:rPr>
                    <a:t>☐</a:t>
                  </a:r>
                  <a:endParaRPr lang="en-US" dirty="0"/>
                </a:p>
              </p:txBody>
            </p:sp>
          </p:grpSp>
          <p:grpSp>
            <p:nvGrpSpPr>
              <p:cNvPr id="4" name="Group 2"/>
              <p:cNvGrpSpPr/>
              <p:nvPr/>
            </p:nvGrpSpPr>
            <p:grpSpPr>
              <a:xfrm>
                <a:off x="8046720" y="4023360"/>
                <a:ext cx="1469571" cy="523220"/>
                <a:chOff x="960438" y="3240088"/>
                <a:chExt cx="1469571" cy="523220"/>
              </a:xfrm>
            </p:grpSpPr>
            <p:sp>
              <p:nvSpPr>
                <p:cNvPr id="53250" name="TextBox 3"/>
                <p:cNvSpPr txBox="1">
                  <a:spLocks noChangeArrowheads="1"/>
                </p:cNvSpPr>
                <p:nvPr/>
              </p:nvSpPr>
              <p:spPr bwMode="auto">
                <a:xfrm>
                  <a:off x="1515609" y="3240088"/>
                  <a:ext cx="914400" cy="523220"/>
                </a:xfrm>
                <a:prstGeom prst="rect">
                  <a:avLst/>
                </a:prstGeom>
                <a:noFill/>
                <a:ln w="9525">
                  <a:noFill/>
                  <a:miter lim="800000"/>
                  <a:headEnd/>
                  <a:tailEnd/>
                </a:ln>
              </p:spPr>
              <p:txBody>
                <a:bodyPr>
                  <a:prstTxWarp prst="textNoShape">
                    <a:avLst/>
                  </a:prstTxWarp>
                  <a:spAutoFit/>
                </a:bodyPr>
                <a:lstStyle/>
                <a:p>
                  <a:r>
                    <a:rPr lang="en-US" sz="2800" b="1" dirty="0" smtClean="0">
                      <a:solidFill>
                        <a:srgbClr val="408000"/>
                      </a:solidFill>
                    </a:rPr>
                    <a:t>F	T</a:t>
                  </a:r>
                  <a:endParaRPr lang="en-US" sz="2800" b="1" dirty="0">
                    <a:solidFill>
                      <a:srgbClr val="408000"/>
                    </a:solidFill>
                    <a:latin typeface="Symbol" pitchFamily="1" charset="2"/>
                  </a:endParaRPr>
                </a:p>
              </p:txBody>
            </p:sp>
            <p:sp>
              <p:nvSpPr>
                <p:cNvPr id="53254" name="Rectangle 7"/>
                <p:cNvSpPr>
                  <a:spLocks noChangeArrowheads="1"/>
                </p:cNvSpPr>
                <p:nvPr/>
              </p:nvSpPr>
              <p:spPr bwMode="auto">
                <a:xfrm>
                  <a:off x="960438" y="3343275"/>
                  <a:ext cx="415925" cy="369888"/>
                </a:xfrm>
                <a:prstGeom prst="rect">
                  <a:avLst/>
                </a:prstGeom>
                <a:noFill/>
                <a:ln w="9525">
                  <a:noFill/>
                  <a:miter lim="800000"/>
                  <a:headEnd/>
                  <a:tailEnd/>
                </a:ln>
              </p:spPr>
              <p:txBody>
                <a:bodyPr wrap="none">
                  <a:prstTxWarp prst="textNoShape">
                    <a:avLst/>
                  </a:prstTxWarp>
                  <a:spAutoFit/>
                </a:bodyPr>
                <a:lstStyle/>
                <a:p>
                  <a:r>
                    <a:rPr lang="en-US" dirty="0">
                      <a:latin typeface="ＭＳ ゴシック" pitchFamily="1" charset="-128"/>
                      <a:ea typeface="ＭＳ ゴシック" pitchFamily="1" charset="-128"/>
                      <a:cs typeface="ＭＳ ゴシック" pitchFamily="1" charset="-128"/>
                    </a:rPr>
                    <a:t>☐</a:t>
                  </a:r>
                  <a:endParaRPr lang="en-US" dirty="0"/>
                </a:p>
              </p:txBody>
            </p:sp>
          </p:grpSp>
          <p:grpSp>
            <p:nvGrpSpPr>
              <p:cNvPr id="5" name="Group 3"/>
              <p:cNvGrpSpPr/>
              <p:nvPr/>
            </p:nvGrpSpPr>
            <p:grpSpPr>
              <a:xfrm>
                <a:off x="8046720" y="4389120"/>
                <a:ext cx="1469571" cy="523220"/>
                <a:chOff x="960438" y="4154488"/>
                <a:chExt cx="1469571" cy="523220"/>
              </a:xfrm>
            </p:grpSpPr>
            <p:sp>
              <p:nvSpPr>
                <p:cNvPr id="53251" name="TextBox 4"/>
                <p:cNvSpPr txBox="1">
                  <a:spLocks noChangeArrowheads="1"/>
                </p:cNvSpPr>
                <p:nvPr/>
              </p:nvSpPr>
              <p:spPr bwMode="auto">
                <a:xfrm>
                  <a:off x="1515609" y="4154488"/>
                  <a:ext cx="914400" cy="523220"/>
                </a:xfrm>
                <a:prstGeom prst="rect">
                  <a:avLst/>
                </a:prstGeom>
                <a:noFill/>
                <a:ln w="9525">
                  <a:noFill/>
                  <a:miter lim="800000"/>
                  <a:headEnd/>
                  <a:tailEnd/>
                </a:ln>
              </p:spPr>
              <p:txBody>
                <a:bodyPr>
                  <a:prstTxWarp prst="textNoShape">
                    <a:avLst/>
                  </a:prstTxWarp>
                  <a:spAutoFit/>
                </a:bodyPr>
                <a:lstStyle/>
                <a:p>
                  <a:r>
                    <a:rPr lang="en-US" sz="2800" b="1" dirty="0" smtClean="0">
                      <a:solidFill>
                        <a:srgbClr val="FF66A0"/>
                      </a:solidFill>
                    </a:rPr>
                    <a:t>T	F</a:t>
                  </a:r>
                  <a:endParaRPr lang="en-US" sz="2800" b="1" dirty="0">
                    <a:solidFill>
                      <a:srgbClr val="FF66A0"/>
                    </a:solidFill>
                    <a:latin typeface="Symbol" pitchFamily="1" charset="2"/>
                  </a:endParaRPr>
                </a:p>
              </p:txBody>
            </p:sp>
            <p:sp>
              <p:nvSpPr>
                <p:cNvPr id="53255" name="Rectangle 8"/>
                <p:cNvSpPr>
                  <a:spLocks noChangeArrowheads="1"/>
                </p:cNvSpPr>
                <p:nvPr/>
              </p:nvSpPr>
              <p:spPr bwMode="auto">
                <a:xfrm>
                  <a:off x="960438" y="4257675"/>
                  <a:ext cx="415925" cy="369888"/>
                </a:xfrm>
                <a:prstGeom prst="rect">
                  <a:avLst/>
                </a:prstGeom>
                <a:noFill/>
                <a:ln w="9525">
                  <a:noFill/>
                  <a:miter lim="800000"/>
                  <a:headEnd/>
                  <a:tailEnd/>
                </a:ln>
              </p:spPr>
              <p:txBody>
                <a:bodyPr wrap="none">
                  <a:prstTxWarp prst="textNoShape">
                    <a:avLst/>
                  </a:prstTxWarp>
                  <a:spAutoFit/>
                </a:bodyPr>
                <a:lstStyle/>
                <a:p>
                  <a:r>
                    <a:rPr lang="en-US" dirty="0">
                      <a:latin typeface="ＭＳ ゴシック" pitchFamily="1" charset="-128"/>
                      <a:ea typeface="ＭＳ ゴシック" pitchFamily="1" charset="-128"/>
                      <a:cs typeface="ＭＳ ゴシック" pitchFamily="1" charset="-128"/>
                    </a:rPr>
                    <a:t>☐</a:t>
                  </a:r>
                  <a:endParaRPr lang="en-US" dirty="0"/>
                </a:p>
              </p:txBody>
            </p:sp>
          </p:grpSp>
          <p:grpSp>
            <p:nvGrpSpPr>
              <p:cNvPr id="6" name="Group 4"/>
              <p:cNvGrpSpPr/>
              <p:nvPr/>
            </p:nvGrpSpPr>
            <p:grpSpPr>
              <a:xfrm>
                <a:off x="8046720" y="4757158"/>
                <a:ext cx="1469571" cy="523220"/>
                <a:chOff x="947738" y="5068888"/>
                <a:chExt cx="1469571" cy="523220"/>
              </a:xfrm>
            </p:grpSpPr>
            <p:sp>
              <p:nvSpPr>
                <p:cNvPr id="53252" name="TextBox 5"/>
                <p:cNvSpPr txBox="1">
                  <a:spLocks noChangeArrowheads="1"/>
                </p:cNvSpPr>
                <p:nvPr/>
              </p:nvSpPr>
              <p:spPr bwMode="auto">
                <a:xfrm>
                  <a:off x="1502909" y="5068888"/>
                  <a:ext cx="914400" cy="523220"/>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rPr>
                    <a:t>T	</a:t>
                  </a:r>
                  <a:r>
                    <a:rPr lang="en-US" sz="2800" b="1" dirty="0" err="1" smtClean="0">
                      <a:ln>
                        <a:solidFill>
                          <a:schemeClr val="tx1"/>
                        </a:solidFill>
                      </a:ln>
                      <a:solidFill>
                        <a:srgbClr val="FFE860"/>
                      </a:solidFill>
                    </a:rPr>
                    <a:t>T</a:t>
                  </a:r>
                  <a:endParaRPr lang="en-US" sz="2800" b="1" dirty="0">
                    <a:ln>
                      <a:solidFill>
                        <a:schemeClr val="tx1"/>
                      </a:solidFill>
                    </a:ln>
                    <a:solidFill>
                      <a:srgbClr val="FFE860"/>
                    </a:solidFill>
                    <a:latin typeface="Symbol" pitchFamily="1" charset="2"/>
                  </a:endParaRPr>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dirty="0">
                      <a:latin typeface="ＭＳ ゴシック" pitchFamily="1" charset="-128"/>
                      <a:ea typeface="ＭＳ ゴシック" pitchFamily="1" charset="-128"/>
                      <a:cs typeface="ＭＳ ゴシック" pitchFamily="1" charset="-128"/>
                    </a:rPr>
                    <a:t>☐</a:t>
                  </a:r>
                  <a:endParaRPr lang="en-US" dirty="0"/>
                </a:p>
              </p:txBody>
            </p:sp>
          </p:grpSp>
          <p:sp>
            <p:nvSpPr>
              <p:cNvPr id="17" name="Rectangle 16"/>
              <p:cNvSpPr/>
              <p:nvPr/>
            </p:nvSpPr>
            <p:spPr>
              <a:xfrm>
                <a:off x="7955280" y="3293581"/>
                <a:ext cx="1645920" cy="20116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2"/>
            <p:cNvSpPr txBox="1">
              <a:spLocks noChangeArrowheads="1"/>
            </p:cNvSpPr>
            <p:nvPr/>
          </p:nvSpPr>
          <p:spPr bwMode="auto">
            <a:xfrm>
              <a:off x="1920240" y="4206240"/>
              <a:ext cx="914400" cy="523220"/>
            </a:xfrm>
            <a:prstGeom prst="rect">
              <a:avLst/>
            </a:prstGeom>
            <a:noFill/>
            <a:ln w="9525">
              <a:noFill/>
              <a:miter lim="800000"/>
              <a:headEnd/>
              <a:tailEnd/>
            </a:ln>
          </p:spPr>
          <p:txBody>
            <a:bodyPr wrap="square">
              <a:prstTxWarp prst="textNoShape">
                <a:avLst/>
              </a:prstTxWarp>
              <a:spAutoFit/>
            </a:bodyPr>
            <a:lstStyle/>
            <a:p>
              <a:r>
                <a:rPr lang="en-US" sz="2800" b="1" dirty="0" smtClean="0"/>
                <a:t>1	2</a:t>
              </a:r>
              <a:endParaRPr lang="en-US" sz="2800" b="1" dirty="0">
                <a:latin typeface="Symbol" pitchFamily="1" charset="2"/>
              </a:endParaRPr>
            </a:p>
          </p:txBody>
        </p:sp>
      </p:grpSp>
      <p:sp>
        <p:nvSpPr>
          <p:cNvPr id="7" name="Rectangle 6"/>
          <p:cNvSpPr/>
          <p:nvPr/>
        </p:nvSpPr>
        <p:spPr>
          <a:xfrm>
            <a:off x="1005840" y="5496406"/>
            <a:ext cx="1469571" cy="35216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013364" y="4572000"/>
            <a:ext cx="5777345" cy="1323439"/>
          </a:xfrm>
          <a:prstGeom prst="rect">
            <a:avLst/>
          </a:prstGeom>
          <a:noFill/>
        </p:spPr>
        <p:txBody>
          <a:bodyPr wrap="square" rtlCol="0">
            <a:spAutoFit/>
          </a:bodyPr>
          <a:lstStyle/>
          <a:p>
            <a:r>
              <a:rPr lang="en-US" sz="2000" b="1" dirty="0" smtClean="0">
                <a:solidFill>
                  <a:srgbClr val="FF0000"/>
                </a:solidFill>
              </a:rPr>
              <a:t>In general:</a:t>
            </a:r>
          </a:p>
          <a:p>
            <a:r>
              <a:rPr lang="en-US" sz="2000" dirty="0" smtClean="0">
                <a:solidFill>
                  <a:srgbClr val="FF0000"/>
                </a:solidFill>
              </a:rPr>
              <a:t>   (1) is TRUE as long as Big * </a:t>
            </a:r>
            <a:r>
              <a:rPr lang="en-US" sz="2000" dirty="0" err="1" smtClean="0">
                <a:solidFill>
                  <a:srgbClr val="FF0000"/>
                </a:solidFill>
              </a:rPr>
              <a:t>BigNeg</a:t>
            </a:r>
            <a:r>
              <a:rPr lang="en-US" sz="2000" dirty="0" smtClean="0">
                <a:solidFill>
                  <a:srgbClr val="FF0000"/>
                </a:solidFill>
              </a:rPr>
              <a:t> doesn’t overflow.</a:t>
            </a:r>
          </a:p>
          <a:p>
            <a:r>
              <a:rPr lang="en-US" sz="2000" dirty="0" smtClean="0">
                <a:solidFill>
                  <a:srgbClr val="FF0000"/>
                </a:solidFill>
              </a:rPr>
              <a:t>   (2) evaluates to 0 != Tiny, which is FALSE as long as </a:t>
            </a:r>
            <a:br>
              <a:rPr lang="en-US" sz="2000" dirty="0" smtClean="0">
                <a:solidFill>
                  <a:srgbClr val="FF0000"/>
                </a:solidFill>
              </a:rPr>
            </a:br>
            <a:r>
              <a:rPr lang="en-US" sz="2000" dirty="0" smtClean="0">
                <a:solidFill>
                  <a:srgbClr val="FF0000"/>
                </a:solidFill>
              </a:rPr>
              <a:t>	 Tiny is at least 2</a:t>
            </a:r>
            <a:r>
              <a:rPr lang="en-US" sz="2000" baseline="30000" dirty="0" smtClean="0">
                <a:solidFill>
                  <a:srgbClr val="FF0000"/>
                </a:solidFill>
              </a:rPr>
              <a:t>24</a:t>
            </a:r>
            <a:r>
              <a:rPr lang="en-US" sz="2000" dirty="0" smtClean="0">
                <a:solidFill>
                  <a:srgbClr val="FF0000"/>
                </a:solidFill>
              </a:rPr>
              <a:t> times smaller than Big.</a:t>
            </a:r>
            <a:endParaRPr lang="en-US" sz="2000" baseline="30000" dirty="0">
              <a:solidFill>
                <a:srgbClr val="FF0000"/>
              </a:solidFill>
            </a:endParaRPr>
          </a:p>
        </p:txBody>
      </p:sp>
    </p:spTree>
    <p:extLst>
      <p:ext uri="{BB962C8B-B14F-4D97-AF65-F5344CB8AC3E}">
        <p14:creationId xmlns:p14="http://schemas.microsoft.com/office/powerpoint/2010/main" val="218790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Get to Know Your Staff</a:t>
            </a:r>
            <a:endParaRPr lang="en-US" dirty="0">
              <a:solidFill>
                <a:schemeClr val="accent1"/>
              </a:solidFill>
            </a:endParaRPr>
          </a:p>
        </p:txBody>
      </p:sp>
      <p:sp>
        <p:nvSpPr>
          <p:cNvPr id="3" name="Content Placeholder 2"/>
          <p:cNvSpPr>
            <a:spLocks noGrp="1"/>
          </p:cNvSpPr>
          <p:nvPr>
            <p:ph idx="1"/>
          </p:nvPr>
        </p:nvSpPr>
        <p:spPr/>
        <p:txBody>
          <a:bodyPr/>
          <a:lstStyle/>
          <a:p>
            <a:r>
              <a:rPr lang="en-US" dirty="0" smtClean="0"/>
              <a:t>Category:  </a:t>
            </a:r>
            <a:r>
              <a:rPr lang="en-US" b="1" dirty="0" smtClean="0"/>
              <a:t>Music</a:t>
            </a:r>
            <a:endParaRPr lang="en-US" b="1" dirty="0"/>
          </a:p>
        </p:txBody>
      </p:sp>
      <p:sp>
        <p:nvSpPr>
          <p:cNvPr id="4" name="Date Placeholder 3"/>
          <p:cNvSpPr>
            <a:spLocks noGrp="1"/>
          </p:cNvSpPr>
          <p:nvPr>
            <p:ph type="dt" sz="half" idx="10"/>
          </p:nvPr>
        </p:nvSpPr>
        <p:spPr/>
        <p:txBody>
          <a:bodyPr/>
          <a:lstStyle/>
          <a:p>
            <a:r>
              <a:rPr lang="en-US" smtClean="0"/>
              <a:t>7/02/2012</a:t>
            </a:r>
            <a:endParaRPr lang="en-US"/>
          </a:p>
        </p:txBody>
      </p:sp>
      <p:sp>
        <p:nvSpPr>
          <p:cNvPr id="5" name="Footer Placeholder 4"/>
          <p:cNvSpPr>
            <a:spLocks noGrp="1"/>
          </p:cNvSpPr>
          <p:nvPr>
            <p:ph type="ftr" sz="quarter" idx="11"/>
          </p:nvPr>
        </p:nvSpPr>
        <p:spPr/>
        <p:txBody>
          <a:bodyPr/>
          <a:lstStyle/>
          <a:p>
            <a:r>
              <a:rPr lang="en-US" smtClean="0"/>
              <a:t>Summer 2012 --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Agenda</a:t>
            </a:r>
            <a:endParaRPr lang="en-US" dirty="0">
              <a:solidFill>
                <a:schemeClr val="accent1"/>
              </a:solidFill>
            </a:endParaRPr>
          </a:p>
        </p:txBody>
      </p:sp>
      <p:sp>
        <p:nvSpPr>
          <p:cNvPr id="3" name="Content Placeholder 2"/>
          <p:cNvSpPr>
            <a:spLocks noGrp="1"/>
          </p:cNvSpPr>
          <p:nvPr>
            <p:ph idx="1"/>
          </p:nvPr>
        </p:nvSpPr>
        <p:spPr/>
        <p:txBody>
          <a:bodyPr/>
          <a:lstStyle/>
          <a:p>
            <a:r>
              <a:rPr lang="en-US" dirty="0" smtClean="0">
                <a:solidFill>
                  <a:schemeClr val="bg1">
                    <a:lumMod val="65000"/>
                  </a:schemeClr>
                </a:solidFill>
              </a:rPr>
              <a:t>Floating Point</a:t>
            </a:r>
          </a:p>
          <a:p>
            <a:r>
              <a:rPr lang="en-US" dirty="0" err="1" smtClean="0">
                <a:solidFill>
                  <a:schemeClr val="bg1">
                    <a:lumMod val="65000"/>
                  </a:schemeClr>
                </a:solidFill>
              </a:rPr>
              <a:t>Administrivia</a:t>
            </a:r>
            <a:endParaRPr lang="en-US" dirty="0" smtClean="0">
              <a:solidFill>
                <a:schemeClr val="bg1">
                  <a:lumMod val="65000"/>
                </a:schemeClr>
              </a:solidFill>
            </a:endParaRPr>
          </a:p>
          <a:p>
            <a:r>
              <a:rPr lang="en-US" dirty="0" smtClean="0">
                <a:solidFill>
                  <a:schemeClr val="bg1">
                    <a:lumMod val="65000"/>
                  </a:schemeClr>
                </a:solidFill>
              </a:rPr>
              <a:t>Floating Point Special Cases</a:t>
            </a:r>
          </a:p>
          <a:p>
            <a:r>
              <a:rPr lang="en-US" dirty="0" smtClean="0">
                <a:solidFill>
                  <a:srgbClr val="FF0000"/>
                </a:solidFill>
              </a:rPr>
              <a:t>Performance</a:t>
            </a:r>
          </a:p>
          <a:p>
            <a:r>
              <a:rPr lang="en-US" dirty="0" smtClean="0">
                <a:solidFill>
                  <a:schemeClr val="bg1">
                    <a:lumMod val="65000"/>
                  </a:schemeClr>
                </a:solidFill>
              </a:rPr>
              <a:t>Bonus:  FP Conversion Practice</a:t>
            </a:r>
          </a:p>
          <a:p>
            <a:r>
              <a:rPr lang="en-US" dirty="0" smtClean="0">
                <a:solidFill>
                  <a:schemeClr val="bg1">
                    <a:lumMod val="65000"/>
                  </a:schemeClr>
                </a:solidFill>
              </a:rPr>
              <a:t>Bonus:  FP Casting Concerns</a:t>
            </a:r>
          </a:p>
          <a:p>
            <a:endParaRPr lang="en-US" dirty="0" smtClean="0">
              <a:solidFill>
                <a:schemeClr val="bg1">
                  <a:lumMod val="65000"/>
                </a:schemeClr>
              </a:solidFill>
            </a:endParaRPr>
          </a:p>
          <a:p>
            <a:endParaRPr lang="en-US" dirty="0"/>
          </a:p>
        </p:txBody>
      </p:sp>
      <p:sp>
        <p:nvSpPr>
          <p:cNvPr id="4" name="Date Placeholder 3"/>
          <p:cNvSpPr>
            <a:spLocks noGrp="1"/>
          </p:cNvSpPr>
          <p:nvPr>
            <p:ph type="dt" sz="half" idx="10"/>
          </p:nvPr>
        </p:nvSpPr>
        <p:spPr/>
        <p:txBody>
          <a:bodyPr/>
          <a:lstStyle/>
          <a:p>
            <a:r>
              <a:rPr lang="en-US" smtClean="0"/>
              <a:t>7/02/2012</a:t>
            </a:r>
            <a:endParaRPr lang="en-US"/>
          </a:p>
        </p:txBody>
      </p:sp>
      <p:sp>
        <p:nvSpPr>
          <p:cNvPr id="5" name="Footer Placeholder 4"/>
          <p:cNvSpPr>
            <a:spLocks noGrp="1"/>
          </p:cNvSpPr>
          <p:nvPr>
            <p:ph type="ftr" sz="quarter" idx="11"/>
          </p:nvPr>
        </p:nvSpPr>
        <p:spPr/>
        <p:txBody>
          <a:bodyPr/>
          <a:lstStyle/>
          <a:p>
            <a:r>
              <a:rPr lang="en-US" smtClean="0"/>
              <a:t>Summer 2012 --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chemeClr val="accent1"/>
                </a:solidFill>
              </a:rPr>
              <a:t>Six Great Ideas in </a:t>
            </a:r>
            <a:br>
              <a:rPr lang="en-US" dirty="0" smtClean="0">
                <a:solidFill>
                  <a:schemeClr val="accent1"/>
                </a:solidFill>
              </a:rPr>
            </a:br>
            <a:r>
              <a:rPr lang="en-US" dirty="0" smtClean="0">
                <a:solidFill>
                  <a:schemeClr val="accent1"/>
                </a:solidFill>
              </a:rPr>
              <a:t>Computer Architecture</a:t>
            </a:r>
            <a:endParaRPr lang="en-US" dirty="0">
              <a:solidFill>
                <a:schemeClr val="accent1"/>
              </a:solidFill>
            </a:endParaRPr>
          </a:p>
        </p:txBody>
      </p:sp>
      <p:sp>
        <p:nvSpPr>
          <p:cNvPr id="6" name="Content Placeholder 5"/>
          <p:cNvSpPr>
            <a:spLocks noGrp="1"/>
          </p:cNvSpPr>
          <p:nvPr>
            <p:ph idx="1"/>
          </p:nvPr>
        </p:nvSpPr>
        <p:spPr/>
        <p:txBody>
          <a:bodyPr/>
          <a:lstStyle/>
          <a:p>
            <a:pPr marL="514350" indent="-514350">
              <a:lnSpc>
                <a:spcPct val="130000"/>
              </a:lnSpc>
              <a:buFont typeface="+mj-lt"/>
              <a:buAutoNum type="arabicPeriod"/>
            </a:pPr>
            <a:r>
              <a:rPr lang="en-US" dirty="0" smtClean="0"/>
              <a:t>Layers of Representation/Interpretation</a:t>
            </a:r>
          </a:p>
          <a:p>
            <a:pPr marL="514350" indent="-514350">
              <a:lnSpc>
                <a:spcPct val="130000"/>
              </a:lnSpc>
              <a:buFont typeface="+mj-lt"/>
              <a:buAutoNum type="arabicPeriod"/>
            </a:pPr>
            <a:r>
              <a:rPr lang="en-US" dirty="0" smtClean="0"/>
              <a:t>Moore’s Law</a:t>
            </a:r>
          </a:p>
          <a:p>
            <a:pPr marL="514350" indent="-514350">
              <a:lnSpc>
                <a:spcPct val="130000"/>
              </a:lnSpc>
              <a:buFont typeface="+mj-lt"/>
              <a:buAutoNum type="arabicPeriod"/>
            </a:pPr>
            <a:r>
              <a:rPr lang="en-US" dirty="0" smtClean="0"/>
              <a:t>Principle of Locality/Memory Hierarchy</a:t>
            </a:r>
          </a:p>
          <a:p>
            <a:pPr marL="514350" indent="-514350">
              <a:lnSpc>
                <a:spcPct val="130000"/>
              </a:lnSpc>
              <a:buFont typeface="+mj-lt"/>
              <a:buAutoNum type="arabicPeriod"/>
            </a:pPr>
            <a:r>
              <a:rPr lang="en-US" dirty="0" smtClean="0"/>
              <a:t>Parallelism</a:t>
            </a:r>
          </a:p>
          <a:p>
            <a:pPr marL="514350" indent="-514350">
              <a:lnSpc>
                <a:spcPct val="130000"/>
              </a:lnSpc>
              <a:buFont typeface="+mj-lt"/>
              <a:buAutoNum type="arabicPeriod"/>
            </a:pPr>
            <a:r>
              <a:rPr lang="en-US" dirty="0" smtClean="0"/>
              <a:t>Performance Measurement &amp; Improvement</a:t>
            </a:r>
          </a:p>
          <a:p>
            <a:pPr marL="514350" indent="-514350">
              <a:lnSpc>
                <a:spcPct val="130000"/>
              </a:lnSpc>
              <a:buFont typeface="+mj-lt"/>
              <a:buAutoNum type="arabicPeriod"/>
            </a:pPr>
            <a:r>
              <a:rPr lang="en-US" dirty="0" smtClean="0"/>
              <a:t>Dependability via Redundancy</a:t>
            </a:r>
          </a:p>
        </p:txBody>
      </p:sp>
      <p:sp>
        <p:nvSpPr>
          <p:cNvPr id="3" name="Date Placeholder 2"/>
          <p:cNvSpPr>
            <a:spLocks noGrp="1"/>
          </p:cNvSpPr>
          <p:nvPr>
            <p:ph type="dt" sz="half" idx="10"/>
          </p:nvPr>
        </p:nvSpPr>
        <p:spPr/>
        <p:txBody>
          <a:bodyPr/>
          <a:lstStyle/>
          <a:p>
            <a:r>
              <a:rPr lang="en-US" smtClean="0"/>
              <a:t>7/02/2012</a:t>
            </a:r>
            <a:endParaRPr lang="en-US"/>
          </a:p>
        </p:txBody>
      </p:sp>
      <p:sp>
        <p:nvSpPr>
          <p:cNvPr id="4" name="Footer Placeholder 3"/>
          <p:cNvSpPr>
            <a:spLocks noGrp="1"/>
          </p:cNvSpPr>
          <p:nvPr>
            <p:ph type="ftr" sz="quarter" idx="11"/>
          </p:nvPr>
        </p:nvSpPr>
        <p:spPr/>
        <p:txBody>
          <a:bodyPr/>
          <a:lstStyle/>
          <a:p>
            <a:r>
              <a:rPr lang="en-US" smtClean="0"/>
              <a:t>Summer 2012 -- Lecture #9</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35</a:t>
            </a:fld>
            <a:endParaRPr lang="en-US" dirty="0"/>
          </a:p>
        </p:txBody>
      </p:sp>
      <p:sp>
        <p:nvSpPr>
          <p:cNvPr id="7" name="Rectangle 6"/>
          <p:cNvSpPr/>
          <p:nvPr/>
        </p:nvSpPr>
        <p:spPr>
          <a:xfrm>
            <a:off x="391886" y="4648200"/>
            <a:ext cx="8055428" cy="5551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Defining CPU Performance</a:t>
            </a:r>
            <a:endParaRPr lang="en-US" dirty="0">
              <a:solidFill>
                <a:schemeClr val="accent1"/>
              </a:solidFill>
            </a:endParaRPr>
          </a:p>
        </p:txBody>
      </p:sp>
      <p:sp>
        <p:nvSpPr>
          <p:cNvPr id="3" name="Content Placeholder 2"/>
          <p:cNvSpPr>
            <a:spLocks noGrp="1"/>
          </p:cNvSpPr>
          <p:nvPr>
            <p:ph idx="1"/>
          </p:nvPr>
        </p:nvSpPr>
        <p:spPr>
          <a:xfrm>
            <a:off x="457200" y="1600200"/>
            <a:ext cx="8229600" cy="4937760"/>
          </a:xfrm>
        </p:spPr>
        <p:txBody>
          <a:bodyPr>
            <a:normAutofit/>
          </a:bodyPr>
          <a:lstStyle/>
          <a:p>
            <a:r>
              <a:rPr lang="en-US" dirty="0" smtClean="0"/>
              <a:t>What does it mean to say X is faster than Y?</a:t>
            </a:r>
          </a:p>
          <a:p>
            <a:endParaRPr lang="en-US" dirty="0" smtClean="0"/>
          </a:p>
          <a:p>
            <a:pPr marL="0" indent="0">
              <a:buNone/>
            </a:pPr>
            <a:r>
              <a:rPr lang="en-US" dirty="0" smtClean="0"/>
              <a:t>Ferrari vs. School Bus:</a:t>
            </a:r>
          </a:p>
          <a:p>
            <a:r>
              <a:rPr lang="en-US" dirty="0" smtClean="0"/>
              <a:t>2009 Ferrari 599 GTB  </a:t>
            </a:r>
          </a:p>
          <a:p>
            <a:pPr lvl="1"/>
            <a:r>
              <a:rPr lang="en-US" dirty="0" smtClean="0"/>
              <a:t>2 passengers, 11.1 </a:t>
            </a:r>
            <a:r>
              <a:rPr lang="en-US" dirty="0" err="1" smtClean="0"/>
              <a:t>secs</a:t>
            </a:r>
            <a:r>
              <a:rPr lang="en-US" dirty="0" smtClean="0"/>
              <a:t> in quarter mile</a:t>
            </a:r>
          </a:p>
          <a:p>
            <a:r>
              <a:rPr lang="en-US" dirty="0" smtClean="0"/>
              <a:t>2009 Type D school bus</a:t>
            </a:r>
          </a:p>
          <a:p>
            <a:pPr lvl="1"/>
            <a:r>
              <a:rPr lang="en-US" dirty="0" smtClean="0"/>
              <a:t>54 passengers, quarter mile time? </a:t>
            </a:r>
          </a:p>
          <a:p>
            <a:pPr>
              <a:buNone/>
            </a:pPr>
            <a:r>
              <a:rPr lang="en-US" sz="2800" dirty="0" smtClean="0"/>
              <a:t>		</a:t>
            </a:r>
            <a:r>
              <a:rPr lang="en-US" sz="2595" dirty="0" smtClean="0">
                <a:hlinkClick r:id="rId2"/>
              </a:rPr>
              <a:t>http://www.youtube.com/watch?v=KwyCoQuhUNA</a:t>
            </a:r>
            <a:r>
              <a:rPr lang="en-US" sz="2595" dirty="0" smtClean="0"/>
              <a:t> </a:t>
            </a:r>
            <a:endParaRPr lang="en-US" sz="2800" dirty="0" smtClean="0"/>
          </a:p>
        </p:txBody>
      </p:sp>
      <p:sp>
        <p:nvSpPr>
          <p:cNvPr id="4" name="Date Placeholder 3"/>
          <p:cNvSpPr>
            <a:spLocks noGrp="1"/>
          </p:cNvSpPr>
          <p:nvPr>
            <p:ph type="dt" sz="half" idx="10"/>
          </p:nvPr>
        </p:nvSpPr>
        <p:spPr/>
        <p:txBody>
          <a:bodyPr/>
          <a:lstStyle/>
          <a:p>
            <a:r>
              <a:rPr lang="en-US" smtClean="0"/>
              <a:t>7/02/2012</a:t>
            </a:r>
            <a:endParaRPr lang="en-US"/>
          </a:p>
        </p:txBody>
      </p:sp>
      <p:sp>
        <p:nvSpPr>
          <p:cNvPr id="5" name="Footer Placeholder 4"/>
          <p:cNvSpPr>
            <a:spLocks noGrp="1"/>
          </p:cNvSpPr>
          <p:nvPr>
            <p:ph type="ftr" sz="quarter" idx="11"/>
          </p:nvPr>
        </p:nvSpPr>
        <p:spPr/>
        <p:txBody>
          <a:bodyPr/>
          <a:lstStyle/>
          <a:p>
            <a:r>
              <a:rPr lang="en-US" smtClean="0"/>
              <a:t>Summer 2012 --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36</a:t>
            </a:fld>
            <a:endParaRPr lang="en-US"/>
          </a:p>
        </p:txBody>
      </p:sp>
      <p:pic>
        <p:nvPicPr>
          <p:cNvPr id="8" name="Picture 7"/>
          <p:cNvPicPr>
            <a:picLocks noChangeAspect="1"/>
          </p:cNvPicPr>
          <p:nvPr/>
        </p:nvPicPr>
        <p:blipFill>
          <a:blip r:embed="rId3"/>
          <a:stretch>
            <a:fillRect/>
          </a:stretch>
        </p:blipFill>
        <p:spPr>
          <a:xfrm>
            <a:off x="5168040" y="2468880"/>
            <a:ext cx="1579033" cy="1184275"/>
          </a:xfrm>
          <a:prstGeom prst="rect">
            <a:avLst/>
          </a:prstGeom>
        </p:spPr>
      </p:pic>
      <p:pic>
        <p:nvPicPr>
          <p:cNvPr id="9" name="Picture 8"/>
          <p:cNvPicPr>
            <a:picLocks noChangeAspect="1"/>
          </p:cNvPicPr>
          <p:nvPr/>
        </p:nvPicPr>
        <p:blipFill rotWithShape="1">
          <a:blip r:embed="rId4"/>
          <a:srcRect l="3832" t="17470" r="5910" b="15081"/>
          <a:stretch/>
        </p:blipFill>
        <p:spPr>
          <a:xfrm>
            <a:off x="6747073" y="2468880"/>
            <a:ext cx="2396927" cy="1188720"/>
          </a:xfrm>
          <a:prstGeom prst="rect">
            <a:avLst/>
          </a:prstGeom>
        </p:spPr>
      </p:pic>
      <p:grpSp>
        <p:nvGrpSpPr>
          <p:cNvPr id="16" name="Group 15"/>
          <p:cNvGrpSpPr/>
          <p:nvPr/>
        </p:nvGrpSpPr>
        <p:grpSpPr>
          <a:xfrm>
            <a:off x="6286500" y="4291445"/>
            <a:ext cx="2639291" cy="945159"/>
            <a:chOff x="6286500" y="4291445"/>
            <a:chExt cx="2639291" cy="945159"/>
          </a:xfrm>
        </p:grpSpPr>
        <p:sp>
          <p:nvSpPr>
            <p:cNvPr id="7" name="TextBox 6"/>
            <p:cNvSpPr txBox="1"/>
            <p:nvPr/>
          </p:nvSpPr>
          <p:spPr>
            <a:xfrm>
              <a:off x="7211291" y="4405607"/>
              <a:ext cx="1714500" cy="830997"/>
            </a:xfrm>
            <a:prstGeom prst="rect">
              <a:avLst/>
            </a:prstGeom>
            <a:noFill/>
          </p:spPr>
          <p:txBody>
            <a:bodyPr wrap="square" rtlCol="0">
              <a:spAutoFit/>
            </a:bodyPr>
            <a:lstStyle/>
            <a:p>
              <a:pPr algn="ctr"/>
              <a:r>
                <a:rPr lang="en-US" sz="2400" dirty="0" smtClean="0">
                  <a:solidFill>
                    <a:srgbClr val="FF0000"/>
                  </a:solidFill>
                </a:rPr>
                <a:t>Response</a:t>
              </a:r>
              <a:br>
                <a:rPr lang="en-US" sz="2400" dirty="0" smtClean="0">
                  <a:solidFill>
                    <a:srgbClr val="FF0000"/>
                  </a:solidFill>
                </a:rPr>
              </a:br>
              <a:r>
                <a:rPr lang="en-US" sz="2400" dirty="0" smtClean="0">
                  <a:solidFill>
                    <a:srgbClr val="FF0000"/>
                  </a:solidFill>
                </a:rPr>
                <a:t>Time</a:t>
              </a:r>
              <a:endParaRPr lang="en-US" sz="2400" dirty="0">
                <a:solidFill>
                  <a:srgbClr val="FF0000"/>
                </a:solidFill>
              </a:endParaRPr>
            </a:p>
          </p:txBody>
        </p:sp>
        <p:cxnSp>
          <p:nvCxnSpPr>
            <p:cNvPr id="12" name="Straight Arrow Connector 11"/>
            <p:cNvCxnSpPr/>
            <p:nvPr/>
          </p:nvCxnSpPr>
          <p:spPr>
            <a:xfrm flipH="1" flipV="1">
              <a:off x="6889173" y="4291445"/>
              <a:ext cx="519545" cy="374073"/>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6286500" y="4665518"/>
              <a:ext cx="1122218" cy="57108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72736" y="4291446"/>
            <a:ext cx="1797627" cy="2051473"/>
            <a:chOff x="72736" y="4291446"/>
            <a:chExt cx="1797627" cy="2051473"/>
          </a:xfrm>
        </p:grpSpPr>
        <p:sp>
          <p:nvSpPr>
            <p:cNvPr id="10" name="TextBox 9"/>
            <p:cNvSpPr txBox="1"/>
            <p:nvPr/>
          </p:nvSpPr>
          <p:spPr>
            <a:xfrm>
              <a:off x="72736" y="5881254"/>
              <a:ext cx="1797627" cy="461665"/>
            </a:xfrm>
            <a:prstGeom prst="rect">
              <a:avLst/>
            </a:prstGeom>
            <a:noFill/>
          </p:spPr>
          <p:txBody>
            <a:bodyPr wrap="square" rtlCol="0">
              <a:spAutoFit/>
            </a:bodyPr>
            <a:lstStyle/>
            <a:p>
              <a:r>
                <a:rPr lang="en-US" sz="2400" dirty="0" smtClean="0">
                  <a:solidFill>
                    <a:srgbClr val="FF0000"/>
                  </a:solidFill>
                </a:rPr>
                <a:t>Throughput</a:t>
              </a:r>
              <a:endParaRPr lang="en-US" sz="2400" dirty="0">
                <a:solidFill>
                  <a:srgbClr val="FF0000"/>
                </a:solidFill>
              </a:endParaRPr>
            </a:p>
          </p:txBody>
        </p:sp>
        <p:cxnSp>
          <p:nvCxnSpPr>
            <p:cNvPr id="18" name="Straight Arrow Connector 17"/>
            <p:cNvCxnSpPr/>
            <p:nvPr/>
          </p:nvCxnSpPr>
          <p:spPr>
            <a:xfrm flipV="1">
              <a:off x="737755" y="5455227"/>
              <a:ext cx="602672" cy="52993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54627" y="4478482"/>
              <a:ext cx="207818" cy="150668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862445" y="4291446"/>
              <a:ext cx="394855" cy="18703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43797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4" name="Rectangle 2"/>
          <p:cNvSpPr>
            <a:spLocks noGrp="1" noChangeArrowheads="1"/>
          </p:cNvSpPr>
          <p:nvPr>
            <p:ph type="title"/>
          </p:nvPr>
        </p:nvSpPr>
        <p:spPr/>
        <p:txBody>
          <a:bodyPr/>
          <a:lstStyle/>
          <a:p>
            <a:r>
              <a:rPr lang="en-US" dirty="0" smtClean="0">
                <a:solidFill>
                  <a:schemeClr val="accent1"/>
                </a:solidFill>
              </a:rPr>
              <a:t>Measurements of Performance</a:t>
            </a:r>
            <a:endParaRPr lang="en-US" dirty="0">
              <a:solidFill>
                <a:schemeClr val="accent1"/>
              </a:solidFill>
            </a:endParaRPr>
          </a:p>
        </p:txBody>
      </p:sp>
      <p:sp>
        <p:nvSpPr>
          <p:cNvPr id="1042435" name="Rectangle 3"/>
          <p:cNvSpPr>
            <a:spLocks noGrp="1" noChangeArrowheads="1"/>
          </p:cNvSpPr>
          <p:nvPr>
            <p:ph type="body" idx="1"/>
          </p:nvPr>
        </p:nvSpPr>
        <p:spPr/>
        <p:txBody>
          <a:bodyPr/>
          <a:lstStyle/>
          <a:p>
            <a:r>
              <a:rPr lang="en-US" i="1" dirty="0" smtClean="0">
                <a:solidFill>
                  <a:srgbClr val="FF0000"/>
                </a:solidFill>
              </a:rPr>
              <a:t>Latency</a:t>
            </a:r>
            <a:r>
              <a:rPr lang="en-US" i="1" dirty="0" smtClean="0"/>
              <a:t> </a:t>
            </a:r>
            <a:r>
              <a:rPr lang="en-US" dirty="0" smtClean="0"/>
              <a:t>(or </a:t>
            </a:r>
            <a:r>
              <a:rPr lang="en-US" i="1" dirty="0" smtClean="0">
                <a:solidFill>
                  <a:srgbClr val="FF0000"/>
                </a:solidFill>
              </a:rPr>
              <a:t>response time</a:t>
            </a:r>
            <a:r>
              <a:rPr lang="en-US" i="1" dirty="0" smtClean="0"/>
              <a:t> </a:t>
            </a:r>
            <a:r>
              <a:rPr lang="en-US" dirty="0" smtClean="0"/>
              <a:t>or </a:t>
            </a:r>
            <a:r>
              <a:rPr lang="en-US" i="1" dirty="0" smtClean="0"/>
              <a:t>execution time</a:t>
            </a:r>
            <a:r>
              <a:rPr lang="en-US" dirty="0" smtClean="0"/>
              <a:t>)</a:t>
            </a:r>
          </a:p>
          <a:p>
            <a:pPr lvl="1"/>
            <a:r>
              <a:rPr lang="en-US" dirty="0" smtClean="0"/>
              <a:t> Time to complete one task</a:t>
            </a:r>
          </a:p>
          <a:p>
            <a:r>
              <a:rPr lang="en-US" i="1" dirty="0" smtClean="0">
                <a:solidFill>
                  <a:srgbClr val="FF0000"/>
                </a:solidFill>
              </a:rPr>
              <a:t>Bandwidth</a:t>
            </a:r>
            <a:r>
              <a:rPr lang="en-US" i="1" dirty="0" smtClean="0"/>
              <a:t> </a:t>
            </a:r>
            <a:r>
              <a:rPr lang="en-US" dirty="0" smtClean="0"/>
              <a:t>(or </a:t>
            </a:r>
            <a:r>
              <a:rPr lang="en-US" i="1" dirty="0" smtClean="0">
                <a:solidFill>
                  <a:srgbClr val="FF0000"/>
                </a:solidFill>
              </a:rPr>
              <a:t>throughput</a:t>
            </a:r>
            <a:r>
              <a:rPr lang="en-US" dirty="0" smtClean="0"/>
              <a:t>)</a:t>
            </a:r>
          </a:p>
          <a:p>
            <a:pPr lvl="1"/>
            <a:r>
              <a:rPr lang="en-US" dirty="0" smtClean="0"/>
              <a:t> Tasks completed per unit time</a:t>
            </a:r>
            <a:endParaRPr lang="en-US" dirty="0"/>
          </a:p>
        </p:txBody>
      </p:sp>
      <p:sp>
        <p:nvSpPr>
          <p:cNvPr id="4" name="Date Placeholder 3"/>
          <p:cNvSpPr>
            <a:spLocks noGrp="1"/>
          </p:cNvSpPr>
          <p:nvPr>
            <p:ph type="dt" sz="half" idx="10"/>
          </p:nvPr>
        </p:nvSpPr>
        <p:spPr/>
        <p:txBody>
          <a:bodyPr/>
          <a:lstStyle/>
          <a:p>
            <a:r>
              <a:rPr lang="en-US" smtClean="0"/>
              <a:t>7/02/2012</a:t>
            </a:r>
            <a:endParaRPr lang="en-US"/>
          </a:p>
        </p:txBody>
      </p:sp>
      <p:sp>
        <p:nvSpPr>
          <p:cNvPr id="5" name="Footer Placeholder 4"/>
          <p:cNvSpPr>
            <a:spLocks noGrp="1"/>
          </p:cNvSpPr>
          <p:nvPr>
            <p:ph type="ftr" sz="quarter" idx="11"/>
          </p:nvPr>
        </p:nvSpPr>
        <p:spPr/>
        <p:txBody>
          <a:bodyPr/>
          <a:lstStyle/>
          <a:p>
            <a:r>
              <a:rPr lang="en-US" smtClean="0"/>
              <a:t>Summer 2012 -- Lecture #9</a:t>
            </a:r>
            <a:endParaRPr lang="en-US" dirty="0"/>
          </a:p>
        </p:txBody>
      </p:sp>
      <p:sp>
        <p:nvSpPr>
          <p:cNvPr id="6" name="Slide Number Placeholder 5"/>
          <p:cNvSpPr>
            <a:spLocks noGrp="1"/>
          </p:cNvSpPr>
          <p:nvPr>
            <p:ph type="sldNum" sz="quarter" idx="12"/>
          </p:nvPr>
        </p:nvSpPr>
        <p:spPr/>
        <p:txBody>
          <a:bodyPr/>
          <a:lstStyle/>
          <a:p>
            <a:fld id="{8FC202C0-DC77-E64D-ACD4-9D571498FDF0}" type="slidenum">
              <a:rPr lang="en-US" smtClean="0"/>
              <a:pPr/>
              <a:t>37</a:t>
            </a:fld>
            <a:endParaRPr lang="en-US"/>
          </a:p>
        </p:txBody>
      </p:sp>
    </p:spTree>
    <p:extLst>
      <p:ext uri="{BB962C8B-B14F-4D97-AF65-F5344CB8AC3E}">
        <p14:creationId xmlns:p14="http://schemas.microsoft.com/office/powerpoint/2010/main" val="173676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243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424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79400" y="1435100"/>
            <a:ext cx="8585200" cy="3505200"/>
          </a:xfrm>
          <a:prstGeom prst="rect">
            <a:avLst/>
          </a:prstGeom>
        </p:spPr>
      </p:pic>
      <p:sp>
        <p:nvSpPr>
          <p:cNvPr id="2" name="Title 1"/>
          <p:cNvSpPr>
            <a:spLocks noGrp="1"/>
          </p:cNvSpPr>
          <p:nvPr>
            <p:ph type="title"/>
          </p:nvPr>
        </p:nvSpPr>
        <p:spPr/>
        <p:txBody>
          <a:bodyPr>
            <a:normAutofit fontScale="90000"/>
          </a:bodyPr>
          <a:lstStyle/>
          <a:p>
            <a:pPr>
              <a:lnSpc>
                <a:spcPct val="85000"/>
              </a:lnSpc>
            </a:pPr>
            <a:r>
              <a:rPr lang="en-US" dirty="0" smtClean="0">
                <a:solidFill>
                  <a:schemeClr val="accent1"/>
                </a:solidFill>
              </a:rPr>
              <a:t>Cloud Performance:</a:t>
            </a:r>
            <a:br>
              <a:rPr lang="en-US" dirty="0" smtClean="0">
                <a:solidFill>
                  <a:schemeClr val="accent1"/>
                </a:solidFill>
              </a:rPr>
            </a:br>
            <a:r>
              <a:rPr lang="en-US" dirty="0" smtClean="0">
                <a:solidFill>
                  <a:schemeClr val="accent1"/>
                </a:solidFill>
              </a:rPr>
              <a:t>Why Application Latency Matters</a:t>
            </a:r>
            <a:endParaRPr lang="en-US" dirty="0">
              <a:solidFill>
                <a:schemeClr val="accent1"/>
              </a:solidFill>
            </a:endParaRPr>
          </a:p>
        </p:txBody>
      </p:sp>
      <p:sp>
        <p:nvSpPr>
          <p:cNvPr id="12" name="Content Placeholder 11"/>
          <p:cNvSpPr>
            <a:spLocks noGrp="1"/>
          </p:cNvSpPr>
          <p:nvPr>
            <p:ph idx="1"/>
          </p:nvPr>
        </p:nvSpPr>
        <p:spPr>
          <a:xfrm>
            <a:off x="457200" y="5120640"/>
            <a:ext cx="8229600" cy="1262063"/>
          </a:xfrm>
        </p:spPr>
        <p:txBody>
          <a:bodyPr>
            <a:normAutofit fontScale="85000" lnSpcReduction="10000"/>
          </a:bodyPr>
          <a:lstStyle/>
          <a:p>
            <a:r>
              <a:rPr lang="en-US" dirty="0" smtClean="0"/>
              <a:t>Key figure of merit: application responsiveness</a:t>
            </a:r>
          </a:p>
          <a:p>
            <a:pPr lvl="1"/>
            <a:r>
              <a:rPr lang="en-US" dirty="0" smtClean="0"/>
              <a:t>Longer the delay, the fewer the user clicks, the less the user happiness, and the lower the revenue per user</a:t>
            </a:r>
            <a:endParaRPr lang="en-US" dirty="0"/>
          </a:p>
        </p:txBody>
      </p:sp>
      <p:sp>
        <p:nvSpPr>
          <p:cNvPr id="4" name="Date Placeholder 3"/>
          <p:cNvSpPr>
            <a:spLocks noGrp="1"/>
          </p:cNvSpPr>
          <p:nvPr>
            <p:ph type="dt" sz="half" idx="10"/>
          </p:nvPr>
        </p:nvSpPr>
        <p:spPr/>
        <p:txBody>
          <a:bodyPr/>
          <a:lstStyle/>
          <a:p>
            <a:r>
              <a:rPr lang="en-US" smtClean="0"/>
              <a:t>7/02/2012</a:t>
            </a:r>
            <a:endParaRPr lang="en-US"/>
          </a:p>
        </p:txBody>
      </p:sp>
      <p:sp>
        <p:nvSpPr>
          <p:cNvPr id="5" name="Footer Placeholder 4"/>
          <p:cNvSpPr>
            <a:spLocks noGrp="1"/>
          </p:cNvSpPr>
          <p:nvPr>
            <p:ph type="ftr" sz="quarter" idx="11"/>
          </p:nvPr>
        </p:nvSpPr>
        <p:spPr/>
        <p:txBody>
          <a:bodyPr/>
          <a:lstStyle/>
          <a:p>
            <a:r>
              <a:rPr lang="en-US" smtClean="0"/>
              <a:t>Summer 2012 --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38</a:t>
            </a:fld>
            <a:endParaRPr lang="en-US"/>
          </a:p>
        </p:txBody>
      </p:sp>
    </p:spTree>
    <p:extLst>
      <p:ext uri="{BB962C8B-B14F-4D97-AF65-F5344CB8AC3E}">
        <p14:creationId xmlns:p14="http://schemas.microsoft.com/office/powerpoint/2010/main" val="393620650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Defining Relative Performance</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a:bodyPr>
          <a:lstStyle/>
          <a:p>
            <a:r>
              <a:rPr lang="en-US" dirty="0" smtClean="0"/>
              <a:t>Compare performance (</a:t>
            </a:r>
            <a:r>
              <a:rPr lang="en-US" dirty="0" err="1" smtClean="0"/>
              <a:t>perf</a:t>
            </a:r>
            <a:r>
              <a:rPr lang="en-US" dirty="0" smtClean="0"/>
              <a:t>) of X vs. Y</a:t>
            </a:r>
          </a:p>
          <a:p>
            <a:pPr lvl="1"/>
            <a:r>
              <a:rPr lang="en-US" dirty="0" smtClean="0"/>
              <a:t>Latency in this case</a:t>
            </a:r>
          </a:p>
          <a:p>
            <a:pPr>
              <a:spcBef>
                <a:spcPts val="1800"/>
              </a:spcBef>
            </a:pPr>
            <a:r>
              <a:rPr lang="en-US" dirty="0" smtClean="0"/>
              <a:t> </a:t>
            </a:r>
          </a:p>
          <a:p>
            <a:pPr>
              <a:spcBef>
                <a:spcPts val="1800"/>
              </a:spcBef>
            </a:pPr>
            <a:r>
              <a:rPr lang="en-US" dirty="0" smtClean="0"/>
              <a:t/>
            </a:r>
            <a:br>
              <a:rPr lang="en-US" dirty="0" smtClean="0"/>
            </a:br>
            <a:r>
              <a:rPr lang="en-US" dirty="0" smtClean="0"/>
              <a:t>	</a:t>
            </a:r>
            <a:r>
              <a:rPr lang="en-US" dirty="0" smtClean="0">
                <a:sym typeface="Wingdings" pitchFamily="2" charset="2"/>
              </a:rPr>
              <a:t></a:t>
            </a:r>
            <a:endParaRPr lang="en-US" baseline="-25000" dirty="0" smtClean="0"/>
          </a:p>
          <a:p>
            <a:pPr>
              <a:spcBef>
                <a:spcPts val="1800"/>
              </a:spcBef>
            </a:pPr>
            <a:r>
              <a:rPr lang="en-US" dirty="0" smtClean="0"/>
              <a:t>“Computer X is N times faster than Y”:</a:t>
            </a:r>
            <a:r>
              <a:rPr lang="en-US" baseline="-25000" dirty="0" smtClean="0"/>
              <a:t/>
            </a:r>
            <a:br>
              <a:rPr lang="en-US" baseline="-25000" dirty="0" smtClean="0"/>
            </a:br>
            <a:endParaRPr lang="en-US" baseline="-25000" dirty="0" smtClean="0"/>
          </a:p>
          <a:p>
            <a:endParaRPr lang="en-US" dirty="0" smtClean="0"/>
          </a:p>
        </p:txBody>
      </p:sp>
      <p:sp>
        <p:nvSpPr>
          <p:cNvPr id="4" name="Date Placeholder 3"/>
          <p:cNvSpPr>
            <a:spLocks noGrp="1"/>
          </p:cNvSpPr>
          <p:nvPr>
            <p:ph type="dt" sz="half" idx="10"/>
          </p:nvPr>
        </p:nvSpPr>
        <p:spPr/>
        <p:txBody>
          <a:bodyPr/>
          <a:lstStyle/>
          <a:p>
            <a:r>
              <a:rPr lang="en-US" smtClean="0"/>
              <a:t>7/02/2012</a:t>
            </a:r>
            <a:endParaRPr lang="en-US"/>
          </a:p>
        </p:txBody>
      </p:sp>
      <p:sp>
        <p:nvSpPr>
          <p:cNvPr id="5" name="Footer Placeholder 4"/>
          <p:cNvSpPr>
            <a:spLocks noGrp="1"/>
          </p:cNvSpPr>
          <p:nvPr>
            <p:ph type="ftr" sz="quarter" idx="11"/>
          </p:nvPr>
        </p:nvSpPr>
        <p:spPr/>
        <p:txBody>
          <a:bodyPr/>
          <a:lstStyle/>
          <a:p>
            <a:r>
              <a:rPr lang="en-US" smtClean="0"/>
              <a:t>Summer 2012 --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39</a:t>
            </a:fld>
            <a:endParaRPr lang="en-US"/>
          </a:p>
        </p:txBody>
      </p:sp>
      <p:sp>
        <p:nvSpPr>
          <p:cNvPr id="1434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42"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43" name="Rectangle 7"/>
          <p:cNvSpPr>
            <a:spLocks noChangeArrowheads="1"/>
          </p:cNvSpPr>
          <p:nvPr/>
        </p:nvSpPr>
        <p:spPr bwMode="auto">
          <a:xfrm>
            <a:off x="457200" y="1019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45" name="Rectangle 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46" name="Rectangle 10"/>
          <p:cNvSpPr>
            <a:spLocks noChangeArrowheads="1"/>
          </p:cNvSpPr>
          <p:nvPr/>
        </p:nvSpPr>
        <p:spPr bwMode="auto">
          <a:xfrm>
            <a:off x="45720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48" name="Rectangle 1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49" name="Rectangle 13"/>
          <p:cNvSpPr>
            <a:spLocks noChangeArrowheads="1"/>
          </p:cNvSpPr>
          <p:nvPr/>
        </p:nvSpPr>
        <p:spPr bwMode="auto">
          <a:xfrm>
            <a:off x="45720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51" name="Rectangle 1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4352" name="Rectangle 16"/>
          <p:cNvSpPr>
            <a:spLocks noChangeArrowheads="1"/>
          </p:cNvSpPr>
          <p:nvPr/>
        </p:nvSpPr>
        <p:spPr bwMode="auto">
          <a:xfrm>
            <a:off x="0" y="14001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54" name="Rectangle 1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55" name="Rectangle 19"/>
          <p:cNvSpPr>
            <a:spLocks noChangeArrowheads="1"/>
          </p:cNvSpPr>
          <p:nvPr/>
        </p:nvSpPr>
        <p:spPr bwMode="auto">
          <a:xfrm>
            <a:off x="457200" y="1171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57" name="Rectangle 2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4356" name="Picture 20"/>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914400" y="3621024"/>
            <a:ext cx="2066925" cy="476250"/>
          </a:xfrm>
          <a:prstGeom prst="rect">
            <a:avLst/>
          </a:prstGeom>
          <a:noFill/>
        </p:spPr>
      </p:pic>
      <p:sp>
        <p:nvSpPr>
          <p:cNvPr id="14358" name="Rectangle 22"/>
          <p:cNvSpPr>
            <a:spLocks noChangeArrowheads="1"/>
          </p:cNvSpPr>
          <p:nvPr/>
        </p:nvSpPr>
        <p:spPr bwMode="auto">
          <a:xfrm>
            <a:off x="457200" y="933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63" name="Rectangle 2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4362" name="Picture 26"/>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944459" y="4096512"/>
            <a:ext cx="5534025" cy="476250"/>
          </a:xfrm>
          <a:prstGeom prst="rect">
            <a:avLst/>
          </a:prstGeom>
          <a:noFill/>
        </p:spPr>
      </p:pic>
      <p:sp>
        <p:nvSpPr>
          <p:cNvPr id="14365" name="Rectangle 29"/>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66" name="Rectangle 30"/>
          <p:cNvSpPr>
            <a:spLocks noChangeArrowheads="1"/>
          </p:cNvSpPr>
          <p:nvPr/>
        </p:nvSpPr>
        <p:spPr bwMode="auto">
          <a:xfrm>
            <a:off x="45720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68" name="Rectangle 3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4367" name="Picture 31"/>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371600" y="5376672"/>
            <a:ext cx="4962525" cy="733425"/>
          </a:xfrm>
          <a:prstGeom prst="rect">
            <a:avLst/>
          </a:prstGeom>
          <a:noFill/>
        </p:spPr>
      </p:pic>
      <p:sp>
        <p:nvSpPr>
          <p:cNvPr id="14369" name="Rectangle 33"/>
          <p:cNvSpPr>
            <a:spLocks noChangeArrowheads="1"/>
          </p:cNvSpPr>
          <p:nvPr/>
        </p:nvSpPr>
        <p:spPr bwMode="auto">
          <a:xfrm>
            <a:off x="457200" y="11906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371" name="Rectangle 3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4370" name="Picture 34"/>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914400" y="2816352"/>
            <a:ext cx="4448175" cy="714375"/>
          </a:xfrm>
          <a:prstGeom prst="rect">
            <a:avLst/>
          </a:prstGeom>
          <a:noFill/>
        </p:spPr>
      </p:pic>
      <p:sp>
        <p:nvSpPr>
          <p:cNvPr id="14372" name="Rectangle 36"/>
          <p:cNvSpPr>
            <a:spLocks noChangeArrowheads="1"/>
          </p:cNvSpPr>
          <p:nvPr/>
        </p:nvSpPr>
        <p:spPr bwMode="auto">
          <a:xfrm>
            <a:off x="457200" y="1171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24572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37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6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5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45CF6B1-C410-DE41-99C1-A52DCD7C2094}" type="slidenum">
              <a:rPr lang="en-US" smtClean="0"/>
              <a:pPr>
                <a:defRPr/>
              </a:pPr>
              <a:t>4</a:t>
            </a:fld>
            <a:endParaRPr lang="en-US" dirty="0"/>
          </a:p>
        </p:txBody>
      </p:sp>
      <p:sp>
        <p:nvSpPr>
          <p:cNvPr id="3" name="TextBox 12"/>
          <p:cNvSpPr txBox="1">
            <a:spLocks noChangeArrowheads="1"/>
          </p:cNvSpPr>
          <p:nvPr/>
        </p:nvSpPr>
        <p:spPr bwMode="auto">
          <a:xfrm>
            <a:off x="685800" y="457200"/>
            <a:ext cx="7315200" cy="2985433"/>
          </a:xfrm>
          <a:prstGeom prst="rect">
            <a:avLst/>
          </a:prstGeom>
          <a:noFill/>
          <a:ln w="9525">
            <a:noFill/>
            <a:miter lim="800000"/>
            <a:headEnd/>
            <a:tailEnd/>
          </a:ln>
        </p:spPr>
        <p:txBody>
          <a:bodyPr>
            <a:prstTxWarp prst="textNoShape">
              <a:avLst/>
            </a:prstTxWarp>
            <a:spAutoFit/>
          </a:bodyPr>
          <a:lstStyle/>
          <a:p>
            <a:r>
              <a:rPr lang="en-US" sz="2800" b="1" dirty="0" smtClean="0"/>
              <a:t>Discuss with Neighbors:</a:t>
            </a:r>
            <a:r>
              <a:rPr lang="en-US" sz="2800" dirty="0" smtClean="0"/>
              <a:t>  </a:t>
            </a:r>
            <a:br>
              <a:rPr lang="en-US" sz="2800" dirty="0" smtClean="0"/>
            </a:br>
            <a:r>
              <a:rPr lang="en-US" sz="2800" dirty="0" smtClean="0"/>
              <a:t>(previous midterm question)  </a:t>
            </a:r>
            <a:endParaRPr lang="en-US" sz="2800" dirty="0"/>
          </a:p>
          <a:p>
            <a:pPr>
              <a:spcBef>
                <a:spcPts val="1200"/>
              </a:spcBef>
            </a:pPr>
            <a:r>
              <a:rPr lang="en-US" sz="2800" dirty="0" smtClean="0"/>
              <a:t>In one word each, name the most common producer and consumer of the following items.</a:t>
            </a:r>
          </a:p>
          <a:p>
            <a:pPr>
              <a:spcBef>
                <a:spcPts val="1200"/>
              </a:spcBef>
            </a:pPr>
            <a:r>
              <a:rPr lang="en-US" sz="2800" b="1" dirty="0" smtClean="0"/>
              <a:t>Choose from:</a:t>
            </a:r>
            <a:r>
              <a:rPr lang="en-US" sz="2800" dirty="0" smtClean="0"/>
              <a:t>  Linker, Loader, Compiler, Assembler, Programmer</a:t>
            </a:r>
          </a:p>
        </p:txBody>
      </p:sp>
      <p:graphicFrame>
        <p:nvGraphicFramePr>
          <p:cNvPr id="4" name="Table 3"/>
          <p:cNvGraphicFramePr>
            <a:graphicFrameLocks noGrp="1"/>
          </p:cNvGraphicFramePr>
          <p:nvPr/>
        </p:nvGraphicFramePr>
        <p:xfrm>
          <a:off x="457199" y="3931920"/>
          <a:ext cx="8235108" cy="1879600"/>
        </p:xfrm>
        <a:graphic>
          <a:graphicData uri="http://schemas.openxmlformats.org/drawingml/2006/table">
            <a:tbl>
              <a:tblPr firstRow="1" bandRow="1">
                <a:tableStyleId>{5C22544A-7EE6-4342-B048-85BDC9FD1C3A}</a:tableStyleId>
              </a:tblPr>
              <a:tblGrid>
                <a:gridCol w="3519890"/>
                <a:gridCol w="2368627"/>
                <a:gridCol w="2346591"/>
              </a:tblGrid>
              <a:tr h="370840">
                <a:tc>
                  <a:txBody>
                    <a:bodyPr/>
                    <a:lstStyle/>
                    <a:p>
                      <a:r>
                        <a:rPr lang="en-US" sz="2000" dirty="0" smtClean="0"/>
                        <a:t>(item)</a:t>
                      </a:r>
                      <a:endParaRPr lang="en-US" sz="2000" dirty="0"/>
                    </a:p>
                  </a:txBody>
                  <a:tcPr/>
                </a:tc>
                <a:tc>
                  <a:txBody>
                    <a:bodyPr/>
                    <a:lstStyle/>
                    <a:p>
                      <a:r>
                        <a:rPr lang="en-US" sz="2000" dirty="0" smtClean="0"/>
                        <a:t>This is the output of:</a:t>
                      </a:r>
                      <a:endParaRPr lang="en-US" sz="2000" dirty="0"/>
                    </a:p>
                  </a:txBody>
                  <a:tcPr/>
                </a:tc>
                <a:tc>
                  <a:txBody>
                    <a:bodyPr/>
                    <a:lstStyle/>
                    <a:p>
                      <a:r>
                        <a:rPr lang="en-US" sz="2000" dirty="0" smtClean="0"/>
                        <a:t>This is the input to:</a:t>
                      </a:r>
                      <a:endParaRPr lang="en-US" sz="2000" dirty="0"/>
                    </a:p>
                  </a:txBody>
                  <a:tcPr/>
                </a:tc>
              </a:tr>
              <a:tr h="370840">
                <a:tc>
                  <a:txBody>
                    <a:bodyPr/>
                    <a:lstStyle/>
                    <a:p>
                      <a:r>
                        <a:rPr lang="en-US" dirty="0" err="1" smtClean="0">
                          <a:latin typeface="Courier New" pitchFamily="49" charset="0"/>
                          <a:cs typeface="Courier New" pitchFamily="49" charset="0"/>
                        </a:rPr>
                        <a:t>bne</a:t>
                      </a:r>
                      <a:r>
                        <a:rPr lang="en-US" dirty="0" smtClean="0">
                          <a:latin typeface="Courier New" pitchFamily="49" charset="0"/>
                          <a:cs typeface="Courier New" pitchFamily="49" charset="0"/>
                        </a:rPr>
                        <a:t> $t0,$s0,done</a:t>
                      </a:r>
                      <a:endParaRPr lang="en-US" dirty="0">
                        <a:latin typeface="Courier New" pitchFamily="49" charset="0"/>
                        <a:cs typeface="Courier New" pitchFamily="49" charset="0"/>
                      </a:endParaRPr>
                    </a:p>
                  </a:txBody>
                  <a:tcPr/>
                </a:tc>
                <a:tc>
                  <a:txBody>
                    <a:bodyPr/>
                    <a:lstStyle/>
                    <a:p>
                      <a:r>
                        <a:rPr lang="en-US" dirty="0" smtClean="0">
                          <a:solidFill>
                            <a:srgbClr val="FF0000"/>
                          </a:solidFill>
                        </a:rPr>
                        <a:t>Compiler</a:t>
                      </a:r>
                      <a:endParaRPr lang="en-US" dirty="0">
                        <a:solidFill>
                          <a:srgbClr val="FF0000"/>
                        </a:solidFill>
                      </a:endParaRPr>
                    </a:p>
                  </a:txBody>
                  <a:tcPr/>
                </a:tc>
                <a:tc>
                  <a:txBody>
                    <a:bodyPr/>
                    <a:lstStyle/>
                    <a:p>
                      <a:r>
                        <a:rPr lang="en-US" dirty="0" smtClean="0">
                          <a:solidFill>
                            <a:srgbClr val="FF0000"/>
                          </a:solidFill>
                        </a:rPr>
                        <a:t>Assembler</a:t>
                      </a:r>
                      <a:endParaRPr lang="en-US" dirty="0">
                        <a:solidFill>
                          <a:srgbClr val="FF0000"/>
                        </a:solidFill>
                      </a:endParaRPr>
                    </a:p>
                  </a:txBody>
                  <a:tcPr/>
                </a:tc>
              </a:tr>
              <a:tr h="370840">
                <a:tc>
                  <a:txBody>
                    <a:bodyPr/>
                    <a:lstStyle/>
                    <a:p>
                      <a:r>
                        <a:rPr lang="en-US" dirty="0" smtClean="0">
                          <a:latin typeface="Courier New" pitchFamily="49" charset="0"/>
                          <a:cs typeface="Courier New" pitchFamily="49" charset="0"/>
                        </a:rPr>
                        <a:t>char *s = “hello world”;</a:t>
                      </a:r>
                      <a:endParaRPr lang="en-US" dirty="0">
                        <a:latin typeface="Courier New" pitchFamily="49" charset="0"/>
                        <a:cs typeface="Courier New" pitchFamily="49" charset="0"/>
                      </a:endParaRPr>
                    </a:p>
                  </a:txBody>
                  <a:tcPr/>
                </a:tc>
                <a:tc>
                  <a:txBody>
                    <a:bodyPr/>
                    <a:lstStyle/>
                    <a:p>
                      <a:endParaRPr lang="en-US" dirty="0"/>
                    </a:p>
                  </a:txBody>
                  <a:tcPr/>
                </a:tc>
                <a:tc>
                  <a:txBody>
                    <a:bodyPr/>
                    <a:lstStyle/>
                    <a:p>
                      <a:endParaRPr lang="en-US" dirty="0"/>
                    </a:p>
                  </a:txBody>
                  <a:tcPr/>
                </a:tc>
              </a:tr>
              <a:tr h="370840">
                <a:tc>
                  <a:txBody>
                    <a:bodyPr/>
                    <a:lstStyle/>
                    <a:p>
                      <a:r>
                        <a:rPr lang="en-US" dirty="0" err="1" smtClean="0">
                          <a:latin typeface="Courier New" pitchFamily="49" charset="0"/>
                          <a:cs typeface="Courier New" pitchFamily="49" charset="0"/>
                        </a:rPr>
                        <a:t>app.o</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string.o</a:t>
                      </a:r>
                      <a:endParaRPr lang="en-US" dirty="0">
                        <a:latin typeface="Courier New" pitchFamily="49" charset="0"/>
                        <a:cs typeface="Courier New" pitchFamily="49" charset="0"/>
                      </a:endParaRPr>
                    </a:p>
                  </a:txBody>
                  <a:tcPr/>
                </a:tc>
                <a:tc>
                  <a:txBody>
                    <a:bodyPr/>
                    <a:lstStyle/>
                    <a:p>
                      <a:endParaRPr lang="en-US" dirty="0"/>
                    </a:p>
                  </a:txBody>
                  <a:tcPr/>
                </a:tc>
                <a:tc>
                  <a:txBody>
                    <a:bodyPr/>
                    <a:lstStyle/>
                    <a:p>
                      <a:endParaRPr lang="en-US" dirty="0"/>
                    </a:p>
                  </a:txBody>
                  <a:tcPr/>
                </a:tc>
              </a:tr>
              <a:tr h="370840">
                <a:tc>
                  <a:txBody>
                    <a:bodyPr/>
                    <a:lstStyle/>
                    <a:p>
                      <a:r>
                        <a:rPr lang="en-US" dirty="0" err="1" smtClean="0">
                          <a:latin typeface="Courier New" pitchFamily="49" charset="0"/>
                          <a:cs typeface="Courier New" pitchFamily="49" charset="0"/>
                        </a:rPr>
                        <a:t>firefox</a:t>
                      </a:r>
                      <a:endParaRPr lang="en-US" dirty="0">
                        <a:latin typeface="Courier New" pitchFamily="49" charset="0"/>
                        <a:cs typeface="Courier New" pitchFamily="49" charset="0"/>
                      </a:endParaRPr>
                    </a:p>
                  </a:txBody>
                  <a:tcPr/>
                </a:tc>
                <a:tc>
                  <a:txBody>
                    <a:bodyPr/>
                    <a:lstStyle/>
                    <a:p>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Measuring CPU Performance</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a:bodyPr>
          <a:lstStyle/>
          <a:p>
            <a:r>
              <a:rPr lang="en-US" dirty="0" smtClean="0"/>
              <a:t>Computers use a clock to determine when events take place within hardware</a:t>
            </a:r>
          </a:p>
          <a:p>
            <a:r>
              <a:rPr lang="en-US" i="1" dirty="0" smtClean="0">
                <a:solidFill>
                  <a:srgbClr val="FF0000"/>
                </a:solidFill>
              </a:rPr>
              <a:t>Clock cycles:</a:t>
            </a:r>
            <a:r>
              <a:rPr lang="en-US" dirty="0" smtClean="0">
                <a:solidFill>
                  <a:srgbClr val="FF0000"/>
                </a:solidFill>
              </a:rPr>
              <a:t> </a:t>
            </a:r>
            <a:r>
              <a:rPr lang="en-US" dirty="0" smtClean="0"/>
              <a:t>discrete time intervals</a:t>
            </a:r>
          </a:p>
          <a:p>
            <a:pPr lvl="1"/>
            <a:r>
              <a:rPr lang="en-US" dirty="0" smtClean="0"/>
              <a:t>a.k.a. clocks, cycles, clock periods, clock ticks </a:t>
            </a:r>
          </a:p>
          <a:p>
            <a:r>
              <a:rPr lang="en-US" i="1" dirty="0" smtClean="0">
                <a:solidFill>
                  <a:srgbClr val="FF0000"/>
                </a:solidFill>
              </a:rPr>
              <a:t>Clock rate </a:t>
            </a:r>
            <a:r>
              <a:rPr lang="en-US" dirty="0" smtClean="0"/>
              <a:t>or </a:t>
            </a:r>
            <a:r>
              <a:rPr lang="en-US" i="1" dirty="0" smtClean="0">
                <a:solidFill>
                  <a:srgbClr val="FF0000"/>
                </a:solidFill>
              </a:rPr>
              <a:t>clock frequency:</a:t>
            </a:r>
            <a:r>
              <a:rPr lang="en-US" dirty="0" smtClean="0"/>
              <a:t> clock cycles per second (inverse of clock cycle time)</a:t>
            </a:r>
          </a:p>
          <a:p>
            <a:pPr>
              <a:spcBef>
                <a:spcPts val="1800"/>
              </a:spcBef>
            </a:pPr>
            <a:r>
              <a:rPr lang="en-US" b="1" dirty="0" smtClean="0"/>
              <a:t>Example:</a:t>
            </a:r>
            <a:r>
              <a:rPr lang="en-US" dirty="0" smtClean="0"/>
              <a:t>  3 </a:t>
            </a:r>
            <a:r>
              <a:rPr lang="en-US" dirty="0" err="1" smtClean="0"/>
              <a:t>GigaHertz</a:t>
            </a:r>
            <a:r>
              <a:rPr lang="en-US" dirty="0" smtClean="0"/>
              <a:t> clock rate means</a:t>
            </a:r>
            <a:br>
              <a:rPr lang="en-US" dirty="0" smtClean="0"/>
            </a:br>
            <a:r>
              <a:rPr lang="en-US" dirty="0" smtClean="0"/>
              <a:t>	clock cycle time	= 1/(3x10</a:t>
            </a:r>
            <a:r>
              <a:rPr lang="en-US" baseline="30000" dirty="0" smtClean="0"/>
              <a:t>9</a:t>
            </a:r>
            <a:r>
              <a:rPr lang="en-US" dirty="0" smtClean="0"/>
              <a:t>) seconds </a:t>
            </a:r>
            <a:br>
              <a:rPr lang="en-US" dirty="0" smtClean="0"/>
            </a:br>
            <a:r>
              <a:rPr lang="en-US" dirty="0" smtClean="0"/>
              <a:t>      				= 333 picoseconds (</a:t>
            </a:r>
            <a:r>
              <a:rPr lang="en-US" dirty="0" err="1" smtClean="0"/>
              <a:t>ps</a:t>
            </a:r>
            <a:r>
              <a:rPr lang="en-US" dirty="0" smtClean="0"/>
              <a:t>)</a:t>
            </a:r>
            <a:endParaRPr lang="en-US" dirty="0"/>
          </a:p>
        </p:txBody>
      </p:sp>
      <p:sp>
        <p:nvSpPr>
          <p:cNvPr id="4" name="Date Placeholder 3"/>
          <p:cNvSpPr>
            <a:spLocks noGrp="1"/>
          </p:cNvSpPr>
          <p:nvPr>
            <p:ph type="dt" sz="half" idx="10"/>
          </p:nvPr>
        </p:nvSpPr>
        <p:spPr/>
        <p:txBody>
          <a:bodyPr/>
          <a:lstStyle/>
          <a:p>
            <a:r>
              <a:rPr lang="en-US" smtClean="0"/>
              <a:t>7/02/2012</a:t>
            </a:r>
            <a:endParaRPr lang="en-US"/>
          </a:p>
        </p:txBody>
      </p:sp>
      <p:sp>
        <p:nvSpPr>
          <p:cNvPr id="5" name="Footer Placeholder 4"/>
          <p:cNvSpPr>
            <a:spLocks noGrp="1"/>
          </p:cNvSpPr>
          <p:nvPr>
            <p:ph type="ftr" sz="quarter" idx="11"/>
          </p:nvPr>
        </p:nvSpPr>
        <p:spPr/>
        <p:txBody>
          <a:bodyPr/>
          <a:lstStyle/>
          <a:p>
            <a:r>
              <a:rPr lang="en-US" smtClean="0"/>
              <a:t>Summer 2012 --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40</a:t>
            </a:fld>
            <a:endParaRPr lang="en-US"/>
          </a:p>
        </p:txBody>
      </p:sp>
    </p:spTree>
    <p:extLst>
      <p:ext uri="{BB962C8B-B14F-4D97-AF65-F5344CB8AC3E}">
        <p14:creationId xmlns:p14="http://schemas.microsoft.com/office/powerpoint/2010/main" val="244169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CPU Performance Factors</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a:bodyPr>
          <a:lstStyle/>
          <a:p>
            <a:r>
              <a:rPr lang="en-US" dirty="0" smtClean="0"/>
              <a:t>To distinguish between processor time and I/O, </a:t>
            </a:r>
            <a:r>
              <a:rPr lang="en-US" i="1" dirty="0" smtClean="0">
                <a:solidFill>
                  <a:srgbClr val="FF0000"/>
                </a:solidFill>
              </a:rPr>
              <a:t>CPU time </a:t>
            </a:r>
            <a:r>
              <a:rPr lang="en-US" dirty="0" smtClean="0"/>
              <a:t>is time spent in processor</a:t>
            </a:r>
          </a:p>
          <a:p>
            <a:endParaRPr lang="en-US" dirty="0" smtClean="0"/>
          </a:p>
          <a:p>
            <a:r>
              <a:rPr lang="en-US" dirty="0" smtClean="0"/>
              <a:t> </a:t>
            </a:r>
          </a:p>
          <a:p>
            <a:endParaRPr lang="en-US" dirty="0" smtClean="0"/>
          </a:p>
          <a:p>
            <a:endParaRPr lang="en-US" dirty="0" smtClean="0"/>
          </a:p>
        </p:txBody>
      </p:sp>
      <p:sp>
        <p:nvSpPr>
          <p:cNvPr id="4" name="Date Placeholder 3"/>
          <p:cNvSpPr>
            <a:spLocks noGrp="1"/>
          </p:cNvSpPr>
          <p:nvPr>
            <p:ph type="dt" sz="half" idx="10"/>
          </p:nvPr>
        </p:nvSpPr>
        <p:spPr/>
        <p:txBody>
          <a:bodyPr/>
          <a:lstStyle/>
          <a:p>
            <a:r>
              <a:rPr lang="en-US" smtClean="0"/>
              <a:t>7/02/2012</a:t>
            </a:r>
            <a:endParaRPr lang="en-US"/>
          </a:p>
        </p:txBody>
      </p:sp>
      <p:sp>
        <p:nvSpPr>
          <p:cNvPr id="5" name="Footer Placeholder 4"/>
          <p:cNvSpPr>
            <a:spLocks noGrp="1"/>
          </p:cNvSpPr>
          <p:nvPr>
            <p:ph type="ftr" sz="quarter" idx="11"/>
          </p:nvPr>
        </p:nvSpPr>
        <p:spPr/>
        <p:txBody>
          <a:bodyPr/>
          <a:lstStyle/>
          <a:p>
            <a:r>
              <a:rPr lang="en-US" smtClean="0"/>
              <a:t>Summer 2012 -- Lecture #9</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41</a:t>
            </a:fld>
            <a:endParaRPr lang="en-US"/>
          </a:p>
        </p:txBody>
      </p:sp>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9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9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1998"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2000"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2002" name="Rectangle 1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9" name="Group 28"/>
          <p:cNvGrpSpPr/>
          <p:nvPr/>
        </p:nvGrpSpPr>
        <p:grpSpPr>
          <a:xfrm>
            <a:off x="914400" y="3108960"/>
            <a:ext cx="6782181" cy="2040255"/>
            <a:chOff x="914400" y="3108960"/>
            <a:chExt cx="6782181" cy="2040255"/>
          </a:xfrm>
        </p:grpSpPr>
        <p:pic>
          <p:nvPicPr>
            <p:cNvPr id="42001" name="Picture 17"/>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560320" y="4206240"/>
              <a:ext cx="4219575" cy="942975"/>
            </a:xfrm>
            <a:prstGeom prst="rect">
              <a:avLst/>
            </a:prstGeom>
            <a:noFill/>
          </p:spPr>
        </p:pic>
        <p:pic>
          <p:nvPicPr>
            <p:cNvPr id="27" name="Picture 1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14400" y="3127248"/>
              <a:ext cx="1485900" cy="942975"/>
            </a:xfrm>
            <a:prstGeom prst="rect">
              <a:avLst/>
            </a:prstGeom>
            <a:noFill/>
          </p:spPr>
        </p:pic>
        <p:pic>
          <p:nvPicPr>
            <p:cNvPr id="28" name="Picture 1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2505456" y="3108960"/>
              <a:ext cx="5191125" cy="942975"/>
            </a:xfrm>
            <a:prstGeom prst="rect">
              <a:avLst/>
            </a:prstGeom>
            <a:noFill/>
          </p:spPr>
        </p:pic>
      </p:grpSp>
    </p:spTree>
    <p:extLst>
      <p:ext uri="{BB962C8B-B14F-4D97-AF65-F5344CB8AC3E}">
        <p14:creationId xmlns:p14="http://schemas.microsoft.com/office/powerpoint/2010/main" val="550045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CPU Performance Factors</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a:bodyPr>
          <a:lstStyle/>
          <a:p>
            <a:pPr>
              <a:spcBef>
                <a:spcPts val="3000"/>
              </a:spcBef>
            </a:pPr>
            <a:r>
              <a:rPr lang="en-US" dirty="0" smtClean="0"/>
              <a:t>But a program executes instructions!</a:t>
            </a:r>
          </a:p>
          <a:p>
            <a:pPr lvl="1"/>
            <a:r>
              <a:rPr lang="en-US" dirty="0" smtClean="0"/>
              <a:t>Let’s reformate this equation, then</a:t>
            </a:r>
            <a:r>
              <a:rPr lang="en-US" dirty="0" smtClean="0">
                <a:latin typeface="Courier New"/>
                <a:cs typeface="Courier New"/>
              </a:rPr>
              <a:t>:</a:t>
            </a:r>
          </a:p>
          <a:p>
            <a:endParaRPr lang="en-US" sz="2595" dirty="0" smtClean="0">
              <a:latin typeface="Courier New"/>
              <a:cs typeface="Courier New"/>
            </a:endParaRPr>
          </a:p>
          <a:p>
            <a:endParaRPr lang="en-US" sz="2595" dirty="0" smtClean="0">
              <a:latin typeface="Courier New"/>
              <a:cs typeface="Courier New"/>
            </a:endParaRPr>
          </a:p>
          <a:p>
            <a:endParaRPr lang="en-US" sz="2595" dirty="0" smtClean="0">
              <a:latin typeface="Courier New"/>
              <a:cs typeface="Courier New"/>
            </a:endParaRPr>
          </a:p>
          <a:p>
            <a:endParaRPr lang="en-US" sz="2595" dirty="0" smtClean="0">
              <a:latin typeface="Courier New"/>
              <a:cs typeface="Courier New"/>
            </a:endParaRPr>
          </a:p>
          <a:p>
            <a:endParaRPr lang="en-US" sz="2595" dirty="0" smtClean="0">
              <a:latin typeface="Courier New"/>
              <a:cs typeface="Courier New"/>
            </a:endParaRPr>
          </a:p>
        </p:txBody>
      </p:sp>
      <p:sp>
        <p:nvSpPr>
          <p:cNvPr id="4" name="Date Placeholder 3"/>
          <p:cNvSpPr>
            <a:spLocks noGrp="1"/>
          </p:cNvSpPr>
          <p:nvPr>
            <p:ph type="dt" sz="half" idx="10"/>
          </p:nvPr>
        </p:nvSpPr>
        <p:spPr/>
        <p:txBody>
          <a:bodyPr/>
          <a:lstStyle/>
          <a:p>
            <a:r>
              <a:rPr lang="en-US" smtClean="0"/>
              <a:t>7/02/2012</a:t>
            </a:r>
            <a:endParaRPr lang="en-US"/>
          </a:p>
        </p:txBody>
      </p:sp>
      <p:sp>
        <p:nvSpPr>
          <p:cNvPr id="5" name="Footer Placeholder 4"/>
          <p:cNvSpPr>
            <a:spLocks noGrp="1"/>
          </p:cNvSpPr>
          <p:nvPr>
            <p:ph type="ftr" sz="quarter" idx="11"/>
          </p:nvPr>
        </p:nvSpPr>
        <p:spPr/>
        <p:txBody>
          <a:bodyPr/>
          <a:lstStyle/>
          <a:p>
            <a:r>
              <a:rPr lang="en-US" smtClean="0"/>
              <a:t>Summer 2012 -- Lecture #9</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42</a:t>
            </a:fld>
            <a:endParaRPr lang="en-US"/>
          </a:p>
        </p:txBody>
      </p:sp>
      <p:grpSp>
        <p:nvGrpSpPr>
          <p:cNvPr id="27" name="Group 26"/>
          <p:cNvGrpSpPr/>
          <p:nvPr/>
        </p:nvGrpSpPr>
        <p:grpSpPr>
          <a:xfrm>
            <a:off x="914400" y="3108960"/>
            <a:ext cx="6782181" cy="961263"/>
            <a:chOff x="914400" y="1737360"/>
            <a:chExt cx="6782181" cy="961263"/>
          </a:xfrm>
        </p:grpSpPr>
        <p:pic>
          <p:nvPicPr>
            <p:cNvPr id="8" name="Picture 13"/>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914400" y="1755648"/>
              <a:ext cx="1485900" cy="942975"/>
            </a:xfrm>
            <a:prstGeom prst="rect">
              <a:avLst/>
            </a:prstGeom>
            <a:noFill/>
          </p:spPr>
        </p:pic>
        <p:pic>
          <p:nvPicPr>
            <p:cNvPr id="9" name="Picture 15"/>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505456" y="1737360"/>
              <a:ext cx="5191125" cy="942975"/>
            </a:xfrm>
            <a:prstGeom prst="rect">
              <a:avLst/>
            </a:prstGeom>
            <a:noFill/>
          </p:spPr>
        </p:pic>
      </p:grpSp>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096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6" name="Group 25"/>
          <p:cNvGrpSpPr/>
          <p:nvPr/>
        </p:nvGrpSpPr>
        <p:grpSpPr>
          <a:xfrm>
            <a:off x="914400" y="4206240"/>
            <a:ext cx="7772400" cy="2129445"/>
            <a:chOff x="914400" y="2816352"/>
            <a:chExt cx="7772400" cy="2129445"/>
          </a:xfrm>
        </p:grpSpPr>
        <p:pic>
          <p:nvPicPr>
            <p:cNvPr id="40963"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914400" y="2834640"/>
              <a:ext cx="2543175" cy="933450"/>
            </a:xfrm>
            <a:prstGeom prst="rect">
              <a:avLst/>
            </a:prstGeom>
            <a:noFill/>
          </p:spPr>
        </p:pic>
        <p:pic>
          <p:nvPicPr>
            <p:cNvPr id="40967" name="Picture 7"/>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494314" y="2816352"/>
              <a:ext cx="5153025" cy="876300"/>
            </a:xfrm>
            <a:prstGeom prst="rect">
              <a:avLst/>
            </a:prstGeom>
            <a:noFill/>
          </p:spPr>
        </p:pic>
        <p:sp>
          <p:nvSpPr>
            <p:cNvPr id="19" name="Left Brace 18"/>
            <p:cNvSpPr/>
            <p:nvPr/>
          </p:nvSpPr>
          <p:spPr>
            <a:xfrm rot="16200000">
              <a:off x="2018211" y="2939144"/>
              <a:ext cx="365760" cy="1920240"/>
            </a:xfrm>
            <a:prstGeom prst="leftBrace">
              <a:avLst/>
            </a:prstGeom>
            <a:noFill/>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1234440" y="4114800"/>
              <a:ext cx="1920240" cy="830997"/>
            </a:xfrm>
            <a:prstGeom prst="rect">
              <a:avLst/>
            </a:prstGeom>
            <a:noFill/>
          </p:spPr>
          <p:txBody>
            <a:bodyPr wrap="square" rtlCol="0">
              <a:spAutoFit/>
            </a:bodyPr>
            <a:lstStyle/>
            <a:p>
              <a:pPr algn="ctr"/>
              <a:r>
                <a:rPr lang="en-US" sz="2400" dirty="0" smtClean="0">
                  <a:solidFill>
                    <a:srgbClr val="FF0000"/>
                  </a:solidFill>
                </a:rPr>
                <a:t>Instruction Count</a:t>
              </a:r>
              <a:endParaRPr lang="en-US" sz="2400" dirty="0">
                <a:solidFill>
                  <a:srgbClr val="FF0000"/>
                </a:solidFill>
              </a:endParaRPr>
            </a:p>
          </p:txBody>
        </p:sp>
        <p:sp>
          <p:nvSpPr>
            <p:cNvPr id="21" name="Left Brace 20"/>
            <p:cNvSpPr/>
            <p:nvPr/>
          </p:nvSpPr>
          <p:spPr>
            <a:xfrm rot="16200000">
              <a:off x="4900748" y="2299064"/>
              <a:ext cx="365760" cy="3200400"/>
            </a:xfrm>
            <a:prstGeom prst="leftBrace">
              <a:avLst/>
            </a:prstGeom>
            <a:noFill/>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3450771" y="4114800"/>
              <a:ext cx="3287486" cy="830997"/>
            </a:xfrm>
            <a:prstGeom prst="rect">
              <a:avLst/>
            </a:prstGeom>
            <a:noFill/>
          </p:spPr>
          <p:txBody>
            <a:bodyPr wrap="square" rtlCol="0">
              <a:spAutoFit/>
            </a:bodyPr>
            <a:lstStyle/>
            <a:p>
              <a:pPr algn="ctr"/>
              <a:r>
                <a:rPr lang="en-US" sz="2400" dirty="0" smtClean="0">
                  <a:solidFill>
                    <a:srgbClr val="FF0000"/>
                  </a:solidFill>
                </a:rPr>
                <a:t>CPI:</a:t>
              </a:r>
              <a:r>
                <a:rPr lang="en-US" sz="2400" dirty="0" smtClean="0"/>
                <a:t>  Clock </a:t>
              </a:r>
              <a:r>
                <a:rPr lang="en-US" sz="2400" b="1" dirty="0" smtClean="0"/>
                <a:t>C</a:t>
              </a:r>
              <a:r>
                <a:rPr lang="en-US" sz="2400" dirty="0" smtClean="0"/>
                <a:t>ycles </a:t>
              </a:r>
              <a:br>
                <a:rPr lang="en-US" sz="2400" dirty="0" smtClean="0"/>
              </a:br>
              <a:r>
                <a:rPr lang="en-US" sz="2400" b="1" dirty="0" smtClean="0"/>
                <a:t>P</a:t>
              </a:r>
              <a:r>
                <a:rPr lang="en-US" sz="2400" dirty="0" smtClean="0"/>
                <a:t>er </a:t>
              </a:r>
              <a:r>
                <a:rPr lang="en-US" sz="2400" b="1" dirty="0" smtClean="0"/>
                <a:t>I</a:t>
              </a:r>
              <a:r>
                <a:rPr lang="en-US" sz="2400" dirty="0" smtClean="0"/>
                <a:t>nstruction</a:t>
              </a:r>
              <a:endParaRPr lang="en-US" sz="2400" dirty="0"/>
            </a:p>
          </p:txBody>
        </p:sp>
        <p:sp>
          <p:nvSpPr>
            <p:cNvPr id="23" name="Left Brace 22"/>
            <p:cNvSpPr/>
            <p:nvPr/>
          </p:nvSpPr>
          <p:spPr>
            <a:xfrm rot="16200000">
              <a:off x="7672251" y="3072384"/>
              <a:ext cx="365760" cy="1645920"/>
            </a:xfrm>
            <a:prstGeom prst="leftBrace">
              <a:avLst/>
            </a:prstGeom>
            <a:noFill/>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TextBox 23"/>
            <p:cNvSpPr txBox="1"/>
            <p:nvPr/>
          </p:nvSpPr>
          <p:spPr>
            <a:xfrm>
              <a:off x="7040880" y="4114800"/>
              <a:ext cx="1645920" cy="830997"/>
            </a:xfrm>
            <a:prstGeom prst="rect">
              <a:avLst/>
            </a:prstGeom>
            <a:noFill/>
          </p:spPr>
          <p:txBody>
            <a:bodyPr wrap="square" rtlCol="0">
              <a:spAutoFit/>
            </a:bodyPr>
            <a:lstStyle/>
            <a:p>
              <a:pPr algn="ctr"/>
              <a:r>
                <a:rPr lang="en-US" sz="2400" dirty="0" smtClean="0"/>
                <a:t>Clock Cycle Time</a:t>
              </a:r>
              <a:endParaRPr lang="en-US" sz="2400" dirty="0"/>
            </a:p>
          </p:txBody>
        </p:sp>
      </p:grpSp>
    </p:spTree>
    <p:extLst>
      <p:ext uri="{BB962C8B-B14F-4D97-AF65-F5344CB8AC3E}">
        <p14:creationId xmlns:p14="http://schemas.microsoft.com/office/powerpoint/2010/main" val="312138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CPU Performance Equation</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a:bodyPr>
          <a:lstStyle/>
          <a:p>
            <a:pPr>
              <a:tabLst>
                <a:tab pos="1257300" algn="l"/>
                <a:tab pos="2349500" algn="ctr"/>
                <a:tab pos="3771900" algn="ctr"/>
                <a:tab pos="5029200" algn="ctr"/>
                <a:tab pos="6286500" algn="ctr"/>
                <a:tab pos="7264400" algn="ctr"/>
              </a:tabLst>
            </a:pPr>
            <a:r>
              <a:rPr lang="en-US" dirty="0" smtClean="0"/>
              <a:t>For a given program:</a:t>
            </a:r>
          </a:p>
          <a:p>
            <a:pPr>
              <a:buNone/>
              <a:tabLst>
                <a:tab pos="1257300" algn="l"/>
                <a:tab pos="2349500" algn="ctr"/>
                <a:tab pos="3771900" algn="ctr"/>
                <a:tab pos="5029200" algn="ctr"/>
                <a:tab pos="6286500" algn="ctr"/>
                <a:tab pos="7264400" algn="ctr"/>
              </a:tabLst>
            </a:pPr>
            <a:endParaRPr lang="en-US" dirty="0" smtClean="0"/>
          </a:p>
          <a:p>
            <a:pPr>
              <a:buNone/>
              <a:tabLst>
                <a:tab pos="1257300" algn="l"/>
                <a:tab pos="2349500" algn="ctr"/>
                <a:tab pos="3771900" algn="ctr"/>
                <a:tab pos="5029200" algn="ctr"/>
                <a:tab pos="6286500" algn="ctr"/>
                <a:tab pos="7264400" algn="ctr"/>
              </a:tabLst>
            </a:pPr>
            <a:r>
              <a:rPr lang="en-US" dirty="0" smtClean="0"/>
              <a:t>	</a:t>
            </a:r>
            <a:r>
              <a:rPr lang="en-US" dirty="0" smtClean="0">
                <a:solidFill>
                  <a:srgbClr val="FF0000"/>
                </a:solidFill>
              </a:rPr>
              <a:t>CPU Time</a:t>
            </a:r>
          </a:p>
          <a:p>
            <a:pPr>
              <a:tabLst>
                <a:tab pos="1257300" algn="l"/>
                <a:tab pos="2349500" algn="ctr"/>
                <a:tab pos="3771900" algn="ctr"/>
                <a:tab pos="5029200" algn="ctr"/>
                <a:tab pos="6286500" algn="ctr"/>
                <a:tab pos="7264400" algn="ctr"/>
              </a:tabLst>
            </a:pPr>
            <a:endParaRPr lang="en-US" dirty="0" smtClean="0"/>
          </a:p>
        </p:txBody>
      </p:sp>
      <p:sp>
        <p:nvSpPr>
          <p:cNvPr id="4" name="Date Placeholder 3"/>
          <p:cNvSpPr>
            <a:spLocks noGrp="1"/>
          </p:cNvSpPr>
          <p:nvPr>
            <p:ph type="dt" sz="half" idx="10"/>
          </p:nvPr>
        </p:nvSpPr>
        <p:spPr/>
        <p:txBody>
          <a:bodyPr/>
          <a:lstStyle/>
          <a:p>
            <a:r>
              <a:rPr lang="en-US" smtClean="0"/>
              <a:t>7/02/2012</a:t>
            </a:r>
            <a:endParaRPr lang="en-US"/>
          </a:p>
        </p:txBody>
      </p:sp>
      <p:sp>
        <p:nvSpPr>
          <p:cNvPr id="5" name="Footer Placeholder 4"/>
          <p:cNvSpPr>
            <a:spLocks noGrp="1"/>
          </p:cNvSpPr>
          <p:nvPr>
            <p:ph type="ftr" sz="quarter" idx="11"/>
          </p:nvPr>
        </p:nvSpPr>
        <p:spPr/>
        <p:txBody>
          <a:bodyPr/>
          <a:lstStyle/>
          <a:p>
            <a:r>
              <a:rPr lang="en-US" smtClean="0"/>
              <a:t>Summer 2012 --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43</a:t>
            </a:fld>
            <a:endParaRPr lang="en-US"/>
          </a:p>
        </p:txBody>
      </p:sp>
      <p:sp>
        <p:nvSpPr>
          <p:cNvPr id="399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2"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4"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6"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48"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39947" name="Picture 1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828800" y="4023360"/>
            <a:ext cx="5143500" cy="866775"/>
          </a:xfrm>
          <a:prstGeom prst="rect">
            <a:avLst/>
          </a:prstGeom>
          <a:noFill/>
        </p:spPr>
      </p:pic>
      <p:sp>
        <p:nvSpPr>
          <p:cNvPr id="39950"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9952"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32" name="Group 31"/>
          <p:cNvGrpSpPr/>
          <p:nvPr/>
        </p:nvGrpSpPr>
        <p:grpSpPr>
          <a:xfrm>
            <a:off x="1828800" y="3474720"/>
            <a:ext cx="6101334" cy="476250"/>
            <a:chOff x="1828800" y="3474720"/>
            <a:chExt cx="6101334" cy="476250"/>
          </a:xfrm>
        </p:grpSpPr>
        <p:pic>
          <p:nvPicPr>
            <p:cNvPr id="39949" name="Picture 1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828800" y="3474720"/>
              <a:ext cx="2543175" cy="476250"/>
            </a:xfrm>
            <a:prstGeom prst="rect">
              <a:avLst/>
            </a:prstGeom>
            <a:noFill/>
          </p:spPr>
        </p:pic>
        <p:pic>
          <p:nvPicPr>
            <p:cNvPr id="39951" name="Picture 15"/>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443984" y="3474720"/>
              <a:ext cx="3486150" cy="476250"/>
            </a:xfrm>
            <a:prstGeom prst="rect">
              <a:avLst/>
            </a:prstGeom>
            <a:noFill/>
          </p:spPr>
        </p:pic>
      </p:grpSp>
    </p:spTree>
    <p:extLst>
      <p:ext uri="{BB962C8B-B14F-4D97-AF65-F5344CB8AC3E}">
        <p14:creationId xmlns:p14="http://schemas.microsoft.com/office/powerpoint/2010/main" val="10302744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accent1"/>
                </a:solidFill>
              </a:rPr>
              <a:t>Components That Affect </a:t>
            </a:r>
            <a:br>
              <a:rPr lang="en-US" dirty="0" smtClean="0">
                <a:solidFill>
                  <a:schemeClr val="accent1"/>
                </a:solidFill>
              </a:rPr>
            </a:br>
            <a:r>
              <a:rPr lang="en-US" dirty="0" smtClean="0">
                <a:solidFill>
                  <a:schemeClr val="accent1"/>
                </a:solidFill>
              </a:rPr>
              <a:t>Performance Factors</a:t>
            </a:r>
            <a:endParaRPr lang="en-US" dirty="0">
              <a:solidFill>
                <a:schemeClr val="accent1"/>
              </a:solidFill>
            </a:endParaRPr>
          </a:p>
        </p:txBody>
      </p:sp>
      <p:graphicFrame>
        <p:nvGraphicFramePr>
          <p:cNvPr id="7" name="Content Placeholder 6"/>
          <p:cNvGraphicFramePr>
            <a:graphicFrameLocks noGrp="1"/>
          </p:cNvGraphicFramePr>
          <p:nvPr>
            <p:ph idx="1"/>
          </p:nvPr>
        </p:nvGraphicFramePr>
        <p:xfrm>
          <a:off x="457200" y="1645920"/>
          <a:ext cx="8229600" cy="4197096"/>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sz="2800" dirty="0" smtClean="0">
                          <a:solidFill>
                            <a:schemeClr val="tx1"/>
                          </a:solidFill>
                        </a:rPr>
                        <a:t>Component</a:t>
                      </a:r>
                      <a:r>
                        <a:rPr lang="en-US" sz="2800" baseline="0" dirty="0" smtClean="0">
                          <a:solidFill>
                            <a:schemeClr val="tx1"/>
                          </a:solidFill>
                        </a:rPr>
                        <a:t>  (HW/SW)</a:t>
                      </a:r>
                      <a:endParaRPr lang="en-US" sz="2800" dirty="0">
                        <a:solidFill>
                          <a:schemeClr val="tx1"/>
                        </a:solidFill>
                      </a:endParaRPr>
                    </a:p>
                  </a:txBody>
                  <a:tcPr/>
                </a:tc>
                <a:tc>
                  <a:txBody>
                    <a:bodyPr/>
                    <a:lstStyle/>
                    <a:p>
                      <a:pPr algn="ctr"/>
                      <a:r>
                        <a:rPr lang="en-US" sz="2800" dirty="0" err="1" smtClean="0">
                          <a:solidFill>
                            <a:schemeClr val="tx1"/>
                          </a:solidFill>
                        </a:rPr>
                        <a:t>Perf</a:t>
                      </a:r>
                      <a:r>
                        <a:rPr lang="en-US" sz="2800" baseline="0" dirty="0" smtClean="0">
                          <a:solidFill>
                            <a:schemeClr val="tx1"/>
                          </a:solidFill>
                        </a:rPr>
                        <a:t> Factors </a:t>
                      </a:r>
                      <a:r>
                        <a:rPr lang="en-US" sz="2800" dirty="0" smtClean="0">
                          <a:solidFill>
                            <a:schemeClr val="tx1"/>
                          </a:solidFill>
                        </a:rPr>
                        <a:t>Affected</a:t>
                      </a:r>
                      <a:endParaRPr lang="en-US" sz="2800" dirty="0">
                        <a:solidFill>
                          <a:schemeClr val="tx1"/>
                        </a:solidFill>
                      </a:endParaRPr>
                    </a:p>
                  </a:txBody>
                  <a:tcPr/>
                </a:tc>
              </a:tr>
              <a:tr h="0">
                <a:tc>
                  <a:txBody>
                    <a:bodyPr/>
                    <a:lstStyle/>
                    <a:p>
                      <a:pPr algn="ctr"/>
                      <a:r>
                        <a:rPr lang="en-US" sz="2800" dirty="0" smtClean="0"/>
                        <a:t>Algorithm</a:t>
                      </a:r>
                      <a:endParaRPr lang="en-US" sz="2800" dirty="0"/>
                    </a:p>
                  </a:txBody>
                  <a:tcPr marT="210312" marB="274320"/>
                </a:tc>
                <a:tc>
                  <a:txBody>
                    <a:bodyPr/>
                    <a:lstStyle/>
                    <a:p>
                      <a:pPr algn="ctr"/>
                      <a:endParaRPr lang="en-US" sz="2800" dirty="0"/>
                    </a:p>
                  </a:txBody>
                  <a:tcPr marT="210312"/>
                </a:tc>
              </a:tr>
              <a:tr h="0">
                <a:tc>
                  <a:txBody>
                    <a:bodyPr/>
                    <a:lstStyle/>
                    <a:p>
                      <a:pPr algn="ctr"/>
                      <a:r>
                        <a:rPr lang="en-US" sz="2800" dirty="0" smtClean="0"/>
                        <a:t>Programming Language</a:t>
                      </a:r>
                      <a:endParaRPr lang="en-US" sz="2800" dirty="0"/>
                    </a:p>
                  </a:txBody>
                  <a:tcPr marT="210312" marB="274320"/>
                </a:tc>
                <a:tc>
                  <a:txBody>
                    <a:bodyPr/>
                    <a:lstStyle/>
                    <a:p>
                      <a:pPr algn="ctr"/>
                      <a:endParaRPr lang="en-US" sz="2800" dirty="0" smtClean="0"/>
                    </a:p>
                  </a:txBody>
                  <a:tcPr marT="210312"/>
                </a:tc>
              </a:tr>
              <a:tr h="0">
                <a:tc>
                  <a:txBody>
                    <a:bodyPr/>
                    <a:lstStyle/>
                    <a:p>
                      <a:pPr algn="ctr"/>
                      <a:r>
                        <a:rPr lang="en-US" sz="2800" dirty="0" smtClean="0"/>
                        <a:t>Compiler</a:t>
                      </a:r>
                      <a:endParaRPr lang="en-US" sz="2800" dirty="0"/>
                    </a:p>
                  </a:txBody>
                  <a:tcPr marT="210312" marB="274320"/>
                </a:tc>
                <a:tc>
                  <a:txBody>
                    <a:bodyPr/>
                    <a:lstStyle/>
                    <a:p>
                      <a:pPr algn="ctr"/>
                      <a:endParaRPr lang="en-US" sz="2800" dirty="0"/>
                    </a:p>
                  </a:txBody>
                  <a:tcPr marT="210312"/>
                </a:tc>
              </a:tr>
              <a:tr h="370840">
                <a:tc>
                  <a:txBody>
                    <a:bodyPr/>
                    <a:lstStyle/>
                    <a:p>
                      <a:pPr algn="ctr"/>
                      <a:r>
                        <a:rPr lang="en-US" sz="2800" dirty="0" smtClean="0"/>
                        <a:t>Instruction Set</a:t>
                      </a:r>
                      <a:r>
                        <a:rPr lang="en-US" sz="2800" baseline="0" dirty="0" smtClean="0"/>
                        <a:t> Architecture</a:t>
                      </a:r>
                      <a:endParaRPr lang="en-US" sz="2800" dirty="0"/>
                    </a:p>
                  </a:txBody>
                  <a:tcPr/>
                </a:tc>
                <a:tc>
                  <a:txBody>
                    <a:bodyPr/>
                    <a:lstStyle/>
                    <a:p>
                      <a:pPr algn="ctr"/>
                      <a:endParaRPr lang="en-US" sz="2800" dirty="0"/>
                    </a:p>
                  </a:txBody>
                  <a:tcPr/>
                </a:tc>
              </a:tr>
            </a:tbl>
          </a:graphicData>
        </a:graphic>
      </p:graphicFrame>
      <p:sp>
        <p:nvSpPr>
          <p:cNvPr id="4" name="Date Placeholder 3"/>
          <p:cNvSpPr>
            <a:spLocks noGrp="1"/>
          </p:cNvSpPr>
          <p:nvPr>
            <p:ph type="dt" sz="half" idx="10"/>
          </p:nvPr>
        </p:nvSpPr>
        <p:spPr/>
        <p:txBody>
          <a:bodyPr/>
          <a:lstStyle/>
          <a:p>
            <a:r>
              <a:rPr lang="en-US" smtClean="0"/>
              <a:t>7/02/2012</a:t>
            </a:r>
            <a:endParaRPr lang="en-US"/>
          </a:p>
        </p:txBody>
      </p:sp>
      <p:sp>
        <p:nvSpPr>
          <p:cNvPr id="5" name="Footer Placeholder 4"/>
          <p:cNvSpPr>
            <a:spLocks noGrp="1"/>
          </p:cNvSpPr>
          <p:nvPr>
            <p:ph type="ftr" sz="quarter" idx="11"/>
          </p:nvPr>
        </p:nvSpPr>
        <p:spPr/>
        <p:txBody>
          <a:bodyPr/>
          <a:lstStyle/>
          <a:p>
            <a:r>
              <a:rPr lang="en-US" smtClean="0"/>
              <a:t>Summer 2012 --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44</a:t>
            </a:fld>
            <a:endParaRPr lang="en-US"/>
          </a:p>
        </p:txBody>
      </p:sp>
      <p:sp>
        <p:nvSpPr>
          <p:cNvPr id="8" name="TextBox 7"/>
          <p:cNvSpPr txBox="1"/>
          <p:nvPr/>
        </p:nvSpPr>
        <p:spPr>
          <a:xfrm>
            <a:off x="0" y="5943600"/>
            <a:ext cx="9144000" cy="461665"/>
          </a:xfrm>
          <a:prstGeom prst="rect">
            <a:avLst/>
          </a:prstGeom>
          <a:noFill/>
        </p:spPr>
        <p:txBody>
          <a:bodyPr wrap="square" rtlCol="0">
            <a:spAutoFit/>
          </a:bodyPr>
          <a:lstStyle/>
          <a:p>
            <a:pPr algn="ctr"/>
            <a:r>
              <a:rPr lang="en-US" sz="2400" dirty="0" smtClean="0">
                <a:solidFill>
                  <a:schemeClr val="accent6"/>
                </a:solidFill>
              </a:rPr>
              <a:t>See P&amp;H p.38 for more detailed explanations</a:t>
            </a:r>
            <a:endParaRPr lang="en-US" sz="2400" dirty="0">
              <a:solidFill>
                <a:schemeClr val="accent6"/>
              </a:solidFill>
            </a:endParaRPr>
          </a:p>
        </p:txBody>
      </p:sp>
      <p:graphicFrame>
        <p:nvGraphicFramePr>
          <p:cNvPr id="9" name="Content Placeholder 6"/>
          <p:cNvGraphicFramePr>
            <a:graphicFrameLocks/>
          </p:cNvGraphicFramePr>
          <p:nvPr/>
        </p:nvGraphicFramePr>
        <p:xfrm>
          <a:off x="457200" y="1645920"/>
          <a:ext cx="8229600" cy="4197096"/>
        </p:xfrm>
        <a:graphic>
          <a:graphicData uri="http://schemas.openxmlformats.org/drawingml/2006/table">
            <a:tbl>
              <a:tblPr firstRow="1" bandRow="1">
                <a:tableStyleId>{5C22544A-7EE6-4342-B048-85BDC9FD1C3A}</a:tableStyleId>
              </a:tblPr>
              <a:tblGrid>
                <a:gridCol w="4114800"/>
                <a:gridCol w="4114800"/>
              </a:tblGrid>
              <a:tr h="370840">
                <a:tc>
                  <a:txBody>
                    <a:bodyPr/>
                    <a:lstStyle/>
                    <a:p>
                      <a:pPr algn="ctr"/>
                      <a:r>
                        <a:rPr lang="en-US" sz="2800" dirty="0" smtClean="0">
                          <a:solidFill>
                            <a:schemeClr val="tx1"/>
                          </a:solidFill>
                        </a:rPr>
                        <a:t>Component</a:t>
                      </a:r>
                      <a:r>
                        <a:rPr lang="en-US" sz="2800" baseline="0" dirty="0" smtClean="0">
                          <a:solidFill>
                            <a:schemeClr val="tx1"/>
                          </a:solidFill>
                        </a:rPr>
                        <a:t>  (HW/SW)</a:t>
                      </a:r>
                      <a:endParaRPr lang="en-US" sz="2800" dirty="0">
                        <a:solidFill>
                          <a:schemeClr val="tx1"/>
                        </a:solidFill>
                      </a:endParaRPr>
                    </a:p>
                  </a:txBody>
                  <a:tcPr/>
                </a:tc>
                <a:tc>
                  <a:txBody>
                    <a:bodyPr/>
                    <a:lstStyle/>
                    <a:p>
                      <a:pPr algn="ctr"/>
                      <a:r>
                        <a:rPr lang="en-US" sz="2800" dirty="0" err="1" smtClean="0">
                          <a:solidFill>
                            <a:schemeClr val="tx1"/>
                          </a:solidFill>
                        </a:rPr>
                        <a:t>Perf</a:t>
                      </a:r>
                      <a:r>
                        <a:rPr lang="en-US" sz="2800" baseline="0" dirty="0" smtClean="0">
                          <a:solidFill>
                            <a:schemeClr val="tx1"/>
                          </a:solidFill>
                        </a:rPr>
                        <a:t> Factors </a:t>
                      </a:r>
                      <a:r>
                        <a:rPr lang="en-US" sz="2800" dirty="0" smtClean="0">
                          <a:solidFill>
                            <a:schemeClr val="tx1"/>
                          </a:solidFill>
                        </a:rPr>
                        <a:t>Affected</a:t>
                      </a:r>
                      <a:endParaRPr lang="en-US" sz="2800" dirty="0">
                        <a:solidFill>
                          <a:schemeClr val="tx1"/>
                        </a:solidFill>
                      </a:endParaRPr>
                    </a:p>
                  </a:txBody>
                  <a:tcPr/>
                </a:tc>
              </a:tr>
              <a:tr h="0">
                <a:tc>
                  <a:txBody>
                    <a:bodyPr/>
                    <a:lstStyle/>
                    <a:p>
                      <a:pPr algn="ctr"/>
                      <a:r>
                        <a:rPr lang="en-US" sz="2800" dirty="0" smtClean="0"/>
                        <a:t>Algorithm</a:t>
                      </a:r>
                      <a:endParaRPr lang="en-US" sz="2800" dirty="0"/>
                    </a:p>
                  </a:txBody>
                  <a:tcPr marT="210312" marB="274320"/>
                </a:tc>
                <a:tc>
                  <a:txBody>
                    <a:bodyPr/>
                    <a:lstStyle/>
                    <a:p>
                      <a:pPr algn="ctr"/>
                      <a:r>
                        <a:rPr lang="en-US" sz="2800" dirty="0" smtClean="0"/>
                        <a:t>Instruction Count, (CPI)</a:t>
                      </a:r>
                      <a:endParaRPr lang="en-US" sz="2800" dirty="0"/>
                    </a:p>
                  </a:txBody>
                  <a:tcPr marT="210312"/>
                </a:tc>
              </a:tr>
              <a:tr h="0">
                <a:tc>
                  <a:txBody>
                    <a:bodyPr/>
                    <a:lstStyle/>
                    <a:p>
                      <a:pPr algn="ctr"/>
                      <a:r>
                        <a:rPr lang="en-US" sz="2800" dirty="0" smtClean="0"/>
                        <a:t>Programming Language</a:t>
                      </a:r>
                      <a:endParaRPr lang="en-US" sz="2800" dirty="0"/>
                    </a:p>
                  </a:txBody>
                  <a:tcPr marT="210312" marB="274320"/>
                </a:tc>
                <a:tc>
                  <a:txBody>
                    <a:bodyPr/>
                    <a:lstStyle/>
                    <a:p>
                      <a:pPr algn="ctr"/>
                      <a:r>
                        <a:rPr lang="en-US" sz="2800" dirty="0" smtClean="0"/>
                        <a:t>Instruction Count, CPI</a:t>
                      </a:r>
                    </a:p>
                  </a:txBody>
                  <a:tcPr marT="210312"/>
                </a:tc>
              </a:tr>
              <a:tr h="0">
                <a:tc>
                  <a:txBody>
                    <a:bodyPr/>
                    <a:lstStyle/>
                    <a:p>
                      <a:pPr algn="ctr"/>
                      <a:r>
                        <a:rPr lang="en-US" sz="2800" dirty="0" smtClean="0"/>
                        <a:t>Compiler</a:t>
                      </a:r>
                      <a:endParaRPr lang="en-US" sz="2800" dirty="0"/>
                    </a:p>
                  </a:txBody>
                  <a:tcPr marT="210312" marB="274320"/>
                </a:tc>
                <a:tc>
                  <a:txBody>
                    <a:bodyPr/>
                    <a:lstStyle/>
                    <a:p>
                      <a:pPr algn="ctr"/>
                      <a:r>
                        <a:rPr lang="en-US" sz="2800" dirty="0" smtClean="0"/>
                        <a:t>Instruction Count, CPI</a:t>
                      </a:r>
                      <a:endParaRPr lang="en-US" sz="2800" dirty="0"/>
                    </a:p>
                  </a:txBody>
                  <a:tcPr marT="210312"/>
                </a:tc>
              </a:tr>
              <a:tr h="370840">
                <a:tc>
                  <a:txBody>
                    <a:bodyPr/>
                    <a:lstStyle/>
                    <a:p>
                      <a:pPr algn="ctr"/>
                      <a:r>
                        <a:rPr lang="en-US" sz="2800" dirty="0" smtClean="0"/>
                        <a:t>Instruction Set</a:t>
                      </a:r>
                      <a:r>
                        <a:rPr lang="en-US" sz="2800" baseline="0" dirty="0" smtClean="0"/>
                        <a:t> Architecture</a:t>
                      </a:r>
                      <a:endParaRPr lang="en-US" sz="2800" dirty="0"/>
                    </a:p>
                  </a:txBody>
                  <a:tcPr/>
                </a:tc>
                <a:tc>
                  <a:txBody>
                    <a:bodyPr/>
                    <a:lstStyle/>
                    <a:p>
                      <a:pPr algn="ctr"/>
                      <a:r>
                        <a:rPr lang="en-US" sz="2800" dirty="0" smtClean="0"/>
                        <a:t>Instruction Count, CPI</a:t>
                      </a:r>
                      <a:br>
                        <a:rPr lang="en-US" sz="2800" dirty="0" smtClean="0"/>
                      </a:br>
                      <a:r>
                        <a:rPr lang="en-US" sz="2800" dirty="0" smtClean="0"/>
                        <a:t>Clock Rate</a:t>
                      </a:r>
                      <a:endParaRPr lang="en-US" sz="2800" dirty="0"/>
                    </a:p>
                  </a:txBody>
                  <a:tcPr/>
                </a:tc>
              </a:tr>
            </a:tbl>
          </a:graphicData>
        </a:graphic>
      </p:graphicFrame>
    </p:spTree>
    <p:extLst>
      <p:ext uri="{BB962C8B-B14F-4D97-AF65-F5344CB8AC3E}">
        <p14:creationId xmlns:p14="http://schemas.microsoft.com/office/powerpoint/2010/main" val="8719149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960438" y="4023360"/>
            <a:ext cx="7116762" cy="477054"/>
            <a:chOff x="960651" y="1782541"/>
            <a:chExt cx="7116549" cy="357797"/>
          </a:xfrm>
        </p:grpSpPr>
        <p:sp>
          <p:nvSpPr>
            <p:cNvPr id="53259" name="TextBox 2"/>
            <p:cNvSpPr txBox="1">
              <a:spLocks noChangeArrowheads="1"/>
            </p:cNvSpPr>
            <p:nvPr/>
          </p:nvSpPr>
          <p:spPr bwMode="auto">
            <a:xfrm>
              <a:off x="1371600" y="1782541"/>
              <a:ext cx="6705600" cy="357797"/>
            </a:xfrm>
            <a:prstGeom prst="rect">
              <a:avLst/>
            </a:prstGeom>
            <a:noFill/>
            <a:ln w="9525">
              <a:noFill/>
              <a:miter lim="800000"/>
              <a:headEnd/>
              <a:tailEnd/>
            </a:ln>
          </p:spPr>
          <p:txBody>
            <a:bodyPr tIns="0">
              <a:prstTxWarp prst="textNoShape">
                <a:avLst/>
              </a:prstTxWarp>
              <a:spAutoFit/>
            </a:bodyPr>
            <a:lstStyle/>
            <a:p>
              <a:r>
                <a:rPr lang="en-US" sz="2800" dirty="0" smtClean="0">
                  <a:solidFill>
                    <a:srgbClr val="FF8000"/>
                  </a:solidFill>
                </a:rPr>
                <a:t>Computer A is ≈ 1.2 times faster than B</a:t>
              </a:r>
              <a:endParaRPr lang="en-US" sz="2800" dirty="0">
                <a:solidFill>
                  <a:srgbClr val="FF8000"/>
                </a:solidFill>
                <a:latin typeface="+mj-lt"/>
              </a:endParaRPr>
            </a:p>
          </p:txBody>
        </p:sp>
        <p:sp>
          <p:nvSpPr>
            <p:cNvPr id="53260" name="Rectangle 6"/>
            <p:cNvSpPr>
              <a:spLocks noChangeArrowheads="1"/>
            </p:cNvSpPr>
            <p:nvPr/>
          </p:nvSpPr>
          <p:spPr bwMode="auto">
            <a:xfrm>
              <a:off x="960651" y="1809750"/>
              <a:ext cx="415498" cy="276999"/>
            </a:xfrm>
            <a:prstGeom prst="rect">
              <a:avLst/>
            </a:prstGeom>
            <a:noFill/>
            <a:ln w="9525">
              <a:noFill/>
              <a:miter lim="800000"/>
              <a:headEnd/>
              <a:tailEnd/>
            </a:ln>
          </p:spPr>
          <p:txBody>
            <a:bodyPr wrap="none">
              <a:prstTxWarp prst="textNoShape">
                <a:avLst/>
              </a:prstTxWarp>
              <a:spAutoFit/>
            </a:bodyPr>
            <a:lstStyle/>
            <a:p>
              <a:r>
                <a:rPr lang="en-US" dirty="0">
                  <a:latin typeface="ＭＳ ゴシック" pitchFamily="1" charset="-128"/>
                  <a:ea typeface="ＭＳ ゴシック" pitchFamily="1" charset="-128"/>
                  <a:cs typeface="ＭＳ ゴシック" pitchFamily="1" charset="-128"/>
                </a:rPr>
                <a:t>☐</a:t>
              </a:r>
              <a:endParaRPr lang="en-US" dirty="0"/>
            </a:p>
          </p:txBody>
        </p:sp>
      </p:grpSp>
      <p:grpSp>
        <p:nvGrpSpPr>
          <p:cNvPr id="4" name="Group 3"/>
          <p:cNvGrpSpPr/>
          <p:nvPr/>
        </p:nvGrpSpPr>
        <p:grpSpPr>
          <a:xfrm>
            <a:off x="960438" y="4572000"/>
            <a:ext cx="7116762" cy="477054"/>
            <a:chOff x="960438" y="3291840"/>
            <a:chExt cx="7116762" cy="477054"/>
          </a:xfrm>
        </p:grpSpPr>
        <p:sp>
          <p:nvSpPr>
            <p:cNvPr id="53250" name="TextBox 3"/>
            <p:cNvSpPr txBox="1">
              <a:spLocks noChangeArrowheads="1"/>
            </p:cNvSpPr>
            <p:nvPr/>
          </p:nvSpPr>
          <p:spPr bwMode="auto">
            <a:xfrm>
              <a:off x="1371600" y="3291840"/>
              <a:ext cx="6705600" cy="477054"/>
            </a:xfrm>
            <a:prstGeom prst="rect">
              <a:avLst/>
            </a:prstGeom>
            <a:noFill/>
            <a:ln w="9525">
              <a:noFill/>
              <a:miter lim="800000"/>
              <a:headEnd/>
              <a:tailEnd/>
            </a:ln>
          </p:spPr>
          <p:txBody>
            <a:bodyPr tIns="0">
              <a:prstTxWarp prst="textNoShape">
                <a:avLst/>
              </a:prstTxWarp>
              <a:spAutoFit/>
            </a:bodyPr>
            <a:lstStyle/>
            <a:p>
              <a:r>
                <a:rPr lang="en-US" sz="2800" dirty="0" smtClean="0">
                  <a:solidFill>
                    <a:srgbClr val="408000"/>
                  </a:solidFill>
                </a:rPr>
                <a:t>Computer A is ≈ 4.0 times faster than B</a:t>
              </a:r>
              <a:endParaRPr lang="en-US" sz="2800" dirty="0" smtClean="0">
                <a:solidFill>
                  <a:srgbClr val="408000"/>
                </a:solidFill>
                <a:latin typeface="+mj-lt"/>
                <a:cs typeface="Courier"/>
              </a:endParaRPr>
            </a:p>
          </p:txBody>
        </p:sp>
        <p:sp>
          <p:nvSpPr>
            <p:cNvPr id="53254" name="Rectangle 7"/>
            <p:cNvSpPr>
              <a:spLocks noChangeArrowheads="1"/>
            </p:cNvSpPr>
            <p:nvPr/>
          </p:nvSpPr>
          <p:spPr bwMode="auto">
            <a:xfrm>
              <a:off x="960438" y="3328416"/>
              <a:ext cx="415925" cy="369888"/>
            </a:xfrm>
            <a:prstGeom prst="rect">
              <a:avLst/>
            </a:prstGeom>
            <a:noFill/>
            <a:ln w="9525">
              <a:noFill/>
              <a:miter lim="800000"/>
              <a:headEnd/>
              <a:tailEnd/>
            </a:ln>
          </p:spPr>
          <p:txBody>
            <a:bodyPr wrap="none">
              <a:prstTxWarp prst="textNoShape">
                <a:avLst/>
              </a:prstTxWarp>
              <a:spAutoFit/>
            </a:bodyPr>
            <a:lstStyle/>
            <a:p>
              <a:r>
                <a:rPr lang="en-US" dirty="0">
                  <a:latin typeface="ＭＳ ゴシック" pitchFamily="1" charset="-128"/>
                  <a:ea typeface="ＭＳ ゴシック" pitchFamily="1" charset="-128"/>
                  <a:cs typeface="ＭＳ ゴシック" pitchFamily="1" charset="-128"/>
                </a:rPr>
                <a:t>☐</a:t>
              </a:r>
              <a:endParaRPr lang="en-US" dirty="0"/>
            </a:p>
          </p:txBody>
        </p:sp>
      </p:grpSp>
      <p:grpSp>
        <p:nvGrpSpPr>
          <p:cNvPr id="5" name="Group 4"/>
          <p:cNvGrpSpPr/>
          <p:nvPr/>
        </p:nvGrpSpPr>
        <p:grpSpPr>
          <a:xfrm>
            <a:off x="960438" y="5120640"/>
            <a:ext cx="7116762" cy="477054"/>
            <a:chOff x="960438" y="4206240"/>
            <a:chExt cx="7116762" cy="477054"/>
          </a:xfrm>
        </p:grpSpPr>
        <p:sp>
          <p:nvSpPr>
            <p:cNvPr id="53251" name="TextBox 4"/>
            <p:cNvSpPr txBox="1">
              <a:spLocks noChangeArrowheads="1"/>
            </p:cNvSpPr>
            <p:nvPr/>
          </p:nvSpPr>
          <p:spPr bwMode="auto">
            <a:xfrm>
              <a:off x="1371600" y="4206240"/>
              <a:ext cx="6705600" cy="477054"/>
            </a:xfrm>
            <a:prstGeom prst="rect">
              <a:avLst/>
            </a:prstGeom>
            <a:noFill/>
            <a:ln w="9525">
              <a:noFill/>
              <a:miter lim="800000"/>
              <a:headEnd/>
              <a:tailEnd/>
            </a:ln>
          </p:spPr>
          <p:txBody>
            <a:bodyPr tIns="0">
              <a:prstTxWarp prst="textNoShape">
                <a:avLst/>
              </a:prstTxWarp>
              <a:spAutoFit/>
            </a:bodyPr>
            <a:lstStyle/>
            <a:p>
              <a:r>
                <a:rPr lang="en-US" sz="2800" dirty="0" smtClean="0">
                  <a:solidFill>
                    <a:srgbClr val="FF66A0"/>
                  </a:solidFill>
                </a:rPr>
                <a:t>Computer B is ≈ 1.7 times faster than A</a:t>
              </a:r>
              <a:endParaRPr lang="en-US" sz="2800" dirty="0" smtClean="0">
                <a:solidFill>
                  <a:srgbClr val="FF66A0"/>
                </a:solidFill>
                <a:latin typeface="+mj-lt"/>
                <a:cs typeface="Courier"/>
              </a:endParaRPr>
            </a:p>
          </p:txBody>
        </p:sp>
        <p:sp>
          <p:nvSpPr>
            <p:cNvPr id="53255" name="Rectangle 8"/>
            <p:cNvSpPr>
              <a:spLocks noChangeArrowheads="1"/>
            </p:cNvSpPr>
            <p:nvPr/>
          </p:nvSpPr>
          <p:spPr bwMode="auto">
            <a:xfrm>
              <a:off x="960438" y="4242816"/>
              <a:ext cx="415925" cy="369888"/>
            </a:xfrm>
            <a:prstGeom prst="rect">
              <a:avLst/>
            </a:prstGeom>
            <a:noFill/>
            <a:ln w="9525">
              <a:noFill/>
              <a:miter lim="800000"/>
              <a:headEnd/>
              <a:tailEnd/>
            </a:ln>
          </p:spPr>
          <p:txBody>
            <a:bodyPr wrap="none">
              <a:prstTxWarp prst="textNoShape">
                <a:avLst/>
              </a:prstTxWarp>
              <a:spAutoFit/>
            </a:bodyPr>
            <a:lstStyle/>
            <a:p>
              <a:r>
                <a:rPr lang="en-US" dirty="0">
                  <a:latin typeface="ＭＳ ゴシック" pitchFamily="1" charset="-128"/>
                  <a:ea typeface="ＭＳ ゴシック" pitchFamily="1" charset="-128"/>
                  <a:cs typeface="ＭＳ ゴシック" pitchFamily="1" charset="-128"/>
                </a:rPr>
                <a:t>☐</a:t>
              </a:r>
              <a:endParaRPr lang="en-US" dirty="0"/>
            </a:p>
          </p:txBody>
        </p:sp>
      </p:grpSp>
      <p:grpSp>
        <p:nvGrpSpPr>
          <p:cNvPr id="6" name="Group 5"/>
          <p:cNvGrpSpPr/>
          <p:nvPr/>
        </p:nvGrpSpPr>
        <p:grpSpPr>
          <a:xfrm>
            <a:off x="947738" y="5669280"/>
            <a:ext cx="7129462" cy="523220"/>
            <a:chOff x="947738" y="5120640"/>
            <a:chExt cx="7129462" cy="523220"/>
          </a:xfrm>
        </p:grpSpPr>
        <p:sp>
          <p:nvSpPr>
            <p:cNvPr id="53252" name="TextBox 5"/>
            <p:cNvSpPr txBox="1">
              <a:spLocks noChangeArrowheads="1"/>
            </p:cNvSpPr>
            <p:nvPr/>
          </p:nvSpPr>
          <p:spPr bwMode="auto">
            <a:xfrm>
              <a:off x="1371600" y="5120640"/>
              <a:ext cx="6705600" cy="523220"/>
            </a:xfrm>
            <a:prstGeom prst="rect">
              <a:avLst/>
            </a:prstGeom>
            <a:noFill/>
            <a:ln w="9525">
              <a:noFill/>
              <a:miter lim="800000"/>
              <a:headEnd/>
              <a:tailEnd/>
            </a:ln>
          </p:spPr>
          <p:txBody>
            <a:bodyPr>
              <a:prstTxWarp prst="textNoShape">
                <a:avLst/>
              </a:prstTxWarp>
              <a:spAutoFit/>
            </a:bodyPr>
            <a:lstStyle/>
            <a:p>
              <a:r>
                <a:rPr lang="en-US" sz="2800" b="1" dirty="0" smtClean="0">
                  <a:ln>
                    <a:solidFill>
                      <a:schemeClr val="tx1"/>
                    </a:solidFill>
                  </a:ln>
                  <a:solidFill>
                    <a:srgbClr val="FFE860"/>
                  </a:solidFill>
                  <a:latin typeface="+mj-lt"/>
                  <a:cs typeface="Courier"/>
                </a:rPr>
                <a:t>Computer B is ≈ 3.4 times faster than A</a:t>
              </a:r>
            </a:p>
          </p:txBody>
        </p:sp>
        <p:sp>
          <p:nvSpPr>
            <p:cNvPr id="53256" name="Rectangle 9"/>
            <p:cNvSpPr>
              <a:spLocks noChangeArrowheads="1"/>
            </p:cNvSpPr>
            <p:nvPr/>
          </p:nvSpPr>
          <p:spPr bwMode="auto">
            <a:xfrm>
              <a:off x="947738" y="5156200"/>
              <a:ext cx="415925" cy="368300"/>
            </a:xfrm>
            <a:prstGeom prst="rect">
              <a:avLst/>
            </a:prstGeom>
            <a:noFill/>
            <a:ln w="9525">
              <a:noFill/>
              <a:miter lim="800000"/>
              <a:headEnd/>
              <a:tailEnd/>
            </a:ln>
          </p:spPr>
          <p:txBody>
            <a:bodyPr wrap="none">
              <a:prstTxWarp prst="textNoShape">
                <a:avLst/>
              </a:prstTxWarp>
              <a:spAutoFit/>
            </a:bodyPr>
            <a:lstStyle/>
            <a:p>
              <a:r>
                <a:rPr lang="en-US" dirty="0">
                  <a:latin typeface="ＭＳ ゴシック" pitchFamily="1" charset="-128"/>
                  <a:ea typeface="ＭＳ ゴシック" pitchFamily="1" charset="-128"/>
                  <a:cs typeface="ＭＳ ゴシック" pitchFamily="1" charset="-128"/>
                </a:rPr>
                <a:t>☐</a:t>
              </a:r>
              <a:endParaRPr lang="en-US" dirty="0"/>
            </a:p>
          </p:txBody>
        </p:sp>
      </p:grpSp>
      <p:sp>
        <p:nvSpPr>
          <p:cNvPr id="53257" name="Slide Number Placeholder 11"/>
          <p:cNvSpPr>
            <a:spLocks noGrp="1"/>
          </p:cNvSpPr>
          <p:nvPr>
            <p:ph type="sldNum" sz="quarter" idx="10"/>
          </p:nvPr>
        </p:nvSpPr>
        <p:spPr>
          <a:noFill/>
        </p:spPr>
        <p:txBody>
          <a:bodyPr/>
          <a:lstStyle/>
          <a:p>
            <a:fld id="{318A5DC7-8BDF-994F-9CC6-B289B75E5426}" type="slidenum">
              <a:rPr lang="en-US" smtClean="0"/>
              <a:pPr/>
              <a:t>45</a:t>
            </a:fld>
            <a:endParaRPr lang="en-US" dirty="0" smtClean="0"/>
          </a:p>
        </p:txBody>
      </p:sp>
      <p:sp>
        <p:nvSpPr>
          <p:cNvPr id="53258" name="TextBox 12"/>
          <p:cNvSpPr txBox="1">
            <a:spLocks noChangeArrowheads="1"/>
          </p:cNvSpPr>
          <p:nvPr/>
        </p:nvSpPr>
        <p:spPr bwMode="auto">
          <a:xfrm>
            <a:off x="685800" y="457200"/>
            <a:ext cx="7315200" cy="523220"/>
          </a:xfrm>
          <a:prstGeom prst="rect">
            <a:avLst/>
          </a:prstGeom>
          <a:noFill/>
          <a:ln w="9525">
            <a:noFill/>
            <a:miter lim="800000"/>
            <a:headEnd/>
            <a:tailEnd/>
          </a:ln>
        </p:spPr>
        <p:txBody>
          <a:bodyPr>
            <a:prstTxWarp prst="textNoShape">
              <a:avLst/>
            </a:prstTxWarp>
            <a:spAutoFit/>
          </a:bodyPr>
          <a:lstStyle/>
          <a:p>
            <a:r>
              <a:rPr lang="en-US" sz="2800" b="1" dirty="0" smtClean="0"/>
              <a:t>Question:  </a:t>
            </a:r>
            <a:r>
              <a:rPr lang="en-US" sz="2800" dirty="0" smtClean="0"/>
              <a:t>Which statement is TRUE?</a:t>
            </a:r>
          </a:p>
        </p:txBody>
      </p:sp>
      <p:sp>
        <p:nvSpPr>
          <p:cNvPr id="3" name="TextBox 2"/>
          <p:cNvSpPr txBox="1"/>
          <p:nvPr/>
        </p:nvSpPr>
        <p:spPr>
          <a:xfrm>
            <a:off x="457199" y="1371600"/>
            <a:ext cx="8229600" cy="1477328"/>
          </a:xfrm>
          <a:prstGeom prst="rect">
            <a:avLst/>
          </a:prstGeom>
          <a:noFill/>
        </p:spPr>
        <p:txBody>
          <a:bodyPr wrap="square" rtlCol="0">
            <a:spAutoFit/>
          </a:bodyPr>
          <a:lstStyle/>
          <a:p>
            <a:pPr>
              <a:buFont typeface="Arial" pitchFamily="34" charset="0"/>
              <a:buChar char="•"/>
            </a:pPr>
            <a:r>
              <a:rPr lang="en-US" sz="3000" dirty="0" smtClean="0"/>
              <a:t>  Computer A clock cycle time 250 </a:t>
            </a:r>
            <a:r>
              <a:rPr lang="en-US" sz="3000" dirty="0" err="1" smtClean="0"/>
              <a:t>ps</a:t>
            </a:r>
            <a:r>
              <a:rPr lang="en-US" sz="3000" dirty="0" smtClean="0"/>
              <a:t>, CPI</a:t>
            </a:r>
            <a:r>
              <a:rPr lang="en-US" sz="3000" baseline="-25000" dirty="0" smtClean="0"/>
              <a:t>A</a:t>
            </a:r>
            <a:r>
              <a:rPr lang="en-US" sz="3000" dirty="0" smtClean="0"/>
              <a:t> = 2</a:t>
            </a:r>
          </a:p>
          <a:p>
            <a:pPr>
              <a:buFont typeface="Arial" pitchFamily="34" charset="0"/>
              <a:buChar char="•"/>
            </a:pPr>
            <a:r>
              <a:rPr lang="en-US" sz="3000" dirty="0" smtClean="0"/>
              <a:t>  Computer B clock cycle time 500 </a:t>
            </a:r>
            <a:r>
              <a:rPr lang="en-US" sz="3000" dirty="0" err="1" smtClean="0"/>
              <a:t>ps</a:t>
            </a:r>
            <a:r>
              <a:rPr lang="en-US" sz="3000" dirty="0" smtClean="0"/>
              <a:t>, CPI</a:t>
            </a:r>
            <a:r>
              <a:rPr lang="en-US" sz="3000" baseline="-25000" dirty="0" smtClean="0"/>
              <a:t>B</a:t>
            </a:r>
            <a:r>
              <a:rPr lang="en-US" sz="3000" dirty="0" smtClean="0"/>
              <a:t> = 1.2</a:t>
            </a:r>
          </a:p>
          <a:p>
            <a:pPr>
              <a:buFont typeface="Arial" pitchFamily="34" charset="0"/>
              <a:buChar char="•"/>
            </a:pPr>
            <a:r>
              <a:rPr lang="en-US" sz="3000" dirty="0" smtClean="0"/>
              <a:t>  Assume A and B have same instruction set</a:t>
            </a:r>
          </a:p>
        </p:txBody>
      </p:sp>
      <p:sp>
        <p:nvSpPr>
          <p:cNvPr id="9830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0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pSp>
        <p:nvGrpSpPr>
          <p:cNvPr id="21" name="Group 20"/>
          <p:cNvGrpSpPr/>
          <p:nvPr/>
        </p:nvGrpSpPr>
        <p:grpSpPr>
          <a:xfrm>
            <a:off x="822960" y="3200400"/>
            <a:ext cx="7692390" cy="476250"/>
            <a:chOff x="457200" y="3200400"/>
            <a:chExt cx="7692390" cy="476250"/>
          </a:xfrm>
        </p:grpSpPr>
        <p:pic>
          <p:nvPicPr>
            <p:cNvPr id="98305"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57200" y="3200400"/>
              <a:ext cx="4133850" cy="476250"/>
            </a:xfrm>
            <a:prstGeom prst="rect">
              <a:avLst/>
            </a:prstGeom>
            <a:noFill/>
          </p:spPr>
        </p:pic>
        <p:pic>
          <p:nvPicPr>
            <p:cNvPr id="98307"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4663440" y="3200400"/>
              <a:ext cx="3486150" cy="476250"/>
            </a:xfrm>
            <a:prstGeom prst="rect">
              <a:avLst/>
            </a:prstGeom>
            <a:noFill/>
          </p:spPr>
        </p:pic>
      </p:grpSp>
      <p:sp>
        <p:nvSpPr>
          <p:cNvPr id="22" name="Rectangle 21"/>
          <p:cNvSpPr/>
          <p:nvPr/>
        </p:nvSpPr>
        <p:spPr>
          <a:xfrm>
            <a:off x="914399" y="4023360"/>
            <a:ext cx="6583680" cy="4572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099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Summary</a:t>
            </a:r>
            <a:endParaRPr lang="en-US" dirty="0">
              <a:solidFill>
                <a:schemeClr val="accent1"/>
              </a:solidFill>
            </a:endParaRPr>
          </a:p>
        </p:txBody>
      </p:sp>
      <p:sp>
        <p:nvSpPr>
          <p:cNvPr id="3" name="Content Placeholder 2"/>
          <p:cNvSpPr>
            <a:spLocks noGrp="1"/>
          </p:cNvSpPr>
          <p:nvPr>
            <p:ph idx="1"/>
          </p:nvPr>
        </p:nvSpPr>
        <p:spPr>
          <a:xfrm>
            <a:off x="457199" y="1460500"/>
            <a:ext cx="8420101" cy="5041900"/>
          </a:xfrm>
        </p:spPr>
        <p:txBody>
          <a:bodyPr>
            <a:normAutofit/>
          </a:bodyPr>
          <a:lstStyle/>
          <a:p>
            <a:r>
              <a:rPr lang="en-US" dirty="0" smtClean="0"/>
              <a:t>Floating point approximates real numbers:</a:t>
            </a:r>
          </a:p>
          <a:p>
            <a:endParaRPr lang="en-US" dirty="0" smtClean="0"/>
          </a:p>
          <a:p>
            <a:pPr lvl="1"/>
            <a:r>
              <a:rPr lang="en-US" dirty="0" smtClean="0"/>
              <a:t>Largest magnitude:		2</a:t>
            </a:r>
            <a:r>
              <a:rPr lang="en-US" baseline="30000" dirty="0" smtClean="0"/>
              <a:t>128</a:t>
            </a:r>
            <a:r>
              <a:rPr lang="en-US" dirty="0" smtClean="0"/>
              <a:t> – 2</a:t>
            </a:r>
            <a:r>
              <a:rPr lang="en-US" baseline="30000" dirty="0" smtClean="0"/>
              <a:t>104</a:t>
            </a:r>
            <a:r>
              <a:rPr lang="en-US" dirty="0" smtClean="0"/>
              <a:t> 	(</a:t>
            </a:r>
            <a:r>
              <a:rPr lang="en-US" dirty="0" smtClean="0">
                <a:solidFill>
                  <a:schemeClr val="accent1"/>
                </a:solidFill>
              </a:rPr>
              <a:t>Exp</a:t>
            </a:r>
            <a:r>
              <a:rPr lang="en-US" dirty="0" smtClean="0"/>
              <a:t> = 0xFE)</a:t>
            </a:r>
            <a:br>
              <a:rPr lang="en-US" dirty="0" smtClean="0"/>
            </a:br>
            <a:r>
              <a:rPr lang="en-US" dirty="0" smtClean="0"/>
              <a:t>Smallest magnitude:	2</a:t>
            </a:r>
            <a:r>
              <a:rPr lang="en-US" baseline="30000" dirty="0" smtClean="0"/>
              <a:t>-149</a:t>
            </a:r>
            <a:r>
              <a:rPr lang="en-US" dirty="0" smtClean="0"/>
              <a:t> 		(</a:t>
            </a:r>
            <a:r>
              <a:rPr lang="en-US" dirty="0" err="1" smtClean="0"/>
              <a:t>denorm</a:t>
            </a:r>
            <a:r>
              <a:rPr lang="en-US" dirty="0" smtClean="0"/>
              <a:t>)</a:t>
            </a:r>
          </a:p>
          <a:p>
            <a:pPr lvl="1"/>
            <a:r>
              <a:rPr lang="en-US" dirty="0" smtClean="0"/>
              <a:t>Also has encodings for 0, ±∞, </a:t>
            </a:r>
            <a:r>
              <a:rPr lang="en-US" dirty="0" err="1" smtClean="0"/>
              <a:t>NaN</a:t>
            </a:r>
            <a:endParaRPr lang="en-US" dirty="0" smtClean="0"/>
          </a:p>
          <a:p>
            <a:pPr>
              <a:spcBef>
                <a:spcPts val="1800"/>
              </a:spcBef>
            </a:pPr>
            <a:r>
              <a:rPr lang="en-US" dirty="0" smtClean="0"/>
              <a:t>Performance measured in </a:t>
            </a:r>
            <a:r>
              <a:rPr lang="en-US" i="1" dirty="0" smtClean="0"/>
              <a:t>latency</a:t>
            </a:r>
            <a:r>
              <a:rPr lang="en-US" dirty="0" smtClean="0"/>
              <a:t> or </a:t>
            </a:r>
            <a:r>
              <a:rPr lang="en-US" i="1" dirty="0" smtClean="0"/>
              <a:t>bandwidth</a:t>
            </a:r>
          </a:p>
          <a:p>
            <a:r>
              <a:rPr lang="en-US" dirty="0" smtClean="0"/>
              <a:t>Latency measurement:</a:t>
            </a:r>
          </a:p>
          <a:p>
            <a:pPr lvl="1"/>
            <a:r>
              <a:rPr lang="en-US" dirty="0" smtClean="0"/>
              <a:t> </a:t>
            </a:r>
          </a:p>
          <a:p>
            <a:pPr lvl="1"/>
            <a:r>
              <a:rPr lang="en-US" dirty="0" smtClean="0"/>
              <a:t>Affected by different components of the computer</a:t>
            </a:r>
          </a:p>
        </p:txBody>
      </p:sp>
      <p:sp>
        <p:nvSpPr>
          <p:cNvPr id="4" name="Date Placeholder 3"/>
          <p:cNvSpPr>
            <a:spLocks noGrp="1"/>
          </p:cNvSpPr>
          <p:nvPr>
            <p:ph type="dt" sz="half" idx="10"/>
          </p:nvPr>
        </p:nvSpPr>
        <p:spPr/>
        <p:txBody>
          <a:bodyPr/>
          <a:lstStyle/>
          <a:p>
            <a:r>
              <a:rPr lang="en-US" smtClean="0"/>
              <a:t>7/02/2012</a:t>
            </a:r>
            <a:endParaRPr lang="en-US"/>
          </a:p>
        </p:txBody>
      </p:sp>
      <p:sp>
        <p:nvSpPr>
          <p:cNvPr id="5" name="Footer Placeholder 4"/>
          <p:cNvSpPr>
            <a:spLocks noGrp="1"/>
          </p:cNvSpPr>
          <p:nvPr>
            <p:ph type="ftr" sz="quarter" idx="11"/>
          </p:nvPr>
        </p:nvSpPr>
        <p:spPr/>
        <p:txBody>
          <a:bodyPr/>
          <a:lstStyle/>
          <a:p>
            <a:r>
              <a:rPr lang="en-US" smtClean="0"/>
              <a:t>Summer 2012 --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46</a:t>
            </a:fld>
            <a:endParaRPr lang="en-US"/>
          </a:p>
        </p:txBody>
      </p:sp>
      <p:grpSp>
        <p:nvGrpSpPr>
          <p:cNvPr id="8" name="Group 13"/>
          <p:cNvGrpSpPr/>
          <p:nvPr/>
        </p:nvGrpSpPr>
        <p:grpSpPr>
          <a:xfrm>
            <a:off x="642259" y="1828800"/>
            <a:ext cx="8054262" cy="770712"/>
            <a:chOff x="642259" y="2155368"/>
            <a:chExt cx="8054262" cy="770712"/>
          </a:xfrm>
        </p:grpSpPr>
        <p:grpSp>
          <p:nvGrpSpPr>
            <p:cNvPr id="12" name="Group 31"/>
            <p:cNvGrpSpPr/>
            <p:nvPr/>
          </p:nvGrpSpPr>
          <p:grpSpPr>
            <a:xfrm>
              <a:off x="731520" y="2468880"/>
              <a:ext cx="7900416" cy="457200"/>
              <a:chOff x="914400" y="2468880"/>
              <a:chExt cx="7900416" cy="457200"/>
            </a:xfrm>
          </p:grpSpPr>
          <p:sp>
            <p:nvSpPr>
              <p:cNvPr id="16" name="Rectangle 15"/>
              <p:cNvSpPr/>
              <p:nvPr/>
            </p:nvSpPr>
            <p:spPr>
              <a:xfrm>
                <a:off x="914400" y="2468880"/>
                <a:ext cx="246888"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C000"/>
                    </a:solidFill>
                  </a:rPr>
                  <a:t>S</a:t>
                </a:r>
                <a:endParaRPr lang="en-US" sz="2800" b="1" dirty="0">
                  <a:solidFill>
                    <a:srgbClr val="FFC000"/>
                  </a:solidFill>
                </a:endParaRPr>
              </a:p>
            </p:txBody>
          </p:sp>
          <p:sp>
            <p:nvSpPr>
              <p:cNvPr id="17" name="Rectangle 16"/>
              <p:cNvSpPr/>
              <p:nvPr/>
            </p:nvSpPr>
            <p:spPr>
              <a:xfrm>
                <a:off x="1161288" y="2468880"/>
                <a:ext cx="1975104"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800" b="1" dirty="0" smtClean="0">
                    <a:solidFill>
                      <a:schemeClr val="accent1"/>
                    </a:solidFill>
                  </a:rPr>
                  <a:t>Exponent </a:t>
                </a:r>
                <a:r>
                  <a:rPr lang="en-US" sz="2800" dirty="0" smtClean="0">
                    <a:solidFill>
                      <a:schemeClr val="accent1"/>
                    </a:solidFill>
                  </a:rPr>
                  <a:t>(8)</a:t>
                </a:r>
                <a:endParaRPr lang="en-US" sz="2800" dirty="0">
                  <a:solidFill>
                    <a:schemeClr val="accent1"/>
                  </a:solidFill>
                </a:endParaRPr>
              </a:p>
            </p:txBody>
          </p:sp>
          <p:sp>
            <p:nvSpPr>
              <p:cNvPr id="18" name="Rectangle 17"/>
              <p:cNvSpPr/>
              <p:nvPr/>
            </p:nvSpPr>
            <p:spPr>
              <a:xfrm>
                <a:off x="3136392" y="2468880"/>
                <a:ext cx="5678424"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C0504D"/>
                    </a:solidFill>
                  </a:rPr>
                  <a:t>Significand</a:t>
                </a:r>
                <a:r>
                  <a:rPr lang="en-US" sz="2800" b="1" dirty="0" smtClean="0">
                    <a:solidFill>
                      <a:srgbClr val="C0504D"/>
                    </a:solidFill>
                  </a:rPr>
                  <a:t> </a:t>
                </a:r>
                <a:r>
                  <a:rPr lang="en-US" sz="2800" dirty="0" smtClean="0">
                    <a:solidFill>
                      <a:srgbClr val="C0504D"/>
                    </a:solidFill>
                  </a:rPr>
                  <a:t>(23)</a:t>
                </a:r>
                <a:endParaRPr lang="en-US" sz="2800" dirty="0">
                  <a:solidFill>
                    <a:srgbClr val="C0504D"/>
                  </a:solidFill>
                </a:endParaRPr>
              </a:p>
            </p:txBody>
          </p:sp>
        </p:grpSp>
        <p:sp>
          <p:nvSpPr>
            <p:cNvPr id="13" name="TextBox 12"/>
            <p:cNvSpPr txBox="1"/>
            <p:nvPr/>
          </p:nvSpPr>
          <p:spPr>
            <a:xfrm>
              <a:off x="642259" y="2155369"/>
              <a:ext cx="761747" cy="400110"/>
            </a:xfrm>
            <a:prstGeom prst="rect">
              <a:avLst/>
            </a:prstGeom>
            <a:noFill/>
          </p:spPr>
          <p:txBody>
            <a:bodyPr wrap="none" rtlCol="0">
              <a:spAutoFit/>
            </a:bodyPr>
            <a:lstStyle/>
            <a:p>
              <a:r>
                <a:rPr lang="en-US" sz="2000" dirty="0" smtClean="0"/>
                <a:t>31 30</a:t>
              </a:r>
              <a:endParaRPr lang="en-US" sz="2000" dirty="0"/>
            </a:p>
          </p:txBody>
        </p:sp>
        <p:sp>
          <p:nvSpPr>
            <p:cNvPr id="14" name="TextBox 13"/>
            <p:cNvSpPr txBox="1"/>
            <p:nvPr/>
          </p:nvSpPr>
          <p:spPr>
            <a:xfrm>
              <a:off x="2590801" y="2155368"/>
              <a:ext cx="761747" cy="400110"/>
            </a:xfrm>
            <a:prstGeom prst="rect">
              <a:avLst/>
            </a:prstGeom>
            <a:noFill/>
          </p:spPr>
          <p:txBody>
            <a:bodyPr wrap="none" rtlCol="0">
              <a:spAutoFit/>
            </a:bodyPr>
            <a:lstStyle/>
            <a:p>
              <a:r>
                <a:rPr lang="en-US" sz="2000" dirty="0" smtClean="0"/>
                <a:t>23 22</a:t>
              </a:r>
              <a:endParaRPr lang="en-US" sz="2000" dirty="0"/>
            </a:p>
          </p:txBody>
        </p:sp>
        <p:sp>
          <p:nvSpPr>
            <p:cNvPr id="15" name="TextBox 14"/>
            <p:cNvSpPr txBox="1"/>
            <p:nvPr/>
          </p:nvSpPr>
          <p:spPr>
            <a:xfrm>
              <a:off x="8382011" y="2161902"/>
              <a:ext cx="314510" cy="400110"/>
            </a:xfrm>
            <a:prstGeom prst="rect">
              <a:avLst/>
            </a:prstGeom>
            <a:noFill/>
          </p:spPr>
          <p:txBody>
            <a:bodyPr wrap="none" rtlCol="0">
              <a:spAutoFit/>
            </a:bodyPr>
            <a:lstStyle/>
            <a:p>
              <a:r>
                <a:rPr lang="en-US" sz="2000" dirty="0" smtClean="0"/>
                <a:t>0</a:t>
              </a:r>
              <a:endParaRPr lang="en-US" sz="2000" dirty="0"/>
            </a:p>
          </p:txBody>
        </p:sp>
      </p:grpSp>
      <p:grpSp>
        <p:nvGrpSpPr>
          <p:cNvPr id="19" name="Group 18"/>
          <p:cNvGrpSpPr/>
          <p:nvPr/>
        </p:nvGrpSpPr>
        <p:grpSpPr>
          <a:xfrm>
            <a:off x="1280160" y="5429798"/>
            <a:ext cx="7692390" cy="476250"/>
            <a:chOff x="457200" y="3200400"/>
            <a:chExt cx="7692390" cy="476250"/>
          </a:xfrm>
        </p:grpSpPr>
        <p:pic>
          <p:nvPicPr>
            <p:cNvPr id="20" name="Picture 1"/>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457200" y="3200400"/>
              <a:ext cx="4133850" cy="476250"/>
            </a:xfrm>
            <a:prstGeom prst="rect">
              <a:avLst/>
            </a:prstGeom>
            <a:noFill/>
          </p:spPr>
        </p:pic>
        <p:pic>
          <p:nvPicPr>
            <p:cNvPr id="21"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4663440" y="3200400"/>
              <a:ext cx="3486150" cy="476250"/>
            </a:xfrm>
            <a:prstGeom prst="rect">
              <a:avLst/>
            </a:prstGeom>
            <a:noFill/>
          </p:spPr>
        </p:pic>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03120"/>
            <a:ext cx="8229600" cy="4114800"/>
          </a:xfrm>
        </p:spPr>
        <p:txBody>
          <a:bodyPr/>
          <a:lstStyle/>
          <a:p>
            <a:pPr marL="0" indent="0">
              <a:buNone/>
            </a:pPr>
            <a:r>
              <a:rPr lang="en-US" dirty="0" smtClean="0">
                <a:solidFill>
                  <a:srgbClr val="FF0000"/>
                </a:solidFill>
              </a:rPr>
              <a:t>You are responsible for the material contained on the following slides</a:t>
            </a:r>
            <a:r>
              <a:rPr lang="en-US" dirty="0" smtClean="0"/>
              <a:t>, though we may not have enough time to get to them in lecture.</a:t>
            </a:r>
          </a:p>
          <a:p>
            <a:pPr marL="0" indent="0">
              <a:buNone/>
            </a:pPr>
            <a:r>
              <a:rPr lang="en-US" dirty="0" smtClean="0"/>
              <a:t>They have been prepared in a way that should be easily readable and the material will be touched upon in the following lecture.</a:t>
            </a:r>
            <a:endParaRPr lang="en-US" dirty="0"/>
          </a:p>
        </p:txBody>
      </p:sp>
      <p:sp>
        <p:nvSpPr>
          <p:cNvPr id="4" name="Date Placeholder 3"/>
          <p:cNvSpPr>
            <a:spLocks noGrp="1"/>
          </p:cNvSpPr>
          <p:nvPr>
            <p:ph type="dt" sz="half" idx="10"/>
          </p:nvPr>
        </p:nvSpPr>
        <p:spPr/>
        <p:txBody>
          <a:bodyPr/>
          <a:lstStyle/>
          <a:p>
            <a:r>
              <a:rPr lang="en-US" smtClean="0"/>
              <a:t>7/02/2012</a:t>
            </a:r>
            <a:endParaRPr lang="en-US"/>
          </a:p>
        </p:txBody>
      </p:sp>
      <p:sp>
        <p:nvSpPr>
          <p:cNvPr id="5" name="Footer Placeholder 4"/>
          <p:cNvSpPr>
            <a:spLocks noGrp="1"/>
          </p:cNvSpPr>
          <p:nvPr>
            <p:ph type="ftr" sz="quarter" idx="11"/>
          </p:nvPr>
        </p:nvSpPr>
        <p:spPr/>
        <p:txBody>
          <a:bodyPr/>
          <a:lstStyle/>
          <a:p>
            <a:r>
              <a:rPr lang="en-US" smtClean="0"/>
              <a:t>Summer 2012 --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47</a:t>
            </a:fld>
            <a:endParaRPr lang="en-US"/>
          </a:p>
        </p:txBody>
      </p:sp>
      <p:sp>
        <p:nvSpPr>
          <p:cNvPr id="7" name="Rectangle 6"/>
          <p:cNvSpPr/>
          <p:nvPr/>
        </p:nvSpPr>
        <p:spPr>
          <a:xfrm>
            <a:off x="0" y="457200"/>
            <a:ext cx="9144000" cy="1828800"/>
          </a:xfrm>
          <a:prstGeom prst="rect">
            <a:avLst/>
          </a:prstGeom>
          <a:noFill/>
        </p:spPr>
        <p:txBody>
          <a:bodyPr wrap="none" lIns="91440" tIns="45720" rIns="91440" bIns="45720">
            <a:spAutoFit/>
          </a:bodyPr>
          <a:lstStyle/>
          <a:p>
            <a:pPr algn="ctr"/>
            <a:r>
              <a:rPr lang="en-US" sz="108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BONUS SLIDES</a:t>
            </a:r>
            <a:endParaRPr lang="en-US" sz="108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23765352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62" name="Rectangle 2"/>
          <p:cNvSpPr>
            <a:spLocks noGrp="1" noChangeArrowheads="1"/>
          </p:cNvSpPr>
          <p:nvPr>
            <p:ph type="title"/>
          </p:nvPr>
        </p:nvSpPr>
        <p:spPr>
          <a:xfrm>
            <a:off x="457200" y="274320"/>
            <a:ext cx="8229600" cy="1143000"/>
          </a:xfrm>
        </p:spPr>
        <p:txBody>
          <a:bodyPr>
            <a:normAutofit/>
          </a:bodyPr>
          <a:lstStyle/>
          <a:p>
            <a:r>
              <a:rPr lang="en-US" dirty="0">
                <a:solidFill>
                  <a:schemeClr val="accent1"/>
                </a:solidFill>
              </a:rPr>
              <a:t>Precision and Accuracy</a:t>
            </a:r>
          </a:p>
        </p:txBody>
      </p:sp>
      <p:sp>
        <p:nvSpPr>
          <p:cNvPr id="2191363" name="Rectangle 3"/>
          <p:cNvSpPr>
            <a:spLocks noGrp="1" noChangeArrowheads="1"/>
          </p:cNvSpPr>
          <p:nvPr>
            <p:ph type="body" idx="1"/>
          </p:nvPr>
        </p:nvSpPr>
        <p:spPr>
          <a:xfrm>
            <a:off x="457200" y="1600199"/>
            <a:ext cx="8229600" cy="4937760"/>
          </a:xfrm>
        </p:spPr>
        <p:txBody>
          <a:bodyPr>
            <a:normAutofit/>
          </a:bodyPr>
          <a:lstStyle/>
          <a:p>
            <a:pPr>
              <a:buFont typeface="Times" charset="0"/>
              <a:buNone/>
            </a:pPr>
            <a:r>
              <a:rPr lang="en-US" sz="2800" b="1" dirty="0">
                <a:solidFill>
                  <a:schemeClr val="accent2"/>
                </a:solidFill>
              </a:rPr>
              <a:t>Precision</a:t>
            </a:r>
            <a:r>
              <a:rPr lang="en-US" sz="2800" dirty="0"/>
              <a:t> is a count of the </a:t>
            </a:r>
            <a:r>
              <a:rPr lang="en-US" sz="2800" dirty="0" smtClean="0"/>
              <a:t>number of </a:t>
            </a:r>
            <a:r>
              <a:rPr lang="en-US" sz="2800" dirty="0"/>
              <a:t>bits in a computer word used to represent a </a:t>
            </a:r>
            <a:r>
              <a:rPr lang="en-US" sz="2800" dirty="0" smtClean="0"/>
              <a:t>value</a:t>
            </a:r>
            <a:endParaRPr lang="en-US" sz="2800" dirty="0"/>
          </a:p>
          <a:p>
            <a:pPr>
              <a:buFont typeface="Times" charset="0"/>
              <a:buNone/>
            </a:pPr>
            <a:r>
              <a:rPr lang="en-US" sz="2800" b="1" dirty="0">
                <a:solidFill>
                  <a:schemeClr val="accent1"/>
                </a:solidFill>
              </a:rPr>
              <a:t>Accuracy</a:t>
            </a:r>
            <a:r>
              <a:rPr lang="en-US" sz="2800" dirty="0"/>
              <a:t> is a measure of the difference between the </a:t>
            </a:r>
            <a:r>
              <a:rPr lang="en-US" sz="2800" i="1" dirty="0"/>
              <a:t>actual value of a number</a:t>
            </a:r>
            <a:r>
              <a:rPr lang="en-US" sz="2800" dirty="0"/>
              <a:t> and its computer </a:t>
            </a:r>
            <a:r>
              <a:rPr lang="en-US" sz="2800" dirty="0" smtClean="0"/>
              <a:t>representation</a:t>
            </a:r>
          </a:p>
          <a:p>
            <a:pPr>
              <a:spcBef>
                <a:spcPts val="3000"/>
              </a:spcBef>
            </a:pPr>
            <a:r>
              <a:rPr lang="en-US" sz="2400" i="1" dirty="0" smtClean="0"/>
              <a:t>High precision permits high accuracy but doesn’t guarantee it.  It is possible to have high precision but low accuracy.</a:t>
            </a:r>
          </a:p>
          <a:p>
            <a:r>
              <a:rPr lang="en-US" sz="2400" b="1" dirty="0" smtClean="0"/>
              <a:t>Example:</a:t>
            </a:r>
            <a:r>
              <a:rPr lang="en-US" sz="2400" i="1" dirty="0" smtClean="0"/>
              <a:t>	</a:t>
            </a:r>
            <a:r>
              <a:rPr lang="en-US" sz="2400" dirty="0" smtClean="0">
                <a:latin typeface="Courier New" charset="0"/>
              </a:rPr>
              <a:t>float pi = 3.14;</a:t>
            </a:r>
            <a:endParaRPr lang="en-US" sz="2400" dirty="0" smtClean="0"/>
          </a:p>
          <a:p>
            <a:pPr lvl="1"/>
            <a:r>
              <a:rPr lang="en-US" sz="2000" dirty="0" smtClean="0">
                <a:latin typeface="Courier New" pitchFamily="49" charset="0"/>
                <a:cs typeface="Courier New" pitchFamily="49" charset="0"/>
              </a:rPr>
              <a:t>pi</a:t>
            </a:r>
            <a:r>
              <a:rPr lang="en-US" sz="2000" dirty="0" smtClean="0"/>
              <a:t> will be represented using all 24 bits of the </a:t>
            </a:r>
            <a:r>
              <a:rPr lang="en-US" sz="2000" dirty="0" err="1" smtClean="0"/>
              <a:t>significand</a:t>
            </a:r>
            <a:r>
              <a:rPr lang="en-US" sz="2000" dirty="0" smtClean="0"/>
              <a:t> (highly precise), but is only an approximation (not accurate)</a:t>
            </a:r>
            <a:endParaRPr lang="en-US" sz="2000" dirty="0" smtClean="0">
              <a:latin typeface="Courier New" charset="0"/>
            </a:endParaRPr>
          </a:p>
          <a:p>
            <a:endParaRPr lang="en-US" sz="2800" i="1" dirty="0" smtClean="0"/>
          </a:p>
          <a:p>
            <a:pPr>
              <a:buFont typeface="Times" charset="0"/>
              <a:buNone/>
            </a:pPr>
            <a:endParaRPr lang="en-US" sz="2800" dirty="0"/>
          </a:p>
        </p:txBody>
      </p:sp>
      <p:sp>
        <p:nvSpPr>
          <p:cNvPr id="2191364" name="Text Box 4"/>
          <p:cNvSpPr txBox="1">
            <a:spLocks noChangeArrowheads="1"/>
          </p:cNvSpPr>
          <p:nvPr/>
        </p:nvSpPr>
        <p:spPr bwMode="auto">
          <a:xfrm>
            <a:off x="2206801" y="1005840"/>
            <a:ext cx="4730398" cy="523220"/>
          </a:xfrm>
          <a:prstGeom prst="rect">
            <a:avLst/>
          </a:prstGeom>
          <a:noFill/>
          <a:ln w="12700">
            <a:noFill/>
            <a:miter lim="800000"/>
            <a:headEnd/>
            <a:tailEnd/>
          </a:ln>
          <a:effectLst/>
        </p:spPr>
        <p:txBody>
          <a:bodyPr wrap="none">
            <a:prstTxWarp prst="textNoShape">
              <a:avLst/>
            </a:prstTxWarp>
            <a:spAutoFit/>
          </a:bodyPr>
          <a:lstStyle/>
          <a:p>
            <a:pPr algn="ctr"/>
            <a:r>
              <a:rPr lang="en-US" sz="2800" i="1" dirty="0"/>
              <a:t>Don’t confuse these two terms!</a:t>
            </a:r>
          </a:p>
        </p:txBody>
      </p:sp>
      <p:sp>
        <p:nvSpPr>
          <p:cNvPr id="5" name="Date Placeholder 4"/>
          <p:cNvSpPr>
            <a:spLocks noGrp="1"/>
          </p:cNvSpPr>
          <p:nvPr>
            <p:ph type="dt" sz="half" idx="10"/>
          </p:nvPr>
        </p:nvSpPr>
        <p:spPr/>
        <p:txBody>
          <a:bodyPr/>
          <a:lstStyle/>
          <a:p>
            <a:r>
              <a:rPr lang="en-US" smtClean="0"/>
              <a:t>7/02/2012</a:t>
            </a:r>
            <a:endParaRPr lang="en-US"/>
          </a:p>
        </p:txBody>
      </p:sp>
      <p:sp>
        <p:nvSpPr>
          <p:cNvPr id="6" name="Slide Number Placeholder 5"/>
          <p:cNvSpPr>
            <a:spLocks noGrp="1"/>
          </p:cNvSpPr>
          <p:nvPr>
            <p:ph type="sldNum" sz="quarter" idx="12"/>
          </p:nvPr>
        </p:nvSpPr>
        <p:spPr/>
        <p:txBody>
          <a:bodyPr/>
          <a:lstStyle/>
          <a:p>
            <a:fld id="{3CC63E4C-4642-794D-A2FD-70F6B81535F5}" type="slidenum">
              <a:rPr lang="en-US" smtClean="0"/>
              <a:pPr/>
              <a:t>48</a:t>
            </a:fld>
            <a:endParaRPr lang="en-US"/>
          </a:p>
        </p:txBody>
      </p:sp>
      <p:sp>
        <p:nvSpPr>
          <p:cNvPr id="7" name="Footer Placeholder 6"/>
          <p:cNvSpPr>
            <a:spLocks noGrp="1"/>
          </p:cNvSpPr>
          <p:nvPr>
            <p:ph type="ftr" sz="quarter" idx="11"/>
          </p:nvPr>
        </p:nvSpPr>
        <p:spPr/>
        <p:txBody>
          <a:bodyPr/>
          <a:lstStyle/>
          <a:p>
            <a:r>
              <a:rPr lang="en-US" smtClean="0"/>
              <a:t>Summer 2012 -- Lecture #9</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91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363"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541712" y="666404"/>
            <a:ext cx="8229600" cy="838200"/>
          </a:xfrm>
        </p:spPr>
        <p:txBody>
          <a:bodyPr wrap="square" lIns="91440" tIns="45720" rIns="91440" bIns="45720" numCol="1" anchorCtr="0" compatLnSpc="1">
            <a:prstTxWarp prst="textNoShape">
              <a:avLst/>
            </a:prstTxWarp>
            <a:normAutofit fontScale="90000"/>
          </a:bodyPr>
          <a:lstStyle/>
          <a:p>
            <a:pPr eaLnBrk="1" hangingPunct="1"/>
            <a:r>
              <a:rPr lang="en-US" dirty="0" smtClean="0">
                <a:solidFill>
                  <a:schemeClr val="accent1"/>
                </a:solidFill>
                <a:latin typeface="18 VAG Rounded Bold   07390" charset="0"/>
                <a:ea typeface="ＭＳ Ｐゴシック" pitchFamily="34" charset="-128"/>
              </a:rPr>
              <a:t>“Father” of the Floating Point Standard</a:t>
            </a:r>
          </a:p>
        </p:txBody>
      </p:sp>
      <p:sp>
        <p:nvSpPr>
          <p:cNvPr id="57347" name="Rectangle 3"/>
          <p:cNvSpPr>
            <a:spLocks noGrp="1" noChangeArrowheads="1"/>
          </p:cNvSpPr>
          <p:nvPr>
            <p:ph type="body" sz="half" idx="1"/>
          </p:nvPr>
        </p:nvSpPr>
        <p:spPr>
          <a:xfrm>
            <a:off x="414250" y="1824644"/>
            <a:ext cx="4914900" cy="1955800"/>
          </a:xfrm>
        </p:spPr>
        <p:txBody>
          <a:bodyPr/>
          <a:lstStyle/>
          <a:p>
            <a:pPr algn="ctr" eaLnBrk="1" hangingPunct="1">
              <a:buFont typeface="Times" charset="0"/>
              <a:buNone/>
            </a:pPr>
            <a:r>
              <a:rPr lang="en-US" sz="4000" dirty="0" smtClean="0">
                <a:latin typeface="Times-Roman" charset="0"/>
                <a:ea typeface="ＭＳ Ｐゴシック" pitchFamily="34" charset="-128"/>
              </a:rPr>
              <a:t>IEEE Standard 754 for Binary Floating-Point Arithmetic.</a:t>
            </a:r>
            <a:endParaRPr lang="en-US" sz="2800" dirty="0" smtClean="0">
              <a:latin typeface="Courier" charset="0"/>
              <a:ea typeface="ＭＳ Ｐゴシック" pitchFamily="34" charset="-128"/>
            </a:endParaRPr>
          </a:p>
        </p:txBody>
      </p:sp>
      <p:sp>
        <p:nvSpPr>
          <p:cNvPr id="57348" name="Rectangle 4"/>
          <p:cNvSpPr>
            <a:spLocks noChangeArrowheads="1"/>
          </p:cNvSpPr>
          <p:nvPr/>
        </p:nvSpPr>
        <p:spPr bwMode="auto">
          <a:xfrm>
            <a:off x="25400" y="6100157"/>
            <a:ext cx="9118600" cy="336550"/>
          </a:xfrm>
          <a:prstGeom prst="rect">
            <a:avLst/>
          </a:prstGeom>
          <a:noFill/>
          <a:ln w="12700">
            <a:noFill/>
            <a:miter lim="800000"/>
            <a:headEnd/>
            <a:tailEnd/>
          </a:ln>
        </p:spPr>
        <p:txBody>
          <a:bodyPr>
            <a:spAutoFit/>
          </a:bodyPr>
          <a:lstStyle/>
          <a:p>
            <a:pPr algn="ctr">
              <a:lnSpc>
                <a:spcPct val="75000"/>
              </a:lnSpc>
              <a:spcBef>
                <a:spcPct val="65000"/>
              </a:spcBef>
              <a:buSzPct val="100000"/>
            </a:pPr>
            <a:r>
              <a:rPr lang="en-US" sz="2000" b="1">
                <a:solidFill>
                  <a:schemeClr val="tx1"/>
                </a:solidFill>
                <a:latin typeface="Courier New" pitchFamily="49" charset="0"/>
              </a:rPr>
              <a:t>www.cs.berkeley.edu/~wkahan/ieee754status/754story.html</a:t>
            </a:r>
          </a:p>
        </p:txBody>
      </p:sp>
      <p:sp>
        <p:nvSpPr>
          <p:cNvPr id="57349" name="Rectangle 6"/>
          <p:cNvSpPr>
            <a:spLocks noChangeArrowheads="1"/>
          </p:cNvSpPr>
          <p:nvPr/>
        </p:nvSpPr>
        <p:spPr bwMode="auto">
          <a:xfrm>
            <a:off x="5733703" y="4914208"/>
            <a:ext cx="2781300" cy="431800"/>
          </a:xfrm>
          <a:prstGeom prst="rect">
            <a:avLst/>
          </a:prstGeom>
          <a:noFill/>
          <a:ln w="12700">
            <a:noFill/>
            <a:miter lim="800000"/>
            <a:headEnd/>
            <a:tailEnd/>
          </a:ln>
        </p:spPr>
        <p:txBody>
          <a:bodyPr lIns="63500" tIns="25400" rIns="63500" bIns="25400">
            <a:spAutoFit/>
          </a:bodyPr>
          <a:lstStyle/>
          <a:p>
            <a:pPr marL="203200" indent="-203200" algn="ctr">
              <a:lnSpc>
                <a:spcPct val="75000"/>
              </a:lnSpc>
              <a:spcBef>
                <a:spcPct val="65000"/>
              </a:spcBef>
              <a:buSzPct val="100000"/>
              <a:buFont typeface="Times" charset="0"/>
              <a:buNone/>
            </a:pPr>
            <a:r>
              <a:rPr lang="en-US" sz="3200" b="1">
                <a:solidFill>
                  <a:schemeClr val="tx1"/>
                </a:solidFill>
                <a:latin typeface="Times-Roman" charset="0"/>
              </a:rPr>
              <a:t>Prof. Kahan</a:t>
            </a:r>
            <a:endParaRPr lang="en-US" sz="2000">
              <a:solidFill>
                <a:schemeClr val="tx1"/>
              </a:solidFill>
              <a:latin typeface="Courier" charset="0"/>
            </a:endParaRPr>
          </a:p>
        </p:txBody>
      </p:sp>
      <p:grpSp>
        <p:nvGrpSpPr>
          <p:cNvPr id="2" name="Group 7"/>
          <p:cNvGrpSpPr>
            <a:grpSpLocks/>
          </p:cNvGrpSpPr>
          <p:nvPr/>
        </p:nvGrpSpPr>
        <p:grpSpPr bwMode="auto">
          <a:xfrm>
            <a:off x="541712" y="4095404"/>
            <a:ext cx="4572000" cy="1644650"/>
            <a:chOff x="336" y="2208"/>
            <a:chExt cx="2880" cy="1036"/>
          </a:xfrm>
        </p:grpSpPr>
        <p:sp>
          <p:nvSpPr>
            <p:cNvPr id="57352" name="AutoShape 8"/>
            <p:cNvSpPr>
              <a:spLocks noChangeArrowheads="1"/>
            </p:cNvSpPr>
            <p:nvPr/>
          </p:nvSpPr>
          <p:spPr bwMode="auto">
            <a:xfrm>
              <a:off x="336" y="2208"/>
              <a:ext cx="2880" cy="1036"/>
            </a:xfrm>
            <a:prstGeom prst="ribbon2">
              <a:avLst>
                <a:gd name="adj1" fmla="val 16023"/>
                <a:gd name="adj2" fmla="val 75000"/>
              </a:avLst>
            </a:prstGeom>
            <a:noFill/>
            <a:ln w="76200">
              <a:solidFill>
                <a:schemeClr val="accent2"/>
              </a:solidFill>
              <a:round/>
              <a:headEnd/>
              <a:tailEnd/>
            </a:ln>
          </p:spPr>
          <p:txBody>
            <a:bodyPr wrap="none" anchor="ctr"/>
            <a:lstStyle/>
            <a:p>
              <a:pPr algn="ctr"/>
              <a:endParaRPr lang="en-AU" sz="2000">
                <a:solidFill>
                  <a:schemeClr val="accent2"/>
                </a:solidFill>
              </a:endParaRPr>
            </a:p>
          </p:txBody>
        </p:sp>
        <p:sp>
          <p:nvSpPr>
            <p:cNvPr id="57353" name="Rectangle 9"/>
            <p:cNvSpPr>
              <a:spLocks noChangeArrowheads="1"/>
            </p:cNvSpPr>
            <p:nvPr/>
          </p:nvSpPr>
          <p:spPr bwMode="auto">
            <a:xfrm>
              <a:off x="744" y="2272"/>
              <a:ext cx="2040" cy="752"/>
            </a:xfrm>
            <a:prstGeom prst="rect">
              <a:avLst/>
            </a:prstGeom>
            <a:noFill/>
            <a:ln w="12700">
              <a:noFill/>
              <a:miter lim="800000"/>
              <a:headEnd/>
              <a:tailEnd/>
            </a:ln>
          </p:spPr>
          <p:txBody>
            <a:bodyPr lIns="63500" tIns="25400" rIns="63500" bIns="25400">
              <a:spAutoFit/>
            </a:bodyPr>
            <a:lstStyle/>
            <a:p>
              <a:pPr marL="203200" indent="-203200" algn="ctr">
                <a:lnSpc>
                  <a:spcPct val="75000"/>
                </a:lnSpc>
                <a:spcBef>
                  <a:spcPct val="65000"/>
                </a:spcBef>
                <a:buSzPct val="100000"/>
                <a:buFont typeface="Times" charset="0"/>
                <a:buNone/>
              </a:pPr>
              <a:r>
                <a:rPr lang="en-US" sz="3200" b="1">
                  <a:latin typeface="Times-Roman" charset="0"/>
                </a:rPr>
                <a:t>1989</a:t>
              </a:r>
              <a:br>
                <a:rPr lang="en-US" sz="3200" b="1">
                  <a:latin typeface="Times-Roman" charset="0"/>
                </a:rPr>
              </a:br>
              <a:r>
                <a:rPr lang="en-US" sz="3200" b="1">
                  <a:latin typeface="Times-Roman" charset="0"/>
                </a:rPr>
                <a:t>ACM Turing</a:t>
              </a:r>
              <a:br>
                <a:rPr lang="en-US" sz="3200" b="1">
                  <a:latin typeface="Times-Roman" charset="0"/>
                </a:rPr>
              </a:br>
              <a:r>
                <a:rPr lang="en-US" sz="3200" b="1">
                  <a:latin typeface="Times-Roman" charset="0"/>
                </a:rPr>
                <a:t>Award Winner!</a:t>
              </a:r>
              <a:endParaRPr lang="en-US" sz="2000">
                <a:latin typeface="Courier" charset="0"/>
              </a:endParaRPr>
            </a:p>
          </p:txBody>
        </p:sp>
      </p:grpSp>
      <p:pic>
        <p:nvPicPr>
          <p:cNvPr id="10" name="Picture 10" descr="kahan"/>
          <p:cNvPicPr>
            <a:picLocks noChangeAspect="1" noChangeArrowheads="1"/>
          </p:cNvPicPr>
          <p:nvPr/>
        </p:nvPicPr>
        <p:blipFill>
          <a:blip r:embed="rId3"/>
          <a:srcRect/>
          <a:stretch>
            <a:fillRect/>
          </a:stretch>
        </p:blipFill>
        <p:spPr bwMode="auto">
          <a:xfrm>
            <a:off x="6106885" y="1988458"/>
            <a:ext cx="2014538"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845CF6B1-C410-DE41-99C1-A52DCD7C2094}" type="slidenum">
              <a:rPr lang="en-US" smtClean="0"/>
              <a:pPr>
                <a:defRPr/>
              </a:pPr>
              <a:t>5</a:t>
            </a:fld>
            <a:endParaRPr lang="en-US" dirty="0"/>
          </a:p>
        </p:txBody>
      </p:sp>
      <p:sp>
        <p:nvSpPr>
          <p:cNvPr id="3" name="TextBox 12"/>
          <p:cNvSpPr txBox="1">
            <a:spLocks noChangeArrowheads="1"/>
          </p:cNvSpPr>
          <p:nvPr/>
        </p:nvSpPr>
        <p:spPr bwMode="auto">
          <a:xfrm>
            <a:off x="685800" y="457200"/>
            <a:ext cx="7315200" cy="2985433"/>
          </a:xfrm>
          <a:prstGeom prst="rect">
            <a:avLst/>
          </a:prstGeom>
          <a:noFill/>
          <a:ln w="9525">
            <a:noFill/>
            <a:miter lim="800000"/>
            <a:headEnd/>
            <a:tailEnd/>
          </a:ln>
        </p:spPr>
        <p:txBody>
          <a:bodyPr>
            <a:prstTxWarp prst="textNoShape">
              <a:avLst/>
            </a:prstTxWarp>
            <a:spAutoFit/>
          </a:bodyPr>
          <a:lstStyle/>
          <a:p>
            <a:r>
              <a:rPr lang="en-US" sz="2800" b="1" dirty="0" smtClean="0"/>
              <a:t>Discuss with Neighbors:</a:t>
            </a:r>
            <a:r>
              <a:rPr lang="en-US" sz="2800" dirty="0" smtClean="0"/>
              <a:t>  </a:t>
            </a:r>
            <a:br>
              <a:rPr lang="en-US" sz="2800" dirty="0" smtClean="0"/>
            </a:br>
            <a:r>
              <a:rPr lang="en-US" sz="2800" dirty="0" smtClean="0"/>
              <a:t>(previous midterm question)  </a:t>
            </a:r>
            <a:endParaRPr lang="en-US" sz="2800" dirty="0"/>
          </a:p>
          <a:p>
            <a:pPr>
              <a:spcBef>
                <a:spcPts val="1200"/>
              </a:spcBef>
            </a:pPr>
            <a:r>
              <a:rPr lang="en-US" sz="2800" dirty="0" smtClean="0"/>
              <a:t>In one word each, name the most common producer and consumer of the following items.</a:t>
            </a:r>
          </a:p>
          <a:p>
            <a:pPr>
              <a:spcBef>
                <a:spcPts val="1200"/>
              </a:spcBef>
            </a:pPr>
            <a:r>
              <a:rPr lang="en-US" sz="2800" b="1" dirty="0" smtClean="0"/>
              <a:t>Choose from:</a:t>
            </a:r>
            <a:r>
              <a:rPr lang="en-US" sz="2800" dirty="0" smtClean="0"/>
              <a:t>  Linker, Loader, Compiler, Assembler, Programmer</a:t>
            </a:r>
          </a:p>
        </p:txBody>
      </p:sp>
      <p:graphicFrame>
        <p:nvGraphicFramePr>
          <p:cNvPr id="4" name="Table 3"/>
          <p:cNvGraphicFramePr>
            <a:graphicFrameLocks noGrp="1"/>
          </p:cNvGraphicFramePr>
          <p:nvPr/>
        </p:nvGraphicFramePr>
        <p:xfrm>
          <a:off x="457199" y="3931920"/>
          <a:ext cx="8235108" cy="1879600"/>
        </p:xfrm>
        <a:graphic>
          <a:graphicData uri="http://schemas.openxmlformats.org/drawingml/2006/table">
            <a:tbl>
              <a:tblPr firstRow="1" bandRow="1">
                <a:tableStyleId>{5C22544A-7EE6-4342-B048-85BDC9FD1C3A}</a:tableStyleId>
              </a:tblPr>
              <a:tblGrid>
                <a:gridCol w="3519890"/>
                <a:gridCol w="2368627"/>
                <a:gridCol w="2346591"/>
              </a:tblGrid>
              <a:tr h="370840">
                <a:tc>
                  <a:txBody>
                    <a:bodyPr/>
                    <a:lstStyle/>
                    <a:p>
                      <a:r>
                        <a:rPr lang="en-US" sz="2000" dirty="0" smtClean="0"/>
                        <a:t>(item)</a:t>
                      </a:r>
                      <a:endParaRPr lang="en-US" sz="2000" dirty="0"/>
                    </a:p>
                  </a:txBody>
                  <a:tcPr/>
                </a:tc>
                <a:tc>
                  <a:txBody>
                    <a:bodyPr/>
                    <a:lstStyle/>
                    <a:p>
                      <a:r>
                        <a:rPr lang="en-US" sz="2000" dirty="0" smtClean="0"/>
                        <a:t>This is the output of:</a:t>
                      </a:r>
                      <a:endParaRPr lang="en-US" sz="2000" dirty="0"/>
                    </a:p>
                  </a:txBody>
                  <a:tcPr/>
                </a:tc>
                <a:tc>
                  <a:txBody>
                    <a:bodyPr/>
                    <a:lstStyle/>
                    <a:p>
                      <a:r>
                        <a:rPr lang="en-US" sz="2000" dirty="0" smtClean="0"/>
                        <a:t>This is the input to:</a:t>
                      </a:r>
                      <a:endParaRPr lang="en-US" sz="2000" dirty="0"/>
                    </a:p>
                  </a:txBody>
                  <a:tcPr/>
                </a:tc>
              </a:tr>
              <a:tr h="370840">
                <a:tc>
                  <a:txBody>
                    <a:bodyPr/>
                    <a:lstStyle/>
                    <a:p>
                      <a:r>
                        <a:rPr lang="en-US" dirty="0" err="1" smtClean="0">
                          <a:latin typeface="Courier New" pitchFamily="49" charset="0"/>
                          <a:cs typeface="Courier New" pitchFamily="49" charset="0"/>
                        </a:rPr>
                        <a:t>bne</a:t>
                      </a:r>
                      <a:r>
                        <a:rPr lang="en-US" dirty="0" smtClean="0">
                          <a:latin typeface="Courier New" pitchFamily="49" charset="0"/>
                          <a:cs typeface="Courier New" pitchFamily="49" charset="0"/>
                        </a:rPr>
                        <a:t> $t0,$s0,done</a:t>
                      </a:r>
                      <a:endParaRPr lang="en-US" dirty="0">
                        <a:latin typeface="Courier New" pitchFamily="49" charset="0"/>
                        <a:cs typeface="Courier New" pitchFamily="49" charset="0"/>
                      </a:endParaRPr>
                    </a:p>
                  </a:txBody>
                  <a:tcPr/>
                </a:tc>
                <a:tc>
                  <a:txBody>
                    <a:bodyPr/>
                    <a:lstStyle/>
                    <a:p>
                      <a:r>
                        <a:rPr lang="en-US" dirty="0" smtClean="0">
                          <a:solidFill>
                            <a:srgbClr val="FF0000"/>
                          </a:solidFill>
                        </a:rPr>
                        <a:t>Compiler</a:t>
                      </a:r>
                      <a:endParaRPr lang="en-US" dirty="0">
                        <a:solidFill>
                          <a:srgbClr val="FF0000"/>
                        </a:solidFill>
                      </a:endParaRPr>
                    </a:p>
                  </a:txBody>
                  <a:tcPr/>
                </a:tc>
                <a:tc>
                  <a:txBody>
                    <a:bodyPr/>
                    <a:lstStyle/>
                    <a:p>
                      <a:r>
                        <a:rPr lang="en-US" dirty="0" smtClean="0">
                          <a:solidFill>
                            <a:srgbClr val="FF0000"/>
                          </a:solidFill>
                        </a:rPr>
                        <a:t>Assembler</a:t>
                      </a:r>
                      <a:endParaRPr lang="en-US" dirty="0">
                        <a:solidFill>
                          <a:srgbClr val="FF0000"/>
                        </a:solidFill>
                      </a:endParaRPr>
                    </a:p>
                  </a:txBody>
                  <a:tcPr/>
                </a:tc>
              </a:tr>
              <a:tr h="370840">
                <a:tc>
                  <a:txBody>
                    <a:bodyPr/>
                    <a:lstStyle/>
                    <a:p>
                      <a:r>
                        <a:rPr lang="en-US" dirty="0" smtClean="0">
                          <a:latin typeface="Courier New" pitchFamily="49" charset="0"/>
                          <a:cs typeface="Courier New" pitchFamily="49" charset="0"/>
                        </a:rPr>
                        <a:t>char *s = “hello world”;</a:t>
                      </a:r>
                      <a:endParaRPr lang="en-US" dirty="0">
                        <a:latin typeface="Courier New" pitchFamily="49" charset="0"/>
                        <a:cs typeface="Courier New" pitchFamily="49" charset="0"/>
                      </a:endParaRPr>
                    </a:p>
                  </a:txBody>
                  <a:tcPr/>
                </a:tc>
                <a:tc>
                  <a:txBody>
                    <a:bodyPr/>
                    <a:lstStyle/>
                    <a:p>
                      <a:r>
                        <a:rPr lang="en-US" dirty="0" smtClean="0">
                          <a:solidFill>
                            <a:srgbClr val="FF0000"/>
                          </a:solidFill>
                        </a:rPr>
                        <a:t>Programmer</a:t>
                      </a:r>
                      <a:endParaRPr lang="en-US" dirty="0">
                        <a:solidFill>
                          <a:srgbClr val="FF0000"/>
                        </a:solidFill>
                      </a:endParaRPr>
                    </a:p>
                  </a:txBody>
                  <a:tcPr/>
                </a:tc>
                <a:tc>
                  <a:txBody>
                    <a:bodyPr/>
                    <a:lstStyle/>
                    <a:p>
                      <a:r>
                        <a:rPr lang="en-US" dirty="0" smtClean="0">
                          <a:solidFill>
                            <a:srgbClr val="FF0000"/>
                          </a:solidFill>
                        </a:rPr>
                        <a:t>Compiler</a:t>
                      </a:r>
                      <a:endParaRPr lang="en-US" dirty="0">
                        <a:solidFill>
                          <a:srgbClr val="FF0000"/>
                        </a:solidFill>
                      </a:endParaRPr>
                    </a:p>
                  </a:txBody>
                  <a:tcPr/>
                </a:tc>
              </a:tr>
              <a:tr h="370840">
                <a:tc>
                  <a:txBody>
                    <a:bodyPr/>
                    <a:lstStyle/>
                    <a:p>
                      <a:r>
                        <a:rPr lang="en-US" dirty="0" err="1" smtClean="0">
                          <a:latin typeface="Courier New" pitchFamily="49" charset="0"/>
                          <a:cs typeface="Courier New" pitchFamily="49" charset="0"/>
                        </a:rPr>
                        <a:t>app.o</a:t>
                      </a:r>
                      <a:r>
                        <a:rPr lang="en-US" dirty="0" smtClean="0">
                          <a:latin typeface="Courier New" pitchFamily="49" charset="0"/>
                          <a:cs typeface="Courier New" pitchFamily="49" charset="0"/>
                        </a:rPr>
                        <a:t> </a:t>
                      </a:r>
                      <a:r>
                        <a:rPr lang="en-US" dirty="0" err="1" smtClean="0">
                          <a:latin typeface="Courier New" pitchFamily="49" charset="0"/>
                          <a:cs typeface="Courier New" pitchFamily="49" charset="0"/>
                        </a:rPr>
                        <a:t>string.o</a:t>
                      </a:r>
                      <a:endParaRPr lang="en-US" dirty="0">
                        <a:latin typeface="Courier New" pitchFamily="49" charset="0"/>
                        <a:cs typeface="Courier New" pitchFamily="49" charset="0"/>
                      </a:endParaRPr>
                    </a:p>
                  </a:txBody>
                  <a:tcPr/>
                </a:tc>
                <a:tc>
                  <a:txBody>
                    <a:bodyPr/>
                    <a:lstStyle/>
                    <a:p>
                      <a:r>
                        <a:rPr lang="en-US" dirty="0" smtClean="0">
                          <a:solidFill>
                            <a:srgbClr val="FF0000"/>
                          </a:solidFill>
                        </a:rPr>
                        <a:t>Assembler</a:t>
                      </a:r>
                      <a:endParaRPr lang="en-US" dirty="0">
                        <a:solidFill>
                          <a:srgbClr val="FF0000"/>
                        </a:solidFill>
                      </a:endParaRPr>
                    </a:p>
                  </a:txBody>
                  <a:tcPr/>
                </a:tc>
                <a:tc>
                  <a:txBody>
                    <a:bodyPr/>
                    <a:lstStyle/>
                    <a:p>
                      <a:r>
                        <a:rPr lang="en-US" dirty="0" smtClean="0">
                          <a:solidFill>
                            <a:srgbClr val="FF0000"/>
                          </a:solidFill>
                        </a:rPr>
                        <a:t>Linker</a:t>
                      </a:r>
                      <a:endParaRPr lang="en-US" dirty="0">
                        <a:solidFill>
                          <a:srgbClr val="FF0000"/>
                        </a:solidFill>
                      </a:endParaRPr>
                    </a:p>
                  </a:txBody>
                  <a:tcPr/>
                </a:tc>
              </a:tr>
              <a:tr h="370840">
                <a:tc>
                  <a:txBody>
                    <a:bodyPr/>
                    <a:lstStyle/>
                    <a:p>
                      <a:r>
                        <a:rPr lang="en-US" dirty="0" err="1" smtClean="0">
                          <a:latin typeface="Courier New" pitchFamily="49" charset="0"/>
                          <a:cs typeface="Courier New" pitchFamily="49" charset="0"/>
                        </a:rPr>
                        <a:t>firefox</a:t>
                      </a:r>
                      <a:endParaRPr lang="en-US" dirty="0">
                        <a:latin typeface="Courier New" pitchFamily="49" charset="0"/>
                        <a:cs typeface="Courier New" pitchFamily="49" charset="0"/>
                      </a:endParaRPr>
                    </a:p>
                  </a:txBody>
                  <a:tcPr/>
                </a:tc>
                <a:tc>
                  <a:txBody>
                    <a:bodyPr/>
                    <a:lstStyle/>
                    <a:p>
                      <a:r>
                        <a:rPr lang="en-US" dirty="0" smtClean="0">
                          <a:solidFill>
                            <a:srgbClr val="FF0000"/>
                          </a:solidFill>
                        </a:rPr>
                        <a:t>Linker</a:t>
                      </a:r>
                      <a:endParaRPr lang="en-US" dirty="0">
                        <a:solidFill>
                          <a:srgbClr val="FF0000"/>
                        </a:solidFill>
                      </a:endParaRPr>
                    </a:p>
                  </a:txBody>
                  <a:tcPr/>
                </a:tc>
                <a:tc>
                  <a:txBody>
                    <a:bodyPr/>
                    <a:lstStyle/>
                    <a:p>
                      <a:r>
                        <a:rPr lang="en-US" dirty="0" smtClean="0">
                          <a:solidFill>
                            <a:srgbClr val="FF0000"/>
                          </a:solidFill>
                        </a:rPr>
                        <a:t>Loader</a:t>
                      </a:r>
                      <a:endParaRPr lang="en-US" dirty="0">
                        <a:solidFill>
                          <a:srgbClr val="FF0000"/>
                        </a:solidFill>
                      </a:endParaRPr>
                    </a:p>
                  </a:txBody>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Agenda</a:t>
            </a:r>
            <a:endParaRPr lang="en-US" dirty="0">
              <a:solidFill>
                <a:schemeClr val="accent1"/>
              </a:solidFill>
            </a:endParaRPr>
          </a:p>
        </p:txBody>
      </p:sp>
      <p:sp>
        <p:nvSpPr>
          <p:cNvPr id="3" name="Content Placeholder 2"/>
          <p:cNvSpPr>
            <a:spLocks noGrp="1"/>
          </p:cNvSpPr>
          <p:nvPr>
            <p:ph idx="1"/>
          </p:nvPr>
        </p:nvSpPr>
        <p:spPr/>
        <p:txBody>
          <a:bodyPr/>
          <a:lstStyle/>
          <a:p>
            <a:r>
              <a:rPr lang="en-US" dirty="0" smtClean="0">
                <a:solidFill>
                  <a:schemeClr val="bg1">
                    <a:lumMod val="65000"/>
                  </a:schemeClr>
                </a:solidFill>
              </a:rPr>
              <a:t>Floating Point</a:t>
            </a:r>
          </a:p>
          <a:p>
            <a:r>
              <a:rPr lang="en-US" dirty="0" err="1" smtClean="0">
                <a:solidFill>
                  <a:schemeClr val="bg1">
                    <a:lumMod val="65000"/>
                  </a:schemeClr>
                </a:solidFill>
              </a:rPr>
              <a:t>Administrivia</a:t>
            </a:r>
            <a:endParaRPr lang="en-US" dirty="0" smtClean="0">
              <a:solidFill>
                <a:schemeClr val="bg1">
                  <a:lumMod val="65000"/>
                </a:schemeClr>
              </a:solidFill>
            </a:endParaRPr>
          </a:p>
          <a:p>
            <a:r>
              <a:rPr lang="en-US" dirty="0" smtClean="0">
                <a:solidFill>
                  <a:schemeClr val="bg1">
                    <a:lumMod val="65000"/>
                  </a:schemeClr>
                </a:solidFill>
              </a:rPr>
              <a:t>Floating Point Special Cases</a:t>
            </a:r>
          </a:p>
          <a:p>
            <a:r>
              <a:rPr lang="en-US" dirty="0" smtClean="0">
                <a:solidFill>
                  <a:schemeClr val="bg1">
                    <a:lumMod val="65000"/>
                  </a:schemeClr>
                </a:solidFill>
              </a:rPr>
              <a:t>Performance</a:t>
            </a:r>
          </a:p>
          <a:p>
            <a:r>
              <a:rPr lang="en-US" dirty="0" smtClean="0">
                <a:solidFill>
                  <a:srgbClr val="FF0000"/>
                </a:solidFill>
              </a:rPr>
              <a:t>Bonus:  FP Conversion Practice</a:t>
            </a:r>
          </a:p>
          <a:p>
            <a:r>
              <a:rPr lang="en-US" dirty="0" smtClean="0">
                <a:solidFill>
                  <a:schemeClr val="bg1">
                    <a:lumMod val="65000"/>
                  </a:schemeClr>
                </a:solidFill>
              </a:rPr>
              <a:t>Bonus:  FP Casting Concerns</a:t>
            </a:r>
          </a:p>
          <a:p>
            <a:endParaRPr lang="en-US" dirty="0"/>
          </a:p>
        </p:txBody>
      </p:sp>
      <p:sp>
        <p:nvSpPr>
          <p:cNvPr id="4" name="Date Placeholder 3"/>
          <p:cNvSpPr>
            <a:spLocks noGrp="1"/>
          </p:cNvSpPr>
          <p:nvPr>
            <p:ph type="dt" sz="half" idx="10"/>
          </p:nvPr>
        </p:nvSpPr>
        <p:spPr/>
        <p:txBody>
          <a:bodyPr/>
          <a:lstStyle/>
          <a:p>
            <a:r>
              <a:rPr lang="en-US" smtClean="0"/>
              <a:t>7/02/2012</a:t>
            </a:r>
            <a:endParaRPr lang="en-US"/>
          </a:p>
        </p:txBody>
      </p:sp>
      <p:sp>
        <p:nvSpPr>
          <p:cNvPr id="5" name="Footer Placeholder 4"/>
          <p:cNvSpPr>
            <a:spLocks noGrp="1"/>
          </p:cNvSpPr>
          <p:nvPr>
            <p:ph type="ftr" sz="quarter" idx="11"/>
          </p:nvPr>
        </p:nvSpPr>
        <p:spPr/>
        <p:txBody>
          <a:bodyPr/>
          <a:lstStyle/>
          <a:p>
            <a:r>
              <a:rPr lang="en-US" smtClean="0"/>
              <a:t>Summer 2012 --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9"/>
          <p:cNvSpPr>
            <a:spLocks noGrp="1" noChangeArrowheads="1"/>
          </p:cNvSpPr>
          <p:nvPr>
            <p:ph type="title"/>
          </p:nvPr>
        </p:nvSpPr>
        <p:spPr>
          <a:xfrm>
            <a:off x="457200" y="274320"/>
            <a:ext cx="8229600" cy="1143000"/>
          </a:xfrm>
        </p:spPr>
        <p:txBody>
          <a:bodyPr>
            <a:noAutofit/>
          </a:bodyPr>
          <a:lstStyle/>
          <a:p>
            <a:pPr eaLnBrk="1" hangingPunct="1">
              <a:defRPr/>
            </a:pPr>
            <a:r>
              <a:rPr lang="en-US" dirty="0" smtClean="0">
                <a:solidFill>
                  <a:schemeClr val="accent1"/>
                </a:solidFill>
              </a:rPr>
              <a:t>Example</a:t>
            </a:r>
            <a:r>
              <a:rPr lang="en-US" dirty="0">
                <a:solidFill>
                  <a:schemeClr val="accent1"/>
                </a:solidFill>
              </a:rPr>
              <a:t>: </a:t>
            </a:r>
            <a:r>
              <a:rPr lang="en-US" dirty="0" smtClean="0">
                <a:solidFill>
                  <a:schemeClr val="accent1"/>
                </a:solidFill>
              </a:rPr>
              <a:t>Convert FP to </a:t>
            </a:r>
            <a:r>
              <a:rPr lang="en-US" dirty="0">
                <a:solidFill>
                  <a:schemeClr val="accent1"/>
                </a:solidFill>
              </a:rPr>
              <a:t>Decimal</a:t>
            </a:r>
          </a:p>
        </p:txBody>
      </p:sp>
      <p:sp>
        <p:nvSpPr>
          <p:cNvPr id="2213898" name="Rectangle 10"/>
          <p:cNvSpPr>
            <a:spLocks noGrp="1" noChangeArrowheads="1"/>
          </p:cNvSpPr>
          <p:nvPr>
            <p:ph idx="1"/>
          </p:nvPr>
        </p:nvSpPr>
        <p:spPr>
          <a:xfrm>
            <a:off x="457200" y="1600200"/>
            <a:ext cx="8229600" cy="4937760"/>
          </a:xfrm>
        </p:spPr>
        <p:txBody>
          <a:bodyPr>
            <a:normAutofit/>
          </a:bodyPr>
          <a:lstStyle/>
          <a:p>
            <a:pPr eaLnBrk="1" hangingPunct="1"/>
            <a:endParaRPr lang="en-US" sz="2800" dirty="0" smtClean="0">
              <a:latin typeface="+mj-lt"/>
              <a:ea typeface="ＭＳ Ｐゴシック" pitchFamily="34" charset="-128"/>
            </a:endParaRPr>
          </a:p>
          <a:p>
            <a:pPr eaLnBrk="1" hangingPunct="1"/>
            <a:r>
              <a:rPr lang="en-US" sz="2800" dirty="0" smtClean="0">
                <a:latin typeface="+mj-lt"/>
                <a:ea typeface="ＭＳ Ｐゴシック" pitchFamily="34" charset="-128"/>
              </a:rPr>
              <a:t>Sign: 0 </a:t>
            </a:r>
            <a:r>
              <a:rPr lang="en-US" sz="2800" dirty="0" smtClean="0">
                <a:latin typeface="+mj-lt"/>
                <a:ea typeface="ＭＳ Ｐゴシック" pitchFamily="34" charset="-128"/>
                <a:sym typeface="Wingdings" pitchFamily="2" charset="2"/>
              </a:rPr>
              <a:t>means</a:t>
            </a:r>
            <a:r>
              <a:rPr lang="en-US" sz="2800" dirty="0" smtClean="0">
                <a:latin typeface="+mj-lt"/>
                <a:ea typeface="ＭＳ Ｐゴシック" pitchFamily="34" charset="-128"/>
              </a:rPr>
              <a:t> positive</a:t>
            </a:r>
          </a:p>
          <a:p>
            <a:pPr eaLnBrk="1" hangingPunct="1"/>
            <a:r>
              <a:rPr lang="en-US" sz="2800" dirty="0" smtClean="0">
                <a:latin typeface="+mj-lt"/>
                <a:ea typeface="ＭＳ Ｐゴシック" pitchFamily="34" charset="-128"/>
              </a:rPr>
              <a:t>Exponent:</a:t>
            </a:r>
          </a:p>
          <a:p>
            <a:pPr lvl="1" eaLnBrk="1" hangingPunct="1">
              <a:lnSpc>
                <a:spcPct val="75000"/>
              </a:lnSpc>
            </a:pPr>
            <a:r>
              <a:rPr lang="en-US" sz="2400" dirty="0" smtClean="0">
                <a:latin typeface="+mj-lt"/>
                <a:ea typeface="ＭＳ Ｐゴシック" pitchFamily="34" charset="-128"/>
              </a:rPr>
              <a:t>0110 1000</a:t>
            </a:r>
            <a:r>
              <a:rPr lang="en-US" sz="2400" baseline="-25000" dirty="0" smtClean="0">
                <a:latin typeface="+mj-lt"/>
                <a:ea typeface="ＭＳ Ｐゴシック" pitchFamily="34" charset="-128"/>
              </a:rPr>
              <a:t>two</a:t>
            </a:r>
            <a:r>
              <a:rPr lang="en-US" sz="2400" dirty="0" smtClean="0">
                <a:latin typeface="+mj-lt"/>
                <a:ea typeface="ＭＳ Ｐゴシック" pitchFamily="34" charset="-128"/>
              </a:rPr>
              <a:t> = 104</a:t>
            </a:r>
            <a:r>
              <a:rPr lang="en-US" sz="2400" baseline="-25000" dirty="0" smtClean="0">
                <a:latin typeface="+mj-lt"/>
                <a:ea typeface="ＭＳ Ｐゴシック" pitchFamily="34" charset="-128"/>
              </a:rPr>
              <a:t>ten</a:t>
            </a:r>
          </a:p>
          <a:p>
            <a:pPr lvl="1" eaLnBrk="1" hangingPunct="1">
              <a:lnSpc>
                <a:spcPct val="75000"/>
              </a:lnSpc>
            </a:pPr>
            <a:r>
              <a:rPr lang="en-US" sz="2400" dirty="0" smtClean="0">
                <a:latin typeface="+mj-lt"/>
                <a:ea typeface="ＭＳ Ｐゴシック" pitchFamily="34" charset="-128"/>
              </a:rPr>
              <a:t>Bias adjustment: 104 - 127 = -23</a:t>
            </a:r>
          </a:p>
          <a:p>
            <a:pPr eaLnBrk="1" hangingPunct="1"/>
            <a:r>
              <a:rPr lang="en-US" sz="2800" dirty="0" err="1" smtClean="0">
                <a:latin typeface="+mj-lt"/>
                <a:ea typeface="ＭＳ Ｐゴシック" pitchFamily="34" charset="-128"/>
              </a:rPr>
              <a:t>Significand</a:t>
            </a:r>
            <a:r>
              <a:rPr lang="en-US" sz="2800" dirty="0" smtClean="0">
                <a:latin typeface="+mj-lt"/>
                <a:ea typeface="ＭＳ Ｐゴシック" pitchFamily="34" charset="-128"/>
              </a:rPr>
              <a:t>:</a:t>
            </a:r>
          </a:p>
          <a:p>
            <a:pPr lvl="1" eaLnBrk="1" hangingPunct="1">
              <a:lnSpc>
                <a:spcPct val="75000"/>
              </a:lnSpc>
              <a:buFontTx/>
              <a:buNone/>
            </a:pPr>
            <a:r>
              <a:rPr lang="en-US" sz="2400" dirty="0" smtClean="0">
                <a:latin typeface="+mj-lt"/>
                <a:ea typeface="ＭＳ Ｐゴシック" pitchFamily="34" charset="-128"/>
              </a:rPr>
              <a:t>1 . 10101010100001101000010</a:t>
            </a:r>
          </a:p>
          <a:p>
            <a:pPr lvl="1" eaLnBrk="1" hangingPunct="1">
              <a:lnSpc>
                <a:spcPct val="90000"/>
              </a:lnSpc>
              <a:buFontTx/>
              <a:buNone/>
            </a:pPr>
            <a:r>
              <a:rPr lang="en-US" sz="2400" dirty="0" smtClean="0">
                <a:latin typeface="+mj-lt"/>
                <a:ea typeface="ＭＳ Ｐゴシック" pitchFamily="34" charset="-128"/>
              </a:rPr>
              <a:t>	=  1 + 1x2</a:t>
            </a:r>
            <a:r>
              <a:rPr lang="en-US" sz="2400" baseline="30000" dirty="0" smtClean="0">
                <a:latin typeface="+mj-lt"/>
                <a:ea typeface="ＭＳ Ｐゴシック" pitchFamily="34" charset="-128"/>
              </a:rPr>
              <a:t>-1</a:t>
            </a:r>
            <a:r>
              <a:rPr lang="en-US" sz="2400" dirty="0" smtClean="0">
                <a:latin typeface="+mj-lt"/>
                <a:ea typeface="ＭＳ Ｐゴシック" pitchFamily="34" charset="-128"/>
              </a:rPr>
              <a:t>+ 0x2</a:t>
            </a:r>
            <a:r>
              <a:rPr lang="en-US" sz="2400" baseline="30000" dirty="0" smtClean="0">
                <a:latin typeface="+mj-lt"/>
                <a:ea typeface="ＭＳ Ｐゴシック" pitchFamily="34" charset="-128"/>
              </a:rPr>
              <a:t>-2</a:t>
            </a:r>
            <a:r>
              <a:rPr lang="en-US" sz="2400" dirty="0" smtClean="0">
                <a:latin typeface="+mj-lt"/>
                <a:ea typeface="ＭＳ Ｐゴシック" pitchFamily="34" charset="-128"/>
              </a:rPr>
              <a:t> + 1x2</a:t>
            </a:r>
            <a:r>
              <a:rPr lang="en-US" sz="2400" baseline="30000" dirty="0" smtClean="0">
                <a:latin typeface="+mj-lt"/>
                <a:ea typeface="ＭＳ Ｐゴシック" pitchFamily="34" charset="-128"/>
              </a:rPr>
              <a:t>-3</a:t>
            </a:r>
            <a:r>
              <a:rPr lang="en-US" sz="2400" dirty="0" smtClean="0">
                <a:latin typeface="+mj-lt"/>
                <a:ea typeface="ＭＳ Ｐゴシック" pitchFamily="34" charset="-128"/>
              </a:rPr>
              <a:t> + 0x2</a:t>
            </a:r>
            <a:r>
              <a:rPr lang="en-US" sz="2400" baseline="30000" dirty="0" smtClean="0">
                <a:latin typeface="+mj-lt"/>
                <a:ea typeface="ＭＳ Ｐゴシック" pitchFamily="34" charset="-128"/>
              </a:rPr>
              <a:t>-4</a:t>
            </a:r>
            <a:r>
              <a:rPr lang="en-US" sz="2400" dirty="0" smtClean="0">
                <a:latin typeface="+mj-lt"/>
                <a:ea typeface="ＭＳ Ｐゴシック" pitchFamily="34" charset="-128"/>
              </a:rPr>
              <a:t> + 1x2</a:t>
            </a:r>
            <a:r>
              <a:rPr lang="en-US" sz="2400" baseline="30000" dirty="0" smtClean="0">
                <a:latin typeface="+mj-lt"/>
                <a:ea typeface="ＭＳ Ｐゴシック" pitchFamily="34" charset="-128"/>
              </a:rPr>
              <a:t>-5 </a:t>
            </a:r>
            <a:r>
              <a:rPr lang="en-US" sz="2400" dirty="0" smtClean="0">
                <a:latin typeface="+mj-lt"/>
                <a:ea typeface="ＭＳ Ｐゴシック" pitchFamily="34" charset="-128"/>
              </a:rPr>
              <a:t>+...</a:t>
            </a:r>
            <a:br>
              <a:rPr lang="en-US" sz="2400" dirty="0" smtClean="0">
                <a:latin typeface="+mj-lt"/>
                <a:ea typeface="ＭＳ Ｐゴシック" pitchFamily="34" charset="-128"/>
              </a:rPr>
            </a:br>
            <a:r>
              <a:rPr lang="en-US" sz="2400" dirty="0" smtClean="0">
                <a:latin typeface="+mj-lt"/>
                <a:ea typeface="ＭＳ Ｐゴシック" pitchFamily="34" charset="-128"/>
              </a:rPr>
              <a:t>=  1 + 2</a:t>
            </a:r>
            <a:r>
              <a:rPr lang="en-US" sz="2400" baseline="30000" dirty="0" smtClean="0">
                <a:latin typeface="+mj-lt"/>
                <a:ea typeface="ＭＳ Ｐゴシック" pitchFamily="34" charset="-128"/>
              </a:rPr>
              <a:t>-1 </a:t>
            </a:r>
            <a:r>
              <a:rPr lang="en-US" sz="2400" dirty="0" smtClean="0">
                <a:latin typeface="+mj-lt"/>
                <a:ea typeface="ＭＳ Ｐゴシック" pitchFamily="34" charset="-128"/>
              </a:rPr>
              <a:t>+ 2</a:t>
            </a:r>
            <a:r>
              <a:rPr lang="en-US" sz="2400" baseline="30000" dirty="0" smtClean="0">
                <a:latin typeface="+mj-lt"/>
                <a:ea typeface="ＭＳ Ｐゴシック" pitchFamily="34" charset="-128"/>
              </a:rPr>
              <a:t>-3 </a:t>
            </a:r>
            <a:r>
              <a:rPr lang="en-US" sz="2400" dirty="0" smtClean="0">
                <a:latin typeface="+mj-lt"/>
                <a:ea typeface="ＭＳ Ｐゴシック" pitchFamily="34" charset="-128"/>
              </a:rPr>
              <a:t>+ 2</a:t>
            </a:r>
            <a:r>
              <a:rPr lang="en-US" sz="2400" baseline="30000" dirty="0" smtClean="0">
                <a:latin typeface="+mj-lt"/>
                <a:ea typeface="ＭＳ Ｐゴシック" pitchFamily="34" charset="-128"/>
              </a:rPr>
              <a:t>-5 </a:t>
            </a:r>
            <a:r>
              <a:rPr lang="en-US" sz="2400" dirty="0" smtClean="0">
                <a:latin typeface="+mj-lt"/>
                <a:ea typeface="ＭＳ Ｐゴシック" pitchFamily="34" charset="-128"/>
              </a:rPr>
              <a:t>+ 2</a:t>
            </a:r>
            <a:r>
              <a:rPr lang="en-US" sz="2400" baseline="30000" dirty="0" smtClean="0">
                <a:latin typeface="+mj-lt"/>
                <a:ea typeface="ＭＳ Ｐゴシック" pitchFamily="34" charset="-128"/>
              </a:rPr>
              <a:t>-7 </a:t>
            </a:r>
            <a:r>
              <a:rPr lang="en-US" sz="2400" dirty="0" smtClean="0">
                <a:latin typeface="+mj-lt"/>
                <a:ea typeface="ＭＳ Ｐゴシック" pitchFamily="34" charset="-128"/>
              </a:rPr>
              <a:t>+ 2</a:t>
            </a:r>
            <a:r>
              <a:rPr lang="en-US" sz="2400" baseline="30000" dirty="0" smtClean="0">
                <a:latin typeface="+mj-lt"/>
                <a:ea typeface="ＭＳ Ｐゴシック" pitchFamily="34" charset="-128"/>
              </a:rPr>
              <a:t>-9 </a:t>
            </a:r>
            <a:r>
              <a:rPr lang="en-US" sz="2400" dirty="0" smtClean="0">
                <a:latin typeface="+mj-lt"/>
                <a:ea typeface="ＭＳ Ｐゴシック" pitchFamily="34" charset="-128"/>
              </a:rPr>
              <a:t>+ 2</a:t>
            </a:r>
            <a:r>
              <a:rPr lang="en-US" sz="2400" baseline="30000" dirty="0" smtClean="0">
                <a:latin typeface="+mj-lt"/>
                <a:ea typeface="ＭＳ Ｐゴシック" pitchFamily="34" charset="-128"/>
              </a:rPr>
              <a:t>-14 </a:t>
            </a:r>
            <a:r>
              <a:rPr lang="en-US" sz="2400" dirty="0" smtClean="0">
                <a:latin typeface="+mj-lt"/>
                <a:ea typeface="ＭＳ Ｐゴシック" pitchFamily="34" charset="-128"/>
              </a:rPr>
              <a:t>+ 2</a:t>
            </a:r>
            <a:r>
              <a:rPr lang="en-US" sz="2400" baseline="30000" dirty="0" smtClean="0">
                <a:latin typeface="+mj-lt"/>
                <a:ea typeface="ＭＳ Ｐゴシック" pitchFamily="34" charset="-128"/>
              </a:rPr>
              <a:t>-15 </a:t>
            </a:r>
            <a:r>
              <a:rPr lang="en-US" sz="2400" dirty="0" smtClean="0">
                <a:latin typeface="+mj-lt"/>
                <a:ea typeface="ＭＳ Ｐゴシック" pitchFamily="34" charset="-128"/>
              </a:rPr>
              <a:t>+ 2</a:t>
            </a:r>
            <a:r>
              <a:rPr lang="en-US" sz="2400" baseline="30000" dirty="0" smtClean="0">
                <a:latin typeface="+mj-lt"/>
                <a:ea typeface="ＭＳ Ｐゴシック" pitchFamily="34" charset="-128"/>
              </a:rPr>
              <a:t>-17 </a:t>
            </a:r>
            <a:r>
              <a:rPr lang="en-US" sz="2400" dirty="0" smtClean="0">
                <a:latin typeface="+mj-lt"/>
                <a:ea typeface="ＭＳ Ｐゴシック" pitchFamily="34" charset="-128"/>
              </a:rPr>
              <a:t>+ 2</a:t>
            </a:r>
            <a:r>
              <a:rPr lang="en-US" sz="2400" baseline="30000" dirty="0" smtClean="0">
                <a:latin typeface="+mj-lt"/>
                <a:ea typeface="ＭＳ Ｐゴシック" pitchFamily="34" charset="-128"/>
              </a:rPr>
              <a:t>-22</a:t>
            </a:r>
            <a:br>
              <a:rPr lang="en-US" sz="2400" baseline="30000" dirty="0" smtClean="0">
                <a:latin typeface="+mj-lt"/>
                <a:ea typeface="ＭＳ Ｐゴシック" pitchFamily="34" charset="-128"/>
              </a:rPr>
            </a:br>
            <a:r>
              <a:rPr lang="en-US" sz="2400" dirty="0" smtClean="0">
                <a:latin typeface="+mj-lt"/>
                <a:ea typeface="ＭＳ Ｐゴシック" pitchFamily="34" charset="-128"/>
              </a:rPr>
              <a:t>=  1.0 + 0.666115</a:t>
            </a:r>
            <a:endParaRPr lang="en-US" sz="2000" dirty="0" smtClean="0">
              <a:solidFill>
                <a:srgbClr val="000000"/>
              </a:solidFill>
              <a:latin typeface="+mj-lt"/>
              <a:ea typeface="ＭＳ Ｐゴシック" pitchFamily="34" charset="-128"/>
            </a:endParaRPr>
          </a:p>
          <a:p>
            <a:pPr>
              <a:lnSpc>
                <a:spcPct val="90000"/>
              </a:lnSpc>
            </a:pPr>
            <a:r>
              <a:rPr lang="en-US" dirty="0" smtClean="0">
                <a:solidFill>
                  <a:srgbClr val="FF0000"/>
                </a:solidFill>
              </a:rPr>
              <a:t>Represents:  1.666115</a:t>
            </a:r>
            <a:r>
              <a:rPr lang="en-US" baseline="-25000" dirty="0" smtClean="0">
                <a:solidFill>
                  <a:srgbClr val="FF0000"/>
                </a:solidFill>
              </a:rPr>
              <a:t>ten</a:t>
            </a:r>
            <a:r>
              <a:rPr lang="en-US" dirty="0" smtClean="0">
                <a:solidFill>
                  <a:srgbClr val="FF0000"/>
                </a:solidFill>
              </a:rPr>
              <a:t>×2</a:t>
            </a:r>
            <a:r>
              <a:rPr lang="en-US" baseline="30000" dirty="0" smtClean="0">
                <a:solidFill>
                  <a:srgbClr val="FF0000"/>
                </a:solidFill>
              </a:rPr>
              <a:t>-23  </a:t>
            </a:r>
            <a:r>
              <a:rPr lang="en-US" dirty="0" smtClean="0">
                <a:solidFill>
                  <a:srgbClr val="FF0000"/>
                </a:solidFill>
              </a:rPr>
              <a:t>≈ 1.986*10</a:t>
            </a:r>
            <a:r>
              <a:rPr lang="en-US" baseline="30000" dirty="0" smtClean="0">
                <a:solidFill>
                  <a:srgbClr val="FF0000"/>
                </a:solidFill>
              </a:rPr>
              <a:t>-7</a:t>
            </a:r>
            <a:endParaRPr lang="en-US" sz="2800" dirty="0" smtClean="0">
              <a:solidFill>
                <a:srgbClr val="FF0000"/>
              </a:solidFill>
            </a:endParaRPr>
          </a:p>
        </p:txBody>
      </p:sp>
      <p:grpSp>
        <p:nvGrpSpPr>
          <p:cNvPr id="22" name="Group 21"/>
          <p:cNvGrpSpPr/>
          <p:nvPr/>
        </p:nvGrpSpPr>
        <p:grpSpPr>
          <a:xfrm>
            <a:off x="914400" y="1600200"/>
            <a:ext cx="7620000" cy="519113"/>
            <a:chOff x="576263" y="1066800"/>
            <a:chExt cx="7620000" cy="519113"/>
          </a:xfrm>
        </p:grpSpPr>
        <p:sp>
          <p:nvSpPr>
            <p:cNvPr id="59397" name="Rectangle 11"/>
            <p:cNvSpPr>
              <a:spLocks noChangeArrowheads="1"/>
            </p:cNvSpPr>
            <p:nvPr/>
          </p:nvSpPr>
          <p:spPr bwMode="auto">
            <a:xfrm>
              <a:off x="576263" y="1095375"/>
              <a:ext cx="7620000" cy="447675"/>
            </a:xfrm>
            <a:prstGeom prst="rect">
              <a:avLst/>
            </a:prstGeom>
            <a:noFill/>
            <a:ln w="38100">
              <a:solidFill>
                <a:schemeClr val="tx1"/>
              </a:solidFill>
              <a:miter lim="800000"/>
              <a:headEnd/>
              <a:tailEnd/>
            </a:ln>
          </p:spPr>
          <p:txBody>
            <a:bodyPr wrap="none" anchor="ctr"/>
            <a:lstStyle/>
            <a:p>
              <a:endParaRPr lang="en-US"/>
            </a:p>
          </p:txBody>
        </p:sp>
        <p:sp>
          <p:nvSpPr>
            <p:cNvPr id="59398" name="Text Box 12"/>
            <p:cNvSpPr txBox="1">
              <a:spLocks noChangeArrowheads="1"/>
            </p:cNvSpPr>
            <p:nvPr/>
          </p:nvSpPr>
          <p:spPr bwMode="auto">
            <a:xfrm>
              <a:off x="585788" y="1066800"/>
              <a:ext cx="382587" cy="519113"/>
            </a:xfrm>
            <a:prstGeom prst="rect">
              <a:avLst/>
            </a:prstGeom>
            <a:noFill/>
            <a:ln w="12700">
              <a:noFill/>
              <a:miter lim="800000"/>
              <a:headEnd/>
              <a:tailEnd/>
            </a:ln>
          </p:spPr>
          <p:txBody>
            <a:bodyPr wrap="none">
              <a:spAutoFit/>
            </a:bodyPr>
            <a:lstStyle/>
            <a:p>
              <a:r>
                <a:rPr lang="en-US" sz="2800" b="1" dirty="0">
                  <a:solidFill>
                    <a:schemeClr val="tx1"/>
                  </a:solidFill>
                </a:rPr>
                <a:t>0</a:t>
              </a:r>
            </a:p>
          </p:txBody>
        </p:sp>
        <p:sp>
          <p:nvSpPr>
            <p:cNvPr id="59399" name="Text Box 13"/>
            <p:cNvSpPr txBox="1">
              <a:spLocks noChangeArrowheads="1"/>
            </p:cNvSpPr>
            <p:nvPr/>
          </p:nvSpPr>
          <p:spPr bwMode="auto">
            <a:xfrm>
              <a:off x="1119188" y="1066800"/>
              <a:ext cx="1865312" cy="519113"/>
            </a:xfrm>
            <a:prstGeom prst="rect">
              <a:avLst/>
            </a:prstGeom>
            <a:noFill/>
            <a:ln w="12700">
              <a:noFill/>
              <a:miter lim="800000"/>
              <a:headEnd/>
              <a:tailEnd/>
            </a:ln>
          </p:spPr>
          <p:txBody>
            <a:bodyPr wrap="none">
              <a:spAutoFit/>
            </a:bodyPr>
            <a:lstStyle/>
            <a:p>
              <a:r>
                <a:rPr lang="en-US" sz="2800" b="1">
                  <a:solidFill>
                    <a:schemeClr val="tx1"/>
                  </a:solidFill>
                </a:rPr>
                <a:t>0110 1000</a:t>
              </a:r>
            </a:p>
          </p:txBody>
        </p:sp>
        <p:sp>
          <p:nvSpPr>
            <p:cNvPr id="59400" name="Line 14"/>
            <p:cNvSpPr>
              <a:spLocks noChangeShapeType="1"/>
            </p:cNvSpPr>
            <p:nvPr/>
          </p:nvSpPr>
          <p:spPr bwMode="auto">
            <a:xfrm>
              <a:off x="966788" y="1095375"/>
              <a:ext cx="0" cy="457200"/>
            </a:xfrm>
            <a:prstGeom prst="line">
              <a:avLst/>
            </a:prstGeom>
            <a:noFill/>
            <a:ln w="38100">
              <a:solidFill>
                <a:schemeClr val="tx1"/>
              </a:solidFill>
              <a:round/>
              <a:headEnd/>
              <a:tailEnd/>
            </a:ln>
          </p:spPr>
          <p:txBody>
            <a:bodyPr wrap="none" anchor="ctr"/>
            <a:lstStyle/>
            <a:p>
              <a:endParaRPr lang="en-US"/>
            </a:p>
          </p:txBody>
        </p:sp>
        <p:sp>
          <p:nvSpPr>
            <p:cNvPr id="59401" name="Line 15"/>
            <p:cNvSpPr>
              <a:spLocks noChangeShapeType="1"/>
            </p:cNvSpPr>
            <p:nvPr/>
          </p:nvSpPr>
          <p:spPr bwMode="auto">
            <a:xfrm>
              <a:off x="2976563" y="1095375"/>
              <a:ext cx="0" cy="457200"/>
            </a:xfrm>
            <a:prstGeom prst="line">
              <a:avLst/>
            </a:prstGeom>
            <a:noFill/>
            <a:ln w="38100">
              <a:solidFill>
                <a:schemeClr val="tx1"/>
              </a:solidFill>
              <a:round/>
              <a:headEnd/>
              <a:tailEnd/>
            </a:ln>
          </p:spPr>
          <p:txBody>
            <a:bodyPr wrap="none" anchor="ctr"/>
            <a:lstStyle/>
            <a:p>
              <a:endParaRPr lang="en-US"/>
            </a:p>
          </p:txBody>
        </p:sp>
        <p:sp>
          <p:nvSpPr>
            <p:cNvPr id="59402" name="Text Box 16"/>
            <p:cNvSpPr txBox="1">
              <a:spLocks noChangeArrowheads="1"/>
            </p:cNvSpPr>
            <p:nvPr/>
          </p:nvSpPr>
          <p:spPr bwMode="auto">
            <a:xfrm>
              <a:off x="2947988" y="1066800"/>
              <a:ext cx="5226050" cy="519113"/>
            </a:xfrm>
            <a:prstGeom prst="rect">
              <a:avLst/>
            </a:prstGeom>
            <a:noFill/>
            <a:ln w="12700">
              <a:noFill/>
              <a:miter lim="800000"/>
              <a:headEnd/>
              <a:tailEnd/>
            </a:ln>
          </p:spPr>
          <p:txBody>
            <a:bodyPr wrap="none">
              <a:spAutoFit/>
            </a:bodyPr>
            <a:lstStyle/>
            <a:p>
              <a:r>
                <a:rPr lang="en-US" sz="2800" b="1" dirty="0">
                  <a:solidFill>
                    <a:schemeClr val="tx1"/>
                  </a:solidFill>
                </a:rPr>
                <a:t>101 0101 0100 0011 0100 0010</a:t>
              </a:r>
            </a:p>
          </p:txBody>
        </p:sp>
      </p:grpSp>
      <p:sp>
        <p:nvSpPr>
          <p:cNvPr id="19" name="Date Placeholder 18"/>
          <p:cNvSpPr>
            <a:spLocks noGrp="1"/>
          </p:cNvSpPr>
          <p:nvPr>
            <p:ph type="dt" sz="half" idx="10"/>
          </p:nvPr>
        </p:nvSpPr>
        <p:spPr/>
        <p:txBody>
          <a:bodyPr/>
          <a:lstStyle/>
          <a:p>
            <a:r>
              <a:rPr lang="en-US" smtClean="0"/>
              <a:t>7/02/2012</a:t>
            </a:r>
            <a:endParaRPr lang="en-US"/>
          </a:p>
        </p:txBody>
      </p:sp>
      <p:sp>
        <p:nvSpPr>
          <p:cNvPr id="20" name="Slide Number Placeholder 19"/>
          <p:cNvSpPr>
            <a:spLocks noGrp="1"/>
          </p:cNvSpPr>
          <p:nvPr>
            <p:ph type="sldNum" sz="quarter" idx="12"/>
          </p:nvPr>
        </p:nvSpPr>
        <p:spPr/>
        <p:txBody>
          <a:bodyPr/>
          <a:lstStyle/>
          <a:p>
            <a:fld id="{3CC63E4C-4642-794D-A2FD-70F6B81535F5}" type="slidenum">
              <a:rPr lang="en-US" smtClean="0"/>
              <a:pPr/>
              <a:t>51</a:t>
            </a:fld>
            <a:endParaRPr lang="en-US"/>
          </a:p>
        </p:txBody>
      </p:sp>
      <p:sp>
        <p:nvSpPr>
          <p:cNvPr id="21" name="Footer Placeholder 20"/>
          <p:cNvSpPr>
            <a:spLocks noGrp="1"/>
          </p:cNvSpPr>
          <p:nvPr>
            <p:ph type="ftr" sz="quarter" idx="11"/>
          </p:nvPr>
        </p:nvSpPr>
        <p:spPr/>
        <p:txBody>
          <a:bodyPr/>
          <a:lstStyle/>
          <a:p>
            <a:r>
              <a:rPr lang="en-US" smtClean="0"/>
              <a:t>Summer 2012 -- Lecture #9</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1389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1389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221389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2213898">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21389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2213898">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221389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21389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3898" grpId="0" uiExpand="1"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274320"/>
            <a:ext cx="8229600" cy="1143000"/>
          </a:xfrm>
        </p:spPr>
        <p:txBody>
          <a:bodyPr>
            <a:normAutofit/>
          </a:bodyPr>
          <a:lstStyle/>
          <a:p>
            <a:pPr eaLnBrk="1" hangingPunct="1">
              <a:defRPr/>
            </a:pPr>
            <a:r>
              <a:rPr lang="en-US" dirty="0">
                <a:solidFill>
                  <a:schemeClr val="accent1"/>
                </a:solidFill>
              </a:rPr>
              <a:t>Example: </a:t>
            </a:r>
            <a:r>
              <a:rPr lang="en-US" dirty="0" smtClean="0">
                <a:solidFill>
                  <a:schemeClr val="accent1"/>
                </a:solidFill>
              </a:rPr>
              <a:t>Scientific Notation to </a:t>
            </a:r>
            <a:r>
              <a:rPr lang="en-US" dirty="0">
                <a:solidFill>
                  <a:schemeClr val="accent1"/>
                </a:solidFill>
              </a:rPr>
              <a:t>FP</a:t>
            </a:r>
          </a:p>
        </p:txBody>
      </p:sp>
      <p:sp>
        <p:nvSpPr>
          <p:cNvPr id="2215939" name="Rectangle 3"/>
          <p:cNvSpPr>
            <a:spLocks noGrp="1" noChangeArrowheads="1"/>
          </p:cNvSpPr>
          <p:nvPr>
            <p:ph idx="1"/>
          </p:nvPr>
        </p:nvSpPr>
        <p:spPr>
          <a:xfrm>
            <a:off x="457200" y="1371600"/>
            <a:ext cx="8229600" cy="4937760"/>
          </a:xfrm>
        </p:spPr>
        <p:txBody>
          <a:bodyPr>
            <a:normAutofit/>
          </a:bodyPr>
          <a:lstStyle/>
          <a:p>
            <a:pPr marL="609600" indent="-609600">
              <a:buNone/>
            </a:pPr>
            <a:r>
              <a:rPr lang="en-US" sz="2800" b="1" dirty="0" smtClean="0"/>
              <a:t>-2.340625 x 10</a:t>
            </a:r>
            <a:r>
              <a:rPr lang="en-US" sz="2800" b="1" baseline="30000" dirty="0" smtClean="0"/>
              <a:t>1</a:t>
            </a:r>
            <a:endParaRPr lang="en-US" sz="2800" dirty="0" smtClean="0">
              <a:latin typeface="+mj-lt"/>
              <a:ea typeface="ＭＳ Ｐゴシック" pitchFamily="34" charset="-128"/>
            </a:endParaRPr>
          </a:p>
          <a:p>
            <a:pPr marL="609600" indent="-609600" eaLnBrk="1" hangingPunct="1">
              <a:buFontTx/>
              <a:buAutoNum type="arabicPeriod"/>
            </a:pPr>
            <a:r>
              <a:rPr lang="en-US" sz="2800" dirty="0" err="1" smtClean="0">
                <a:latin typeface="+mj-lt"/>
                <a:ea typeface="ＭＳ Ｐゴシック" pitchFamily="34" charset="-128"/>
              </a:rPr>
              <a:t>Denormalize</a:t>
            </a:r>
            <a:r>
              <a:rPr lang="en-US" sz="2800" dirty="0" smtClean="0">
                <a:latin typeface="+mj-lt"/>
                <a:ea typeface="ＭＳ Ｐゴシック" pitchFamily="34" charset="-128"/>
              </a:rPr>
              <a:t>:  -23.40625</a:t>
            </a:r>
          </a:p>
          <a:p>
            <a:pPr marL="609600" indent="-609600" eaLnBrk="1" hangingPunct="1">
              <a:buFontTx/>
              <a:buAutoNum type="arabicPeriod"/>
            </a:pPr>
            <a:r>
              <a:rPr lang="en-US" sz="2800" dirty="0" smtClean="0">
                <a:latin typeface="+mj-lt"/>
                <a:ea typeface="ＭＳ Ｐゴシック" pitchFamily="34" charset="-128"/>
              </a:rPr>
              <a:t>Convert integer part:</a:t>
            </a:r>
          </a:p>
          <a:p>
            <a:pPr marL="1028700" lvl="1" indent="-533400" eaLnBrk="1" hangingPunct="1">
              <a:buFontTx/>
              <a:buNone/>
            </a:pPr>
            <a:r>
              <a:rPr lang="en-US" sz="2400" dirty="0" smtClean="0">
                <a:latin typeface="+mj-lt"/>
                <a:ea typeface="ＭＳ Ｐゴシック" pitchFamily="34" charset="-128"/>
              </a:rPr>
              <a:t>	23 = 16 + 4 + 2 + 1  =  10111</a:t>
            </a:r>
            <a:r>
              <a:rPr lang="en-US" sz="2400" baseline="-25000" dirty="0" smtClean="0">
                <a:latin typeface="+mj-lt"/>
                <a:ea typeface="ＭＳ Ｐゴシック" pitchFamily="34" charset="-128"/>
              </a:rPr>
              <a:t>two</a:t>
            </a:r>
          </a:p>
          <a:p>
            <a:pPr marL="609600" indent="-609600" eaLnBrk="1" hangingPunct="1">
              <a:buFontTx/>
              <a:buAutoNum type="arabicPeriod"/>
            </a:pPr>
            <a:r>
              <a:rPr lang="en-US" sz="2800" dirty="0" smtClean="0">
                <a:latin typeface="+mj-lt"/>
                <a:ea typeface="ＭＳ Ｐゴシック" pitchFamily="34" charset="-128"/>
              </a:rPr>
              <a:t>Convert fractional part:</a:t>
            </a:r>
          </a:p>
          <a:p>
            <a:pPr marL="1028700" lvl="1" indent="-533400" eaLnBrk="1" hangingPunct="1">
              <a:buFontTx/>
              <a:buNone/>
            </a:pPr>
            <a:r>
              <a:rPr lang="en-US" sz="2400" dirty="0" smtClean="0">
                <a:latin typeface="+mj-lt"/>
                <a:ea typeface="ＭＳ Ｐゴシック" pitchFamily="34" charset="-128"/>
              </a:rPr>
              <a:t>	.40625 = .25 + .125 + .03125 = 0.01101</a:t>
            </a:r>
            <a:r>
              <a:rPr lang="en-US" sz="2400" baseline="-25000" dirty="0" smtClean="0">
                <a:latin typeface="+mj-lt"/>
                <a:ea typeface="ＭＳ Ｐゴシック" pitchFamily="34" charset="-128"/>
              </a:rPr>
              <a:t>two</a:t>
            </a:r>
          </a:p>
          <a:p>
            <a:pPr marL="609600" indent="-609600" eaLnBrk="1" hangingPunct="1">
              <a:buFontTx/>
              <a:buAutoNum type="arabicPeriod"/>
            </a:pPr>
            <a:r>
              <a:rPr lang="en-US" sz="2800" dirty="0" smtClean="0">
                <a:latin typeface="+mj-lt"/>
                <a:ea typeface="ＭＳ Ｐゴシック" pitchFamily="34" charset="-128"/>
              </a:rPr>
              <a:t>Put parts together and normalize:</a:t>
            </a:r>
          </a:p>
          <a:p>
            <a:pPr marL="1028700" lvl="1" indent="-533400" eaLnBrk="1" hangingPunct="1">
              <a:buFontTx/>
              <a:buNone/>
            </a:pPr>
            <a:r>
              <a:rPr lang="en-US" sz="2400" dirty="0" smtClean="0">
                <a:latin typeface="+mj-lt"/>
                <a:ea typeface="ＭＳ Ｐゴシック" pitchFamily="34" charset="-128"/>
              </a:rPr>
              <a:t>	10111.01101 = 1.011101101×2</a:t>
            </a:r>
            <a:r>
              <a:rPr lang="en-US" sz="2400" baseline="30000" dirty="0" smtClean="0">
                <a:latin typeface="+mj-lt"/>
                <a:ea typeface="ＭＳ Ｐゴシック" pitchFamily="34" charset="-128"/>
              </a:rPr>
              <a:t>4</a:t>
            </a:r>
            <a:endParaRPr lang="en-US" sz="2400" dirty="0" smtClean="0">
              <a:latin typeface="+mj-lt"/>
              <a:ea typeface="ＭＳ Ｐゴシック" pitchFamily="34" charset="-128"/>
            </a:endParaRPr>
          </a:p>
          <a:p>
            <a:pPr marL="609600" indent="-609600" eaLnBrk="1" hangingPunct="1">
              <a:buFontTx/>
              <a:buAutoNum type="arabicPeriod"/>
            </a:pPr>
            <a:r>
              <a:rPr lang="en-US" sz="2800" dirty="0" smtClean="0">
                <a:latin typeface="+mj-lt"/>
                <a:ea typeface="ＭＳ Ｐゴシック" pitchFamily="34" charset="-128"/>
              </a:rPr>
              <a:t>Convert exponent:  </a:t>
            </a:r>
            <a:r>
              <a:rPr lang="en-US" sz="2400" dirty="0" smtClean="0">
                <a:latin typeface="+mj-lt"/>
                <a:ea typeface="ＭＳ Ｐゴシック" pitchFamily="34" charset="-128"/>
              </a:rPr>
              <a:t>4 + 127 = 10000011</a:t>
            </a:r>
            <a:r>
              <a:rPr lang="en-US" sz="2400" baseline="-25000" dirty="0" smtClean="0">
                <a:latin typeface="+mj-lt"/>
                <a:ea typeface="ＭＳ Ｐゴシック" pitchFamily="34" charset="-128"/>
              </a:rPr>
              <a:t>two</a:t>
            </a:r>
          </a:p>
          <a:p>
            <a:pPr marL="609600" indent="-609600" eaLnBrk="1" hangingPunct="1">
              <a:buFontTx/>
              <a:buAutoNum type="arabicPeriod"/>
            </a:pPr>
            <a:r>
              <a:rPr lang="en-US" sz="2800" dirty="0" smtClean="0"/>
              <a:t> </a:t>
            </a:r>
          </a:p>
          <a:p>
            <a:pPr marL="609600" indent="-609600" eaLnBrk="1" hangingPunct="1">
              <a:buNone/>
            </a:pPr>
            <a:endParaRPr lang="en-US" sz="2800" dirty="0" smtClean="0"/>
          </a:p>
        </p:txBody>
      </p:sp>
      <p:sp>
        <p:nvSpPr>
          <p:cNvPr id="12" name="Date Placeholder 11"/>
          <p:cNvSpPr>
            <a:spLocks noGrp="1"/>
          </p:cNvSpPr>
          <p:nvPr>
            <p:ph type="dt" sz="half" idx="10"/>
          </p:nvPr>
        </p:nvSpPr>
        <p:spPr/>
        <p:txBody>
          <a:bodyPr/>
          <a:lstStyle/>
          <a:p>
            <a:r>
              <a:rPr lang="en-US" smtClean="0"/>
              <a:t>7/02/2012</a:t>
            </a:r>
            <a:endParaRPr lang="en-US"/>
          </a:p>
        </p:txBody>
      </p:sp>
      <p:sp>
        <p:nvSpPr>
          <p:cNvPr id="13" name="Slide Number Placeholder 12"/>
          <p:cNvSpPr>
            <a:spLocks noGrp="1"/>
          </p:cNvSpPr>
          <p:nvPr>
            <p:ph type="sldNum" sz="quarter" idx="12"/>
          </p:nvPr>
        </p:nvSpPr>
        <p:spPr/>
        <p:txBody>
          <a:bodyPr/>
          <a:lstStyle/>
          <a:p>
            <a:fld id="{3CC63E4C-4642-794D-A2FD-70F6B81535F5}" type="slidenum">
              <a:rPr lang="en-US" smtClean="0"/>
              <a:pPr/>
              <a:t>52</a:t>
            </a:fld>
            <a:endParaRPr lang="en-US"/>
          </a:p>
        </p:txBody>
      </p:sp>
      <p:sp>
        <p:nvSpPr>
          <p:cNvPr id="14" name="Footer Placeholder 13"/>
          <p:cNvSpPr>
            <a:spLocks noGrp="1"/>
          </p:cNvSpPr>
          <p:nvPr>
            <p:ph type="ftr" sz="quarter" idx="11"/>
          </p:nvPr>
        </p:nvSpPr>
        <p:spPr/>
        <p:txBody>
          <a:bodyPr/>
          <a:lstStyle/>
          <a:p>
            <a:r>
              <a:rPr lang="en-US" smtClean="0"/>
              <a:t>Summer 2012 -- Lecture #9</a:t>
            </a:r>
            <a:endParaRPr lang="en-US" dirty="0"/>
          </a:p>
        </p:txBody>
      </p:sp>
      <p:grpSp>
        <p:nvGrpSpPr>
          <p:cNvPr id="18" name="Group 17"/>
          <p:cNvGrpSpPr/>
          <p:nvPr/>
        </p:nvGrpSpPr>
        <p:grpSpPr>
          <a:xfrm>
            <a:off x="1188720" y="5852160"/>
            <a:ext cx="6766560" cy="457201"/>
            <a:chOff x="4663440" y="3657600"/>
            <a:chExt cx="6766560" cy="457201"/>
          </a:xfrm>
        </p:grpSpPr>
        <p:sp>
          <p:nvSpPr>
            <p:cNvPr id="15" name="Rectangle 14"/>
            <p:cNvSpPr/>
            <p:nvPr/>
          </p:nvSpPr>
          <p:spPr>
            <a:xfrm>
              <a:off x="4663440" y="3657600"/>
              <a:ext cx="27432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rPr>
                <a:t>1</a:t>
              </a:r>
              <a:endParaRPr lang="en-US" dirty="0">
                <a:solidFill>
                  <a:srgbClr val="FF0000"/>
                </a:solidFill>
              </a:endParaRPr>
            </a:p>
          </p:txBody>
        </p:sp>
        <p:sp>
          <p:nvSpPr>
            <p:cNvPr id="16" name="Rectangle 15"/>
            <p:cNvSpPr/>
            <p:nvPr/>
          </p:nvSpPr>
          <p:spPr>
            <a:xfrm>
              <a:off x="4937760" y="3657600"/>
              <a:ext cx="173736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rPr>
                <a:t>1000 0011</a:t>
              </a:r>
              <a:endParaRPr lang="en-US" dirty="0">
                <a:solidFill>
                  <a:srgbClr val="FF0000"/>
                </a:solidFill>
              </a:endParaRPr>
            </a:p>
          </p:txBody>
        </p:sp>
        <p:sp>
          <p:nvSpPr>
            <p:cNvPr id="17" name="Rectangle 16"/>
            <p:cNvSpPr/>
            <p:nvPr/>
          </p:nvSpPr>
          <p:spPr>
            <a:xfrm>
              <a:off x="6675120" y="3657601"/>
              <a:ext cx="475488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rPr>
                <a:t>011 1011 0100 0000 0000 0000</a:t>
              </a:r>
              <a:endParaRPr lang="en-US"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159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1593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15939">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15939">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1593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15939">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15939">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215939">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215939">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0514" name="Rectangle 2"/>
          <p:cNvSpPr>
            <a:spLocks noGrp="1" noChangeArrowheads="1"/>
          </p:cNvSpPr>
          <p:nvPr>
            <p:ph type="title"/>
          </p:nvPr>
        </p:nvSpPr>
        <p:spPr>
          <a:xfrm>
            <a:off x="457200" y="274320"/>
            <a:ext cx="8229600" cy="1143000"/>
          </a:xfrm>
          <a:ln/>
        </p:spPr>
        <p:txBody>
          <a:bodyPr lIns="63360" tIns="25560" rIns="63360" bIns="25560">
            <a:normAutofit/>
          </a:bodyPr>
          <a:lstStyle/>
          <a:p>
            <a:pPr defTabSz="449263">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dirty="0">
                <a:solidFill>
                  <a:schemeClr val="accent1"/>
                </a:solidFill>
              </a:rPr>
              <a:t>Example: </a:t>
            </a:r>
            <a:r>
              <a:rPr lang="en-GB" dirty="0" smtClean="0">
                <a:solidFill>
                  <a:schemeClr val="accent1"/>
                </a:solidFill>
              </a:rPr>
              <a:t>Convert to FP</a:t>
            </a:r>
            <a:endParaRPr lang="en-GB" dirty="0">
              <a:solidFill>
                <a:schemeClr val="accent1"/>
              </a:solidFill>
            </a:endParaRPr>
          </a:p>
        </p:txBody>
      </p:sp>
      <p:sp>
        <p:nvSpPr>
          <p:cNvPr id="2240515" name="Rectangle 3"/>
          <p:cNvSpPr>
            <a:spLocks noGrp="1" noChangeArrowheads="1"/>
          </p:cNvSpPr>
          <p:nvPr>
            <p:ph type="body" idx="1"/>
          </p:nvPr>
        </p:nvSpPr>
        <p:spPr>
          <a:xfrm>
            <a:off x="457200" y="1371600"/>
            <a:ext cx="8229600" cy="4937760"/>
          </a:xfrm>
          <a:ln/>
        </p:spPr>
        <p:txBody>
          <a:bodyPr lIns="63360" tIns="25560" rIns="63360" bIns="25560">
            <a:normAutofit fontScale="92500" lnSpcReduction="10000"/>
          </a:bodyPr>
          <a:lstStyle/>
          <a:p>
            <a:pPr marL="201613" indent="-201613" defTabSz="449263">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sz="2800" b="1" dirty="0"/>
              <a:t>1/3 </a:t>
            </a:r>
          </a:p>
          <a:p>
            <a:pPr lvl="1" defTabSz="449263">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 </a:t>
            </a:r>
            <a:r>
              <a:rPr lang="en-GB" dirty="0" smtClean="0"/>
              <a:t>0.33333…</a:t>
            </a:r>
            <a:r>
              <a:rPr lang="en-GB" baseline="-25000" dirty="0" smtClean="0"/>
              <a:t>ten</a:t>
            </a:r>
            <a:endParaRPr lang="en-GB" baseline="-25000" dirty="0"/>
          </a:p>
          <a:p>
            <a:pPr lvl="1" defTabSz="449263">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 0.25 + 0.0625 + 0.015625 + 0.00390625 + … </a:t>
            </a:r>
          </a:p>
          <a:p>
            <a:pPr lvl="1" defTabSz="449263">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 1/4 + 1/16 + 1/64 + 1/256 +  …</a:t>
            </a:r>
          </a:p>
          <a:p>
            <a:pPr lvl="1" defTabSz="449263">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 2</a:t>
            </a:r>
            <a:r>
              <a:rPr lang="en-GB" baseline="30000" dirty="0"/>
              <a:t>-2</a:t>
            </a:r>
            <a:r>
              <a:rPr lang="en-GB" dirty="0"/>
              <a:t> + 2</a:t>
            </a:r>
            <a:r>
              <a:rPr lang="en-GB" baseline="30000" dirty="0"/>
              <a:t>-4</a:t>
            </a:r>
            <a:r>
              <a:rPr lang="en-GB" dirty="0"/>
              <a:t> + 2</a:t>
            </a:r>
            <a:r>
              <a:rPr lang="en-GB" baseline="30000" dirty="0"/>
              <a:t>-6</a:t>
            </a:r>
            <a:r>
              <a:rPr lang="en-GB" dirty="0"/>
              <a:t> + 2</a:t>
            </a:r>
            <a:r>
              <a:rPr lang="en-GB" baseline="30000" dirty="0"/>
              <a:t>-8 </a:t>
            </a:r>
            <a:r>
              <a:rPr lang="en-GB" dirty="0"/>
              <a:t>+ …</a:t>
            </a:r>
          </a:p>
          <a:p>
            <a:pPr lvl="1" defTabSz="449263">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 0.0101010101… </a:t>
            </a:r>
            <a:r>
              <a:rPr lang="en-GB" baseline="-25000" dirty="0" smtClean="0"/>
              <a:t>two  </a:t>
            </a:r>
            <a:r>
              <a:rPr lang="en-GB" dirty="0" smtClean="0"/>
              <a:t>× 2</a:t>
            </a:r>
            <a:r>
              <a:rPr lang="en-GB" baseline="30000" dirty="0" smtClean="0"/>
              <a:t>0</a:t>
            </a:r>
            <a:endParaRPr lang="en-GB" baseline="30000" dirty="0"/>
          </a:p>
          <a:p>
            <a:pPr lvl="1" defTabSz="449263">
              <a:buFontTx/>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t>= 1.0101010101… </a:t>
            </a:r>
            <a:r>
              <a:rPr lang="en-GB" baseline="-25000" dirty="0" smtClean="0"/>
              <a:t>two  </a:t>
            </a:r>
            <a:r>
              <a:rPr lang="en-GB" dirty="0" smtClean="0"/>
              <a:t>× 2</a:t>
            </a:r>
            <a:r>
              <a:rPr lang="en-GB" baseline="30000" dirty="0" smtClean="0"/>
              <a:t>-2</a:t>
            </a:r>
            <a:endParaRPr lang="en-GB" baseline="30000" dirty="0"/>
          </a:p>
          <a:p>
            <a:pPr lvl="1" defTabSz="449263">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solidFill>
                  <a:srgbClr val="FFC000"/>
                </a:solidFill>
              </a:rPr>
              <a:t>Sign:</a:t>
            </a:r>
            <a:r>
              <a:rPr lang="en-GB" dirty="0"/>
              <a:t> 0</a:t>
            </a:r>
          </a:p>
          <a:p>
            <a:pPr lvl="1" defTabSz="449263">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a:solidFill>
                  <a:schemeClr val="accent1"/>
                </a:solidFill>
              </a:rPr>
              <a:t>Exponent</a:t>
            </a:r>
            <a:r>
              <a:rPr lang="en-GB" dirty="0"/>
              <a:t> = -2 + 127 = 125 = </a:t>
            </a:r>
            <a:r>
              <a:rPr lang="en-GB" dirty="0" smtClean="0"/>
              <a:t>01111101</a:t>
            </a:r>
            <a:r>
              <a:rPr lang="en-GB" baseline="-25000" dirty="0" smtClean="0"/>
              <a:t>two</a:t>
            </a:r>
            <a:endParaRPr lang="en-GB" baseline="-25000" dirty="0"/>
          </a:p>
          <a:p>
            <a:pPr lvl="1" defTabSz="449263">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dirty="0" err="1">
                <a:solidFill>
                  <a:srgbClr val="C0504D"/>
                </a:solidFill>
              </a:rPr>
              <a:t>Significand</a:t>
            </a:r>
            <a:r>
              <a:rPr lang="en-GB" dirty="0"/>
              <a:t> = </a:t>
            </a:r>
            <a:r>
              <a:rPr lang="en-GB" dirty="0" smtClean="0"/>
              <a:t>0101010101…</a:t>
            </a:r>
            <a:r>
              <a:rPr lang="en-GB" baseline="-25000" dirty="0" smtClean="0"/>
              <a:t>two</a:t>
            </a:r>
            <a:endParaRPr lang="en-GB" baseline="-25000" dirty="0"/>
          </a:p>
          <a:p>
            <a:pPr lvl="1" defTabSz="449263">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baseline="-25000" dirty="0" smtClean="0"/>
              <a:t> </a:t>
            </a:r>
          </a:p>
        </p:txBody>
      </p:sp>
      <p:grpSp>
        <p:nvGrpSpPr>
          <p:cNvPr id="12" name="Group 11"/>
          <p:cNvGrpSpPr/>
          <p:nvPr/>
        </p:nvGrpSpPr>
        <p:grpSpPr>
          <a:xfrm>
            <a:off x="1286692" y="5928360"/>
            <a:ext cx="6766560" cy="457201"/>
            <a:chOff x="4663440" y="3657600"/>
            <a:chExt cx="6766560" cy="457201"/>
          </a:xfrm>
        </p:grpSpPr>
        <p:sp>
          <p:nvSpPr>
            <p:cNvPr id="13" name="Rectangle 12"/>
            <p:cNvSpPr/>
            <p:nvPr/>
          </p:nvSpPr>
          <p:spPr>
            <a:xfrm>
              <a:off x="4663440" y="3657600"/>
              <a:ext cx="27432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rPr>
                <a:t>0</a:t>
              </a:r>
              <a:endParaRPr lang="en-US" dirty="0">
                <a:solidFill>
                  <a:srgbClr val="FF0000"/>
                </a:solidFill>
              </a:endParaRPr>
            </a:p>
          </p:txBody>
        </p:sp>
        <p:sp>
          <p:nvSpPr>
            <p:cNvPr id="14" name="Rectangle 13"/>
            <p:cNvSpPr/>
            <p:nvPr/>
          </p:nvSpPr>
          <p:spPr>
            <a:xfrm>
              <a:off x="4937760" y="3657600"/>
              <a:ext cx="173736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rPr>
                <a:t>0111 1101</a:t>
              </a:r>
              <a:endParaRPr lang="en-US" dirty="0">
                <a:solidFill>
                  <a:srgbClr val="FF0000"/>
                </a:solidFill>
              </a:endParaRPr>
            </a:p>
          </p:txBody>
        </p:sp>
        <p:sp>
          <p:nvSpPr>
            <p:cNvPr id="15" name="Rectangle 14"/>
            <p:cNvSpPr/>
            <p:nvPr/>
          </p:nvSpPr>
          <p:spPr>
            <a:xfrm>
              <a:off x="6675120" y="3657601"/>
              <a:ext cx="4754880" cy="45720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0000"/>
                  </a:solidFill>
                </a:rPr>
                <a:t>010 1010 1010 1010 1010 1010</a:t>
              </a:r>
              <a:endParaRPr lang="en-US" dirty="0">
                <a:solidFill>
                  <a:srgbClr val="FF0000"/>
                </a:solidFill>
              </a:endParaRPr>
            </a:p>
          </p:txBody>
        </p:sp>
      </p:grpSp>
      <p:sp>
        <p:nvSpPr>
          <p:cNvPr id="16" name="Date Placeholder 15"/>
          <p:cNvSpPr>
            <a:spLocks noGrp="1"/>
          </p:cNvSpPr>
          <p:nvPr>
            <p:ph type="dt" sz="half" idx="10"/>
          </p:nvPr>
        </p:nvSpPr>
        <p:spPr/>
        <p:txBody>
          <a:bodyPr/>
          <a:lstStyle/>
          <a:p>
            <a:r>
              <a:rPr lang="en-US" smtClean="0"/>
              <a:t>7/02/2012</a:t>
            </a:r>
            <a:endParaRPr lang="en-US"/>
          </a:p>
        </p:txBody>
      </p:sp>
      <p:sp>
        <p:nvSpPr>
          <p:cNvPr id="17" name="Slide Number Placeholder 16"/>
          <p:cNvSpPr>
            <a:spLocks noGrp="1"/>
          </p:cNvSpPr>
          <p:nvPr>
            <p:ph type="sldNum" sz="quarter" idx="12"/>
          </p:nvPr>
        </p:nvSpPr>
        <p:spPr/>
        <p:txBody>
          <a:bodyPr/>
          <a:lstStyle/>
          <a:p>
            <a:fld id="{3CC63E4C-4642-794D-A2FD-70F6B81535F5}" type="slidenum">
              <a:rPr lang="en-US" smtClean="0"/>
              <a:pPr/>
              <a:t>53</a:t>
            </a:fld>
            <a:endParaRPr lang="en-US"/>
          </a:p>
        </p:txBody>
      </p:sp>
      <p:sp>
        <p:nvSpPr>
          <p:cNvPr id="18" name="Footer Placeholder 17"/>
          <p:cNvSpPr>
            <a:spLocks noGrp="1"/>
          </p:cNvSpPr>
          <p:nvPr>
            <p:ph type="ftr" sz="quarter" idx="11"/>
          </p:nvPr>
        </p:nvSpPr>
        <p:spPr/>
        <p:txBody>
          <a:bodyPr/>
          <a:lstStyle/>
          <a:p>
            <a:r>
              <a:rPr lang="en-US" smtClean="0"/>
              <a:t>Summer 2012 -- Lecture #9</a:t>
            </a:r>
            <a:endParaRPr lang="en-US" dirty="0"/>
          </a:p>
        </p:txBody>
      </p:sp>
    </p:spTree>
    <p:extLst>
      <p:ext uri="{BB962C8B-B14F-4D97-AF65-F5344CB8AC3E}">
        <p14:creationId xmlns:p14="http://schemas.microsoft.com/office/powerpoint/2010/main" val="12406714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405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4051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4051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4051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4051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24051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4051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4051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40515">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Agenda</a:t>
            </a:r>
            <a:endParaRPr lang="en-US" dirty="0">
              <a:solidFill>
                <a:schemeClr val="accent1"/>
              </a:solidFill>
            </a:endParaRPr>
          </a:p>
        </p:txBody>
      </p:sp>
      <p:sp>
        <p:nvSpPr>
          <p:cNvPr id="3" name="Content Placeholder 2"/>
          <p:cNvSpPr>
            <a:spLocks noGrp="1"/>
          </p:cNvSpPr>
          <p:nvPr>
            <p:ph idx="1"/>
          </p:nvPr>
        </p:nvSpPr>
        <p:spPr/>
        <p:txBody>
          <a:bodyPr/>
          <a:lstStyle/>
          <a:p>
            <a:r>
              <a:rPr lang="en-US" dirty="0" smtClean="0">
                <a:solidFill>
                  <a:schemeClr val="bg1">
                    <a:lumMod val="65000"/>
                  </a:schemeClr>
                </a:solidFill>
              </a:rPr>
              <a:t>Floating Point</a:t>
            </a:r>
          </a:p>
          <a:p>
            <a:r>
              <a:rPr lang="en-US" dirty="0" err="1" smtClean="0">
                <a:solidFill>
                  <a:schemeClr val="bg1">
                    <a:lumMod val="65000"/>
                  </a:schemeClr>
                </a:solidFill>
              </a:rPr>
              <a:t>Administrivia</a:t>
            </a:r>
            <a:endParaRPr lang="en-US" dirty="0" smtClean="0">
              <a:solidFill>
                <a:schemeClr val="bg1">
                  <a:lumMod val="65000"/>
                </a:schemeClr>
              </a:solidFill>
            </a:endParaRPr>
          </a:p>
          <a:p>
            <a:r>
              <a:rPr lang="en-US" dirty="0" smtClean="0">
                <a:solidFill>
                  <a:schemeClr val="bg1">
                    <a:lumMod val="65000"/>
                  </a:schemeClr>
                </a:solidFill>
              </a:rPr>
              <a:t>Floating Point Special Cases</a:t>
            </a:r>
          </a:p>
          <a:p>
            <a:r>
              <a:rPr lang="en-US" dirty="0" smtClean="0">
                <a:solidFill>
                  <a:schemeClr val="bg1">
                    <a:lumMod val="65000"/>
                  </a:schemeClr>
                </a:solidFill>
              </a:rPr>
              <a:t>Performance</a:t>
            </a:r>
          </a:p>
          <a:p>
            <a:r>
              <a:rPr lang="en-US" dirty="0" smtClean="0">
                <a:solidFill>
                  <a:schemeClr val="bg1">
                    <a:lumMod val="65000"/>
                  </a:schemeClr>
                </a:solidFill>
              </a:rPr>
              <a:t>Bonus:  FP Conversion Practice</a:t>
            </a:r>
          </a:p>
          <a:p>
            <a:r>
              <a:rPr lang="en-US" dirty="0" smtClean="0">
                <a:solidFill>
                  <a:srgbClr val="FF0000"/>
                </a:solidFill>
              </a:rPr>
              <a:t>Bonus:  FP Casting Concerns</a:t>
            </a:r>
          </a:p>
          <a:p>
            <a:endParaRPr lang="en-US" dirty="0"/>
          </a:p>
        </p:txBody>
      </p:sp>
      <p:sp>
        <p:nvSpPr>
          <p:cNvPr id="4" name="Date Placeholder 3"/>
          <p:cNvSpPr>
            <a:spLocks noGrp="1"/>
          </p:cNvSpPr>
          <p:nvPr>
            <p:ph type="dt" sz="half" idx="10"/>
          </p:nvPr>
        </p:nvSpPr>
        <p:spPr/>
        <p:txBody>
          <a:bodyPr/>
          <a:lstStyle/>
          <a:p>
            <a:r>
              <a:rPr lang="en-US" smtClean="0"/>
              <a:t>7/02/2012</a:t>
            </a:r>
            <a:endParaRPr lang="en-US"/>
          </a:p>
        </p:txBody>
      </p:sp>
      <p:sp>
        <p:nvSpPr>
          <p:cNvPr id="5" name="Footer Placeholder 4"/>
          <p:cNvSpPr>
            <a:spLocks noGrp="1"/>
          </p:cNvSpPr>
          <p:nvPr>
            <p:ph type="ftr" sz="quarter" idx="11"/>
          </p:nvPr>
        </p:nvSpPr>
        <p:spPr/>
        <p:txBody>
          <a:bodyPr/>
          <a:lstStyle/>
          <a:p>
            <a:r>
              <a:rPr lang="en-US" smtClean="0"/>
              <a:t>Summer 2012 --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62" name="Rectangle 2"/>
          <p:cNvSpPr>
            <a:spLocks noGrp="1" noChangeArrowheads="1"/>
          </p:cNvSpPr>
          <p:nvPr>
            <p:ph type="title"/>
          </p:nvPr>
        </p:nvSpPr>
        <p:spPr>
          <a:xfrm>
            <a:off x="457200" y="274320"/>
            <a:ext cx="8229600" cy="1143000"/>
          </a:xfrm>
        </p:spPr>
        <p:txBody>
          <a:bodyPr>
            <a:normAutofit/>
          </a:bodyPr>
          <a:lstStyle/>
          <a:p>
            <a:r>
              <a:rPr lang="en-US" dirty="0">
                <a:solidFill>
                  <a:schemeClr val="accent1"/>
                </a:solidFill>
              </a:rPr>
              <a:t>Casting floats to </a:t>
            </a:r>
            <a:r>
              <a:rPr lang="en-US" dirty="0" err="1">
                <a:solidFill>
                  <a:schemeClr val="accent1"/>
                </a:solidFill>
              </a:rPr>
              <a:t>ints</a:t>
            </a:r>
            <a:r>
              <a:rPr lang="en-US" dirty="0">
                <a:solidFill>
                  <a:schemeClr val="accent1"/>
                </a:solidFill>
              </a:rPr>
              <a:t> and vice versa</a:t>
            </a:r>
          </a:p>
        </p:txBody>
      </p:sp>
      <p:sp>
        <p:nvSpPr>
          <p:cNvPr id="2242563" name="Rectangle 3"/>
          <p:cNvSpPr>
            <a:spLocks noGrp="1" noChangeArrowheads="1"/>
          </p:cNvSpPr>
          <p:nvPr>
            <p:ph type="body" idx="1"/>
          </p:nvPr>
        </p:nvSpPr>
        <p:spPr>
          <a:xfrm>
            <a:off x="457200" y="1600200"/>
            <a:ext cx="8229600" cy="4937760"/>
          </a:xfrm>
        </p:spPr>
        <p:txBody>
          <a:bodyPr/>
          <a:lstStyle/>
          <a:p>
            <a:pPr>
              <a:buFont typeface="Times" charset="0"/>
              <a:buNone/>
            </a:pPr>
            <a:r>
              <a:rPr lang="en-US" dirty="0">
                <a:solidFill>
                  <a:srgbClr val="FF0000"/>
                </a:solidFill>
                <a:latin typeface="Courier New" charset="0"/>
              </a:rPr>
              <a:t>(</a:t>
            </a:r>
            <a:r>
              <a:rPr lang="en-US" sz="2800" dirty="0" err="1">
                <a:solidFill>
                  <a:srgbClr val="FF0000"/>
                </a:solidFill>
                <a:latin typeface="Courier New" charset="0"/>
              </a:rPr>
              <a:t>int</a:t>
            </a:r>
            <a:r>
              <a:rPr lang="en-US" sz="2800" dirty="0">
                <a:solidFill>
                  <a:srgbClr val="FF0000"/>
                </a:solidFill>
                <a:latin typeface="Courier New" charset="0"/>
              </a:rPr>
              <a:t>) </a:t>
            </a:r>
            <a:r>
              <a:rPr lang="en-US" sz="2800" i="1" dirty="0" err="1">
                <a:solidFill>
                  <a:srgbClr val="FF0000"/>
                </a:solidFill>
                <a:latin typeface="Courier New" charset="0"/>
              </a:rPr>
              <a:t>floating_point</a:t>
            </a:r>
            <a:r>
              <a:rPr lang="en-US" sz="2800" dirty="0" err="1">
                <a:solidFill>
                  <a:srgbClr val="FF0000"/>
                </a:solidFill>
                <a:latin typeface="Courier New" charset="0"/>
              </a:rPr>
              <a:t>_</a:t>
            </a:r>
            <a:r>
              <a:rPr lang="en-US" sz="2800" i="1" dirty="0" err="1">
                <a:solidFill>
                  <a:srgbClr val="FF0000"/>
                </a:solidFill>
                <a:latin typeface="Courier New" charset="0"/>
              </a:rPr>
              <a:t>expression</a:t>
            </a:r>
            <a:endParaRPr lang="en-US" sz="2800" dirty="0">
              <a:solidFill>
                <a:srgbClr val="FF0000"/>
              </a:solidFill>
            </a:endParaRPr>
          </a:p>
          <a:p>
            <a:pPr lvl="1">
              <a:buFontTx/>
              <a:buNone/>
            </a:pPr>
            <a:r>
              <a:rPr lang="en-US" dirty="0"/>
              <a:t>Coerces and converts it to the </a:t>
            </a:r>
            <a:r>
              <a:rPr lang="en-US" i="1" dirty="0"/>
              <a:t>nearest</a:t>
            </a:r>
            <a:r>
              <a:rPr lang="en-US" dirty="0"/>
              <a:t> integer </a:t>
            </a:r>
            <a:r>
              <a:rPr lang="en-US" dirty="0" smtClean="0"/>
              <a:t/>
            </a:r>
            <a:br>
              <a:rPr lang="en-US" dirty="0" smtClean="0"/>
            </a:br>
            <a:r>
              <a:rPr lang="en-US" dirty="0" smtClean="0"/>
              <a:t>(</a:t>
            </a:r>
            <a:r>
              <a:rPr lang="en-US" dirty="0"/>
              <a:t>C uses truncation)</a:t>
            </a:r>
          </a:p>
          <a:p>
            <a:pPr lvl="1">
              <a:buFontTx/>
              <a:buNone/>
            </a:pPr>
            <a:r>
              <a:rPr lang="en-US" dirty="0" err="1">
                <a:latin typeface="Courier New" charset="0"/>
              </a:rPr>
              <a:t>i</a:t>
            </a:r>
            <a:r>
              <a:rPr lang="en-US" dirty="0">
                <a:latin typeface="Courier New" charset="0"/>
              </a:rPr>
              <a:t> = (</a:t>
            </a:r>
            <a:r>
              <a:rPr lang="en-US" dirty="0" err="1">
                <a:latin typeface="Courier New" charset="0"/>
              </a:rPr>
              <a:t>int</a:t>
            </a:r>
            <a:r>
              <a:rPr lang="en-US" dirty="0">
                <a:latin typeface="Courier New" charset="0"/>
              </a:rPr>
              <a:t>) (3.14159 * f);</a:t>
            </a:r>
            <a:endParaRPr lang="en-US" dirty="0"/>
          </a:p>
          <a:p>
            <a:pPr>
              <a:buFont typeface="Times" charset="0"/>
              <a:buNone/>
            </a:pPr>
            <a:endParaRPr lang="en-US" sz="2800" dirty="0">
              <a:latin typeface="Courier New" charset="0"/>
            </a:endParaRPr>
          </a:p>
          <a:p>
            <a:pPr>
              <a:buFont typeface="Times" charset="0"/>
              <a:buNone/>
            </a:pPr>
            <a:r>
              <a:rPr lang="en-US" sz="2800" dirty="0">
                <a:solidFill>
                  <a:srgbClr val="FF0000"/>
                </a:solidFill>
                <a:latin typeface="Courier New" charset="0"/>
              </a:rPr>
              <a:t>(float) </a:t>
            </a:r>
            <a:r>
              <a:rPr lang="en-US" sz="2800" i="1" dirty="0" err="1">
                <a:solidFill>
                  <a:srgbClr val="FF0000"/>
                </a:solidFill>
                <a:latin typeface="Courier New" charset="0"/>
              </a:rPr>
              <a:t>integer_expression</a:t>
            </a:r>
            <a:endParaRPr lang="en-US" sz="2800" dirty="0">
              <a:solidFill>
                <a:srgbClr val="FF0000"/>
              </a:solidFill>
            </a:endParaRPr>
          </a:p>
          <a:p>
            <a:pPr lvl="1">
              <a:buFontTx/>
              <a:buNone/>
            </a:pPr>
            <a:r>
              <a:rPr lang="en-US" dirty="0"/>
              <a:t>C</a:t>
            </a:r>
            <a:r>
              <a:rPr lang="en-US" dirty="0" smtClean="0"/>
              <a:t>onverts </a:t>
            </a:r>
            <a:r>
              <a:rPr lang="en-US" dirty="0"/>
              <a:t>integer to </a:t>
            </a:r>
            <a:r>
              <a:rPr lang="en-US" i="1" dirty="0"/>
              <a:t>nearest</a:t>
            </a:r>
            <a:r>
              <a:rPr lang="en-US" dirty="0"/>
              <a:t> floating point</a:t>
            </a:r>
          </a:p>
          <a:p>
            <a:pPr lvl="1">
              <a:buFontTx/>
              <a:buNone/>
            </a:pPr>
            <a:r>
              <a:rPr lang="en-US" dirty="0">
                <a:latin typeface="Courier New" charset="0"/>
              </a:rPr>
              <a:t>f = f + (float) </a:t>
            </a:r>
            <a:r>
              <a:rPr lang="en-US" dirty="0" err="1">
                <a:latin typeface="Courier New" charset="0"/>
              </a:rPr>
              <a:t>i</a:t>
            </a:r>
            <a:r>
              <a:rPr lang="en-US" dirty="0">
                <a:latin typeface="Courier New" charset="0"/>
              </a:rPr>
              <a:t>;</a:t>
            </a:r>
            <a:endParaRPr lang="en-US" dirty="0"/>
          </a:p>
        </p:txBody>
      </p:sp>
      <p:sp>
        <p:nvSpPr>
          <p:cNvPr id="4" name="Date Placeholder 3"/>
          <p:cNvSpPr>
            <a:spLocks noGrp="1"/>
          </p:cNvSpPr>
          <p:nvPr>
            <p:ph type="dt" sz="half" idx="10"/>
          </p:nvPr>
        </p:nvSpPr>
        <p:spPr/>
        <p:txBody>
          <a:bodyPr/>
          <a:lstStyle/>
          <a:p>
            <a:r>
              <a:rPr lang="en-US" smtClean="0"/>
              <a:t>7/02/2012</a:t>
            </a:r>
            <a:endParaRPr lang="en-US"/>
          </a:p>
        </p:txBody>
      </p:sp>
      <p:sp>
        <p:nvSpPr>
          <p:cNvPr id="5" name="Slide Number Placeholder 4"/>
          <p:cNvSpPr>
            <a:spLocks noGrp="1"/>
          </p:cNvSpPr>
          <p:nvPr>
            <p:ph type="sldNum" sz="quarter" idx="12"/>
          </p:nvPr>
        </p:nvSpPr>
        <p:spPr/>
        <p:txBody>
          <a:bodyPr/>
          <a:lstStyle/>
          <a:p>
            <a:fld id="{3CC63E4C-4642-794D-A2FD-70F6B81535F5}" type="slidenum">
              <a:rPr lang="en-US" smtClean="0"/>
              <a:pPr/>
              <a:t>55</a:t>
            </a:fld>
            <a:endParaRPr lang="en-US"/>
          </a:p>
        </p:txBody>
      </p:sp>
      <p:sp>
        <p:nvSpPr>
          <p:cNvPr id="6" name="Footer Placeholder 5"/>
          <p:cNvSpPr>
            <a:spLocks noGrp="1"/>
          </p:cNvSpPr>
          <p:nvPr>
            <p:ph type="ftr" sz="quarter" idx="11"/>
          </p:nvPr>
        </p:nvSpPr>
        <p:spPr/>
        <p:txBody>
          <a:bodyPr/>
          <a:lstStyle/>
          <a:p>
            <a:r>
              <a:rPr lang="en-US" smtClean="0"/>
              <a:t>Summer 2012 -- Lecture #9</a:t>
            </a:r>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float </a:t>
            </a:r>
            <a:r>
              <a:rPr lang="en-US" dirty="0" smtClean="0">
                <a:solidFill>
                  <a:schemeClr val="accent1"/>
                </a:solidFill>
                <a:sym typeface="Symbol" charset="2"/>
              </a:rPr>
              <a:t></a:t>
            </a:r>
            <a:r>
              <a:rPr lang="en-US" dirty="0" smtClean="0">
                <a:solidFill>
                  <a:schemeClr val="accent1"/>
                </a:solidFill>
              </a:rPr>
              <a:t>  </a:t>
            </a:r>
            <a:r>
              <a:rPr lang="en-US" dirty="0" err="1" smtClean="0">
                <a:solidFill>
                  <a:schemeClr val="accent1"/>
                </a:solidFill>
              </a:rPr>
              <a:t>int</a:t>
            </a:r>
            <a:r>
              <a:rPr lang="en-US" dirty="0" smtClean="0">
                <a:solidFill>
                  <a:schemeClr val="accent1"/>
                </a:solidFill>
              </a:rPr>
              <a:t> </a:t>
            </a:r>
            <a:r>
              <a:rPr lang="en-US" dirty="0" smtClean="0">
                <a:solidFill>
                  <a:schemeClr val="accent1"/>
                </a:solidFill>
                <a:sym typeface="Symbol" charset="2"/>
              </a:rPr>
              <a:t></a:t>
            </a:r>
            <a:r>
              <a:rPr lang="en-US" dirty="0" smtClean="0">
                <a:solidFill>
                  <a:schemeClr val="accent1"/>
                </a:solidFill>
              </a:rPr>
              <a:t>  float</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a:bodyPr>
          <a:lstStyle/>
          <a:p>
            <a:pPr marL="203200" indent="-203200">
              <a:spcBef>
                <a:spcPts val="0"/>
              </a:spcBef>
              <a:buSzPct val="100000"/>
              <a:buFont typeface="Times" charset="0"/>
              <a:buNone/>
            </a:pPr>
            <a:r>
              <a:rPr lang="en-US" sz="2800" dirty="0" smtClean="0">
                <a:latin typeface="Courier New" charset="0"/>
              </a:rPr>
              <a:t>if (f == (float)((</a:t>
            </a:r>
            <a:r>
              <a:rPr lang="en-US" sz="2800" dirty="0" err="1" smtClean="0">
                <a:latin typeface="Courier New" charset="0"/>
              </a:rPr>
              <a:t>int</a:t>
            </a:r>
            <a:r>
              <a:rPr lang="en-US" sz="2800" dirty="0" smtClean="0">
                <a:latin typeface="Courier New" charset="0"/>
              </a:rPr>
              <a:t>) f)) {</a:t>
            </a:r>
          </a:p>
          <a:p>
            <a:pPr marL="203200" indent="-203200">
              <a:spcBef>
                <a:spcPts val="0"/>
              </a:spcBef>
              <a:buSzPct val="100000"/>
              <a:buFont typeface="Times" charset="0"/>
              <a:buNone/>
            </a:pPr>
            <a:r>
              <a:rPr lang="en-US" sz="2800" dirty="0" smtClean="0">
                <a:latin typeface="Courier New" charset="0"/>
              </a:rPr>
              <a:t>   </a:t>
            </a:r>
            <a:r>
              <a:rPr lang="en-US" sz="2800" dirty="0" err="1" smtClean="0">
                <a:latin typeface="Courier New" charset="0"/>
              </a:rPr>
              <a:t>printf</a:t>
            </a:r>
            <a:r>
              <a:rPr lang="en-US" sz="2800" dirty="0" smtClean="0">
                <a:latin typeface="Courier New" charset="0"/>
              </a:rPr>
              <a:t>(“true”);</a:t>
            </a:r>
          </a:p>
          <a:p>
            <a:pPr marL="203200" indent="-203200">
              <a:spcBef>
                <a:spcPts val="0"/>
              </a:spcBef>
              <a:buSzPct val="100000"/>
              <a:buFont typeface="Times" charset="0"/>
              <a:buNone/>
            </a:pPr>
            <a:r>
              <a:rPr lang="en-US" sz="2800" dirty="0" smtClean="0">
                <a:latin typeface="Courier New" charset="0"/>
              </a:rPr>
              <a:t>}</a:t>
            </a:r>
          </a:p>
          <a:p>
            <a:pPr>
              <a:spcBef>
                <a:spcPts val="2400"/>
              </a:spcBef>
            </a:pPr>
            <a:r>
              <a:rPr lang="en-US" dirty="0" smtClean="0">
                <a:solidFill>
                  <a:srgbClr val="FF0000"/>
                </a:solidFill>
              </a:rPr>
              <a:t>Will not always print “true”</a:t>
            </a:r>
          </a:p>
          <a:p>
            <a:pPr lvl="1"/>
            <a:r>
              <a:rPr lang="en-US" dirty="0" smtClean="0"/>
              <a:t>Small floating point numbers (&lt; 1) don’t have integer representations</a:t>
            </a:r>
          </a:p>
          <a:p>
            <a:r>
              <a:rPr lang="en-US" dirty="0" smtClean="0"/>
              <a:t>For other numbers, often will be rounding errors</a:t>
            </a:r>
          </a:p>
        </p:txBody>
      </p:sp>
      <p:sp>
        <p:nvSpPr>
          <p:cNvPr id="4" name="Date Placeholder 3"/>
          <p:cNvSpPr>
            <a:spLocks noGrp="1"/>
          </p:cNvSpPr>
          <p:nvPr>
            <p:ph type="dt" sz="half" idx="10"/>
          </p:nvPr>
        </p:nvSpPr>
        <p:spPr/>
        <p:txBody>
          <a:bodyPr/>
          <a:lstStyle/>
          <a:p>
            <a:r>
              <a:rPr lang="en-US" smtClean="0"/>
              <a:t>7/02/2012</a:t>
            </a:r>
            <a:endParaRPr lang="en-US"/>
          </a:p>
        </p:txBody>
      </p:sp>
      <p:sp>
        <p:nvSpPr>
          <p:cNvPr id="5" name="Footer Placeholder 4"/>
          <p:cNvSpPr>
            <a:spLocks noGrp="1"/>
          </p:cNvSpPr>
          <p:nvPr>
            <p:ph type="ftr" sz="quarter" idx="11"/>
          </p:nvPr>
        </p:nvSpPr>
        <p:spPr/>
        <p:txBody>
          <a:bodyPr/>
          <a:lstStyle/>
          <a:p>
            <a:r>
              <a:rPr lang="en-US" smtClean="0"/>
              <a:t>Summer 2012 --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accent1"/>
                </a:solidFill>
              </a:rPr>
              <a:t>int</a:t>
            </a:r>
            <a:r>
              <a:rPr lang="en-US" dirty="0" smtClean="0">
                <a:solidFill>
                  <a:schemeClr val="accent1"/>
                </a:solidFill>
              </a:rPr>
              <a:t> </a:t>
            </a:r>
            <a:r>
              <a:rPr lang="en-US" dirty="0" smtClean="0">
                <a:solidFill>
                  <a:schemeClr val="accent1"/>
                </a:solidFill>
                <a:sym typeface="Symbol" charset="2"/>
              </a:rPr>
              <a:t></a:t>
            </a:r>
            <a:r>
              <a:rPr lang="en-US" dirty="0" smtClean="0">
                <a:solidFill>
                  <a:schemeClr val="accent1"/>
                </a:solidFill>
              </a:rPr>
              <a:t>  float </a:t>
            </a:r>
            <a:r>
              <a:rPr lang="en-US" dirty="0" smtClean="0">
                <a:solidFill>
                  <a:schemeClr val="accent1"/>
                </a:solidFill>
                <a:sym typeface="Symbol" charset="2"/>
              </a:rPr>
              <a:t></a:t>
            </a:r>
            <a:r>
              <a:rPr lang="en-US" dirty="0" smtClean="0">
                <a:solidFill>
                  <a:schemeClr val="accent1"/>
                </a:solidFill>
              </a:rPr>
              <a:t>  </a:t>
            </a:r>
            <a:r>
              <a:rPr lang="en-US" dirty="0" err="1" smtClean="0">
                <a:solidFill>
                  <a:schemeClr val="accent1"/>
                </a:solidFill>
              </a:rPr>
              <a:t>int</a:t>
            </a:r>
            <a:endParaRPr lang="en-US" dirty="0"/>
          </a:p>
        </p:txBody>
      </p:sp>
      <p:sp>
        <p:nvSpPr>
          <p:cNvPr id="3" name="Content Placeholder 2"/>
          <p:cNvSpPr>
            <a:spLocks noGrp="1"/>
          </p:cNvSpPr>
          <p:nvPr>
            <p:ph idx="1"/>
          </p:nvPr>
        </p:nvSpPr>
        <p:spPr>
          <a:xfrm>
            <a:off x="457200" y="1600199"/>
            <a:ext cx="8229600" cy="4937760"/>
          </a:xfrm>
        </p:spPr>
        <p:txBody>
          <a:bodyPr>
            <a:normAutofit/>
          </a:bodyPr>
          <a:lstStyle/>
          <a:p>
            <a:pPr marL="203200" indent="-203200">
              <a:spcBef>
                <a:spcPts val="0"/>
              </a:spcBef>
              <a:buSzPct val="100000"/>
              <a:buFont typeface="Times" charset="0"/>
              <a:buNone/>
            </a:pPr>
            <a:r>
              <a:rPr lang="en-US" sz="2800" dirty="0" smtClean="0">
                <a:latin typeface="Courier New" charset="0"/>
              </a:rPr>
              <a:t>if (</a:t>
            </a:r>
            <a:r>
              <a:rPr lang="en-US" sz="2800" dirty="0" err="1" smtClean="0">
                <a:latin typeface="Courier New" charset="0"/>
              </a:rPr>
              <a:t>i</a:t>
            </a:r>
            <a:r>
              <a:rPr lang="en-US" sz="2800" dirty="0" smtClean="0">
                <a:latin typeface="Courier New" charset="0"/>
              </a:rPr>
              <a:t> == (</a:t>
            </a:r>
            <a:r>
              <a:rPr lang="en-US" sz="2800" dirty="0" err="1" smtClean="0">
                <a:latin typeface="Courier New" charset="0"/>
              </a:rPr>
              <a:t>int</a:t>
            </a:r>
            <a:r>
              <a:rPr lang="en-US" sz="2800" dirty="0" smtClean="0">
                <a:latin typeface="Courier New" charset="0"/>
              </a:rPr>
              <a:t>)((float) </a:t>
            </a:r>
            <a:r>
              <a:rPr lang="en-US" sz="2800" dirty="0" err="1" smtClean="0">
                <a:latin typeface="Courier New" charset="0"/>
              </a:rPr>
              <a:t>i</a:t>
            </a:r>
            <a:r>
              <a:rPr lang="en-US" sz="2800" dirty="0" smtClean="0">
                <a:latin typeface="Courier New" charset="0"/>
              </a:rPr>
              <a:t>)) {</a:t>
            </a:r>
          </a:p>
          <a:p>
            <a:pPr marL="203200" indent="-203200">
              <a:spcBef>
                <a:spcPts val="0"/>
              </a:spcBef>
              <a:buSzPct val="100000"/>
              <a:buFont typeface="Times" charset="0"/>
              <a:buNone/>
            </a:pPr>
            <a:r>
              <a:rPr lang="en-US" sz="2800" dirty="0" smtClean="0">
                <a:latin typeface="Courier New" charset="0"/>
              </a:rPr>
              <a:t>   </a:t>
            </a:r>
            <a:r>
              <a:rPr lang="en-US" sz="2800" dirty="0" err="1" smtClean="0">
                <a:latin typeface="Courier New" charset="0"/>
              </a:rPr>
              <a:t>printf</a:t>
            </a:r>
            <a:r>
              <a:rPr lang="en-US" sz="2800" dirty="0" smtClean="0">
                <a:latin typeface="Courier New" charset="0"/>
              </a:rPr>
              <a:t>(“true”);</a:t>
            </a:r>
          </a:p>
          <a:p>
            <a:pPr marL="203200" indent="-203200">
              <a:spcBef>
                <a:spcPts val="0"/>
              </a:spcBef>
              <a:buSzPct val="100000"/>
              <a:buFont typeface="Times" charset="0"/>
              <a:buNone/>
            </a:pPr>
            <a:r>
              <a:rPr lang="en-US" sz="2800" dirty="0" smtClean="0">
                <a:latin typeface="Courier New" charset="0"/>
              </a:rPr>
              <a:t>}</a:t>
            </a:r>
            <a:endParaRPr lang="en-US" dirty="0" smtClean="0">
              <a:solidFill>
                <a:srgbClr val="FF0000"/>
              </a:solidFill>
            </a:endParaRPr>
          </a:p>
          <a:p>
            <a:pPr>
              <a:spcBef>
                <a:spcPts val="2400"/>
              </a:spcBef>
            </a:pPr>
            <a:r>
              <a:rPr lang="en-US" dirty="0" smtClean="0">
                <a:solidFill>
                  <a:srgbClr val="FF0000"/>
                </a:solidFill>
              </a:rPr>
              <a:t>Will not always print “true”</a:t>
            </a:r>
          </a:p>
          <a:p>
            <a:pPr lvl="1"/>
            <a:r>
              <a:rPr lang="en-US" dirty="0" smtClean="0"/>
              <a:t>Many large values of integers don’t have exact floating point representations</a:t>
            </a:r>
          </a:p>
          <a:p>
            <a:r>
              <a:rPr lang="en-US" dirty="0" smtClean="0"/>
              <a:t>What about </a:t>
            </a:r>
            <a:r>
              <a:rPr lang="en-US" sz="3000" dirty="0" smtClean="0">
                <a:latin typeface="Courier New" charset="0"/>
              </a:rPr>
              <a:t>double</a:t>
            </a:r>
            <a:r>
              <a:rPr lang="en-US" dirty="0" smtClean="0"/>
              <a:t>?</a:t>
            </a:r>
          </a:p>
          <a:p>
            <a:pPr lvl="1"/>
            <a:r>
              <a:rPr lang="en-US" dirty="0" err="1" smtClean="0"/>
              <a:t>Significand</a:t>
            </a:r>
            <a:r>
              <a:rPr lang="en-US" dirty="0" smtClean="0"/>
              <a:t> is now 52 bits, which can hold all of 32-bit integer, so will always print “true”</a:t>
            </a:r>
          </a:p>
          <a:p>
            <a:endParaRPr lang="en-US" dirty="0"/>
          </a:p>
        </p:txBody>
      </p:sp>
      <p:sp>
        <p:nvSpPr>
          <p:cNvPr id="4" name="Date Placeholder 3"/>
          <p:cNvSpPr>
            <a:spLocks noGrp="1"/>
          </p:cNvSpPr>
          <p:nvPr>
            <p:ph type="dt" sz="half" idx="10"/>
          </p:nvPr>
        </p:nvSpPr>
        <p:spPr/>
        <p:txBody>
          <a:bodyPr/>
          <a:lstStyle/>
          <a:p>
            <a:r>
              <a:rPr lang="en-US" smtClean="0"/>
              <a:t>7/02/2012</a:t>
            </a:r>
            <a:endParaRPr lang="en-US"/>
          </a:p>
        </p:txBody>
      </p:sp>
      <p:sp>
        <p:nvSpPr>
          <p:cNvPr id="5" name="Footer Placeholder 4"/>
          <p:cNvSpPr>
            <a:spLocks noGrp="1"/>
          </p:cNvSpPr>
          <p:nvPr>
            <p:ph type="ftr" sz="quarter" idx="11"/>
          </p:nvPr>
        </p:nvSpPr>
        <p:spPr/>
        <p:txBody>
          <a:bodyPr/>
          <a:lstStyle/>
          <a:p>
            <a:r>
              <a:rPr lang="en-US" smtClean="0"/>
              <a:t>Summer 2012 --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57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9"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85365" y="4076992"/>
            <a:ext cx="21844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604" name="Picture 2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7674" y="5264442"/>
            <a:ext cx="2425700" cy="128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5" name="Rectangle 5"/>
          <p:cNvSpPr>
            <a:spLocks noGrp="1" noChangeArrowheads="1"/>
          </p:cNvSpPr>
          <p:nvPr>
            <p:ph type="title"/>
          </p:nvPr>
        </p:nvSpPr>
        <p:spPr>
          <a:xfrm>
            <a:off x="0" y="274638"/>
            <a:ext cx="9144000" cy="1143000"/>
          </a:xfrm>
          <a:noFill/>
        </p:spPr>
        <p:txBody>
          <a:bodyPr>
            <a:normAutofit fontScale="90000"/>
          </a:bodyPr>
          <a:lstStyle/>
          <a:p>
            <a:pPr>
              <a:lnSpc>
                <a:spcPct val="80000"/>
              </a:lnSpc>
            </a:pPr>
            <a:r>
              <a:rPr lang="en-US" dirty="0" smtClean="0">
                <a:solidFill>
                  <a:schemeClr val="accent1"/>
                </a:solidFill>
              </a:rPr>
              <a:t>Great Idea #1: Levels </a:t>
            </a:r>
            <a:r>
              <a:rPr lang="en-US" dirty="0">
                <a:solidFill>
                  <a:schemeClr val="accent1"/>
                </a:solidFill>
              </a:rPr>
              <a:t>of </a:t>
            </a:r>
            <a:r>
              <a:rPr lang="en-US" dirty="0" smtClean="0">
                <a:solidFill>
                  <a:schemeClr val="accent1"/>
                </a:solidFill>
              </a:rPr>
              <a:t>Representation/Interpretation</a:t>
            </a:r>
            <a:endParaRPr lang="en-US" dirty="0">
              <a:solidFill>
                <a:schemeClr val="accent1"/>
              </a:solidFill>
            </a:endParaRPr>
          </a:p>
        </p:txBody>
      </p:sp>
      <p:sp>
        <p:nvSpPr>
          <p:cNvPr id="26" name="Date Placeholder 25"/>
          <p:cNvSpPr>
            <a:spLocks noGrp="1"/>
          </p:cNvSpPr>
          <p:nvPr>
            <p:ph type="dt" sz="half" idx="10"/>
          </p:nvPr>
        </p:nvSpPr>
        <p:spPr/>
        <p:txBody>
          <a:bodyPr/>
          <a:lstStyle/>
          <a:p>
            <a:r>
              <a:rPr lang="en-US" smtClean="0">
                <a:latin typeface="+mj-lt"/>
              </a:rPr>
              <a:t>7/02/2012</a:t>
            </a:r>
            <a:endParaRPr lang="en-US">
              <a:latin typeface="+mj-lt"/>
            </a:endParaRPr>
          </a:p>
        </p:txBody>
      </p:sp>
      <p:sp>
        <p:nvSpPr>
          <p:cNvPr id="28" name="Footer Placeholder 27"/>
          <p:cNvSpPr>
            <a:spLocks noGrp="1"/>
          </p:cNvSpPr>
          <p:nvPr>
            <p:ph type="ftr" sz="quarter" idx="11"/>
          </p:nvPr>
        </p:nvSpPr>
        <p:spPr/>
        <p:txBody>
          <a:bodyPr/>
          <a:lstStyle/>
          <a:p>
            <a:r>
              <a:rPr lang="en-US" smtClean="0">
                <a:latin typeface="+mj-lt"/>
              </a:rPr>
              <a:t>Summer 2012 -- Lecture #9</a:t>
            </a:r>
            <a:endParaRPr lang="en-US" dirty="0">
              <a:latin typeface="+mj-lt"/>
            </a:endParaRPr>
          </a:p>
        </p:txBody>
      </p:sp>
      <p:sp>
        <p:nvSpPr>
          <p:cNvPr id="27" name="Slide Number Placeholder 26"/>
          <p:cNvSpPr>
            <a:spLocks noGrp="1"/>
          </p:cNvSpPr>
          <p:nvPr>
            <p:ph type="sldNum" sz="quarter" idx="12"/>
          </p:nvPr>
        </p:nvSpPr>
        <p:spPr/>
        <p:txBody>
          <a:bodyPr/>
          <a:lstStyle/>
          <a:p>
            <a:fld id="{3CC63E4C-4642-794D-A2FD-70F6B81535F5}" type="slidenum">
              <a:rPr lang="en-US" smtClean="0">
                <a:latin typeface="+mj-lt"/>
              </a:rPr>
              <a:pPr/>
              <a:t>6</a:t>
            </a:fld>
            <a:endParaRPr lang="en-US">
              <a:latin typeface="+mj-lt"/>
            </a:endParaRPr>
          </a:p>
        </p:txBody>
      </p:sp>
      <p:sp>
        <p:nvSpPr>
          <p:cNvPr id="28676" name="Rectangle 18"/>
          <p:cNvSpPr>
            <a:spLocks noGrp="1" noChangeArrowheads="1"/>
          </p:cNvSpPr>
          <p:nvPr>
            <p:ph type="body" sz="half" idx="4294967295"/>
          </p:nvPr>
        </p:nvSpPr>
        <p:spPr>
          <a:xfrm>
            <a:off x="5295900" y="2197100"/>
            <a:ext cx="3848100" cy="896938"/>
          </a:xfrm>
          <a:noFill/>
        </p:spPr>
        <p:txBody>
          <a:bodyPr>
            <a:normAutofit lnSpcReduction="10000"/>
          </a:bodyPr>
          <a:lstStyle/>
          <a:p>
            <a:pPr marL="342900" indent="-342900">
              <a:lnSpc>
                <a:spcPct val="90000"/>
              </a:lnSpc>
              <a:spcBef>
                <a:spcPct val="0"/>
              </a:spcBef>
              <a:buFont typeface="Times" charset="0"/>
              <a:buNone/>
              <a:tabLst>
                <a:tab pos="1066800" algn="l"/>
              </a:tabLst>
            </a:pPr>
            <a:r>
              <a:rPr lang="en-US" sz="1600" dirty="0" err="1">
                <a:solidFill>
                  <a:schemeClr val="accent5"/>
                </a:solidFill>
                <a:latin typeface="+mj-lt"/>
              </a:rPr>
              <a:t>lw</a:t>
            </a:r>
            <a:r>
              <a:rPr lang="en-US" sz="1600" dirty="0">
                <a:solidFill>
                  <a:schemeClr val="accent5"/>
                </a:solidFill>
                <a:latin typeface="+mj-lt"/>
              </a:rPr>
              <a:t>	  $t0, 0($2)</a:t>
            </a:r>
          </a:p>
          <a:p>
            <a:pPr marL="342900" indent="-342900">
              <a:lnSpc>
                <a:spcPct val="90000"/>
              </a:lnSpc>
              <a:spcBef>
                <a:spcPct val="0"/>
              </a:spcBef>
              <a:buFont typeface="Times" charset="0"/>
              <a:buNone/>
              <a:tabLst>
                <a:tab pos="1066800" algn="l"/>
              </a:tabLst>
            </a:pPr>
            <a:r>
              <a:rPr lang="en-US" sz="1600" dirty="0" err="1">
                <a:solidFill>
                  <a:schemeClr val="accent5"/>
                </a:solidFill>
                <a:latin typeface="+mj-lt"/>
              </a:rPr>
              <a:t>lw</a:t>
            </a:r>
            <a:r>
              <a:rPr lang="en-US" sz="1600" dirty="0">
                <a:solidFill>
                  <a:schemeClr val="accent5"/>
                </a:solidFill>
                <a:latin typeface="+mj-lt"/>
              </a:rPr>
              <a:t>	  $t1, 4($2)</a:t>
            </a:r>
          </a:p>
          <a:p>
            <a:pPr marL="342900" indent="-342900">
              <a:lnSpc>
                <a:spcPct val="90000"/>
              </a:lnSpc>
              <a:spcBef>
                <a:spcPct val="0"/>
              </a:spcBef>
              <a:buFont typeface="Times" charset="0"/>
              <a:buNone/>
              <a:tabLst>
                <a:tab pos="1066800" algn="l"/>
              </a:tabLst>
            </a:pPr>
            <a:r>
              <a:rPr lang="en-US" sz="1600" dirty="0" err="1">
                <a:solidFill>
                  <a:schemeClr val="accent5"/>
                </a:solidFill>
                <a:latin typeface="+mj-lt"/>
              </a:rPr>
              <a:t>sw</a:t>
            </a:r>
            <a:r>
              <a:rPr lang="en-US" sz="1600" dirty="0">
                <a:solidFill>
                  <a:schemeClr val="accent5"/>
                </a:solidFill>
                <a:latin typeface="+mj-lt"/>
              </a:rPr>
              <a:t>	  $t1, 0($2)</a:t>
            </a:r>
          </a:p>
          <a:p>
            <a:pPr marL="342900" indent="-342900">
              <a:spcBef>
                <a:spcPct val="0"/>
              </a:spcBef>
              <a:buFont typeface="Times" charset="0"/>
              <a:buNone/>
              <a:tabLst>
                <a:tab pos="1066800" algn="l"/>
              </a:tabLst>
            </a:pPr>
            <a:r>
              <a:rPr lang="en-US" sz="1600" dirty="0" err="1">
                <a:solidFill>
                  <a:schemeClr val="accent5"/>
                </a:solidFill>
                <a:latin typeface="+mj-lt"/>
              </a:rPr>
              <a:t>sw</a:t>
            </a:r>
            <a:r>
              <a:rPr lang="en-US" sz="1600" dirty="0">
                <a:solidFill>
                  <a:schemeClr val="accent5"/>
                </a:solidFill>
                <a:latin typeface="+mj-lt"/>
              </a:rPr>
              <a:t>	  $t0, 4($2)</a:t>
            </a:r>
          </a:p>
        </p:txBody>
      </p:sp>
      <p:sp>
        <p:nvSpPr>
          <p:cNvPr id="28678" name="Rectangle 7"/>
          <p:cNvSpPr>
            <a:spLocks noChangeArrowheads="1"/>
          </p:cNvSpPr>
          <p:nvPr/>
        </p:nvSpPr>
        <p:spPr bwMode="auto">
          <a:xfrm>
            <a:off x="1028700" y="1435290"/>
            <a:ext cx="2590800" cy="529119"/>
          </a:xfrm>
          <a:prstGeom prst="rect">
            <a:avLst/>
          </a:prstGeom>
          <a:noFill/>
          <a:ln w="28575">
            <a:solidFill>
              <a:schemeClr val="tx1"/>
            </a:solidFill>
            <a:miter lim="800000"/>
            <a:headEnd/>
            <a:tailEnd/>
          </a:ln>
        </p:spPr>
        <p:txBody>
          <a:bodyPr wrap="square" lIns="63500" tIns="25400" rIns="63500" bIns="25400">
            <a:prstTxWarp prst="textNoShape">
              <a:avLst/>
            </a:prstTxWarp>
            <a:spAutoFit/>
          </a:bodyPr>
          <a:lstStyle/>
          <a:p>
            <a:pPr algn="ctr">
              <a:lnSpc>
                <a:spcPct val="85000"/>
              </a:lnSpc>
              <a:spcBef>
                <a:spcPct val="41000"/>
              </a:spcBef>
            </a:pPr>
            <a:r>
              <a:rPr lang="en-US" sz="1800" b="1" dirty="0" smtClean="0">
                <a:solidFill>
                  <a:schemeClr val="tx1"/>
                </a:solidFill>
                <a:latin typeface="+mj-lt"/>
              </a:rPr>
              <a:t>Higher-Level Language</a:t>
            </a:r>
            <a:br>
              <a:rPr lang="en-US" sz="1800" b="1" dirty="0" smtClean="0">
                <a:solidFill>
                  <a:schemeClr val="tx1"/>
                </a:solidFill>
                <a:latin typeface="+mj-lt"/>
              </a:rPr>
            </a:br>
            <a:r>
              <a:rPr lang="en-US" sz="1800" b="1" dirty="0" smtClean="0">
                <a:solidFill>
                  <a:schemeClr val="tx1"/>
                </a:solidFill>
                <a:latin typeface="+mj-lt"/>
              </a:rPr>
              <a:t>Program </a:t>
            </a:r>
            <a:r>
              <a:rPr lang="en-US" sz="1800" b="1" dirty="0">
                <a:solidFill>
                  <a:schemeClr val="tx1"/>
                </a:solidFill>
                <a:latin typeface="+mj-lt"/>
              </a:rPr>
              <a:t>(e.g</a:t>
            </a:r>
            <a:r>
              <a:rPr lang="en-US" sz="1800" b="1" dirty="0" smtClean="0">
                <a:solidFill>
                  <a:schemeClr val="tx1"/>
                </a:solidFill>
                <a:latin typeface="+mj-lt"/>
              </a:rPr>
              <a:t>.  C</a:t>
            </a:r>
            <a:r>
              <a:rPr lang="en-US" sz="1800" b="1" dirty="0">
                <a:solidFill>
                  <a:schemeClr val="tx1"/>
                </a:solidFill>
                <a:latin typeface="+mj-lt"/>
              </a:rPr>
              <a:t>)</a:t>
            </a:r>
          </a:p>
        </p:txBody>
      </p:sp>
      <p:sp>
        <p:nvSpPr>
          <p:cNvPr id="28679" name="Rectangle 8"/>
          <p:cNvSpPr>
            <a:spLocks noChangeArrowheads="1"/>
          </p:cNvSpPr>
          <p:nvPr/>
        </p:nvSpPr>
        <p:spPr bwMode="auto">
          <a:xfrm>
            <a:off x="1028700" y="2393659"/>
            <a:ext cx="2590800" cy="529119"/>
          </a:xfrm>
          <a:prstGeom prst="rect">
            <a:avLst/>
          </a:prstGeom>
          <a:noFill/>
          <a:ln w="28575">
            <a:solidFill>
              <a:schemeClr val="tx1"/>
            </a:solidFill>
            <a:miter lim="800000"/>
            <a:headEnd/>
            <a:tailEnd/>
          </a:ln>
        </p:spPr>
        <p:txBody>
          <a:bodyPr wrap="square" lIns="63500" tIns="25400" rIns="63500" bIns="25400">
            <a:prstTxWarp prst="textNoShape">
              <a:avLst/>
            </a:prstTxWarp>
            <a:spAutoFit/>
          </a:bodyPr>
          <a:lstStyle/>
          <a:p>
            <a:pPr algn="ctr">
              <a:lnSpc>
                <a:spcPct val="85000"/>
              </a:lnSpc>
              <a:spcBef>
                <a:spcPct val="41000"/>
              </a:spcBef>
            </a:pPr>
            <a:r>
              <a:rPr lang="en-US" sz="1800" b="1" dirty="0">
                <a:solidFill>
                  <a:schemeClr val="accent5"/>
                </a:solidFill>
                <a:latin typeface="+mj-lt"/>
              </a:rPr>
              <a:t>Assembly </a:t>
            </a:r>
            <a:r>
              <a:rPr lang="en-US" sz="1800" b="1" dirty="0" smtClean="0">
                <a:solidFill>
                  <a:schemeClr val="accent5"/>
                </a:solidFill>
                <a:latin typeface="+mj-lt"/>
              </a:rPr>
              <a:t>Language Program </a:t>
            </a:r>
            <a:r>
              <a:rPr lang="en-US" sz="1800" b="1" dirty="0">
                <a:solidFill>
                  <a:schemeClr val="accent5"/>
                </a:solidFill>
                <a:latin typeface="+mj-lt"/>
              </a:rPr>
              <a:t>(</a:t>
            </a:r>
            <a:r>
              <a:rPr lang="en-US" sz="1800" b="1" dirty="0" smtClean="0">
                <a:solidFill>
                  <a:schemeClr val="accent5"/>
                </a:solidFill>
                <a:latin typeface="+mj-lt"/>
              </a:rPr>
              <a:t>e.g.  MIPS</a:t>
            </a:r>
            <a:r>
              <a:rPr lang="en-US" sz="1800" b="1" dirty="0">
                <a:solidFill>
                  <a:schemeClr val="accent5"/>
                </a:solidFill>
                <a:latin typeface="+mj-lt"/>
              </a:rPr>
              <a:t>)</a:t>
            </a:r>
          </a:p>
        </p:txBody>
      </p:sp>
      <p:sp>
        <p:nvSpPr>
          <p:cNvPr id="28680" name="Rectangle 9"/>
          <p:cNvSpPr>
            <a:spLocks noChangeArrowheads="1"/>
          </p:cNvSpPr>
          <p:nvPr/>
        </p:nvSpPr>
        <p:spPr bwMode="auto">
          <a:xfrm>
            <a:off x="1028700" y="3295840"/>
            <a:ext cx="2590800" cy="522194"/>
          </a:xfrm>
          <a:prstGeom prst="rect">
            <a:avLst/>
          </a:prstGeom>
          <a:noFill/>
          <a:ln w="28575">
            <a:solidFill>
              <a:schemeClr val="tx1"/>
            </a:solidFill>
            <a:miter lim="800000"/>
            <a:headEnd/>
            <a:tailEnd/>
          </a:ln>
        </p:spPr>
        <p:txBody>
          <a:bodyPr lIns="63500" tIns="25400" rIns="63500" bIns="25400">
            <a:prstTxWarp prst="textNoShape">
              <a:avLst/>
            </a:prstTxWarp>
            <a:spAutoFit/>
          </a:bodyPr>
          <a:lstStyle/>
          <a:p>
            <a:pPr algn="ctr">
              <a:lnSpc>
                <a:spcPct val="85000"/>
              </a:lnSpc>
              <a:spcBef>
                <a:spcPct val="41000"/>
              </a:spcBef>
            </a:pPr>
            <a:r>
              <a:rPr lang="en-US" sz="1800" b="1" dirty="0">
                <a:solidFill>
                  <a:schemeClr val="accent4"/>
                </a:solidFill>
                <a:latin typeface="+mj-lt"/>
              </a:rPr>
              <a:t>Machine </a:t>
            </a:r>
            <a:r>
              <a:rPr lang="en-US" sz="1800" b="1" dirty="0" smtClean="0">
                <a:solidFill>
                  <a:schemeClr val="accent4"/>
                </a:solidFill>
                <a:latin typeface="+mj-lt"/>
              </a:rPr>
              <a:t>Language </a:t>
            </a:r>
            <a:r>
              <a:rPr lang="en-US" sz="1800" b="1" dirty="0">
                <a:solidFill>
                  <a:schemeClr val="accent4"/>
                </a:solidFill>
                <a:latin typeface="+mj-lt"/>
              </a:rPr>
              <a:t>Program (MIPS)</a:t>
            </a:r>
          </a:p>
        </p:txBody>
      </p:sp>
      <p:sp>
        <p:nvSpPr>
          <p:cNvPr id="28681" name="Rectangle 10"/>
          <p:cNvSpPr>
            <a:spLocks noChangeArrowheads="1"/>
          </p:cNvSpPr>
          <p:nvPr/>
        </p:nvSpPr>
        <p:spPr bwMode="auto">
          <a:xfrm>
            <a:off x="304800" y="4616640"/>
            <a:ext cx="4038600" cy="538865"/>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sz="1800" b="1" dirty="0">
                <a:solidFill>
                  <a:schemeClr val="accent6"/>
                </a:solidFill>
                <a:latin typeface="+mj-lt"/>
              </a:rPr>
              <a:t>Hardware Architecture </a:t>
            </a:r>
            <a:r>
              <a:rPr lang="en-US" sz="1800" b="1" dirty="0" smtClean="0">
                <a:solidFill>
                  <a:schemeClr val="accent6"/>
                </a:solidFill>
                <a:latin typeface="+mj-lt"/>
              </a:rPr>
              <a:t>Description</a:t>
            </a:r>
            <a:br>
              <a:rPr lang="en-US" sz="1800" b="1" dirty="0" smtClean="0">
                <a:solidFill>
                  <a:schemeClr val="accent6"/>
                </a:solidFill>
                <a:latin typeface="+mj-lt"/>
              </a:rPr>
            </a:br>
            <a:r>
              <a:rPr lang="en-US" sz="1800" b="1" dirty="0" smtClean="0">
                <a:solidFill>
                  <a:schemeClr val="accent6"/>
                </a:solidFill>
                <a:latin typeface="+mj-lt"/>
              </a:rPr>
              <a:t>(</a:t>
            </a:r>
            <a:r>
              <a:rPr lang="en-US" sz="1800" b="1" dirty="0">
                <a:solidFill>
                  <a:schemeClr val="accent6"/>
                </a:solidFill>
                <a:latin typeface="+mj-lt"/>
              </a:rPr>
              <a:t>e.g</a:t>
            </a:r>
            <a:r>
              <a:rPr lang="en-US" sz="1800" b="1" dirty="0" smtClean="0">
                <a:solidFill>
                  <a:schemeClr val="accent6"/>
                </a:solidFill>
                <a:latin typeface="+mj-lt"/>
              </a:rPr>
              <a:t>.  </a:t>
            </a:r>
            <a:r>
              <a:rPr lang="en-US" sz="1800" b="1" dirty="0">
                <a:solidFill>
                  <a:schemeClr val="accent6"/>
                </a:solidFill>
                <a:latin typeface="+mj-lt"/>
              </a:rPr>
              <a:t>block diagrams)</a:t>
            </a:r>
            <a:r>
              <a:rPr lang="en-US" sz="1800" dirty="0">
                <a:solidFill>
                  <a:schemeClr val="accent6"/>
                </a:solidFill>
                <a:latin typeface="+mj-lt"/>
              </a:rPr>
              <a:t> </a:t>
            </a:r>
          </a:p>
        </p:txBody>
      </p:sp>
      <p:sp>
        <p:nvSpPr>
          <p:cNvPr id="28682" name="Line 11"/>
          <p:cNvSpPr>
            <a:spLocks noChangeShapeType="1"/>
          </p:cNvSpPr>
          <p:nvPr/>
        </p:nvSpPr>
        <p:spPr bwMode="auto">
          <a:xfrm>
            <a:off x="2327148" y="1984413"/>
            <a:ext cx="0" cy="400050"/>
          </a:xfrm>
          <a:prstGeom prst="line">
            <a:avLst/>
          </a:prstGeom>
          <a:noFill/>
          <a:ln w="28575">
            <a:solidFill>
              <a:schemeClr val="tx1"/>
            </a:solidFill>
            <a:round/>
            <a:headEnd/>
            <a:tailEnd type="triangle" w="lg" len="lg"/>
          </a:ln>
        </p:spPr>
        <p:txBody>
          <a:bodyPr wrap="none" anchor="ctr">
            <a:prstTxWarp prst="textNoShape">
              <a:avLst/>
            </a:prstTxWarp>
          </a:bodyPr>
          <a:lstStyle/>
          <a:p>
            <a:endParaRPr lang="en-US">
              <a:latin typeface="+mj-lt"/>
            </a:endParaRPr>
          </a:p>
        </p:txBody>
      </p:sp>
      <p:sp>
        <p:nvSpPr>
          <p:cNvPr id="28683" name="Rectangle 13"/>
          <p:cNvSpPr>
            <a:spLocks noChangeArrowheads="1"/>
          </p:cNvSpPr>
          <p:nvPr/>
        </p:nvSpPr>
        <p:spPr bwMode="auto">
          <a:xfrm>
            <a:off x="2413000" y="2019680"/>
            <a:ext cx="1308100" cy="288797"/>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i="1" dirty="0">
                <a:solidFill>
                  <a:schemeClr val="tx1"/>
                </a:solidFill>
                <a:latin typeface="+mj-lt"/>
              </a:rPr>
              <a:t>Compiler</a:t>
            </a:r>
          </a:p>
        </p:txBody>
      </p:sp>
      <p:sp>
        <p:nvSpPr>
          <p:cNvPr id="28684" name="Rectangle 14"/>
          <p:cNvSpPr>
            <a:spLocks noChangeArrowheads="1"/>
          </p:cNvSpPr>
          <p:nvPr/>
        </p:nvSpPr>
        <p:spPr bwMode="auto">
          <a:xfrm>
            <a:off x="2413000" y="2953586"/>
            <a:ext cx="1435100" cy="288797"/>
          </a:xfrm>
          <a:prstGeom prst="rect">
            <a:avLst/>
          </a:prstGeom>
          <a:noFill/>
          <a:ln w="12700">
            <a:noFill/>
            <a:miter lim="800000"/>
            <a:headEnd/>
            <a:tailEnd/>
          </a:ln>
        </p:spPr>
        <p:txBody>
          <a:bodyPr lIns="63500" tIns="25400" rIns="63500" bIns="25400">
            <a:prstTxWarp prst="textNoShape">
              <a:avLst/>
            </a:prstTxWarp>
            <a:spAutoFit/>
          </a:bodyPr>
          <a:lstStyle/>
          <a:p>
            <a:pPr algn="l">
              <a:lnSpc>
                <a:spcPct val="85000"/>
              </a:lnSpc>
            </a:pPr>
            <a:r>
              <a:rPr lang="en-US" sz="1800" i="1" dirty="0">
                <a:solidFill>
                  <a:schemeClr val="tx1"/>
                </a:solidFill>
                <a:latin typeface="+mj-lt"/>
              </a:rPr>
              <a:t>Assembler</a:t>
            </a:r>
          </a:p>
        </p:txBody>
      </p:sp>
      <p:sp>
        <p:nvSpPr>
          <p:cNvPr id="28685" name="Line 15"/>
          <p:cNvSpPr>
            <a:spLocks noChangeShapeType="1"/>
          </p:cNvSpPr>
          <p:nvPr/>
        </p:nvSpPr>
        <p:spPr bwMode="auto">
          <a:xfrm>
            <a:off x="2355723" y="3841940"/>
            <a:ext cx="0" cy="774700"/>
          </a:xfrm>
          <a:prstGeom prst="line">
            <a:avLst/>
          </a:prstGeom>
          <a:noFill/>
          <a:ln w="28575">
            <a:solidFill>
              <a:schemeClr val="tx1"/>
            </a:solidFill>
            <a:round/>
            <a:headEnd/>
            <a:tailEnd type="triangle" w="lg" len="lg"/>
          </a:ln>
        </p:spPr>
        <p:txBody>
          <a:bodyPr wrap="none" anchor="ctr">
            <a:prstTxWarp prst="textNoShape">
              <a:avLst/>
            </a:prstTxWarp>
          </a:bodyPr>
          <a:lstStyle/>
          <a:p>
            <a:endParaRPr lang="en-US">
              <a:latin typeface="+mj-lt"/>
            </a:endParaRPr>
          </a:p>
        </p:txBody>
      </p:sp>
      <p:sp>
        <p:nvSpPr>
          <p:cNvPr id="28686" name="Rectangle 16"/>
          <p:cNvSpPr>
            <a:spLocks noChangeArrowheads="1"/>
          </p:cNvSpPr>
          <p:nvPr/>
        </p:nvSpPr>
        <p:spPr bwMode="auto">
          <a:xfrm>
            <a:off x="558800" y="4045520"/>
            <a:ext cx="1676400" cy="524246"/>
          </a:xfrm>
          <a:prstGeom prst="rect">
            <a:avLst/>
          </a:prstGeom>
          <a:noFill/>
          <a:ln w="12700">
            <a:noFill/>
            <a:miter lim="800000"/>
            <a:headEnd/>
            <a:tailEnd/>
          </a:ln>
        </p:spPr>
        <p:txBody>
          <a:bodyPr lIns="63500" tIns="25400" rIns="63500" bIns="25400">
            <a:prstTxWarp prst="textNoShape">
              <a:avLst/>
            </a:prstTxWarp>
            <a:spAutoFit/>
          </a:bodyPr>
          <a:lstStyle/>
          <a:p>
            <a:pPr algn="r">
              <a:lnSpc>
                <a:spcPct val="85000"/>
              </a:lnSpc>
            </a:pPr>
            <a:r>
              <a:rPr lang="en-US" sz="1800" i="1" dirty="0">
                <a:solidFill>
                  <a:schemeClr val="tx1"/>
                </a:solidFill>
                <a:latin typeface="+mj-lt"/>
              </a:rPr>
              <a:t>Machine Interpretation</a:t>
            </a:r>
          </a:p>
        </p:txBody>
      </p:sp>
      <p:sp>
        <p:nvSpPr>
          <p:cNvPr id="28687" name="Rectangle 17"/>
          <p:cNvSpPr>
            <a:spLocks noChangeArrowheads="1"/>
          </p:cNvSpPr>
          <p:nvPr/>
        </p:nvSpPr>
        <p:spPr bwMode="auto">
          <a:xfrm>
            <a:off x="4624585" y="1345034"/>
            <a:ext cx="3086100" cy="709630"/>
          </a:xfrm>
          <a:prstGeom prst="rect">
            <a:avLst/>
          </a:prstGeom>
          <a:noFill/>
          <a:ln w="12700">
            <a:noFill/>
            <a:miter lim="800000"/>
            <a:headEnd/>
            <a:tailEnd/>
          </a:ln>
        </p:spPr>
        <p:txBody>
          <a:bodyPr lIns="91440" tIns="25400" rIns="91440" bIns="25400">
            <a:prstTxWarp prst="textNoShape">
              <a:avLst/>
            </a:prstTxWarp>
            <a:spAutoFit/>
          </a:bodyPr>
          <a:lstStyle/>
          <a:p>
            <a:pPr marL="342900" indent="-342900" algn="l">
              <a:lnSpc>
                <a:spcPct val="78000"/>
              </a:lnSpc>
            </a:pPr>
            <a:r>
              <a:rPr lang="en-US" sz="1800" dirty="0">
                <a:solidFill>
                  <a:schemeClr val="tx1"/>
                </a:solidFill>
                <a:latin typeface="+mj-lt"/>
              </a:rPr>
              <a:t>temp = </a:t>
            </a:r>
            <a:r>
              <a:rPr lang="en-US" sz="1800" dirty="0" err="1">
                <a:solidFill>
                  <a:schemeClr val="tx1"/>
                </a:solidFill>
                <a:latin typeface="+mj-lt"/>
              </a:rPr>
              <a:t>v[k</a:t>
            </a:r>
            <a:r>
              <a:rPr lang="en-US" sz="1800" dirty="0">
                <a:solidFill>
                  <a:schemeClr val="tx1"/>
                </a:solidFill>
                <a:latin typeface="+mj-lt"/>
              </a:rPr>
              <a:t>];</a:t>
            </a:r>
          </a:p>
          <a:p>
            <a:pPr marL="342900" indent="-342900" algn="l">
              <a:lnSpc>
                <a:spcPct val="78000"/>
              </a:lnSpc>
            </a:pPr>
            <a:r>
              <a:rPr lang="en-US" sz="1800" dirty="0" err="1">
                <a:solidFill>
                  <a:schemeClr val="tx1"/>
                </a:solidFill>
                <a:latin typeface="+mj-lt"/>
              </a:rPr>
              <a:t>v[k</a:t>
            </a:r>
            <a:r>
              <a:rPr lang="en-US" sz="1800" dirty="0">
                <a:solidFill>
                  <a:schemeClr val="tx1"/>
                </a:solidFill>
                <a:latin typeface="+mj-lt"/>
              </a:rPr>
              <a:t>] = v[k+1];</a:t>
            </a:r>
          </a:p>
          <a:p>
            <a:pPr marL="342900" indent="-342900" algn="l">
              <a:lnSpc>
                <a:spcPct val="78000"/>
              </a:lnSpc>
            </a:pPr>
            <a:r>
              <a:rPr lang="en-US" sz="1800" dirty="0">
                <a:solidFill>
                  <a:schemeClr val="tx1"/>
                </a:solidFill>
                <a:latin typeface="+mj-lt"/>
              </a:rPr>
              <a:t>v[k+1] = temp;</a:t>
            </a:r>
            <a:endParaRPr lang="en-US" sz="1200" dirty="0">
              <a:solidFill>
                <a:schemeClr val="tx1"/>
              </a:solidFill>
              <a:latin typeface="+mj-lt"/>
            </a:endParaRPr>
          </a:p>
        </p:txBody>
      </p:sp>
      <p:sp>
        <p:nvSpPr>
          <p:cNvPr id="28689" name="Rectangle 20"/>
          <p:cNvSpPr>
            <a:spLocks noChangeArrowheads="1"/>
          </p:cNvSpPr>
          <p:nvPr/>
        </p:nvSpPr>
        <p:spPr bwMode="auto">
          <a:xfrm>
            <a:off x="4624585" y="3125450"/>
            <a:ext cx="3427219" cy="951543"/>
          </a:xfrm>
          <a:prstGeom prst="rect">
            <a:avLst/>
          </a:prstGeom>
          <a:noFill/>
          <a:ln w="12700">
            <a:noFill/>
            <a:miter lim="800000"/>
            <a:headEnd/>
            <a:tailEnd/>
          </a:ln>
        </p:spPr>
        <p:txBody>
          <a:bodyPr wrap="none" lIns="90487" tIns="44450" rIns="90487" bIns="44450">
            <a:prstTxWarp prst="textNoShape">
              <a:avLst/>
            </a:prstTxWarp>
            <a:spAutoFit/>
          </a:bodyPr>
          <a:lstStyle/>
          <a:p>
            <a:pPr algn="l"/>
            <a:r>
              <a:rPr lang="en-US" sz="1400" dirty="0">
                <a:solidFill>
                  <a:schemeClr val="accent4"/>
                </a:solidFill>
                <a:latin typeface="+mj-lt"/>
              </a:rPr>
              <a:t>0000 1001 1100 0110 1010 1111 0101 1000</a:t>
            </a:r>
          </a:p>
          <a:p>
            <a:pPr algn="l"/>
            <a:r>
              <a:rPr lang="en-US" sz="1400" dirty="0">
                <a:solidFill>
                  <a:schemeClr val="accent4"/>
                </a:solidFill>
                <a:latin typeface="+mj-lt"/>
              </a:rPr>
              <a:t>1010 1111 0101 1000 0000 1001 1100 0110 </a:t>
            </a:r>
          </a:p>
          <a:p>
            <a:pPr algn="l"/>
            <a:r>
              <a:rPr lang="en-US" sz="1400" dirty="0">
                <a:solidFill>
                  <a:schemeClr val="accent4"/>
                </a:solidFill>
                <a:latin typeface="+mj-lt"/>
              </a:rPr>
              <a:t>1100 0110 1010 1111 0101 1000 0000 1001 </a:t>
            </a:r>
          </a:p>
          <a:p>
            <a:pPr algn="l"/>
            <a:r>
              <a:rPr lang="en-US" sz="1400" dirty="0">
                <a:solidFill>
                  <a:schemeClr val="accent4"/>
                </a:solidFill>
                <a:latin typeface="+mj-lt"/>
              </a:rPr>
              <a:t>0101 1000 0000 1001 1100 0110 1010 1111 </a:t>
            </a:r>
          </a:p>
        </p:txBody>
      </p:sp>
      <p:sp>
        <p:nvSpPr>
          <p:cNvPr id="28690" name="Rectangle 22"/>
          <p:cNvSpPr>
            <a:spLocks noChangeArrowheads="1"/>
          </p:cNvSpPr>
          <p:nvPr/>
        </p:nvSpPr>
        <p:spPr bwMode="auto">
          <a:xfrm>
            <a:off x="304800" y="3835780"/>
            <a:ext cx="4038600" cy="139700"/>
          </a:xfrm>
          <a:prstGeom prst="rect">
            <a:avLst/>
          </a:prstGeom>
          <a:solidFill>
            <a:schemeClr val="accent1"/>
          </a:solidFill>
          <a:ln w="12700">
            <a:solidFill>
              <a:schemeClr val="tx1"/>
            </a:solidFill>
            <a:miter lim="800000"/>
            <a:headEnd/>
            <a:tailEnd/>
          </a:ln>
        </p:spPr>
        <p:txBody>
          <a:bodyPr wrap="none" anchor="ctr">
            <a:prstTxWarp prst="textNoShape">
              <a:avLst/>
            </a:prstTxWarp>
          </a:bodyPr>
          <a:lstStyle/>
          <a:p>
            <a:endParaRPr lang="en-US">
              <a:latin typeface="+mj-lt"/>
            </a:endParaRPr>
          </a:p>
        </p:txBody>
      </p:sp>
      <p:sp>
        <p:nvSpPr>
          <p:cNvPr id="28691" name="Line 23"/>
          <p:cNvSpPr>
            <a:spLocks noChangeShapeType="1"/>
          </p:cNvSpPr>
          <p:nvPr/>
        </p:nvSpPr>
        <p:spPr bwMode="auto">
          <a:xfrm flipH="1">
            <a:off x="2327148" y="2929318"/>
            <a:ext cx="3175" cy="366522"/>
          </a:xfrm>
          <a:prstGeom prst="line">
            <a:avLst/>
          </a:prstGeom>
          <a:noFill/>
          <a:ln w="28575">
            <a:solidFill>
              <a:schemeClr val="tx1"/>
            </a:solidFill>
            <a:round/>
            <a:headEnd/>
            <a:tailEnd type="triangle" w="lg" len="lg"/>
          </a:ln>
        </p:spPr>
        <p:txBody>
          <a:bodyPr wrap="none" anchor="ctr">
            <a:prstTxWarp prst="textNoShape">
              <a:avLst/>
            </a:prstTxWarp>
          </a:bodyPr>
          <a:lstStyle/>
          <a:p>
            <a:endParaRPr lang="en-US">
              <a:latin typeface="+mj-lt"/>
            </a:endParaRPr>
          </a:p>
        </p:txBody>
      </p:sp>
      <p:sp>
        <p:nvSpPr>
          <p:cNvPr id="28692" name="Rectangle 24"/>
          <p:cNvSpPr>
            <a:spLocks noChangeArrowheads="1"/>
          </p:cNvSpPr>
          <p:nvPr/>
        </p:nvSpPr>
        <p:spPr bwMode="auto">
          <a:xfrm>
            <a:off x="469900" y="5880478"/>
            <a:ext cx="3708400" cy="538865"/>
          </a:xfrm>
          <a:prstGeom prst="rect">
            <a:avLst/>
          </a:prstGeom>
          <a:noFill/>
          <a:ln w="28575">
            <a:pattFill prst="pct70">
              <a:fgClr>
                <a:schemeClr val="tx1"/>
              </a:fgClr>
              <a:bgClr>
                <a:schemeClr val="bg1"/>
              </a:bgClr>
            </a:pattFill>
            <a:miter lim="800000"/>
            <a:headEnd/>
            <a:tailEnd/>
          </a:ln>
        </p:spPr>
        <p:txBody>
          <a:bodyPr lIns="63500" tIns="25400" rIns="63500" bIns="25400">
            <a:prstTxWarp prst="textNoShape">
              <a:avLst/>
            </a:prstTxWarp>
            <a:spAutoFit/>
          </a:bodyPr>
          <a:lstStyle/>
          <a:p>
            <a:pPr algn="ctr">
              <a:lnSpc>
                <a:spcPct val="88000"/>
              </a:lnSpc>
              <a:spcBef>
                <a:spcPct val="43000"/>
              </a:spcBef>
            </a:pPr>
            <a:r>
              <a:rPr lang="en-US" sz="1800" b="1" dirty="0">
                <a:solidFill>
                  <a:srgbClr val="00B050"/>
                </a:solidFill>
                <a:latin typeface="+mj-lt"/>
              </a:rPr>
              <a:t>Logic Circuit Description</a:t>
            </a:r>
            <a:br>
              <a:rPr lang="en-US" sz="1800" b="1" dirty="0">
                <a:solidFill>
                  <a:srgbClr val="00B050"/>
                </a:solidFill>
                <a:latin typeface="+mj-lt"/>
              </a:rPr>
            </a:br>
            <a:r>
              <a:rPr lang="en-US" sz="1800" b="1" dirty="0">
                <a:solidFill>
                  <a:srgbClr val="00B050"/>
                </a:solidFill>
                <a:latin typeface="+mj-lt"/>
              </a:rPr>
              <a:t>(Circuit Schematic Diagrams)</a:t>
            </a:r>
          </a:p>
        </p:txBody>
      </p:sp>
      <p:sp>
        <p:nvSpPr>
          <p:cNvPr id="28693" name="Line 26"/>
          <p:cNvSpPr>
            <a:spLocks noChangeShapeType="1"/>
          </p:cNvSpPr>
          <p:nvPr/>
        </p:nvSpPr>
        <p:spPr bwMode="auto">
          <a:xfrm>
            <a:off x="2355723" y="5154988"/>
            <a:ext cx="0" cy="725490"/>
          </a:xfrm>
          <a:prstGeom prst="line">
            <a:avLst/>
          </a:prstGeom>
          <a:noFill/>
          <a:ln w="28575">
            <a:solidFill>
              <a:schemeClr val="tx1"/>
            </a:solidFill>
            <a:round/>
            <a:headEnd/>
            <a:tailEnd type="triangle" w="lg" len="lg"/>
          </a:ln>
        </p:spPr>
        <p:txBody>
          <a:bodyPr wrap="none" anchor="ctr">
            <a:prstTxWarp prst="textNoShape">
              <a:avLst/>
            </a:prstTxWarp>
          </a:bodyPr>
          <a:lstStyle/>
          <a:p>
            <a:endParaRPr lang="en-US">
              <a:latin typeface="+mj-lt"/>
            </a:endParaRPr>
          </a:p>
        </p:txBody>
      </p:sp>
      <p:sp>
        <p:nvSpPr>
          <p:cNvPr id="28694" name="Rectangle 27"/>
          <p:cNvSpPr>
            <a:spLocks noChangeArrowheads="1"/>
          </p:cNvSpPr>
          <p:nvPr/>
        </p:nvSpPr>
        <p:spPr bwMode="auto">
          <a:xfrm>
            <a:off x="254000" y="5267515"/>
            <a:ext cx="1981200" cy="524246"/>
          </a:xfrm>
          <a:prstGeom prst="rect">
            <a:avLst/>
          </a:prstGeom>
          <a:noFill/>
          <a:ln w="12700">
            <a:noFill/>
            <a:miter lim="800000"/>
            <a:headEnd/>
            <a:tailEnd/>
          </a:ln>
        </p:spPr>
        <p:txBody>
          <a:bodyPr lIns="63500" tIns="25400" rIns="63500" bIns="25400">
            <a:prstTxWarp prst="textNoShape">
              <a:avLst/>
            </a:prstTxWarp>
            <a:spAutoFit/>
          </a:bodyPr>
          <a:lstStyle/>
          <a:p>
            <a:pPr algn="r">
              <a:lnSpc>
                <a:spcPct val="85000"/>
              </a:lnSpc>
            </a:pPr>
            <a:r>
              <a:rPr lang="en-US" sz="1800" i="1" dirty="0">
                <a:solidFill>
                  <a:schemeClr val="tx1"/>
                </a:solidFill>
                <a:latin typeface="+mj-lt"/>
              </a:rPr>
              <a:t>Architecture Implementation</a:t>
            </a:r>
          </a:p>
        </p:txBody>
      </p:sp>
      <p:sp>
        <p:nvSpPr>
          <p:cNvPr id="3" name="TextBox 2"/>
          <p:cNvSpPr txBox="1"/>
          <p:nvPr/>
        </p:nvSpPr>
        <p:spPr>
          <a:xfrm>
            <a:off x="182880" y="3127248"/>
            <a:ext cx="8778240" cy="907941"/>
          </a:xfrm>
          <a:prstGeom prst="rect">
            <a:avLst/>
          </a:prstGeom>
          <a:noFill/>
          <a:ln w="38100" cap="rnd">
            <a:solidFill>
              <a:srgbClr val="FF0000"/>
            </a:solidFill>
          </a:ln>
        </p:spPr>
        <p:txBody>
          <a:bodyPr wrap="square" tIns="137160" bIns="0" rtlCol="0">
            <a:spAutoFit/>
          </a:bodyPr>
          <a:lstStyle/>
          <a:p>
            <a:pPr algn="r">
              <a:lnSpc>
                <a:spcPct val="50000"/>
              </a:lnSpc>
              <a:spcBef>
                <a:spcPts val="1200"/>
              </a:spcBef>
            </a:pPr>
            <a:r>
              <a:rPr lang="en-US" sz="1200" dirty="0" smtClean="0">
                <a:solidFill>
                  <a:srgbClr val="FF0000"/>
                </a:solidFill>
                <a:latin typeface="+mj-lt"/>
              </a:rPr>
              <a:t> </a:t>
            </a:r>
            <a:endParaRPr lang="en-US" dirty="0" smtClean="0">
              <a:solidFill>
                <a:srgbClr val="FF0000"/>
              </a:solidFill>
              <a:latin typeface="+mj-lt"/>
            </a:endParaRPr>
          </a:p>
          <a:p>
            <a:pPr algn="r">
              <a:lnSpc>
                <a:spcPct val="50000"/>
              </a:lnSpc>
            </a:pPr>
            <a:r>
              <a:rPr lang="en-US" dirty="0" smtClean="0">
                <a:solidFill>
                  <a:srgbClr val="FF0000"/>
                </a:solidFill>
                <a:latin typeface="+mj-lt"/>
              </a:rPr>
              <a:t>We</a:t>
            </a:r>
            <a:r>
              <a:rPr lang="en-US" dirty="0" smtClean="0">
                <a:solidFill>
                  <a:schemeClr val="bg1"/>
                </a:solidFill>
                <a:latin typeface="+mj-lt"/>
              </a:rPr>
              <a:t>__</a:t>
            </a:r>
          </a:p>
          <a:p>
            <a:pPr algn="r">
              <a:lnSpc>
                <a:spcPct val="50000"/>
              </a:lnSpc>
              <a:spcBef>
                <a:spcPts val="600"/>
              </a:spcBef>
            </a:pPr>
            <a:r>
              <a:rPr lang="en-US" dirty="0" smtClean="0">
                <a:solidFill>
                  <a:srgbClr val="FF0000"/>
                </a:solidFill>
                <a:latin typeface="+mj-lt"/>
              </a:rPr>
              <a:t>are</a:t>
            </a:r>
            <a:r>
              <a:rPr lang="en-US" dirty="0" smtClean="0">
                <a:solidFill>
                  <a:schemeClr val="bg1"/>
                </a:solidFill>
                <a:latin typeface="+mj-lt"/>
              </a:rPr>
              <a:t>__</a:t>
            </a:r>
            <a:r>
              <a:rPr lang="en-US" dirty="0" smtClean="0">
                <a:solidFill>
                  <a:srgbClr val="FF0000"/>
                </a:solidFill>
                <a:latin typeface="+mj-lt"/>
              </a:rPr>
              <a:t> </a:t>
            </a:r>
          </a:p>
          <a:p>
            <a:pPr algn="r">
              <a:lnSpc>
                <a:spcPct val="50000"/>
              </a:lnSpc>
              <a:spcBef>
                <a:spcPts val="600"/>
              </a:spcBef>
            </a:pPr>
            <a:r>
              <a:rPr lang="en-US" dirty="0" smtClean="0">
                <a:solidFill>
                  <a:srgbClr val="FF0000"/>
                </a:solidFill>
                <a:latin typeface="+mj-lt"/>
              </a:rPr>
              <a:t>here</a:t>
            </a:r>
            <a:r>
              <a:rPr lang="en-US" dirty="0" smtClean="0">
                <a:solidFill>
                  <a:schemeClr val="bg1"/>
                </a:solidFill>
                <a:latin typeface="+mj-lt"/>
              </a:rPr>
              <a:t>._</a:t>
            </a:r>
          </a:p>
          <a:p>
            <a:pPr algn="r"/>
            <a:r>
              <a:rPr lang="en-US" sz="700" dirty="0" smtClean="0">
                <a:latin typeface="+mj-lt"/>
              </a:rPr>
              <a:t> </a:t>
            </a:r>
            <a:endParaRPr lang="en-US" sz="1200" dirty="0">
              <a:latin typeface="+mj-lt"/>
            </a:endParaRPr>
          </a:p>
        </p:txBody>
      </p:sp>
    </p:spTree>
    <p:extLst>
      <p:ext uri="{BB962C8B-B14F-4D97-AF65-F5344CB8AC3E}">
        <p14:creationId xmlns:p14="http://schemas.microsoft.com/office/powerpoint/2010/main" val="22956531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Agenda</a:t>
            </a:r>
            <a:endParaRPr lang="en-US" dirty="0">
              <a:solidFill>
                <a:schemeClr val="accent1"/>
              </a:solidFill>
            </a:endParaRPr>
          </a:p>
        </p:txBody>
      </p:sp>
      <p:sp>
        <p:nvSpPr>
          <p:cNvPr id="3" name="Content Placeholder 2"/>
          <p:cNvSpPr>
            <a:spLocks noGrp="1"/>
          </p:cNvSpPr>
          <p:nvPr>
            <p:ph idx="1"/>
          </p:nvPr>
        </p:nvSpPr>
        <p:spPr/>
        <p:txBody>
          <a:bodyPr/>
          <a:lstStyle/>
          <a:p>
            <a:r>
              <a:rPr lang="en-US" dirty="0" smtClean="0">
                <a:solidFill>
                  <a:srgbClr val="FF0000"/>
                </a:solidFill>
              </a:rPr>
              <a:t>Floating Point</a:t>
            </a:r>
          </a:p>
          <a:p>
            <a:r>
              <a:rPr lang="en-US" dirty="0" err="1" smtClean="0"/>
              <a:t>Administrivia</a:t>
            </a:r>
            <a:endParaRPr lang="en-US" dirty="0" smtClean="0"/>
          </a:p>
          <a:p>
            <a:r>
              <a:rPr lang="en-US" dirty="0" smtClean="0"/>
              <a:t>Floating Point Special Cases</a:t>
            </a:r>
          </a:p>
          <a:p>
            <a:r>
              <a:rPr lang="en-US" dirty="0" smtClean="0"/>
              <a:t>Performance</a:t>
            </a:r>
          </a:p>
          <a:p>
            <a:r>
              <a:rPr lang="en-US" dirty="0" smtClean="0">
                <a:solidFill>
                  <a:schemeClr val="bg1">
                    <a:lumMod val="65000"/>
                  </a:schemeClr>
                </a:solidFill>
              </a:rPr>
              <a:t>Bonus:  FP Conversion Practice</a:t>
            </a:r>
          </a:p>
          <a:p>
            <a:r>
              <a:rPr lang="en-US" dirty="0" smtClean="0">
                <a:solidFill>
                  <a:schemeClr val="bg1">
                    <a:lumMod val="65000"/>
                  </a:schemeClr>
                </a:solidFill>
              </a:rPr>
              <a:t>Bonus:  FP Casting Concerns</a:t>
            </a:r>
          </a:p>
          <a:p>
            <a:endParaRPr lang="en-US" dirty="0" smtClean="0">
              <a:solidFill>
                <a:schemeClr val="bg1">
                  <a:lumMod val="65000"/>
                </a:schemeClr>
              </a:solidFill>
            </a:endParaRPr>
          </a:p>
          <a:p>
            <a:endParaRPr lang="en-US" dirty="0"/>
          </a:p>
        </p:txBody>
      </p:sp>
      <p:sp>
        <p:nvSpPr>
          <p:cNvPr id="4" name="Date Placeholder 3"/>
          <p:cNvSpPr>
            <a:spLocks noGrp="1"/>
          </p:cNvSpPr>
          <p:nvPr>
            <p:ph type="dt" sz="half" idx="10"/>
          </p:nvPr>
        </p:nvSpPr>
        <p:spPr/>
        <p:txBody>
          <a:bodyPr/>
          <a:lstStyle/>
          <a:p>
            <a:r>
              <a:rPr lang="en-US" smtClean="0"/>
              <a:t>7/02/2012</a:t>
            </a:r>
            <a:endParaRPr lang="en-US"/>
          </a:p>
        </p:txBody>
      </p:sp>
      <p:sp>
        <p:nvSpPr>
          <p:cNvPr id="5" name="Footer Placeholder 4"/>
          <p:cNvSpPr>
            <a:spLocks noGrp="1"/>
          </p:cNvSpPr>
          <p:nvPr>
            <p:ph type="ftr" sz="quarter" idx="11"/>
          </p:nvPr>
        </p:nvSpPr>
        <p:spPr/>
        <p:txBody>
          <a:bodyPr/>
          <a:lstStyle/>
          <a:p>
            <a:r>
              <a:rPr lang="en-US" smtClean="0"/>
              <a:t>Summer 2012 --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Number Rep Revisited</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lstStyle/>
          <a:p>
            <a:r>
              <a:rPr lang="en-US" dirty="0" smtClean="0"/>
              <a:t>Given one word (32 bits), what can we represent so far?</a:t>
            </a:r>
          </a:p>
          <a:p>
            <a:pPr lvl="1"/>
            <a:r>
              <a:rPr lang="en-US" dirty="0" smtClean="0"/>
              <a:t>Signed and Unsigned Integers</a:t>
            </a:r>
          </a:p>
          <a:p>
            <a:pPr lvl="1"/>
            <a:r>
              <a:rPr lang="en-US" dirty="0" smtClean="0"/>
              <a:t>Characters (ASCII)</a:t>
            </a:r>
          </a:p>
          <a:p>
            <a:pPr lvl="1"/>
            <a:r>
              <a:rPr lang="en-US" dirty="0" smtClean="0"/>
              <a:t>Instructions</a:t>
            </a:r>
          </a:p>
          <a:p>
            <a:r>
              <a:rPr lang="en-US" dirty="0" smtClean="0"/>
              <a:t>How do we encode the following:</a:t>
            </a:r>
          </a:p>
          <a:p>
            <a:pPr lvl="1"/>
            <a:r>
              <a:rPr lang="en-US" dirty="0" smtClean="0"/>
              <a:t>Real numbers (e.g. 3.14159)</a:t>
            </a:r>
          </a:p>
          <a:p>
            <a:pPr lvl="1"/>
            <a:r>
              <a:rPr lang="en-US" dirty="0" smtClean="0"/>
              <a:t>Very large numbers (e.g. 6.02×10</a:t>
            </a:r>
            <a:r>
              <a:rPr lang="en-US" baseline="30000" dirty="0" smtClean="0"/>
              <a:t>23</a:t>
            </a:r>
            <a:r>
              <a:rPr lang="en-US" dirty="0" smtClean="0"/>
              <a:t>)</a:t>
            </a:r>
          </a:p>
          <a:p>
            <a:pPr lvl="1"/>
            <a:r>
              <a:rPr lang="en-US" dirty="0" smtClean="0"/>
              <a:t>Very small numbers (e.g. 6.626×10</a:t>
            </a:r>
            <a:r>
              <a:rPr lang="en-US" baseline="30000" dirty="0" smtClean="0"/>
              <a:t>-34</a:t>
            </a:r>
            <a:r>
              <a:rPr lang="en-US" dirty="0" smtClean="0"/>
              <a:t>)</a:t>
            </a:r>
            <a:endParaRPr lang="en-US" dirty="0"/>
          </a:p>
        </p:txBody>
      </p:sp>
      <p:sp>
        <p:nvSpPr>
          <p:cNvPr id="4" name="Date Placeholder 3"/>
          <p:cNvSpPr>
            <a:spLocks noGrp="1"/>
          </p:cNvSpPr>
          <p:nvPr>
            <p:ph type="dt" sz="half" idx="10"/>
          </p:nvPr>
        </p:nvSpPr>
        <p:spPr/>
        <p:txBody>
          <a:bodyPr/>
          <a:lstStyle/>
          <a:p>
            <a:r>
              <a:rPr lang="en-US" smtClean="0"/>
              <a:t>7/02/2012</a:t>
            </a:r>
            <a:endParaRPr lang="en-US"/>
          </a:p>
        </p:txBody>
      </p:sp>
      <p:sp>
        <p:nvSpPr>
          <p:cNvPr id="5" name="Footer Placeholder 4"/>
          <p:cNvSpPr>
            <a:spLocks noGrp="1"/>
          </p:cNvSpPr>
          <p:nvPr>
            <p:ph type="ftr" sz="quarter" idx="11"/>
          </p:nvPr>
        </p:nvSpPr>
        <p:spPr/>
        <p:txBody>
          <a:bodyPr/>
          <a:lstStyle/>
          <a:p>
            <a:r>
              <a:rPr lang="en-US" smtClean="0"/>
              <a:t>Summer 2012 --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8</a:t>
            </a:fld>
            <a:endParaRPr lang="en-US"/>
          </a:p>
        </p:txBody>
      </p:sp>
      <p:sp>
        <p:nvSpPr>
          <p:cNvPr id="8" name="TextBox 7"/>
          <p:cNvSpPr txBox="1"/>
          <p:nvPr/>
        </p:nvSpPr>
        <p:spPr>
          <a:xfrm>
            <a:off x="6400800" y="4937760"/>
            <a:ext cx="2492829" cy="1089529"/>
          </a:xfrm>
          <a:prstGeom prst="rect">
            <a:avLst/>
          </a:prstGeom>
          <a:noFill/>
        </p:spPr>
        <p:txBody>
          <a:bodyPr wrap="square" rtlCol="0">
            <a:spAutoFit/>
          </a:bodyPr>
          <a:lstStyle/>
          <a:p>
            <a:pPr algn="ctr">
              <a:lnSpc>
                <a:spcPct val="80000"/>
              </a:lnSpc>
            </a:pPr>
            <a:r>
              <a:rPr lang="en-US" sz="4000" b="1" dirty="0" smtClean="0">
                <a:solidFill>
                  <a:srgbClr val="FF0000"/>
                </a:solidFill>
              </a:rPr>
              <a:t>Floating</a:t>
            </a:r>
          </a:p>
          <a:p>
            <a:pPr algn="ctr">
              <a:lnSpc>
                <a:spcPct val="80000"/>
              </a:lnSpc>
            </a:pPr>
            <a:r>
              <a:rPr lang="en-US" sz="4000" b="1" dirty="0" smtClean="0">
                <a:solidFill>
                  <a:srgbClr val="FF0000"/>
                </a:solidFill>
              </a:rPr>
              <a:t>Point</a:t>
            </a:r>
            <a:endParaRPr lang="en-US" sz="4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1"/>
                </a:solidFill>
              </a:rPr>
              <a:t>Goals of Floating Point</a:t>
            </a:r>
            <a:endParaRPr lang="en-US" dirty="0">
              <a:solidFill>
                <a:schemeClr val="accent1"/>
              </a:solidFill>
            </a:endParaRPr>
          </a:p>
        </p:txBody>
      </p:sp>
      <p:sp>
        <p:nvSpPr>
          <p:cNvPr id="3" name="Content Placeholder 2"/>
          <p:cNvSpPr>
            <a:spLocks noGrp="1"/>
          </p:cNvSpPr>
          <p:nvPr>
            <p:ph idx="1"/>
          </p:nvPr>
        </p:nvSpPr>
        <p:spPr>
          <a:xfrm>
            <a:off x="457200" y="1600199"/>
            <a:ext cx="8229600" cy="4937760"/>
          </a:xfrm>
        </p:spPr>
        <p:txBody>
          <a:bodyPr>
            <a:normAutofit fontScale="92500" lnSpcReduction="10000"/>
          </a:bodyPr>
          <a:lstStyle/>
          <a:p>
            <a:r>
              <a:rPr lang="en-US" dirty="0" smtClean="0"/>
              <a:t>Support a wide range of values</a:t>
            </a:r>
          </a:p>
          <a:p>
            <a:pPr lvl="1"/>
            <a:r>
              <a:rPr lang="en-US" dirty="0" smtClean="0"/>
              <a:t>Both the very small and the very large</a:t>
            </a:r>
          </a:p>
          <a:p>
            <a:r>
              <a:rPr lang="en-US" dirty="0" smtClean="0"/>
              <a:t>Keep as much </a:t>
            </a:r>
            <a:r>
              <a:rPr lang="en-US" i="1" dirty="0" smtClean="0"/>
              <a:t>precision</a:t>
            </a:r>
            <a:r>
              <a:rPr lang="en-US" dirty="0" smtClean="0"/>
              <a:t> as possible</a:t>
            </a:r>
          </a:p>
          <a:p>
            <a:r>
              <a:rPr lang="en-US" dirty="0" smtClean="0"/>
              <a:t>Help programmer with errors in real arithmetic</a:t>
            </a:r>
          </a:p>
          <a:p>
            <a:pPr lvl="1"/>
            <a:r>
              <a:rPr lang="en-US" dirty="0" smtClean="0"/>
              <a:t>Support +∞, -∞, Not-A-Number (</a:t>
            </a:r>
            <a:r>
              <a:rPr lang="en-US" dirty="0" err="1" smtClean="0"/>
              <a:t>NaN</a:t>
            </a:r>
            <a:r>
              <a:rPr lang="en-US" dirty="0" smtClean="0"/>
              <a:t>), exponent overflow and underflow</a:t>
            </a:r>
          </a:p>
          <a:p>
            <a:r>
              <a:rPr lang="en-US" dirty="0" smtClean="0"/>
              <a:t>Keep encoding that is somewhat compatible with two’s complement</a:t>
            </a:r>
          </a:p>
          <a:p>
            <a:pPr lvl="1"/>
            <a:r>
              <a:rPr lang="en-US" dirty="0" smtClean="0"/>
              <a:t>e.g. 0 in FP is same as 0 in two’s complement</a:t>
            </a:r>
          </a:p>
          <a:p>
            <a:pPr lvl="1"/>
            <a:r>
              <a:rPr lang="en-US" dirty="0" smtClean="0"/>
              <a:t>Make it possible to sort without needing to do a special floating point comparison</a:t>
            </a:r>
          </a:p>
        </p:txBody>
      </p:sp>
      <p:sp>
        <p:nvSpPr>
          <p:cNvPr id="4" name="Date Placeholder 3"/>
          <p:cNvSpPr>
            <a:spLocks noGrp="1"/>
          </p:cNvSpPr>
          <p:nvPr>
            <p:ph type="dt" sz="half" idx="10"/>
          </p:nvPr>
        </p:nvSpPr>
        <p:spPr/>
        <p:txBody>
          <a:bodyPr/>
          <a:lstStyle/>
          <a:p>
            <a:r>
              <a:rPr lang="en-US" smtClean="0"/>
              <a:t>7/02/2012</a:t>
            </a:r>
            <a:endParaRPr lang="en-US"/>
          </a:p>
        </p:txBody>
      </p:sp>
      <p:sp>
        <p:nvSpPr>
          <p:cNvPr id="5" name="Footer Placeholder 4"/>
          <p:cNvSpPr>
            <a:spLocks noGrp="1"/>
          </p:cNvSpPr>
          <p:nvPr>
            <p:ph type="ftr" sz="quarter" idx="11"/>
          </p:nvPr>
        </p:nvSpPr>
        <p:spPr/>
        <p:txBody>
          <a:bodyPr/>
          <a:lstStyle/>
          <a:p>
            <a:r>
              <a:rPr lang="en-US" smtClean="0"/>
              <a:t>Summer 2012 -- Lecture #9</a:t>
            </a:r>
            <a:endParaRPr lang="en-US" dirty="0"/>
          </a:p>
        </p:txBody>
      </p:sp>
      <p:sp>
        <p:nvSpPr>
          <p:cNvPr id="6" name="Slide Number Placeholder 5"/>
          <p:cNvSpPr>
            <a:spLocks noGrp="1"/>
          </p:cNvSpPr>
          <p:nvPr>
            <p:ph type="sldNum" sz="quarter" idx="12"/>
          </p:nvPr>
        </p:nvSpPr>
        <p:spPr/>
        <p:txBody>
          <a:bodyPr/>
          <a:lstStyle/>
          <a:p>
            <a:fld id="{3CC63E4C-4642-794D-A2FD-70F6B81535F5}" type="slidenum">
              <a:rPr lang="en-US" smtClean="0"/>
              <a:pPr/>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10544</TotalTime>
  <Words>2786</Words>
  <Application>Microsoft Office PowerPoint</Application>
  <PresentationFormat>On-screen Show (4:3)</PresentationFormat>
  <Paragraphs>781</Paragraphs>
  <Slides>57</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Office Theme</vt:lpstr>
      <vt:lpstr>Image</vt:lpstr>
      <vt:lpstr>PowerPoint Presentation</vt:lpstr>
      <vt:lpstr>Code on Piazza</vt:lpstr>
      <vt:lpstr>Review of Last Lecture</vt:lpstr>
      <vt:lpstr>PowerPoint Presentation</vt:lpstr>
      <vt:lpstr>PowerPoint Presentation</vt:lpstr>
      <vt:lpstr>Great Idea #1: Levels of Representation/Interpretation</vt:lpstr>
      <vt:lpstr>Agenda</vt:lpstr>
      <vt:lpstr>Number Rep Revisited</vt:lpstr>
      <vt:lpstr>Goals of Floating Point</vt:lpstr>
      <vt:lpstr>Representation of Fractions</vt:lpstr>
      <vt:lpstr>Scientific Notation (Decimal)</vt:lpstr>
      <vt:lpstr>Scientific Notation (Binary)</vt:lpstr>
      <vt:lpstr>Translating To and From Scientific Notation</vt:lpstr>
      <vt:lpstr>Floating Point Encoding</vt:lpstr>
      <vt:lpstr>Exponent Comparison</vt:lpstr>
      <vt:lpstr>The Exponent Field</vt:lpstr>
      <vt:lpstr>The Exponent Field</vt:lpstr>
      <vt:lpstr>Bias Notation (-127)</vt:lpstr>
      <vt:lpstr>Floating Point Encoding</vt:lpstr>
      <vt:lpstr>Agenda</vt:lpstr>
      <vt:lpstr>Administrivia</vt:lpstr>
      <vt:lpstr>Agenda</vt:lpstr>
      <vt:lpstr>Representing Very Small Numbers</vt:lpstr>
      <vt:lpstr>Denorm Numbers</vt:lpstr>
      <vt:lpstr>Other Special Cases</vt:lpstr>
      <vt:lpstr>Floating Point Numbers Summary</vt:lpstr>
      <vt:lpstr>Floating Point Limitations (1/2)</vt:lpstr>
      <vt:lpstr>Floating Point Limitations (2/2)</vt:lpstr>
      <vt:lpstr>Double Precision FP Encoding</vt:lpstr>
      <vt:lpstr>MIPS Floating Point Instructions</vt:lpstr>
      <vt:lpstr>PowerPoint Presentation</vt:lpstr>
      <vt:lpstr>PowerPoint Presentation</vt:lpstr>
      <vt:lpstr>Get to Know Your Staff</vt:lpstr>
      <vt:lpstr>Agenda</vt:lpstr>
      <vt:lpstr>Six Great Ideas in  Computer Architecture</vt:lpstr>
      <vt:lpstr>Defining CPU Performance</vt:lpstr>
      <vt:lpstr>Measurements of Performance</vt:lpstr>
      <vt:lpstr>Cloud Performance: Why Application Latency Matters</vt:lpstr>
      <vt:lpstr>Defining Relative Performance</vt:lpstr>
      <vt:lpstr>Measuring CPU Performance</vt:lpstr>
      <vt:lpstr>CPU Performance Factors</vt:lpstr>
      <vt:lpstr>CPU Performance Factors</vt:lpstr>
      <vt:lpstr>CPU Performance Equation</vt:lpstr>
      <vt:lpstr>Components That Affect  Performance Factors</vt:lpstr>
      <vt:lpstr>PowerPoint Presentation</vt:lpstr>
      <vt:lpstr>Summary</vt:lpstr>
      <vt:lpstr>PowerPoint Presentation</vt:lpstr>
      <vt:lpstr>Precision and Accuracy</vt:lpstr>
      <vt:lpstr>“Father” of the Floating Point Standard</vt:lpstr>
      <vt:lpstr>Agenda</vt:lpstr>
      <vt:lpstr>Example: Convert FP to Decimal</vt:lpstr>
      <vt:lpstr>Example: Scientific Notation to FP</vt:lpstr>
      <vt:lpstr>Example: Convert to FP</vt:lpstr>
      <vt:lpstr>Agenda</vt:lpstr>
      <vt:lpstr>Casting floats to ints and vice versa</vt:lpstr>
      <vt:lpstr>float   int   float</vt:lpstr>
      <vt:lpstr>int   float   int</vt:lpstr>
    </vt:vector>
  </TitlesOfParts>
  <Company>UC 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61C: Great Ideas in Computer Architecture (Machine Structures)</dc:title>
  <dc:creator>Randy Katz</dc:creator>
  <cp:lastModifiedBy>JHsia</cp:lastModifiedBy>
  <cp:revision>249</cp:revision>
  <cp:lastPrinted>2011-02-09T00:41:42Z</cp:lastPrinted>
  <dcterms:created xsi:type="dcterms:W3CDTF">2011-02-08T16:52:31Z</dcterms:created>
  <dcterms:modified xsi:type="dcterms:W3CDTF">2012-07-23T19:55:54Z</dcterms:modified>
</cp:coreProperties>
</file>