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7"/>
  </p:notesMasterIdLst>
  <p:handoutMasterIdLst>
    <p:handoutMasterId r:id="rId48"/>
  </p:handoutMasterIdLst>
  <p:sldIdLst>
    <p:sldId id="454" r:id="rId2"/>
    <p:sldId id="455" r:id="rId3"/>
    <p:sldId id="456" r:id="rId4"/>
    <p:sldId id="374" r:id="rId5"/>
    <p:sldId id="436" r:id="rId6"/>
    <p:sldId id="457" r:id="rId7"/>
    <p:sldId id="423" r:id="rId8"/>
    <p:sldId id="424" r:id="rId9"/>
    <p:sldId id="385" r:id="rId10"/>
    <p:sldId id="425" r:id="rId11"/>
    <p:sldId id="442" r:id="rId12"/>
    <p:sldId id="383" r:id="rId13"/>
    <p:sldId id="384" r:id="rId14"/>
    <p:sldId id="458" r:id="rId15"/>
    <p:sldId id="390" r:id="rId16"/>
    <p:sldId id="382" r:id="rId17"/>
    <p:sldId id="402" r:id="rId18"/>
    <p:sldId id="459" r:id="rId19"/>
    <p:sldId id="369" r:id="rId20"/>
    <p:sldId id="460" r:id="rId21"/>
    <p:sldId id="443" r:id="rId22"/>
    <p:sldId id="461" r:id="rId23"/>
    <p:sldId id="392" r:id="rId24"/>
    <p:sldId id="444" r:id="rId25"/>
    <p:sldId id="447" r:id="rId26"/>
    <p:sldId id="466" r:id="rId27"/>
    <p:sldId id="462" r:id="rId28"/>
    <p:sldId id="394" r:id="rId29"/>
    <p:sldId id="407" r:id="rId30"/>
    <p:sldId id="452" r:id="rId31"/>
    <p:sldId id="465" r:id="rId32"/>
    <p:sldId id="481" r:id="rId33"/>
    <p:sldId id="467" r:id="rId34"/>
    <p:sldId id="463" r:id="rId35"/>
    <p:sldId id="396" r:id="rId36"/>
    <p:sldId id="409" r:id="rId37"/>
    <p:sldId id="410" r:id="rId38"/>
    <p:sldId id="464" r:id="rId39"/>
    <p:sldId id="475" r:id="rId40"/>
    <p:sldId id="472" r:id="rId41"/>
    <p:sldId id="476" r:id="rId42"/>
    <p:sldId id="477" r:id="rId43"/>
    <p:sldId id="478" r:id="rId44"/>
    <p:sldId id="480" r:id="rId45"/>
    <p:sldId id="428" r:id="rId4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DC47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00" autoAdjust="0"/>
    <p:restoredTop sz="87954" autoAdjust="0"/>
  </p:normalViewPr>
  <p:slideViewPr>
    <p:cSldViewPr snapToGrid="0">
      <p:cViewPr varScale="1">
        <p:scale>
          <a:sx n="118" d="100"/>
          <a:sy n="118" d="100"/>
        </p:scale>
        <p:origin x="-774"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3684"/>
    </p:cViewPr>
  </p:sorterViewPr>
  <p:notesViewPr>
    <p:cSldViewPr snapToGrid="0" snapToObjects="1">
      <p:cViewPr varScale="1">
        <p:scale>
          <a:sx n="125" d="100"/>
          <a:sy n="125" d="100"/>
        </p:scale>
        <p:origin x="-2368"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84810126582319"/>
          <c:y val="7.6738609112709924E-2"/>
          <c:w val="0.75791139240506433"/>
          <c:h val="0.58752997601918644"/>
        </c:manualLayout>
      </c:layout>
      <c:lineChart>
        <c:grouping val="standard"/>
        <c:varyColors val="0"/>
        <c:ser>
          <c:idx val="0"/>
          <c:order val="0"/>
          <c:tx>
            <c:strRef>
              <c:f>Sheet1!$A$2</c:f>
              <c:strCache>
                <c:ptCount val="1"/>
                <c:pt idx="0">
                  <c:v>uProc</c:v>
                </c:pt>
              </c:strCache>
            </c:strRef>
          </c:tx>
          <c:spPr>
            <a:ln w="32916">
              <a:solidFill>
                <a:schemeClr val="accent6"/>
              </a:solidFill>
              <a:prstDash val="solid"/>
            </a:ln>
          </c:spPr>
          <c:marker>
            <c:symbol val="diamond"/>
            <c:size val="9"/>
            <c:spPr>
              <a:solidFill>
                <a:schemeClr val="accent6"/>
              </a:solidFill>
              <a:ln>
                <a:noFill/>
                <a:prstDash val="solid"/>
              </a:ln>
            </c:spPr>
          </c:marker>
          <c:cat>
            <c:numRef>
              <c:f>Sheet1!$B$1:$AA$1</c:f>
              <c:numCache>
                <c:formatCode>General</c:formatCode>
                <c:ptCount val="2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numCache>
            </c:numRef>
          </c:cat>
          <c:val>
            <c:numRef>
              <c:f>Sheet1!$B$2:$AA$2</c:f>
              <c:numCache>
                <c:formatCode>General</c:formatCode>
                <c:ptCount val="26"/>
                <c:pt idx="0">
                  <c:v>1</c:v>
                </c:pt>
                <c:pt idx="1">
                  <c:v>1.35</c:v>
                </c:pt>
                <c:pt idx="2">
                  <c:v>1.82</c:v>
                </c:pt>
                <c:pt idx="3">
                  <c:v>2.46</c:v>
                </c:pt>
                <c:pt idx="4">
                  <c:v>3.32</c:v>
                </c:pt>
                <c:pt idx="5">
                  <c:v>4.4800000000000004</c:v>
                </c:pt>
                <c:pt idx="6">
                  <c:v>6.05</c:v>
                </c:pt>
                <c:pt idx="7">
                  <c:v>8.17</c:v>
                </c:pt>
                <c:pt idx="8">
                  <c:v>12.67</c:v>
                </c:pt>
                <c:pt idx="9">
                  <c:v>19.630000000000027</c:v>
                </c:pt>
                <c:pt idx="10">
                  <c:v>30.43</c:v>
                </c:pt>
                <c:pt idx="11">
                  <c:v>47.17</c:v>
                </c:pt>
                <c:pt idx="12">
                  <c:v>73.11</c:v>
                </c:pt>
                <c:pt idx="13">
                  <c:v>113.32</c:v>
                </c:pt>
                <c:pt idx="14">
                  <c:v>175.65</c:v>
                </c:pt>
                <c:pt idx="15">
                  <c:v>272.26</c:v>
                </c:pt>
                <c:pt idx="16">
                  <c:v>422.01</c:v>
                </c:pt>
                <c:pt idx="17">
                  <c:v>654.11</c:v>
                </c:pt>
                <c:pt idx="18">
                  <c:v>1013.88</c:v>
                </c:pt>
                <c:pt idx="19">
                  <c:v>1571.51</c:v>
                </c:pt>
                <c:pt idx="20">
                  <c:v>2435.84</c:v>
                </c:pt>
                <c:pt idx="21">
                  <c:v>3775.55</c:v>
                </c:pt>
                <c:pt idx="22">
                  <c:v>5852.1</c:v>
                </c:pt>
                <c:pt idx="23">
                  <c:v>9070.75</c:v>
                </c:pt>
                <c:pt idx="24">
                  <c:v>9500</c:v>
                </c:pt>
                <c:pt idx="25">
                  <c:v>10000</c:v>
                </c:pt>
              </c:numCache>
            </c:numRef>
          </c:val>
          <c:smooth val="1"/>
        </c:ser>
        <c:ser>
          <c:idx val="1"/>
          <c:order val="1"/>
          <c:tx>
            <c:strRef>
              <c:f>Sheet1!$A$3</c:f>
              <c:strCache>
                <c:ptCount val="1"/>
                <c:pt idx="0">
                  <c:v>DRAM</c:v>
                </c:pt>
              </c:strCache>
            </c:strRef>
          </c:tx>
          <c:spPr>
            <a:ln w="32916">
              <a:solidFill>
                <a:schemeClr val="accent4"/>
              </a:solidFill>
              <a:prstDash val="solid"/>
            </a:ln>
          </c:spPr>
          <c:marker>
            <c:symbol val="square"/>
            <c:size val="6"/>
            <c:spPr>
              <a:solidFill>
                <a:schemeClr val="accent4"/>
              </a:solidFill>
              <a:ln>
                <a:noFill/>
                <a:prstDash val="solid"/>
              </a:ln>
            </c:spPr>
          </c:marker>
          <c:cat>
            <c:numRef>
              <c:f>Sheet1!$B$1:$AA$1</c:f>
              <c:numCache>
                <c:formatCode>General</c:formatCode>
                <c:ptCount val="2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numCache>
            </c:numRef>
          </c:cat>
          <c:val>
            <c:numRef>
              <c:f>Sheet1!$B$3:$AA$3</c:f>
              <c:numCache>
                <c:formatCode>General</c:formatCode>
                <c:ptCount val="26"/>
                <c:pt idx="0">
                  <c:v>1</c:v>
                </c:pt>
                <c:pt idx="1">
                  <c:v>1.07</c:v>
                </c:pt>
                <c:pt idx="2">
                  <c:v>1.1499999999999981</c:v>
                </c:pt>
                <c:pt idx="3">
                  <c:v>1.23</c:v>
                </c:pt>
                <c:pt idx="4">
                  <c:v>1.31</c:v>
                </c:pt>
                <c:pt idx="5">
                  <c:v>1.4</c:v>
                </c:pt>
                <c:pt idx="6">
                  <c:v>1.5</c:v>
                </c:pt>
                <c:pt idx="7">
                  <c:v>1.61</c:v>
                </c:pt>
                <c:pt idx="8">
                  <c:v>1.7200000000000017</c:v>
                </c:pt>
                <c:pt idx="9">
                  <c:v>1.84</c:v>
                </c:pt>
                <c:pt idx="10">
                  <c:v>1.97</c:v>
                </c:pt>
                <c:pt idx="11">
                  <c:v>2.1</c:v>
                </c:pt>
                <c:pt idx="12">
                  <c:v>2.25</c:v>
                </c:pt>
                <c:pt idx="13">
                  <c:v>2.4099999999999997</c:v>
                </c:pt>
                <c:pt idx="14">
                  <c:v>2.58</c:v>
                </c:pt>
                <c:pt idx="15">
                  <c:v>2.7600000000000002</c:v>
                </c:pt>
                <c:pt idx="16">
                  <c:v>2.9499999999999997</c:v>
                </c:pt>
                <c:pt idx="17">
                  <c:v>3.16</c:v>
                </c:pt>
                <c:pt idx="18">
                  <c:v>3.38</c:v>
                </c:pt>
                <c:pt idx="19">
                  <c:v>3.62</c:v>
                </c:pt>
                <c:pt idx="20">
                  <c:v>3.8699999999999997</c:v>
                </c:pt>
                <c:pt idx="21">
                  <c:v>4.1399999999999997</c:v>
                </c:pt>
                <c:pt idx="22">
                  <c:v>4.4300000000000024</c:v>
                </c:pt>
                <c:pt idx="23">
                  <c:v>4.74</c:v>
                </c:pt>
                <c:pt idx="24">
                  <c:v>5.07</c:v>
                </c:pt>
                <c:pt idx="25">
                  <c:v>5.4300000000000024</c:v>
                </c:pt>
              </c:numCache>
            </c:numRef>
          </c:val>
          <c:smooth val="1"/>
        </c:ser>
        <c:dLbls>
          <c:showLegendKey val="0"/>
          <c:showVal val="0"/>
          <c:showCatName val="0"/>
          <c:showSerName val="0"/>
          <c:showPercent val="0"/>
          <c:showBubbleSize val="0"/>
        </c:dLbls>
        <c:marker val="1"/>
        <c:smooth val="0"/>
        <c:axId val="46651392"/>
        <c:axId val="47021376"/>
      </c:lineChart>
      <c:catAx>
        <c:axId val="46651392"/>
        <c:scaling>
          <c:orientation val="minMax"/>
        </c:scaling>
        <c:delete val="0"/>
        <c:axPos val="b"/>
        <c:title>
          <c:tx>
            <c:rich>
              <a:bodyPr/>
              <a:lstStyle/>
              <a:p>
                <a:pPr>
                  <a:defRPr sz="2333" b="1" i="0" u="none" strike="noStrike" baseline="0">
                    <a:solidFill>
                      <a:schemeClr val="tx1"/>
                    </a:solidFill>
                    <a:latin typeface="Arial"/>
                    <a:ea typeface="Arial"/>
                    <a:cs typeface="Arial"/>
                  </a:defRPr>
                </a:pPr>
                <a:r>
                  <a:rPr lang="en-US"/>
                  <a:t>Year</a:t>
                </a:r>
              </a:p>
            </c:rich>
          </c:tx>
          <c:layout>
            <c:manualLayout>
              <c:xMode val="edge"/>
              <c:yMode val="edge"/>
              <c:x val="0.55854432968606149"/>
              <c:y val="0.83365996278493693"/>
            </c:manualLayout>
          </c:layout>
          <c:overlay val="0"/>
          <c:spPr>
            <a:noFill/>
            <a:ln w="32916">
              <a:noFill/>
            </a:ln>
          </c:spPr>
        </c:title>
        <c:numFmt formatCode="General" sourceLinked="1"/>
        <c:majorTickMark val="out"/>
        <c:minorTickMark val="none"/>
        <c:tickLblPos val="nextTo"/>
        <c:spPr>
          <a:ln w="4115">
            <a:solidFill>
              <a:schemeClr val="tx1"/>
            </a:solidFill>
            <a:prstDash val="solid"/>
          </a:ln>
        </c:spPr>
        <c:txPr>
          <a:bodyPr rot="-2700000" vert="horz"/>
          <a:lstStyle/>
          <a:p>
            <a:pPr>
              <a:defRPr sz="2333" b="0" i="0" u="none" strike="noStrike" baseline="0">
                <a:solidFill>
                  <a:schemeClr val="tx1"/>
                </a:solidFill>
                <a:latin typeface="Arial"/>
                <a:ea typeface="Arial"/>
                <a:cs typeface="Arial"/>
              </a:defRPr>
            </a:pPr>
            <a:endParaRPr lang="en-US"/>
          </a:p>
        </c:txPr>
        <c:crossAx val="47021376"/>
        <c:crosses val="autoZero"/>
        <c:auto val="1"/>
        <c:lblAlgn val="ctr"/>
        <c:lblOffset val="100"/>
        <c:tickLblSkip val="3"/>
        <c:tickMarkSkip val="1"/>
        <c:noMultiLvlLbl val="0"/>
      </c:catAx>
      <c:valAx>
        <c:axId val="47021376"/>
        <c:scaling>
          <c:logBase val="10"/>
          <c:orientation val="minMax"/>
        </c:scaling>
        <c:delete val="0"/>
        <c:axPos val="l"/>
        <c:majorGridlines>
          <c:spPr>
            <a:ln w="4115">
              <a:solidFill>
                <a:schemeClr val="tx1"/>
              </a:solidFill>
              <a:prstDash val="solid"/>
            </a:ln>
          </c:spPr>
        </c:majorGridlines>
        <c:title>
          <c:tx>
            <c:rich>
              <a:bodyPr/>
              <a:lstStyle/>
              <a:p>
                <a:pPr>
                  <a:defRPr sz="2333" b="1" i="0" u="none" strike="noStrike" baseline="0">
                    <a:solidFill>
                      <a:schemeClr val="tx1"/>
                    </a:solidFill>
                    <a:latin typeface="Arial"/>
                    <a:ea typeface="Arial"/>
                    <a:cs typeface="Arial"/>
                  </a:defRPr>
                </a:pPr>
                <a:r>
                  <a:rPr lang="en-US"/>
                  <a:t>Performance</a:t>
                </a:r>
              </a:p>
            </c:rich>
          </c:tx>
          <c:layout>
            <c:manualLayout>
              <c:xMode val="edge"/>
              <c:yMode val="edge"/>
              <c:x val="4.6625805297065004E-2"/>
              <c:y val="0.18465223875429937"/>
            </c:manualLayout>
          </c:layout>
          <c:overlay val="0"/>
          <c:spPr>
            <a:noFill/>
            <a:ln w="32916">
              <a:noFill/>
            </a:ln>
          </c:spPr>
        </c:title>
        <c:numFmt formatCode="General" sourceLinked="1"/>
        <c:majorTickMark val="out"/>
        <c:minorTickMark val="none"/>
        <c:tickLblPos val="nextTo"/>
        <c:spPr>
          <a:ln w="4115">
            <a:solidFill>
              <a:schemeClr val="tx1"/>
            </a:solidFill>
            <a:prstDash val="solid"/>
          </a:ln>
        </c:spPr>
        <c:txPr>
          <a:bodyPr rot="0" vert="horz"/>
          <a:lstStyle/>
          <a:p>
            <a:pPr>
              <a:defRPr sz="2333" b="0" i="0" u="none" strike="noStrike" baseline="0">
                <a:solidFill>
                  <a:schemeClr val="tx1"/>
                </a:solidFill>
                <a:latin typeface="Arial"/>
                <a:ea typeface="Arial"/>
                <a:cs typeface="Arial"/>
              </a:defRPr>
            </a:pPr>
            <a:endParaRPr lang="en-US"/>
          </a:p>
        </c:txPr>
        <c:crossAx val="46651392"/>
        <c:crosses val="autoZero"/>
        <c:crossBetween val="between"/>
      </c:valAx>
      <c:spPr>
        <a:noFill/>
        <a:ln w="32916">
          <a:noFill/>
        </a:ln>
      </c:spPr>
    </c:plotArea>
    <c:plotVisOnly val="1"/>
    <c:dispBlanksAs val="gap"/>
    <c:showDLblsOverMax val="0"/>
  </c:chart>
  <c:spPr>
    <a:noFill/>
    <a:ln>
      <a:noFill/>
    </a:ln>
  </c:spPr>
  <c:txPr>
    <a:bodyPr/>
    <a:lstStyle/>
    <a:p>
      <a:pPr>
        <a:defRPr sz="2333"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
          <c:y val="7.1264367816092022E-2"/>
          <c:w val="0.66300366300366465"/>
          <c:h val="0.66896551724138442"/>
        </c:manualLayout>
      </c:layout>
      <c:lineChart>
        <c:grouping val="standard"/>
        <c:varyColors val="0"/>
        <c:ser>
          <c:idx val="1"/>
          <c:order val="0"/>
          <c:tx>
            <c:strRef>
              <c:f>Sheet1!$A$3</c:f>
              <c:strCache>
                <c:ptCount val="1"/>
                <c:pt idx="0">
                  <c:v>4 KB</c:v>
                </c:pt>
              </c:strCache>
            </c:strRef>
          </c:tx>
          <c:spPr>
            <a:ln w="38099">
              <a:solidFill>
                <a:srgbClr val="FFCC00"/>
              </a:solidFill>
              <a:prstDash val="solid"/>
            </a:ln>
          </c:spPr>
          <c:marker>
            <c:symbol val="square"/>
            <c:size val="8"/>
            <c:spPr>
              <a:noFill/>
              <a:ln>
                <a:solidFill>
                  <a:srgbClr val="FFCC00"/>
                </a:solidFill>
                <a:prstDash val="solid"/>
              </a:ln>
            </c:spPr>
          </c:marker>
          <c:cat>
            <c:numRef>
              <c:f>Sheet1!$B$1:$F$1</c:f>
              <c:numCache>
                <c:formatCode>General</c:formatCode>
                <c:ptCount val="5"/>
                <c:pt idx="0">
                  <c:v>16</c:v>
                </c:pt>
                <c:pt idx="1">
                  <c:v>32</c:v>
                </c:pt>
                <c:pt idx="2">
                  <c:v>64</c:v>
                </c:pt>
                <c:pt idx="3">
                  <c:v>128</c:v>
                </c:pt>
                <c:pt idx="4">
                  <c:v>256</c:v>
                </c:pt>
              </c:numCache>
            </c:numRef>
          </c:cat>
          <c:val>
            <c:numRef>
              <c:f>Sheet1!$B$3:$F$3</c:f>
              <c:numCache>
                <c:formatCode>General</c:formatCode>
                <c:ptCount val="5"/>
                <c:pt idx="0">
                  <c:v>8.5</c:v>
                </c:pt>
                <c:pt idx="1">
                  <c:v>7.5</c:v>
                </c:pt>
                <c:pt idx="2">
                  <c:v>7.25</c:v>
                </c:pt>
                <c:pt idx="3">
                  <c:v>7.75</c:v>
                </c:pt>
                <c:pt idx="4">
                  <c:v>9.5</c:v>
                </c:pt>
              </c:numCache>
            </c:numRef>
          </c:val>
          <c:smooth val="0"/>
        </c:ser>
        <c:ser>
          <c:idx val="2"/>
          <c:order val="1"/>
          <c:tx>
            <c:strRef>
              <c:f>Sheet1!$A$4</c:f>
              <c:strCache>
                <c:ptCount val="1"/>
                <c:pt idx="0">
                  <c:v>16 KB</c:v>
                </c:pt>
              </c:strCache>
            </c:strRef>
          </c:tx>
          <c:spPr>
            <a:ln w="38099">
              <a:solidFill>
                <a:srgbClr val="00FF00"/>
              </a:solidFill>
              <a:prstDash val="solid"/>
            </a:ln>
          </c:spPr>
          <c:marker>
            <c:symbol val="circle"/>
            <c:size val="8"/>
            <c:spPr>
              <a:solidFill>
                <a:srgbClr val="00FF00"/>
              </a:solidFill>
              <a:ln>
                <a:solidFill>
                  <a:srgbClr val="00FF00"/>
                </a:solidFill>
                <a:prstDash val="solid"/>
              </a:ln>
            </c:spPr>
          </c:marker>
          <c:cat>
            <c:numRef>
              <c:f>Sheet1!$B$1:$F$1</c:f>
              <c:numCache>
                <c:formatCode>General</c:formatCode>
                <c:ptCount val="5"/>
                <c:pt idx="0">
                  <c:v>16</c:v>
                </c:pt>
                <c:pt idx="1">
                  <c:v>32</c:v>
                </c:pt>
                <c:pt idx="2">
                  <c:v>64</c:v>
                </c:pt>
                <c:pt idx="3">
                  <c:v>128</c:v>
                </c:pt>
                <c:pt idx="4">
                  <c:v>256</c:v>
                </c:pt>
              </c:numCache>
            </c:numRef>
          </c:cat>
          <c:val>
            <c:numRef>
              <c:f>Sheet1!$B$4:$F$4</c:f>
              <c:numCache>
                <c:formatCode>General</c:formatCode>
                <c:ptCount val="5"/>
                <c:pt idx="0">
                  <c:v>4</c:v>
                </c:pt>
                <c:pt idx="1">
                  <c:v>2.75</c:v>
                </c:pt>
                <c:pt idx="2">
                  <c:v>2.75</c:v>
                </c:pt>
                <c:pt idx="3">
                  <c:v>3</c:v>
                </c:pt>
                <c:pt idx="4">
                  <c:v>3.5</c:v>
                </c:pt>
              </c:numCache>
            </c:numRef>
          </c:val>
          <c:smooth val="0"/>
        </c:ser>
        <c:ser>
          <c:idx val="3"/>
          <c:order val="2"/>
          <c:tx>
            <c:strRef>
              <c:f>Sheet1!$A$5</c:f>
              <c:strCache>
                <c:ptCount val="1"/>
                <c:pt idx="0">
                  <c:v>64 KB</c:v>
                </c:pt>
              </c:strCache>
            </c:strRef>
          </c:tx>
          <c:spPr>
            <a:ln w="38099">
              <a:solidFill>
                <a:srgbClr val="00FFFF"/>
              </a:solidFill>
              <a:prstDash val="solid"/>
            </a:ln>
          </c:spPr>
          <c:marker>
            <c:symbol val="circle"/>
            <c:size val="8"/>
            <c:spPr>
              <a:noFill/>
              <a:ln>
                <a:solidFill>
                  <a:srgbClr val="00FFFF"/>
                </a:solidFill>
                <a:prstDash val="solid"/>
              </a:ln>
            </c:spPr>
          </c:marker>
          <c:cat>
            <c:numRef>
              <c:f>Sheet1!$B$1:$F$1</c:f>
              <c:numCache>
                <c:formatCode>General</c:formatCode>
                <c:ptCount val="5"/>
                <c:pt idx="0">
                  <c:v>16</c:v>
                </c:pt>
                <c:pt idx="1">
                  <c:v>32</c:v>
                </c:pt>
                <c:pt idx="2">
                  <c:v>64</c:v>
                </c:pt>
                <c:pt idx="3">
                  <c:v>128</c:v>
                </c:pt>
                <c:pt idx="4">
                  <c:v>256</c:v>
                </c:pt>
              </c:numCache>
            </c:numRef>
          </c:cat>
          <c:val>
            <c:numRef>
              <c:f>Sheet1!$B$5:$F$5</c:f>
              <c:numCache>
                <c:formatCode>General</c:formatCode>
                <c:ptCount val="5"/>
                <c:pt idx="0">
                  <c:v>2</c:v>
                </c:pt>
                <c:pt idx="1">
                  <c:v>1.7</c:v>
                </c:pt>
                <c:pt idx="2">
                  <c:v>1.55</c:v>
                </c:pt>
                <c:pt idx="3">
                  <c:v>1.4</c:v>
                </c:pt>
                <c:pt idx="4">
                  <c:v>1.4</c:v>
                </c:pt>
              </c:numCache>
            </c:numRef>
          </c:val>
          <c:smooth val="0"/>
        </c:ser>
        <c:ser>
          <c:idx val="4"/>
          <c:order val="3"/>
          <c:tx>
            <c:strRef>
              <c:f>Sheet1!$A$6</c:f>
              <c:strCache>
                <c:ptCount val="1"/>
                <c:pt idx="0">
                  <c:v>256 KB</c:v>
                </c:pt>
              </c:strCache>
            </c:strRef>
          </c:tx>
          <c:spPr>
            <a:ln w="38099">
              <a:solidFill>
                <a:srgbClr val="0000FF"/>
              </a:solidFill>
              <a:prstDash val="solid"/>
            </a:ln>
          </c:spPr>
          <c:marker>
            <c:symbol val="triangle"/>
            <c:size val="8"/>
            <c:spPr>
              <a:solidFill>
                <a:srgbClr val="0000FF"/>
              </a:solidFill>
              <a:ln>
                <a:solidFill>
                  <a:srgbClr val="0000FF"/>
                </a:solidFill>
                <a:prstDash val="solid"/>
              </a:ln>
            </c:spPr>
          </c:marker>
          <c:cat>
            <c:numRef>
              <c:f>Sheet1!$B$1:$F$1</c:f>
              <c:numCache>
                <c:formatCode>General</c:formatCode>
                <c:ptCount val="5"/>
                <c:pt idx="0">
                  <c:v>16</c:v>
                </c:pt>
                <c:pt idx="1">
                  <c:v>32</c:v>
                </c:pt>
                <c:pt idx="2">
                  <c:v>64</c:v>
                </c:pt>
                <c:pt idx="3">
                  <c:v>128</c:v>
                </c:pt>
                <c:pt idx="4">
                  <c:v>256</c:v>
                </c:pt>
              </c:numCache>
            </c:numRef>
          </c:cat>
          <c:val>
            <c:numRef>
              <c:f>Sheet1!$B$6:$F$6</c:f>
              <c:numCache>
                <c:formatCode>General</c:formatCode>
                <c:ptCount val="5"/>
                <c:pt idx="0">
                  <c:v>1</c:v>
                </c:pt>
                <c:pt idx="1">
                  <c:v>0.7000000000000004</c:v>
                </c:pt>
                <c:pt idx="2">
                  <c:v>0.5</c:v>
                </c:pt>
                <c:pt idx="3">
                  <c:v>0.5</c:v>
                </c:pt>
                <c:pt idx="4">
                  <c:v>0.60000000000000042</c:v>
                </c:pt>
              </c:numCache>
            </c:numRef>
          </c:val>
          <c:smooth val="0"/>
        </c:ser>
        <c:dLbls>
          <c:showLegendKey val="0"/>
          <c:showVal val="0"/>
          <c:showCatName val="0"/>
          <c:showSerName val="0"/>
          <c:showPercent val="0"/>
          <c:showBubbleSize val="0"/>
        </c:dLbls>
        <c:marker val="1"/>
        <c:smooth val="0"/>
        <c:axId val="85519872"/>
        <c:axId val="52070656"/>
      </c:lineChart>
      <c:catAx>
        <c:axId val="85519872"/>
        <c:scaling>
          <c:orientation val="minMax"/>
        </c:scaling>
        <c:delete val="0"/>
        <c:axPos val="b"/>
        <c:title>
          <c:tx>
            <c:rich>
              <a:bodyPr/>
              <a:lstStyle/>
              <a:p>
                <a:pPr>
                  <a:defRPr sz="2000" b="1" i="0" u="none" strike="noStrike" baseline="0">
                    <a:solidFill>
                      <a:schemeClr val="tx1"/>
                    </a:solidFill>
                    <a:latin typeface="+mj-lt"/>
                    <a:ea typeface="Arial"/>
                    <a:cs typeface="Arial"/>
                  </a:defRPr>
                </a:pPr>
                <a:r>
                  <a:rPr lang="en-US" sz="2000">
                    <a:latin typeface="+mj-lt"/>
                  </a:rPr>
                  <a:t>Block size (bytes)</a:t>
                </a:r>
              </a:p>
            </c:rich>
          </c:tx>
          <c:layout>
            <c:manualLayout>
              <c:xMode val="edge"/>
              <c:yMode val="edge"/>
              <c:x val="0.35095302323320698"/>
              <c:y val="0.83377150895842544"/>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52070656"/>
        <c:crosses val="autoZero"/>
        <c:auto val="1"/>
        <c:lblAlgn val="ctr"/>
        <c:lblOffset val="100"/>
        <c:tickLblSkip val="1"/>
        <c:tickMarkSkip val="1"/>
        <c:noMultiLvlLbl val="0"/>
      </c:catAx>
      <c:valAx>
        <c:axId val="52070656"/>
        <c:scaling>
          <c:orientation val="minMax"/>
        </c:scaling>
        <c:delete val="0"/>
        <c:axPos val="l"/>
        <c:majorGridlines>
          <c:spPr>
            <a:ln w="12700">
              <a:solidFill>
                <a:schemeClr val="tx1"/>
              </a:solidFill>
              <a:prstDash val="sysDash"/>
            </a:ln>
          </c:spPr>
        </c:majorGridlines>
        <c:title>
          <c:tx>
            <c:rich>
              <a:bodyPr/>
              <a:lstStyle/>
              <a:p>
                <a:pPr>
                  <a:defRPr sz="2000" b="1" i="0" u="none" strike="noStrike" baseline="0">
                    <a:solidFill>
                      <a:schemeClr val="tx1"/>
                    </a:solidFill>
                    <a:latin typeface="+mj-lt"/>
                    <a:ea typeface="Arial"/>
                    <a:cs typeface="Arial"/>
                  </a:defRPr>
                </a:pPr>
                <a:r>
                  <a:rPr lang="en-US" sz="2000">
                    <a:latin typeface="+mj-lt"/>
                  </a:rPr>
                  <a:t>Miss rate (%)</a:t>
                </a:r>
              </a:p>
            </c:rich>
          </c:tx>
          <c:layout>
            <c:manualLayout>
              <c:xMode val="edge"/>
              <c:yMode val="edge"/>
              <c:x val="1.343101343101342E-2"/>
              <c:y val="0.23218390804597697"/>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85519872"/>
        <c:crosses val="autoZero"/>
        <c:crossBetween val="midCat"/>
        <c:majorUnit val="5"/>
      </c:valAx>
      <c:spPr>
        <a:noFill/>
        <a:ln w="12700">
          <a:solidFill>
            <a:schemeClr val="tx1"/>
          </a:solidFill>
          <a:prstDash val="solid"/>
        </a:ln>
      </c:spPr>
    </c:plotArea>
    <c:legend>
      <c:legendPos val="r"/>
      <c:layout>
        <c:manualLayout>
          <c:xMode val="edge"/>
          <c:yMode val="edge"/>
          <c:x val="0.83150183150183365"/>
          <c:y val="0.18160919540230069"/>
          <c:w val="0.16117216117216226"/>
          <c:h val="0.32413793103448491"/>
        </c:manualLayout>
      </c:layout>
      <c:overlay val="0"/>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0.82373</cdr:x>
      <cdr:y>0.10625</cdr:y>
    </cdr:from>
    <cdr:to>
      <cdr:x>0.9904</cdr:x>
      <cdr:y>0.18707</cdr:y>
    </cdr:to>
    <cdr:sp macro="" textlink="">
      <cdr:nvSpPr>
        <cdr:cNvPr id="2" name="TextBox 1"/>
        <cdr:cNvSpPr txBox="1"/>
      </cdr:nvSpPr>
      <cdr:spPr>
        <a:xfrm xmlns:a="http://schemas.openxmlformats.org/drawingml/2006/main">
          <a:off x="6778978" y="480906"/>
          <a:ext cx="1371600" cy="3657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t>Cache Size</a:t>
          </a:r>
          <a:endParaRPr lang="en-US" sz="2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8933265-5E23-BF49-B6BF-1934B9BC786E}" type="datetimeFigureOut">
              <a:rPr lang="en-US" smtClean="0"/>
              <a:pPr/>
              <a:t>7/23/2012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2758354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AA1BC7-CCFC-484A-97F3-979F740C57F6}" type="datetimeFigureOut">
              <a:rPr lang="en-US" smtClean="0"/>
              <a:pPr/>
              <a:t>7/23/2012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117467091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p:cNvSpPr>
          <p:nvPr>
            <p:ph type="sldImg"/>
          </p:nvPr>
        </p:nvSpPr>
        <p:spPr>
          <a:solidFill>
            <a:srgbClr val="FFFFFF"/>
          </a:solidFill>
          <a:ln>
            <a:solidFill>
              <a:srgbClr val="000000"/>
            </a:solidFill>
          </a:ln>
        </p:spPr>
      </p:sp>
      <p:sp>
        <p:nvSpPr>
          <p:cNvPr id="24579" name="Rectangle 3"/>
          <p:cNvSpPr>
            <a:spLocks noGrp="1" noChangeArrowheads="1"/>
          </p:cNvSpPr>
          <p:nvPr>
            <p:ph type="body" idx="1"/>
          </p:nvPr>
        </p:nvSpPr>
        <p:spPr>
          <a:solidFill>
            <a:srgbClr val="FFFFFF"/>
          </a:solidFill>
          <a:ln>
            <a:solidFill>
              <a:srgbClr val="000000"/>
            </a:solidFill>
          </a:ln>
        </p:spPr>
        <p:txBody>
          <a:bodyPr lIns="95071" tIns="47536" rIns="95071" bIns="47536"/>
          <a:lstStyle/>
          <a:p>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can be invalid</a:t>
            </a:r>
            <a:r>
              <a:rPr lang="en-US" baseline="0" dirty="0" smtClean="0"/>
              <a:t> at start of new program or memory updated at other levels of the memory hierarchy (more on this later in the course).</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1954" name="Rectangle 2"/>
          <p:cNvSpPr>
            <a:spLocks noGrp="1" noRot="1" noChangeAspect="1" noChangeArrowheads="1" noTextEdit="1"/>
          </p:cNvSpPr>
          <p:nvPr>
            <p:ph type="sldImg"/>
          </p:nvPr>
        </p:nvSpPr>
        <p:spPr>
          <a:xfrm>
            <a:off x="1276350" y="617538"/>
            <a:ext cx="4783138" cy="3586162"/>
          </a:xfrm>
        </p:spPr>
      </p:sp>
      <p:sp>
        <p:nvSpPr>
          <p:cNvPr id="1661955" name="Rectangle 3"/>
          <p:cNvSpPr>
            <a:spLocks noGrp="1" noChangeArrowheads="1"/>
          </p:cNvSpPr>
          <p:nvPr>
            <p:ph type="body" idx="1"/>
          </p:nvPr>
        </p:nvSpPr>
        <p:spPr>
          <a:xfrm>
            <a:off x="550863" y="4560889"/>
            <a:ext cx="6303962" cy="4319587"/>
          </a:xfrm>
          <a:ln/>
        </p:spPr>
        <p:txBody>
          <a:bodyPr lIns="96642" tIns="48321" rIns="96642" bIns="48321"/>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9970" name="Rectangle 2"/>
          <p:cNvSpPr>
            <a:spLocks noGrp="1" noChangeArrowheads="1"/>
          </p:cNvSpPr>
          <p:nvPr>
            <p:ph type="body" idx="1"/>
          </p:nvPr>
        </p:nvSpPr>
        <p:spPr>
          <a:xfrm>
            <a:off x="974726" y="4562475"/>
            <a:ext cx="5365750" cy="4319588"/>
          </a:xfrm>
          <a:noFill/>
          <a:ln>
            <a:noFill/>
          </a:ln>
        </p:spPr>
        <p:txBody>
          <a:bodyPr lIns="98215" tIns="48246" rIns="98215" bIns="48246"/>
          <a:lstStyle/>
          <a:p>
            <a:r>
              <a:rPr lang="en-US" dirty="0" smtClean="0"/>
              <a:t>To </a:t>
            </a:r>
            <a:r>
              <a:rPr lang="en-US" dirty="0"/>
              <a:t>take advantage </a:t>
            </a:r>
            <a:r>
              <a:rPr lang="en-US" dirty="0" smtClean="0"/>
              <a:t>of </a:t>
            </a:r>
            <a:r>
              <a:rPr lang="en-US" dirty="0"/>
              <a:t>spatial </a:t>
            </a:r>
            <a:r>
              <a:rPr lang="en-US" dirty="0" smtClean="0"/>
              <a:t>locality, </a:t>
            </a:r>
            <a:r>
              <a:rPr lang="en-US" dirty="0"/>
              <a:t>want a cache block that is larger than </a:t>
            </a:r>
            <a:r>
              <a:rPr lang="en-US" dirty="0" smtClean="0"/>
              <a:t>a word </a:t>
            </a:r>
            <a:r>
              <a:rPr lang="en-US" dirty="0"/>
              <a:t>in size</a:t>
            </a:r>
            <a:r>
              <a:rPr lang="en-US" dirty="0" smtClean="0"/>
              <a:t>.</a:t>
            </a:r>
          </a:p>
          <a:p>
            <a:r>
              <a:rPr lang="en-US" dirty="0" smtClean="0"/>
              <a:t>Careful:</a:t>
            </a:r>
            <a:r>
              <a:rPr lang="en-US" baseline="0" dirty="0" smtClean="0"/>
              <a:t>  Offset field is the combination of the Byte and Block offsets shown here.</a:t>
            </a:r>
            <a:endParaRPr lang="en-US" dirty="0"/>
          </a:p>
        </p:txBody>
      </p:sp>
      <p:sp>
        <p:nvSpPr>
          <p:cNvPr id="1619971" name="Rectangle 3"/>
          <p:cNvSpPr>
            <a:spLocks noGrp="1" noRot="1" noChangeAspect="1" noChangeArrowheads="1" noTextEdit="1"/>
          </p:cNvSpPr>
          <p:nvPr>
            <p:ph type="sldImg"/>
          </p:nvPr>
        </p:nvSpPr>
        <p:spPr>
          <a:xfrm>
            <a:off x="1273175" y="727075"/>
            <a:ext cx="4778375" cy="3584575"/>
          </a:xfrm>
          <a:ln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274763" y="617538"/>
            <a:ext cx="4779962" cy="3584575"/>
          </a:xfrm>
          <a:solidFill>
            <a:srgbClr val="FFFFFF"/>
          </a:solidFill>
          <a:ln>
            <a:solidFill>
              <a:srgbClr val="000000"/>
            </a:solidFill>
          </a:ln>
        </p:spPr>
      </p:sp>
      <p:sp>
        <p:nvSpPr>
          <p:cNvPr id="65539" name="Rectangle 3"/>
          <p:cNvSpPr>
            <a:spLocks noGrp="1" noChangeArrowheads="1"/>
          </p:cNvSpPr>
          <p:nvPr>
            <p:ph type="body" idx="1"/>
          </p:nvPr>
        </p:nvSpPr>
        <p:spPr>
          <a:xfrm>
            <a:off x="548971" y="4559916"/>
            <a:ext cx="6304896" cy="4322505"/>
          </a:xfrm>
          <a:solidFill>
            <a:srgbClr val="FFFFFF"/>
          </a:solidFill>
          <a:ln>
            <a:solidFill>
              <a:srgbClr val="000000"/>
            </a:solidFill>
          </a:ln>
        </p:spPr>
        <p:txBody>
          <a:bodyPr lIns="96289" tIns="48146" rIns="96289" bIns="48146"/>
          <a:lstStyle/>
          <a:p>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550334" y="4562237"/>
            <a:ext cx="6304279" cy="4320540"/>
          </a:xfrm>
          <a:noFill/>
        </p:spPr>
        <p:txBody>
          <a:bodyPr wrap="square" lIns="98215" tIns="48246" rIns="98215" bIns="48246" numCol="1" anchor="t" anchorCtr="0" compatLnSpc="1">
            <a:prstTxWarp prst="textNoShape">
              <a:avLst/>
            </a:prstTxWarp>
          </a:bodyPr>
          <a:lstStyle/>
          <a:p>
            <a:endParaRPr lang="en-US" dirty="0"/>
          </a:p>
        </p:txBody>
      </p:sp>
      <p:sp>
        <p:nvSpPr>
          <p:cNvPr id="29699" name="Rectangle 3"/>
          <p:cNvSpPr>
            <a:spLocks noGrp="1" noRot="1" noChangeAspect="1" noChangeArrowheads="1" noTextEdit="1"/>
          </p:cNvSpPr>
          <p:nvPr>
            <p:ph type="sldImg"/>
          </p:nvPr>
        </p:nvSpPr>
        <p:spPr bwMode="auto">
          <a:xfrm>
            <a:off x="1279525" y="619125"/>
            <a:ext cx="4778375" cy="3582988"/>
          </a:xfrm>
          <a:noFill/>
          <a:ln>
            <a:solidFill>
              <a:srgbClr val="000000"/>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42" name="Rectangle 2"/>
          <p:cNvSpPr>
            <a:spLocks noGrp="1" noRot="1" noChangeAspect="1" noChangeArrowheads="1" noTextEdit="1"/>
          </p:cNvSpPr>
          <p:nvPr>
            <p:ph type="sldImg"/>
          </p:nvPr>
        </p:nvSpPr>
        <p:spPr>
          <a:xfrm>
            <a:off x="1276350" y="617538"/>
            <a:ext cx="4783138" cy="3586162"/>
          </a:xfrm>
        </p:spPr>
      </p:sp>
      <p:sp>
        <p:nvSpPr>
          <p:cNvPr id="1597443" name="Rectangle 3"/>
          <p:cNvSpPr>
            <a:spLocks noGrp="1" noChangeArrowheads="1"/>
          </p:cNvSpPr>
          <p:nvPr>
            <p:ph type="body" idx="1"/>
          </p:nvPr>
        </p:nvSpPr>
        <p:spPr>
          <a:xfrm>
            <a:off x="550863" y="4560889"/>
            <a:ext cx="6303962" cy="4319587"/>
          </a:xfrm>
          <a:ln/>
        </p:spPr>
        <p:txBody>
          <a:bodyPr lIns="96642" tIns="48321" rIns="96642" bIns="48321"/>
          <a:lstStyle/>
          <a:p>
            <a:r>
              <a:rPr lang="en-US" dirty="0"/>
              <a:t>For </a:t>
            </a:r>
            <a:r>
              <a:rPr lang="en-US" dirty="0" smtClean="0"/>
              <a:t>lecture</a:t>
            </a:r>
          </a:p>
          <a:p>
            <a:r>
              <a:rPr lang="en-US" dirty="0" smtClean="0"/>
              <a:t>Reference</a:t>
            </a:r>
            <a:r>
              <a:rPr lang="en-US" baseline="0" dirty="0" smtClean="0"/>
              <a:t> string is word addresses (or block number since we are using one word blocks) – i.e., the low order two bits used to selected the byte in the 32-bit word are ignored</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22" name="Rectangle 2"/>
          <p:cNvSpPr>
            <a:spLocks noGrp="1" noRot="1" noChangeAspect="1" noChangeArrowheads="1" noTextEdit="1"/>
          </p:cNvSpPr>
          <p:nvPr>
            <p:ph type="sldImg"/>
          </p:nvPr>
        </p:nvSpPr>
        <p:spPr>
          <a:xfrm>
            <a:off x="1276350" y="617538"/>
            <a:ext cx="4783138" cy="3586162"/>
          </a:xfrm>
        </p:spPr>
      </p:sp>
      <p:sp>
        <p:nvSpPr>
          <p:cNvPr id="1617923" name="Rectangle 3"/>
          <p:cNvSpPr>
            <a:spLocks noGrp="1" noChangeArrowheads="1"/>
          </p:cNvSpPr>
          <p:nvPr>
            <p:ph type="body" idx="1"/>
          </p:nvPr>
        </p:nvSpPr>
        <p:spPr>
          <a:xfrm>
            <a:off x="550863" y="4560889"/>
            <a:ext cx="6303962" cy="4319587"/>
          </a:xfrm>
          <a:ln/>
        </p:spPr>
        <p:txBody>
          <a:bodyPr lIns="96642" tIns="48321" rIns="96642" bIns="48321"/>
          <a:lstStyle/>
          <a:p>
            <a:r>
              <a:rPr lang="en-US" dirty="0"/>
              <a:t>For </a:t>
            </a:r>
            <a:r>
              <a:rPr lang="en-US" dirty="0" smtClean="0"/>
              <a:t>lecture</a:t>
            </a:r>
          </a:p>
          <a:p>
            <a:r>
              <a:rPr lang="en-US" dirty="0" smtClean="0"/>
              <a:t>Show the 4-bi</a:t>
            </a:r>
            <a:r>
              <a:rPr lang="en-US" baseline="0" dirty="0" smtClean="0"/>
              <a:t>t address mapping – 2-bits of tag, 1-bit of set address (index), 1-bit of word-in-block select</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Increasing</a:t>
            </a:r>
            <a:r>
              <a:rPr lang="en-US" baseline="0" dirty="0" smtClean="0"/>
              <a:t> the block size usually decreases the miss rate.</a:t>
            </a:r>
          </a:p>
          <a:p>
            <a:r>
              <a:rPr lang="en-US" baseline="0" dirty="0" smtClean="0"/>
              <a:t>A more serious problem is that the miss penalty goes up since it is primarily determined by the time to fetch the block from the next lower level of the hierarchy and load it into the cache.</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706" name="Rectangle 2"/>
          <p:cNvSpPr>
            <a:spLocks noGrp="1" noChangeArrowheads="1"/>
          </p:cNvSpPr>
          <p:nvPr>
            <p:ph type="body" idx="1"/>
          </p:nvPr>
        </p:nvSpPr>
        <p:spPr>
          <a:xfrm>
            <a:off x="974726" y="4562475"/>
            <a:ext cx="5365750" cy="4319588"/>
          </a:xfrm>
          <a:ln>
            <a:noFill/>
          </a:ln>
        </p:spPr>
        <p:txBody>
          <a:bodyPr lIns="98215" tIns="48246" rIns="98215" bIns="48246"/>
          <a:lstStyle/>
          <a:p>
            <a:r>
              <a:rPr lang="en-US" dirty="0" smtClean="0"/>
              <a:t>In</a:t>
            </a:r>
            <a:r>
              <a:rPr lang="en-US" baseline="0" dirty="0" smtClean="0"/>
              <a:t> a write-back cache, because we cannot overwrite the block (since we may not have a backup copy anywhere), stores either require two cycles (one to check for a hit, followed by one to actually do the write) or require a write buffer to hold that data (essentially pipelining the write).</a:t>
            </a:r>
          </a:p>
          <a:p>
            <a:endParaRPr lang="en-US" baseline="0" dirty="0" smtClean="0"/>
          </a:p>
          <a:p>
            <a:r>
              <a:rPr lang="en-US" baseline="0" dirty="0" smtClean="0"/>
              <a:t>By comparison, a write-through cache can always be done in one cycle assuming there is room in the write buffer.  Read the tag and write the data in parallel.  If the tag doesn’t match, the generate a write miss to fetch the rest of that block from the next level in the hierarchy (and update the tag field).</a:t>
            </a:r>
            <a:endParaRPr lang="en-US" dirty="0"/>
          </a:p>
        </p:txBody>
      </p:sp>
      <p:sp>
        <p:nvSpPr>
          <p:cNvPr id="1608707" name="Rectangle 3"/>
          <p:cNvSpPr>
            <a:spLocks noGrp="1" noRot="1" noChangeAspect="1" noChangeArrowheads="1" noTextEdit="1"/>
          </p:cNvSpPr>
          <p:nvPr>
            <p:ph type="sldImg"/>
          </p:nvPr>
        </p:nvSpPr>
        <p:spPr>
          <a:xfrm>
            <a:off x="1273175" y="727075"/>
            <a:ext cx="4778375" cy="3584575"/>
          </a:xfrm>
          <a:ln cap="flat">
            <a:solidFill>
              <a:schemeClr val="tx1"/>
            </a:solid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allocate almost always paired with write-back.</a:t>
            </a:r>
          </a:p>
        </p:txBody>
      </p:sp>
      <p:sp>
        <p:nvSpPr>
          <p:cNvPr id="4" name="Slide Number Placeholder 3"/>
          <p:cNvSpPr>
            <a:spLocks noGrp="1"/>
          </p:cNvSpPr>
          <p:nvPr>
            <p:ph type="sldNum" sz="quarter" idx="10"/>
          </p:nvPr>
        </p:nvSpPr>
        <p:spPr/>
        <p:txBody>
          <a:bodyPr/>
          <a:lstStyle/>
          <a:p>
            <a:fld id="{EF97FDFF-7B9F-7D4D-BFC0-AAD1F3D3D3CB}" type="slidenum">
              <a:rPr lang="en-US" smtClean="0"/>
              <a:pPr/>
              <a:t>42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2450" name="Rectangle 2"/>
          <p:cNvSpPr>
            <a:spLocks noGrp="1" noChangeArrowheads="1"/>
          </p:cNvSpPr>
          <p:nvPr>
            <p:ph type="body" idx="1"/>
          </p:nvPr>
        </p:nvSpPr>
        <p:spPr>
          <a:xfrm>
            <a:off x="550863" y="4562475"/>
            <a:ext cx="6303962" cy="4318000"/>
          </a:xfrm>
          <a:noFill/>
          <a:ln>
            <a:noFill/>
          </a:ln>
        </p:spPr>
        <p:txBody>
          <a:bodyPr lIns="95636" tIns="46979" rIns="95636" bIns="46979"/>
          <a:lstStyle/>
          <a:p>
            <a:r>
              <a:rPr lang="en-US" dirty="0"/>
              <a:t>How does the memory hierarchy work?  Well it is rather simple, at least in principle.</a:t>
            </a:r>
          </a:p>
          <a:p>
            <a:r>
              <a:rPr lang="en-US" dirty="0"/>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dirty="0"/>
              <a:t>In order to take advantage of the spatial locality, not ONLY do we move the item that has just been accessed to the upper level, but we ALSO move the data items that are adjacent to it.</a:t>
            </a:r>
          </a:p>
          <a:p>
            <a:endParaRPr lang="en-US" dirty="0"/>
          </a:p>
          <a:p>
            <a:r>
              <a:rPr lang="en-US" dirty="0"/>
              <a:t>+1 = 15 min. (X:55)</a:t>
            </a:r>
          </a:p>
        </p:txBody>
      </p:sp>
      <p:sp>
        <p:nvSpPr>
          <p:cNvPr id="1512451" name="Rectangle 3"/>
          <p:cNvSpPr>
            <a:spLocks noGrp="1" noRot="1" noChangeAspect="1" noChangeArrowheads="1" noTextEdit="1"/>
          </p:cNvSpPr>
          <p:nvPr>
            <p:ph type="sldImg"/>
          </p:nvPr>
        </p:nvSpPr>
        <p:spPr>
          <a:xfrm>
            <a:off x="1279525" y="619125"/>
            <a:ext cx="4778375" cy="3582988"/>
          </a:xfr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83306">
              <a:defRPr/>
            </a:pPr>
            <a:r>
              <a:rPr lang="en-US" dirty="0" smtClean="0"/>
              <a:t>No-write allocate almost always paired with write-through.</a:t>
            </a:r>
          </a:p>
        </p:txBody>
      </p:sp>
      <p:sp>
        <p:nvSpPr>
          <p:cNvPr id="4" name="Slide Number Placeholder 3"/>
          <p:cNvSpPr>
            <a:spLocks noGrp="1"/>
          </p:cNvSpPr>
          <p:nvPr>
            <p:ph type="sldNum" sz="quarter" idx="10"/>
          </p:nvPr>
        </p:nvSpPr>
        <p:spPr/>
        <p:txBody>
          <a:bodyPr/>
          <a:lstStyle/>
          <a:p>
            <a:fld id="{EF97FDFF-7B9F-7D4D-BFC0-AAD1F3D3D3CB}" type="slidenum">
              <a:rPr lang="en-US" smtClean="0"/>
              <a:pPr/>
              <a:t>43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3650" name="Rectangle 2"/>
          <p:cNvSpPr>
            <a:spLocks noGrp="1" noRot="1" noChangeAspect="1" noChangeArrowheads="1" noTextEdit="1"/>
          </p:cNvSpPr>
          <p:nvPr>
            <p:ph type="sldImg"/>
          </p:nvPr>
        </p:nvSpPr>
        <p:spPr bwMode="auto">
          <a:xfrm>
            <a:off x="1276350" y="614363"/>
            <a:ext cx="4784725" cy="3587750"/>
          </a:xfrm>
          <a:prstGeom prst="rect">
            <a:avLst/>
          </a:prstGeom>
          <a:solidFill>
            <a:srgbClr val="FFFFFF"/>
          </a:solidFill>
          <a:ln>
            <a:solidFill>
              <a:srgbClr val="000000"/>
            </a:solidFill>
            <a:miter lim="800000"/>
            <a:headEnd/>
            <a:tailEnd/>
          </a:ln>
        </p:spPr>
      </p:sp>
      <p:sp>
        <p:nvSpPr>
          <p:cNvPr id="2843651" name="Rectangle 3"/>
          <p:cNvSpPr>
            <a:spLocks noGrp="1" noChangeArrowheads="1"/>
          </p:cNvSpPr>
          <p:nvPr>
            <p:ph type="body" idx="1"/>
          </p:nvPr>
        </p:nvSpPr>
        <p:spPr bwMode="auto">
          <a:xfrm>
            <a:off x="550625" y="4561553"/>
            <a:ext cx="6303242" cy="4320868"/>
          </a:xfrm>
          <a:prstGeom prst="rect">
            <a:avLst/>
          </a:prstGeom>
          <a:solidFill>
            <a:srgbClr val="FFFFFF"/>
          </a:solidFill>
          <a:ln>
            <a:solidFill>
              <a:srgbClr val="000000"/>
            </a:solidFill>
            <a:miter lim="800000"/>
            <a:headEnd/>
            <a:tailEnd/>
          </a:ln>
        </p:spPr>
        <p:txBody>
          <a:bodyPr lIns="94681" tIns="47341" rIns="94681" bIns="47341">
            <a:prstTxWarp prst="textNoShape">
              <a:avLst/>
            </a:prstTxWarp>
          </a:bodyPr>
          <a:lstStyle/>
          <a:p>
            <a:r>
              <a:rPr lang="en-US" dirty="0" smtClean="0"/>
              <a:t>The Processor</a:t>
            </a:r>
            <a:r>
              <a:rPr lang="en-US" baseline="0" dirty="0" smtClean="0"/>
              <a:t> accesses data out of the highest levels.</a:t>
            </a:r>
          </a:p>
          <a:p>
            <a:r>
              <a:rPr lang="en-US" baseline="0" dirty="0" smtClean="0"/>
              <a:t>Lowest level (usually disk) contains all available data.</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1602"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841603" name="Rectangle 3"/>
          <p:cNvSpPr>
            <a:spLocks noGrp="1" noChangeArrowheads="1"/>
          </p:cNvSpPr>
          <p:nvPr>
            <p:ph type="body" idx="1"/>
          </p:nvPr>
        </p:nvSpPr>
        <p:spPr bwMode="auto">
          <a:xfrm>
            <a:off x="550626" y="4563191"/>
            <a:ext cx="6301588" cy="4317593"/>
          </a:xfrm>
          <a:prstGeom prst="rect">
            <a:avLst/>
          </a:prstGeom>
          <a:solidFill>
            <a:srgbClr val="FFFFFF"/>
          </a:solidFill>
          <a:ln>
            <a:solidFill>
              <a:srgbClr val="000000"/>
            </a:solidFill>
            <a:miter lim="800000"/>
            <a:headEnd/>
            <a:tailEnd/>
          </a:ln>
        </p:spPr>
        <p:txBody>
          <a:bodyPr lIns="95071" tIns="47536" rIns="95071" bIns="47536">
            <a:prstTxWarp prst="textNoShape">
              <a:avLst/>
            </a:prstTxWarp>
          </a:bodyPr>
          <a:lstStyle/>
          <a:p>
            <a:pPr defTabSz="483306">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8770" name="Rectangle 2"/>
          <p:cNvSpPr>
            <a:spLocks noGrp="1" noRot="1" noChangeAspect="1" noChangeArrowheads="1" noTextEdit="1"/>
          </p:cNvSpPr>
          <p:nvPr>
            <p:ph type="sldImg"/>
          </p:nvPr>
        </p:nvSpPr>
        <p:spPr/>
      </p:sp>
      <p:sp>
        <p:nvSpPr>
          <p:cNvPr id="1568771" name="Rectangle 3"/>
          <p:cNvSpPr>
            <a:spLocks noGrp="1" noChangeArrowheads="1"/>
          </p:cNvSpPr>
          <p:nvPr>
            <p:ph type="body" idx="1"/>
          </p:nvPr>
        </p:nvSpPr>
        <p:spPr>
          <a:ln/>
        </p:spPr>
        <p:txBody>
          <a:bodyPr/>
          <a:lstStyle/>
          <a:p>
            <a:r>
              <a:rPr lang="en-US" dirty="0" smtClean="0"/>
              <a:t>In case you didn’t know, RAM stands</a:t>
            </a:r>
            <a:r>
              <a:rPr lang="en-US" baseline="0" dirty="0" smtClean="0"/>
              <a:t> for Random Access Memory.</a:t>
            </a:r>
          </a:p>
          <a:p>
            <a:endParaRPr lang="en-US" dirty="0" smtClean="0"/>
          </a:p>
          <a:p>
            <a:r>
              <a:rPr lang="en-US" dirty="0" smtClean="0"/>
              <a:t>Size </a:t>
            </a:r>
            <a:r>
              <a:rPr lang="en-US" dirty="0"/>
              <a:t>comparison:  DRAM/SRAM is 4 to 8 times</a:t>
            </a:r>
          </a:p>
          <a:p>
            <a:r>
              <a:rPr lang="en-US" dirty="0"/>
              <a:t>Cost/cycle time comparison SRAM/DRAM is 8 to 16 </a:t>
            </a:r>
            <a:r>
              <a:rPr lang="en-US" dirty="0" smtClean="0"/>
              <a:t>times</a:t>
            </a:r>
          </a:p>
          <a:p>
            <a:endParaRPr lang="en-US" dirty="0" smtClean="0"/>
          </a:p>
          <a:p>
            <a:r>
              <a:rPr lang="en-US" dirty="0" smtClean="0"/>
              <a:t>http://parts.digikey.com/1/parts/1211303-ic-sram-1mbit-10ns-32soj-cy7c109d-10vxi.html</a:t>
            </a:r>
          </a:p>
          <a:p>
            <a:r>
              <a:rPr lang="en-US" dirty="0" smtClean="0"/>
              <a:t>Quantity discount 10ns 1MBit SRAM $2.24,</a:t>
            </a:r>
            <a:r>
              <a:rPr lang="en-US" baseline="0" dirty="0" smtClean="0"/>
              <a:t> $17/Mbyte, $1700/100 </a:t>
            </a:r>
            <a:r>
              <a:rPr lang="en-US" baseline="0" dirty="0" err="1" smtClean="0"/>
              <a:t>Mbyte</a:t>
            </a:r>
            <a:r>
              <a:rPr lang="en-US" baseline="0" dirty="0" smtClean="0"/>
              <a:t>, $17000/GByte</a:t>
            </a:r>
          </a:p>
          <a:p>
            <a:endParaRPr lang="en-US" baseline="0" dirty="0" smtClean="0"/>
          </a:p>
          <a:p>
            <a:r>
              <a:rPr lang="en-US" dirty="0" smtClean="0"/>
              <a:t>http://</a:t>
            </a:r>
            <a:r>
              <a:rPr lang="en-US" dirty="0" err="1" smtClean="0"/>
              <a:t>www.frys.com/template/harddrives</a:t>
            </a:r>
            <a:endParaRPr lang="en-US" dirty="0" smtClean="0"/>
          </a:p>
          <a:p>
            <a:r>
              <a:rPr lang="en-US" dirty="0" smtClean="0"/>
              <a:t>DRAM: 4GB @ $70</a:t>
            </a:r>
            <a:r>
              <a:rPr lang="en-US" baseline="0" dirty="0" smtClean="0"/>
              <a:t> or $17.50 per GB</a:t>
            </a:r>
          </a:p>
          <a:p>
            <a:r>
              <a:rPr lang="en-US" baseline="0" dirty="0" smtClean="0"/>
              <a:t>24GB@$800 = $33/Gbyte</a:t>
            </a:r>
          </a:p>
          <a:p>
            <a:endParaRPr lang="en-US" baseline="0" dirty="0" smtClean="0"/>
          </a:p>
          <a:p>
            <a:r>
              <a:rPr lang="en-US" baseline="0" dirty="0" err="1" smtClean="0"/>
              <a:t>http://www.frys.com/category/Outpost/Hard+Drives+&amp;+Memory/Memory/Notebook+Memory/Apple+-+Mac++Memory/</a:t>
            </a:r>
            <a:endParaRPr lang="en-US" baseline="0" dirty="0" smtClean="0"/>
          </a:p>
          <a:p>
            <a:r>
              <a:rPr lang="en-US" baseline="0" dirty="0" smtClean="0"/>
              <a:t>DDR2 1GB @ $25 per</a:t>
            </a:r>
          </a:p>
          <a:p>
            <a:r>
              <a:rPr lang="en-US" baseline="0" dirty="0" smtClean="0"/>
              <a:t>DDR3 1 GB @ $37.5 per</a:t>
            </a:r>
          </a:p>
          <a:p>
            <a:endParaRPr lang="en-US" baseline="0" dirty="0" smtClean="0"/>
          </a:p>
          <a:p>
            <a:r>
              <a:rPr lang="en-US" baseline="0" dirty="0" smtClean="0"/>
              <a:t>FLASH Media</a:t>
            </a:r>
          </a:p>
          <a:p>
            <a:r>
              <a:rPr lang="en-US" baseline="0" dirty="0" smtClean="0"/>
              <a:t>Approx. $2 per </a:t>
            </a:r>
            <a:r>
              <a:rPr lang="en-US" baseline="0" dirty="0" err="1" smtClean="0"/>
              <a:t>Gbyte</a:t>
            </a:r>
            <a:endParaRPr lang="en-US" baseline="0"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Symbol </a:t>
            </a:r>
            <a:r>
              <a:rPr lang="en-US" dirty="0" smtClean="0">
                <a:latin typeface="Arial Unicode MS"/>
                <a:ea typeface="Arial Unicode MS"/>
                <a:cs typeface="Arial Unicode MS"/>
              </a:rPr>
              <a:t>⊂ means “is</a:t>
            </a:r>
            <a:r>
              <a:rPr lang="en-US" baseline="0" dirty="0" smtClean="0">
                <a:latin typeface="Arial Unicode MS"/>
                <a:ea typeface="Arial Unicode MS"/>
                <a:cs typeface="Arial Unicode MS"/>
              </a:rPr>
              <a:t> a subset of”</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898" name="Rectangle 2"/>
          <p:cNvSpPr>
            <a:spLocks noGrp="1" noRot="1" noChangeAspect="1" noChangeArrowheads="1" noTextEdit="1"/>
          </p:cNvSpPr>
          <p:nvPr>
            <p:ph type="sldImg"/>
          </p:nvPr>
        </p:nvSpPr>
        <p:spPr>
          <a:xfrm>
            <a:off x="1274763" y="617538"/>
            <a:ext cx="4783137" cy="3586162"/>
          </a:xfrm>
        </p:spPr>
      </p:sp>
      <p:sp>
        <p:nvSpPr>
          <p:cNvPr id="1488899" name="Rectangle 3"/>
          <p:cNvSpPr>
            <a:spLocks noGrp="1" noChangeArrowheads="1"/>
          </p:cNvSpPr>
          <p:nvPr>
            <p:ph type="body" idx="1"/>
          </p:nvPr>
        </p:nvSpPr>
        <p:spPr>
          <a:xfrm>
            <a:off x="550334" y="4560570"/>
            <a:ext cx="6304279" cy="4318874"/>
          </a:xfrm>
          <a:ln/>
        </p:spPr>
        <p:txBody>
          <a:bodyPr lIns="96642" tIns="48321" rIns="96642" bIns="48321"/>
          <a:lstStyle/>
          <a:p>
            <a:r>
              <a:rPr lang="en-US" dirty="0"/>
              <a:t>Instead, the memory system of a modern computer consists of a series of black boxes ranging from the fastest to the slowest.</a:t>
            </a:r>
          </a:p>
          <a:p>
            <a:r>
              <a:rPr lang="en-US" dirty="0"/>
              <a:t>Besides variation in speed, these boxes also varies in size (smallest to biggest) and cost.</a:t>
            </a:r>
          </a:p>
          <a:p>
            <a:r>
              <a:rPr lang="en-US" dirty="0"/>
              <a:t>What makes this kind of arrangement work is one of the most important  principle in computer design.  The principle of locality. </a:t>
            </a:r>
            <a:r>
              <a:rPr lang="en-US" dirty="0">
                <a:cs typeface="Arial" charset="0"/>
              </a:rPr>
              <a:t>The principle of locality states that programs access a relatively small portion of the address space at  any instant of time.</a:t>
            </a:r>
            <a:endParaRPr lang="en-US" dirty="0"/>
          </a:p>
          <a:p>
            <a:endParaRPr lang="en-US" dirty="0"/>
          </a:p>
          <a:p>
            <a:r>
              <a:rPr lang="en-US" dirty="0"/>
              <a:t>The design goal is to present the user with as much memory as is available in the cheapest technology (points to the disk).</a:t>
            </a:r>
          </a:p>
          <a:p>
            <a:r>
              <a:rPr lang="en-US" dirty="0"/>
              <a:t>While by taking advantage of the principle of locality, we like to provide the user an average access speed that is very close to the speed that is offered by the fastest technology.</a:t>
            </a:r>
          </a:p>
          <a:p>
            <a:r>
              <a:rPr lang="en-US" dirty="0"/>
              <a:t>(We will go over this slide in detail in the next lectures on caches).</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Library analogy:</a:t>
            </a:r>
            <a:r>
              <a:rPr lang="en-US" baseline="0" dirty="0" smtClean="0"/>
              <a:t>  How do we sort the books on our desk?  If we throw them everywhere, then we have to scan through all of them to find what we want – so inefficient!  After you’ve gone through enough books, you might not remember which ones you put back.</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1298" name="Rectangle 2"/>
          <p:cNvSpPr>
            <a:spLocks noGrp="1" noChangeArrowheads="1"/>
          </p:cNvSpPr>
          <p:nvPr>
            <p:ph type="body" idx="1"/>
          </p:nvPr>
        </p:nvSpPr>
        <p:spPr>
          <a:xfrm>
            <a:off x="974726" y="4562475"/>
            <a:ext cx="5365750" cy="4319588"/>
          </a:xfrm>
          <a:ln>
            <a:noFill/>
          </a:ln>
        </p:spPr>
        <p:txBody>
          <a:bodyPr lIns="98215" tIns="48246" rIns="98215" bIns="48246"/>
          <a:lstStyle/>
          <a:p>
            <a:pPr marL="0" lvl="1" defTabSz="483306">
              <a:defRPr/>
            </a:pPr>
            <a:r>
              <a:rPr lang="en-US" dirty="0" smtClean="0"/>
              <a:t>Check just one location to see if block is in cache.</a:t>
            </a:r>
          </a:p>
        </p:txBody>
      </p:sp>
      <p:sp>
        <p:nvSpPr>
          <p:cNvPr id="1591299" name="Rectangle 3"/>
          <p:cNvSpPr>
            <a:spLocks noGrp="1" noRot="1" noChangeAspect="1" noChangeArrowheads="1" noTextEdit="1"/>
          </p:cNvSpPr>
          <p:nvPr>
            <p:ph type="sldImg"/>
          </p:nvPr>
        </p:nvSpPr>
        <p:spPr>
          <a:xfrm>
            <a:off x="1273175" y="727075"/>
            <a:ext cx="4778375" cy="3584575"/>
          </a:xfrm>
          <a:ln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7/05/2012</a:t>
            </a:r>
            <a:endParaRPr lang="en-US"/>
          </a:p>
        </p:txBody>
      </p:sp>
      <p:sp>
        <p:nvSpPr>
          <p:cNvPr id="6" name="Footer Placeholder 5"/>
          <p:cNvSpPr>
            <a:spLocks noGrp="1"/>
          </p:cNvSpPr>
          <p:nvPr>
            <p:ph type="ftr" sz="quarter" idx="11"/>
          </p:nvPr>
        </p:nvSpPr>
        <p:spPr/>
        <p:txBody>
          <a:bodyPr/>
          <a:lstStyle/>
          <a:p>
            <a:r>
              <a:rPr lang="en-US" smtClean="0"/>
              <a:t>Summer 2012 -- Lecture #11</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7/05/2012</a:t>
            </a:r>
            <a:endParaRPr lang="en-US"/>
          </a:p>
        </p:txBody>
      </p:sp>
      <p:sp>
        <p:nvSpPr>
          <p:cNvPr id="8" name="Footer Placeholder 7"/>
          <p:cNvSpPr>
            <a:spLocks noGrp="1"/>
          </p:cNvSpPr>
          <p:nvPr>
            <p:ph type="ftr" sz="quarter" idx="11"/>
          </p:nvPr>
        </p:nvSpPr>
        <p:spPr/>
        <p:txBody>
          <a:bodyPr/>
          <a:lstStyle/>
          <a:p>
            <a:r>
              <a:rPr lang="en-US" smtClean="0"/>
              <a:t>Summer 2012 -- Lecture #11</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7/05/2012</a:t>
            </a:r>
            <a:endParaRPr lang="en-US"/>
          </a:p>
        </p:txBody>
      </p:sp>
      <p:sp>
        <p:nvSpPr>
          <p:cNvPr id="4" name="Footer Placeholder 3"/>
          <p:cNvSpPr>
            <a:spLocks noGrp="1"/>
          </p:cNvSpPr>
          <p:nvPr>
            <p:ph type="ftr" sz="quarter" idx="11"/>
          </p:nvPr>
        </p:nvSpPr>
        <p:spPr/>
        <p:txBody>
          <a:bodyPr/>
          <a:lstStyle/>
          <a:p>
            <a:r>
              <a:rPr lang="en-US" smtClean="0"/>
              <a:t>Summer 2012 -- Lecture #11</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7/05/2012</a:t>
            </a:r>
            <a:endParaRPr lang="en-US"/>
          </a:p>
        </p:txBody>
      </p:sp>
      <p:sp>
        <p:nvSpPr>
          <p:cNvPr id="3" name="Footer Placeholder 2"/>
          <p:cNvSpPr>
            <a:spLocks noGrp="1"/>
          </p:cNvSpPr>
          <p:nvPr>
            <p:ph type="ftr" sz="quarter" idx="11"/>
          </p:nvPr>
        </p:nvSpPr>
        <p:spPr/>
        <p:txBody>
          <a:bodyPr/>
          <a:lstStyle/>
          <a:p>
            <a:r>
              <a:rPr lang="en-US" smtClean="0"/>
              <a:t>Summer 2012 -- Lecture #11</a:t>
            </a:r>
            <a:endParaRPr lang="en-US"/>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7/05/2012</a:t>
            </a:r>
            <a:endParaRPr lang="en-US"/>
          </a:p>
        </p:txBody>
      </p:sp>
      <p:sp>
        <p:nvSpPr>
          <p:cNvPr id="6" name="Footer Placeholder 5"/>
          <p:cNvSpPr>
            <a:spLocks noGrp="1"/>
          </p:cNvSpPr>
          <p:nvPr>
            <p:ph type="ftr" sz="quarter" idx="11"/>
          </p:nvPr>
        </p:nvSpPr>
        <p:spPr/>
        <p:txBody>
          <a:bodyPr/>
          <a:lstStyle/>
          <a:p>
            <a:r>
              <a:rPr lang="en-US" smtClean="0"/>
              <a:t>Summer 2012 -- Lecture #11</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7/05/2012</a:t>
            </a:r>
            <a:endParaRPr lang="en-US"/>
          </a:p>
        </p:txBody>
      </p:sp>
      <p:sp>
        <p:nvSpPr>
          <p:cNvPr id="6" name="Footer Placeholder 5"/>
          <p:cNvSpPr>
            <a:spLocks noGrp="1"/>
          </p:cNvSpPr>
          <p:nvPr>
            <p:ph type="ftr" sz="quarter" idx="11"/>
          </p:nvPr>
        </p:nvSpPr>
        <p:spPr/>
        <p:txBody>
          <a:bodyPr/>
          <a:lstStyle/>
          <a:p>
            <a:r>
              <a:rPr lang="en-US" smtClean="0"/>
              <a:t>Summer 2012 -- Lecture #11</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7/05/2012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Summer 2012 -- Lecture #11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3895725"/>
            <a:ext cx="9144000" cy="1752600"/>
          </a:xfrm>
        </p:spPr>
        <p:txBody>
          <a:bodyPr>
            <a:normAutofit/>
          </a:bodyPr>
          <a:lstStyle/>
          <a:p>
            <a:endParaRPr lang="en-US" dirty="0" smtClean="0"/>
          </a:p>
          <a:p>
            <a:endParaRPr lang="en-US" dirty="0"/>
          </a:p>
          <a:p>
            <a:r>
              <a:rPr lang="en-US" b="1" dirty="0" smtClean="0">
                <a:solidFill>
                  <a:schemeClr val="tx1"/>
                </a:solidFill>
              </a:rPr>
              <a:t>Instructor:</a:t>
            </a:r>
            <a:r>
              <a:rPr lang="en-US" dirty="0" smtClean="0">
                <a:solidFill>
                  <a:schemeClr val="tx1"/>
                </a:solidFill>
              </a:rPr>
              <a:t>  Justin Hsia</a:t>
            </a:r>
          </a:p>
        </p:txBody>
      </p:sp>
      <p:sp>
        <p:nvSpPr>
          <p:cNvPr id="9" name="Date Placeholder 8"/>
          <p:cNvSpPr>
            <a:spLocks noGrp="1"/>
          </p:cNvSpPr>
          <p:nvPr>
            <p:ph type="dt" sz="half" idx="10"/>
          </p:nvPr>
        </p:nvSpPr>
        <p:spPr/>
        <p:txBody>
          <a:bodyPr/>
          <a:lstStyle/>
          <a:p>
            <a:r>
              <a:rPr lang="en-US" smtClean="0">
                <a:latin typeface="+mj-lt"/>
              </a:rPr>
              <a:t>7/05/2012</a:t>
            </a:r>
            <a:endParaRPr lang="en-US" dirty="0">
              <a:latin typeface="+mj-lt"/>
            </a:endParaRPr>
          </a:p>
        </p:txBody>
      </p:sp>
      <p:sp>
        <p:nvSpPr>
          <p:cNvPr id="8" name="Footer Placeholder 7"/>
          <p:cNvSpPr>
            <a:spLocks noGrp="1"/>
          </p:cNvSpPr>
          <p:nvPr>
            <p:ph type="ftr" sz="quarter" idx="11"/>
          </p:nvPr>
        </p:nvSpPr>
        <p:spPr/>
        <p:txBody>
          <a:bodyPr/>
          <a:lstStyle/>
          <a:p>
            <a:r>
              <a:rPr lang="en-US" smtClean="0">
                <a:latin typeface="+mj-lt"/>
              </a:rPr>
              <a:t>Summer 2012 -- Lecture #11</a:t>
            </a:r>
            <a:endParaRPr lang="en-US" dirty="0">
              <a:latin typeface="+mj-lt"/>
            </a:endParaRPr>
          </a:p>
        </p:txBody>
      </p:sp>
      <p:sp>
        <p:nvSpPr>
          <p:cNvPr id="4" name="Slide Number Placeholder 3"/>
          <p:cNvSpPr>
            <a:spLocks noGrp="1"/>
          </p:cNvSpPr>
          <p:nvPr>
            <p:ph type="sldNum" sz="quarter" idx="12"/>
          </p:nvPr>
        </p:nvSpPr>
        <p:spPr/>
        <p:txBody>
          <a:bodyPr/>
          <a:lstStyle/>
          <a:p>
            <a:fld id="{F4BA2A7E-5181-A840-825F-018EFA86BC7E}" type="slidenum">
              <a:rPr lang="en-US" smtClean="0">
                <a:latin typeface="+mj-lt"/>
              </a:rPr>
              <a:pPr/>
              <a:t>1</a:t>
            </a:fld>
            <a:endParaRPr lang="en-US" dirty="0">
              <a:latin typeface="+mj-lt"/>
            </a:endParaRPr>
          </a:p>
        </p:txBody>
      </p:sp>
      <p:sp>
        <p:nvSpPr>
          <p:cNvPr id="7" name="Title 1"/>
          <p:cNvSpPr txBox="1">
            <a:spLocks/>
          </p:cNvSpPr>
          <p:nvPr/>
        </p:nvSpPr>
        <p:spPr>
          <a:xfrm>
            <a:off x="0" y="558800"/>
            <a:ext cx="9144000" cy="4492171"/>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rgbClr val="FF0000"/>
                </a:solidFill>
                <a:latin typeface="+mj-lt"/>
                <a:ea typeface="+mj-ea"/>
                <a:cs typeface="+mj-cs"/>
              </a:defRPr>
            </a:lvl1pPr>
          </a:lstStyle>
          <a:p>
            <a:r>
              <a:rPr lang="en-US" dirty="0" smtClean="0">
                <a:solidFill>
                  <a:schemeClr val="accent1"/>
                </a:solidFill>
              </a:rPr>
              <a:t>CS 61C: Great Ideas in </a:t>
            </a:r>
            <a:br>
              <a:rPr lang="en-US" dirty="0" smtClean="0">
                <a:solidFill>
                  <a:schemeClr val="accent1"/>
                </a:solidFill>
              </a:rPr>
            </a:br>
            <a:r>
              <a:rPr lang="en-US" dirty="0" smtClean="0">
                <a:solidFill>
                  <a:schemeClr val="accent1"/>
                </a:solidFill>
              </a:rPr>
              <a:t>Computer Architecture</a:t>
            </a:r>
            <a:r>
              <a:rPr lang="en-US" sz="3556" dirty="0" smtClean="0"/>
              <a:t/>
            </a:r>
            <a:br>
              <a:rPr lang="en-US" sz="3556" dirty="0" smtClean="0"/>
            </a:br>
            <a:endParaRPr lang="en-US" sz="3556" dirty="0" smtClean="0"/>
          </a:p>
          <a:p>
            <a:endParaRPr lang="en-US" sz="3556" dirty="0" smtClean="0"/>
          </a:p>
          <a:p>
            <a:pPr>
              <a:spcBef>
                <a:spcPts val="0"/>
              </a:spcBef>
            </a:pPr>
            <a:r>
              <a:rPr lang="en-US" dirty="0" smtClean="0"/>
              <a:t> </a:t>
            </a:r>
            <a:r>
              <a:rPr lang="en-US" i="1" dirty="0" smtClean="0"/>
              <a:t>Direct-Mapped Caches</a:t>
            </a:r>
          </a:p>
        </p:txBody>
      </p:sp>
    </p:spTree>
    <p:extLst>
      <p:ext uri="{BB962C8B-B14F-4D97-AF65-F5344CB8AC3E}">
        <p14:creationId xmlns:p14="http://schemas.microsoft.com/office/powerpoint/2010/main" val="152072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Principle of Locality (3/3)</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We exploit the principle of locality in hardware via a </a:t>
            </a:r>
            <a:r>
              <a:rPr lang="en-US" i="1" dirty="0" smtClean="0">
                <a:solidFill>
                  <a:srgbClr val="FF0000"/>
                </a:solidFill>
              </a:rPr>
              <a:t>memory hierarchy</a:t>
            </a:r>
            <a:r>
              <a:rPr lang="en-US" dirty="0" smtClean="0"/>
              <a:t> where:</a:t>
            </a:r>
          </a:p>
          <a:p>
            <a:pPr lvl="1"/>
            <a:r>
              <a:rPr lang="en-US" dirty="0" smtClean="0"/>
              <a:t>Levels closer to processor are faster</a:t>
            </a:r>
            <a:br>
              <a:rPr lang="en-US" dirty="0" smtClean="0"/>
            </a:br>
            <a:r>
              <a:rPr lang="en-US" dirty="0" smtClean="0"/>
              <a:t>(and more expensive per bit so smaller)</a:t>
            </a:r>
          </a:p>
          <a:p>
            <a:pPr lvl="1"/>
            <a:r>
              <a:rPr lang="en-US" dirty="0" smtClean="0"/>
              <a:t>Levels farther from processor are larger</a:t>
            </a:r>
            <a:br>
              <a:rPr lang="en-US" dirty="0" smtClean="0"/>
            </a:br>
            <a:r>
              <a:rPr lang="en-US" dirty="0" smtClean="0"/>
              <a:t>(and less expensive per bit so slower)</a:t>
            </a:r>
          </a:p>
          <a:p>
            <a:r>
              <a:rPr lang="en-US" b="1" dirty="0" smtClean="0">
                <a:solidFill>
                  <a:srgbClr val="FF0000"/>
                </a:solidFill>
              </a:rPr>
              <a:t>Goal:</a:t>
            </a:r>
            <a:r>
              <a:rPr lang="en-US" b="1" dirty="0" smtClean="0"/>
              <a:t>  </a:t>
            </a:r>
            <a:r>
              <a:rPr lang="en-US" dirty="0" smtClean="0"/>
              <a:t>Create the illusion of memory being almost as fast as fastest memory and almost as large as biggest memory of the hierarchy</a:t>
            </a:r>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2626" name="Rectangle 2"/>
          <p:cNvSpPr>
            <a:spLocks noGrp="1" noChangeArrowheads="1"/>
          </p:cNvSpPr>
          <p:nvPr>
            <p:ph type="title"/>
          </p:nvPr>
        </p:nvSpPr>
        <p:spPr/>
        <p:txBody>
          <a:bodyPr/>
          <a:lstStyle/>
          <a:p>
            <a:r>
              <a:rPr lang="en-US" dirty="0" smtClean="0">
                <a:solidFill>
                  <a:schemeClr val="accent1"/>
                </a:solidFill>
              </a:rPr>
              <a:t>Memory Hierarchy Schematic</a:t>
            </a:r>
            <a:endParaRPr lang="en-US" dirty="0">
              <a:solidFill>
                <a:schemeClr val="accent1"/>
              </a:solidFill>
            </a:endParaRPr>
          </a:p>
        </p:txBody>
      </p:sp>
      <p:sp>
        <p:nvSpPr>
          <p:cNvPr id="33" name="Date Placeholder 32"/>
          <p:cNvSpPr>
            <a:spLocks noGrp="1"/>
          </p:cNvSpPr>
          <p:nvPr>
            <p:ph type="dt" sz="half" idx="10"/>
          </p:nvPr>
        </p:nvSpPr>
        <p:spPr/>
        <p:txBody>
          <a:bodyPr/>
          <a:lstStyle/>
          <a:p>
            <a:r>
              <a:rPr lang="en-US" smtClean="0"/>
              <a:t>7/05/2012</a:t>
            </a:r>
            <a:endParaRPr lang="en-US"/>
          </a:p>
        </p:txBody>
      </p:sp>
      <p:sp>
        <p:nvSpPr>
          <p:cNvPr id="35" name="Footer Placeholder 34"/>
          <p:cNvSpPr>
            <a:spLocks noGrp="1"/>
          </p:cNvSpPr>
          <p:nvPr>
            <p:ph type="ftr" sz="quarter" idx="11"/>
          </p:nvPr>
        </p:nvSpPr>
        <p:spPr/>
        <p:txBody>
          <a:bodyPr/>
          <a:lstStyle/>
          <a:p>
            <a:r>
              <a:rPr lang="en-US" smtClean="0"/>
              <a:t>Summer 2012 -- Lecture #11</a:t>
            </a:r>
            <a:endParaRPr lang="en-US"/>
          </a:p>
        </p:txBody>
      </p:sp>
      <p:sp>
        <p:nvSpPr>
          <p:cNvPr id="34" name="Slide Number Placeholder 33"/>
          <p:cNvSpPr>
            <a:spLocks noGrp="1"/>
          </p:cNvSpPr>
          <p:nvPr>
            <p:ph type="sldNum" sz="quarter" idx="12"/>
          </p:nvPr>
        </p:nvSpPr>
        <p:spPr/>
        <p:txBody>
          <a:bodyPr/>
          <a:lstStyle/>
          <a:p>
            <a:fld id="{3CC63E4C-4642-794D-A2FD-70F6B81535F5}" type="slidenum">
              <a:rPr lang="en-US" smtClean="0"/>
              <a:pPr/>
              <a:t>11</a:t>
            </a:fld>
            <a:endParaRPr lang="en-US" dirty="0"/>
          </a:p>
        </p:txBody>
      </p:sp>
      <p:grpSp>
        <p:nvGrpSpPr>
          <p:cNvPr id="13" name="Group 12"/>
          <p:cNvGrpSpPr/>
          <p:nvPr/>
        </p:nvGrpSpPr>
        <p:grpSpPr>
          <a:xfrm>
            <a:off x="6309360" y="2377440"/>
            <a:ext cx="2514600" cy="3383280"/>
            <a:chOff x="6191250" y="1915795"/>
            <a:chExt cx="2514600" cy="3383280"/>
          </a:xfrm>
        </p:grpSpPr>
        <p:sp>
          <p:nvSpPr>
            <p:cNvPr id="2842634" name="Rectangle 10"/>
            <p:cNvSpPr>
              <a:spLocks noChangeArrowheads="1"/>
            </p:cNvSpPr>
            <p:nvPr/>
          </p:nvSpPr>
          <p:spPr bwMode="auto">
            <a:xfrm>
              <a:off x="6191250" y="2098675"/>
              <a:ext cx="2438400" cy="1034770"/>
            </a:xfrm>
            <a:prstGeom prst="rect">
              <a:avLst/>
            </a:prstGeom>
            <a:noFill/>
            <a:ln w="12700">
              <a:noFill/>
              <a:miter lim="800000"/>
              <a:headEnd/>
              <a:tailEnd/>
            </a:ln>
            <a:effectLst/>
          </p:spPr>
          <p:txBody>
            <a:bodyPr lIns="63500" tIns="25400" rIns="63500" bIns="25400">
              <a:prstTxWarp prst="textNoShape">
                <a:avLst/>
              </a:prstTxWarp>
              <a:spAutoFit/>
            </a:bodyPr>
            <a:lstStyle/>
            <a:p>
              <a:pPr algn="r">
                <a:lnSpc>
                  <a:spcPct val="75000"/>
                </a:lnSpc>
                <a:buSzPct val="100000"/>
                <a:buFont typeface="Times" pitchFamily="-65" charset="0"/>
                <a:buNone/>
              </a:pPr>
              <a:r>
                <a:rPr lang="en-US" sz="2800" dirty="0" smtClean="0">
                  <a:solidFill>
                    <a:srgbClr val="FF0000"/>
                  </a:solidFill>
                  <a:latin typeface="+mj-lt"/>
                </a:rPr>
                <a:t>Smaller,</a:t>
              </a:r>
            </a:p>
            <a:p>
              <a:pPr algn="r">
                <a:lnSpc>
                  <a:spcPct val="75000"/>
                </a:lnSpc>
                <a:buSzPct val="100000"/>
                <a:buFont typeface="Times" pitchFamily="-65" charset="0"/>
                <a:buNone/>
              </a:pPr>
              <a:r>
                <a:rPr lang="en-US" sz="2800" dirty="0" smtClean="0">
                  <a:solidFill>
                    <a:srgbClr val="FF0000"/>
                  </a:solidFill>
                  <a:latin typeface="+mj-lt"/>
                </a:rPr>
                <a:t>Faster,</a:t>
              </a:r>
              <a:br>
                <a:rPr lang="en-US" sz="2800" dirty="0" smtClean="0">
                  <a:solidFill>
                    <a:srgbClr val="FF0000"/>
                  </a:solidFill>
                  <a:latin typeface="+mj-lt"/>
                </a:rPr>
              </a:br>
              <a:r>
                <a:rPr lang="en-US" sz="2800" dirty="0" smtClean="0">
                  <a:solidFill>
                    <a:srgbClr val="FF0000"/>
                  </a:solidFill>
                  <a:latin typeface="+mj-lt"/>
                </a:rPr>
                <a:t>More expensive</a:t>
              </a:r>
              <a:endParaRPr lang="en-US" sz="2800" dirty="0">
                <a:solidFill>
                  <a:srgbClr val="FF0000"/>
                </a:solidFill>
                <a:latin typeface="+mj-lt"/>
              </a:endParaRPr>
            </a:p>
          </p:txBody>
        </p:sp>
        <p:sp>
          <p:nvSpPr>
            <p:cNvPr id="2842635" name="Line 11"/>
            <p:cNvSpPr>
              <a:spLocks noChangeShapeType="1"/>
            </p:cNvSpPr>
            <p:nvPr/>
          </p:nvSpPr>
          <p:spPr bwMode="auto">
            <a:xfrm>
              <a:off x="8705850" y="1915795"/>
              <a:ext cx="0" cy="3383280"/>
            </a:xfrm>
            <a:prstGeom prst="line">
              <a:avLst/>
            </a:prstGeom>
            <a:noFill/>
            <a:ln w="38100">
              <a:solidFill>
                <a:srgbClr val="FF0000"/>
              </a:solidFill>
              <a:round/>
              <a:headEnd type="triangle" w="lg" len="lg"/>
              <a:tailEnd type="triangle" w="lg" len="lg"/>
            </a:ln>
            <a:effectLst/>
          </p:spPr>
          <p:txBody>
            <a:bodyPr wrap="none" anchor="ctr">
              <a:prstTxWarp prst="textNoShape">
                <a:avLst/>
              </a:prstTxWarp>
            </a:bodyPr>
            <a:lstStyle/>
            <a:p>
              <a:endParaRPr lang="en-US">
                <a:latin typeface="18 VAG Rounded Bold   07390"/>
              </a:endParaRPr>
            </a:p>
          </p:txBody>
        </p:sp>
        <p:sp>
          <p:nvSpPr>
            <p:cNvPr id="36" name="Rectangle 10"/>
            <p:cNvSpPr>
              <a:spLocks noChangeArrowheads="1"/>
            </p:cNvSpPr>
            <p:nvPr/>
          </p:nvSpPr>
          <p:spPr bwMode="auto">
            <a:xfrm>
              <a:off x="6191250" y="4206240"/>
              <a:ext cx="2438400" cy="1034770"/>
            </a:xfrm>
            <a:prstGeom prst="rect">
              <a:avLst/>
            </a:prstGeom>
            <a:noFill/>
            <a:ln w="12700">
              <a:noFill/>
              <a:miter lim="800000"/>
              <a:headEnd/>
              <a:tailEnd/>
            </a:ln>
            <a:effectLst/>
          </p:spPr>
          <p:txBody>
            <a:bodyPr lIns="63500" tIns="25400" rIns="63500" bIns="25400">
              <a:prstTxWarp prst="textNoShape">
                <a:avLst/>
              </a:prstTxWarp>
              <a:spAutoFit/>
            </a:bodyPr>
            <a:lstStyle/>
            <a:p>
              <a:pPr algn="r">
                <a:lnSpc>
                  <a:spcPct val="75000"/>
                </a:lnSpc>
                <a:buSzPct val="100000"/>
                <a:buFont typeface="Times" pitchFamily="-65" charset="0"/>
                <a:buNone/>
              </a:pPr>
              <a:r>
                <a:rPr lang="en-US" sz="2800" dirty="0" smtClean="0">
                  <a:solidFill>
                    <a:srgbClr val="FF0000"/>
                  </a:solidFill>
                  <a:latin typeface="+mj-lt"/>
                </a:rPr>
                <a:t>Bigger,</a:t>
              </a:r>
            </a:p>
            <a:p>
              <a:pPr algn="r">
                <a:lnSpc>
                  <a:spcPct val="75000"/>
                </a:lnSpc>
                <a:buSzPct val="100000"/>
                <a:buFont typeface="Times" pitchFamily="-65" charset="0"/>
                <a:buNone/>
              </a:pPr>
              <a:r>
                <a:rPr lang="en-US" sz="2800" dirty="0" smtClean="0">
                  <a:solidFill>
                    <a:srgbClr val="FF0000"/>
                  </a:solidFill>
                  <a:latin typeface="+mj-lt"/>
                </a:rPr>
                <a:t>Slower,</a:t>
              </a:r>
              <a:br>
                <a:rPr lang="en-US" sz="2800" dirty="0" smtClean="0">
                  <a:solidFill>
                    <a:srgbClr val="FF0000"/>
                  </a:solidFill>
                  <a:latin typeface="+mj-lt"/>
                </a:rPr>
              </a:br>
              <a:r>
                <a:rPr lang="en-US" sz="2800" dirty="0" smtClean="0">
                  <a:solidFill>
                    <a:srgbClr val="FF0000"/>
                  </a:solidFill>
                  <a:latin typeface="+mj-lt"/>
                </a:rPr>
                <a:t>Cheaper</a:t>
              </a:r>
              <a:endParaRPr lang="en-US" sz="2800" dirty="0">
                <a:solidFill>
                  <a:srgbClr val="FF0000"/>
                </a:solidFill>
                <a:latin typeface="+mj-lt"/>
              </a:endParaRPr>
            </a:p>
          </p:txBody>
        </p:sp>
      </p:grpSp>
      <p:grpSp>
        <p:nvGrpSpPr>
          <p:cNvPr id="31" name="Group 30"/>
          <p:cNvGrpSpPr/>
          <p:nvPr/>
        </p:nvGrpSpPr>
        <p:grpSpPr>
          <a:xfrm>
            <a:off x="1371600" y="1509892"/>
            <a:ext cx="6400800" cy="5255045"/>
            <a:chOff x="457200" y="1509892"/>
            <a:chExt cx="6400800" cy="5255045"/>
          </a:xfrm>
        </p:grpSpPr>
        <p:grpSp>
          <p:nvGrpSpPr>
            <p:cNvPr id="2" name="Group 3"/>
            <p:cNvGrpSpPr>
              <a:grpSpLocks/>
            </p:cNvGrpSpPr>
            <p:nvPr/>
          </p:nvGrpSpPr>
          <p:grpSpPr bwMode="auto">
            <a:xfrm>
              <a:off x="2779776" y="1737360"/>
              <a:ext cx="1828800" cy="777876"/>
              <a:chOff x="2316" y="492"/>
              <a:chExt cx="1152" cy="490"/>
            </a:xfrm>
          </p:grpSpPr>
          <p:sp>
            <p:nvSpPr>
              <p:cNvPr id="2842628" name="Rectangle 4"/>
              <p:cNvSpPr>
                <a:spLocks noChangeArrowheads="1"/>
              </p:cNvSpPr>
              <p:nvPr/>
            </p:nvSpPr>
            <p:spPr bwMode="auto">
              <a:xfrm>
                <a:off x="2316" y="492"/>
                <a:ext cx="1152" cy="27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dirty="0">
                    <a:solidFill>
                      <a:schemeClr val="tx1"/>
                    </a:solidFill>
                    <a:latin typeface="+mj-lt"/>
                  </a:rPr>
                  <a:t>Processor</a:t>
                </a:r>
              </a:p>
            </p:txBody>
          </p:sp>
          <p:sp>
            <p:nvSpPr>
              <p:cNvPr id="2842629" name="Line 5"/>
              <p:cNvSpPr>
                <a:spLocks noChangeShapeType="1"/>
              </p:cNvSpPr>
              <p:nvPr/>
            </p:nvSpPr>
            <p:spPr bwMode="auto">
              <a:xfrm flipV="1">
                <a:off x="2874" y="694"/>
                <a:ext cx="0" cy="288"/>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5" name="Group 12"/>
            <p:cNvGrpSpPr>
              <a:grpSpLocks/>
            </p:cNvGrpSpPr>
            <p:nvPr/>
          </p:nvGrpSpPr>
          <p:grpSpPr bwMode="auto">
            <a:xfrm>
              <a:off x="457200" y="2560321"/>
              <a:ext cx="6400800" cy="3657602"/>
              <a:chOff x="492" y="1008"/>
              <a:chExt cx="4032" cy="2304"/>
            </a:xfrm>
          </p:grpSpPr>
          <p:sp>
            <p:nvSpPr>
              <p:cNvPr id="2842637" name="AutoShape 13"/>
              <p:cNvSpPr>
                <a:spLocks noChangeArrowheads="1"/>
              </p:cNvSpPr>
              <p:nvPr/>
            </p:nvSpPr>
            <p:spPr bwMode="auto">
              <a:xfrm>
                <a:off x="492" y="1008"/>
                <a:ext cx="4032" cy="2304"/>
              </a:xfrm>
              <a:prstGeom prst="triangle">
                <a:avLst>
                  <a:gd name="adj" fmla="val 50000"/>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Bold   07390"/>
                </a:endParaRPr>
              </a:p>
            </p:txBody>
          </p:sp>
          <p:grpSp>
            <p:nvGrpSpPr>
              <p:cNvPr id="6" name="Group 14"/>
              <p:cNvGrpSpPr>
                <a:grpSpLocks/>
              </p:cNvGrpSpPr>
              <p:nvPr/>
            </p:nvGrpSpPr>
            <p:grpSpPr bwMode="auto">
              <a:xfrm>
                <a:off x="2105" y="1299"/>
                <a:ext cx="806" cy="216"/>
                <a:chOff x="2105" y="1299"/>
                <a:chExt cx="806" cy="216"/>
              </a:xfrm>
            </p:grpSpPr>
            <p:sp>
              <p:nvSpPr>
                <p:cNvPr id="2842639" name="Rectangle 15"/>
                <p:cNvSpPr>
                  <a:spLocks noChangeArrowheads="1"/>
                </p:cNvSpPr>
                <p:nvPr/>
              </p:nvSpPr>
              <p:spPr bwMode="auto">
                <a:xfrm>
                  <a:off x="2162" y="1299"/>
                  <a:ext cx="691" cy="216"/>
                </a:xfrm>
                <a:prstGeom prst="rect">
                  <a:avLst/>
                </a:prstGeom>
                <a:noFill/>
                <a:ln w="12700">
                  <a:noFill/>
                  <a:miter lim="800000"/>
                  <a:headEnd/>
                  <a:tailEnd/>
                </a:ln>
                <a:effectLst/>
              </p:spPr>
              <p:txBody>
                <a:bodyPr lIns="63500" tIns="2540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a:solidFill>
                        <a:schemeClr val="tx1"/>
                      </a:solidFill>
                      <a:latin typeface="+mj-lt"/>
                    </a:rPr>
                    <a:t>Level 1</a:t>
                  </a:r>
                </a:p>
              </p:txBody>
            </p:sp>
            <p:sp>
              <p:nvSpPr>
                <p:cNvPr id="2842640" name="Line 16"/>
                <p:cNvSpPr>
                  <a:spLocks noChangeShapeType="1"/>
                </p:cNvSpPr>
                <p:nvPr/>
              </p:nvSpPr>
              <p:spPr bwMode="auto">
                <a:xfrm>
                  <a:off x="2105" y="1469"/>
                  <a:ext cx="806"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grpSp>
            <p:nvGrpSpPr>
              <p:cNvPr id="7" name="Group 17"/>
              <p:cNvGrpSpPr>
                <a:grpSpLocks/>
              </p:cNvGrpSpPr>
              <p:nvPr/>
            </p:nvGrpSpPr>
            <p:grpSpPr bwMode="auto">
              <a:xfrm>
                <a:off x="1701" y="1469"/>
                <a:ext cx="1613" cy="461"/>
                <a:chOff x="1701" y="1469"/>
                <a:chExt cx="1613" cy="461"/>
              </a:xfrm>
            </p:grpSpPr>
            <p:sp>
              <p:nvSpPr>
                <p:cNvPr id="2842642" name="Rectangle 18"/>
                <p:cNvSpPr>
                  <a:spLocks noChangeArrowheads="1"/>
                </p:cNvSpPr>
                <p:nvPr/>
              </p:nvSpPr>
              <p:spPr bwMode="auto">
                <a:xfrm>
                  <a:off x="2162" y="1469"/>
                  <a:ext cx="691" cy="461"/>
                </a:xfrm>
                <a:prstGeom prst="rect">
                  <a:avLst/>
                </a:prstGeom>
                <a:noFill/>
                <a:ln w="12700">
                  <a:noFill/>
                  <a:miter lim="800000"/>
                  <a:headEnd/>
                  <a:tailEnd/>
                </a:ln>
                <a:effectLst/>
              </p:spPr>
              <p:txBody>
                <a:bodyPr lIns="63500" tIns="27432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a:solidFill>
                        <a:schemeClr val="tx1"/>
                      </a:solidFill>
                      <a:latin typeface="+mj-lt"/>
                    </a:rPr>
                    <a:t>Level 2</a:t>
                  </a:r>
                </a:p>
              </p:txBody>
            </p:sp>
            <p:sp>
              <p:nvSpPr>
                <p:cNvPr id="2842643" name="Line 19"/>
                <p:cNvSpPr>
                  <a:spLocks noChangeShapeType="1"/>
                </p:cNvSpPr>
                <p:nvPr/>
              </p:nvSpPr>
              <p:spPr bwMode="auto">
                <a:xfrm>
                  <a:off x="1701" y="1930"/>
                  <a:ext cx="1613"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sp>
            <p:nvSpPr>
              <p:cNvPr id="2842644" name="Rectangle 20"/>
              <p:cNvSpPr>
                <a:spLocks noChangeArrowheads="1"/>
              </p:cNvSpPr>
              <p:nvPr/>
            </p:nvSpPr>
            <p:spPr bwMode="auto">
              <a:xfrm>
                <a:off x="2162" y="2851"/>
                <a:ext cx="691" cy="461"/>
              </a:xfrm>
              <a:prstGeom prst="rect">
                <a:avLst/>
              </a:prstGeom>
              <a:noFill/>
              <a:ln w="12700">
                <a:noFill/>
                <a:miter lim="800000"/>
                <a:headEnd/>
                <a:tailEnd/>
              </a:ln>
              <a:effectLst/>
            </p:spPr>
            <p:txBody>
              <a:bodyPr lIns="63500" tIns="27432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a:solidFill>
                      <a:schemeClr val="tx1"/>
                    </a:solidFill>
                    <a:latin typeface="+mj-lt"/>
                  </a:rPr>
                  <a:t>Level n</a:t>
                </a:r>
              </a:p>
            </p:txBody>
          </p:sp>
          <p:grpSp>
            <p:nvGrpSpPr>
              <p:cNvPr id="8" name="Group 21"/>
              <p:cNvGrpSpPr>
                <a:grpSpLocks/>
              </p:cNvGrpSpPr>
              <p:nvPr/>
            </p:nvGrpSpPr>
            <p:grpSpPr bwMode="auto">
              <a:xfrm>
                <a:off x="1298" y="1930"/>
                <a:ext cx="2419" cy="461"/>
                <a:chOff x="1298" y="1930"/>
                <a:chExt cx="2419" cy="461"/>
              </a:xfrm>
            </p:grpSpPr>
            <p:sp>
              <p:nvSpPr>
                <p:cNvPr id="2842646" name="Rectangle 22"/>
                <p:cNvSpPr>
                  <a:spLocks noChangeArrowheads="1"/>
                </p:cNvSpPr>
                <p:nvPr/>
              </p:nvSpPr>
              <p:spPr bwMode="auto">
                <a:xfrm>
                  <a:off x="2162" y="1930"/>
                  <a:ext cx="691" cy="461"/>
                </a:xfrm>
                <a:prstGeom prst="rect">
                  <a:avLst/>
                </a:prstGeom>
                <a:noFill/>
                <a:ln w="12700">
                  <a:noFill/>
                  <a:miter lim="800000"/>
                  <a:headEnd/>
                  <a:tailEnd/>
                </a:ln>
                <a:effectLst/>
              </p:spPr>
              <p:txBody>
                <a:bodyPr lIns="63500" tIns="27432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a:solidFill>
                        <a:schemeClr val="tx1"/>
                      </a:solidFill>
                      <a:latin typeface="+mj-lt"/>
                    </a:rPr>
                    <a:t>Level 3</a:t>
                  </a:r>
                </a:p>
              </p:txBody>
            </p:sp>
            <p:sp>
              <p:nvSpPr>
                <p:cNvPr id="2842647" name="Line 23"/>
                <p:cNvSpPr>
                  <a:spLocks noChangeShapeType="1"/>
                </p:cNvSpPr>
                <p:nvPr/>
              </p:nvSpPr>
              <p:spPr bwMode="auto">
                <a:xfrm>
                  <a:off x="1298" y="2390"/>
                  <a:ext cx="2419"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grpSp>
            <p:nvGrpSpPr>
              <p:cNvPr id="9" name="Group 24"/>
              <p:cNvGrpSpPr>
                <a:grpSpLocks/>
              </p:cNvGrpSpPr>
              <p:nvPr/>
            </p:nvGrpSpPr>
            <p:grpSpPr bwMode="auto">
              <a:xfrm>
                <a:off x="895" y="2390"/>
                <a:ext cx="3226" cy="461"/>
                <a:chOff x="895" y="2390"/>
                <a:chExt cx="3226" cy="461"/>
              </a:xfrm>
            </p:grpSpPr>
            <p:sp>
              <p:nvSpPr>
                <p:cNvPr id="2842649" name="Line 25"/>
                <p:cNvSpPr>
                  <a:spLocks noChangeShapeType="1"/>
                </p:cNvSpPr>
                <p:nvPr/>
              </p:nvSpPr>
              <p:spPr bwMode="auto">
                <a:xfrm>
                  <a:off x="895" y="2851"/>
                  <a:ext cx="3226"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42650" name="Rectangle 26"/>
                <p:cNvSpPr>
                  <a:spLocks noChangeArrowheads="1"/>
                </p:cNvSpPr>
                <p:nvPr/>
              </p:nvSpPr>
              <p:spPr bwMode="auto">
                <a:xfrm>
                  <a:off x="2162" y="2390"/>
                  <a:ext cx="691" cy="461"/>
                </a:xfrm>
                <a:prstGeom prst="rect">
                  <a:avLst/>
                </a:prstGeom>
                <a:noFill/>
                <a:ln w="12700">
                  <a:noFill/>
                  <a:miter lim="800000"/>
                  <a:headEnd/>
                  <a:tailEnd/>
                </a:ln>
                <a:effectLst/>
              </p:spPr>
              <p:txBody>
                <a:bodyPr lIns="63500" tIns="27432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a:solidFill>
                        <a:schemeClr val="tx1"/>
                      </a:solidFill>
                      <a:latin typeface="+mj-lt"/>
                    </a:rPr>
                    <a:t>. . .</a:t>
                  </a:r>
                </a:p>
              </p:txBody>
            </p:sp>
          </p:grpSp>
        </p:grpSp>
        <p:sp>
          <p:nvSpPr>
            <p:cNvPr id="11" name="TextBox 10"/>
            <p:cNvSpPr txBox="1"/>
            <p:nvPr/>
          </p:nvSpPr>
          <p:spPr>
            <a:xfrm rot="18660000">
              <a:off x="-603079" y="3875805"/>
              <a:ext cx="5255045" cy="523220"/>
            </a:xfrm>
            <a:prstGeom prst="rect">
              <a:avLst/>
            </a:prstGeom>
            <a:noFill/>
          </p:spPr>
          <p:txBody>
            <a:bodyPr wrap="square" rtlCol="0">
              <a:spAutoFit/>
            </a:bodyPr>
            <a:lstStyle/>
            <a:p>
              <a:pPr>
                <a:tabLst>
                  <a:tab pos="3749040" algn="l"/>
                </a:tabLst>
              </a:pPr>
              <a:r>
                <a:rPr lang="en-US" sz="2800" dirty="0" smtClean="0">
                  <a:solidFill>
                    <a:schemeClr val="accent6"/>
                  </a:solidFill>
                </a:rPr>
                <a:t>Lower	Higher</a:t>
              </a:r>
              <a:endParaRPr lang="en-US" sz="2800" dirty="0">
                <a:solidFill>
                  <a:schemeClr val="accent6"/>
                </a:solidFill>
              </a:endParaRPr>
            </a:p>
          </p:txBody>
        </p:sp>
        <p:cxnSp>
          <p:nvCxnSpPr>
            <p:cNvPr id="15" name="Straight Connector 14"/>
            <p:cNvCxnSpPr/>
            <p:nvPr/>
          </p:nvCxnSpPr>
          <p:spPr>
            <a:xfrm rot="2520000">
              <a:off x="1916511" y="3019707"/>
              <a:ext cx="0" cy="2560320"/>
            </a:xfrm>
            <a:prstGeom prst="line">
              <a:avLst/>
            </a:prstGeom>
            <a:ln w="25400">
              <a:solidFill>
                <a:schemeClr val="accent6"/>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578" name="Rectangle 2"/>
          <p:cNvSpPr>
            <a:spLocks noGrp="1" noChangeArrowheads="1"/>
          </p:cNvSpPr>
          <p:nvPr>
            <p:ph type="title"/>
          </p:nvPr>
        </p:nvSpPr>
        <p:spPr/>
        <p:txBody>
          <a:bodyPr/>
          <a:lstStyle/>
          <a:p>
            <a:r>
              <a:rPr lang="en-US" dirty="0" smtClean="0">
                <a:solidFill>
                  <a:schemeClr val="accent1"/>
                </a:solidFill>
              </a:rPr>
              <a:t>Cache Concept</a:t>
            </a:r>
            <a:endParaRPr lang="en-US" dirty="0">
              <a:solidFill>
                <a:schemeClr val="accent1"/>
              </a:solidFill>
            </a:endParaRPr>
          </a:p>
        </p:txBody>
      </p:sp>
      <p:sp>
        <p:nvSpPr>
          <p:cNvPr id="2840579" name="Rectangle 3"/>
          <p:cNvSpPr>
            <a:spLocks noGrp="1" noChangeArrowheads="1"/>
          </p:cNvSpPr>
          <p:nvPr>
            <p:ph idx="1"/>
          </p:nvPr>
        </p:nvSpPr>
        <p:spPr>
          <a:xfrm>
            <a:off x="457200" y="1600199"/>
            <a:ext cx="8229600" cy="4937760"/>
          </a:xfrm>
        </p:spPr>
        <p:txBody>
          <a:bodyPr>
            <a:normAutofit fontScale="92500" lnSpcReduction="10000"/>
          </a:bodyPr>
          <a:lstStyle/>
          <a:p>
            <a:r>
              <a:rPr lang="en-US" dirty="0" smtClean="0"/>
              <a:t>Introduce intermediate hierarchy level: memory </a:t>
            </a:r>
            <a:r>
              <a:rPr lang="en-US" i="1" dirty="0" smtClean="0">
                <a:solidFill>
                  <a:srgbClr val="FF0000"/>
                </a:solidFill>
              </a:rPr>
              <a:t>cache</a:t>
            </a:r>
            <a:r>
              <a:rPr lang="en-US" dirty="0" smtClean="0"/>
              <a:t>, which holds a copy of a subset of main memory</a:t>
            </a:r>
          </a:p>
          <a:p>
            <a:pPr lvl="1"/>
            <a:r>
              <a:rPr lang="en-US" dirty="0" smtClean="0"/>
              <a:t>As a pun, often use $ (“cash”) to abbreviate cache (e.g. D$ = Data Cache, L1$ = Level 1 Cache)</a:t>
            </a:r>
            <a:endParaRPr lang="en-US" i="1" dirty="0" smtClean="0"/>
          </a:p>
          <a:p>
            <a:r>
              <a:rPr lang="en-US" dirty="0" smtClean="0"/>
              <a:t>Modern processors have separate caches for instructions and data, as well as several levels of caches implemented in different sizes</a:t>
            </a:r>
          </a:p>
          <a:p>
            <a:r>
              <a:rPr lang="en-US" dirty="0" smtClean="0"/>
              <a:t>Implemented with same IC processing technology as CPU and integrated on-chip – faster but more expensive than main memory</a:t>
            </a:r>
          </a:p>
        </p:txBody>
      </p:sp>
      <p:sp>
        <p:nvSpPr>
          <p:cNvPr id="4" name="Date Placeholder 3"/>
          <p:cNvSpPr>
            <a:spLocks noGrp="1"/>
          </p:cNvSpPr>
          <p:nvPr>
            <p:ph type="dt" sz="half" idx="10"/>
          </p:nvPr>
        </p:nvSpPr>
        <p:spPr/>
        <p:txBody>
          <a:bodyPr/>
          <a:lstStyle/>
          <a:p>
            <a:r>
              <a:rPr lang="en-US" smtClean="0"/>
              <a:t>7/05/2012</a:t>
            </a:r>
            <a:endParaRPr lang="en-US"/>
          </a:p>
        </p:txBody>
      </p:sp>
      <p:sp>
        <p:nvSpPr>
          <p:cNvPr id="6" name="Footer Placeholder 5"/>
          <p:cNvSpPr>
            <a:spLocks noGrp="1"/>
          </p:cNvSpPr>
          <p:nvPr>
            <p:ph type="ftr" sz="quarter" idx="11"/>
          </p:nvPr>
        </p:nvSpPr>
        <p:spPr/>
        <p:txBody>
          <a:bodyPr/>
          <a:lstStyle/>
          <a:p>
            <a:r>
              <a:rPr lang="en-US" smtClean="0"/>
              <a:t>Summer 2012 -- Lecture #11</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40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40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40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057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8114" name="Rectangle 2"/>
          <p:cNvSpPr>
            <a:spLocks noGrp="1" noChangeArrowheads="1"/>
          </p:cNvSpPr>
          <p:nvPr>
            <p:ph type="title"/>
          </p:nvPr>
        </p:nvSpPr>
        <p:spPr/>
        <p:txBody>
          <a:bodyPr/>
          <a:lstStyle/>
          <a:p>
            <a:r>
              <a:rPr lang="en-US" dirty="0" smtClean="0">
                <a:solidFill>
                  <a:schemeClr val="accent1"/>
                </a:solidFill>
              </a:rPr>
              <a:t>Memory Hierarchy Technologies</a:t>
            </a:r>
            <a:endParaRPr lang="en-US" dirty="0">
              <a:solidFill>
                <a:schemeClr val="accent1"/>
              </a:solidFill>
            </a:endParaRPr>
          </a:p>
        </p:txBody>
      </p:sp>
      <p:sp>
        <p:nvSpPr>
          <p:cNvPr id="1498115" name="Rectangle 3"/>
          <p:cNvSpPr>
            <a:spLocks noGrp="1" noChangeArrowheads="1"/>
          </p:cNvSpPr>
          <p:nvPr>
            <p:ph idx="1"/>
          </p:nvPr>
        </p:nvSpPr>
        <p:spPr>
          <a:xfrm>
            <a:off x="457200" y="1600200"/>
            <a:ext cx="8229600" cy="4937760"/>
          </a:xfrm>
        </p:spPr>
        <p:txBody>
          <a:bodyPr>
            <a:normAutofit fontScale="92500"/>
          </a:bodyPr>
          <a:lstStyle/>
          <a:p>
            <a:r>
              <a:rPr lang="en-US" sz="3000" dirty="0" smtClean="0"/>
              <a:t>Caches use static RAM (SRAM)</a:t>
            </a:r>
          </a:p>
          <a:p>
            <a:pPr lvl="1">
              <a:buFont typeface="Arial" pitchFamily="34" charset="0"/>
              <a:buChar char="+"/>
            </a:pPr>
            <a:r>
              <a:rPr lang="en-US" sz="2581" dirty="0" smtClean="0"/>
              <a:t>Fast (typical access times of 0.5 to 2.5 ns)</a:t>
            </a:r>
          </a:p>
          <a:p>
            <a:pPr lvl="1"/>
            <a:r>
              <a:rPr lang="en-US" sz="2581" dirty="0" smtClean="0"/>
              <a:t>Low density (6 transistor cells), higher power, expensive </a:t>
            </a:r>
            <a:br>
              <a:rPr lang="en-US" sz="2581" dirty="0" smtClean="0"/>
            </a:br>
            <a:r>
              <a:rPr lang="en-US" sz="2581" dirty="0" smtClean="0"/>
              <a:t>($2000 to $4000 per GB in 2011)</a:t>
            </a:r>
          </a:p>
          <a:p>
            <a:pPr lvl="1">
              <a:buFont typeface="Arial" pitchFamily="34" charset="0"/>
              <a:buChar char="•"/>
            </a:pPr>
            <a:r>
              <a:rPr lang="en-US" sz="2581" i="1" dirty="0" smtClean="0"/>
              <a:t>Static:</a:t>
            </a:r>
            <a:r>
              <a:rPr lang="en-US" sz="2581" dirty="0" smtClean="0"/>
              <a:t> content will last as long as power is on</a:t>
            </a:r>
            <a:endParaRPr lang="en-US" dirty="0" smtClean="0"/>
          </a:p>
          <a:p>
            <a:pPr>
              <a:spcBef>
                <a:spcPts val="2400"/>
              </a:spcBef>
            </a:pPr>
            <a:r>
              <a:rPr lang="en-US" sz="3000" dirty="0" smtClean="0"/>
              <a:t>Main memory uses dynamic RAM (DRAM)</a:t>
            </a:r>
          </a:p>
          <a:p>
            <a:pPr lvl="1">
              <a:buFont typeface="Arial" pitchFamily="34" charset="0"/>
              <a:buChar char="+"/>
            </a:pPr>
            <a:r>
              <a:rPr lang="en-US" sz="2600" dirty="0" smtClean="0"/>
              <a:t>High density (1 transistor cells), lower power, cheaper </a:t>
            </a:r>
            <a:br>
              <a:rPr lang="en-US" sz="2600" dirty="0" smtClean="0"/>
            </a:br>
            <a:r>
              <a:rPr lang="en-US" sz="2600" dirty="0" smtClean="0"/>
              <a:t>($20 to $40 per GB in 2011)</a:t>
            </a:r>
          </a:p>
          <a:p>
            <a:pPr lvl="1"/>
            <a:r>
              <a:rPr lang="en-US" sz="2600" dirty="0" smtClean="0"/>
              <a:t>Slower (typical access times of 50 to 70 ns) </a:t>
            </a:r>
          </a:p>
          <a:p>
            <a:pPr lvl="1">
              <a:buFont typeface="Arial" pitchFamily="34" charset="0"/>
              <a:buChar char="•"/>
            </a:pPr>
            <a:r>
              <a:rPr lang="en-US" sz="2600" i="1" dirty="0" smtClean="0"/>
              <a:t>Dynamic:</a:t>
            </a:r>
            <a:r>
              <a:rPr lang="en-US" sz="2600" dirty="0" smtClean="0"/>
              <a:t> needs to be “refreshed” regularly (~ every 8 ms)</a:t>
            </a:r>
            <a:endParaRPr lang="en-US" dirty="0" smtClean="0"/>
          </a:p>
          <a:p>
            <a:pPr lvl="1"/>
            <a:endParaRPr lang="en-US" dirty="0"/>
          </a:p>
        </p:txBody>
      </p:sp>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13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81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81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9811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9811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9811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981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8115"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solidFill>
                  <a:schemeClr val="accent1"/>
                </a:solidFill>
              </a:rPr>
              <a:t>Memory Transfer in the Hierarchy</a:t>
            </a:r>
            <a:endParaRPr lang="en-US" dirty="0">
              <a:solidFill>
                <a:schemeClr val="accent1"/>
              </a:solidFill>
            </a:endParaRPr>
          </a:p>
        </p:txBody>
      </p:sp>
      <p:sp>
        <p:nvSpPr>
          <p:cNvPr id="3" name="Content Placeholder 2"/>
          <p:cNvSpPr>
            <a:spLocks noGrp="1"/>
          </p:cNvSpPr>
          <p:nvPr>
            <p:ph idx="1"/>
          </p:nvPr>
        </p:nvSpPr>
        <p:spPr>
          <a:xfrm>
            <a:off x="274320" y="2560320"/>
            <a:ext cx="2926080" cy="1554480"/>
          </a:xfrm>
        </p:spPr>
        <p:txBody>
          <a:bodyPr>
            <a:normAutofit/>
          </a:bodyPr>
          <a:lstStyle/>
          <a:p>
            <a:pPr>
              <a:buNone/>
              <a:tabLst>
                <a:tab pos="1005840" algn="l"/>
              </a:tabLst>
            </a:pPr>
            <a:r>
              <a:rPr lang="en-US" sz="2400" i="1" dirty="0" smtClean="0"/>
              <a:t>Inclusive:</a:t>
            </a:r>
            <a:r>
              <a:rPr lang="en-US" sz="2400" dirty="0" smtClean="0"/>
              <a:t>  data in L1$ 	</a:t>
            </a:r>
            <a:br>
              <a:rPr lang="en-US" sz="2400" dirty="0" smtClean="0"/>
            </a:br>
            <a:r>
              <a:rPr lang="en-US" sz="2400" dirty="0" smtClean="0"/>
              <a:t>	</a:t>
            </a:r>
            <a:r>
              <a:rPr lang="en-US" sz="2400" dirty="0" smtClean="0">
                <a:latin typeface="Arial Unicode MS"/>
                <a:ea typeface="Arial Unicode MS"/>
                <a:cs typeface="Arial Unicode MS"/>
              </a:rPr>
              <a:t>⊂ </a:t>
            </a:r>
            <a:r>
              <a:rPr lang="en-US" sz="2400" dirty="0" smtClean="0"/>
              <a:t>data in L2$ </a:t>
            </a:r>
            <a:br>
              <a:rPr lang="en-US" sz="2400" dirty="0" smtClean="0"/>
            </a:br>
            <a:r>
              <a:rPr lang="en-US" sz="2400" dirty="0" smtClean="0"/>
              <a:t>	</a:t>
            </a:r>
            <a:r>
              <a:rPr lang="en-US" sz="2400" dirty="0" smtClean="0">
                <a:latin typeface="Arial Unicode MS"/>
                <a:ea typeface="Arial Unicode MS"/>
                <a:cs typeface="Arial Unicode MS"/>
              </a:rPr>
              <a:t>⊂ </a:t>
            </a:r>
            <a:r>
              <a:rPr lang="en-US" sz="2400" dirty="0" smtClean="0"/>
              <a:t>data in MM </a:t>
            </a:r>
            <a:br>
              <a:rPr lang="en-US" sz="2400" dirty="0" smtClean="0"/>
            </a:br>
            <a:r>
              <a:rPr lang="en-US" sz="2400" dirty="0" smtClean="0"/>
              <a:t>	</a:t>
            </a:r>
            <a:r>
              <a:rPr lang="en-US" sz="2400" dirty="0" smtClean="0">
                <a:latin typeface="Arial Unicode MS"/>
                <a:ea typeface="Arial Unicode MS"/>
                <a:cs typeface="Arial Unicode MS"/>
              </a:rPr>
              <a:t>⊂</a:t>
            </a:r>
            <a:r>
              <a:rPr lang="en-US" sz="2400" dirty="0" smtClean="0"/>
              <a:t> data in SM</a:t>
            </a:r>
            <a:endParaRPr lang="en-US" sz="2400"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a:p>
        </p:txBody>
      </p:sp>
      <p:grpSp>
        <p:nvGrpSpPr>
          <p:cNvPr id="29" name="Group 28"/>
          <p:cNvGrpSpPr/>
          <p:nvPr/>
        </p:nvGrpSpPr>
        <p:grpSpPr>
          <a:xfrm>
            <a:off x="1371600" y="1737360"/>
            <a:ext cx="6400800" cy="4480563"/>
            <a:chOff x="457200" y="1737360"/>
            <a:chExt cx="6400800" cy="4480563"/>
          </a:xfrm>
        </p:grpSpPr>
        <p:grpSp>
          <p:nvGrpSpPr>
            <p:cNvPr id="30" name="Group 3"/>
            <p:cNvGrpSpPr>
              <a:grpSpLocks/>
            </p:cNvGrpSpPr>
            <p:nvPr/>
          </p:nvGrpSpPr>
          <p:grpSpPr bwMode="auto">
            <a:xfrm>
              <a:off x="2779776" y="1737360"/>
              <a:ext cx="1828800" cy="777876"/>
              <a:chOff x="2316" y="492"/>
              <a:chExt cx="1152" cy="490"/>
            </a:xfrm>
          </p:grpSpPr>
          <p:sp>
            <p:nvSpPr>
              <p:cNvPr id="48" name="Rectangle 4"/>
              <p:cNvSpPr>
                <a:spLocks noChangeArrowheads="1"/>
              </p:cNvSpPr>
              <p:nvPr/>
            </p:nvSpPr>
            <p:spPr bwMode="auto">
              <a:xfrm>
                <a:off x="2316" y="492"/>
                <a:ext cx="1152" cy="27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dirty="0">
                    <a:solidFill>
                      <a:schemeClr val="tx1"/>
                    </a:solidFill>
                    <a:latin typeface="+mj-lt"/>
                  </a:rPr>
                  <a:t>Processor</a:t>
                </a:r>
              </a:p>
            </p:txBody>
          </p:sp>
          <p:sp>
            <p:nvSpPr>
              <p:cNvPr id="49" name="Line 5"/>
              <p:cNvSpPr>
                <a:spLocks noChangeShapeType="1"/>
              </p:cNvSpPr>
              <p:nvPr/>
            </p:nvSpPr>
            <p:spPr bwMode="auto">
              <a:xfrm flipV="1">
                <a:off x="2869" y="694"/>
                <a:ext cx="0" cy="288"/>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31" name="Group 12"/>
            <p:cNvGrpSpPr>
              <a:grpSpLocks/>
            </p:cNvGrpSpPr>
            <p:nvPr/>
          </p:nvGrpSpPr>
          <p:grpSpPr bwMode="auto">
            <a:xfrm>
              <a:off x="457200" y="2560321"/>
              <a:ext cx="6400800" cy="3657602"/>
              <a:chOff x="492" y="1008"/>
              <a:chExt cx="4032" cy="2304"/>
            </a:xfrm>
          </p:grpSpPr>
          <p:sp>
            <p:nvSpPr>
              <p:cNvPr id="34" name="AutoShape 13"/>
              <p:cNvSpPr>
                <a:spLocks noChangeArrowheads="1"/>
              </p:cNvSpPr>
              <p:nvPr/>
            </p:nvSpPr>
            <p:spPr bwMode="auto">
              <a:xfrm>
                <a:off x="492" y="1008"/>
                <a:ext cx="4032" cy="2304"/>
              </a:xfrm>
              <a:prstGeom prst="triangle">
                <a:avLst>
                  <a:gd name="adj" fmla="val 50000"/>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46" name="Rectangle 15"/>
              <p:cNvSpPr>
                <a:spLocks noChangeArrowheads="1"/>
              </p:cNvSpPr>
              <p:nvPr/>
            </p:nvSpPr>
            <p:spPr bwMode="auto">
              <a:xfrm>
                <a:off x="2162" y="1008"/>
                <a:ext cx="691" cy="576"/>
              </a:xfrm>
              <a:prstGeom prst="rect">
                <a:avLst/>
              </a:prstGeom>
              <a:noFill/>
              <a:ln w="12700">
                <a:noFill/>
                <a:miter lim="800000"/>
                <a:headEnd/>
                <a:tailEnd/>
              </a:ln>
              <a:effectLst/>
            </p:spPr>
            <p:txBody>
              <a:bodyPr lIns="63500" tIns="36576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smtClean="0">
                    <a:solidFill>
                      <a:schemeClr val="tx1"/>
                    </a:solidFill>
                    <a:latin typeface="+mj-lt"/>
                  </a:rPr>
                  <a:t>L1$</a:t>
                </a:r>
                <a:endParaRPr lang="en-US" sz="2400" dirty="0">
                  <a:solidFill>
                    <a:schemeClr val="tx1"/>
                  </a:solidFill>
                  <a:latin typeface="+mj-lt"/>
                </a:endParaRPr>
              </a:p>
            </p:txBody>
          </p:sp>
          <p:grpSp>
            <p:nvGrpSpPr>
              <p:cNvPr id="36" name="Group 17"/>
              <p:cNvGrpSpPr>
                <a:grpSpLocks/>
              </p:cNvGrpSpPr>
              <p:nvPr/>
            </p:nvGrpSpPr>
            <p:grpSpPr bwMode="auto">
              <a:xfrm>
                <a:off x="2007" y="1584"/>
                <a:ext cx="1008" cy="576"/>
                <a:chOff x="2007" y="1584"/>
                <a:chExt cx="1008" cy="576"/>
              </a:xfrm>
            </p:grpSpPr>
            <p:sp>
              <p:nvSpPr>
                <p:cNvPr id="44" name="Rectangle 18"/>
                <p:cNvSpPr>
                  <a:spLocks noChangeArrowheads="1"/>
                </p:cNvSpPr>
                <p:nvPr/>
              </p:nvSpPr>
              <p:spPr bwMode="auto">
                <a:xfrm>
                  <a:off x="2162" y="1584"/>
                  <a:ext cx="691" cy="576"/>
                </a:xfrm>
                <a:prstGeom prst="rect">
                  <a:avLst/>
                </a:prstGeom>
                <a:noFill/>
                <a:ln w="12700">
                  <a:noFill/>
                  <a:miter lim="800000"/>
                  <a:headEnd/>
                  <a:tailEnd/>
                </a:ln>
                <a:effectLst/>
              </p:spPr>
              <p:txBody>
                <a:bodyPr lIns="63500" tIns="36576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smtClean="0">
                      <a:solidFill>
                        <a:schemeClr val="tx1"/>
                      </a:solidFill>
                      <a:latin typeface="+mj-lt"/>
                    </a:rPr>
                    <a:t>L2$</a:t>
                  </a:r>
                  <a:endParaRPr lang="en-US" sz="2400" dirty="0">
                    <a:solidFill>
                      <a:schemeClr val="tx1"/>
                    </a:solidFill>
                    <a:latin typeface="+mj-lt"/>
                  </a:endParaRPr>
                </a:p>
              </p:txBody>
            </p:sp>
            <p:sp>
              <p:nvSpPr>
                <p:cNvPr id="45" name="Line 19"/>
                <p:cNvSpPr>
                  <a:spLocks noChangeShapeType="1"/>
                </p:cNvSpPr>
                <p:nvPr/>
              </p:nvSpPr>
              <p:spPr bwMode="auto">
                <a:xfrm>
                  <a:off x="2007" y="1584"/>
                  <a:ext cx="1008"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sp>
            <p:nvSpPr>
              <p:cNvPr id="37" name="Rectangle 20"/>
              <p:cNvSpPr>
                <a:spLocks noChangeArrowheads="1"/>
              </p:cNvSpPr>
              <p:nvPr/>
            </p:nvSpPr>
            <p:spPr bwMode="auto">
              <a:xfrm>
                <a:off x="1644" y="2736"/>
                <a:ext cx="1728" cy="576"/>
              </a:xfrm>
              <a:prstGeom prst="rect">
                <a:avLst/>
              </a:prstGeom>
              <a:noFill/>
              <a:ln w="12700">
                <a:noFill/>
                <a:miter lim="800000"/>
                <a:headEnd/>
                <a:tailEnd/>
              </a:ln>
              <a:effectLst/>
            </p:spPr>
            <p:txBody>
              <a:bodyPr lIns="63500" tIns="36576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smtClean="0">
                    <a:solidFill>
                      <a:schemeClr val="tx1"/>
                    </a:solidFill>
                    <a:latin typeface="+mj-lt"/>
                  </a:rPr>
                  <a:t>Secondary Memory</a:t>
                </a:r>
                <a:endParaRPr lang="en-US" sz="2400" dirty="0">
                  <a:solidFill>
                    <a:schemeClr val="tx1"/>
                  </a:solidFill>
                  <a:latin typeface="+mj-lt"/>
                </a:endParaRPr>
              </a:p>
            </p:txBody>
          </p:sp>
          <p:sp>
            <p:nvSpPr>
              <p:cNvPr id="43" name="Line 23"/>
              <p:cNvSpPr>
                <a:spLocks noChangeShapeType="1"/>
              </p:cNvSpPr>
              <p:nvPr/>
            </p:nvSpPr>
            <p:spPr bwMode="auto">
              <a:xfrm>
                <a:off x="1517" y="2160"/>
                <a:ext cx="2004"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nvGrpSpPr>
              <p:cNvPr id="39" name="Group 24"/>
              <p:cNvGrpSpPr>
                <a:grpSpLocks/>
              </p:cNvGrpSpPr>
              <p:nvPr/>
            </p:nvGrpSpPr>
            <p:grpSpPr bwMode="auto">
              <a:xfrm>
                <a:off x="1010" y="2160"/>
                <a:ext cx="3007" cy="576"/>
                <a:chOff x="1010" y="2160"/>
                <a:chExt cx="3007" cy="576"/>
              </a:xfrm>
            </p:grpSpPr>
            <p:sp>
              <p:nvSpPr>
                <p:cNvPr id="40" name="Line 25"/>
                <p:cNvSpPr>
                  <a:spLocks noChangeShapeType="1"/>
                </p:cNvSpPr>
                <p:nvPr/>
              </p:nvSpPr>
              <p:spPr bwMode="auto">
                <a:xfrm>
                  <a:off x="1010" y="2736"/>
                  <a:ext cx="3007"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41" name="Rectangle 26"/>
                <p:cNvSpPr>
                  <a:spLocks noChangeArrowheads="1"/>
                </p:cNvSpPr>
                <p:nvPr/>
              </p:nvSpPr>
              <p:spPr bwMode="auto">
                <a:xfrm>
                  <a:off x="1644" y="2160"/>
                  <a:ext cx="1728" cy="576"/>
                </a:xfrm>
                <a:prstGeom prst="rect">
                  <a:avLst/>
                </a:prstGeom>
                <a:noFill/>
                <a:ln w="12700">
                  <a:noFill/>
                  <a:miter lim="800000"/>
                  <a:headEnd/>
                  <a:tailEnd/>
                </a:ln>
                <a:effectLst/>
              </p:spPr>
              <p:txBody>
                <a:bodyPr lIns="63500" tIns="365760" rIns="63500" bIns="25400">
                  <a:prstTxWarp prst="textNoShape">
                    <a:avLst/>
                  </a:prstTxWarp>
                  <a:noAutofit/>
                </a:bodyPr>
                <a:lstStyle/>
                <a:p>
                  <a:pPr algn="ctr">
                    <a:lnSpc>
                      <a:spcPct val="75000"/>
                    </a:lnSpc>
                    <a:spcBef>
                      <a:spcPct val="65000"/>
                    </a:spcBef>
                    <a:buSzPct val="100000"/>
                    <a:buFont typeface="Times" pitchFamily="-65" charset="0"/>
                    <a:buNone/>
                  </a:pPr>
                  <a:r>
                    <a:rPr lang="en-US" sz="2400" dirty="0" smtClean="0">
                      <a:solidFill>
                        <a:schemeClr val="tx1"/>
                      </a:solidFill>
                      <a:latin typeface="+mj-lt"/>
                    </a:rPr>
                    <a:t>Main Memory</a:t>
                  </a:r>
                  <a:endParaRPr lang="en-US" sz="2400" dirty="0">
                    <a:solidFill>
                      <a:schemeClr val="tx1"/>
                    </a:solidFill>
                    <a:latin typeface="+mj-lt"/>
                  </a:endParaRPr>
                </a:p>
              </p:txBody>
            </p:sp>
          </p:grpSp>
        </p:grpSp>
      </p:grpSp>
      <p:sp>
        <p:nvSpPr>
          <p:cNvPr id="50" name="Line 5"/>
          <p:cNvSpPr>
            <a:spLocks noChangeShapeType="1"/>
          </p:cNvSpPr>
          <p:nvPr/>
        </p:nvSpPr>
        <p:spPr bwMode="auto">
          <a:xfrm flipV="1">
            <a:off x="4572000" y="3246120"/>
            <a:ext cx="0" cy="457201"/>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sp>
        <p:nvSpPr>
          <p:cNvPr id="51" name="Line 5"/>
          <p:cNvSpPr>
            <a:spLocks noChangeShapeType="1"/>
          </p:cNvSpPr>
          <p:nvPr/>
        </p:nvSpPr>
        <p:spPr bwMode="auto">
          <a:xfrm flipV="1">
            <a:off x="4572000" y="4160520"/>
            <a:ext cx="0" cy="457201"/>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sp>
        <p:nvSpPr>
          <p:cNvPr id="52" name="Line 5"/>
          <p:cNvSpPr>
            <a:spLocks noChangeShapeType="1"/>
          </p:cNvSpPr>
          <p:nvPr/>
        </p:nvSpPr>
        <p:spPr bwMode="auto">
          <a:xfrm flipV="1">
            <a:off x="4572000" y="5074920"/>
            <a:ext cx="0" cy="457201"/>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sp>
        <p:nvSpPr>
          <p:cNvPr id="53" name="TextBox 52"/>
          <p:cNvSpPr txBox="1"/>
          <p:nvPr/>
        </p:nvSpPr>
        <p:spPr>
          <a:xfrm>
            <a:off x="6583680" y="2560320"/>
            <a:ext cx="2560320" cy="1188720"/>
          </a:xfrm>
          <a:prstGeom prst="rect">
            <a:avLst/>
          </a:prstGeom>
          <a:noFill/>
        </p:spPr>
        <p:txBody>
          <a:bodyPr wrap="square" rtlCol="0">
            <a:spAutoFit/>
          </a:bodyPr>
          <a:lstStyle/>
          <a:p>
            <a:r>
              <a:rPr lang="en-US" sz="2400" i="1" dirty="0" smtClean="0">
                <a:solidFill>
                  <a:srgbClr val="FF0000"/>
                </a:solidFill>
              </a:rPr>
              <a:t>Block:</a:t>
            </a:r>
            <a:r>
              <a:rPr lang="en-US" sz="2400" dirty="0" smtClean="0"/>
              <a:t> Unit of transfer between memory and cache</a:t>
            </a:r>
            <a:endParaRPr lang="en-US" sz="2400" b="1" i="1" dirty="0"/>
          </a:p>
        </p:txBody>
      </p:sp>
      <p:grpSp>
        <p:nvGrpSpPr>
          <p:cNvPr id="54" name="Group 31"/>
          <p:cNvGrpSpPr>
            <a:grpSpLocks/>
          </p:cNvGrpSpPr>
          <p:nvPr/>
        </p:nvGrpSpPr>
        <p:grpSpPr bwMode="auto">
          <a:xfrm>
            <a:off x="4572353" y="2102723"/>
            <a:ext cx="2103438" cy="3519489"/>
            <a:chOff x="2802" y="457"/>
            <a:chExt cx="1325" cy="2217"/>
          </a:xfrm>
        </p:grpSpPr>
        <p:sp>
          <p:nvSpPr>
            <p:cNvPr id="55" name="Text Box 25"/>
            <p:cNvSpPr txBox="1">
              <a:spLocks noChangeArrowheads="1"/>
            </p:cNvSpPr>
            <p:nvPr/>
          </p:nvSpPr>
          <p:spPr bwMode="auto">
            <a:xfrm>
              <a:off x="2802" y="457"/>
              <a:ext cx="1103" cy="233"/>
            </a:xfrm>
            <a:prstGeom prst="rect">
              <a:avLst/>
            </a:prstGeom>
            <a:noFill/>
            <a:ln w="12700">
              <a:noFill/>
              <a:miter lim="800000"/>
              <a:headEnd/>
              <a:tailEnd/>
            </a:ln>
            <a:effectLst/>
          </p:spPr>
          <p:txBody>
            <a:bodyPr wrap="none">
              <a:spAutoFit/>
            </a:bodyPr>
            <a:lstStyle/>
            <a:p>
              <a:r>
                <a:rPr lang="en-US" b="1" dirty="0">
                  <a:ln>
                    <a:solidFill>
                      <a:schemeClr val="bg1"/>
                    </a:solidFill>
                  </a:ln>
                  <a:solidFill>
                    <a:schemeClr val="accent6"/>
                  </a:solidFill>
                </a:rPr>
                <a:t>4-8 bytes (word)</a:t>
              </a:r>
            </a:p>
          </p:txBody>
        </p:sp>
        <p:sp>
          <p:nvSpPr>
            <p:cNvPr id="56" name="Text Box 26"/>
            <p:cNvSpPr txBox="1">
              <a:spLocks noChangeArrowheads="1"/>
            </p:cNvSpPr>
            <p:nvPr/>
          </p:nvSpPr>
          <p:spPr bwMode="auto">
            <a:xfrm>
              <a:off x="2802" y="1868"/>
              <a:ext cx="1325" cy="230"/>
            </a:xfrm>
            <a:prstGeom prst="rect">
              <a:avLst/>
            </a:prstGeom>
            <a:noFill/>
            <a:ln w="12700">
              <a:noFill/>
              <a:miter lim="800000"/>
              <a:headEnd/>
              <a:tailEnd/>
            </a:ln>
            <a:effectLst/>
          </p:spPr>
          <p:txBody>
            <a:bodyPr wrap="square">
              <a:spAutoFit/>
            </a:bodyPr>
            <a:lstStyle/>
            <a:p>
              <a:r>
                <a:rPr lang="en-US" b="1" dirty="0" smtClean="0">
                  <a:ln>
                    <a:solidFill>
                      <a:schemeClr val="bg1"/>
                    </a:solidFill>
                  </a:ln>
                  <a:solidFill>
                    <a:schemeClr val="accent6"/>
                  </a:solidFill>
                </a:rPr>
                <a:t>16-128 bytes (block)</a:t>
              </a:r>
              <a:endParaRPr lang="en-US" b="1" dirty="0">
                <a:ln>
                  <a:solidFill>
                    <a:schemeClr val="bg1"/>
                  </a:solidFill>
                </a:ln>
                <a:solidFill>
                  <a:schemeClr val="accent6"/>
                </a:solidFill>
              </a:endParaRPr>
            </a:p>
          </p:txBody>
        </p:sp>
        <p:sp>
          <p:nvSpPr>
            <p:cNvPr id="57" name="Text Box 27"/>
            <p:cNvSpPr txBox="1">
              <a:spLocks noChangeArrowheads="1"/>
            </p:cNvSpPr>
            <p:nvPr/>
          </p:nvSpPr>
          <p:spPr bwMode="auto">
            <a:xfrm>
              <a:off x="2802" y="2444"/>
              <a:ext cx="1325" cy="230"/>
            </a:xfrm>
            <a:prstGeom prst="rect">
              <a:avLst/>
            </a:prstGeom>
            <a:noFill/>
            <a:ln w="12700">
              <a:noFill/>
              <a:miter lim="800000"/>
              <a:headEnd/>
              <a:tailEnd/>
            </a:ln>
            <a:effectLst/>
          </p:spPr>
          <p:txBody>
            <a:bodyPr wrap="square">
              <a:spAutoFit/>
            </a:bodyPr>
            <a:lstStyle/>
            <a:p>
              <a:r>
                <a:rPr lang="en-US" b="1" dirty="0" smtClean="0">
                  <a:ln>
                    <a:solidFill>
                      <a:schemeClr val="bg1"/>
                    </a:solidFill>
                  </a:ln>
                  <a:solidFill>
                    <a:schemeClr val="accent6"/>
                  </a:solidFill>
                </a:rPr>
                <a:t>4,096+ bytes (page</a:t>
              </a:r>
              <a:r>
                <a:rPr lang="en-US" b="1" dirty="0">
                  <a:ln>
                    <a:solidFill>
                      <a:schemeClr val="bg1"/>
                    </a:solidFill>
                  </a:ln>
                  <a:solidFill>
                    <a:schemeClr val="accent6"/>
                  </a:solidFill>
                </a:rPr>
                <a:t>)</a:t>
              </a:r>
            </a:p>
          </p:txBody>
        </p:sp>
        <p:sp>
          <p:nvSpPr>
            <p:cNvPr id="58" name="Text Box 28"/>
            <p:cNvSpPr txBox="1">
              <a:spLocks noChangeArrowheads="1"/>
            </p:cNvSpPr>
            <p:nvPr/>
          </p:nvSpPr>
          <p:spPr bwMode="auto">
            <a:xfrm>
              <a:off x="2802" y="1292"/>
              <a:ext cx="1325" cy="230"/>
            </a:xfrm>
            <a:prstGeom prst="rect">
              <a:avLst/>
            </a:prstGeom>
            <a:noFill/>
            <a:ln w="12700">
              <a:noFill/>
              <a:miter lim="800000"/>
              <a:headEnd/>
              <a:tailEnd/>
            </a:ln>
            <a:effectLst/>
          </p:spPr>
          <p:txBody>
            <a:bodyPr>
              <a:spAutoFit/>
            </a:bodyPr>
            <a:lstStyle/>
            <a:p>
              <a:r>
                <a:rPr lang="en-US" b="1" dirty="0">
                  <a:ln>
                    <a:solidFill>
                      <a:schemeClr val="bg1"/>
                    </a:solidFill>
                  </a:ln>
                  <a:solidFill>
                    <a:schemeClr val="accent6"/>
                  </a:solidFill>
                </a:rPr>
                <a:t>8-32 bytes (block)</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22" name="Rectangle 2"/>
          <p:cNvSpPr>
            <a:spLocks noGrp="1" noChangeArrowheads="1"/>
          </p:cNvSpPr>
          <p:nvPr>
            <p:ph type="title"/>
          </p:nvPr>
        </p:nvSpPr>
        <p:spPr/>
        <p:txBody>
          <a:bodyPr/>
          <a:lstStyle/>
          <a:p>
            <a:r>
              <a:rPr lang="en-US" dirty="0" smtClean="0">
                <a:solidFill>
                  <a:schemeClr val="accent1"/>
                </a:solidFill>
              </a:rPr>
              <a:t>Managing the Hierarchy</a:t>
            </a:r>
            <a:endParaRPr lang="en-US" dirty="0">
              <a:solidFill>
                <a:schemeClr val="accent1"/>
              </a:solidFill>
            </a:endParaRPr>
          </a:p>
        </p:txBody>
      </p:sp>
      <p:sp>
        <p:nvSpPr>
          <p:cNvPr id="1515523" name="Rectangle 3"/>
          <p:cNvSpPr>
            <a:spLocks noGrp="1" noChangeArrowheads="1"/>
          </p:cNvSpPr>
          <p:nvPr>
            <p:ph idx="1"/>
          </p:nvPr>
        </p:nvSpPr>
        <p:spPr>
          <a:xfrm>
            <a:off x="457200" y="1600199"/>
            <a:ext cx="8229600" cy="4937760"/>
          </a:xfrm>
        </p:spPr>
        <p:txBody>
          <a:bodyPr>
            <a:normAutofit/>
          </a:bodyPr>
          <a:lstStyle/>
          <a:p>
            <a:r>
              <a:rPr lang="en-US" dirty="0" smtClean="0"/>
              <a:t>registers </a:t>
            </a:r>
            <a:r>
              <a:rPr lang="en-US" dirty="0" err="1" smtClean="0">
                <a:sym typeface="Symbol" pitchFamily="18" charset="2"/>
              </a:rPr>
              <a:t></a:t>
            </a:r>
            <a:r>
              <a:rPr lang="en-US" dirty="0" smtClean="0"/>
              <a:t> memory</a:t>
            </a:r>
          </a:p>
          <a:p>
            <a:pPr lvl="1"/>
            <a:r>
              <a:rPr lang="en-US" dirty="0" smtClean="0"/>
              <a:t>By compiler (or assembly level programmer)</a:t>
            </a:r>
          </a:p>
          <a:p>
            <a:r>
              <a:rPr lang="en-US" dirty="0" smtClean="0"/>
              <a:t>cache </a:t>
            </a:r>
            <a:r>
              <a:rPr lang="en-US" dirty="0" err="1" smtClean="0">
                <a:sym typeface="Symbol" pitchFamily="18" charset="2"/>
              </a:rPr>
              <a:t></a:t>
            </a:r>
            <a:r>
              <a:rPr lang="en-US" dirty="0" smtClean="0"/>
              <a:t> main memory</a:t>
            </a:r>
          </a:p>
          <a:p>
            <a:pPr lvl="1"/>
            <a:r>
              <a:rPr lang="en-US" dirty="0" smtClean="0"/>
              <a:t>By the cache controller hardware</a:t>
            </a:r>
          </a:p>
          <a:p>
            <a:r>
              <a:rPr lang="en-US" dirty="0" smtClean="0"/>
              <a:t>main memory </a:t>
            </a:r>
            <a:r>
              <a:rPr lang="en-US" dirty="0" err="1" smtClean="0">
                <a:sym typeface="Symbol" pitchFamily="18" charset="2"/>
              </a:rPr>
              <a:t></a:t>
            </a:r>
            <a:r>
              <a:rPr lang="en-US" dirty="0" smtClean="0"/>
              <a:t> disks (secondary storage)</a:t>
            </a:r>
          </a:p>
          <a:p>
            <a:pPr lvl="1"/>
            <a:r>
              <a:rPr lang="en-US" dirty="0" smtClean="0"/>
              <a:t>By the OS (virtual memory, which is a later topic)</a:t>
            </a:r>
          </a:p>
          <a:p>
            <a:pPr lvl="1"/>
            <a:r>
              <a:rPr lang="en-US" dirty="0" smtClean="0"/>
              <a:t>Virtual to physical address mapping assisted by the hardware (TLB)</a:t>
            </a:r>
          </a:p>
          <a:p>
            <a:pPr lvl="1"/>
            <a:r>
              <a:rPr lang="en-US" dirty="0" smtClean="0"/>
              <a:t>By the programmer (files)</a:t>
            </a:r>
          </a:p>
        </p:txBody>
      </p:sp>
      <p:sp>
        <p:nvSpPr>
          <p:cNvPr id="5" name="Date Placeholder 4"/>
          <p:cNvSpPr>
            <a:spLocks noGrp="1"/>
          </p:cNvSpPr>
          <p:nvPr>
            <p:ph type="dt" sz="half" idx="10"/>
          </p:nvPr>
        </p:nvSpPr>
        <p:spPr/>
        <p:txBody>
          <a:bodyPr/>
          <a:lstStyle/>
          <a:p>
            <a:r>
              <a:rPr lang="en-US" smtClean="0"/>
              <a:t>7/05/2012</a:t>
            </a:r>
            <a:endParaRPr lang="en-US"/>
          </a:p>
        </p:txBody>
      </p:sp>
      <p:sp>
        <p:nvSpPr>
          <p:cNvPr id="7" name="Footer Placeholder 6"/>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15</a:t>
            </a:fld>
            <a:endParaRPr lang="en-US"/>
          </a:p>
        </p:txBody>
      </p:sp>
      <p:sp>
        <p:nvSpPr>
          <p:cNvPr id="4" name="Rectangle 4"/>
          <p:cNvSpPr>
            <a:spLocks noChangeArrowheads="1"/>
          </p:cNvSpPr>
          <p:nvPr/>
        </p:nvSpPr>
        <p:spPr bwMode="auto">
          <a:xfrm>
            <a:off x="457200" y="2743200"/>
            <a:ext cx="8229600" cy="1097280"/>
          </a:xfrm>
          <a:prstGeom prst="rect">
            <a:avLst/>
          </a:prstGeom>
          <a:noFill/>
          <a:ln w="38100">
            <a:solidFill>
              <a:srgbClr val="FF0000"/>
            </a:solidFill>
            <a:miter lim="800000"/>
            <a:headEnd/>
            <a:tailEnd/>
          </a:ln>
          <a:effectLst/>
        </p:spPr>
        <p:txBody>
          <a:bodyPr wrap="none" anchor="ctr"/>
          <a:lstStyle/>
          <a:p>
            <a:pPr algn="r"/>
            <a:r>
              <a:rPr lang="en-US" sz="2400" dirty="0" smtClean="0">
                <a:solidFill>
                  <a:srgbClr val="FF0000"/>
                </a:solidFill>
              </a:rPr>
              <a:t>We are here</a:t>
            </a:r>
            <a:endParaRPr lang="en-US" sz="2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2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1552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1552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552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1552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1552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23" grpId="0" uiExpand="1"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7877" name="Rectangle 5"/>
          <p:cNvSpPr>
            <a:spLocks noGrp="1" noChangeArrowheads="1"/>
          </p:cNvSpPr>
          <p:nvPr>
            <p:ph type="title"/>
          </p:nvPr>
        </p:nvSpPr>
        <p:spPr/>
        <p:txBody>
          <a:bodyPr>
            <a:normAutofit/>
          </a:bodyPr>
          <a:lstStyle/>
          <a:p>
            <a:r>
              <a:rPr lang="en-US" dirty="0" smtClean="0">
                <a:solidFill>
                  <a:schemeClr val="accent1"/>
                </a:solidFill>
              </a:rPr>
              <a:t>Typical </a:t>
            </a:r>
            <a:r>
              <a:rPr lang="en-US" dirty="0">
                <a:solidFill>
                  <a:schemeClr val="accent1"/>
                </a:solidFill>
              </a:rPr>
              <a:t>Memory Hierarchy</a:t>
            </a:r>
          </a:p>
        </p:txBody>
      </p:sp>
      <p:sp>
        <p:nvSpPr>
          <p:cNvPr id="32" name="Date Placeholder 31"/>
          <p:cNvSpPr>
            <a:spLocks noGrp="1"/>
          </p:cNvSpPr>
          <p:nvPr>
            <p:ph type="dt" sz="half" idx="10"/>
          </p:nvPr>
        </p:nvSpPr>
        <p:spPr/>
        <p:txBody>
          <a:bodyPr/>
          <a:lstStyle/>
          <a:p>
            <a:r>
              <a:rPr lang="en-US" smtClean="0"/>
              <a:t>7/05/2012</a:t>
            </a:r>
            <a:endParaRPr lang="en-US"/>
          </a:p>
        </p:txBody>
      </p:sp>
      <p:sp>
        <p:nvSpPr>
          <p:cNvPr id="34" name="Footer Placeholder 33"/>
          <p:cNvSpPr>
            <a:spLocks noGrp="1"/>
          </p:cNvSpPr>
          <p:nvPr>
            <p:ph type="ftr" sz="quarter" idx="11"/>
          </p:nvPr>
        </p:nvSpPr>
        <p:spPr/>
        <p:txBody>
          <a:bodyPr/>
          <a:lstStyle/>
          <a:p>
            <a:r>
              <a:rPr lang="en-US" smtClean="0"/>
              <a:t>Summer 2012 -- Lecture #11</a:t>
            </a:r>
            <a:endParaRPr lang="en-US"/>
          </a:p>
        </p:txBody>
      </p:sp>
      <p:sp>
        <p:nvSpPr>
          <p:cNvPr id="33" name="Slide Number Placeholder 32"/>
          <p:cNvSpPr>
            <a:spLocks noGrp="1"/>
          </p:cNvSpPr>
          <p:nvPr>
            <p:ph type="sldNum" sz="quarter" idx="12"/>
          </p:nvPr>
        </p:nvSpPr>
        <p:spPr/>
        <p:txBody>
          <a:bodyPr/>
          <a:lstStyle/>
          <a:p>
            <a:fld id="{3CC63E4C-4642-794D-A2FD-70F6B81535F5}" type="slidenum">
              <a:rPr lang="en-US" smtClean="0"/>
              <a:pPr/>
              <a:t>16</a:t>
            </a:fld>
            <a:endParaRPr lang="en-US"/>
          </a:p>
        </p:txBody>
      </p:sp>
      <p:grpSp>
        <p:nvGrpSpPr>
          <p:cNvPr id="37" name="Group 36"/>
          <p:cNvGrpSpPr/>
          <p:nvPr/>
        </p:nvGrpSpPr>
        <p:grpSpPr>
          <a:xfrm>
            <a:off x="822960" y="1783080"/>
            <a:ext cx="4754880" cy="2468880"/>
            <a:chOff x="822960" y="1280160"/>
            <a:chExt cx="4754880" cy="2468880"/>
          </a:xfrm>
        </p:grpSpPr>
        <p:sp>
          <p:nvSpPr>
            <p:cNvPr id="1487884" name="Rectangle 12"/>
            <p:cNvSpPr>
              <a:spLocks noChangeArrowheads="1"/>
            </p:cNvSpPr>
            <p:nvPr/>
          </p:nvSpPr>
          <p:spPr bwMode="auto">
            <a:xfrm>
              <a:off x="822960" y="1280160"/>
              <a:ext cx="4754880" cy="2468880"/>
            </a:xfrm>
            <a:prstGeom prst="rect">
              <a:avLst/>
            </a:prstGeom>
            <a:noFill/>
            <a:ln w="25400">
              <a:solidFill>
                <a:schemeClr val="accent6"/>
              </a:solidFill>
              <a:prstDash val="dash"/>
              <a:miter lim="800000"/>
              <a:headEnd/>
              <a:tailEnd/>
            </a:ln>
            <a:effectLst/>
          </p:spPr>
          <p:txBody>
            <a:bodyPr wrap="none" anchor="ctr"/>
            <a:lstStyle/>
            <a:p>
              <a:endParaRPr lang="en-US" dirty="0"/>
            </a:p>
          </p:txBody>
        </p:sp>
        <p:sp>
          <p:nvSpPr>
            <p:cNvPr id="1487885" name="Rectangle 13"/>
            <p:cNvSpPr>
              <a:spLocks noChangeArrowheads="1"/>
            </p:cNvSpPr>
            <p:nvPr/>
          </p:nvSpPr>
          <p:spPr bwMode="auto">
            <a:xfrm>
              <a:off x="822960" y="1280160"/>
              <a:ext cx="4754880" cy="335989"/>
            </a:xfrm>
            <a:prstGeom prst="rect">
              <a:avLst/>
            </a:prstGeom>
            <a:noFill/>
            <a:ln w="12700">
              <a:noFill/>
              <a:miter lim="800000"/>
              <a:headEnd/>
              <a:tailEnd/>
            </a:ln>
            <a:effectLst/>
          </p:spPr>
          <p:txBody>
            <a:bodyPr wrap="none" lIns="90488" tIns="44450" rIns="90488" bIns="44450">
              <a:noAutofit/>
            </a:bodyPr>
            <a:lstStyle/>
            <a:p>
              <a:pPr algn="ctr"/>
              <a:r>
                <a:rPr lang="en-US" sz="2000" dirty="0">
                  <a:solidFill>
                    <a:schemeClr val="accent6"/>
                  </a:solidFill>
                </a:rPr>
                <a:t>On-Chip Components</a:t>
              </a:r>
            </a:p>
          </p:txBody>
        </p:sp>
      </p:grpSp>
      <p:grpSp>
        <p:nvGrpSpPr>
          <p:cNvPr id="38" name="Group 37"/>
          <p:cNvGrpSpPr/>
          <p:nvPr/>
        </p:nvGrpSpPr>
        <p:grpSpPr>
          <a:xfrm>
            <a:off x="1005839" y="1783080"/>
            <a:ext cx="7752748" cy="2432050"/>
            <a:chOff x="1005839" y="1240192"/>
            <a:chExt cx="7752748" cy="2432050"/>
          </a:xfrm>
        </p:grpSpPr>
        <p:sp>
          <p:nvSpPr>
            <p:cNvPr id="1487875" name="Rectangle 3" descr="10%"/>
            <p:cNvSpPr>
              <a:spLocks noChangeArrowheads="1"/>
            </p:cNvSpPr>
            <p:nvPr/>
          </p:nvSpPr>
          <p:spPr bwMode="auto">
            <a:xfrm>
              <a:off x="4530764" y="2306992"/>
              <a:ext cx="884859" cy="1197764"/>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lIns="90488" tIns="44450" rIns="90488" bIns="44450">
              <a:spAutoFit/>
            </a:bodyPr>
            <a:lstStyle/>
            <a:p>
              <a:pPr algn="ctr"/>
              <a:r>
                <a:rPr lang="en-US" dirty="0">
                  <a:solidFill>
                    <a:srgbClr val="000000"/>
                  </a:solidFill>
                </a:rPr>
                <a:t>Second</a:t>
              </a:r>
            </a:p>
            <a:p>
              <a:pPr algn="ctr"/>
              <a:r>
                <a:rPr lang="en-US" dirty="0">
                  <a:solidFill>
                    <a:srgbClr val="000000"/>
                  </a:solidFill>
                </a:rPr>
                <a:t>Level</a:t>
              </a:r>
            </a:p>
            <a:p>
              <a:pPr algn="ctr"/>
              <a:r>
                <a:rPr lang="en-US" dirty="0">
                  <a:solidFill>
                    <a:srgbClr val="000000"/>
                  </a:solidFill>
                </a:rPr>
                <a:t>Cache</a:t>
              </a:r>
            </a:p>
            <a:p>
              <a:pPr algn="ctr"/>
              <a:r>
                <a:rPr lang="en-US" dirty="0">
                  <a:solidFill>
                    <a:srgbClr val="000000"/>
                  </a:solidFill>
                </a:rPr>
                <a:t>(SRAM)</a:t>
              </a:r>
            </a:p>
          </p:txBody>
        </p:sp>
        <p:sp>
          <p:nvSpPr>
            <p:cNvPr id="1487878" name="Rectangle 6"/>
            <p:cNvSpPr>
              <a:spLocks noChangeArrowheads="1"/>
            </p:cNvSpPr>
            <p:nvPr/>
          </p:nvSpPr>
          <p:spPr bwMode="auto">
            <a:xfrm>
              <a:off x="1005839" y="1773592"/>
              <a:ext cx="2743200" cy="242888"/>
            </a:xfrm>
            <a:prstGeom prst="rect">
              <a:avLst/>
            </a:prstGeom>
            <a:noFill/>
            <a:ln w="25400">
              <a:solidFill>
                <a:schemeClr val="tx1"/>
              </a:solidFill>
              <a:miter lim="800000"/>
              <a:headEnd/>
              <a:tailEnd/>
            </a:ln>
            <a:effectLst/>
          </p:spPr>
          <p:txBody>
            <a:bodyPr wrap="none" anchor="ctr"/>
            <a:lstStyle/>
            <a:p>
              <a:pPr algn="ctr"/>
              <a:r>
                <a:rPr lang="en-US" sz="2000" dirty="0" smtClean="0"/>
                <a:t>Control</a:t>
              </a:r>
              <a:endParaRPr lang="en-US" sz="2000" dirty="0"/>
            </a:p>
          </p:txBody>
        </p:sp>
        <p:sp>
          <p:nvSpPr>
            <p:cNvPr id="1487880" name="Rectangle 8"/>
            <p:cNvSpPr>
              <a:spLocks noChangeArrowheads="1"/>
            </p:cNvSpPr>
            <p:nvPr/>
          </p:nvSpPr>
          <p:spPr bwMode="auto">
            <a:xfrm>
              <a:off x="1005840" y="2230792"/>
              <a:ext cx="1371600" cy="1347788"/>
            </a:xfrm>
            <a:prstGeom prst="rect">
              <a:avLst/>
            </a:prstGeom>
            <a:noFill/>
            <a:ln w="25400">
              <a:solidFill>
                <a:schemeClr val="tx1"/>
              </a:solidFill>
              <a:miter lim="800000"/>
              <a:headEnd/>
              <a:tailEnd/>
            </a:ln>
            <a:effectLst/>
          </p:spPr>
          <p:txBody>
            <a:bodyPr wrap="none" anchor="ctr"/>
            <a:lstStyle/>
            <a:p>
              <a:endParaRPr lang="en-US"/>
            </a:p>
          </p:txBody>
        </p:sp>
        <p:sp>
          <p:nvSpPr>
            <p:cNvPr id="1487881" name="Rectangle 9"/>
            <p:cNvSpPr>
              <a:spLocks noChangeArrowheads="1"/>
            </p:cNvSpPr>
            <p:nvPr/>
          </p:nvSpPr>
          <p:spPr bwMode="auto">
            <a:xfrm>
              <a:off x="1005840" y="2222325"/>
              <a:ext cx="1371600" cy="335989"/>
            </a:xfrm>
            <a:prstGeom prst="rect">
              <a:avLst/>
            </a:prstGeom>
            <a:noFill/>
            <a:ln w="12700">
              <a:noFill/>
              <a:miter lim="800000"/>
              <a:headEnd/>
              <a:tailEnd/>
            </a:ln>
            <a:effectLst/>
          </p:spPr>
          <p:txBody>
            <a:bodyPr wrap="none" lIns="90488" tIns="44450" rIns="90488" bIns="44450">
              <a:noAutofit/>
            </a:bodyPr>
            <a:lstStyle/>
            <a:p>
              <a:pPr algn="ctr"/>
              <a:r>
                <a:rPr lang="en-US" sz="2000" dirty="0" err="1">
                  <a:solidFill>
                    <a:schemeClr val="tx1"/>
                  </a:solidFill>
                </a:rPr>
                <a:t>Datapath</a:t>
              </a:r>
              <a:endParaRPr lang="en-US" sz="2000" dirty="0">
                <a:solidFill>
                  <a:schemeClr val="tx1"/>
                </a:solidFill>
              </a:endParaRPr>
            </a:p>
          </p:txBody>
        </p:sp>
        <p:sp>
          <p:nvSpPr>
            <p:cNvPr id="1487882" name="Rectangle 10"/>
            <p:cNvSpPr>
              <a:spLocks noChangeArrowheads="1"/>
            </p:cNvSpPr>
            <p:nvPr/>
          </p:nvSpPr>
          <p:spPr bwMode="auto">
            <a:xfrm>
              <a:off x="7640987" y="1240192"/>
              <a:ext cx="1117600" cy="2432050"/>
            </a:xfrm>
            <a:prstGeom prst="rect">
              <a:avLst/>
            </a:prstGeom>
            <a:noFill/>
            <a:ln w="25400">
              <a:solidFill>
                <a:schemeClr val="tx1"/>
              </a:solidFill>
              <a:miter lim="800000"/>
              <a:headEnd/>
              <a:tailEnd/>
            </a:ln>
            <a:effectLst/>
          </p:spPr>
          <p:txBody>
            <a:bodyPr wrap="none" anchor="ctr"/>
            <a:lstStyle/>
            <a:p>
              <a:pPr algn="ctr"/>
              <a:r>
                <a:rPr lang="en-US" dirty="0" smtClean="0"/>
                <a:t>Secondary</a:t>
              </a:r>
            </a:p>
            <a:p>
              <a:pPr algn="ctr"/>
              <a:r>
                <a:rPr lang="en-US" dirty="0" smtClean="0"/>
                <a:t>Memory</a:t>
              </a:r>
            </a:p>
            <a:p>
              <a:pPr algn="ctr"/>
              <a:r>
                <a:rPr lang="en-US" dirty="0" smtClean="0"/>
                <a:t>(Disk</a:t>
              </a:r>
            </a:p>
            <a:p>
              <a:pPr algn="ctr"/>
              <a:r>
                <a:rPr lang="en-US" dirty="0" smtClean="0"/>
                <a:t>or Flash)</a:t>
              </a:r>
              <a:endParaRPr lang="en-US" dirty="0"/>
            </a:p>
          </p:txBody>
        </p:sp>
        <p:sp>
          <p:nvSpPr>
            <p:cNvPr id="1487886" name="Line 14"/>
            <p:cNvSpPr>
              <a:spLocks noChangeShapeType="1"/>
            </p:cNvSpPr>
            <p:nvPr/>
          </p:nvSpPr>
          <p:spPr bwMode="auto">
            <a:xfrm flipV="1">
              <a:off x="2302933" y="1241777"/>
              <a:ext cx="5339645" cy="1591732"/>
            </a:xfrm>
            <a:prstGeom prst="line">
              <a:avLst/>
            </a:prstGeom>
            <a:noFill/>
            <a:ln w="28575">
              <a:solidFill>
                <a:schemeClr val="tx1"/>
              </a:solidFill>
              <a:prstDash val="dashDot"/>
              <a:round/>
              <a:headEnd/>
              <a:tailEnd/>
            </a:ln>
            <a:effectLst/>
          </p:spPr>
          <p:txBody>
            <a:bodyPr wrap="none" anchor="ctr"/>
            <a:lstStyle/>
            <a:p>
              <a:endParaRPr lang="en-US"/>
            </a:p>
          </p:txBody>
        </p:sp>
        <p:sp>
          <p:nvSpPr>
            <p:cNvPr id="1487887" name="Line 15"/>
            <p:cNvSpPr>
              <a:spLocks noChangeShapeType="1"/>
            </p:cNvSpPr>
            <p:nvPr/>
          </p:nvSpPr>
          <p:spPr bwMode="auto">
            <a:xfrm>
              <a:off x="2302933" y="3522134"/>
              <a:ext cx="5339645" cy="146756"/>
            </a:xfrm>
            <a:prstGeom prst="line">
              <a:avLst/>
            </a:prstGeom>
            <a:noFill/>
            <a:ln w="28575">
              <a:solidFill>
                <a:schemeClr val="tx1"/>
              </a:solidFill>
              <a:prstDash val="dashDot"/>
              <a:round/>
              <a:headEnd/>
              <a:tailEnd/>
            </a:ln>
            <a:effectLst/>
          </p:spPr>
          <p:txBody>
            <a:bodyPr wrap="none" anchor="ctr"/>
            <a:lstStyle/>
            <a:p>
              <a:endParaRPr lang="en-US"/>
            </a:p>
          </p:txBody>
        </p:sp>
        <p:sp>
          <p:nvSpPr>
            <p:cNvPr id="1487888" name="Rectangle 16"/>
            <p:cNvSpPr>
              <a:spLocks noChangeArrowheads="1"/>
            </p:cNvSpPr>
            <p:nvPr/>
          </p:nvSpPr>
          <p:spPr bwMode="auto">
            <a:xfrm>
              <a:off x="1952975" y="2830867"/>
              <a:ext cx="355600" cy="693738"/>
            </a:xfrm>
            <a:prstGeom prst="rect">
              <a:avLst/>
            </a:prstGeom>
            <a:noFill/>
            <a:ln w="25400">
              <a:solidFill>
                <a:schemeClr val="tx1"/>
              </a:solidFill>
              <a:miter lim="800000"/>
              <a:headEnd/>
              <a:tailEnd/>
            </a:ln>
            <a:effectLst/>
          </p:spPr>
          <p:txBody>
            <a:bodyPr vert="vert" wrap="none" lIns="0" tIns="0" rIns="0" bIns="0" anchor="ctr"/>
            <a:lstStyle/>
            <a:p>
              <a:r>
                <a:rPr lang="en-US" dirty="0" err="1" smtClean="0"/>
                <a:t>RegFile</a:t>
              </a:r>
              <a:endParaRPr lang="en-US" dirty="0"/>
            </a:p>
          </p:txBody>
        </p:sp>
        <p:sp>
          <p:nvSpPr>
            <p:cNvPr id="1487891" name="Rectangle 19" descr="10%"/>
            <p:cNvSpPr>
              <a:spLocks noChangeArrowheads="1"/>
            </p:cNvSpPr>
            <p:nvPr/>
          </p:nvSpPr>
          <p:spPr bwMode="auto">
            <a:xfrm>
              <a:off x="6040787" y="2154592"/>
              <a:ext cx="1041400" cy="1350963"/>
            </a:xfrm>
            <a:prstGeom prst="rect">
              <a:avLst/>
            </a:prstGeom>
            <a:noFill/>
            <a:ln w="25400">
              <a:solidFill>
                <a:schemeClr val="tx1"/>
              </a:solidFill>
              <a:miter lim="800000"/>
              <a:headEnd/>
              <a:tailEnd/>
            </a:ln>
            <a:effectLst/>
          </p:spPr>
          <p:txBody>
            <a:bodyPr wrap="none" anchor="ctr"/>
            <a:lstStyle/>
            <a:p>
              <a:pPr algn="ctr"/>
              <a:r>
                <a:rPr lang="en-US" dirty="0" smtClean="0"/>
                <a:t>Main </a:t>
              </a:r>
            </a:p>
            <a:p>
              <a:pPr algn="ctr"/>
              <a:r>
                <a:rPr lang="en-US" dirty="0" smtClean="0"/>
                <a:t>Memory </a:t>
              </a:r>
            </a:p>
            <a:p>
              <a:pPr algn="ctr"/>
              <a:r>
                <a:rPr lang="en-US" dirty="0" smtClean="0"/>
                <a:t>(DRAM)</a:t>
              </a:r>
              <a:endParaRPr lang="en-US" dirty="0"/>
            </a:p>
          </p:txBody>
        </p:sp>
        <p:sp>
          <p:nvSpPr>
            <p:cNvPr id="1487893" name="Rectangle 21"/>
            <p:cNvSpPr>
              <a:spLocks noChangeArrowheads="1"/>
            </p:cNvSpPr>
            <p:nvPr/>
          </p:nvSpPr>
          <p:spPr bwMode="auto">
            <a:xfrm rot="5400000">
              <a:off x="3200400" y="3017520"/>
              <a:ext cx="640080" cy="54864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0" tIns="18288" rIns="0" bIns="0">
              <a:noAutofit/>
            </a:bodyPr>
            <a:lstStyle/>
            <a:p>
              <a:pPr algn="ctr"/>
              <a:r>
                <a:rPr lang="en-US" sz="1600" dirty="0">
                  <a:solidFill>
                    <a:srgbClr val="000000"/>
                  </a:solidFill>
                </a:rPr>
                <a:t>Data</a:t>
              </a:r>
            </a:p>
            <a:p>
              <a:pPr algn="ctr"/>
              <a:r>
                <a:rPr lang="en-US" sz="1600" dirty="0">
                  <a:solidFill>
                    <a:srgbClr val="000000"/>
                  </a:solidFill>
                </a:rPr>
                <a:t>Cache</a:t>
              </a:r>
            </a:p>
          </p:txBody>
        </p:sp>
        <p:sp>
          <p:nvSpPr>
            <p:cNvPr id="1487895" name="Rectangle 23"/>
            <p:cNvSpPr>
              <a:spLocks noChangeArrowheads="1"/>
            </p:cNvSpPr>
            <p:nvPr/>
          </p:nvSpPr>
          <p:spPr bwMode="auto">
            <a:xfrm rot="5400000">
              <a:off x="3200400" y="2377440"/>
              <a:ext cx="640080" cy="5486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0" tIns="18288" rIns="0" bIns="0">
              <a:noAutofit/>
            </a:bodyPr>
            <a:lstStyle/>
            <a:p>
              <a:pPr algn="ctr"/>
              <a:r>
                <a:rPr lang="en-US" sz="1600" dirty="0" err="1">
                  <a:solidFill>
                    <a:srgbClr val="000000"/>
                  </a:solidFill>
                </a:rPr>
                <a:t>Instr</a:t>
              </a:r>
              <a:endParaRPr lang="en-US" sz="1600" dirty="0">
                <a:solidFill>
                  <a:srgbClr val="000000"/>
                </a:solidFill>
              </a:endParaRPr>
            </a:p>
            <a:p>
              <a:pPr algn="ctr"/>
              <a:r>
                <a:rPr lang="en-US" sz="1600" dirty="0">
                  <a:solidFill>
                    <a:srgbClr val="000000"/>
                  </a:solidFill>
                </a:rPr>
                <a:t>Cache</a:t>
              </a:r>
            </a:p>
          </p:txBody>
        </p:sp>
      </p:grpSp>
      <p:grpSp>
        <p:nvGrpSpPr>
          <p:cNvPr id="41" name="Group 40"/>
          <p:cNvGrpSpPr/>
          <p:nvPr/>
        </p:nvGrpSpPr>
        <p:grpSpPr>
          <a:xfrm>
            <a:off x="91440" y="5577840"/>
            <a:ext cx="8961120" cy="365228"/>
            <a:chOff x="91440" y="5394960"/>
            <a:chExt cx="8961120" cy="365228"/>
          </a:xfrm>
        </p:grpSpPr>
        <p:sp>
          <p:nvSpPr>
            <p:cNvPr id="1487903" name="Rectangle 31"/>
            <p:cNvSpPr>
              <a:spLocks noChangeArrowheads="1"/>
            </p:cNvSpPr>
            <p:nvPr/>
          </p:nvSpPr>
          <p:spPr bwMode="auto">
            <a:xfrm>
              <a:off x="91440" y="5394960"/>
              <a:ext cx="8961120" cy="365228"/>
            </a:xfrm>
            <a:prstGeom prst="rect">
              <a:avLst/>
            </a:prstGeom>
            <a:noFill/>
            <a:ln w="12700">
              <a:noFill/>
              <a:miter lim="800000"/>
              <a:headEnd/>
              <a:tailEnd/>
            </a:ln>
            <a:effectLst/>
          </p:spPr>
          <p:txBody>
            <a:bodyPr wrap="square" lIns="63500" tIns="25400" rIns="63500" bIns="25400">
              <a:spAutoFit/>
            </a:bodyPr>
            <a:lstStyle/>
            <a:p>
              <a:pPr>
                <a:lnSpc>
                  <a:spcPct val="85000"/>
                </a:lnSpc>
              </a:pPr>
              <a:r>
                <a:rPr lang="en-US" sz="2400" b="1" dirty="0" smtClean="0">
                  <a:solidFill>
                    <a:schemeClr val="tx1"/>
                  </a:solidFill>
                </a:rPr>
                <a:t>Cost/bit:	   </a:t>
              </a:r>
              <a:r>
                <a:rPr lang="en-US" sz="2400" dirty="0" smtClean="0">
                  <a:solidFill>
                    <a:schemeClr val="tx1"/>
                  </a:solidFill>
                </a:rPr>
                <a:t>highest											     lowest</a:t>
              </a:r>
              <a:endParaRPr lang="en-US" sz="2400" dirty="0">
                <a:solidFill>
                  <a:schemeClr val="tx1"/>
                </a:solidFill>
              </a:endParaRPr>
            </a:p>
          </p:txBody>
        </p:sp>
        <p:cxnSp>
          <p:nvCxnSpPr>
            <p:cNvPr id="29" name="Straight Arrow Connector 28"/>
            <p:cNvCxnSpPr/>
            <p:nvPr/>
          </p:nvCxnSpPr>
          <p:spPr>
            <a:xfrm>
              <a:off x="2739264" y="5577840"/>
              <a:ext cx="4937760" cy="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grpSp>
      <p:grpSp>
        <p:nvGrpSpPr>
          <p:cNvPr id="43" name="Group 42"/>
          <p:cNvGrpSpPr/>
          <p:nvPr/>
        </p:nvGrpSpPr>
        <p:grpSpPr>
          <a:xfrm>
            <a:off x="91440" y="4480560"/>
            <a:ext cx="8961120" cy="548640"/>
            <a:chOff x="91440" y="4297680"/>
            <a:chExt cx="8961120" cy="548640"/>
          </a:xfrm>
        </p:grpSpPr>
        <p:sp>
          <p:nvSpPr>
            <p:cNvPr id="1487901" name="Rectangle 29"/>
            <p:cNvSpPr>
              <a:spLocks noChangeArrowheads="1"/>
            </p:cNvSpPr>
            <p:nvPr/>
          </p:nvSpPr>
          <p:spPr bwMode="auto">
            <a:xfrm>
              <a:off x="91440" y="4297680"/>
              <a:ext cx="8961120" cy="365228"/>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sz="2400" b="1" dirty="0" smtClean="0">
                  <a:solidFill>
                    <a:schemeClr val="tx1"/>
                  </a:solidFill>
                </a:rPr>
                <a:t>Speed:			</a:t>
              </a:r>
              <a:r>
                <a:rPr lang="en-US" sz="2400" dirty="0" smtClean="0">
                  <a:solidFill>
                    <a:schemeClr val="tx1"/>
                  </a:solidFill>
                  <a:cs typeface="Arial" charset="0"/>
                </a:rPr>
                <a:t>½</a:t>
              </a:r>
              <a:r>
                <a:rPr lang="en-US" sz="2400" dirty="0" smtClean="0">
                  <a:solidFill>
                    <a:schemeClr val="tx1"/>
                  </a:solidFill>
                </a:rPr>
                <a:t>’s		       1’s			10’s		</a:t>
              </a:r>
              <a:r>
                <a:rPr lang="en-US" sz="2400" dirty="0" smtClean="0"/>
                <a:t>  </a:t>
              </a:r>
              <a:r>
                <a:rPr lang="en-US" sz="2400" dirty="0" smtClean="0">
                  <a:solidFill>
                    <a:schemeClr val="tx1"/>
                  </a:solidFill>
                </a:rPr>
                <a:t>100’s		 1,000,000’s</a:t>
              </a:r>
              <a:endParaRPr lang="en-US" sz="2400" dirty="0">
                <a:solidFill>
                  <a:schemeClr val="tx1"/>
                </a:solidFill>
              </a:endParaRPr>
            </a:p>
          </p:txBody>
        </p:sp>
        <p:sp>
          <p:nvSpPr>
            <p:cNvPr id="39" name="TextBox 38"/>
            <p:cNvSpPr txBox="1"/>
            <p:nvPr/>
          </p:nvSpPr>
          <p:spPr>
            <a:xfrm>
              <a:off x="91440" y="4480560"/>
              <a:ext cx="1004711" cy="365760"/>
            </a:xfrm>
            <a:prstGeom prst="rect">
              <a:avLst/>
            </a:prstGeom>
            <a:noFill/>
          </p:spPr>
          <p:txBody>
            <a:bodyPr wrap="square" rtlCol="0">
              <a:spAutoFit/>
            </a:bodyPr>
            <a:lstStyle/>
            <a:p>
              <a:r>
                <a:rPr lang="en-US" dirty="0" smtClean="0"/>
                <a:t>(cycles)</a:t>
              </a:r>
              <a:endParaRPr lang="en-US" dirty="0"/>
            </a:p>
          </p:txBody>
        </p:sp>
      </p:grpSp>
      <p:grpSp>
        <p:nvGrpSpPr>
          <p:cNvPr id="42" name="Group 41"/>
          <p:cNvGrpSpPr/>
          <p:nvPr/>
        </p:nvGrpSpPr>
        <p:grpSpPr>
          <a:xfrm>
            <a:off x="91439" y="5029200"/>
            <a:ext cx="8961120" cy="548640"/>
            <a:chOff x="91439" y="4846320"/>
            <a:chExt cx="8961120" cy="548640"/>
          </a:xfrm>
        </p:grpSpPr>
        <p:sp>
          <p:nvSpPr>
            <p:cNvPr id="1487902" name="Rectangle 30"/>
            <p:cNvSpPr>
              <a:spLocks noChangeArrowheads="1"/>
            </p:cNvSpPr>
            <p:nvPr/>
          </p:nvSpPr>
          <p:spPr bwMode="auto">
            <a:xfrm>
              <a:off x="91439" y="4846320"/>
              <a:ext cx="8961120" cy="365228"/>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sz="2400" b="1" dirty="0" smtClean="0">
                  <a:solidFill>
                    <a:schemeClr val="tx1"/>
                  </a:solidFill>
                </a:rPr>
                <a:t>Size:		     </a:t>
              </a:r>
              <a:r>
                <a:rPr lang="en-US" sz="2400" dirty="0" smtClean="0">
                  <a:solidFill>
                    <a:schemeClr val="tx1"/>
                  </a:solidFill>
                </a:rPr>
                <a:t>100’s	     10K’s		</a:t>
              </a:r>
              <a:r>
                <a:rPr lang="en-US" sz="2400" dirty="0" smtClean="0"/>
                <a:t> </a:t>
              </a:r>
              <a:r>
                <a:rPr lang="en-US" sz="2400" dirty="0" smtClean="0">
                  <a:solidFill>
                    <a:schemeClr val="tx1"/>
                  </a:solidFill>
                </a:rPr>
                <a:t>M’s		     G’s			  T’s</a:t>
              </a:r>
              <a:endParaRPr lang="en-US" sz="2400" dirty="0">
                <a:solidFill>
                  <a:schemeClr val="tx1"/>
                </a:solidFill>
              </a:endParaRPr>
            </a:p>
          </p:txBody>
        </p:sp>
        <p:sp>
          <p:nvSpPr>
            <p:cNvPr id="40" name="TextBox 39"/>
            <p:cNvSpPr txBox="1"/>
            <p:nvPr/>
          </p:nvSpPr>
          <p:spPr>
            <a:xfrm>
              <a:off x="91440" y="5029200"/>
              <a:ext cx="1004711" cy="365760"/>
            </a:xfrm>
            <a:prstGeom prst="rect">
              <a:avLst/>
            </a:prstGeom>
            <a:noFill/>
          </p:spPr>
          <p:txBody>
            <a:bodyPr wrap="square" rtlCol="0">
              <a:spAutoFit/>
            </a:bodyPr>
            <a:lstStyle/>
            <a:p>
              <a:r>
                <a:rPr lang="en-US" dirty="0" smtClean="0"/>
                <a:t>(bytes)</a:t>
              </a:r>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Review So Far</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sz="3600" b="1" dirty="0" smtClean="0"/>
              <a:t>Goal:</a:t>
            </a:r>
            <a:r>
              <a:rPr lang="en-US" sz="3600" dirty="0" smtClean="0"/>
              <a:t>  present the programmer with ≈ as much memory as the </a:t>
            </a:r>
            <a:r>
              <a:rPr lang="en-US" sz="3600" i="1" dirty="0" smtClean="0">
                <a:solidFill>
                  <a:schemeClr val="accent6"/>
                </a:solidFill>
              </a:rPr>
              <a:t>largest</a:t>
            </a:r>
            <a:r>
              <a:rPr lang="en-US" sz="3600" i="1" dirty="0" smtClean="0">
                <a:solidFill>
                  <a:srgbClr val="0000FF"/>
                </a:solidFill>
              </a:rPr>
              <a:t> </a:t>
            </a:r>
            <a:r>
              <a:rPr lang="en-US" sz="3600" dirty="0" smtClean="0"/>
              <a:t>memory at ≈ the speed of the </a:t>
            </a:r>
            <a:r>
              <a:rPr lang="en-US" sz="3600" i="1" dirty="0" smtClean="0">
                <a:solidFill>
                  <a:schemeClr val="accent6"/>
                </a:solidFill>
              </a:rPr>
              <a:t>fastest</a:t>
            </a:r>
            <a:r>
              <a:rPr lang="en-US" sz="3600" dirty="0" smtClean="0"/>
              <a:t> memory</a:t>
            </a:r>
          </a:p>
          <a:p>
            <a:r>
              <a:rPr lang="en-US" sz="3600" b="1" dirty="0" smtClean="0"/>
              <a:t>Approach: </a:t>
            </a:r>
            <a:r>
              <a:rPr lang="en-US" sz="3600" dirty="0" smtClean="0"/>
              <a:t> Memory Hierarchy</a:t>
            </a:r>
          </a:p>
          <a:p>
            <a:pPr lvl="1"/>
            <a:r>
              <a:rPr lang="en-US" sz="3200" dirty="0" smtClean="0"/>
              <a:t>Successively higher levels contain </a:t>
            </a:r>
            <a:br>
              <a:rPr lang="en-US" sz="3200" dirty="0" smtClean="0"/>
            </a:br>
            <a:r>
              <a:rPr lang="en-US" sz="3200" dirty="0" smtClean="0"/>
              <a:t>“most used” data from lower levels</a:t>
            </a:r>
          </a:p>
          <a:p>
            <a:pPr lvl="1"/>
            <a:r>
              <a:rPr lang="en-US" sz="3200" dirty="0" smtClean="0"/>
              <a:t>Exploits </a:t>
            </a:r>
            <a:r>
              <a:rPr lang="en-US" sz="3200" i="1" dirty="0" smtClean="0">
                <a:solidFill>
                  <a:schemeClr val="accent6"/>
                </a:solidFill>
              </a:rPr>
              <a:t>temporal and spatial locality</a:t>
            </a:r>
          </a:p>
          <a:p>
            <a:pPr lvl="1"/>
            <a:r>
              <a:rPr lang="en-US" sz="3200" dirty="0" smtClean="0">
                <a:solidFill>
                  <a:srgbClr val="000000"/>
                </a:solidFill>
              </a:rPr>
              <a:t>We will start by studying caches</a:t>
            </a:r>
          </a:p>
        </p:txBody>
      </p:sp>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solidFill>
                  <a:schemeClr val="bg1">
                    <a:lumMod val="65000"/>
                  </a:schemeClr>
                </a:solidFill>
              </a:rPr>
              <a:t>Memory Hierarchy Overview</a:t>
            </a:r>
          </a:p>
          <a:p>
            <a:r>
              <a:rPr lang="en-US" dirty="0" err="1" smtClean="0">
                <a:solidFill>
                  <a:srgbClr val="FF0000"/>
                </a:solidFill>
              </a:rPr>
              <a:t>Administrivia</a:t>
            </a:r>
            <a:endParaRPr lang="en-US" dirty="0" smtClean="0">
              <a:solidFill>
                <a:srgbClr val="FF0000"/>
              </a:solidFill>
            </a:endParaRPr>
          </a:p>
          <a:p>
            <a:r>
              <a:rPr lang="en-US" dirty="0" smtClean="0"/>
              <a:t>Direct-Mapped Caches</a:t>
            </a:r>
          </a:p>
          <a:p>
            <a:r>
              <a:rPr lang="en-US" dirty="0" smtClean="0"/>
              <a:t>Direct-Mapped Cache Example</a:t>
            </a:r>
          </a:p>
          <a:p>
            <a:r>
              <a:rPr lang="en-US" dirty="0" smtClean="0"/>
              <a:t>Cache Reads and Writes</a:t>
            </a:r>
          </a:p>
        </p:txBody>
      </p:sp>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rPr>
              <a:t>Administrivia</a:t>
            </a:r>
            <a:endParaRPr lang="en-US" dirty="0">
              <a:solidFill>
                <a:schemeClr val="accent1"/>
              </a:solidFill>
            </a:endParaRPr>
          </a:p>
        </p:txBody>
      </p:sp>
      <p:sp>
        <p:nvSpPr>
          <p:cNvPr id="3" name="Content Placeholder 2"/>
          <p:cNvSpPr>
            <a:spLocks noGrp="1"/>
          </p:cNvSpPr>
          <p:nvPr>
            <p:ph idx="1"/>
          </p:nvPr>
        </p:nvSpPr>
        <p:spPr>
          <a:xfrm>
            <a:off x="457200" y="1348289"/>
            <a:ext cx="8229600" cy="4937760"/>
          </a:xfrm>
        </p:spPr>
        <p:txBody>
          <a:bodyPr>
            <a:normAutofit/>
          </a:bodyPr>
          <a:lstStyle/>
          <a:p>
            <a:r>
              <a:rPr lang="en-US" dirty="0" smtClean="0"/>
              <a:t>Midterm</a:t>
            </a:r>
          </a:p>
          <a:p>
            <a:pPr lvl="1"/>
            <a:r>
              <a:rPr lang="en-US" dirty="0" smtClean="0"/>
              <a:t>Friday 7/13, 9am-12pm, 245 Li </a:t>
            </a:r>
            <a:r>
              <a:rPr lang="en-US" dirty="0" err="1" smtClean="0"/>
              <a:t>Ka</a:t>
            </a:r>
            <a:r>
              <a:rPr lang="en-US" dirty="0" smtClean="0"/>
              <a:t> </a:t>
            </a:r>
            <a:r>
              <a:rPr lang="en-US" dirty="0" err="1" smtClean="0"/>
              <a:t>Shing</a:t>
            </a:r>
            <a:endParaRPr lang="en-US" dirty="0" smtClean="0"/>
          </a:p>
          <a:p>
            <a:pPr lvl="1"/>
            <a:r>
              <a:rPr lang="en-US" dirty="0" smtClean="0"/>
              <a:t>How to study:</a:t>
            </a:r>
          </a:p>
          <a:p>
            <a:pPr lvl="2"/>
            <a:r>
              <a:rPr lang="en-US" dirty="0" smtClean="0"/>
              <a:t>Studying in groups can help</a:t>
            </a:r>
          </a:p>
          <a:p>
            <a:pPr lvl="2"/>
            <a:r>
              <a:rPr lang="en-US" dirty="0" smtClean="0"/>
              <a:t>Take old exams for practice</a:t>
            </a:r>
          </a:p>
          <a:p>
            <a:pPr lvl="2"/>
            <a:r>
              <a:rPr lang="en-US" dirty="0" smtClean="0"/>
              <a:t>Look at lectures, section notes, projects, hw, labs, etc.</a:t>
            </a:r>
          </a:p>
          <a:p>
            <a:pPr lvl="1"/>
            <a:r>
              <a:rPr lang="en-US" dirty="0" smtClean="0"/>
              <a:t>Will cover material through caches</a:t>
            </a:r>
          </a:p>
          <a:p>
            <a:r>
              <a:rPr lang="en-US" dirty="0" smtClean="0"/>
              <a:t>Project 1 due Sunday</a:t>
            </a:r>
          </a:p>
          <a:p>
            <a:pPr lvl="1"/>
            <a:r>
              <a:rPr lang="en-US" dirty="0" smtClean="0"/>
              <a:t>Brandon extra OHs Sat, 3-5pm in lab</a:t>
            </a:r>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Review of Last Lecture</a:t>
            </a:r>
            <a:endParaRPr lang="en-US" dirty="0">
              <a:solidFill>
                <a:schemeClr val="accent1"/>
              </a:solidFill>
            </a:endParaRPr>
          </a:p>
        </p:txBody>
      </p:sp>
      <p:sp>
        <p:nvSpPr>
          <p:cNvPr id="3" name="Content Placeholder 2"/>
          <p:cNvSpPr>
            <a:spLocks noGrp="1"/>
          </p:cNvSpPr>
          <p:nvPr>
            <p:ph idx="1"/>
          </p:nvPr>
        </p:nvSpPr>
        <p:spPr>
          <a:xfrm>
            <a:off x="457199" y="1460500"/>
            <a:ext cx="8420101" cy="5041900"/>
          </a:xfrm>
        </p:spPr>
        <p:txBody>
          <a:bodyPr>
            <a:normAutofit/>
          </a:bodyPr>
          <a:lstStyle/>
          <a:p>
            <a:r>
              <a:rPr lang="en-US" dirty="0" smtClean="0"/>
              <a:t>Floating point (single and double precision) approximates real numbers</a:t>
            </a:r>
          </a:p>
          <a:p>
            <a:pPr lvl="1"/>
            <a:r>
              <a:rPr lang="en-US" dirty="0" smtClean="0"/>
              <a:t>Exponent field uses </a:t>
            </a:r>
            <a:r>
              <a:rPr lang="en-US" i="1" dirty="0" smtClean="0"/>
              <a:t>biased notation</a:t>
            </a:r>
          </a:p>
          <a:p>
            <a:pPr lvl="1"/>
            <a:r>
              <a:rPr lang="en-US" dirty="0" smtClean="0"/>
              <a:t>Special cases: 0, ±∞, </a:t>
            </a:r>
            <a:r>
              <a:rPr lang="en-US" dirty="0" err="1" smtClean="0"/>
              <a:t>NaN</a:t>
            </a:r>
            <a:r>
              <a:rPr lang="en-US" dirty="0" smtClean="0"/>
              <a:t>, </a:t>
            </a:r>
            <a:r>
              <a:rPr lang="en-US" dirty="0" err="1" smtClean="0"/>
              <a:t>denorm</a:t>
            </a:r>
            <a:endParaRPr lang="en-US" dirty="0" smtClean="0"/>
          </a:p>
          <a:p>
            <a:pPr lvl="1"/>
            <a:r>
              <a:rPr lang="en-US" dirty="0" smtClean="0"/>
              <a:t>MIPS has special instructions and registers</a:t>
            </a:r>
          </a:p>
          <a:p>
            <a:pPr>
              <a:spcBef>
                <a:spcPts val="1800"/>
              </a:spcBef>
            </a:pPr>
            <a:r>
              <a:rPr lang="en-US" dirty="0" smtClean="0"/>
              <a:t>Performance measured in </a:t>
            </a:r>
            <a:r>
              <a:rPr lang="en-US" i="1" dirty="0" smtClean="0"/>
              <a:t>latency</a:t>
            </a:r>
            <a:r>
              <a:rPr lang="en-US" dirty="0" smtClean="0"/>
              <a:t> or </a:t>
            </a:r>
            <a:r>
              <a:rPr lang="en-US" i="1" dirty="0" smtClean="0"/>
              <a:t>bandwidth</a:t>
            </a:r>
          </a:p>
          <a:p>
            <a:r>
              <a:rPr lang="en-US" dirty="0" smtClean="0"/>
              <a:t>Latency measurement:</a:t>
            </a:r>
          </a:p>
          <a:p>
            <a:pPr lvl="1"/>
            <a:r>
              <a:rPr lang="en-US" dirty="0" smtClean="0"/>
              <a:t> </a:t>
            </a:r>
          </a:p>
          <a:p>
            <a:pPr lvl="1"/>
            <a:r>
              <a:rPr lang="en-US" dirty="0" smtClean="0"/>
              <a:t>Affected by different components of the computer</a:t>
            </a: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a:t>
            </a:fld>
            <a:endParaRPr lang="en-US"/>
          </a:p>
        </p:txBody>
      </p:sp>
      <p:grpSp>
        <p:nvGrpSpPr>
          <p:cNvPr id="9" name="Group 18"/>
          <p:cNvGrpSpPr/>
          <p:nvPr/>
        </p:nvGrpSpPr>
        <p:grpSpPr>
          <a:xfrm>
            <a:off x="1280160" y="5429798"/>
            <a:ext cx="7692390" cy="476250"/>
            <a:chOff x="457200" y="3200400"/>
            <a:chExt cx="7692390" cy="476250"/>
          </a:xfrm>
        </p:grpSpPr>
        <p:pic>
          <p:nvPicPr>
            <p:cNvPr id="2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 y="3200400"/>
              <a:ext cx="4133850" cy="476250"/>
            </a:xfrm>
            <a:prstGeom prst="rect">
              <a:avLst/>
            </a:prstGeom>
            <a:noFill/>
          </p:spPr>
        </p:pic>
        <p:pic>
          <p:nvPicPr>
            <p:cNvPr id="2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663440" y="3200400"/>
              <a:ext cx="3486150" cy="476250"/>
            </a:xfrm>
            <a:prstGeom prst="rect">
              <a:avLst/>
            </a:prstGeom>
            <a:noFill/>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solidFill>
                  <a:schemeClr val="bg1">
                    <a:lumMod val="65000"/>
                  </a:schemeClr>
                </a:solidFill>
              </a:rPr>
              <a:t>Memory Hierarchy Overview</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rgbClr val="FF0000"/>
                </a:solidFill>
              </a:rPr>
              <a:t>Direct-Mapped Caches</a:t>
            </a:r>
          </a:p>
          <a:p>
            <a:r>
              <a:rPr lang="en-US" dirty="0" smtClean="0"/>
              <a:t>Direct-Mapped Cache Example</a:t>
            </a:r>
          </a:p>
          <a:p>
            <a:r>
              <a:rPr lang="en-US" dirty="0" smtClean="0"/>
              <a:t>Cache Reads and Writes</a:t>
            </a:r>
          </a:p>
        </p:txBody>
      </p:sp>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Cache Management</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Library analogy:  organization is necessary!</a:t>
            </a:r>
          </a:p>
          <a:p>
            <a:pPr>
              <a:spcBef>
                <a:spcPts val="3000"/>
              </a:spcBef>
            </a:pPr>
            <a:r>
              <a:rPr lang="en-US" dirty="0" smtClean="0"/>
              <a:t>What is the overall organization of blocks we impose on our cache?</a:t>
            </a:r>
          </a:p>
          <a:p>
            <a:pPr lvl="1"/>
            <a:r>
              <a:rPr lang="en-US" dirty="0" smtClean="0"/>
              <a:t>Where do we put a block of data from memory?</a:t>
            </a:r>
          </a:p>
          <a:p>
            <a:pPr lvl="1"/>
            <a:r>
              <a:rPr lang="en-US" dirty="0" smtClean="0"/>
              <a:t>How do we know if a block is already in cache?</a:t>
            </a:r>
          </a:p>
          <a:p>
            <a:pPr lvl="1"/>
            <a:r>
              <a:rPr lang="en-US" dirty="0" smtClean="0"/>
              <a:t>How do we quickly find a block when we need it?</a:t>
            </a:r>
          </a:p>
          <a:p>
            <a:pPr lvl="1"/>
            <a:r>
              <a:rPr lang="en-US" dirty="0" smtClean="0"/>
              <a:t>When do we replace something in the cache?</a:t>
            </a: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General Notes on Caches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b="1" dirty="0" smtClean="0"/>
              <a:t>Recall:</a:t>
            </a:r>
            <a:r>
              <a:rPr lang="en-US" dirty="0" smtClean="0"/>
              <a:t>  Memory is </a:t>
            </a:r>
            <a:r>
              <a:rPr lang="en-US" i="1" dirty="0" smtClean="0"/>
              <a:t>byte-addressed</a:t>
            </a:r>
          </a:p>
          <a:p>
            <a:r>
              <a:rPr lang="en-US" dirty="0" smtClean="0"/>
              <a:t>We haven’t specified the size of our “blocks,” but will be multiple of word size (32-bits)</a:t>
            </a:r>
          </a:p>
          <a:p>
            <a:pPr lvl="1"/>
            <a:r>
              <a:rPr lang="en-US" dirty="0" smtClean="0"/>
              <a:t>How do we access individual words or bytes within a block?</a:t>
            </a:r>
          </a:p>
          <a:p>
            <a:r>
              <a:rPr lang="en-US" dirty="0" smtClean="0"/>
              <a:t>Cache is smaller than memory</a:t>
            </a:r>
          </a:p>
          <a:p>
            <a:pPr lvl="1"/>
            <a:r>
              <a:rPr lang="en-US" dirty="0" smtClean="0"/>
              <a:t>Can’t fit all blocks at once, so multiple blocks in memory map to the same cache slot (</a:t>
            </a:r>
            <a:r>
              <a:rPr lang="en-US" i="1" dirty="0" smtClean="0"/>
              <a:t>row</a:t>
            </a:r>
            <a:r>
              <a:rPr lang="en-US" dirty="0" smtClean="0"/>
              <a:t>)</a:t>
            </a:r>
          </a:p>
          <a:p>
            <a:pPr lvl="1"/>
            <a:r>
              <a:rPr lang="en-US" dirty="0" smtClean="0"/>
              <a:t>Need some way of identifying which memory block is currently in the row</a:t>
            </a:r>
          </a:p>
          <a:p>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a:p>
        </p:txBody>
      </p:sp>
      <p:grpSp>
        <p:nvGrpSpPr>
          <p:cNvPr id="10" name="Group 9"/>
          <p:cNvGrpSpPr/>
          <p:nvPr/>
        </p:nvGrpSpPr>
        <p:grpSpPr>
          <a:xfrm>
            <a:off x="7772400" y="3454399"/>
            <a:ext cx="1280160" cy="2752777"/>
            <a:chOff x="7772400" y="3454399"/>
            <a:chExt cx="1280160" cy="2752777"/>
          </a:xfrm>
        </p:grpSpPr>
        <p:sp>
          <p:nvSpPr>
            <p:cNvPr id="7" name="TextBox 6"/>
            <p:cNvSpPr txBox="1"/>
            <p:nvPr/>
          </p:nvSpPr>
          <p:spPr>
            <a:xfrm>
              <a:off x="7772400" y="3454399"/>
              <a:ext cx="1280160" cy="523220"/>
            </a:xfrm>
            <a:prstGeom prst="rect">
              <a:avLst/>
            </a:prstGeom>
            <a:noFill/>
          </p:spPr>
          <p:txBody>
            <a:bodyPr wrap="square" rtlCol="0">
              <a:noAutofit/>
            </a:bodyPr>
            <a:lstStyle/>
            <a:p>
              <a:pPr algn="ctr"/>
              <a:r>
                <a:rPr lang="en-US" sz="2800" dirty="0" smtClean="0">
                  <a:solidFill>
                    <a:srgbClr val="FF0000"/>
                  </a:solidFill>
                </a:rPr>
                <a:t>OFFSET</a:t>
              </a:r>
              <a:endParaRPr lang="en-US" sz="2800" dirty="0">
                <a:solidFill>
                  <a:srgbClr val="FF0000"/>
                </a:solidFill>
              </a:endParaRPr>
            </a:p>
          </p:txBody>
        </p:sp>
        <p:sp>
          <p:nvSpPr>
            <p:cNvPr id="8" name="TextBox 7"/>
            <p:cNvSpPr txBox="1"/>
            <p:nvPr/>
          </p:nvSpPr>
          <p:spPr>
            <a:xfrm>
              <a:off x="7772400" y="4842933"/>
              <a:ext cx="1280160" cy="523220"/>
            </a:xfrm>
            <a:prstGeom prst="rect">
              <a:avLst/>
            </a:prstGeom>
            <a:noFill/>
          </p:spPr>
          <p:txBody>
            <a:bodyPr wrap="none" rtlCol="0">
              <a:noAutofit/>
            </a:bodyPr>
            <a:lstStyle/>
            <a:p>
              <a:pPr algn="ctr"/>
              <a:r>
                <a:rPr lang="en-US" sz="2800" dirty="0" smtClean="0">
                  <a:solidFill>
                    <a:srgbClr val="FF0000"/>
                  </a:solidFill>
                </a:rPr>
                <a:t>INDEX</a:t>
              </a:r>
              <a:endParaRPr lang="en-US" sz="2800" dirty="0">
                <a:solidFill>
                  <a:srgbClr val="FF0000"/>
                </a:solidFill>
              </a:endParaRPr>
            </a:p>
          </p:txBody>
        </p:sp>
        <p:sp>
          <p:nvSpPr>
            <p:cNvPr id="9" name="TextBox 8"/>
            <p:cNvSpPr txBox="1"/>
            <p:nvPr/>
          </p:nvSpPr>
          <p:spPr>
            <a:xfrm>
              <a:off x="7772400" y="5683956"/>
              <a:ext cx="1280160" cy="523220"/>
            </a:xfrm>
            <a:prstGeom prst="rect">
              <a:avLst/>
            </a:prstGeom>
            <a:noFill/>
          </p:spPr>
          <p:txBody>
            <a:bodyPr wrap="none" rtlCol="0">
              <a:noAutofit/>
            </a:bodyPr>
            <a:lstStyle/>
            <a:p>
              <a:pPr algn="ctr"/>
              <a:r>
                <a:rPr lang="en-US" sz="2800" dirty="0" smtClean="0">
                  <a:solidFill>
                    <a:srgbClr val="FF0000"/>
                  </a:solidFill>
                </a:rPr>
                <a:t>TAG</a:t>
              </a:r>
              <a:endParaRPr lang="en-US" sz="2800"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0274" name="Rectangle 2"/>
          <p:cNvSpPr>
            <a:spLocks noChangeArrowheads="1"/>
          </p:cNvSpPr>
          <p:nvPr/>
        </p:nvSpPr>
        <p:spPr bwMode="auto">
          <a:xfrm>
            <a:off x="225425" y="312738"/>
            <a:ext cx="1027113" cy="477837"/>
          </a:xfrm>
          <a:prstGeom prst="rect">
            <a:avLst/>
          </a:prstGeom>
          <a:noFill/>
          <a:ln w="12700">
            <a:noFill/>
            <a:miter lim="800000"/>
            <a:headEnd/>
            <a:tailEnd/>
          </a:ln>
          <a:effectLst/>
        </p:spPr>
        <p:txBody>
          <a:bodyPr wrap="none" anchor="ctr"/>
          <a:lstStyle/>
          <a:p>
            <a:endParaRPr lang="en-US"/>
          </a:p>
        </p:txBody>
      </p:sp>
      <p:sp>
        <p:nvSpPr>
          <p:cNvPr id="1590276" name="Rectangle 4"/>
          <p:cNvSpPr>
            <a:spLocks noGrp="1" noChangeArrowheads="1"/>
          </p:cNvSpPr>
          <p:nvPr>
            <p:ph type="title"/>
          </p:nvPr>
        </p:nvSpPr>
        <p:spPr/>
        <p:txBody>
          <a:bodyPr/>
          <a:lstStyle/>
          <a:p>
            <a:r>
              <a:rPr lang="en-US" dirty="0" smtClean="0">
                <a:solidFill>
                  <a:schemeClr val="accent1"/>
                </a:solidFill>
              </a:rPr>
              <a:t>Direct-Mapped Caches (1/3)</a:t>
            </a:r>
            <a:endParaRPr lang="en-US" dirty="0">
              <a:solidFill>
                <a:schemeClr val="accent1"/>
              </a:solidFill>
            </a:endParaRPr>
          </a:p>
        </p:txBody>
      </p:sp>
      <p:sp>
        <p:nvSpPr>
          <p:cNvPr id="1590275" name="Rectangle 3"/>
          <p:cNvSpPr>
            <a:spLocks noGrp="1" noChangeArrowheads="1"/>
          </p:cNvSpPr>
          <p:nvPr>
            <p:ph idx="1"/>
          </p:nvPr>
        </p:nvSpPr>
        <p:spPr>
          <a:xfrm>
            <a:off x="457200" y="1600199"/>
            <a:ext cx="8229600" cy="4937760"/>
          </a:xfrm>
        </p:spPr>
        <p:txBody>
          <a:bodyPr>
            <a:normAutofit/>
          </a:bodyPr>
          <a:lstStyle/>
          <a:p>
            <a:r>
              <a:rPr lang="en-US" dirty="0" smtClean="0"/>
              <a:t>Each memory block</a:t>
            </a:r>
            <a:r>
              <a:rPr lang="en-US" i="1" dirty="0" smtClean="0">
                <a:solidFill>
                  <a:srgbClr val="0000FF"/>
                </a:solidFill>
              </a:rPr>
              <a:t> </a:t>
            </a:r>
            <a:r>
              <a:rPr lang="en-US" dirty="0" smtClean="0"/>
              <a:t>is mapped to </a:t>
            </a:r>
            <a:r>
              <a:rPr lang="en-US" i="1" dirty="0" smtClean="0"/>
              <a:t>exactly one row </a:t>
            </a:r>
            <a:r>
              <a:rPr lang="en-US" dirty="0" smtClean="0"/>
              <a:t>in the cache (</a:t>
            </a:r>
            <a:r>
              <a:rPr lang="en-US" i="1" dirty="0" smtClean="0">
                <a:solidFill>
                  <a:srgbClr val="FF0000"/>
                </a:solidFill>
              </a:rPr>
              <a:t>direct-mapped</a:t>
            </a:r>
            <a:r>
              <a:rPr lang="en-US" dirty="0" smtClean="0"/>
              <a:t>)</a:t>
            </a:r>
          </a:p>
          <a:p>
            <a:pPr lvl="1"/>
            <a:r>
              <a:rPr lang="en-US" dirty="0" smtClean="0"/>
              <a:t>Use simple hash function</a:t>
            </a:r>
          </a:p>
          <a:p>
            <a:r>
              <a:rPr lang="en-US" dirty="0" smtClean="0"/>
              <a:t>Effect of block size:</a:t>
            </a:r>
          </a:p>
          <a:p>
            <a:pPr lvl="1"/>
            <a:r>
              <a:rPr lang="en-US" dirty="0" smtClean="0"/>
              <a:t>Spatial locality dictates our blocks consist of adjacent bytes, which differ in address by 1</a:t>
            </a:r>
          </a:p>
          <a:p>
            <a:pPr lvl="1"/>
            <a:r>
              <a:rPr lang="en-US" dirty="0" smtClean="0">
                <a:solidFill>
                  <a:srgbClr val="FF0000"/>
                </a:solidFill>
              </a:rPr>
              <a:t>Offset field:  </a:t>
            </a:r>
            <a:r>
              <a:rPr lang="en-US" dirty="0" smtClean="0"/>
              <a:t>Lowest bits of memory address can be used to index to specific bytes within a block</a:t>
            </a:r>
          </a:p>
          <a:p>
            <a:pPr lvl="2"/>
            <a:r>
              <a:rPr lang="en-US" dirty="0" smtClean="0"/>
              <a:t>Block size needs to be a power of two (in bytes)</a:t>
            </a:r>
          </a:p>
        </p:txBody>
      </p:sp>
      <p:sp>
        <p:nvSpPr>
          <p:cNvPr id="5" name="Date Placeholder 4"/>
          <p:cNvSpPr>
            <a:spLocks noGrp="1"/>
          </p:cNvSpPr>
          <p:nvPr>
            <p:ph type="dt" sz="half" idx="10"/>
          </p:nvPr>
        </p:nvSpPr>
        <p:spPr/>
        <p:txBody>
          <a:bodyPr/>
          <a:lstStyle/>
          <a:p>
            <a:r>
              <a:rPr lang="en-US" smtClean="0"/>
              <a:t>7/05/2012</a:t>
            </a:r>
            <a:endParaRPr lang="en-US"/>
          </a:p>
        </p:txBody>
      </p:sp>
      <p:sp>
        <p:nvSpPr>
          <p:cNvPr id="7" name="Footer Placeholder 6"/>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02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902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9027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90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Direct-Mapped Caches (2/3)</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t>Effect of cache size: (total stored data)</a:t>
            </a:r>
          </a:p>
          <a:p>
            <a:pPr lvl="1"/>
            <a:r>
              <a:rPr lang="en-US" dirty="0" smtClean="0"/>
              <a:t>Determines number of blocks cache holds</a:t>
            </a:r>
          </a:p>
          <a:p>
            <a:pPr lvl="1"/>
            <a:r>
              <a:rPr lang="en-US" dirty="0" smtClean="0"/>
              <a:t>If could hold all of memory, would use remaining bits (minus offset bits) to select appropriate row of cache</a:t>
            </a:r>
          </a:p>
          <a:p>
            <a:pPr lvl="1"/>
            <a:r>
              <a:rPr lang="en-US" dirty="0" smtClean="0">
                <a:solidFill>
                  <a:srgbClr val="FF0000"/>
                </a:solidFill>
              </a:rPr>
              <a:t>Index field:</a:t>
            </a:r>
            <a:r>
              <a:rPr lang="en-US" dirty="0" smtClean="0"/>
              <a:t>  Apply hash function to remaining bits to determine </a:t>
            </a:r>
            <a:r>
              <a:rPr lang="en-US" i="1" dirty="0" smtClean="0"/>
              <a:t>which row </a:t>
            </a:r>
            <a:r>
              <a:rPr lang="en-US" dirty="0" smtClean="0"/>
              <a:t>the block goes in</a:t>
            </a:r>
          </a:p>
          <a:p>
            <a:pPr lvl="2"/>
            <a:r>
              <a:rPr lang="en-US" dirty="0" smtClean="0"/>
              <a:t>(</a:t>
            </a:r>
            <a:r>
              <a:rPr lang="en-US" i="1" dirty="0" smtClean="0"/>
              <a:t>block </a:t>
            </a:r>
            <a:r>
              <a:rPr lang="en-US" dirty="0" smtClean="0"/>
              <a:t>address) modulo (# of </a:t>
            </a:r>
            <a:r>
              <a:rPr lang="en-US" i="1" dirty="0" smtClean="0"/>
              <a:t>blocks </a:t>
            </a:r>
            <a:r>
              <a:rPr lang="en-US" dirty="0" smtClean="0"/>
              <a:t>in the cache)</a:t>
            </a:r>
          </a:p>
          <a:p>
            <a:pPr lvl="1"/>
            <a:r>
              <a:rPr lang="en-US" dirty="0" smtClean="0">
                <a:solidFill>
                  <a:srgbClr val="FF0000"/>
                </a:solidFill>
              </a:rPr>
              <a:t>Tag field:</a:t>
            </a:r>
            <a:r>
              <a:rPr lang="en-US" dirty="0" smtClean="0"/>
              <a:t>  Leftover upper bits of memory address determine </a:t>
            </a:r>
            <a:r>
              <a:rPr lang="en-US" i="1" dirty="0" smtClean="0"/>
              <a:t>which portion of memory</a:t>
            </a:r>
            <a:r>
              <a:rPr lang="en-US" dirty="0" smtClean="0"/>
              <a:t> the block came from (identifier)</a:t>
            </a:r>
          </a:p>
          <a:p>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199"/>
            <a:ext cx="8229600" cy="4937760"/>
          </a:xfrm>
        </p:spPr>
        <p:txBody>
          <a:bodyPr>
            <a:normAutofit/>
          </a:bodyPr>
          <a:lstStyle/>
          <a:p>
            <a:r>
              <a:rPr lang="en-US" dirty="0" smtClean="0"/>
              <a:t>Memory address fields:</a:t>
            </a:r>
          </a:p>
          <a:p>
            <a:endParaRPr lang="en-US" dirty="0" smtClean="0"/>
          </a:p>
          <a:p>
            <a:endParaRPr lang="en-US" dirty="0" smtClean="0"/>
          </a:p>
          <a:p>
            <a:pPr>
              <a:spcBef>
                <a:spcPts val="3000"/>
              </a:spcBef>
            </a:pPr>
            <a:r>
              <a:rPr lang="en-US" dirty="0" smtClean="0"/>
              <a:t>Meaning of the field sizes:</a:t>
            </a:r>
          </a:p>
          <a:p>
            <a:pPr lvl="1"/>
            <a:r>
              <a:rPr lang="en-US" dirty="0" smtClean="0">
                <a:solidFill>
                  <a:schemeClr val="accent2"/>
                </a:solidFill>
              </a:rPr>
              <a:t>O</a:t>
            </a:r>
            <a:r>
              <a:rPr lang="en-US" dirty="0" smtClean="0"/>
              <a:t> bits  </a:t>
            </a:r>
            <a:r>
              <a:rPr lang="en-US" dirty="0" smtClean="0">
                <a:latin typeface="Arial Unicode MS"/>
                <a:ea typeface="Arial Unicode MS"/>
                <a:cs typeface="Arial Unicode MS"/>
              </a:rPr>
              <a:t>↔</a:t>
            </a:r>
            <a:r>
              <a:rPr lang="en-US" dirty="0" smtClean="0"/>
              <a:t>  2</a:t>
            </a:r>
            <a:r>
              <a:rPr lang="en-US" baseline="30000" dirty="0" smtClean="0">
                <a:solidFill>
                  <a:schemeClr val="accent2"/>
                </a:solidFill>
              </a:rPr>
              <a:t>O</a:t>
            </a:r>
            <a:r>
              <a:rPr lang="en-US" dirty="0" smtClean="0"/>
              <a:t> bytes/block = 2</a:t>
            </a:r>
            <a:r>
              <a:rPr lang="en-US" baseline="30000" dirty="0" smtClean="0">
                <a:solidFill>
                  <a:schemeClr val="accent2"/>
                </a:solidFill>
              </a:rPr>
              <a:t>O</a:t>
            </a:r>
            <a:r>
              <a:rPr lang="en-US" baseline="30000" dirty="0" smtClean="0"/>
              <a:t>-2</a:t>
            </a:r>
            <a:r>
              <a:rPr lang="en-US" dirty="0" smtClean="0"/>
              <a:t> words/block</a:t>
            </a:r>
          </a:p>
          <a:p>
            <a:pPr lvl="1"/>
            <a:r>
              <a:rPr lang="en-US" dirty="0" smtClean="0">
                <a:solidFill>
                  <a:schemeClr val="accent4"/>
                </a:solidFill>
              </a:rPr>
              <a:t>I</a:t>
            </a:r>
            <a:r>
              <a:rPr lang="en-US" dirty="0" smtClean="0"/>
              <a:t> bits  </a:t>
            </a:r>
            <a:r>
              <a:rPr lang="en-US" dirty="0" smtClean="0">
                <a:latin typeface="Arial Unicode MS"/>
                <a:ea typeface="Arial Unicode MS"/>
                <a:cs typeface="Arial Unicode MS"/>
              </a:rPr>
              <a:t>↔</a:t>
            </a:r>
            <a:r>
              <a:rPr lang="en-US" dirty="0" smtClean="0"/>
              <a:t>  2</a:t>
            </a:r>
            <a:r>
              <a:rPr lang="en-US" baseline="30000" dirty="0" smtClean="0">
                <a:solidFill>
                  <a:schemeClr val="accent4"/>
                </a:solidFill>
              </a:rPr>
              <a:t>I</a:t>
            </a:r>
            <a:r>
              <a:rPr lang="en-US" dirty="0" smtClean="0"/>
              <a:t> rows in cache = cache size / block size</a:t>
            </a:r>
          </a:p>
          <a:p>
            <a:pPr lvl="1"/>
            <a:r>
              <a:rPr lang="en-US" dirty="0" smtClean="0">
                <a:solidFill>
                  <a:schemeClr val="accent6"/>
                </a:solidFill>
              </a:rPr>
              <a:t>T</a:t>
            </a:r>
            <a:r>
              <a:rPr lang="en-US" dirty="0" smtClean="0"/>
              <a:t> bits = A – </a:t>
            </a:r>
            <a:r>
              <a:rPr lang="en-US" dirty="0" smtClean="0">
                <a:solidFill>
                  <a:schemeClr val="accent4"/>
                </a:solidFill>
              </a:rPr>
              <a:t>I</a:t>
            </a:r>
            <a:r>
              <a:rPr lang="en-US" dirty="0" smtClean="0"/>
              <a:t> – </a:t>
            </a:r>
            <a:r>
              <a:rPr lang="en-US" dirty="0" smtClean="0">
                <a:solidFill>
                  <a:schemeClr val="accent2"/>
                </a:solidFill>
              </a:rPr>
              <a:t>O</a:t>
            </a:r>
            <a:r>
              <a:rPr lang="en-US" dirty="0" smtClean="0"/>
              <a:t>, where A = # of address bits </a:t>
            </a:r>
            <a:br>
              <a:rPr lang="en-US" dirty="0" smtClean="0"/>
            </a:br>
            <a:r>
              <a:rPr lang="en-US" dirty="0" smtClean="0"/>
              <a:t>(A = 32 here)</a:t>
            </a:r>
          </a:p>
        </p:txBody>
      </p:sp>
      <p:sp>
        <p:nvSpPr>
          <p:cNvPr id="2" name="Title 1"/>
          <p:cNvSpPr>
            <a:spLocks noGrp="1"/>
          </p:cNvSpPr>
          <p:nvPr>
            <p:ph type="title"/>
          </p:nvPr>
        </p:nvSpPr>
        <p:spPr/>
        <p:txBody>
          <a:bodyPr/>
          <a:lstStyle/>
          <a:p>
            <a:r>
              <a:rPr lang="en-US" dirty="0" smtClean="0">
                <a:solidFill>
                  <a:schemeClr val="accent1"/>
                </a:solidFill>
              </a:rPr>
              <a:t>TIO Address Breakdown</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dirty="0"/>
          </a:p>
        </p:txBody>
      </p:sp>
      <p:grpSp>
        <p:nvGrpSpPr>
          <p:cNvPr id="39" name="Group 38"/>
          <p:cNvGrpSpPr/>
          <p:nvPr/>
        </p:nvGrpSpPr>
        <p:grpSpPr>
          <a:xfrm>
            <a:off x="1737360" y="2011680"/>
            <a:ext cx="5650926" cy="1405950"/>
            <a:chOff x="1737360" y="2011680"/>
            <a:chExt cx="5650926" cy="1405950"/>
          </a:xfrm>
        </p:grpSpPr>
        <p:grpSp>
          <p:nvGrpSpPr>
            <p:cNvPr id="32" name="Group 31"/>
            <p:cNvGrpSpPr/>
            <p:nvPr/>
          </p:nvGrpSpPr>
          <p:grpSpPr>
            <a:xfrm>
              <a:off x="1737360" y="2011680"/>
              <a:ext cx="5650926" cy="640080"/>
              <a:chOff x="1737360" y="2011680"/>
              <a:chExt cx="5650926" cy="640080"/>
            </a:xfrm>
          </p:grpSpPr>
          <p:sp>
            <p:nvSpPr>
              <p:cNvPr id="27" name="TextBox 26"/>
              <p:cNvSpPr txBox="1"/>
              <p:nvPr/>
            </p:nvSpPr>
            <p:spPr>
              <a:xfrm>
                <a:off x="1828800" y="2194560"/>
                <a:ext cx="1828800" cy="457200"/>
              </a:xfrm>
              <a:prstGeom prst="rect">
                <a:avLst/>
              </a:prstGeom>
              <a:noFill/>
            </p:spPr>
            <p:txBody>
              <a:bodyPr wrap="square" rtlCol="0">
                <a:noAutofit/>
              </a:bodyPr>
              <a:lstStyle/>
              <a:p>
                <a:pPr algn="ctr"/>
                <a:r>
                  <a:rPr lang="en-US" sz="2800" dirty="0" smtClean="0">
                    <a:solidFill>
                      <a:schemeClr val="accent6"/>
                    </a:solidFill>
                  </a:rPr>
                  <a:t>Tag</a:t>
                </a:r>
                <a:endParaRPr lang="en-US" sz="2800" dirty="0">
                  <a:solidFill>
                    <a:schemeClr val="accent6"/>
                  </a:solidFill>
                </a:endParaRPr>
              </a:p>
            </p:txBody>
          </p:sp>
          <p:sp>
            <p:nvSpPr>
              <p:cNvPr id="28" name="TextBox 27"/>
              <p:cNvSpPr txBox="1"/>
              <p:nvPr/>
            </p:nvSpPr>
            <p:spPr>
              <a:xfrm>
                <a:off x="3657600" y="2194560"/>
                <a:ext cx="2286000" cy="457200"/>
              </a:xfrm>
              <a:prstGeom prst="rect">
                <a:avLst/>
              </a:prstGeom>
              <a:noFill/>
            </p:spPr>
            <p:txBody>
              <a:bodyPr wrap="square" rtlCol="0">
                <a:noAutofit/>
              </a:bodyPr>
              <a:lstStyle/>
              <a:p>
                <a:pPr algn="ctr"/>
                <a:r>
                  <a:rPr lang="en-US" sz="2800" dirty="0" smtClean="0">
                    <a:solidFill>
                      <a:schemeClr val="accent4"/>
                    </a:solidFill>
                  </a:rPr>
                  <a:t>Index</a:t>
                </a:r>
                <a:endParaRPr lang="en-US" sz="2800" dirty="0">
                  <a:solidFill>
                    <a:schemeClr val="accent4"/>
                  </a:solidFill>
                </a:endParaRPr>
              </a:p>
            </p:txBody>
          </p:sp>
          <p:sp>
            <p:nvSpPr>
              <p:cNvPr id="29" name="TextBox 28"/>
              <p:cNvSpPr txBox="1"/>
              <p:nvPr/>
            </p:nvSpPr>
            <p:spPr>
              <a:xfrm>
                <a:off x="5943600" y="2194560"/>
                <a:ext cx="1371600" cy="457200"/>
              </a:xfrm>
              <a:prstGeom prst="rect">
                <a:avLst/>
              </a:prstGeom>
              <a:noFill/>
            </p:spPr>
            <p:txBody>
              <a:bodyPr wrap="square" rtlCol="0">
                <a:noAutofit/>
              </a:bodyPr>
              <a:lstStyle/>
              <a:p>
                <a:pPr algn="ctr"/>
                <a:r>
                  <a:rPr lang="en-US" sz="2800" dirty="0" smtClean="0">
                    <a:solidFill>
                      <a:schemeClr val="accent2"/>
                    </a:solidFill>
                  </a:rPr>
                  <a:t>Offset</a:t>
                </a:r>
                <a:endParaRPr lang="en-US" sz="2800" dirty="0">
                  <a:solidFill>
                    <a:schemeClr val="accent2"/>
                  </a:solidFill>
                </a:endParaRPr>
              </a:p>
            </p:txBody>
          </p:sp>
          <p:cxnSp>
            <p:nvCxnSpPr>
              <p:cNvPr id="17" name="Straight Connector 16"/>
              <p:cNvCxnSpPr/>
              <p:nvPr/>
            </p:nvCxnSpPr>
            <p:spPr>
              <a:xfrm>
                <a:off x="1828800" y="2286000"/>
                <a:ext cx="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657600" y="2286000"/>
                <a:ext cx="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943600" y="2286000"/>
                <a:ext cx="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315200" y="2286000"/>
                <a:ext cx="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28800" y="2651760"/>
                <a:ext cx="5486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737360" y="2011680"/>
                <a:ext cx="418704" cy="369332"/>
              </a:xfrm>
              <a:prstGeom prst="rect">
                <a:avLst/>
              </a:prstGeom>
              <a:noFill/>
            </p:spPr>
            <p:txBody>
              <a:bodyPr wrap="none" rtlCol="0">
                <a:spAutoFit/>
              </a:bodyPr>
              <a:lstStyle/>
              <a:p>
                <a:r>
                  <a:rPr lang="en-US" dirty="0" smtClean="0"/>
                  <a:t>31</a:t>
                </a:r>
                <a:endParaRPr lang="en-US" dirty="0"/>
              </a:p>
            </p:txBody>
          </p:sp>
          <p:sp>
            <p:nvSpPr>
              <p:cNvPr id="31" name="TextBox 30"/>
              <p:cNvSpPr txBox="1"/>
              <p:nvPr/>
            </p:nvSpPr>
            <p:spPr>
              <a:xfrm>
                <a:off x="7086600" y="2011680"/>
                <a:ext cx="301686" cy="369332"/>
              </a:xfrm>
              <a:prstGeom prst="rect">
                <a:avLst/>
              </a:prstGeom>
              <a:noFill/>
            </p:spPr>
            <p:txBody>
              <a:bodyPr wrap="none" rtlCol="0">
                <a:spAutoFit/>
              </a:bodyPr>
              <a:lstStyle/>
              <a:p>
                <a:r>
                  <a:rPr lang="en-US" dirty="0" smtClean="0"/>
                  <a:t>0</a:t>
                </a:r>
                <a:endParaRPr lang="en-US" dirty="0"/>
              </a:p>
            </p:txBody>
          </p:sp>
        </p:grpSp>
        <p:sp>
          <p:nvSpPr>
            <p:cNvPr id="33" name="Left Brace 32"/>
            <p:cNvSpPr/>
            <p:nvPr/>
          </p:nvSpPr>
          <p:spPr>
            <a:xfrm rot="16200000">
              <a:off x="2551176" y="1975104"/>
              <a:ext cx="365760" cy="181051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Left Brace 33"/>
            <p:cNvSpPr/>
            <p:nvPr/>
          </p:nvSpPr>
          <p:spPr>
            <a:xfrm rot="16200000">
              <a:off x="4613148" y="1760220"/>
              <a:ext cx="365760" cy="224028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Left Brace 34"/>
            <p:cNvSpPr/>
            <p:nvPr/>
          </p:nvSpPr>
          <p:spPr>
            <a:xfrm rot="16200000">
              <a:off x="6473952" y="2194560"/>
              <a:ext cx="365760" cy="13716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1828800" y="3017520"/>
              <a:ext cx="1828800" cy="400110"/>
            </a:xfrm>
            <a:prstGeom prst="rect">
              <a:avLst/>
            </a:prstGeom>
            <a:noFill/>
          </p:spPr>
          <p:txBody>
            <a:bodyPr wrap="square" rtlCol="0">
              <a:noAutofit/>
            </a:bodyPr>
            <a:lstStyle/>
            <a:p>
              <a:pPr algn="ctr"/>
              <a:r>
                <a:rPr lang="en-US" sz="2000" dirty="0" smtClean="0">
                  <a:solidFill>
                    <a:schemeClr val="accent6"/>
                  </a:solidFill>
                </a:rPr>
                <a:t>T</a:t>
              </a:r>
              <a:r>
                <a:rPr lang="en-US" sz="2000" dirty="0" smtClean="0"/>
                <a:t> bits</a:t>
              </a:r>
              <a:endParaRPr lang="en-US" sz="2000" dirty="0"/>
            </a:p>
          </p:txBody>
        </p:sp>
        <p:sp>
          <p:nvSpPr>
            <p:cNvPr id="37" name="TextBox 36"/>
            <p:cNvSpPr txBox="1"/>
            <p:nvPr/>
          </p:nvSpPr>
          <p:spPr>
            <a:xfrm>
              <a:off x="3657600" y="3017520"/>
              <a:ext cx="2286000" cy="400110"/>
            </a:xfrm>
            <a:prstGeom prst="rect">
              <a:avLst/>
            </a:prstGeom>
            <a:noFill/>
          </p:spPr>
          <p:txBody>
            <a:bodyPr wrap="square" rtlCol="0">
              <a:noAutofit/>
            </a:bodyPr>
            <a:lstStyle/>
            <a:p>
              <a:pPr algn="ctr"/>
              <a:r>
                <a:rPr lang="en-US" sz="2000" dirty="0" smtClean="0">
                  <a:solidFill>
                    <a:schemeClr val="accent4"/>
                  </a:solidFill>
                </a:rPr>
                <a:t>I</a:t>
              </a:r>
              <a:r>
                <a:rPr lang="en-US" sz="2000" dirty="0" smtClean="0"/>
                <a:t> bits</a:t>
              </a:r>
              <a:endParaRPr lang="en-US" sz="2000" dirty="0"/>
            </a:p>
          </p:txBody>
        </p:sp>
        <p:sp>
          <p:nvSpPr>
            <p:cNvPr id="38" name="TextBox 37"/>
            <p:cNvSpPr txBox="1"/>
            <p:nvPr/>
          </p:nvSpPr>
          <p:spPr>
            <a:xfrm>
              <a:off x="5943600" y="3017520"/>
              <a:ext cx="1371600" cy="400110"/>
            </a:xfrm>
            <a:prstGeom prst="rect">
              <a:avLst/>
            </a:prstGeom>
            <a:noFill/>
          </p:spPr>
          <p:txBody>
            <a:bodyPr wrap="square" rtlCol="0">
              <a:noAutofit/>
            </a:bodyPr>
            <a:lstStyle/>
            <a:p>
              <a:pPr algn="ctr"/>
              <a:r>
                <a:rPr lang="en-US" sz="2000" dirty="0" smtClean="0">
                  <a:solidFill>
                    <a:schemeClr val="accent2"/>
                  </a:solidFill>
                </a:rPr>
                <a:t>O</a:t>
              </a:r>
              <a:r>
                <a:rPr lang="en-US" sz="2000" dirty="0" smtClean="0"/>
                <a:t> bits</a:t>
              </a:r>
              <a:endParaRPr lang="en-US" sz="2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Direct-Mapped Caches (3/3)</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t>What’s actually in the cache?</a:t>
            </a:r>
          </a:p>
          <a:p>
            <a:pPr lvl="1"/>
            <a:r>
              <a:rPr lang="en-US" dirty="0" smtClean="0"/>
              <a:t>Each row contains the actual data block to store </a:t>
            </a:r>
            <a:br>
              <a:rPr lang="en-US" dirty="0" smtClean="0"/>
            </a:br>
            <a:r>
              <a:rPr lang="en-US" dirty="0" smtClean="0"/>
              <a:t>(B bits = 8 × 2</a:t>
            </a:r>
            <a:r>
              <a:rPr lang="en-US" baseline="30000" dirty="0" smtClean="0">
                <a:solidFill>
                  <a:schemeClr val="accent2"/>
                </a:solidFill>
              </a:rPr>
              <a:t>O</a:t>
            </a:r>
            <a:r>
              <a:rPr lang="en-US" dirty="0" smtClean="0"/>
              <a:t> bits)</a:t>
            </a:r>
          </a:p>
          <a:p>
            <a:pPr lvl="1"/>
            <a:r>
              <a:rPr lang="en-US" dirty="0" smtClean="0"/>
              <a:t>In addition, must save </a:t>
            </a:r>
            <a:r>
              <a:rPr lang="en-US" dirty="0" smtClean="0">
                <a:solidFill>
                  <a:schemeClr val="accent6"/>
                </a:solidFill>
              </a:rPr>
              <a:t>Tag</a:t>
            </a:r>
            <a:r>
              <a:rPr lang="en-US" dirty="0" smtClean="0"/>
              <a:t> field of address as identifier (</a:t>
            </a:r>
            <a:r>
              <a:rPr lang="en-US" dirty="0" smtClean="0">
                <a:solidFill>
                  <a:schemeClr val="accent6"/>
                </a:solidFill>
              </a:rPr>
              <a:t>T</a:t>
            </a:r>
            <a:r>
              <a:rPr lang="en-US" dirty="0" smtClean="0"/>
              <a:t> bits)</a:t>
            </a:r>
          </a:p>
          <a:p>
            <a:pPr lvl="1"/>
            <a:r>
              <a:rPr lang="en-US" dirty="0" smtClean="0">
                <a:solidFill>
                  <a:srgbClr val="FF0000"/>
                </a:solidFill>
              </a:rPr>
              <a:t>Valid bit:</a:t>
            </a:r>
            <a:r>
              <a:rPr lang="en-US" dirty="0" smtClean="0"/>
              <a:t>  Indicates whether the block in that row is valid or not</a:t>
            </a:r>
          </a:p>
          <a:p>
            <a:r>
              <a:rPr lang="en-US" dirty="0" smtClean="0"/>
              <a:t>Total bits in cache = # rows × (B + </a:t>
            </a:r>
            <a:r>
              <a:rPr lang="en-US" dirty="0" smtClean="0">
                <a:solidFill>
                  <a:schemeClr val="accent6"/>
                </a:solidFill>
              </a:rPr>
              <a:t>T</a:t>
            </a:r>
            <a:r>
              <a:rPr lang="en-US" dirty="0" smtClean="0"/>
              <a:t> + </a:t>
            </a:r>
            <a:r>
              <a:rPr lang="en-US" dirty="0" smtClean="0">
                <a:solidFill>
                  <a:srgbClr val="FF0000"/>
                </a:solidFill>
              </a:rPr>
              <a:t>1</a:t>
            </a:r>
            <a:r>
              <a:rPr lang="en-US" dirty="0" smtClean="0"/>
              <a:t>)</a:t>
            </a:r>
            <a:br>
              <a:rPr lang="en-US" dirty="0" smtClean="0"/>
            </a:br>
            <a:r>
              <a:rPr lang="en-US" dirty="0" smtClean="0"/>
              <a:t>			       = 2</a:t>
            </a:r>
            <a:r>
              <a:rPr lang="en-US" baseline="30000" dirty="0" smtClean="0">
                <a:solidFill>
                  <a:schemeClr val="accent4"/>
                </a:solidFill>
              </a:rPr>
              <a:t>I</a:t>
            </a:r>
            <a:r>
              <a:rPr lang="en-US" dirty="0" smtClean="0"/>
              <a:t> × (8×2</a:t>
            </a:r>
            <a:r>
              <a:rPr lang="en-US" baseline="30000" dirty="0" smtClean="0">
                <a:solidFill>
                  <a:schemeClr val="accent2"/>
                </a:solidFill>
              </a:rPr>
              <a:t>O</a:t>
            </a:r>
            <a:r>
              <a:rPr lang="en-US" dirty="0" smtClean="0"/>
              <a:t> + </a:t>
            </a:r>
            <a:r>
              <a:rPr lang="en-US" dirty="0" smtClean="0">
                <a:solidFill>
                  <a:schemeClr val="accent6"/>
                </a:solidFill>
              </a:rPr>
              <a:t>T</a:t>
            </a:r>
            <a:r>
              <a:rPr lang="en-US" dirty="0" smtClean="0"/>
              <a:t> + </a:t>
            </a:r>
            <a:r>
              <a:rPr lang="en-US" dirty="0" smtClean="0">
                <a:solidFill>
                  <a:srgbClr val="FF0000"/>
                </a:solidFill>
              </a:rPr>
              <a:t>1</a:t>
            </a:r>
            <a:r>
              <a:rPr lang="en-US" dirty="0" smtClean="0"/>
              <a:t>) bits</a:t>
            </a: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Cache Example (1/2)</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Cache parameters:</a:t>
            </a:r>
          </a:p>
          <a:p>
            <a:pPr lvl="1"/>
            <a:r>
              <a:rPr lang="en-US" dirty="0" smtClean="0"/>
              <a:t>Address space of 64B, block size of 1 word, </a:t>
            </a:r>
            <a:br>
              <a:rPr lang="en-US" dirty="0" smtClean="0"/>
            </a:br>
            <a:r>
              <a:rPr lang="en-US" dirty="0" smtClean="0"/>
              <a:t>cache size of 4 words</a:t>
            </a:r>
          </a:p>
          <a:p>
            <a:pPr>
              <a:spcBef>
                <a:spcPts val="2400"/>
              </a:spcBef>
            </a:pPr>
            <a:r>
              <a:rPr lang="en-US" dirty="0" smtClean="0"/>
              <a:t>TIO Breakdown:</a:t>
            </a:r>
          </a:p>
          <a:p>
            <a:pPr lvl="1"/>
            <a:r>
              <a:rPr lang="en-US" dirty="0" smtClean="0"/>
              <a:t>1 word = 4 bytes, so </a:t>
            </a:r>
            <a:r>
              <a:rPr lang="en-US" dirty="0" smtClean="0">
                <a:solidFill>
                  <a:schemeClr val="accent2"/>
                </a:solidFill>
              </a:rPr>
              <a:t>O </a:t>
            </a:r>
            <a:r>
              <a:rPr lang="en-US" dirty="0" smtClean="0"/>
              <a:t>= log</a:t>
            </a:r>
            <a:r>
              <a:rPr lang="en-US" baseline="-25000" dirty="0" smtClean="0"/>
              <a:t>2</a:t>
            </a:r>
            <a:r>
              <a:rPr lang="en-US" dirty="0" smtClean="0"/>
              <a:t>(4) = </a:t>
            </a:r>
            <a:r>
              <a:rPr lang="en-US" dirty="0" smtClean="0">
                <a:solidFill>
                  <a:srgbClr val="FF0000"/>
                </a:solidFill>
              </a:rPr>
              <a:t>2</a:t>
            </a:r>
          </a:p>
          <a:p>
            <a:pPr lvl="1"/>
            <a:r>
              <a:rPr lang="en-US" dirty="0" smtClean="0"/>
              <a:t>Cache size / block size = 4, so </a:t>
            </a:r>
            <a:r>
              <a:rPr lang="en-US" dirty="0" smtClean="0">
                <a:solidFill>
                  <a:schemeClr val="accent4"/>
                </a:solidFill>
              </a:rPr>
              <a:t>I</a:t>
            </a:r>
            <a:r>
              <a:rPr lang="en-US" dirty="0" smtClean="0"/>
              <a:t> = log</a:t>
            </a:r>
            <a:r>
              <a:rPr lang="en-US" baseline="-25000" dirty="0" smtClean="0"/>
              <a:t>2</a:t>
            </a:r>
            <a:r>
              <a:rPr lang="en-US" dirty="0" smtClean="0"/>
              <a:t>(4) = </a:t>
            </a:r>
            <a:r>
              <a:rPr lang="en-US" dirty="0" smtClean="0">
                <a:solidFill>
                  <a:srgbClr val="FF0000"/>
                </a:solidFill>
              </a:rPr>
              <a:t>2</a:t>
            </a:r>
          </a:p>
          <a:p>
            <a:pPr lvl="1"/>
            <a:r>
              <a:rPr lang="en-US" dirty="0" smtClean="0"/>
              <a:t>A = log</a:t>
            </a:r>
            <a:r>
              <a:rPr lang="en-US" baseline="-25000" dirty="0" smtClean="0"/>
              <a:t>2</a:t>
            </a:r>
            <a:r>
              <a:rPr lang="en-US" dirty="0" smtClean="0"/>
              <a:t>(64) = 6 bits, so </a:t>
            </a:r>
            <a:r>
              <a:rPr lang="en-US" dirty="0" smtClean="0">
                <a:solidFill>
                  <a:schemeClr val="accent6"/>
                </a:solidFill>
              </a:rPr>
              <a:t>T</a:t>
            </a:r>
            <a:r>
              <a:rPr lang="en-US" dirty="0" smtClean="0"/>
              <a:t> = 6 – 2 – 2 = </a:t>
            </a:r>
            <a:r>
              <a:rPr lang="en-US" dirty="0" smtClean="0">
                <a:solidFill>
                  <a:srgbClr val="FF0000"/>
                </a:solidFill>
              </a:rPr>
              <a:t>2</a:t>
            </a:r>
            <a:endParaRPr lang="en-US" dirty="0" smtClean="0"/>
          </a:p>
          <a:p>
            <a:pPr>
              <a:spcBef>
                <a:spcPts val="2400"/>
              </a:spcBef>
            </a:pPr>
            <a:r>
              <a:rPr lang="en-US" dirty="0" smtClean="0"/>
              <a:t>Bits in cache = 2</a:t>
            </a:r>
            <a:r>
              <a:rPr lang="en-US" baseline="30000" dirty="0" smtClean="0">
                <a:solidFill>
                  <a:schemeClr val="accent4"/>
                </a:solidFill>
              </a:rPr>
              <a:t>2</a:t>
            </a:r>
            <a:r>
              <a:rPr lang="en-US" dirty="0" smtClean="0"/>
              <a:t> × (8×2</a:t>
            </a:r>
            <a:r>
              <a:rPr lang="en-US" baseline="30000" dirty="0" smtClean="0">
                <a:solidFill>
                  <a:schemeClr val="accent2"/>
                </a:solidFill>
              </a:rPr>
              <a:t>2</a:t>
            </a:r>
            <a:r>
              <a:rPr lang="en-US" dirty="0" smtClean="0"/>
              <a:t> + </a:t>
            </a:r>
            <a:r>
              <a:rPr lang="en-US" dirty="0" smtClean="0">
                <a:solidFill>
                  <a:schemeClr val="accent6"/>
                </a:solidFill>
              </a:rPr>
              <a:t>2</a:t>
            </a:r>
            <a:r>
              <a:rPr lang="en-US" dirty="0" smtClean="0"/>
              <a:t> + 1) = </a:t>
            </a:r>
            <a:r>
              <a:rPr lang="en-US" dirty="0" smtClean="0">
                <a:solidFill>
                  <a:srgbClr val="FF0000"/>
                </a:solidFill>
              </a:rPr>
              <a:t>140 bits</a:t>
            </a: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27</a:t>
            </a:fld>
            <a:endParaRPr lang="en-US"/>
          </a:p>
        </p:txBody>
      </p:sp>
      <p:grpSp>
        <p:nvGrpSpPr>
          <p:cNvPr id="22" name="Group 21"/>
          <p:cNvGrpSpPr/>
          <p:nvPr/>
        </p:nvGrpSpPr>
        <p:grpSpPr>
          <a:xfrm>
            <a:off x="4754880" y="3383280"/>
            <a:ext cx="4114800" cy="917972"/>
            <a:chOff x="822960" y="5669280"/>
            <a:chExt cx="4114800" cy="917972"/>
          </a:xfrm>
        </p:grpSpPr>
        <p:grpSp>
          <p:nvGrpSpPr>
            <p:cNvPr id="19" name="Group 18"/>
            <p:cNvGrpSpPr/>
            <p:nvPr/>
          </p:nvGrpSpPr>
          <p:grpSpPr>
            <a:xfrm>
              <a:off x="3566160" y="5669280"/>
              <a:ext cx="1371600" cy="457200"/>
              <a:chOff x="3200400" y="5669280"/>
              <a:chExt cx="1371600" cy="457200"/>
            </a:xfrm>
          </p:grpSpPr>
          <p:cxnSp>
            <p:nvCxnSpPr>
              <p:cNvPr id="8" name="Straight Connector 7"/>
              <p:cNvCxnSpPr/>
              <p:nvPr/>
            </p:nvCxnSpPr>
            <p:spPr>
              <a:xfrm flipH="1">
                <a:off x="3200400" y="5760720"/>
                <a:ext cx="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657600" y="5760720"/>
                <a:ext cx="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114800" y="5760720"/>
                <a:ext cx="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572000" y="5760720"/>
                <a:ext cx="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0400" y="6126480"/>
                <a:ext cx="1371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00400" y="5669280"/>
                <a:ext cx="457200" cy="457200"/>
              </a:xfrm>
              <a:prstGeom prst="rect">
                <a:avLst/>
              </a:prstGeom>
              <a:noFill/>
            </p:spPr>
            <p:txBody>
              <a:bodyPr wrap="square" lIns="0" rIns="0" rtlCol="0">
                <a:noAutofit/>
              </a:bodyPr>
              <a:lstStyle/>
              <a:p>
                <a:pPr algn="ctr"/>
                <a:r>
                  <a:rPr lang="en-US" sz="2800" dirty="0" smtClean="0">
                    <a:solidFill>
                      <a:schemeClr val="accent6"/>
                    </a:solidFill>
                  </a:rPr>
                  <a:t>XX</a:t>
                </a:r>
                <a:endParaRPr lang="en-US" sz="2800" dirty="0">
                  <a:solidFill>
                    <a:schemeClr val="accent6"/>
                  </a:solidFill>
                </a:endParaRPr>
              </a:p>
            </p:txBody>
          </p:sp>
          <p:sp>
            <p:nvSpPr>
              <p:cNvPr id="16" name="TextBox 15"/>
              <p:cNvSpPr txBox="1"/>
              <p:nvPr/>
            </p:nvSpPr>
            <p:spPr>
              <a:xfrm>
                <a:off x="3657600" y="5669280"/>
                <a:ext cx="457200" cy="457200"/>
              </a:xfrm>
              <a:prstGeom prst="rect">
                <a:avLst/>
              </a:prstGeom>
              <a:noFill/>
            </p:spPr>
            <p:txBody>
              <a:bodyPr wrap="square" lIns="0" rIns="0" rtlCol="0">
                <a:noAutofit/>
              </a:bodyPr>
              <a:lstStyle/>
              <a:p>
                <a:pPr algn="ctr"/>
                <a:r>
                  <a:rPr lang="en-US" sz="2800" dirty="0" smtClean="0">
                    <a:solidFill>
                      <a:schemeClr val="accent4"/>
                    </a:solidFill>
                  </a:rPr>
                  <a:t>XX</a:t>
                </a:r>
                <a:endParaRPr lang="en-US" sz="2800" dirty="0">
                  <a:solidFill>
                    <a:schemeClr val="accent4"/>
                  </a:solidFill>
                </a:endParaRPr>
              </a:p>
            </p:txBody>
          </p:sp>
          <p:sp>
            <p:nvSpPr>
              <p:cNvPr id="17" name="TextBox 16"/>
              <p:cNvSpPr txBox="1"/>
              <p:nvPr/>
            </p:nvSpPr>
            <p:spPr>
              <a:xfrm>
                <a:off x="4114800" y="5669280"/>
                <a:ext cx="457200" cy="457200"/>
              </a:xfrm>
              <a:prstGeom prst="rect">
                <a:avLst/>
              </a:prstGeom>
              <a:noFill/>
            </p:spPr>
            <p:txBody>
              <a:bodyPr wrap="square" lIns="0" rIns="0" rtlCol="0">
                <a:noAutofit/>
              </a:bodyPr>
              <a:lstStyle/>
              <a:p>
                <a:pPr algn="ctr"/>
                <a:r>
                  <a:rPr lang="en-US" sz="2800" dirty="0" smtClean="0">
                    <a:solidFill>
                      <a:schemeClr val="accent2"/>
                    </a:solidFill>
                  </a:rPr>
                  <a:t>XX</a:t>
                </a:r>
                <a:endParaRPr lang="en-US" sz="2800" dirty="0">
                  <a:solidFill>
                    <a:schemeClr val="accent2"/>
                  </a:solidFill>
                </a:endParaRPr>
              </a:p>
            </p:txBody>
          </p:sp>
        </p:grpSp>
        <p:sp>
          <p:nvSpPr>
            <p:cNvPr id="18" name="TextBox 17"/>
            <p:cNvSpPr txBox="1"/>
            <p:nvPr/>
          </p:nvSpPr>
          <p:spPr>
            <a:xfrm>
              <a:off x="822960" y="5712178"/>
              <a:ext cx="2743200" cy="461665"/>
            </a:xfrm>
            <a:prstGeom prst="rect">
              <a:avLst/>
            </a:prstGeom>
            <a:noFill/>
          </p:spPr>
          <p:txBody>
            <a:bodyPr wrap="square" rtlCol="0">
              <a:spAutoFit/>
            </a:bodyPr>
            <a:lstStyle/>
            <a:p>
              <a:r>
                <a:rPr lang="en-US" sz="2400" dirty="0" smtClean="0"/>
                <a:t>Memory Addresses:</a:t>
              </a:r>
              <a:endParaRPr lang="en-US" sz="2400" dirty="0"/>
            </a:p>
          </p:txBody>
        </p:sp>
        <p:sp>
          <p:nvSpPr>
            <p:cNvPr id="20" name="Left Brace 19"/>
            <p:cNvSpPr/>
            <p:nvPr/>
          </p:nvSpPr>
          <p:spPr>
            <a:xfrm rot="16200000">
              <a:off x="3931920" y="5806440"/>
              <a:ext cx="182880" cy="9144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3291840" y="6217920"/>
              <a:ext cx="1463040" cy="369332"/>
            </a:xfrm>
            <a:prstGeom prst="rect">
              <a:avLst/>
            </a:prstGeom>
            <a:noFill/>
          </p:spPr>
          <p:txBody>
            <a:bodyPr wrap="square" rtlCol="0">
              <a:spAutoFit/>
            </a:bodyPr>
            <a:lstStyle/>
            <a:p>
              <a:pPr algn="ctr"/>
              <a:r>
                <a:rPr lang="en-US" dirty="0" smtClean="0"/>
                <a:t>Block address</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0930" name="Rectangle 2"/>
          <p:cNvSpPr>
            <a:spLocks noGrp="1" noChangeArrowheads="1"/>
          </p:cNvSpPr>
          <p:nvPr>
            <p:ph type="title"/>
          </p:nvPr>
        </p:nvSpPr>
        <p:spPr/>
        <p:txBody>
          <a:bodyPr/>
          <a:lstStyle/>
          <a:p>
            <a:r>
              <a:rPr lang="en-US" dirty="0" smtClean="0">
                <a:solidFill>
                  <a:schemeClr val="accent1"/>
                </a:solidFill>
              </a:rPr>
              <a:t>Cache Example (2/2)</a:t>
            </a:r>
            <a:endParaRPr lang="en-US" dirty="0">
              <a:solidFill>
                <a:schemeClr val="accent1"/>
              </a:solidFill>
            </a:endParaRPr>
          </a:p>
        </p:txBody>
      </p:sp>
      <p:sp>
        <p:nvSpPr>
          <p:cNvPr id="98" name="Date Placeholder 97"/>
          <p:cNvSpPr>
            <a:spLocks noGrp="1"/>
          </p:cNvSpPr>
          <p:nvPr>
            <p:ph type="dt" sz="half" idx="10"/>
          </p:nvPr>
        </p:nvSpPr>
        <p:spPr/>
        <p:txBody>
          <a:bodyPr/>
          <a:lstStyle/>
          <a:p>
            <a:r>
              <a:rPr lang="en-US" smtClean="0"/>
              <a:t>7/05/2012</a:t>
            </a:r>
            <a:endParaRPr lang="en-US"/>
          </a:p>
        </p:txBody>
      </p:sp>
      <p:sp>
        <p:nvSpPr>
          <p:cNvPr id="100" name="Footer Placeholder 99"/>
          <p:cNvSpPr>
            <a:spLocks noGrp="1"/>
          </p:cNvSpPr>
          <p:nvPr>
            <p:ph type="ftr" sz="quarter" idx="11"/>
          </p:nvPr>
        </p:nvSpPr>
        <p:spPr/>
        <p:txBody>
          <a:bodyPr/>
          <a:lstStyle/>
          <a:p>
            <a:r>
              <a:rPr lang="en-US" smtClean="0"/>
              <a:t>Summer 2012 -- Lecture #11</a:t>
            </a:r>
            <a:endParaRPr lang="en-US"/>
          </a:p>
        </p:txBody>
      </p:sp>
      <p:sp>
        <p:nvSpPr>
          <p:cNvPr id="99" name="Slide Number Placeholder 98"/>
          <p:cNvSpPr>
            <a:spLocks noGrp="1"/>
          </p:cNvSpPr>
          <p:nvPr>
            <p:ph type="sldNum" sz="quarter" idx="12"/>
          </p:nvPr>
        </p:nvSpPr>
        <p:spPr/>
        <p:txBody>
          <a:bodyPr/>
          <a:lstStyle/>
          <a:p>
            <a:fld id="{3CC63E4C-4642-794D-A2FD-70F6B81535F5}" type="slidenum">
              <a:rPr lang="en-US" smtClean="0"/>
              <a:pPr/>
              <a:t>28</a:t>
            </a:fld>
            <a:endParaRPr lang="en-US"/>
          </a:p>
        </p:txBody>
      </p:sp>
      <p:sp>
        <p:nvSpPr>
          <p:cNvPr id="1660953" name="Text Box 25"/>
          <p:cNvSpPr txBox="1">
            <a:spLocks noChangeArrowheads="1"/>
          </p:cNvSpPr>
          <p:nvPr/>
        </p:nvSpPr>
        <p:spPr bwMode="auto">
          <a:xfrm>
            <a:off x="2560320" y="1280160"/>
            <a:ext cx="1645920" cy="366713"/>
          </a:xfrm>
          <a:prstGeom prst="rect">
            <a:avLst/>
          </a:prstGeom>
          <a:noFill/>
          <a:ln w="12700">
            <a:noFill/>
            <a:miter lim="800000"/>
            <a:headEnd/>
            <a:tailEnd/>
          </a:ln>
          <a:effectLst/>
        </p:spPr>
        <p:txBody>
          <a:bodyPr wrap="square">
            <a:spAutoFit/>
          </a:bodyPr>
          <a:lstStyle/>
          <a:p>
            <a:r>
              <a:rPr lang="en-US" b="1" dirty="0">
                <a:solidFill>
                  <a:schemeClr val="tx1"/>
                </a:solidFill>
              </a:rPr>
              <a:t>Main </a:t>
            </a:r>
            <a:r>
              <a:rPr lang="en-US" b="1" dirty="0" smtClean="0">
                <a:solidFill>
                  <a:schemeClr val="tx1"/>
                </a:solidFill>
              </a:rPr>
              <a:t>Memory:</a:t>
            </a:r>
            <a:endParaRPr lang="en-US" b="1" dirty="0">
              <a:solidFill>
                <a:schemeClr val="tx1"/>
              </a:solidFill>
            </a:endParaRPr>
          </a:p>
        </p:txBody>
      </p:sp>
      <p:sp>
        <p:nvSpPr>
          <p:cNvPr id="1660954" name="Text Box 26"/>
          <p:cNvSpPr txBox="1">
            <a:spLocks noChangeArrowheads="1"/>
          </p:cNvSpPr>
          <p:nvPr/>
        </p:nvSpPr>
        <p:spPr bwMode="auto">
          <a:xfrm>
            <a:off x="6172200" y="1371600"/>
            <a:ext cx="2743200" cy="4170372"/>
          </a:xfrm>
          <a:prstGeom prst="rect">
            <a:avLst/>
          </a:prstGeom>
          <a:noFill/>
          <a:ln w="12700">
            <a:noFill/>
            <a:miter lim="800000"/>
            <a:headEnd/>
            <a:tailEnd/>
          </a:ln>
          <a:effectLst/>
        </p:spPr>
        <p:txBody>
          <a:bodyPr>
            <a:spAutoFit/>
          </a:bodyPr>
          <a:lstStyle/>
          <a:p>
            <a:r>
              <a:rPr lang="en-US" sz="2000" b="1" dirty="0" smtClean="0">
                <a:solidFill>
                  <a:schemeClr val="bg1">
                    <a:lumMod val="65000"/>
                  </a:schemeClr>
                </a:solidFill>
              </a:rPr>
              <a:t>Which blocks map to each row of the cache?</a:t>
            </a:r>
          </a:p>
          <a:p>
            <a:r>
              <a:rPr lang="en-US" sz="2000" dirty="0" smtClean="0">
                <a:solidFill>
                  <a:schemeClr val="bg1">
                    <a:lumMod val="65000"/>
                  </a:schemeClr>
                </a:solidFill>
              </a:rPr>
              <a:t>(see colors)</a:t>
            </a:r>
            <a:endParaRPr lang="en-US" sz="2000" dirty="0">
              <a:solidFill>
                <a:schemeClr val="bg1">
                  <a:lumMod val="65000"/>
                </a:schemeClr>
              </a:solidFill>
            </a:endParaRPr>
          </a:p>
          <a:p>
            <a:endParaRPr lang="en-US" sz="2000" dirty="0"/>
          </a:p>
          <a:p>
            <a:r>
              <a:rPr lang="en-US" sz="2000" b="1" dirty="0" smtClean="0">
                <a:solidFill>
                  <a:schemeClr val="tx1"/>
                </a:solidFill>
              </a:rPr>
              <a:t>On a memory request:</a:t>
            </a:r>
            <a:r>
              <a:rPr lang="en-US" sz="2000" dirty="0" smtClean="0">
                <a:solidFill>
                  <a:schemeClr val="tx1"/>
                </a:solidFill>
              </a:rPr>
              <a:t/>
            </a:r>
            <a:br>
              <a:rPr lang="en-US" sz="2000" dirty="0" smtClean="0">
                <a:solidFill>
                  <a:schemeClr val="tx1"/>
                </a:solidFill>
              </a:rPr>
            </a:br>
            <a:r>
              <a:rPr lang="en-US" sz="2000" dirty="0" smtClean="0">
                <a:solidFill>
                  <a:schemeClr val="tx1"/>
                </a:solidFill>
              </a:rPr>
              <a:t>(let’s say </a:t>
            </a:r>
            <a:r>
              <a:rPr lang="en-US" sz="2000" dirty="0" smtClean="0">
                <a:solidFill>
                  <a:schemeClr val="accent6"/>
                </a:solidFill>
              </a:rPr>
              <a:t>00</a:t>
            </a:r>
            <a:r>
              <a:rPr lang="en-US" sz="2000" dirty="0" smtClean="0">
                <a:solidFill>
                  <a:schemeClr val="accent4"/>
                </a:solidFill>
              </a:rPr>
              <a:t>10</a:t>
            </a:r>
            <a:r>
              <a:rPr lang="en-US" sz="2000" dirty="0" smtClean="0">
                <a:solidFill>
                  <a:schemeClr val="accent2"/>
                </a:solidFill>
              </a:rPr>
              <a:t>11</a:t>
            </a:r>
            <a:r>
              <a:rPr lang="en-US" sz="2000" baseline="-25000" dirty="0" smtClean="0">
                <a:solidFill>
                  <a:schemeClr val="tx1"/>
                </a:solidFill>
              </a:rPr>
              <a:t>two</a:t>
            </a:r>
            <a:r>
              <a:rPr lang="en-US" sz="2000" dirty="0" smtClean="0">
                <a:solidFill>
                  <a:schemeClr val="tx1"/>
                </a:solidFill>
              </a:rPr>
              <a:t>)</a:t>
            </a:r>
          </a:p>
          <a:p>
            <a:pPr>
              <a:spcBef>
                <a:spcPts val="1800"/>
              </a:spcBef>
            </a:pPr>
            <a:r>
              <a:rPr lang="en-US" sz="2000" dirty="0" smtClean="0"/>
              <a:t>1) Take </a:t>
            </a:r>
            <a:r>
              <a:rPr lang="en-US" sz="2000" dirty="0" smtClean="0">
                <a:solidFill>
                  <a:schemeClr val="accent4"/>
                </a:solidFill>
              </a:rPr>
              <a:t>Index</a:t>
            </a:r>
            <a:r>
              <a:rPr lang="en-US" sz="2000" dirty="0" smtClean="0"/>
              <a:t> field (10)</a:t>
            </a:r>
          </a:p>
          <a:p>
            <a:pPr>
              <a:spcBef>
                <a:spcPts val="1800"/>
              </a:spcBef>
            </a:pPr>
            <a:r>
              <a:rPr lang="en-US" sz="2000" dirty="0" smtClean="0">
                <a:solidFill>
                  <a:schemeClr val="tx1"/>
                </a:solidFill>
              </a:rPr>
              <a:t>2) Check if Valid bit is true in that row of cache</a:t>
            </a:r>
          </a:p>
          <a:p>
            <a:pPr>
              <a:spcBef>
                <a:spcPts val="1800"/>
              </a:spcBef>
            </a:pPr>
            <a:r>
              <a:rPr lang="en-US" sz="2000" dirty="0" smtClean="0"/>
              <a:t>3) If valid, then check if </a:t>
            </a:r>
            <a:r>
              <a:rPr lang="en-US" sz="2000" dirty="0" smtClean="0">
                <a:solidFill>
                  <a:schemeClr val="accent6"/>
                </a:solidFill>
              </a:rPr>
              <a:t>Tag</a:t>
            </a:r>
            <a:r>
              <a:rPr lang="en-US" sz="2000" dirty="0" smtClean="0"/>
              <a:t> matches</a:t>
            </a:r>
          </a:p>
        </p:txBody>
      </p:sp>
      <p:grpSp>
        <p:nvGrpSpPr>
          <p:cNvPr id="101" name="Group 100"/>
          <p:cNvGrpSpPr/>
          <p:nvPr/>
        </p:nvGrpSpPr>
        <p:grpSpPr>
          <a:xfrm>
            <a:off x="4267200" y="1346190"/>
            <a:ext cx="990600" cy="4876800"/>
            <a:chOff x="4267200" y="1346190"/>
            <a:chExt cx="990600" cy="4876800"/>
          </a:xfrm>
        </p:grpSpPr>
        <p:sp>
          <p:nvSpPr>
            <p:cNvPr id="1660936" name="Line 8"/>
            <p:cNvSpPr>
              <a:spLocks noChangeShapeType="1"/>
            </p:cNvSpPr>
            <p:nvPr/>
          </p:nvSpPr>
          <p:spPr bwMode="auto">
            <a:xfrm>
              <a:off x="4267200" y="1955790"/>
              <a:ext cx="990600" cy="0"/>
            </a:xfrm>
            <a:prstGeom prst="line">
              <a:avLst/>
            </a:prstGeom>
            <a:noFill/>
            <a:ln w="12700">
              <a:solidFill>
                <a:schemeClr val="tx1"/>
              </a:solidFill>
              <a:round/>
              <a:headEnd/>
              <a:tailEnd/>
            </a:ln>
            <a:effectLst/>
          </p:spPr>
          <p:txBody>
            <a:bodyPr wrap="none" anchor="ctr"/>
            <a:lstStyle/>
            <a:p>
              <a:endParaRPr lang="en-US"/>
            </a:p>
          </p:txBody>
        </p:sp>
        <p:sp>
          <p:nvSpPr>
            <p:cNvPr id="1660937" name="Line 9"/>
            <p:cNvSpPr>
              <a:spLocks noChangeShapeType="1"/>
            </p:cNvSpPr>
            <p:nvPr/>
          </p:nvSpPr>
          <p:spPr bwMode="auto">
            <a:xfrm>
              <a:off x="4267200" y="1650990"/>
              <a:ext cx="990600" cy="0"/>
            </a:xfrm>
            <a:prstGeom prst="line">
              <a:avLst/>
            </a:prstGeom>
            <a:noFill/>
            <a:ln w="12700">
              <a:solidFill>
                <a:schemeClr val="tx1"/>
              </a:solidFill>
              <a:round/>
              <a:headEnd/>
              <a:tailEnd/>
            </a:ln>
            <a:effectLst/>
          </p:spPr>
          <p:txBody>
            <a:bodyPr wrap="none" anchor="ctr"/>
            <a:lstStyle/>
            <a:p>
              <a:endParaRPr lang="en-US"/>
            </a:p>
          </p:txBody>
        </p:sp>
        <p:sp>
          <p:nvSpPr>
            <p:cNvPr id="1660938" name="Line 10"/>
            <p:cNvSpPr>
              <a:spLocks noChangeShapeType="1"/>
            </p:cNvSpPr>
            <p:nvPr/>
          </p:nvSpPr>
          <p:spPr bwMode="auto">
            <a:xfrm>
              <a:off x="4267200" y="2260590"/>
              <a:ext cx="990600" cy="0"/>
            </a:xfrm>
            <a:prstGeom prst="line">
              <a:avLst/>
            </a:prstGeom>
            <a:noFill/>
            <a:ln w="12700">
              <a:solidFill>
                <a:schemeClr val="tx1"/>
              </a:solidFill>
              <a:round/>
              <a:headEnd/>
              <a:tailEnd/>
            </a:ln>
            <a:effectLst/>
          </p:spPr>
          <p:txBody>
            <a:bodyPr wrap="none" anchor="ctr"/>
            <a:lstStyle/>
            <a:p>
              <a:endParaRPr lang="en-US"/>
            </a:p>
          </p:txBody>
        </p:sp>
        <p:sp>
          <p:nvSpPr>
            <p:cNvPr id="1660939" name="Line 11"/>
            <p:cNvSpPr>
              <a:spLocks noChangeShapeType="1"/>
            </p:cNvSpPr>
            <p:nvPr/>
          </p:nvSpPr>
          <p:spPr bwMode="auto">
            <a:xfrm>
              <a:off x="4267200" y="1346190"/>
              <a:ext cx="990600" cy="0"/>
            </a:xfrm>
            <a:prstGeom prst="line">
              <a:avLst/>
            </a:prstGeom>
            <a:noFill/>
            <a:ln w="12700">
              <a:solidFill>
                <a:schemeClr val="tx1"/>
              </a:solidFill>
              <a:round/>
              <a:headEnd/>
              <a:tailEnd/>
            </a:ln>
            <a:effectLst/>
          </p:spPr>
          <p:txBody>
            <a:bodyPr wrap="none" anchor="ctr"/>
            <a:lstStyle/>
            <a:p>
              <a:endParaRPr lang="en-US"/>
            </a:p>
          </p:txBody>
        </p:sp>
        <p:sp>
          <p:nvSpPr>
            <p:cNvPr id="1660940" name="Line 12"/>
            <p:cNvSpPr>
              <a:spLocks noChangeShapeType="1"/>
            </p:cNvSpPr>
            <p:nvPr/>
          </p:nvSpPr>
          <p:spPr bwMode="auto">
            <a:xfrm>
              <a:off x="4267200" y="1346190"/>
              <a:ext cx="0" cy="3657600"/>
            </a:xfrm>
            <a:prstGeom prst="line">
              <a:avLst/>
            </a:prstGeom>
            <a:noFill/>
            <a:ln w="12700">
              <a:solidFill>
                <a:schemeClr val="tx1"/>
              </a:solidFill>
              <a:round/>
              <a:headEnd/>
              <a:tailEnd/>
            </a:ln>
            <a:effectLst/>
          </p:spPr>
          <p:txBody>
            <a:bodyPr wrap="none" anchor="ctr"/>
            <a:lstStyle/>
            <a:p>
              <a:endParaRPr lang="en-US"/>
            </a:p>
          </p:txBody>
        </p:sp>
        <p:sp>
          <p:nvSpPr>
            <p:cNvPr id="1660941" name="Line 13"/>
            <p:cNvSpPr>
              <a:spLocks noChangeShapeType="1"/>
            </p:cNvSpPr>
            <p:nvPr/>
          </p:nvSpPr>
          <p:spPr bwMode="auto">
            <a:xfrm>
              <a:off x="5257800" y="1346190"/>
              <a:ext cx="0" cy="3657600"/>
            </a:xfrm>
            <a:prstGeom prst="line">
              <a:avLst/>
            </a:prstGeom>
            <a:noFill/>
            <a:ln w="12700">
              <a:solidFill>
                <a:schemeClr val="tx1"/>
              </a:solidFill>
              <a:round/>
              <a:headEnd/>
              <a:tailEnd/>
            </a:ln>
            <a:effectLst/>
          </p:spPr>
          <p:txBody>
            <a:bodyPr wrap="none" anchor="ctr"/>
            <a:lstStyle/>
            <a:p>
              <a:endParaRPr lang="en-US"/>
            </a:p>
          </p:txBody>
        </p:sp>
        <p:sp>
          <p:nvSpPr>
            <p:cNvPr id="1660942" name="Line 14"/>
            <p:cNvSpPr>
              <a:spLocks noChangeShapeType="1"/>
            </p:cNvSpPr>
            <p:nvPr/>
          </p:nvSpPr>
          <p:spPr bwMode="auto">
            <a:xfrm flipH="1" flipV="1">
              <a:off x="4267200" y="5613390"/>
              <a:ext cx="990600" cy="0"/>
            </a:xfrm>
            <a:prstGeom prst="line">
              <a:avLst/>
            </a:prstGeom>
            <a:noFill/>
            <a:ln w="12700">
              <a:solidFill>
                <a:schemeClr val="tx1"/>
              </a:solidFill>
              <a:round/>
              <a:headEnd/>
              <a:tailEnd/>
            </a:ln>
            <a:effectLst/>
          </p:spPr>
          <p:txBody>
            <a:bodyPr wrap="none" anchor="ctr"/>
            <a:lstStyle/>
            <a:p>
              <a:endParaRPr lang="en-US"/>
            </a:p>
          </p:txBody>
        </p:sp>
        <p:sp>
          <p:nvSpPr>
            <p:cNvPr id="1660943" name="Line 15"/>
            <p:cNvSpPr>
              <a:spLocks noChangeShapeType="1"/>
            </p:cNvSpPr>
            <p:nvPr/>
          </p:nvSpPr>
          <p:spPr bwMode="auto">
            <a:xfrm flipH="1" flipV="1">
              <a:off x="4267200" y="5918190"/>
              <a:ext cx="990600" cy="0"/>
            </a:xfrm>
            <a:prstGeom prst="line">
              <a:avLst/>
            </a:prstGeom>
            <a:noFill/>
            <a:ln w="12700">
              <a:solidFill>
                <a:schemeClr val="tx1"/>
              </a:solidFill>
              <a:round/>
              <a:headEnd/>
              <a:tailEnd/>
            </a:ln>
            <a:effectLst/>
          </p:spPr>
          <p:txBody>
            <a:bodyPr wrap="none" anchor="ctr"/>
            <a:lstStyle/>
            <a:p>
              <a:endParaRPr lang="en-US"/>
            </a:p>
          </p:txBody>
        </p:sp>
        <p:sp>
          <p:nvSpPr>
            <p:cNvPr id="1660944" name="Line 16"/>
            <p:cNvSpPr>
              <a:spLocks noChangeShapeType="1"/>
            </p:cNvSpPr>
            <p:nvPr/>
          </p:nvSpPr>
          <p:spPr bwMode="auto">
            <a:xfrm flipH="1" flipV="1">
              <a:off x="4267200" y="5308590"/>
              <a:ext cx="990600" cy="0"/>
            </a:xfrm>
            <a:prstGeom prst="line">
              <a:avLst/>
            </a:prstGeom>
            <a:noFill/>
            <a:ln w="12700">
              <a:solidFill>
                <a:schemeClr val="tx1"/>
              </a:solidFill>
              <a:round/>
              <a:headEnd/>
              <a:tailEnd/>
            </a:ln>
            <a:effectLst/>
          </p:spPr>
          <p:txBody>
            <a:bodyPr wrap="none" anchor="ctr"/>
            <a:lstStyle/>
            <a:p>
              <a:endParaRPr lang="en-US"/>
            </a:p>
          </p:txBody>
        </p:sp>
        <p:sp>
          <p:nvSpPr>
            <p:cNvPr id="1660945" name="Line 17"/>
            <p:cNvSpPr>
              <a:spLocks noChangeShapeType="1"/>
            </p:cNvSpPr>
            <p:nvPr/>
          </p:nvSpPr>
          <p:spPr bwMode="auto">
            <a:xfrm flipH="1" flipV="1">
              <a:off x="4267200" y="6222990"/>
              <a:ext cx="990600" cy="0"/>
            </a:xfrm>
            <a:prstGeom prst="line">
              <a:avLst/>
            </a:prstGeom>
            <a:noFill/>
            <a:ln w="12700">
              <a:solidFill>
                <a:schemeClr val="tx1"/>
              </a:solidFill>
              <a:round/>
              <a:headEnd/>
              <a:tailEnd/>
            </a:ln>
            <a:effectLst/>
          </p:spPr>
          <p:txBody>
            <a:bodyPr wrap="none" anchor="ctr"/>
            <a:lstStyle/>
            <a:p>
              <a:endParaRPr lang="en-US"/>
            </a:p>
          </p:txBody>
        </p:sp>
        <p:sp>
          <p:nvSpPr>
            <p:cNvPr id="1660946" name="Line 18"/>
            <p:cNvSpPr>
              <a:spLocks noChangeShapeType="1"/>
            </p:cNvSpPr>
            <p:nvPr/>
          </p:nvSpPr>
          <p:spPr bwMode="auto">
            <a:xfrm flipH="1" flipV="1">
              <a:off x="5257800" y="5003790"/>
              <a:ext cx="0" cy="1219200"/>
            </a:xfrm>
            <a:prstGeom prst="line">
              <a:avLst/>
            </a:prstGeom>
            <a:noFill/>
            <a:ln w="12700">
              <a:solidFill>
                <a:schemeClr val="tx1"/>
              </a:solidFill>
              <a:round/>
              <a:headEnd/>
              <a:tailEnd/>
            </a:ln>
            <a:effectLst/>
          </p:spPr>
          <p:txBody>
            <a:bodyPr wrap="none" anchor="ctr"/>
            <a:lstStyle/>
            <a:p>
              <a:endParaRPr lang="en-US"/>
            </a:p>
          </p:txBody>
        </p:sp>
        <p:sp>
          <p:nvSpPr>
            <p:cNvPr id="1660955" name="Line 27"/>
            <p:cNvSpPr>
              <a:spLocks noChangeShapeType="1"/>
            </p:cNvSpPr>
            <p:nvPr/>
          </p:nvSpPr>
          <p:spPr bwMode="auto">
            <a:xfrm>
              <a:off x="4267200" y="2565390"/>
              <a:ext cx="990600" cy="0"/>
            </a:xfrm>
            <a:prstGeom prst="line">
              <a:avLst/>
            </a:prstGeom>
            <a:noFill/>
            <a:ln w="12700">
              <a:solidFill>
                <a:schemeClr val="tx1"/>
              </a:solidFill>
              <a:round/>
              <a:headEnd/>
              <a:tailEnd/>
            </a:ln>
            <a:effectLst/>
          </p:spPr>
          <p:txBody>
            <a:bodyPr wrap="none" anchor="ctr"/>
            <a:lstStyle/>
            <a:p>
              <a:endParaRPr lang="en-US"/>
            </a:p>
          </p:txBody>
        </p:sp>
        <p:sp>
          <p:nvSpPr>
            <p:cNvPr id="1660956" name="Line 28"/>
            <p:cNvSpPr>
              <a:spLocks noChangeShapeType="1"/>
            </p:cNvSpPr>
            <p:nvPr/>
          </p:nvSpPr>
          <p:spPr bwMode="auto">
            <a:xfrm>
              <a:off x="4267200" y="2870190"/>
              <a:ext cx="990600" cy="0"/>
            </a:xfrm>
            <a:prstGeom prst="line">
              <a:avLst/>
            </a:prstGeom>
            <a:noFill/>
            <a:ln w="12700">
              <a:solidFill>
                <a:schemeClr val="tx1"/>
              </a:solidFill>
              <a:round/>
              <a:headEnd/>
              <a:tailEnd/>
            </a:ln>
            <a:effectLst/>
          </p:spPr>
          <p:txBody>
            <a:bodyPr wrap="none" anchor="ctr"/>
            <a:lstStyle/>
            <a:p>
              <a:endParaRPr lang="en-US"/>
            </a:p>
          </p:txBody>
        </p:sp>
        <p:sp>
          <p:nvSpPr>
            <p:cNvPr id="1660957" name="Line 29"/>
            <p:cNvSpPr>
              <a:spLocks noChangeShapeType="1"/>
            </p:cNvSpPr>
            <p:nvPr/>
          </p:nvSpPr>
          <p:spPr bwMode="auto">
            <a:xfrm>
              <a:off x="4267200" y="3174990"/>
              <a:ext cx="990600" cy="0"/>
            </a:xfrm>
            <a:prstGeom prst="line">
              <a:avLst/>
            </a:prstGeom>
            <a:noFill/>
            <a:ln w="12700">
              <a:solidFill>
                <a:schemeClr val="tx1"/>
              </a:solidFill>
              <a:round/>
              <a:headEnd/>
              <a:tailEnd/>
            </a:ln>
            <a:effectLst/>
          </p:spPr>
          <p:txBody>
            <a:bodyPr wrap="none" anchor="ctr"/>
            <a:lstStyle/>
            <a:p>
              <a:endParaRPr lang="en-US"/>
            </a:p>
          </p:txBody>
        </p:sp>
        <p:sp>
          <p:nvSpPr>
            <p:cNvPr id="1660958" name="Line 30"/>
            <p:cNvSpPr>
              <a:spLocks noChangeShapeType="1"/>
            </p:cNvSpPr>
            <p:nvPr/>
          </p:nvSpPr>
          <p:spPr bwMode="auto">
            <a:xfrm>
              <a:off x="4267200" y="3479790"/>
              <a:ext cx="990600" cy="0"/>
            </a:xfrm>
            <a:prstGeom prst="line">
              <a:avLst/>
            </a:prstGeom>
            <a:noFill/>
            <a:ln w="12700">
              <a:solidFill>
                <a:schemeClr val="tx1"/>
              </a:solidFill>
              <a:round/>
              <a:headEnd/>
              <a:tailEnd/>
            </a:ln>
            <a:effectLst/>
          </p:spPr>
          <p:txBody>
            <a:bodyPr wrap="none" anchor="ctr"/>
            <a:lstStyle/>
            <a:p>
              <a:endParaRPr lang="en-US"/>
            </a:p>
          </p:txBody>
        </p:sp>
        <p:sp>
          <p:nvSpPr>
            <p:cNvPr id="1660959" name="Line 31"/>
            <p:cNvSpPr>
              <a:spLocks noChangeShapeType="1"/>
            </p:cNvSpPr>
            <p:nvPr/>
          </p:nvSpPr>
          <p:spPr bwMode="auto">
            <a:xfrm>
              <a:off x="4267200" y="3784590"/>
              <a:ext cx="990600" cy="0"/>
            </a:xfrm>
            <a:prstGeom prst="line">
              <a:avLst/>
            </a:prstGeom>
            <a:noFill/>
            <a:ln w="12700">
              <a:solidFill>
                <a:schemeClr val="tx1"/>
              </a:solidFill>
              <a:round/>
              <a:headEnd/>
              <a:tailEnd/>
            </a:ln>
            <a:effectLst/>
          </p:spPr>
          <p:txBody>
            <a:bodyPr wrap="none" anchor="ctr"/>
            <a:lstStyle/>
            <a:p>
              <a:endParaRPr lang="en-US"/>
            </a:p>
          </p:txBody>
        </p:sp>
        <p:sp>
          <p:nvSpPr>
            <p:cNvPr id="1660960" name="Line 32"/>
            <p:cNvSpPr>
              <a:spLocks noChangeShapeType="1"/>
            </p:cNvSpPr>
            <p:nvPr/>
          </p:nvSpPr>
          <p:spPr bwMode="auto">
            <a:xfrm>
              <a:off x="4267200" y="4089390"/>
              <a:ext cx="990600" cy="0"/>
            </a:xfrm>
            <a:prstGeom prst="line">
              <a:avLst/>
            </a:prstGeom>
            <a:noFill/>
            <a:ln w="12700">
              <a:solidFill>
                <a:schemeClr val="tx1"/>
              </a:solidFill>
              <a:round/>
              <a:headEnd/>
              <a:tailEnd/>
            </a:ln>
            <a:effectLst/>
          </p:spPr>
          <p:txBody>
            <a:bodyPr wrap="none" anchor="ctr"/>
            <a:lstStyle/>
            <a:p>
              <a:endParaRPr lang="en-US"/>
            </a:p>
          </p:txBody>
        </p:sp>
        <p:sp>
          <p:nvSpPr>
            <p:cNvPr id="1660961" name="Line 33"/>
            <p:cNvSpPr>
              <a:spLocks noChangeShapeType="1"/>
            </p:cNvSpPr>
            <p:nvPr/>
          </p:nvSpPr>
          <p:spPr bwMode="auto">
            <a:xfrm>
              <a:off x="4267200" y="5003790"/>
              <a:ext cx="990600" cy="0"/>
            </a:xfrm>
            <a:prstGeom prst="line">
              <a:avLst/>
            </a:prstGeom>
            <a:noFill/>
            <a:ln w="12700">
              <a:solidFill>
                <a:schemeClr val="tx1"/>
              </a:solidFill>
              <a:round/>
              <a:headEnd/>
              <a:tailEnd/>
            </a:ln>
            <a:effectLst/>
          </p:spPr>
          <p:txBody>
            <a:bodyPr wrap="none" anchor="ctr"/>
            <a:lstStyle/>
            <a:p>
              <a:endParaRPr lang="en-US"/>
            </a:p>
          </p:txBody>
        </p:sp>
        <p:sp>
          <p:nvSpPr>
            <p:cNvPr id="1660962" name="Line 34"/>
            <p:cNvSpPr>
              <a:spLocks noChangeShapeType="1"/>
            </p:cNvSpPr>
            <p:nvPr/>
          </p:nvSpPr>
          <p:spPr bwMode="auto">
            <a:xfrm>
              <a:off x="4267200" y="4394190"/>
              <a:ext cx="990600" cy="0"/>
            </a:xfrm>
            <a:prstGeom prst="line">
              <a:avLst/>
            </a:prstGeom>
            <a:noFill/>
            <a:ln w="12700">
              <a:solidFill>
                <a:schemeClr val="tx1"/>
              </a:solidFill>
              <a:round/>
              <a:headEnd/>
              <a:tailEnd/>
            </a:ln>
            <a:effectLst/>
          </p:spPr>
          <p:txBody>
            <a:bodyPr wrap="none" anchor="ctr"/>
            <a:lstStyle/>
            <a:p>
              <a:endParaRPr lang="en-US"/>
            </a:p>
          </p:txBody>
        </p:sp>
        <p:sp>
          <p:nvSpPr>
            <p:cNvPr id="1660963" name="Line 35"/>
            <p:cNvSpPr>
              <a:spLocks noChangeShapeType="1"/>
            </p:cNvSpPr>
            <p:nvPr/>
          </p:nvSpPr>
          <p:spPr bwMode="auto">
            <a:xfrm>
              <a:off x="4267200" y="4698990"/>
              <a:ext cx="990600" cy="0"/>
            </a:xfrm>
            <a:prstGeom prst="line">
              <a:avLst/>
            </a:prstGeom>
            <a:noFill/>
            <a:ln w="12700">
              <a:solidFill>
                <a:schemeClr val="tx1"/>
              </a:solidFill>
              <a:round/>
              <a:headEnd/>
              <a:tailEnd/>
            </a:ln>
            <a:effectLst/>
          </p:spPr>
          <p:txBody>
            <a:bodyPr wrap="none" anchor="ctr"/>
            <a:lstStyle/>
            <a:p>
              <a:endParaRPr lang="en-US"/>
            </a:p>
          </p:txBody>
        </p:sp>
        <p:sp>
          <p:nvSpPr>
            <p:cNvPr id="1660971" name="Rectangle 43" descr="5%"/>
            <p:cNvSpPr>
              <a:spLocks noChangeArrowheads="1"/>
            </p:cNvSpPr>
            <p:nvPr/>
          </p:nvSpPr>
          <p:spPr bwMode="auto">
            <a:xfrm>
              <a:off x="4267200" y="1346190"/>
              <a:ext cx="990600" cy="304800"/>
            </a:xfrm>
            <a:prstGeom prst="rect">
              <a:avLst/>
            </a:prstGeom>
            <a:pattFill prst="pct5">
              <a:fgClr>
                <a:schemeClr val="accent1"/>
              </a:fgClr>
              <a:bgClr>
                <a:srgbClr val="FFFFFF"/>
              </a:bgClr>
            </a:pattFill>
            <a:ln w="12700">
              <a:solidFill>
                <a:schemeClr val="accent1"/>
              </a:solidFill>
              <a:miter lim="800000"/>
              <a:headEnd/>
              <a:tailEnd/>
            </a:ln>
            <a:effectLst/>
          </p:spPr>
          <p:txBody>
            <a:bodyPr wrap="none" anchor="ctr"/>
            <a:lstStyle/>
            <a:p>
              <a:endParaRPr lang="en-US"/>
            </a:p>
          </p:txBody>
        </p:sp>
        <p:sp>
          <p:nvSpPr>
            <p:cNvPr id="1660973" name="Rectangle 45" descr="5%"/>
            <p:cNvSpPr>
              <a:spLocks noChangeArrowheads="1"/>
            </p:cNvSpPr>
            <p:nvPr/>
          </p:nvSpPr>
          <p:spPr bwMode="auto">
            <a:xfrm>
              <a:off x="4267200" y="2565390"/>
              <a:ext cx="990600" cy="304800"/>
            </a:xfrm>
            <a:prstGeom prst="rect">
              <a:avLst/>
            </a:prstGeom>
            <a:pattFill prst="pct5">
              <a:fgClr>
                <a:schemeClr val="accent1"/>
              </a:fgClr>
              <a:bgClr>
                <a:srgbClr val="FFFFFF"/>
              </a:bgClr>
            </a:pattFill>
            <a:ln w="12700">
              <a:solidFill>
                <a:schemeClr val="accent1"/>
              </a:solidFill>
              <a:miter lim="800000"/>
              <a:headEnd/>
              <a:tailEnd/>
            </a:ln>
            <a:effectLst/>
          </p:spPr>
          <p:txBody>
            <a:bodyPr wrap="none" anchor="ctr"/>
            <a:lstStyle/>
            <a:p>
              <a:endParaRPr lang="en-US"/>
            </a:p>
          </p:txBody>
        </p:sp>
        <p:sp>
          <p:nvSpPr>
            <p:cNvPr id="1660974" name="Rectangle 46" descr="5%"/>
            <p:cNvSpPr>
              <a:spLocks noChangeArrowheads="1"/>
            </p:cNvSpPr>
            <p:nvPr/>
          </p:nvSpPr>
          <p:spPr bwMode="auto">
            <a:xfrm>
              <a:off x="4267200" y="3784590"/>
              <a:ext cx="990600" cy="304800"/>
            </a:xfrm>
            <a:prstGeom prst="rect">
              <a:avLst/>
            </a:prstGeom>
            <a:pattFill prst="pct5">
              <a:fgClr>
                <a:schemeClr val="accent1"/>
              </a:fgClr>
              <a:bgClr>
                <a:srgbClr val="FFFFFF"/>
              </a:bgClr>
            </a:pattFill>
            <a:ln w="12700">
              <a:solidFill>
                <a:schemeClr val="accent1"/>
              </a:solidFill>
              <a:miter lim="800000"/>
              <a:headEnd/>
              <a:tailEnd/>
            </a:ln>
            <a:effectLst/>
          </p:spPr>
          <p:txBody>
            <a:bodyPr wrap="none" anchor="ctr"/>
            <a:lstStyle/>
            <a:p>
              <a:endParaRPr lang="en-US"/>
            </a:p>
          </p:txBody>
        </p:sp>
        <p:sp>
          <p:nvSpPr>
            <p:cNvPr id="1660975" name="Rectangle 47" descr="5%"/>
            <p:cNvSpPr>
              <a:spLocks noChangeArrowheads="1"/>
            </p:cNvSpPr>
            <p:nvPr/>
          </p:nvSpPr>
          <p:spPr bwMode="auto">
            <a:xfrm>
              <a:off x="4267200" y="5003790"/>
              <a:ext cx="990600" cy="304800"/>
            </a:xfrm>
            <a:prstGeom prst="rect">
              <a:avLst/>
            </a:prstGeom>
            <a:pattFill prst="pct5">
              <a:fgClr>
                <a:schemeClr val="accent1"/>
              </a:fgClr>
              <a:bgClr>
                <a:srgbClr val="FFFFFF"/>
              </a:bgClr>
            </a:pattFill>
            <a:ln w="12700">
              <a:solidFill>
                <a:schemeClr val="accent1"/>
              </a:solidFill>
              <a:miter lim="800000"/>
              <a:headEnd/>
              <a:tailEnd/>
            </a:ln>
            <a:effectLst/>
          </p:spPr>
          <p:txBody>
            <a:bodyPr wrap="none" anchor="ctr"/>
            <a:lstStyle/>
            <a:p>
              <a:endParaRPr lang="en-US"/>
            </a:p>
          </p:txBody>
        </p:sp>
        <p:sp>
          <p:nvSpPr>
            <p:cNvPr id="1660976" name="Rectangle 48" descr="5%"/>
            <p:cNvSpPr>
              <a:spLocks noChangeArrowheads="1"/>
            </p:cNvSpPr>
            <p:nvPr/>
          </p:nvSpPr>
          <p:spPr bwMode="auto">
            <a:xfrm>
              <a:off x="4267200" y="5918190"/>
              <a:ext cx="990600" cy="304800"/>
            </a:xfrm>
            <a:prstGeom prst="rect">
              <a:avLst/>
            </a:prstGeom>
            <a:pattFill prst="pct5">
              <a:fgClr>
                <a:srgbClr val="009900"/>
              </a:fgClr>
              <a:bgClr>
                <a:srgbClr val="FFFFFF"/>
              </a:bgClr>
            </a:pattFill>
            <a:ln w="12700">
              <a:solidFill>
                <a:srgbClr val="009900"/>
              </a:solidFill>
              <a:miter lim="800000"/>
              <a:headEnd/>
              <a:tailEnd/>
            </a:ln>
            <a:effectLst/>
          </p:spPr>
          <p:txBody>
            <a:bodyPr wrap="none" anchor="ctr"/>
            <a:lstStyle/>
            <a:p>
              <a:endParaRPr lang="en-US"/>
            </a:p>
          </p:txBody>
        </p:sp>
        <p:sp>
          <p:nvSpPr>
            <p:cNvPr id="1660977" name="Rectangle 49" descr="5%"/>
            <p:cNvSpPr>
              <a:spLocks noChangeArrowheads="1"/>
            </p:cNvSpPr>
            <p:nvPr/>
          </p:nvSpPr>
          <p:spPr bwMode="auto">
            <a:xfrm>
              <a:off x="4267200" y="4698990"/>
              <a:ext cx="990600" cy="304800"/>
            </a:xfrm>
            <a:prstGeom prst="rect">
              <a:avLst/>
            </a:prstGeom>
            <a:pattFill prst="pct5">
              <a:fgClr>
                <a:srgbClr val="009900"/>
              </a:fgClr>
              <a:bgClr>
                <a:srgbClr val="FFFFFF"/>
              </a:bgClr>
            </a:pattFill>
            <a:ln w="12700">
              <a:solidFill>
                <a:srgbClr val="009900"/>
              </a:solidFill>
              <a:miter lim="800000"/>
              <a:headEnd/>
              <a:tailEnd/>
            </a:ln>
            <a:effectLst/>
          </p:spPr>
          <p:txBody>
            <a:bodyPr wrap="none" anchor="ctr"/>
            <a:lstStyle/>
            <a:p>
              <a:endParaRPr lang="en-US"/>
            </a:p>
          </p:txBody>
        </p:sp>
        <p:sp>
          <p:nvSpPr>
            <p:cNvPr id="1660978" name="Rectangle 50" descr="5%"/>
            <p:cNvSpPr>
              <a:spLocks noChangeArrowheads="1"/>
            </p:cNvSpPr>
            <p:nvPr/>
          </p:nvSpPr>
          <p:spPr bwMode="auto">
            <a:xfrm>
              <a:off x="4267200" y="3479790"/>
              <a:ext cx="990600" cy="304800"/>
            </a:xfrm>
            <a:prstGeom prst="rect">
              <a:avLst/>
            </a:prstGeom>
            <a:pattFill prst="pct5">
              <a:fgClr>
                <a:srgbClr val="009900"/>
              </a:fgClr>
              <a:bgClr>
                <a:srgbClr val="FFFFFF"/>
              </a:bgClr>
            </a:pattFill>
            <a:ln w="12700">
              <a:solidFill>
                <a:srgbClr val="009900"/>
              </a:solidFill>
              <a:miter lim="800000"/>
              <a:headEnd/>
              <a:tailEnd/>
            </a:ln>
            <a:effectLst/>
          </p:spPr>
          <p:txBody>
            <a:bodyPr wrap="none" anchor="ctr"/>
            <a:lstStyle/>
            <a:p>
              <a:endParaRPr lang="en-US"/>
            </a:p>
          </p:txBody>
        </p:sp>
        <p:sp>
          <p:nvSpPr>
            <p:cNvPr id="1660979" name="Rectangle 51" descr="5%"/>
            <p:cNvSpPr>
              <a:spLocks noChangeArrowheads="1"/>
            </p:cNvSpPr>
            <p:nvPr/>
          </p:nvSpPr>
          <p:spPr bwMode="auto">
            <a:xfrm>
              <a:off x="4267200" y="2260590"/>
              <a:ext cx="990600" cy="304800"/>
            </a:xfrm>
            <a:prstGeom prst="rect">
              <a:avLst/>
            </a:prstGeom>
            <a:pattFill prst="pct5">
              <a:fgClr>
                <a:srgbClr val="009900"/>
              </a:fgClr>
              <a:bgClr>
                <a:srgbClr val="FFFFFF"/>
              </a:bgClr>
            </a:pattFill>
            <a:ln w="12700">
              <a:solidFill>
                <a:srgbClr val="009900"/>
              </a:solidFill>
              <a:miter lim="800000"/>
              <a:headEnd/>
              <a:tailEnd/>
            </a:ln>
            <a:effectLst/>
          </p:spPr>
          <p:txBody>
            <a:bodyPr wrap="none" anchor="ctr"/>
            <a:lstStyle/>
            <a:p>
              <a:endParaRPr lang="en-US"/>
            </a:p>
          </p:txBody>
        </p:sp>
        <p:sp>
          <p:nvSpPr>
            <p:cNvPr id="1660981" name="Rectangle 53" descr="5%"/>
            <p:cNvSpPr>
              <a:spLocks noChangeArrowheads="1"/>
            </p:cNvSpPr>
            <p:nvPr/>
          </p:nvSpPr>
          <p:spPr bwMode="auto">
            <a:xfrm>
              <a:off x="4267200" y="1650990"/>
              <a:ext cx="990600" cy="304800"/>
            </a:xfrm>
            <a:prstGeom prst="rect">
              <a:avLst/>
            </a:prstGeom>
            <a:pattFill prst="pct5">
              <a:fgClr>
                <a:schemeClr val="accent2"/>
              </a:fgClr>
              <a:bgClr>
                <a:srgbClr val="FFFFFF"/>
              </a:bgClr>
            </a:pattFill>
            <a:ln w="12700">
              <a:solidFill>
                <a:schemeClr val="accent2"/>
              </a:solidFill>
              <a:miter lim="800000"/>
              <a:headEnd/>
              <a:tailEnd/>
            </a:ln>
            <a:effectLst/>
          </p:spPr>
          <p:txBody>
            <a:bodyPr wrap="none" anchor="ctr"/>
            <a:lstStyle/>
            <a:p>
              <a:endParaRPr lang="en-US"/>
            </a:p>
          </p:txBody>
        </p:sp>
        <p:sp>
          <p:nvSpPr>
            <p:cNvPr id="1660983" name="Rectangle 55" descr="5%"/>
            <p:cNvSpPr>
              <a:spLocks noChangeArrowheads="1"/>
            </p:cNvSpPr>
            <p:nvPr/>
          </p:nvSpPr>
          <p:spPr bwMode="auto">
            <a:xfrm>
              <a:off x="4267200" y="2870190"/>
              <a:ext cx="990600" cy="304800"/>
            </a:xfrm>
            <a:prstGeom prst="rect">
              <a:avLst/>
            </a:prstGeom>
            <a:pattFill prst="pct5">
              <a:fgClr>
                <a:schemeClr val="accent2"/>
              </a:fgClr>
              <a:bgClr>
                <a:srgbClr val="FFFFFF"/>
              </a:bgClr>
            </a:pattFill>
            <a:ln w="12700">
              <a:solidFill>
                <a:schemeClr val="accent2"/>
              </a:solidFill>
              <a:miter lim="800000"/>
              <a:headEnd/>
              <a:tailEnd/>
            </a:ln>
            <a:effectLst/>
          </p:spPr>
          <p:txBody>
            <a:bodyPr wrap="none" anchor="ctr"/>
            <a:lstStyle/>
            <a:p>
              <a:endParaRPr lang="en-US"/>
            </a:p>
          </p:txBody>
        </p:sp>
        <p:sp>
          <p:nvSpPr>
            <p:cNvPr id="1660984" name="Rectangle 56" descr="5%"/>
            <p:cNvSpPr>
              <a:spLocks noChangeArrowheads="1"/>
            </p:cNvSpPr>
            <p:nvPr/>
          </p:nvSpPr>
          <p:spPr bwMode="auto">
            <a:xfrm>
              <a:off x="4267200" y="4089390"/>
              <a:ext cx="990600" cy="304800"/>
            </a:xfrm>
            <a:prstGeom prst="rect">
              <a:avLst/>
            </a:prstGeom>
            <a:pattFill prst="pct5">
              <a:fgClr>
                <a:schemeClr val="accent2"/>
              </a:fgClr>
              <a:bgClr>
                <a:srgbClr val="FFFFFF"/>
              </a:bgClr>
            </a:pattFill>
            <a:ln w="12700">
              <a:solidFill>
                <a:schemeClr val="accent2"/>
              </a:solidFill>
              <a:miter lim="800000"/>
              <a:headEnd/>
              <a:tailEnd/>
            </a:ln>
            <a:effectLst/>
          </p:spPr>
          <p:txBody>
            <a:bodyPr wrap="none" anchor="ctr"/>
            <a:lstStyle/>
            <a:p>
              <a:endParaRPr lang="en-US"/>
            </a:p>
          </p:txBody>
        </p:sp>
        <p:sp>
          <p:nvSpPr>
            <p:cNvPr id="1660985" name="Rectangle 57" descr="5%"/>
            <p:cNvSpPr>
              <a:spLocks noChangeArrowheads="1"/>
            </p:cNvSpPr>
            <p:nvPr/>
          </p:nvSpPr>
          <p:spPr bwMode="auto">
            <a:xfrm>
              <a:off x="4267200" y="5308590"/>
              <a:ext cx="990600" cy="304800"/>
            </a:xfrm>
            <a:prstGeom prst="rect">
              <a:avLst/>
            </a:prstGeom>
            <a:pattFill prst="pct5">
              <a:fgClr>
                <a:schemeClr val="accent2"/>
              </a:fgClr>
              <a:bgClr>
                <a:srgbClr val="FFFFFF"/>
              </a:bgClr>
            </a:pattFill>
            <a:ln w="12700">
              <a:solidFill>
                <a:schemeClr val="accent2"/>
              </a:solidFill>
              <a:miter lim="800000"/>
              <a:headEnd/>
              <a:tailEnd/>
            </a:ln>
            <a:effectLst/>
          </p:spPr>
          <p:txBody>
            <a:bodyPr wrap="none" anchor="ctr"/>
            <a:lstStyle/>
            <a:p>
              <a:endParaRPr lang="en-US"/>
            </a:p>
          </p:txBody>
        </p:sp>
        <p:sp>
          <p:nvSpPr>
            <p:cNvPr id="1660986" name="Rectangle 58" descr="5%"/>
            <p:cNvSpPr>
              <a:spLocks noChangeArrowheads="1"/>
            </p:cNvSpPr>
            <p:nvPr/>
          </p:nvSpPr>
          <p:spPr bwMode="auto">
            <a:xfrm>
              <a:off x="4267200" y="5613390"/>
              <a:ext cx="990600" cy="304800"/>
            </a:xfrm>
            <a:prstGeom prst="rect">
              <a:avLst/>
            </a:prstGeom>
            <a:pattFill prst="pct5">
              <a:fgClr>
                <a:schemeClr val="folHlink"/>
              </a:fgClr>
              <a:bgClr>
                <a:srgbClr val="FFFFFF"/>
              </a:bgClr>
            </a:pattFill>
            <a:ln w="12700">
              <a:solidFill>
                <a:schemeClr val="folHlink"/>
              </a:solidFill>
              <a:miter lim="800000"/>
              <a:headEnd/>
              <a:tailEnd/>
            </a:ln>
            <a:effectLst/>
          </p:spPr>
          <p:txBody>
            <a:bodyPr wrap="none" anchor="ctr"/>
            <a:lstStyle/>
            <a:p>
              <a:endParaRPr lang="en-US"/>
            </a:p>
          </p:txBody>
        </p:sp>
        <p:sp>
          <p:nvSpPr>
            <p:cNvPr id="1660987" name="Rectangle 59" descr="5%"/>
            <p:cNvSpPr>
              <a:spLocks noChangeArrowheads="1"/>
            </p:cNvSpPr>
            <p:nvPr/>
          </p:nvSpPr>
          <p:spPr bwMode="auto">
            <a:xfrm>
              <a:off x="4267200" y="4394190"/>
              <a:ext cx="990600" cy="304800"/>
            </a:xfrm>
            <a:prstGeom prst="rect">
              <a:avLst/>
            </a:prstGeom>
            <a:pattFill prst="pct5">
              <a:fgClr>
                <a:schemeClr val="folHlink"/>
              </a:fgClr>
              <a:bgClr>
                <a:srgbClr val="FFFFFF"/>
              </a:bgClr>
            </a:pattFill>
            <a:ln w="12700">
              <a:solidFill>
                <a:schemeClr val="folHlink"/>
              </a:solidFill>
              <a:miter lim="800000"/>
              <a:headEnd/>
              <a:tailEnd/>
            </a:ln>
            <a:effectLst/>
          </p:spPr>
          <p:txBody>
            <a:bodyPr wrap="none" anchor="ctr"/>
            <a:lstStyle/>
            <a:p>
              <a:endParaRPr lang="en-US"/>
            </a:p>
          </p:txBody>
        </p:sp>
        <p:sp>
          <p:nvSpPr>
            <p:cNvPr id="1660988" name="Rectangle 60" descr="5%"/>
            <p:cNvSpPr>
              <a:spLocks noChangeArrowheads="1"/>
            </p:cNvSpPr>
            <p:nvPr/>
          </p:nvSpPr>
          <p:spPr bwMode="auto">
            <a:xfrm>
              <a:off x="4267200" y="3174990"/>
              <a:ext cx="990600" cy="304800"/>
            </a:xfrm>
            <a:prstGeom prst="rect">
              <a:avLst/>
            </a:prstGeom>
            <a:pattFill prst="pct5">
              <a:fgClr>
                <a:schemeClr val="folHlink"/>
              </a:fgClr>
              <a:bgClr>
                <a:srgbClr val="FFFFFF"/>
              </a:bgClr>
            </a:pattFill>
            <a:ln w="12700">
              <a:solidFill>
                <a:schemeClr val="folHlink"/>
              </a:solidFill>
              <a:miter lim="800000"/>
              <a:headEnd/>
              <a:tailEnd/>
            </a:ln>
            <a:effectLst/>
          </p:spPr>
          <p:txBody>
            <a:bodyPr wrap="none" anchor="ctr"/>
            <a:lstStyle/>
            <a:p>
              <a:endParaRPr lang="en-US"/>
            </a:p>
          </p:txBody>
        </p:sp>
        <p:sp>
          <p:nvSpPr>
            <p:cNvPr id="1660989" name="Rectangle 61" descr="5%"/>
            <p:cNvSpPr>
              <a:spLocks noChangeArrowheads="1"/>
            </p:cNvSpPr>
            <p:nvPr/>
          </p:nvSpPr>
          <p:spPr bwMode="auto">
            <a:xfrm>
              <a:off x="4267200" y="1955790"/>
              <a:ext cx="990600" cy="304800"/>
            </a:xfrm>
            <a:prstGeom prst="rect">
              <a:avLst/>
            </a:prstGeom>
            <a:pattFill prst="pct5">
              <a:fgClr>
                <a:schemeClr val="folHlink"/>
              </a:fgClr>
              <a:bgClr>
                <a:srgbClr val="FFFFFF"/>
              </a:bgClr>
            </a:pattFill>
            <a:ln w="12700">
              <a:solidFill>
                <a:schemeClr val="folHlink"/>
              </a:solidFill>
              <a:miter lim="800000"/>
              <a:headEnd/>
              <a:tailEnd/>
            </a:ln>
            <a:effectLst/>
          </p:spPr>
          <p:txBody>
            <a:bodyPr wrap="none" anchor="ctr"/>
            <a:lstStyle/>
            <a:p>
              <a:endParaRPr lang="en-US"/>
            </a:p>
          </p:txBody>
        </p:sp>
      </p:grpSp>
      <p:grpSp>
        <p:nvGrpSpPr>
          <p:cNvPr id="107" name="Group 106"/>
          <p:cNvGrpSpPr/>
          <p:nvPr/>
        </p:nvGrpSpPr>
        <p:grpSpPr>
          <a:xfrm>
            <a:off x="3200400" y="1498590"/>
            <a:ext cx="1066800" cy="3657600"/>
            <a:chOff x="3200400" y="1498590"/>
            <a:chExt cx="1066800" cy="3657600"/>
          </a:xfrm>
        </p:grpSpPr>
        <p:sp>
          <p:nvSpPr>
            <p:cNvPr id="1660999" name="Line 71"/>
            <p:cNvSpPr>
              <a:spLocks noChangeShapeType="1"/>
            </p:cNvSpPr>
            <p:nvPr/>
          </p:nvSpPr>
          <p:spPr bwMode="auto">
            <a:xfrm flipH="1">
              <a:off x="3200400" y="1498590"/>
              <a:ext cx="1066800" cy="12192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04" name="Line 76"/>
            <p:cNvSpPr>
              <a:spLocks noChangeShapeType="1"/>
            </p:cNvSpPr>
            <p:nvPr/>
          </p:nvSpPr>
          <p:spPr bwMode="auto">
            <a:xfrm flipH="1">
              <a:off x="3200400" y="2717790"/>
              <a:ext cx="10668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09" name="Line 81"/>
            <p:cNvSpPr>
              <a:spLocks noChangeShapeType="1"/>
            </p:cNvSpPr>
            <p:nvPr/>
          </p:nvSpPr>
          <p:spPr bwMode="auto">
            <a:xfrm flipH="1" flipV="1">
              <a:off x="3200400" y="2793990"/>
              <a:ext cx="1066800" cy="12192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15" name="Line 87"/>
            <p:cNvSpPr>
              <a:spLocks noChangeShapeType="1"/>
            </p:cNvSpPr>
            <p:nvPr/>
          </p:nvSpPr>
          <p:spPr bwMode="auto">
            <a:xfrm>
              <a:off x="3200400" y="2717790"/>
              <a:ext cx="1066800" cy="2438400"/>
            </a:xfrm>
            <a:prstGeom prst="line">
              <a:avLst/>
            </a:prstGeom>
            <a:noFill/>
            <a:ln w="12700">
              <a:solidFill>
                <a:schemeClr val="tx1"/>
              </a:solidFill>
              <a:round/>
              <a:headEnd type="triangle" w="med" len="med"/>
              <a:tailEnd type="triangle" w="med" len="med"/>
            </a:ln>
            <a:effectLst/>
          </p:spPr>
          <p:txBody>
            <a:bodyPr/>
            <a:lstStyle/>
            <a:p>
              <a:endParaRPr lang="en-US"/>
            </a:p>
          </p:txBody>
        </p:sp>
      </p:grpSp>
      <p:grpSp>
        <p:nvGrpSpPr>
          <p:cNvPr id="108" name="Group 107"/>
          <p:cNvGrpSpPr/>
          <p:nvPr/>
        </p:nvGrpSpPr>
        <p:grpSpPr>
          <a:xfrm>
            <a:off x="3200400" y="1803390"/>
            <a:ext cx="1066800" cy="3657600"/>
            <a:chOff x="3200400" y="1803390"/>
            <a:chExt cx="1066800" cy="3657600"/>
          </a:xfrm>
        </p:grpSpPr>
        <p:sp>
          <p:nvSpPr>
            <p:cNvPr id="1661000" name="Line 72"/>
            <p:cNvSpPr>
              <a:spLocks noChangeShapeType="1"/>
            </p:cNvSpPr>
            <p:nvPr/>
          </p:nvSpPr>
          <p:spPr bwMode="auto">
            <a:xfrm flipH="1">
              <a:off x="3200400" y="1803390"/>
              <a:ext cx="1066800" cy="12192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05" name="Line 77"/>
            <p:cNvSpPr>
              <a:spLocks noChangeShapeType="1"/>
            </p:cNvSpPr>
            <p:nvPr/>
          </p:nvSpPr>
          <p:spPr bwMode="auto">
            <a:xfrm flipH="1">
              <a:off x="3200400" y="3022590"/>
              <a:ext cx="10668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10" name="Line 82"/>
            <p:cNvSpPr>
              <a:spLocks noChangeShapeType="1"/>
            </p:cNvSpPr>
            <p:nvPr/>
          </p:nvSpPr>
          <p:spPr bwMode="auto">
            <a:xfrm flipH="1" flipV="1">
              <a:off x="3200400" y="3098790"/>
              <a:ext cx="1066800" cy="12192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16" name="Line 88"/>
            <p:cNvSpPr>
              <a:spLocks noChangeShapeType="1"/>
            </p:cNvSpPr>
            <p:nvPr/>
          </p:nvSpPr>
          <p:spPr bwMode="auto">
            <a:xfrm>
              <a:off x="3200400" y="3022590"/>
              <a:ext cx="1066800" cy="2438400"/>
            </a:xfrm>
            <a:prstGeom prst="line">
              <a:avLst/>
            </a:prstGeom>
            <a:noFill/>
            <a:ln w="12700">
              <a:solidFill>
                <a:schemeClr val="tx1"/>
              </a:solidFill>
              <a:round/>
              <a:headEnd type="triangle" w="med" len="med"/>
              <a:tailEnd type="triangle" w="med" len="med"/>
            </a:ln>
            <a:effectLst/>
          </p:spPr>
          <p:txBody>
            <a:bodyPr/>
            <a:lstStyle/>
            <a:p>
              <a:endParaRPr lang="en-US"/>
            </a:p>
          </p:txBody>
        </p:sp>
      </p:grpSp>
      <p:grpSp>
        <p:nvGrpSpPr>
          <p:cNvPr id="109" name="Group 108"/>
          <p:cNvGrpSpPr/>
          <p:nvPr/>
        </p:nvGrpSpPr>
        <p:grpSpPr>
          <a:xfrm>
            <a:off x="3200400" y="2108190"/>
            <a:ext cx="1066800" cy="3657600"/>
            <a:chOff x="3200400" y="2108190"/>
            <a:chExt cx="1066800" cy="3657600"/>
          </a:xfrm>
        </p:grpSpPr>
        <p:sp>
          <p:nvSpPr>
            <p:cNvPr id="1661001" name="Line 73"/>
            <p:cNvSpPr>
              <a:spLocks noChangeShapeType="1"/>
            </p:cNvSpPr>
            <p:nvPr/>
          </p:nvSpPr>
          <p:spPr bwMode="auto">
            <a:xfrm flipH="1">
              <a:off x="3200400" y="2108190"/>
              <a:ext cx="1066800" cy="12192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06" name="Line 78"/>
            <p:cNvSpPr>
              <a:spLocks noChangeShapeType="1"/>
            </p:cNvSpPr>
            <p:nvPr/>
          </p:nvSpPr>
          <p:spPr bwMode="auto">
            <a:xfrm flipH="1">
              <a:off x="3200400" y="3327390"/>
              <a:ext cx="10668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11" name="Line 83"/>
            <p:cNvSpPr>
              <a:spLocks noChangeShapeType="1"/>
            </p:cNvSpPr>
            <p:nvPr/>
          </p:nvSpPr>
          <p:spPr bwMode="auto">
            <a:xfrm flipH="1" flipV="1">
              <a:off x="3200400" y="3403590"/>
              <a:ext cx="1066800" cy="12192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17" name="Line 89"/>
            <p:cNvSpPr>
              <a:spLocks noChangeShapeType="1"/>
            </p:cNvSpPr>
            <p:nvPr/>
          </p:nvSpPr>
          <p:spPr bwMode="auto">
            <a:xfrm>
              <a:off x="3200400" y="3327390"/>
              <a:ext cx="1066800" cy="2438400"/>
            </a:xfrm>
            <a:prstGeom prst="line">
              <a:avLst/>
            </a:prstGeom>
            <a:noFill/>
            <a:ln w="12700">
              <a:solidFill>
                <a:schemeClr val="tx1"/>
              </a:solidFill>
              <a:round/>
              <a:headEnd type="triangle" w="med" len="med"/>
              <a:tailEnd type="triangle" w="med" len="med"/>
            </a:ln>
            <a:effectLst/>
          </p:spPr>
          <p:txBody>
            <a:bodyPr/>
            <a:lstStyle/>
            <a:p>
              <a:endParaRPr lang="en-US"/>
            </a:p>
          </p:txBody>
        </p:sp>
      </p:grpSp>
      <p:grpSp>
        <p:nvGrpSpPr>
          <p:cNvPr id="110" name="Group 109"/>
          <p:cNvGrpSpPr/>
          <p:nvPr/>
        </p:nvGrpSpPr>
        <p:grpSpPr>
          <a:xfrm>
            <a:off x="3200400" y="2412990"/>
            <a:ext cx="1066800" cy="3657600"/>
            <a:chOff x="3200400" y="2412990"/>
            <a:chExt cx="1066800" cy="3657600"/>
          </a:xfrm>
        </p:grpSpPr>
        <p:sp>
          <p:nvSpPr>
            <p:cNvPr id="1661002" name="Line 74"/>
            <p:cNvSpPr>
              <a:spLocks noChangeShapeType="1"/>
            </p:cNvSpPr>
            <p:nvPr/>
          </p:nvSpPr>
          <p:spPr bwMode="auto">
            <a:xfrm flipH="1">
              <a:off x="3200400" y="2412990"/>
              <a:ext cx="1066800" cy="12192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07" name="Line 79"/>
            <p:cNvSpPr>
              <a:spLocks noChangeShapeType="1"/>
            </p:cNvSpPr>
            <p:nvPr/>
          </p:nvSpPr>
          <p:spPr bwMode="auto">
            <a:xfrm flipH="1">
              <a:off x="3200400" y="3632190"/>
              <a:ext cx="10668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12" name="Line 84"/>
            <p:cNvSpPr>
              <a:spLocks noChangeShapeType="1"/>
            </p:cNvSpPr>
            <p:nvPr/>
          </p:nvSpPr>
          <p:spPr bwMode="auto">
            <a:xfrm flipH="1" flipV="1">
              <a:off x="3200400" y="3708390"/>
              <a:ext cx="1066800" cy="12192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661018" name="Line 90"/>
            <p:cNvSpPr>
              <a:spLocks noChangeShapeType="1"/>
            </p:cNvSpPr>
            <p:nvPr/>
          </p:nvSpPr>
          <p:spPr bwMode="auto">
            <a:xfrm>
              <a:off x="3200400" y="3632190"/>
              <a:ext cx="1066800" cy="2438400"/>
            </a:xfrm>
            <a:prstGeom prst="line">
              <a:avLst/>
            </a:prstGeom>
            <a:noFill/>
            <a:ln w="12700">
              <a:solidFill>
                <a:schemeClr val="tx1"/>
              </a:solidFill>
              <a:round/>
              <a:headEnd type="triangle" w="med" len="med"/>
              <a:tailEnd type="triangle" w="med" len="med"/>
            </a:ln>
            <a:effectLst/>
          </p:spPr>
          <p:txBody>
            <a:bodyPr/>
            <a:lstStyle/>
            <a:p>
              <a:endParaRPr lang="en-US"/>
            </a:p>
          </p:txBody>
        </p:sp>
      </p:grpSp>
      <p:sp>
        <p:nvSpPr>
          <p:cNvPr id="1661019" name="Text Box 91"/>
          <p:cNvSpPr txBox="1">
            <a:spLocks noChangeArrowheads="1"/>
          </p:cNvSpPr>
          <p:nvPr/>
        </p:nvSpPr>
        <p:spPr bwMode="auto">
          <a:xfrm>
            <a:off x="5181600" y="1346190"/>
            <a:ext cx="990600" cy="4967514"/>
          </a:xfrm>
          <a:prstGeom prst="rect">
            <a:avLst/>
          </a:prstGeom>
          <a:noFill/>
          <a:ln w="12700">
            <a:noFill/>
            <a:miter lim="800000"/>
            <a:headEnd/>
            <a:tailEnd/>
          </a:ln>
          <a:effectLst/>
        </p:spPr>
        <p:txBody>
          <a:bodyPr>
            <a:spAutoFit/>
          </a:bodyPr>
          <a:lstStyle/>
          <a:p>
            <a:pPr>
              <a:lnSpc>
                <a:spcPct val="110000"/>
              </a:lnSpc>
            </a:pPr>
            <a:r>
              <a:rPr lang="en-US" dirty="0">
                <a:solidFill>
                  <a:schemeClr val="accent6"/>
                </a:solidFill>
              </a:rPr>
              <a:t>00</a:t>
            </a:r>
            <a:r>
              <a:rPr lang="en-US" dirty="0">
                <a:solidFill>
                  <a:schemeClr val="accent4"/>
                </a:solidFill>
              </a:rPr>
              <a:t>00</a:t>
            </a:r>
            <a:r>
              <a:rPr lang="en-US" dirty="0">
                <a:solidFill>
                  <a:schemeClr val="accent2"/>
                </a:solidFill>
              </a:rPr>
              <a:t>xx</a:t>
            </a:r>
          </a:p>
          <a:p>
            <a:pPr>
              <a:lnSpc>
                <a:spcPct val="110000"/>
              </a:lnSpc>
            </a:pPr>
            <a:r>
              <a:rPr lang="en-US" dirty="0">
                <a:solidFill>
                  <a:schemeClr val="accent6"/>
                </a:solidFill>
              </a:rPr>
              <a:t>00</a:t>
            </a:r>
            <a:r>
              <a:rPr lang="en-US" dirty="0">
                <a:solidFill>
                  <a:schemeClr val="accent4"/>
                </a:solidFill>
              </a:rPr>
              <a:t>01</a:t>
            </a:r>
            <a:r>
              <a:rPr lang="en-US" dirty="0">
                <a:solidFill>
                  <a:schemeClr val="accent2"/>
                </a:solidFill>
              </a:rPr>
              <a:t>xx</a:t>
            </a:r>
          </a:p>
          <a:p>
            <a:pPr>
              <a:lnSpc>
                <a:spcPct val="110000"/>
              </a:lnSpc>
            </a:pPr>
            <a:r>
              <a:rPr lang="en-US" dirty="0">
                <a:solidFill>
                  <a:schemeClr val="accent6"/>
                </a:solidFill>
              </a:rPr>
              <a:t>00</a:t>
            </a:r>
            <a:r>
              <a:rPr lang="en-US" dirty="0">
                <a:solidFill>
                  <a:schemeClr val="accent4"/>
                </a:solidFill>
              </a:rPr>
              <a:t>10</a:t>
            </a:r>
            <a:r>
              <a:rPr lang="en-US" dirty="0">
                <a:solidFill>
                  <a:schemeClr val="accent2"/>
                </a:solidFill>
              </a:rPr>
              <a:t>xx</a:t>
            </a:r>
          </a:p>
          <a:p>
            <a:pPr>
              <a:lnSpc>
                <a:spcPct val="110000"/>
              </a:lnSpc>
            </a:pPr>
            <a:r>
              <a:rPr lang="en-US" dirty="0">
                <a:solidFill>
                  <a:schemeClr val="accent6"/>
                </a:solidFill>
              </a:rPr>
              <a:t>00</a:t>
            </a:r>
            <a:r>
              <a:rPr lang="en-US" dirty="0">
                <a:solidFill>
                  <a:schemeClr val="accent4"/>
                </a:solidFill>
              </a:rPr>
              <a:t>11</a:t>
            </a:r>
            <a:r>
              <a:rPr lang="en-US" dirty="0">
                <a:solidFill>
                  <a:schemeClr val="accent2"/>
                </a:solidFill>
              </a:rPr>
              <a:t>xx</a:t>
            </a:r>
          </a:p>
          <a:p>
            <a:pPr>
              <a:lnSpc>
                <a:spcPct val="110000"/>
              </a:lnSpc>
            </a:pPr>
            <a:r>
              <a:rPr lang="en-US" dirty="0">
                <a:solidFill>
                  <a:schemeClr val="accent6"/>
                </a:solidFill>
              </a:rPr>
              <a:t>01</a:t>
            </a:r>
            <a:r>
              <a:rPr lang="en-US" dirty="0">
                <a:solidFill>
                  <a:schemeClr val="accent4"/>
                </a:solidFill>
              </a:rPr>
              <a:t>00</a:t>
            </a:r>
            <a:r>
              <a:rPr lang="en-US" dirty="0">
                <a:solidFill>
                  <a:schemeClr val="accent2"/>
                </a:solidFill>
              </a:rPr>
              <a:t>xx</a:t>
            </a:r>
          </a:p>
          <a:p>
            <a:pPr>
              <a:lnSpc>
                <a:spcPct val="110000"/>
              </a:lnSpc>
            </a:pPr>
            <a:r>
              <a:rPr lang="en-US" dirty="0">
                <a:solidFill>
                  <a:schemeClr val="accent6"/>
                </a:solidFill>
              </a:rPr>
              <a:t>01</a:t>
            </a:r>
            <a:r>
              <a:rPr lang="en-US" dirty="0">
                <a:solidFill>
                  <a:schemeClr val="accent4"/>
                </a:solidFill>
              </a:rPr>
              <a:t>01</a:t>
            </a:r>
            <a:r>
              <a:rPr lang="en-US" dirty="0">
                <a:solidFill>
                  <a:schemeClr val="accent2"/>
                </a:solidFill>
              </a:rPr>
              <a:t>xx</a:t>
            </a:r>
          </a:p>
          <a:p>
            <a:pPr>
              <a:lnSpc>
                <a:spcPct val="110000"/>
              </a:lnSpc>
            </a:pPr>
            <a:r>
              <a:rPr lang="en-US" dirty="0">
                <a:solidFill>
                  <a:schemeClr val="accent6"/>
                </a:solidFill>
              </a:rPr>
              <a:t>01</a:t>
            </a:r>
            <a:r>
              <a:rPr lang="en-US" dirty="0">
                <a:solidFill>
                  <a:schemeClr val="accent4"/>
                </a:solidFill>
              </a:rPr>
              <a:t>10</a:t>
            </a:r>
            <a:r>
              <a:rPr lang="en-US" dirty="0">
                <a:solidFill>
                  <a:schemeClr val="accent2"/>
                </a:solidFill>
              </a:rPr>
              <a:t>xx</a:t>
            </a:r>
          </a:p>
          <a:p>
            <a:pPr>
              <a:lnSpc>
                <a:spcPct val="110000"/>
              </a:lnSpc>
            </a:pPr>
            <a:r>
              <a:rPr lang="en-US" dirty="0">
                <a:solidFill>
                  <a:schemeClr val="accent6"/>
                </a:solidFill>
              </a:rPr>
              <a:t>01</a:t>
            </a:r>
            <a:r>
              <a:rPr lang="en-US" dirty="0">
                <a:solidFill>
                  <a:schemeClr val="accent4"/>
                </a:solidFill>
              </a:rPr>
              <a:t>11</a:t>
            </a:r>
            <a:r>
              <a:rPr lang="en-US" dirty="0">
                <a:solidFill>
                  <a:schemeClr val="accent2"/>
                </a:solidFill>
              </a:rPr>
              <a:t>xx</a:t>
            </a:r>
          </a:p>
          <a:p>
            <a:pPr>
              <a:lnSpc>
                <a:spcPct val="110000"/>
              </a:lnSpc>
            </a:pPr>
            <a:r>
              <a:rPr lang="en-US" dirty="0">
                <a:solidFill>
                  <a:schemeClr val="accent6"/>
                </a:solidFill>
              </a:rPr>
              <a:t>10</a:t>
            </a:r>
            <a:r>
              <a:rPr lang="en-US" dirty="0">
                <a:solidFill>
                  <a:schemeClr val="accent4"/>
                </a:solidFill>
              </a:rPr>
              <a:t>00</a:t>
            </a:r>
            <a:r>
              <a:rPr lang="en-US" dirty="0">
                <a:solidFill>
                  <a:schemeClr val="accent2"/>
                </a:solidFill>
              </a:rPr>
              <a:t>xx</a:t>
            </a:r>
          </a:p>
          <a:p>
            <a:pPr>
              <a:lnSpc>
                <a:spcPct val="110000"/>
              </a:lnSpc>
            </a:pPr>
            <a:r>
              <a:rPr lang="en-US" dirty="0">
                <a:solidFill>
                  <a:schemeClr val="accent6"/>
                </a:solidFill>
              </a:rPr>
              <a:t>10</a:t>
            </a:r>
            <a:r>
              <a:rPr lang="en-US" dirty="0">
                <a:solidFill>
                  <a:schemeClr val="accent4"/>
                </a:solidFill>
              </a:rPr>
              <a:t>01</a:t>
            </a:r>
            <a:r>
              <a:rPr lang="en-US" dirty="0">
                <a:solidFill>
                  <a:schemeClr val="accent2"/>
                </a:solidFill>
              </a:rPr>
              <a:t>xx</a:t>
            </a:r>
          </a:p>
          <a:p>
            <a:pPr>
              <a:lnSpc>
                <a:spcPct val="110000"/>
              </a:lnSpc>
            </a:pPr>
            <a:r>
              <a:rPr lang="en-US" dirty="0">
                <a:solidFill>
                  <a:schemeClr val="accent6"/>
                </a:solidFill>
              </a:rPr>
              <a:t>10</a:t>
            </a:r>
            <a:r>
              <a:rPr lang="en-US" dirty="0">
                <a:solidFill>
                  <a:schemeClr val="accent4"/>
                </a:solidFill>
              </a:rPr>
              <a:t>10</a:t>
            </a:r>
            <a:r>
              <a:rPr lang="en-US" dirty="0">
                <a:solidFill>
                  <a:schemeClr val="accent2"/>
                </a:solidFill>
              </a:rPr>
              <a:t>xx</a:t>
            </a:r>
          </a:p>
          <a:p>
            <a:pPr>
              <a:lnSpc>
                <a:spcPct val="110000"/>
              </a:lnSpc>
            </a:pPr>
            <a:r>
              <a:rPr lang="en-US" dirty="0">
                <a:solidFill>
                  <a:schemeClr val="accent6"/>
                </a:solidFill>
              </a:rPr>
              <a:t>10</a:t>
            </a:r>
            <a:r>
              <a:rPr lang="en-US" dirty="0">
                <a:solidFill>
                  <a:schemeClr val="accent4"/>
                </a:solidFill>
              </a:rPr>
              <a:t>11</a:t>
            </a:r>
            <a:r>
              <a:rPr lang="en-US" dirty="0">
                <a:solidFill>
                  <a:schemeClr val="accent2"/>
                </a:solidFill>
              </a:rPr>
              <a:t>xx</a:t>
            </a:r>
          </a:p>
          <a:p>
            <a:pPr>
              <a:lnSpc>
                <a:spcPct val="110000"/>
              </a:lnSpc>
            </a:pPr>
            <a:r>
              <a:rPr lang="en-US" dirty="0">
                <a:solidFill>
                  <a:schemeClr val="accent6"/>
                </a:solidFill>
              </a:rPr>
              <a:t>11</a:t>
            </a:r>
            <a:r>
              <a:rPr lang="en-US" dirty="0">
                <a:solidFill>
                  <a:schemeClr val="accent4"/>
                </a:solidFill>
              </a:rPr>
              <a:t>00</a:t>
            </a:r>
            <a:r>
              <a:rPr lang="en-US" dirty="0">
                <a:solidFill>
                  <a:schemeClr val="accent2"/>
                </a:solidFill>
              </a:rPr>
              <a:t>xx</a:t>
            </a:r>
          </a:p>
          <a:p>
            <a:pPr>
              <a:lnSpc>
                <a:spcPct val="110000"/>
              </a:lnSpc>
            </a:pPr>
            <a:r>
              <a:rPr lang="en-US" dirty="0">
                <a:solidFill>
                  <a:schemeClr val="accent6"/>
                </a:solidFill>
              </a:rPr>
              <a:t>11</a:t>
            </a:r>
            <a:r>
              <a:rPr lang="en-US" dirty="0">
                <a:solidFill>
                  <a:schemeClr val="accent4"/>
                </a:solidFill>
              </a:rPr>
              <a:t>01</a:t>
            </a:r>
            <a:r>
              <a:rPr lang="en-US" dirty="0">
                <a:solidFill>
                  <a:schemeClr val="accent2"/>
                </a:solidFill>
              </a:rPr>
              <a:t>xx</a:t>
            </a:r>
          </a:p>
          <a:p>
            <a:pPr>
              <a:lnSpc>
                <a:spcPct val="110000"/>
              </a:lnSpc>
            </a:pPr>
            <a:r>
              <a:rPr lang="en-US" dirty="0">
                <a:solidFill>
                  <a:schemeClr val="accent6"/>
                </a:solidFill>
              </a:rPr>
              <a:t>11</a:t>
            </a:r>
            <a:r>
              <a:rPr lang="en-US" dirty="0">
                <a:solidFill>
                  <a:schemeClr val="accent4"/>
                </a:solidFill>
              </a:rPr>
              <a:t>10</a:t>
            </a:r>
            <a:r>
              <a:rPr lang="en-US" dirty="0">
                <a:solidFill>
                  <a:schemeClr val="accent2"/>
                </a:solidFill>
              </a:rPr>
              <a:t>xx</a:t>
            </a:r>
          </a:p>
          <a:p>
            <a:pPr>
              <a:lnSpc>
                <a:spcPct val="110000"/>
              </a:lnSpc>
            </a:pPr>
            <a:r>
              <a:rPr lang="en-US" dirty="0">
                <a:solidFill>
                  <a:schemeClr val="accent6"/>
                </a:solidFill>
              </a:rPr>
              <a:t>11</a:t>
            </a:r>
            <a:r>
              <a:rPr lang="en-US" dirty="0">
                <a:solidFill>
                  <a:schemeClr val="accent4"/>
                </a:solidFill>
              </a:rPr>
              <a:t>11</a:t>
            </a:r>
            <a:r>
              <a:rPr lang="en-US" dirty="0">
                <a:solidFill>
                  <a:schemeClr val="accent2"/>
                </a:solidFill>
              </a:rPr>
              <a:t>xx</a:t>
            </a:r>
          </a:p>
        </p:txBody>
      </p:sp>
      <p:grpSp>
        <p:nvGrpSpPr>
          <p:cNvPr id="102" name="Group 101"/>
          <p:cNvGrpSpPr/>
          <p:nvPr/>
        </p:nvGrpSpPr>
        <p:grpSpPr>
          <a:xfrm>
            <a:off x="355602" y="1769521"/>
            <a:ext cx="2844798" cy="2076982"/>
            <a:chOff x="355602" y="1769521"/>
            <a:chExt cx="2844798" cy="2076982"/>
          </a:xfrm>
        </p:grpSpPr>
        <p:grpSp>
          <p:nvGrpSpPr>
            <p:cNvPr id="2" name="Group 3"/>
            <p:cNvGrpSpPr>
              <a:grpSpLocks/>
            </p:cNvGrpSpPr>
            <p:nvPr/>
          </p:nvGrpSpPr>
          <p:grpSpPr bwMode="auto">
            <a:xfrm>
              <a:off x="2209800" y="2565390"/>
              <a:ext cx="990600" cy="1219200"/>
              <a:chOff x="1344" y="1056"/>
              <a:chExt cx="624" cy="768"/>
            </a:xfrm>
          </p:grpSpPr>
          <p:sp>
            <p:nvSpPr>
              <p:cNvPr id="1660932" name="Rectangle 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660933" name="Line 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660934" name="Line 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660935" name="Line 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660947" name="Text Box 19"/>
            <p:cNvSpPr txBox="1">
              <a:spLocks noChangeArrowheads="1"/>
            </p:cNvSpPr>
            <p:nvPr/>
          </p:nvSpPr>
          <p:spPr bwMode="auto">
            <a:xfrm>
              <a:off x="669925" y="2525703"/>
              <a:ext cx="438150" cy="366712"/>
            </a:xfrm>
            <a:prstGeom prst="rect">
              <a:avLst/>
            </a:prstGeom>
            <a:noFill/>
            <a:ln w="12700">
              <a:noFill/>
              <a:miter lim="800000"/>
              <a:headEnd/>
              <a:tailEnd/>
            </a:ln>
            <a:effectLst/>
          </p:spPr>
          <p:txBody>
            <a:bodyPr wrap="none">
              <a:spAutoFit/>
            </a:bodyPr>
            <a:lstStyle/>
            <a:p>
              <a:r>
                <a:rPr lang="en-US"/>
                <a:t>00</a:t>
              </a:r>
            </a:p>
          </p:txBody>
        </p:sp>
        <p:sp>
          <p:nvSpPr>
            <p:cNvPr id="1660948" name="Text Box 20"/>
            <p:cNvSpPr txBox="1">
              <a:spLocks noChangeArrowheads="1"/>
            </p:cNvSpPr>
            <p:nvPr/>
          </p:nvSpPr>
          <p:spPr bwMode="auto">
            <a:xfrm>
              <a:off x="685800" y="2870190"/>
              <a:ext cx="438150" cy="366713"/>
            </a:xfrm>
            <a:prstGeom prst="rect">
              <a:avLst/>
            </a:prstGeom>
            <a:noFill/>
            <a:ln w="12700">
              <a:noFill/>
              <a:miter lim="800000"/>
              <a:headEnd/>
              <a:tailEnd/>
            </a:ln>
            <a:effectLst/>
          </p:spPr>
          <p:txBody>
            <a:bodyPr wrap="none">
              <a:spAutoFit/>
            </a:bodyPr>
            <a:lstStyle/>
            <a:p>
              <a:r>
                <a:rPr lang="en-US"/>
                <a:t>01</a:t>
              </a:r>
            </a:p>
          </p:txBody>
        </p:sp>
        <p:sp>
          <p:nvSpPr>
            <p:cNvPr id="1660949" name="Text Box 21"/>
            <p:cNvSpPr txBox="1">
              <a:spLocks noChangeArrowheads="1"/>
            </p:cNvSpPr>
            <p:nvPr/>
          </p:nvSpPr>
          <p:spPr bwMode="auto">
            <a:xfrm>
              <a:off x="685800" y="3174990"/>
              <a:ext cx="438150" cy="366713"/>
            </a:xfrm>
            <a:prstGeom prst="rect">
              <a:avLst/>
            </a:prstGeom>
            <a:noFill/>
            <a:ln w="12700">
              <a:noFill/>
              <a:miter lim="800000"/>
              <a:headEnd/>
              <a:tailEnd/>
            </a:ln>
            <a:effectLst/>
          </p:spPr>
          <p:txBody>
            <a:bodyPr wrap="none">
              <a:spAutoFit/>
            </a:bodyPr>
            <a:lstStyle/>
            <a:p>
              <a:r>
                <a:rPr lang="en-US"/>
                <a:t>10</a:t>
              </a:r>
            </a:p>
          </p:txBody>
        </p:sp>
        <p:sp>
          <p:nvSpPr>
            <p:cNvPr id="1660950" name="Text Box 22"/>
            <p:cNvSpPr txBox="1">
              <a:spLocks noChangeArrowheads="1"/>
            </p:cNvSpPr>
            <p:nvPr/>
          </p:nvSpPr>
          <p:spPr bwMode="auto">
            <a:xfrm>
              <a:off x="685800" y="3479790"/>
              <a:ext cx="438150" cy="366713"/>
            </a:xfrm>
            <a:prstGeom prst="rect">
              <a:avLst/>
            </a:prstGeom>
            <a:noFill/>
            <a:ln w="12700">
              <a:noFill/>
              <a:miter lim="800000"/>
              <a:headEnd/>
              <a:tailEnd/>
            </a:ln>
            <a:effectLst/>
          </p:spPr>
          <p:txBody>
            <a:bodyPr wrap="none">
              <a:spAutoFit/>
            </a:bodyPr>
            <a:lstStyle/>
            <a:p>
              <a:r>
                <a:rPr lang="en-US"/>
                <a:t>11</a:t>
              </a:r>
            </a:p>
          </p:txBody>
        </p:sp>
        <p:sp>
          <p:nvSpPr>
            <p:cNvPr id="1660951" name="Text Box 23"/>
            <p:cNvSpPr txBox="1">
              <a:spLocks noChangeArrowheads="1"/>
            </p:cNvSpPr>
            <p:nvPr/>
          </p:nvSpPr>
          <p:spPr bwMode="auto">
            <a:xfrm>
              <a:off x="355602" y="1769521"/>
              <a:ext cx="819455" cy="369332"/>
            </a:xfrm>
            <a:prstGeom prst="rect">
              <a:avLst/>
            </a:prstGeom>
            <a:noFill/>
            <a:ln w="12700">
              <a:noFill/>
              <a:miter lim="800000"/>
              <a:headEnd/>
              <a:tailEnd/>
            </a:ln>
            <a:effectLst/>
          </p:spPr>
          <p:txBody>
            <a:bodyPr wrap="none">
              <a:spAutoFit/>
            </a:bodyPr>
            <a:lstStyle/>
            <a:p>
              <a:r>
                <a:rPr lang="en-US" b="1" dirty="0" smtClean="0">
                  <a:solidFill>
                    <a:schemeClr val="tx1"/>
                  </a:solidFill>
                </a:rPr>
                <a:t>Cache:</a:t>
              </a:r>
              <a:endParaRPr lang="en-US" b="1" dirty="0">
                <a:solidFill>
                  <a:schemeClr val="tx1"/>
                </a:solidFill>
              </a:endParaRPr>
            </a:p>
          </p:txBody>
        </p:sp>
        <p:grpSp>
          <p:nvGrpSpPr>
            <p:cNvPr id="3" name="Group 36"/>
            <p:cNvGrpSpPr>
              <a:grpSpLocks/>
            </p:cNvGrpSpPr>
            <p:nvPr/>
          </p:nvGrpSpPr>
          <p:grpSpPr bwMode="auto">
            <a:xfrm>
              <a:off x="1600200" y="2565390"/>
              <a:ext cx="609600" cy="1219200"/>
              <a:chOff x="1344" y="1056"/>
              <a:chExt cx="624" cy="768"/>
            </a:xfrm>
          </p:grpSpPr>
          <p:sp>
            <p:nvSpPr>
              <p:cNvPr id="1660965" name="Rectangle 3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660966" name="Line 3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660967" name="Line 3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660968" name="Line 4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660969" name="Text Box 41"/>
            <p:cNvSpPr txBox="1">
              <a:spLocks noChangeArrowheads="1"/>
            </p:cNvSpPr>
            <p:nvPr/>
          </p:nvSpPr>
          <p:spPr bwMode="auto">
            <a:xfrm>
              <a:off x="1600200" y="2108190"/>
              <a:ext cx="498341" cy="369332"/>
            </a:xfrm>
            <a:prstGeom prst="rect">
              <a:avLst/>
            </a:prstGeom>
            <a:noFill/>
            <a:ln w="12700">
              <a:noFill/>
              <a:miter lim="800000"/>
              <a:headEnd/>
              <a:tailEnd/>
            </a:ln>
            <a:effectLst/>
          </p:spPr>
          <p:txBody>
            <a:bodyPr wrap="none">
              <a:spAutoFit/>
            </a:bodyPr>
            <a:lstStyle/>
            <a:p>
              <a:r>
                <a:rPr lang="en-US" dirty="0">
                  <a:solidFill>
                    <a:schemeClr val="accent6"/>
                  </a:solidFill>
                </a:rPr>
                <a:t>Tag</a:t>
              </a:r>
            </a:p>
          </p:txBody>
        </p:sp>
        <p:sp>
          <p:nvSpPr>
            <p:cNvPr id="1660970" name="Text Box 42"/>
            <p:cNvSpPr txBox="1">
              <a:spLocks noChangeArrowheads="1"/>
            </p:cNvSpPr>
            <p:nvPr/>
          </p:nvSpPr>
          <p:spPr bwMode="auto">
            <a:xfrm>
              <a:off x="2362200" y="2108190"/>
              <a:ext cx="666750" cy="366713"/>
            </a:xfrm>
            <a:prstGeom prst="rect">
              <a:avLst/>
            </a:prstGeom>
            <a:noFill/>
            <a:ln w="12700">
              <a:noFill/>
              <a:miter lim="800000"/>
              <a:headEnd/>
              <a:tailEnd/>
            </a:ln>
            <a:effectLst/>
          </p:spPr>
          <p:txBody>
            <a:bodyPr wrap="none">
              <a:spAutoFit/>
            </a:bodyPr>
            <a:lstStyle/>
            <a:p>
              <a:r>
                <a:rPr lang="en-US">
                  <a:solidFill>
                    <a:schemeClr val="tx1"/>
                  </a:solidFill>
                </a:rPr>
                <a:t>Data</a:t>
              </a:r>
            </a:p>
          </p:txBody>
        </p:sp>
        <p:sp>
          <p:nvSpPr>
            <p:cNvPr id="1660972" name="Rectangle 44" descr="5%"/>
            <p:cNvSpPr>
              <a:spLocks noChangeArrowheads="1"/>
            </p:cNvSpPr>
            <p:nvPr/>
          </p:nvSpPr>
          <p:spPr bwMode="auto">
            <a:xfrm>
              <a:off x="2209800" y="2565390"/>
              <a:ext cx="990600" cy="304800"/>
            </a:xfrm>
            <a:prstGeom prst="rect">
              <a:avLst/>
            </a:prstGeom>
            <a:pattFill prst="pct5">
              <a:fgClr>
                <a:schemeClr val="accent1"/>
              </a:fgClr>
              <a:bgClr>
                <a:srgbClr val="FFFFFF"/>
              </a:bgClr>
            </a:pattFill>
            <a:ln w="12700">
              <a:solidFill>
                <a:schemeClr val="accent1"/>
              </a:solidFill>
              <a:miter lim="800000"/>
              <a:headEnd/>
              <a:tailEnd/>
            </a:ln>
            <a:effectLst/>
          </p:spPr>
          <p:txBody>
            <a:bodyPr wrap="none" anchor="ctr"/>
            <a:lstStyle/>
            <a:p>
              <a:endParaRPr lang="en-US"/>
            </a:p>
          </p:txBody>
        </p:sp>
        <p:sp>
          <p:nvSpPr>
            <p:cNvPr id="1660980" name="Rectangle 52" descr="5%"/>
            <p:cNvSpPr>
              <a:spLocks noChangeArrowheads="1"/>
            </p:cNvSpPr>
            <p:nvPr/>
          </p:nvSpPr>
          <p:spPr bwMode="auto">
            <a:xfrm>
              <a:off x="2209800" y="3479790"/>
              <a:ext cx="990600" cy="304800"/>
            </a:xfrm>
            <a:prstGeom prst="rect">
              <a:avLst/>
            </a:prstGeom>
            <a:pattFill prst="pct5">
              <a:fgClr>
                <a:srgbClr val="009900"/>
              </a:fgClr>
              <a:bgClr>
                <a:srgbClr val="FFFFFF"/>
              </a:bgClr>
            </a:pattFill>
            <a:ln w="12700">
              <a:solidFill>
                <a:srgbClr val="009900"/>
              </a:solidFill>
              <a:miter lim="800000"/>
              <a:headEnd/>
              <a:tailEnd/>
            </a:ln>
            <a:effectLst/>
          </p:spPr>
          <p:txBody>
            <a:bodyPr wrap="none" anchor="ctr"/>
            <a:lstStyle/>
            <a:p>
              <a:endParaRPr lang="en-US"/>
            </a:p>
          </p:txBody>
        </p:sp>
        <p:sp>
          <p:nvSpPr>
            <p:cNvPr id="1660982" name="Rectangle 54" descr="5%"/>
            <p:cNvSpPr>
              <a:spLocks noChangeArrowheads="1"/>
            </p:cNvSpPr>
            <p:nvPr/>
          </p:nvSpPr>
          <p:spPr bwMode="auto">
            <a:xfrm>
              <a:off x="2209800" y="2870190"/>
              <a:ext cx="990600" cy="304800"/>
            </a:xfrm>
            <a:prstGeom prst="rect">
              <a:avLst/>
            </a:prstGeom>
            <a:pattFill prst="pct5">
              <a:fgClr>
                <a:schemeClr val="accent2"/>
              </a:fgClr>
              <a:bgClr>
                <a:srgbClr val="FFFFFF"/>
              </a:bgClr>
            </a:pattFill>
            <a:ln w="12700">
              <a:solidFill>
                <a:schemeClr val="accent2"/>
              </a:solidFill>
              <a:miter lim="800000"/>
              <a:headEnd/>
              <a:tailEnd/>
            </a:ln>
            <a:effectLst/>
          </p:spPr>
          <p:txBody>
            <a:bodyPr wrap="none" anchor="ctr"/>
            <a:lstStyle/>
            <a:p>
              <a:endParaRPr lang="en-US"/>
            </a:p>
          </p:txBody>
        </p:sp>
        <p:sp>
          <p:nvSpPr>
            <p:cNvPr id="1660990" name="Rectangle 62" descr="5%"/>
            <p:cNvSpPr>
              <a:spLocks noChangeArrowheads="1"/>
            </p:cNvSpPr>
            <p:nvPr/>
          </p:nvSpPr>
          <p:spPr bwMode="auto">
            <a:xfrm>
              <a:off x="2209800" y="3174990"/>
              <a:ext cx="990600" cy="304800"/>
            </a:xfrm>
            <a:prstGeom prst="rect">
              <a:avLst/>
            </a:prstGeom>
            <a:pattFill prst="pct5">
              <a:fgClr>
                <a:schemeClr val="folHlink"/>
              </a:fgClr>
              <a:bgClr>
                <a:srgbClr val="FFFFFF"/>
              </a:bgClr>
            </a:pattFill>
            <a:ln w="12700">
              <a:solidFill>
                <a:schemeClr val="folHlink"/>
              </a:solidFill>
              <a:miter lim="800000"/>
              <a:headEnd/>
              <a:tailEnd/>
            </a:ln>
            <a:effectLst/>
          </p:spPr>
          <p:txBody>
            <a:bodyPr wrap="none" anchor="ctr"/>
            <a:lstStyle/>
            <a:p>
              <a:endParaRPr lang="en-US"/>
            </a:p>
          </p:txBody>
        </p:sp>
        <p:grpSp>
          <p:nvGrpSpPr>
            <p:cNvPr id="4" name="Group 64"/>
            <p:cNvGrpSpPr>
              <a:grpSpLocks/>
            </p:cNvGrpSpPr>
            <p:nvPr/>
          </p:nvGrpSpPr>
          <p:grpSpPr bwMode="auto">
            <a:xfrm>
              <a:off x="1219200" y="2565390"/>
              <a:ext cx="381000" cy="1219200"/>
              <a:chOff x="1344" y="1056"/>
              <a:chExt cx="624" cy="768"/>
            </a:xfrm>
          </p:grpSpPr>
          <p:sp>
            <p:nvSpPr>
              <p:cNvPr id="1660993" name="Rectangle 65"/>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660994" name="Line 66"/>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660995" name="Line 67"/>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660996" name="Line 68"/>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660997" name="Text Box 69"/>
            <p:cNvSpPr txBox="1">
              <a:spLocks noChangeArrowheads="1"/>
            </p:cNvSpPr>
            <p:nvPr/>
          </p:nvSpPr>
          <p:spPr bwMode="auto">
            <a:xfrm>
              <a:off x="990600" y="2108190"/>
              <a:ext cx="692150" cy="366713"/>
            </a:xfrm>
            <a:prstGeom prst="rect">
              <a:avLst/>
            </a:prstGeom>
            <a:noFill/>
            <a:ln w="12700">
              <a:noFill/>
              <a:miter lim="800000"/>
              <a:headEnd/>
              <a:tailEnd/>
            </a:ln>
            <a:effectLst/>
          </p:spPr>
          <p:txBody>
            <a:bodyPr wrap="none">
              <a:spAutoFit/>
            </a:bodyPr>
            <a:lstStyle/>
            <a:p>
              <a:r>
                <a:rPr lang="en-US">
                  <a:solidFill>
                    <a:schemeClr val="tx1"/>
                  </a:solidFill>
                </a:rPr>
                <a:t>Valid</a:t>
              </a:r>
            </a:p>
          </p:txBody>
        </p:sp>
        <p:sp>
          <p:nvSpPr>
            <p:cNvPr id="1661023" name="Text Box 95"/>
            <p:cNvSpPr txBox="1">
              <a:spLocks noChangeArrowheads="1"/>
            </p:cNvSpPr>
            <p:nvPr/>
          </p:nvSpPr>
          <p:spPr bwMode="auto">
            <a:xfrm>
              <a:off x="381000" y="2108190"/>
              <a:ext cx="742950" cy="366713"/>
            </a:xfrm>
            <a:prstGeom prst="rect">
              <a:avLst/>
            </a:prstGeom>
            <a:noFill/>
            <a:ln w="12700">
              <a:noFill/>
              <a:miter lim="800000"/>
              <a:headEnd/>
              <a:tailEnd/>
            </a:ln>
            <a:effectLst/>
          </p:spPr>
          <p:txBody>
            <a:bodyPr wrap="none">
              <a:spAutoFit/>
            </a:bodyPr>
            <a:lstStyle/>
            <a:p>
              <a:r>
                <a:rPr lang="en-US">
                  <a:solidFill>
                    <a:schemeClr val="tx1"/>
                  </a:solidFill>
                </a:rPr>
                <a:t>Index</a:t>
              </a:r>
            </a:p>
          </p:txBody>
        </p:sp>
      </p:grpSp>
      <p:sp>
        <p:nvSpPr>
          <p:cNvPr id="93" name="Rectangle 95"/>
          <p:cNvSpPr>
            <a:spLocks noChangeArrowheads="1"/>
          </p:cNvSpPr>
          <p:nvPr/>
        </p:nvSpPr>
        <p:spPr bwMode="auto">
          <a:xfrm>
            <a:off x="1684868" y="3217333"/>
            <a:ext cx="448732" cy="228591"/>
          </a:xfrm>
          <a:prstGeom prst="rect">
            <a:avLst/>
          </a:prstGeom>
          <a:noFill/>
          <a:ln w="28575">
            <a:solidFill>
              <a:srgbClr val="FF0000"/>
            </a:solidFill>
            <a:miter lim="800000"/>
            <a:headEnd/>
            <a:tailEnd/>
          </a:ln>
          <a:effectLst/>
        </p:spPr>
        <p:txBody>
          <a:bodyPr wrap="none" anchor="ctr"/>
          <a:lstStyle/>
          <a:p>
            <a:endParaRPr lang="en-US"/>
          </a:p>
        </p:txBody>
      </p:sp>
      <p:sp>
        <p:nvSpPr>
          <p:cNvPr id="94" name="Rectangle 94"/>
          <p:cNvSpPr>
            <a:spLocks noChangeArrowheads="1"/>
          </p:cNvSpPr>
          <p:nvPr/>
        </p:nvSpPr>
        <p:spPr bwMode="auto">
          <a:xfrm>
            <a:off x="5266266" y="5661015"/>
            <a:ext cx="245531" cy="228600"/>
          </a:xfrm>
          <a:prstGeom prst="rect">
            <a:avLst/>
          </a:prstGeom>
          <a:noFill/>
          <a:ln w="28575">
            <a:solidFill>
              <a:srgbClr val="FF0000"/>
            </a:solidFill>
            <a:miter lim="800000"/>
            <a:headEnd/>
            <a:tailEnd/>
          </a:ln>
          <a:effectLst/>
        </p:spPr>
        <p:txBody>
          <a:bodyPr wrap="none" anchor="ctr"/>
          <a:lstStyle/>
          <a:p>
            <a:endParaRPr lang="en-US"/>
          </a:p>
        </p:txBody>
      </p:sp>
      <p:sp>
        <p:nvSpPr>
          <p:cNvPr id="95" name="Rectangle 94"/>
          <p:cNvSpPr>
            <a:spLocks noChangeArrowheads="1"/>
          </p:cNvSpPr>
          <p:nvPr/>
        </p:nvSpPr>
        <p:spPr bwMode="auto">
          <a:xfrm>
            <a:off x="5271029" y="4455045"/>
            <a:ext cx="245531" cy="228600"/>
          </a:xfrm>
          <a:prstGeom prst="rect">
            <a:avLst/>
          </a:prstGeom>
          <a:noFill/>
          <a:ln w="28575">
            <a:solidFill>
              <a:srgbClr val="FF0000"/>
            </a:solidFill>
            <a:miter lim="800000"/>
            <a:headEnd/>
            <a:tailEnd/>
          </a:ln>
          <a:effectLst/>
        </p:spPr>
        <p:txBody>
          <a:bodyPr wrap="none" anchor="ctr"/>
          <a:lstStyle/>
          <a:p>
            <a:endParaRPr lang="en-US"/>
          </a:p>
        </p:txBody>
      </p:sp>
      <p:sp>
        <p:nvSpPr>
          <p:cNvPr id="96" name="Rectangle 95"/>
          <p:cNvSpPr>
            <a:spLocks noChangeArrowheads="1"/>
          </p:cNvSpPr>
          <p:nvPr/>
        </p:nvSpPr>
        <p:spPr bwMode="auto">
          <a:xfrm>
            <a:off x="5257799" y="3248013"/>
            <a:ext cx="245531" cy="228600"/>
          </a:xfrm>
          <a:prstGeom prst="rect">
            <a:avLst/>
          </a:prstGeom>
          <a:noFill/>
          <a:ln w="28575">
            <a:solidFill>
              <a:srgbClr val="FF0000"/>
            </a:solidFill>
            <a:miter lim="800000"/>
            <a:headEnd/>
            <a:tailEnd/>
          </a:ln>
          <a:effectLst/>
        </p:spPr>
        <p:txBody>
          <a:bodyPr wrap="none" anchor="ctr"/>
          <a:lstStyle/>
          <a:p>
            <a:endParaRPr lang="en-US"/>
          </a:p>
        </p:txBody>
      </p:sp>
      <p:sp>
        <p:nvSpPr>
          <p:cNvPr id="97" name="Rectangle 96"/>
          <p:cNvSpPr>
            <a:spLocks noChangeArrowheads="1"/>
          </p:cNvSpPr>
          <p:nvPr/>
        </p:nvSpPr>
        <p:spPr bwMode="auto">
          <a:xfrm>
            <a:off x="5266266" y="2032517"/>
            <a:ext cx="245531" cy="228600"/>
          </a:xfrm>
          <a:prstGeom prst="rect">
            <a:avLst/>
          </a:prstGeom>
          <a:noFill/>
          <a:ln w="28575">
            <a:solidFill>
              <a:srgbClr val="FF0000"/>
            </a:solidFill>
            <a:miter lim="800000"/>
            <a:headEnd/>
            <a:tailEnd/>
          </a:ln>
          <a:effectLst/>
        </p:spPr>
        <p:txBody>
          <a:bodyPr wrap="none" anchor="ctr"/>
          <a:lstStyle/>
          <a:p>
            <a:endParaRPr lang="en-US"/>
          </a:p>
        </p:txBody>
      </p:sp>
      <p:grpSp>
        <p:nvGrpSpPr>
          <p:cNvPr id="111" name="Group 110"/>
          <p:cNvGrpSpPr/>
          <p:nvPr/>
        </p:nvGrpSpPr>
        <p:grpSpPr>
          <a:xfrm>
            <a:off x="220138" y="3793067"/>
            <a:ext cx="2377440" cy="1105816"/>
            <a:chOff x="220138" y="3793067"/>
            <a:chExt cx="2377440" cy="1105816"/>
          </a:xfrm>
        </p:grpSpPr>
        <p:sp>
          <p:nvSpPr>
            <p:cNvPr id="1660991" name="Text Box 63"/>
            <p:cNvSpPr txBox="1">
              <a:spLocks noChangeArrowheads="1"/>
            </p:cNvSpPr>
            <p:nvPr/>
          </p:nvSpPr>
          <p:spPr bwMode="auto">
            <a:xfrm>
              <a:off x="220138" y="4190997"/>
              <a:ext cx="2377440" cy="707886"/>
            </a:xfrm>
            <a:prstGeom prst="rect">
              <a:avLst/>
            </a:prstGeom>
            <a:noFill/>
            <a:ln w="12700">
              <a:solidFill>
                <a:schemeClr val="tx1"/>
              </a:solidFill>
              <a:miter lim="800000"/>
              <a:headEnd/>
              <a:tailEnd/>
            </a:ln>
            <a:effectLst/>
          </p:spPr>
          <p:txBody>
            <a:bodyPr wrap="square">
              <a:spAutoFit/>
            </a:bodyPr>
            <a:lstStyle/>
            <a:p>
              <a:r>
                <a:rPr lang="en-US" sz="2000" dirty="0" smtClean="0">
                  <a:solidFill>
                    <a:schemeClr val="tx1"/>
                  </a:solidFill>
                </a:rPr>
                <a:t>Cache rows exactly </a:t>
              </a:r>
              <a:r>
                <a:rPr lang="en-US" sz="2000" dirty="0" smtClean="0"/>
                <a:t>match the </a:t>
              </a:r>
              <a:r>
                <a:rPr lang="en-US" sz="2000" dirty="0" smtClean="0">
                  <a:solidFill>
                    <a:schemeClr val="accent4"/>
                  </a:solidFill>
                </a:rPr>
                <a:t>Index</a:t>
              </a:r>
              <a:r>
                <a:rPr lang="en-US" sz="2000" dirty="0" smtClean="0"/>
                <a:t> field</a:t>
              </a:r>
              <a:endParaRPr lang="en-US" sz="2000" dirty="0">
                <a:solidFill>
                  <a:schemeClr val="tx1"/>
                </a:solidFill>
              </a:endParaRPr>
            </a:p>
          </p:txBody>
        </p:sp>
        <p:cxnSp>
          <p:nvCxnSpPr>
            <p:cNvPr id="104" name="Straight Arrow Connector 103"/>
            <p:cNvCxnSpPr/>
            <p:nvPr/>
          </p:nvCxnSpPr>
          <p:spPr>
            <a:xfrm flipV="1">
              <a:off x="886968" y="3793067"/>
              <a:ext cx="0" cy="3657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6" name="Text Box 26"/>
          <p:cNvSpPr txBox="1">
            <a:spLocks noChangeArrowheads="1"/>
          </p:cNvSpPr>
          <p:nvPr/>
        </p:nvSpPr>
        <p:spPr bwMode="auto">
          <a:xfrm>
            <a:off x="6172200" y="1371600"/>
            <a:ext cx="2743200" cy="1015663"/>
          </a:xfrm>
          <a:prstGeom prst="rect">
            <a:avLst/>
          </a:prstGeom>
          <a:noFill/>
          <a:ln w="12700">
            <a:noFill/>
            <a:miter lim="800000"/>
            <a:headEnd/>
            <a:tailEnd/>
          </a:ln>
          <a:effectLst/>
        </p:spPr>
        <p:txBody>
          <a:bodyPr>
            <a:spAutoFit/>
          </a:bodyPr>
          <a:lstStyle/>
          <a:p>
            <a:r>
              <a:rPr lang="en-US" sz="2000" b="1" dirty="0" smtClean="0">
                <a:solidFill>
                  <a:schemeClr val="tx1"/>
                </a:solidFill>
              </a:rPr>
              <a:t>Which blocks map to each row of the cache?</a:t>
            </a:r>
          </a:p>
          <a:p>
            <a:r>
              <a:rPr lang="en-US" sz="2000" dirty="0" smtClean="0"/>
              <a:t>(see colors)</a:t>
            </a:r>
            <a:endParaRPr lang="en-US" sz="2000" dirty="0">
              <a:solidFill>
                <a:schemeClr val="tx1"/>
              </a:solidFill>
            </a:endParaRPr>
          </a:p>
        </p:txBody>
      </p:sp>
      <p:grpSp>
        <p:nvGrpSpPr>
          <p:cNvPr id="114" name="Group 113"/>
          <p:cNvGrpSpPr/>
          <p:nvPr/>
        </p:nvGrpSpPr>
        <p:grpSpPr>
          <a:xfrm>
            <a:off x="1152144" y="5212080"/>
            <a:ext cx="2961499" cy="1005840"/>
            <a:chOff x="1152144" y="5212080"/>
            <a:chExt cx="2961499" cy="1005840"/>
          </a:xfrm>
        </p:grpSpPr>
        <p:sp>
          <p:nvSpPr>
            <p:cNvPr id="1661020" name="Text Box 92"/>
            <p:cNvSpPr txBox="1">
              <a:spLocks noChangeArrowheads="1"/>
            </p:cNvSpPr>
            <p:nvPr/>
          </p:nvSpPr>
          <p:spPr bwMode="auto">
            <a:xfrm>
              <a:off x="1152144" y="5212080"/>
              <a:ext cx="2377440" cy="1005840"/>
            </a:xfrm>
            <a:prstGeom prst="rect">
              <a:avLst/>
            </a:prstGeom>
            <a:noFill/>
            <a:ln w="12700">
              <a:solidFill>
                <a:schemeClr val="tx1"/>
              </a:solidFill>
              <a:miter lim="800000"/>
              <a:headEnd/>
              <a:tailEnd/>
            </a:ln>
            <a:effectLst/>
          </p:spPr>
          <p:txBody>
            <a:bodyPr rIns="0">
              <a:spAutoFit/>
            </a:bodyPr>
            <a:lstStyle/>
            <a:p>
              <a:r>
                <a:rPr lang="en-US" sz="2000" dirty="0" smtClean="0">
                  <a:solidFill>
                    <a:schemeClr val="tx1"/>
                  </a:solidFill>
                </a:rPr>
                <a:t>Main Memory shown in blocks, so offset bits not shown (</a:t>
              </a:r>
              <a:r>
                <a:rPr lang="en-US" sz="2000" dirty="0" err="1" smtClean="0">
                  <a:solidFill>
                    <a:schemeClr val="accent2"/>
                  </a:solidFill>
                </a:rPr>
                <a:t>x</a:t>
              </a:r>
              <a:r>
                <a:rPr lang="en-US" sz="2000" dirty="0" err="1" smtClean="0">
                  <a:solidFill>
                    <a:schemeClr val="tx1"/>
                  </a:solidFill>
                </a:rPr>
                <a:t>’s</a:t>
              </a:r>
              <a:r>
                <a:rPr lang="en-US" sz="2000" dirty="0" smtClean="0">
                  <a:solidFill>
                    <a:schemeClr val="tx1"/>
                  </a:solidFill>
                </a:rPr>
                <a:t>)</a:t>
              </a:r>
            </a:p>
          </p:txBody>
        </p:sp>
        <p:cxnSp>
          <p:nvCxnSpPr>
            <p:cNvPr id="113" name="Straight Arrow Connector 112"/>
            <p:cNvCxnSpPr/>
            <p:nvPr/>
          </p:nvCxnSpPr>
          <p:spPr>
            <a:xfrm>
              <a:off x="3565003" y="6035040"/>
              <a:ext cx="5486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5" name="Oval 114"/>
          <p:cNvSpPr/>
          <p:nvPr/>
        </p:nvSpPr>
        <p:spPr>
          <a:xfrm>
            <a:off x="1280160" y="3154680"/>
            <a:ext cx="274320" cy="3657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07"/>
                                        </p:tgtEl>
                                        <p:attrNameLst>
                                          <p:attrName>style.visibility</p:attrName>
                                        </p:attrNameLst>
                                      </p:cBhvr>
                                      <p:to>
                                        <p:strVal val="visible"/>
                                      </p:to>
                                    </p:set>
                                    <p:animEffect transition="in" filter="wipe(right)">
                                      <p:cBhvr>
                                        <p:cTn id="17" dur="1000"/>
                                        <p:tgtEl>
                                          <p:spTgt spid="107"/>
                                        </p:tgtEl>
                                      </p:cBhvr>
                                    </p:animEffect>
                                  </p:childTnLst>
                                </p:cTn>
                              </p:par>
                            </p:childTnLst>
                          </p:cTn>
                        </p:par>
                        <p:par>
                          <p:cTn id="18" fill="hold">
                            <p:stCondLst>
                              <p:cond delay="1000"/>
                            </p:stCondLst>
                            <p:childTnLst>
                              <p:par>
                                <p:cTn id="19" presetID="22" presetClass="entr" presetSubtype="2" fill="hold" nodeType="afterEffect">
                                  <p:stCondLst>
                                    <p:cond delay="500"/>
                                  </p:stCondLst>
                                  <p:childTnLst>
                                    <p:set>
                                      <p:cBhvr>
                                        <p:cTn id="20" dur="1" fill="hold">
                                          <p:stCondLst>
                                            <p:cond delay="0"/>
                                          </p:stCondLst>
                                        </p:cTn>
                                        <p:tgtEl>
                                          <p:spTgt spid="108"/>
                                        </p:tgtEl>
                                        <p:attrNameLst>
                                          <p:attrName>style.visibility</p:attrName>
                                        </p:attrNameLst>
                                      </p:cBhvr>
                                      <p:to>
                                        <p:strVal val="visible"/>
                                      </p:to>
                                    </p:set>
                                    <p:animEffect transition="in" filter="wipe(right)">
                                      <p:cBhvr>
                                        <p:cTn id="21" dur="1000"/>
                                        <p:tgtEl>
                                          <p:spTgt spid="108"/>
                                        </p:tgtEl>
                                      </p:cBhvr>
                                    </p:animEffect>
                                  </p:childTnLst>
                                </p:cTn>
                              </p:par>
                            </p:childTnLst>
                          </p:cTn>
                        </p:par>
                        <p:par>
                          <p:cTn id="22" fill="hold">
                            <p:stCondLst>
                              <p:cond delay="2500"/>
                            </p:stCondLst>
                            <p:childTnLst>
                              <p:par>
                                <p:cTn id="23" presetID="22" presetClass="entr" presetSubtype="2" fill="hold" nodeType="afterEffect">
                                  <p:stCondLst>
                                    <p:cond delay="500"/>
                                  </p:stCondLst>
                                  <p:childTnLst>
                                    <p:set>
                                      <p:cBhvr>
                                        <p:cTn id="24" dur="1" fill="hold">
                                          <p:stCondLst>
                                            <p:cond delay="0"/>
                                          </p:stCondLst>
                                        </p:cTn>
                                        <p:tgtEl>
                                          <p:spTgt spid="109"/>
                                        </p:tgtEl>
                                        <p:attrNameLst>
                                          <p:attrName>style.visibility</p:attrName>
                                        </p:attrNameLst>
                                      </p:cBhvr>
                                      <p:to>
                                        <p:strVal val="visible"/>
                                      </p:to>
                                    </p:set>
                                    <p:animEffect transition="in" filter="wipe(right)">
                                      <p:cBhvr>
                                        <p:cTn id="25" dur="1000"/>
                                        <p:tgtEl>
                                          <p:spTgt spid="109"/>
                                        </p:tgtEl>
                                      </p:cBhvr>
                                    </p:animEffect>
                                  </p:childTnLst>
                                </p:cTn>
                              </p:par>
                            </p:childTnLst>
                          </p:cTn>
                        </p:par>
                        <p:par>
                          <p:cTn id="26" fill="hold">
                            <p:stCondLst>
                              <p:cond delay="4000"/>
                            </p:stCondLst>
                            <p:childTnLst>
                              <p:par>
                                <p:cTn id="27" presetID="22" presetClass="entr" presetSubtype="2" fill="hold" nodeType="afterEffect">
                                  <p:stCondLst>
                                    <p:cond delay="500"/>
                                  </p:stCondLst>
                                  <p:childTnLst>
                                    <p:set>
                                      <p:cBhvr>
                                        <p:cTn id="28" dur="1" fill="hold">
                                          <p:stCondLst>
                                            <p:cond delay="0"/>
                                          </p:stCondLst>
                                        </p:cTn>
                                        <p:tgtEl>
                                          <p:spTgt spid="110"/>
                                        </p:tgtEl>
                                        <p:attrNameLst>
                                          <p:attrName>style.visibility</p:attrName>
                                        </p:attrNameLst>
                                      </p:cBhvr>
                                      <p:to>
                                        <p:strVal val="visible"/>
                                      </p:to>
                                    </p:set>
                                    <p:animEffect transition="in" filter="wipe(right)">
                                      <p:cBhvr>
                                        <p:cTn id="29" dur="1000"/>
                                        <p:tgtEl>
                                          <p:spTgt spid="110"/>
                                        </p:tgtEl>
                                      </p:cBhvr>
                                    </p:animEffect>
                                  </p:childTnLst>
                                </p:cTn>
                              </p:par>
                            </p:childTnLst>
                          </p:cTn>
                        </p:par>
                        <p:par>
                          <p:cTn id="30" fill="hold">
                            <p:stCondLst>
                              <p:cond delay="5500"/>
                            </p:stCondLst>
                            <p:childTnLst>
                              <p:par>
                                <p:cTn id="31" presetID="1" presetClass="entr" presetSubtype="0" fill="hold" nodeType="afterEffect">
                                  <p:stCondLst>
                                    <p:cond delay="0"/>
                                  </p:stCondLst>
                                  <p:childTnLst>
                                    <p:set>
                                      <p:cBhvr>
                                        <p:cTn id="32" dur="1" fill="hold">
                                          <p:stCondLst>
                                            <p:cond delay="0"/>
                                          </p:stCondLst>
                                        </p:cTn>
                                        <p:tgtEl>
                                          <p:spTgt spid="106">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06">
                                            <p:txEl>
                                              <p:pRg st="0" end="0"/>
                                            </p:txEl>
                                          </p:spTgt>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06">
                                            <p:txEl>
                                              <p:pRg st="1" end="1"/>
                                            </p:txEl>
                                          </p:spTgt>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1660954">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60954">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660954">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60954">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660954">
                                            <p:txEl>
                                              <p:pRg st="5" end="5"/>
                                            </p:txEl>
                                          </p:spTgt>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0" nodeType="afterEffect">
                                  <p:stCondLst>
                                    <p:cond delay="1000"/>
                                  </p:stCondLst>
                                  <p:childTnLst>
                                    <p:set>
                                      <p:cBhvr>
                                        <p:cTn id="55" dur="1" fill="hold">
                                          <p:stCondLst>
                                            <p:cond delay="0"/>
                                          </p:stCondLst>
                                        </p:cTn>
                                        <p:tgtEl>
                                          <p:spTgt spid="115"/>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660954">
                                            <p:txEl>
                                              <p:pRg st="6" end="6"/>
                                            </p:txEl>
                                          </p:spTgt>
                                        </p:tgtEl>
                                        <p:attrNameLst>
                                          <p:attrName>style.visibility</p:attrName>
                                        </p:attrNameLst>
                                      </p:cBhvr>
                                      <p:to>
                                        <p:strVal val="visible"/>
                                      </p:to>
                                    </p:set>
                                  </p:childTnLst>
                                </p:cTn>
                              </p:par>
                              <p:par>
                                <p:cTn id="60" presetID="1" presetClass="exit" presetSubtype="0" fill="hold" grpId="1" nodeType="withEffect">
                                  <p:stCondLst>
                                    <p:cond delay="0"/>
                                  </p:stCondLst>
                                  <p:childTnLst>
                                    <p:set>
                                      <p:cBhvr>
                                        <p:cTn id="61" dur="1" fill="hold">
                                          <p:stCondLst>
                                            <p:cond delay="0"/>
                                          </p:stCondLst>
                                        </p:cTn>
                                        <p:tgtEl>
                                          <p:spTgt spid="115"/>
                                        </p:tgtEl>
                                        <p:attrNameLst>
                                          <p:attrName>style.visibility</p:attrName>
                                        </p:attrNameLst>
                                      </p:cBhvr>
                                      <p:to>
                                        <p:strVal val="hidden"/>
                                      </p:to>
                                    </p:set>
                                  </p:childTnLst>
                                </p:cTn>
                              </p:par>
                            </p:childTnLst>
                          </p:cTn>
                        </p:par>
                        <p:par>
                          <p:cTn id="62" fill="hold">
                            <p:stCondLst>
                              <p:cond delay="0"/>
                            </p:stCondLst>
                            <p:childTnLst>
                              <p:par>
                                <p:cTn id="63" presetID="1" presetClass="entr" presetSubtype="0" fill="hold" grpId="0" nodeType="afterEffect">
                                  <p:stCondLst>
                                    <p:cond delay="1000"/>
                                  </p:stCondLst>
                                  <p:childTnLst>
                                    <p:set>
                                      <p:cBhvr>
                                        <p:cTn id="64" dur="1" fill="hold">
                                          <p:stCondLst>
                                            <p:cond delay="0"/>
                                          </p:stCondLst>
                                        </p:cTn>
                                        <p:tgtEl>
                                          <p:spTgt spid="93"/>
                                        </p:tgtEl>
                                        <p:attrNameLst>
                                          <p:attrName>style.visibility</p:attrName>
                                        </p:attrNameLst>
                                      </p:cBhvr>
                                      <p:to>
                                        <p:strVal val="visible"/>
                                      </p:to>
                                    </p:set>
                                  </p:childTnLst>
                                </p:cTn>
                              </p:par>
                              <p:par>
                                <p:cTn id="65" presetID="1" presetClass="entr" presetSubtype="0" fill="hold" grpId="0" nodeType="withEffect">
                                  <p:stCondLst>
                                    <p:cond delay="2000"/>
                                  </p:stCondLst>
                                  <p:childTnLst>
                                    <p:set>
                                      <p:cBhvr>
                                        <p:cTn id="66" dur="1" fill="hold">
                                          <p:stCondLst>
                                            <p:cond delay="0"/>
                                          </p:stCondLst>
                                        </p:cTn>
                                        <p:tgtEl>
                                          <p:spTgt spid="94"/>
                                        </p:tgtEl>
                                        <p:attrNameLst>
                                          <p:attrName>style.visibility</p:attrName>
                                        </p:attrNameLst>
                                      </p:cBhvr>
                                      <p:to>
                                        <p:strVal val="visible"/>
                                      </p:to>
                                    </p:set>
                                  </p:childTnLst>
                                </p:cTn>
                              </p:par>
                              <p:par>
                                <p:cTn id="67" presetID="1" presetClass="entr" presetSubtype="0" fill="hold" grpId="0" nodeType="withEffect">
                                  <p:stCondLst>
                                    <p:cond delay="2000"/>
                                  </p:stCondLst>
                                  <p:childTnLst>
                                    <p:set>
                                      <p:cBhvr>
                                        <p:cTn id="68" dur="1" fill="hold">
                                          <p:stCondLst>
                                            <p:cond delay="0"/>
                                          </p:stCondLst>
                                        </p:cTn>
                                        <p:tgtEl>
                                          <p:spTgt spid="95"/>
                                        </p:tgtEl>
                                        <p:attrNameLst>
                                          <p:attrName>style.visibility</p:attrName>
                                        </p:attrNameLst>
                                      </p:cBhvr>
                                      <p:to>
                                        <p:strVal val="visible"/>
                                      </p:to>
                                    </p:set>
                                  </p:childTnLst>
                                </p:cTn>
                              </p:par>
                              <p:par>
                                <p:cTn id="69" presetID="1" presetClass="entr" presetSubtype="0" fill="hold" grpId="0" nodeType="withEffect">
                                  <p:stCondLst>
                                    <p:cond delay="2000"/>
                                  </p:stCondLst>
                                  <p:childTnLst>
                                    <p:set>
                                      <p:cBhvr>
                                        <p:cTn id="70" dur="1" fill="hold">
                                          <p:stCondLst>
                                            <p:cond delay="0"/>
                                          </p:stCondLst>
                                        </p:cTn>
                                        <p:tgtEl>
                                          <p:spTgt spid="96"/>
                                        </p:tgtEl>
                                        <p:attrNameLst>
                                          <p:attrName>style.visibility</p:attrName>
                                        </p:attrNameLst>
                                      </p:cBhvr>
                                      <p:to>
                                        <p:strVal val="visible"/>
                                      </p:to>
                                    </p:set>
                                  </p:childTnLst>
                                </p:cTn>
                              </p:par>
                              <p:par>
                                <p:cTn id="71" presetID="1" presetClass="entr" presetSubtype="0" fill="hold" grpId="0" nodeType="withEffect">
                                  <p:stCondLst>
                                    <p:cond delay="2000"/>
                                  </p:stCondLst>
                                  <p:childTnLst>
                                    <p:set>
                                      <p:cBhvr>
                                        <p:cTn id="72"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106" grpId="0" build="allAtOnce"/>
      <p:bldP spid="115" grpId="0" animBg="1"/>
      <p:bldP spid="115"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8947" name="Rectangle 3"/>
          <p:cNvSpPr>
            <a:spLocks noGrp="1" noChangeArrowheads="1"/>
          </p:cNvSpPr>
          <p:nvPr>
            <p:ph type="title"/>
          </p:nvPr>
        </p:nvSpPr>
        <p:spPr>
          <a:noFill/>
          <a:ln/>
        </p:spPr>
        <p:txBody>
          <a:bodyPr lIns="90488" tIns="44450" rIns="90488" bIns="44450" anchor="ctr">
            <a:normAutofit/>
          </a:bodyPr>
          <a:lstStyle/>
          <a:p>
            <a:r>
              <a:rPr lang="en-US" dirty="0" smtClean="0">
                <a:solidFill>
                  <a:schemeClr val="accent1"/>
                </a:solidFill>
              </a:rPr>
              <a:t>Direct-Mapped Cache Internals</a:t>
            </a:r>
            <a:endParaRPr lang="en-US" dirty="0">
              <a:solidFill>
                <a:schemeClr val="accent1"/>
              </a:solidFill>
            </a:endParaRPr>
          </a:p>
        </p:txBody>
      </p:sp>
      <p:sp>
        <p:nvSpPr>
          <p:cNvPr id="1619035" name="Rectangle 91"/>
          <p:cNvSpPr>
            <a:spLocks noGrp="1" noChangeArrowheads="1"/>
          </p:cNvSpPr>
          <p:nvPr>
            <p:ph idx="1"/>
          </p:nvPr>
        </p:nvSpPr>
        <p:spPr>
          <a:xfrm>
            <a:off x="457200" y="1371600"/>
            <a:ext cx="8077200" cy="533400"/>
          </a:xfrm>
          <a:noFill/>
          <a:ln/>
        </p:spPr>
        <p:txBody>
          <a:bodyPr lIns="90488" tIns="44450" rIns="90488" bIns="44450">
            <a:normAutofit/>
          </a:bodyPr>
          <a:lstStyle/>
          <a:p>
            <a:pPr marL="342900" indent="-342900">
              <a:lnSpc>
                <a:spcPct val="80000"/>
              </a:lnSpc>
            </a:pPr>
            <a:r>
              <a:rPr lang="en-US" sz="2800" dirty="0"/>
              <a:t>Four </a:t>
            </a:r>
            <a:r>
              <a:rPr lang="en-US" sz="2800" dirty="0" smtClean="0"/>
              <a:t>words/block</a:t>
            </a:r>
            <a:r>
              <a:rPr lang="en-US" sz="2800" dirty="0"/>
              <a:t>, cache size = </a:t>
            </a:r>
            <a:r>
              <a:rPr lang="en-US" sz="2800" dirty="0" smtClean="0"/>
              <a:t>1 </a:t>
            </a:r>
            <a:r>
              <a:rPr lang="en-US" sz="2800" dirty="0" err="1" smtClean="0"/>
              <a:t>Ki</a:t>
            </a:r>
            <a:r>
              <a:rPr lang="en-US" sz="2800" dirty="0" smtClean="0"/>
              <a:t> words</a:t>
            </a:r>
            <a:endParaRPr lang="en-US" sz="2800" i="1" dirty="0">
              <a:solidFill>
                <a:schemeClr val="accent1"/>
              </a:solidFill>
            </a:endParaRPr>
          </a:p>
        </p:txBody>
      </p:sp>
      <p:sp>
        <p:nvSpPr>
          <p:cNvPr id="96" name="Date Placeholder 95"/>
          <p:cNvSpPr>
            <a:spLocks noGrp="1"/>
          </p:cNvSpPr>
          <p:nvPr>
            <p:ph type="dt" sz="half" idx="10"/>
          </p:nvPr>
        </p:nvSpPr>
        <p:spPr/>
        <p:txBody>
          <a:bodyPr/>
          <a:lstStyle/>
          <a:p>
            <a:r>
              <a:rPr lang="en-US" smtClean="0"/>
              <a:t>7/05/2012</a:t>
            </a:r>
            <a:endParaRPr lang="en-US"/>
          </a:p>
        </p:txBody>
      </p:sp>
      <p:sp>
        <p:nvSpPr>
          <p:cNvPr id="98" name="Footer Placeholder 97"/>
          <p:cNvSpPr>
            <a:spLocks noGrp="1"/>
          </p:cNvSpPr>
          <p:nvPr>
            <p:ph type="ftr" sz="quarter" idx="11"/>
          </p:nvPr>
        </p:nvSpPr>
        <p:spPr/>
        <p:txBody>
          <a:bodyPr/>
          <a:lstStyle/>
          <a:p>
            <a:r>
              <a:rPr lang="en-US" smtClean="0"/>
              <a:t>Summer 2012 -- Lecture #11</a:t>
            </a:r>
            <a:endParaRPr lang="en-US"/>
          </a:p>
        </p:txBody>
      </p:sp>
      <p:sp>
        <p:nvSpPr>
          <p:cNvPr id="97" name="Slide Number Placeholder 96"/>
          <p:cNvSpPr>
            <a:spLocks noGrp="1"/>
          </p:cNvSpPr>
          <p:nvPr>
            <p:ph type="sldNum" sz="quarter" idx="12"/>
          </p:nvPr>
        </p:nvSpPr>
        <p:spPr/>
        <p:txBody>
          <a:bodyPr/>
          <a:lstStyle/>
          <a:p>
            <a:fld id="{3CC63E4C-4642-794D-A2FD-70F6B81535F5}" type="slidenum">
              <a:rPr lang="en-US" smtClean="0"/>
              <a:pPr/>
              <a:t>29</a:t>
            </a:fld>
            <a:endParaRPr lang="en-US"/>
          </a:p>
        </p:txBody>
      </p:sp>
      <p:sp>
        <p:nvSpPr>
          <p:cNvPr id="1618946" name="Rectangle 2"/>
          <p:cNvSpPr>
            <a:spLocks noChangeArrowheads="1"/>
          </p:cNvSpPr>
          <p:nvPr/>
        </p:nvSpPr>
        <p:spPr bwMode="auto">
          <a:xfrm>
            <a:off x="225425" y="312738"/>
            <a:ext cx="3168650" cy="477837"/>
          </a:xfrm>
          <a:prstGeom prst="rect">
            <a:avLst/>
          </a:prstGeom>
          <a:noFill/>
          <a:ln w="12700">
            <a:noFill/>
            <a:miter lim="800000"/>
            <a:headEnd/>
            <a:tailEnd/>
          </a:ln>
          <a:effectLst/>
        </p:spPr>
        <p:txBody>
          <a:bodyPr wrap="none" anchor="ctr"/>
          <a:lstStyle/>
          <a:p>
            <a:endParaRPr lang="en-US"/>
          </a:p>
        </p:txBody>
      </p:sp>
      <p:grpSp>
        <p:nvGrpSpPr>
          <p:cNvPr id="2" name="Group 4"/>
          <p:cNvGrpSpPr>
            <a:grpSpLocks/>
          </p:cNvGrpSpPr>
          <p:nvPr/>
        </p:nvGrpSpPr>
        <p:grpSpPr bwMode="auto">
          <a:xfrm>
            <a:off x="914400" y="2269066"/>
            <a:ext cx="3760788" cy="1828800"/>
            <a:chOff x="576" y="1248"/>
            <a:chExt cx="2369" cy="1152"/>
          </a:xfrm>
        </p:grpSpPr>
        <p:grpSp>
          <p:nvGrpSpPr>
            <p:cNvPr id="3" name="Group 5"/>
            <p:cNvGrpSpPr>
              <a:grpSpLocks/>
            </p:cNvGrpSpPr>
            <p:nvPr/>
          </p:nvGrpSpPr>
          <p:grpSpPr bwMode="auto">
            <a:xfrm>
              <a:off x="576" y="1248"/>
              <a:ext cx="2369" cy="1152"/>
              <a:chOff x="576" y="1248"/>
              <a:chExt cx="2369" cy="1152"/>
            </a:xfrm>
          </p:grpSpPr>
          <p:sp>
            <p:nvSpPr>
              <p:cNvPr id="1618950" name="Line 6"/>
              <p:cNvSpPr>
                <a:spLocks noChangeShapeType="1"/>
              </p:cNvSpPr>
              <p:nvPr/>
            </p:nvSpPr>
            <p:spPr bwMode="auto">
              <a:xfrm>
                <a:off x="2640" y="1344"/>
                <a:ext cx="148" cy="57"/>
              </a:xfrm>
              <a:prstGeom prst="line">
                <a:avLst/>
              </a:prstGeom>
              <a:noFill/>
              <a:ln w="20638">
                <a:solidFill>
                  <a:srgbClr val="000000"/>
                </a:solidFill>
                <a:round/>
                <a:headEnd/>
                <a:tailEnd/>
              </a:ln>
            </p:spPr>
            <p:txBody>
              <a:bodyPr/>
              <a:lstStyle/>
              <a:p>
                <a:endParaRPr lang="en-US"/>
              </a:p>
            </p:txBody>
          </p:sp>
          <p:sp>
            <p:nvSpPr>
              <p:cNvPr id="1618951" name="Text Box 7"/>
              <p:cNvSpPr txBox="1">
                <a:spLocks noChangeArrowheads="1"/>
              </p:cNvSpPr>
              <p:nvPr/>
            </p:nvSpPr>
            <p:spPr bwMode="auto">
              <a:xfrm>
                <a:off x="2757" y="1296"/>
                <a:ext cx="188" cy="213"/>
              </a:xfrm>
              <a:prstGeom prst="rect">
                <a:avLst/>
              </a:prstGeom>
              <a:noFill/>
              <a:ln w="12700">
                <a:noFill/>
                <a:miter lim="800000"/>
                <a:headEnd/>
                <a:tailEnd/>
              </a:ln>
              <a:effectLst/>
            </p:spPr>
            <p:txBody>
              <a:bodyPr wrap="none">
                <a:spAutoFit/>
              </a:bodyPr>
              <a:lstStyle/>
              <a:p>
                <a:r>
                  <a:rPr lang="en-US" sz="1600" dirty="0">
                    <a:solidFill>
                      <a:schemeClr val="tx1"/>
                    </a:solidFill>
                  </a:rPr>
                  <a:t>8</a:t>
                </a:r>
              </a:p>
            </p:txBody>
          </p:sp>
          <p:sp>
            <p:nvSpPr>
              <p:cNvPr id="1618952" name="Text Box 8"/>
              <p:cNvSpPr txBox="1">
                <a:spLocks noChangeArrowheads="1"/>
              </p:cNvSpPr>
              <p:nvPr/>
            </p:nvSpPr>
            <p:spPr bwMode="auto">
              <a:xfrm>
                <a:off x="2208" y="1423"/>
                <a:ext cx="429" cy="212"/>
              </a:xfrm>
              <a:prstGeom prst="rect">
                <a:avLst/>
              </a:prstGeom>
              <a:noFill/>
              <a:ln w="12700">
                <a:noFill/>
                <a:miter lim="800000"/>
                <a:headEnd/>
                <a:tailEnd/>
              </a:ln>
              <a:effectLst/>
            </p:spPr>
            <p:txBody>
              <a:bodyPr wrap="none">
                <a:spAutoFit/>
              </a:bodyPr>
              <a:lstStyle/>
              <a:p>
                <a:r>
                  <a:rPr lang="en-US" sz="1600">
                    <a:solidFill>
                      <a:schemeClr val="tx1"/>
                    </a:solidFill>
                  </a:rPr>
                  <a:t>Index</a:t>
                </a:r>
              </a:p>
            </p:txBody>
          </p:sp>
          <p:sp>
            <p:nvSpPr>
              <p:cNvPr id="1618953" name="Line 9"/>
              <p:cNvSpPr>
                <a:spLocks noChangeShapeType="1"/>
              </p:cNvSpPr>
              <p:nvPr/>
            </p:nvSpPr>
            <p:spPr bwMode="auto">
              <a:xfrm>
                <a:off x="2736" y="1248"/>
                <a:ext cx="0" cy="384"/>
              </a:xfrm>
              <a:prstGeom prst="line">
                <a:avLst/>
              </a:prstGeom>
              <a:noFill/>
              <a:ln w="28575">
                <a:solidFill>
                  <a:schemeClr val="tx1"/>
                </a:solidFill>
                <a:round/>
                <a:headEnd/>
                <a:tailEnd/>
              </a:ln>
              <a:effectLst/>
            </p:spPr>
            <p:txBody>
              <a:bodyPr/>
              <a:lstStyle/>
              <a:p>
                <a:endParaRPr lang="en-US"/>
              </a:p>
            </p:txBody>
          </p:sp>
          <p:sp>
            <p:nvSpPr>
              <p:cNvPr id="1618954" name="Line 10"/>
              <p:cNvSpPr>
                <a:spLocks noChangeShapeType="1"/>
              </p:cNvSpPr>
              <p:nvPr/>
            </p:nvSpPr>
            <p:spPr bwMode="auto">
              <a:xfrm>
                <a:off x="576" y="1632"/>
                <a:ext cx="2160" cy="0"/>
              </a:xfrm>
              <a:prstGeom prst="line">
                <a:avLst/>
              </a:prstGeom>
              <a:noFill/>
              <a:ln w="38100">
                <a:solidFill>
                  <a:schemeClr val="tx1"/>
                </a:solidFill>
                <a:round/>
                <a:headEnd/>
                <a:tailEnd/>
              </a:ln>
              <a:effectLst/>
            </p:spPr>
            <p:txBody>
              <a:bodyPr/>
              <a:lstStyle/>
              <a:p>
                <a:endParaRPr lang="en-US"/>
              </a:p>
            </p:txBody>
          </p:sp>
          <p:sp>
            <p:nvSpPr>
              <p:cNvPr id="1618955" name="Line 11"/>
              <p:cNvSpPr>
                <a:spLocks noChangeShapeType="1"/>
              </p:cNvSpPr>
              <p:nvPr/>
            </p:nvSpPr>
            <p:spPr bwMode="auto">
              <a:xfrm>
                <a:off x="576" y="1632"/>
                <a:ext cx="0" cy="768"/>
              </a:xfrm>
              <a:prstGeom prst="line">
                <a:avLst/>
              </a:prstGeom>
              <a:noFill/>
              <a:ln w="28575">
                <a:solidFill>
                  <a:schemeClr val="tx1"/>
                </a:solidFill>
                <a:round/>
                <a:headEnd/>
                <a:tailEnd/>
              </a:ln>
              <a:effectLst/>
            </p:spPr>
            <p:txBody>
              <a:bodyPr/>
              <a:lstStyle/>
              <a:p>
                <a:endParaRPr lang="en-US"/>
              </a:p>
            </p:txBody>
          </p:sp>
        </p:grpSp>
        <p:sp>
          <p:nvSpPr>
            <p:cNvPr id="1618956" name="Line 12"/>
            <p:cNvSpPr>
              <a:spLocks noChangeShapeType="1"/>
            </p:cNvSpPr>
            <p:nvPr/>
          </p:nvSpPr>
          <p:spPr bwMode="auto">
            <a:xfrm>
              <a:off x="576" y="2400"/>
              <a:ext cx="384" cy="0"/>
            </a:xfrm>
            <a:prstGeom prst="line">
              <a:avLst/>
            </a:prstGeom>
            <a:noFill/>
            <a:ln w="28575">
              <a:solidFill>
                <a:schemeClr val="tx1"/>
              </a:solidFill>
              <a:round/>
              <a:headEnd/>
              <a:tailEnd type="triangle" w="med" len="med"/>
            </a:ln>
            <a:effectLst/>
          </p:spPr>
          <p:txBody>
            <a:bodyPr/>
            <a:lstStyle/>
            <a:p>
              <a:endParaRPr lang="en-US"/>
            </a:p>
          </p:txBody>
        </p:sp>
      </p:grpSp>
      <p:grpSp>
        <p:nvGrpSpPr>
          <p:cNvPr id="4" name="Group 13"/>
          <p:cNvGrpSpPr>
            <a:grpSpLocks/>
          </p:cNvGrpSpPr>
          <p:nvPr/>
        </p:nvGrpSpPr>
        <p:grpSpPr bwMode="auto">
          <a:xfrm>
            <a:off x="914400" y="2954866"/>
            <a:ext cx="7391400" cy="2211388"/>
            <a:chOff x="576" y="1680"/>
            <a:chExt cx="4656" cy="1393"/>
          </a:xfrm>
        </p:grpSpPr>
        <p:sp>
          <p:nvSpPr>
            <p:cNvPr id="1618958" name="Freeform 14"/>
            <p:cNvSpPr>
              <a:spLocks/>
            </p:cNvSpPr>
            <p:nvPr/>
          </p:nvSpPr>
          <p:spPr bwMode="auto">
            <a:xfrm>
              <a:off x="960" y="2352"/>
              <a:ext cx="4260" cy="96"/>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18959" name="Freeform 15"/>
            <p:cNvSpPr>
              <a:spLocks/>
            </p:cNvSpPr>
            <p:nvPr/>
          </p:nvSpPr>
          <p:spPr bwMode="auto">
            <a:xfrm>
              <a:off x="960" y="2352"/>
              <a:ext cx="4272" cy="96"/>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18960" name="Line 16"/>
            <p:cNvSpPr>
              <a:spLocks noChangeShapeType="1"/>
            </p:cNvSpPr>
            <p:nvPr/>
          </p:nvSpPr>
          <p:spPr bwMode="auto">
            <a:xfrm flipH="1">
              <a:off x="960" y="2011"/>
              <a:ext cx="4260" cy="0"/>
            </a:xfrm>
            <a:prstGeom prst="line">
              <a:avLst/>
            </a:prstGeom>
            <a:noFill/>
            <a:ln w="20638">
              <a:solidFill>
                <a:srgbClr val="000000"/>
              </a:solidFill>
              <a:round/>
              <a:headEnd/>
              <a:tailEnd/>
            </a:ln>
          </p:spPr>
          <p:txBody>
            <a:bodyPr/>
            <a:lstStyle/>
            <a:p>
              <a:endParaRPr lang="en-US"/>
            </a:p>
          </p:txBody>
        </p:sp>
        <p:sp>
          <p:nvSpPr>
            <p:cNvPr id="1618961" name="Line 17"/>
            <p:cNvSpPr>
              <a:spLocks noChangeShapeType="1"/>
            </p:cNvSpPr>
            <p:nvPr/>
          </p:nvSpPr>
          <p:spPr bwMode="auto">
            <a:xfrm flipH="1">
              <a:off x="960" y="2121"/>
              <a:ext cx="4260" cy="0"/>
            </a:xfrm>
            <a:prstGeom prst="line">
              <a:avLst/>
            </a:prstGeom>
            <a:noFill/>
            <a:ln w="20638">
              <a:solidFill>
                <a:srgbClr val="000000"/>
              </a:solidFill>
              <a:round/>
              <a:headEnd/>
              <a:tailEnd/>
            </a:ln>
          </p:spPr>
          <p:txBody>
            <a:bodyPr/>
            <a:lstStyle/>
            <a:p>
              <a:endParaRPr lang="en-US"/>
            </a:p>
          </p:txBody>
        </p:sp>
        <p:sp>
          <p:nvSpPr>
            <p:cNvPr id="1618962" name="Line 18"/>
            <p:cNvSpPr>
              <a:spLocks noChangeShapeType="1"/>
            </p:cNvSpPr>
            <p:nvPr/>
          </p:nvSpPr>
          <p:spPr bwMode="auto">
            <a:xfrm flipH="1">
              <a:off x="960" y="2230"/>
              <a:ext cx="4260" cy="0"/>
            </a:xfrm>
            <a:prstGeom prst="line">
              <a:avLst/>
            </a:prstGeom>
            <a:noFill/>
            <a:ln w="20638">
              <a:solidFill>
                <a:srgbClr val="000000"/>
              </a:solidFill>
              <a:round/>
              <a:headEnd/>
              <a:tailEnd/>
            </a:ln>
          </p:spPr>
          <p:txBody>
            <a:bodyPr/>
            <a:lstStyle/>
            <a:p>
              <a:endParaRPr lang="en-US"/>
            </a:p>
          </p:txBody>
        </p:sp>
        <p:sp>
          <p:nvSpPr>
            <p:cNvPr id="1618963" name="Line 19"/>
            <p:cNvSpPr>
              <a:spLocks noChangeShapeType="1"/>
            </p:cNvSpPr>
            <p:nvPr/>
          </p:nvSpPr>
          <p:spPr bwMode="auto">
            <a:xfrm flipH="1">
              <a:off x="960" y="2559"/>
              <a:ext cx="4260" cy="0"/>
            </a:xfrm>
            <a:prstGeom prst="line">
              <a:avLst/>
            </a:prstGeom>
            <a:noFill/>
            <a:ln w="20638">
              <a:solidFill>
                <a:srgbClr val="000000"/>
              </a:solidFill>
              <a:round/>
              <a:headEnd/>
              <a:tailEnd/>
            </a:ln>
          </p:spPr>
          <p:txBody>
            <a:bodyPr/>
            <a:lstStyle/>
            <a:p>
              <a:endParaRPr lang="en-US"/>
            </a:p>
          </p:txBody>
        </p:sp>
        <p:sp>
          <p:nvSpPr>
            <p:cNvPr id="1618964" name="Line 20"/>
            <p:cNvSpPr>
              <a:spLocks noChangeShapeType="1"/>
            </p:cNvSpPr>
            <p:nvPr/>
          </p:nvSpPr>
          <p:spPr bwMode="auto">
            <a:xfrm flipH="1">
              <a:off x="960" y="2669"/>
              <a:ext cx="4260" cy="0"/>
            </a:xfrm>
            <a:prstGeom prst="line">
              <a:avLst/>
            </a:prstGeom>
            <a:noFill/>
            <a:ln w="20638">
              <a:solidFill>
                <a:srgbClr val="000000"/>
              </a:solidFill>
              <a:round/>
              <a:headEnd/>
              <a:tailEnd/>
            </a:ln>
          </p:spPr>
          <p:txBody>
            <a:bodyPr/>
            <a:lstStyle/>
            <a:p>
              <a:endParaRPr lang="en-US"/>
            </a:p>
          </p:txBody>
        </p:sp>
        <p:sp>
          <p:nvSpPr>
            <p:cNvPr id="1618965" name="Line 21"/>
            <p:cNvSpPr>
              <a:spLocks noChangeShapeType="1"/>
            </p:cNvSpPr>
            <p:nvPr/>
          </p:nvSpPr>
          <p:spPr bwMode="auto">
            <a:xfrm flipH="1">
              <a:off x="960" y="2779"/>
              <a:ext cx="4260" cy="0"/>
            </a:xfrm>
            <a:prstGeom prst="line">
              <a:avLst/>
            </a:prstGeom>
            <a:noFill/>
            <a:ln w="20638">
              <a:solidFill>
                <a:srgbClr val="000000"/>
              </a:solidFill>
              <a:round/>
              <a:headEnd/>
              <a:tailEnd/>
            </a:ln>
          </p:spPr>
          <p:txBody>
            <a:bodyPr/>
            <a:lstStyle/>
            <a:p>
              <a:endParaRPr lang="en-US"/>
            </a:p>
          </p:txBody>
        </p:sp>
        <p:sp>
          <p:nvSpPr>
            <p:cNvPr id="1618966" name="Line 22"/>
            <p:cNvSpPr>
              <a:spLocks noChangeShapeType="1"/>
            </p:cNvSpPr>
            <p:nvPr/>
          </p:nvSpPr>
          <p:spPr bwMode="auto">
            <a:xfrm flipH="1">
              <a:off x="960" y="2889"/>
              <a:ext cx="4260" cy="0"/>
            </a:xfrm>
            <a:prstGeom prst="line">
              <a:avLst/>
            </a:prstGeom>
            <a:noFill/>
            <a:ln w="20638">
              <a:solidFill>
                <a:srgbClr val="000000"/>
              </a:solidFill>
              <a:round/>
              <a:headEnd/>
              <a:tailEnd/>
            </a:ln>
          </p:spPr>
          <p:txBody>
            <a:bodyPr/>
            <a:lstStyle/>
            <a:p>
              <a:endParaRPr lang="en-US"/>
            </a:p>
          </p:txBody>
        </p:sp>
        <p:sp>
          <p:nvSpPr>
            <p:cNvPr id="1618967" name="Text Box 23"/>
            <p:cNvSpPr txBox="1">
              <a:spLocks noChangeArrowheads="1"/>
            </p:cNvSpPr>
            <p:nvPr/>
          </p:nvSpPr>
          <p:spPr bwMode="auto">
            <a:xfrm>
              <a:off x="3216" y="1680"/>
              <a:ext cx="706" cy="194"/>
            </a:xfrm>
            <a:prstGeom prst="rect">
              <a:avLst/>
            </a:prstGeom>
            <a:noFill/>
            <a:ln w="12700">
              <a:noFill/>
              <a:miter lim="800000"/>
              <a:headEnd/>
              <a:tailEnd/>
            </a:ln>
            <a:effectLst/>
          </p:spPr>
          <p:txBody>
            <a:bodyPr wrap="none">
              <a:spAutoFit/>
            </a:bodyPr>
            <a:lstStyle/>
            <a:p>
              <a:r>
                <a:rPr lang="en-US" sz="1400" dirty="0" smtClean="0">
                  <a:solidFill>
                    <a:schemeClr val="tx1"/>
                  </a:solidFill>
                </a:rPr>
                <a:t>Data (words)</a:t>
              </a:r>
              <a:endParaRPr lang="en-US" sz="1400" dirty="0">
                <a:solidFill>
                  <a:schemeClr val="tx1"/>
                </a:solidFill>
              </a:endParaRPr>
            </a:p>
          </p:txBody>
        </p:sp>
        <p:sp>
          <p:nvSpPr>
            <p:cNvPr id="1618968" name="Text Box 24"/>
            <p:cNvSpPr txBox="1">
              <a:spLocks noChangeArrowheads="1"/>
            </p:cNvSpPr>
            <p:nvPr/>
          </p:nvSpPr>
          <p:spPr bwMode="auto">
            <a:xfrm>
              <a:off x="576" y="1728"/>
              <a:ext cx="389" cy="192"/>
            </a:xfrm>
            <a:prstGeom prst="rect">
              <a:avLst/>
            </a:prstGeom>
            <a:noFill/>
            <a:ln w="12700">
              <a:noFill/>
              <a:miter lim="800000"/>
              <a:headEnd/>
              <a:tailEnd/>
            </a:ln>
            <a:effectLst/>
          </p:spPr>
          <p:txBody>
            <a:bodyPr wrap="none">
              <a:spAutoFit/>
            </a:bodyPr>
            <a:lstStyle/>
            <a:p>
              <a:r>
                <a:rPr lang="en-US" sz="1400">
                  <a:solidFill>
                    <a:schemeClr val="tx1"/>
                  </a:solidFill>
                </a:rPr>
                <a:t>Index</a:t>
              </a:r>
            </a:p>
          </p:txBody>
        </p:sp>
        <p:sp>
          <p:nvSpPr>
            <p:cNvPr id="1618969" name="Text Box 25"/>
            <p:cNvSpPr txBox="1">
              <a:spLocks noChangeArrowheads="1"/>
            </p:cNvSpPr>
            <p:nvPr/>
          </p:nvSpPr>
          <p:spPr bwMode="auto">
            <a:xfrm>
              <a:off x="1200" y="1728"/>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18970" name="Text Box 26"/>
            <p:cNvSpPr txBox="1">
              <a:spLocks noChangeArrowheads="1"/>
            </p:cNvSpPr>
            <p:nvPr/>
          </p:nvSpPr>
          <p:spPr bwMode="auto">
            <a:xfrm>
              <a:off x="864" y="1728"/>
              <a:ext cx="365" cy="192"/>
            </a:xfrm>
            <a:prstGeom prst="rect">
              <a:avLst/>
            </a:prstGeom>
            <a:noFill/>
            <a:ln w="12700">
              <a:noFill/>
              <a:miter lim="800000"/>
              <a:headEnd/>
              <a:tailEnd/>
            </a:ln>
            <a:effectLst/>
          </p:spPr>
          <p:txBody>
            <a:bodyPr wrap="none">
              <a:spAutoFit/>
            </a:bodyPr>
            <a:lstStyle/>
            <a:p>
              <a:r>
                <a:rPr lang="en-US" sz="1400">
                  <a:solidFill>
                    <a:schemeClr val="tx1"/>
                  </a:solidFill>
                </a:rPr>
                <a:t>Valid</a:t>
              </a:r>
            </a:p>
          </p:txBody>
        </p:sp>
        <p:sp>
          <p:nvSpPr>
            <p:cNvPr id="1618971" name="Text Box 27"/>
            <p:cNvSpPr txBox="1">
              <a:spLocks noChangeArrowheads="1"/>
            </p:cNvSpPr>
            <p:nvPr/>
          </p:nvSpPr>
          <p:spPr bwMode="auto">
            <a:xfrm>
              <a:off x="677" y="1872"/>
              <a:ext cx="275"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253</a:t>
              </a:r>
            </a:p>
            <a:p>
              <a:pPr algn="r">
                <a:lnSpc>
                  <a:spcPct val="110000"/>
                </a:lnSpc>
              </a:pPr>
              <a:r>
                <a:rPr lang="en-US" sz="1200">
                  <a:solidFill>
                    <a:schemeClr val="tx1"/>
                  </a:solidFill>
                </a:rPr>
                <a:t>254</a:t>
              </a:r>
            </a:p>
            <a:p>
              <a:pPr algn="r">
                <a:lnSpc>
                  <a:spcPct val="110000"/>
                </a:lnSpc>
              </a:pPr>
              <a:r>
                <a:rPr lang="en-US" sz="1200">
                  <a:solidFill>
                    <a:schemeClr val="tx1"/>
                  </a:solidFill>
                </a:rPr>
                <a:t>255</a:t>
              </a:r>
            </a:p>
          </p:txBody>
        </p:sp>
        <p:sp>
          <p:nvSpPr>
            <p:cNvPr id="1618972" name="Rectangle 28"/>
            <p:cNvSpPr>
              <a:spLocks noChangeArrowheads="1"/>
            </p:cNvSpPr>
            <p:nvPr/>
          </p:nvSpPr>
          <p:spPr bwMode="auto">
            <a:xfrm>
              <a:off x="960" y="1920"/>
              <a:ext cx="4272" cy="1104"/>
            </a:xfrm>
            <a:prstGeom prst="rect">
              <a:avLst/>
            </a:prstGeom>
            <a:noFill/>
            <a:ln w="28575">
              <a:solidFill>
                <a:schemeClr val="tx1"/>
              </a:solidFill>
              <a:miter lim="800000"/>
              <a:headEnd/>
              <a:tailEnd/>
            </a:ln>
            <a:effectLst/>
          </p:spPr>
          <p:txBody>
            <a:bodyPr wrap="none" anchor="ctr"/>
            <a:lstStyle/>
            <a:p>
              <a:endParaRPr lang="en-US"/>
            </a:p>
          </p:txBody>
        </p:sp>
        <p:sp>
          <p:nvSpPr>
            <p:cNvPr id="1618973" name="Line 29"/>
            <p:cNvSpPr>
              <a:spLocks noChangeShapeType="1"/>
            </p:cNvSpPr>
            <p:nvPr/>
          </p:nvSpPr>
          <p:spPr bwMode="auto">
            <a:xfrm>
              <a:off x="3408" y="1920"/>
              <a:ext cx="1" cy="1106"/>
            </a:xfrm>
            <a:prstGeom prst="line">
              <a:avLst/>
            </a:prstGeom>
            <a:noFill/>
            <a:ln w="20638">
              <a:solidFill>
                <a:srgbClr val="000000"/>
              </a:solidFill>
              <a:round/>
              <a:headEnd/>
              <a:tailEnd/>
            </a:ln>
          </p:spPr>
          <p:txBody>
            <a:bodyPr/>
            <a:lstStyle/>
            <a:p>
              <a:endParaRPr lang="en-US"/>
            </a:p>
          </p:txBody>
        </p:sp>
        <p:sp>
          <p:nvSpPr>
            <p:cNvPr id="1618974" name="Line 30"/>
            <p:cNvSpPr>
              <a:spLocks noChangeShapeType="1"/>
            </p:cNvSpPr>
            <p:nvPr/>
          </p:nvSpPr>
          <p:spPr bwMode="auto">
            <a:xfrm>
              <a:off x="4320" y="1920"/>
              <a:ext cx="1" cy="1106"/>
            </a:xfrm>
            <a:prstGeom prst="line">
              <a:avLst/>
            </a:prstGeom>
            <a:noFill/>
            <a:ln w="20638">
              <a:solidFill>
                <a:srgbClr val="000000"/>
              </a:solidFill>
              <a:round/>
              <a:headEnd/>
              <a:tailEnd/>
            </a:ln>
          </p:spPr>
          <p:txBody>
            <a:bodyPr/>
            <a:lstStyle/>
            <a:p>
              <a:endParaRPr lang="en-US"/>
            </a:p>
          </p:txBody>
        </p:sp>
        <p:sp>
          <p:nvSpPr>
            <p:cNvPr id="1618975" name="Line 31"/>
            <p:cNvSpPr>
              <a:spLocks noChangeShapeType="1"/>
            </p:cNvSpPr>
            <p:nvPr/>
          </p:nvSpPr>
          <p:spPr bwMode="auto">
            <a:xfrm>
              <a:off x="2496" y="1920"/>
              <a:ext cx="1" cy="1106"/>
            </a:xfrm>
            <a:prstGeom prst="line">
              <a:avLst/>
            </a:prstGeom>
            <a:noFill/>
            <a:ln w="20638">
              <a:solidFill>
                <a:srgbClr val="000000"/>
              </a:solidFill>
              <a:round/>
              <a:headEnd/>
              <a:tailEnd/>
            </a:ln>
          </p:spPr>
          <p:txBody>
            <a:bodyPr/>
            <a:lstStyle/>
            <a:p>
              <a:endParaRPr lang="en-US"/>
            </a:p>
          </p:txBody>
        </p:sp>
        <p:sp>
          <p:nvSpPr>
            <p:cNvPr id="1618976" name="Line 32"/>
            <p:cNvSpPr>
              <a:spLocks noChangeShapeType="1"/>
            </p:cNvSpPr>
            <p:nvPr/>
          </p:nvSpPr>
          <p:spPr bwMode="auto">
            <a:xfrm>
              <a:off x="1584" y="1920"/>
              <a:ext cx="0" cy="1104"/>
            </a:xfrm>
            <a:prstGeom prst="line">
              <a:avLst/>
            </a:prstGeom>
            <a:noFill/>
            <a:ln w="20638">
              <a:solidFill>
                <a:srgbClr val="000000"/>
              </a:solidFill>
              <a:round/>
              <a:headEnd/>
              <a:tailEnd/>
            </a:ln>
          </p:spPr>
          <p:txBody>
            <a:bodyPr/>
            <a:lstStyle/>
            <a:p>
              <a:endParaRPr lang="en-US"/>
            </a:p>
          </p:txBody>
        </p:sp>
        <p:sp>
          <p:nvSpPr>
            <p:cNvPr id="1618977" name="Line 33"/>
            <p:cNvSpPr>
              <a:spLocks noChangeShapeType="1"/>
            </p:cNvSpPr>
            <p:nvPr/>
          </p:nvSpPr>
          <p:spPr bwMode="auto">
            <a:xfrm>
              <a:off x="1056" y="1920"/>
              <a:ext cx="1" cy="1106"/>
            </a:xfrm>
            <a:prstGeom prst="line">
              <a:avLst/>
            </a:prstGeom>
            <a:noFill/>
            <a:ln w="20638">
              <a:solidFill>
                <a:srgbClr val="000000"/>
              </a:solidFill>
              <a:round/>
              <a:headEnd/>
              <a:tailEnd/>
            </a:ln>
          </p:spPr>
          <p:txBody>
            <a:bodyPr/>
            <a:lstStyle/>
            <a:p>
              <a:endParaRPr lang="en-US"/>
            </a:p>
          </p:txBody>
        </p:sp>
        <p:sp>
          <p:nvSpPr>
            <p:cNvPr id="1618978" name="Line 34"/>
            <p:cNvSpPr>
              <a:spLocks noChangeShapeType="1"/>
            </p:cNvSpPr>
            <p:nvPr/>
          </p:nvSpPr>
          <p:spPr bwMode="auto">
            <a:xfrm>
              <a:off x="1584" y="1824"/>
              <a:ext cx="3648" cy="0"/>
            </a:xfrm>
            <a:prstGeom prst="line">
              <a:avLst/>
            </a:prstGeom>
            <a:noFill/>
            <a:ln w="12700">
              <a:solidFill>
                <a:schemeClr val="tx1"/>
              </a:solidFill>
              <a:round/>
              <a:headEnd type="triangle" w="med" len="med"/>
              <a:tailEnd type="triangle" w="med" len="med"/>
            </a:ln>
            <a:effectLst/>
          </p:spPr>
          <p:txBody>
            <a:bodyPr/>
            <a:lstStyle/>
            <a:p>
              <a:endParaRPr lang="en-US"/>
            </a:p>
          </p:txBody>
        </p:sp>
      </p:grpSp>
      <p:grpSp>
        <p:nvGrpSpPr>
          <p:cNvPr id="5" name="Group 35"/>
          <p:cNvGrpSpPr>
            <a:grpSpLocks/>
          </p:cNvGrpSpPr>
          <p:nvPr/>
        </p:nvGrpSpPr>
        <p:grpSpPr bwMode="auto">
          <a:xfrm>
            <a:off x="2590800" y="1659466"/>
            <a:ext cx="3505200" cy="633413"/>
            <a:chOff x="1632" y="864"/>
            <a:chExt cx="2208" cy="399"/>
          </a:xfrm>
        </p:grpSpPr>
        <p:sp>
          <p:nvSpPr>
            <p:cNvPr id="1618980" name="Line 36"/>
            <p:cNvSpPr>
              <a:spLocks noChangeShapeType="1"/>
            </p:cNvSpPr>
            <p:nvPr/>
          </p:nvSpPr>
          <p:spPr bwMode="auto">
            <a:xfrm flipV="1">
              <a:off x="2528" y="1114"/>
              <a:ext cx="3" cy="149"/>
            </a:xfrm>
            <a:prstGeom prst="line">
              <a:avLst/>
            </a:prstGeom>
            <a:noFill/>
            <a:ln w="20638">
              <a:solidFill>
                <a:srgbClr val="000000"/>
              </a:solidFill>
              <a:round/>
              <a:headEnd/>
              <a:tailEnd/>
            </a:ln>
          </p:spPr>
          <p:txBody>
            <a:bodyPr/>
            <a:lstStyle/>
            <a:p>
              <a:endParaRPr lang="en-US"/>
            </a:p>
          </p:txBody>
        </p:sp>
        <p:sp>
          <p:nvSpPr>
            <p:cNvPr id="1618981" name="Line 37"/>
            <p:cNvSpPr>
              <a:spLocks noChangeShapeType="1"/>
            </p:cNvSpPr>
            <p:nvPr/>
          </p:nvSpPr>
          <p:spPr bwMode="auto">
            <a:xfrm flipV="1">
              <a:off x="3072" y="1104"/>
              <a:ext cx="1" cy="145"/>
            </a:xfrm>
            <a:prstGeom prst="line">
              <a:avLst/>
            </a:prstGeom>
            <a:noFill/>
            <a:ln w="20638">
              <a:solidFill>
                <a:srgbClr val="000000"/>
              </a:solidFill>
              <a:round/>
              <a:headEnd/>
              <a:tailEnd/>
            </a:ln>
          </p:spPr>
          <p:txBody>
            <a:bodyPr/>
            <a:lstStyle/>
            <a:p>
              <a:endParaRPr lang="en-US"/>
            </a:p>
          </p:txBody>
        </p:sp>
        <p:sp>
          <p:nvSpPr>
            <p:cNvPr id="1618982" name="Freeform 38"/>
            <p:cNvSpPr>
              <a:spLocks/>
            </p:cNvSpPr>
            <p:nvPr/>
          </p:nvSpPr>
          <p:spPr bwMode="auto">
            <a:xfrm>
              <a:off x="1660" y="1112"/>
              <a:ext cx="1570" cy="151"/>
            </a:xfrm>
            <a:custGeom>
              <a:avLst/>
              <a:gdLst/>
              <a:ahLst/>
              <a:cxnLst>
                <a:cxn ang="0">
                  <a:pos x="0" y="149"/>
                </a:cxn>
                <a:cxn ang="0">
                  <a:pos x="3" y="0"/>
                </a:cxn>
                <a:cxn ang="0">
                  <a:pos x="1570" y="0"/>
                </a:cxn>
                <a:cxn ang="0">
                  <a:pos x="1570" y="151"/>
                </a:cxn>
                <a:cxn ang="0">
                  <a:pos x="3" y="151"/>
                </a:cxn>
                <a:cxn ang="0">
                  <a:pos x="3" y="151"/>
                </a:cxn>
              </a:cxnLst>
              <a:rect l="0" t="0" r="r" b="b"/>
              <a:pathLst>
                <a:path w="1570" h="151">
                  <a:moveTo>
                    <a:pt x="0" y="149"/>
                  </a:moveTo>
                  <a:lnTo>
                    <a:pt x="3" y="0"/>
                  </a:lnTo>
                  <a:lnTo>
                    <a:pt x="1570" y="0"/>
                  </a:lnTo>
                  <a:lnTo>
                    <a:pt x="1570" y="151"/>
                  </a:lnTo>
                  <a:lnTo>
                    <a:pt x="3" y="151"/>
                  </a:lnTo>
                  <a:lnTo>
                    <a:pt x="3" y="151"/>
                  </a:lnTo>
                </a:path>
              </a:pathLst>
            </a:custGeom>
            <a:noFill/>
            <a:ln w="20638">
              <a:solidFill>
                <a:srgbClr val="000000"/>
              </a:solidFill>
              <a:prstDash val="solid"/>
              <a:round/>
              <a:headEnd/>
              <a:tailEnd/>
            </a:ln>
          </p:spPr>
          <p:txBody>
            <a:bodyPr/>
            <a:lstStyle/>
            <a:p>
              <a:endParaRPr lang="en-US"/>
            </a:p>
          </p:txBody>
        </p:sp>
        <p:sp>
          <p:nvSpPr>
            <p:cNvPr id="1618983" name="Text Box 39"/>
            <p:cNvSpPr txBox="1">
              <a:spLocks noChangeArrowheads="1"/>
            </p:cNvSpPr>
            <p:nvPr/>
          </p:nvSpPr>
          <p:spPr bwMode="auto">
            <a:xfrm>
              <a:off x="1632" y="960"/>
              <a:ext cx="1930" cy="154"/>
            </a:xfrm>
            <a:prstGeom prst="rect">
              <a:avLst/>
            </a:prstGeom>
            <a:noFill/>
            <a:ln w="12700">
              <a:noFill/>
              <a:miter lim="800000"/>
              <a:headEnd/>
              <a:tailEnd/>
            </a:ln>
            <a:effectLst/>
          </p:spPr>
          <p:txBody>
            <a:bodyPr>
              <a:spAutoFit/>
            </a:bodyPr>
            <a:lstStyle/>
            <a:p>
              <a:r>
                <a:rPr lang="en-US" sz="1000" dirty="0">
                  <a:solidFill>
                    <a:schemeClr val="tx1"/>
                  </a:solidFill>
                </a:rPr>
                <a:t>31 30   . . .      </a:t>
              </a:r>
              <a:r>
                <a:rPr lang="en-US" sz="1000" dirty="0" smtClean="0">
                  <a:solidFill>
                    <a:schemeClr val="tx1"/>
                  </a:solidFill>
                </a:rPr>
                <a:t>           </a:t>
              </a:r>
              <a:r>
                <a:rPr lang="en-US" sz="1000" dirty="0">
                  <a:solidFill>
                    <a:schemeClr val="tx1"/>
                  </a:solidFill>
                </a:rPr>
                <a:t>13 12</a:t>
              </a:r>
              <a:r>
                <a:rPr lang="en-US" sz="1000" dirty="0" smtClean="0">
                  <a:solidFill>
                    <a:schemeClr val="tx1"/>
                  </a:solidFill>
                </a:rPr>
                <a:t>  11    </a:t>
              </a:r>
              <a:r>
                <a:rPr lang="en-US" sz="1000" dirty="0">
                  <a:solidFill>
                    <a:schemeClr val="tx1"/>
                  </a:solidFill>
                </a:rPr>
                <a:t>. . .    4</a:t>
              </a:r>
              <a:r>
                <a:rPr lang="en-US" sz="1000" dirty="0" smtClean="0">
                  <a:solidFill>
                    <a:schemeClr val="tx1"/>
                  </a:solidFill>
                </a:rPr>
                <a:t>  3  2  1  </a:t>
              </a:r>
              <a:r>
                <a:rPr lang="en-US" sz="1000" dirty="0">
                  <a:solidFill>
                    <a:schemeClr val="tx1"/>
                  </a:solidFill>
                </a:rPr>
                <a:t>0</a:t>
              </a:r>
            </a:p>
          </p:txBody>
        </p:sp>
        <p:sp>
          <p:nvSpPr>
            <p:cNvPr id="1618984" name="Line 40"/>
            <p:cNvSpPr>
              <a:spLocks noChangeShapeType="1"/>
            </p:cNvSpPr>
            <p:nvPr/>
          </p:nvSpPr>
          <p:spPr bwMode="auto">
            <a:xfrm flipV="1">
              <a:off x="2928" y="1104"/>
              <a:ext cx="1" cy="145"/>
            </a:xfrm>
            <a:prstGeom prst="line">
              <a:avLst/>
            </a:prstGeom>
            <a:noFill/>
            <a:ln w="20638">
              <a:solidFill>
                <a:srgbClr val="000000"/>
              </a:solidFill>
              <a:round/>
              <a:headEnd/>
              <a:tailEnd/>
            </a:ln>
          </p:spPr>
          <p:txBody>
            <a:bodyPr/>
            <a:lstStyle/>
            <a:p>
              <a:endParaRPr lang="en-US"/>
            </a:p>
          </p:txBody>
        </p:sp>
        <p:sp>
          <p:nvSpPr>
            <p:cNvPr id="1618985" name="Text Box 41"/>
            <p:cNvSpPr txBox="1">
              <a:spLocks noChangeArrowheads="1"/>
            </p:cNvSpPr>
            <p:nvPr/>
          </p:nvSpPr>
          <p:spPr bwMode="auto">
            <a:xfrm>
              <a:off x="3312" y="864"/>
              <a:ext cx="528" cy="366"/>
            </a:xfrm>
            <a:prstGeom prst="rect">
              <a:avLst/>
            </a:prstGeom>
            <a:noFill/>
            <a:ln w="12700">
              <a:noFill/>
              <a:miter lim="800000"/>
              <a:headEnd/>
              <a:tailEnd/>
            </a:ln>
            <a:effectLst/>
          </p:spPr>
          <p:txBody>
            <a:bodyPr>
              <a:spAutoFit/>
            </a:bodyPr>
            <a:lstStyle/>
            <a:p>
              <a:r>
                <a:rPr lang="en-US" sz="1600">
                  <a:solidFill>
                    <a:schemeClr val="tx1"/>
                  </a:solidFill>
                </a:rPr>
                <a:t>Byte offset</a:t>
              </a:r>
            </a:p>
          </p:txBody>
        </p:sp>
        <p:sp>
          <p:nvSpPr>
            <p:cNvPr id="1618986" name="Line 42"/>
            <p:cNvSpPr>
              <a:spLocks noChangeShapeType="1"/>
            </p:cNvSpPr>
            <p:nvPr/>
          </p:nvSpPr>
          <p:spPr bwMode="auto">
            <a:xfrm flipH="1">
              <a:off x="3168" y="1056"/>
              <a:ext cx="192" cy="144"/>
            </a:xfrm>
            <a:prstGeom prst="line">
              <a:avLst/>
            </a:prstGeom>
            <a:noFill/>
            <a:ln w="12700">
              <a:solidFill>
                <a:schemeClr val="tx1"/>
              </a:solidFill>
              <a:round/>
              <a:headEnd/>
              <a:tailEnd type="triangle" w="med" len="med"/>
            </a:ln>
            <a:effectLst/>
          </p:spPr>
          <p:txBody>
            <a:bodyPr/>
            <a:lstStyle/>
            <a:p>
              <a:endParaRPr lang="en-US"/>
            </a:p>
          </p:txBody>
        </p:sp>
      </p:grpSp>
      <p:grpSp>
        <p:nvGrpSpPr>
          <p:cNvPr id="6" name="Group 43"/>
          <p:cNvGrpSpPr>
            <a:grpSpLocks/>
          </p:cNvGrpSpPr>
          <p:nvPr/>
        </p:nvGrpSpPr>
        <p:grpSpPr bwMode="auto">
          <a:xfrm>
            <a:off x="1981200" y="4097866"/>
            <a:ext cx="623888" cy="1371600"/>
            <a:chOff x="1229" y="2400"/>
            <a:chExt cx="393" cy="864"/>
          </a:xfrm>
        </p:grpSpPr>
        <p:sp>
          <p:nvSpPr>
            <p:cNvPr id="1618988" name="Line 44"/>
            <p:cNvSpPr>
              <a:spLocks noChangeShapeType="1"/>
            </p:cNvSpPr>
            <p:nvPr/>
          </p:nvSpPr>
          <p:spPr bwMode="auto">
            <a:xfrm>
              <a:off x="1229" y="3071"/>
              <a:ext cx="196" cy="54"/>
            </a:xfrm>
            <a:prstGeom prst="line">
              <a:avLst/>
            </a:prstGeom>
            <a:noFill/>
            <a:ln w="20638">
              <a:solidFill>
                <a:srgbClr val="000000"/>
              </a:solidFill>
              <a:round/>
              <a:headEnd/>
              <a:tailEnd/>
            </a:ln>
          </p:spPr>
          <p:txBody>
            <a:bodyPr/>
            <a:lstStyle/>
            <a:p>
              <a:endParaRPr lang="en-US"/>
            </a:p>
          </p:txBody>
        </p:sp>
        <p:sp>
          <p:nvSpPr>
            <p:cNvPr id="1618989" name="Text Box 45"/>
            <p:cNvSpPr txBox="1">
              <a:spLocks noChangeArrowheads="1"/>
            </p:cNvSpPr>
            <p:nvPr/>
          </p:nvSpPr>
          <p:spPr bwMode="auto">
            <a:xfrm>
              <a:off x="1362" y="2998"/>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sp>
          <p:nvSpPr>
            <p:cNvPr id="1618990" name="Line 46"/>
            <p:cNvSpPr>
              <a:spLocks noChangeShapeType="1"/>
            </p:cNvSpPr>
            <p:nvPr/>
          </p:nvSpPr>
          <p:spPr bwMode="auto">
            <a:xfrm>
              <a:off x="1296" y="2400"/>
              <a:ext cx="0" cy="864"/>
            </a:xfrm>
            <a:prstGeom prst="line">
              <a:avLst/>
            </a:prstGeom>
            <a:noFill/>
            <a:ln w="28575">
              <a:solidFill>
                <a:schemeClr val="tx1"/>
              </a:solidFill>
              <a:round/>
              <a:headEnd type="oval" w="sm" len="sm"/>
              <a:tailEnd type="triangle" w="med" len="med"/>
            </a:ln>
            <a:effectLst/>
          </p:spPr>
          <p:txBody>
            <a:bodyPr/>
            <a:lstStyle/>
            <a:p>
              <a:endParaRPr lang="en-US"/>
            </a:p>
          </p:txBody>
        </p:sp>
      </p:grpSp>
      <p:grpSp>
        <p:nvGrpSpPr>
          <p:cNvPr id="7" name="Group 47"/>
          <p:cNvGrpSpPr>
            <a:grpSpLocks/>
          </p:cNvGrpSpPr>
          <p:nvPr/>
        </p:nvGrpSpPr>
        <p:grpSpPr bwMode="auto">
          <a:xfrm>
            <a:off x="762000" y="2269066"/>
            <a:ext cx="3071814" cy="3424238"/>
            <a:chOff x="480" y="1248"/>
            <a:chExt cx="1935" cy="2157"/>
          </a:xfrm>
        </p:grpSpPr>
        <p:grpSp>
          <p:nvGrpSpPr>
            <p:cNvPr id="8" name="Group 48"/>
            <p:cNvGrpSpPr>
              <a:grpSpLocks/>
            </p:cNvGrpSpPr>
            <p:nvPr/>
          </p:nvGrpSpPr>
          <p:grpSpPr bwMode="auto">
            <a:xfrm>
              <a:off x="480" y="1248"/>
              <a:ext cx="1935" cy="2064"/>
              <a:chOff x="432" y="1248"/>
              <a:chExt cx="1935" cy="2064"/>
            </a:xfrm>
          </p:grpSpPr>
          <p:sp>
            <p:nvSpPr>
              <p:cNvPr id="1618993" name="Line 49"/>
              <p:cNvSpPr>
                <a:spLocks noChangeShapeType="1"/>
              </p:cNvSpPr>
              <p:nvPr/>
            </p:nvSpPr>
            <p:spPr bwMode="auto">
              <a:xfrm>
                <a:off x="2016" y="1344"/>
                <a:ext cx="145" cy="55"/>
              </a:xfrm>
              <a:prstGeom prst="line">
                <a:avLst/>
              </a:prstGeom>
              <a:noFill/>
              <a:ln w="20638">
                <a:solidFill>
                  <a:srgbClr val="000000"/>
                </a:solidFill>
                <a:round/>
                <a:headEnd/>
                <a:tailEnd/>
              </a:ln>
            </p:spPr>
            <p:txBody>
              <a:bodyPr/>
              <a:lstStyle/>
              <a:p>
                <a:endParaRPr lang="en-US"/>
              </a:p>
            </p:txBody>
          </p:sp>
          <p:sp>
            <p:nvSpPr>
              <p:cNvPr id="1618994" name="Text Box 50"/>
              <p:cNvSpPr txBox="1">
                <a:spLocks noChangeArrowheads="1"/>
              </p:cNvSpPr>
              <p:nvPr/>
            </p:nvSpPr>
            <p:spPr bwMode="auto">
              <a:xfrm>
                <a:off x="2107" y="1291"/>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sp>
            <p:nvSpPr>
              <p:cNvPr id="1618995" name="Text Box 51"/>
              <p:cNvSpPr txBox="1">
                <a:spLocks noChangeArrowheads="1"/>
              </p:cNvSpPr>
              <p:nvPr/>
            </p:nvSpPr>
            <p:spPr bwMode="auto">
              <a:xfrm>
                <a:off x="1152" y="1279"/>
                <a:ext cx="336" cy="212"/>
              </a:xfrm>
              <a:prstGeom prst="rect">
                <a:avLst/>
              </a:prstGeom>
              <a:noFill/>
              <a:ln w="12700">
                <a:noFill/>
                <a:miter lim="800000"/>
                <a:headEnd/>
                <a:tailEnd/>
              </a:ln>
              <a:effectLst/>
            </p:spPr>
            <p:txBody>
              <a:bodyPr wrap="none">
                <a:spAutoFit/>
              </a:bodyPr>
              <a:lstStyle/>
              <a:p>
                <a:r>
                  <a:rPr lang="en-US" sz="1600">
                    <a:solidFill>
                      <a:schemeClr val="tx1"/>
                    </a:solidFill>
                  </a:rPr>
                  <a:t>Tag</a:t>
                </a:r>
              </a:p>
            </p:txBody>
          </p:sp>
          <p:sp>
            <p:nvSpPr>
              <p:cNvPr id="1618996" name="Line 52"/>
              <p:cNvSpPr>
                <a:spLocks noChangeShapeType="1"/>
              </p:cNvSpPr>
              <p:nvPr/>
            </p:nvSpPr>
            <p:spPr bwMode="auto">
              <a:xfrm>
                <a:off x="2112" y="1248"/>
                <a:ext cx="0" cy="240"/>
              </a:xfrm>
              <a:prstGeom prst="line">
                <a:avLst/>
              </a:prstGeom>
              <a:noFill/>
              <a:ln w="28575">
                <a:solidFill>
                  <a:schemeClr val="tx1"/>
                </a:solidFill>
                <a:round/>
                <a:headEnd/>
                <a:tailEnd/>
              </a:ln>
              <a:effectLst/>
            </p:spPr>
            <p:txBody>
              <a:bodyPr/>
              <a:lstStyle/>
              <a:p>
                <a:endParaRPr lang="en-US"/>
              </a:p>
            </p:txBody>
          </p:sp>
          <p:sp>
            <p:nvSpPr>
              <p:cNvPr id="1618997" name="Line 53"/>
              <p:cNvSpPr>
                <a:spLocks noChangeShapeType="1"/>
              </p:cNvSpPr>
              <p:nvPr/>
            </p:nvSpPr>
            <p:spPr bwMode="auto">
              <a:xfrm>
                <a:off x="432" y="1488"/>
                <a:ext cx="1680" cy="0"/>
              </a:xfrm>
              <a:prstGeom prst="line">
                <a:avLst/>
              </a:prstGeom>
              <a:noFill/>
              <a:ln w="38100">
                <a:solidFill>
                  <a:schemeClr val="tx1"/>
                </a:solidFill>
                <a:round/>
                <a:headEnd/>
                <a:tailEnd/>
              </a:ln>
              <a:effectLst/>
            </p:spPr>
            <p:txBody>
              <a:bodyPr/>
              <a:lstStyle/>
              <a:p>
                <a:endParaRPr lang="en-US"/>
              </a:p>
            </p:txBody>
          </p:sp>
          <p:sp>
            <p:nvSpPr>
              <p:cNvPr id="1618998" name="Line 54"/>
              <p:cNvSpPr>
                <a:spLocks noChangeShapeType="1"/>
              </p:cNvSpPr>
              <p:nvPr/>
            </p:nvSpPr>
            <p:spPr bwMode="auto">
              <a:xfrm>
                <a:off x="432" y="1488"/>
                <a:ext cx="0" cy="1824"/>
              </a:xfrm>
              <a:prstGeom prst="line">
                <a:avLst/>
              </a:prstGeom>
              <a:noFill/>
              <a:ln w="28575">
                <a:solidFill>
                  <a:schemeClr val="tx1"/>
                </a:solidFill>
                <a:round/>
                <a:headEnd/>
                <a:tailEnd/>
              </a:ln>
              <a:effectLst/>
            </p:spPr>
            <p:txBody>
              <a:bodyPr/>
              <a:lstStyle/>
              <a:p>
                <a:endParaRPr lang="en-US"/>
              </a:p>
            </p:txBody>
          </p:sp>
          <p:sp>
            <p:nvSpPr>
              <p:cNvPr id="1618999" name="Line 55"/>
              <p:cNvSpPr>
                <a:spLocks noChangeShapeType="1"/>
              </p:cNvSpPr>
              <p:nvPr/>
            </p:nvSpPr>
            <p:spPr bwMode="auto">
              <a:xfrm>
                <a:off x="432" y="3312"/>
                <a:ext cx="720" cy="0"/>
              </a:xfrm>
              <a:prstGeom prst="line">
                <a:avLst/>
              </a:prstGeom>
              <a:noFill/>
              <a:ln w="28575">
                <a:solidFill>
                  <a:schemeClr val="tx1"/>
                </a:solidFill>
                <a:round/>
                <a:headEnd/>
                <a:tailEnd type="triangle" w="med" len="med"/>
              </a:ln>
              <a:effectLst/>
            </p:spPr>
            <p:txBody>
              <a:bodyPr/>
              <a:lstStyle/>
              <a:p>
                <a:endParaRPr lang="en-US"/>
              </a:p>
            </p:txBody>
          </p:sp>
        </p:grpSp>
        <p:sp>
          <p:nvSpPr>
            <p:cNvPr id="1619000" name="Freeform 56"/>
            <p:cNvSpPr>
              <a:spLocks/>
            </p:cNvSpPr>
            <p:nvPr/>
          </p:nvSpPr>
          <p:spPr bwMode="auto">
            <a:xfrm>
              <a:off x="1182" y="3240"/>
              <a:ext cx="249" cy="165"/>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19001" name="Freeform 57"/>
            <p:cNvSpPr>
              <a:spLocks noEditPoints="1"/>
            </p:cNvSpPr>
            <p:nvPr/>
          </p:nvSpPr>
          <p:spPr bwMode="auto">
            <a:xfrm>
              <a:off x="1270" y="3312"/>
              <a:ext cx="74" cy="25"/>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grpSp>
      <p:grpSp>
        <p:nvGrpSpPr>
          <p:cNvPr id="9" name="Group 58"/>
          <p:cNvGrpSpPr>
            <a:grpSpLocks/>
          </p:cNvGrpSpPr>
          <p:nvPr/>
        </p:nvGrpSpPr>
        <p:grpSpPr bwMode="auto">
          <a:xfrm>
            <a:off x="304800" y="1811866"/>
            <a:ext cx="1770063" cy="4572000"/>
            <a:chOff x="192" y="960"/>
            <a:chExt cx="1115" cy="2880"/>
          </a:xfrm>
        </p:grpSpPr>
        <p:sp>
          <p:nvSpPr>
            <p:cNvPr id="1619003" name="Freeform 59"/>
            <p:cNvSpPr>
              <a:spLocks/>
            </p:cNvSpPr>
            <p:nvPr/>
          </p:nvSpPr>
          <p:spPr bwMode="auto">
            <a:xfrm>
              <a:off x="881" y="3552"/>
              <a:ext cx="288" cy="17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19004" name="Line 60"/>
            <p:cNvSpPr>
              <a:spLocks noChangeShapeType="1"/>
            </p:cNvSpPr>
            <p:nvPr/>
          </p:nvSpPr>
          <p:spPr bwMode="auto">
            <a:xfrm>
              <a:off x="1004" y="2391"/>
              <a:ext cx="4" cy="1161"/>
            </a:xfrm>
            <a:prstGeom prst="line">
              <a:avLst/>
            </a:prstGeom>
            <a:noFill/>
            <a:ln w="20701">
              <a:solidFill>
                <a:srgbClr val="000000"/>
              </a:solidFill>
              <a:round/>
              <a:headEnd type="oval" w="sm" len="sm"/>
              <a:tailEnd/>
            </a:ln>
          </p:spPr>
          <p:txBody>
            <a:bodyPr/>
            <a:lstStyle/>
            <a:p>
              <a:endParaRPr lang="en-US"/>
            </a:p>
          </p:txBody>
        </p:sp>
        <p:sp>
          <p:nvSpPr>
            <p:cNvPr id="1619005" name="Freeform 61"/>
            <p:cNvSpPr>
              <a:spLocks/>
            </p:cNvSpPr>
            <p:nvPr/>
          </p:nvSpPr>
          <p:spPr bwMode="auto">
            <a:xfrm>
              <a:off x="1055" y="3405"/>
              <a:ext cx="252" cy="136"/>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19006" name="Text Box 62"/>
            <p:cNvSpPr txBox="1">
              <a:spLocks noChangeArrowheads="1"/>
            </p:cNvSpPr>
            <p:nvPr/>
          </p:nvSpPr>
          <p:spPr bwMode="auto">
            <a:xfrm>
              <a:off x="192" y="960"/>
              <a:ext cx="272" cy="212"/>
            </a:xfrm>
            <a:prstGeom prst="rect">
              <a:avLst/>
            </a:prstGeom>
            <a:noFill/>
            <a:ln w="12700">
              <a:noFill/>
              <a:miter lim="800000"/>
              <a:headEnd/>
              <a:tailEnd/>
            </a:ln>
            <a:effectLst/>
          </p:spPr>
          <p:txBody>
            <a:bodyPr wrap="none">
              <a:spAutoFit/>
            </a:bodyPr>
            <a:lstStyle/>
            <a:p>
              <a:r>
                <a:rPr lang="en-US" sz="1600">
                  <a:solidFill>
                    <a:schemeClr val="tx1"/>
                  </a:solidFill>
                </a:rPr>
                <a:t>Hit</a:t>
              </a:r>
            </a:p>
          </p:txBody>
        </p:sp>
        <p:sp>
          <p:nvSpPr>
            <p:cNvPr id="1619007" name="Line 63"/>
            <p:cNvSpPr>
              <a:spLocks noChangeShapeType="1"/>
            </p:cNvSpPr>
            <p:nvPr/>
          </p:nvSpPr>
          <p:spPr bwMode="auto">
            <a:xfrm>
              <a:off x="1008" y="3744"/>
              <a:ext cx="0" cy="96"/>
            </a:xfrm>
            <a:prstGeom prst="line">
              <a:avLst/>
            </a:prstGeom>
            <a:noFill/>
            <a:ln w="12700">
              <a:solidFill>
                <a:schemeClr val="tx1"/>
              </a:solidFill>
              <a:round/>
              <a:headEnd/>
              <a:tailEnd/>
            </a:ln>
            <a:effectLst/>
          </p:spPr>
          <p:txBody>
            <a:bodyPr/>
            <a:lstStyle/>
            <a:p>
              <a:endParaRPr lang="en-US"/>
            </a:p>
          </p:txBody>
        </p:sp>
        <p:sp>
          <p:nvSpPr>
            <p:cNvPr id="1619008" name="Line 64"/>
            <p:cNvSpPr>
              <a:spLocks noChangeShapeType="1"/>
            </p:cNvSpPr>
            <p:nvPr/>
          </p:nvSpPr>
          <p:spPr bwMode="auto">
            <a:xfrm flipH="1">
              <a:off x="288" y="3840"/>
              <a:ext cx="720" cy="0"/>
            </a:xfrm>
            <a:prstGeom prst="line">
              <a:avLst/>
            </a:prstGeom>
            <a:noFill/>
            <a:ln w="12700">
              <a:solidFill>
                <a:schemeClr val="tx1"/>
              </a:solidFill>
              <a:round/>
              <a:headEnd/>
              <a:tailEnd/>
            </a:ln>
            <a:effectLst/>
          </p:spPr>
          <p:txBody>
            <a:bodyPr/>
            <a:lstStyle/>
            <a:p>
              <a:endParaRPr lang="en-US"/>
            </a:p>
          </p:txBody>
        </p:sp>
        <p:sp>
          <p:nvSpPr>
            <p:cNvPr id="1619009" name="Line 65"/>
            <p:cNvSpPr>
              <a:spLocks noChangeShapeType="1"/>
            </p:cNvSpPr>
            <p:nvPr/>
          </p:nvSpPr>
          <p:spPr bwMode="auto">
            <a:xfrm flipV="1">
              <a:off x="288" y="1200"/>
              <a:ext cx="0" cy="2640"/>
            </a:xfrm>
            <a:prstGeom prst="line">
              <a:avLst/>
            </a:prstGeom>
            <a:noFill/>
            <a:ln w="12700">
              <a:solidFill>
                <a:schemeClr val="tx1"/>
              </a:solidFill>
              <a:round/>
              <a:headEnd/>
              <a:tailEnd type="triangle" w="med" len="med"/>
            </a:ln>
            <a:effectLst/>
          </p:spPr>
          <p:txBody>
            <a:bodyPr/>
            <a:lstStyle/>
            <a:p>
              <a:endParaRPr lang="en-US"/>
            </a:p>
          </p:txBody>
        </p:sp>
      </p:grpSp>
      <p:grpSp>
        <p:nvGrpSpPr>
          <p:cNvPr id="10" name="Group 66"/>
          <p:cNvGrpSpPr>
            <a:grpSpLocks/>
          </p:cNvGrpSpPr>
          <p:nvPr/>
        </p:nvGrpSpPr>
        <p:grpSpPr bwMode="auto">
          <a:xfrm>
            <a:off x="3124200" y="1811866"/>
            <a:ext cx="5794375" cy="4757738"/>
            <a:chOff x="1968" y="960"/>
            <a:chExt cx="3650" cy="2997"/>
          </a:xfrm>
        </p:grpSpPr>
        <p:sp>
          <p:nvSpPr>
            <p:cNvPr id="1619011" name="Line 67"/>
            <p:cNvSpPr>
              <a:spLocks noChangeShapeType="1"/>
            </p:cNvSpPr>
            <p:nvPr/>
          </p:nvSpPr>
          <p:spPr bwMode="auto">
            <a:xfrm>
              <a:off x="3888" y="3696"/>
              <a:ext cx="144" cy="96"/>
            </a:xfrm>
            <a:prstGeom prst="line">
              <a:avLst/>
            </a:prstGeom>
            <a:noFill/>
            <a:ln w="20638">
              <a:solidFill>
                <a:srgbClr val="000000"/>
              </a:solidFill>
              <a:round/>
              <a:headEnd/>
              <a:tailEnd/>
            </a:ln>
          </p:spPr>
          <p:txBody>
            <a:bodyPr/>
            <a:lstStyle/>
            <a:p>
              <a:endParaRPr lang="en-US"/>
            </a:p>
          </p:txBody>
        </p:sp>
        <p:sp>
          <p:nvSpPr>
            <p:cNvPr id="1619012" name="Text Box 68"/>
            <p:cNvSpPr txBox="1">
              <a:spLocks noChangeArrowheads="1"/>
            </p:cNvSpPr>
            <p:nvPr/>
          </p:nvSpPr>
          <p:spPr bwMode="auto">
            <a:xfrm>
              <a:off x="5232" y="960"/>
              <a:ext cx="386" cy="212"/>
            </a:xfrm>
            <a:prstGeom prst="rect">
              <a:avLst/>
            </a:prstGeom>
            <a:noFill/>
            <a:ln w="12700">
              <a:noFill/>
              <a:miter lim="800000"/>
              <a:headEnd/>
              <a:tailEnd/>
            </a:ln>
            <a:effectLst/>
          </p:spPr>
          <p:txBody>
            <a:bodyPr wrap="none">
              <a:spAutoFit/>
            </a:bodyPr>
            <a:lstStyle/>
            <a:p>
              <a:r>
                <a:rPr lang="en-US" sz="1600">
                  <a:solidFill>
                    <a:schemeClr val="tx1"/>
                  </a:solidFill>
                </a:rPr>
                <a:t>Data</a:t>
              </a:r>
            </a:p>
          </p:txBody>
        </p:sp>
        <p:sp>
          <p:nvSpPr>
            <p:cNvPr id="1619013" name="Text Box 69"/>
            <p:cNvSpPr txBox="1">
              <a:spLocks noChangeArrowheads="1"/>
            </p:cNvSpPr>
            <p:nvPr/>
          </p:nvSpPr>
          <p:spPr bwMode="auto">
            <a:xfrm>
              <a:off x="3984" y="3744"/>
              <a:ext cx="260" cy="213"/>
            </a:xfrm>
            <a:prstGeom prst="rect">
              <a:avLst/>
            </a:prstGeom>
            <a:noFill/>
            <a:ln w="12700">
              <a:noFill/>
              <a:miter lim="800000"/>
              <a:headEnd/>
              <a:tailEnd/>
            </a:ln>
            <a:effectLst/>
          </p:spPr>
          <p:txBody>
            <a:bodyPr wrap="none">
              <a:spAutoFit/>
            </a:bodyPr>
            <a:lstStyle/>
            <a:p>
              <a:r>
                <a:rPr lang="en-US" sz="1600" dirty="0">
                  <a:solidFill>
                    <a:schemeClr val="tx1"/>
                  </a:solidFill>
                </a:rPr>
                <a:t>32</a:t>
              </a:r>
            </a:p>
          </p:txBody>
        </p:sp>
        <p:sp>
          <p:nvSpPr>
            <p:cNvPr id="1619014" name="Text Box 70"/>
            <p:cNvSpPr txBox="1">
              <a:spLocks noChangeArrowheads="1"/>
            </p:cNvSpPr>
            <p:nvPr/>
          </p:nvSpPr>
          <p:spPr bwMode="auto">
            <a:xfrm>
              <a:off x="3984" y="1248"/>
              <a:ext cx="1008" cy="212"/>
            </a:xfrm>
            <a:prstGeom prst="rect">
              <a:avLst/>
            </a:prstGeom>
            <a:noFill/>
            <a:ln w="12700">
              <a:noFill/>
              <a:miter lim="800000"/>
              <a:headEnd/>
              <a:tailEnd/>
            </a:ln>
            <a:effectLst/>
          </p:spPr>
          <p:txBody>
            <a:bodyPr>
              <a:spAutoFit/>
            </a:bodyPr>
            <a:lstStyle/>
            <a:p>
              <a:r>
                <a:rPr lang="en-US" sz="1600" dirty="0">
                  <a:solidFill>
                    <a:schemeClr val="tx1"/>
                  </a:solidFill>
                </a:rPr>
                <a:t>Block offset</a:t>
              </a:r>
            </a:p>
          </p:txBody>
        </p:sp>
        <p:sp>
          <p:nvSpPr>
            <p:cNvPr id="1619015" name="Line 71"/>
            <p:cNvSpPr>
              <a:spLocks noChangeShapeType="1"/>
            </p:cNvSpPr>
            <p:nvPr/>
          </p:nvSpPr>
          <p:spPr bwMode="auto">
            <a:xfrm>
              <a:off x="5424" y="1200"/>
              <a:ext cx="0" cy="2544"/>
            </a:xfrm>
            <a:prstGeom prst="line">
              <a:avLst/>
            </a:prstGeom>
            <a:noFill/>
            <a:ln w="28575">
              <a:solidFill>
                <a:schemeClr val="tx1"/>
              </a:solidFill>
              <a:round/>
              <a:headEnd type="triangle" w="med" len="med"/>
              <a:tailEnd/>
            </a:ln>
            <a:effectLst/>
          </p:spPr>
          <p:txBody>
            <a:bodyPr/>
            <a:lstStyle/>
            <a:p>
              <a:endParaRPr lang="en-US"/>
            </a:p>
          </p:txBody>
        </p:sp>
        <p:sp>
          <p:nvSpPr>
            <p:cNvPr id="1619016" name="AutoShape 72"/>
            <p:cNvSpPr>
              <a:spLocks noChangeArrowheads="1"/>
            </p:cNvSpPr>
            <p:nvPr/>
          </p:nvSpPr>
          <p:spPr bwMode="auto">
            <a:xfrm>
              <a:off x="2832" y="3456"/>
              <a:ext cx="1008"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a:p>
          </p:txBody>
        </p:sp>
        <p:sp>
          <p:nvSpPr>
            <p:cNvPr id="1619017" name="Line 73"/>
            <p:cNvSpPr>
              <a:spLocks noChangeShapeType="1"/>
            </p:cNvSpPr>
            <p:nvPr/>
          </p:nvSpPr>
          <p:spPr bwMode="auto">
            <a:xfrm>
              <a:off x="1968" y="2400"/>
              <a:ext cx="0" cy="864"/>
            </a:xfrm>
            <a:prstGeom prst="line">
              <a:avLst/>
            </a:prstGeom>
            <a:noFill/>
            <a:ln w="28575">
              <a:solidFill>
                <a:schemeClr val="tx1"/>
              </a:solidFill>
              <a:round/>
              <a:headEnd type="oval" w="sm" len="sm"/>
              <a:tailEnd/>
            </a:ln>
            <a:effectLst/>
          </p:spPr>
          <p:txBody>
            <a:bodyPr/>
            <a:lstStyle/>
            <a:p>
              <a:endParaRPr lang="en-US"/>
            </a:p>
          </p:txBody>
        </p:sp>
        <p:sp>
          <p:nvSpPr>
            <p:cNvPr id="1619018" name="Line 74"/>
            <p:cNvSpPr>
              <a:spLocks noChangeShapeType="1"/>
            </p:cNvSpPr>
            <p:nvPr/>
          </p:nvSpPr>
          <p:spPr bwMode="auto">
            <a:xfrm>
              <a:off x="2928" y="2400"/>
              <a:ext cx="0" cy="768"/>
            </a:xfrm>
            <a:prstGeom prst="line">
              <a:avLst/>
            </a:prstGeom>
            <a:noFill/>
            <a:ln w="28575">
              <a:solidFill>
                <a:schemeClr val="tx1"/>
              </a:solidFill>
              <a:round/>
              <a:headEnd type="oval" w="sm" len="sm"/>
              <a:tailEnd/>
            </a:ln>
            <a:effectLst/>
          </p:spPr>
          <p:txBody>
            <a:bodyPr/>
            <a:lstStyle/>
            <a:p>
              <a:endParaRPr lang="en-US"/>
            </a:p>
          </p:txBody>
        </p:sp>
        <p:sp>
          <p:nvSpPr>
            <p:cNvPr id="1619019" name="Line 75"/>
            <p:cNvSpPr>
              <a:spLocks noChangeShapeType="1"/>
            </p:cNvSpPr>
            <p:nvPr/>
          </p:nvSpPr>
          <p:spPr bwMode="auto">
            <a:xfrm>
              <a:off x="3840" y="2400"/>
              <a:ext cx="0" cy="768"/>
            </a:xfrm>
            <a:prstGeom prst="line">
              <a:avLst/>
            </a:prstGeom>
            <a:noFill/>
            <a:ln w="28575">
              <a:solidFill>
                <a:schemeClr val="tx1"/>
              </a:solidFill>
              <a:round/>
              <a:headEnd type="oval" w="sm" len="sm"/>
              <a:tailEnd/>
            </a:ln>
            <a:effectLst/>
          </p:spPr>
          <p:txBody>
            <a:bodyPr/>
            <a:lstStyle/>
            <a:p>
              <a:endParaRPr lang="en-US"/>
            </a:p>
          </p:txBody>
        </p:sp>
        <p:sp>
          <p:nvSpPr>
            <p:cNvPr id="1619020" name="Line 76"/>
            <p:cNvSpPr>
              <a:spLocks noChangeShapeType="1"/>
            </p:cNvSpPr>
            <p:nvPr/>
          </p:nvSpPr>
          <p:spPr bwMode="auto">
            <a:xfrm>
              <a:off x="4752" y="2400"/>
              <a:ext cx="0" cy="864"/>
            </a:xfrm>
            <a:prstGeom prst="line">
              <a:avLst/>
            </a:prstGeom>
            <a:noFill/>
            <a:ln w="28575">
              <a:solidFill>
                <a:schemeClr val="tx1"/>
              </a:solidFill>
              <a:round/>
              <a:headEnd type="oval" w="sm" len="sm"/>
              <a:tailEnd/>
            </a:ln>
            <a:effectLst/>
          </p:spPr>
          <p:txBody>
            <a:bodyPr/>
            <a:lstStyle/>
            <a:p>
              <a:endParaRPr lang="en-US"/>
            </a:p>
          </p:txBody>
        </p:sp>
        <p:sp>
          <p:nvSpPr>
            <p:cNvPr id="1619021" name="Line 77"/>
            <p:cNvSpPr>
              <a:spLocks noChangeShapeType="1"/>
            </p:cNvSpPr>
            <p:nvPr/>
          </p:nvSpPr>
          <p:spPr bwMode="auto">
            <a:xfrm>
              <a:off x="1968" y="3264"/>
              <a:ext cx="1056" cy="0"/>
            </a:xfrm>
            <a:prstGeom prst="line">
              <a:avLst/>
            </a:prstGeom>
            <a:noFill/>
            <a:ln w="28575">
              <a:solidFill>
                <a:schemeClr val="tx1"/>
              </a:solidFill>
              <a:round/>
              <a:headEnd/>
              <a:tailEnd/>
            </a:ln>
            <a:effectLst/>
          </p:spPr>
          <p:txBody>
            <a:bodyPr/>
            <a:lstStyle/>
            <a:p>
              <a:endParaRPr lang="en-US"/>
            </a:p>
          </p:txBody>
        </p:sp>
        <p:sp>
          <p:nvSpPr>
            <p:cNvPr id="1619022" name="Line 78"/>
            <p:cNvSpPr>
              <a:spLocks noChangeShapeType="1"/>
            </p:cNvSpPr>
            <p:nvPr/>
          </p:nvSpPr>
          <p:spPr bwMode="auto">
            <a:xfrm>
              <a:off x="3744" y="3264"/>
              <a:ext cx="1008" cy="0"/>
            </a:xfrm>
            <a:prstGeom prst="line">
              <a:avLst/>
            </a:prstGeom>
            <a:noFill/>
            <a:ln w="28575">
              <a:solidFill>
                <a:schemeClr val="tx1"/>
              </a:solidFill>
              <a:round/>
              <a:headEnd/>
              <a:tailEnd/>
            </a:ln>
            <a:effectLst/>
          </p:spPr>
          <p:txBody>
            <a:bodyPr/>
            <a:lstStyle/>
            <a:p>
              <a:endParaRPr lang="en-US"/>
            </a:p>
          </p:txBody>
        </p:sp>
        <p:sp>
          <p:nvSpPr>
            <p:cNvPr id="1619023" name="Line 79"/>
            <p:cNvSpPr>
              <a:spLocks noChangeShapeType="1"/>
            </p:cNvSpPr>
            <p:nvPr/>
          </p:nvSpPr>
          <p:spPr bwMode="auto">
            <a:xfrm>
              <a:off x="3504" y="3168"/>
              <a:ext cx="336" cy="0"/>
            </a:xfrm>
            <a:prstGeom prst="line">
              <a:avLst/>
            </a:prstGeom>
            <a:noFill/>
            <a:ln w="28575">
              <a:solidFill>
                <a:schemeClr val="tx1"/>
              </a:solidFill>
              <a:round/>
              <a:headEnd/>
              <a:tailEnd/>
            </a:ln>
            <a:effectLst/>
          </p:spPr>
          <p:txBody>
            <a:bodyPr/>
            <a:lstStyle/>
            <a:p>
              <a:endParaRPr lang="en-US"/>
            </a:p>
          </p:txBody>
        </p:sp>
        <p:sp>
          <p:nvSpPr>
            <p:cNvPr id="1619024" name="Line 80"/>
            <p:cNvSpPr>
              <a:spLocks noChangeShapeType="1"/>
            </p:cNvSpPr>
            <p:nvPr/>
          </p:nvSpPr>
          <p:spPr bwMode="auto">
            <a:xfrm>
              <a:off x="2928" y="3168"/>
              <a:ext cx="336" cy="0"/>
            </a:xfrm>
            <a:prstGeom prst="line">
              <a:avLst/>
            </a:prstGeom>
            <a:noFill/>
            <a:ln w="28575">
              <a:solidFill>
                <a:schemeClr val="tx1"/>
              </a:solidFill>
              <a:round/>
              <a:headEnd/>
              <a:tailEnd/>
            </a:ln>
            <a:effectLst/>
          </p:spPr>
          <p:txBody>
            <a:bodyPr/>
            <a:lstStyle/>
            <a:p>
              <a:endParaRPr lang="en-US"/>
            </a:p>
          </p:txBody>
        </p:sp>
        <p:sp>
          <p:nvSpPr>
            <p:cNvPr id="1619025" name="Line 81"/>
            <p:cNvSpPr>
              <a:spLocks noChangeShapeType="1"/>
            </p:cNvSpPr>
            <p:nvPr/>
          </p:nvSpPr>
          <p:spPr bwMode="auto">
            <a:xfrm>
              <a:off x="3264" y="3168"/>
              <a:ext cx="0" cy="288"/>
            </a:xfrm>
            <a:prstGeom prst="line">
              <a:avLst/>
            </a:prstGeom>
            <a:noFill/>
            <a:ln w="28575">
              <a:solidFill>
                <a:schemeClr val="tx1"/>
              </a:solidFill>
              <a:round/>
              <a:headEnd/>
              <a:tailEnd type="triangle" w="med" len="med"/>
            </a:ln>
            <a:effectLst/>
          </p:spPr>
          <p:txBody>
            <a:bodyPr/>
            <a:lstStyle/>
            <a:p>
              <a:endParaRPr lang="en-US"/>
            </a:p>
          </p:txBody>
        </p:sp>
        <p:sp>
          <p:nvSpPr>
            <p:cNvPr id="1619026" name="Line 82"/>
            <p:cNvSpPr>
              <a:spLocks noChangeShapeType="1"/>
            </p:cNvSpPr>
            <p:nvPr/>
          </p:nvSpPr>
          <p:spPr bwMode="auto">
            <a:xfrm>
              <a:off x="3504" y="3168"/>
              <a:ext cx="0" cy="288"/>
            </a:xfrm>
            <a:prstGeom prst="line">
              <a:avLst/>
            </a:prstGeom>
            <a:noFill/>
            <a:ln w="28575">
              <a:solidFill>
                <a:schemeClr val="tx1"/>
              </a:solidFill>
              <a:round/>
              <a:headEnd/>
              <a:tailEnd type="triangle" w="med" len="med"/>
            </a:ln>
            <a:effectLst/>
          </p:spPr>
          <p:txBody>
            <a:bodyPr/>
            <a:lstStyle/>
            <a:p>
              <a:endParaRPr lang="en-US"/>
            </a:p>
          </p:txBody>
        </p:sp>
        <p:sp>
          <p:nvSpPr>
            <p:cNvPr id="1619027" name="Line 83"/>
            <p:cNvSpPr>
              <a:spLocks noChangeShapeType="1"/>
            </p:cNvSpPr>
            <p:nvPr/>
          </p:nvSpPr>
          <p:spPr bwMode="auto">
            <a:xfrm>
              <a:off x="3744" y="3264"/>
              <a:ext cx="0" cy="192"/>
            </a:xfrm>
            <a:prstGeom prst="line">
              <a:avLst/>
            </a:prstGeom>
            <a:noFill/>
            <a:ln w="28575">
              <a:solidFill>
                <a:schemeClr val="tx1"/>
              </a:solidFill>
              <a:round/>
              <a:headEnd/>
              <a:tailEnd type="triangle" w="med" len="med"/>
            </a:ln>
            <a:effectLst/>
          </p:spPr>
          <p:txBody>
            <a:bodyPr/>
            <a:lstStyle/>
            <a:p>
              <a:endParaRPr lang="en-US"/>
            </a:p>
          </p:txBody>
        </p:sp>
        <p:sp>
          <p:nvSpPr>
            <p:cNvPr id="1619028" name="Line 84"/>
            <p:cNvSpPr>
              <a:spLocks noChangeShapeType="1"/>
            </p:cNvSpPr>
            <p:nvPr/>
          </p:nvSpPr>
          <p:spPr bwMode="auto">
            <a:xfrm>
              <a:off x="3024" y="3264"/>
              <a:ext cx="0" cy="192"/>
            </a:xfrm>
            <a:prstGeom prst="line">
              <a:avLst/>
            </a:prstGeom>
            <a:noFill/>
            <a:ln w="28575">
              <a:solidFill>
                <a:schemeClr val="tx1"/>
              </a:solidFill>
              <a:round/>
              <a:headEnd/>
              <a:tailEnd type="triangle" w="med" len="med"/>
            </a:ln>
            <a:effectLst/>
          </p:spPr>
          <p:txBody>
            <a:bodyPr/>
            <a:lstStyle/>
            <a:p>
              <a:endParaRPr lang="en-US"/>
            </a:p>
          </p:txBody>
        </p:sp>
        <p:sp>
          <p:nvSpPr>
            <p:cNvPr id="1619029" name="Line 85"/>
            <p:cNvSpPr>
              <a:spLocks noChangeShapeType="1"/>
            </p:cNvSpPr>
            <p:nvPr/>
          </p:nvSpPr>
          <p:spPr bwMode="auto">
            <a:xfrm>
              <a:off x="3024" y="1248"/>
              <a:ext cx="0" cy="192"/>
            </a:xfrm>
            <a:prstGeom prst="line">
              <a:avLst/>
            </a:prstGeom>
            <a:noFill/>
            <a:ln w="12700">
              <a:solidFill>
                <a:schemeClr val="tx1"/>
              </a:solidFill>
              <a:round/>
              <a:headEnd/>
              <a:tailEnd/>
            </a:ln>
            <a:effectLst/>
          </p:spPr>
          <p:txBody>
            <a:bodyPr/>
            <a:lstStyle/>
            <a:p>
              <a:endParaRPr lang="en-US"/>
            </a:p>
          </p:txBody>
        </p:sp>
        <p:sp>
          <p:nvSpPr>
            <p:cNvPr id="1619030" name="Line 86"/>
            <p:cNvSpPr>
              <a:spLocks noChangeShapeType="1"/>
            </p:cNvSpPr>
            <p:nvPr/>
          </p:nvSpPr>
          <p:spPr bwMode="auto">
            <a:xfrm>
              <a:off x="3024" y="1440"/>
              <a:ext cx="2304" cy="0"/>
            </a:xfrm>
            <a:prstGeom prst="line">
              <a:avLst/>
            </a:prstGeom>
            <a:noFill/>
            <a:ln w="12700">
              <a:solidFill>
                <a:schemeClr val="tx1"/>
              </a:solidFill>
              <a:round/>
              <a:headEnd/>
              <a:tailEnd/>
            </a:ln>
            <a:effectLst/>
          </p:spPr>
          <p:txBody>
            <a:bodyPr/>
            <a:lstStyle/>
            <a:p>
              <a:endParaRPr lang="en-US"/>
            </a:p>
          </p:txBody>
        </p:sp>
        <p:sp>
          <p:nvSpPr>
            <p:cNvPr id="1619031" name="Line 87"/>
            <p:cNvSpPr>
              <a:spLocks noChangeShapeType="1"/>
            </p:cNvSpPr>
            <p:nvPr/>
          </p:nvSpPr>
          <p:spPr bwMode="auto">
            <a:xfrm>
              <a:off x="5328" y="1440"/>
              <a:ext cx="0" cy="2112"/>
            </a:xfrm>
            <a:prstGeom prst="line">
              <a:avLst/>
            </a:prstGeom>
            <a:noFill/>
            <a:ln w="12700">
              <a:solidFill>
                <a:schemeClr val="tx1"/>
              </a:solidFill>
              <a:round/>
              <a:headEnd/>
              <a:tailEnd/>
            </a:ln>
            <a:effectLst/>
          </p:spPr>
          <p:txBody>
            <a:bodyPr/>
            <a:lstStyle/>
            <a:p>
              <a:endParaRPr lang="en-US"/>
            </a:p>
          </p:txBody>
        </p:sp>
        <p:sp>
          <p:nvSpPr>
            <p:cNvPr id="1619032" name="Line 88"/>
            <p:cNvSpPr>
              <a:spLocks noChangeShapeType="1"/>
            </p:cNvSpPr>
            <p:nvPr/>
          </p:nvSpPr>
          <p:spPr bwMode="auto">
            <a:xfrm flipH="1">
              <a:off x="3696" y="3552"/>
              <a:ext cx="1632" cy="0"/>
            </a:xfrm>
            <a:prstGeom prst="line">
              <a:avLst/>
            </a:prstGeom>
            <a:noFill/>
            <a:ln w="12700">
              <a:solidFill>
                <a:schemeClr val="tx1"/>
              </a:solidFill>
              <a:round/>
              <a:headEnd/>
              <a:tailEnd type="triangle" w="med" len="med"/>
            </a:ln>
            <a:effectLst/>
          </p:spPr>
          <p:txBody>
            <a:bodyPr/>
            <a:lstStyle/>
            <a:p>
              <a:endParaRPr lang="en-US"/>
            </a:p>
          </p:txBody>
        </p:sp>
        <p:sp>
          <p:nvSpPr>
            <p:cNvPr id="1619033" name="Line 89"/>
            <p:cNvSpPr>
              <a:spLocks noChangeShapeType="1"/>
            </p:cNvSpPr>
            <p:nvPr/>
          </p:nvSpPr>
          <p:spPr bwMode="auto">
            <a:xfrm>
              <a:off x="3360" y="3600"/>
              <a:ext cx="0" cy="144"/>
            </a:xfrm>
            <a:prstGeom prst="line">
              <a:avLst/>
            </a:prstGeom>
            <a:noFill/>
            <a:ln w="28575">
              <a:solidFill>
                <a:schemeClr val="tx1"/>
              </a:solidFill>
              <a:round/>
              <a:headEnd/>
              <a:tailEnd/>
            </a:ln>
            <a:effectLst/>
          </p:spPr>
          <p:txBody>
            <a:bodyPr/>
            <a:lstStyle/>
            <a:p>
              <a:endParaRPr lang="en-US"/>
            </a:p>
          </p:txBody>
        </p:sp>
        <p:sp>
          <p:nvSpPr>
            <p:cNvPr id="1619034" name="Line 90"/>
            <p:cNvSpPr>
              <a:spLocks noChangeShapeType="1"/>
            </p:cNvSpPr>
            <p:nvPr/>
          </p:nvSpPr>
          <p:spPr bwMode="auto">
            <a:xfrm>
              <a:off x="3360" y="3744"/>
              <a:ext cx="2064" cy="0"/>
            </a:xfrm>
            <a:prstGeom prst="line">
              <a:avLst/>
            </a:prstGeom>
            <a:noFill/>
            <a:ln w="28575">
              <a:solidFill>
                <a:schemeClr val="tx1"/>
              </a:solidFill>
              <a:round/>
              <a:headEnd/>
              <a:tailEnd/>
            </a:ln>
            <a:effectLst/>
          </p:spPr>
          <p:txBody>
            <a:bodyPr/>
            <a:lstStyle/>
            <a:p>
              <a:endParaRPr lang="en-US"/>
            </a:p>
          </p:txBody>
        </p:sp>
      </p:grpSp>
      <p:sp>
        <p:nvSpPr>
          <p:cNvPr id="100" name="TextBox 99"/>
          <p:cNvSpPr txBox="1"/>
          <p:nvPr/>
        </p:nvSpPr>
        <p:spPr>
          <a:xfrm>
            <a:off x="1344497" y="5854689"/>
            <a:ext cx="548640" cy="369332"/>
          </a:xfrm>
          <a:prstGeom prst="rect">
            <a:avLst/>
          </a:prstGeom>
          <a:noFill/>
        </p:spPr>
        <p:txBody>
          <a:bodyPr wrap="square" rtlCol="0">
            <a:spAutoFit/>
          </a:bodyPr>
          <a:lstStyle/>
          <a:p>
            <a:r>
              <a:rPr lang="en-US" dirty="0" smtClean="0"/>
              <a:t>and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nSpc>
                <a:spcPct val="85000"/>
              </a:lnSpc>
            </a:pPr>
            <a:r>
              <a:rPr lang="en-US" dirty="0" smtClean="0">
                <a:solidFill>
                  <a:schemeClr val="accent1"/>
                </a:solidFill>
              </a:rPr>
              <a:t>Great Idea #3: Principle of Locality/</a:t>
            </a:r>
            <a:br>
              <a:rPr lang="en-US" dirty="0" smtClean="0">
                <a:solidFill>
                  <a:schemeClr val="accent1"/>
                </a:solidFill>
              </a:rPr>
            </a:br>
            <a:r>
              <a:rPr lang="en-US" dirty="0" smtClean="0">
                <a:solidFill>
                  <a:schemeClr val="accent1"/>
                </a:solidFill>
              </a:rPr>
              <a:t>Memory Hierarchy</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a:t>
            </a:fld>
            <a:endParaRPr lang="en-US"/>
          </a:p>
        </p:txBody>
      </p:sp>
      <p:pic>
        <p:nvPicPr>
          <p:cNvPr id="41987" name="Picture 3"/>
          <p:cNvPicPr>
            <a:picLocks noChangeAspect="1" noChangeArrowheads="1"/>
          </p:cNvPicPr>
          <p:nvPr/>
        </p:nvPicPr>
        <p:blipFill>
          <a:blip r:embed="rId2"/>
          <a:srcRect/>
          <a:stretch>
            <a:fillRect/>
          </a:stretch>
        </p:blipFill>
        <p:spPr bwMode="auto">
          <a:xfrm>
            <a:off x="56622" y="1388529"/>
            <a:ext cx="9053512" cy="5384800"/>
          </a:xfrm>
          <a:prstGeom prst="rect">
            <a:avLst/>
          </a:prstGeom>
          <a:noFill/>
          <a:ln w="9525">
            <a:noFill/>
            <a:miter lim="800000"/>
            <a:headEnd/>
            <a:tailEnd/>
          </a:ln>
          <a:effectLst/>
        </p:spPr>
      </p:pic>
      <p:sp>
        <p:nvSpPr>
          <p:cNvPr id="9" name="Rectangle 8"/>
          <p:cNvSpPr/>
          <p:nvPr/>
        </p:nvSpPr>
        <p:spPr>
          <a:xfrm>
            <a:off x="2691270" y="2686807"/>
            <a:ext cx="3772904" cy="1197130"/>
          </a:xfrm>
          <a:prstGeom prst="rect">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smtClean="0">
                <a:solidFill>
                  <a:schemeClr val="accent1"/>
                </a:solidFill>
                <a:ea typeface="ＭＳ Ｐゴシック" pitchFamily="34" charset="-128"/>
              </a:rPr>
              <a:t>Caching Terminology (1/2)</a:t>
            </a:r>
          </a:p>
        </p:txBody>
      </p:sp>
      <p:sp>
        <p:nvSpPr>
          <p:cNvPr id="64515" name="Rectangle 3"/>
          <p:cNvSpPr>
            <a:spLocks noGrp="1" noChangeArrowheads="1"/>
          </p:cNvSpPr>
          <p:nvPr>
            <p:ph idx="1"/>
          </p:nvPr>
        </p:nvSpPr>
        <p:spPr>
          <a:xfrm>
            <a:off x="457200" y="1600200"/>
            <a:ext cx="8229600" cy="4791547"/>
          </a:xfrm>
        </p:spPr>
        <p:txBody>
          <a:bodyPr>
            <a:normAutofit/>
          </a:bodyPr>
          <a:lstStyle/>
          <a:p>
            <a:r>
              <a:rPr lang="en-US" dirty="0" smtClean="0">
                <a:ea typeface="ＭＳ Ｐゴシック" pitchFamily="34" charset="-128"/>
              </a:rPr>
              <a:t>When reading memory, 3 things can happen: </a:t>
            </a:r>
          </a:p>
          <a:p>
            <a:pPr lvl="1"/>
            <a:r>
              <a:rPr lang="en-US" dirty="0" smtClean="0">
                <a:solidFill>
                  <a:srgbClr val="FF0000"/>
                </a:solidFill>
                <a:ea typeface="ＭＳ Ｐゴシック" pitchFamily="34" charset="-128"/>
              </a:rPr>
              <a:t>Cache hit: </a:t>
            </a:r>
            <a:br>
              <a:rPr lang="en-US" dirty="0" smtClean="0">
                <a:solidFill>
                  <a:srgbClr val="FF0000"/>
                </a:solidFill>
                <a:ea typeface="ＭＳ Ｐゴシック" pitchFamily="34" charset="-128"/>
              </a:rPr>
            </a:br>
            <a:r>
              <a:rPr lang="en-US" dirty="0" smtClean="0">
                <a:ea typeface="ＭＳ Ｐゴシック" pitchFamily="34" charset="-128"/>
              </a:rPr>
              <a:t>Cache block is valid and contains the proper address, so read the desired word</a:t>
            </a:r>
          </a:p>
          <a:p>
            <a:pPr lvl="1"/>
            <a:r>
              <a:rPr lang="en-US" dirty="0" smtClean="0">
                <a:solidFill>
                  <a:srgbClr val="FF0000"/>
                </a:solidFill>
                <a:ea typeface="ＭＳ Ｐゴシック" pitchFamily="34" charset="-128"/>
              </a:rPr>
              <a:t>Cache miss: </a:t>
            </a:r>
            <a:br>
              <a:rPr lang="en-US" dirty="0" smtClean="0">
                <a:solidFill>
                  <a:srgbClr val="FF0000"/>
                </a:solidFill>
                <a:ea typeface="ＭＳ Ｐゴシック" pitchFamily="34" charset="-128"/>
              </a:rPr>
            </a:br>
            <a:r>
              <a:rPr lang="en-US" dirty="0" smtClean="0">
                <a:ea typeface="ＭＳ Ｐゴシック" pitchFamily="34" charset="-128"/>
              </a:rPr>
              <a:t>Nothing in that row of the cache (not valid), </a:t>
            </a:r>
            <a:br>
              <a:rPr lang="en-US" dirty="0" smtClean="0">
                <a:ea typeface="ＭＳ Ｐゴシック" pitchFamily="34" charset="-128"/>
              </a:rPr>
            </a:br>
            <a:r>
              <a:rPr lang="en-US" dirty="0" smtClean="0">
                <a:ea typeface="ＭＳ Ｐゴシック" pitchFamily="34" charset="-128"/>
              </a:rPr>
              <a:t>so fetch from memory</a:t>
            </a:r>
          </a:p>
          <a:p>
            <a:pPr lvl="1"/>
            <a:r>
              <a:rPr lang="en-US" dirty="0" smtClean="0">
                <a:solidFill>
                  <a:srgbClr val="FF0000"/>
                </a:solidFill>
                <a:ea typeface="ＭＳ Ｐゴシック" pitchFamily="34" charset="-128"/>
              </a:rPr>
              <a:t>Cache miss with block replacement: </a:t>
            </a:r>
            <a:br>
              <a:rPr lang="en-US" dirty="0" smtClean="0">
                <a:solidFill>
                  <a:srgbClr val="FF0000"/>
                </a:solidFill>
                <a:ea typeface="ＭＳ Ｐゴシック" pitchFamily="34" charset="-128"/>
              </a:rPr>
            </a:br>
            <a:r>
              <a:rPr lang="en-US" dirty="0" smtClean="0">
                <a:ea typeface="ＭＳ Ｐゴシック" pitchFamily="34" charset="-128"/>
              </a:rPr>
              <a:t>Wrong block is in the row, so discard it and fetch desired data from memory</a:t>
            </a:r>
          </a:p>
        </p:txBody>
      </p:sp>
      <p:sp>
        <p:nvSpPr>
          <p:cNvPr id="4" name="Date Placeholder 3"/>
          <p:cNvSpPr>
            <a:spLocks noGrp="1"/>
          </p:cNvSpPr>
          <p:nvPr>
            <p:ph type="dt" sz="half" idx="10"/>
          </p:nvPr>
        </p:nvSpPr>
        <p:spPr/>
        <p:txBody>
          <a:bodyPr/>
          <a:lstStyle/>
          <a:p>
            <a:r>
              <a:rPr lang="en-US" smtClean="0"/>
              <a:t>7/05/2012</a:t>
            </a:r>
            <a:endParaRPr lang="en-US"/>
          </a:p>
        </p:txBody>
      </p:sp>
      <p:sp>
        <p:nvSpPr>
          <p:cNvPr id="6" name="Footer Placeholder 5"/>
          <p:cNvSpPr>
            <a:spLocks noGrp="1"/>
          </p:cNvSpPr>
          <p:nvPr>
            <p:ph type="ftr" sz="quarter" idx="11"/>
          </p:nvPr>
        </p:nvSpPr>
        <p:spPr/>
        <p:txBody>
          <a:bodyPr/>
          <a:lstStyle/>
          <a:p>
            <a:r>
              <a:rPr lang="en-US" smtClean="0"/>
              <a:t>Summer 2012 -- Lecture #11</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30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Caching Terminology (2/2)</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fontScale="92500" lnSpcReduction="10000"/>
          </a:bodyPr>
          <a:lstStyle/>
          <a:p>
            <a:r>
              <a:rPr lang="en-US" dirty="0" smtClean="0"/>
              <a:t>How effective is your cache?</a:t>
            </a:r>
          </a:p>
          <a:p>
            <a:pPr lvl="1"/>
            <a:r>
              <a:rPr lang="en-US" dirty="0" smtClean="0"/>
              <a:t>Want to max cache hits and min cache misses</a:t>
            </a:r>
          </a:p>
          <a:p>
            <a:pPr lvl="1"/>
            <a:r>
              <a:rPr lang="en-US" dirty="0" smtClean="0">
                <a:solidFill>
                  <a:srgbClr val="FF0000"/>
                </a:solidFill>
              </a:rPr>
              <a:t>Hit rate (HR):</a:t>
            </a:r>
            <a:r>
              <a:rPr lang="en-US" dirty="0" smtClean="0"/>
              <a:t>  Percentage of memory accesses in a program or set of instructions that result in a cache hit</a:t>
            </a:r>
          </a:p>
          <a:p>
            <a:pPr lvl="1"/>
            <a:r>
              <a:rPr lang="en-US" dirty="0" smtClean="0">
                <a:solidFill>
                  <a:srgbClr val="FF0000"/>
                </a:solidFill>
              </a:rPr>
              <a:t>Miss rate (MR):</a:t>
            </a:r>
            <a:r>
              <a:rPr lang="en-US" dirty="0" smtClean="0"/>
              <a:t>  Like hit rate, but for cache misses</a:t>
            </a:r>
            <a:br>
              <a:rPr lang="en-US" dirty="0" smtClean="0"/>
            </a:br>
            <a:r>
              <a:rPr lang="en-US" dirty="0" smtClean="0"/>
              <a:t>	MR = 1 – HR</a:t>
            </a:r>
          </a:p>
          <a:p>
            <a:r>
              <a:rPr lang="en-US" dirty="0" smtClean="0"/>
              <a:t>How fast is your cache?</a:t>
            </a:r>
          </a:p>
          <a:p>
            <a:pPr lvl="1"/>
            <a:r>
              <a:rPr lang="en-US" dirty="0" smtClean="0">
                <a:solidFill>
                  <a:srgbClr val="FF0000"/>
                </a:solidFill>
              </a:rPr>
              <a:t>Hit time (HT):</a:t>
            </a:r>
            <a:r>
              <a:rPr lang="en-US" dirty="0" smtClean="0"/>
              <a:t>  Time to access cache (including </a:t>
            </a:r>
            <a:r>
              <a:rPr lang="en-US" dirty="0" smtClean="0">
                <a:solidFill>
                  <a:schemeClr val="accent6"/>
                </a:solidFill>
              </a:rPr>
              <a:t>Tag</a:t>
            </a:r>
            <a:r>
              <a:rPr lang="en-US" dirty="0" smtClean="0"/>
              <a:t> comparison)</a:t>
            </a:r>
          </a:p>
          <a:p>
            <a:pPr lvl="1"/>
            <a:r>
              <a:rPr lang="en-US" dirty="0" smtClean="0">
                <a:solidFill>
                  <a:srgbClr val="FF0000"/>
                </a:solidFill>
              </a:rPr>
              <a:t>Miss penalty (MP):</a:t>
            </a:r>
            <a:r>
              <a:rPr lang="en-US" dirty="0" smtClean="0"/>
              <a:t>  Time to replace a block in the cache from a lower level in the memory hierarchy </a:t>
            </a: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a:lnSpc>
                <a:spcPct val="85000"/>
              </a:lnSpc>
            </a:pPr>
            <a:r>
              <a:rPr lang="en-US" dirty="0" smtClean="0">
                <a:solidFill>
                  <a:schemeClr val="accent1"/>
                </a:solidFill>
              </a:rPr>
              <a:t>Sources of Cache Misses: The 3Cs</a:t>
            </a:r>
          </a:p>
        </p:txBody>
      </p:sp>
      <p:sp>
        <p:nvSpPr>
          <p:cNvPr id="1602563" name="Rectangle 3"/>
          <p:cNvSpPr>
            <a:spLocks noGrp="1" noChangeArrowheads="1"/>
          </p:cNvSpPr>
          <p:nvPr>
            <p:ph idx="1"/>
          </p:nvPr>
        </p:nvSpPr>
        <p:spPr>
          <a:xfrm>
            <a:off x="457200" y="1600199"/>
            <a:ext cx="8229600" cy="4937760"/>
          </a:xfrm>
        </p:spPr>
        <p:txBody>
          <a:bodyPr>
            <a:normAutofit lnSpcReduction="10000"/>
          </a:bodyPr>
          <a:lstStyle/>
          <a:p>
            <a:pPr>
              <a:defRPr/>
            </a:pPr>
            <a:r>
              <a:rPr lang="en-US" dirty="0" smtClean="0">
                <a:solidFill>
                  <a:srgbClr val="FF0000"/>
                </a:solidFill>
              </a:rPr>
              <a:t>Compulsory: </a:t>
            </a:r>
            <a:r>
              <a:rPr lang="en-US" dirty="0" smtClean="0"/>
              <a:t>(cold start or process migration, 1</a:t>
            </a:r>
            <a:r>
              <a:rPr lang="en-US" baseline="30000" dirty="0" smtClean="0"/>
              <a:t>st</a:t>
            </a:r>
            <a:r>
              <a:rPr lang="en-US" dirty="0" smtClean="0"/>
              <a:t> reference)</a:t>
            </a:r>
          </a:p>
          <a:p>
            <a:pPr lvl="1">
              <a:defRPr/>
            </a:pPr>
            <a:r>
              <a:rPr lang="en-US" dirty="0" smtClean="0"/>
              <a:t>First access to block impossible to avoid; </a:t>
            </a:r>
            <a:br>
              <a:rPr lang="en-US" dirty="0" smtClean="0"/>
            </a:br>
            <a:r>
              <a:rPr lang="en-US" dirty="0" smtClean="0"/>
              <a:t>Effect is small for long running programs</a:t>
            </a:r>
          </a:p>
          <a:p>
            <a:pPr>
              <a:defRPr/>
            </a:pPr>
            <a:r>
              <a:rPr lang="en-US" dirty="0" smtClean="0">
                <a:solidFill>
                  <a:srgbClr val="FF0000"/>
                </a:solidFill>
              </a:rPr>
              <a:t>Capacity:</a:t>
            </a:r>
          </a:p>
          <a:p>
            <a:pPr lvl="1">
              <a:defRPr/>
            </a:pPr>
            <a:r>
              <a:rPr lang="en-US" dirty="0" smtClean="0"/>
              <a:t>Cache cannot contain all blocks accessed by the program</a:t>
            </a:r>
          </a:p>
          <a:p>
            <a:pPr>
              <a:defRPr/>
            </a:pPr>
            <a:r>
              <a:rPr lang="en-US" dirty="0" smtClean="0">
                <a:solidFill>
                  <a:srgbClr val="FF0000"/>
                </a:solidFill>
              </a:rPr>
              <a:t>Conflict: </a:t>
            </a:r>
            <a:r>
              <a:rPr lang="en-US" dirty="0" smtClean="0"/>
              <a:t>(collision)</a:t>
            </a:r>
          </a:p>
          <a:p>
            <a:pPr lvl="1">
              <a:defRPr/>
            </a:pPr>
            <a:r>
              <a:rPr lang="en-US" dirty="0" smtClean="0"/>
              <a:t>Multiple memory locations mapped to the same cache location</a:t>
            </a:r>
          </a:p>
        </p:txBody>
      </p:sp>
      <p:sp>
        <p:nvSpPr>
          <p:cNvPr id="9" name="Date Placeholder 8"/>
          <p:cNvSpPr>
            <a:spLocks noGrp="1"/>
          </p:cNvSpPr>
          <p:nvPr>
            <p:ph type="dt" sz="half" idx="10"/>
          </p:nvPr>
        </p:nvSpPr>
        <p:spPr/>
        <p:txBody>
          <a:bodyPr/>
          <a:lstStyle/>
          <a:p>
            <a:r>
              <a:rPr lang="en-US" smtClean="0"/>
              <a:t>7/05/2012</a:t>
            </a:r>
            <a:endParaRPr lang="en-US" dirty="0"/>
          </a:p>
        </p:txBody>
      </p:sp>
      <p:sp>
        <p:nvSpPr>
          <p:cNvPr id="11" name="Footer Placeholder 10"/>
          <p:cNvSpPr>
            <a:spLocks noGrp="1"/>
          </p:cNvSpPr>
          <p:nvPr>
            <p:ph type="ftr" sz="quarter" idx="11"/>
          </p:nvPr>
        </p:nvSpPr>
        <p:spPr/>
        <p:txBody>
          <a:bodyPr/>
          <a:lstStyle/>
          <a:p>
            <a:r>
              <a:rPr lang="en-US" smtClean="0"/>
              <a:t>Summer 2012 -- Lecture #11</a:t>
            </a:r>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32</a:t>
            </a:fld>
            <a:endParaRPr lang="en-US" dirty="0"/>
          </a:p>
        </p:txBody>
      </p:sp>
    </p:spTree>
    <p:extLst>
      <p:ext uri="{BB962C8B-B14F-4D97-AF65-F5344CB8AC3E}">
        <p14:creationId xmlns:p14="http://schemas.microsoft.com/office/powerpoint/2010/main" val="19673911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25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25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025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0256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02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Get </a:t>
            </a:r>
            <a:r>
              <a:rPr lang="en-US" dirty="0" smtClean="0">
                <a:solidFill>
                  <a:schemeClr val="accent1"/>
                </a:solidFill>
              </a:rPr>
              <a:t>To </a:t>
            </a:r>
            <a:r>
              <a:rPr lang="en-US" dirty="0" smtClean="0">
                <a:solidFill>
                  <a:schemeClr val="accent1"/>
                </a:solidFill>
              </a:rPr>
              <a:t>Know Your Instructor </a:t>
            </a:r>
            <a:endParaRPr lang="en-US" dirty="0">
              <a:solidFill>
                <a:schemeClr val="accent1"/>
              </a:solidFill>
            </a:endParaRP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solidFill>
                  <a:schemeClr val="bg1">
                    <a:lumMod val="65000"/>
                  </a:schemeClr>
                </a:solidFill>
              </a:rPr>
              <a:t>Memory Hierarchy Overview</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chemeClr val="bg1">
                    <a:lumMod val="65000"/>
                  </a:schemeClr>
                </a:solidFill>
              </a:rPr>
              <a:t>Direct-Mapped Caches</a:t>
            </a:r>
          </a:p>
          <a:p>
            <a:r>
              <a:rPr lang="en-US" dirty="0" smtClean="0">
                <a:solidFill>
                  <a:srgbClr val="FF0000"/>
                </a:solidFill>
              </a:rPr>
              <a:t>Direct-Mapped Cache Example</a:t>
            </a:r>
          </a:p>
          <a:p>
            <a:r>
              <a:rPr lang="en-US" dirty="0" smtClean="0"/>
              <a:t>Cache Reads and Writes</a:t>
            </a:r>
          </a:p>
        </p:txBody>
      </p:sp>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34</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6418" name="Rectangle 2"/>
          <p:cNvSpPr>
            <a:spLocks noGrp="1" noChangeArrowheads="1"/>
          </p:cNvSpPr>
          <p:nvPr>
            <p:ph type="title"/>
          </p:nvPr>
        </p:nvSpPr>
        <p:spPr/>
        <p:txBody>
          <a:bodyPr/>
          <a:lstStyle/>
          <a:p>
            <a:r>
              <a:rPr lang="en-US" dirty="0" smtClean="0">
                <a:solidFill>
                  <a:schemeClr val="accent1"/>
                </a:solidFill>
              </a:rPr>
              <a:t>Direct-Mapped Cache Example</a:t>
            </a:r>
            <a:endParaRPr lang="en-US" dirty="0">
              <a:solidFill>
                <a:schemeClr val="accent1"/>
              </a:solidFill>
            </a:endParaRPr>
          </a:p>
        </p:txBody>
      </p:sp>
      <p:sp>
        <p:nvSpPr>
          <p:cNvPr id="1596507" name="Rectangle 91"/>
          <p:cNvSpPr>
            <a:spLocks noGrp="1" noChangeArrowheads="1"/>
          </p:cNvSpPr>
          <p:nvPr>
            <p:ph idx="1"/>
          </p:nvPr>
        </p:nvSpPr>
        <p:spPr>
          <a:xfrm>
            <a:off x="457200" y="1185325"/>
            <a:ext cx="7848600" cy="812800"/>
          </a:xfrm>
          <a:noFill/>
          <a:ln/>
        </p:spPr>
        <p:txBody>
          <a:bodyPr>
            <a:normAutofit fontScale="85000" lnSpcReduction="20000"/>
          </a:bodyPr>
          <a:lstStyle/>
          <a:p>
            <a:r>
              <a:rPr lang="en-US" dirty="0" smtClean="0"/>
              <a:t>Consider the sequence of memory address accesses</a:t>
            </a:r>
          </a:p>
          <a:p>
            <a:pPr lvl="1" algn="ctr">
              <a:buNone/>
            </a:pPr>
            <a:r>
              <a:rPr lang="en-US" dirty="0" smtClean="0"/>
              <a:t>                                       0     1      2     3      4     3     4     15</a:t>
            </a:r>
          </a:p>
          <a:p>
            <a:pPr lvl="1" algn="ctr">
              <a:buFont typeface="Monotype Sorts" pitchFamily="2" charset="2"/>
              <a:buNone/>
            </a:pPr>
            <a:endParaRPr lang="en-US" dirty="0"/>
          </a:p>
        </p:txBody>
      </p:sp>
      <p:sp>
        <p:nvSpPr>
          <p:cNvPr id="123" name="Date Placeholder 122"/>
          <p:cNvSpPr>
            <a:spLocks noGrp="1"/>
          </p:cNvSpPr>
          <p:nvPr>
            <p:ph type="dt" sz="half" idx="10"/>
          </p:nvPr>
        </p:nvSpPr>
        <p:spPr/>
        <p:txBody>
          <a:bodyPr/>
          <a:lstStyle/>
          <a:p>
            <a:r>
              <a:rPr lang="en-US" smtClean="0"/>
              <a:t>7/05/2012</a:t>
            </a:r>
            <a:endParaRPr lang="en-US"/>
          </a:p>
        </p:txBody>
      </p:sp>
      <p:sp>
        <p:nvSpPr>
          <p:cNvPr id="125" name="Footer Placeholder 124"/>
          <p:cNvSpPr>
            <a:spLocks noGrp="1"/>
          </p:cNvSpPr>
          <p:nvPr>
            <p:ph type="ftr" sz="quarter" idx="11"/>
          </p:nvPr>
        </p:nvSpPr>
        <p:spPr/>
        <p:txBody>
          <a:bodyPr/>
          <a:lstStyle/>
          <a:p>
            <a:r>
              <a:rPr lang="en-US" smtClean="0"/>
              <a:t>Summer 2012 -- Lecture #11</a:t>
            </a:r>
            <a:endParaRPr lang="en-US"/>
          </a:p>
        </p:txBody>
      </p:sp>
      <p:sp>
        <p:nvSpPr>
          <p:cNvPr id="124" name="Slide Number Placeholder 123"/>
          <p:cNvSpPr>
            <a:spLocks noGrp="1"/>
          </p:cNvSpPr>
          <p:nvPr>
            <p:ph type="sldNum" sz="quarter" idx="12"/>
          </p:nvPr>
        </p:nvSpPr>
        <p:spPr/>
        <p:txBody>
          <a:bodyPr/>
          <a:lstStyle/>
          <a:p>
            <a:fld id="{3CC63E4C-4642-794D-A2FD-70F6B81535F5}" type="slidenum">
              <a:rPr lang="en-US" smtClean="0"/>
              <a:pPr/>
              <a:t>35</a:t>
            </a:fld>
            <a:endParaRPr lang="en-US"/>
          </a:p>
        </p:txBody>
      </p:sp>
      <p:grpSp>
        <p:nvGrpSpPr>
          <p:cNvPr id="2" name="Group 3"/>
          <p:cNvGrpSpPr>
            <a:grpSpLocks/>
          </p:cNvGrpSpPr>
          <p:nvPr/>
        </p:nvGrpSpPr>
        <p:grpSpPr bwMode="auto">
          <a:xfrm>
            <a:off x="1295400" y="2672813"/>
            <a:ext cx="990600" cy="1219200"/>
            <a:chOff x="1344" y="1056"/>
            <a:chExt cx="624" cy="768"/>
          </a:xfrm>
        </p:grpSpPr>
        <p:sp>
          <p:nvSpPr>
            <p:cNvPr id="1596420" name="Rectangle 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21" name="Line 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22" name="Line 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23" name="Line 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3" name="Group 8"/>
          <p:cNvGrpSpPr>
            <a:grpSpLocks/>
          </p:cNvGrpSpPr>
          <p:nvPr/>
        </p:nvGrpSpPr>
        <p:grpSpPr bwMode="auto">
          <a:xfrm>
            <a:off x="3276600" y="2672813"/>
            <a:ext cx="990600" cy="1219200"/>
            <a:chOff x="1344" y="1056"/>
            <a:chExt cx="624" cy="768"/>
          </a:xfrm>
        </p:grpSpPr>
        <p:sp>
          <p:nvSpPr>
            <p:cNvPr id="1596425" name="Rectangle 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26" name="Line 1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27" name="Line 1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28" name="Line 1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4" name="Group 13"/>
          <p:cNvGrpSpPr>
            <a:grpSpLocks/>
          </p:cNvGrpSpPr>
          <p:nvPr/>
        </p:nvGrpSpPr>
        <p:grpSpPr bwMode="auto">
          <a:xfrm>
            <a:off x="5334000" y="2672813"/>
            <a:ext cx="990600" cy="1219200"/>
            <a:chOff x="1344" y="1056"/>
            <a:chExt cx="624" cy="768"/>
          </a:xfrm>
        </p:grpSpPr>
        <p:sp>
          <p:nvSpPr>
            <p:cNvPr id="1596430" name="Rectangle 1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31" name="Line 1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32" name="Line 1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33" name="Line 1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5" name="Group 18"/>
          <p:cNvGrpSpPr>
            <a:grpSpLocks/>
          </p:cNvGrpSpPr>
          <p:nvPr/>
        </p:nvGrpSpPr>
        <p:grpSpPr bwMode="auto">
          <a:xfrm>
            <a:off x="7391400" y="2672813"/>
            <a:ext cx="990600" cy="1219200"/>
            <a:chOff x="1344" y="1056"/>
            <a:chExt cx="624" cy="768"/>
          </a:xfrm>
        </p:grpSpPr>
        <p:sp>
          <p:nvSpPr>
            <p:cNvPr id="1596435" name="Rectangle 1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36" name="Line 2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37" name="Line 2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38" name="Line 2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6" name="Group 23"/>
          <p:cNvGrpSpPr>
            <a:grpSpLocks/>
          </p:cNvGrpSpPr>
          <p:nvPr/>
        </p:nvGrpSpPr>
        <p:grpSpPr bwMode="auto">
          <a:xfrm>
            <a:off x="7391400" y="4501613"/>
            <a:ext cx="990600" cy="1219200"/>
            <a:chOff x="1344" y="1056"/>
            <a:chExt cx="624" cy="768"/>
          </a:xfrm>
        </p:grpSpPr>
        <p:sp>
          <p:nvSpPr>
            <p:cNvPr id="1596440" name="Rectangle 2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41" name="Line 2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42" name="Line 2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43" name="Line 2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7" name="Group 28"/>
          <p:cNvGrpSpPr>
            <a:grpSpLocks/>
          </p:cNvGrpSpPr>
          <p:nvPr/>
        </p:nvGrpSpPr>
        <p:grpSpPr bwMode="auto">
          <a:xfrm>
            <a:off x="5334000" y="4501613"/>
            <a:ext cx="990600" cy="1219200"/>
            <a:chOff x="1344" y="1056"/>
            <a:chExt cx="624" cy="768"/>
          </a:xfrm>
        </p:grpSpPr>
        <p:sp>
          <p:nvSpPr>
            <p:cNvPr id="1596445" name="Rectangle 2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46" name="Line 3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47" name="Line 3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48" name="Line 3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8" name="Group 33"/>
          <p:cNvGrpSpPr>
            <a:grpSpLocks/>
          </p:cNvGrpSpPr>
          <p:nvPr/>
        </p:nvGrpSpPr>
        <p:grpSpPr bwMode="auto">
          <a:xfrm>
            <a:off x="3352800" y="4501613"/>
            <a:ext cx="990600" cy="1219200"/>
            <a:chOff x="1344" y="1056"/>
            <a:chExt cx="624" cy="768"/>
          </a:xfrm>
        </p:grpSpPr>
        <p:sp>
          <p:nvSpPr>
            <p:cNvPr id="1596450" name="Rectangle 3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51" name="Line 3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52" name="Line 3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53" name="Line 3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9" name="Group 38"/>
          <p:cNvGrpSpPr>
            <a:grpSpLocks/>
          </p:cNvGrpSpPr>
          <p:nvPr/>
        </p:nvGrpSpPr>
        <p:grpSpPr bwMode="auto">
          <a:xfrm>
            <a:off x="1295400" y="4501613"/>
            <a:ext cx="990600" cy="1219200"/>
            <a:chOff x="1344" y="1056"/>
            <a:chExt cx="624" cy="768"/>
          </a:xfrm>
        </p:grpSpPr>
        <p:sp>
          <p:nvSpPr>
            <p:cNvPr id="1596455" name="Rectangle 3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56" name="Line 4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57" name="Line 4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58" name="Line 4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596459" name="Text Box 43"/>
          <p:cNvSpPr txBox="1">
            <a:spLocks noChangeArrowheads="1"/>
          </p:cNvSpPr>
          <p:nvPr/>
        </p:nvSpPr>
        <p:spPr bwMode="auto">
          <a:xfrm>
            <a:off x="1355725" y="2252125"/>
            <a:ext cx="340158" cy="461665"/>
          </a:xfrm>
          <a:prstGeom prst="rect">
            <a:avLst/>
          </a:prstGeom>
          <a:noFill/>
          <a:ln w="12700">
            <a:noFill/>
            <a:miter lim="800000"/>
            <a:headEnd/>
            <a:tailEnd/>
          </a:ln>
          <a:effectLst/>
        </p:spPr>
        <p:txBody>
          <a:bodyPr wrap="none">
            <a:spAutoFit/>
          </a:bodyPr>
          <a:lstStyle/>
          <a:p>
            <a:r>
              <a:rPr lang="en-US" sz="2400" b="1" dirty="0">
                <a:solidFill>
                  <a:schemeClr val="tx1"/>
                </a:solidFill>
              </a:rPr>
              <a:t>0</a:t>
            </a:r>
          </a:p>
        </p:txBody>
      </p:sp>
      <p:sp>
        <p:nvSpPr>
          <p:cNvPr id="1596460" name="Text Box 44"/>
          <p:cNvSpPr txBox="1">
            <a:spLocks noChangeArrowheads="1"/>
          </p:cNvSpPr>
          <p:nvPr/>
        </p:nvSpPr>
        <p:spPr bwMode="auto">
          <a:xfrm>
            <a:off x="3260725" y="2252125"/>
            <a:ext cx="340158" cy="461665"/>
          </a:xfrm>
          <a:prstGeom prst="rect">
            <a:avLst/>
          </a:prstGeom>
          <a:noFill/>
          <a:ln w="12700">
            <a:noFill/>
            <a:miter lim="800000"/>
            <a:headEnd/>
            <a:tailEnd/>
          </a:ln>
          <a:effectLst/>
        </p:spPr>
        <p:txBody>
          <a:bodyPr wrap="none">
            <a:spAutoFit/>
          </a:bodyPr>
          <a:lstStyle/>
          <a:p>
            <a:r>
              <a:rPr lang="en-US" sz="2400" b="1">
                <a:solidFill>
                  <a:schemeClr val="tx1"/>
                </a:solidFill>
              </a:rPr>
              <a:t>1</a:t>
            </a:r>
          </a:p>
        </p:txBody>
      </p:sp>
      <p:sp>
        <p:nvSpPr>
          <p:cNvPr id="1596461" name="Text Box 45"/>
          <p:cNvSpPr txBox="1">
            <a:spLocks noChangeArrowheads="1"/>
          </p:cNvSpPr>
          <p:nvPr/>
        </p:nvSpPr>
        <p:spPr bwMode="auto">
          <a:xfrm>
            <a:off x="5241925" y="2252125"/>
            <a:ext cx="340158" cy="461665"/>
          </a:xfrm>
          <a:prstGeom prst="rect">
            <a:avLst/>
          </a:prstGeom>
          <a:noFill/>
          <a:ln w="12700">
            <a:noFill/>
            <a:miter lim="800000"/>
            <a:headEnd/>
            <a:tailEnd/>
          </a:ln>
          <a:effectLst/>
        </p:spPr>
        <p:txBody>
          <a:bodyPr wrap="none">
            <a:spAutoFit/>
          </a:bodyPr>
          <a:lstStyle/>
          <a:p>
            <a:r>
              <a:rPr lang="en-US" sz="2400" b="1">
                <a:solidFill>
                  <a:schemeClr val="tx1"/>
                </a:solidFill>
              </a:rPr>
              <a:t>2</a:t>
            </a:r>
          </a:p>
        </p:txBody>
      </p:sp>
      <p:sp>
        <p:nvSpPr>
          <p:cNvPr id="1596462" name="Text Box 46"/>
          <p:cNvSpPr txBox="1">
            <a:spLocks noChangeArrowheads="1"/>
          </p:cNvSpPr>
          <p:nvPr/>
        </p:nvSpPr>
        <p:spPr bwMode="auto">
          <a:xfrm>
            <a:off x="7375525" y="2252125"/>
            <a:ext cx="340158" cy="461665"/>
          </a:xfrm>
          <a:prstGeom prst="rect">
            <a:avLst/>
          </a:prstGeom>
          <a:noFill/>
          <a:ln w="12700">
            <a:noFill/>
            <a:miter lim="800000"/>
            <a:headEnd/>
            <a:tailEnd/>
          </a:ln>
          <a:effectLst/>
        </p:spPr>
        <p:txBody>
          <a:bodyPr wrap="none">
            <a:spAutoFit/>
          </a:bodyPr>
          <a:lstStyle/>
          <a:p>
            <a:r>
              <a:rPr lang="en-US" sz="2400" b="1">
                <a:solidFill>
                  <a:schemeClr val="tx1"/>
                </a:solidFill>
              </a:rPr>
              <a:t>3</a:t>
            </a:r>
          </a:p>
        </p:txBody>
      </p:sp>
      <p:sp>
        <p:nvSpPr>
          <p:cNvPr id="1596463" name="Text Box 47"/>
          <p:cNvSpPr txBox="1">
            <a:spLocks noChangeArrowheads="1"/>
          </p:cNvSpPr>
          <p:nvPr/>
        </p:nvSpPr>
        <p:spPr bwMode="auto">
          <a:xfrm>
            <a:off x="1219200" y="4103680"/>
            <a:ext cx="340158" cy="461665"/>
          </a:xfrm>
          <a:prstGeom prst="rect">
            <a:avLst/>
          </a:prstGeom>
          <a:noFill/>
          <a:ln w="12700">
            <a:noFill/>
            <a:miter lim="800000"/>
            <a:headEnd/>
            <a:tailEnd/>
          </a:ln>
          <a:effectLst/>
        </p:spPr>
        <p:txBody>
          <a:bodyPr wrap="none">
            <a:spAutoFit/>
          </a:bodyPr>
          <a:lstStyle/>
          <a:p>
            <a:r>
              <a:rPr lang="en-US" sz="2400" b="1" dirty="0">
                <a:solidFill>
                  <a:schemeClr val="tx1"/>
                </a:solidFill>
              </a:rPr>
              <a:t>4</a:t>
            </a:r>
          </a:p>
        </p:txBody>
      </p:sp>
      <p:sp>
        <p:nvSpPr>
          <p:cNvPr id="1596464" name="Text Box 48"/>
          <p:cNvSpPr txBox="1">
            <a:spLocks noChangeArrowheads="1"/>
          </p:cNvSpPr>
          <p:nvPr/>
        </p:nvSpPr>
        <p:spPr bwMode="auto">
          <a:xfrm>
            <a:off x="3260725" y="4080925"/>
            <a:ext cx="340158" cy="461665"/>
          </a:xfrm>
          <a:prstGeom prst="rect">
            <a:avLst/>
          </a:prstGeom>
          <a:noFill/>
          <a:ln w="12700">
            <a:noFill/>
            <a:miter lim="800000"/>
            <a:headEnd/>
            <a:tailEnd/>
          </a:ln>
          <a:effectLst/>
        </p:spPr>
        <p:txBody>
          <a:bodyPr wrap="none">
            <a:spAutoFit/>
          </a:bodyPr>
          <a:lstStyle/>
          <a:p>
            <a:r>
              <a:rPr lang="en-US" sz="2400" b="1">
                <a:solidFill>
                  <a:schemeClr val="tx1"/>
                </a:solidFill>
              </a:rPr>
              <a:t>3</a:t>
            </a:r>
          </a:p>
        </p:txBody>
      </p:sp>
      <p:sp>
        <p:nvSpPr>
          <p:cNvPr id="1596465" name="Text Box 49"/>
          <p:cNvSpPr txBox="1">
            <a:spLocks noChangeArrowheads="1"/>
          </p:cNvSpPr>
          <p:nvPr/>
        </p:nvSpPr>
        <p:spPr bwMode="auto">
          <a:xfrm>
            <a:off x="5318125" y="4080925"/>
            <a:ext cx="340158" cy="461665"/>
          </a:xfrm>
          <a:prstGeom prst="rect">
            <a:avLst/>
          </a:prstGeom>
          <a:noFill/>
          <a:ln w="12700">
            <a:noFill/>
            <a:miter lim="800000"/>
            <a:headEnd/>
            <a:tailEnd/>
          </a:ln>
          <a:effectLst/>
        </p:spPr>
        <p:txBody>
          <a:bodyPr wrap="none">
            <a:spAutoFit/>
          </a:bodyPr>
          <a:lstStyle/>
          <a:p>
            <a:r>
              <a:rPr lang="en-US" sz="2400" b="1">
                <a:solidFill>
                  <a:schemeClr val="tx1"/>
                </a:solidFill>
              </a:rPr>
              <a:t>4</a:t>
            </a:r>
          </a:p>
        </p:txBody>
      </p:sp>
      <p:sp>
        <p:nvSpPr>
          <p:cNvPr id="1596466" name="Text Box 50"/>
          <p:cNvSpPr txBox="1">
            <a:spLocks noChangeArrowheads="1"/>
          </p:cNvSpPr>
          <p:nvPr/>
        </p:nvSpPr>
        <p:spPr bwMode="auto">
          <a:xfrm>
            <a:off x="7299325" y="4080925"/>
            <a:ext cx="495649" cy="461665"/>
          </a:xfrm>
          <a:prstGeom prst="rect">
            <a:avLst/>
          </a:prstGeom>
          <a:noFill/>
          <a:ln w="12700">
            <a:noFill/>
            <a:miter lim="800000"/>
            <a:headEnd/>
            <a:tailEnd/>
          </a:ln>
          <a:effectLst/>
        </p:spPr>
        <p:txBody>
          <a:bodyPr wrap="none">
            <a:spAutoFit/>
          </a:bodyPr>
          <a:lstStyle/>
          <a:p>
            <a:r>
              <a:rPr lang="en-US" sz="2400" b="1">
                <a:solidFill>
                  <a:schemeClr val="tx1"/>
                </a:solidFill>
              </a:rPr>
              <a:t>15</a:t>
            </a:r>
          </a:p>
        </p:txBody>
      </p:sp>
      <p:grpSp>
        <p:nvGrpSpPr>
          <p:cNvPr id="10" name="Group 51"/>
          <p:cNvGrpSpPr>
            <a:grpSpLocks/>
          </p:cNvGrpSpPr>
          <p:nvPr/>
        </p:nvGrpSpPr>
        <p:grpSpPr bwMode="auto">
          <a:xfrm>
            <a:off x="762000" y="2672813"/>
            <a:ext cx="533400" cy="1219200"/>
            <a:chOff x="1344" y="1056"/>
            <a:chExt cx="624" cy="768"/>
          </a:xfrm>
        </p:grpSpPr>
        <p:sp>
          <p:nvSpPr>
            <p:cNvPr id="1596468" name="Rectangle 5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69" name="Line 5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70" name="Line 5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71" name="Line 5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1" name="Group 56"/>
          <p:cNvGrpSpPr>
            <a:grpSpLocks/>
          </p:cNvGrpSpPr>
          <p:nvPr/>
        </p:nvGrpSpPr>
        <p:grpSpPr bwMode="auto">
          <a:xfrm>
            <a:off x="2743200" y="2672813"/>
            <a:ext cx="533400" cy="1219200"/>
            <a:chOff x="1344" y="1056"/>
            <a:chExt cx="624" cy="768"/>
          </a:xfrm>
        </p:grpSpPr>
        <p:sp>
          <p:nvSpPr>
            <p:cNvPr id="1596473" name="Rectangle 5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74" name="Line 5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75" name="Line 5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76" name="Line 6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2" name="Group 61"/>
          <p:cNvGrpSpPr>
            <a:grpSpLocks/>
          </p:cNvGrpSpPr>
          <p:nvPr/>
        </p:nvGrpSpPr>
        <p:grpSpPr bwMode="auto">
          <a:xfrm>
            <a:off x="4800600" y="2672813"/>
            <a:ext cx="533400" cy="1219200"/>
            <a:chOff x="1344" y="1056"/>
            <a:chExt cx="624" cy="768"/>
          </a:xfrm>
        </p:grpSpPr>
        <p:sp>
          <p:nvSpPr>
            <p:cNvPr id="1596478" name="Rectangle 6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79" name="Line 6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80" name="Line 6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81" name="Line 6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3" name="Group 66"/>
          <p:cNvGrpSpPr>
            <a:grpSpLocks/>
          </p:cNvGrpSpPr>
          <p:nvPr/>
        </p:nvGrpSpPr>
        <p:grpSpPr bwMode="auto">
          <a:xfrm>
            <a:off x="6858000" y="2672813"/>
            <a:ext cx="533400" cy="1219200"/>
            <a:chOff x="1344" y="1056"/>
            <a:chExt cx="624" cy="768"/>
          </a:xfrm>
        </p:grpSpPr>
        <p:sp>
          <p:nvSpPr>
            <p:cNvPr id="1596483" name="Rectangle 6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84" name="Line 6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85" name="Line 6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86" name="Line 7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4" name="Group 71"/>
          <p:cNvGrpSpPr>
            <a:grpSpLocks/>
          </p:cNvGrpSpPr>
          <p:nvPr/>
        </p:nvGrpSpPr>
        <p:grpSpPr bwMode="auto">
          <a:xfrm>
            <a:off x="762000" y="4501613"/>
            <a:ext cx="533400" cy="1219200"/>
            <a:chOff x="1344" y="1056"/>
            <a:chExt cx="624" cy="768"/>
          </a:xfrm>
        </p:grpSpPr>
        <p:sp>
          <p:nvSpPr>
            <p:cNvPr id="1596488" name="Rectangle 7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89" name="Line 7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90" name="Line 7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91" name="Line 7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5" name="Group 76"/>
          <p:cNvGrpSpPr>
            <a:grpSpLocks/>
          </p:cNvGrpSpPr>
          <p:nvPr/>
        </p:nvGrpSpPr>
        <p:grpSpPr bwMode="auto">
          <a:xfrm>
            <a:off x="2819400" y="4501613"/>
            <a:ext cx="533400" cy="1219200"/>
            <a:chOff x="1344" y="1056"/>
            <a:chExt cx="624" cy="768"/>
          </a:xfrm>
        </p:grpSpPr>
        <p:sp>
          <p:nvSpPr>
            <p:cNvPr id="1596493" name="Rectangle 7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94" name="Line 7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95" name="Line 7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96" name="Line 8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6" name="Group 81"/>
          <p:cNvGrpSpPr>
            <a:grpSpLocks/>
          </p:cNvGrpSpPr>
          <p:nvPr/>
        </p:nvGrpSpPr>
        <p:grpSpPr bwMode="auto">
          <a:xfrm>
            <a:off x="4800600" y="4501613"/>
            <a:ext cx="533400" cy="1219200"/>
            <a:chOff x="1344" y="1056"/>
            <a:chExt cx="624" cy="768"/>
          </a:xfrm>
        </p:grpSpPr>
        <p:sp>
          <p:nvSpPr>
            <p:cNvPr id="1596498" name="Rectangle 8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99" name="Line 8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500" name="Line 8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501" name="Line 8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7" name="Group 86"/>
          <p:cNvGrpSpPr>
            <a:grpSpLocks/>
          </p:cNvGrpSpPr>
          <p:nvPr/>
        </p:nvGrpSpPr>
        <p:grpSpPr bwMode="auto">
          <a:xfrm>
            <a:off x="6858000" y="4501613"/>
            <a:ext cx="533400" cy="1219200"/>
            <a:chOff x="1344" y="1056"/>
            <a:chExt cx="624" cy="768"/>
          </a:xfrm>
        </p:grpSpPr>
        <p:sp>
          <p:nvSpPr>
            <p:cNvPr id="1596503" name="Rectangle 8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504" name="Line 8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505" name="Line 8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506" name="Line 9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596508" name="Text Box 92"/>
          <p:cNvSpPr txBox="1">
            <a:spLocks noChangeArrowheads="1"/>
          </p:cNvSpPr>
          <p:nvPr/>
        </p:nvSpPr>
        <p:spPr bwMode="auto">
          <a:xfrm>
            <a:off x="822325" y="2655879"/>
            <a:ext cx="1479550" cy="366712"/>
          </a:xfrm>
          <a:prstGeom prst="rect">
            <a:avLst/>
          </a:prstGeom>
          <a:noFill/>
          <a:ln w="12700">
            <a:noFill/>
            <a:miter lim="800000"/>
            <a:headEnd/>
            <a:tailEnd/>
          </a:ln>
          <a:effectLst/>
        </p:spPr>
        <p:txBody>
          <a:bodyPr wrap="none">
            <a:spAutoFit/>
          </a:bodyPr>
          <a:lstStyle/>
          <a:p>
            <a:r>
              <a:rPr lang="en-US" dirty="0">
                <a:solidFill>
                  <a:schemeClr val="tx1"/>
                </a:solidFill>
              </a:rPr>
              <a:t>00    Mem(0)</a:t>
            </a:r>
          </a:p>
        </p:txBody>
      </p:sp>
      <p:sp>
        <p:nvSpPr>
          <p:cNvPr id="1596509" name="Text Box 93"/>
          <p:cNvSpPr txBox="1">
            <a:spLocks noChangeArrowheads="1"/>
          </p:cNvSpPr>
          <p:nvPr/>
        </p:nvSpPr>
        <p:spPr bwMode="auto">
          <a:xfrm>
            <a:off x="4860925" y="2599788"/>
            <a:ext cx="1479550" cy="723900"/>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Mem(0)</a:t>
            </a:r>
          </a:p>
          <a:p>
            <a:pPr>
              <a:lnSpc>
                <a:spcPct val="115000"/>
              </a:lnSpc>
            </a:pPr>
            <a:r>
              <a:rPr lang="en-US" dirty="0">
                <a:solidFill>
                  <a:schemeClr val="tx1"/>
                </a:solidFill>
              </a:rPr>
              <a:t>00    Mem(1)</a:t>
            </a:r>
          </a:p>
        </p:txBody>
      </p:sp>
      <p:sp>
        <p:nvSpPr>
          <p:cNvPr id="1596510" name="Text Box 94"/>
          <p:cNvSpPr txBox="1">
            <a:spLocks noChangeArrowheads="1"/>
          </p:cNvSpPr>
          <p:nvPr/>
        </p:nvSpPr>
        <p:spPr bwMode="auto">
          <a:xfrm>
            <a:off x="2786594" y="2633125"/>
            <a:ext cx="1479550" cy="407988"/>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Mem(0)</a:t>
            </a:r>
          </a:p>
        </p:txBody>
      </p:sp>
      <p:sp>
        <p:nvSpPr>
          <p:cNvPr id="1596511" name="Text Box 95"/>
          <p:cNvSpPr txBox="1">
            <a:spLocks noChangeArrowheads="1"/>
          </p:cNvSpPr>
          <p:nvPr/>
        </p:nvSpPr>
        <p:spPr bwMode="auto">
          <a:xfrm>
            <a:off x="6918325" y="2616191"/>
            <a:ext cx="1479550" cy="1039813"/>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Mem(0)</a:t>
            </a:r>
          </a:p>
          <a:p>
            <a:pPr>
              <a:lnSpc>
                <a:spcPct val="115000"/>
              </a:lnSpc>
            </a:pPr>
            <a:r>
              <a:rPr lang="en-US" dirty="0">
                <a:solidFill>
                  <a:schemeClr val="tx1"/>
                </a:solidFill>
              </a:rPr>
              <a:t>00    Mem(1)</a:t>
            </a:r>
          </a:p>
          <a:p>
            <a:pPr>
              <a:lnSpc>
                <a:spcPct val="115000"/>
              </a:lnSpc>
            </a:pPr>
            <a:r>
              <a:rPr lang="en-US" dirty="0">
                <a:solidFill>
                  <a:schemeClr val="tx1"/>
                </a:solidFill>
              </a:rPr>
              <a:t>00    Mem(2)</a:t>
            </a:r>
          </a:p>
        </p:txBody>
      </p:sp>
      <p:sp>
        <p:nvSpPr>
          <p:cNvPr id="1596512" name="Text Box 96"/>
          <p:cNvSpPr txBox="1">
            <a:spLocks noChangeArrowheads="1"/>
          </p:cNvSpPr>
          <p:nvPr/>
        </p:nvSpPr>
        <p:spPr bwMode="auto">
          <a:xfrm>
            <a:off x="1584325" y="2252125"/>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596513" name="Text Box 97"/>
          <p:cNvSpPr txBox="1">
            <a:spLocks noChangeArrowheads="1"/>
          </p:cNvSpPr>
          <p:nvPr/>
        </p:nvSpPr>
        <p:spPr bwMode="auto">
          <a:xfrm>
            <a:off x="3489325" y="2252125"/>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596514" name="Text Box 98"/>
          <p:cNvSpPr txBox="1">
            <a:spLocks noChangeArrowheads="1"/>
          </p:cNvSpPr>
          <p:nvPr/>
        </p:nvSpPr>
        <p:spPr bwMode="auto">
          <a:xfrm>
            <a:off x="5546725" y="2252125"/>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596515" name="Text Box 99"/>
          <p:cNvSpPr txBox="1">
            <a:spLocks noChangeArrowheads="1"/>
          </p:cNvSpPr>
          <p:nvPr/>
        </p:nvSpPr>
        <p:spPr bwMode="auto">
          <a:xfrm>
            <a:off x="7680325" y="2252125"/>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596516" name="Text Box 100"/>
          <p:cNvSpPr txBox="1">
            <a:spLocks noChangeArrowheads="1"/>
          </p:cNvSpPr>
          <p:nvPr/>
        </p:nvSpPr>
        <p:spPr bwMode="auto">
          <a:xfrm>
            <a:off x="1431925" y="4080925"/>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596517" name="Text Box 101"/>
          <p:cNvSpPr txBox="1">
            <a:spLocks noChangeArrowheads="1"/>
          </p:cNvSpPr>
          <p:nvPr/>
        </p:nvSpPr>
        <p:spPr bwMode="auto">
          <a:xfrm>
            <a:off x="7680325" y="4080925"/>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596518" name="Text Box 102"/>
          <p:cNvSpPr txBox="1">
            <a:spLocks noChangeArrowheads="1"/>
          </p:cNvSpPr>
          <p:nvPr/>
        </p:nvSpPr>
        <p:spPr bwMode="auto">
          <a:xfrm>
            <a:off x="3489325" y="4080925"/>
            <a:ext cx="519694" cy="461665"/>
          </a:xfrm>
          <a:prstGeom prst="rect">
            <a:avLst/>
          </a:prstGeom>
          <a:noFill/>
          <a:ln w="12700">
            <a:noFill/>
            <a:miter lim="800000"/>
            <a:headEnd/>
            <a:tailEnd/>
          </a:ln>
          <a:effectLst/>
        </p:spPr>
        <p:txBody>
          <a:bodyPr wrap="none">
            <a:spAutoFit/>
          </a:bodyPr>
          <a:lstStyle/>
          <a:p>
            <a:r>
              <a:rPr lang="en-US" sz="2400" dirty="0">
                <a:solidFill>
                  <a:srgbClr val="FF0000"/>
                </a:solidFill>
              </a:rPr>
              <a:t>hit</a:t>
            </a:r>
          </a:p>
        </p:txBody>
      </p:sp>
      <p:sp>
        <p:nvSpPr>
          <p:cNvPr id="1596519" name="Text Box 103"/>
          <p:cNvSpPr txBox="1">
            <a:spLocks noChangeArrowheads="1"/>
          </p:cNvSpPr>
          <p:nvPr/>
        </p:nvSpPr>
        <p:spPr bwMode="auto">
          <a:xfrm>
            <a:off x="5699125" y="4080925"/>
            <a:ext cx="519694" cy="461665"/>
          </a:xfrm>
          <a:prstGeom prst="rect">
            <a:avLst/>
          </a:prstGeom>
          <a:noFill/>
          <a:ln w="12700">
            <a:noFill/>
            <a:miter lim="800000"/>
            <a:headEnd/>
            <a:tailEnd/>
          </a:ln>
          <a:effectLst/>
        </p:spPr>
        <p:txBody>
          <a:bodyPr wrap="none">
            <a:spAutoFit/>
          </a:bodyPr>
          <a:lstStyle/>
          <a:p>
            <a:r>
              <a:rPr lang="en-US" sz="2400" dirty="0">
                <a:solidFill>
                  <a:srgbClr val="FF0000"/>
                </a:solidFill>
              </a:rPr>
              <a:t>hit</a:t>
            </a:r>
          </a:p>
        </p:txBody>
      </p:sp>
      <p:sp>
        <p:nvSpPr>
          <p:cNvPr id="1596520" name="Text Box 104"/>
          <p:cNvSpPr txBox="1">
            <a:spLocks noChangeArrowheads="1"/>
          </p:cNvSpPr>
          <p:nvPr/>
        </p:nvSpPr>
        <p:spPr bwMode="auto">
          <a:xfrm>
            <a:off x="822325" y="4461925"/>
            <a:ext cx="1479550" cy="1355725"/>
          </a:xfrm>
          <a:prstGeom prst="rect">
            <a:avLst/>
          </a:prstGeom>
          <a:noFill/>
          <a:ln w="12700">
            <a:noFill/>
            <a:miter lim="800000"/>
            <a:headEnd/>
            <a:tailEnd/>
          </a:ln>
          <a:effectLst/>
        </p:spPr>
        <p:txBody>
          <a:bodyPr wrap="none">
            <a:spAutoFit/>
          </a:bodyPr>
          <a:lstStyle/>
          <a:p>
            <a:pPr>
              <a:lnSpc>
                <a:spcPct val="115000"/>
              </a:lnSpc>
            </a:pPr>
            <a:r>
              <a:rPr lang="en-US">
                <a:solidFill>
                  <a:schemeClr val="tx1"/>
                </a:solidFill>
              </a:rPr>
              <a:t>00    Mem(0)</a:t>
            </a:r>
          </a:p>
          <a:p>
            <a:pPr>
              <a:lnSpc>
                <a:spcPct val="115000"/>
              </a:lnSpc>
            </a:pPr>
            <a:r>
              <a:rPr lang="en-US">
                <a:solidFill>
                  <a:schemeClr val="tx1"/>
                </a:solidFill>
              </a:rPr>
              <a:t>00    Mem(1)</a:t>
            </a:r>
          </a:p>
          <a:p>
            <a:pPr>
              <a:lnSpc>
                <a:spcPct val="115000"/>
              </a:lnSpc>
            </a:pPr>
            <a:r>
              <a:rPr lang="en-US">
                <a:solidFill>
                  <a:schemeClr val="tx1"/>
                </a:solidFill>
              </a:rPr>
              <a:t>00    Mem(2)</a:t>
            </a:r>
          </a:p>
          <a:p>
            <a:pPr>
              <a:lnSpc>
                <a:spcPct val="115000"/>
              </a:lnSpc>
            </a:pPr>
            <a:r>
              <a:rPr lang="en-US">
                <a:solidFill>
                  <a:schemeClr val="tx1"/>
                </a:solidFill>
              </a:rPr>
              <a:t>00    Mem(3)</a:t>
            </a:r>
          </a:p>
        </p:txBody>
      </p:sp>
      <p:sp>
        <p:nvSpPr>
          <p:cNvPr id="1596521" name="Text Box 105"/>
          <p:cNvSpPr txBox="1">
            <a:spLocks noChangeArrowheads="1"/>
          </p:cNvSpPr>
          <p:nvPr/>
        </p:nvSpPr>
        <p:spPr bwMode="auto">
          <a:xfrm>
            <a:off x="2879725" y="4461925"/>
            <a:ext cx="1479550" cy="1355725"/>
          </a:xfrm>
          <a:prstGeom prst="rect">
            <a:avLst/>
          </a:prstGeom>
          <a:noFill/>
          <a:ln w="12700">
            <a:noFill/>
            <a:miter lim="800000"/>
            <a:headEnd/>
            <a:tailEnd/>
          </a:ln>
          <a:effectLst/>
        </p:spPr>
        <p:txBody>
          <a:bodyPr wrap="none">
            <a:spAutoFit/>
          </a:bodyPr>
          <a:lstStyle/>
          <a:p>
            <a:pPr>
              <a:lnSpc>
                <a:spcPct val="115000"/>
              </a:lnSpc>
            </a:pPr>
            <a:r>
              <a:rPr lang="en-US">
                <a:solidFill>
                  <a:schemeClr val="tx1"/>
                </a:solidFill>
              </a:rPr>
              <a:t>01    Mem(4)</a:t>
            </a:r>
          </a:p>
          <a:p>
            <a:pPr>
              <a:lnSpc>
                <a:spcPct val="115000"/>
              </a:lnSpc>
            </a:pPr>
            <a:r>
              <a:rPr lang="en-US">
                <a:solidFill>
                  <a:schemeClr val="tx1"/>
                </a:solidFill>
              </a:rPr>
              <a:t>00    Mem(1)</a:t>
            </a:r>
          </a:p>
          <a:p>
            <a:pPr>
              <a:lnSpc>
                <a:spcPct val="115000"/>
              </a:lnSpc>
            </a:pPr>
            <a:r>
              <a:rPr lang="en-US">
                <a:solidFill>
                  <a:schemeClr val="tx1"/>
                </a:solidFill>
              </a:rPr>
              <a:t>00    Mem(2)</a:t>
            </a:r>
          </a:p>
          <a:p>
            <a:pPr>
              <a:lnSpc>
                <a:spcPct val="115000"/>
              </a:lnSpc>
            </a:pPr>
            <a:r>
              <a:rPr lang="en-US">
                <a:solidFill>
                  <a:schemeClr val="tx1"/>
                </a:solidFill>
              </a:rPr>
              <a:t>00    Mem(3)</a:t>
            </a:r>
          </a:p>
        </p:txBody>
      </p:sp>
      <p:sp>
        <p:nvSpPr>
          <p:cNvPr id="1596522" name="Text Box 106"/>
          <p:cNvSpPr txBox="1">
            <a:spLocks noChangeArrowheads="1"/>
          </p:cNvSpPr>
          <p:nvPr/>
        </p:nvSpPr>
        <p:spPr bwMode="auto">
          <a:xfrm>
            <a:off x="4860925" y="4461925"/>
            <a:ext cx="1479550" cy="1355725"/>
          </a:xfrm>
          <a:prstGeom prst="rect">
            <a:avLst/>
          </a:prstGeom>
          <a:noFill/>
          <a:ln w="12700">
            <a:noFill/>
            <a:miter lim="800000"/>
            <a:headEnd/>
            <a:tailEnd/>
          </a:ln>
          <a:effectLst/>
        </p:spPr>
        <p:txBody>
          <a:bodyPr wrap="none">
            <a:spAutoFit/>
          </a:bodyPr>
          <a:lstStyle/>
          <a:p>
            <a:pPr>
              <a:lnSpc>
                <a:spcPct val="115000"/>
              </a:lnSpc>
            </a:pPr>
            <a:r>
              <a:rPr lang="en-US">
                <a:solidFill>
                  <a:schemeClr val="tx1"/>
                </a:solidFill>
              </a:rPr>
              <a:t>01    Mem(4)</a:t>
            </a:r>
          </a:p>
          <a:p>
            <a:pPr>
              <a:lnSpc>
                <a:spcPct val="115000"/>
              </a:lnSpc>
            </a:pPr>
            <a:r>
              <a:rPr lang="en-US">
                <a:solidFill>
                  <a:schemeClr val="tx1"/>
                </a:solidFill>
              </a:rPr>
              <a:t>00    Mem(1)</a:t>
            </a:r>
          </a:p>
          <a:p>
            <a:pPr>
              <a:lnSpc>
                <a:spcPct val="115000"/>
              </a:lnSpc>
            </a:pPr>
            <a:r>
              <a:rPr lang="en-US">
                <a:solidFill>
                  <a:schemeClr val="tx1"/>
                </a:solidFill>
              </a:rPr>
              <a:t>00    Mem(2)</a:t>
            </a:r>
          </a:p>
          <a:p>
            <a:pPr>
              <a:lnSpc>
                <a:spcPct val="115000"/>
              </a:lnSpc>
            </a:pPr>
            <a:r>
              <a:rPr lang="en-US">
                <a:solidFill>
                  <a:schemeClr val="tx1"/>
                </a:solidFill>
              </a:rPr>
              <a:t>00    Mem(3)</a:t>
            </a:r>
          </a:p>
        </p:txBody>
      </p:sp>
      <p:sp>
        <p:nvSpPr>
          <p:cNvPr id="1596523" name="Text Box 107"/>
          <p:cNvSpPr txBox="1">
            <a:spLocks noChangeArrowheads="1"/>
          </p:cNvSpPr>
          <p:nvPr/>
        </p:nvSpPr>
        <p:spPr bwMode="auto">
          <a:xfrm>
            <a:off x="6918325" y="4461925"/>
            <a:ext cx="1479550" cy="1355725"/>
          </a:xfrm>
          <a:prstGeom prst="rect">
            <a:avLst/>
          </a:prstGeom>
          <a:noFill/>
          <a:ln w="12700">
            <a:noFill/>
            <a:miter lim="800000"/>
            <a:headEnd/>
            <a:tailEnd/>
          </a:ln>
          <a:effectLst/>
        </p:spPr>
        <p:txBody>
          <a:bodyPr wrap="none">
            <a:spAutoFit/>
          </a:bodyPr>
          <a:lstStyle/>
          <a:p>
            <a:pPr>
              <a:lnSpc>
                <a:spcPct val="115000"/>
              </a:lnSpc>
            </a:pPr>
            <a:r>
              <a:rPr lang="en-US">
                <a:solidFill>
                  <a:schemeClr val="tx1"/>
                </a:solidFill>
              </a:rPr>
              <a:t>01    Mem(4)</a:t>
            </a:r>
          </a:p>
          <a:p>
            <a:pPr>
              <a:lnSpc>
                <a:spcPct val="115000"/>
              </a:lnSpc>
            </a:pPr>
            <a:r>
              <a:rPr lang="en-US">
                <a:solidFill>
                  <a:schemeClr val="tx1"/>
                </a:solidFill>
              </a:rPr>
              <a:t>00    Mem(1)</a:t>
            </a:r>
          </a:p>
          <a:p>
            <a:pPr>
              <a:lnSpc>
                <a:spcPct val="115000"/>
              </a:lnSpc>
            </a:pPr>
            <a:r>
              <a:rPr lang="en-US">
                <a:solidFill>
                  <a:schemeClr val="tx1"/>
                </a:solidFill>
              </a:rPr>
              <a:t>00    Mem(2)</a:t>
            </a:r>
          </a:p>
          <a:p>
            <a:pPr>
              <a:lnSpc>
                <a:spcPct val="115000"/>
              </a:lnSpc>
            </a:pPr>
            <a:r>
              <a:rPr lang="en-US">
                <a:solidFill>
                  <a:schemeClr val="tx1"/>
                </a:solidFill>
              </a:rPr>
              <a:t>00    Mem(3)</a:t>
            </a:r>
          </a:p>
        </p:txBody>
      </p:sp>
      <p:grpSp>
        <p:nvGrpSpPr>
          <p:cNvPr id="18" name="Group 108"/>
          <p:cNvGrpSpPr>
            <a:grpSpLocks/>
          </p:cNvGrpSpPr>
          <p:nvPr/>
        </p:nvGrpSpPr>
        <p:grpSpPr bwMode="auto">
          <a:xfrm>
            <a:off x="441325" y="4309537"/>
            <a:ext cx="1835150" cy="500064"/>
            <a:chOff x="278" y="2567"/>
            <a:chExt cx="1156" cy="315"/>
          </a:xfrm>
        </p:grpSpPr>
        <p:sp>
          <p:nvSpPr>
            <p:cNvPr id="1596525" name="Line 109"/>
            <p:cNvSpPr>
              <a:spLocks noChangeShapeType="1"/>
            </p:cNvSpPr>
            <p:nvPr/>
          </p:nvSpPr>
          <p:spPr bwMode="auto">
            <a:xfrm>
              <a:off x="518" y="2711"/>
              <a:ext cx="240" cy="144"/>
            </a:xfrm>
            <a:prstGeom prst="line">
              <a:avLst/>
            </a:prstGeom>
            <a:noFill/>
            <a:ln w="28575">
              <a:solidFill>
                <a:schemeClr val="accent1"/>
              </a:solidFill>
              <a:round/>
              <a:headEnd/>
              <a:tailEnd/>
            </a:ln>
            <a:effectLst/>
          </p:spPr>
          <p:txBody>
            <a:bodyPr/>
            <a:lstStyle/>
            <a:p>
              <a:endParaRPr lang="en-US"/>
            </a:p>
          </p:txBody>
        </p:sp>
        <p:sp>
          <p:nvSpPr>
            <p:cNvPr id="1596526" name="Line 110"/>
            <p:cNvSpPr>
              <a:spLocks noChangeShapeType="1"/>
            </p:cNvSpPr>
            <p:nvPr/>
          </p:nvSpPr>
          <p:spPr bwMode="auto">
            <a:xfrm>
              <a:off x="1190" y="2738"/>
              <a:ext cx="240" cy="144"/>
            </a:xfrm>
            <a:prstGeom prst="line">
              <a:avLst/>
            </a:prstGeom>
            <a:noFill/>
            <a:ln w="28575">
              <a:solidFill>
                <a:schemeClr val="accent1"/>
              </a:solidFill>
              <a:round/>
              <a:headEnd/>
              <a:tailEnd/>
            </a:ln>
            <a:effectLst/>
          </p:spPr>
          <p:txBody>
            <a:bodyPr/>
            <a:lstStyle/>
            <a:p>
              <a:endParaRPr lang="en-US"/>
            </a:p>
          </p:txBody>
        </p:sp>
        <p:sp>
          <p:nvSpPr>
            <p:cNvPr id="1596527" name="Text Box 111"/>
            <p:cNvSpPr txBox="1">
              <a:spLocks noChangeArrowheads="1"/>
            </p:cNvSpPr>
            <p:nvPr/>
          </p:nvSpPr>
          <p:spPr bwMode="auto">
            <a:xfrm>
              <a:off x="278" y="2567"/>
              <a:ext cx="276" cy="231"/>
            </a:xfrm>
            <a:prstGeom prst="rect">
              <a:avLst/>
            </a:prstGeom>
            <a:noFill/>
            <a:ln w="12700">
              <a:noFill/>
              <a:miter lim="800000"/>
              <a:headEnd/>
              <a:tailEnd/>
            </a:ln>
            <a:effectLst/>
          </p:spPr>
          <p:txBody>
            <a:bodyPr wrap="none">
              <a:spAutoFit/>
            </a:bodyPr>
            <a:lstStyle/>
            <a:p>
              <a:r>
                <a:rPr lang="en-US"/>
                <a:t>01</a:t>
              </a:r>
            </a:p>
          </p:txBody>
        </p:sp>
        <p:sp>
          <p:nvSpPr>
            <p:cNvPr id="1596528" name="Text Box 112"/>
            <p:cNvSpPr txBox="1">
              <a:spLocks noChangeArrowheads="1"/>
            </p:cNvSpPr>
            <p:nvPr/>
          </p:nvSpPr>
          <p:spPr bwMode="auto">
            <a:xfrm>
              <a:off x="1238" y="2567"/>
              <a:ext cx="196" cy="231"/>
            </a:xfrm>
            <a:prstGeom prst="rect">
              <a:avLst/>
            </a:prstGeom>
            <a:noFill/>
            <a:ln w="12700">
              <a:noFill/>
              <a:miter lim="800000"/>
              <a:headEnd/>
              <a:tailEnd/>
            </a:ln>
            <a:effectLst/>
          </p:spPr>
          <p:txBody>
            <a:bodyPr wrap="none">
              <a:spAutoFit/>
            </a:bodyPr>
            <a:lstStyle/>
            <a:p>
              <a:r>
                <a:rPr lang="en-US"/>
                <a:t>4</a:t>
              </a:r>
            </a:p>
          </p:txBody>
        </p:sp>
      </p:grpSp>
      <p:grpSp>
        <p:nvGrpSpPr>
          <p:cNvPr id="19" name="Group 113"/>
          <p:cNvGrpSpPr>
            <a:grpSpLocks/>
          </p:cNvGrpSpPr>
          <p:nvPr/>
        </p:nvGrpSpPr>
        <p:grpSpPr bwMode="auto">
          <a:xfrm>
            <a:off x="6477000" y="5506500"/>
            <a:ext cx="2266950" cy="442913"/>
            <a:chOff x="4118" y="3095"/>
            <a:chExt cx="1428" cy="279"/>
          </a:xfrm>
        </p:grpSpPr>
        <p:sp>
          <p:nvSpPr>
            <p:cNvPr id="1596530" name="Line 114"/>
            <p:cNvSpPr>
              <a:spLocks noChangeShapeType="1"/>
            </p:cNvSpPr>
            <p:nvPr/>
          </p:nvSpPr>
          <p:spPr bwMode="auto">
            <a:xfrm>
              <a:off x="4422" y="3095"/>
              <a:ext cx="240" cy="144"/>
            </a:xfrm>
            <a:prstGeom prst="line">
              <a:avLst/>
            </a:prstGeom>
            <a:noFill/>
            <a:ln w="28575">
              <a:solidFill>
                <a:schemeClr val="accent1"/>
              </a:solidFill>
              <a:round/>
              <a:headEnd/>
              <a:tailEnd/>
            </a:ln>
            <a:effectLst/>
          </p:spPr>
          <p:txBody>
            <a:bodyPr/>
            <a:lstStyle/>
            <a:p>
              <a:endParaRPr lang="en-US"/>
            </a:p>
          </p:txBody>
        </p:sp>
        <p:sp>
          <p:nvSpPr>
            <p:cNvPr id="1596531" name="Line 115"/>
            <p:cNvSpPr>
              <a:spLocks noChangeShapeType="1"/>
            </p:cNvSpPr>
            <p:nvPr/>
          </p:nvSpPr>
          <p:spPr bwMode="auto">
            <a:xfrm>
              <a:off x="5030" y="3122"/>
              <a:ext cx="240" cy="144"/>
            </a:xfrm>
            <a:prstGeom prst="line">
              <a:avLst/>
            </a:prstGeom>
            <a:noFill/>
            <a:ln w="28575">
              <a:solidFill>
                <a:schemeClr val="accent1"/>
              </a:solidFill>
              <a:round/>
              <a:headEnd/>
              <a:tailEnd/>
            </a:ln>
            <a:effectLst/>
          </p:spPr>
          <p:txBody>
            <a:bodyPr/>
            <a:lstStyle/>
            <a:p>
              <a:endParaRPr lang="en-US"/>
            </a:p>
          </p:txBody>
        </p:sp>
        <p:sp>
          <p:nvSpPr>
            <p:cNvPr id="1596532" name="Text Box 116"/>
            <p:cNvSpPr txBox="1">
              <a:spLocks noChangeArrowheads="1"/>
            </p:cNvSpPr>
            <p:nvPr/>
          </p:nvSpPr>
          <p:spPr bwMode="auto">
            <a:xfrm>
              <a:off x="4118" y="3095"/>
              <a:ext cx="276" cy="231"/>
            </a:xfrm>
            <a:prstGeom prst="rect">
              <a:avLst/>
            </a:prstGeom>
            <a:noFill/>
            <a:ln w="12700">
              <a:noFill/>
              <a:miter lim="800000"/>
              <a:headEnd/>
              <a:tailEnd/>
            </a:ln>
            <a:effectLst/>
          </p:spPr>
          <p:txBody>
            <a:bodyPr wrap="none">
              <a:spAutoFit/>
            </a:bodyPr>
            <a:lstStyle/>
            <a:p>
              <a:r>
                <a:rPr lang="en-US"/>
                <a:t>11</a:t>
              </a:r>
            </a:p>
          </p:txBody>
        </p:sp>
        <p:sp>
          <p:nvSpPr>
            <p:cNvPr id="1596533" name="Text Box 117"/>
            <p:cNvSpPr txBox="1">
              <a:spLocks noChangeArrowheads="1"/>
            </p:cNvSpPr>
            <p:nvPr/>
          </p:nvSpPr>
          <p:spPr bwMode="auto">
            <a:xfrm>
              <a:off x="5270" y="3143"/>
              <a:ext cx="276" cy="231"/>
            </a:xfrm>
            <a:prstGeom prst="rect">
              <a:avLst/>
            </a:prstGeom>
            <a:noFill/>
            <a:ln w="12700">
              <a:noFill/>
              <a:miter lim="800000"/>
              <a:headEnd/>
              <a:tailEnd/>
            </a:ln>
            <a:effectLst/>
          </p:spPr>
          <p:txBody>
            <a:bodyPr wrap="none">
              <a:spAutoFit/>
            </a:bodyPr>
            <a:lstStyle/>
            <a:p>
              <a:r>
                <a:rPr lang="en-US"/>
                <a:t>15</a:t>
              </a:r>
            </a:p>
          </p:txBody>
        </p:sp>
      </p:grpSp>
      <p:sp>
        <p:nvSpPr>
          <p:cNvPr id="1596535" name="Text Box 119"/>
          <p:cNvSpPr txBox="1">
            <a:spLocks noChangeArrowheads="1"/>
          </p:cNvSpPr>
          <p:nvPr/>
        </p:nvSpPr>
        <p:spPr bwMode="auto">
          <a:xfrm>
            <a:off x="2794002" y="2926811"/>
            <a:ext cx="1479550" cy="407987"/>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Mem(1)</a:t>
            </a:r>
          </a:p>
        </p:txBody>
      </p:sp>
      <p:sp>
        <p:nvSpPr>
          <p:cNvPr id="1596536" name="Text Box 120"/>
          <p:cNvSpPr txBox="1">
            <a:spLocks noChangeArrowheads="1"/>
          </p:cNvSpPr>
          <p:nvPr/>
        </p:nvSpPr>
        <p:spPr bwMode="auto">
          <a:xfrm>
            <a:off x="4860925" y="3246958"/>
            <a:ext cx="1479550" cy="407988"/>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Mem(2)</a:t>
            </a:r>
          </a:p>
        </p:txBody>
      </p:sp>
      <p:sp>
        <p:nvSpPr>
          <p:cNvPr id="1596537" name="Text Box 121"/>
          <p:cNvSpPr txBox="1">
            <a:spLocks noChangeArrowheads="1"/>
          </p:cNvSpPr>
          <p:nvPr/>
        </p:nvSpPr>
        <p:spPr bwMode="auto">
          <a:xfrm>
            <a:off x="6918325" y="3553345"/>
            <a:ext cx="1479550" cy="407987"/>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Mem(3)</a:t>
            </a:r>
          </a:p>
        </p:txBody>
      </p:sp>
      <p:sp>
        <p:nvSpPr>
          <p:cNvPr id="1596538" name="Text Box 122"/>
          <p:cNvSpPr txBox="1">
            <a:spLocks noChangeArrowheads="1"/>
          </p:cNvSpPr>
          <p:nvPr/>
        </p:nvSpPr>
        <p:spPr bwMode="auto">
          <a:xfrm>
            <a:off x="457200" y="1600200"/>
            <a:ext cx="3429000" cy="584775"/>
          </a:xfrm>
          <a:prstGeom prst="rect">
            <a:avLst/>
          </a:prstGeom>
          <a:noFill/>
          <a:ln w="12700">
            <a:noFill/>
            <a:miter lim="800000"/>
            <a:headEnd/>
            <a:tailEnd/>
          </a:ln>
          <a:effectLst/>
        </p:spPr>
        <p:txBody>
          <a:bodyPr>
            <a:spAutoFit/>
          </a:bodyPr>
          <a:lstStyle/>
          <a:p>
            <a:r>
              <a:rPr lang="en-US" sz="1600" dirty="0">
                <a:solidFill>
                  <a:schemeClr val="tx1"/>
                </a:solidFill>
              </a:rPr>
              <a:t>Start with an empty cache - all </a:t>
            </a:r>
            <a:r>
              <a:rPr lang="en-US" sz="1600" dirty="0" smtClean="0">
                <a:solidFill>
                  <a:schemeClr val="tx1"/>
                </a:solidFill>
              </a:rPr>
              <a:t>blocks   </a:t>
            </a:r>
            <a:r>
              <a:rPr lang="en-US" sz="1600" dirty="0">
                <a:solidFill>
                  <a:schemeClr val="tx1"/>
                </a:solidFill>
              </a:rPr>
              <a:t>initially marked as not valid</a:t>
            </a:r>
          </a:p>
        </p:txBody>
      </p:sp>
      <p:sp>
        <p:nvSpPr>
          <p:cNvPr id="1596540" name="Rectangle 124"/>
          <p:cNvSpPr>
            <a:spLocks noChangeArrowheads="1"/>
          </p:cNvSpPr>
          <p:nvPr/>
        </p:nvSpPr>
        <p:spPr bwMode="auto">
          <a:xfrm>
            <a:off x="457200" y="5852160"/>
            <a:ext cx="8153400" cy="482183"/>
          </a:xfrm>
          <a:prstGeom prst="rect">
            <a:avLst/>
          </a:prstGeom>
          <a:noFill/>
          <a:ln w="12700">
            <a:noFill/>
            <a:miter lim="800000"/>
            <a:headEnd/>
            <a:tailEnd/>
          </a:ln>
          <a:effectLst/>
        </p:spPr>
        <p:txBody>
          <a:bodyPr lIns="63500" tIns="25400" rIns="63500" bIns="25400">
            <a:spAutoFit/>
          </a:bodyPr>
          <a:lstStyle/>
          <a:p>
            <a:pPr marL="741363" lvl="1" indent="-246063">
              <a:spcBef>
                <a:spcPct val="30000"/>
              </a:spcBef>
              <a:buSzPct val="75000"/>
              <a:buFont typeface="Arial"/>
              <a:buChar char="•"/>
            </a:pPr>
            <a:r>
              <a:rPr lang="en-US" sz="2800" dirty="0">
                <a:solidFill>
                  <a:srgbClr val="000000"/>
                </a:solidFill>
              </a:rPr>
              <a:t>8 requests, 6 </a:t>
            </a:r>
            <a:r>
              <a:rPr lang="en-US" sz="2800" dirty="0" smtClean="0">
                <a:solidFill>
                  <a:srgbClr val="000000"/>
                </a:solidFill>
              </a:rPr>
              <a:t>misses  (HR = 0.25,	MR = 0.75)</a:t>
            </a:r>
            <a:endParaRPr lang="en-US" sz="2800" dirty="0">
              <a:solidFill>
                <a:srgbClr val="000000"/>
              </a:solidFill>
            </a:endParaRPr>
          </a:p>
        </p:txBody>
      </p:sp>
      <p:sp>
        <p:nvSpPr>
          <p:cNvPr id="127" name="TextBox 126"/>
          <p:cNvSpPr txBox="1"/>
          <p:nvPr/>
        </p:nvSpPr>
        <p:spPr>
          <a:xfrm>
            <a:off x="746437" y="3917994"/>
            <a:ext cx="649374" cy="369332"/>
          </a:xfrm>
          <a:prstGeom prst="rect">
            <a:avLst/>
          </a:prstGeom>
          <a:noFill/>
        </p:spPr>
        <p:txBody>
          <a:bodyPr wrap="none" rtlCol="0">
            <a:spAutoFit/>
          </a:bodyPr>
          <a:lstStyle/>
          <a:p>
            <a:r>
              <a:rPr lang="en-US" dirty="0" smtClean="0"/>
              <a:t>Time</a:t>
            </a:r>
            <a:endParaRPr lang="en-US" dirty="0"/>
          </a:p>
        </p:txBody>
      </p:sp>
      <p:cxnSp>
        <p:nvCxnSpPr>
          <p:cNvPr id="128" name="Straight Arrow Connector 127"/>
          <p:cNvCxnSpPr>
            <a:stCxn id="127" idx="3"/>
          </p:cNvCxnSpPr>
          <p:nvPr/>
        </p:nvCxnSpPr>
        <p:spPr>
          <a:xfrm flipV="1">
            <a:off x="1395811" y="4075438"/>
            <a:ext cx="2425738" cy="272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9" name="TextBox 128"/>
          <p:cNvSpPr txBox="1"/>
          <p:nvPr/>
        </p:nvSpPr>
        <p:spPr>
          <a:xfrm>
            <a:off x="3760869" y="1835972"/>
            <a:ext cx="4405373" cy="369332"/>
          </a:xfrm>
          <a:prstGeom prst="rect">
            <a:avLst/>
          </a:prstGeom>
          <a:noFill/>
        </p:spPr>
        <p:txBody>
          <a:bodyPr wrap="none" rtlCol="0">
            <a:spAutoFit/>
          </a:bodyPr>
          <a:lstStyle/>
          <a:p>
            <a:r>
              <a:rPr lang="en-US" dirty="0" smtClean="0"/>
              <a:t>0000 0001  0010 0011 0100 0011 0100  1111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127"/>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2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5965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59650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965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5965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5965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9650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5965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5965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965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15965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159653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965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159651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499"/>
                                          </p:stCondLst>
                                        </p:cTn>
                                        <p:tgtEl>
                                          <p:spTgt spid="1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5965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499"/>
                                          </p:stCondLst>
                                        </p:cTn>
                                        <p:tgtEl>
                                          <p:spTgt spid="159651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5965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499"/>
                                          </p:stCondLst>
                                        </p:cTn>
                                        <p:tgtEl>
                                          <p:spTgt spid="159651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5965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499"/>
                                          </p:stCondLst>
                                        </p:cTn>
                                        <p:tgtEl>
                                          <p:spTgt spid="159651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499"/>
                                          </p:stCondLst>
                                        </p:cTn>
                                        <p:tgtEl>
                                          <p:spTgt spid="1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596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6508" grpId="0" autoUpdateAnimBg="0"/>
      <p:bldP spid="1596509" grpId="0"/>
      <p:bldP spid="1596510" grpId="0"/>
      <p:bldP spid="1596511" grpId="0"/>
      <p:bldP spid="1596512" grpId="0" autoUpdateAnimBg="0"/>
      <p:bldP spid="1596513" grpId="0" autoUpdateAnimBg="0"/>
      <p:bldP spid="1596514" grpId="0" autoUpdateAnimBg="0"/>
      <p:bldP spid="1596515" grpId="0" autoUpdateAnimBg="0"/>
      <p:bldP spid="1596516" grpId="0" autoUpdateAnimBg="0"/>
      <p:bldP spid="1596517" grpId="0" autoUpdateAnimBg="0"/>
      <p:bldP spid="1596518" grpId="0" autoUpdateAnimBg="0"/>
      <p:bldP spid="1596519" grpId="0" autoUpdateAnimBg="0"/>
      <p:bldP spid="1596520" grpId="0"/>
      <p:bldP spid="1596521" grpId="0"/>
      <p:bldP spid="1596522" grpId="0"/>
      <p:bldP spid="1596523" grpId="0"/>
      <p:bldP spid="1596535" grpId="0" autoUpdateAnimBg="0"/>
      <p:bldP spid="1596536" grpId="0" autoUpdateAnimBg="0"/>
      <p:bldP spid="1596537" grpId="0" autoUpdateAnimBg="0"/>
      <p:bldP spid="1596540" grpId="0"/>
      <p:bldP spid="12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6898" name="Rectangle 2"/>
          <p:cNvSpPr>
            <a:spLocks noGrp="1" noChangeArrowheads="1"/>
          </p:cNvSpPr>
          <p:nvPr>
            <p:ph type="title"/>
          </p:nvPr>
        </p:nvSpPr>
        <p:spPr/>
        <p:txBody>
          <a:bodyPr>
            <a:normAutofit fontScale="90000"/>
          </a:bodyPr>
          <a:lstStyle/>
          <a:p>
            <a:r>
              <a:rPr lang="en-US" dirty="0">
                <a:solidFill>
                  <a:schemeClr val="accent1"/>
                </a:solidFill>
              </a:rPr>
              <a:t>Taking Advantage of Spatial Locality </a:t>
            </a:r>
          </a:p>
        </p:txBody>
      </p:sp>
      <p:sp>
        <p:nvSpPr>
          <p:cNvPr id="1616907" name="Rectangle 11"/>
          <p:cNvSpPr>
            <a:spLocks noGrp="1" noChangeArrowheads="1"/>
          </p:cNvSpPr>
          <p:nvPr>
            <p:ph idx="1"/>
          </p:nvPr>
        </p:nvSpPr>
        <p:spPr>
          <a:xfrm>
            <a:off x="457200" y="1188720"/>
            <a:ext cx="7848600" cy="812800"/>
          </a:xfrm>
          <a:noFill/>
          <a:ln/>
        </p:spPr>
        <p:txBody>
          <a:bodyPr>
            <a:normAutofit fontScale="85000" lnSpcReduction="20000"/>
          </a:bodyPr>
          <a:lstStyle/>
          <a:p>
            <a:r>
              <a:rPr lang="en-US" dirty="0"/>
              <a:t>Let cache block hold more than one </a:t>
            </a:r>
            <a:r>
              <a:rPr lang="en-US" dirty="0" smtClean="0"/>
              <a:t>byte</a:t>
            </a:r>
            <a:endParaRPr lang="en-US" dirty="0"/>
          </a:p>
          <a:p>
            <a:pPr lvl="1" algn="ctr">
              <a:buFont typeface="Monotype Sorts" pitchFamily="2" charset="2"/>
              <a:buNone/>
            </a:pPr>
            <a:r>
              <a:rPr lang="en-US" dirty="0"/>
              <a:t>                   </a:t>
            </a:r>
            <a:r>
              <a:rPr lang="en-US" dirty="0" smtClean="0"/>
              <a:t>                    0     1      2     3      </a:t>
            </a:r>
            <a:r>
              <a:rPr lang="en-US" dirty="0"/>
              <a:t>4 </a:t>
            </a:r>
            <a:r>
              <a:rPr lang="en-US" dirty="0" smtClean="0"/>
              <a:t>    </a:t>
            </a:r>
            <a:r>
              <a:rPr lang="en-US" dirty="0"/>
              <a:t>3 </a:t>
            </a:r>
            <a:r>
              <a:rPr lang="en-US" dirty="0" smtClean="0"/>
              <a:t>    </a:t>
            </a:r>
            <a:r>
              <a:rPr lang="en-US" dirty="0"/>
              <a:t>4 </a:t>
            </a:r>
            <a:r>
              <a:rPr lang="en-US" dirty="0" smtClean="0"/>
              <a:t>    </a:t>
            </a:r>
            <a:r>
              <a:rPr lang="en-US" dirty="0"/>
              <a:t>15</a:t>
            </a:r>
          </a:p>
        </p:txBody>
      </p:sp>
      <p:sp>
        <p:nvSpPr>
          <p:cNvPr id="106" name="Date Placeholder 105"/>
          <p:cNvSpPr>
            <a:spLocks noGrp="1"/>
          </p:cNvSpPr>
          <p:nvPr>
            <p:ph type="dt" sz="half" idx="10"/>
          </p:nvPr>
        </p:nvSpPr>
        <p:spPr/>
        <p:txBody>
          <a:bodyPr/>
          <a:lstStyle/>
          <a:p>
            <a:r>
              <a:rPr lang="en-US" smtClean="0"/>
              <a:t>7/05/2012</a:t>
            </a:r>
            <a:endParaRPr lang="en-US"/>
          </a:p>
        </p:txBody>
      </p:sp>
      <p:sp>
        <p:nvSpPr>
          <p:cNvPr id="108" name="Footer Placeholder 107"/>
          <p:cNvSpPr>
            <a:spLocks noGrp="1"/>
          </p:cNvSpPr>
          <p:nvPr>
            <p:ph type="ftr" sz="quarter" idx="11"/>
          </p:nvPr>
        </p:nvSpPr>
        <p:spPr/>
        <p:txBody>
          <a:bodyPr/>
          <a:lstStyle/>
          <a:p>
            <a:r>
              <a:rPr lang="en-US" smtClean="0"/>
              <a:t>Summer 2012 -- Lecture #11</a:t>
            </a:r>
            <a:endParaRPr lang="en-US"/>
          </a:p>
        </p:txBody>
      </p:sp>
      <p:sp>
        <p:nvSpPr>
          <p:cNvPr id="107" name="Slide Number Placeholder 106"/>
          <p:cNvSpPr>
            <a:spLocks noGrp="1"/>
          </p:cNvSpPr>
          <p:nvPr>
            <p:ph type="sldNum" sz="quarter" idx="12"/>
          </p:nvPr>
        </p:nvSpPr>
        <p:spPr/>
        <p:txBody>
          <a:bodyPr/>
          <a:lstStyle/>
          <a:p>
            <a:fld id="{3CC63E4C-4642-794D-A2FD-70F6B81535F5}" type="slidenum">
              <a:rPr lang="en-US" smtClean="0"/>
              <a:pPr/>
              <a:t>36</a:t>
            </a:fld>
            <a:endParaRPr lang="en-US"/>
          </a:p>
        </p:txBody>
      </p:sp>
      <p:grpSp>
        <p:nvGrpSpPr>
          <p:cNvPr id="2" name="Group 3"/>
          <p:cNvGrpSpPr>
            <a:grpSpLocks/>
          </p:cNvGrpSpPr>
          <p:nvPr/>
        </p:nvGrpSpPr>
        <p:grpSpPr bwMode="auto">
          <a:xfrm>
            <a:off x="533400" y="2246306"/>
            <a:ext cx="2514600" cy="979488"/>
            <a:chOff x="336" y="1255"/>
            <a:chExt cx="1584" cy="617"/>
          </a:xfrm>
        </p:grpSpPr>
        <p:sp>
          <p:nvSpPr>
            <p:cNvPr id="1616900" name="Rectangle 4"/>
            <p:cNvSpPr>
              <a:spLocks noChangeArrowheads="1"/>
            </p:cNvSpPr>
            <p:nvPr/>
          </p:nvSpPr>
          <p:spPr bwMode="auto">
            <a:xfrm>
              <a:off x="672"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01" name="Line 5"/>
            <p:cNvSpPr>
              <a:spLocks noChangeShapeType="1"/>
            </p:cNvSpPr>
            <p:nvPr/>
          </p:nvSpPr>
          <p:spPr bwMode="auto">
            <a:xfrm>
              <a:off x="672" y="1680"/>
              <a:ext cx="624" cy="0"/>
            </a:xfrm>
            <a:prstGeom prst="line">
              <a:avLst/>
            </a:prstGeom>
            <a:noFill/>
            <a:ln w="12700">
              <a:solidFill>
                <a:schemeClr val="tx1"/>
              </a:solidFill>
              <a:round/>
              <a:headEnd/>
              <a:tailEnd/>
            </a:ln>
            <a:effectLst/>
          </p:spPr>
          <p:txBody>
            <a:bodyPr wrap="none" anchor="ctr"/>
            <a:lstStyle/>
            <a:p>
              <a:endParaRPr lang="en-US"/>
            </a:p>
          </p:txBody>
        </p:sp>
        <p:sp>
          <p:nvSpPr>
            <p:cNvPr id="1616902" name="Rectangle 6"/>
            <p:cNvSpPr>
              <a:spLocks noChangeArrowheads="1"/>
            </p:cNvSpPr>
            <p:nvPr/>
          </p:nvSpPr>
          <p:spPr bwMode="auto">
            <a:xfrm>
              <a:off x="12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03" name="Line 7"/>
            <p:cNvSpPr>
              <a:spLocks noChangeShapeType="1"/>
            </p:cNvSpPr>
            <p:nvPr/>
          </p:nvSpPr>
          <p:spPr bwMode="auto">
            <a:xfrm>
              <a:off x="12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04" name="Text Box 8"/>
            <p:cNvSpPr txBox="1">
              <a:spLocks noChangeArrowheads="1"/>
            </p:cNvSpPr>
            <p:nvPr/>
          </p:nvSpPr>
          <p:spPr bwMode="auto">
            <a:xfrm>
              <a:off x="960" y="1255"/>
              <a:ext cx="214" cy="291"/>
            </a:xfrm>
            <a:prstGeom prst="rect">
              <a:avLst/>
            </a:prstGeom>
            <a:noFill/>
            <a:ln w="12700">
              <a:noFill/>
              <a:miter lim="800000"/>
              <a:headEnd/>
              <a:tailEnd/>
            </a:ln>
            <a:effectLst/>
          </p:spPr>
          <p:txBody>
            <a:bodyPr wrap="none">
              <a:spAutoFit/>
            </a:bodyPr>
            <a:lstStyle/>
            <a:p>
              <a:r>
                <a:rPr lang="en-US" sz="2400" b="1" dirty="0">
                  <a:solidFill>
                    <a:schemeClr val="tx1"/>
                  </a:solidFill>
                </a:rPr>
                <a:t>0</a:t>
              </a:r>
            </a:p>
          </p:txBody>
        </p:sp>
        <p:sp>
          <p:nvSpPr>
            <p:cNvPr id="1616905" name="Rectangle 9"/>
            <p:cNvSpPr>
              <a:spLocks noChangeArrowheads="1"/>
            </p:cNvSpPr>
            <p:nvPr/>
          </p:nvSpPr>
          <p:spPr bwMode="auto">
            <a:xfrm>
              <a:off x="336"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06" name="Line 10"/>
            <p:cNvSpPr>
              <a:spLocks noChangeShapeType="1"/>
            </p:cNvSpPr>
            <p:nvPr/>
          </p:nvSpPr>
          <p:spPr bwMode="auto">
            <a:xfrm>
              <a:off x="336" y="1680"/>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3" name="Group 13"/>
          <p:cNvGrpSpPr>
            <a:grpSpLocks/>
          </p:cNvGrpSpPr>
          <p:nvPr/>
        </p:nvGrpSpPr>
        <p:grpSpPr bwMode="auto">
          <a:xfrm>
            <a:off x="3429000" y="2249480"/>
            <a:ext cx="2514600" cy="976312"/>
            <a:chOff x="2160" y="1257"/>
            <a:chExt cx="1584" cy="615"/>
          </a:xfrm>
        </p:grpSpPr>
        <p:sp>
          <p:nvSpPr>
            <p:cNvPr id="1616910" name="Text Box 14"/>
            <p:cNvSpPr txBox="1">
              <a:spLocks noChangeArrowheads="1"/>
            </p:cNvSpPr>
            <p:nvPr/>
          </p:nvSpPr>
          <p:spPr bwMode="auto">
            <a:xfrm>
              <a:off x="2832" y="1257"/>
              <a:ext cx="214" cy="291"/>
            </a:xfrm>
            <a:prstGeom prst="rect">
              <a:avLst/>
            </a:prstGeom>
            <a:noFill/>
            <a:ln w="12700">
              <a:noFill/>
              <a:miter lim="800000"/>
              <a:headEnd/>
              <a:tailEnd/>
            </a:ln>
            <a:effectLst/>
          </p:spPr>
          <p:txBody>
            <a:bodyPr wrap="none">
              <a:spAutoFit/>
            </a:bodyPr>
            <a:lstStyle/>
            <a:p>
              <a:r>
                <a:rPr lang="en-US" sz="2400" b="1" dirty="0">
                  <a:solidFill>
                    <a:schemeClr val="tx1"/>
                  </a:solidFill>
                </a:rPr>
                <a:t>1</a:t>
              </a:r>
            </a:p>
          </p:txBody>
        </p:sp>
        <p:sp>
          <p:nvSpPr>
            <p:cNvPr id="1616911" name="Rectangle 15"/>
            <p:cNvSpPr>
              <a:spLocks noChangeArrowheads="1"/>
            </p:cNvSpPr>
            <p:nvPr/>
          </p:nvSpPr>
          <p:spPr bwMode="auto">
            <a:xfrm>
              <a:off x="24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12" name="Line 16"/>
            <p:cNvSpPr>
              <a:spLocks noChangeShapeType="1"/>
            </p:cNvSpPr>
            <p:nvPr/>
          </p:nvSpPr>
          <p:spPr bwMode="auto">
            <a:xfrm>
              <a:off x="24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13" name="Rectangle 17"/>
            <p:cNvSpPr>
              <a:spLocks noChangeArrowheads="1"/>
            </p:cNvSpPr>
            <p:nvPr/>
          </p:nvSpPr>
          <p:spPr bwMode="auto">
            <a:xfrm>
              <a:off x="3120"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14" name="Line 18"/>
            <p:cNvSpPr>
              <a:spLocks noChangeShapeType="1"/>
            </p:cNvSpPr>
            <p:nvPr/>
          </p:nvSpPr>
          <p:spPr bwMode="auto">
            <a:xfrm>
              <a:off x="3120" y="1680"/>
              <a:ext cx="624" cy="0"/>
            </a:xfrm>
            <a:prstGeom prst="line">
              <a:avLst/>
            </a:prstGeom>
            <a:noFill/>
            <a:ln w="12700">
              <a:solidFill>
                <a:schemeClr val="tx1"/>
              </a:solidFill>
              <a:round/>
              <a:headEnd/>
              <a:tailEnd/>
            </a:ln>
            <a:effectLst/>
          </p:spPr>
          <p:txBody>
            <a:bodyPr wrap="none" anchor="ctr"/>
            <a:lstStyle/>
            <a:p>
              <a:endParaRPr lang="en-US"/>
            </a:p>
          </p:txBody>
        </p:sp>
        <p:sp>
          <p:nvSpPr>
            <p:cNvPr id="1616915" name="Rectangle 19"/>
            <p:cNvSpPr>
              <a:spLocks noChangeArrowheads="1"/>
            </p:cNvSpPr>
            <p:nvPr/>
          </p:nvSpPr>
          <p:spPr bwMode="auto">
            <a:xfrm>
              <a:off x="2160"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16" name="Line 20"/>
            <p:cNvSpPr>
              <a:spLocks noChangeShapeType="1"/>
            </p:cNvSpPr>
            <p:nvPr/>
          </p:nvSpPr>
          <p:spPr bwMode="auto">
            <a:xfrm>
              <a:off x="2160" y="1680"/>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4" name="Group 21"/>
          <p:cNvGrpSpPr>
            <a:grpSpLocks/>
          </p:cNvGrpSpPr>
          <p:nvPr/>
        </p:nvGrpSpPr>
        <p:grpSpPr bwMode="auto">
          <a:xfrm>
            <a:off x="6248400" y="2252653"/>
            <a:ext cx="2514600" cy="973136"/>
            <a:chOff x="3936" y="1259"/>
            <a:chExt cx="1584" cy="613"/>
          </a:xfrm>
        </p:grpSpPr>
        <p:sp>
          <p:nvSpPr>
            <p:cNvPr id="1616918" name="Text Box 22"/>
            <p:cNvSpPr txBox="1">
              <a:spLocks noChangeArrowheads="1"/>
            </p:cNvSpPr>
            <p:nvPr/>
          </p:nvSpPr>
          <p:spPr bwMode="auto">
            <a:xfrm>
              <a:off x="4608" y="1259"/>
              <a:ext cx="214" cy="291"/>
            </a:xfrm>
            <a:prstGeom prst="rect">
              <a:avLst/>
            </a:prstGeom>
            <a:noFill/>
            <a:ln w="12700">
              <a:noFill/>
              <a:miter lim="800000"/>
              <a:headEnd/>
              <a:tailEnd/>
            </a:ln>
            <a:effectLst/>
          </p:spPr>
          <p:txBody>
            <a:bodyPr wrap="none">
              <a:spAutoFit/>
            </a:bodyPr>
            <a:lstStyle/>
            <a:p>
              <a:r>
                <a:rPr lang="en-US" sz="2400" b="1" dirty="0">
                  <a:solidFill>
                    <a:schemeClr val="tx1"/>
                  </a:solidFill>
                </a:rPr>
                <a:t>2</a:t>
              </a:r>
            </a:p>
          </p:txBody>
        </p:sp>
        <p:sp>
          <p:nvSpPr>
            <p:cNvPr id="1616919" name="Rectangle 23"/>
            <p:cNvSpPr>
              <a:spLocks noChangeArrowheads="1"/>
            </p:cNvSpPr>
            <p:nvPr/>
          </p:nvSpPr>
          <p:spPr bwMode="auto">
            <a:xfrm>
              <a:off x="4272"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0" name="Line 24"/>
            <p:cNvSpPr>
              <a:spLocks noChangeShapeType="1"/>
            </p:cNvSpPr>
            <p:nvPr/>
          </p:nvSpPr>
          <p:spPr bwMode="auto">
            <a:xfrm>
              <a:off x="4272" y="1680"/>
              <a:ext cx="624" cy="0"/>
            </a:xfrm>
            <a:prstGeom prst="line">
              <a:avLst/>
            </a:prstGeom>
            <a:noFill/>
            <a:ln w="12700">
              <a:solidFill>
                <a:schemeClr val="tx1"/>
              </a:solidFill>
              <a:round/>
              <a:headEnd/>
              <a:tailEnd/>
            </a:ln>
            <a:effectLst/>
          </p:spPr>
          <p:txBody>
            <a:bodyPr wrap="none" anchor="ctr"/>
            <a:lstStyle/>
            <a:p>
              <a:endParaRPr lang="en-US"/>
            </a:p>
          </p:txBody>
        </p:sp>
        <p:sp>
          <p:nvSpPr>
            <p:cNvPr id="1616921" name="Rectangle 25"/>
            <p:cNvSpPr>
              <a:spLocks noChangeArrowheads="1"/>
            </p:cNvSpPr>
            <p:nvPr/>
          </p:nvSpPr>
          <p:spPr bwMode="auto">
            <a:xfrm>
              <a:off x="48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2" name="Line 26"/>
            <p:cNvSpPr>
              <a:spLocks noChangeShapeType="1"/>
            </p:cNvSpPr>
            <p:nvPr/>
          </p:nvSpPr>
          <p:spPr bwMode="auto">
            <a:xfrm>
              <a:off x="48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23" name="Rectangle 27"/>
            <p:cNvSpPr>
              <a:spLocks noChangeArrowheads="1"/>
            </p:cNvSpPr>
            <p:nvPr/>
          </p:nvSpPr>
          <p:spPr bwMode="auto">
            <a:xfrm>
              <a:off x="3936"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24" name="Line 28"/>
            <p:cNvSpPr>
              <a:spLocks noChangeShapeType="1"/>
            </p:cNvSpPr>
            <p:nvPr/>
          </p:nvSpPr>
          <p:spPr bwMode="auto">
            <a:xfrm>
              <a:off x="3936" y="1680"/>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5" name="Group 29"/>
          <p:cNvGrpSpPr>
            <a:grpSpLocks/>
          </p:cNvGrpSpPr>
          <p:nvPr/>
        </p:nvGrpSpPr>
        <p:grpSpPr bwMode="auto">
          <a:xfrm>
            <a:off x="533400" y="3493902"/>
            <a:ext cx="2514600" cy="990600"/>
            <a:chOff x="336" y="2112"/>
            <a:chExt cx="1584" cy="624"/>
          </a:xfrm>
        </p:grpSpPr>
        <p:sp>
          <p:nvSpPr>
            <p:cNvPr id="1616926" name="Text Box 30"/>
            <p:cNvSpPr txBox="1">
              <a:spLocks noChangeArrowheads="1"/>
            </p:cNvSpPr>
            <p:nvPr/>
          </p:nvSpPr>
          <p:spPr bwMode="auto">
            <a:xfrm>
              <a:off x="1008" y="2112"/>
              <a:ext cx="214" cy="291"/>
            </a:xfrm>
            <a:prstGeom prst="rect">
              <a:avLst/>
            </a:prstGeom>
            <a:noFill/>
            <a:ln w="12700">
              <a:noFill/>
              <a:miter lim="800000"/>
              <a:headEnd/>
              <a:tailEnd/>
            </a:ln>
            <a:effectLst/>
          </p:spPr>
          <p:txBody>
            <a:bodyPr wrap="none">
              <a:spAutoFit/>
            </a:bodyPr>
            <a:lstStyle/>
            <a:p>
              <a:r>
                <a:rPr lang="en-US" sz="2400" b="1" dirty="0">
                  <a:solidFill>
                    <a:schemeClr val="tx1"/>
                  </a:solidFill>
                </a:rPr>
                <a:t>3</a:t>
              </a:r>
            </a:p>
          </p:txBody>
        </p:sp>
        <p:sp>
          <p:nvSpPr>
            <p:cNvPr id="1616927" name="Rectangle 31"/>
            <p:cNvSpPr>
              <a:spLocks noChangeArrowheads="1"/>
            </p:cNvSpPr>
            <p:nvPr/>
          </p:nvSpPr>
          <p:spPr bwMode="auto">
            <a:xfrm>
              <a:off x="672"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8" name="Line 32"/>
            <p:cNvSpPr>
              <a:spLocks noChangeShapeType="1"/>
            </p:cNvSpPr>
            <p:nvPr/>
          </p:nvSpPr>
          <p:spPr bwMode="auto">
            <a:xfrm>
              <a:off x="672" y="2544"/>
              <a:ext cx="624" cy="0"/>
            </a:xfrm>
            <a:prstGeom prst="line">
              <a:avLst/>
            </a:prstGeom>
            <a:noFill/>
            <a:ln w="12700">
              <a:solidFill>
                <a:schemeClr val="tx1"/>
              </a:solidFill>
              <a:round/>
              <a:headEnd/>
              <a:tailEnd/>
            </a:ln>
            <a:effectLst/>
          </p:spPr>
          <p:txBody>
            <a:bodyPr wrap="none" anchor="ctr"/>
            <a:lstStyle/>
            <a:p>
              <a:endParaRPr lang="en-US"/>
            </a:p>
          </p:txBody>
        </p:sp>
        <p:sp>
          <p:nvSpPr>
            <p:cNvPr id="1616929" name="Rectangle 33"/>
            <p:cNvSpPr>
              <a:spLocks noChangeArrowheads="1"/>
            </p:cNvSpPr>
            <p:nvPr/>
          </p:nvSpPr>
          <p:spPr bwMode="auto">
            <a:xfrm>
              <a:off x="12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0" name="Line 34"/>
            <p:cNvSpPr>
              <a:spLocks noChangeShapeType="1"/>
            </p:cNvSpPr>
            <p:nvPr/>
          </p:nvSpPr>
          <p:spPr bwMode="auto">
            <a:xfrm>
              <a:off x="12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1" name="Rectangle 35"/>
            <p:cNvSpPr>
              <a:spLocks noChangeArrowheads="1"/>
            </p:cNvSpPr>
            <p:nvPr/>
          </p:nvSpPr>
          <p:spPr bwMode="auto">
            <a:xfrm>
              <a:off x="336"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32" name="Line 36"/>
            <p:cNvSpPr>
              <a:spLocks noChangeShapeType="1"/>
            </p:cNvSpPr>
            <p:nvPr/>
          </p:nvSpPr>
          <p:spPr bwMode="auto">
            <a:xfrm>
              <a:off x="336"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6" name="Group 37"/>
          <p:cNvGrpSpPr>
            <a:grpSpLocks/>
          </p:cNvGrpSpPr>
          <p:nvPr/>
        </p:nvGrpSpPr>
        <p:grpSpPr bwMode="auto">
          <a:xfrm>
            <a:off x="3429000" y="3493902"/>
            <a:ext cx="2514600" cy="990600"/>
            <a:chOff x="2160" y="2112"/>
            <a:chExt cx="1584" cy="624"/>
          </a:xfrm>
        </p:grpSpPr>
        <p:sp>
          <p:nvSpPr>
            <p:cNvPr id="1616934" name="Text Box 38"/>
            <p:cNvSpPr txBox="1">
              <a:spLocks noChangeArrowheads="1"/>
            </p:cNvSpPr>
            <p:nvPr/>
          </p:nvSpPr>
          <p:spPr bwMode="auto">
            <a:xfrm>
              <a:off x="2880" y="2112"/>
              <a:ext cx="214" cy="291"/>
            </a:xfrm>
            <a:prstGeom prst="rect">
              <a:avLst/>
            </a:prstGeom>
            <a:noFill/>
            <a:ln w="12700">
              <a:noFill/>
              <a:miter lim="800000"/>
              <a:headEnd/>
              <a:tailEnd/>
            </a:ln>
            <a:effectLst/>
          </p:spPr>
          <p:txBody>
            <a:bodyPr wrap="none">
              <a:spAutoFit/>
            </a:bodyPr>
            <a:lstStyle/>
            <a:p>
              <a:r>
                <a:rPr lang="en-US" sz="2400" b="1" dirty="0">
                  <a:solidFill>
                    <a:schemeClr val="tx1"/>
                  </a:solidFill>
                </a:rPr>
                <a:t>4</a:t>
              </a:r>
            </a:p>
          </p:txBody>
        </p:sp>
        <p:sp>
          <p:nvSpPr>
            <p:cNvPr id="1616935" name="Rectangle 39"/>
            <p:cNvSpPr>
              <a:spLocks noChangeArrowheads="1"/>
            </p:cNvSpPr>
            <p:nvPr/>
          </p:nvSpPr>
          <p:spPr bwMode="auto">
            <a:xfrm>
              <a:off x="24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6" name="Line 40"/>
            <p:cNvSpPr>
              <a:spLocks noChangeShapeType="1"/>
            </p:cNvSpPr>
            <p:nvPr/>
          </p:nvSpPr>
          <p:spPr bwMode="auto">
            <a:xfrm>
              <a:off x="24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7" name="Rectangle 41"/>
            <p:cNvSpPr>
              <a:spLocks noChangeArrowheads="1"/>
            </p:cNvSpPr>
            <p:nvPr/>
          </p:nvSpPr>
          <p:spPr bwMode="auto">
            <a:xfrm>
              <a:off x="3120"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8" name="Line 42"/>
            <p:cNvSpPr>
              <a:spLocks noChangeShapeType="1"/>
            </p:cNvSpPr>
            <p:nvPr/>
          </p:nvSpPr>
          <p:spPr bwMode="auto">
            <a:xfrm>
              <a:off x="3120"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9" name="Rectangle 43"/>
            <p:cNvSpPr>
              <a:spLocks noChangeArrowheads="1"/>
            </p:cNvSpPr>
            <p:nvPr/>
          </p:nvSpPr>
          <p:spPr bwMode="auto">
            <a:xfrm>
              <a:off x="2160"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40" name="Line 44"/>
            <p:cNvSpPr>
              <a:spLocks noChangeShapeType="1"/>
            </p:cNvSpPr>
            <p:nvPr/>
          </p:nvSpPr>
          <p:spPr bwMode="auto">
            <a:xfrm>
              <a:off x="2160"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7" name="Group 45"/>
          <p:cNvGrpSpPr>
            <a:grpSpLocks/>
          </p:cNvGrpSpPr>
          <p:nvPr/>
        </p:nvGrpSpPr>
        <p:grpSpPr bwMode="auto">
          <a:xfrm>
            <a:off x="6248400" y="3493902"/>
            <a:ext cx="2514600" cy="990600"/>
            <a:chOff x="3936" y="2112"/>
            <a:chExt cx="1584" cy="624"/>
          </a:xfrm>
        </p:grpSpPr>
        <p:sp>
          <p:nvSpPr>
            <p:cNvPr id="1616942" name="Text Box 46"/>
            <p:cNvSpPr txBox="1">
              <a:spLocks noChangeArrowheads="1"/>
            </p:cNvSpPr>
            <p:nvPr/>
          </p:nvSpPr>
          <p:spPr bwMode="auto">
            <a:xfrm>
              <a:off x="4608" y="2112"/>
              <a:ext cx="214" cy="291"/>
            </a:xfrm>
            <a:prstGeom prst="rect">
              <a:avLst/>
            </a:prstGeom>
            <a:noFill/>
            <a:ln w="12700">
              <a:noFill/>
              <a:miter lim="800000"/>
              <a:headEnd/>
              <a:tailEnd/>
            </a:ln>
            <a:effectLst/>
          </p:spPr>
          <p:txBody>
            <a:bodyPr wrap="none">
              <a:spAutoFit/>
            </a:bodyPr>
            <a:lstStyle/>
            <a:p>
              <a:r>
                <a:rPr lang="en-US" sz="2400" b="1" dirty="0">
                  <a:solidFill>
                    <a:schemeClr val="tx1"/>
                  </a:solidFill>
                </a:rPr>
                <a:t>3</a:t>
              </a:r>
            </a:p>
          </p:txBody>
        </p:sp>
        <p:sp>
          <p:nvSpPr>
            <p:cNvPr id="1616943" name="Rectangle 47"/>
            <p:cNvSpPr>
              <a:spLocks noChangeArrowheads="1"/>
            </p:cNvSpPr>
            <p:nvPr/>
          </p:nvSpPr>
          <p:spPr bwMode="auto">
            <a:xfrm>
              <a:off x="4272"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44" name="Line 48"/>
            <p:cNvSpPr>
              <a:spLocks noChangeShapeType="1"/>
            </p:cNvSpPr>
            <p:nvPr/>
          </p:nvSpPr>
          <p:spPr bwMode="auto">
            <a:xfrm>
              <a:off x="4272" y="2544"/>
              <a:ext cx="624" cy="0"/>
            </a:xfrm>
            <a:prstGeom prst="line">
              <a:avLst/>
            </a:prstGeom>
            <a:noFill/>
            <a:ln w="12700">
              <a:solidFill>
                <a:schemeClr val="tx1"/>
              </a:solidFill>
              <a:round/>
              <a:headEnd/>
              <a:tailEnd/>
            </a:ln>
            <a:effectLst/>
          </p:spPr>
          <p:txBody>
            <a:bodyPr wrap="none" anchor="ctr"/>
            <a:lstStyle/>
            <a:p>
              <a:endParaRPr lang="en-US"/>
            </a:p>
          </p:txBody>
        </p:sp>
        <p:sp>
          <p:nvSpPr>
            <p:cNvPr id="1616945" name="Rectangle 49"/>
            <p:cNvSpPr>
              <a:spLocks noChangeArrowheads="1"/>
            </p:cNvSpPr>
            <p:nvPr/>
          </p:nvSpPr>
          <p:spPr bwMode="auto">
            <a:xfrm>
              <a:off x="48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46" name="Line 50"/>
            <p:cNvSpPr>
              <a:spLocks noChangeShapeType="1"/>
            </p:cNvSpPr>
            <p:nvPr/>
          </p:nvSpPr>
          <p:spPr bwMode="auto">
            <a:xfrm>
              <a:off x="48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47" name="Rectangle 51"/>
            <p:cNvSpPr>
              <a:spLocks noChangeArrowheads="1"/>
            </p:cNvSpPr>
            <p:nvPr/>
          </p:nvSpPr>
          <p:spPr bwMode="auto">
            <a:xfrm>
              <a:off x="3936"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48" name="Line 52"/>
            <p:cNvSpPr>
              <a:spLocks noChangeShapeType="1"/>
            </p:cNvSpPr>
            <p:nvPr/>
          </p:nvSpPr>
          <p:spPr bwMode="auto">
            <a:xfrm>
              <a:off x="3936"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8" name="Group 53"/>
          <p:cNvGrpSpPr>
            <a:grpSpLocks/>
          </p:cNvGrpSpPr>
          <p:nvPr/>
        </p:nvGrpSpPr>
        <p:grpSpPr bwMode="auto">
          <a:xfrm>
            <a:off x="1905000" y="4752612"/>
            <a:ext cx="2514600" cy="990600"/>
            <a:chOff x="1200" y="2976"/>
            <a:chExt cx="1584" cy="624"/>
          </a:xfrm>
        </p:grpSpPr>
        <p:sp>
          <p:nvSpPr>
            <p:cNvPr id="1616950" name="Text Box 54"/>
            <p:cNvSpPr txBox="1">
              <a:spLocks noChangeArrowheads="1"/>
            </p:cNvSpPr>
            <p:nvPr/>
          </p:nvSpPr>
          <p:spPr bwMode="auto">
            <a:xfrm>
              <a:off x="1824" y="2976"/>
              <a:ext cx="214" cy="291"/>
            </a:xfrm>
            <a:prstGeom prst="rect">
              <a:avLst/>
            </a:prstGeom>
            <a:noFill/>
            <a:ln w="12700">
              <a:noFill/>
              <a:miter lim="800000"/>
              <a:headEnd/>
              <a:tailEnd/>
            </a:ln>
            <a:effectLst/>
          </p:spPr>
          <p:txBody>
            <a:bodyPr wrap="none">
              <a:spAutoFit/>
            </a:bodyPr>
            <a:lstStyle/>
            <a:p>
              <a:r>
                <a:rPr lang="en-US" sz="2400" b="1" dirty="0">
                  <a:solidFill>
                    <a:schemeClr val="tx1"/>
                  </a:solidFill>
                </a:rPr>
                <a:t>4</a:t>
              </a:r>
            </a:p>
          </p:txBody>
        </p:sp>
        <p:sp>
          <p:nvSpPr>
            <p:cNvPr id="1616951" name="Rectangle 55"/>
            <p:cNvSpPr>
              <a:spLocks noChangeArrowheads="1"/>
            </p:cNvSpPr>
            <p:nvPr/>
          </p:nvSpPr>
          <p:spPr bwMode="auto">
            <a:xfrm>
              <a:off x="1536"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52" name="Line 56"/>
            <p:cNvSpPr>
              <a:spLocks noChangeShapeType="1"/>
            </p:cNvSpPr>
            <p:nvPr/>
          </p:nvSpPr>
          <p:spPr bwMode="auto">
            <a:xfrm>
              <a:off x="1536" y="3408"/>
              <a:ext cx="624" cy="0"/>
            </a:xfrm>
            <a:prstGeom prst="line">
              <a:avLst/>
            </a:prstGeom>
            <a:noFill/>
            <a:ln w="12700">
              <a:solidFill>
                <a:schemeClr val="tx1"/>
              </a:solidFill>
              <a:round/>
              <a:headEnd/>
              <a:tailEnd/>
            </a:ln>
            <a:effectLst/>
          </p:spPr>
          <p:txBody>
            <a:bodyPr wrap="none" anchor="ctr"/>
            <a:lstStyle/>
            <a:p>
              <a:endParaRPr lang="en-US"/>
            </a:p>
          </p:txBody>
        </p:sp>
        <p:sp>
          <p:nvSpPr>
            <p:cNvPr id="1616953" name="Rectangle 57"/>
            <p:cNvSpPr>
              <a:spLocks noChangeArrowheads="1"/>
            </p:cNvSpPr>
            <p:nvPr/>
          </p:nvSpPr>
          <p:spPr bwMode="auto">
            <a:xfrm>
              <a:off x="2160"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54" name="Line 58"/>
            <p:cNvSpPr>
              <a:spLocks noChangeShapeType="1"/>
            </p:cNvSpPr>
            <p:nvPr/>
          </p:nvSpPr>
          <p:spPr bwMode="auto">
            <a:xfrm>
              <a:off x="2160" y="3408"/>
              <a:ext cx="624" cy="0"/>
            </a:xfrm>
            <a:prstGeom prst="line">
              <a:avLst/>
            </a:prstGeom>
            <a:noFill/>
            <a:ln w="12700">
              <a:solidFill>
                <a:schemeClr val="tx1"/>
              </a:solidFill>
              <a:round/>
              <a:headEnd/>
              <a:tailEnd/>
            </a:ln>
            <a:effectLst/>
          </p:spPr>
          <p:txBody>
            <a:bodyPr wrap="none" anchor="ctr"/>
            <a:lstStyle/>
            <a:p>
              <a:endParaRPr lang="en-US"/>
            </a:p>
          </p:txBody>
        </p:sp>
        <p:sp>
          <p:nvSpPr>
            <p:cNvPr id="1616955" name="Rectangle 59"/>
            <p:cNvSpPr>
              <a:spLocks noChangeArrowheads="1"/>
            </p:cNvSpPr>
            <p:nvPr/>
          </p:nvSpPr>
          <p:spPr bwMode="auto">
            <a:xfrm>
              <a:off x="1200" y="3216"/>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56" name="Line 60"/>
            <p:cNvSpPr>
              <a:spLocks noChangeShapeType="1"/>
            </p:cNvSpPr>
            <p:nvPr/>
          </p:nvSpPr>
          <p:spPr bwMode="auto">
            <a:xfrm>
              <a:off x="1200" y="3408"/>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9" name="Group 61"/>
          <p:cNvGrpSpPr>
            <a:grpSpLocks/>
          </p:cNvGrpSpPr>
          <p:nvPr/>
        </p:nvGrpSpPr>
        <p:grpSpPr bwMode="auto">
          <a:xfrm>
            <a:off x="4953000" y="4752612"/>
            <a:ext cx="2514600" cy="990600"/>
            <a:chOff x="3120" y="2976"/>
            <a:chExt cx="1584" cy="624"/>
          </a:xfrm>
        </p:grpSpPr>
        <p:sp>
          <p:nvSpPr>
            <p:cNvPr id="1616958" name="Text Box 62"/>
            <p:cNvSpPr txBox="1">
              <a:spLocks noChangeArrowheads="1"/>
            </p:cNvSpPr>
            <p:nvPr/>
          </p:nvSpPr>
          <p:spPr bwMode="auto">
            <a:xfrm>
              <a:off x="3888" y="2976"/>
              <a:ext cx="312" cy="291"/>
            </a:xfrm>
            <a:prstGeom prst="rect">
              <a:avLst/>
            </a:prstGeom>
            <a:noFill/>
            <a:ln w="12700">
              <a:noFill/>
              <a:miter lim="800000"/>
              <a:headEnd/>
              <a:tailEnd/>
            </a:ln>
            <a:effectLst/>
          </p:spPr>
          <p:txBody>
            <a:bodyPr wrap="none">
              <a:spAutoFit/>
            </a:bodyPr>
            <a:lstStyle/>
            <a:p>
              <a:r>
                <a:rPr lang="en-US" sz="2400" b="1" dirty="0">
                  <a:solidFill>
                    <a:schemeClr val="tx1"/>
                  </a:solidFill>
                </a:rPr>
                <a:t>15</a:t>
              </a:r>
            </a:p>
          </p:txBody>
        </p:sp>
        <p:sp>
          <p:nvSpPr>
            <p:cNvPr id="1616959" name="Rectangle 63"/>
            <p:cNvSpPr>
              <a:spLocks noChangeArrowheads="1"/>
            </p:cNvSpPr>
            <p:nvPr/>
          </p:nvSpPr>
          <p:spPr bwMode="auto">
            <a:xfrm>
              <a:off x="3456"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60" name="Line 64"/>
            <p:cNvSpPr>
              <a:spLocks noChangeShapeType="1"/>
            </p:cNvSpPr>
            <p:nvPr/>
          </p:nvSpPr>
          <p:spPr bwMode="auto">
            <a:xfrm>
              <a:off x="3456" y="3408"/>
              <a:ext cx="624" cy="0"/>
            </a:xfrm>
            <a:prstGeom prst="line">
              <a:avLst/>
            </a:prstGeom>
            <a:noFill/>
            <a:ln w="12700">
              <a:solidFill>
                <a:schemeClr val="tx1"/>
              </a:solidFill>
              <a:round/>
              <a:headEnd/>
              <a:tailEnd/>
            </a:ln>
            <a:effectLst/>
          </p:spPr>
          <p:txBody>
            <a:bodyPr wrap="none" anchor="ctr"/>
            <a:lstStyle/>
            <a:p>
              <a:endParaRPr lang="en-US"/>
            </a:p>
          </p:txBody>
        </p:sp>
        <p:sp>
          <p:nvSpPr>
            <p:cNvPr id="1616961" name="Rectangle 65"/>
            <p:cNvSpPr>
              <a:spLocks noChangeArrowheads="1"/>
            </p:cNvSpPr>
            <p:nvPr/>
          </p:nvSpPr>
          <p:spPr bwMode="auto">
            <a:xfrm>
              <a:off x="4080"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62" name="Line 66"/>
            <p:cNvSpPr>
              <a:spLocks noChangeShapeType="1"/>
            </p:cNvSpPr>
            <p:nvPr/>
          </p:nvSpPr>
          <p:spPr bwMode="auto">
            <a:xfrm>
              <a:off x="4080" y="3408"/>
              <a:ext cx="624" cy="0"/>
            </a:xfrm>
            <a:prstGeom prst="line">
              <a:avLst/>
            </a:prstGeom>
            <a:noFill/>
            <a:ln w="12700">
              <a:solidFill>
                <a:schemeClr val="tx1"/>
              </a:solidFill>
              <a:round/>
              <a:headEnd/>
              <a:tailEnd/>
            </a:ln>
            <a:effectLst/>
          </p:spPr>
          <p:txBody>
            <a:bodyPr wrap="none" anchor="ctr"/>
            <a:lstStyle/>
            <a:p>
              <a:endParaRPr lang="en-US"/>
            </a:p>
          </p:txBody>
        </p:sp>
        <p:sp>
          <p:nvSpPr>
            <p:cNvPr id="1616963" name="Rectangle 67"/>
            <p:cNvSpPr>
              <a:spLocks noChangeArrowheads="1"/>
            </p:cNvSpPr>
            <p:nvPr/>
          </p:nvSpPr>
          <p:spPr bwMode="auto">
            <a:xfrm>
              <a:off x="3120" y="3216"/>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64" name="Line 68"/>
            <p:cNvSpPr>
              <a:spLocks noChangeShapeType="1"/>
            </p:cNvSpPr>
            <p:nvPr/>
          </p:nvSpPr>
          <p:spPr bwMode="auto">
            <a:xfrm>
              <a:off x="3120" y="3408"/>
              <a:ext cx="336" cy="0"/>
            </a:xfrm>
            <a:prstGeom prst="line">
              <a:avLst/>
            </a:prstGeom>
            <a:noFill/>
            <a:ln w="12700">
              <a:solidFill>
                <a:schemeClr val="tx1"/>
              </a:solidFill>
              <a:round/>
              <a:headEnd/>
              <a:tailEnd/>
            </a:ln>
            <a:effectLst/>
          </p:spPr>
          <p:txBody>
            <a:bodyPr wrap="none" anchor="ctr"/>
            <a:lstStyle/>
            <a:p>
              <a:endParaRPr lang="en-US"/>
            </a:p>
          </p:txBody>
        </p:sp>
      </p:grpSp>
      <p:sp>
        <p:nvSpPr>
          <p:cNvPr id="1616965" name="Text Box 69"/>
          <p:cNvSpPr txBox="1">
            <a:spLocks noChangeArrowheads="1"/>
          </p:cNvSpPr>
          <p:nvPr/>
        </p:nvSpPr>
        <p:spPr bwMode="auto">
          <a:xfrm>
            <a:off x="618065" y="2596614"/>
            <a:ext cx="2520950" cy="366712"/>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sp>
        <p:nvSpPr>
          <p:cNvPr id="1616966" name="Text Box 70"/>
          <p:cNvSpPr txBox="1">
            <a:spLocks noChangeArrowheads="1"/>
          </p:cNvSpPr>
          <p:nvPr/>
        </p:nvSpPr>
        <p:spPr bwMode="auto">
          <a:xfrm>
            <a:off x="1752600" y="2235192"/>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616967" name="Text Box 71"/>
          <p:cNvSpPr txBox="1">
            <a:spLocks noChangeArrowheads="1"/>
          </p:cNvSpPr>
          <p:nvPr/>
        </p:nvSpPr>
        <p:spPr bwMode="auto">
          <a:xfrm>
            <a:off x="3530598" y="25823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sp>
        <p:nvSpPr>
          <p:cNvPr id="1616968" name="Text Box 72"/>
          <p:cNvSpPr txBox="1">
            <a:spLocks noChangeArrowheads="1"/>
          </p:cNvSpPr>
          <p:nvPr/>
        </p:nvSpPr>
        <p:spPr bwMode="auto">
          <a:xfrm>
            <a:off x="4724400" y="2235192"/>
            <a:ext cx="519694" cy="461665"/>
          </a:xfrm>
          <a:prstGeom prst="rect">
            <a:avLst/>
          </a:prstGeom>
          <a:noFill/>
          <a:ln w="12700">
            <a:noFill/>
            <a:miter lim="800000"/>
            <a:headEnd/>
            <a:tailEnd/>
          </a:ln>
          <a:effectLst/>
        </p:spPr>
        <p:txBody>
          <a:bodyPr wrap="none">
            <a:spAutoFit/>
          </a:bodyPr>
          <a:lstStyle/>
          <a:p>
            <a:r>
              <a:rPr lang="en-US" sz="2400" dirty="0">
                <a:solidFill>
                  <a:srgbClr val="FF0000"/>
                </a:solidFill>
              </a:rPr>
              <a:t>hit</a:t>
            </a:r>
          </a:p>
        </p:txBody>
      </p:sp>
      <p:sp>
        <p:nvSpPr>
          <p:cNvPr id="1616969" name="Text Box 73"/>
          <p:cNvSpPr txBox="1">
            <a:spLocks noChangeArrowheads="1"/>
          </p:cNvSpPr>
          <p:nvPr/>
        </p:nvSpPr>
        <p:spPr bwMode="auto">
          <a:xfrm>
            <a:off x="6333065" y="28871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70" name="Text Box 74"/>
          <p:cNvSpPr txBox="1">
            <a:spLocks noChangeArrowheads="1"/>
          </p:cNvSpPr>
          <p:nvPr/>
        </p:nvSpPr>
        <p:spPr bwMode="auto">
          <a:xfrm>
            <a:off x="6316132" y="25823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sp>
        <p:nvSpPr>
          <p:cNvPr id="1616971" name="Text Box 75"/>
          <p:cNvSpPr txBox="1">
            <a:spLocks noChangeArrowheads="1"/>
          </p:cNvSpPr>
          <p:nvPr/>
        </p:nvSpPr>
        <p:spPr bwMode="auto">
          <a:xfrm>
            <a:off x="7543800" y="2235192"/>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616972" name="Text Box 76"/>
          <p:cNvSpPr txBox="1">
            <a:spLocks noChangeArrowheads="1"/>
          </p:cNvSpPr>
          <p:nvPr/>
        </p:nvSpPr>
        <p:spPr bwMode="auto">
          <a:xfrm>
            <a:off x="1828800" y="3493902"/>
            <a:ext cx="519694" cy="461665"/>
          </a:xfrm>
          <a:prstGeom prst="rect">
            <a:avLst/>
          </a:prstGeom>
          <a:noFill/>
          <a:ln w="12700">
            <a:noFill/>
            <a:miter lim="800000"/>
            <a:headEnd/>
            <a:tailEnd/>
          </a:ln>
          <a:effectLst/>
        </p:spPr>
        <p:txBody>
          <a:bodyPr wrap="none">
            <a:spAutoFit/>
          </a:bodyPr>
          <a:lstStyle/>
          <a:p>
            <a:r>
              <a:rPr lang="en-US" sz="2400" dirty="0">
                <a:solidFill>
                  <a:srgbClr val="FF0000"/>
                </a:solidFill>
              </a:rPr>
              <a:t>hit</a:t>
            </a:r>
          </a:p>
        </p:txBody>
      </p:sp>
      <p:sp>
        <p:nvSpPr>
          <p:cNvPr id="1616973" name="Text Box 77"/>
          <p:cNvSpPr txBox="1">
            <a:spLocks noChangeArrowheads="1"/>
          </p:cNvSpPr>
          <p:nvPr/>
        </p:nvSpPr>
        <p:spPr bwMode="auto">
          <a:xfrm>
            <a:off x="618065" y="414583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74" name="Text Box 78"/>
          <p:cNvSpPr txBox="1">
            <a:spLocks noChangeArrowheads="1"/>
          </p:cNvSpPr>
          <p:nvPr/>
        </p:nvSpPr>
        <p:spPr bwMode="auto">
          <a:xfrm>
            <a:off x="618065" y="382410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sp>
        <p:nvSpPr>
          <p:cNvPr id="1616975" name="Text Box 79"/>
          <p:cNvSpPr txBox="1">
            <a:spLocks noChangeArrowheads="1"/>
          </p:cNvSpPr>
          <p:nvPr/>
        </p:nvSpPr>
        <p:spPr bwMode="auto">
          <a:xfrm>
            <a:off x="4800600" y="3493902"/>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sp>
        <p:nvSpPr>
          <p:cNvPr id="1616977" name="Text Box 81"/>
          <p:cNvSpPr txBox="1">
            <a:spLocks noChangeArrowheads="1"/>
          </p:cNvSpPr>
          <p:nvPr/>
        </p:nvSpPr>
        <p:spPr bwMode="auto">
          <a:xfrm>
            <a:off x="3530598" y="412890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78" name="Text Box 82"/>
          <p:cNvSpPr txBox="1">
            <a:spLocks noChangeArrowheads="1"/>
          </p:cNvSpPr>
          <p:nvPr/>
        </p:nvSpPr>
        <p:spPr bwMode="auto">
          <a:xfrm>
            <a:off x="3530598" y="382410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grpSp>
        <p:nvGrpSpPr>
          <p:cNvPr id="10" name="Group 83"/>
          <p:cNvGrpSpPr>
            <a:grpSpLocks/>
          </p:cNvGrpSpPr>
          <p:nvPr/>
        </p:nvGrpSpPr>
        <p:grpSpPr bwMode="auto">
          <a:xfrm>
            <a:off x="3081341" y="3646302"/>
            <a:ext cx="3130556" cy="533400"/>
            <a:chOff x="1941" y="2208"/>
            <a:chExt cx="1972" cy="336"/>
          </a:xfrm>
        </p:grpSpPr>
        <p:sp>
          <p:nvSpPr>
            <p:cNvPr id="1616980" name="Line 84"/>
            <p:cNvSpPr>
              <a:spLocks noChangeShapeType="1"/>
            </p:cNvSpPr>
            <p:nvPr/>
          </p:nvSpPr>
          <p:spPr bwMode="auto">
            <a:xfrm>
              <a:off x="2208" y="2400"/>
              <a:ext cx="240" cy="144"/>
            </a:xfrm>
            <a:prstGeom prst="line">
              <a:avLst/>
            </a:prstGeom>
            <a:noFill/>
            <a:ln w="28575">
              <a:solidFill>
                <a:schemeClr val="accent1"/>
              </a:solidFill>
              <a:round/>
              <a:headEnd/>
              <a:tailEnd/>
            </a:ln>
            <a:effectLst/>
          </p:spPr>
          <p:txBody>
            <a:bodyPr/>
            <a:lstStyle/>
            <a:p>
              <a:endParaRPr lang="en-US"/>
            </a:p>
          </p:txBody>
        </p:sp>
        <p:sp>
          <p:nvSpPr>
            <p:cNvPr id="1616981" name="Line 85"/>
            <p:cNvSpPr>
              <a:spLocks noChangeShapeType="1"/>
            </p:cNvSpPr>
            <p:nvPr/>
          </p:nvSpPr>
          <p:spPr bwMode="auto">
            <a:xfrm>
              <a:off x="3504" y="2400"/>
              <a:ext cx="240" cy="144"/>
            </a:xfrm>
            <a:prstGeom prst="line">
              <a:avLst/>
            </a:prstGeom>
            <a:noFill/>
            <a:ln w="28575">
              <a:solidFill>
                <a:schemeClr val="accent1"/>
              </a:solidFill>
              <a:round/>
              <a:headEnd/>
              <a:tailEnd/>
            </a:ln>
            <a:effectLst/>
          </p:spPr>
          <p:txBody>
            <a:bodyPr/>
            <a:lstStyle/>
            <a:p>
              <a:endParaRPr lang="en-US"/>
            </a:p>
          </p:txBody>
        </p:sp>
        <p:sp>
          <p:nvSpPr>
            <p:cNvPr id="1616982" name="Text Box 86"/>
            <p:cNvSpPr txBox="1">
              <a:spLocks noChangeArrowheads="1"/>
            </p:cNvSpPr>
            <p:nvPr/>
          </p:nvSpPr>
          <p:spPr bwMode="auto">
            <a:xfrm>
              <a:off x="1941" y="2208"/>
              <a:ext cx="276" cy="231"/>
            </a:xfrm>
            <a:prstGeom prst="rect">
              <a:avLst/>
            </a:prstGeom>
            <a:noFill/>
            <a:ln w="12700">
              <a:noFill/>
              <a:miter lim="800000"/>
              <a:headEnd/>
              <a:tailEnd/>
            </a:ln>
            <a:effectLst/>
          </p:spPr>
          <p:txBody>
            <a:bodyPr wrap="none">
              <a:spAutoFit/>
            </a:bodyPr>
            <a:lstStyle/>
            <a:p>
              <a:r>
                <a:rPr lang="en-US" dirty="0"/>
                <a:t>01</a:t>
              </a:r>
            </a:p>
          </p:txBody>
        </p:sp>
        <p:sp>
          <p:nvSpPr>
            <p:cNvPr id="1616983" name="Text Box 87"/>
            <p:cNvSpPr txBox="1">
              <a:spLocks noChangeArrowheads="1"/>
            </p:cNvSpPr>
            <p:nvPr/>
          </p:nvSpPr>
          <p:spPr bwMode="auto">
            <a:xfrm>
              <a:off x="2971" y="2256"/>
              <a:ext cx="196" cy="231"/>
            </a:xfrm>
            <a:prstGeom prst="rect">
              <a:avLst/>
            </a:prstGeom>
            <a:noFill/>
            <a:ln w="12700">
              <a:noFill/>
              <a:miter lim="800000"/>
              <a:headEnd/>
              <a:tailEnd/>
            </a:ln>
            <a:effectLst/>
          </p:spPr>
          <p:txBody>
            <a:bodyPr wrap="none">
              <a:spAutoFit/>
            </a:bodyPr>
            <a:lstStyle/>
            <a:p>
              <a:r>
                <a:rPr lang="en-US" dirty="0"/>
                <a:t>5</a:t>
              </a:r>
            </a:p>
          </p:txBody>
        </p:sp>
        <p:sp>
          <p:nvSpPr>
            <p:cNvPr id="1616984" name="Line 88"/>
            <p:cNvSpPr>
              <a:spLocks noChangeShapeType="1"/>
            </p:cNvSpPr>
            <p:nvPr/>
          </p:nvSpPr>
          <p:spPr bwMode="auto">
            <a:xfrm>
              <a:off x="2784" y="2400"/>
              <a:ext cx="240" cy="144"/>
            </a:xfrm>
            <a:prstGeom prst="line">
              <a:avLst/>
            </a:prstGeom>
            <a:noFill/>
            <a:ln w="28575">
              <a:solidFill>
                <a:schemeClr val="accent1"/>
              </a:solidFill>
              <a:round/>
              <a:headEnd/>
              <a:tailEnd/>
            </a:ln>
            <a:effectLst/>
          </p:spPr>
          <p:txBody>
            <a:bodyPr/>
            <a:lstStyle/>
            <a:p>
              <a:endParaRPr lang="en-US"/>
            </a:p>
          </p:txBody>
        </p:sp>
        <p:sp>
          <p:nvSpPr>
            <p:cNvPr id="1616985" name="Text Box 89"/>
            <p:cNvSpPr txBox="1">
              <a:spLocks noChangeArrowheads="1"/>
            </p:cNvSpPr>
            <p:nvPr/>
          </p:nvSpPr>
          <p:spPr bwMode="auto">
            <a:xfrm>
              <a:off x="3717" y="2256"/>
              <a:ext cx="196" cy="231"/>
            </a:xfrm>
            <a:prstGeom prst="rect">
              <a:avLst/>
            </a:prstGeom>
            <a:noFill/>
            <a:ln w="12700">
              <a:noFill/>
              <a:miter lim="800000"/>
              <a:headEnd/>
              <a:tailEnd/>
            </a:ln>
            <a:effectLst/>
          </p:spPr>
          <p:txBody>
            <a:bodyPr wrap="none">
              <a:spAutoFit/>
            </a:bodyPr>
            <a:lstStyle/>
            <a:p>
              <a:r>
                <a:rPr lang="en-US" dirty="0"/>
                <a:t>4</a:t>
              </a:r>
            </a:p>
          </p:txBody>
        </p:sp>
      </p:grpSp>
      <p:sp>
        <p:nvSpPr>
          <p:cNvPr id="1616986" name="Text Box 90"/>
          <p:cNvSpPr txBox="1">
            <a:spLocks noChangeArrowheads="1"/>
          </p:cNvSpPr>
          <p:nvPr/>
        </p:nvSpPr>
        <p:spPr bwMode="auto">
          <a:xfrm>
            <a:off x="7467600" y="3493902"/>
            <a:ext cx="519694" cy="461665"/>
          </a:xfrm>
          <a:prstGeom prst="rect">
            <a:avLst/>
          </a:prstGeom>
          <a:noFill/>
          <a:ln w="12700">
            <a:noFill/>
            <a:miter lim="800000"/>
            <a:headEnd/>
            <a:tailEnd/>
          </a:ln>
          <a:effectLst/>
        </p:spPr>
        <p:txBody>
          <a:bodyPr wrap="none">
            <a:spAutoFit/>
          </a:bodyPr>
          <a:lstStyle/>
          <a:p>
            <a:r>
              <a:rPr lang="en-US" sz="2400" dirty="0">
                <a:solidFill>
                  <a:srgbClr val="FF0000"/>
                </a:solidFill>
              </a:rPr>
              <a:t>hit</a:t>
            </a:r>
          </a:p>
        </p:txBody>
      </p:sp>
      <p:sp>
        <p:nvSpPr>
          <p:cNvPr id="1616988" name="Text Box 92"/>
          <p:cNvSpPr txBox="1">
            <a:spLocks noChangeArrowheads="1"/>
          </p:cNvSpPr>
          <p:nvPr/>
        </p:nvSpPr>
        <p:spPr bwMode="auto">
          <a:xfrm>
            <a:off x="6333065" y="412890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89" name="Text Box 93"/>
          <p:cNvSpPr txBox="1">
            <a:spLocks noChangeArrowheads="1"/>
          </p:cNvSpPr>
          <p:nvPr/>
        </p:nvSpPr>
        <p:spPr bwMode="auto">
          <a:xfrm>
            <a:off x="6333065" y="382410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Mem(5)    Mem(4)</a:t>
            </a:r>
          </a:p>
        </p:txBody>
      </p:sp>
      <p:sp>
        <p:nvSpPr>
          <p:cNvPr id="1616990" name="Text Box 94"/>
          <p:cNvSpPr txBox="1">
            <a:spLocks noChangeArrowheads="1"/>
          </p:cNvSpPr>
          <p:nvPr/>
        </p:nvSpPr>
        <p:spPr bwMode="auto">
          <a:xfrm>
            <a:off x="3124200" y="4752612"/>
            <a:ext cx="519694" cy="461665"/>
          </a:xfrm>
          <a:prstGeom prst="rect">
            <a:avLst/>
          </a:prstGeom>
          <a:noFill/>
          <a:ln w="12700">
            <a:noFill/>
            <a:miter lim="800000"/>
            <a:headEnd/>
            <a:tailEnd/>
          </a:ln>
          <a:effectLst/>
        </p:spPr>
        <p:txBody>
          <a:bodyPr wrap="none">
            <a:spAutoFit/>
          </a:bodyPr>
          <a:lstStyle/>
          <a:p>
            <a:r>
              <a:rPr lang="en-US" sz="2400" dirty="0">
                <a:solidFill>
                  <a:srgbClr val="FF0000"/>
                </a:solidFill>
              </a:rPr>
              <a:t>hit</a:t>
            </a:r>
          </a:p>
        </p:txBody>
      </p:sp>
      <p:sp>
        <p:nvSpPr>
          <p:cNvPr id="1616992" name="Text Box 96"/>
          <p:cNvSpPr txBox="1">
            <a:spLocks noChangeArrowheads="1"/>
          </p:cNvSpPr>
          <p:nvPr/>
        </p:nvSpPr>
        <p:spPr bwMode="auto">
          <a:xfrm>
            <a:off x="1989665" y="540454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93" name="Text Box 97"/>
          <p:cNvSpPr txBox="1">
            <a:spLocks noChangeArrowheads="1"/>
          </p:cNvSpPr>
          <p:nvPr/>
        </p:nvSpPr>
        <p:spPr bwMode="auto">
          <a:xfrm>
            <a:off x="1989665" y="508281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Mem(5)    Mem(4)</a:t>
            </a:r>
          </a:p>
        </p:txBody>
      </p:sp>
      <p:sp>
        <p:nvSpPr>
          <p:cNvPr id="1616995" name="Text Box 99"/>
          <p:cNvSpPr txBox="1">
            <a:spLocks noChangeArrowheads="1"/>
          </p:cNvSpPr>
          <p:nvPr/>
        </p:nvSpPr>
        <p:spPr bwMode="auto">
          <a:xfrm>
            <a:off x="5054598" y="5370680"/>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96" name="Text Box 100"/>
          <p:cNvSpPr txBox="1">
            <a:spLocks noChangeArrowheads="1"/>
          </p:cNvSpPr>
          <p:nvPr/>
        </p:nvSpPr>
        <p:spPr bwMode="auto">
          <a:xfrm>
            <a:off x="5054598" y="5065880"/>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Mem(5)    Mem(4)</a:t>
            </a:r>
          </a:p>
        </p:txBody>
      </p:sp>
      <p:sp>
        <p:nvSpPr>
          <p:cNvPr id="1616997" name="Text Box 101"/>
          <p:cNvSpPr txBox="1">
            <a:spLocks noChangeArrowheads="1"/>
          </p:cNvSpPr>
          <p:nvPr/>
        </p:nvSpPr>
        <p:spPr bwMode="auto">
          <a:xfrm>
            <a:off x="6477000" y="4752612"/>
            <a:ext cx="740908" cy="461665"/>
          </a:xfrm>
          <a:prstGeom prst="rect">
            <a:avLst/>
          </a:prstGeom>
          <a:noFill/>
          <a:ln w="12700">
            <a:noFill/>
            <a:miter lim="800000"/>
            <a:headEnd/>
            <a:tailEnd/>
          </a:ln>
          <a:effectLst/>
        </p:spPr>
        <p:txBody>
          <a:bodyPr wrap="none">
            <a:spAutoFit/>
          </a:bodyPr>
          <a:lstStyle/>
          <a:p>
            <a:r>
              <a:rPr lang="en-US" sz="2400" dirty="0">
                <a:solidFill>
                  <a:srgbClr val="FF0000"/>
                </a:solidFill>
              </a:rPr>
              <a:t>miss</a:t>
            </a:r>
          </a:p>
        </p:txBody>
      </p:sp>
      <p:grpSp>
        <p:nvGrpSpPr>
          <p:cNvPr id="11" name="Group 102"/>
          <p:cNvGrpSpPr>
            <a:grpSpLocks/>
          </p:cNvGrpSpPr>
          <p:nvPr/>
        </p:nvGrpSpPr>
        <p:grpSpPr bwMode="auto">
          <a:xfrm>
            <a:off x="4605340" y="5227299"/>
            <a:ext cx="3071815" cy="781055"/>
            <a:chOff x="1941" y="2219"/>
            <a:chExt cx="1935" cy="492"/>
          </a:xfrm>
        </p:grpSpPr>
        <p:sp>
          <p:nvSpPr>
            <p:cNvPr id="1616999" name="Line 103"/>
            <p:cNvSpPr>
              <a:spLocks noChangeShapeType="1"/>
            </p:cNvSpPr>
            <p:nvPr/>
          </p:nvSpPr>
          <p:spPr bwMode="auto">
            <a:xfrm>
              <a:off x="2261" y="2400"/>
              <a:ext cx="240" cy="144"/>
            </a:xfrm>
            <a:prstGeom prst="line">
              <a:avLst/>
            </a:prstGeom>
            <a:noFill/>
            <a:ln w="28575">
              <a:solidFill>
                <a:schemeClr val="accent1"/>
              </a:solidFill>
              <a:round/>
              <a:headEnd/>
              <a:tailEnd/>
            </a:ln>
            <a:effectLst/>
          </p:spPr>
          <p:txBody>
            <a:bodyPr/>
            <a:lstStyle/>
            <a:p>
              <a:endParaRPr lang="en-US"/>
            </a:p>
          </p:txBody>
        </p:sp>
        <p:sp>
          <p:nvSpPr>
            <p:cNvPr id="1617000" name="Line 104"/>
            <p:cNvSpPr>
              <a:spLocks noChangeShapeType="1"/>
            </p:cNvSpPr>
            <p:nvPr/>
          </p:nvSpPr>
          <p:spPr bwMode="auto">
            <a:xfrm>
              <a:off x="3504" y="2400"/>
              <a:ext cx="240" cy="144"/>
            </a:xfrm>
            <a:prstGeom prst="line">
              <a:avLst/>
            </a:prstGeom>
            <a:noFill/>
            <a:ln w="28575">
              <a:solidFill>
                <a:schemeClr val="accent1"/>
              </a:solidFill>
              <a:round/>
              <a:headEnd/>
              <a:tailEnd/>
            </a:ln>
            <a:effectLst/>
          </p:spPr>
          <p:txBody>
            <a:bodyPr/>
            <a:lstStyle/>
            <a:p>
              <a:endParaRPr lang="en-US"/>
            </a:p>
          </p:txBody>
        </p:sp>
        <p:sp>
          <p:nvSpPr>
            <p:cNvPr id="1617001" name="Text Box 105"/>
            <p:cNvSpPr txBox="1">
              <a:spLocks noChangeArrowheads="1"/>
            </p:cNvSpPr>
            <p:nvPr/>
          </p:nvSpPr>
          <p:spPr bwMode="auto">
            <a:xfrm>
              <a:off x="1941" y="2219"/>
              <a:ext cx="276" cy="231"/>
            </a:xfrm>
            <a:prstGeom prst="rect">
              <a:avLst/>
            </a:prstGeom>
            <a:noFill/>
            <a:ln w="12700">
              <a:noFill/>
              <a:miter lim="800000"/>
              <a:headEnd/>
              <a:tailEnd/>
            </a:ln>
            <a:effectLst/>
          </p:spPr>
          <p:txBody>
            <a:bodyPr wrap="none">
              <a:spAutoFit/>
            </a:bodyPr>
            <a:lstStyle/>
            <a:p>
              <a:r>
                <a:rPr lang="en-US" dirty="0"/>
                <a:t>11</a:t>
              </a:r>
            </a:p>
          </p:txBody>
        </p:sp>
        <p:sp>
          <p:nvSpPr>
            <p:cNvPr id="1617002" name="Text Box 106"/>
            <p:cNvSpPr txBox="1">
              <a:spLocks noChangeArrowheads="1"/>
            </p:cNvSpPr>
            <p:nvPr/>
          </p:nvSpPr>
          <p:spPr bwMode="auto">
            <a:xfrm>
              <a:off x="2949" y="2480"/>
              <a:ext cx="276" cy="231"/>
            </a:xfrm>
            <a:prstGeom prst="rect">
              <a:avLst/>
            </a:prstGeom>
            <a:noFill/>
            <a:ln w="12700">
              <a:noFill/>
              <a:miter lim="800000"/>
              <a:headEnd/>
              <a:tailEnd/>
            </a:ln>
            <a:effectLst/>
          </p:spPr>
          <p:txBody>
            <a:bodyPr wrap="none">
              <a:spAutoFit/>
            </a:bodyPr>
            <a:lstStyle/>
            <a:p>
              <a:r>
                <a:rPr lang="en-US" dirty="0"/>
                <a:t>15</a:t>
              </a:r>
            </a:p>
          </p:txBody>
        </p:sp>
        <p:sp>
          <p:nvSpPr>
            <p:cNvPr id="1617003" name="Line 107"/>
            <p:cNvSpPr>
              <a:spLocks noChangeShapeType="1"/>
            </p:cNvSpPr>
            <p:nvPr/>
          </p:nvSpPr>
          <p:spPr bwMode="auto">
            <a:xfrm>
              <a:off x="2784" y="2400"/>
              <a:ext cx="240" cy="144"/>
            </a:xfrm>
            <a:prstGeom prst="line">
              <a:avLst/>
            </a:prstGeom>
            <a:noFill/>
            <a:ln w="28575">
              <a:solidFill>
                <a:schemeClr val="accent1"/>
              </a:solidFill>
              <a:round/>
              <a:headEnd/>
              <a:tailEnd/>
            </a:ln>
            <a:effectLst/>
          </p:spPr>
          <p:txBody>
            <a:bodyPr/>
            <a:lstStyle/>
            <a:p>
              <a:endParaRPr lang="en-US"/>
            </a:p>
          </p:txBody>
        </p:sp>
        <p:sp>
          <p:nvSpPr>
            <p:cNvPr id="1617004" name="Text Box 108"/>
            <p:cNvSpPr txBox="1">
              <a:spLocks noChangeArrowheads="1"/>
            </p:cNvSpPr>
            <p:nvPr/>
          </p:nvSpPr>
          <p:spPr bwMode="auto">
            <a:xfrm>
              <a:off x="3600" y="2480"/>
              <a:ext cx="276" cy="231"/>
            </a:xfrm>
            <a:prstGeom prst="rect">
              <a:avLst/>
            </a:prstGeom>
            <a:noFill/>
            <a:ln w="12700">
              <a:noFill/>
              <a:miter lim="800000"/>
              <a:headEnd/>
              <a:tailEnd/>
            </a:ln>
            <a:effectLst/>
          </p:spPr>
          <p:txBody>
            <a:bodyPr wrap="none">
              <a:spAutoFit/>
            </a:bodyPr>
            <a:lstStyle/>
            <a:p>
              <a:r>
                <a:rPr lang="en-US" dirty="0"/>
                <a:t>14</a:t>
              </a:r>
            </a:p>
          </p:txBody>
        </p:sp>
      </p:grpSp>
      <p:sp>
        <p:nvSpPr>
          <p:cNvPr id="1617005" name="Text Box 109"/>
          <p:cNvSpPr txBox="1">
            <a:spLocks noChangeArrowheads="1"/>
          </p:cNvSpPr>
          <p:nvPr/>
        </p:nvSpPr>
        <p:spPr bwMode="auto">
          <a:xfrm>
            <a:off x="457200" y="1600200"/>
            <a:ext cx="3429000" cy="581025"/>
          </a:xfrm>
          <a:prstGeom prst="rect">
            <a:avLst/>
          </a:prstGeom>
          <a:noFill/>
          <a:ln w="12700">
            <a:noFill/>
            <a:miter lim="800000"/>
            <a:headEnd/>
            <a:tailEnd/>
          </a:ln>
          <a:effectLst/>
        </p:spPr>
        <p:txBody>
          <a:bodyPr>
            <a:spAutoFit/>
          </a:bodyPr>
          <a:lstStyle/>
          <a:p>
            <a:r>
              <a:rPr lang="en-US" sz="1600" dirty="0">
                <a:solidFill>
                  <a:schemeClr val="tx1"/>
                </a:solidFill>
              </a:rPr>
              <a:t>Start with an empty cache - all blocks initially marked as not valid</a:t>
            </a:r>
          </a:p>
        </p:txBody>
      </p:sp>
      <p:sp>
        <p:nvSpPr>
          <p:cNvPr id="1617006" name="Rectangle 110"/>
          <p:cNvSpPr>
            <a:spLocks noChangeArrowheads="1"/>
          </p:cNvSpPr>
          <p:nvPr/>
        </p:nvSpPr>
        <p:spPr bwMode="auto">
          <a:xfrm>
            <a:off x="457200" y="5852160"/>
            <a:ext cx="8153400" cy="482183"/>
          </a:xfrm>
          <a:prstGeom prst="rect">
            <a:avLst/>
          </a:prstGeom>
          <a:noFill/>
          <a:ln w="12700">
            <a:noFill/>
            <a:miter lim="800000"/>
            <a:headEnd/>
            <a:tailEnd/>
          </a:ln>
          <a:effectLst/>
        </p:spPr>
        <p:txBody>
          <a:bodyPr lIns="63500" tIns="25400" rIns="63500" bIns="25400">
            <a:spAutoFit/>
          </a:bodyPr>
          <a:lstStyle/>
          <a:p>
            <a:pPr marL="741363" lvl="1" indent="-246063">
              <a:spcBef>
                <a:spcPct val="30000"/>
              </a:spcBef>
              <a:buSzPct val="75000"/>
              <a:buFont typeface="Arial"/>
              <a:buChar char="•"/>
            </a:pPr>
            <a:r>
              <a:rPr lang="en-US" sz="2800" dirty="0">
                <a:solidFill>
                  <a:schemeClr val="tx1"/>
                </a:solidFill>
              </a:rPr>
              <a:t>8 requests, 4 </a:t>
            </a:r>
            <a:r>
              <a:rPr lang="en-US" sz="2800" dirty="0" smtClean="0">
                <a:solidFill>
                  <a:schemeClr val="tx1"/>
                </a:solidFill>
              </a:rPr>
              <a:t>misses  (HR = 0.5,	MR = 0.5)</a:t>
            </a:r>
            <a:endParaRPr lang="en-US" sz="2800" dirty="0">
              <a:solidFill>
                <a:schemeClr val="tx1"/>
              </a:solidFill>
            </a:endParaRPr>
          </a:p>
        </p:txBody>
      </p:sp>
      <p:sp>
        <p:nvSpPr>
          <p:cNvPr id="109" name="TextBox 108"/>
          <p:cNvSpPr txBox="1"/>
          <p:nvPr/>
        </p:nvSpPr>
        <p:spPr>
          <a:xfrm>
            <a:off x="3760869" y="1835972"/>
            <a:ext cx="4405373" cy="369332"/>
          </a:xfrm>
          <a:prstGeom prst="rect">
            <a:avLst/>
          </a:prstGeom>
          <a:noFill/>
        </p:spPr>
        <p:txBody>
          <a:bodyPr wrap="none" rtlCol="0">
            <a:spAutoFit/>
          </a:bodyPr>
          <a:lstStyle/>
          <a:p>
            <a:r>
              <a:rPr lang="en-US" dirty="0" smtClean="0"/>
              <a:t>0000 0001  0010 0011 0100 0011 0100  1111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169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169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69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169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69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169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169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1697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1697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61697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169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1697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61697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1698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1698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161698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1699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1699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16169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1699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1699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499"/>
                                          </p:stCondLst>
                                        </p:cTn>
                                        <p:tgtEl>
                                          <p:spTgt spid="161699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499"/>
                                          </p:stCondLst>
                                        </p:cTn>
                                        <p:tgtEl>
                                          <p:spTgt spid="1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617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6965" grpId="0" autoUpdateAnimBg="0"/>
      <p:bldP spid="1616966" grpId="0" autoUpdateAnimBg="0"/>
      <p:bldP spid="1616967" grpId="0"/>
      <p:bldP spid="1616968" grpId="0" autoUpdateAnimBg="0"/>
      <p:bldP spid="1616969" grpId="0" autoUpdateAnimBg="0"/>
      <p:bldP spid="1616970" grpId="0"/>
      <p:bldP spid="1616971" grpId="0" autoUpdateAnimBg="0"/>
      <p:bldP spid="1616972" grpId="0" autoUpdateAnimBg="0"/>
      <p:bldP spid="1616973" grpId="0"/>
      <p:bldP spid="1616974" grpId="0"/>
      <p:bldP spid="1616975" grpId="0" autoUpdateAnimBg="0"/>
      <p:bldP spid="1616977" grpId="0"/>
      <p:bldP spid="1616978" grpId="0"/>
      <p:bldP spid="1616986" grpId="0" autoUpdateAnimBg="0"/>
      <p:bldP spid="1616988" grpId="0"/>
      <p:bldP spid="1616989" grpId="0"/>
      <p:bldP spid="1616990" grpId="0" autoUpdateAnimBg="0"/>
      <p:bldP spid="1616992" grpId="0"/>
      <p:bldP spid="1616993" grpId="0"/>
      <p:bldP spid="1616995" grpId="0"/>
      <p:bldP spid="1616996" grpId="0"/>
      <p:bldP spid="1616997" grpId="0" autoUpdateAnimBg="0"/>
      <p:bldP spid="1617006"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3042" name="Rectangle 2"/>
          <p:cNvSpPr>
            <a:spLocks noGrp="1" noChangeArrowheads="1"/>
          </p:cNvSpPr>
          <p:nvPr>
            <p:ph type="title"/>
          </p:nvPr>
        </p:nvSpPr>
        <p:spPr/>
        <p:txBody>
          <a:bodyPr>
            <a:normAutofit fontScale="90000"/>
          </a:bodyPr>
          <a:lstStyle/>
          <a:p>
            <a:r>
              <a:rPr lang="en-US" dirty="0" smtClean="0">
                <a:solidFill>
                  <a:schemeClr val="accent1"/>
                </a:solidFill>
              </a:rPr>
              <a:t>Effect of Block and Cache Sizes</a:t>
            </a:r>
            <a:br>
              <a:rPr lang="en-US" dirty="0" smtClean="0">
                <a:solidFill>
                  <a:schemeClr val="accent1"/>
                </a:solidFill>
              </a:rPr>
            </a:br>
            <a:r>
              <a:rPr lang="en-US" dirty="0" smtClean="0">
                <a:solidFill>
                  <a:schemeClr val="accent1"/>
                </a:solidFill>
              </a:rPr>
              <a:t>on Miss Rate</a:t>
            </a:r>
            <a:endParaRPr lang="en-US" dirty="0">
              <a:solidFill>
                <a:schemeClr val="accent1"/>
              </a:solidFill>
            </a:endParaRPr>
          </a:p>
        </p:txBody>
      </p:sp>
      <p:graphicFrame>
        <p:nvGraphicFramePr>
          <p:cNvPr id="5" name="Object 3"/>
          <p:cNvGraphicFramePr>
            <a:graphicFrameLocks noGrp="1" noChangeAspect="1"/>
          </p:cNvGraphicFramePr>
          <p:nvPr>
            <p:ph idx="1"/>
          </p:nvPr>
        </p:nvGraphicFramePr>
        <p:xfrm>
          <a:off x="541867" y="128016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37</a:t>
            </a:fld>
            <a:endParaRPr lang="en-US"/>
          </a:p>
        </p:txBody>
      </p:sp>
      <p:sp>
        <p:nvSpPr>
          <p:cNvPr id="1623045" name="Rectangle 5"/>
          <p:cNvSpPr>
            <a:spLocks noChangeArrowheads="1"/>
          </p:cNvSpPr>
          <p:nvPr/>
        </p:nvSpPr>
        <p:spPr bwMode="auto">
          <a:xfrm>
            <a:off x="533400" y="5376325"/>
            <a:ext cx="8382000" cy="1159292"/>
          </a:xfrm>
          <a:prstGeom prst="rect">
            <a:avLst/>
          </a:prstGeom>
          <a:noFill/>
          <a:ln w="12700">
            <a:noFill/>
            <a:miter lim="800000"/>
            <a:headEnd/>
            <a:tailEnd/>
          </a:ln>
          <a:effectLst/>
        </p:spPr>
        <p:txBody>
          <a:bodyPr lIns="63500" tIns="25400" rIns="63500" bIns="25400">
            <a:spAutoFit/>
          </a:bodyPr>
          <a:lstStyle/>
          <a:p>
            <a:pPr marL="287338" indent="-287338">
              <a:buSzPct val="75000"/>
              <a:buFont typeface="Arial"/>
              <a:buChar char="•"/>
            </a:pPr>
            <a:r>
              <a:rPr lang="en-US" sz="2400" dirty="0">
                <a:solidFill>
                  <a:schemeClr val="tx1"/>
                </a:solidFill>
              </a:rPr>
              <a:t>Miss rate goes up if the block size becomes a significant fraction of the cache size because the number of blocks that can be held in the same size cache is smaller (increasing </a:t>
            </a:r>
            <a:r>
              <a:rPr lang="en-US" sz="2400" dirty="0"/>
              <a:t>capacity</a:t>
            </a:r>
            <a:r>
              <a:rPr lang="en-US" sz="2400" dirty="0">
                <a:solidFill>
                  <a:schemeClr val="tx1"/>
                </a:solidFill>
              </a:rPr>
              <a:t> misses)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3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P spid="162304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solidFill>
                  <a:schemeClr val="bg1">
                    <a:lumMod val="65000"/>
                  </a:schemeClr>
                </a:solidFill>
              </a:rPr>
              <a:t>Memory Hierarchy Overview</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chemeClr val="bg1">
                    <a:lumMod val="65000"/>
                  </a:schemeClr>
                </a:solidFill>
              </a:rPr>
              <a:t>Direct-Mapped Caches</a:t>
            </a:r>
          </a:p>
          <a:p>
            <a:r>
              <a:rPr lang="en-US" dirty="0" smtClean="0">
                <a:solidFill>
                  <a:schemeClr val="bg1">
                    <a:lumMod val="65000"/>
                  </a:schemeClr>
                </a:solidFill>
              </a:rPr>
              <a:t>Direct-Mapped Cache Example</a:t>
            </a:r>
          </a:p>
          <a:p>
            <a:r>
              <a:rPr lang="en-US" dirty="0" smtClean="0">
                <a:solidFill>
                  <a:srgbClr val="FF0000"/>
                </a:solidFill>
              </a:rPr>
              <a:t>Cache Reads and Writes</a:t>
            </a:r>
          </a:p>
        </p:txBody>
      </p:sp>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38</a:t>
            </a:fld>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Cache Reads and Writes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t>Want to handle reads and writes quickly while maintaining consistency between cache and memory (i.e. both know about all updates)</a:t>
            </a:r>
          </a:p>
          <a:p>
            <a:pPr lvl="1"/>
            <a:r>
              <a:rPr lang="en-US" dirty="0" smtClean="0"/>
              <a:t>Policies for cache hits and misses are independent</a:t>
            </a:r>
          </a:p>
          <a:p>
            <a:pPr>
              <a:spcBef>
                <a:spcPts val="1800"/>
              </a:spcBef>
            </a:pPr>
            <a:r>
              <a:rPr lang="en-US" dirty="0" smtClean="0"/>
              <a:t>Here we assume the use of separate instruction and data caches (I$ and D$)</a:t>
            </a:r>
          </a:p>
          <a:p>
            <a:pPr lvl="1"/>
            <a:r>
              <a:rPr lang="en-US" dirty="0" smtClean="0"/>
              <a:t>Read from both</a:t>
            </a:r>
          </a:p>
          <a:p>
            <a:pPr lvl="1"/>
            <a:r>
              <a:rPr lang="en-US" dirty="0" smtClean="0"/>
              <a:t>Write only to D$ (assume no self-modifying code)</a:t>
            </a:r>
          </a:p>
          <a:p>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solidFill>
                  <a:srgbClr val="FF0000"/>
                </a:solidFill>
              </a:rPr>
              <a:t>Memory Hierarchy Overview</a:t>
            </a:r>
          </a:p>
          <a:p>
            <a:r>
              <a:rPr lang="en-US" dirty="0" err="1" smtClean="0"/>
              <a:t>Administrivia</a:t>
            </a:r>
            <a:endParaRPr lang="en-US" dirty="0" smtClean="0"/>
          </a:p>
          <a:p>
            <a:r>
              <a:rPr lang="en-US" dirty="0" smtClean="0"/>
              <a:t>Direct-Mapped Caches</a:t>
            </a:r>
          </a:p>
          <a:p>
            <a:r>
              <a:rPr lang="en-US" dirty="0" smtClean="0"/>
              <a:t>Direct-Mapped Cache Example</a:t>
            </a:r>
          </a:p>
          <a:p>
            <a:r>
              <a:rPr lang="en-US" dirty="0" smtClean="0"/>
              <a:t>Cache Reads and Writes</a:t>
            </a:r>
          </a:p>
        </p:txBody>
      </p:sp>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683" name="Rectangle 3"/>
          <p:cNvSpPr>
            <a:spLocks noGrp="1" noChangeArrowheads="1"/>
          </p:cNvSpPr>
          <p:nvPr>
            <p:ph type="title"/>
          </p:nvPr>
        </p:nvSpPr>
        <p:spPr/>
        <p:txBody>
          <a:bodyPr/>
          <a:lstStyle/>
          <a:p>
            <a:r>
              <a:rPr lang="en-US" dirty="0" smtClean="0">
                <a:solidFill>
                  <a:schemeClr val="accent1"/>
                </a:solidFill>
              </a:rPr>
              <a:t>Handling Cache Hits</a:t>
            </a:r>
            <a:endParaRPr lang="en-US" dirty="0">
              <a:solidFill>
                <a:schemeClr val="accent1"/>
              </a:solidFill>
            </a:endParaRPr>
          </a:p>
        </p:txBody>
      </p:sp>
      <p:sp>
        <p:nvSpPr>
          <p:cNvPr id="1607682" name="Rectangle 2"/>
          <p:cNvSpPr>
            <a:spLocks noGrp="1" noChangeArrowheads="1"/>
          </p:cNvSpPr>
          <p:nvPr>
            <p:ph type="body" idx="1"/>
          </p:nvPr>
        </p:nvSpPr>
        <p:spPr>
          <a:xfrm>
            <a:off x="457200" y="1600200"/>
            <a:ext cx="8229600" cy="4969933"/>
          </a:xfrm>
        </p:spPr>
        <p:txBody>
          <a:bodyPr>
            <a:normAutofit/>
          </a:bodyPr>
          <a:lstStyle/>
          <a:p>
            <a:r>
              <a:rPr lang="en-US" dirty="0" smtClean="0"/>
              <a:t>Read hits (I$ and D$)</a:t>
            </a:r>
          </a:p>
          <a:p>
            <a:pPr lvl="1"/>
            <a:r>
              <a:rPr lang="en-US" dirty="0" smtClean="0"/>
              <a:t>Fastest possible scenario, so want more of these</a:t>
            </a:r>
          </a:p>
          <a:p>
            <a:r>
              <a:rPr lang="en-US" dirty="0" smtClean="0"/>
              <a:t>Write hits (D$)</a:t>
            </a:r>
          </a:p>
          <a:p>
            <a:pPr marL="914400" lvl="1" indent="-514350">
              <a:buFont typeface="+mj-lt"/>
              <a:buAutoNum type="arabicParenR"/>
            </a:pPr>
            <a:r>
              <a:rPr lang="en-US" dirty="0" smtClean="0">
                <a:solidFill>
                  <a:srgbClr val="FF0000"/>
                </a:solidFill>
              </a:rPr>
              <a:t>Write-Through Policy:</a:t>
            </a:r>
            <a:r>
              <a:rPr lang="en-US" dirty="0" smtClean="0"/>
              <a:t>  Always write data to cache and to memory (</a:t>
            </a:r>
            <a:r>
              <a:rPr lang="en-US" i="1" dirty="0" smtClean="0"/>
              <a:t>through</a:t>
            </a:r>
            <a:r>
              <a:rPr lang="en-US" dirty="0" smtClean="0"/>
              <a:t> cache)</a:t>
            </a:r>
          </a:p>
          <a:p>
            <a:pPr lvl="2"/>
            <a:r>
              <a:rPr lang="en-US" dirty="0" smtClean="0"/>
              <a:t>Forces cache and memory to always be consistent</a:t>
            </a:r>
          </a:p>
          <a:p>
            <a:pPr lvl="2"/>
            <a:r>
              <a:rPr lang="en-US" dirty="0" smtClean="0"/>
              <a:t>Slow!  (every memory access is long) </a:t>
            </a:r>
          </a:p>
          <a:p>
            <a:pPr lvl="2"/>
            <a:r>
              <a:rPr lang="en-US" dirty="0" smtClean="0"/>
              <a:t>Include a </a:t>
            </a:r>
            <a:r>
              <a:rPr lang="en-US" i="1" dirty="0" smtClean="0"/>
              <a:t>Write Buffer</a:t>
            </a:r>
            <a:r>
              <a:rPr lang="en-US" dirty="0" smtClean="0"/>
              <a:t> that updates memory in parallel with processor</a:t>
            </a:r>
          </a:p>
        </p:txBody>
      </p:sp>
      <p:sp>
        <p:nvSpPr>
          <p:cNvPr id="7" name="Slide Number Placeholder 6"/>
          <p:cNvSpPr>
            <a:spLocks noGrp="1"/>
          </p:cNvSpPr>
          <p:nvPr>
            <p:ph type="sldNum" sz="quarter" idx="12"/>
          </p:nvPr>
        </p:nvSpPr>
        <p:spPr/>
        <p:txBody>
          <a:bodyPr/>
          <a:lstStyle/>
          <a:p>
            <a:fld id="{3CC63E4C-4642-794D-A2FD-70F6B81535F5}" type="slidenum">
              <a:rPr lang="en-US" smtClean="0"/>
              <a:pPr/>
              <a:t>40</a:t>
            </a:fld>
            <a:endParaRPr lang="en-US"/>
          </a:p>
        </p:txBody>
      </p:sp>
      <p:grpSp>
        <p:nvGrpSpPr>
          <p:cNvPr id="12" name="Group 11"/>
          <p:cNvGrpSpPr/>
          <p:nvPr/>
        </p:nvGrpSpPr>
        <p:grpSpPr>
          <a:xfrm>
            <a:off x="4097867" y="5542844"/>
            <a:ext cx="4154311" cy="899798"/>
            <a:chOff x="4097867" y="5542844"/>
            <a:chExt cx="4154311" cy="899798"/>
          </a:xfrm>
        </p:grpSpPr>
        <p:cxnSp>
          <p:nvCxnSpPr>
            <p:cNvPr id="6" name="Straight Arrow Connector 5"/>
            <p:cNvCxnSpPr/>
            <p:nvPr/>
          </p:nvCxnSpPr>
          <p:spPr>
            <a:xfrm flipH="1" flipV="1">
              <a:off x="4097867" y="5542844"/>
              <a:ext cx="541866" cy="32737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0" y="5734756"/>
              <a:ext cx="3680178" cy="707886"/>
            </a:xfrm>
            <a:prstGeom prst="rect">
              <a:avLst/>
            </a:prstGeom>
            <a:noFill/>
          </p:spPr>
          <p:txBody>
            <a:bodyPr wrap="square" rtlCol="0">
              <a:spAutoFit/>
            </a:bodyPr>
            <a:lstStyle/>
            <a:p>
              <a:r>
                <a:rPr lang="en-US" sz="2000" dirty="0" smtClean="0">
                  <a:solidFill>
                    <a:srgbClr val="FF0000"/>
                  </a:solidFill>
                </a:rPr>
                <a:t>Assume present in all schemes when writing to memory</a:t>
              </a:r>
              <a:endParaRPr lang="en-US" sz="2000" dirty="0">
                <a:solidFill>
                  <a:srgbClr val="FF0000"/>
                </a:solidFill>
              </a:endParaRPr>
            </a:p>
          </p:txBody>
        </p:sp>
      </p:grpSp>
      <p:sp>
        <p:nvSpPr>
          <p:cNvPr id="13" name="Date Placeholder 12"/>
          <p:cNvSpPr>
            <a:spLocks noGrp="1"/>
          </p:cNvSpPr>
          <p:nvPr>
            <p:ph type="dt" sz="half" idx="10"/>
          </p:nvPr>
        </p:nvSpPr>
        <p:spPr/>
        <p:txBody>
          <a:bodyPr/>
          <a:lstStyle/>
          <a:p>
            <a:r>
              <a:rPr lang="en-US" smtClean="0"/>
              <a:t>7/05/2012</a:t>
            </a:r>
            <a:endParaRPr lang="en-US"/>
          </a:p>
        </p:txBody>
      </p:sp>
      <p:sp>
        <p:nvSpPr>
          <p:cNvPr id="14" name="Footer Placeholder 13"/>
          <p:cNvSpPr>
            <a:spLocks noGrp="1"/>
          </p:cNvSpPr>
          <p:nvPr>
            <p:ph type="ftr" sz="quarter" idx="11"/>
          </p:nvPr>
        </p:nvSpPr>
        <p:spPr/>
        <p:txBody>
          <a:bodyPr/>
          <a:lstStyle/>
          <a:p>
            <a:r>
              <a:rPr lang="en-US" smtClean="0"/>
              <a:t>Summer 2012 -- Lecture #11</a:t>
            </a:r>
            <a:endParaRPr lang="en-US"/>
          </a:p>
        </p:txBody>
      </p:sp>
    </p:spTree>
    <p:extLst>
      <p:ext uri="{BB962C8B-B14F-4D97-AF65-F5344CB8AC3E}">
        <p14:creationId xmlns:p14="http://schemas.microsoft.com/office/powerpoint/2010/main" val="33918331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68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68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768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0768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0768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0768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0768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68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Handling Cache Hits</a:t>
            </a:r>
            <a:endParaRPr lang="en-US" dirty="0"/>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Read hits (I$ and D$)</a:t>
            </a:r>
          </a:p>
          <a:p>
            <a:pPr lvl="1"/>
            <a:r>
              <a:rPr lang="en-US" dirty="0" smtClean="0"/>
              <a:t>Fastest possible scenario, so want more of these</a:t>
            </a:r>
          </a:p>
          <a:p>
            <a:r>
              <a:rPr lang="en-US" dirty="0" smtClean="0"/>
              <a:t>Write hits (D$)</a:t>
            </a:r>
          </a:p>
          <a:p>
            <a:pPr marL="914400" lvl="1" indent="-514350">
              <a:buFont typeface="+mj-lt"/>
              <a:buAutoNum type="arabicParenR" startAt="2"/>
            </a:pPr>
            <a:r>
              <a:rPr lang="en-US" dirty="0" smtClean="0">
                <a:solidFill>
                  <a:srgbClr val="FF0000"/>
                </a:solidFill>
              </a:rPr>
              <a:t>Write-Back Policy:</a:t>
            </a:r>
            <a:r>
              <a:rPr lang="en-US" dirty="0" smtClean="0"/>
              <a:t>  Write data </a:t>
            </a:r>
            <a:r>
              <a:rPr lang="en-US" u="sng" dirty="0" smtClean="0"/>
              <a:t>only to cache</a:t>
            </a:r>
            <a:r>
              <a:rPr lang="en-US" dirty="0" smtClean="0"/>
              <a:t>, then update memory when block is removed</a:t>
            </a:r>
          </a:p>
          <a:p>
            <a:pPr lvl="2"/>
            <a:r>
              <a:rPr lang="en-US" dirty="0" smtClean="0"/>
              <a:t>Allows cache and memory to be inconsistent</a:t>
            </a:r>
          </a:p>
          <a:p>
            <a:pPr lvl="2"/>
            <a:r>
              <a:rPr lang="en-US" dirty="0" smtClean="0"/>
              <a:t>Multiple writes collected in cache; single write to memory per block</a:t>
            </a:r>
          </a:p>
          <a:p>
            <a:pPr lvl="2"/>
            <a:r>
              <a:rPr lang="en-US" dirty="0" smtClean="0">
                <a:solidFill>
                  <a:srgbClr val="FF0000"/>
                </a:solidFill>
              </a:rPr>
              <a:t>Dirty bit:</a:t>
            </a:r>
            <a:r>
              <a:rPr lang="en-US" dirty="0" smtClean="0"/>
              <a:t>  Extra bit per cache row that is set if block was written to (is “dirty”) and needs to be written back</a:t>
            </a:r>
          </a:p>
          <a:p>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Handling Cache Misses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Miss penalty grows as block size does</a:t>
            </a:r>
          </a:p>
          <a:p>
            <a:r>
              <a:rPr lang="en-US" dirty="0" smtClean="0"/>
              <a:t>Read misses (I$ and D$)</a:t>
            </a:r>
          </a:p>
          <a:p>
            <a:pPr lvl="1"/>
            <a:r>
              <a:rPr lang="en-US" dirty="0" smtClean="0"/>
              <a:t>Stall execution, fetch block from memory, put in cache, send requested word to processor, resume</a:t>
            </a:r>
          </a:p>
          <a:p>
            <a:r>
              <a:rPr lang="en-US" dirty="0" smtClean="0"/>
              <a:t>Write misses (D$)</a:t>
            </a:r>
          </a:p>
          <a:p>
            <a:pPr marL="971550" lvl="1" indent="-514350">
              <a:buFont typeface="+mj-lt"/>
              <a:buAutoNum type="arabicParenR"/>
            </a:pPr>
            <a:r>
              <a:rPr lang="en-US" dirty="0" smtClean="0">
                <a:solidFill>
                  <a:srgbClr val="FF0000"/>
                </a:solidFill>
              </a:rPr>
              <a:t>Write allocate:</a:t>
            </a:r>
            <a:r>
              <a:rPr lang="en-US" dirty="0" smtClean="0"/>
              <a:t>  Fetch block from memory, put in cache, execute a write hit</a:t>
            </a:r>
          </a:p>
          <a:p>
            <a:pPr lvl="2"/>
            <a:r>
              <a:rPr lang="en-US" dirty="0" smtClean="0"/>
              <a:t>Works with either write-through or write-back</a:t>
            </a:r>
          </a:p>
          <a:p>
            <a:pPr lvl="2"/>
            <a:r>
              <a:rPr lang="en-US" dirty="0" smtClean="0"/>
              <a:t>Ensures cache is up-to-date after write miss</a:t>
            </a:r>
          </a:p>
          <a:p>
            <a:pPr lvl="2"/>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Handling Cache Misses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t>Miss penalty grows as block size does</a:t>
            </a:r>
          </a:p>
          <a:p>
            <a:r>
              <a:rPr lang="en-US" dirty="0" smtClean="0"/>
              <a:t>Read misses (I$ and D$)</a:t>
            </a:r>
          </a:p>
          <a:p>
            <a:pPr lvl="1"/>
            <a:r>
              <a:rPr lang="en-US" dirty="0" smtClean="0"/>
              <a:t>Stall execution, fetch block from memory, put in cache, send requested word to processor, resume</a:t>
            </a:r>
          </a:p>
          <a:p>
            <a:r>
              <a:rPr lang="en-US" dirty="0" smtClean="0"/>
              <a:t>Write misses (D$)</a:t>
            </a:r>
          </a:p>
          <a:p>
            <a:pPr marL="971550" lvl="1" indent="-514350">
              <a:buFont typeface="+mj-lt"/>
              <a:buAutoNum type="arabicParenR" startAt="2"/>
            </a:pPr>
            <a:r>
              <a:rPr lang="en-US" dirty="0" smtClean="0">
                <a:solidFill>
                  <a:srgbClr val="FF0000"/>
                </a:solidFill>
              </a:rPr>
              <a:t>No-write allocate:</a:t>
            </a:r>
            <a:r>
              <a:rPr lang="en-US" dirty="0" smtClean="0"/>
              <a:t>  Skip cache altogether and write directly to memory</a:t>
            </a:r>
          </a:p>
          <a:p>
            <a:pPr lvl="2"/>
            <a:r>
              <a:rPr lang="en-US" dirty="0" smtClean="0"/>
              <a:t>Cache is never up-to-date after write miss</a:t>
            </a:r>
          </a:p>
          <a:p>
            <a:pPr lvl="2"/>
            <a:r>
              <a:rPr lang="en-US" dirty="0" smtClean="0"/>
              <a:t>Ensures memory is always up-to-date</a:t>
            </a:r>
          </a:p>
          <a:p>
            <a:pPr lvl="2"/>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Improvements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pPr marL="342900" lvl="1" indent="-342900">
              <a:buFont typeface="Arial" pitchFamily="34" charset="0"/>
              <a:buChar char="•"/>
            </a:pPr>
            <a:r>
              <a:rPr lang="en-US" sz="3200" dirty="0" err="1" smtClean="0">
                <a:solidFill>
                  <a:srgbClr val="FF0000"/>
                </a:solidFill>
              </a:rPr>
              <a:t>Nonblocking</a:t>
            </a:r>
            <a:r>
              <a:rPr lang="en-US" sz="3200" dirty="0" smtClean="0">
                <a:solidFill>
                  <a:srgbClr val="FF0000"/>
                </a:solidFill>
              </a:rPr>
              <a:t> cache:</a:t>
            </a:r>
            <a:r>
              <a:rPr lang="en-US" sz="3200" dirty="0" smtClean="0"/>
              <a:t>  allows for multiple loads, so the processor can continue to access cache while cache is handling an earlier miss</a:t>
            </a:r>
          </a:p>
          <a:p>
            <a:r>
              <a:rPr lang="en-US" dirty="0" smtClean="0">
                <a:solidFill>
                  <a:srgbClr val="FF0000"/>
                </a:solidFill>
              </a:rPr>
              <a:t>Early restart:  </a:t>
            </a:r>
            <a:r>
              <a:rPr lang="en-US" dirty="0" smtClean="0"/>
              <a:t>Processor resumes as soon as requested portion of block is available</a:t>
            </a:r>
          </a:p>
          <a:p>
            <a:r>
              <a:rPr lang="en-US" dirty="0" smtClean="0">
                <a:solidFill>
                  <a:srgbClr val="FF0000"/>
                </a:solidFill>
              </a:rPr>
              <a:t>Critical word first:</a:t>
            </a:r>
            <a:r>
              <a:rPr lang="en-US" dirty="0" smtClean="0"/>
              <a:t>  Always load requested portion of block first</a:t>
            </a:r>
          </a:p>
          <a:p>
            <a:pPr lvl="1"/>
            <a:r>
              <a:rPr lang="en-US" dirty="0" smtClean="0"/>
              <a:t>Early restart and critical word first can be used together</a:t>
            </a:r>
          </a:p>
          <a:p>
            <a:endParaRPr lang="en-US" dirty="0"/>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Summary</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t>Memory hierarchy exploits principle of locality to deliver lots of memory at fast speeds</a:t>
            </a:r>
          </a:p>
          <a:p>
            <a:r>
              <a:rPr lang="en-US" dirty="0" smtClean="0"/>
              <a:t>Direct-Mapped Cache:  Each block in memory maps to exactly one row in the cache</a:t>
            </a:r>
          </a:p>
          <a:p>
            <a:pPr lvl="1"/>
            <a:r>
              <a:rPr lang="en-US" dirty="0" smtClean="0">
                <a:solidFill>
                  <a:schemeClr val="accent4"/>
                </a:solidFill>
              </a:rPr>
              <a:t>Index</a:t>
            </a:r>
            <a:r>
              <a:rPr lang="en-US" dirty="0" smtClean="0"/>
              <a:t> to determine which row</a:t>
            </a:r>
          </a:p>
          <a:p>
            <a:pPr lvl="1"/>
            <a:r>
              <a:rPr lang="en-US" dirty="0" smtClean="0">
                <a:solidFill>
                  <a:schemeClr val="accent2"/>
                </a:solidFill>
              </a:rPr>
              <a:t>Offset</a:t>
            </a:r>
            <a:r>
              <a:rPr lang="en-US" dirty="0" smtClean="0"/>
              <a:t> to determine which byte within block</a:t>
            </a:r>
          </a:p>
          <a:p>
            <a:pPr lvl="1"/>
            <a:r>
              <a:rPr lang="en-US" dirty="0" smtClean="0">
                <a:solidFill>
                  <a:schemeClr val="accent6"/>
                </a:solidFill>
              </a:rPr>
              <a:t>Tag</a:t>
            </a:r>
            <a:r>
              <a:rPr lang="en-US" dirty="0" smtClean="0"/>
              <a:t> to identify if it’s the block you want</a:t>
            </a:r>
          </a:p>
          <a:p>
            <a:r>
              <a:rPr lang="en-US" dirty="0" smtClean="0"/>
              <a:t>Cache read and write policies:</a:t>
            </a:r>
          </a:p>
          <a:p>
            <a:pPr lvl="1"/>
            <a:r>
              <a:rPr lang="en-US" i="1" dirty="0" smtClean="0"/>
              <a:t>Write-back</a:t>
            </a:r>
            <a:r>
              <a:rPr lang="en-US" dirty="0" smtClean="0"/>
              <a:t> and </a:t>
            </a:r>
            <a:r>
              <a:rPr lang="en-US" i="1" dirty="0" smtClean="0"/>
              <a:t>write-through</a:t>
            </a:r>
            <a:r>
              <a:rPr lang="en-US" dirty="0" smtClean="0"/>
              <a:t> for hits</a:t>
            </a:r>
          </a:p>
          <a:p>
            <a:pPr lvl="1"/>
            <a:r>
              <a:rPr lang="en-US" i="1" dirty="0" smtClean="0"/>
              <a:t>Write allocate</a:t>
            </a:r>
            <a:r>
              <a:rPr lang="en-US" dirty="0" smtClean="0"/>
              <a:t> and </a:t>
            </a:r>
            <a:r>
              <a:rPr lang="en-US" i="1" dirty="0" smtClean="0"/>
              <a:t>no-write allocate </a:t>
            </a:r>
            <a:r>
              <a:rPr lang="en-US" dirty="0" smtClean="0"/>
              <a:t>for misses</a:t>
            </a:r>
          </a:p>
          <a:p>
            <a:endParaRPr lang="en-US" dirty="0"/>
          </a:p>
        </p:txBody>
      </p:sp>
      <p:sp>
        <p:nvSpPr>
          <p:cNvPr id="7" name="Date Placeholder 6"/>
          <p:cNvSpPr>
            <a:spLocks noGrp="1"/>
          </p:cNvSpPr>
          <p:nvPr>
            <p:ph type="dt" sz="half" idx="10"/>
          </p:nvPr>
        </p:nvSpPr>
        <p:spPr/>
        <p:txBody>
          <a:bodyPr/>
          <a:lstStyle/>
          <a:p>
            <a:r>
              <a:rPr lang="en-US" smtClean="0"/>
              <a:t>7/05/2012</a:t>
            </a:r>
            <a:endParaRPr lang="en-US"/>
          </a:p>
        </p:txBody>
      </p:sp>
      <p:sp>
        <p:nvSpPr>
          <p:cNvPr id="9" name="Footer Placeholder 8"/>
          <p:cNvSpPr>
            <a:spLocks noGrp="1"/>
          </p:cNvSpPr>
          <p:nvPr>
            <p:ph type="ftr" sz="quarter" idx="11"/>
          </p:nvPr>
        </p:nvSpPr>
        <p:spPr/>
        <p:txBody>
          <a:bodyPr/>
          <a:lstStyle/>
          <a:p>
            <a:r>
              <a:rPr lang="en-US" smtClean="0"/>
              <a:t>Summer 2012 -- Lecture #11</a:t>
            </a:r>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45</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199" y="274320"/>
            <a:ext cx="8229600" cy="1143000"/>
          </a:xfrm>
        </p:spPr>
        <p:txBody>
          <a:bodyPr/>
          <a:lstStyle/>
          <a:p>
            <a:r>
              <a:rPr lang="en-US" dirty="0" smtClean="0">
                <a:solidFill>
                  <a:schemeClr val="accent1"/>
                </a:solidFill>
                <a:ea typeface="ＭＳ Ｐゴシック" pitchFamily="34" charset="-128"/>
              </a:rPr>
              <a:t>Storage in a Computer</a:t>
            </a:r>
            <a:endParaRPr lang="en-US" dirty="0">
              <a:solidFill>
                <a:schemeClr val="accent1"/>
              </a:solidFill>
            </a:endParaRPr>
          </a:p>
        </p:txBody>
      </p:sp>
      <p:sp>
        <p:nvSpPr>
          <p:cNvPr id="23555" name="Rectangle 3"/>
          <p:cNvSpPr>
            <a:spLocks noGrp="1" noChangeArrowheads="1"/>
          </p:cNvSpPr>
          <p:nvPr>
            <p:ph idx="1"/>
          </p:nvPr>
        </p:nvSpPr>
        <p:spPr>
          <a:xfrm>
            <a:off x="457200" y="1600200"/>
            <a:ext cx="8229600" cy="4937760"/>
          </a:xfrm>
        </p:spPr>
        <p:txBody>
          <a:bodyPr>
            <a:normAutofit/>
          </a:bodyPr>
          <a:lstStyle/>
          <a:p>
            <a:r>
              <a:rPr lang="en-US" dirty="0" smtClean="0">
                <a:ea typeface="ＭＳ Ｐゴシック" pitchFamily="34" charset="-128"/>
              </a:rPr>
              <a:t>Processor</a:t>
            </a:r>
          </a:p>
          <a:p>
            <a:pPr lvl="1"/>
            <a:r>
              <a:rPr lang="en-US" dirty="0" smtClean="0">
                <a:ea typeface="ＭＳ Ｐゴシック" pitchFamily="34" charset="-128"/>
              </a:rPr>
              <a:t>Holds data in register files (~ 100 bytes)</a:t>
            </a:r>
          </a:p>
          <a:p>
            <a:pPr lvl="1"/>
            <a:r>
              <a:rPr lang="en-US" dirty="0" smtClean="0">
                <a:ea typeface="ＭＳ Ｐゴシック" pitchFamily="34" charset="-128"/>
              </a:rPr>
              <a:t>Registers accessed on sub-nanosecond timescale</a:t>
            </a:r>
          </a:p>
          <a:p>
            <a:pPr>
              <a:spcBef>
                <a:spcPts val="1800"/>
              </a:spcBef>
            </a:pPr>
            <a:r>
              <a:rPr lang="en-US" dirty="0" smtClean="0">
                <a:ea typeface="ＭＳ Ｐゴシック" pitchFamily="34" charset="-128"/>
              </a:rPr>
              <a:t>Memory (“main memory”)</a:t>
            </a:r>
          </a:p>
          <a:p>
            <a:pPr lvl="1"/>
            <a:r>
              <a:rPr lang="en-US" dirty="0" smtClean="0">
                <a:ea typeface="ＭＳ Ｐゴシック" pitchFamily="34" charset="-128"/>
              </a:rPr>
              <a:t>More capacity than registers (~ </a:t>
            </a:r>
            <a:r>
              <a:rPr lang="en-US" dirty="0" err="1" smtClean="0">
                <a:ea typeface="ＭＳ Ｐゴシック" pitchFamily="34" charset="-128"/>
              </a:rPr>
              <a:t>Gbytes</a:t>
            </a:r>
            <a:r>
              <a:rPr lang="en-US" dirty="0" smtClean="0">
                <a:ea typeface="ＭＳ Ｐゴシック" pitchFamily="34" charset="-128"/>
              </a:rPr>
              <a:t>)</a:t>
            </a:r>
          </a:p>
          <a:p>
            <a:pPr lvl="1"/>
            <a:r>
              <a:rPr lang="en-US" dirty="0" smtClean="0">
                <a:ea typeface="ＭＳ Ｐゴシック" pitchFamily="34" charset="-128"/>
              </a:rPr>
              <a:t>Access time ~ 50-100 ns</a:t>
            </a:r>
            <a:endParaRPr lang="en-US" dirty="0" smtClean="0">
              <a:solidFill>
                <a:srgbClr val="FF0000"/>
              </a:solidFill>
              <a:ea typeface="ＭＳ Ｐゴシック" pitchFamily="34" charset="-128"/>
            </a:endParaRPr>
          </a:p>
          <a:p>
            <a:pPr>
              <a:spcBef>
                <a:spcPts val="1800"/>
              </a:spcBef>
            </a:pPr>
            <a:r>
              <a:rPr lang="en-US" dirty="0" smtClean="0">
                <a:solidFill>
                  <a:srgbClr val="FF0000"/>
                </a:solidFill>
                <a:ea typeface="ＭＳ Ｐゴシック" pitchFamily="34" charset="-128"/>
              </a:rPr>
              <a:t>Hundreds of clock cycles per memory access?!</a:t>
            </a:r>
          </a:p>
          <a:p>
            <a:pPr lvl="1"/>
            <a:endParaRPr lang="en-US" dirty="0" smtClean="0">
              <a:solidFill>
                <a:schemeClr val="accent2"/>
              </a:solidFill>
              <a:ea typeface="ＭＳ Ｐゴシック" pitchFamily="34" charset="-128"/>
            </a:endParaRPr>
          </a:p>
        </p:txBody>
      </p:sp>
      <p:sp>
        <p:nvSpPr>
          <p:cNvPr id="4" name="Date Placeholder 3"/>
          <p:cNvSpPr>
            <a:spLocks noGrp="1"/>
          </p:cNvSpPr>
          <p:nvPr>
            <p:ph type="dt" sz="half" idx="10"/>
          </p:nvPr>
        </p:nvSpPr>
        <p:spPr/>
        <p:txBody>
          <a:bodyPr/>
          <a:lstStyle/>
          <a:p>
            <a:r>
              <a:rPr lang="en-US" smtClean="0"/>
              <a:t>7/05/2012</a:t>
            </a:r>
            <a:endParaRPr lang="en-US"/>
          </a:p>
        </p:txBody>
      </p:sp>
      <p:sp>
        <p:nvSpPr>
          <p:cNvPr id="7" name="Footer Placeholder 6"/>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2"/>
          <p:cNvGraphicFramePr>
            <a:graphicFrameLocks noGrp="1" noChangeAspect="1"/>
          </p:cNvGraphicFramePr>
          <p:nvPr>
            <p:ph sz="half" idx="4294967295"/>
          </p:nvPr>
        </p:nvGraphicFramePr>
        <p:xfrm>
          <a:off x="-307618" y="1864610"/>
          <a:ext cx="7823200" cy="5170487"/>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6"/>
          <p:cNvSpPr>
            <a:spLocks noChangeArrowheads="1"/>
          </p:cNvSpPr>
          <p:nvPr/>
        </p:nvSpPr>
        <p:spPr bwMode="auto">
          <a:xfrm>
            <a:off x="1715915" y="3889024"/>
            <a:ext cx="2034340" cy="459100"/>
          </a:xfrm>
          <a:prstGeom prst="rect">
            <a:avLst/>
          </a:prstGeom>
          <a:noFill/>
          <a:ln w="12700">
            <a:noFill/>
            <a:miter lim="800000"/>
            <a:headEnd/>
            <a:tailEnd/>
          </a:ln>
          <a:effectLst/>
        </p:spPr>
        <p:txBody>
          <a:bodyPr wrap="none" lIns="90488" tIns="44450" rIns="90488" bIns="44450">
            <a:spAutoFit/>
          </a:bodyPr>
          <a:lstStyle/>
          <a:p>
            <a:r>
              <a:rPr lang="en-US" sz="2400" dirty="0">
                <a:solidFill>
                  <a:schemeClr val="accent6"/>
                </a:solidFill>
              </a:rPr>
              <a:t>“Moore’s Law”</a:t>
            </a:r>
          </a:p>
        </p:txBody>
      </p:sp>
      <p:grpSp>
        <p:nvGrpSpPr>
          <p:cNvPr id="22" name="Group 21"/>
          <p:cNvGrpSpPr/>
          <p:nvPr/>
        </p:nvGrpSpPr>
        <p:grpSpPr>
          <a:xfrm>
            <a:off x="5616226" y="3011313"/>
            <a:ext cx="2566153" cy="1805097"/>
            <a:chOff x="5616226" y="3011313"/>
            <a:chExt cx="2566153" cy="1805097"/>
          </a:xfrm>
        </p:grpSpPr>
        <p:sp>
          <p:nvSpPr>
            <p:cNvPr id="15" name="Line 13"/>
            <p:cNvSpPr>
              <a:spLocks noChangeShapeType="1"/>
            </p:cNvSpPr>
            <p:nvPr/>
          </p:nvSpPr>
          <p:spPr bwMode="auto">
            <a:xfrm flipH="1">
              <a:off x="5616226" y="3079050"/>
              <a:ext cx="0" cy="1737360"/>
            </a:xfrm>
            <a:prstGeom prst="line">
              <a:avLst/>
            </a:prstGeom>
            <a:noFill/>
            <a:ln w="25400">
              <a:solidFill>
                <a:srgbClr val="FC0128"/>
              </a:solidFill>
              <a:round/>
              <a:headEnd type="triangle" w="med" len="med"/>
              <a:tailEnd type="triangle" w="med" len="med"/>
            </a:ln>
            <a:effectLst/>
          </p:spPr>
          <p:txBody>
            <a:bodyPr wrap="none" anchor="ctr"/>
            <a:lstStyle/>
            <a:p>
              <a:endParaRPr lang="en-US"/>
            </a:p>
          </p:txBody>
        </p:sp>
        <p:sp>
          <p:nvSpPr>
            <p:cNvPr id="16" name="Rectangle 14"/>
            <p:cNvSpPr>
              <a:spLocks noChangeArrowheads="1"/>
            </p:cNvSpPr>
            <p:nvPr/>
          </p:nvSpPr>
          <p:spPr bwMode="auto">
            <a:xfrm>
              <a:off x="5616226" y="3011313"/>
              <a:ext cx="2566153" cy="1197764"/>
            </a:xfrm>
            <a:prstGeom prst="rect">
              <a:avLst/>
            </a:prstGeom>
            <a:noFill/>
            <a:ln w="12700">
              <a:noFill/>
              <a:miter lim="800000"/>
              <a:headEnd/>
              <a:tailEnd/>
            </a:ln>
            <a:effectLst/>
          </p:spPr>
          <p:txBody>
            <a:bodyPr wrap="none" lIns="90488" tIns="44450" rIns="90488" bIns="44450">
              <a:spAutoFit/>
            </a:bodyPr>
            <a:lstStyle/>
            <a:p>
              <a:r>
                <a:rPr lang="en-US" sz="2400" dirty="0">
                  <a:solidFill>
                    <a:srgbClr val="FF0000"/>
                  </a:solidFill>
                </a:rPr>
                <a:t>Processor-Memory</a:t>
              </a:r>
            </a:p>
            <a:p>
              <a:r>
                <a:rPr lang="en-US" sz="2400" dirty="0">
                  <a:solidFill>
                    <a:srgbClr val="FF0000"/>
                  </a:solidFill>
                </a:rPr>
                <a:t>Performance Gap</a:t>
              </a:r>
              <a:br>
                <a:rPr lang="en-US" sz="2400" dirty="0">
                  <a:solidFill>
                    <a:srgbClr val="FF0000"/>
                  </a:solidFill>
                </a:rPr>
              </a:br>
              <a:r>
                <a:rPr lang="en-US" sz="2400" dirty="0">
                  <a:solidFill>
                    <a:srgbClr val="FF0000"/>
                  </a:solidFill>
                </a:rPr>
                <a:t>(grows 50%/year)</a:t>
              </a:r>
            </a:p>
          </p:txBody>
        </p:sp>
      </p:grpSp>
      <p:sp>
        <p:nvSpPr>
          <p:cNvPr id="2" name="Title 1"/>
          <p:cNvSpPr>
            <a:spLocks noGrp="1"/>
          </p:cNvSpPr>
          <p:nvPr>
            <p:ph type="title"/>
          </p:nvPr>
        </p:nvSpPr>
        <p:spPr>
          <a:xfrm>
            <a:off x="457200" y="274320"/>
            <a:ext cx="8229600" cy="1143000"/>
          </a:xfrm>
        </p:spPr>
        <p:txBody>
          <a:bodyPr>
            <a:normAutofit/>
          </a:bodyPr>
          <a:lstStyle/>
          <a:p>
            <a:r>
              <a:rPr lang="en-US" dirty="0" smtClean="0">
                <a:solidFill>
                  <a:schemeClr val="accent1"/>
                </a:solidFill>
              </a:rPr>
              <a:t>Processor-Memory Gap</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7/05/2012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6</a:t>
            </a:fld>
            <a:endParaRPr lang="en-US"/>
          </a:p>
        </p:txBody>
      </p:sp>
      <p:sp>
        <p:nvSpPr>
          <p:cNvPr id="3" name="Rectangle 2"/>
          <p:cNvSpPr/>
          <p:nvPr/>
        </p:nvSpPr>
        <p:spPr>
          <a:xfrm>
            <a:off x="1282699" y="1281272"/>
            <a:ext cx="5761568" cy="707886"/>
          </a:xfrm>
          <a:prstGeom prst="rect">
            <a:avLst/>
          </a:prstGeom>
        </p:spPr>
        <p:txBody>
          <a:bodyPr wrap="square">
            <a:spAutoFit/>
          </a:bodyPr>
          <a:lstStyle/>
          <a:p>
            <a:r>
              <a:rPr lang="en-US" sz="2000" dirty="0">
                <a:ea typeface="ＭＳ Ｐゴシック" pitchFamily="34" charset="-128"/>
              </a:rPr>
              <a:t>1989 first Intel CPU with cache on chip</a:t>
            </a:r>
          </a:p>
          <a:p>
            <a:r>
              <a:rPr lang="en-US" sz="2000" dirty="0">
                <a:ea typeface="ＭＳ Ｐゴシック" pitchFamily="34" charset="-128"/>
              </a:rPr>
              <a:t>1998 Pentium III has two cache levels on chip</a:t>
            </a:r>
          </a:p>
        </p:txBody>
      </p:sp>
      <p:grpSp>
        <p:nvGrpSpPr>
          <p:cNvPr id="19" name="Group 18"/>
          <p:cNvGrpSpPr/>
          <p:nvPr/>
        </p:nvGrpSpPr>
        <p:grpSpPr>
          <a:xfrm>
            <a:off x="6897512" y="1755425"/>
            <a:ext cx="2007484" cy="1196975"/>
            <a:chOff x="6897512" y="1755425"/>
            <a:chExt cx="2007484" cy="1196975"/>
          </a:xfrm>
        </p:grpSpPr>
        <p:sp>
          <p:nvSpPr>
            <p:cNvPr id="10" name="Rectangle 8"/>
            <p:cNvSpPr>
              <a:spLocks noChangeArrowheads="1"/>
            </p:cNvSpPr>
            <p:nvPr/>
          </p:nvSpPr>
          <p:spPr bwMode="auto">
            <a:xfrm>
              <a:off x="7441321" y="1755425"/>
              <a:ext cx="1463675" cy="1196975"/>
            </a:xfrm>
            <a:prstGeom prst="rect">
              <a:avLst/>
            </a:prstGeom>
            <a:noFill/>
            <a:ln w="12700">
              <a:solidFill>
                <a:schemeClr val="tx1"/>
              </a:solidFill>
              <a:miter lim="800000"/>
              <a:headEnd/>
              <a:tailEnd/>
            </a:ln>
            <a:effectLst/>
          </p:spPr>
          <p:txBody>
            <a:bodyPr lIns="90488" tIns="44450" rIns="90488" bIns="44450">
              <a:spAutoFit/>
            </a:bodyPr>
            <a:lstStyle/>
            <a:p>
              <a:pPr algn="ctr"/>
              <a:r>
                <a:rPr lang="en-US" sz="2400" dirty="0">
                  <a:solidFill>
                    <a:schemeClr val="tx1"/>
                  </a:solidFill>
                </a:rPr>
                <a:t>µProc</a:t>
              </a:r>
            </a:p>
            <a:p>
              <a:pPr algn="ctr"/>
              <a:r>
                <a:rPr lang="en-US" sz="2400" dirty="0">
                  <a:solidFill>
                    <a:schemeClr val="tx1"/>
                  </a:solidFill>
                </a:rPr>
                <a:t>55%/year</a:t>
              </a:r>
            </a:p>
            <a:p>
              <a:pPr algn="ctr"/>
              <a:r>
                <a:rPr lang="en-US" sz="2400" dirty="0">
                  <a:solidFill>
                    <a:schemeClr val="tx1"/>
                  </a:solidFill>
                </a:rPr>
                <a:t>(2X/1.5yr)</a:t>
              </a:r>
            </a:p>
          </p:txBody>
        </p:sp>
        <p:sp>
          <p:nvSpPr>
            <p:cNvPr id="18" name="Arc 17"/>
            <p:cNvSpPr/>
            <p:nvPr/>
          </p:nvSpPr>
          <p:spPr>
            <a:xfrm flipH="1" flipV="1">
              <a:off x="6897512" y="2020711"/>
              <a:ext cx="1083733" cy="632178"/>
            </a:xfrm>
            <a:prstGeom prst="arc">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 name="Group 20"/>
          <p:cNvGrpSpPr/>
          <p:nvPr/>
        </p:nvGrpSpPr>
        <p:grpSpPr>
          <a:xfrm>
            <a:off x="6869290" y="4543776"/>
            <a:ext cx="2008714" cy="1253588"/>
            <a:chOff x="6869290" y="4543776"/>
            <a:chExt cx="2008714" cy="1253588"/>
          </a:xfrm>
        </p:grpSpPr>
        <p:sp>
          <p:nvSpPr>
            <p:cNvPr id="13" name="Rectangle 11"/>
            <p:cNvSpPr>
              <a:spLocks noChangeArrowheads="1"/>
            </p:cNvSpPr>
            <p:nvPr/>
          </p:nvSpPr>
          <p:spPr bwMode="auto">
            <a:xfrm>
              <a:off x="7414329" y="4600227"/>
              <a:ext cx="1463675" cy="1197137"/>
            </a:xfrm>
            <a:prstGeom prst="rect">
              <a:avLst/>
            </a:prstGeom>
            <a:noFill/>
            <a:ln w="12700">
              <a:solidFill>
                <a:schemeClr val="tx1"/>
              </a:solidFill>
              <a:miter lim="800000"/>
              <a:headEnd/>
              <a:tailEnd w="med" len="lg"/>
            </a:ln>
            <a:effectLst/>
          </p:spPr>
          <p:txBody>
            <a:bodyPr wrap="square" lIns="90488" tIns="44450" rIns="90488" bIns="44450">
              <a:spAutoFit/>
            </a:bodyPr>
            <a:lstStyle/>
            <a:p>
              <a:pPr algn="ctr"/>
              <a:r>
                <a:rPr lang="en-US" sz="2400" dirty="0">
                  <a:solidFill>
                    <a:schemeClr val="tx1"/>
                  </a:solidFill>
                </a:rPr>
                <a:t>DRAM</a:t>
              </a:r>
            </a:p>
            <a:p>
              <a:pPr algn="ctr"/>
              <a:r>
                <a:rPr lang="en-US" sz="2400" dirty="0">
                  <a:solidFill>
                    <a:schemeClr val="tx1"/>
                  </a:solidFill>
                </a:rPr>
                <a:t>7%/year</a:t>
              </a:r>
            </a:p>
            <a:p>
              <a:pPr algn="ctr"/>
              <a:r>
                <a:rPr lang="en-US" sz="2400" dirty="0">
                  <a:solidFill>
                    <a:schemeClr val="tx1"/>
                  </a:solidFill>
                </a:rPr>
                <a:t>(2X/10yrs)</a:t>
              </a:r>
            </a:p>
          </p:txBody>
        </p:sp>
        <p:sp>
          <p:nvSpPr>
            <p:cNvPr id="20" name="Arc 19"/>
            <p:cNvSpPr/>
            <p:nvPr/>
          </p:nvSpPr>
          <p:spPr>
            <a:xfrm flipH="1" flipV="1">
              <a:off x="6869290" y="4543776"/>
              <a:ext cx="1083733" cy="632178"/>
            </a:xfrm>
            <a:prstGeom prst="arc">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 name="Footer Placeholder 22"/>
          <p:cNvSpPr>
            <a:spLocks noGrp="1"/>
          </p:cNvSpPr>
          <p:nvPr>
            <p:ph type="ftr" sz="quarter" idx="11"/>
          </p:nvPr>
        </p:nvSpPr>
        <p:spPr/>
        <p:txBody>
          <a:bodyPr/>
          <a:lstStyle/>
          <a:p>
            <a:r>
              <a:rPr lang="en-US" smtClean="0"/>
              <a:t>Summer 2012 -- Lecture #11</a:t>
            </a:r>
            <a:endParaRPr lang="en-US"/>
          </a:p>
        </p:txBody>
      </p:sp>
    </p:spTree>
    <p:extLst>
      <p:ext uri="{BB962C8B-B14F-4D97-AF65-F5344CB8AC3E}">
        <p14:creationId xmlns:p14="http://schemas.microsoft.com/office/powerpoint/2010/main" val="3901282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Library Analogy</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fontScale="92500" lnSpcReduction="10000"/>
          </a:bodyPr>
          <a:lstStyle/>
          <a:p>
            <a:r>
              <a:rPr lang="en-US" dirty="0" smtClean="0"/>
              <a:t>Writing a report on a specific topic</a:t>
            </a:r>
          </a:p>
          <a:p>
            <a:pPr lvl="1"/>
            <a:r>
              <a:rPr lang="en-US" dirty="0"/>
              <a:t>e</a:t>
            </a:r>
            <a:r>
              <a:rPr lang="en-US" dirty="0" smtClean="0"/>
              <a:t>.g. the works of J.D. Salinger</a:t>
            </a:r>
          </a:p>
          <a:p>
            <a:r>
              <a:rPr lang="en-US" dirty="0" smtClean="0"/>
              <a:t>While at library, check out books and keep them on desk</a:t>
            </a:r>
          </a:p>
          <a:p>
            <a:r>
              <a:rPr lang="en-US" dirty="0" smtClean="0"/>
              <a:t>If need more, check them out and bring to desk</a:t>
            </a:r>
          </a:p>
          <a:p>
            <a:pPr lvl="1"/>
            <a:r>
              <a:rPr lang="en-US" dirty="0" smtClean="0"/>
              <a:t>Don’t return earlier books since might still need them</a:t>
            </a:r>
          </a:p>
          <a:p>
            <a:pPr lvl="1"/>
            <a:r>
              <a:rPr lang="en-US" dirty="0" smtClean="0"/>
              <a:t>Limited space on desk; which books do we keep?</a:t>
            </a:r>
          </a:p>
          <a:p>
            <a:r>
              <a:rPr lang="en-US" dirty="0" smtClean="0"/>
              <a:t>You hope this collection of ~10 books on desk enough to write report, despite 10 being only 0.00001% of the books in UC Berkeley libraries</a:t>
            </a: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Principle of Locality (1/3)</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i="1" dirty="0" smtClean="0">
                <a:solidFill>
                  <a:srgbClr val="FF0000"/>
                </a:solidFill>
              </a:rPr>
              <a:t>Principle of Locality:</a:t>
            </a:r>
            <a:r>
              <a:rPr lang="en-US" dirty="0" smtClean="0">
                <a:solidFill>
                  <a:srgbClr val="FF0000"/>
                </a:solidFill>
              </a:rPr>
              <a:t> </a:t>
            </a:r>
            <a:r>
              <a:rPr lang="en-US" dirty="0" smtClean="0"/>
              <a:t>Programs access only a small portion of the full address space at any instant of time</a:t>
            </a:r>
          </a:p>
          <a:p>
            <a:pPr lvl="1"/>
            <a:r>
              <a:rPr lang="en-US" b="1" dirty="0" smtClean="0"/>
              <a:t>Recall:</a:t>
            </a:r>
            <a:r>
              <a:rPr lang="en-US" dirty="0" smtClean="0"/>
              <a:t>  Address space holds both code and data</a:t>
            </a:r>
          </a:p>
          <a:p>
            <a:pPr lvl="1"/>
            <a:r>
              <a:rPr lang="en-US" dirty="0" smtClean="0"/>
              <a:t>Loops and sequential instruction execution mean generally localized code access</a:t>
            </a:r>
          </a:p>
          <a:p>
            <a:pPr lvl="1"/>
            <a:r>
              <a:rPr lang="en-US" dirty="0" smtClean="0"/>
              <a:t>Stack and Heap try to keep your data together</a:t>
            </a:r>
          </a:p>
          <a:p>
            <a:pPr lvl="1"/>
            <a:r>
              <a:rPr lang="en-US" dirty="0" smtClean="0"/>
              <a:t>Arrays and </a:t>
            </a:r>
            <a:r>
              <a:rPr lang="en-US" dirty="0" err="1" smtClean="0"/>
              <a:t>structs</a:t>
            </a:r>
            <a:r>
              <a:rPr lang="en-US" dirty="0" smtClean="0"/>
              <a:t> naturally group data you would access together</a:t>
            </a:r>
          </a:p>
        </p:txBody>
      </p:sp>
      <p:sp>
        <p:nvSpPr>
          <p:cNvPr id="4" name="Date Placeholder 3"/>
          <p:cNvSpPr>
            <a:spLocks noGrp="1"/>
          </p:cNvSpPr>
          <p:nvPr>
            <p:ph type="dt" sz="half" idx="10"/>
          </p:nvPr>
        </p:nvSpPr>
        <p:spPr/>
        <p:txBody>
          <a:bodyPr/>
          <a:lstStyle/>
          <a:p>
            <a:r>
              <a:rPr lang="en-US" smtClean="0"/>
              <a:t>7/05/2012</a:t>
            </a:r>
            <a:endParaRPr lang="en-US"/>
          </a:p>
        </p:txBody>
      </p:sp>
      <p:sp>
        <p:nvSpPr>
          <p:cNvPr id="5" name="Footer Placeholder 4"/>
          <p:cNvSpPr>
            <a:spLocks noGrp="1"/>
          </p:cNvSpPr>
          <p:nvPr>
            <p:ph type="ftr" sz="quarter" idx="11"/>
          </p:nvPr>
        </p:nvSpPr>
        <p:spPr/>
        <p:txBody>
          <a:bodyPr/>
          <a:lstStyle/>
          <a:p>
            <a:r>
              <a:rPr lang="en-US" smtClean="0"/>
              <a:t>Summer 2012 -- Lecture #11</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1426" name="Rectangle 2"/>
          <p:cNvSpPr>
            <a:spLocks noGrp="1" noChangeArrowheads="1"/>
          </p:cNvSpPr>
          <p:nvPr>
            <p:ph type="title"/>
          </p:nvPr>
        </p:nvSpPr>
        <p:spPr/>
        <p:txBody>
          <a:bodyPr>
            <a:normAutofit/>
          </a:bodyPr>
          <a:lstStyle/>
          <a:p>
            <a:r>
              <a:rPr lang="en-US" dirty="0" smtClean="0">
                <a:solidFill>
                  <a:schemeClr val="accent1"/>
                </a:solidFill>
              </a:rPr>
              <a:t>Principle of Locality (2/3)</a:t>
            </a:r>
            <a:endParaRPr lang="en-US" dirty="0">
              <a:solidFill>
                <a:schemeClr val="accent1"/>
              </a:solidFill>
            </a:endParaRPr>
          </a:p>
        </p:txBody>
      </p:sp>
      <p:sp>
        <p:nvSpPr>
          <p:cNvPr id="1511427" name="Rectangle 3"/>
          <p:cNvSpPr>
            <a:spLocks noGrp="1" noChangeArrowheads="1"/>
          </p:cNvSpPr>
          <p:nvPr>
            <p:ph idx="1"/>
          </p:nvPr>
        </p:nvSpPr>
        <p:spPr>
          <a:xfrm>
            <a:off x="457200" y="1600199"/>
            <a:ext cx="8229600" cy="4937760"/>
          </a:xfrm>
        </p:spPr>
        <p:txBody>
          <a:bodyPr>
            <a:normAutofit/>
          </a:bodyPr>
          <a:lstStyle/>
          <a:p>
            <a:r>
              <a:rPr lang="en-US" i="1" dirty="0" smtClean="0">
                <a:solidFill>
                  <a:srgbClr val="FF0000"/>
                </a:solidFill>
              </a:rPr>
              <a:t>Temporal Locality </a:t>
            </a:r>
            <a:r>
              <a:rPr lang="en-US" dirty="0" smtClean="0"/>
              <a:t>(locality in time)</a:t>
            </a:r>
          </a:p>
          <a:p>
            <a:pPr lvl="1"/>
            <a:r>
              <a:rPr lang="en-US" dirty="0" smtClean="0">
                <a:solidFill>
                  <a:schemeClr val="accent1"/>
                </a:solidFill>
              </a:rPr>
              <a:t>Go back to the same book on desk multiple times</a:t>
            </a:r>
          </a:p>
          <a:p>
            <a:pPr lvl="1"/>
            <a:r>
              <a:rPr lang="en-US" dirty="0" smtClean="0"/>
              <a:t>If a memory location is referenced then it will tend to be referenced again soon</a:t>
            </a:r>
            <a:endParaRPr lang="en-US" i="1" dirty="0" smtClean="0">
              <a:solidFill>
                <a:srgbClr val="FF0000"/>
              </a:solidFill>
            </a:endParaRPr>
          </a:p>
          <a:p>
            <a:r>
              <a:rPr lang="en-US" i="1" dirty="0" smtClean="0">
                <a:solidFill>
                  <a:srgbClr val="FF0000"/>
                </a:solidFill>
              </a:rPr>
              <a:t>Spatial Locality</a:t>
            </a:r>
            <a:r>
              <a:rPr lang="en-US" dirty="0" smtClean="0">
                <a:solidFill>
                  <a:srgbClr val="FF0000"/>
                </a:solidFill>
              </a:rPr>
              <a:t> </a:t>
            </a:r>
            <a:r>
              <a:rPr lang="en-US" dirty="0" smtClean="0"/>
              <a:t>(locality in space)</a:t>
            </a:r>
          </a:p>
          <a:p>
            <a:pPr lvl="1"/>
            <a:r>
              <a:rPr lang="en-US" dirty="0" smtClean="0">
                <a:solidFill>
                  <a:schemeClr val="accent1"/>
                </a:solidFill>
              </a:rPr>
              <a:t>When go to book shelf, grab many books on J.D. Salinger since library stores related books together</a:t>
            </a:r>
          </a:p>
          <a:p>
            <a:pPr lvl="1"/>
            <a:r>
              <a:rPr lang="en-US" dirty="0" smtClean="0"/>
              <a:t>If a memory location is referenced, the locations with nearby addresses will tend to be referenced soon</a:t>
            </a:r>
          </a:p>
        </p:txBody>
      </p:sp>
      <p:sp>
        <p:nvSpPr>
          <p:cNvPr id="6" name="Date Placeholder 5"/>
          <p:cNvSpPr>
            <a:spLocks noGrp="1"/>
          </p:cNvSpPr>
          <p:nvPr>
            <p:ph type="dt" sz="half" idx="10"/>
          </p:nvPr>
        </p:nvSpPr>
        <p:spPr/>
        <p:txBody>
          <a:bodyPr/>
          <a:lstStyle/>
          <a:p>
            <a:r>
              <a:rPr lang="en-US" smtClean="0"/>
              <a:t>7/05/2012</a:t>
            </a:r>
            <a:endParaRPr lang="en-US"/>
          </a:p>
        </p:txBody>
      </p:sp>
      <p:sp>
        <p:nvSpPr>
          <p:cNvPr id="8" name="Footer Placeholder 7"/>
          <p:cNvSpPr>
            <a:spLocks noGrp="1"/>
          </p:cNvSpPr>
          <p:nvPr>
            <p:ph type="ftr" sz="quarter" idx="11"/>
          </p:nvPr>
        </p:nvSpPr>
        <p:spPr/>
        <p:txBody>
          <a:bodyPr/>
          <a:lstStyle/>
          <a:p>
            <a:r>
              <a:rPr lang="en-US" smtClean="0"/>
              <a:t>Summer 2012 -- Lecture #11</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14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14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14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1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1427" grpId="0" uiExpand="1"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18403</TotalTime>
  <Words>3553</Words>
  <Application>Microsoft Office PowerPoint</Application>
  <PresentationFormat>On-screen Show (4:3)</PresentationFormat>
  <Paragraphs>677</Paragraphs>
  <Slides>45</Slides>
  <Notes>20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Review of Last Lecture</vt:lpstr>
      <vt:lpstr>Great Idea #3: Principle of Locality/ Memory Hierarchy</vt:lpstr>
      <vt:lpstr>Agenda</vt:lpstr>
      <vt:lpstr>Storage in a Computer</vt:lpstr>
      <vt:lpstr>Processor-Memory Gap</vt:lpstr>
      <vt:lpstr>Library Analogy</vt:lpstr>
      <vt:lpstr>Principle of Locality (1/3)</vt:lpstr>
      <vt:lpstr>Principle of Locality (2/3)</vt:lpstr>
      <vt:lpstr>Principle of Locality (3/3)</vt:lpstr>
      <vt:lpstr>Memory Hierarchy Schematic</vt:lpstr>
      <vt:lpstr>Cache Concept</vt:lpstr>
      <vt:lpstr>Memory Hierarchy Technologies</vt:lpstr>
      <vt:lpstr>Memory Transfer in the Hierarchy</vt:lpstr>
      <vt:lpstr>Managing the Hierarchy</vt:lpstr>
      <vt:lpstr>Typical Memory Hierarchy</vt:lpstr>
      <vt:lpstr>Review So Far</vt:lpstr>
      <vt:lpstr>Agenda</vt:lpstr>
      <vt:lpstr>Administrivia</vt:lpstr>
      <vt:lpstr>Agenda</vt:lpstr>
      <vt:lpstr>Cache Management</vt:lpstr>
      <vt:lpstr>General Notes on Caches</vt:lpstr>
      <vt:lpstr>Direct-Mapped Caches (1/3)</vt:lpstr>
      <vt:lpstr>Direct-Mapped Caches (2/3)</vt:lpstr>
      <vt:lpstr>TIO Address Breakdown</vt:lpstr>
      <vt:lpstr>Direct-Mapped Caches (3/3)</vt:lpstr>
      <vt:lpstr>Cache Example (1/2)</vt:lpstr>
      <vt:lpstr>Cache Example (2/2)</vt:lpstr>
      <vt:lpstr>Direct-Mapped Cache Internals</vt:lpstr>
      <vt:lpstr>Caching Terminology (1/2)</vt:lpstr>
      <vt:lpstr>Caching Terminology (2/2)</vt:lpstr>
      <vt:lpstr>Sources of Cache Misses: The 3Cs</vt:lpstr>
      <vt:lpstr>Get To Know Your Instructor </vt:lpstr>
      <vt:lpstr>Agenda</vt:lpstr>
      <vt:lpstr>Direct-Mapped Cache Example</vt:lpstr>
      <vt:lpstr>Taking Advantage of Spatial Locality </vt:lpstr>
      <vt:lpstr>Effect of Block and Cache Sizes on Miss Rate</vt:lpstr>
      <vt:lpstr>Agenda</vt:lpstr>
      <vt:lpstr>Cache Reads and Writes</vt:lpstr>
      <vt:lpstr>Handling Cache Hits</vt:lpstr>
      <vt:lpstr>Handling Cache Hits</vt:lpstr>
      <vt:lpstr>Handling Cache Misses</vt:lpstr>
      <vt:lpstr>Handling Cache Misses</vt:lpstr>
      <vt:lpstr>Improvements</vt:lpstr>
      <vt:lpstr>Summary</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JHsia</cp:lastModifiedBy>
  <cp:revision>243</cp:revision>
  <cp:lastPrinted>2011-02-23T00:18:43Z</cp:lastPrinted>
  <dcterms:created xsi:type="dcterms:W3CDTF">2011-02-23T00:15:40Z</dcterms:created>
  <dcterms:modified xsi:type="dcterms:W3CDTF">2012-07-23T19:57:37Z</dcterms:modified>
</cp:coreProperties>
</file>