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6"/>
  </p:notesMasterIdLst>
  <p:handoutMasterIdLst>
    <p:handoutMasterId r:id="rId57"/>
  </p:handoutMasterIdLst>
  <p:sldIdLst>
    <p:sldId id="614" r:id="rId2"/>
    <p:sldId id="613" r:id="rId3"/>
    <p:sldId id="620" r:id="rId4"/>
    <p:sldId id="615" r:id="rId5"/>
    <p:sldId id="659" r:id="rId6"/>
    <p:sldId id="558" r:id="rId7"/>
    <p:sldId id="559" r:id="rId8"/>
    <p:sldId id="560" r:id="rId9"/>
    <p:sldId id="640" r:id="rId10"/>
    <p:sldId id="561" r:id="rId11"/>
    <p:sldId id="627" r:id="rId12"/>
    <p:sldId id="567" r:id="rId13"/>
    <p:sldId id="648" r:id="rId14"/>
    <p:sldId id="649" r:id="rId15"/>
    <p:sldId id="650" r:id="rId16"/>
    <p:sldId id="692" r:id="rId17"/>
    <p:sldId id="657" r:id="rId18"/>
    <p:sldId id="693" r:id="rId19"/>
    <p:sldId id="583" r:id="rId20"/>
    <p:sldId id="651" r:id="rId21"/>
    <p:sldId id="563" r:id="rId22"/>
    <p:sldId id="628" r:id="rId23"/>
    <p:sldId id="681" r:id="rId24"/>
    <p:sldId id="641" r:id="rId25"/>
    <p:sldId id="642" r:id="rId26"/>
    <p:sldId id="661" r:id="rId27"/>
    <p:sldId id="677" r:id="rId28"/>
    <p:sldId id="694" r:id="rId29"/>
    <p:sldId id="643" r:id="rId30"/>
    <p:sldId id="644" r:id="rId31"/>
    <p:sldId id="645" r:id="rId32"/>
    <p:sldId id="646" r:id="rId33"/>
    <p:sldId id="647" r:id="rId34"/>
    <p:sldId id="676" r:id="rId35"/>
    <p:sldId id="695" r:id="rId36"/>
    <p:sldId id="697" r:id="rId37"/>
    <p:sldId id="682" r:id="rId38"/>
    <p:sldId id="699" r:id="rId39"/>
    <p:sldId id="684" r:id="rId40"/>
    <p:sldId id="685" r:id="rId41"/>
    <p:sldId id="686" r:id="rId42"/>
    <p:sldId id="687" r:id="rId43"/>
    <p:sldId id="688" r:id="rId44"/>
    <p:sldId id="689" r:id="rId45"/>
    <p:sldId id="690" r:id="rId46"/>
    <p:sldId id="691" r:id="rId47"/>
    <p:sldId id="698" r:id="rId48"/>
    <p:sldId id="675" r:id="rId49"/>
    <p:sldId id="655" r:id="rId50"/>
    <p:sldId id="696" r:id="rId51"/>
    <p:sldId id="538" r:id="rId52"/>
    <p:sldId id="539" r:id="rId53"/>
    <p:sldId id="541" r:id="rId54"/>
    <p:sldId id="543" r:id="rId5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5" autoAdjust="0"/>
    <p:restoredTop sz="92000" autoAdjust="0"/>
  </p:normalViewPr>
  <p:slideViewPr>
    <p:cSldViewPr snapToGrid="0">
      <p:cViewPr varScale="1">
        <p:scale>
          <a:sx n="124" d="100"/>
          <a:sy n="12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62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38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emiconductor" TargetMode="External"/><Relationship Id="rId13" Type="http://schemas.openxmlformats.org/officeDocument/2006/relationships/hyperlink" Target="http://en.wikipedia.org/wiki/Process_technology" TargetMode="External"/><Relationship Id="rId3" Type="http://schemas.openxmlformats.org/officeDocument/2006/relationships/hyperlink" Target="http://en.wikipedia.org/wiki/Transistor" TargetMode="External"/><Relationship Id="rId7" Type="http://schemas.openxmlformats.org/officeDocument/2006/relationships/hyperlink" Target="http://en.wikipedia.org/wiki/Charge_carrier" TargetMode="External"/><Relationship Id="rId12" Type="http://schemas.openxmlformats.org/officeDocument/2006/relationships/hyperlink" Target="http://en.wikipedia.org/wiki/Integrated_circuit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hannel_(transistors)" TargetMode="External"/><Relationship Id="rId11" Type="http://schemas.openxmlformats.org/officeDocument/2006/relationships/hyperlink" Target="http://en.wikipedia.org/wiki/Digital" TargetMode="External"/><Relationship Id="rId5" Type="http://schemas.openxmlformats.org/officeDocument/2006/relationships/hyperlink" Target="http://en.wikipedia.org/wiki/Electrical_conductivity" TargetMode="External"/><Relationship Id="rId10" Type="http://schemas.openxmlformats.org/officeDocument/2006/relationships/hyperlink" Target="http://en.wikipedia.org/wiki/CMOS" TargetMode="External"/><Relationship Id="rId4" Type="http://schemas.openxmlformats.org/officeDocument/2006/relationships/hyperlink" Target="http://en.wikipedia.org/wiki/Electric_field" TargetMode="External"/><Relationship Id="rId9" Type="http://schemas.openxmlformats.org/officeDocument/2006/relationships/hyperlink" Target="http://en.wikipedia.org/wiki/MOSFET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sz="1300" dirty="0" smtClean="0">
                <a:solidFill>
                  <a:srgbClr val="FF0000"/>
                </a:solidFill>
              </a:rPr>
              <a:t>- 101 if both threads execute the </a:t>
            </a:r>
            <a:r>
              <a:rPr lang="en-US" sz="1300" dirty="0" err="1" smtClean="0">
                <a:solidFill>
                  <a:srgbClr val="FF0000"/>
                </a:solidFill>
              </a:rPr>
              <a:t>lw</a:t>
            </a:r>
            <a:r>
              <a:rPr lang="en-US" sz="1300" dirty="0" smtClean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From </a:t>
            </a:r>
            <a:r>
              <a:rPr lang="en-US" dirty="0" err="1" smtClean="0"/>
              <a:t>wikipedia</a:t>
            </a:r>
            <a:r>
              <a:rPr lang="en-US" dirty="0" smtClean="0"/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b="1" dirty="0" smtClean="0"/>
              <a:t>field-effect </a:t>
            </a:r>
            <a:r>
              <a:rPr lang="en-US" b="1" dirty="0" smtClean="0">
                <a:hlinkClick r:id="rId3"/>
              </a:rPr>
              <a:t>transistor</a:t>
            </a:r>
            <a:r>
              <a:rPr lang="en-US" dirty="0" smtClean="0"/>
              <a:t> (FET) relies on an </a:t>
            </a:r>
            <a:r>
              <a:rPr lang="en-US" dirty="0" smtClean="0">
                <a:hlinkClick r:id="rId4"/>
              </a:rPr>
              <a:t>electric field</a:t>
            </a:r>
            <a:r>
              <a:rPr lang="en-US" dirty="0" smtClean="0"/>
              <a:t> to control the shape and hence the </a:t>
            </a:r>
            <a:r>
              <a:rPr lang="en-US" dirty="0" smtClean="0">
                <a:hlinkClick r:id="rId5" tooltip="Electrical conductivity"/>
              </a:rPr>
              <a:t>conductivity</a:t>
            </a:r>
            <a:r>
              <a:rPr lang="en-US" dirty="0" smtClean="0"/>
              <a:t> of a </a:t>
            </a:r>
            <a:r>
              <a:rPr lang="en-US" dirty="0" smtClean="0">
                <a:hlinkClick r:id="rId6" tooltip="Channel (transistors)"/>
              </a:rPr>
              <a:t>channel</a:t>
            </a:r>
            <a:r>
              <a:rPr lang="en-US" dirty="0" smtClean="0"/>
              <a:t> of one type of </a:t>
            </a:r>
            <a:r>
              <a:rPr lang="en-US" dirty="0" smtClean="0">
                <a:hlinkClick r:id="rId7"/>
              </a:rPr>
              <a:t>charge carrier</a:t>
            </a:r>
            <a:r>
              <a:rPr lang="en-US" dirty="0" smtClean="0"/>
              <a:t> in a </a:t>
            </a:r>
            <a:r>
              <a:rPr lang="en-US" dirty="0" smtClean="0">
                <a:hlinkClick r:id="rId8"/>
              </a:rPr>
              <a:t>semiconductor</a:t>
            </a:r>
            <a:r>
              <a:rPr lang="en-US" dirty="0" smtClean="0"/>
              <a:t> material.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most commonly used FET is the </a:t>
            </a:r>
            <a:r>
              <a:rPr lang="en-US" dirty="0" smtClean="0">
                <a:hlinkClick r:id="rId9"/>
              </a:rPr>
              <a:t>MOSFET</a:t>
            </a:r>
            <a:r>
              <a:rPr lang="en-US" dirty="0" smtClean="0"/>
              <a:t>. The </a:t>
            </a:r>
            <a:r>
              <a:rPr lang="en-US" dirty="0" smtClean="0">
                <a:hlinkClick r:id="rId10"/>
              </a:rPr>
              <a:t>CMOS</a:t>
            </a:r>
            <a:r>
              <a:rPr lang="en-US" dirty="0" smtClean="0"/>
              <a:t> (complementary-symmetry metal oxide semiconductor) process technology is the basis for modern </a:t>
            </a:r>
            <a:r>
              <a:rPr lang="en-US" dirty="0" smtClean="0">
                <a:hlinkClick r:id="rId11"/>
              </a:rPr>
              <a:t>digital</a:t>
            </a:r>
            <a:r>
              <a:rPr lang="en-US" dirty="0" smtClean="0"/>
              <a:t> </a:t>
            </a:r>
            <a:r>
              <a:rPr lang="en-US" dirty="0" smtClean="0">
                <a:hlinkClick r:id="rId12" tooltip="Integrated circuit"/>
              </a:rPr>
              <a:t>integrated circuits</a:t>
            </a:r>
            <a:r>
              <a:rPr lang="en-US" dirty="0" smtClean="0"/>
              <a:t>. This </a:t>
            </a:r>
            <a:r>
              <a:rPr lang="en-US" dirty="0" smtClean="0">
                <a:hlinkClick r:id="rId13" tooltip="Process technology"/>
              </a:rPr>
              <a:t>process technology</a:t>
            </a:r>
            <a:r>
              <a:rPr lang="en-US" dirty="0" smtClean="0"/>
              <a:t> uses an arrangement where the (usually "enhancement-mode") </a:t>
            </a:r>
            <a:r>
              <a:rPr lang="en-US" dirty="0" err="1" smtClean="0"/>
              <a:t>p</a:t>
            </a:r>
            <a:r>
              <a:rPr lang="en-US" dirty="0" smtClean="0"/>
              <a:t>-channel MOSFET and </a:t>
            </a:r>
            <a:r>
              <a:rPr lang="en-US" dirty="0" err="1" smtClean="0"/>
              <a:t>n</a:t>
            </a:r>
            <a:r>
              <a:rPr lang="en-US" dirty="0" smtClean="0"/>
              <a:t>-channel MOSFET are connected in series such that when one is on, the other is off.</a:t>
            </a:r>
            <a:endParaRPr lang="en-US" dirty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Bottom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X = 0v Y</a:t>
            </a:r>
            <a:r>
              <a:rPr lang="en-US" baseline="0" dirty="0" smtClean="0"/>
              <a:t> = 0V both closed on top in series, so Z = 3v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0v Y</a:t>
            </a:r>
            <a:r>
              <a:rPr lang="en-US" baseline="0" dirty="0" smtClean="0"/>
              <a:t> = 0V both open bottom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0v Y</a:t>
            </a:r>
            <a:r>
              <a:rPr lang="en-US" baseline="0" dirty="0" smtClean="0"/>
              <a:t> = 3V 1st open on top, 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0v Y</a:t>
            </a:r>
            <a:r>
              <a:rPr lang="en-US" baseline="0" dirty="0" smtClean="0"/>
              <a:t> = 3V 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 series closed, so Z = 0v</a:t>
            </a:r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0V 2</a:t>
            </a:r>
            <a:r>
              <a:rPr lang="en-US" baseline="30000" dirty="0" smtClean="0"/>
              <a:t>nd</a:t>
            </a:r>
            <a:r>
              <a:rPr lang="en-US" baseline="0" dirty="0" smtClean="0"/>
              <a:t>  open on top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0V 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 series closed, so Z = 0v</a:t>
            </a:r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3V both open on top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3V both closed, so Z = 0v</a:t>
            </a:r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solidFill>
                  <a:srgbClr val="FF0000"/>
                </a:solidFill>
              </a:rPr>
              <a:t>Reason we need half to be private is because EVERY processor is running the “half = half/2” instruction.  If Shared, would hit &lt; 1 in one pass!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API:  Application</a:t>
            </a:r>
            <a:r>
              <a:rPr lang="en-US" baseline="0" dirty="0" smtClean="0"/>
              <a:t> Programming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work-sharing construct divides the execution of the enclosed code region among the members of the team that encounter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“Shape” restrictions:</a:t>
            </a:r>
            <a:r>
              <a:rPr lang="en-US" baseline="0" dirty="0" smtClean="0"/>
              <a:t>  </a:t>
            </a:r>
            <a:r>
              <a:rPr lang="en-US" dirty="0" smtClean="0"/>
              <a:t>The FOR loop can not be a DO WHILE loop, or a loop without loop control.  Also, the loop iteration variable must be an integer and the loop control parameters must be the same for all threads.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D3B64-7D94-6142-B4FD-26C2CFB32C7A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58220-A737-4B44-B112-4A17D8614C18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C67E9-8545-3141-BC2C-1B549B746B23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DC9B5-8DBF-A94C-BC56-C95D26CB22DF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2"/>
            <a:ext cx="6303962" cy="4321175"/>
          </a:xfrm>
          <a:noFill/>
          <a:ln w="9525"/>
        </p:spPr>
        <p:txBody>
          <a:bodyPr lIns="95633" tIns="46978" rIns="95633" bIns="46978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81550" cy="35861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computing.llnl.gov/tutorials/openMP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7/17/2012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#17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err="1" smtClean="0"/>
              <a:t>OpenMP</a:t>
            </a:r>
            <a:r>
              <a:rPr lang="en-US" i="1" dirty="0" smtClean="0"/>
              <a:t>, Transistors</a:t>
            </a:r>
          </a:p>
        </p:txBody>
      </p:sp>
    </p:spTree>
    <p:extLst>
      <p:ext uri="{BB962C8B-B14F-4D97-AF65-F5344CB8AC3E}">
        <p14:creationId xmlns:p14="http://schemas.microsoft.com/office/powerpoint/2010/main" val="1520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default is </a:t>
            </a:r>
            <a:r>
              <a:rPr lang="en-US" i="1" dirty="0" smtClean="0"/>
              <a:t>shared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r>
              <a:rPr lang="en-US" dirty="0" smtClean="0"/>
              <a:t>Usually equals the number of cores in the underlying hardware on which the program is run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2012 -- Lecture #17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Shell command to set number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export OMP_NUM_THREADS=</a:t>
            </a:r>
            <a:r>
              <a:rPr lang="en-US" sz="2800" i="1" dirty="0" smtClean="0">
                <a:latin typeface="Courier New"/>
                <a:cs typeface="Courier New"/>
              </a:rPr>
              <a:t>x</a:t>
            </a:r>
          </a:p>
          <a:p>
            <a:r>
              <a:rPr lang="en-US" dirty="0" smtClean="0"/>
              <a:t>Shell command check number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echo $OMP_NUM_THREADS</a:t>
            </a:r>
          </a:p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2012 -- Lecture #17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6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Midterm re-grade requests due Thursday</a:t>
            </a:r>
          </a:p>
          <a:p>
            <a:r>
              <a:rPr lang="en-US" dirty="0" smtClean="0"/>
              <a:t>Project 2: Matrix Multiply Performance Improvement</a:t>
            </a:r>
          </a:p>
          <a:p>
            <a:pPr lvl="1"/>
            <a:r>
              <a:rPr lang="en-US" dirty="0" smtClean="0"/>
              <a:t>Work in groups of two!</a:t>
            </a:r>
          </a:p>
          <a:p>
            <a:pPr lvl="1"/>
            <a:r>
              <a:rPr lang="en-US" dirty="0" smtClean="0"/>
              <a:t>Part 1: Due July 22 (this Sunday)</a:t>
            </a:r>
          </a:p>
          <a:p>
            <a:pPr lvl="1"/>
            <a:r>
              <a:rPr lang="en-US" dirty="0" smtClean="0"/>
              <a:t>Part 2: Due July 29</a:t>
            </a:r>
          </a:p>
          <a:p>
            <a:r>
              <a:rPr lang="en-US" dirty="0" smtClean="0"/>
              <a:t>HW 4 also due July 25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Workshare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Synchronization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(Work-Sharing)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72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343" y="5577840"/>
            <a:ext cx="2620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Shares iterations of a </a:t>
            </a:r>
            <a:br>
              <a:rPr lang="en-US" sz="2000" dirty="0" smtClean="0"/>
            </a:br>
            <a:r>
              <a:rPr lang="en-US" sz="2000" dirty="0" smtClean="0"/>
              <a:t>loop across the threads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3280" y="5577840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section is executed</a:t>
            </a:r>
            <a:br>
              <a:rPr lang="en-US" sz="2000" dirty="0" smtClean="0"/>
            </a:br>
            <a:r>
              <a:rPr lang="en-US" sz="2000" dirty="0" smtClean="0"/>
              <a:t>by a separate thread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9360" y="5577840"/>
            <a:ext cx="2627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Serializes the execution</a:t>
            </a:r>
            <a:br>
              <a:rPr lang="en-US" sz="2000" dirty="0" smtClean="0"/>
            </a:br>
            <a:r>
              <a:rPr lang="en-US" sz="2000" dirty="0" smtClean="0"/>
              <a:t>of a thread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These are defined </a:t>
            </a:r>
            <a:r>
              <a:rPr lang="en-US" sz="3200" i="1" dirty="0" smtClean="0"/>
              <a:t>within</a:t>
            </a:r>
            <a:r>
              <a:rPr lang="en-US" sz="3200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3200" dirty="0" smtClean="0"/>
              <a:t> section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Amdahl’s Law limits benefits of parallelization</a:t>
            </a:r>
          </a:p>
          <a:p>
            <a:r>
              <a:rPr lang="en-US" dirty="0" smtClean="0"/>
              <a:t>Multiprocessor systems uses shared memory (single address space)</a:t>
            </a:r>
          </a:p>
          <a:p>
            <a:r>
              <a:rPr lang="en-US" dirty="0" smtClean="0"/>
              <a:t>Cache coherence implements shared memory even with multiple copies in multiple caches</a:t>
            </a:r>
          </a:p>
          <a:p>
            <a:pPr lvl="1"/>
            <a:r>
              <a:rPr lang="en-US" dirty="0" smtClean="0"/>
              <a:t>Track state of blocks relative to other caches </a:t>
            </a:r>
            <a:br>
              <a:rPr lang="en-US" dirty="0" smtClean="0"/>
            </a:br>
            <a:r>
              <a:rPr lang="en-US" dirty="0" smtClean="0"/>
              <a:t>(e.g. MOESI protocol)</a:t>
            </a:r>
          </a:p>
          <a:p>
            <a:pPr lvl="1"/>
            <a:r>
              <a:rPr lang="en-US" dirty="0" smtClean="0"/>
              <a:t>False sharing a concern</a:t>
            </a:r>
          </a:p>
          <a:p>
            <a:r>
              <a:rPr lang="en-US" dirty="0" smtClean="0"/>
              <a:t>Synchronization via hardware primitives:</a:t>
            </a:r>
          </a:p>
          <a:p>
            <a:pPr lvl="1"/>
            <a:r>
              <a:rPr lang="en-US" dirty="0" smtClean="0"/>
              <a:t>MIPS does it with Load Linked + Store Conditional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Statement Shorthand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can be shortened to: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 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latin typeface="+mj-lt"/>
                <a:cs typeface="Courier New" pitchFamily="49" charset="0"/>
              </a:rPr>
              <a:t>Also works for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sections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32163" y="1851950"/>
            <a:ext cx="4859437" cy="1200329"/>
            <a:chOff x="4132163" y="1851950"/>
            <a:chExt cx="4859437" cy="120032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132163" y="2110154"/>
              <a:ext cx="2655499" cy="667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27133" y="1851950"/>
              <a:ext cx="2164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This is the only directive in the parallel section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Building Block: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loop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for (i=0; i&lt;max; i++) zero[i] = 0;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Break </a:t>
            </a:r>
            <a:r>
              <a:rPr lang="en-US" i="1" dirty="0" smtClean="0"/>
              <a:t>for loop </a:t>
            </a:r>
            <a:r>
              <a:rPr lang="en-US" dirty="0" smtClean="0"/>
              <a:t>into chunks, and allocate each to a separate thread</a:t>
            </a:r>
          </a:p>
          <a:p>
            <a:pPr lvl="1"/>
            <a:r>
              <a:rPr lang="en-US" dirty="0" smtClean="0"/>
              <a:t>e.g.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= 100 with 2 threads:</a:t>
            </a:r>
            <a:br>
              <a:rPr lang="en-US" dirty="0" smtClean="0"/>
            </a:br>
            <a:r>
              <a:rPr lang="en-US" dirty="0" smtClean="0"/>
              <a:t>	assign 0-49 to thread 0, and 50-99 to thread 1</a:t>
            </a:r>
          </a:p>
          <a:p>
            <a:r>
              <a:rPr lang="en-US" dirty="0" smtClean="0"/>
              <a:t>Must have relatively simple “shape” for an </a:t>
            </a:r>
            <a:r>
              <a:rPr lang="en-US" dirty="0" err="1" smtClean="0"/>
              <a:t>OpenMP</a:t>
            </a:r>
            <a:r>
              <a:rPr lang="en-US" dirty="0" smtClean="0"/>
              <a:t>-aware compiler to be able to parallelize it</a:t>
            </a:r>
          </a:p>
          <a:p>
            <a:pPr lvl="1"/>
            <a:r>
              <a:rPr lang="en-US" dirty="0" smtClean="0"/>
              <a:t>Necessary for the run-time system to be able to determine how many of the loop iterations to assign to each thread</a:t>
            </a:r>
          </a:p>
          <a:p>
            <a:r>
              <a:rPr lang="en-US" dirty="0" smtClean="0"/>
              <a:t>No premature exits from the loop allowed</a:t>
            </a:r>
          </a:p>
          <a:p>
            <a:pPr lvl="1"/>
            <a:r>
              <a:rPr lang="en-US" dirty="0" smtClean="0"/>
              <a:t>i.e. No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/>
              <a:t> statements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29063" y="5312780"/>
            <a:ext cx="2314938" cy="1200329"/>
            <a:chOff x="6829063" y="5312780"/>
            <a:chExt cx="2314938" cy="1200329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829063" y="5555848"/>
              <a:ext cx="60188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44155" y="5312780"/>
              <a:ext cx="16998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 general, don’t jump outside of any 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r>
                <a:rPr lang="en-US" dirty="0" smtClean="0">
                  <a:solidFill>
                    <a:srgbClr val="FF0000"/>
                  </a:solidFill>
                </a:rPr>
                <a:t> block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pragma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3" y="1511300"/>
            <a:ext cx="7166876" cy="5037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for (i=0; i&lt;max; i++) zero[i] = 0;</a:t>
            </a:r>
            <a:endParaRPr lang="en-US" b="1" dirty="0" smtClean="0"/>
          </a:p>
          <a:p>
            <a:pPr>
              <a:spcBef>
                <a:spcPts val="2400"/>
              </a:spcBef>
            </a:pPr>
            <a:r>
              <a:rPr lang="en-US" sz="3613" dirty="0" smtClean="0"/>
              <a:t>Master thread creates additional threads, each with a separate execution context</a:t>
            </a:r>
          </a:p>
          <a:p>
            <a:r>
              <a:rPr lang="en-US" sz="3613" dirty="0" smtClean="0"/>
              <a:t>All variables declared outside for loop are shared by default, except for loop index which is </a:t>
            </a:r>
            <a:r>
              <a:rPr lang="en-US" sz="3613" i="1" dirty="0" smtClean="0">
                <a:solidFill>
                  <a:srgbClr val="FF0000"/>
                </a:solidFill>
              </a:rPr>
              <a:t>private </a:t>
            </a:r>
            <a:r>
              <a:rPr lang="en-US" sz="3613" dirty="0" smtClean="0"/>
              <a:t>per thread (Why?)</a:t>
            </a:r>
          </a:p>
          <a:p>
            <a:r>
              <a:rPr lang="en-US" sz="3613" dirty="0" smtClean="0"/>
              <a:t>Implicit synchronization at end of for loop</a:t>
            </a:r>
          </a:p>
          <a:p>
            <a:r>
              <a:rPr lang="en-US" sz="3613" dirty="0" smtClean="0"/>
              <a:t>Divide index regions sequentially per thread</a:t>
            </a:r>
          </a:p>
          <a:p>
            <a:pPr lvl="1"/>
            <a:r>
              <a:rPr lang="en-US" sz="3097" dirty="0" smtClean="0"/>
              <a:t>Thread 0 gets 0, 1, …, (max/n)-1; </a:t>
            </a:r>
          </a:p>
          <a:p>
            <a:pPr lvl="1"/>
            <a:r>
              <a:rPr lang="en-US" sz="3097" dirty="0" smtClean="0"/>
              <a:t>Thread 1 gets max/</a:t>
            </a:r>
            <a:r>
              <a:rPr lang="en-US" sz="3097" dirty="0" err="1" smtClean="0"/>
              <a:t>n</a:t>
            </a:r>
            <a:r>
              <a:rPr lang="en-US" sz="3097" dirty="0" smtClean="0"/>
              <a:t>, max/n+1, …, 2*(max/n)-1</a:t>
            </a:r>
          </a:p>
          <a:p>
            <a:pPr lvl="1"/>
            <a:r>
              <a:rPr lang="en-US" sz="3097" dirty="0" smtClean="0"/>
              <a:t>Why?</a:t>
            </a:r>
            <a:endParaRPr lang="en-US" sz="3097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2012 -- Lecture #17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r="29469"/>
          <a:stretch/>
        </p:blipFill>
        <p:spPr bwMode="auto">
          <a:xfrm>
            <a:off x="7594600" y="2590800"/>
            <a:ext cx="1397000" cy="28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661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Timing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Elapsed wall clock time: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omp_get_wtime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(void); </a:t>
            </a:r>
          </a:p>
          <a:p>
            <a:pPr lvl="1"/>
            <a:r>
              <a:rPr lang="en-US" dirty="0" smtClean="0"/>
              <a:t>Returns elapsed wall clock time in seconds</a:t>
            </a:r>
          </a:p>
          <a:p>
            <a:pPr lvl="1"/>
            <a:r>
              <a:rPr lang="en-US" dirty="0" smtClean="0"/>
              <a:t>Time is measured per thread, no guarantee can be made that two distinct threads measure the same time</a:t>
            </a:r>
          </a:p>
          <a:p>
            <a:pPr lvl="1"/>
            <a:r>
              <a:rPr lang="en-US" dirty="0" smtClean="0"/>
              <a:t>Time is measured from “some time in the past,” so subtract results of two calls 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get elapsed time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Matrix Multiply in OpenMP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private(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j, k)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for (j=0; j&lt;</a:t>
            </a:r>
            <a:r>
              <a:rPr lang="en-US" sz="2000" b="1" dirty="0" err="1" smtClean="0">
                <a:latin typeface="Courier New"/>
                <a:cs typeface="Courier New"/>
              </a:rPr>
              <a:t>Mdim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 smtClean="0">
                <a:latin typeface="Courier New"/>
                <a:cs typeface="Courier New"/>
              </a:rPr>
              <a:t>Pdim+j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98380" y="2260921"/>
            <a:ext cx="4352081" cy="1569660"/>
            <a:chOff x="3433937" y="1488418"/>
            <a:chExt cx="4568134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5012893" y="1488418"/>
              <a:ext cx="2989178" cy="1569660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Outer loop spread across N threads; </a:t>
              </a:r>
              <a:br>
                <a:rPr lang="en-US" sz="2400" dirty="0" smtClean="0">
                  <a:solidFill>
                    <a:schemeClr val="accent1"/>
                  </a:solidFill>
                </a:rPr>
              </a:br>
              <a:r>
                <a:rPr lang="en-US" sz="2400" dirty="0" smtClean="0">
                  <a:solidFill>
                    <a:schemeClr val="accent1"/>
                  </a:solidFill>
                </a:rPr>
                <a:t>inner loops inside a single thread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433937" y="1744134"/>
              <a:ext cx="1612196" cy="41368"/>
            </a:xfrm>
            <a:prstGeom prst="line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79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Notes on Matrix Multiply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More performance optimizations available:</a:t>
            </a:r>
          </a:p>
          <a:p>
            <a:pPr lvl="1"/>
            <a:r>
              <a:rPr lang="en-US" dirty="0" smtClean="0"/>
              <a:t>Higher </a:t>
            </a:r>
            <a:r>
              <a:rPr lang="en-US" i="1" dirty="0" smtClean="0"/>
              <a:t>compiler optimization</a:t>
            </a:r>
            <a:r>
              <a:rPr lang="en-US" dirty="0" smtClean="0"/>
              <a:t> (-O2, -O3) to reduce number of instructions executed</a:t>
            </a:r>
          </a:p>
          <a:p>
            <a:pPr lvl="1"/>
            <a:r>
              <a:rPr lang="en-US" i="1" dirty="0" smtClean="0"/>
              <a:t>Cache blocking</a:t>
            </a:r>
            <a:r>
              <a:rPr lang="en-US" dirty="0" smtClean="0"/>
              <a:t> to improve memory performance</a:t>
            </a:r>
          </a:p>
          <a:p>
            <a:pPr lvl="1"/>
            <a:r>
              <a:rPr lang="en-US" dirty="0" smtClean="0"/>
              <a:t>Using SIMD SSE3 instructions to raise floating point computation rate (</a:t>
            </a:r>
            <a:r>
              <a:rPr lang="en-US" i="1" dirty="0" smtClean="0"/>
              <a:t>DLP</a:t>
            </a:r>
            <a:r>
              <a:rPr lang="en-US" dirty="0" smtClean="0"/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(Synchronization)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are defined </a:t>
            </a:r>
            <a:r>
              <a:rPr lang="en-US" i="1" dirty="0" smtClean="0"/>
              <a:t>within</a:t>
            </a:r>
            <a:r>
              <a:rPr lang="en-US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/>
              <a:t> section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master</a:t>
            </a:r>
          </a:p>
          <a:p>
            <a:pPr lvl="1"/>
            <a:r>
              <a:rPr lang="en-US" dirty="0" smtClean="0"/>
              <a:t>Code block executed only by the master thread </a:t>
            </a:r>
            <a:br>
              <a:rPr lang="en-US" dirty="0" smtClean="0"/>
            </a:br>
            <a:r>
              <a:rPr lang="en-US" dirty="0" smtClean="0"/>
              <a:t>(all other threads skip)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critical</a:t>
            </a:r>
          </a:p>
          <a:p>
            <a:pPr lvl="1"/>
            <a:r>
              <a:rPr lang="en-US" dirty="0" smtClean="0"/>
              <a:t>Code block executed by only one thread at a time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pPr lvl="1"/>
            <a:r>
              <a:rPr lang="en-US" dirty="0" smtClean="0"/>
              <a:t>Specific memory location must be updated atomically (like a mini-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critical</a:t>
            </a:r>
            <a:r>
              <a:rPr lang="en-US" dirty="0" smtClean="0"/>
              <a:t> section for writing to memory)</a:t>
            </a:r>
          </a:p>
          <a:p>
            <a:pPr lvl="1"/>
            <a:r>
              <a:rPr lang="en-US" dirty="0" smtClean="0"/>
              <a:t>Applies to single statement, not code block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Reduction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Reduction</a:t>
            </a:r>
            <a:r>
              <a:rPr lang="en-US" dirty="0" smtClean="0"/>
              <a:t> specifies that one or more private variables are the subject of a reduction operation at end of parallel region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latin typeface="+mj-lt"/>
                <a:cs typeface="Courier New"/>
              </a:rPr>
              <a:t>Clause </a:t>
            </a:r>
            <a:r>
              <a:rPr lang="en-US" dirty="0" smtClean="0">
                <a:latin typeface="Courier New"/>
                <a:cs typeface="Courier New"/>
              </a:rPr>
              <a:t>reduction(</a:t>
            </a:r>
            <a:r>
              <a:rPr lang="en-US" dirty="0" err="1" smtClean="0">
                <a:latin typeface="Courier New"/>
                <a:cs typeface="Courier New"/>
              </a:rPr>
              <a:t>operation:var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i="1" dirty="0" smtClean="0"/>
              <a:t>Operation:</a:t>
            </a:r>
            <a:r>
              <a:rPr lang="en-US" dirty="0" smtClean="0"/>
              <a:t>  Operator to perform on the variables at the end of the parallel region</a:t>
            </a:r>
          </a:p>
          <a:p>
            <a:pPr lvl="1">
              <a:buClr>
                <a:schemeClr val="tx1"/>
              </a:buClr>
            </a:pPr>
            <a:r>
              <a:rPr lang="en-US" i="1" dirty="0" err="1" smtClean="0"/>
              <a:t>Var</a:t>
            </a:r>
            <a:r>
              <a:rPr lang="en-US" i="1" dirty="0" smtClean="0"/>
              <a:t>:  </a:t>
            </a:r>
            <a:r>
              <a:rPr lang="en-US" dirty="0" smtClean="0"/>
              <a:t>One or more variables on which to perform scalar reduction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for reduction(+: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for 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= START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&lt;= END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  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 +=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#1: Data Dependencies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code: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a[0] = 1;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=1;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&lt;5000;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 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a[i-1];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 are dependencies between loop iterations!</a:t>
            </a:r>
          </a:p>
          <a:p>
            <a:pPr lvl="1"/>
            <a:r>
              <a:rPr lang="en-US" dirty="0" smtClean="0"/>
              <a:t>Splitting this loop between threads does not guarantee in-order execution</a:t>
            </a:r>
          </a:p>
          <a:p>
            <a:pPr lvl="1"/>
            <a:r>
              <a:rPr lang="en-US" dirty="0" smtClean="0"/>
              <a:t>Out of order loop execution will result in undefined behavior (i.e. likely wrong result)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400" y="4297680"/>
            <a:ext cx="3383280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4154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42221"/>
              <a:ext cx="3206931" cy="523220"/>
              <a:chOff x="960438" y="3058949"/>
              <a:chExt cx="3206931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20" y="4299421"/>
              <a:ext cx="3206931" cy="523220"/>
              <a:chOff x="960438" y="4064789"/>
              <a:chExt cx="3206931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4159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05840" y="4434840"/>
            <a:ext cx="3200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Open MP Pitfall #2: Sharing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Consider the following loop: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#</a:t>
            </a:r>
            <a:r>
              <a:rPr lang="en-US" sz="2400" dirty="0" err="1" smtClean="0">
                <a:latin typeface="Courier New"/>
                <a:cs typeface="Courier New"/>
              </a:rPr>
              <a:t>pragma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omp</a:t>
            </a:r>
            <a:r>
              <a:rPr lang="en-US" sz="2400" dirty="0" smtClean="0">
                <a:latin typeface="Courier New"/>
                <a:cs typeface="Courier New"/>
              </a:rPr>
              <a:t> parallel for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for(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=0;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&lt;n;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temp = 2.0*a[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b[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c[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} </a:t>
            </a:r>
          </a:p>
          <a:p>
            <a:pPr marL="347472">
              <a:lnSpc>
                <a:spcPct val="900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dirty="0" smtClean="0">
                <a:solidFill>
                  <a:srgbClr val="FF0000"/>
                </a:solidFill>
              </a:rPr>
              <a:t> is a shared variable!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#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pragma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omp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parallel for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private(temp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for(i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temp = 2.0*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b[i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7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#3: Updating Shared Variables Simultaneously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Now consider a global sum: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&lt;n;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sum = sum +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];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This can be done by surrounding the summation by a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critical/atomic</a:t>
            </a:r>
            <a:r>
              <a:rPr lang="en-US" dirty="0" smtClean="0"/>
              <a:t> section or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reduction</a:t>
            </a:r>
            <a:r>
              <a:rPr lang="en-US" dirty="0" smtClean="0"/>
              <a:t> clause: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for </a:t>
            </a:r>
            <a:r>
              <a:rPr lang="en-US" sz="2800" dirty="0" err="1" smtClean="0">
                <a:latin typeface="Courier New"/>
                <a:cs typeface="Courier New"/>
              </a:rPr>
              <a:t>reduction(+:sum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     </a:t>
            </a:r>
            <a:r>
              <a:rPr lang="en-US" sz="2800" dirty="0" err="1" smtClean="0">
                <a:latin typeface="Courier New"/>
                <a:cs typeface="Courier New"/>
              </a:rPr>
              <a:t>for(i</a:t>
            </a:r>
            <a:r>
              <a:rPr lang="en-US" sz="2800" dirty="0" smtClean="0">
                <a:latin typeface="Courier New"/>
                <a:cs typeface="Courier New"/>
              </a:rPr>
              <a:t>=0;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&lt;</a:t>
            </a:r>
            <a:r>
              <a:rPr lang="en-US" sz="2800" dirty="0" err="1" smtClean="0">
                <a:latin typeface="Courier New"/>
                <a:cs typeface="Courier New"/>
              </a:rPr>
              <a:t>n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      sum = sum + </a:t>
            </a:r>
            <a:r>
              <a:rPr lang="en-US" sz="2800" dirty="0" err="1" smtClean="0">
                <a:latin typeface="Courier New"/>
                <a:cs typeface="Courier New"/>
              </a:rPr>
              <a:t>a[i</a:t>
            </a:r>
            <a:r>
              <a:rPr lang="en-US" sz="2800" dirty="0" smtClean="0"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}</a:t>
            </a:r>
          </a:p>
          <a:p>
            <a:pPr lvl="1"/>
            <a:r>
              <a:rPr lang="en-US" dirty="0" smtClean="0">
                <a:latin typeface="+mj-lt"/>
                <a:cs typeface="Courier New"/>
              </a:rPr>
              <a:t>Compiler can generate highly efficient code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reduction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Spawning and releasing threads results in significant overhead</a:t>
            </a:r>
          </a:p>
          <a:p>
            <a:r>
              <a:rPr lang="en-US" dirty="0" smtClean="0"/>
              <a:t>Better to have fewer but larger parallel regions</a:t>
            </a:r>
          </a:p>
          <a:p>
            <a:pPr lvl="1"/>
            <a:r>
              <a:rPr lang="en-US" dirty="0" smtClean="0"/>
              <a:t>Parallelize over the largest loop that you can (even though it will involve more work to declare all of the private variables and eliminate dependencies)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5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(j=0; j&lt;</a:t>
            </a:r>
            <a:r>
              <a:rPr lang="en-US" sz="2000" b="1" dirty="0" err="1" smtClean="0">
                <a:latin typeface="Courier New"/>
                <a:cs typeface="Courier New"/>
              </a:rPr>
              <a:t>Mdim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reduction(+: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 smtClean="0">
                <a:latin typeface="Courier New"/>
                <a:cs typeface="Courier New"/>
              </a:rPr>
              <a:t>Pdim+j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	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016416" y="1481559"/>
            <a:ext cx="5127584" cy="1574157"/>
            <a:chOff x="4016416" y="1481559"/>
            <a:chExt cx="5127584" cy="1574157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016416" y="1723292"/>
              <a:ext cx="1329307" cy="133242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301205" y="1481559"/>
              <a:ext cx="38427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Too much overhead in thread generation to have this statement run this frequently. </a:t>
              </a:r>
            </a:p>
            <a:p>
              <a:pPr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1"/>
                  </a:solidFill>
                </a:rPr>
                <a:t>Poor choice of loop to parallelize.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4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</a:t>
            </a:r>
            <a:r>
              <a:rPr lang="en-US" dirty="0" smtClean="0">
                <a:solidFill>
                  <a:schemeClr val="accent1"/>
                </a:solidFill>
              </a:rPr>
              <a:t>To </a:t>
            </a:r>
            <a:r>
              <a:rPr lang="en-US" dirty="0" smtClean="0">
                <a:solidFill>
                  <a:schemeClr val="accent1"/>
                </a:solidFill>
              </a:rPr>
              <a:t>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Television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Common Pitfalls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7/17/2012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#17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36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4041646"/>
            <a:ext cx="8869680" cy="2468880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tIns="137160" rtlCol="0">
            <a:spAutoFit/>
          </a:bodyPr>
          <a:lstStyle/>
          <a:p>
            <a:pPr algn="r">
              <a:lnSpc>
                <a:spcPct val="50000"/>
              </a:lnSpc>
              <a:spcBef>
                <a:spcPts val="1200"/>
              </a:spcBef>
            </a:pPr>
            <a:endParaRPr lang="en-US" sz="2400" dirty="0" smtClean="0">
              <a:solidFill>
                <a:srgbClr val="FF0000"/>
              </a:solidFill>
              <a:latin typeface="+mj-lt"/>
            </a:endParaRPr>
          </a:p>
          <a:p>
            <a:pPr algn="r">
              <a:lnSpc>
                <a:spcPct val="500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We are here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1600" dirty="0" smtClean="0">
                <a:latin typeface="+mj-lt"/>
              </a:rPr>
              <a:t> 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6689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Hardware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0263" cy="4937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 smtClean="0">
                <a:ea typeface="+mn-ea"/>
                <a:cs typeface="+mn-cs"/>
              </a:rPr>
              <a:t>Upcoming:</a:t>
            </a:r>
            <a:r>
              <a:rPr lang="en-US" sz="2800" dirty="0" smtClean="0">
                <a:ea typeface="+mn-ea"/>
                <a:cs typeface="+mn-cs"/>
              </a:rPr>
              <a:t>  We’ll study how a modern processor is built, starting with basic elements as building blocks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Why study hardware design?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Understand capabilities and limitations of hardware in general and processors in particular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What processors can do fast and what they can’t do fast </a:t>
            </a:r>
            <a:br>
              <a:rPr lang="en-US" sz="2400" dirty="0" smtClean="0">
                <a:ea typeface="+mn-ea"/>
              </a:rPr>
            </a:br>
            <a:r>
              <a:rPr lang="en-US" sz="2400" dirty="0" smtClean="0">
                <a:ea typeface="+mn-ea"/>
              </a:rPr>
              <a:t>(avoid slow things if you want your code to run fast!)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Background for more in-depth courses (CS150, CS152)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You may need to design own custom hardware for extra performance (</a:t>
            </a:r>
            <a:r>
              <a:rPr lang="en-US" sz="2400" dirty="0" smtClean="0"/>
              <a:t>some commercial processors today have customizable hardware)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BF3F3-C70C-C24F-874A-AD8A0D3DC081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4130143" y="1622954"/>
            <a:ext cx="1027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system</a:t>
            </a: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1925105" y="2577041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datapath</a:t>
            </a:r>
          </a:p>
        </p:txBody>
      </p:sp>
      <p:sp>
        <p:nvSpPr>
          <p:cNvPr id="53253" name="Rectangle 11"/>
          <p:cNvSpPr>
            <a:spLocks noChangeArrowheads="1"/>
          </p:cNvSpPr>
          <p:nvPr/>
        </p:nvSpPr>
        <p:spPr bwMode="auto">
          <a:xfrm>
            <a:off x="5633505" y="2564341"/>
            <a:ext cx="101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control</a:t>
            </a:r>
          </a:p>
        </p:txBody>
      </p:sp>
      <p:sp>
        <p:nvSpPr>
          <p:cNvPr id="53254" name="Rectangle 12"/>
          <p:cNvSpPr>
            <a:spLocks noChangeArrowheads="1"/>
          </p:cNvSpPr>
          <p:nvPr/>
        </p:nvSpPr>
        <p:spPr bwMode="auto">
          <a:xfrm>
            <a:off x="4466693" y="3580341"/>
            <a:ext cx="15287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state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5870043" y="3593041"/>
            <a:ext cx="216693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combinational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56" name="Rectangle 14"/>
          <p:cNvSpPr>
            <a:spLocks noChangeArrowheads="1"/>
          </p:cNvSpPr>
          <p:nvPr/>
        </p:nvSpPr>
        <p:spPr bwMode="auto">
          <a:xfrm>
            <a:off x="1499655" y="3654954"/>
            <a:ext cx="1365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multiplexer</a:t>
            </a:r>
          </a:p>
        </p:txBody>
      </p:sp>
      <p:sp>
        <p:nvSpPr>
          <p:cNvPr id="53257" name="Rectangle 15"/>
          <p:cNvSpPr>
            <a:spLocks noChangeArrowheads="1"/>
          </p:cNvSpPr>
          <p:nvPr/>
        </p:nvSpPr>
        <p:spPr bwMode="auto">
          <a:xfrm>
            <a:off x="2864905" y="3667654"/>
            <a:ext cx="1390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comparator</a:t>
            </a:r>
          </a:p>
        </p:txBody>
      </p:sp>
      <p:sp>
        <p:nvSpPr>
          <p:cNvPr id="53258" name="Rectangle 16"/>
          <p:cNvSpPr>
            <a:spLocks noChangeArrowheads="1"/>
          </p:cNvSpPr>
          <p:nvPr/>
        </p:nvSpPr>
        <p:spPr bwMode="auto">
          <a:xfrm>
            <a:off x="421743" y="3516841"/>
            <a:ext cx="927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code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9" name="Rectangle 17"/>
          <p:cNvSpPr>
            <a:spLocks noChangeArrowheads="1"/>
          </p:cNvSpPr>
          <p:nvPr/>
        </p:nvSpPr>
        <p:spPr bwMode="auto">
          <a:xfrm>
            <a:off x="3164943" y="4970991"/>
            <a:ext cx="1065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</a:t>
            </a:r>
          </a:p>
        </p:txBody>
      </p:sp>
      <p:sp>
        <p:nvSpPr>
          <p:cNvPr id="53260" name="Rectangle 18"/>
          <p:cNvSpPr>
            <a:spLocks noChangeArrowheads="1"/>
          </p:cNvSpPr>
          <p:nvPr/>
        </p:nvSpPr>
        <p:spPr bwMode="auto">
          <a:xfrm>
            <a:off x="4779430" y="4970991"/>
            <a:ext cx="841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61" name="Line 19"/>
          <p:cNvSpPr>
            <a:spLocks noChangeShapeType="1"/>
          </p:cNvSpPr>
          <p:nvPr/>
        </p:nvSpPr>
        <p:spPr bwMode="auto">
          <a:xfrm>
            <a:off x="4511143" y="1905529"/>
            <a:ext cx="1428750" cy="703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2" name="Line 20"/>
          <p:cNvSpPr>
            <a:spLocks noChangeShapeType="1"/>
          </p:cNvSpPr>
          <p:nvPr/>
        </p:nvSpPr>
        <p:spPr bwMode="auto">
          <a:xfrm flipH="1">
            <a:off x="2445805" y="1894416"/>
            <a:ext cx="2052638" cy="688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3" name="Line 21"/>
          <p:cNvSpPr>
            <a:spLocks noChangeShapeType="1"/>
          </p:cNvSpPr>
          <p:nvPr/>
        </p:nvSpPr>
        <p:spPr bwMode="auto">
          <a:xfrm flipH="1">
            <a:off x="2067980" y="2896129"/>
            <a:ext cx="252413" cy="777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4" name="Line 22"/>
          <p:cNvSpPr>
            <a:spLocks noChangeShapeType="1"/>
          </p:cNvSpPr>
          <p:nvPr/>
        </p:nvSpPr>
        <p:spPr bwMode="auto">
          <a:xfrm>
            <a:off x="2320393" y="2870729"/>
            <a:ext cx="1100137" cy="841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5" name="Line 23"/>
          <p:cNvSpPr>
            <a:spLocks noChangeShapeType="1"/>
          </p:cNvSpPr>
          <p:nvPr/>
        </p:nvSpPr>
        <p:spPr bwMode="auto">
          <a:xfrm flipH="1">
            <a:off x="978955" y="2859616"/>
            <a:ext cx="1354138" cy="701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24"/>
          <p:cNvSpPr>
            <a:spLocks noChangeShapeType="1"/>
          </p:cNvSpPr>
          <p:nvPr/>
        </p:nvSpPr>
        <p:spPr bwMode="auto">
          <a:xfrm>
            <a:off x="853543" y="4037541"/>
            <a:ext cx="2655887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25"/>
          <p:cNvSpPr>
            <a:spLocks noChangeShapeType="1"/>
          </p:cNvSpPr>
          <p:nvPr/>
        </p:nvSpPr>
        <p:spPr bwMode="auto">
          <a:xfrm flipH="1">
            <a:off x="3547530" y="4075641"/>
            <a:ext cx="1603375" cy="890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6"/>
          <p:cNvSpPr>
            <a:spLocks noChangeShapeType="1"/>
          </p:cNvSpPr>
          <p:nvPr/>
        </p:nvSpPr>
        <p:spPr bwMode="auto">
          <a:xfrm flipH="1">
            <a:off x="5214405" y="2846916"/>
            <a:ext cx="776288" cy="776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7"/>
          <p:cNvSpPr>
            <a:spLocks noChangeShapeType="1"/>
          </p:cNvSpPr>
          <p:nvPr/>
        </p:nvSpPr>
        <p:spPr bwMode="auto">
          <a:xfrm>
            <a:off x="6014505" y="2846916"/>
            <a:ext cx="865188" cy="763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8"/>
          <p:cNvSpPr>
            <a:spLocks noChangeShapeType="1"/>
          </p:cNvSpPr>
          <p:nvPr/>
        </p:nvSpPr>
        <p:spPr bwMode="auto">
          <a:xfrm>
            <a:off x="3420530" y="3961341"/>
            <a:ext cx="1604963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9"/>
          <p:cNvSpPr>
            <a:spLocks noChangeShapeType="1"/>
          </p:cNvSpPr>
          <p:nvPr/>
        </p:nvSpPr>
        <p:spPr bwMode="auto">
          <a:xfrm>
            <a:off x="2067980" y="3961341"/>
            <a:ext cx="2932113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Line 30"/>
          <p:cNvSpPr>
            <a:spLocks noChangeShapeType="1"/>
          </p:cNvSpPr>
          <p:nvPr/>
        </p:nvSpPr>
        <p:spPr bwMode="auto">
          <a:xfrm flipH="1">
            <a:off x="5076293" y="4075641"/>
            <a:ext cx="1790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3" name="Rectangle 31"/>
          <p:cNvSpPr>
            <a:spLocks noChangeArrowheads="1"/>
          </p:cNvSpPr>
          <p:nvPr/>
        </p:nvSpPr>
        <p:spPr bwMode="auto">
          <a:xfrm>
            <a:off x="3401480" y="5723466"/>
            <a:ext cx="18542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switching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networks</a:t>
            </a:r>
          </a:p>
        </p:txBody>
      </p:sp>
      <p:sp>
        <p:nvSpPr>
          <p:cNvPr id="53274" name="Line 32"/>
          <p:cNvSpPr>
            <a:spLocks noChangeShapeType="1"/>
          </p:cNvSpPr>
          <p:nvPr/>
        </p:nvSpPr>
        <p:spPr bwMode="auto">
          <a:xfrm flipH="1">
            <a:off x="4461930" y="5278966"/>
            <a:ext cx="563563" cy="425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5" name="Line 33"/>
          <p:cNvSpPr>
            <a:spLocks noChangeShapeType="1"/>
          </p:cNvSpPr>
          <p:nvPr/>
        </p:nvSpPr>
        <p:spPr bwMode="auto">
          <a:xfrm>
            <a:off x="3547530" y="5266266"/>
            <a:ext cx="638175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Design Hierarchy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7594035" y="3465689"/>
            <a:ext cx="1527387" cy="1873956"/>
            <a:chOff x="7594035" y="3465689"/>
            <a:chExt cx="1527387" cy="1873956"/>
          </a:xfrm>
        </p:grpSpPr>
        <p:sp>
          <p:nvSpPr>
            <p:cNvPr id="37" name="Right Brace 36"/>
            <p:cNvSpPr/>
            <p:nvPr/>
          </p:nvSpPr>
          <p:spPr>
            <a:xfrm>
              <a:off x="7594035" y="3465689"/>
              <a:ext cx="365760" cy="1873956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26400" y="3928532"/>
              <a:ext cx="1095022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Later this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week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599681" y="2308576"/>
            <a:ext cx="1284675" cy="683264"/>
            <a:chOff x="7526302" y="4199465"/>
            <a:chExt cx="1284675" cy="683264"/>
          </a:xfrm>
        </p:grpSpPr>
        <p:sp>
          <p:nvSpPr>
            <p:cNvPr id="41" name="Right Brace 40"/>
            <p:cNvSpPr/>
            <p:nvPr/>
          </p:nvSpPr>
          <p:spPr>
            <a:xfrm>
              <a:off x="7526302" y="4222045"/>
              <a:ext cx="365760" cy="547511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24800" y="4199465"/>
              <a:ext cx="886177" cy="68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Next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week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57068" y="5638446"/>
            <a:ext cx="2406673" cy="604838"/>
            <a:chOff x="3657068" y="5638446"/>
            <a:chExt cx="2406673" cy="604838"/>
          </a:xfrm>
        </p:grpSpPr>
        <p:sp>
          <p:nvSpPr>
            <p:cNvPr id="34" name="Rectangle 33"/>
            <p:cNvSpPr/>
            <p:nvPr/>
          </p:nvSpPr>
          <p:spPr>
            <a:xfrm>
              <a:off x="3657068" y="5638446"/>
              <a:ext cx="1371600" cy="60483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hangingPunct="1">
                <a:defRPr/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50734" y="5706319"/>
              <a:ext cx="913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Today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2" name="Rectangle 13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ea typeface="+mj-ea"/>
                <a:cs typeface="+mj-cs"/>
              </a:rPr>
              <a:t>Switches (1/2)</a:t>
            </a:r>
            <a:endParaRPr lang="en-US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sp>
        <p:nvSpPr>
          <p:cNvPr id="26633" name="Rectangle 13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The basic element of physical implementations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Convention:  if input is a “1,” the switch is </a:t>
            </a:r>
            <a:r>
              <a:rPr lang="en-US" sz="2800" i="1" dirty="0" smtClean="0">
                <a:solidFill>
                  <a:srgbClr val="FF0000"/>
                </a:solidFill>
              </a:rPr>
              <a:t>asserted</a:t>
            </a:r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7/17/2012</a:t>
            </a:r>
            <a:endParaRPr lang="en-US"/>
          </a:p>
        </p:txBody>
      </p:sp>
      <p:sp>
        <p:nvSpPr>
          <p:cNvPr id="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F4F6-8BFC-184D-A8F7-42D997396F71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6634" name="Rectangle 74"/>
          <p:cNvSpPr>
            <a:spLocks noChangeArrowheads="1"/>
          </p:cNvSpPr>
          <p:nvPr/>
        </p:nvSpPr>
        <p:spPr bwMode="auto">
          <a:xfrm>
            <a:off x="457200" y="5943600"/>
            <a:ext cx="8229600" cy="425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normAutofit/>
          </a:bodyPr>
          <a:lstStyle/>
          <a:p>
            <a:pPr algn="ctr">
              <a:lnSpc>
                <a:spcPts val="2600"/>
              </a:lnSpc>
              <a:spcBef>
                <a:spcPts val="1100"/>
              </a:spcBef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In this example, Z </a:t>
            </a:r>
            <a:r>
              <a:rPr lang="en-US" sz="2800" dirty="0">
                <a:solidFill>
                  <a:srgbClr val="000000"/>
                </a:solidFill>
                <a:latin typeface="Symbol" charset="2"/>
              </a:rPr>
              <a:t>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A.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1219200" y="3108960"/>
            <a:ext cx="2847658" cy="1251585"/>
            <a:chOff x="1219200" y="2651760"/>
            <a:chExt cx="2847658" cy="1251585"/>
          </a:xfrm>
        </p:grpSpPr>
        <p:sp>
          <p:nvSpPr>
            <p:cNvPr id="26629" name="Rectangle 34"/>
            <p:cNvSpPr>
              <a:spLocks noChangeArrowheads="1"/>
            </p:cNvSpPr>
            <p:nvPr/>
          </p:nvSpPr>
          <p:spPr bwMode="auto">
            <a:xfrm>
              <a:off x="3792538" y="2651760"/>
              <a:ext cx="274320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Z</a:t>
              </a:r>
            </a:p>
          </p:txBody>
        </p:sp>
        <p:sp>
          <p:nvSpPr>
            <p:cNvPr id="26628" name="Rectangle 33"/>
            <p:cNvSpPr>
              <a:spLocks noChangeArrowheads="1"/>
            </p:cNvSpPr>
            <p:nvPr/>
          </p:nvSpPr>
          <p:spPr bwMode="auto">
            <a:xfrm>
              <a:off x="1920240" y="2651760"/>
              <a:ext cx="550862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26635" name="Line 76"/>
            <p:cNvSpPr>
              <a:spLocks noChangeShapeType="1"/>
            </p:cNvSpPr>
            <p:nvPr/>
          </p:nvSpPr>
          <p:spPr bwMode="auto">
            <a:xfrm>
              <a:off x="2286000" y="321754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6" name="Line 77"/>
            <p:cNvSpPr>
              <a:spLocks noChangeShapeType="1"/>
            </p:cNvSpPr>
            <p:nvPr/>
          </p:nvSpPr>
          <p:spPr bwMode="auto">
            <a:xfrm>
              <a:off x="3886200" y="321754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78"/>
            <p:cNvSpPr>
              <a:spLocks noChangeShapeType="1"/>
            </p:cNvSpPr>
            <p:nvPr/>
          </p:nvSpPr>
          <p:spPr bwMode="auto">
            <a:xfrm flipH="1">
              <a:off x="2895600" y="367474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79"/>
            <p:cNvSpPr>
              <a:spLocks noChangeShapeType="1"/>
            </p:cNvSpPr>
            <p:nvPr/>
          </p:nvSpPr>
          <p:spPr bwMode="auto">
            <a:xfrm flipH="1">
              <a:off x="1219200" y="3674745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9" name="Line 80"/>
            <p:cNvSpPr>
              <a:spLocks noChangeShapeType="1"/>
            </p:cNvSpPr>
            <p:nvPr/>
          </p:nvSpPr>
          <p:spPr bwMode="auto">
            <a:xfrm flipV="1">
              <a:off x="1219200" y="321754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0" name="Line 81"/>
            <p:cNvSpPr>
              <a:spLocks noChangeShapeType="1"/>
            </p:cNvSpPr>
            <p:nvPr/>
          </p:nvSpPr>
          <p:spPr bwMode="auto">
            <a:xfrm>
              <a:off x="1219200" y="3217545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3124200" y="2666683"/>
              <a:ext cx="762000" cy="550862"/>
              <a:chOff x="1872" y="1440"/>
              <a:chExt cx="480" cy="347"/>
            </a:xfrm>
          </p:grpSpPr>
          <p:sp>
            <p:nvSpPr>
              <p:cNvPr id="26688" name="Oval 9"/>
              <p:cNvSpPr>
                <a:spLocks noChangeArrowheads="1"/>
              </p:cNvSpPr>
              <p:nvPr/>
            </p:nvSpPr>
            <p:spPr bwMode="auto">
              <a:xfrm>
                <a:off x="2051" y="1515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89" name="Oval 11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0" name="Oval 12"/>
              <p:cNvSpPr>
                <a:spLocks noChangeArrowheads="1"/>
              </p:cNvSpPr>
              <p:nvPr/>
            </p:nvSpPr>
            <p:spPr bwMode="auto">
              <a:xfrm>
                <a:off x="2019" y="1531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1" name="Oval 13"/>
              <p:cNvSpPr>
                <a:spLocks noChangeArrowheads="1"/>
              </p:cNvSpPr>
              <p:nvPr/>
            </p:nvSpPr>
            <p:spPr bwMode="auto">
              <a:xfrm>
                <a:off x="2098" y="1523"/>
                <a:ext cx="72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2" name="Oval 14"/>
              <p:cNvSpPr>
                <a:spLocks noChangeArrowheads="1"/>
              </p:cNvSpPr>
              <p:nvPr/>
            </p:nvSpPr>
            <p:spPr bwMode="auto">
              <a:xfrm>
                <a:off x="2130" y="1515"/>
                <a:ext cx="70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3" name="Line 15"/>
              <p:cNvSpPr>
                <a:spLocks noChangeShapeType="1"/>
              </p:cNvSpPr>
              <p:nvPr/>
            </p:nvSpPr>
            <p:spPr bwMode="auto">
              <a:xfrm>
                <a:off x="2027" y="1586"/>
                <a:ext cx="48" cy="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4" name="Line 16"/>
              <p:cNvSpPr>
                <a:spLocks noChangeShapeType="1"/>
              </p:cNvSpPr>
              <p:nvPr/>
            </p:nvSpPr>
            <p:spPr bwMode="auto">
              <a:xfrm flipH="1">
                <a:off x="2138" y="1578"/>
                <a:ext cx="54" cy="1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5" name="Line 17"/>
              <p:cNvSpPr>
                <a:spLocks noChangeShapeType="1"/>
              </p:cNvSpPr>
              <p:nvPr/>
            </p:nvSpPr>
            <p:spPr bwMode="auto">
              <a:xfrm flipH="1">
                <a:off x="2064" y="1733"/>
                <a:ext cx="15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6" name="Line 18"/>
              <p:cNvSpPr>
                <a:spLocks noChangeShapeType="1"/>
              </p:cNvSpPr>
              <p:nvPr/>
            </p:nvSpPr>
            <p:spPr bwMode="auto">
              <a:xfrm>
                <a:off x="2142" y="1724"/>
                <a:ext cx="18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7" name="Oval 35"/>
              <p:cNvSpPr>
                <a:spLocks noChangeArrowheads="1"/>
              </p:cNvSpPr>
              <p:nvPr/>
            </p:nvSpPr>
            <p:spPr bwMode="auto">
              <a:xfrm>
                <a:off x="2051" y="1507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8" name="Line 82"/>
              <p:cNvSpPr>
                <a:spLocks noChangeShapeType="1"/>
              </p:cNvSpPr>
              <p:nvPr/>
            </p:nvSpPr>
            <p:spPr bwMode="auto">
              <a:xfrm>
                <a:off x="2160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9" name="Line 83"/>
              <p:cNvSpPr>
                <a:spLocks noChangeShapeType="1"/>
              </p:cNvSpPr>
              <p:nvPr/>
            </p:nvSpPr>
            <p:spPr bwMode="auto">
              <a:xfrm flipH="1">
                <a:off x="1872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97"/>
            <p:cNvGrpSpPr>
              <a:grpSpLocks/>
            </p:cNvGrpSpPr>
            <p:nvPr/>
          </p:nvGrpSpPr>
          <p:grpSpPr bwMode="auto">
            <a:xfrm>
              <a:off x="1752600" y="2988945"/>
              <a:ext cx="609600" cy="304800"/>
              <a:chOff x="1104" y="1728"/>
              <a:chExt cx="384" cy="192"/>
            </a:xfrm>
          </p:grpSpPr>
          <p:sp>
            <p:nvSpPr>
              <p:cNvPr id="26685" name="Line 21"/>
              <p:cNvSpPr>
                <a:spLocks noChangeShapeType="1"/>
              </p:cNvSpPr>
              <p:nvPr/>
            </p:nvSpPr>
            <p:spPr bwMode="auto">
              <a:xfrm flipH="1" flipV="1">
                <a:off x="1200" y="1728"/>
                <a:ext cx="24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6" name="Oval 86"/>
              <p:cNvSpPr>
                <a:spLocks noChangeArrowheads="1"/>
              </p:cNvSpPr>
              <p:nvPr/>
            </p:nvSpPr>
            <p:spPr bwMode="auto">
              <a:xfrm>
                <a:off x="1392" y="18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87" name="Oval 87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5" name="Group 96"/>
            <p:cNvGrpSpPr>
              <a:grpSpLocks/>
            </p:cNvGrpSpPr>
            <p:nvPr/>
          </p:nvGrpSpPr>
          <p:grpSpPr bwMode="auto">
            <a:xfrm>
              <a:off x="2514600" y="3446145"/>
              <a:ext cx="381000" cy="457200"/>
              <a:chOff x="1584" y="2016"/>
              <a:chExt cx="240" cy="288"/>
            </a:xfrm>
          </p:grpSpPr>
          <p:sp>
            <p:nvSpPr>
              <p:cNvPr id="26679" name="Line 88"/>
              <p:cNvSpPr>
                <a:spLocks noChangeShapeType="1"/>
              </p:cNvSpPr>
              <p:nvPr/>
            </p:nvSpPr>
            <p:spPr bwMode="auto">
              <a:xfrm>
                <a:off x="1824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0" name="Line 89"/>
              <p:cNvSpPr>
                <a:spLocks noChangeShapeType="1"/>
              </p:cNvSpPr>
              <p:nvPr/>
            </p:nvSpPr>
            <p:spPr bwMode="auto">
              <a:xfrm>
                <a:off x="1776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1" name="Line 90"/>
              <p:cNvSpPr>
                <a:spLocks noChangeShapeType="1"/>
              </p:cNvSpPr>
              <p:nvPr/>
            </p:nvSpPr>
            <p:spPr bwMode="auto">
              <a:xfrm>
                <a:off x="1728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2" name="Line 91"/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3" name="Line 92"/>
              <p:cNvSpPr>
                <a:spLocks noChangeShapeType="1"/>
              </p:cNvSpPr>
              <p:nvPr/>
            </p:nvSpPr>
            <p:spPr bwMode="auto">
              <a:xfrm>
                <a:off x="1632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4" name="Line 93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10"/>
          <p:cNvGrpSpPr/>
          <p:nvPr/>
        </p:nvGrpSpPr>
        <p:grpSpPr>
          <a:xfrm>
            <a:off x="1219200" y="4572000"/>
            <a:ext cx="2849880" cy="1236662"/>
            <a:chOff x="1219200" y="4364038"/>
            <a:chExt cx="2849880" cy="1236662"/>
          </a:xfrm>
        </p:grpSpPr>
        <p:sp>
          <p:nvSpPr>
            <p:cNvPr id="26644" name="Rectangle 98"/>
            <p:cNvSpPr>
              <a:spLocks noChangeArrowheads="1"/>
            </p:cNvSpPr>
            <p:nvPr/>
          </p:nvSpPr>
          <p:spPr bwMode="auto">
            <a:xfrm>
              <a:off x="1920240" y="4387850"/>
              <a:ext cx="550862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26646" name="Line 100"/>
            <p:cNvSpPr>
              <a:spLocks noChangeShapeType="1"/>
            </p:cNvSpPr>
            <p:nvPr/>
          </p:nvSpPr>
          <p:spPr bwMode="auto">
            <a:xfrm>
              <a:off x="2286000" y="4914900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7" name="Line 101"/>
            <p:cNvSpPr>
              <a:spLocks noChangeShapeType="1"/>
            </p:cNvSpPr>
            <p:nvPr/>
          </p:nvSpPr>
          <p:spPr bwMode="auto">
            <a:xfrm>
              <a:off x="3886200" y="49149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8" name="Line 102"/>
            <p:cNvSpPr>
              <a:spLocks noChangeShapeType="1"/>
            </p:cNvSpPr>
            <p:nvPr/>
          </p:nvSpPr>
          <p:spPr bwMode="auto">
            <a:xfrm flipH="1">
              <a:off x="2895600" y="537210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9" name="Line 103"/>
            <p:cNvSpPr>
              <a:spLocks noChangeShapeType="1"/>
            </p:cNvSpPr>
            <p:nvPr/>
          </p:nvSpPr>
          <p:spPr bwMode="auto">
            <a:xfrm flipH="1">
              <a:off x="1219200" y="5372100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0" name="Line 104"/>
            <p:cNvSpPr>
              <a:spLocks noChangeShapeType="1"/>
            </p:cNvSpPr>
            <p:nvPr/>
          </p:nvSpPr>
          <p:spPr bwMode="auto">
            <a:xfrm flipV="1">
              <a:off x="1219200" y="49149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1" name="Line 105"/>
            <p:cNvSpPr>
              <a:spLocks noChangeShapeType="1"/>
            </p:cNvSpPr>
            <p:nvPr/>
          </p:nvSpPr>
          <p:spPr bwMode="auto">
            <a:xfrm>
              <a:off x="1219200" y="491490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3124200" y="4364038"/>
              <a:ext cx="762000" cy="550862"/>
              <a:chOff x="1872" y="1440"/>
              <a:chExt cx="480" cy="347"/>
            </a:xfrm>
          </p:grpSpPr>
          <p:sp>
            <p:nvSpPr>
              <p:cNvPr id="26667" name="Oval 107"/>
              <p:cNvSpPr>
                <a:spLocks noChangeArrowheads="1"/>
              </p:cNvSpPr>
              <p:nvPr/>
            </p:nvSpPr>
            <p:spPr bwMode="auto">
              <a:xfrm>
                <a:off x="2051" y="1515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68" name="Oval 108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69" name="Oval 109"/>
              <p:cNvSpPr>
                <a:spLocks noChangeArrowheads="1"/>
              </p:cNvSpPr>
              <p:nvPr/>
            </p:nvSpPr>
            <p:spPr bwMode="auto">
              <a:xfrm>
                <a:off x="2019" y="1531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0" name="Oval 110"/>
              <p:cNvSpPr>
                <a:spLocks noChangeArrowheads="1"/>
              </p:cNvSpPr>
              <p:nvPr/>
            </p:nvSpPr>
            <p:spPr bwMode="auto">
              <a:xfrm>
                <a:off x="2098" y="1523"/>
                <a:ext cx="72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1" name="Oval 111"/>
              <p:cNvSpPr>
                <a:spLocks noChangeArrowheads="1"/>
              </p:cNvSpPr>
              <p:nvPr/>
            </p:nvSpPr>
            <p:spPr bwMode="auto">
              <a:xfrm>
                <a:off x="2130" y="1515"/>
                <a:ext cx="70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2" name="Line 112"/>
              <p:cNvSpPr>
                <a:spLocks noChangeShapeType="1"/>
              </p:cNvSpPr>
              <p:nvPr/>
            </p:nvSpPr>
            <p:spPr bwMode="auto">
              <a:xfrm>
                <a:off x="2027" y="1586"/>
                <a:ext cx="48" cy="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3" name="Line 113"/>
              <p:cNvSpPr>
                <a:spLocks noChangeShapeType="1"/>
              </p:cNvSpPr>
              <p:nvPr/>
            </p:nvSpPr>
            <p:spPr bwMode="auto">
              <a:xfrm flipH="1">
                <a:off x="2138" y="1578"/>
                <a:ext cx="54" cy="1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4" name="Line 114"/>
              <p:cNvSpPr>
                <a:spLocks noChangeShapeType="1"/>
              </p:cNvSpPr>
              <p:nvPr/>
            </p:nvSpPr>
            <p:spPr bwMode="auto">
              <a:xfrm flipH="1">
                <a:off x="2064" y="1733"/>
                <a:ext cx="15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5" name="Line 115"/>
              <p:cNvSpPr>
                <a:spLocks noChangeShapeType="1"/>
              </p:cNvSpPr>
              <p:nvPr/>
            </p:nvSpPr>
            <p:spPr bwMode="auto">
              <a:xfrm>
                <a:off x="2142" y="1724"/>
                <a:ext cx="18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6" name="Oval 116"/>
              <p:cNvSpPr>
                <a:spLocks noChangeArrowheads="1"/>
              </p:cNvSpPr>
              <p:nvPr/>
            </p:nvSpPr>
            <p:spPr bwMode="auto">
              <a:xfrm>
                <a:off x="2051" y="1507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7" name="Line 117"/>
              <p:cNvSpPr>
                <a:spLocks noChangeShapeType="1"/>
              </p:cNvSpPr>
              <p:nvPr/>
            </p:nvSpPr>
            <p:spPr bwMode="auto">
              <a:xfrm>
                <a:off x="2160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8" name="Line 118"/>
              <p:cNvSpPr>
                <a:spLocks noChangeShapeType="1"/>
              </p:cNvSpPr>
              <p:nvPr/>
            </p:nvSpPr>
            <p:spPr bwMode="auto">
              <a:xfrm flipH="1">
                <a:off x="1872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130"/>
            <p:cNvGrpSpPr>
              <a:grpSpLocks/>
            </p:cNvGrpSpPr>
            <p:nvPr/>
          </p:nvGrpSpPr>
          <p:grpSpPr bwMode="auto">
            <a:xfrm>
              <a:off x="1752600" y="4838700"/>
              <a:ext cx="609600" cy="152400"/>
              <a:chOff x="1104" y="3168"/>
              <a:chExt cx="384" cy="96"/>
            </a:xfrm>
          </p:grpSpPr>
          <p:sp>
            <p:nvSpPr>
              <p:cNvPr id="26664" name="Line 120"/>
              <p:cNvSpPr>
                <a:spLocks noChangeShapeType="1"/>
              </p:cNvSpPr>
              <p:nvPr/>
            </p:nvSpPr>
            <p:spPr bwMode="auto">
              <a:xfrm flipH="1" flipV="1">
                <a:off x="1152" y="321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5" name="Oval 121"/>
              <p:cNvSpPr>
                <a:spLocks noChangeArrowheads="1"/>
              </p:cNvSpPr>
              <p:nvPr/>
            </p:nvSpPr>
            <p:spPr bwMode="auto">
              <a:xfrm>
                <a:off x="1392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66" name="Oval 122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2514600" y="5143500"/>
              <a:ext cx="381000" cy="457200"/>
              <a:chOff x="1584" y="2016"/>
              <a:chExt cx="240" cy="288"/>
            </a:xfrm>
          </p:grpSpPr>
          <p:sp>
            <p:nvSpPr>
              <p:cNvPr id="26658" name="Line 124"/>
              <p:cNvSpPr>
                <a:spLocks noChangeShapeType="1"/>
              </p:cNvSpPr>
              <p:nvPr/>
            </p:nvSpPr>
            <p:spPr bwMode="auto">
              <a:xfrm>
                <a:off x="1824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59" name="Line 125"/>
              <p:cNvSpPr>
                <a:spLocks noChangeShapeType="1"/>
              </p:cNvSpPr>
              <p:nvPr/>
            </p:nvSpPr>
            <p:spPr bwMode="auto">
              <a:xfrm>
                <a:off x="1776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0" name="Line 126"/>
              <p:cNvSpPr>
                <a:spLocks noChangeShapeType="1"/>
              </p:cNvSpPr>
              <p:nvPr/>
            </p:nvSpPr>
            <p:spPr bwMode="auto">
              <a:xfrm>
                <a:off x="1728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1" name="Line 127"/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2" name="Line 128"/>
              <p:cNvSpPr>
                <a:spLocks noChangeShapeType="1"/>
              </p:cNvSpPr>
              <p:nvPr/>
            </p:nvSpPr>
            <p:spPr bwMode="auto">
              <a:xfrm>
                <a:off x="1632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3" name="Line 129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655" name="Rectangle 131"/>
            <p:cNvSpPr>
              <a:spLocks noChangeArrowheads="1"/>
            </p:cNvSpPr>
            <p:nvPr/>
          </p:nvSpPr>
          <p:spPr bwMode="auto">
            <a:xfrm>
              <a:off x="3794760" y="4389120"/>
              <a:ext cx="274320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Z</a:t>
              </a:r>
            </a:p>
          </p:txBody>
        </p:sp>
      </p:grpSp>
      <p:sp>
        <p:nvSpPr>
          <p:cNvPr id="26627" name="Rectangle 32"/>
          <p:cNvSpPr>
            <a:spLocks noChangeArrowheads="1"/>
          </p:cNvSpPr>
          <p:nvPr/>
        </p:nvSpPr>
        <p:spPr bwMode="auto">
          <a:xfrm>
            <a:off x="4389120" y="4754880"/>
            <a:ext cx="45720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>
                <a:solidFill>
                  <a:srgbClr val="FF0000"/>
                </a:solidFill>
                <a:latin typeface="+mj-lt"/>
              </a:rPr>
              <a:t>Close</a:t>
            </a:r>
            <a:r>
              <a:rPr lang="en-US" sz="2400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switch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 is “1”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(asserted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</a:t>
            </a:r>
            <a:br>
              <a:rPr lang="en-US" sz="2400" dirty="0">
                <a:solidFill>
                  <a:srgbClr val="000000"/>
                </a:solidFill>
                <a:latin typeface="+mj-lt"/>
              </a:rPr>
            </a:br>
            <a:r>
              <a:rPr lang="en-US" sz="2400" dirty="0">
                <a:solidFill>
                  <a:srgbClr val="000000"/>
                </a:solidFill>
                <a:latin typeface="+mj-lt"/>
              </a:rPr>
              <a:t>and turn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ON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light bulb (Z)</a:t>
            </a:r>
            <a:br>
              <a:rPr lang="en-US" sz="2400" dirty="0">
                <a:solidFill>
                  <a:srgbClr val="000000"/>
                </a:solidFill>
                <a:latin typeface="+mj-lt"/>
              </a:rPr>
            </a:b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31" name="Rectangle 60"/>
          <p:cNvSpPr>
            <a:spLocks noChangeArrowheads="1"/>
          </p:cNvSpPr>
          <p:nvPr/>
        </p:nvSpPr>
        <p:spPr bwMode="auto">
          <a:xfrm>
            <a:off x="4389120" y="3291840"/>
            <a:ext cx="4572000" cy="1027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>
                <a:solidFill>
                  <a:srgbClr val="FF0000"/>
                </a:solidFill>
                <a:latin typeface="+mj-lt"/>
              </a:rPr>
              <a:t>Open</a:t>
            </a:r>
            <a:r>
              <a:rPr lang="en-US" sz="2400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switch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 is “0” (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unasserted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and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turn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OFF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light bulb (Z)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27" grpId="0"/>
      <p:bldP spid="266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Great Idea #4: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766" y="2087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06842" y="1538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2978" y="1538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pic>
        <p:nvPicPr>
          <p:cNvPr id="9" name="Picture 8" descr="cern-rac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156" y="1207878"/>
            <a:ext cx="2859651" cy="1667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Leverage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14" name="Group 68"/>
          <p:cNvGrpSpPr/>
          <p:nvPr/>
        </p:nvGrpSpPr>
        <p:grpSpPr>
          <a:xfrm>
            <a:off x="4206240" y="2875506"/>
            <a:ext cx="4749483" cy="1756109"/>
            <a:chOff x="3657600" y="2875506"/>
            <a:chExt cx="4749483" cy="1756109"/>
          </a:xfrm>
        </p:grpSpPr>
        <p:grpSp>
          <p:nvGrpSpPr>
            <p:cNvPr id="15" name="Group 67"/>
            <p:cNvGrpSpPr/>
            <p:nvPr/>
          </p:nvGrpSpPr>
          <p:grpSpPr>
            <a:xfrm>
              <a:off x="3657600" y="2875506"/>
              <a:ext cx="4749483" cy="1756109"/>
              <a:chOff x="3657600" y="2875506"/>
              <a:chExt cx="4749483" cy="175610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57600" y="2875506"/>
                <a:ext cx="4749483" cy="1756109"/>
                <a:chOff x="3571557" y="2875506"/>
                <a:chExt cx="4749483" cy="1756109"/>
              </a:xfrm>
            </p:grpSpPr>
            <p:pic>
              <p:nvPicPr>
                <p:cNvPr id="18" name="Picture 5"/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571557" y="3108960"/>
                  <a:ext cx="1792390" cy="856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394960" y="2875506"/>
                  <a:ext cx="1291358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137717" y="2875506"/>
                  <a:ext cx="1183323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144"/>
                <p:cNvGrpSpPr/>
                <p:nvPr/>
              </p:nvGrpSpPr>
              <p:grpSpPr>
                <a:xfrm>
                  <a:off x="5394960" y="3369743"/>
                  <a:ext cx="2926080" cy="1261872"/>
                  <a:chOff x="5039367" y="3369743"/>
                  <a:chExt cx="2926080" cy="126187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5039367" y="3369743"/>
                    <a:ext cx="2926080" cy="1261872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5405127" y="3438144"/>
                    <a:ext cx="731520" cy="314727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Core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6330725" y="3413668"/>
                    <a:ext cx="3433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5130807" y="3810000"/>
                    <a:ext cx="2743200" cy="356616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Memory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130807" y="4199466"/>
                    <a:ext cx="2743200" cy="355600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Input/Output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6419364" y="3050297"/>
                <a:ext cx="1138838" cy="3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b="1" dirty="0" smtClean="0"/>
                  <a:t>Computer</a:t>
                </a: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7223760" y="3438144"/>
              <a:ext cx="731520" cy="314727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Core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Content Placeholder 42"/>
          <p:cNvSpPr txBox="1">
            <a:spLocks/>
          </p:cNvSpPr>
          <p:nvPr/>
        </p:nvSpPr>
        <p:spPr>
          <a:xfrm>
            <a:off x="0" y="1387066"/>
            <a:ext cx="3421902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instruction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data item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grpSp>
        <p:nvGrpSpPr>
          <p:cNvPr id="24" name="Group 71"/>
          <p:cNvGrpSpPr/>
          <p:nvPr/>
        </p:nvGrpSpPr>
        <p:grpSpPr>
          <a:xfrm>
            <a:off x="3493007" y="3752871"/>
            <a:ext cx="3950208" cy="2391899"/>
            <a:chOff x="4215383" y="3665261"/>
            <a:chExt cx="3950208" cy="2391899"/>
          </a:xfrm>
        </p:grpSpPr>
        <p:grpSp>
          <p:nvGrpSpPr>
            <p:cNvPr id="28" name="Group 32"/>
            <p:cNvGrpSpPr/>
            <p:nvPr/>
          </p:nvGrpSpPr>
          <p:grpSpPr>
            <a:xfrm>
              <a:off x="4215383" y="3665261"/>
              <a:ext cx="3950208" cy="2391899"/>
              <a:chOff x="4215383" y="3665261"/>
              <a:chExt cx="3950208" cy="23919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297679" y="5625230"/>
                <a:ext cx="3785616" cy="341684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Cache Memory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9" name="Group 34"/>
              <p:cNvGrpSpPr/>
              <p:nvPr/>
            </p:nvGrpSpPr>
            <p:grpSpPr>
              <a:xfrm>
                <a:off x="4215383" y="3665261"/>
                <a:ext cx="3950208" cy="2391900"/>
                <a:chOff x="4215383" y="3665261"/>
                <a:chExt cx="3950208" cy="2391900"/>
              </a:xfrm>
            </p:grpSpPr>
            <p:grpSp>
              <p:nvGrpSpPr>
                <p:cNvPr id="30" name="Group 49"/>
                <p:cNvGrpSpPr/>
                <p:nvPr/>
              </p:nvGrpSpPr>
              <p:grpSpPr>
                <a:xfrm>
                  <a:off x="4215383" y="3665261"/>
                  <a:ext cx="3950208" cy="2391900"/>
                  <a:chOff x="4189492" y="3683609"/>
                  <a:chExt cx="3829824" cy="2600062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4189492" y="4733064"/>
                    <a:ext cx="3829824" cy="1550607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4189492" y="3683609"/>
                    <a:ext cx="2828044" cy="1049455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7721528" y="3716361"/>
                    <a:ext cx="297788" cy="1016703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5136348" y="4282790"/>
                  <a:ext cx="6413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Core</a:t>
                  </a:r>
                  <a:endParaRPr lang="en-US" b="1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4297680" y="4718050"/>
                  <a:ext cx="1828800" cy="85090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Instruction Unit(s)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dirty="0" smtClean="0">
                    <a:solidFill>
                      <a:srgbClr val="000000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6181344" y="4718304"/>
                  <a:ext cx="1901952" cy="48895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Functional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dirty="0" err="1" smtClean="0">
                      <a:solidFill>
                        <a:srgbClr val="000000"/>
                      </a:solidFill>
                    </a:rPr>
                    <a:t>Unit(s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36" name="Picture 35" descr="600px-Pipeline_5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11762" y="4921249"/>
                <a:ext cx="908064" cy="654673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6181344" y="5257800"/>
                <a:ext cx="475488" cy="310896"/>
              </a:xfrm>
              <a:prstGeom prst="rect">
                <a:avLst/>
              </a:prstGeom>
              <a:noFill/>
              <a:ln w="952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+B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endParaRPr lang="en-US" sz="1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6656832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32320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07808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6"/>
          <p:cNvGrpSpPr/>
          <p:nvPr/>
        </p:nvGrpSpPr>
        <p:grpSpPr>
          <a:xfrm>
            <a:off x="6876288" y="5345410"/>
            <a:ext cx="2084832" cy="1326788"/>
            <a:chOff x="6876288" y="5345410"/>
            <a:chExt cx="2084832" cy="132678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351776" y="5345410"/>
              <a:ext cx="1609344" cy="621504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76288" y="5656305"/>
              <a:ext cx="896112" cy="100052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80960" y="5643860"/>
              <a:ext cx="126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Logic Gates</a:t>
              </a:r>
              <a:endParaRPr lang="en-US" b="1" dirty="0"/>
            </a:p>
          </p:txBody>
        </p:sp>
        <p:grpSp>
          <p:nvGrpSpPr>
            <p:cNvPr id="32" name="Group 177"/>
            <p:cNvGrpSpPr/>
            <p:nvPr/>
          </p:nvGrpSpPr>
          <p:grpSpPr>
            <a:xfrm>
              <a:off x="7772400" y="5952744"/>
              <a:ext cx="1188720" cy="719454"/>
              <a:chOff x="7772400" y="5983724"/>
              <a:chExt cx="1188720" cy="719454"/>
            </a:xfrm>
          </p:grpSpPr>
          <p:graphicFrame>
            <p:nvGraphicFramePr>
              <p:cNvPr id="8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0564644"/>
                  </p:ext>
                </p:extLst>
              </p:nvPr>
            </p:nvGraphicFramePr>
            <p:xfrm>
              <a:off x="7863840" y="5985161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66" name="Image" r:id="rId7" imgW="3492063" imgH="2400000" progId="">
                      <p:embed/>
                    </p:oleObj>
                  </mc:Choice>
                  <mc:Fallback>
                    <p:oleObj name="Image" r:id="rId7" imgW="3492063" imgH="2400000" progId="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63840" y="5985161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3" name="Rectangle 82"/>
              <p:cNvSpPr/>
              <p:nvPr/>
            </p:nvSpPr>
            <p:spPr>
              <a:xfrm>
                <a:off x="7772400" y="5983724"/>
                <a:ext cx="1188720" cy="704088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0" y="2407189"/>
            <a:ext cx="3386667" cy="10272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6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Switches </a:t>
            </a:r>
            <a:r>
              <a:rPr lang="en-US" dirty="0" smtClean="0">
                <a:solidFill>
                  <a:schemeClr val="accent1"/>
                </a:solidFill>
              </a:rPr>
              <a:t>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8707" name="Rectangle 50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99136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Can compose </a:t>
            </a:r>
            <a:r>
              <a:rPr lang="en-US" sz="2800" dirty="0"/>
              <a:t>switches into more complex ones (Boolean functions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Arrows show action upon assertion (1 = close)</a:t>
            </a:r>
            <a:endParaRPr lang="en-US" sz="2400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7/17/2012</a:t>
            </a:r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B1CDA-2B76-D645-9CDF-26EA6863596B}" type="slidenum">
              <a:rPr lang="en-US"/>
              <a:pPr>
                <a:defRPr/>
              </a:pPr>
              <a:t>40</a:t>
            </a:fld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2020824" y="3291840"/>
            <a:ext cx="5100303" cy="845128"/>
            <a:chOff x="1371600" y="3154680"/>
            <a:chExt cx="5100303" cy="845128"/>
          </a:xfrm>
        </p:grpSpPr>
        <p:sp>
          <p:nvSpPr>
            <p:cNvPr id="28675" name="Rectangle 9"/>
            <p:cNvSpPr>
              <a:spLocks noChangeArrowheads="1"/>
            </p:cNvSpPr>
            <p:nvPr/>
          </p:nvSpPr>
          <p:spPr bwMode="auto">
            <a:xfrm>
              <a:off x="1371600" y="3611880"/>
              <a:ext cx="90170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b="1" dirty="0" smtClean="0">
                  <a:solidFill>
                    <a:srgbClr val="000000"/>
                  </a:solidFill>
                  <a:latin typeface="+mj-lt"/>
                </a:rPr>
                <a:t>AND:</a:t>
              </a:r>
              <a:endParaRPr lang="en-US" sz="2800" b="1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3005138" y="3591560"/>
              <a:ext cx="2017712" cy="219075"/>
              <a:chOff x="2316" y="1492"/>
              <a:chExt cx="1288" cy="140"/>
            </a:xfrm>
          </p:grpSpPr>
          <p:sp>
            <p:nvSpPr>
              <p:cNvPr id="28710" name="Line 11"/>
              <p:cNvSpPr>
                <a:spLocks noChangeShapeType="1"/>
              </p:cNvSpPr>
              <p:nvPr/>
            </p:nvSpPr>
            <p:spPr bwMode="auto">
              <a:xfrm>
                <a:off x="2316" y="1632"/>
                <a:ext cx="2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1" name="Line 12"/>
              <p:cNvSpPr>
                <a:spLocks noChangeShapeType="1"/>
              </p:cNvSpPr>
              <p:nvPr/>
            </p:nvSpPr>
            <p:spPr bwMode="auto">
              <a:xfrm>
                <a:off x="2604" y="1492"/>
                <a:ext cx="208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2" name="Line 13"/>
              <p:cNvSpPr>
                <a:spLocks noChangeShapeType="1"/>
              </p:cNvSpPr>
              <p:nvPr/>
            </p:nvSpPr>
            <p:spPr bwMode="auto">
              <a:xfrm>
                <a:off x="2820" y="1632"/>
                <a:ext cx="2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3" name="Line 14"/>
              <p:cNvSpPr>
                <a:spLocks noChangeShapeType="1"/>
              </p:cNvSpPr>
              <p:nvPr/>
            </p:nvSpPr>
            <p:spPr bwMode="auto">
              <a:xfrm>
                <a:off x="3108" y="1492"/>
                <a:ext cx="208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4" name="Line 15"/>
              <p:cNvSpPr>
                <a:spLocks noChangeShapeType="1"/>
              </p:cNvSpPr>
              <p:nvPr/>
            </p:nvSpPr>
            <p:spPr bwMode="auto">
              <a:xfrm>
                <a:off x="3324" y="1632"/>
                <a:ext cx="2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688" name="Line 27"/>
            <p:cNvSpPr>
              <a:spLocks noChangeShapeType="1"/>
            </p:cNvSpPr>
            <p:nvPr/>
          </p:nvSpPr>
          <p:spPr bwMode="auto">
            <a:xfrm>
              <a:off x="3600450" y="3328035"/>
              <a:ext cx="0" cy="327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28"/>
            <p:cNvSpPr>
              <a:spLocks noChangeShapeType="1"/>
            </p:cNvSpPr>
            <p:nvPr/>
          </p:nvSpPr>
          <p:spPr bwMode="auto">
            <a:xfrm>
              <a:off x="4389438" y="3328035"/>
              <a:ext cx="0" cy="327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Oval 31"/>
            <p:cNvSpPr>
              <a:spLocks noChangeArrowheads="1"/>
            </p:cNvSpPr>
            <p:nvPr/>
          </p:nvSpPr>
          <p:spPr bwMode="auto">
            <a:xfrm>
              <a:off x="3406775" y="3766185"/>
              <a:ext cx="112713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3" name="Oval 32"/>
            <p:cNvSpPr>
              <a:spLocks noChangeArrowheads="1"/>
            </p:cNvSpPr>
            <p:nvPr/>
          </p:nvSpPr>
          <p:spPr bwMode="auto">
            <a:xfrm>
              <a:off x="3730625" y="376618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4" name="Oval 33"/>
            <p:cNvSpPr>
              <a:spLocks noChangeArrowheads="1"/>
            </p:cNvSpPr>
            <p:nvPr/>
          </p:nvSpPr>
          <p:spPr bwMode="auto">
            <a:xfrm>
              <a:off x="4194175" y="376618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5" name="Oval 34"/>
            <p:cNvSpPr>
              <a:spLocks noChangeArrowheads="1"/>
            </p:cNvSpPr>
            <p:nvPr/>
          </p:nvSpPr>
          <p:spPr bwMode="auto">
            <a:xfrm>
              <a:off x="4521200" y="376618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702" name="Rectangle 41"/>
            <p:cNvSpPr>
              <a:spLocks noChangeArrowheads="1"/>
            </p:cNvSpPr>
            <p:nvPr/>
          </p:nvSpPr>
          <p:spPr bwMode="auto">
            <a:xfrm>
              <a:off x="3638550" y="315468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28703" name="Rectangle 42"/>
            <p:cNvSpPr>
              <a:spLocks noChangeArrowheads="1"/>
            </p:cNvSpPr>
            <p:nvPr/>
          </p:nvSpPr>
          <p:spPr bwMode="auto">
            <a:xfrm>
              <a:off x="4427538" y="315468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B</a:t>
              </a: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029200" y="3611880"/>
              <a:ext cx="1442703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Z </a:t>
              </a:r>
              <a:r>
                <a:rPr lang="en-US" sz="2400" dirty="0">
                  <a:solidFill>
                    <a:srgbClr val="000000"/>
                  </a:solidFill>
                  <a:latin typeface="Symbol" charset="2"/>
                </a:rPr>
                <a:t>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A </a:t>
              </a:r>
              <a:r>
                <a:rPr lang="en-US" sz="2400" u="sng" dirty="0" smtClean="0">
                  <a:solidFill>
                    <a:srgbClr val="000000"/>
                  </a:solidFill>
                  <a:latin typeface="+mj-lt"/>
                </a:rPr>
                <a:t>and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B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2560320" y="3611880"/>
              <a:ext cx="45720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“1”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2020824" y="4389120"/>
            <a:ext cx="4898324" cy="1737360"/>
            <a:chOff x="1371600" y="4389120"/>
            <a:chExt cx="4898324" cy="1737360"/>
          </a:xfrm>
        </p:grpSpPr>
        <p:sp>
          <p:nvSpPr>
            <p:cNvPr id="28676" name="Rectangle 10"/>
            <p:cNvSpPr>
              <a:spLocks noChangeArrowheads="1"/>
            </p:cNvSpPr>
            <p:nvPr/>
          </p:nvSpPr>
          <p:spPr bwMode="auto">
            <a:xfrm>
              <a:off x="1371600" y="5074920"/>
              <a:ext cx="750888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b="1" dirty="0" smtClean="0">
                  <a:solidFill>
                    <a:srgbClr val="000000"/>
                  </a:solidFill>
                  <a:latin typeface="+mj-lt"/>
                </a:rPr>
                <a:t>OR:</a:t>
              </a:r>
              <a:endParaRPr lang="en-US" sz="28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8678" name="Line 17"/>
            <p:cNvSpPr>
              <a:spLocks noChangeShapeType="1"/>
            </p:cNvSpPr>
            <p:nvPr/>
          </p:nvSpPr>
          <p:spPr bwMode="auto">
            <a:xfrm>
              <a:off x="3130550" y="5250180"/>
              <a:ext cx="552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9" name="Line 18"/>
            <p:cNvSpPr>
              <a:spLocks noChangeShapeType="1"/>
            </p:cNvSpPr>
            <p:nvPr/>
          </p:nvSpPr>
          <p:spPr bwMode="auto">
            <a:xfrm>
              <a:off x="3689350" y="5031105"/>
              <a:ext cx="0" cy="438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0" name="Line 19"/>
            <p:cNvSpPr>
              <a:spLocks noChangeShapeType="1"/>
            </p:cNvSpPr>
            <p:nvPr/>
          </p:nvSpPr>
          <p:spPr bwMode="auto">
            <a:xfrm>
              <a:off x="3695700" y="5477192"/>
              <a:ext cx="2111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Line 20"/>
            <p:cNvSpPr>
              <a:spLocks noChangeShapeType="1"/>
            </p:cNvSpPr>
            <p:nvPr/>
          </p:nvSpPr>
          <p:spPr bwMode="auto">
            <a:xfrm>
              <a:off x="3919538" y="5481955"/>
              <a:ext cx="325437" cy="214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21"/>
            <p:cNvSpPr>
              <a:spLocks noChangeShapeType="1"/>
            </p:cNvSpPr>
            <p:nvPr/>
          </p:nvSpPr>
          <p:spPr bwMode="auto">
            <a:xfrm>
              <a:off x="4257675" y="5477192"/>
              <a:ext cx="2143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22"/>
            <p:cNvSpPr>
              <a:spLocks noChangeShapeType="1"/>
            </p:cNvSpPr>
            <p:nvPr/>
          </p:nvSpPr>
          <p:spPr bwMode="auto">
            <a:xfrm flipV="1">
              <a:off x="4478338" y="5018405"/>
              <a:ext cx="0" cy="4635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23"/>
            <p:cNvSpPr>
              <a:spLocks noChangeShapeType="1"/>
            </p:cNvSpPr>
            <p:nvPr/>
          </p:nvSpPr>
          <p:spPr bwMode="auto">
            <a:xfrm flipH="1">
              <a:off x="4244975" y="5024755"/>
              <a:ext cx="23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24"/>
            <p:cNvSpPr>
              <a:spLocks noChangeShapeType="1"/>
            </p:cNvSpPr>
            <p:nvPr/>
          </p:nvSpPr>
          <p:spPr bwMode="auto">
            <a:xfrm flipH="1" flipV="1">
              <a:off x="3906838" y="4792980"/>
              <a:ext cx="350837" cy="238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25"/>
            <p:cNvSpPr>
              <a:spLocks noChangeShapeType="1"/>
            </p:cNvSpPr>
            <p:nvPr/>
          </p:nvSpPr>
          <p:spPr bwMode="auto">
            <a:xfrm flipH="1">
              <a:off x="3683000" y="5024755"/>
              <a:ext cx="2365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26"/>
            <p:cNvSpPr>
              <a:spLocks noChangeShapeType="1"/>
            </p:cNvSpPr>
            <p:nvPr/>
          </p:nvSpPr>
          <p:spPr bwMode="auto">
            <a:xfrm>
              <a:off x="4484688" y="5250180"/>
              <a:ext cx="4381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29"/>
            <p:cNvSpPr>
              <a:spLocks noChangeShapeType="1"/>
            </p:cNvSpPr>
            <p:nvPr/>
          </p:nvSpPr>
          <p:spPr bwMode="auto">
            <a:xfrm>
              <a:off x="4064000" y="4542155"/>
              <a:ext cx="0" cy="3254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30"/>
            <p:cNvSpPr>
              <a:spLocks noChangeShapeType="1"/>
            </p:cNvSpPr>
            <p:nvPr/>
          </p:nvSpPr>
          <p:spPr bwMode="auto">
            <a:xfrm>
              <a:off x="4064000" y="5670867"/>
              <a:ext cx="0" cy="325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Oval 35"/>
            <p:cNvSpPr>
              <a:spLocks noChangeArrowheads="1"/>
            </p:cNvSpPr>
            <p:nvPr/>
          </p:nvSpPr>
          <p:spPr bwMode="auto">
            <a:xfrm>
              <a:off x="3870325" y="4981892"/>
              <a:ext cx="112713" cy="1111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7" name="Oval 36"/>
            <p:cNvSpPr>
              <a:spLocks noChangeArrowheads="1"/>
            </p:cNvSpPr>
            <p:nvPr/>
          </p:nvSpPr>
          <p:spPr bwMode="auto">
            <a:xfrm>
              <a:off x="3870325" y="5432742"/>
              <a:ext cx="112713" cy="11271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8" name="Oval 37"/>
            <p:cNvSpPr>
              <a:spLocks noChangeArrowheads="1"/>
            </p:cNvSpPr>
            <p:nvPr/>
          </p:nvSpPr>
          <p:spPr bwMode="auto">
            <a:xfrm>
              <a:off x="4194175" y="5420042"/>
              <a:ext cx="114300" cy="11271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9" name="Oval 38"/>
            <p:cNvSpPr>
              <a:spLocks noChangeArrowheads="1"/>
            </p:cNvSpPr>
            <p:nvPr/>
          </p:nvSpPr>
          <p:spPr bwMode="auto">
            <a:xfrm>
              <a:off x="4194175" y="4981892"/>
              <a:ext cx="114300" cy="1111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704" name="Rectangle 43"/>
            <p:cNvSpPr>
              <a:spLocks noChangeArrowheads="1"/>
            </p:cNvSpPr>
            <p:nvPr/>
          </p:nvSpPr>
          <p:spPr bwMode="auto">
            <a:xfrm>
              <a:off x="4114800" y="438912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A</a:t>
              </a:r>
            </a:p>
          </p:txBody>
        </p:sp>
        <p:sp>
          <p:nvSpPr>
            <p:cNvPr id="28705" name="Rectangle 44"/>
            <p:cNvSpPr>
              <a:spLocks noChangeArrowheads="1"/>
            </p:cNvSpPr>
            <p:nvPr/>
          </p:nvSpPr>
          <p:spPr bwMode="auto">
            <a:xfrm>
              <a:off x="3840480" y="576072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B</a:t>
              </a: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5029200" y="5074920"/>
              <a:ext cx="1240724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Z </a:t>
              </a:r>
              <a:r>
                <a:rPr lang="en-US" sz="2400" dirty="0">
                  <a:solidFill>
                    <a:srgbClr val="000000"/>
                  </a:solidFill>
                  <a:latin typeface="Symbol" charset="2"/>
                </a:rPr>
                <a:t>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A </a:t>
              </a:r>
              <a:r>
                <a:rPr lang="en-US" sz="2400" u="sng" dirty="0" smtClean="0">
                  <a:solidFill>
                    <a:srgbClr val="000000"/>
                  </a:solidFill>
                  <a:latin typeface="+mj-lt"/>
                </a:rPr>
                <a:t>or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B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2560320" y="5074920"/>
              <a:ext cx="45720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“1”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Transistor Networks</a:t>
            </a:r>
          </a:p>
        </p:txBody>
      </p:sp>
      <p:sp>
        <p:nvSpPr>
          <p:cNvPr id="30724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Modern digital systems designed in CMOS</a:t>
            </a:r>
          </a:p>
          <a:p>
            <a:pPr lvl="1" eaLnBrk="1" hangingPunct="1"/>
            <a:r>
              <a:rPr lang="en-US" dirty="0"/>
              <a:t>MOS: Metal-Oxide on Semiconductor</a:t>
            </a:r>
          </a:p>
          <a:p>
            <a:pPr lvl="1" eaLnBrk="1" hangingPunct="1"/>
            <a:r>
              <a:rPr lang="en-US" dirty="0"/>
              <a:t>C for </a:t>
            </a:r>
            <a:r>
              <a:rPr lang="en-US" i="1" dirty="0"/>
              <a:t>complementary</a:t>
            </a:r>
            <a:r>
              <a:rPr lang="en-US" dirty="0"/>
              <a:t>:</a:t>
            </a:r>
            <a:r>
              <a:rPr lang="en-US" dirty="0" smtClean="0"/>
              <a:t> use pairs of normally</a:t>
            </a:r>
            <a:r>
              <a:rPr lang="en-US" dirty="0"/>
              <a:t>-open and normally-closed </a:t>
            </a:r>
            <a:r>
              <a:rPr lang="en-US" dirty="0" smtClean="0"/>
              <a:t>switches</a:t>
            </a:r>
          </a:p>
          <a:p>
            <a:pPr eaLnBrk="1" hangingPunct="1"/>
            <a:r>
              <a:rPr lang="en-US" dirty="0" smtClean="0"/>
              <a:t>CMOS </a:t>
            </a:r>
            <a:r>
              <a:rPr lang="en-US" dirty="0"/>
              <a:t>transistors act as voltage-controlled switches</a:t>
            </a:r>
          </a:p>
          <a:p>
            <a:pPr lvl="1" eaLnBrk="1" hangingPunct="1"/>
            <a:r>
              <a:rPr lang="en-US" dirty="0"/>
              <a:t>Similar, though easier to work with, than relay </a:t>
            </a:r>
            <a:r>
              <a:rPr lang="en-US" dirty="0" smtClean="0"/>
              <a:t>switches from earlier era</a:t>
            </a:r>
          </a:p>
          <a:p>
            <a:pPr lvl="1"/>
            <a:r>
              <a:rPr lang="en-US" dirty="0" smtClean="0"/>
              <a:t>Three terminals: 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ource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ate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rain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79603-9B5A-5A4D-B49B-F39CD0D292C2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7315200" y="5577840"/>
            <a:ext cx="1498296" cy="835984"/>
            <a:chOff x="1362576" y="5932085"/>
            <a:chExt cx="1498296" cy="835984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558199" y="6359526"/>
              <a:ext cx="1043321" cy="228464"/>
              <a:chOff x="2376" y="1492"/>
              <a:chExt cx="666" cy="146"/>
            </a:xfrm>
          </p:grpSpPr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2376" y="1638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2604" y="1492"/>
                <a:ext cx="208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2820" y="1638"/>
                <a:ext cx="2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27"/>
            <p:cNvSpPr>
              <a:spLocks noChangeShapeType="1"/>
            </p:cNvSpPr>
            <p:nvPr/>
          </p:nvSpPr>
          <p:spPr bwMode="auto">
            <a:xfrm>
              <a:off x="2059516" y="6096000"/>
              <a:ext cx="0" cy="327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31"/>
            <p:cNvSpPr>
              <a:spLocks noChangeArrowheads="1"/>
            </p:cNvSpPr>
            <p:nvPr/>
          </p:nvSpPr>
          <p:spPr bwMode="auto">
            <a:xfrm>
              <a:off x="1865841" y="6534150"/>
              <a:ext cx="112713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Oval 32"/>
            <p:cNvSpPr>
              <a:spLocks noChangeArrowheads="1"/>
            </p:cNvSpPr>
            <p:nvPr/>
          </p:nvSpPr>
          <p:spPr bwMode="auto">
            <a:xfrm>
              <a:off x="2189691" y="6534150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3" name="Rectangle 41"/>
            <p:cNvSpPr>
              <a:spLocks noChangeArrowheads="1"/>
            </p:cNvSpPr>
            <p:nvPr/>
          </p:nvSpPr>
          <p:spPr bwMode="auto">
            <a:xfrm>
              <a:off x="2097616" y="5932085"/>
              <a:ext cx="192360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G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2665306" y="6376275"/>
              <a:ext cx="195566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D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1362576" y="6380141"/>
              <a:ext cx="166712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S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CMOS </a:t>
            </a:r>
            <a:r>
              <a:rPr lang="en-US" dirty="0">
                <a:solidFill>
                  <a:schemeClr val="accent1"/>
                </a:solidFill>
              </a:rPr>
              <a:t>Transistors</a:t>
            </a:r>
          </a:p>
        </p:txBody>
      </p:sp>
      <p:sp>
        <p:nvSpPr>
          <p:cNvPr id="32774" name="Rectangle 74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21945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Switch action based on </a:t>
            </a:r>
            <a:r>
              <a:rPr lang="en-US" i="1" dirty="0" smtClean="0"/>
              <a:t>relative</a:t>
            </a:r>
            <a:r>
              <a:rPr lang="en-US" dirty="0" smtClean="0"/>
              <a:t> voltages on Gate (V</a:t>
            </a:r>
            <a:r>
              <a:rPr lang="en-US" baseline="-25000" dirty="0" smtClean="0"/>
              <a:t>G</a:t>
            </a:r>
            <a:r>
              <a:rPr lang="en-US" dirty="0" smtClean="0"/>
              <a:t>) and Source (V</a:t>
            </a:r>
            <a:r>
              <a:rPr lang="en-US" baseline="-25000" dirty="0" smtClean="0"/>
              <a:t>S</a:t>
            </a:r>
            <a:r>
              <a:rPr lang="en-US" dirty="0" smtClean="0"/>
              <a:t>) terminals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Threshold voltage (V</a:t>
            </a:r>
            <a:r>
              <a:rPr lang="en-US" baseline="-25000" dirty="0" smtClean="0"/>
              <a:t>T</a:t>
            </a:r>
            <a:r>
              <a:rPr lang="en-US" dirty="0" smtClean="0"/>
              <a:t>) determines whether of not Source and Drain terminals are connected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When not connected, Drain left “floating”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7/17/2012</a:t>
            </a:r>
            <a:endParaRPr 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A262B-7F1A-FA4B-82A3-6E51D306FFE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2771" name="Rectangle 30"/>
          <p:cNvSpPr>
            <a:spLocks noChangeArrowheads="1"/>
          </p:cNvSpPr>
          <p:nvPr/>
        </p:nvSpPr>
        <p:spPr bwMode="auto">
          <a:xfrm>
            <a:off x="863600" y="4023360"/>
            <a:ext cx="3471863" cy="2651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N-channel Transistor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  <a:latin typeface="+mj-lt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–V</a:t>
            </a:r>
            <a:r>
              <a:rPr lang="en-US" sz="2400" baseline="-25000" dirty="0" smtClean="0">
                <a:solidFill>
                  <a:srgbClr val="000000"/>
                </a:solidFill>
                <a:latin typeface="+mj-lt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&lt; V</a:t>
            </a:r>
            <a:r>
              <a:rPr lang="en-US" sz="2400" baseline="-25000" dirty="0" smtClean="0">
                <a:solidFill>
                  <a:srgbClr val="000000"/>
                </a:solidFill>
                <a:latin typeface="+mj-lt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:  Switch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OPEN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G</a:t>
            </a:r>
            <a:r>
              <a:rPr lang="en-US" sz="2400" dirty="0" smtClean="0">
                <a:latin typeface="+mj-lt"/>
              </a:rPr>
              <a:t>–V</a:t>
            </a:r>
            <a:r>
              <a:rPr lang="en-US" sz="2400" baseline="-25000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 &gt; V</a:t>
            </a:r>
            <a:r>
              <a:rPr lang="en-US" sz="2400" baseline="-25000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:  Switch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CLOSED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2772" name="Rectangle 31"/>
          <p:cNvSpPr>
            <a:spLocks noChangeArrowheads="1"/>
          </p:cNvSpPr>
          <p:nvPr/>
        </p:nvSpPr>
        <p:spPr bwMode="auto">
          <a:xfrm>
            <a:off x="4808538" y="4023360"/>
            <a:ext cx="3471862" cy="2651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-channel Transistor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G</a:t>
            </a:r>
            <a:r>
              <a:rPr lang="en-US" sz="2400" dirty="0" smtClean="0">
                <a:solidFill>
                  <a:srgbClr val="000000"/>
                </a:solidFill>
              </a:rPr>
              <a:t>–V</a:t>
            </a:r>
            <a:r>
              <a:rPr lang="en-US" sz="2400" baseline="-25000" dirty="0" smtClean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 &lt; V</a:t>
            </a:r>
            <a:r>
              <a:rPr lang="en-US" sz="2400" baseline="-25000" dirty="0" smtClean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:  Switch </a:t>
            </a:r>
            <a:r>
              <a:rPr lang="en-US" sz="2400" dirty="0" smtClean="0">
                <a:solidFill>
                  <a:schemeClr val="accent1"/>
                </a:solidFill>
              </a:rPr>
              <a:t>CLOSED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–V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&gt; V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:  Switch </a:t>
            </a:r>
            <a:r>
              <a:rPr lang="en-US" sz="2400" dirty="0" smtClean="0">
                <a:solidFill>
                  <a:schemeClr val="accent1"/>
                </a:solidFill>
              </a:rPr>
              <a:t>OPEN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1346201" y="4480560"/>
            <a:ext cx="2243137" cy="1143000"/>
            <a:chOff x="1346201" y="3475038"/>
            <a:chExt cx="2243137" cy="1143000"/>
          </a:xfrm>
        </p:grpSpPr>
        <p:sp>
          <p:nvSpPr>
            <p:cNvPr id="32778" name="Rectangle 61"/>
            <p:cNvSpPr>
              <a:spLocks noChangeArrowheads="1"/>
            </p:cNvSpPr>
            <p:nvPr/>
          </p:nvSpPr>
          <p:spPr bwMode="auto">
            <a:xfrm>
              <a:off x="2265363" y="3475038"/>
              <a:ext cx="627062" cy="427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ct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Gate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79" name="Rectangle 62"/>
            <p:cNvSpPr>
              <a:spLocks noChangeArrowheads="1"/>
            </p:cNvSpPr>
            <p:nvPr/>
          </p:nvSpPr>
          <p:spPr bwMode="auto">
            <a:xfrm>
              <a:off x="1346201" y="4191000"/>
              <a:ext cx="325438" cy="4270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ct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Source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80" name="Rectangle 63"/>
            <p:cNvSpPr>
              <a:spLocks noChangeArrowheads="1"/>
            </p:cNvSpPr>
            <p:nvPr/>
          </p:nvSpPr>
          <p:spPr bwMode="auto">
            <a:xfrm>
              <a:off x="3308350" y="4191000"/>
              <a:ext cx="280988" cy="425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Drain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1912938" y="3810000"/>
              <a:ext cx="1371600" cy="533400"/>
              <a:chOff x="1205" y="2400"/>
              <a:chExt cx="864" cy="336"/>
            </a:xfrm>
          </p:grpSpPr>
          <p:sp>
            <p:nvSpPr>
              <p:cNvPr id="32793" name="Line 64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4" name="Line 65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5" name="Line 66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6" name="Line 67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7" name="Line 68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8" name="Line 69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9" name="Line 7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9"/>
          <p:cNvGrpSpPr/>
          <p:nvPr/>
        </p:nvGrpSpPr>
        <p:grpSpPr>
          <a:xfrm>
            <a:off x="5562600" y="4480560"/>
            <a:ext cx="1989138" cy="1143000"/>
            <a:chOff x="5562600" y="3505200"/>
            <a:chExt cx="1989138" cy="1143000"/>
          </a:xfrm>
        </p:grpSpPr>
        <p:sp>
          <p:nvSpPr>
            <p:cNvPr id="32775" name="Rectangle 16"/>
            <p:cNvSpPr>
              <a:spLocks noChangeArrowheads="1"/>
            </p:cNvSpPr>
            <p:nvPr/>
          </p:nvSpPr>
          <p:spPr bwMode="auto">
            <a:xfrm>
              <a:off x="6227763" y="3505200"/>
              <a:ext cx="627062" cy="4270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ct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Gate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76" name="Rectangle 17"/>
            <p:cNvSpPr>
              <a:spLocks noChangeArrowheads="1"/>
            </p:cNvSpPr>
            <p:nvPr/>
          </p:nvSpPr>
          <p:spPr bwMode="auto">
            <a:xfrm>
              <a:off x="5562600" y="4221163"/>
              <a:ext cx="325438" cy="427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Source 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77" name="Rectangle 18"/>
            <p:cNvSpPr>
              <a:spLocks noChangeArrowheads="1"/>
            </p:cNvSpPr>
            <p:nvPr/>
          </p:nvSpPr>
          <p:spPr bwMode="auto">
            <a:xfrm>
              <a:off x="7270750" y="4221163"/>
              <a:ext cx="280988" cy="425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Drain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5875338" y="3840163"/>
              <a:ext cx="1371600" cy="533400"/>
              <a:chOff x="3701" y="2419"/>
              <a:chExt cx="864" cy="336"/>
            </a:xfrm>
          </p:grpSpPr>
          <p:sp>
            <p:nvSpPr>
              <p:cNvPr id="32785" name="Line 37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6" name="Line 38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7" name="Line 39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8" name="Line 40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9" name="Line 41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0" name="Line 42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1" name="Line 58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2" name="Oval 55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</p:grpSp>
      <p:grpSp>
        <p:nvGrpSpPr>
          <p:cNvPr id="6" name="Group 37"/>
          <p:cNvGrpSpPr/>
          <p:nvPr/>
        </p:nvGrpSpPr>
        <p:grpSpPr>
          <a:xfrm>
            <a:off x="6598374" y="4297680"/>
            <a:ext cx="2545626" cy="923330"/>
            <a:chOff x="6598374" y="4297680"/>
            <a:chExt cx="2545626" cy="923330"/>
          </a:xfrm>
        </p:grpSpPr>
        <p:sp>
          <p:nvSpPr>
            <p:cNvPr id="35" name="TextBox 34"/>
            <p:cNvSpPr txBox="1"/>
            <p:nvPr/>
          </p:nvSpPr>
          <p:spPr>
            <a:xfrm>
              <a:off x="7406640" y="4297680"/>
              <a:ext cx="17373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Circle symbol means “NOT” or “complement”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5" idx="1"/>
              <a:endCxn id="32792" idx="7"/>
            </p:cNvCxnSpPr>
            <p:nvPr/>
          </p:nvCxnSpPr>
          <p:spPr>
            <a:xfrm flipH="1">
              <a:off x="6598374" y="4759345"/>
              <a:ext cx="808266" cy="17610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MOS Networks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is the relationship between X and 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Called an </a:t>
            </a:r>
            <a:r>
              <a:rPr lang="en-US" dirty="0" smtClean="0">
                <a:solidFill>
                  <a:srgbClr val="FF0000"/>
                </a:solidFill>
              </a:rPr>
              <a:t>inverter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NOT gate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0" y="2743200"/>
            <a:ext cx="2651988" cy="2513675"/>
            <a:chOff x="1346000" y="2191475"/>
            <a:chExt cx="2651988" cy="2513675"/>
          </a:xfrm>
        </p:grpSpPr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H="1">
              <a:off x="3124200" y="3200400"/>
              <a:ext cx="0" cy="1219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1346000" y="3059575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3v</a:t>
              </a:r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>
              <a:off x="3124200" y="3808413"/>
              <a:ext cx="45720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2328200" y="2191475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X</a:t>
              </a: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3634450" y="3692325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Y</a:t>
              </a: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 flipV="1">
              <a:off x="2438400" y="25146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9"/>
            <p:cNvSpPr>
              <a:spLocks noChangeArrowheads="1"/>
            </p:cNvSpPr>
            <p:nvPr/>
          </p:nvSpPr>
          <p:spPr bwMode="auto">
            <a:xfrm>
              <a:off x="1361413" y="4290813"/>
              <a:ext cx="338137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0v</a:t>
              </a:r>
            </a:p>
          </p:txBody>
        </p: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1752600" y="3886200"/>
              <a:ext cx="1371600" cy="533400"/>
              <a:chOff x="1205" y="2400"/>
              <a:chExt cx="864" cy="336"/>
            </a:xfrm>
          </p:grpSpPr>
          <p:sp>
            <p:nvSpPr>
              <p:cNvPr id="26" name="Line 36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37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38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42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1752600" y="2667000"/>
              <a:ext cx="1371600" cy="533400"/>
              <a:chOff x="3701" y="2419"/>
              <a:chExt cx="864" cy="336"/>
            </a:xfrm>
          </p:grpSpPr>
          <p:sp>
            <p:nvSpPr>
              <p:cNvPr id="18" name="Line 44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5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6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51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17" name="Oval 52"/>
            <p:cNvSpPr>
              <a:spLocks noChangeArrowheads="1"/>
            </p:cNvSpPr>
            <p:nvPr/>
          </p:nvSpPr>
          <p:spPr bwMode="auto">
            <a:xfrm>
              <a:off x="3082725" y="3756950"/>
              <a:ext cx="91440" cy="91440"/>
            </a:xfrm>
            <a:prstGeom prst="ellipse">
              <a:avLst/>
            </a:prstGeom>
            <a:solidFill>
              <a:schemeClr val="tx1"/>
            </a:solidFill>
            <a:ln w="317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715000" y="3840480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0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volts</a:t>
            </a: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5669280" y="3566160"/>
            <a:ext cx="219456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6764338" y="3155949"/>
            <a:ext cx="0" cy="173736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8"/>
          <p:cNvSpPr>
            <a:spLocks noChangeArrowheads="1"/>
          </p:cNvSpPr>
          <p:nvPr/>
        </p:nvSpPr>
        <p:spPr bwMode="auto">
          <a:xfrm>
            <a:off x="5715000" y="4389120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3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volts</a:t>
            </a:r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6812280" y="3840480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3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volts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6812280" y="4387321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0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volts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69280" y="3055716"/>
            <a:ext cx="109728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766560" y="3057645"/>
            <a:ext cx="109728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800" b="1" dirty="0" smtClean="0"/>
              <a:t>Y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5760" y="2834640"/>
            <a:ext cx="1770928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Voltage Source (“1”)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5760" y="5029200"/>
            <a:ext cx="1028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Ground </a:t>
            </a:r>
            <a:br>
              <a:rPr lang="en-US" sz="2000" dirty="0" smtClean="0">
                <a:solidFill>
                  <a:schemeClr val="accent4"/>
                </a:solidFill>
              </a:rPr>
            </a:br>
            <a:r>
              <a:rPr lang="en-US" sz="2000" dirty="0" smtClean="0">
                <a:solidFill>
                  <a:schemeClr val="accent4"/>
                </a:solidFill>
              </a:rPr>
              <a:t>(“0”)</a:t>
            </a:r>
            <a:endParaRPr lang="en-US" sz="2000" dirty="0">
              <a:solidFill>
                <a:schemeClr val="accent4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203767" y="3298785"/>
            <a:ext cx="578734" cy="266218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331089" y="5034987"/>
            <a:ext cx="428263" cy="115747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5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Two Input Networks</a:t>
            </a:r>
          </a:p>
        </p:txBody>
      </p:sp>
      <p:sp>
        <p:nvSpPr>
          <p:cNvPr id="119" name="Date Placeholder 1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7/17/2012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>
          <a:xfrm>
            <a:off x="6620934" y="6492875"/>
            <a:ext cx="2133600" cy="365125"/>
          </a:xfrm>
        </p:spPr>
        <p:txBody>
          <a:bodyPr/>
          <a:lstStyle/>
          <a:p>
            <a:pPr>
              <a:defRPr/>
            </a:pPr>
            <a:fld id="{3870C79D-D249-A441-85A0-5AAAC4F723CE}" type="slidenum">
              <a:rPr lang="en-US"/>
              <a:pPr>
                <a:defRPr/>
              </a:pPr>
              <a:t>44</a:t>
            </a:fld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5592234" y="4187822"/>
            <a:ext cx="2881313" cy="2319338"/>
            <a:chOff x="5592234" y="4187822"/>
            <a:chExt cx="2881313" cy="2319338"/>
          </a:xfrm>
        </p:grpSpPr>
        <p:sp>
          <p:nvSpPr>
            <p:cNvPr id="36867" name="Line 38"/>
            <p:cNvSpPr>
              <a:spLocks noChangeShapeType="1"/>
            </p:cNvSpPr>
            <p:nvPr/>
          </p:nvSpPr>
          <p:spPr bwMode="auto">
            <a:xfrm>
              <a:off x="5592234" y="4627560"/>
              <a:ext cx="28813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8" name="Line 39"/>
            <p:cNvSpPr>
              <a:spLocks noChangeShapeType="1"/>
            </p:cNvSpPr>
            <p:nvPr/>
          </p:nvSpPr>
          <p:spPr bwMode="auto">
            <a:xfrm>
              <a:off x="7495647" y="4276722"/>
              <a:ext cx="0" cy="22050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9" name="Rectangle 40"/>
            <p:cNvSpPr>
              <a:spLocks noChangeArrowheads="1"/>
            </p:cNvSpPr>
            <p:nvPr/>
          </p:nvSpPr>
          <p:spPr bwMode="auto">
            <a:xfrm>
              <a:off x="5979584" y="4187822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X</a:t>
              </a:r>
            </a:p>
          </p:txBody>
        </p:sp>
        <p:sp>
          <p:nvSpPr>
            <p:cNvPr id="36870" name="Rectangle 41"/>
            <p:cNvSpPr>
              <a:spLocks noChangeArrowheads="1"/>
            </p:cNvSpPr>
            <p:nvPr/>
          </p:nvSpPr>
          <p:spPr bwMode="auto">
            <a:xfrm>
              <a:off x="6906684" y="4187822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Y</a:t>
              </a:r>
            </a:p>
          </p:txBody>
        </p:sp>
        <p:sp>
          <p:nvSpPr>
            <p:cNvPr id="36871" name="Rectangle 42"/>
            <p:cNvSpPr>
              <a:spLocks noChangeArrowheads="1"/>
            </p:cNvSpPr>
            <p:nvPr/>
          </p:nvSpPr>
          <p:spPr bwMode="auto">
            <a:xfrm>
              <a:off x="7859184" y="4200522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Z</a:t>
              </a:r>
            </a:p>
          </p:txBody>
        </p:sp>
        <p:grpSp>
          <p:nvGrpSpPr>
            <p:cNvPr id="2" name="Group 47"/>
            <p:cNvGrpSpPr>
              <a:grpSpLocks/>
            </p:cNvGrpSpPr>
            <p:nvPr/>
          </p:nvGrpSpPr>
          <p:grpSpPr bwMode="auto">
            <a:xfrm>
              <a:off x="6586240" y="4776785"/>
              <a:ext cx="901700" cy="1730375"/>
              <a:chOff x="4120" y="2640"/>
              <a:chExt cx="576" cy="1104"/>
            </a:xfrm>
          </p:grpSpPr>
          <p:sp>
            <p:nvSpPr>
              <p:cNvPr id="36980" name="Rectangle 43"/>
              <p:cNvSpPr>
                <a:spLocks noChangeArrowheads="1"/>
              </p:cNvSpPr>
              <p:nvPr/>
            </p:nvSpPr>
            <p:spPr bwMode="auto">
              <a:xfrm>
                <a:off x="4120" y="2640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</a:rPr>
                  <a:t>0 volts</a:t>
                </a:r>
              </a:p>
            </p:txBody>
          </p:sp>
          <p:sp>
            <p:nvSpPr>
              <p:cNvPr id="36981" name="Rectangle 44"/>
              <p:cNvSpPr>
                <a:spLocks noChangeArrowheads="1"/>
              </p:cNvSpPr>
              <p:nvPr/>
            </p:nvSpPr>
            <p:spPr bwMode="auto">
              <a:xfrm>
                <a:off x="4128" y="2944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3 volts</a:t>
                </a:r>
              </a:p>
            </p:txBody>
          </p:sp>
          <p:sp>
            <p:nvSpPr>
              <p:cNvPr id="36982" name="Rectangle 45"/>
              <p:cNvSpPr>
                <a:spLocks noChangeArrowheads="1"/>
              </p:cNvSpPr>
              <p:nvPr/>
            </p:nvSpPr>
            <p:spPr bwMode="auto">
              <a:xfrm>
                <a:off x="4128" y="3216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0 volts</a:t>
                </a:r>
              </a:p>
            </p:txBody>
          </p:sp>
          <p:sp>
            <p:nvSpPr>
              <p:cNvPr id="36983" name="Rectangle 46"/>
              <p:cNvSpPr>
                <a:spLocks noChangeArrowheads="1"/>
              </p:cNvSpPr>
              <p:nvPr/>
            </p:nvSpPr>
            <p:spPr bwMode="auto">
              <a:xfrm>
                <a:off x="4128" y="3480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3 volts</a:t>
                </a:r>
              </a:p>
            </p:txBody>
          </p:sp>
        </p:grp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5630334" y="4789485"/>
              <a:ext cx="901700" cy="1706562"/>
              <a:chOff x="3552" y="2648"/>
              <a:chExt cx="576" cy="1088"/>
            </a:xfrm>
          </p:grpSpPr>
          <p:sp>
            <p:nvSpPr>
              <p:cNvPr id="36976" name="Rectangle 48"/>
              <p:cNvSpPr>
                <a:spLocks noChangeArrowheads="1"/>
              </p:cNvSpPr>
              <p:nvPr/>
            </p:nvSpPr>
            <p:spPr bwMode="auto">
              <a:xfrm>
                <a:off x="3552" y="2648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0 volts</a:t>
                </a:r>
              </a:p>
            </p:txBody>
          </p:sp>
          <p:sp>
            <p:nvSpPr>
              <p:cNvPr id="36977" name="Rectangle 49"/>
              <p:cNvSpPr>
                <a:spLocks noChangeArrowheads="1"/>
              </p:cNvSpPr>
              <p:nvPr/>
            </p:nvSpPr>
            <p:spPr bwMode="auto">
              <a:xfrm>
                <a:off x="3552" y="2944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0 volts</a:t>
                </a:r>
              </a:p>
            </p:txBody>
          </p:sp>
          <p:sp>
            <p:nvSpPr>
              <p:cNvPr id="36978" name="Rectangle 50"/>
              <p:cNvSpPr>
                <a:spLocks noChangeArrowheads="1"/>
              </p:cNvSpPr>
              <p:nvPr/>
            </p:nvSpPr>
            <p:spPr bwMode="auto">
              <a:xfrm>
                <a:off x="3552" y="3200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3 volts</a:t>
                </a:r>
              </a:p>
            </p:txBody>
          </p:sp>
          <p:sp>
            <p:nvSpPr>
              <p:cNvPr id="36979" name="Rectangle 51"/>
              <p:cNvSpPr>
                <a:spLocks noChangeArrowheads="1"/>
              </p:cNvSpPr>
              <p:nvPr/>
            </p:nvSpPr>
            <p:spPr bwMode="auto">
              <a:xfrm>
                <a:off x="3560" y="3472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+mj-lt"/>
                  </a:rPr>
                  <a:t>3 volts</a:t>
                </a:r>
              </a:p>
            </p:txBody>
          </p:sp>
        </p:grpSp>
      </p:grpSp>
      <p:grpSp>
        <p:nvGrpSpPr>
          <p:cNvPr id="4" name="Group 154"/>
          <p:cNvGrpSpPr/>
          <p:nvPr/>
        </p:nvGrpSpPr>
        <p:grpSpPr>
          <a:xfrm>
            <a:off x="777875" y="1503555"/>
            <a:ext cx="4005263" cy="2458845"/>
            <a:chOff x="777875" y="1503555"/>
            <a:chExt cx="4005263" cy="2458845"/>
          </a:xfrm>
        </p:grpSpPr>
        <p:sp>
          <p:nvSpPr>
            <p:cNvPr id="36882" name="Rectangle 65"/>
            <p:cNvSpPr>
              <a:spLocks noChangeArrowheads="1"/>
            </p:cNvSpPr>
            <p:nvPr/>
          </p:nvSpPr>
          <p:spPr bwMode="auto">
            <a:xfrm>
              <a:off x="838200" y="3548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36876" name="Line 59"/>
            <p:cNvSpPr>
              <a:spLocks noChangeShapeType="1"/>
            </p:cNvSpPr>
            <p:nvPr/>
          </p:nvSpPr>
          <p:spPr bwMode="auto">
            <a:xfrm flipH="1">
              <a:off x="3886200" y="2362200"/>
              <a:ext cx="0" cy="1371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Rectangle 60"/>
            <p:cNvSpPr>
              <a:spLocks noChangeArrowheads="1"/>
            </p:cNvSpPr>
            <p:nvPr/>
          </p:nvSpPr>
          <p:spPr bwMode="auto">
            <a:xfrm>
              <a:off x="777875" y="2178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36878" name="Line 61"/>
            <p:cNvSpPr>
              <a:spLocks noChangeShapeType="1"/>
            </p:cNvSpPr>
            <p:nvPr/>
          </p:nvSpPr>
          <p:spPr bwMode="auto">
            <a:xfrm>
              <a:off x="3886200" y="32004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Rectangle 62"/>
            <p:cNvSpPr>
              <a:spLocks noChangeArrowheads="1"/>
            </p:cNvSpPr>
            <p:nvPr/>
          </p:nvSpPr>
          <p:spPr bwMode="auto">
            <a:xfrm>
              <a:off x="1827405" y="1514706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36880" name="Rectangle 63"/>
            <p:cNvSpPr>
              <a:spLocks noChangeArrowheads="1"/>
            </p:cNvSpPr>
            <p:nvPr/>
          </p:nvSpPr>
          <p:spPr bwMode="auto">
            <a:xfrm>
              <a:off x="3110067" y="1503555"/>
              <a:ext cx="363537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36881" name="Line 64"/>
            <p:cNvSpPr>
              <a:spLocks noChangeShapeType="1"/>
            </p:cNvSpPr>
            <p:nvPr/>
          </p:nvSpPr>
          <p:spPr bwMode="auto">
            <a:xfrm flipH="1" flipV="1">
              <a:off x="19050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1219200" y="3200400"/>
              <a:ext cx="1371600" cy="533400"/>
              <a:chOff x="1205" y="2400"/>
              <a:chExt cx="864" cy="336"/>
            </a:xfrm>
          </p:grpSpPr>
          <p:sp>
            <p:nvSpPr>
              <p:cNvPr id="36969" name="Line 67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0" name="Line 68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1" name="Line 69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2" name="Line 70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3" name="Line 71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4" name="Line 72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5" name="Line 73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74"/>
            <p:cNvGrpSpPr>
              <a:grpSpLocks/>
            </p:cNvGrpSpPr>
            <p:nvPr/>
          </p:nvGrpSpPr>
          <p:grpSpPr bwMode="auto">
            <a:xfrm>
              <a:off x="1219200" y="1828800"/>
              <a:ext cx="1371600" cy="533400"/>
              <a:chOff x="3701" y="2419"/>
              <a:chExt cx="864" cy="336"/>
            </a:xfrm>
          </p:grpSpPr>
          <p:sp>
            <p:nvSpPr>
              <p:cNvPr id="36961" name="Line 75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2" name="Line 76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3" name="Line 7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4" name="Line 78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5" name="Line 79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6" name="Line 80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7" name="Line 81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8" name="Oval 82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2514600" y="3200400"/>
              <a:ext cx="1371600" cy="533400"/>
              <a:chOff x="1205" y="2400"/>
              <a:chExt cx="864" cy="336"/>
            </a:xfrm>
          </p:grpSpPr>
          <p:sp>
            <p:nvSpPr>
              <p:cNvPr id="36954" name="Line 84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5" name="Line 85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6" name="Line 86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7" name="Line 87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8" name="Line 88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9" name="Line 89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0" name="Line 9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886" name="Line 100"/>
            <p:cNvSpPr>
              <a:spLocks noChangeShapeType="1"/>
            </p:cNvSpPr>
            <p:nvPr/>
          </p:nvSpPr>
          <p:spPr bwMode="auto">
            <a:xfrm flipH="1">
              <a:off x="1371600" y="29718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7" name="Line 101"/>
            <p:cNvSpPr>
              <a:spLocks noChangeShapeType="1"/>
            </p:cNvSpPr>
            <p:nvPr/>
          </p:nvSpPr>
          <p:spPr bwMode="auto">
            <a:xfrm flipH="1">
              <a:off x="2514600" y="2362200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Line 102"/>
            <p:cNvSpPr>
              <a:spLocks noChangeShapeType="1"/>
            </p:cNvSpPr>
            <p:nvPr/>
          </p:nvSpPr>
          <p:spPr bwMode="auto">
            <a:xfrm flipH="1" flipV="1">
              <a:off x="32004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9" name="Line 103"/>
            <p:cNvSpPr>
              <a:spLocks noChangeShapeType="1"/>
            </p:cNvSpPr>
            <p:nvPr/>
          </p:nvSpPr>
          <p:spPr bwMode="auto">
            <a:xfrm flipH="1">
              <a:off x="1371600" y="2362200"/>
              <a:ext cx="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0" name="Rectangle 104"/>
            <p:cNvSpPr>
              <a:spLocks noChangeArrowheads="1"/>
            </p:cNvSpPr>
            <p:nvPr/>
          </p:nvSpPr>
          <p:spPr bwMode="auto">
            <a:xfrm>
              <a:off x="4419600" y="3048000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8" name="Group 91"/>
            <p:cNvGrpSpPr>
              <a:grpSpLocks/>
            </p:cNvGrpSpPr>
            <p:nvPr/>
          </p:nvGrpSpPr>
          <p:grpSpPr bwMode="auto">
            <a:xfrm>
              <a:off x="2514600" y="2438400"/>
              <a:ext cx="1371600" cy="533400"/>
              <a:chOff x="3701" y="2419"/>
              <a:chExt cx="864" cy="336"/>
            </a:xfrm>
          </p:grpSpPr>
          <p:sp>
            <p:nvSpPr>
              <p:cNvPr id="36946" name="Line 92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47" name="Line 93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48" name="Line 94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49" name="Line 95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0" name="Line 96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1" name="Line 97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2" name="Line 98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3" name="Oval 99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36892" name="Oval 105"/>
            <p:cNvSpPr>
              <a:spLocks noChangeArrowheads="1"/>
            </p:cNvSpPr>
            <p:nvPr/>
          </p:nvSpPr>
          <p:spPr bwMode="auto">
            <a:xfrm>
              <a:off x="1330125" y="23091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893" name="Oval 106"/>
            <p:cNvSpPr>
              <a:spLocks noChangeArrowheads="1"/>
            </p:cNvSpPr>
            <p:nvPr/>
          </p:nvSpPr>
          <p:spPr bwMode="auto">
            <a:xfrm>
              <a:off x="3844725" y="29187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894" name="Oval 107"/>
            <p:cNvSpPr>
              <a:spLocks noChangeArrowheads="1"/>
            </p:cNvSpPr>
            <p:nvPr/>
          </p:nvSpPr>
          <p:spPr bwMode="auto">
            <a:xfrm>
              <a:off x="3844725" y="31589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9" name="Group 153"/>
          <p:cNvGrpSpPr/>
          <p:nvPr/>
        </p:nvGrpSpPr>
        <p:grpSpPr>
          <a:xfrm>
            <a:off x="777875" y="4159404"/>
            <a:ext cx="4005263" cy="2469996"/>
            <a:chOff x="777875" y="4159404"/>
            <a:chExt cx="4005263" cy="2469996"/>
          </a:xfrm>
        </p:grpSpPr>
        <p:sp>
          <p:nvSpPr>
            <p:cNvPr id="36895" name="Line 108"/>
            <p:cNvSpPr>
              <a:spLocks noChangeShapeType="1"/>
            </p:cNvSpPr>
            <p:nvPr/>
          </p:nvSpPr>
          <p:spPr bwMode="auto">
            <a:xfrm flipH="1">
              <a:off x="3886200" y="5029200"/>
              <a:ext cx="0" cy="1371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6" name="Rectangle 109"/>
            <p:cNvSpPr>
              <a:spLocks noChangeArrowheads="1"/>
            </p:cNvSpPr>
            <p:nvPr/>
          </p:nvSpPr>
          <p:spPr bwMode="auto">
            <a:xfrm>
              <a:off x="777875" y="4845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36897" name="Line 110"/>
            <p:cNvSpPr>
              <a:spLocks noChangeShapeType="1"/>
            </p:cNvSpPr>
            <p:nvPr/>
          </p:nvSpPr>
          <p:spPr bwMode="auto">
            <a:xfrm>
              <a:off x="3886200" y="55626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8" name="Rectangle 111"/>
            <p:cNvSpPr>
              <a:spLocks noChangeArrowheads="1"/>
            </p:cNvSpPr>
            <p:nvPr/>
          </p:nvSpPr>
          <p:spPr bwMode="auto">
            <a:xfrm>
              <a:off x="1816254" y="4181706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36899" name="Rectangle 112"/>
            <p:cNvSpPr>
              <a:spLocks noChangeArrowheads="1"/>
            </p:cNvSpPr>
            <p:nvPr/>
          </p:nvSpPr>
          <p:spPr bwMode="auto">
            <a:xfrm>
              <a:off x="3110067" y="4159404"/>
              <a:ext cx="363537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36900" name="Line 113"/>
            <p:cNvSpPr>
              <a:spLocks noChangeShapeType="1"/>
            </p:cNvSpPr>
            <p:nvPr/>
          </p:nvSpPr>
          <p:spPr bwMode="auto">
            <a:xfrm flipH="1" flipV="1">
              <a:off x="1905000" y="4495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1" name="Rectangle 114"/>
            <p:cNvSpPr>
              <a:spLocks noChangeArrowheads="1"/>
            </p:cNvSpPr>
            <p:nvPr/>
          </p:nvSpPr>
          <p:spPr bwMode="auto">
            <a:xfrm>
              <a:off x="838200" y="6215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36939" name="Line 116"/>
            <p:cNvSpPr>
              <a:spLocks noChangeShapeType="1"/>
            </p:cNvSpPr>
            <p:nvPr/>
          </p:nvSpPr>
          <p:spPr bwMode="auto">
            <a:xfrm flipH="1" flipV="1">
              <a:off x="1676400" y="61722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0" name="Line 117"/>
            <p:cNvSpPr>
              <a:spLocks noChangeShapeType="1"/>
            </p:cNvSpPr>
            <p:nvPr/>
          </p:nvSpPr>
          <p:spPr bwMode="auto">
            <a:xfrm>
              <a:off x="1676400" y="61722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1" name="Line 118"/>
            <p:cNvSpPr>
              <a:spLocks noChangeShapeType="1"/>
            </p:cNvSpPr>
            <p:nvPr/>
          </p:nvSpPr>
          <p:spPr bwMode="auto">
            <a:xfrm>
              <a:off x="2133600" y="61722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2" name="Line 119"/>
            <p:cNvSpPr>
              <a:spLocks noChangeShapeType="1"/>
            </p:cNvSpPr>
            <p:nvPr/>
          </p:nvSpPr>
          <p:spPr bwMode="auto">
            <a:xfrm>
              <a:off x="2133600" y="64008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3" name="Line 120"/>
            <p:cNvSpPr>
              <a:spLocks noChangeShapeType="1"/>
            </p:cNvSpPr>
            <p:nvPr/>
          </p:nvSpPr>
          <p:spPr bwMode="auto">
            <a:xfrm>
              <a:off x="1676400" y="60960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4" name="Line 121"/>
            <p:cNvSpPr>
              <a:spLocks noChangeShapeType="1"/>
            </p:cNvSpPr>
            <p:nvPr/>
          </p:nvSpPr>
          <p:spPr bwMode="auto">
            <a:xfrm flipH="1" flipV="1">
              <a:off x="1905000" y="58674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5" name="Line 122"/>
            <p:cNvSpPr>
              <a:spLocks noChangeShapeType="1"/>
            </p:cNvSpPr>
            <p:nvPr/>
          </p:nvSpPr>
          <p:spPr bwMode="auto">
            <a:xfrm flipH="1">
              <a:off x="1219200" y="64008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123"/>
            <p:cNvGrpSpPr>
              <a:grpSpLocks/>
            </p:cNvGrpSpPr>
            <p:nvPr/>
          </p:nvGrpSpPr>
          <p:grpSpPr bwMode="auto">
            <a:xfrm>
              <a:off x="1219200" y="4495808"/>
              <a:ext cx="1371600" cy="533401"/>
              <a:chOff x="3701" y="2419"/>
              <a:chExt cx="864" cy="336"/>
            </a:xfrm>
          </p:grpSpPr>
          <p:sp>
            <p:nvSpPr>
              <p:cNvPr id="36931" name="Line 124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2" name="Line 125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3" name="Line 126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4" name="Line 127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5" name="Line 128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6" name="Line 129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7" name="Line 130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8" name="Oval 131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11" name="Group 132"/>
            <p:cNvGrpSpPr>
              <a:grpSpLocks/>
            </p:cNvGrpSpPr>
            <p:nvPr/>
          </p:nvGrpSpPr>
          <p:grpSpPr bwMode="auto">
            <a:xfrm>
              <a:off x="2514600" y="5257800"/>
              <a:ext cx="1371600" cy="533400"/>
              <a:chOff x="1205" y="3810000"/>
              <a:chExt cx="864" cy="533400"/>
            </a:xfrm>
          </p:grpSpPr>
          <p:sp>
            <p:nvSpPr>
              <p:cNvPr id="36924" name="Line 133"/>
              <p:cNvSpPr>
                <a:spLocks noChangeShapeType="1"/>
              </p:cNvSpPr>
              <p:nvPr/>
            </p:nvSpPr>
            <p:spPr bwMode="auto">
              <a:xfrm flipH="1" flipV="1">
                <a:off x="1493" y="4114800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5" name="Line 134"/>
              <p:cNvSpPr>
                <a:spLocks noChangeShapeType="1"/>
              </p:cNvSpPr>
              <p:nvPr/>
            </p:nvSpPr>
            <p:spPr bwMode="auto">
              <a:xfrm>
                <a:off x="1493" y="41148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6" name="Line 135"/>
              <p:cNvSpPr>
                <a:spLocks noChangeShapeType="1"/>
              </p:cNvSpPr>
              <p:nvPr/>
            </p:nvSpPr>
            <p:spPr bwMode="auto">
              <a:xfrm>
                <a:off x="1781" y="4114800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7" name="Line 136"/>
              <p:cNvSpPr>
                <a:spLocks noChangeShapeType="1"/>
              </p:cNvSpPr>
              <p:nvPr/>
            </p:nvSpPr>
            <p:spPr bwMode="auto">
              <a:xfrm>
                <a:off x="1781" y="43434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8" name="Line 137"/>
              <p:cNvSpPr>
                <a:spLocks noChangeShapeType="1"/>
              </p:cNvSpPr>
              <p:nvPr/>
            </p:nvSpPr>
            <p:spPr bwMode="auto">
              <a:xfrm>
                <a:off x="1493" y="40386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9" name="Line 138"/>
              <p:cNvSpPr>
                <a:spLocks noChangeShapeType="1"/>
              </p:cNvSpPr>
              <p:nvPr/>
            </p:nvSpPr>
            <p:spPr bwMode="auto">
              <a:xfrm flipH="1" flipV="1">
                <a:off x="1637" y="3810000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0" name="Line 139"/>
              <p:cNvSpPr>
                <a:spLocks noChangeShapeType="1"/>
              </p:cNvSpPr>
              <p:nvPr/>
            </p:nvSpPr>
            <p:spPr bwMode="auto">
              <a:xfrm flipH="1">
                <a:off x="1205" y="43434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905" name="Line 140"/>
            <p:cNvSpPr>
              <a:spLocks noChangeShapeType="1"/>
            </p:cNvSpPr>
            <p:nvPr/>
          </p:nvSpPr>
          <p:spPr bwMode="auto">
            <a:xfrm flipH="1">
              <a:off x="1371600" y="57912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6" name="Line 141"/>
            <p:cNvSpPr>
              <a:spLocks noChangeShapeType="1"/>
            </p:cNvSpPr>
            <p:nvPr/>
          </p:nvSpPr>
          <p:spPr bwMode="auto">
            <a:xfrm flipH="1">
              <a:off x="2514600" y="6400800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7" name="Line 142"/>
            <p:cNvSpPr>
              <a:spLocks noChangeShapeType="1"/>
            </p:cNvSpPr>
            <p:nvPr/>
          </p:nvSpPr>
          <p:spPr bwMode="auto">
            <a:xfrm flipH="1" flipV="1">
              <a:off x="3200400" y="4495800"/>
              <a:ext cx="0" cy="838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8" name="Line 143"/>
            <p:cNvSpPr>
              <a:spLocks noChangeShapeType="1"/>
            </p:cNvSpPr>
            <p:nvPr/>
          </p:nvSpPr>
          <p:spPr bwMode="auto">
            <a:xfrm flipH="1">
              <a:off x="1371600" y="5791200"/>
              <a:ext cx="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9" name="Rectangle 144"/>
            <p:cNvSpPr>
              <a:spLocks noChangeArrowheads="1"/>
            </p:cNvSpPr>
            <p:nvPr/>
          </p:nvSpPr>
          <p:spPr bwMode="auto">
            <a:xfrm>
              <a:off x="4419600" y="5410200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12" name="Group 145"/>
            <p:cNvGrpSpPr>
              <a:grpSpLocks/>
            </p:cNvGrpSpPr>
            <p:nvPr/>
          </p:nvGrpSpPr>
          <p:grpSpPr bwMode="auto">
            <a:xfrm>
              <a:off x="2514600" y="4495808"/>
              <a:ext cx="1371600" cy="533401"/>
              <a:chOff x="3701" y="2419"/>
              <a:chExt cx="864" cy="336"/>
            </a:xfrm>
          </p:grpSpPr>
          <p:sp>
            <p:nvSpPr>
              <p:cNvPr id="36916" name="Line 146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7" name="Line 147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8" name="Line 148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9" name="Line 149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0" name="Line 150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1" name="Line 151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2" name="Line 152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3" name="Oval 153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36911" name="Oval 154"/>
            <p:cNvSpPr>
              <a:spLocks noChangeArrowheads="1"/>
            </p:cNvSpPr>
            <p:nvPr/>
          </p:nvSpPr>
          <p:spPr bwMode="auto">
            <a:xfrm>
              <a:off x="1330125" y="63477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912" name="Oval 155"/>
            <p:cNvSpPr>
              <a:spLocks noChangeArrowheads="1"/>
            </p:cNvSpPr>
            <p:nvPr/>
          </p:nvSpPr>
          <p:spPr bwMode="auto">
            <a:xfrm>
              <a:off x="3844725" y="57381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913" name="Oval 156"/>
            <p:cNvSpPr>
              <a:spLocks noChangeArrowheads="1"/>
            </p:cNvSpPr>
            <p:nvPr/>
          </p:nvSpPr>
          <p:spPr bwMode="auto">
            <a:xfrm>
              <a:off x="3844725" y="55211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21" name="Line 38"/>
          <p:cNvSpPr>
            <a:spLocks noChangeShapeType="1"/>
          </p:cNvSpPr>
          <p:nvPr/>
        </p:nvSpPr>
        <p:spPr bwMode="auto">
          <a:xfrm>
            <a:off x="5524499" y="2154238"/>
            <a:ext cx="28813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>
            <a:off x="7427912" y="1803400"/>
            <a:ext cx="0" cy="2205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40"/>
          <p:cNvSpPr>
            <a:spLocks noChangeArrowheads="1"/>
          </p:cNvSpPr>
          <p:nvPr/>
        </p:nvSpPr>
        <p:spPr bwMode="auto">
          <a:xfrm>
            <a:off x="5911849" y="1714500"/>
            <a:ext cx="36353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X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4" name="Rectangle 41"/>
          <p:cNvSpPr>
            <a:spLocks noChangeArrowheads="1"/>
          </p:cNvSpPr>
          <p:nvPr/>
        </p:nvSpPr>
        <p:spPr bwMode="auto">
          <a:xfrm>
            <a:off x="6838949" y="1714500"/>
            <a:ext cx="36353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Y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5" name="Rectangle 42"/>
          <p:cNvSpPr>
            <a:spLocks noChangeArrowheads="1"/>
          </p:cNvSpPr>
          <p:nvPr/>
        </p:nvSpPr>
        <p:spPr bwMode="auto">
          <a:xfrm>
            <a:off x="7791449" y="1727200"/>
            <a:ext cx="3619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Z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529656" y="2303463"/>
            <a:ext cx="901700" cy="1730375"/>
            <a:chOff x="4120" y="2640"/>
            <a:chExt cx="576" cy="1104"/>
          </a:xfrm>
        </p:grpSpPr>
        <p:sp>
          <p:nvSpPr>
            <p:cNvPr id="127" name="Rectangle 43"/>
            <p:cNvSpPr>
              <a:spLocks noChangeArrowheads="1"/>
            </p:cNvSpPr>
            <p:nvPr/>
          </p:nvSpPr>
          <p:spPr bwMode="auto">
            <a:xfrm>
              <a:off x="4120" y="264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0 volts</a:t>
              </a:r>
            </a:p>
          </p:txBody>
        </p:sp>
        <p:sp>
          <p:nvSpPr>
            <p:cNvPr id="128" name="Rectangle 44"/>
            <p:cNvSpPr>
              <a:spLocks noChangeArrowheads="1"/>
            </p:cNvSpPr>
            <p:nvPr/>
          </p:nvSpPr>
          <p:spPr bwMode="auto">
            <a:xfrm>
              <a:off x="4128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+mj-lt"/>
                </a:rPr>
                <a:t>3 volts</a:t>
              </a:r>
            </a:p>
          </p:txBody>
        </p:sp>
        <p:sp>
          <p:nvSpPr>
            <p:cNvPr id="129" name="Rectangle 45"/>
            <p:cNvSpPr>
              <a:spLocks noChangeArrowheads="1"/>
            </p:cNvSpPr>
            <p:nvPr/>
          </p:nvSpPr>
          <p:spPr bwMode="auto">
            <a:xfrm>
              <a:off x="4128" y="3216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+mj-lt"/>
                </a:rPr>
                <a:t>0 volts</a:t>
              </a:r>
            </a:p>
          </p:txBody>
        </p:sp>
        <p:sp>
          <p:nvSpPr>
            <p:cNvPr id="130" name="Rectangle 46"/>
            <p:cNvSpPr>
              <a:spLocks noChangeArrowheads="1"/>
            </p:cNvSpPr>
            <p:nvPr/>
          </p:nvSpPr>
          <p:spPr bwMode="auto">
            <a:xfrm>
              <a:off x="4128" y="348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3 volts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5562599" y="2316163"/>
            <a:ext cx="901700" cy="1706562"/>
            <a:chOff x="3552" y="2648"/>
            <a:chExt cx="576" cy="1088"/>
          </a:xfrm>
        </p:grpSpPr>
        <p:sp>
          <p:nvSpPr>
            <p:cNvPr id="132" name="Rectangle 48"/>
            <p:cNvSpPr>
              <a:spLocks noChangeArrowheads="1"/>
            </p:cNvSpPr>
            <p:nvPr/>
          </p:nvSpPr>
          <p:spPr bwMode="auto">
            <a:xfrm>
              <a:off x="3552" y="2648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0 volts</a:t>
              </a:r>
            </a:p>
          </p:txBody>
        </p:sp>
        <p:sp>
          <p:nvSpPr>
            <p:cNvPr id="133" name="Rectangle 49"/>
            <p:cNvSpPr>
              <a:spLocks noChangeArrowheads="1"/>
            </p:cNvSpPr>
            <p:nvPr/>
          </p:nvSpPr>
          <p:spPr bwMode="auto">
            <a:xfrm>
              <a:off x="3552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+mj-lt"/>
                </a:rPr>
                <a:t>0 volts</a:t>
              </a:r>
            </a:p>
          </p:txBody>
        </p:sp>
        <p:sp>
          <p:nvSpPr>
            <p:cNvPr id="134" name="Rectangle 50"/>
            <p:cNvSpPr>
              <a:spLocks noChangeArrowheads="1"/>
            </p:cNvSpPr>
            <p:nvPr/>
          </p:nvSpPr>
          <p:spPr bwMode="auto">
            <a:xfrm>
              <a:off x="3552" y="320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+mj-lt"/>
                </a:rPr>
                <a:t>3 volts</a:t>
              </a:r>
            </a:p>
          </p:txBody>
        </p:sp>
        <p:sp>
          <p:nvSpPr>
            <p:cNvPr id="135" name="Rectangle 51"/>
            <p:cNvSpPr>
              <a:spLocks noChangeArrowheads="1"/>
            </p:cNvSpPr>
            <p:nvPr/>
          </p:nvSpPr>
          <p:spPr bwMode="auto">
            <a:xfrm>
              <a:off x="3560" y="3472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+mj-lt"/>
                </a:rPr>
                <a:t>3 volts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7523767" y="2291485"/>
            <a:ext cx="901700" cy="1730375"/>
            <a:chOff x="4120" y="2640"/>
            <a:chExt cx="576" cy="1104"/>
          </a:xfrm>
        </p:grpSpPr>
        <p:sp>
          <p:nvSpPr>
            <p:cNvPr id="141" name="Rectangle 43"/>
            <p:cNvSpPr>
              <a:spLocks noChangeArrowheads="1"/>
            </p:cNvSpPr>
            <p:nvPr/>
          </p:nvSpPr>
          <p:spPr bwMode="auto">
            <a:xfrm>
              <a:off x="4120" y="264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3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volts</a:t>
              </a:r>
            </a:p>
          </p:txBody>
        </p:sp>
        <p:sp>
          <p:nvSpPr>
            <p:cNvPr id="142" name="Rectangle 44"/>
            <p:cNvSpPr>
              <a:spLocks noChangeArrowheads="1"/>
            </p:cNvSpPr>
            <p:nvPr/>
          </p:nvSpPr>
          <p:spPr bwMode="auto">
            <a:xfrm>
              <a:off x="4128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3 volts</a:t>
              </a:r>
            </a:p>
          </p:txBody>
        </p:sp>
        <p:sp>
          <p:nvSpPr>
            <p:cNvPr id="143" name="Rectangle 45"/>
            <p:cNvSpPr>
              <a:spLocks noChangeArrowheads="1"/>
            </p:cNvSpPr>
            <p:nvPr/>
          </p:nvSpPr>
          <p:spPr bwMode="auto">
            <a:xfrm>
              <a:off x="4128" y="3216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3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volts</a:t>
              </a:r>
            </a:p>
          </p:txBody>
        </p:sp>
        <p:sp>
          <p:nvSpPr>
            <p:cNvPr id="144" name="Rectangle 46"/>
            <p:cNvSpPr>
              <a:spLocks noChangeArrowheads="1"/>
            </p:cNvSpPr>
            <p:nvPr/>
          </p:nvSpPr>
          <p:spPr bwMode="auto">
            <a:xfrm>
              <a:off x="4128" y="348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0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volts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7585720" y="4782152"/>
            <a:ext cx="901700" cy="1730375"/>
            <a:chOff x="4120" y="2640"/>
            <a:chExt cx="576" cy="1104"/>
          </a:xfrm>
        </p:grpSpPr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4120" y="264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3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volts</a:t>
              </a:r>
            </a:p>
          </p:txBody>
        </p:sp>
        <p:sp>
          <p:nvSpPr>
            <p:cNvPr id="147" name="Rectangle 44"/>
            <p:cNvSpPr>
              <a:spLocks noChangeArrowheads="1"/>
            </p:cNvSpPr>
            <p:nvPr/>
          </p:nvSpPr>
          <p:spPr bwMode="auto">
            <a:xfrm>
              <a:off x="4128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0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volts</a:t>
              </a:r>
            </a:p>
          </p:txBody>
        </p:sp>
        <p:sp>
          <p:nvSpPr>
            <p:cNvPr id="148" name="Rectangle 45"/>
            <p:cNvSpPr>
              <a:spLocks noChangeArrowheads="1"/>
            </p:cNvSpPr>
            <p:nvPr/>
          </p:nvSpPr>
          <p:spPr bwMode="auto">
            <a:xfrm>
              <a:off x="4128" y="3216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+mj-lt"/>
                </a:rPr>
                <a:t>0 volts</a:t>
              </a:r>
            </a:p>
          </p:txBody>
        </p:sp>
        <p:sp>
          <p:nvSpPr>
            <p:cNvPr id="149" name="Rectangle 46"/>
            <p:cNvSpPr>
              <a:spLocks noChangeArrowheads="1"/>
            </p:cNvSpPr>
            <p:nvPr/>
          </p:nvSpPr>
          <p:spPr bwMode="auto">
            <a:xfrm>
              <a:off x="4128" y="348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0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volts</a:t>
              </a:r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3522133" y="1947334"/>
            <a:ext cx="1964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NAND gate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(NOT AND)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22133" y="4233334"/>
            <a:ext cx="193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NOR gate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(NOT OR)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Transistors and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The internals of transistors are important, but won’t be covered in this class</a:t>
            </a:r>
          </a:p>
          <a:p>
            <a:pPr lvl="1"/>
            <a:r>
              <a:rPr lang="en-US" dirty="0" smtClean="0"/>
              <a:t>Better understand Moore’s Law</a:t>
            </a:r>
          </a:p>
          <a:p>
            <a:pPr lvl="1"/>
            <a:r>
              <a:rPr lang="en-US" dirty="0" smtClean="0"/>
              <a:t>Physical limitations relating to speed and power consumption</a:t>
            </a:r>
          </a:p>
          <a:p>
            <a:pPr lvl="1"/>
            <a:r>
              <a:rPr lang="en-US" dirty="0" smtClean="0"/>
              <a:t>Actual physical design &amp; implementation process</a:t>
            </a:r>
          </a:p>
          <a:p>
            <a:pPr lvl="1"/>
            <a:r>
              <a:rPr lang="en-US" dirty="0" smtClean="0"/>
              <a:t>Can take EE40, EE105, and EE140</a:t>
            </a:r>
          </a:p>
          <a:p>
            <a:r>
              <a:rPr lang="en-US" dirty="0" smtClean="0"/>
              <a:t>We will proceed with the abstraction of </a:t>
            </a:r>
            <a:r>
              <a:rPr lang="en-US" i="1" dirty="0" smtClean="0"/>
              <a:t>Digital Logic</a:t>
            </a:r>
            <a:r>
              <a:rPr lang="en-US" dirty="0" smtClean="0"/>
              <a:t> (0/1)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Block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 reality, chips composed of just transistors and wires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Small groups of transistors form useful building blocks, which we show as </a:t>
            </a:r>
            <a:r>
              <a:rPr lang="en-US" i="1" dirty="0" smtClean="0">
                <a:solidFill>
                  <a:srgbClr val="FF0000"/>
                </a:solidFill>
              </a:rPr>
              <a:t>blocks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Can combine to build higher-level blocks </a:t>
            </a:r>
          </a:p>
          <a:p>
            <a:pPr lvl="1"/>
            <a:r>
              <a:rPr lang="en-US" dirty="0" smtClean="0">
                <a:cs typeface="Courier"/>
              </a:rPr>
              <a:t>You can build AND, OR, and NOT out of NAND!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>
          <a:xfrm>
            <a:off x="1424647" y="3559470"/>
            <a:ext cx="2978970" cy="1862253"/>
            <a:chOff x="777875" y="1458577"/>
            <a:chExt cx="4005263" cy="2503823"/>
          </a:xfrm>
        </p:grpSpPr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838200" y="3548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 flipH="1">
              <a:off x="3886200" y="2362200"/>
              <a:ext cx="0" cy="1371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auto">
            <a:xfrm>
              <a:off x="777875" y="2178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14" name="Line 61"/>
            <p:cNvSpPr>
              <a:spLocks noChangeShapeType="1"/>
            </p:cNvSpPr>
            <p:nvPr/>
          </p:nvSpPr>
          <p:spPr bwMode="auto">
            <a:xfrm>
              <a:off x="3886200" y="32004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auto">
            <a:xfrm>
              <a:off x="1797420" y="1484721"/>
              <a:ext cx="361950" cy="414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3080081" y="1458577"/>
              <a:ext cx="363537" cy="414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 flipH="1" flipV="1">
              <a:off x="19050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1219200" y="3200400"/>
              <a:ext cx="1371600" cy="533400"/>
              <a:chOff x="1205" y="2400"/>
              <a:chExt cx="864" cy="336"/>
            </a:xfrm>
          </p:grpSpPr>
          <p:sp>
            <p:nvSpPr>
              <p:cNvPr id="53" name="Line 67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68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69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70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71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72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73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1219200" y="1828800"/>
              <a:ext cx="1371600" cy="533400"/>
              <a:chOff x="3701" y="2419"/>
              <a:chExt cx="864" cy="336"/>
            </a:xfrm>
          </p:grpSpPr>
          <p:sp>
            <p:nvSpPr>
              <p:cNvPr id="45" name="Line 75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76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7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78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79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0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81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82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10" name="Group 83"/>
            <p:cNvGrpSpPr>
              <a:grpSpLocks/>
            </p:cNvGrpSpPr>
            <p:nvPr/>
          </p:nvGrpSpPr>
          <p:grpSpPr bwMode="auto">
            <a:xfrm>
              <a:off x="2514600" y="3200400"/>
              <a:ext cx="1371600" cy="533400"/>
              <a:chOff x="1205" y="2400"/>
              <a:chExt cx="864" cy="336"/>
            </a:xfrm>
          </p:grpSpPr>
          <p:sp>
            <p:nvSpPr>
              <p:cNvPr id="38" name="Line 84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85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86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87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88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89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9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" name="Line 100"/>
            <p:cNvSpPr>
              <a:spLocks noChangeShapeType="1"/>
            </p:cNvSpPr>
            <p:nvPr/>
          </p:nvSpPr>
          <p:spPr bwMode="auto">
            <a:xfrm flipH="1">
              <a:off x="1371600" y="29718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01"/>
            <p:cNvSpPr>
              <a:spLocks noChangeShapeType="1"/>
            </p:cNvSpPr>
            <p:nvPr/>
          </p:nvSpPr>
          <p:spPr bwMode="auto">
            <a:xfrm flipH="1">
              <a:off x="2514600" y="2362200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2"/>
            <p:cNvSpPr>
              <a:spLocks noChangeShapeType="1"/>
            </p:cNvSpPr>
            <p:nvPr/>
          </p:nvSpPr>
          <p:spPr bwMode="auto">
            <a:xfrm flipH="1" flipV="1">
              <a:off x="32004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3"/>
            <p:cNvSpPr>
              <a:spLocks noChangeShapeType="1"/>
            </p:cNvSpPr>
            <p:nvPr/>
          </p:nvSpPr>
          <p:spPr bwMode="auto">
            <a:xfrm flipH="1">
              <a:off x="1371600" y="2362200"/>
              <a:ext cx="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04"/>
            <p:cNvSpPr>
              <a:spLocks noChangeArrowheads="1"/>
            </p:cNvSpPr>
            <p:nvPr/>
          </p:nvSpPr>
          <p:spPr bwMode="auto">
            <a:xfrm>
              <a:off x="4419601" y="2988029"/>
              <a:ext cx="363537" cy="414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2514600" y="2438400"/>
              <a:ext cx="1371600" cy="533400"/>
              <a:chOff x="3701" y="2419"/>
              <a:chExt cx="864" cy="336"/>
            </a:xfrm>
          </p:grpSpPr>
          <p:sp>
            <p:nvSpPr>
              <p:cNvPr id="30" name="Line 92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93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4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95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96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97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98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99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27" name="Oval 105"/>
            <p:cNvSpPr>
              <a:spLocks noChangeArrowheads="1"/>
            </p:cNvSpPr>
            <p:nvPr/>
          </p:nvSpPr>
          <p:spPr bwMode="auto">
            <a:xfrm>
              <a:off x="1330125" y="23091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" name="Oval 106"/>
            <p:cNvSpPr>
              <a:spLocks noChangeArrowheads="1"/>
            </p:cNvSpPr>
            <p:nvPr/>
          </p:nvSpPr>
          <p:spPr bwMode="auto">
            <a:xfrm>
              <a:off x="3844725" y="29187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9" name="Oval 107"/>
            <p:cNvSpPr>
              <a:spLocks noChangeArrowheads="1"/>
            </p:cNvSpPr>
            <p:nvPr/>
          </p:nvSpPr>
          <p:spPr bwMode="auto">
            <a:xfrm>
              <a:off x="3844725" y="31589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672361" y="4047894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≡</a:t>
            </a:r>
            <a:endParaRPr lang="en-US" dirty="0"/>
          </a:p>
        </p:txBody>
      </p:sp>
      <p:grpSp>
        <p:nvGrpSpPr>
          <p:cNvPr id="19" name="Group 68"/>
          <p:cNvGrpSpPr/>
          <p:nvPr/>
        </p:nvGrpSpPr>
        <p:grpSpPr>
          <a:xfrm>
            <a:off x="5623560" y="4023360"/>
            <a:ext cx="2614936" cy="1097280"/>
            <a:chOff x="5623560" y="4572000"/>
            <a:chExt cx="2614936" cy="1097280"/>
          </a:xfrm>
        </p:grpSpPr>
        <p:sp>
          <p:nvSpPr>
            <p:cNvPr id="61" name="Rectangle 60"/>
            <p:cNvSpPr/>
            <p:nvPr/>
          </p:nvSpPr>
          <p:spPr>
            <a:xfrm>
              <a:off x="6400800" y="4572000"/>
              <a:ext cx="1097280" cy="109728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NAND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5943600" y="493776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43600" y="530352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98080" y="512064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623560" y="468172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23560" y="5074920"/>
              <a:ext cx="335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09560" y="4867582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Z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8638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/>
              <a:t>Which set(s) of inputs will result in the </a:t>
            </a:r>
            <a:br>
              <a:rPr lang="en-US" sz="2800" dirty="0" smtClean="0"/>
            </a:br>
            <a:r>
              <a:rPr lang="en-US" sz="2800" dirty="0" smtClean="0"/>
              <a:t>output Z being 3 volts?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283104" y="2608797"/>
            <a:ext cx="1645920" cy="2286000"/>
            <a:chOff x="914400" y="4206240"/>
            <a:chExt cx="1645920" cy="2286000"/>
          </a:xfrm>
        </p:grpSpPr>
        <p:grpSp>
          <p:nvGrpSpPr>
            <p:cNvPr id="2" name="Group 17"/>
            <p:cNvGrpSpPr/>
            <p:nvPr/>
          </p:nvGrpSpPr>
          <p:grpSpPr>
            <a:xfrm>
              <a:off x="914400" y="4206240"/>
              <a:ext cx="1645920" cy="2286000"/>
              <a:chOff x="7955280" y="3019261"/>
              <a:chExt cx="1645920" cy="2286000"/>
            </a:xfrm>
          </p:grpSpPr>
          <p:grpSp>
            <p:nvGrpSpPr>
              <p:cNvPr id="3" name="Group 10"/>
              <p:cNvGrpSpPr>
                <a:grpSpLocks/>
              </p:cNvGrpSpPr>
              <p:nvPr/>
            </p:nvGrpSpPr>
            <p:grpSpPr bwMode="auto">
              <a:xfrm>
                <a:off x="8046721" y="3385021"/>
                <a:ext cx="1469571" cy="523220"/>
                <a:chOff x="960651" y="1539292"/>
                <a:chExt cx="1469523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4" y="1539292"/>
                  <a:ext cx="914370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0	0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614727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4" name="Group 2"/>
              <p:cNvGrpSpPr/>
              <p:nvPr/>
            </p:nvGrpSpPr>
            <p:grpSpPr>
              <a:xfrm>
                <a:off x="8046720" y="3842221"/>
                <a:ext cx="1469571" cy="523220"/>
                <a:chOff x="960438" y="3058949"/>
                <a:chExt cx="146957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058949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0	1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159533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3"/>
              <p:cNvGrpSpPr/>
              <p:nvPr/>
            </p:nvGrpSpPr>
            <p:grpSpPr>
              <a:xfrm>
                <a:off x="8046720" y="4299421"/>
                <a:ext cx="1469571" cy="523220"/>
                <a:chOff x="960438" y="4064789"/>
                <a:chExt cx="146957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064789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	0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65373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4"/>
              <p:cNvGrpSpPr/>
              <p:nvPr/>
            </p:nvGrpSpPr>
            <p:grpSpPr>
              <a:xfrm>
                <a:off x="8046720" y="4757158"/>
                <a:ext cx="1472184" cy="523220"/>
                <a:chOff x="947738" y="5068888"/>
                <a:chExt cx="1472184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5522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	1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68935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019261"/>
                <a:ext cx="1645920" cy="2286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563624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atin typeface="+mj-lt"/>
                  <a:cs typeface="Courier New" pitchFamily="49" charset="0"/>
                </a:rPr>
                <a:t>X</a:t>
              </a:r>
              <a:r>
                <a:rPr lang="en-US" sz="2800" b="1" dirty="0">
                  <a:latin typeface="+mj-lt"/>
                  <a:cs typeface="Courier New" pitchFamily="49" charset="0"/>
                </a:rPr>
                <a:t>	</a:t>
              </a:r>
              <a:r>
                <a:rPr lang="en-US" sz="2800" b="1" dirty="0" smtClean="0">
                  <a:latin typeface="+mj-lt"/>
                  <a:cs typeface="Courier New" pitchFamily="49" charset="0"/>
                </a:rPr>
                <a:t>Y</a:t>
              </a:r>
              <a:endParaRPr lang="en-US" sz="2800" b="1" dirty="0">
                <a:latin typeface="+mj-lt"/>
                <a:cs typeface="Courier New" pitchFamily="49" charset="0"/>
              </a:endParaRPr>
            </a:p>
          </p:txBody>
        </p:sp>
      </p:grpSp>
      <p:grpSp>
        <p:nvGrpSpPr>
          <p:cNvPr id="21" name="Group 154"/>
          <p:cNvGrpSpPr/>
          <p:nvPr/>
        </p:nvGrpSpPr>
        <p:grpSpPr>
          <a:xfrm>
            <a:off x="1109938" y="2349641"/>
            <a:ext cx="4005263" cy="2687451"/>
            <a:chOff x="777875" y="1503555"/>
            <a:chExt cx="4005263" cy="2687451"/>
          </a:xfrm>
        </p:grpSpPr>
        <p:sp>
          <p:nvSpPr>
            <p:cNvPr id="22" name="Rectangle 65"/>
            <p:cNvSpPr>
              <a:spLocks noChangeArrowheads="1"/>
            </p:cNvSpPr>
            <p:nvPr/>
          </p:nvSpPr>
          <p:spPr bwMode="auto">
            <a:xfrm>
              <a:off x="838200" y="3548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23" name="Line 59"/>
            <p:cNvSpPr>
              <a:spLocks noChangeShapeType="1"/>
            </p:cNvSpPr>
            <p:nvPr/>
          </p:nvSpPr>
          <p:spPr bwMode="auto">
            <a:xfrm>
              <a:off x="3886198" y="2384425"/>
              <a:ext cx="0" cy="1806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60"/>
            <p:cNvSpPr>
              <a:spLocks noChangeArrowheads="1"/>
            </p:cNvSpPr>
            <p:nvPr/>
          </p:nvSpPr>
          <p:spPr bwMode="auto">
            <a:xfrm>
              <a:off x="777875" y="2178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25" name="Line 61"/>
            <p:cNvSpPr>
              <a:spLocks noChangeShapeType="1"/>
            </p:cNvSpPr>
            <p:nvPr/>
          </p:nvSpPr>
          <p:spPr bwMode="auto">
            <a:xfrm>
              <a:off x="3886200" y="32004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2"/>
            <p:cNvSpPr>
              <a:spLocks noChangeArrowheads="1"/>
            </p:cNvSpPr>
            <p:nvPr/>
          </p:nvSpPr>
          <p:spPr bwMode="auto">
            <a:xfrm>
              <a:off x="1827405" y="1514706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27" name="Rectangle 63"/>
            <p:cNvSpPr>
              <a:spLocks noChangeArrowheads="1"/>
            </p:cNvSpPr>
            <p:nvPr/>
          </p:nvSpPr>
          <p:spPr bwMode="auto">
            <a:xfrm>
              <a:off x="3110067" y="1503555"/>
              <a:ext cx="363537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28" name="Line 64"/>
            <p:cNvSpPr>
              <a:spLocks noChangeShapeType="1"/>
            </p:cNvSpPr>
            <p:nvPr/>
          </p:nvSpPr>
          <p:spPr bwMode="auto">
            <a:xfrm flipH="1" flipV="1">
              <a:off x="19050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66"/>
            <p:cNvGrpSpPr>
              <a:grpSpLocks/>
            </p:cNvGrpSpPr>
            <p:nvPr/>
          </p:nvGrpSpPr>
          <p:grpSpPr bwMode="auto">
            <a:xfrm>
              <a:off x="1219200" y="3200400"/>
              <a:ext cx="1371600" cy="533400"/>
              <a:chOff x="1205" y="2400"/>
              <a:chExt cx="864" cy="336"/>
            </a:xfrm>
          </p:grpSpPr>
          <p:sp>
            <p:nvSpPr>
              <p:cNvPr id="64" name="Line 67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68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69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70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71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72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73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74"/>
            <p:cNvGrpSpPr>
              <a:grpSpLocks/>
            </p:cNvGrpSpPr>
            <p:nvPr/>
          </p:nvGrpSpPr>
          <p:grpSpPr bwMode="auto">
            <a:xfrm>
              <a:off x="1219200" y="1828804"/>
              <a:ext cx="1765300" cy="1589088"/>
              <a:chOff x="3701" y="2419"/>
              <a:chExt cx="1112" cy="1001"/>
            </a:xfrm>
          </p:grpSpPr>
          <p:sp>
            <p:nvSpPr>
              <p:cNvPr id="56" name="Line 75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76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7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78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79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80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81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Oval 82"/>
              <p:cNvSpPr>
                <a:spLocks noChangeArrowheads="1"/>
              </p:cNvSpPr>
              <p:nvPr/>
            </p:nvSpPr>
            <p:spPr bwMode="auto">
              <a:xfrm>
                <a:off x="4095" y="3348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>
              <a:off x="2514600" y="3733800"/>
              <a:ext cx="1377950" cy="457200"/>
              <a:chOff x="1205" y="2736"/>
              <a:chExt cx="868" cy="288"/>
            </a:xfrm>
          </p:grpSpPr>
          <p:sp>
            <p:nvSpPr>
              <p:cNvPr id="49" name="Line 84"/>
              <p:cNvSpPr>
                <a:spLocks noChangeShapeType="1"/>
              </p:cNvSpPr>
              <p:nvPr/>
            </p:nvSpPr>
            <p:spPr bwMode="auto">
              <a:xfrm flipH="1" flipV="1">
                <a:off x="1493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5"/>
              <p:cNvSpPr>
                <a:spLocks noChangeShapeType="1"/>
              </p:cNvSpPr>
              <p:nvPr/>
            </p:nvSpPr>
            <p:spPr bwMode="auto">
              <a:xfrm>
                <a:off x="1493" y="288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86"/>
              <p:cNvSpPr>
                <a:spLocks noChangeShapeType="1"/>
              </p:cNvSpPr>
              <p:nvPr/>
            </p:nvSpPr>
            <p:spPr bwMode="auto">
              <a:xfrm>
                <a:off x="1781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87"/>
              <p:cNvSpPr>
                <a:spLocks noChangeShapeType="1"/>
              </p:cNvSpPr>
              <p:nvPr/>
            </p:nvSpPr>
            <p:spPr bwMode="auto">
              <a:xfrm>
                <a:off x="1781" y="30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88"/>
              <p:cNvSpPr>
                <a:spLocks noChangeShapeType="1"/>
              </p:cNvSpPr>
              <p:nvPr/>
            </p:nvSpPr>
            <p:spPr bwMode="auto">
              <a:xfrm>
                <a:off x="1493" y="283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9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8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Line 102"/>
            <p:cNvSpPr>
              <a:spLocks noChangeShapeType="1"/>
            </p:cNvSpPr>
            <p:nvPr/>
          </p:nvSpPr>
          <p:spPr bwMode="auto">
            <a:xfrm flipH="1" flipV="1">
              <a:off x="3209453" y="1828800"/>
              <a:ext cx="0" cy="2057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03"/>
            <p:cNvSpPr>
              <a:spLocks noChangeShapeType="1"/>
            </p:cNvSpPr>
            <p:nvPr/>
          </p:nvSpPr>
          <p:spPr bwMode="auto">
            <a:xfrm>
              <a:off x="1391457" y="3709546"/>
              <a:ext cx="0" cy="4814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04"/>
            <p:cNvSpPr>
              <a:spLocks noChangeArrowheads="1"/>
            </p:cNvSpPr>
            <p:nvPr/>
          </p:nvSpPr>
          <p:spPr bwMode="auto">
            <a:xfrm>
              <a:off x="4419600" y="3048000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37" name="Group 91"/>
            <p:cNvGrpSpPr>
              <a:grpSpLocks/>
            </p:cNvGrpSpPr>
            <p:nvPr/>
          </p:nvGrpSpPr>
          <p:grpSpPr bwMode="auto">
            <a:xfrm>
              <a:off x="1400176" y="1946279"/>
              <a:ext cx="2492375" cy="2244727"/>
              <a:chOff x="2999" y="2109"/>
              <a:chExt cx="1570" cy="1414"/>
            </a:xfrm>
          </p:grpSpPr>
          <p:sp>
            <p:nvSpPr>
              <p:cNvPr id="41" name="Line 92"/>
              <p:cNvSpPr>
                <a:spLocks noChangeShapeType="1"/>
              </p:cNvSpPr>
              <p:nvPr/>
            </p:nvSpPr>
            <p:spPr bwMode="auto">
              <a:xfrm flipH="1" flipV="1">
                <a:off x="3997" y="22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93"/>
              <p:cNvSpPr>
                <a:spLocks noChangeShapeType="1"/>
              </p:cNvSpPr>
              <p:nvPr/>
            </p:nvSpPr>
            <p:spPr bwMode="auto">
              <a:xfrm>
                <a:off x="3997" y="22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94"/>
              <p:cNvSpPr>
                <a:spLocks noChangeShapeType="1"/>
              </p:cNvSpPr>
              <p:nvPr/>
            </p:nvSpPr>
            <p:spPr bwMode="auto">
              <a:xfrm>
                <a:off x="4285" y="22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95"/>
              <p:cNvSpPr>
                <a:spLocks noChangeShapeType="1"/>
              </p:cNvSpPr>
              <p:nvPr/>
            </p:nvSpPr>
            <p:spPr bwMode="auto">
              <a:xfrm>
                <a:off x="4281" y="237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96"/>
              <p:cNvSpPr>
                <a:spLocks noChangeShapeType="1"/>
              </p:cNvSpPr>
              <p:nvPr/>
            </p:nvSpPr>
            <p:spPr bwMode="auto">
              <a:xfrm>
                <a:off x="3997" y="218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98"/>
              <p:cNvSpPr>
                <a:spLocks noChangeShapeType="1"/>
              </p:cNvSpPr>
              <p:nvPr/>
            </p:nvSpPr>
            <p:spPr bwMode="auto">
              <a:xfrm flipH="1" flipV="1">
                <a:off x="2999" y="3523"/>
                <a:ext cx="9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Oval 99"/>
              <p:cNvSpPr>
                <a:spLocks noChangeArrowheads="1"/>
              </p:cNvSpPr>
              <p:nvPr/>
            </p:nvSpPr>
            <p:spPr bwMode="auto">
              <a:xfrm>
                <a:off x="4103" y="2109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38" name="Oval 105"/>
            <p:cNvSpPr>
              <a:spLocks noChangeArrowheads="1"/>
            </p:cNvSpPr>
            <p:nvPr/>
          </p:nvSpPr>
          <p:spPr bwMode="auto">
            <a:xfrm>
              <a:off x="1354791" y="368808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9" name="Oval 106"/>
            <p:cNvSpPr>
              <a:spLocks noChangeArrowheads="1"/>
            </p:cNvSpPr>
            <p:nvPr/>
          </p:nvSpPr>
          <p:spPr bwMode="auto">
            <a:xfrm>
              <a:off x="3844072" y="3681933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40" name="Oval 107"/>
            <p:cNvSpPr>
              <a:spLocks noChangeArrowheads="1"/>
            </p:cNvSpPr>
            <p:nvPr/>
          </p:nvSpPr>
          <p:spPr bwMode="auto">
            <a:xfrm>
              <a:off x="3844725" y="31589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71" name="Rectangle 70"/>
          <p:cNvSpPr/>
          <p:nvPr/>
        </p:nvSpPr>
        <p:spPr>
          <a:xfrm>
            <a:off x="6400800" y="3931920"/>
            <a:ext cx="146304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as simple parallel extension to C</a:t>
            </a:r>
          </a:p>
          <a:p>
            <a:pPr lvl="1"/>
            <a:r>
              <a:rPr lang="en-US" dirty="0" smtClean="0"/>
              <a:t>During parallel fork, be aware of which variables should be shared vs. private among threads</a:t>
            </a:r>
          </a:p>
          <a:p>
            <a:pPr lvl="1"/>
            <a:r>
              <a:rPr lang="en-US" dirty="0" smtClean="0"/>
              <a:t>Work-sharing accomplished with for/sections</a:t>
            </a:r>
          </a:p>
          <a:p>
            <a:pPr lvl="1"/>
            <a:r>
              <a:rPr lang="en-US" dirty="0" smtClean="0"/>
              <a:t>Synchronization accomplished with critical/atomic/reduction</a:t>
            </a:r>
          </a:p>
          <a:p>
            <a:r>
              <a:rPr lang="en-US" dirty="0" smtClean="0"/>
              <a:t>Hardware is made up of transistors and wires</a:t>
            </a:r>
          </a:p>
          <a:p>
            <a:pPr lvl="1"/>
            <a:r>
              <a:rPr lang="en-US" dirty="0" smtClean="0"/>
              <a:t>Transistors are voltage-controlled switches</a:t>
            </a:r>
          </a:p>
          <a:p>
            <a:pPr lvl="1"/>
            <a:r>
              <a:rPr lang="en-US" dirty="0" smtClean="0"/>
              <a:t>Building blocks of all higher-level blocks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Introduction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Common Pitfalls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Hardware:  Transistors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rgbClr val="FF0000"/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omp.h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stdlib.h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#define N     50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main (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argc</a:t>
            </a:r>
            <a:r>
              <a:rPr lang="en-US" sz="1800" dirty="0" smtClean="0">
                <a:latin typeface="Courier New"/>
                <a:cs typeface="Courier New"/>
              </a:rPr>
              <a:t>, char *</a:t>
            </a:r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r>
              <a:rPr lang="en-US" sz="1800" dirty="0" smtClean="0">
                <a:latin typeface="Courier New"/>
                <a:cs typeface="Courier New"/>
              </a:rPr>
              <a:t>[])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nthreads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tid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float a[N], b[N], c[N], d[N];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/* Initialize arrays with some data */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for (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=0;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&lt;N;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  a[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* 1.5;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  b[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+ 22.35;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  c[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d[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0.0;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}</a:t>
            </a:r>
          </a:p>
          <a:p>
            <a:pPr>
              <a:spcBef>
                <a:spcPts val="1200"/>
              </a:spcBef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/* main() continued on next slides... */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private(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i,tid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) {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err="1" smtClean="0">
                <a:latin typeface="Courier New"/>
                <a:cs typeface="Courier New"/>
              </a:rPr>
              <a:t>tid</a:t>
            </a:r>
            <a:r>
              <a:rPr lang="en-US" sz="1800" b="1" dirty="0" smtClean="0">
                <a:latin typeface="Courier New"/>
                <a:cs typeface="Courier New"/>
              </a:rPr>
              <a:t> = </a:t>
            </a:r>
            <a:r>
              <a:rPr lang="en-US" sz="1800" b="1" dirty="0" err="1" smtClean="0">
                <a:latin typeface="Courier New"/>
                <a:cs typeface="Courier New"/>
              </a:rPr>
              <a:t>omp_get_thread_num</a:t>
            </a:r>
            <a:r>
              <a:rPr lang="en-US" sz="1800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if (</a:t>
            </a:r>
            <a:r>
              <a:rPr lang="en-US" sz="1800" b="1" dirty="0" err="1" smtClean="0">
                <a:latin typeface="Courier New"/>
                <a:cs typeface="Courier New"/>
              </a:rPr>
              <a:t>tid</a:t>
            </a:r>
            <a:r>
              <a:rPr lang="en-US" sz="1800" b="1" dirty="0" smtClean="0">
                <a:latin typeface="Courier New"/>
                <a:cs typeface="Courier New"/>
              </a:rPr>
              <a:t> == 0) {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err="1" smtClean="0">
                <a:latin typeface="Courier New"/>
                <a:cs typeface="Courier New"/>
              </a:rPr>
              <a:t>nthreads</a:t>
            </a:r>
            <a:r>
              <a:rPr lang="en-US" sz="1800" b="1" dirty="0" smtClean="0">
                <a:latin typeface="Courier New"/>
                <a:cs typeface="Courier New"/>
              </a:rPr>
              <a:t> = </a:t>
            </a:r>
            <a:r>
              <a:rPr lang="en-US" sz="1800" b="1" dirty="0" err="1" smtClean="0">
                <a:latin typeface="Courier New"/>
                <a:cs typeface="Courier New"/>
              </a:rPr>
              <a:t>omp_get_num_threads</a:t>
            </a:r>
            <a:r>
              <a:rPr lang="en-US" sz="1800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err="1" smtClean="0"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latin typeface="Courier New"/>
                <a:cs typeface="Courier New"/>
              </a:rPr>
              <a:t>("Number of threads = %d\n", </a:t>
            </a:r>
            <a:r>
              <a:rPr lang="en-US" sz="1800" b="1" dirty="0" err="1" smtClean="0">
                <a:latin typeface="Courier New"/>
                <a:cs typeface="Courier New"/>
              </a:rPr>
              <a:t>nthreads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err="1" smtClean="0">
                <a:latin typeface="Courier New"/>
                <a:cs typeface="Courier New"/>
              </a:rPr>
              <a:t>printf("Thread</a:t>
            </a:r>
            <a:r>
              <a:rPr lang="en-US" sz="1800" b="1" dirty="0" smtClean="0">
                <a:latin typeface="Courier New"/>
                <a:cs typeface="Courier New"/>
              </a:rPr>
              <a:t> %</a:t>
            </a:r>
            <a:r>
              <a:rPr lang="en-US" sz="1800" b="1" dirty="0" err="1" smtClean="0">
                <a:latin typeface="Courier New"/>
                <a:cs typeface="Courier New"/>
              </a:rPr>
              <a:t>d</a:t>
            </a:r>
            <a:r>
              <a:rPr lang="en-US" sz="1800" b="1" dirty="0" smtClean="0">
                <a:latin typeface="Courier New"/>
                <a:cs typeface="Courier New"/>
              </a:rPr>
              <a:t> starting...\</a:t>
            </a:r>
            <a:r>
              <a:rPr lang="en-US" sz="1800" b="1" dirty="0" err="1" smtClean="0">
                <a:latin typeface="Courier New"/>
                <a:cs typeface="Courier New"/>
              </a:rPr>
              <a:t>n",tid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sections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nowait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section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 doing section 1\n",tid);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for 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=0;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&lt;N;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c[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= a[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+ b[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%d: c[%d]= %f\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n",tid,i,c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146431" y="3612011"/>
            <a:ext cx="3997569" cy="432451"/>
            <a:chOff x="5146431" y="3612011"/>
            <a:chExt cx="3997569" cy="432451"/>
          </a:xfrm>
        </p:grpSpPr>
        <p:sp>
          <p:nvSpPr>
            <p:cNvPr id="7" name="TextBox 6"/>
            <p:cNvSpPr txBox="1"/>
            <p:nvPr/>
          </p:nvSpPr>
          <p:spPr>
            <a:xfrm>
              <a:off x="7334775" y="3612011"/>
              <a:ext cx="180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Declare Sections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146431" y="3798277"/>
              <a:ext cx="2145323" cy="24618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349263" y="4158098"/>
            <a:ext cx="4794737" cy="646331"/>
            <a:chOff x="4349263" y="4158098"/>
            <a:chExt cx="4794737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7334775" y="4158098"/>
              <a:ext cx="1809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Define individual sections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4349263" y="4337538"/>
              <a:ext cx="3001106" cy="937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3"/>
            <a:ext cx="8229600" cy="4788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section {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 doing section 2\n",tid);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for 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=0;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&lt;N;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d[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= a[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* b[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%d: d[%d]= %f\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n",tid,i,d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/* end of sections */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 done.\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n",tid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/* end of parallel section */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}      /* end of main */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40506" y="1449413"/>
            <a:ext cx="4594520" cy="369332"/>
            <a:chOff x="4340506" y="1449413"/>
            <a:chExt cx="459452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7743674" y="1449413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dirty="0" smtClean="0">
                  <a:solidFill>
                    <a:srgbClr val="FF0000"/>
                  </a:solidFill>
                </a:rPr>
                <a:t> section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340506" y="1632030"/>
              <a:ext cx="3356659" cy="115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(4/4)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63138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Number of threads = 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 starting...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 starting...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 doing section 1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 doing section 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c[0]= 22.350000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d[0]= 0.000000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c[1]= 24.850000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d[1]= 35.025002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c[2]= 27.350000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d[2]= 73.050003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c[3]= 29.850000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d[3]= 114.075005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c[4]= 32.349998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d[4]= 158.100006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c[5]= 34.849998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d[5]= 205.125000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c[6]= 37.349998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d[6]= 255.150009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c[7]= 39.849998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d[7]= 308.175018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d[8]= 364.200012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d[9]= 423.225006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d[10]= 485.249969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d[11]= 550.274963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d[12]= 618.299988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d[13]= 689.324951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d[14]= 763.349976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d[15]= 840.374939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63138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. . 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c[33]= 104.849998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d[41]= 3896.024902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c[34]= 107.349998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d[42]= 4054.049805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c[35]= 109.849998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d[43]= 4215.074707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c[36]= 112.349998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d[44]= 4379.100098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c[37]= 114.849998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c[38]= 117.349998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c[39]= 119.849998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c[40]= 122.349998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c[41]= 124.849998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c[42]= 127.349998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c[43]= 129.850006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c[44]= 132.350006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d[45]= 4546.125000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c[45]= 134.850006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d[46]= 4716.149902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c[46]= 137.350006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d[47]= 4889.174805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c[47]= 139.850006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d[48]= 5065.199707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d[49]= 5244.225098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 done.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c[48]= 142.350006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c[49]= 144.850006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 done.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38092" y="4935416"/>
            <a:ext cx="3305908" cy="1731602"/>
            <a:chOff x="5838092" y="4935416"/>
            <a:chExt cx="3305908" cy="1731602"/>
          </a:xfrm>
        </p:grpSpPr>
        <p:sp>
          <p:nvSpPr>
            <p:cNvPr id="11" name="TextBox 10"/>
            <p:cNvSpPr txBox="1"/>
            <p:nvPr/>
          </p:nvSpPr>
          <p:spPr>
            <a:xfrm>
              <a:off x="6993457" y="4935416"/>
              <a:ext cx="2150543" cy="173160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nowait</a:t>
              </a:r>
              <a:r>
                <a:rPr lang="en-US" dirty="0" smtClean="0">
                  <a:solidFill>
                    <a:srgbClr val="FF0000"/>
                  </a:solidFill>
                </a:rPr>
                <a:t> option in sections allows threads to exit “early”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838092" y="5146431"/>
              <a:ext cx="1172308" cy="63304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488557" y="2754775"/>
            <a:ext cx="2002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Notice inconsistent thread scheduling!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is </a:t>
            </a:r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API used for multi-threaded, shared memory parallelism</a:t>
            </a:r>
          </a:p>
          <a:p>
            <a:pPr lvl="1"/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Runtime Library Routines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sz="2800" b="1" dirty="0" smtClean="0"/>
              <a:t>Resources:</a:t>
            </a:r>
            <a:r>
              <a:rPr lang="en-US" sz="2800" dirty="0" smtClean="0"/>
              <a:t>  </a:t>
            </a:r>
            <a:r>
              <a:rPr lang="en-US" sz="2800" dirty="0" smtClean="0">
                <a:hlinkClick r:id="rId3"/>
              </a:rPr>
              <a:t>http://www.openmp.org/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 smtClean="0">
                <a:hlinkClick r:id="rId4"/>
              </a:rPr>
              <a:t>http://computing.llnl.gov/tutorials/openMP/</a:t>
            </a:r>
            <a:r>
              <a:rPr lang="en-US" sz="2800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Screen shot 2011-03-15 at 9.07.3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265" y="2116667"/>
            <a:ext cx="2827640" cy="301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Specification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" y="1645920"/>
            <a:ext cx="8654143" cy="399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37540</TotalTime>
  <Words>3701</Words>
  <Application>Microsoft Office PowerPoint</Application>
  <PresentationFormat>On-screen Show (4:3)</PresentationFormat>
  <Paragraphs>871</Paragraphs>
  <Slides>54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Image</vt:lpstr>
      <vt:lpstr>PowerPoint Presentation</vt:lpstr>
      <vt:lpstr>Review of Last Lecture</vt:lpstr>
      <vt:lpstr>PowerPoint Presentation</vt:lpstr>
      <vt:lpstr>Great Idea #4: Parallelism</vt:lpstr>
      <vt:lpstr>Agenda</vt:lpstr>
      <vt:lpstr>What is OpenMP?</vt:lpstr>
      <vt:lpstr>OpenMP Specification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OMP_NUM_THREADS</vt:lpstr>
      <vt:lpstr>Parallel Hello World</vt:lpstr>
      <vt:lpstr>Agenda</vt:lpstr>
      <vt:lpstr>Administrivia</vt:lpstr>
      <vt:lpstr>Agenda</vt:lpstr>
      <vt:lpstr>OpenMP Directives (Work-Sharing)</vt:lpstr>
      <vt:lpstr>Parallel Statement Shorthand</vt:lpstr>
      <vt:lpstr>Building Block: for loop</vt:lpstr>
      <vt:lpstr>Parallel for pragma</vt:lpstr>
      <vt:lpstr>OpenMP Timing</vt:lpstr>
      <vt:lpstr>Matrix Multiply in OpenMP</vt:lpstr>
      <vt:lpstr>Notes on Matrix Multiply Example</vt:lpstr>
      <vt:lpstr>OpenMP Directives (Synchronization)</vt:lpstr>
      <vt:lpstr>OpenMP Reduction</vt:lpstr>
      <vt:lpstr>Agenda</vt:lpstr>
      <vt:lpstr>OpenMP Pitfall #1: Data Dependencies</vt:lpstr>
      <vt:lpstr>Open MP Pitfall #2: Sharing Issues</vt:lpstr>
      <vt:lpstr>OpenMP Pitfall #3: Updating Shared Variables Simultaneously</vt:lpstr>
      <vt:lpstr>OpenMP Pitfall #4: Parallel Overhead</vt:lpstr>
      <vt:lpstr>OpenMP Pitfall #4: Parallel Overhead</vt:lpstr>
      <vt:lpstr>Get To Know Your Staff</vt:lpstr>
      <vt:lpstr>Agenda</vt:lpstr>
      <vt:lpstr>Great Idea #1: Levels of Representation/Interpretation</vt:lpstr>
      <vt:lpstr>Hardware Design</vt:lpstr>
      <vt:lpstr>Design Hierarchy</vt:lpstr>
      <vt:lpstr>Switches (1/2)</vt:lpstr>
      <vt:lpstr>Switches (2/2)</vt:lpstr>
      <vt:lpstr>Transistor Networks</vt:lpstr>
      <vt:lpstr>CMOS Transistors</vt:lpstr>
      <vt:lpstr>MOS Networks</vt:lpstr>
      <vt:lpstr>Two Input Networks</vt:lpstr>
      <vt:lpstr>Transistors and CS61C</vt:lpstr>
      <vt:lpstr>Block Diagrams</vt:lpstr>
      <vt:lpstr>PowerPoint Presentation</vt:lpstr>
      <vt:lpstr>Summary</vt:lpstr>
      <vt:lpstr>PowerPoint Presentation</vt:lpstr>
      <vt:lpstr>Agenda</vt:lpstr>
      <vt:lpstr>Workshare sections Example (1/4)</vt:lpstr>
      <vt:lpstr>Workshare sections Example (2/4)</vt:lpstr>
      <vt:lpstr>Workshare sections Example (3/4)</vt:lpstr>
      <vt:lpstr>Workshare sections Example (4/4)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378</cp:revision>
  <cp:lastPrinted>2011-03-12T22:21:26Z</cp:lastPrinted>
  <dcterms:created xsi:type="dcterms:W3CDTF">2011-03-15T03:01:17Z</dcterms:created>
  <dcterms:modified xsi:type="dcterms:W3CDTF">2012-07-23T20:36:45Z</dcterms:modified>
</cp:coreProperties>
</file>