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52"/>
  </p:notesMasterIdLst>
  <p:handoutMasterIdLst>
    <p:handoutMasterId r:id="rId53"/>
  </p:handoutMasterIdLst>
  <p:sldIdLst>
    <p:sldId id="631" r:id="rId2"/>
    <p:sldId id="632" r:id="rId3"/>
    <p:sldId id="633" r:id="rId4"/>
    <p:sldId id="636" r:id="rId5"/>
    <p:sldId id="528" r:id="rId6"/>
    <p:sldId id="634" r:id="rId7"/>
    <p:sldId id="635" r:id="rId8"/>
    <p:sldId id="483" r:id="rId9"/>
    <p:sldId id="563" r:id="rId10"/>
    <p:sldId id="484" r:id="rId11"/>
    <p:sldId id="507" r:id="rId12"/>
    <p:sldId id="510" r:id="rId13"/>
    <p:sldId id="511" r:id="rId14"/>
    <p:sldId id="641" r:id="rId15"/>
    <p:sldId id="619" r:id="rId16"/>
    <p:sldId id="620" r:id="rId17"/>
    <p:sldId id="621" r:id="rId18"/>
    <p:sldId id="627" r:id="rId19"/>
    <p:sldId id="640" r:id="rId20"/>
    <p:sldId id="642" r:id="rId21"/>
    <p:sldId id="638" r:id="rId22"/>
    <p:sldId id="643" r:id="rId23"/>
    <p:sldId id="622" r:id="rId24"/>
    <p:sldId id="623" r:id="rId25"/>
    <p:sldId id="625" r:id="rId26"/>
    <p:sldId id="624" r:id="rId27"/>
    <p:sldId id="645" r:id="rId28"/>
    <p:sldId id="644" r:id="rId29"/>
    <p:sldId id="548" r:id="rId30"/>
    <p:sldId id="549" r:id="rId31"/>
    <p:sldId id="550" r:id="rId32"/>
    <p:sldId id="649" r:id="rId33"/>
    <p:sldId id="646" r:id="rId34"/>
    <p:sldId id="648" r:id="rId35"/>
    <p:sldId id="552" r:id="rId36"/>
    <p:sldId id="553" r:id="rId37"/>
    <p:sldId id="554" r:id="rId38"/>
    <p:sldId id="555" r:id="rId39"/>
    <p:sldId id="562" r:id="rId40"/>
    <p:sldId id="654" r:id="rId41"/>
    <p:sldId id="653" r:id="rId42"/>
    <p:sldId id="650" r:id="rId43"/>
    <p:sldId id="651" r:id="rId44"/>
    <p:sldId id="652" r:id="rId45"/>
    <p:sldId id="655" r:id="rId46"/>
    <p:sldId id="656" r:id="rId47"/>
    <p:sldId id="613" r:id="rId48"/>
    <p:sldId id="614" r:id="rId49"/>
    <p:sldId id="615" r:id="rId50"/>
    <p:sldId id="611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C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99" autoAdjust="0"/>
    <p:restoredTop sz="92751" autoAdjust="0"/>
  </p:normalViewPr>
  <p:slideViewPr>
    <p:cSldViewPr snapToGrid="0">
      <p:cViewPr varScale="1">
        <p:scale>
          <a:sx n="90" d="100"/>
          <a:sy n="90" d="100"/>
        </p:scale>
        <p:origin x="-8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2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7/25/2012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883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7/25/2012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74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7761" y="4347454"/>
            <a:ext cx="5904639" cy="4110434"/>
          </a:xfrm>
          <a:noFill/>
          <a:ln w="9525"/>
        </p:spPr>
        <p:txBody>
          <a:bodyPr lIns="90482" tIns="44447" rIns="90482" bIns="44447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83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7761" y="4347454"/>
            <a:ext cx="5904639" cy="4110434"/>
          </a:xfrm>
          <a:noFill/>
          <a:ln w="9525"/>
        </p:spPr>
        <p:txBody>
          <a:bodyPr lIns="90482" tIns="44447" rIns="90482" bIns="44447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0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7761" y="4347454"/>
            <a:ext cx="5904639" cy="4110434"/>
          </a:xfrm>
          <a:noFill/>
          <a:ln w="9525"/>
        </p:spPr>
        <p:txBody>
          <a:bodyPr lIns="90482" tIns="44447" rIns="90482" bIns="44447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2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74EB696-812A-3C48-8AD0-C345050F15DC}" type="datetime3">
              <a:rPr lang="en-AU"/>
              <a:pPr/>
              <a:t>25 July,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F5012-EEA3-184F-8DA2-060CC621BDE0}" type="slidenum">
              <a:rPr lang="en-AU"/>
              <a:pPr/>
              <a:t>18</a:t>
            </a:fld>
            <a:endParaRPr lang="en-AU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Scan figure 4.54 on p.</a:t>
            </a:r>
            <a:r>
              <a:rPr lang="en-US" baseline="0" dirty="0" smtClean="0"/>
              <a:t> 368.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7761" y="4347454"/>
            <a:ext cx="5904639" cy="4110434"/>
          </a:xfrm>
          <a:noFill/>
          <a:ln w="9525"/>
        </p:spPr>
        <p:txBody>
          <a:bodyPr lIns="90482" tIns="44447" rIns="90482" bIns="44447"/>
          <a:lstStyle/>
          <a:p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45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36" tIns="44968" rIns="89936" bIns="44968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36" tIns="44968" rIns="89936" bIns="44968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36" tIns="44968" rIns="89936" bIns="44968"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758677E-E141-C64A-A4D0-65BB99340159}" type="datetime3">
              <a:rPr lang="en-AU"/>
              <a:pPr/>
              <a:t>25 July,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64DF24-4FCB-9148-9F9E-F7987219468E}" type="slidenum">
              <a:rPr lang="en-AU"/>
              <a:pPr/>
              <a:t>27</a:t>
            </a:fld>
            <a:endParaRPr lang="en-AU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74EB696-812A-3C48-8AD0-C345050F15DC}" type="datetime3">
              <a:rPr lang="en-AU"/>
              <a:pPr/>
              <a:t>25 July,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F5012-EEA3-184F-8DA2-060CC621BDE0}" type="slidenum">
              <a:rPr lang="en-AU"/>
              <a:pPr/>
              <a:t>5</a:t>
            </a:fld>
            <a:endParaRPr lang="en-AU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B6C02BC-3A8D-9F48-A6C5-B2621AC755C3}" type="datetime3">
              <a:rPr lang="en-AU"/>
              <a:pPr/>
              <a:t>25 July,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1A3701-F82B-BB49-A793-6738827A0BD5}" type="slidenum">
              <a:rPr lang="en-AU"/>
              <a:pPr/>
              <a:t>29</a:t>
            </a:fld>
            <a:endParaRPr lang="en-AU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79"/>
            <a:ext cx="5909289" cy="41151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59" tIns="44435" rIns="90459" bIns="44435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7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8963"/>
            <a:ext cx="4548188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8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3" y="4345898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6" tIns="44968" rIns="89936" bIns="4496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79"/>
            <a:ext cx="5909289" cy="41151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59" tIns="44435" rIns="90459" bIns="44435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7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8963"/>
            <a:ext cx="4548188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74EB696-812A-3C48-8AD0-C345050F15DC}" type="datetime3">
              <a:rPr lang="en-AU"/>
              <a:pPr/>
              <a:t>25 July,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EF5012-EEA3-184F-8DA2-060CC621BDE0}" type="slidenum">
              <a:rPr lang="en-AU"/>
              <a:pPr/>
              <a:t>33</a:t>
            </a:fld>
            <a:endParaRPr lang="en-AU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Scan figure 4.54 on p.</a:t>
            </a:r>
            <a:r>
              <a:rPr lang="en-US" baseline="0" dirty="0" smtClean="0"/>
              <a:t> 368.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70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4" y="4345900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6" tIns="44968" rIns="89936" bIns="4496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91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9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4" y="4345900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6" tIns="44968" rIns="89936" bIns="4496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1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79"/>
            <a:ext cx="5909289" cy="41151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59" tIns="44435" rIns="90459" bIns="44435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1187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8963"/>
            <a:ext cx="4548188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76"/>
            <a:ext cx="5909289" cy="411511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333" tIns="45356" rIns="92333" bIns="4535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408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8963"/>
            <a:ext cx="4548188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74DC240-8DEE-9E41-80F7-2CE39D35E444}" type="datetime3">
              <a:rPr lang="en-AU"/>
              <a:pPr/>
              <a:t>25 July,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8DDBB-7010-4F47-81FC-3AADF4BD295E}" type="slidenum">
              <a:rPr lang="en-AU"/>
              <a:pPr/>
              <a:t>42</a:t>
            </a:fld>
            <a:endParaRPr lang="en-AU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E59647E-20E4-804F-8972-625A2311A29A}" type="datetime3">
              <a:rPr lang="en-AU"/>
              <a:pPr/>
              <a:t>25 July,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FB4309-54A3-E645-959B-29F2003881CE}" type="slidenum">
              <a:rPr lang="en-AU"/>
              <a:pPr/>
              <a:t>43</a:t>
            </a:fld>
            <a:endParaRPr lang="en-AU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E8374F0-2D50-DB4D-8C85-837FE6B2550D}" type="datetime3">
              <a:rPr lang="en-AU"/>
              <a:pPr/>
              <a:t>25 July,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637C4-D5A1-1E47-994D-75AF01C968F4}" type="slidenum">
              <a:rPr lang="en-AU"/>
              <a:pPr/>
              <a:t>44</a:t>
            </a:fld>
            <a:endParaRPr lang="en-AU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81"/>
            <a:ext cx="5909289" cy="41151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59" tIns="44435" rIns="90459" bIns="44435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7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8963"/>
            <a:ext cx="4548188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81"/>
            <a:ext cx="5909289" cy="41151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59" tIns="44435" rIns="90459" bIns="44435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7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8963"/>
            <a:ext cx="4548188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27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81"/>
            <a:ext cx="5909289" cy="411511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0459" tIns="44435" rIns="90459" bIns="44435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2755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8963"/>
            <a:ext cx="4548188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F98D040-FFB6-4648-A19B-482B5FA4F16B}" type="datetime3">
              <a:rPr lang="en-AU"/>
              <a:pPr/>
              <a:t>25 July,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10A29-AEEE-FC40-BB80-748ECE9067B2}" type="slidenum">
              <a:rPr lang="en-AU"/>
              <a:pPr/>
              <a:t>8</a:t>
            </a:fld>
            <a:endParaRPr lang="en-AU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552A136-043A-E741-8B9A-299B7107E565}" type="datetime3">
              <a:rPr lang="en-AU"/>
              <a:pPr/>
              <a:t>25 July,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D0913-1523-8D4B-8560-7E799E01DF39}" type="slidenum">
              <a:rPr lang="en-AU"/>
              <a:pPr/>
              <a:t>10</a:t>
            </a:fld>
            <a:endParaRPr lang="en-AU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2" y="4342776"/>
            <a:ext cx="5909289" cy="4115112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lIns="92333" tIns="45356" rIns="92333" bIns="4535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4323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2050" y="588963"/>
            <a:ext cx="4548188" cy="341312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84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8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5" y="4345902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900" rIns="91800" bIns="4590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4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3638" y="585788"/>
            <a:ext cx="45529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5" y="4345902"/>
            <a:ext cx="5907739" cy="41119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800" tIns="45900" rIns="91800" bIns="45900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05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4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895725"/>
            <a:ext cx="91440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chemeClr val="tx1"/>
                </a:solidFill>
              </a:rPr>
              <a:t>Instructor:</a:t>
            </a:r>
            <a:r>
              <a:rPr lang="en-US" dirty="0" smtClean="0">
                <a:solidFill>
                  <a:schemeClr val="tx1"/>
                </a:solidFill>
              </a:rPr>
              <a:t>  Justin Hsia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558800"/>
            <a:ext cx="9144000" cy="44921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/>
                </a:solidFill>
              </a:rPr>
              <a:t>CS 61C: Great Ideas in 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Computer Architecture</a:t>
            </a:r>
            <a:r>
              <a:rPr lang="en-US" sz="3556" dirty="0" smtClean="0"/>
              <a:t/>
            </a:r>
            <a:br>
              <a:rPr lang="en-US" sz="3556" dirty="0" smtClean="0"/>
            </a:br>
            <a:endParaRPr lang="en-US" sz="3556" dirty="0" smtClean="0"/>
          </a:p>
          <a:p>
            <a:endParaRPr lang="en-US" sz="3556" dirty="0" smtClean="0"/>
          </a:p>
          <a:p>
            <a:pPr>
              <a:spcBef>
                <a:spcPts val="0"/>
              </a:spcBef>
            </a:pPr>
            <a:r>
              <a:rPr lang="en-US" i="1" dirty="0" smtClean="0"/>
              <a:t>Pipelining Hazards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0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1. Structural </a:t>
            </a:r>
            <a:r>
              <a:rPr lang="en-US" dirty="0">
                <a:solidFill>
                  <a:schemeClr val="accent1"/>
                </a:solidFill>
              </a:rPr>
              <a:t>Hazards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379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/>
              <a:t>Conflict for use of a resource</a:t>
            </a:r>
          </a:p>
          <a:p>
            <a:r>
              <a:rPr lang="en-US" dirty="0" smtClean="0"/>
              <a:t>MIPS </a:t>
            </a:r>
            <a:r>
              <a:rPr lang="en-US" dirty="0"/>
              <a:t>pipeline with a single </a:t>
            </a:r>
            <a:r>
              <a:rPr lang="en-US" dirty="0" smtClean="0"/>
              <a:t>memory?</a:t>
            </a:r>
            <a:endParaRPr lang="en-US" dirty="0"/>
          </a:p>
          <a:p>
            <a:pPr lvl="1"/>
            <a:r>
              <a:rPr lang="en-US" dirty="0"/>
              <a:t>Load</a:t>
            </a:r>
            <a:r>
              <a:rPr lang="en-US" dirty="0" smtClean="0"/>
              <a:t>/Store </a:t>
            </a:r>
            <a:r>
              <a:rPr lang="en-US" dirty="0"/>
              <a:t>requires</a:t>
            </a:r>
            <a:r>
              <a:rPr lang="en-US" dirty="0" smtClean="0"/>
              <a:t> memory access for data</a:t>
            </a:r>
          </a:p>
          <a:p>
            <a:pPr lvl="1"/>
            <a:r>
              <a:rPr lang="en-US" dirty="0"/>
              <a:t>Instruction fetch would have to </a:t>
            </a:r>
            <a:r>
              <a:rPr lang="en-US" i="1" dirty="0">
                <a:solidFill>
                  <a:srgbClr val="FF0000"/>
                </a:solidFill>
              </a:rPr>
              <a:t>stall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that cycle</a:t>
            </a:r>
            <a:endParaRPr lang="en-US" dirty="0" smtClean="0"/>
          </a:p>
          <a:p>
            <a:pPr lvl="2"/>
            <a:r>
              <a:rPr lang="en-US" dirty="0" smtClean="0"/>
              <a:t>Causes </a:t>
            </a:r>
            <a:r>
              <a:rPr lang="en-US" dirty="0"/>
              <a:t>a pipeline “</a:t>
            </a:r>
            <a:r>
              <a:rPr lang="en-US" i="1" dirty="0">
                <a:solidFill>
                  <a:srgbClr val="FF0000"/>
                </a:solidFill>
              </a:rPr>
              <a:t>bubble</a:t>
            </a:r>
            <a:r>
              <a:rPr lang="en-US" dirty="0"/>
              <a:t>”</a:t>
            </a:r>
          </a:p>
          <a:p>
            <a:r>
              <a:rPr lang="en-US" dirty="0"/>
              <a:t>Hence, pipelined </a:t>
            </a:r>
            <a:r>
              <a:rPr lang="en-US" dirty="0" err="1"/>
              <a:t>datapaths</a:t>
            </a:r>
            <a:r>
              <a:rPr lang="en-US" dirty="0"/>
              <a:t> require separate instruction/data memories</a:t>
            </a:r>
            <a:endParaRPr lang="en-US" dirty="0" smtClean="0"/>
          </a:p>
          <a:p>
            <a:pPr lvl="1"/>
            <a:r>
              <a:rPr lang="en-US" dirty="0" smtClean="0"/>
              <a:t>Separate L1 I$ and L1 D$ take care of this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74369" y="2380135"/>
            <a:ext cx="1019175" cy="3089275"/>
            <a:chOff x="2470" y="1034"/>
            <a:chExt cx="642" cy="1946"/>
          </a:xfrm>
        </p:grpSpPr>
        <p:sp>
          <p:nvSpPr>
            <p:cNvPr id="2743301" name="Oval 5"/>
            <p:cNvSpPr>
              <a:spLocks noChangeArrowheads="1"/>
            </p:cNvSpPr>
            <p:nvPr/>
          </p:nvSpPr>
          <p:spPr bwMode="auto">
            <a:xfrm>
              <a:off x="2470" y="2481"/>
              <a:ext cx="623" cy="499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02" name="Oval 6"/>
            <p:cNvSpPr>
              <a:spLocks noChangeArrowheads="1"/>
            </p:cNvSpPr>
            <p:nvPr/>
          </p:nvSpPr>
          <p:spPr bwMode="auto">
            <a:xfrm>
              <a:off x="2489" y="1034"/>
              <a:ext cx="623" cy="56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94557" y="1613373"/>
            <a:ext cx="7799388" cy="4700588"/>
            <a:chOff x="215" y="551"/>
            <a:chExt cx="4913" cy="2961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43305" name="Freeform 9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06" name="Freeform 10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43308" name="Freeform 12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09" name="Freeform 13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310" name="Rectangle 14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43311" name="Line 15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12" name="Line 16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13" name="Rectangle 17"/>
            <p:cNvSpPr>
              <a:spLocks noChangeArrowheads="1"/>
            </p:cNvSpPr>
            <p:nvPr/>
          </p:nvSpPr>
          <p:spPr bwMode="auto">
            <a:xfrm>
              <a:off x="579" y="1302"/>
              <a:ext cx="64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Load</a:t>
              </a:r>
            </a:p>
          </p:txBody>
        </p:sp>
        <p:sp>
          <p:nvSpPr>
            <p:cNvPr id="2743314" name="Rectangle 18"/>
            <p:cNvSpPr>
              <a:spLocks noChangeArrowheads="1"/>
            </p:cNvSpPr>
            <p:nvPr/>
          </p:nvSpPr>
          <p:spPr bwMode="auto">
            <a:xfrm>
              <a:off x="563" y="1718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1</a:t>
              </a:r>
            </a:p>
          </p:txBody>
        </p:sp>
        <p:sp>
          <p:nvSpPr>
            <p:cNvPr id="2743315" name="Rectangle 19"/>
            <p:cNvSpPr>
              <a:spLocks noChangeArrowheads="1"/>
            </p:cNvSpPr>
            <p:nvPr/>
          </p:nvSpPr>
          <p:spPr bwMode="auto">
            <a:xfrm>
              <a:off x="555" y="218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2</a:t>
              </a:r>
            </a:p>
          </p:txBody>
        </p:sp>
        <p:sp>
          <p:nvSpPr>
            <p:cNvPr id="2743316" name="Rectangle 20"/>
            <p:cNvSpPr>
              <a:spLocks noChangeArrowheads="1"/>
            </p:cNvSpPr>
            <p:nvPr/>
          </p:nvSpPr>
          <p:spPr bwMode="auto">
            <a:xfrm>
              <a:off x="598" y="261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3</a:t>
              </a:r>
            </a:p>
          </p:txBody>
        </p:sp>
        <p:sp>
          <p:nvSpPr>
            <p:cNvPr id="2743317" name="Rectangle 21"/>
            <p:cNvSpPr>
              <a:spLocks noChangeArrowheads="1"/>
            </p:cNvSpPr>
            <p:nvPr/>
          </p:nvSpPr>
          <p:spPr bwMode="auto">
            <a:xfrm>
              <a:off x="587" y="3067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4</a:t>
              </a:r>
            </a:p>
          </p:txBody>
        </p:sp>
        <p:sp>
          <p:nvSpPr>
            <p:cNvPr id="2743318" name="Line 22"/>
            <p:cNvSpPr>
              <a:spLocks noChangeShapeType="1"/>
            </p:cNvSpPr>
            <p:nvPr/>
          </p:nvSpPr>
          <p:spPr bwMode="auto">
            <a:xfrm>
              <a:off x="1728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19" name="Line 23"/>
            <p:cNvSpPr>
              <a:spLocks noChangeShapeType="1"/>
            </p:cNvSpPr>
            <p:nvPr/>
          </p:nvSpPr>
          <p:spPr bwMode="auto">
            <a:xfrm>
              <a:off x="2160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20" name="Line 24"/>
            <p:cNvSpPr>
              <a:spLocks noChangeShapeType="1"/>
            </p:cNvSpPr>
            <p:nvPr/>
          </p:nvSpPr>
          <p:spPr bwMode="auto">
            <a:xfrm>
              <a:off x="2592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21" name="Line 25"/>
            <p:cNvSpPr>
              <a:spLocks noChangeShapeType="1"/>
            </p:cNvSpPr>
            <p:nvPr/>
          </p:nvSpPr>
          <p:spPr bwMode="auto">
            <a:xfrm>
              <a:off x="3024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22" name="Line 26"/>
            <p:cNvSpPr>
              <a:spLocks noChangeShapeType="1"/>
            </p:cNvSpPr>
            <p:nvPr/>
          </p:nvSpPr>
          <p:spPr bwMode="auto">
            <a:xfrm>
              <a:off x="3456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23" name="Line 27"/>
            <p:cNvSpPr>
              <a:spLocks noChangeShapeType="1"/>
            </p:cNvSpPr>
            <p:nvPr/>
          </p:nvSpPr>
          <p:spPr bwMode="auto">
            <a:xfrm>
              <a:off x="3888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24" name="Line 28"/>
            <p:cNvSpPr>
              <a:spLocks noChangeShapeType="1"/>
            </p:cNvSpPr>
            <p:nvPr/>
          </p:nvSpPr>
          <p:spPr bwMode="auto">
            <a:xfrm>
              <a:off x="4320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25" name="Line 29"/>
            <p:cNvSpPr>
              <a:spLocks noChangeShapeType="1"/>
            </p:cNvSpPr>
            <p:nvPr/>
          </p:nvSpPr>
          <p:spPr bwMode="auto">
            <a:xfrm>
              <a:off x="4752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43327" name="Freeform 31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28" name="Rectangle 32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43330" name="Rectangle 34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8" name="Group 35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43332" name="Freeform 36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33" name="Freeform 37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43334" name="Rectangle 38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43336" name="Freeform 40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37" name="Freeform 41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338" name="Line 42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39" name="Freeform 43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40" name="Line 44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41" name="Rectangle 45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43342" name="Rectangle 46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10" name="Group 47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43344" name="Freeform 48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45" name="Freeform 49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346" name="Line 50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47" name="Line 51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48" name="Freeform 52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49" name="Line 53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350" name="Freeform 54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55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43353" name="Freeform 57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54" name="Rectangle 58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3" name="Group 59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43356" name="Rectangle 60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4" name="Group 61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43358" name="Freeform 62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3359" name="Freeform 63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43360" name="Rectangle 64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5" name="Group 65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43362" name="Freeform 66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63" name="Freeform 67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364" name="Line 68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65" name="Freeform 69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66" name="Line 70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67" name="Rectangle 71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6" name="Group 72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43369" name="Freeform 73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70" name="Freeform 74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371" name="Rectangle 75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7" name="Group 76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43373" name="Freeform 77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74" name="Freeform 78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375" name="Line 79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76" name="Line 80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77" name="Freeform 81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78" name="Line 82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79" name="Freeform 83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84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43382" name="Freeform 86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83" name="Rectangle 87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20" name="Group 88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43385" name="Rectangle 89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1" name="Group 90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43387" name="Freeform 91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3388" name="Freeform 92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43389" name="Rectangle 93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2" name="Group 94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43391" name="Freeform 95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92" name="Freeform 96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393" name="Line 97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94" name="Freeform 98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95" name="Line 99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396" name="Rectangle 100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3" name="Group 101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43398" name="Freeform 102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399" name="Freeform 103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400" name="Rectangle 104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4" name="Group 105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43402" name="Freeform 106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403" name="Freeform 107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404" name="Line 108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05" name="Line 109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06" name="Freeform 110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07" name="Line 111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08" name="Freeform 112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113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43410" name="Freeform 114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11" name="Rectangle 115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43412" name="Rectangle 116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6" name="Group 117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43414" name="Freeform 118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15" name="Freeform 119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416" name="Line 120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17" name="Freeform 121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18" name="Line 122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19" name="Rectangle 123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7" name="Group 124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43421" name="Freeform 125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22" name="Freeform 126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423" name="Rectangle 127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8" name="Group 128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43425" name="Freeform 129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26" name="Freeform 130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427" name="Line 131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28" name="Line 132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29" name="Freeform 133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30" name="Line 134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3431" name="Freeform 135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" name="Group 136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43434" name="Freeform 138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435" name="Rectangle 139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1" name="Group 140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43437" name="Rectangle 141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743329" name="Group 142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43439" name="Freeform 143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43440" name="Freeform 144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43441" name="Rectangle 145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43331" name="Group 146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43443" name="Freeform 147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444" name="Freeform 148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445" name="Line 149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46" name="Freeform 150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47" name="Line 151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48" name="Rectangle 152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43335" name="Group 153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43450" name="Freeform 154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451" name="Freeform 155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452" name="Rectangle 156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43343" name="Group 157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43454" name="Freeform 158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3455" name="Freeform 159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3456" name="Line 160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57" name="Line 161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58" name="Freeform 162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59" name="Line 163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43460" name="Freeform 164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43461" name="Rectangle 165"/>
            <p:cNvSpPr>
              <a:spLocks noChangeArrowheads="1"/>
            </p:cNvSpPr>
            <p:nvPr/>
          </p:nvSpPr>
          <p:spPr bwMode="auto">
            <a:xfrm>
              <a:off x="215" y="876"/>
              <a:ext cx="291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43462" name="Rectangle 166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167" name="Title 16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accent1"/>
                </a:solidFill>
              </a:rPr>
              <a:t>Structural Hazard #1: Single Memory</a:t>
            </a:r>
            <a:endParaRPr lang="en-US" sz="4000" dirty="0">
              <a:solidFill>
                <a:schemeClr val="accent1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364957" y="2380135"/>
            <a:ext cx="3679891" cy="2473326"/>
            <a:chOff x="5364957" y="2380135"/>
            <a:chExt cx="3679891" cy="2473326"/>
          </a:xfrm>
        </p:grpSpPr>
        <p:sp>
          <p:nvSpPr>
            <p:cNvPr id="35" name="TextBox 34"/>
            <p:cNvSpPr txBox="1"/>
            <p:nvPr/>
          </p:nvSpPr>
          <p:spPr>
            <a:xfrm>
              <a:off x="7181059" y="2380135"/>
              <a:ext cx="1863789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Trying to read same memory twice in same clock cycle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5511008" y="2873055"/>
              <a:ext cx="15748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5364957" y="3661249"/>
              <a:ext cx="1722438" cy="119221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Structural </a:t>
            </a:r>
            <a:r>
              <a:rPr lang="en-US" dirty="0">
                <a:solidFill>
                  <a:schemeClr val="accent1"/>
                </a:solidFill>
              </a:rPr>
              <a:t>Hazard #2: Registers (1/2)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167825" y="2450780"/>
            <a:ext cx="1090612" cy="2986087"/>
            <a:chOff x="2897" y="1099"/>
            <a:chExt cx="687" cy="1881"/>
          </a:xfrm>
        </p:grpSpPr>
        <p:sp>
          <p:nvSpPr>
            <p:cNvPr id="2747397" name="Oval 5"/>
            <p:cNvSpPr>
              <a:spLocks noChangeArrowheads="1"/>
            </p:cNvSpPr>
            <p:nvPr/>
          </p:nvSpPr>
          <p:spPr bwMode="auto">
            <a:xfrm>
              <a:off x="2897" y="2481"/>
              <a:ext cx="623" cy="499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7398" name="Oval 6"/>
            <p:cNvSpPr>
              <a:spLocks noChangeArrowheads="1"/>
            </p:cNvSpPr>
            <p:nvPr/>
          </p:nvSpPr>
          <p:spPr bwMode="auto">
            <a:xfrm>
              <a:off x="2961" y="1099"/>
              <a:ext cx="623" cy="566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3" name="Group 7"/>
          <p:cNvGrpSpPr>
            <a:grpSpLocks/>
          </p:cNvGrpSpPr>
          <p:nvPr/>
        </p:nvGrpSpPr>
        <p:grpSpPr bwMode="auto">
          <a:xfrm>
            <a:off x="894557" y="1613373"/>
            <a:ext cx="7799388" cy="4700588"/>
            <a:chOff x="215" y="551"/>
            <a:chExt cx="4913" cy="2961"/>
          </a:xfrm>
        </p:grpSpPr>
        <p:grpSp>
          <p:nvGrpSpPr>
            <p:cNvPr id="174" name="Group 8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331" name="Freeform 9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2" name="Freeform 10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5" name="Group 11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329" name="Freeform 12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" name="Freeform 13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6" name="Rectangle 14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177" name="Line 15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16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Rectangle 17"/>
            <p:cNvSpPr>
              <a:spLocks noChangeArrowheads="1"/>
            </p:cNvSpPr>
            <p:nvPr/>
          </p:nvSpPr>
          <p:spPr bwMode="auto">
            <a:xfrm>
              <a:off x="579" y="1302"/>
              <a:ext cx="64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Load</a:t>
              </a:r>
            </a:p>
          </p:txBody>
        </p:sp>
        <p:sp>
          <p:nvSpPr>
            <p:cNvPr id="180" name="Rectangle 18"/>
            <p:cNvSpPr>
              <a:spLocks noChangeArrowheads="1"/>
            </p:cNvSpPr>
            <p:nvPr/>
          </p:nvSpPr>
          <p:spPr bwMode="auto">
            <a:xfrm>
              <a:off x="563" y="1718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1</a:t>
              </a:r>
            </a:p>
          </p:txBody>
        </p:sp>
        <p:sp>
          <p:nvSpPr>
            <p:cNvPr id="181" name="Rectangle 19"/>
            <p:cNvSpPr>
              <a:spLocks noChangeArrowheads="1"/>
            </p:cNvSpPr>
            <p:nvPr/>
          </p:nvSpPr>
          <p:spPr bwMode="auto">
            <a:xfrm>
              <a:off x="555" y="218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2</a:t>
              </a:r>
            </a:p>
          </p:txBody>
        </p:sp>
        <p:sp>
          <p:nvSpPr>
            <p:cNvPr id="182" name="Rectangle 20"/>
            <p:cNvSpPr>
              <a:spLocks noChangeArrowheads="1"/>
            </p:cNvSpPr>
            <p:nvPr/>
          </p:nvSpPr>
          <p:spPr bwMode="auto">
            <a:xfrm>
              <a:off x="598" y="261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3</a:t>
              </a:r>
            </a:p>
          </p:txBody>
        </p:sp>
        <p:sp>
          <p:nvSpPr>
            <p:cNvPr id="183" name="Rectangle 21"/>
            <p:cNvSpPr>
              <a:spLocks noChangeArrowheads="1"/>
            </p:cNvSpPr>
            <p:nvPr/>
          </p:nvSpPr>
          <p:spPr bwMode="auto">
            <a:xfrm>
              <a:off x="587" y="3067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4</a:t>
              </a:r>
            </a:p>
          </p:txBody>
        </p:sp>
        <p:sp>
          <p:nvSpPr>
            <p:cNvPr id="184" name="Line 22"/>
            <p:cNvSpPr>
              <a:spLocks noChangeShapeType="1"/>
            </p:cNvSpPr>
            <p:nvPr/>
          </p:nvSpPr>
          <p:spPr bwMode="auto">
            <a:xfrm>
              <a:off x="1728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23"/>
            <p:cNvSpPr>
              <a:spLocks noChangeShapeType="1"/>
            </p:cNvSpPr>
            <p:nvPr/>
          </p:nvSpPr>
          <p:spPr bwMode="auto">
            <a:xfrm>
              <a:off x="2160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24"/>
            <p:cNvSpPr>
              <a:spLocks noChangeShapeType="1"/>
            </p:cNvSpPr>
            <p:nvPr/>
          </p:nvSpPr>
          <p:spPr bwMode="auto">
            <a:xfrm>
              <a:off x="2592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Line 25"/>
            <p:cNvSpPr>
              <a:spLocks noChangeShapeType="1"/>
            </p:cNvSpPr>
            <p:nvPr/>
          </p:nvSpPr>
          <p:spPr bwMode="auto">
            <a:xfrm>
              <a:off x="3024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Line 26"/>
            <p:cNvSpPr>
              <a:spLocks noChangeShapeType="1"/>
            </p:cNvSpPr>
            <p:nvPr/>
          </p:nvSpPr>
          <p:spPr bwMode="auto">
            <a:xfrm>
              <a:off x="3456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27"/>
            <p:cNvSpPr>
              <a:spLocks noChangeShapeType="1"/>
            </p:cNvSpPr>
            <p:nvPr/>
          </p:nvSpPr>
          <p:spPr bwMode="auto">
            <a:xfrm>
              <a:off x="3888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28"/>
            <p:cNvSpPr>
              <a:spLocks noChangeShapeType="1"/>
            </p:cNvSpPr>
            <p:nvPr/>
          </p:nvSpPr>
          <p:spPr bwMode="auto">
            <a:xfrm>
              <a:off x="4320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29"/>
            <p:cNvSpPr>
              <a:spLocks noChangeShapeType="1"/>
            </p:cNvSpPr>
            <p:nvPr/>
          </p:nvSpPr>
          <p:spPr bwMode="auto">
            <a:xfrm>
              <a:off x="4752" y="920"/>
              <a:ext cx="0" cy="25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2" name="Group 30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327" name="Freeform 31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" name="Rectangle 32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193" name="Group 33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323" name="Rectangle 34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324" name="Group 35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325" name="Freeform 36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6" name="Freeform 37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94" name="Rectangle 38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195" name="Group 39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321" name="Freeform 40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2" name="Freeform 41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6" name="Line 42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3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Line 44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Rectangle 45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00" name="Rectangle 46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01" name="Group 47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319" name="Freeform 48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0" name="Freeform 49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02" name="Line 50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Line 51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52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Line 53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54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7" name="Group 55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291" name="Group 56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317" name="Freeform 57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8" name="Rectangle 58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292" name="Group 59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313" name="Rectangle 60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4" name="Group 61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315" name="Freeform 62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6" name="Freeform 63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93" name="Rectangle 64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94" name="Group 65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311" name="Freeform 66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2" name="Freeform 67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95" name="Line 68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Freeform 69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70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Rectangle 71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99" name="Group 72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309" name="Freeform 73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0" name="Freeform 74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00" name="Rectangle 75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301" name="Group 76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307" name="Freeform 77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8" name="Freeform 78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02" name="Line 79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80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Freeform 81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82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Freeform 83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8" name="Group 84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263" name="Group 85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89" name="Freeform 86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Rectangle 87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264" name="Group 88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85" name="Rectangle 89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86" name="Group 90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87" name="Freeform 91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8" name="Freeform 92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65" name="Rectangle 93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66" name="Group 94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83" name="Freeform 95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96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7" name="Line 97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8" name="Freeform 98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9" name="Line 99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0" name="Rectangle 100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1" name="Group 101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81" name="Freeform 102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103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2" name="Rectangle 104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3" name="Group 105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9" name="Freeform 106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107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4" name="Line 108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5" name="Line 109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Freeform 110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Line 111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Freeform 112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9" name="Group 113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61" name="Freeform 114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2" name="Rectangle 115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10" name="Rectangle 116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11" name="Group 117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59" name="Freeform 118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0" name="Freeform 119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2" name="Line 120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21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Line 122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Rectangle 123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16" name="Group 124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57" name="Freeform 125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8" name="Freeform 126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7" name="Rectangle 127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18" name="Group 128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55" name="Freeform 129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6" name="Freeform 130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9" name="Line 131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Line 132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33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Line 134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35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4" name="Group 136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27" name="Group 137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53" name="Freeform 138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4" name="Rectangle 139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228" name="Group 140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49" name="Rectangle 141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50" name="Group 142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51" name="Freeform 143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2" name="Freeform 144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29" name="Rectangle 145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0" name="Group 146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47" name="Freeform 147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148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1" name="Line 149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2" name="Freeform 150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3" name="Line 151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4" name="Rectangle 152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35" name="Group 153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45" name="Freeform 154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6" name="Freeform 155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6" name="Rectangle 156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7" name="Group 157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43" name="Freeform 158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159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38" name="Line 160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9" name="Line 161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0" name="Freeform 162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1" name="Line 163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2" name="Freeform 164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5" name="Rectangle 165"/>
            <p:cNvSpPr>
              <a:spLocks noChangeArrowheads="1"/>
            </p:cNvSpPr>
            <p:nvPr/>
          </p:nvSpPr>
          <p:spPr bwMode="auto">
            <a:xfrm>
              <a:off x="215" y="876"/>
              <a:ext cx="291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26" name="Rectangle 166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12000" y="2926080"/>
            <a:ext cx="3020691" cy="1834634"/>
            <a:chOff x="6012000" y="2926080"/>
            <a:chExt cx="3020691" cy="1834634"/>
          </a:xfrm>
        </p:grpSpPr>
        <p:sp>
          <p:nvSpPr>
            <p:cNvPr id="3" name="TextBox 2"/>
            <p:cNvSpPr txBox="1"/>
            <p:nvPr/>
          </p:nvSpPr>
          <p:spPr>
            <a:xfrm>
              <a:off x="6858000" y="2926080"/>
              <a:ext cx="2174691" cy="11079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Can we read and write to registers simultaneously?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6188870" y="3056411"/>
              <a:ext cx="595314" cy="1222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endCxn id="2747397" idx="7"/>
            </p:cNvCxnSpPr>
            <p:nvPr/>
          </p:nvCxnSpPr>
          <p:spPr>
            <a:xfrm flipH="1">
              <a:off x="6012000" y="3981924"/>
              <a:ext cx="784882" cy="7787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Structural </a:t>
            </a:r>
            <a:r>
              <a:rPr lang="en-US" dirty="0">
                <a:solidFill>
                  <a:schemeClr val="accent1"/>
                </a:solidFill>
              </a:rPr>
              <a:t>Hazard #2: Registers (2/2)</a:t>
            </a:r>
          </a:p>
        </p:txBody>
      </p:sp>
      <p:sp>
        <p:nvSpPr>
          <p:cNvPr id="2749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/>
              <a:t>Two different solutions have been used: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Split </a:t>
            </a:r>
            <a:r>
              <a:rPr lang="en-US" dirty="0" err="1" smtClean="0"/>
              <a:t>RegFile</a:t>
            </a:r>
            <a:r>
              <a:rPr lang="en-US" dirty="0" smtClean="0"/>
              <a:t> access in two:  Write during 1</a:t>
            </a:r>
            <a:r>
              <a:rPr lang="en-US" baseline="30000" dirty="0" smtClean="0"/>
              <a:t>st</a:t>
            </a:r>
            <a:r>
              <a:rPr lang="en-US" dirty="0" smtClean="0"/>
              <a:t> half and Read during 2</a:t>
            </a:r>
            <a:r>
              <a:rPr lang="en-US" baseline="30000" dirty="0" smtClean="0"/>
              <a:t>nd</a:t>
            </a:r>
            <a:r>
              <a:rPr lang="en-US" dirty="0" smtClean="0"/>
              <a:t> half of each clock cycle</a:t>
            </a:r>
          </a:p>
          <a:p>
            <a:pPr marL="1371600" lvl="2" indent="-514350"/>
            <a:r>
              <a:rPr lang="en-US" dirty="0" smtClean="0"/>
              <a:t>Possible because </a:t>
            </a:r>
            <a:r>
              <a:rPr lang="en-US" dirty="0" err="1" smtClean="0"/>
              <a:t>RegFile</a:t>
            </a:r>
            <a:r>
              <a:rPr lang="en-US" dirty="0" smtClean="0"/>
              <a:t> </a:t>
            </a:r>
            <a:r>
              <a:rPr lang="en-US" dirty="0"/>
              <a:t>access is </a:t>
            </a:r>
            <a:r>
              <a:rPr lang="en-US" i="1" dirty="0"/>
              <a:t>VERY</a:t>
            </a:r>
            <a:r>
              <a:rPr lang="en-US" dirty="0"/>
              <a:t> </a:t>
            </a:r>
            <a:r>
              <a:rPr lang="en-US" dirty="0" smtClean="0"/>
              <a:t>fast </a:t>
            </a:r>
            <a:br>
              <a:rPr lang="en-US" dirty="0" smtClean="0"/>
            </a:br>
            <a:r>
              <a:rPr lang="en-US" dirty="0" smtClean="0"/>
              <a:t>(takes </a:t>
            </a:r>
            <a:r>
              <a:rPr lang="en-US" dirty="0"/>
              <a:t>less than half the time of ALU </a:t>
            </a:r>
            <a:r>
              <a:rPr lang="en-US" dirty="0" smtClean="0"/>
              <a:t>stage)</a:t>
            </a:r>
            <a:endParaRPr lang="en-US" dirty="0"/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Build </a:t>
            </a:r>
            <a:r>
              <a:rPr lang="en-US" dirty="0" err="1"/>
              <a:t>RegFile</a:t>
            </a:r>
            <a:r>
              <a:rPr lang="en-US" dirty="0"/>
              <a:t> with independent read and write ports</a:t>
            </a:r>
          </a:p>
          <a:p>
            <a:pPr>
              <a:spcBef>
                <a:spcPts val="24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Conclusion: </a:t>
            </a:r>
            <a:r>
              <a:rPr lang="en-US" dirty="0" smtClean="0">
                <a:solidFill>
                  <a:srgbClr val="FF0000"/>
                </a:solidFill>
              </a:rPr>
              <a:t>Read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Write to registers </a:t>
            </a:r>
            <a:r>
              <a:rPr lang="en-US" dirty="0">
                <a:solidFill>
                  <a:srgbClr val="FF0000"/>
                </a:solidFill>
              </a:rPr>
              <a:t>during same clock </a:t>
            </a:r>
            <a:r>
              <a:rPr lang="en-US" dirty="0" smtClean="0">
                <a:solidFill>
                  <a:srgbClr val="FF0000"/>
                </a:solidFill>
              </a:rPr>
              <a:t>cycle is okay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Structural Hazards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Data Hazards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Forwarding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/>
              <a:t>Administrivia</a:t>
            </a:r>
            <a:endParaRPr lang="en-US" sz="3200" dirty="0" smtClean="0"/>
          </a:p>
          <a:p>
            <a:r>
              <a:rPr lang="en-US" sz="3200" dirty="0" smtClean="0"/>
              <a:t>Data Hazards (Continued)</a:t>
            </a:r>
          </a:p>
          <a:p>
            <a:pPr lvl="1"/>
            <a:r>
              <a:rPr lang="en-US" sz="2800" dirty="0" smtClean="0"/>
              <a:t>Load Delay Slot</a:t>
            </a:r>
          </a:p>
          <a:p>
            <a:r>
              <a:rPr lang="en-US" sz="3200" dirty="0"/>
              <a:t>Control Hazards</a:t>
            </a:r>
          </a:p>
          <a:p>
            <a:pPr lvl="1"/>
            <a:r>
              <a:rPr lang="en-US" sz="2800" dirty="0"/>
              <a:t>Branch and Jump Delay Slots</a:t>
            </a:r>
          </a:p>
          <a:p>
            <a:pPr lvl="1"/>
            <a:r>
              <a:rPr lang="en-US" sz="2800" dirty="0"/>
              <a:t>Branch Prediction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2. Data Hazards (1/2)</a:t>
            </a:r>
          </a:p>
        </p:txBody>
      </p:sp>
      <p:sp>
        <p:nvSpPr>
          <p:cNvPr id="57347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Consider the following sequence of instructions: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28923" y="2834786"/>
            <a:ext cx="4625976" cy="2776538"/>
            <a:chOff x="709" y="1614"/>
            <a:chExt cx="2914" cy="1749"/>
          </a:xfrm>
        </p:grpSpPr>
        <p:sp>
          <p:nvSpPr>
            <p:cNvPr id="57349" name="Rectangle 4"/>
            <p:cNvSpPr>
              <a:spLocks noChangeArrowheads="1"/>
            </p:cNvSpPr>
            <p:nvPr/>
          </p:nvSpPr>
          <p:spPr bwMode="auto">
            <a:xfrm>
              <a:off x="709" y="1614"/>
              <a:ext cx="2759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add </a:t>
              </a:r>
              <a:r>
                <a:rPr lang="en-US" sz="3200" dirty="0">
                  <a:solidFill>
                    <a:srgbClr val="FF0000"/>
                  </a:solidFill>
                  <a:latin typeface="Courier New" pitchFamily="49" charset="0"/>
                </a:rPr>
                <a:t>$t0</a:t>
              </a:r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, $t1, $t2</a:t>
              </a:r>
            </a:p>
          </p:txBody>
        </p:sp>
        <p:sp>
          <p:nvSpPr>
            <p:cNvPr id="57350" name="Rectangle 5"/>
            <p:cNvSpPr>
              <a:spLocks noChangeArrowheads="1"/>
            </p:cNvSpPr>
            <p:nvPr/>
          </p:nvSpPr>
          <p:spPr bwMode="auto">
            <a:xfrm>
              <a:off x="709" y="1960"/>
              <a:ext cx="2759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sub $t4, </a:t>
              </a:r>
              <a:r>
                <a:rPr lang="en-US" sz="3200" dirty="0">
                  <a:solidFill>
                    <a:srgbClr val="FF0000"/>
                  </a:solidFill>
                  <a:latin typeface="Courier New" pitchFamily="49" charset="0"/>
                </a:rPr>
                <a:t>$</a:t>
              </a:r>
              <a:r>
                <a:rPr lang="en-US" sz="3200" dirty="0" smtClean="0">
                  <a:solidFill>
                    <a:srgbClr val="FF0000"/>
                  </a:solidFill>
                  <a:latin typeface="Courier New" pitchFamily="49" charset="0"/>
                </a:rPr>
                <a:t>t0</a:t>
              </a:r>
              <a:r>
                <a:rPr lang="en-US" sz="3200" dirty="0" smtClean="0">
                  <a:solidFill>
                    <a:schemeClr val="tx1"/>
                  </a:solidFill>
                  <a:latin typeface="Courier New" pitchFamily="49" charset="0"/>
                </a:rPr>
                <a:t>, $</a:t>
              </a:r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t3</a:t>
              </a:r>
            </a:p>
          </p:txBody>
        </p:sp>
        <p:sp>
          <p:nvSpPr>
            <p:cNvPr id="57351" name="Rectangle 6"/>
            <p:cNvSpPr>
              <a:spLocks noChangeArrowheads="1"/>
            </p:cNvSpPr>
            <p:nvPr/>
          </p:nvSpPr>
          <p:spPr bwMode="auto">
            <a:xfrm>
              <a:off x="709" y="2305"/>
              <a:ext cx="2759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and $t5, </a:t>
              </a:r>
              <a:r>
                <a:rPr lang="en-US" sz="3200" dirty="0">
                  <a:solidFill>
                    <a:srgbClr val="FF0000"/>
                  </a:solidFill>
                  <a:latin typeface="Courier New" pitchFamily="49" charset="0"/>
                </a:rPr>
                <a:t>$</a:t>
              </a:r>
              <a:r>
                <a:rPr lang="en-US" sz="3200" dirty="0" smtClean="0">
                  <a:solidFill>
                    <a:srgbClr val="FF0000"/>
                  </a:solidFill>
                  <a:latin typeface="Courier New" pitchFamily="49" charset="0"/>
                </a:rPr>
                <a:t>t0</a:t>
              </a:r>
              <a:r>
                <a:rPr lang="en-US" sz="3200" dirty="0" smtClean="0">
                  <a:solidFill>
                    <a:schemeClr val="tx1"/>
                  </a:solidFill>
                  <a:latin typeface="Courier New" pitchFamily="49" charset="0"/>
                </a:rPr>
                <a:t>, $</a:t>
              </a:r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t6</a:t>
              </a:r>
            </a:p>
          </p:txBody>
        </p:sp>
        <p:sp>
          <p:nvSpPr>
            <p:cNvPr id="57352" name="Rectangle 7"/>
            <p:cNvSpPr>
              <a:spLocks noChangeArrowheads="1"/>
            </p:cNvSpPr>
            <p:nvPr/>
          </p:nvSpPr>
          <p:spPr bwMode="auto">
            <a:xfrm>
              <a:off x="709" y="2651"/>
              <a:ext cx="2759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or  $t7, </a:t>
              </a:r>
              <a:r>
                <a:rPr lang="en-US" sz="3200" dirty="0">
                  <a:solidFill>
                    <a:srgbClr val="FF0000"/>
                  </a:solidFill>
                  <a:latin typeface="Courier New" pitchFamily="49" charset="0"/>
                </a:rPr>
                <a:t>$</a:t>
              </a:r>
              <a:r>
                <a:rPr lang="en-US" sz="3200" dirty="0" smtClean="0">
                  <a:solidFill>
                    <a:srgbClr val="FF0000"/>
                  </a:solidFill>
                  <a:latin typeface="Courier New" pitchFamily="49" charset="0"/>
                </a:rPr>
                <a:t>t0</a:t>
              </a:r>
              <a:r>
                <a:rPr lang="en-US" sz="3200" dirty="0" smtClean="0">
                  <a:solidFill>
                    <a:schemeClr val="tx1"/>
                  </a:solidFill>
                  <a:latin typeface="Courier New" pitchFamily="49" charset="0"/>
                </a:rPr>
                <a:t>, $</a:t>
              </a:r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t8</a:t>
              </a:r>
            </a:p>
          </p:txBody>
        </p:sp>
        <p:sp>
          <p:nvSpPr>
            <p:cNvPr id="57353" name="Rectangle 8"/>
            <p:cNvSpPr>
              <a:spLocks noChangeArrowheads="1"/>
            </p:cNvSpPr>
            <p:nvPr/>
          </p:nvSpPr>
          <p:spPr bwMode="auto">
            <a:xfrm>
              <a:off x="709" y="2996"/>
              <a:ext cx="2914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200" dirty="0" err="1">
                  <a:solidFill>
                    <a:schemeClr val="tx1"/>
                  </a:solidFill>
                  <a:latin typeface="Courier New" pitchFamily="49" charset="0"/>
                </a:rPr>
                <a:t>xor</a:t>
              </a:r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 $t9, </a:t>
              </a:r>
              <a:r>
                <a:rPr lang="en-US" sz="3200" dirty="0">
                  <a:solidFill>
                    <a:srgbClr val="FF0000"/>
                  </a:solidFill>
                  <a:latin typeface="Courier New" pitchFamily="49" charset="0"/>
                </a:rPr>
                <a:t>$</a:t>
              </a:r>
              <a:r>
                <a:rPr lang="en-US" sz="3200" dirty="0" smtClean="0">
                  <a:solidFill>
                    <a:srgbClr val="FF0000"/>
                  </a:solidFill>
                  <a:latin typeface="Courier New" pitchFamily="49" charset="0"/>
                </a:rPr>
                <a:t>t0</a:t>
              </a:r>
              <a:r>
                <a:rPr lang="en-US" sz="3200" dirty="0" smtClean="0">
                  <a:solidFill>
                    <a:schemeClr val="tx1"/>
                  </a:solidFill>
                  <a:latin typeface="Courier New" pitchFamily="49" charset="0"/>
                </a:rPr>
                <a:t>, $</a:t>
              </a:r>
              <a:r>
                <a:rPr lang="en-US" sz="3200" dirty="0">
                  <a:solidFill>
                    <a:schemeClr val="tx1"/>
                  </a:solidFill>
                  <a:latin typeface="Courier New" pitchFamily="49" charset="0"/>
                </a:rPr>
                <a:t>t10</a:t>
              </a:r>
            </a:p>
          </p:txBody>
        </p:sp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2. Data Hazards (2/2)</a:t>
            </a:r>
          </a:p>
        </p:txBody>
      </p:sp>
      <p:sp>
        <p:nvSpPr>
          <p:cNvPr id="59396" name="Content Placeholder 169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82296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Data-flow </a:t>
            </a:r>
            <a:r>
              <a:rPr lang="en-US" i="1" dirty="0" smtClean="0">
                <a:ea typeface="ＭＳ Ｐゴシック" pitchFamily="34" charset="-128"/>
              </a:rPr>
              <a:t>backward</a:t>
            </a:r>
            <a:r>
              <a:rPr lang="en-US" dirty="0" smtClean="0">
                <a:ea typeface="ＭＳ Ｐゴシック" pitchFamily="34" charset="-128"/>
              </a:rPr>
              <a:t> in time are hazards</a:t>
            </a:r>
          </a:p>
          <a:p>
            <a:pPr>
              <a:buFont typeface="Times" charset="0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grpSp>
        <p:nvGrpSpPr>
          <p:cNvPr id="172" name="Group 171"/>
          <p:cNvGrpSpPr/>
          <p:nvPr/>
        </p:nvGrpSpPr>
        <p:grpSpPr>
          <a:xfrm>
            <a:off x="263772" y="1920240"/>
            <a:ext cx="8801100" cy="4430243"/>
            <a:chOff x="263772" y="1920240"/>
            <a:chExt cx="8801100" cy="4430243"/>
          </a:xfrm>
        </p:grpSpPr>
        <p:sp>
          <p:nvSpPr>
            <p:cNvPr id="59394" name="Freeform 14" descr="25%"/>
            <p:cNvSpPr>
              <a:spLocks/>
            </p:cNvSpPr>
            <p:nvPr/>
          </p:nvSpPr>
          <p:spPr bwMode="auto">
            <a:xfrm>
              <a:off x="6734422" y="5620232"/>
              <a:ext cx="234950" cy="458788"/>
            </a:xfrm>
            <a:custGeom>
              <a:avLst/>
              <a:gdLst>
                <a:gd name="T0" fmla="*/ 0 w 148"/>
                <a:gd name="T1" fmla="*/ 0 h 289"/>
                <a:gd name="T2" fmla="*/ 233363 w 148"/>
                <a:gd name="T3" fmla="*/ 0 h 289"/>
                <a:gd name="T4" fmla="*/ 233363 w 148"/>
                <a:gd name="T5" fmla="*/ 457200 h 289"/>
                <a:gd name="T6" fmla="*/ 0 w 148"/>
                <a:gd name="T7" fmla="*/ 45720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289"/>
                <a:gd name="T14" fmla="*/ 148 w 148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3667372" y="2468880"/>
              <a:ext cx="4800600" cy="3840480"/>
              <a:chOff x="2245" y="1216"/>
              <a:chExt cx="3024" cy="2592"/>
            </a:xfrm>
          </p:grpSpPr>
          <p:sp>
            <p:nvSpPr>
              <p:cNvPr id="59552" name="Line 5"/>
              <p:cNvSpPr>
                <a:spLocks noChangeShapeType="1"/>
              </p:cNvSpPr>
              <p:nvPr/>
            </p:nvSpPr>
            <p:spPr bwMode="auto">
              <a:xfrm>
                <a:off x="2245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3" name="Line 6"/>
              <p:cNvSpPr>
                <a:spLocks noChangeShapeType="1"/>
              </p:cNvSpPr>
              <p:nvPr/>
            </p:nvSpPr>
            <p:spPr bwMode="auto">
              <a:xfrm>
                <a:off x="2677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4" name="Line 7"/>
              <p:cNvSpPr>
                <a:spLocks noChangeShapeType="1"/>
              </p:cNvSpPr>
              <p:nvPr/>
            </p:nvSpPr>
            <p:spPr bwMode="auto">
              <a:xfrm>
                <a:off x="3109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5" name="Line 8"/>
              <p:cNvSpPr>
                <a:spLocks noChangeShapeType="1"/>
              </p:cNvSpPr>
              <p:nvPr/>
            </p:nvSpPr>
            <p:spPr bwMode="auto">
              <a:xfrm>
                <a:off x="3541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6" name="Line 9"/>
              <p:cNvSpPr>
                <a:spLocks noChangeShapeType="1"/>
              </p:cNvSpPr>
              <p:nvPr/>
            </p:nvSpPr>
            <p:spPr bwMode="auto">
              <a:xfrm>
                <a:off x="3973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7" name="Line 10"/>
              <p:cNvSpPr>
                <a:spLocks noChangeShapeType="1"/>
              </p:cNvSpPr>
              <p:nvPr/>
            </p:nvSpPr>
            <p:spPr bwMode="auto">
              <a:xfrm>
                <a:off x="4405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8" name="Line 11"/>
              <p:cNvSpPr>
                <a:spLocks noChangeShapeType="1"/>
              </p:cNvSpPr>
              <p:nvPr/>
            </p:nvSpPr>
            <p:spPr bwMode="auto">
              <a:xfrm>
                <a:off x="4837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59" name="Line 12"/>
              <p:cNvSpPr>
                <a:spLocks noChangeShapeType="1"/>
              </p:cNvSpPr>
              <p:nvPr/>
            </p:nvSpPr>
            <p:spPr bwMode="auto">
              <a:xfrm>
                <a:off x="5269" y="1216"/>
                <a:ext cx="0" cy="259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840035" y="3343757"/>
              <a:ext cx="6191250" cy="814388"/>
              <a:chOff x="464" y="1896"/>
              <a:chExt cx="3900" cy="513"/>
            </a:xfrm>
          </p:grpSpPr>
          <p:sp>
            <p:nvSpPr>
              <p:cNvPr id="59524" name="Freeform 14" descr="25%"/>
              <p:cNvSpPr>
                <a:spLocks/>
              </p:cNvSpPr>
              <p:nvPr/>
            </p:nvSpPr>
            <p:spPr bwMode="auto">
              <a:xfrm>
                <a:off x="2895" y="1992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5" name="Rectangle 15"/>
              <p:cNvSpPr>
                <a:spLocks noChangeArrowheads="1"/>
              </p:cNvSpPr>
              <p:nvPr/>
            </p:nvSpPr>
            <p:spPr bwMode="auto">
              <a:xfrm>
                <a:off x="464" y="1993"/>
                <a:ext cx="146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sub $t4,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,$t3</a:t>
                </a: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3203" y="1896"/>
                <a:ext cx="223" cy="481"/>
                <a:chOff x="3278" y="1701"/>
                <a:chExt cx="223" cy="481"/>
              </a:xfrm>
            </p:grpSpPr>
            <p:sp>
              <p:nvSpPr>
                <p:cNvPr id="59550" name="Freeform 17"/>
                <p:cNvSpPr>
                  <a:spLocks/>
                </p:cNvSpPr>
                <p:nvPr/>
              </p:nvSpPr>
              <p:spPr bwMode="auto">
                <a:xfrm>
                  <a:off x="3288" y="1701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51" name="Rectangle 18"/>
                <p:cNvSpPr>
                  <a:spLocks noChangeArrowheads="1"/>
                </p:cNvSpPr>
                <p:nvPr/>
              </p:nvSpPr>
              <p:spPr bwMode="auto">
                <a:xfrm rot="5400000">
                  <a:off x="3191" y="1824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ALU</a:t>
                  </a:r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287" y="1992"/>
                <a:ext cx="340" cy="289"/>
                <a:chOff x="2362" y="1797"/>
                <a:chExt cx="340" cy="289"/>
              </a:xfrm>
            </p:grpSpPr>
            <p:sp>
              <p:nvSpPr>
                <p:cNvPr id="59546" name="Rectangle 20"/>
                <p:cNvSpPr>
                  <a:spLocks noChangeArrowheads="1"/>
                </p:cNvSpPr>
                <p:nvPr/>
              </p:nvSpPr>
              <p:spPr bwMode="auto">
                <a:xfrm>
                  <a:off x="2368" y="1799"/>
                  <a:ext cx="228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I$</a:t>
                  </a:r>
                </a:p>
              </p:txBody>
            </p:sp>
            <p:grpSp>
              <p:nvGrpSpPr>
                <p:cNvPr id="6" name="Group 21"/>
                <p:cNvGrpSpPr>
                  <a:grpSpLocks/>
                </p:cNvGrpSpPr>
                <p:nvPr/>
              </p:nvGrpSpPr>
              <p:grpSpPr bwMode="auto">
                <a:xfrm>
                  <a:off x="2362" y="1797"/>
                  <a:ext cx="340" cy="289"/>
                  <a:chOff x="2362" y="1797"/>
                  <a:chExt cx="340" cy="289"/>
                </a:xfrm>
              </p:grpSpPr>
              <p:sp>
                <p:nvSpPr>
                  <p:cNvPr id="59548" name="Freeform 22"/>
                  <p:cNvSpPr>
                    <a:spLocks/>
                  </p:cNvSpPr>
                  <p:nvPr/>
                </p:nvSpPr>
                <p:spPr bwMode="auto">
                  <a:xfrm>
                    <a:off x="2362" y="1797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549" name="Freeform 23"/>
                  <p:cNvSpPr>
                    <a:spLocks/>
                  </p:cNvSpPr>
                  <p:nvPr/>
                </p:nvSpPr>
                <p:spPr bwMode="auto">
                  <a:xfrm>
                    <a:off x="2531" y="1797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9528" name="Rectangle 24"/>
              <p:cNvSpPr>
                <a:spLocks noChangeArrowheads="1"/>
              </p:cNvSpPr>
              <p:nvPr/>
            </p:nvSpPr>
            <p:spPr bwMode="auto">
              <a:xfrm>
                <a:off x="2728" y="1999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59529" name="Freeform 25"/>
              <p:cNvSpPr>
                <a:spLocks/>
              </p:cNvSpPr>
              <p:nvPr/>
            </p:nvSpPr>
            <p:spPr bwMode="auto">
              <a:xfrm>
                <a:off x="2747" y="1992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0" name="Line 26"/>
              <p:cNvSpPr>
                <a:spLocks noChangeShapeType="1"/>
              </p:cNvSpPr>
              <p:nvPr/>
            </p:nvSpPr>
            <p:spPr bwMode="auto">
              <a:xfrm>
                <a:off x="2632" y="213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31" name="Freeform 27"/>
              <p:cNvSpPr>
                <a:spLocks/>
              </p:cNvSpPr>
              <p:nvPr/>
            </p:nvSpPr>
            <p:spPr bwMode="auto">
              <a:xfrm>
                <a:off x="2694" y="2040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32" name="Line 28"/>
              <p:cNvSpPr>
                <a:spLocks noChangeShapeType="1"/>
              </p:cNvSpPr>
              <p:nvPr/>
            </p:nvSpPr>
            <p:spPr bwMode="auto">
              <a:xfrm>
                <a:off x="3048" y="204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33" name="Rectangle 29"/>
              <p:cNvSpPr>
                <a:spLocks noChangeArrowheads="1"/>
              </p:cNvSpPr>
              <p:nvPr/>
            </p:nvSpPr>
            <p:spPr bwMode="auto">
              <a:xfrm>
                <a:off x="3545" y="1994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3596" y="1992"/>
                <a:ext cx="325" cy="289"/>
                <a:chOff x="3671" y="1797"/>
                <a:chExt cx="325" cy="289"/>
              </a:xfrm>
            </p:grpSpPr>
            <p:sp>
              <p:nvSpPr>
                <p:cNvPr id="59544" name="Freeform 31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45" name="Freeform 32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535" name="Rectangle 33"/>
              <p:cNvSpPr>
                <a:spLocks noChangeArrowheads="1"/>
              </p:cNvSpPr>
              <p:nvPr/>
            </p:nvSpPr>
            <p:spPr bwMode="auto">
              <a:xfrm>
                <a:off x="4037" y="1994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4064" y="1992"/>
                <a:ext cx="284" cy="289"/>
                <a:chOff x="4139" y="1797"/>
                <a:chExt cx="284" cy="289"/>
              </a:xfrm>
            </p:grpSpPr>
            <p:sp>
              <p:nvSpPr>
                <p:cNvPr id="59542" name="Freeform 35"/>
                <p:cNvSpPr>
                  <a:spLocks/>
                </p:cNvSpPr>
                <p:nvPr/>
              </p:nvSpPr>
              <p:spPr bwMode="auto">
                <a:xfrm>
                  <a:off x="4139" y="1797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43" name="Freeform 36"/>
                <p:cNvSpPr>
                  <a:spLocks/>
                </p:cNvSpPr>
                <p:nvPr/>
              </p:nvSpPr>
              <p:spPr bwMode="auto">
                <a:xfrm>
                  <a:off x="4280" y="1797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537" name="Line 37"/>
              <p:cNvSpPr>
                <a:spLocks noChangeShapeType="1"/>
              </p:cNvSpPr>
              <p:nvPr/>
            </p:nvSpPr>
            <p:spPr bwMode="auto">
              <a:xfrm>
                <a:off x="3917" y="2136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38" name="Line 38"/>
              <p:cNvSpPr>
                <a:spLocks noChangeShapeType="1"/>
              </p:cNvSpPr>
              <p:nvPr/>
            </p:nvSpPr>
            <p:spPr bwMode="auto">
              <a:xfrm>
                <a:off x="3433" y="2136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39" name="Freeform 39"/>
              <p:cNvSpPr>
                <a:spLocks/>
              </p:cNvSpPr>
              <p:nvPr/>
            </p:nvSpPr>
            <p:spPr bwMode="auto">
              <a:xfrm>
                <a:off x="3554" y="2136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40" name="Line 40"/>
              <p:cNvSpPr>
                <a:spLocks noChangeShapeType="1"/>
              </p:cNvSpPr>
              <p:nvPr/>
            </p:nvSpPr>
            <p:spPr bwMode="auto">
              <a:xfrm>
                <a:off x="3048" y="223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41" name="Freeform 41"/>
              <p:cNvSpPr>
                <a:spLocks/>
              </p:cNvSpPr>
              <p:nvPr/>
            </p:nvSpPr>
            <p:spPr bwMode="auto">
              <a:xfrm>
                <a:off x="3141" y="2131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814635" y="4054957"/>
              <a:ext cx="6894512" cy="814388"/>
              <a:chOff x="448" y="2344"/>
              <a:chExt cx="4343" cy="513"/>
            </a:xfrm>
          </p:grpSpPr>
          <p:sp>
            <p:nvSpPr>
              <p:cNvPr id="59496" name="Line 43"/>
              <p:cNvSpPr>
                <a:spLocks noChangeShapeType="1"/>
              </p:cNvSpPr>
              <p:nvPr/>
            </p:nvSpPr>
            <p:spPr bwMode="auto">
              <a:xfrm>
                <a:off x="3475" y="2488"/>
                <a:ext cx="173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7" name="Freeform 44" descr="25%"/>
              <p:cNvSpPr>
                <a:spLocks/>
              </p:cNvSpPr>
              <p:nvPr/>
            </p:nvSpPr>
            <p:spPr bwMode="auto">
              <a:xfrm>
                <a:off x="3322" y="2440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8" name="Rectangle 45"/>
              <p:cNvSpPr>
                <a:spLocks noChangeArrowheads="1"/>
              </p:cNvSpPr>
              <p:nvPr/>
            </p:nvSpPr>
            <p:spPr bwMode="auto">
              <a:xfrm>
                <a:off x="448" y="2449"/>
                <a:ext cx="146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and $t5,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,$t6</a:t>
                </a:r>
              </a:p>
            </p:txBody>
          </p:sp>
          <p:sp>
            <p:nvSpPr>
              <p:cNvPr id="59499" name="Freeform 46"/>
              <p:cNvSpPr>
                <a:spLocks/>
              </p:cNvSpPr>
              <p:nvPr/>
            </p:nvSpPr>
            <p:spPr bwMode="auto">
              <a:xfrm>
                <a:off x="3981" y="2584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47"/>
              <p:cNvGrpSpPr>
                <a:grpSpLocks/>
              </p:cNvGrpSpPr>
              <p:nvPr/>
            </p:nvGrpSpPr>
            <p:grpSpPr bwMode="auto">
              <a:xfrm>
                <a:off x="3630" y="2344"/>
                <a:ext cx="223" cy="481"/>
                <a:chOff x="3705" y="2149"/>
                <a:chExt cx="223" cy="481"/>
              </a:xfrm>
            </p:grpSpPr>
            <p:sp>
              <p:nvSpPr>
                <p:cNvPr id="59522" name="Freeform 48"/>
                <p:cNvSpPr>
                  <a:spLocks/>
                </p:cNvSpPr>
                <p:nvPr/>
              </p:nvSpPr>
              <p:spPr bwMode="auto">
                <a:xfrm>
                  <a:off x="3715" y="2149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23" name="Rectangle 49"/>
                <p:cNvSpPr>
                  <a:spLocks noChangeArrowheads="1"/>
                </p:cNvSpPr>
                <p:nvPr/>
              </p:nvSpPr>
              <p:spPr bwMode="auto">
                <a:xfrm rot="5400000">
                  <a:off x="3618" y="227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ALU</a:t>
                  </a:r>
                </a:p>
              </p:txBody>
            </p:sp>
          </p:grpSp>
          <p:grpSp>
            <p:nvGrpSpPr>
              <p:cNvPr id="11" name="Group 50"/>
              <p:cNvGrpSpPr>
                <a:grpSpLocks/>
              </p:cNvGrpSpPr>
              <p:nvPr/>
            </p:nvGrpSpPr>
            <p:grpSpPr bwMode="auto">
              <a:xfrm>
                <a:off x="2714" y="2440"/>
                <a:ext cx="340" cy="289"/>
                <a:chOff x="2789" y="2245"/>
                <a:chExt cx="340" cy="289"/>
              </a:xfrm>
            </p:grpSpPr>
            <p:sp>
              <p:nvSpPr>
                <p:cNvPr id="59518" name="Rectangle 51"/>
                <p:cNvSpPr>
                  <a:spLocks noChangeArrowheads="1"/>
                </p:cNvSpPr>
                <p:nvPr/>
              </p:nvSpPr>
              <p:spPr bwMode="auto">
                <a:xfrm>
                  <a:off x="2795" y="2247"/>
                  <a:ext cx="228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I$</a:t>
                  </a:r>
                </a:p>
              </p:txBody>
            </p:sp>
            <p:grpSp>
              <p:nvGrpSpPr>
                <p:cNvPr id="12" name="Group 52"/>
                <p:cNvGrpSpPr>
                  <a:grpSpLocks/>
                </p:cNvGrpSpPr>
                <p:nvPr/>
              </p:nvGrpSpPr>
              <p:grpSpPr bwMode="auto">
                <a:xfrm>
                  <a:off x="2789" y="2245"/>
                  <a:ext cx="340" cy="289"/>
                  <a:chOff x="2789" y="2245"/>
                  <a:chExt cx="340" cy="289"/>
                </a:xfrm>
              </p:grpSpPr>
              <p:sp>
                <p:nvSpPr>
                  <p:cNvPr id="59520" name="Freeform 53"/>
                  <p:cNvSpPr>
                    <a:spLocks/>
                  </p:cNvSpPr>
                  <p:nvPr/>
                </p:nvSpPr>
                <p:spPr bwMode="auto">
                  <a:xfrm>
                    <a:off x="2789" y="2245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521" name="Freeform 54"/>
                  <p:cNvSpPr>
                    <a:spLocks/>
                  </p:cNvSpPr>
                  <p:nvPr/>
                </p:nvSpPr>
                <p:spPr bwMode="auto">
                  <a:xfrm>
                    <a:off x="2958" y="2245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59502" name="Rectangle 55"/>
              <p:cNvSpPr>
                <a:spLocks noChangeArrowheads="1"/>
              </p:cNvSpPr>
              <p:nvPr/>
            </p:nvSpPr>
            <p:spPr bwMode="auto">
              <a:xfrm>
                <a:off x="3155" y="24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59503" name="Freeform 56"/>
              <p:cNvSpPr>
                <a:spLocks/>
              </p:cNvSpPr>
              <p:nvPr/>
            </p:nvSpPr>
            <p:spPr bwMode="auto">
              <a:xfrm>
                <a:off x="3174" y="2440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4" name="Line 57"/>
              <p:cNvSpPr>
                <a:spLocks noChangeShapeType="1"/>
              </p:cNvSpPr>
              <p:nvPr/>
            </p:nvSpPr>
            <p:spPr bwMode="auto">
              <a:xfrm>
                <a:off x="3059" y="25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05" name="Freeform 58"/>
              <p:cNvSpPr>
                <a:spLocks/>
              </p:cNvSpPr>
              <p:nvPr/>
            </p:nvSpPr>
            <p:spPr bwMode="auto">
              <a:xfrm>
                <a:off x="3121" y="2488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6" name="Rectangle 59"/>
              <p:cNvSpPr>
                <a:spLocks noChangeArrowheads="1"/>
              </p:cNvSpPr>
              <p:nvPr/>
            </p:nvSpPr>
            <p:spPr bwMode="auto">
              <a:xfrm>
                <a:off x="3972" y="2442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grpSp>
            <p:nvGrpSpPr>
              <p:cNvPr id="13" name="Group 60"/>
              <p:cNvGrpSpPr>
                <a:grpSpLocks/>
              </p:cNvGrpSpPr>
              <p:nvPr/>
            </p:nvGrpSpPr>
            <p:grpSpPr bwMode="auto">
              <a:xfrm>
                <a:off x="4023" y="2440"/>
                <a:ext cx="325" cy="289"/>
                <a:chOff x="4098" y="2245"/>
                <a:chExt cx="325" cy="289"/>
              </a:xfrm>
            </p:grpSpPr>
            <p:sp>
              <p:nvSpPr>
                <p:cNvPr id="59516" name="Freeform 61"/>
                <p:cNvSpPr>
                  <a:spLocks/>
                </p:cNvSpPr>
                <p:nvPr/>
              </p:nvSpPr>
              <p:spPr bwMode="auto">
                <a:xfrm>
                  <a:off x="4098" y="2245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17" name="Freeform 62"/>
                <p:cNvSpPr>
                  <a:spLocks/>
                </p:cNvSpPr>
                <p:nvPr/>
              </p:nvSpPr>
              <p:spPr bwMode="auto">
                <a:xfrm>
                  <a:off x="4259" y="2245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508" name="Rectangle 63"/>
              <p:cNvSpPr>
                <a:spLocks noChangeArrowheads="1"/>
              </p:cNvSpPr>
              <p:nvPr/>
            </p:nvSpPr>
            <p:spPr bwMode="auto">
              <a:xfrm>
                <a:off x="4464" y="24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grpSp>
            <p:nvGrpSpPr>
              <p:cNvPr id="14" name="Group 64"/>
              <p:cNvGrpSpPr>
                <a:grpSpLocks/>
              </p:cNvGrpSpPr>
              <p:nvPr/>
            </p:nvGrpSpPr>
            <p:grpSpPr bwMode="auto">
              <a:xfrm>
                <a:off x="4491" y="2440"/>
                <a:ext cx="284" cy="289"/>
                <a:chOff x="4566" y="2245"/>
                <a:chExt cx="284" cy="289"/>
              </a:xfrm>
            </p:grpSpPr>
            <p:sp>
              <p:nvSpPr>
                <p:cNvPr id="59514" name="Freeform 65"/>
                <p:cNvSpPr>
                  <a:spLocks/>
                </p:cNvSpPr>
                <p:nvPr/>
              </p:nvSpPr>
              <p:spPr bwMode="auto">
                <a:xfrm>
                  <a:off x="4566" y="2245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15" name="Freeform 66"/>
                <p:cNvSpPr>
                  <a:spLocks/>
                </p:cNvSpPr>
                <p:nvPr/>
              </p:nvSpPr>
              <p:spPr bwMode="auto">
                <a:xfrm>
                  <a:off x="4707" y="2245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510" name="Line 67"/>
              <p:cNvSpPr>
                <a:spLocks noChangeShapeType="1"/>
              </p:cNvSpPr>
              <p:nvPr/>
            </p:nvSpPr>
            <p:spPr bwMode="auto">
              <a:xfrm>
                <a:off x="4344" y="25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11" name="Line 68"/>
              <p:cNvSpPr>
                <a:spLocks noChangeShapeType="1"/>
              </p:cNvSpPr>
              <p:nvPr/>
            </p:nvSpPr>
            <p:spPr bwMode="auto">
              <a:xfrm>
                <a:off x="3860" y="25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12" name="Line 69"/>
              <p:cNvSpPr>
                <a:spLocks noChangeShapeType="1"/>
              </p:cNvSpPr>
              <p:nvPr/>
            </p:nvSpPr>
            <p:spPr bwMode="auto">
              <a:xfrm>
                <a:off x="3475" y="26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513" name="Freeform 70"/>
              <p:cNvSpPr>
                <a:spLocks/>
              </p:cNvSpPr>
              <p:nvPr/>
            </p:nvSpPr>
            <p:spPr bwMode="auto">
              <a:xfrm>
                <a:off x="3568" y="2579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71"/>
            <p:cNvGrpSpPr>
              <a:grpSpLocks/>
            </p:cNvGrpSpPr>
            <p:nvPr/>
          </p:nvGrpSpPr>
          <p:grpSpPr bwMode="auto">
            <a:xfrm>
              <a:off x="789235" y="4766157"/>
              <a:ext cx="7597775" cy="814388"/>
              <a:chOff x="432" y="2792"/>
              <a:chExt cx="4786" cy="513"/>
            </a:xfrm>
          </p:grpSpPr>
          <p:sp>
            <p:nvSpPr>
              <p:cNvPr id="59473" name="Line 72"/>
              <p:cNvSpPr>
                <a:spLocks noChangeShapeType="1"/>
              </p:cNvSpPr>
              <p:nvPr/>
            </p:nvSpPr>
            <p:spPr bwMode="auto">
              <a:xfrm>
                <a:off x="3902" y="2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4" name="Freeform 73" descr="25%"/>
              <p:cNvSpPr>
                <a:spLocks/>
              </p:cNvSpPr>
              <p:nvPr/>
            </p:nvSpPr>
            <p:spPr bwMode="auto">
              <a:xfrm>
                <a:off x="3749" y="2888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5" name="Rectangle 74"/>
              <p:cNvSpPr>
                <a:spLocks noChangeArrowheads="1"/>
              </p:cNvSpPr>
              <p:nvPr/>
            </p:nvSpPr>
            <p:spPr bwMode="auto">
              <a:xfrm>
                <a:off x="432" y="2905"/>
                <a:ext cx="147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or   $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Arial" pitchFamily="34" charset="0"/>
                  </a:rPr>
                  <a:t>t7</a:t>
                </a:r>
                <a:r>
                  <a:rPr lang="en-US" sz="2400" b="1" dirty="0" smtClean="0">
                    <a:latin typeface="Arial" pitchFamily="34" charset="0"/>
                  </a:rPr>
                  <a:t>,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Arial" pitchFamily="34" charset="0"/>
                  </a:rPr>
                  <a:t>,$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t8</a:t>
                </a:r>
              </a:p>
            </p:txBody>
          </p:sp>
          <p:sp>
            <p:nvSpPr>
              <p:cNvPr id="59476" name="Freeform 75"/>
              <p:cNvSpPr>
                <a:spLocks/>
              </p:cNvSpPr>
              <p:nvPr/>
            </p:nvSpPr>
            <p:spPr bwMode="auto">
              <a:xfrm>
                <a:off x="4067" y="2792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7" name="Freeform 76"/>
              <p:cNvSpPr>
                <a:spLocks/>
              </p:cNvSpPr>
              <p:nvPr/>
            </p:nvSpPr>
            <p:spPr bwMode="auto">
              <a:xfrm>
                <a:off x="4408" y="3032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8" name="Freeform 77"/>
              <p:cNvSpPr>
                <a:spLocks/>
              </p:cNvSpPr>
              <p:nvPr/>
            </p:nvSpPr>
            <p:spPr bwMode="auto">
              <a:xfrm>
                <a:off x="3141" y="2888"/>
                <a:ext cx="170" cy="289"/>
              </a:xfrm>
              <a:custGeom>
                <a:avLst/>
                <a:gdLst>
                  <a:gd name="T0" fmla="*/ 169 w 170"/>
                  <a:gd name="T1" fmla="*/ 0 h 289"/>
                  <a:gd name="T2" fmla="*/ 0 w 170"/>
                  <a:gd name="T3" fmla="*/ 0 h 289"/>
                  <a:gd name="T4" fmla="*/ 0 w 170"/>
                  <a:gd name="T5" fmla="*/ 288 h 289"/>
                  <a:gd name="T6" fmla="*/ 169 w 170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0"/>
                  <a:gd name="T13" fmla="*/ 0 h 289"/>
                  <a:gd name="T14" fmla="*/ 170 w 170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79" name="Freeform 78"/>
              <p:cNvSpPr>
                <a:spLocks/>
              </p:cNvSpPr>
              <p:nvPr/>
            </p:nvSpPr>
            <p:spPr bwMode="auto">
              <a:xfrm>
                <a:off x="3310" y="2888"/>
                <a:ext cx="171" cy="289"/>
              </a:xfrm>
              <a:custGeom>
                <a:avLst/>
                <a:gdLst>
                  <a:gd name="T0" fmla="*/ 0 w 171"/>
                  <a:gd name="T1" fmla="*/ 0 h 289"/>
                  <a:gd name="T2" fmla="*/ 170 w 171"/>
                  <a:gd name="T3" fmla="*/ 0 h 289"/>
                  <a:gd name="T4" fmla="*/ 170 w 171"/>
                  <a:gd name="T5" fmla="*/ 288 h 289"/>
                  <a:gd name="T6" fmla="*/ 0 w 171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1"/>
                  <a:gd name="T13" fmla="*/ 0 h 289"/>
                  <a:gd name="T14" fmla="*/ 171 w 171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0" name="Rectangle 79"/>
              <p:cNvSpPr>
                <a:spLocks noChangeArrowheads="1"/>
              </p:cNvSpPr>
              <p:nvPr/>
            </p:nvSpPr>
            <p:spPr bwMode="auto">
              <a:xfrm>
                <a:off x="3122" y="2890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sp>
            <p:nvSpPr>
              <p:cNvPr id="59481" name="Rectangle 80"/>
              <p:cNvSpPr>
                <a:spLocks noChangeArrowheads="1"/>
              </p:cNvSpPr>
              <p:nvPr/>
            </p:nvSpPr>
            <p:spPr bwMode="auto">
              <a:xfrm rot="5400000">
                <a:off x="3970" y="2915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59482" name="Rectangle 81"/>
              <p:cNvSpPr>
                <a:spLocks noChangeArrowheads="1"/>
              </p:cNvSpPr>
              <p:nvPr/>
            </p:nvSpPr>
            <p:spPr bwMode="auto">
              <a:xfrm>
                <a:off x="3582" y="2895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59483" name="Freeform 82"/>
              <p:cNvSpPr>
                <a:spLocks/>
              </p:cNvSpPr>
              <p:nvPr/>
            </p:nvSpPr>
            <p:spPr bwMode="auto">
              <a:xfrm>
                <a:off x="3601" y="2888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4" name="Line 83"/>
              <p:cNvSpPr>
                <a:spLocks noChangeShapeType="1"/>
              </p:cNvSpPr>
              <p:nvPr/>
            </p:nvSpPr>
            <p:spPr bwMode="auto">
              <a:xfrm>
                <a:off x="3486" y="303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5" name="Freeform 84"/>
              <p:cNvSpPr>
                <a:spLocks/>
              </p:cNvSpPr>
              <p:nvPr/>
            </p:nvSpPr>
            <p:spPr bwMode="auto">
              <a:xfrm>
                <a:off x="3548" y="2936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6" name="Rectangle 85"/>
              <p:cNvSpPr>
                <a:spLocks noChangeArrowheads="1"/>
              </p:cNvSpPr>
              <p:nvPr/>
            </p:nvSpPr>
            <p:spPr bwMode="auto">
              <a:xfrm>
                <a:off x="4399" y="2890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59487" name="Freeform 86"/>
              <p:cNvSpPr>
                <a:spLocks/>
              </p:cNvSpPr>
              <p:nvPr/>
            </p:nvSpPr>
            <p:spPr bwMode="auto">
              <a:xfrm>
                <a:off x="4450" y="2888"/>
                <a:ext cx="162" cy="289"/>
              </a:xfrm>
              <a:custGeom>
                <a:avLst/>
                <a:gdLst>
                  <a:gd name="T0" fmla="*/ 161 w 162"/>
                  <a:gd name="T1" fmla="*/ 0 h 289"/>
                  <a:gd name="T2" fmla="*/ 0 w 162"/>
                  <a:gd name="T3" fmla="*/ 0 h 289"/>
                  <a:gd name="T4" fmla="*/ 0 w 162"/>
                  <a:gd name="T5" fmla="*/ 288 h 289"/>
                  <a:gd name="T6" fmla="*/ 161 w 16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289"/>
                  <a:gd name="T14" fmla="*/ 162 w 16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8" name="Freeform 87"/>
              <p:cNvSpPr>
                <a:spLocks/>
              </p:cNvSpPr>
              <p:nvPr/>
            </p:nvSpPr>
            <p:spPr bwMode="auto">
              <a:xfrm>
                <a:off x="4611" y="2888"/>
                <a:ext cx="164" cy="289"/>
              </a:xfrm>
              <a:custGeom>
                <a:avLst/>
                <a:gdLst>
                  <a:gd name="T0" fmla="*/ 0 w 164"/>
                  <a:gd name="T1" fmla="*/ 0 h 289"/>
                  <a:gd name="T2" fmla="*/ 163 w 164"/>
                  <a:gd name="T3" fmla="*/ 0 h 289"/>
                  <a:gd name="T4" fmla="*/ 163 w 164"/>
                  <a:gd name="T5" fmla="*/ 288 h 289"/>
                  <a:gd name="T6" fmla="*/ 0 w 164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"/>
                  <a:gd name="T13" fmla="*/ 0 h 289"/>
                  <a:gd name="T14" fmla="*/ 164 w 164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9" name="Rectangle 88"/>
              <p:cNvSpPr>
                <a:spLocks noChangeArrowheads="1"/>
              </p:cNvSpPr>
              <p:nvPr/>
            </p:nvSpPr>
            <p:spPr bwMode="auto">
              <a:xfrm>
                <a:off x="4891" y="2890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59490" name="Freeform 89"/>
              <p:cNvSpPr>
                <a:spLocks/>
              </p:cNvSpPr>
              <p:nvPr/>
            </p:nvSpPr>
            <p:spPr bwMode="auto">
              <a:xfrm>
                <a:off x="4918" y="2888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1" name="Freeform 90"/>
              <p:cNvSpPr>
                <a:spLocks/>
              </p:cNvSpPr>
              <p:nvPr/>
            </p:nvSpPr>
            <p:spPr bwMode="auto">
              <a:xfrm>
                <a:off x="5059" y="2888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2" name="Line 91"/>
              <p:cNvSpPr>
                <a:spLocks noChangeShapeType="1"/>
              </p:cNvSpPr>
              <p:nvPr/>
            </p:nvSpPr>
            <p:spPr bwMode="auto">
              <a:xfrm>
                <a:off x="4771" y="3032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3" name="Line 92"/>
              <p:cNvSpPr>
                <a:spLocks noChangeShapeType="1"/>
              </p:cNvSpPr>
              <p:nvPr/>
            </p:nvSpPr>
            <p:spPr bwMode="auto">
              <a:xfrm>
                <a:off x="4287" y="3032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4" name="Line 93"/>
              <p:cNvSpPr>
                <a:spLocks noChangeShapeType="1"/>
              </p:cNvSpPr>
              <p:nvPr/>
            </p:nvSpPr>
            <p:spPr bwMode="auto">
              <a:xfrm>
                <a:off x="3902" y="312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95" name="Freeform 94"/>
              <p:cNvSpPr>
                <a:spLocks/>
              </p:cNvSpPr>
              <p:nvPr/>
            </p:nvSpPr>
            <p:spPr bwMode="auto">
              <a:xfrm>
                <a:off x="3995" y="3027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95"/>
            <p:cNvGrpSpPr>
              <a:grpSpLocks/>
            </p:cNvGrpSpPr>
            <p:nvPr/>
          </p:nvGrpSpPr>
          <p:grpSpPr bwMode="auto">
            <a:xfrm>
              <a:off x="814635" y="5477357"/>
              <a:ext cx="8250237" cy="814388"/>
              <a:chOff x="448" y="3240"/>
              <a:chExt cx="5197" cy="513"/>
            </a:xfrm>
          </p:grpSpPr>
          <p:sp>
            <p:nvSpPr>
              <p:cNvPr id="59443" name="Rectangle 96"/>
              <p:cNvSpPr>
                <a:spLocks noChangeArrowheads="1"/>
              </p:cNvSpPr>
              <p:nvPr/>
            </p:nvSpPr>
            <p:spPr bwMode="auto">
              <a:xfrm>
                <a:off x="448" y="3361"/>
                <a:ext cx="152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 err="1">
                    <a:solidFill>
                      <a:schemeClr val="tx1"/>
                    </a:solidFill>
                    <a:latin typeface="Arial" pitchFamily="34" charset="0"/>
                  </a:rPr>
                  <a:t>xor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 $t9,</a:t>
                </a:r>
                <a:r>
                  <a:rPr lang="en-US" sz="2400" b="1" dirty="0">
                    <a:solidFill>
                      <a:schemeClr val="accent1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,$t10</a:t>
                </a:r>
              </a:p>
            </p:txBody>
          </p:sp>
          <p:grpSp>
            <p:nvGrpSpPr>
              <p:cNvPr id="17" name="Group 97"/>
              <p:cNvGrpSpPr>
                <a:grpSpLocks/>
              </p:cNvGrpSpPr>
              <p:nvPr/>
            </p:nvGrpSpPr>
            <p:grpSpPr bwMode="auto">
              <a:xfrm>
                <a:off x="3568" y="3240"/>
                <a:ext cx="2077" cy="513"/>
                <a:chOff x="3643" y="3045"/>
                <a:chExt cx="2077" cy="513"/>
              </a:xfrm>
            </p:grpSpPr>
            <p:grpSp>
              <p:nvGrpSpPr>
                <p:cNvPr id="18" name="Group 98"/>
                <p:cNvGrpSpPr>
                  <a:grpSpLocks/>
                </p:cNvGrpSpPr>
                <p:nvPr/>
              </p:nvGrpSpPr>
              <p:grpSpPr bwMode="auto">
                <a:xfrm>
                  <a:off x="4559" y="3045"/>
                  <a:ext cx="223" cy="481"/>
                  <a:chOff x="4559" y="3045"/>
                  <a:chExt cx="223" cy="481"/>
                </a:xfrm>
              </p:grpSpPr>
              <p:sp>
                <p:nvSpPr>
                  <p:cNvPr id="59471" name="Freeform 99"/>
                  <p:cNvSpPr>
                    <a:spLocks/>
                  </p:cNvSpPr>
                  <p:nvPr/>
                </p:nvSpPr>
                <p:spPr bwMode="auto">
                  <a:xfrm>
                    <a:off x="4569" y="3045"/>
                    <a:ext cx="213" cy="481"/>
                  </a:xfrm>
                  <a:custGeom>
                    <a:avLst/>
                    <a:gdLst>
                      <a:gd name="T0" fmla="*/ 0 w 213"/>
                      <a:gd name="T1" fmla="*/ 320 h 481"/>
                      <a:gd name="T2" fmla="*/ 71 w 213"/>
                      <a:gd name="T3" fmla="*/ 240 h 481"/>
                      <a:gd name="T4" fmla="*/ 0 w 213"/>
                      <a:gd name="T5" fmla="*/ 160 h 481"/>
                      <a:gd name="T6" fmla="*/ 0 w 213"/>
                      <a:gd name="T7" fmla="*/ 0 h 481"/>
                      <a:gd name="T8" fmla="*/ 212 w 213"/>
                      <a:gd name="T9" fmla="*/ 160 h 481"/>
                      <a:gd name="T10" fmla="*/ 212 w 213"/>
                      <a:gd name="T11" fmla="*/ 320 h 481"/>
                      <a:gd name="T12" fmla="*/ 0 w 213"/>
                      <a:gd name="T13" fmla="*/ 480 h 481"/>
                      <a:gd name="T14" fmla="*/ 0 w 213"/>
                      <a:gd name="T15" fmla="*/ 320 h 48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13"/>
                      <a:gd name="T25" fmla="*/ 0 h 481"/>
                      <a:gd name="T26" fmla="*/ 213 w 213"/>
                      <a:gd name="T27" fmla="*/ 481 h 48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3" h="481">
                        <a:moveTo>
                          <a:pt x="0" y="320"/>
                        </a:moveTo>
                        <a:lnTo>
                          <a:pt x="71" y="240"/>
                        </a:lnTo>
                        <a:lnTo>
                          <a:pt x="0" y="160"/>
                        </a:lnTo>
                        <a:lnTo>
                          <a:pt x="0" y="0"/>
                        </a:lnTo>
                        <a:lnTo>
                          <a:pt x="212" y="160"/>
                        </a:lnTo>
                        <a:lnTo>
                          <a:pt x="212" y="320"/>
                        </a:lnTo>
                        <a:lnTo>
                          <a:pt x="0" y="480"/>
                        </a:lnTo>
                        <a:lnTo>
                          <a:pt x="0" y="320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72" name="Rectangle 10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472" y="3168"/>
                    <a:ext cx="384" cy="21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  <a:latin typeface="Times" charset="0"/>
                      </a:rPr>
                      <a:t>ALU</a:t>
                    </a:r>
                  </a:p>
                </p:txBody>
              </p:sp>
            </p:grpSp>
            <p:grpSp>
              <p:nvGrpSpPr>
                <p:cNvPr id="19" name="Group 101"/>
                <p:cNvGrpSpPr>
                  <a:grpSpLocks/>
                </p:cNvGrpSpPr>
                <p:nvPr/>
              </p:nvGrpSpPr>
              <p:grpSpPr bwMode="auto">
                <a:xfrm>
                  <a:off x="3643" y="3141"/>
                  <a:ext cx="340" cy="289"/>
                  <a:chOff x="3643" y="3141"/>
                  <a:chExt cx="340" cy="289"/>
                </a:xfrm>
              </p:grpSpPr>
              <p:sp>
                <p:nvSpPr>
                  <p:cNvPr id="59467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3649" y="3143"/>
                    <a:ext cx="228" cy="21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pPr algn="ctr"/>
                    <a:r>
                      <a:rPr lang="en-US" sz="1600" b="1">
                        <a:solidFill>
                          <a:schemeClr val="tx1"/>
                        </a:solidFill>
                        <a:latin typeface="Times" charset="0"/>
                      </a:rPr>
                      <a:t>I$</a:t>
                    </a:r>
                  </a:p>
                </p:txBody>
              </p:sp>
              <p:grpSp>
                <p:nvGrpSpPr>
                  <p:cNvPr id="20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3643" y="3141"/>
                    <a:ext cx="340" cy="289"/>
                    <a:chOff x="3643" y="3141"/>
                    <a:chExt cx="340" cy="289"/>
                  </a:xfrm>
                </p:grpSpPr>
                <p:sp>
                  <p:nvSpPr>
                    <p:cNvPr id="59469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643" y="3141"/>
                      <a:ext cx="170" cy="289"/>
                    </a:xfrm>
                    <a:custGeom>
                      <a:avLst/>
                      <a:gdLst>
                        <a:gd name="T0" fmla="*/ 169 w 170"/>
                        <a:gd name="T1" fmla="*/ 0 h 289"/>
                        <a:gd name="T2" fmla="*/ 0 w 170"/>
                        <a:gd name="T3" fmla="*/ 0 h 289"/>
                        <a:gd name="T4" fmla="*/ 0 w 170"/>
                        <a:gd name="T5" fmla="*/ 288 h 289"/>
                        <a:gd name="T6" fmla="*/ 169 w 170"/>
                        <a:gd name="T7" fmla="*/ 288 h 28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0"/>
                        <a:gd name="T13" fmla="*/ 0 h 289"/>
                        <a:gd name="T14" fmla="*/ 170 w 170"/>
                        <a:gd name="T15" fmla="*/ 289 h 28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0" h="289">
                          <a:moveTo>
                            <a:pt x="169" y="0"/>
                          </a:moveTo>
                          <a:lnTo>
                            <a:pt x="0" y="0"/>
                          </a:lnTo>
                          <a:lnTo>
                            <a:pt x="0" y="288"/>
                          </a:lnTo>
                          <a:lnTo>
                            <a:pt x="169" y="288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70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812" y="3141"/>
                      <a:ext cx="171" cy="289"/>
                    </a:xfrm>
                    <a:custGeom>
                      <a:avLst/>
                      <a:gdLst>
                        <a:gd name="T0" fmla="*/ 0 w 171"/>
                        <a:gd name="T1" fmla="*/ 0 h 289"/>
                        <a:gd name="T2" fmla="*/ 170 w 171"/>
                        <a:gd name="T3" fmla="*/ 0 h 289"/>
                        <a:gd name="T4" fmla="*/ 170 w 171"/>
                        <a:gd name="T5" fmla="*/ 288 h 289"/>
                        <a:gd name="T6" fmla="*/ 0 w 171"/>
                        <a:gd name="T7" fmla="*/ 288 h 28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1"/>
                        <a:gd name="T13" fmla="*/ 0 h 289"/>
                        <a:gd name="T14" fmla="*/ 171 w 171"/>
                        <a:gd name="T15" fmla="*/ 289 h 28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1" h="289">
                          <a:moveTo>
                            <a:pt x="0" y="0"/>
                          </a:moveTo>
                          <a:lnTo>
                            <a:pt x="170" y="0"/>
                          </a:lnTo>
                          <a:lnTo>
                            <a:pt x="170" y="288"/>
                          </a:lnTo>
                          <a:lnTo>
                            <a:pt x="0" y="288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59447" name="Rectangle 106"/>
                <p:cNvSpPr>
                  <a:spLocks noChangeArrowheads="1"/>
                </p:cNvSpPr>
                <p:nvPr/>
              </p:nvSpPr>
              <p:spPr bwMode="auto">
                <a:xfrm>
                  <a:off x="4084" y="3148"/>
                  <a:ext cx="327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Reg</a:t>
                  </a:r>
                </a:p>
              </p:txBody>
            </p:sp>
            <p:grpSp>
              <p:nvGrpSpPr>
                <p:cNvPr id="21" name="Group 107"/>
                <p:cNvGrpSpPr>
                  <a:grpSpLocks/>
                </p:cNvGrpSpPr>
                <p:nvPr/>
              </p:nvGrpSpPr>
              <p:grpSpPr bwMode="auto">
                <a:xfrm>
                  <a:off x="4088" y="3141"/>
                  <a:ext cx="311" cy="289"/>
                  <a:chOff x="4088" y="3141"/>
                  <a:chExt cx="311" cy="289"/>
                </a:xfrm>
              </p:grpSpPr>
              <p:sp>
                <p:nvSpPr>
                  <p:cNvPr id="59465" name="Freeform 108"/>
                  <p:cNvSpPr>
                    <a:spLocks/>
                  </p:cNvSpPr>
                  <p:nvPr/>
                </p:nvSpPr>
                <p:spPr bwMode="auto">
                  <a:xfrm>
                    <a:off x="4088" y="3141"/>
                    <a:ext cx="149" cy="289"/>
                  </a:xfrm>
                  <a:custGeom>
                    <a:avLst/>
                    <a:gdLst>
                      <a:gd name="T0" fmla="*/ 148 w 149"/>
                      <a:gd name="T1" fmla="*/ 0 h 289"/>
                      <a:gd name="T2" fmla="*/ 0 w 149"/>
                      <a:gd name="T3" fmla="*/ 0 h 289"/>
                      <a:gd name="T4" fmla="*/ 0 w 149"/>
                      <a:gd name="T5" fmla="*/ 288 h 289"/>
                      <a:gd name="T6" fmla="*/ 148 w 149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9"/>
                      <a:gd name="T13" fmla="*/ 0 h 289"/>
                      <a:gd name="T14" fmla="*/ 149 w 149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9" h="289">
                        <a:moveTo>
                          <a:pt x="148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48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b="1"/>
                  </a:p>
                </p:txBody>
              </p:sp>
              <p:sp>
                <p:nvSpPr>
                  <p:cNvPr id="59466" name="Freeform 109"/>
                  <p:cNvSpPr>
                    <a:spLocks/>
                  </p:cNvSpPr>
                  <p:nvPr/>
                </p:nvSpPr>
                <p:spPr bwMode="auto">
                  <a:xfrm>
                    <a:off x="4251" y="3141"/>
                    <a:ext cx="148" cy="289"/>
                  </a:xfrm>
                  <a:custGeom>
                    <a:avLst/>
                    <a:gdLst>
                      <a:gd name="T0" fmla="*/ 0 w 148"/>
                      <a:gd name="T1" fmla="*/ 0 h 289"/>
                      <a:gd name="T2" fmla="*/ 147 w 148"/>
                      <a:gd name="T3" fmla="*/ 0 h 289"/>
                      <a:gd name="T4" fmla="*/ 147 w 148"/>
                      <a:gd name="T5" fmla="*/ 288 h 289"/>
                      <a:gd name="T6" fmla="*/ 0 w 148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8"/>
                      <a:gd name="T13" fmla="*/ 0 h 289"/>
                      <a:gd name="T14" fmla="*/ 148 w 148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8" h="289">
                        <a:moveTo>
                          <a:pt x="0" y="0"/>
                        </a:moveTo>
                        <a:lnTo>
                          <a:pt x="147" y="0"/>
                        </a:lnTo>
                        <a:lnTo>
                          <a:pt x="147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449" name="Line 110"/>
                <p:cNvSpPr>
                  <a:spLocks noChangeShapeType="1"/>
                </p:cNvSpPr>
                <p:nvPr/>
              </p:nvSpPr>
              <p:spPr bwMode="auto">
                <a:xfrm>
                  <a:off x="3988" y="3285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0" name="Freeform 111"/>
                <p:cNvSpPr>
                  <a:spLocks/>
                </p:cNvSpPr>
                <p:nvPr/>
              </p:nvSpPr>
              <p:spPr bwMode="auto">
                <a:xfrm>
                  <a:off x="4050" y="3189"/>
                  <a:ext cx="48" cy="97"/>
                </a:xfrm>
                <a:custGeom>
                  <a:avLst/>
                  <a:gdLst>
                    <a:gd name="T0" fmla="*/ 0 w 48"/>
                    <a:gd name="T1" fmla="*/ 96 h 97"/>
                    <a:gd name="T2" fmla="*/ 0 w 48"/>
                    <a:gd name="T3" fmla="*/ 0 h 97"/>
                    <a:gd name="T4" fmla="*/ 47 w 48"/>
                    <a:gd name="T5" fmla="*/ 0 h 97"/>
                    <a:gd name="T6" fmla="*/ 47 w 48"/>
                    <a:gd name="T7" fmla="*/ 0 h 9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7"/>
                    <a:gd name="T14" fmla="*/ 48 w 48"/>
                    <a:gd name="T15" fmla="*/ 97 h 9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7">
                      <a:moveTo>
                        <a:pt x="0" y="96"/>
                      </a:moveTo>
                      <a:lnTo>
                        <a:pt x="0" y="0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51" name="Line 112"/>
                <p:cNvSpPr>
                  <a:spLocks noChangeShapeType="1"/>
                </p:cNvSpPr>
                <p:nvPr/>
              </p:nvSpPr>
              <p:spPr bwMode="auto">
                <a:xfrm>
                  <a:off x="4404" y="3189"/>
                  <a:ext cx="15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2" name="Rectangle 113"/>
                <p:cNvSpPr>
                  <a:spLocks noChangeArrowheads="1"/>
                </p:cNvSpPr>
                <p:nvPr/>
              </p:nvSpPr>
              <p:spPr bwMode="auto">
                <a:xfrm>
                  <a:off x="4901" y="3143"/>
                  <a:ext cx="30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 D$</a:t>
                  </a:r>
                </a:p>
              </p:txBody>
            </p:sp>
            <p:grpSp>
              <p:nvGrpSpPr>
                <p:cNvPr id="22" name="Group 114"/>
                <p:cNvGrpSpPr>
                  <a:grpSpLocks/>
                </p:cNvGrpSpPr>
                <p:nvPr/>
              </p:nvGrpSpPr>
              <p:grpSpPr bwMode="auto">
                <a:xfrm>
                  <a:off x="4952" y="3141"/>
                  <a:ext cx="325" cy="289"/>
                  <a:chOff x="4952" y="3141"/>
                  <a:chExt cx="325" cy="289"/>
                </a:xfrm>
              </p:grpSpPr>
              <p:sp>
                <p:nvSpPr>
                  <p:cNvPr id="59463" name="Freeform 115"/>
                  <p:cNvSpPr>
                    <a:spLocks/>
                  </p:cNvSpPr>
                  <p:nvPr/>
                </p:nvSpPr>
                <p:spPr bwMode="auto">
                  <a:xfrm>
                    <a:off x="4952" y="3141"/>
                    <a:ext cx="162" cy="289"/>
                  </a:xfrm>
                  <a:custGeom>
                    <a:avLst/>
                    <a:gdLst>
                      <a:gd name="T0" fmla="*/ 161 w 162"/>
                      <a:gd name="T1" fmla="*/ 0 h 289"/>
                      <a:gd name="T2" fmla="*/ 0 w 162"/>
                      <a:gd name="T3" fmla="*/ 0 h 289"/>
                      <a:gd name="T4" fmla="*/ 0 w 162"/>
                      <a:gd name="T5" fmla="*/ 288 h 289"/>
                      <a:gd name="T6" fmla="*/ 161 w 162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2"/>
                      <a:gd name="T13" fmla="*/ 0 h 289"/>
                      <a:gd name="T14" fmla="*/ 162 w 162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2" h="289">
                        <a:moveTo>
                          <a:pt x="161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1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64" name="Freeform 116"/>
                  <p:cNvSpPr>
                    <a:spLocks/>
                  </p:cNvSpPr>
                  <p:nvPr/>
                </p:nvSpPr>
                <p:spPr bwMode="auto">
                  <a:xfrm>
                    <a:off x="5113" y="3141"/>
                    <a:ext cx="164" cy="289"/>
                  </a:xfrm>
                  <a:custGeom>
                    <a:avLst/>
                    <a:gdLst>
                      <a:gd name="T0" fmla="*/ 0 w 164"/>
                      <a:gd name="T1" fmla="*/ 0 h 289"/>
                      <a:gd name="T2" fmla="*/ 163 w 164"/>
                      <a:gd name="T3" fmla="*/ 0 h 289"/>
                      <a:gd name="T4" fmla="*/ 163 w 164"/>
                      <a:gd name="T5" fmla="*/ 288 h 289"/>
                      <a:gd name="T6" fmla="*/ 0 w 164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4"/>
                      <a:gd name="T13" fmla="*/ 0 h 289"/>
                      <a:gd name="T14" fmla="*/ 164 w 164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4" h="289">
                        <a:moveTo>
                          <a:pt x="0" y="0"/>
                        </a:moveTo>
                        <a:lnTo>
                          <a:pt x="163" y="0"/>
                        </a:lnTo>
                        <a:lnTo>
                          <a:pt x="163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454" name="Rectangle 117"/>
                <p:cNvSpPr>
                  <a:spLocks noChangeArrowheads="1"/>
                </p:cNvSpPr>
                <p:nvPr/>
              </p:nvSpPr>
              <p:spPr bwMode="auto">
                <a:xfrm>
                  <a:off x="5393" y="3143"/>
                  <a:ext cx="327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Reg</a:t>
                  </a:r>
                </a:p>
              </p:txBody>
            </p:sp>
            <p:grpSp>
              <p:nvGrpSpPr>
                <p:cNvPr id="23" name="Group 118"/>
                <p:cNvGrpSpPr>
                  <a:grpSpLocks/>
                </p:cNvGrpSpPr>
                <p:nvPr/>
              </p:nvGrpSpPr>
              <p:grpSpPr bwMode="auto">
                <a:xfrm>
                  <a:off x="5420" y="3141"/>
                  <a:ext cx="284" cy="289"/>
                  <a:chOff x="5420" y="3141"/>
                  <a:chExt cx="284" cy="289"/>
                </a:xfrm>
              </p:grpSpPr>
              <p:sp>
                <p:nvSpPr>
                  <p:cNvPr id="59461" name="Freeform 119"/>
                  <p:cNvSpPr>
                    <a:spLocks/>
                  </p:cNvSpPr>
                  <p:nvPr/>
                </p:nvSpPr>
                <p:spPr bwMode="auto">
                  <a:xfrm>
                    <a:off x="5420" y="3141"/>
                    <a:ext cx="142" cy="289"/>
                  </a:xfrm>
                  <a:custGeom>
                    <a:avLst/>
                    <a:gdLst>
                      <a:gd name="T0" fmla="*/ 141 w 142"/>
                      <a:gd name="T1" fmla="*/ 0 h 289"/>
                      <a:gd name="T2" fmla="*/ 0 w 142"/>
                      <a:gd name="T3" fmla="*/ 0 h 289"/>
                      <a:gd name="T4" fmla="*/ 0 w 142"/>
                      <a:gd name="T5" fmla="*/ 288 h 289"/>
                      <a:gd name="T6" fmla="*/ 141 w 142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2"/>
                      <a:gd name="T13" fmla="*/ 0 h 289"/>
                      <a:gd name="T14" fmla="*/ 142 w 142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2" h="289">
                        <a:moveTo>
                          <a:pt x="141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41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462" name="Freeform 120"/>
                  <p:cNvSpPr>
                    <a:spLocks/>
                  </p:cNvSpPr>
                  <p:nvPr/>
                </p:nvSpPr>
                <p:spPr bwMode="auto">
                  <a:xfrm>
                    <a:off x="5561" y="3141"/>
                    <a:ext cx="143" cy="289"/>
                  </a:xfrm>
                  <a:custGeom>
                    <a:avLst/>
                    <a:gdLst>
                      <a:gd name="T0" fmla="*/ 0 w 143"/>
                      <a:gd name="T1" fmla="*/ 0 h 289"/>
                      <a:gd name="T2" fmla="*/ 142 w 143"/>
                      <a:gd name="T3" fmla="*/ 0 h 289"/>
                      <a:gd name="T4" fmla="*/ 142 w 143"/>
                      <a:gd name="T5" fmla="*/ 288 h 289"/>
                      <a:gd name="T6" fmla="*/ 0 w 143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3"/>
                      <a:gd name="T13" fmla="*/ 0 h 289"/>
                      <a:gd name="T14" fmla="*/ 143 w 143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3" h="289">
                        <a:moveTo>
                          <a:pt x="0" y="0"/>
                        </a:moveTo>
                        <a:lnTo>
                          <a:pt x="142" y="0"/>
                        </a:lnTo>
                        <a:lnTo>
                          <a:pt x="142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9456" name="Line 121"/>
                <p:cNvSpPr>
                  <a:spLocks noChangeShapeType="1"/>
                </p:cNvSpPr>
                <p:nvPr/>
              </p:nvSpPr>
              <p:spPr bwMode="auto">
                <a:xfrm>
                  <a:off x="5273" y="3285"/>
                  <a:ext cx="13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7" name="Line 122"/>
                <p:cNvSpPr>
                  <a:spLocks noChangeShapeType="1"/>
                </p:cNvSpPr>
                <p:nvPr/>
              </p:nvSpPr>
              <p:spPr bwMode="auto">
                <a:xfrm>
                  <a:off x="4789" y="3285"/>
                  <a:ext cx="15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58" name="Freeform 123"/>
                <p:cNvSpPr>
                  <a:spLocks/>
                </p:cNvSpPr>
                <p:nvPr/>
              </p:nvSpPr>
              <p:spPr bwMode="auto">
                <a:xfrm>
                  <a:off x="4910" y="3285"/>
                  <a:ext cx="431" cy="193"/>
                </a:xfrm>
                <a:custGeom>
                  <a:avLst/>
                  <a:gdLst>
                    <a:gd name="T0" fmla="*/ 0 w 431"/>
                    <a:gd name="T1" fmla="*/ 0 h 193"/>
                    <a:gd name="T2" fmla="*/ 0 w 431"/>
                    <a:gd name="T3" fmla="*/ 192 h 193"/>
                    <a:gd name="T4" fmla="*/ 391 w 431"/>
                    <a:gd name="T5" fmla="*/ 192 h 193"/>
                    <a:gd name="T6" fmla="*/ 391 w 431"/>
                    <a:gd name="T7" fmla="*/ 64 h 193"/>
                    <a:gd name="T8" fmla="*/ 430 w 431"/>
                    <a:gd name="T9" fmla="*/ 0 h 1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1"/>
                    <a:gd name="T16" fmla="*/ 0 h 193"/>
                    <a:gd name="T17" fmla="*/ 431 w 431"/>
                    <a:gd name="T18" fmla="*/ 193 h 1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1" h="193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391" y="192"/>
                      </a:lnTo>
                      <a:lnTo>
                        <a:pt x="391" y="64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59" name="Line 124"/>
                <p:cNvSpPr>
                  <a:spLocks noChangeShapeType="1"/>
                </p:cNvSpPr>
                <p:nvPr/>
              </p:nvSpPr>
              <p:spPr bwMode="auto">
                <a:xfrm>
                  <a:off x="4404" y="3381"/>
                  <a:ext cx="15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460" name="Freeform 125"/>
                <p:cNvSpPr>
                  <a:spLocks/>
                </p:cNvSpPr>
                <p:nvPr/>
              </p:nvSpPr>
              <p:spPr bwMode="auto">
                <a:xfrm>
                  <a:off x="4497" y="3280"/>
                  <a:ext cx="337" cy="278"/>
                </a:xfrm>
                <a:custGeom>
                  <a:avLst/>
                  <a:gdLst>
                    <a:gd name="T0" fmla="*/ 0 w 337"/>
                    <a:gd name="T1" fmla="*/ 101 h 278"/>
                    <a:gd name="T2" fmla="*/ 0 w 337"/>
                    <a:gd name="T3" fmla="*/ 277 h 278"/>
                    <a:gd name="T4" fmla="*/ 294 w 337"/>
                    <a:gd name="T5" fmla="*/ 277 h 278"/>
                    <a:gd name="T6" fmla="*/ 294 w 337"/>
                    <a:gd name="T7" fmla="*/ 90 h 278"/>
                    <a:gd name="T8" fmla="*/ 336 w 337"/>
                    <a:gd name="T9" fmla="*/ 0 h 2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7"/>
                    <a:gd name="T16" fmla="*/ 0 h 278"/>
                    <a:gd name="T17" fmla="*/ 337 w 337"/>
                    <a:gd name="T18" fmla="*/ 278 h 2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7" h="278">
                      <a:moveTo>
                        <a:pt x="0" y="101"/>
                      </a:moveTo>
                      <a:lnTo>
                        <a:pt x="0" y="277"/>
                      </a:lnTo>
                      <a:lnTo>
                        <a:pt x="294" y="277"/>
                      </a:lnTo>
                      <a:lnTo>
                        <a:pt x="294" y="90"/>
                      </a:lnTo>
                      <a:lnTo>
                        <a:pt x="336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Group 129"/>
            <p:cNvGrpSpPr>
              <a:grpSpLocks/>
            </p:cNvGrpSpPr>
            <p:nvPr/>
          </p:nvGrpSpPr>
          <p:grpSpPr bwMode="auto">
            <a:xfrm>
              <a:off x="822572" y="2457932"/>
              <a:ext cx="5634038" cy="989013"/>
              <a:chOff x="453" y="1338"/>
              <a:chExt cx="3549" cy="623"/>
            </a:xfrm>
          </p:grpSpPr>
          <p:sp>
            <p:nvSpPr>
              <p:cNvPr id="59414" name="Freeform 130" descr="25%"/>
              <p:cNvSpPr>
                <a:spLocks/>
              </p:cNvSpPr>
              <p:nvPr/>
            </p:nvSpPr>
            <p:spPr bwMode="auto">
              <a:xfrm>
                <a:off x="3637" y="1544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15" name="Rectangle 131"/>
              <p:cNvSpPr>
                <a:spLocks noChangeArrowheads="1"/>
              </p:cNvSpPr>
              <p:nvPr/>
            </p:nvSpPr>
            <p:spPr bwMode="auto">
              <a:xfrm>
                <a:off x="453" y="1537"/>
                <a:ext cx="146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add </a:t>
                </a:r>
                <a:r>
                  <a:rPr lang="en-US" sz="2400" b="1" dirty="0">
                    <a:solidFill>
                      <a:schemeClr val="accent4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,$t1,$t2</a:t>
                </a:r>
              </a:p>
            </p:txBody>
          </p:sp>
          <p:sp>
            <p:nvSpPr>
              <p:cNvPr id="59416" name="Rectangle 132"/>
              <p:cNvSpPr>
                <a:spLocks noChangeArrowheads="1"/>
              </p:cNvSpPr>
              <p:nvPr/>
            </p:nvSpPr>
            <p:spPr bwMode="auto">
              <a:xfrm>
                <a:off x="1896" y="1338"/>
                <a:ext cx="25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IF</a:t>
                </a:r>
              </a:p>
            </p:txBody>
          </p:sp>
          <p:sp>
            <p:nvSpPr>
              <p:cNvPr id="59417" name="Rectangle 133"/>
              <p:cNvSpPr>
                <a:spLocks noChangeArrowheads="1"/>
              </p:cNvSpPr>
              <p:nvPr/>
            </p:nvSpPr>
            <p:spPr bwMode="auto">
              <a:xfrm>
                <a:off x="2248" y="1338"/>
                <a:ext cx="49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ID/RF</a:t>
                </a:r>
              </a:p>
            </p:txBody>
          </p:sp>
          <p:sp>
            <p:nvSpPr>
              <p:cNvPr id="59418" name="Rectangle 134"/>
              <p:cNvSpPr>
                <a:spLocks noChangeArrowheads="1"/>
              </p:cNvSpPr>
              <p:nvPr/>
            </p:nvSpPr>
            <p:spPr bwMode="auto">
              <a:xfrm>
                <a:off x="2803" y="1338"/>
                <a:ext cx="314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EX</a:t>
                </a:r>
              </a:p>
            </p:txBody>
          </p:sp>
          <p:sp>
            <p:nvSpPr>
              <p:cNvPr id="59419" name="Rectangle 135"/>
              <p:cNvSpPr>
                <a:spLocks noChangeArrowheads="1"/>
              </p:cNvSpPr>
              <p:nvPr/>
            </p:nvSpPr>
            <p:spPr bwMode="auto">
              <a:xfrm>
                <a:off x="3133" y="1338"/>
                <a:ext cx="45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MEM</a:t>
                </a:r>
              </a:p>
            </p:txBody>
          </p:sp>
          <p:sp>
            <p:nvSpPr>
              <p:cNvPr id="59420" name="Rectangle 136"/>
              <p:cNvSpPr>
                <a:spLocks noChangeArrowheads="1"/>
              </p:cNvSpPr>
              <p:nvPr/>
            </p:nvSpPr>
            <p:spPr bwMode="auto">
              <a:xfrm>
                <a:off x="3640" y="1338"/>
                <a:ext cx="36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WB</a:t>
                </a:r>
              </a:p>
            </p:txBody>
          </p:sp>
          <p:sp>
            <p:nvSpPr>
              <p:cNvPr id="59421" name="Freeform 137"/>
              <p:cNvSpPr>
                <a:spLocks/>
              </p:cNvSpPr>
              <p:nvPr/>
            </p:nvSpPr>
            <p:spPr bwMode="auto">
              <a:xfrm>
                <a:off x="3169" y="1544"/>
                <a:ext cx="162" cy="289"/>
              </a:xfrm>
              <a:custGeom>
                <a:avLst/>
                <a:gdLst>
                  <a:gd name="T0" fmla="*/ 161 w 162"/>
                  <a:gd name="T1" fmla="*/ 0 h 289"/>
                  <a:gd name="T2" fmla="*/ 0 w 162"/>
                  <a:gd name="T3" fmla="*/ 0 h 289"/>
                  <a:gd name="T4" fmla="*/ 0 w 162"/>
                  <a:gd name="T5" fmla="*/ 288 h 289"/>
                  <a:gd name="T6" fmla="*/ 161 w 16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289"/>
                  <a:gd name="T14" fmla="*/ 162 w 16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2" name="Freeform 138"/>
              <p:cNvSpPr>
                <a:spLocks/>
              </p:cNvSpPr>
              <p:nvPr/>
            </p:nvSpPr>
            <p:spPr bwMode="auto">
              <a:xfrm>
                <a:off x="3330" y="1544"/>
                <a:ext cx="164" cy="289"/>
              </a:xfrm>
              <a:custGeom>
                <a:avLst/>
                <a:gdLst>
                  <a:gd name="T0" fmla="*/ 0 w 164"/>
                  <a:gd name="T1" fmla="*/ 0 h 289"/>
                  <a:gd name="T2" fmla="*/ 163 w 164"/>
                  <a:gd name="T3" fmla="*/ 0 h 289"/>
                  <a:gd name="T4" fmla="*/ 163 w 164"/>
                  <a:gd name="T5" fmla="*/ 288 h 289"/>
                  <a:gd name="T6" fmla="*/ 0 w 164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"/>
                  <a:gd name="T13" fmla="*/ 0 h 289"/>
                  <a:gd name="T14" fmla="*/ 164 w 164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3" name="Freeform 139"/>
              <p:cNvSpPr>
                <a:spLocks/>
              </p:cNvSpPr>
              <p:nvPr/>
            </p:nvSpPr>
            <p:spPr bwMode="auto">
              <a:xfrm>
                <a:off x="2786" y="1448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4" name="Rectangle 140"/>
              <p:cNvSpPr>
                <a:spLocks noChangeArrowheads="1"/>
              </p:cNvSpPr>
              <p:nvPr/>
            </p:nvSpPr>
            <p:spPr bwMode="auto">
              <a:xfrm rot="5400000">
                <a:off x="2689" y="1571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59425" name="Rectangle 141"/>
              <p:cNvSpPr>
                <a:spLocks noChangeArrowheads="1"/>
              </p:cNvSpPr>
              <p:nvPr/>
            </p:nvSpPr>
            <p:spPr bwMode="auto">
              <a:xfrm>
                <a:off x="1920" y="1578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grpSp>
            <p:nvGrpSpPr>
              <p:cNvPr id="25" name="Group 142"/>
              <p:cNvGrpSpPr>
                <a:grpSpLocks/>
              </p:cNvGrpSpPr>
              <p:nvPr/>
            </p:nvGrpSpPr>
            <p:grpSpPr bwMode="auto">
              <a:xfrm>
                <a:off x="1860" y="1544"/>
                <a:ext cx="340" cy="289"/>
                <a:chOff x="1935" y="1349"/>
                <a:chExt cx="340" cy="289"/>
              </a:xfrm>
            </p:grpSpPr>
            <p:sp>
              <p:nvSpPr>
                <p:cNvPr id="59441" name="Freeform 143"/>
                <p:cNvSpPr>
                  <a:spLocks/>
                </p:cNvSpPr>
                <p:nvPr/>
              </p:nvSpPr>
              <p:spPr bwMode="auto">
                <a:xfrm>
                  <a:off x="1935" y="1349"/>
                  <a:ext cx="170" cy="289"/>
                </a:xfrm>
                <a:custGeom>
                  <a:avLst/>
                  <a:gdLst>
                    <a:gd name="T0" fmla="*/ 169 w 170"/>
                    <a:gd name="T1" fmla="*/ 0 h 289"/>
                    <a:gd name="T2" fmla="*/ 0 w 170"/>
                    <a:gd name="T3" fmla="*/ 0 h 289"/>
                    <a:gd name="T4" fmla="*/ 0 w 170"/>
                    <a:gd name="T5" fmla="*/ 288 h 289"/>
                    <a:gd name="T6" fmla="*/ 169 w 170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0"/>
                    <a:gd name="T13" fmla="*/ 0 h 289"/>
                    <a:gd name="T14" fmla="*/ 170 w 170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2" name="Freeform 144"/>
                <p:cNvSpPr>
                  <a:spLocks/>
                </p:cNvSpPr>
                <p:nvPr/>
              </p:nvSpPr>
              <p:spPr bwMode="auto">
                <a:xfrm>
                  <a:off x="2104" y="1349"/>
                  <a:ext cx="171" cy="289"/>
                </a:xfrm>
                <a:custGeom>
                  <a:avLst/>
                  <a:gdLst>
                    <a:gd name="T0" fmla="*/ 0 w 171"/>
                    <a:gd name="T1" fmla="*/ 0 h 289"/>
                    <a:gd name="T2" fmla="*/ 170 w 171"/>
                    <a:gd name="T3" fmla="*/ 0 h 289"/>
                    <a:gd name="T4" fmla="*/ 170 w 171"/>
                    <a:gd name="T5" fmla="*/ 288 h 289"/>
                    <a:gd name="T6" fmla="*/ 0 w 171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289"/>
                    <a:gd name="T14" fmla="*/ 171 w 171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427" name="Rectangle 145"/>
              <p:cNvSpPr>
                <a:spLocks noChangeArrowheads="1"/>
              </p:cNvSpPr>
              <p:nvPr/>
            </p:nvSpPr>
            <p:spPr bwMode="auto">
              <a:xfrm>
                <a:off x="2301" y="15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59428" name="Freeform 146"/>
              <p:cNvSpPr>
                <a:spLocks/>
              </p:cNvSpPr>
              <p:nvPr/>
            </p:nvSpPr>
            <p:spPr bwMode="auto">
              <a:xfrm>
                <a:off x="2320" y="1544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9" name="Freeform 147"/>
              <p:cNvSpPr>
                <a:spLocks/>
              </p:cNvSpPr>
              <p:nvPr/>
            </p:nvSpPr>
            <p:spPr bwMode="auto">
              <a:xfrm>
                <a:off x="2468" y="1544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0" name="Line 148"/>
              <p:cNvSpPr>
                <a:spLocks noChangeShapeType="1"/>
              </p:cNvSpPr>
              <p:nvPr/>
            </p:nvSpPr>
            <p:spPr bwMode="auto">
              <a:xfrm>
                <a:off x="2205" y="16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1" name="Freeform 149"/>
              <p:cNvSpPr>
                <a:spLocks/>
              </p:cNvSpPr>
              <p:nvPr/>
            </p:nvSpPr>
            <p:spPr bwMode="auto">
              <a:xfrm>
                <a:off x="2267" y="1592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2" name="Line 150"/>
              <p:cNvSpPr>
                <a:spLocks noChangeShapeType="1"/>
              </p:cNvSpPr>
              <p:nvPr/>
            </p:nvSpPr>
            <p:spPr bwMode="auto">
              <a:xfrm>
                <a:off x="2621" y="15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3" name="Rectangle 151"/>
              <p:cNvSpPr>
                <a:spLocks noChangeArrowheads="1"/>
              </p:cNvSpPr>
              <p:nvPr/>
            </p:nvSpPr>
            <p:spPr bwMode="auto">
              <a:xfrm>
                <a:off x="3150" y="1588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59434" name="Rectangle 152"/>
              <p:cNvSpPr>
                <a:spLocks noChangeArrowheads="1"/>
              </p:cNvSpPr>
              <p:nvPr/>
            </p:nvSpPr>
            <p:spPr bwMode="auto">
              <a:xfrm>
                <a:off x="3610" y="15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59435" name="Freeform 153"/>
              <p:cNvSpPr>
                <a:spLocks/>
              </p:cNvSpPr>
              <p:nvPr/>
            </p:nvSpPr>
            <p:spPr bwMode="auto">
              <a:xfrm>
                <a:off x="3778" y="1544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6" name="Line 154"/>
              <p:cNvSpPr>
                <a:spLocks noChangeShapeType="1"/>
              </p:cNvSpPr>
              <p:nvPr/>
            </p:nvSpPr>
            <p:spPr bwMode="auto">
              <a:xfrm>
                <a:off x="3490" y="16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7" name="Line 155"/>
              <p:cNvSpPr>
                <a:spLocks noChangeShapeType="1"/>
              </p:cNvSpPr>
              <p:nvPr/>
            </p:nvSpPr>
            <p:spPr bwMode="auto">
              <a:xfrm>
                <a:off x="3006" y="16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38" name="Freeform 156"/>
              <p:cNvSpPr>
                <a:spLocks/>
              </p:cNvSpPr>
              <p:nvPr/>
            </p:nvSpPr>
            <p:spPr bwMode="auto">
              <a:xfrm>
                <a:off x="3127" y="1688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39" name="Line 157"/>
              <p:cNvSpPr>
                <a:spLocks noChangeShapeType="1"/>
              </p:cNvSpPr>
              <p:nvPr/>
            </p:nvSpPr>
            <p:spPr bwMode="auto">
              <a:xfrm>
                <a:off x="2621" y="17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40" name="Freeform 158"/>
              <p:cNvSpPr>
                <a:spLocks/>
              </p:cNvSpPr>
              <p:nvPr/>
            </p:nvSpPr>
            <p:spPr bwMode="auto">
              <a:xfrm>
                <a:off x="2714" y="1683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160"/>
            <p:cNvGrpSpPr>
              <a:grpSpLocks/>
            </p:cNvGrpSpPr>
            <p:nvPr/>
          </p:nvGrpSpPr>
          <p:grpSpPr bwMode="auto">
            <a:xfrm>
              <a:off x="263772" y="2469045"/>
              <a:ext cx="571499" cy="3881438"/>
              <a:chOff x="101" y="1345"/>
              <a:chExt cx="360" cy="2445"/>
            </a:xfrm>
          </p:grpSpPr>
          <p:sp>
            <p:nvSpPr>
              <p:cNvPr id="59412" name="Line 161"/>
              <p:cNvSpPr>
                <a:spLocks noChangeShapeType="1"/>
              </p:cNvSpPr>
              <p:nvPr/>
            </p:nvSpPr>
            <p:spPr bwMode="auto">
              <a:xfrm>
                <a:off x="461" y="1659"/>
                <a:ext cx="0" cy="20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13" name="Rectangle 162"/>
              <p:cNvSpPr>
                <a:spLocks noChangeArrowheads="1"/>
              </p:cNvSpPr>
              <p:nvPr/>
            </p:nvSpPr>
            <p:spPr bwMode="auto">
              <a:xfrm>
                <a:off x="101" y="1345"/>
                <a:ext cx="291" cy="244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I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n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s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t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Arial" pitchFamily="34" charset="0"/>
                  </a:rPr>
                  <a:t>r</a:t>
                </a:r>
                <a:endParaRPr lang="en-US" sz="2800" b="1" dirty="0">
                  <a:solidFill>
                    <a:schemeClr val="tx1"/>
                  </a:solidFill>
                  <a:latin typeface="Arial" pitchFamily="34" charset="0"/>
                </a:endParaRPr>
              </a:p>
              <a:p>
                <a:pPr algn="ctr">
                  <a:lnSpc>
                    <a:spcPct val="80000"/>
                  </a:lnSpc>
                </a:pPr>
                <a:endParaRPr lang="en-US" sz="2800" b="1" dirty="0">
                  <a:solidFill>
                    <a:schemeClr val="tx1"/>
                  </a:solidFill>
                  <a:latin typeface="Arial" pitchFamily="34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O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r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e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r</a:t>
                </a:r>
              </a:p>
            </p:txBody>
          </p:sp>
        </p:grpSp>
        <p:grpSp>
          <p:nvGrpSpPr>
            <p:cNvPr id="27" name="Group 163"/>
            <p:cNvGrpSpPr>
              <a:grpSpLocks/>
            </p:cNvGrpSpPr>
            <p:nvPr/>
          </p:nvGrpSpPr>
          <p:grpSpPr bwMode="auto">
            <a:xfrm>
              <a:off x="1235322" y="1920240"/>
              <a:ext cx="7707313" cy="515938"/>
              <a:chOff x="713" y="818"/>
              <a:chExt cx="4855" cy="325"/>
            </a:xfrm>
          </p:grpSpPr>
          <p:sp>
            <p:nvSpPr>
              <p:cNvPr id="59410" name="Line 164"/>
              <p:cNvSpPr>
                <a:spLocks noChangeShapeType="1"/>
              </p:cNvSpPr>
              <p:nvPr/>
            </p:nvSpPr>
            <p:spPr bwMode="auto">
              <a:xfrm>
                <a:off x="764" y="1143"/>
                <a:ext cx="4804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11" name="Rectangle 165"/>
              <p:cNvSpPr>
                <a:spLocks noChangeArrowheads="1"/>
              </p:cNvSpPr>
              <p:nvPr/>
            </p:nvSpPr>
            <p:spPr bwMode="auto">
              <a:xfrm>
                <a:off x="713" y="818"/>
                <a:ext cx="4844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Time (clock cycles)</a:t>
                </a:r>
              </a:p>
            </p:txBody>
          </p:sp>
        </p:grpSp>
      </p:grpSp>
      <p:grpSp>
        <p:nvGrpSpPr>
          <p:cNvPr id="175" name="Group 174"/>
          <p:cNvGrpSpPr/>
          <p:nvPr/>
        </p:nvGrpSpPr>
        <p:grpSpPr>
          <a:xfrm>
            <a:off x="4691310" y="2949813"/>
            <a:ext cx="1990725" cy="2638669"/>
            <a:chOff x="4691310" y="2949813"/>
            <a:chExt cx="1990725" cy="2638669"/>
          </a:xfrm>
        </p:grpSpPr>
        <p:sp>
          <p:nvSpPr>
            <p:cNvPr id="59403" name="Line 127"/>
            <p:cNvSpPr>
              <a:spLocks noChangeShapeType="1"/>
            </p:cNvSpPr>
            <p:nvPr/>
          </p:nvSpPr>
          <p:spPr bwMode="auto">
            <a:xfrm flipH="1">
              <a:off x="6137030" y="3121269"/>
              <a:ext cx="35168" cy="1811216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4" name="Line 128"/>
            <p:cNvSpPr>
              <a:spLocks noChangeShapeType="1"/>
            </p:cNvSpPr>
            <p:nvPr/>
          </p:nvSpPr>
          <p:spPr bwMode="auto">
            <a:xfrm>
              <a:off x="6260123" y="3112477"/>
              <a:ext cx="421912" cy="2476005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9" name="Line 166"/>
            <p:cNvSpPr>
              <a:spLocks noChangeShapeType="1"/>
            </p:cNvSpPr>
            <p:nvPr/>
          </p:nvSpPr>
          <p:spPr bwMode="auto">
            <a:xfrm flipH="1">
              <a:off x="4691310" y="3033347"/>
              <a:ext cx="1410552" cy="50567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02" name="Line 126"/>
            <p:cNvSpPr>
              <a:spLocks noChangeShapeType="1"/>
            </p:cNvSpPr>
            <p:nvPr/>
          </p:nvSpPr>
          <p:spPr bwMode="auto">
            <a:xfrm flipH="1">
              <a:off x="5318372" y="3094893"/>
              <a:ext cx="809866" cy="112199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Oval 159"/>
            <p:cNvSpPr>
              <a:spLocks noChangeArrowheads="1"/>
            </p:cNvSpPr>
            <p:nvPr/>
          </p:nvSpPr>
          <p:spPr bwMode="auto">
            <a:xfrm>
              <a:off x="6116641" y="2949813"/>
              <a:ext cx="93662" cy="9366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Data Hazard Solution: Forwarding</a:t>
            </a:r>
          </a:p>
        </p:txBody>
      </p:sp>
      <p:sp>
        <p:nvSpPr>
          <p:cNvPr id="61444" name="Content Placeholder 16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34" charset="-128"/>
              </a:rPr>
              <a:t> Forward result as soon as it is available</a:t>
            </a:r>
          </a:p>
          <a:p>
            <a:pPr lvl="1">
              <a:spcBef>
                <a:spcPts val="0"/>
              </a:spcBef>
            </a:pPr>
            <a:r>
              <a:rPr lang="en-US" sz="2400" dirty="0" smtClean="0">
                <a:latin typeface="+mj-lt"/>
                <a:ea typeface="ＭＳ Ｐゴシック" pitchFamily="34" charset="-128"/>
              </a:rPr>
              <a:t>OK that it’s not stored in </a:t>
            </a:r>
            <a:r>
              <a:rPr lang="en-US" sz="2400" dirty="0" err="1" smtClean="0">
                <a:latin typeface="+mj-lt"/>
                <a:ea typeface="ＭＳ Ｐゴシック" pitchFamily="34" charset="-128"/>
              </a:rPr>
              <a:t>RegFile</a:t>
            </a:r>
            <a:r>
              <a:rPr lang="en-US" sz="2400" dirty="0" smtClean="0">
                <a:latin typeface="+mj-lt"/>
                <a:ea typeface="ＭＳ Ｐゴシック" pitchFamily="34" charset="-128"/>
              </a:rPr>
              <a:t> yet</a:t>
            </a:r>
          </a:p>
        </p:txBody>
      </p:sp>
      <p:grpSp>
        <p:nvGrpSpPr>
          <p:cNvPr id="168" name="Group 167"/>
          <p:cNvGrpSpPr/>
          <p:nvPr/>
        </p:nvGrpSpPr>
        <p:grpSpPr>
          <a:xfrm>
            <a:off x="639763" y="2286000"/>
            <a:ext cx="8275637" cy="3952229"/>
            <a:chOff x="639763" y="2286000"/>
            <a:chExt cx="8275637" cy="3952229"/>
          </a:xfrm>
        </p:grpSpPr>
        <p:sp>
          <p:nvSpPr>
            <p:cNvPr id="61442" name="Freeform 14" descr="25%"/>
            <p:cNvSpPr>
              <a:spLocks/>
            </p:cNvSpPr>
            <p:nvPr/>
          </p:nvSpPr>
          <p:spPr bwMode="auto">
            <a:xfrm>
              <a:off x="6591300" y="5467248"/>
              <a:ext cx="234950" cy="458788"/>
            </a:xfrm>
            <a:custGeom>
              <a:avLst/>
              <a:gdLst>
                <a:gd name="T0" fmla="*/ 0 w 148"/>
                <a:gd name="T1" fmla="*/ 0 h 289"/>
                <a:gd name="T2" fmla="*/ 233363 w 148"/>
                <a:gd name="T3" fmla="*/ 0 h 289"/>
                <a:gd name="T4" fmla="*/ 233363 w 148"/>
                <a:gd name="T5" fmla="*/ 457200 h 289"/>
                <a:gd name="T6" fmla="*/ 0 w 148"/>
                <a:gd name="T7" fmla="*/ 45720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289"/>
                <a:gd name="T14" fmla="*/ 148 w 148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3517900" y="2286000"/>
              <a:ext cx="4775200" cy="3952229"/>
              <a:chOff x="2149" y="960"/>
              <a:chExt cx="3008" cy="2667"/>
            </a:xfrm>
          </p:grpSpPr>
          <p:sp>
            <p:nvSpPr>
              <p:cNvPr id="61596" name="Line 5"/>
              <p:cNvSpPr>
                <a:spLocks noChangeShapeType="1"/>
              </p:cNvSpPr>
              <p:nvPr/>
            </p:nvSpPr>
            <p:spPr bwMode="auto">
              <a:xfrm>
                <a:off x="2149" y="960"/>
                <a:ext cx="0" cy="266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97" name="Line 6"/>
              <p:cNvSpPr>
                <a:spLocks noChangeShapeType="1"/>
              </p:cNvSpPr>
              <p:nvPr/>
            </p:nvSpPr>
            <p:spPr bwMode="auto">
              <a:xfrm>
                <a:off x="2581" y="960"/>
                <a:ext cx="0" cy="266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98" name="Line 7"/>
              <p:cNvSpPr>
                <a:spLocks noChangeShapeType="1"/>
              </p:cNvSpPr>
              <p:nvPr/>
            </p:nvSpPr>
            <p:spPr bwMode="auto">
              <a:xfrm>
                <a:off x="3013" y="960"/>
                <a:ext cx="0" cy="266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99" name="Line 8"/>
              <p:cNvSpPr>
                <a:spLocks noChangeShapeType="1"/>
              </p:cNvSpPr>
              <p:nvPr/>
            </p:nvSpPr>
            <p:spPr bwMode="auto">
              <a:xfrm>
                <a:off x="3445" y="960"/>
                <a:ext cx="0" cy="266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00" name="Line 9"/>
              <p:cNvSpPr>
                <a:spLocks noChangeShapeType="1"/>
              </p:cNvSpPr>
              <p:nvPr/>
            </p:nvSpPr>
            <p:spPr bwMode="auto">
              <a:xfrm>
                <a:off x="3877" y="960"/>
                <a:ext cx="0" cy="266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01" name="Line 10"/>
              <p:cNvSpPr>
                <a:spLocks noChangeShapeType="1"/>
              </p:cNvSpPr>
              <p:nvPr/>
            </p:nvSpPr>
            <p:spPr bwMode="auto">
              <a:xfrm>
                <a:off x="4309" y="960"/>
                <a:ext cx="0" cy="266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02" name="Line 11"/>
              <p:cNvSpPr>
                <a:spLocks noChangeShapeType="1"/>
              </p:cNvSpPr>
              <p:nvPr/>
            </p:nvSpPr>
            <p:spPr bwMode="auto">
              <a:xfrm flipH="1">
                <a:off x="4725" y="960"/>
                <a:ext cx="0" cy="266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603" name="Line 12"/>
              <p:cNvSpPr>
                <a:spLocks noChangeShapeType="1"/>
              </p:cNvSpPr>
              <p:nvPr/>
            </p:nvSpPr>
            <p:spPr bwMode="auto">
              <a:xfrm flipH="1">
                <a:off x="5157" y="960"/>
                <a:ext cx="0" cy="266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690563" y="3186011"/>
              <a:ext cx="6191250" cy="814387"/>
              <a:chOff x="368" y="1640"/>
              <a:chExt cx="3900" cy="513"/>
            </a:xfrm>
          </p:grpSpPr>
          <p:sp>
            <p:nvSpPr>
              <p:cNvPr id="61568" name="Freeform 14" descr="25%"/>
              <p:cNvSpPr>
                <a:spLocks/>
              </p:cNvSpPr>
              <p:nvPr/>
            </p:nvSpPr>
            <p:spPr bwMode="auto">
              <a:xfrm>
                <a:off x="2799" y="1736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69" name="Rectangle 15"/>
              <p:cNvSpPr>
                <a:spLocks noChangeArrowheads="1"/>
              </p:cNvSpPr>
              <p:nvPr/>
            </p:nvSpPr>
            <p:spPr bwMode="auto">
              <a:xfrm>
                <a:off x="368" y="1737"/>
                <a:ext cx="1516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sub $t4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Arial" pitchFamily="34" charset="0"/>
                  </a:rPr>
                  <a:t>,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Arial" pitchFamily="34" charset="0"/>
                  </a:rPr>
                  <a:t>,$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t3</a:t>
                </a: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3107" y="1640"/>
                <a:ext cx="223" cy="481"/>
                <a:chOff x="3278" y="1701"/>
                <a:chExt cx="223" cy="481"/>
              </a:xfrm>
            </p:grpSpPr>
            <p:sp>
              <p:nvSpPr>
                <p:cNvPr id="61594" name="Freeform 17"/>
                <p:cNvSpPr>
                  <a:spLocks/>
                </p:cNvSpPr>
                <p:nvPr/>
              </p:nvSpPr>
              <p:spPr bwMode="auto">
                <a:xfrm>
                  <a:off x="3288" y="1701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95" name="Rectangle 18"/>
                <p:cNvSpPr>
                  <a:spLocks noChangeArrowheads="1"/>
                </p:cNvSpPr>
                <p:nvPr/>
              </p:nvSpPr>
              <p:spPr bwMode="auto">
                <a:xfrm rot="5400000">
                  <a:off x="3191" y="1824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ALU</a:t>
                  </a:r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191" y="1736"/>
                <a:ext cx="340" cy="289"/>
                <a:chOff x="2362" y="1797"/>
                <a:chExt cx="340" cy="289"/>
              </a:xfrm>
            </p:grpSpPr>
            <p:sp>
              <p:nvSpPr>
                <p:cNvPr id="61590" name="Rectangle 20"/>
                <p:cNvSpPr>
                  <a:spLocks noChangeArrowheads="1"/>
                </p:cNvSpPr>
                <p:nvPr/>
              </p:nvSpPr>
              <p:spPr bwMode="auto">
                <a:xfrm>
                  <a:off x="2368" y="1799"/>
                  <a:ext cx="228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I$</a:t>
                  </a:r>
                </a:p>
              </p:txBody>
            </p:sp>
            <p:grpSp>
              <p:nvGrpSpPr>
                <p:cNvPr id="6" name="Group 21"/>
                <p:cNvGrpSpPr>
                  <a:grpSpLocks/>
                </p:cNvGrpSpPr>
                <p:nvPr/>
              </p:nvGrpSpPr>
              <p:grpSpPr bwMode="auto">
                <a:xfrm>
                  <a:off x="2362" y="1797"/>
                  <a:ext cx="340" cy="289"/>
                  <a:chOff x="2362" y="1797"/>
                  <a:chExt cx="340" cy="289"/>
                </a:xfrm>
              </p:grpSpPr>
              <p:sp>
                <p:nvSpPr>
                  <p:cNvPr id="61592" name="Freeform 22"/>
                  <p:cNvSpPr>
                    <a:spLocks/>
                  </p:cNvSpPr>
                  <p:nvPr/>
                </p:nvSpPr>
                <p:spPr bwMode="auto">
                  <a:xfrm>
                    <a:off x="2362" y="1797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93" name="Freeform 23"/>
                  <p:cNvSpPr>
                    <a:spLocks/>
                  </p:cNvSpPr>
                  <p:nvPr/>
                </p:nvSpPr>
                <p:spPr bwMode="auto">
                  <a:xfrm>
                    <a:off x="2531" y="1797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572" name="Rectangle 24"/>
              <p:cNvSpPr>
                <a:spLocks noChangeArrowheads="1"/>
              </p:cNvSpPr>
              <p:nvPr/>
            </p:nvSpPr>
            <p:spPr bwMode="auto">
              <a:xfrm>
                <a:off x="2632" y="174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1573" name="Freeform 25"/>
              <p:cNvSpPr>
                <a:spLocks/>
              </p:cNvSpPr>
              <p:nvPr/>
            </p:nvSpPr>
            <p:spPr bwMode="auto">
              <a:xfrm>
                <a:off x="2651" y="1736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4" name="Line 26"/>
              <p:cNvSpPr>
                <a:spLocks noChangeShapeType="1"/>
              </p:cNvSpPr>
              <p:nvPr/>
            </p:nvSpPr>
            <p:spPr bwMode="auto">
              <a:xfrm>
                <a:off x="2536" y="188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75" name="Freeform 27"/>
              <p:cNvSpPr>
                <a:spLocks/>
              </p:cNvSpPr>
              <p:nvPr/>
            </p:nvSpPr>
            <p:spPr bwMode="auto">
              <a:xfrm>
                <a:off x="2598" y="1784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76" name="Line 28"/>
              <p:cNvSpPr>
                <a:spLocks noChangeShapeType="1"/>
              </p:cNvSpPr>
              <p:nvPr/>
            </p:nvSpPr>
            <p:spPr bwMode="auto">
              <a:xfrm>
                <a:off x="2952" y="17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77" name="Rectangle 29"/>
              <p:cNvSpPr>
                <a:spLocks noChangeArrowheads="1"/>
              </p:cNvSpPr>
              <p:nvPr/>
            </p:nvSpPr>
            <p:spPr bwMode="auto">
              <a:xfrm>
                <a:off x="3449" y="1738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3500" y="1736"/>
                <a:ext cx="325" cy="289"/>
                <a:chOff x="3671" y="1797"/>
                <a:chExt cx="325" cy="289"/>
              </a:xfrm>
            </p:grpSpPr>
            <p:sp>
              <p:nvSpPr>
                <p:cNvPr id="61588" name="Freeform 31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89" name="Freeform 32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579" name="Rectangle 33"/>
              <p:cNvSpPr>
                <a:spLocks noChangeArrowheads="1"/>
              </p:cNvSpPr>
              <p:nvPr/>
            </p:nvSpPr>
            <p:spPr bwMode="auto">
              <a:xfrm>
                <a:off x="3941" y="173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3968" y="1736"/>
                <a:ext cx="284" cy="289"/>
                <a:chOff x="4139" y="1797"/>
                <a:chExt cx="284" cy="289"/>
              </a:xfrm>
            </p:grpSpPr>
            <p:sp>
              <p:nvSpPr>
                <p:cNvPr id="61586" name="Freeform 35"/>
                <p:cNvSpPr>
                  <a:spLocks/>
                </p:cNvSpPr>
                <p:nvPr/>
              </p:nvSpPr>
              <p:spPr bwMode="auto">
                <a:xfrm>
                  <a:off x="4139" y="1797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87" name="Freeform 36"/>
                <p:cNvSpPr>
                  <a:spLocks/>
                </p:cNvSpPr>
                <p:nvPr/>
              </p:nvSpPr>
              <p:spPr bwMode="auto">
                <a:xfrm>
                  <a:off x="4280" y="1797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581" name="Line 37"/>
              <p:cNvSpPr>
                <a:spLocks noChangeShapeType="1"/>
              </p:cNvSpPr>
              <p:nvPr/>
            </p:nvSpPr>
            <p:spPr bwMode="auto">
              <a:xfrm>
                <a:off x="3821" y="188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82" name="Line 38"/>
              <p:cNvSpPr>
                <a:spLocks noChangeShapeType="1"/>
              </p:cNvSpPr>
              <p:nvPr/>
            </p:nvSpPr>
            <p:spPr bwMode="auto">
              <a:xfrm>
                <a:off x="3337" y="188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83" name="Freeform 39"/>
              <p:cNvSpPr>
                <a:spLocks/>
              </p:cNvSpPr>
              <p:nvPr/>
            </p:nvSpPr>
            <p:spPr bwMode="auto">
              <a:xfrm>
                <a:off x="3458" y="1880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4" name="Line 40"/>
              <p:cNvSpPr>
                <a:spLocks noChangeShapeType="1"/>
              </p:cNvSpPr>
              <p:nvPr/>
            </p:nvSpPr>
            <p:spPr bwMode="auto">
              <a:xfrm>
                <a:off x="2952" y="197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85" name="Freeform 41"/>
              <p:cNvSpPr>
                <a:spLocks/>
              </p:cNvSpPr>
              <p:nvPr/>
            </p:nvSpPr>
            <p:spPr bwMode="auto">
              <a:xfrm>
                <a:off x="3045" y="1875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665163" y="3897211"/>
              <a:ext cx="6894512" cy="814387"/>
              <a:chOff x="352" y="2088"/>
              <a:chExt cx="4343" cy="513"/>
            </a:xfrm>
          </p:grpSpPr>
          <p:sp>
            <p:nvSpPr>
              <p:cNvPr id="61540" name="Freeform 43" descr="25%"/>
              <p:cNvSpPr>
                <a:spLocks/>
              </p:cNvSpPr>
              <p:nvPr/>
            </p:nvSpPr>
            <p:spPr bwMode="auto">
              <a:xfrm>
                <a:off x="3226" y="2184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1" name="Rectangle 44"/>
              <p:cNvSpPr>
                <a:spLocks noChangeArrowheads="1"/>
              </p:cNvSpPr>
              <p:nvPr/>
            </p:nvSpPr>
            <p:spPr bwMode="auto">
              <a:xfrm>
                <a:off x="352" y="2193"/>
                <a:ext cx="146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and $t5,</a:t>
                </a:r>
                <a:r>
                  <a:rPr lang="en-US" sz="2400" b="1" dirty="0">
                    <a:solidFill>
                      <a:schemeClr val="accent1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,$t6</a:t>
                </a:r>
              </a:p>
            </p:txBody>
          </p:sp>
          <p:sp>
            <p:nvSpPr>
              <p:cNvPr id="61542" name="Freeform 45"/>
              <p:cNvSpPr>
                <a:spLocks/>
              </p:cNvSpPr>
              <p:nvPr/>
            </p:nvSpPr>
            <p:spPr bwMode="auto">
              <a:xfrm>
                <a:off x="3885" y="2328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" name="Group 46"/>
              <p:cNvGrpSpPr>
                <a:grpSpLocks/>
              </p:cNvGrpSpPr>
              <p:nvPr/>
            </p:nvGrpSpPr>
            <p:grpSpPr bwMode="auto">
              <a:xfrm>
                <a:off x="3534" y="2088"/>
                <a:ext cx="223" cy="481"/>
                <a:chOff x="3705" y="2149"/>
                <a:chExt cx="223" cy="481"/>
              </a:xfrm>
            </p:grpSpPr>
            <p:sp>
              <p:nvSpPr>
                <p:cNvPr id="61566" name="Freeform 47"/>
                <p:cNvSpPr>
                  <a:spLocks/>
                </p:cNvSpPr>
                <p:nvPr/>
              </p:nvSpPr>
              <p:spPr bwMode="auto">
                <a:xfrm>
                  <a:off x="3715" y="2149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67" name="Rectangle 48"/>
                <p:cNvSpPr>
                  <a:spLocks noChangeArrowheads="1"/>
                </p:cNvSpPr>
                <p:nvPr/>
              </p:nvSpPr>
              <p:spPr bwMode="auto">
                <a:xfrm rot="5400000">
                  <a:off x="3618" y="227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ALU</a:t>
                  </a:r>
                </a:p>
              </p:txBody>
            </p:sp>
          </p:grpSp>
          <p:grpSp>
            <p:nvGrpSpPr>
              <p:cNvPr id="11" name="Group 49"/>
              <p:cNvGrpSpPr>
                <a:grpSpLocks/>
              </p:cNvGrpSpPr>
              <p:nvPr/>
            </p:nvGrpSpPr>
            <p:grpSpPr bwMode="auto">
              <a:xfrm>
                <a:off x="2618" y="2184"/>
                <a:ext cx="340" cy="289"/>
                <a:chOff x="2789" y="2245"/>
                <a:chExt cx="340" cy="289"/>
              </a:xfrm>
            </p:grpSpPr>
            <p:sp>
              <p:nvSpPr>
                <p:cNvPr id="61562" name="Rectangle 50"/>
                <p:cNvSpPr>
                  <a:spLocks noChangeArrowheads="1"/>
                </p:cNvSpPr>
                <p:nvPr/>
              </p:nvSpPr>
              <p:spPr bwMode="auto">
                <a:xfrm>
                  <a:off x="2795" y="2247"/>
                  <a:ext cx="228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I$</a:t>
                  </a:r>
                </a:p>
              </p:txBody>
            </p:sp>
            <p:grpSp>
              <p:nvGrpSpPr>
                <p:cNvPr id="12" name="Group 51"/>
                <p:cNvGrpSpPr>
                  <a:grpSpLocks/>
                </p:cNvGrpSpPr>
                <p:nvPr/>
              </p:nvGrpSpPr>
              <p:grpSpPr bwMode="auto">
                <a:xfrm>
                  <a:off x="2789" y="2245"/>
                  <a:ext cx="340" cy="289"/>
                  <a:chOff x="2789" y="2245"/>
                  <a:chExt cx="340" cy="289"/>
                </a:xfrm>
              </p:grpSpPr>
              <p:sp>
                <p:nvSpPr>
                  <p:cNvPr id="61564" name="Freeform 52"/>
                  <p:cNvSpPr>
                    <a:spLocks/>
                  </p:cNvSpPr>
                  <p:nvPr/>
                </p:nvSpPr>
                <p:spPr bwMode="auto">
                  <a:xfrm>
                    <a:off x="2789" y="2245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65" name="Freeform 53"/>
                  <p:cNvSpPr>
                    <a:spLocks/>
                  </p:cNvSpPr>
                  <p:nvPr/>
                </p:nvSpPr>
                <p:spPr bwMode="auto">
                  <a:xfrm>
                    <a:off x="2958" y="2245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1545" name="Rectangle 54"/>
              <p:cNvSpPr>
                <a:spLocks noChangeArrowheads="1"/>
              </p:cNvSpPr>
              <p:nvPr/>
            </p:nvSpPr>
            <p:spPr bwMode="auto">
              <a:xfrm>
                <a:off x="3059" y="219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1546" name="Freeform 55"/>
              <p:cNvSpPr>
                <a:spLocks/>
              </p:cNvSpPr>
              <p:nvPr/>
            </p:nvSpPr>
            <p:spPr bwMode="auto">
              <a:xfrm>
                <a:off x="3078" y="2184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7" name="Line 56"/>
              <p:cNvSpPr>
                <a:spLocks noChangeShapeType="1"/>
              </p:cNvSpPr>
              <p:nvPr/>
            </p:nvSpPr>
            <p:spPr bwMode="auto">
              <a:xfrm>
                <a:off x="2963" y="232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48" name="Freeform 57"/>
              <p:cNvSpPr>
                <a:spLocks/>
              </p:cNvSpPr>
              <p:nvPr/>
            </p:nvSpPr>
            <p:spPr bwMode="auto">
              <a:xfrm>
                <a:off x="3025" y="2232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49" name="Line 58"/>
              <p:cNvSpPr>
                <a:spLocks noChangeShapeType="1"/>
              </p:cNvSpPr>
              <p:nvPr/>
            </p:nvSpPr>
            <p:spPr bwMode="auto">
              <a:xfrm>
                <a:off x="3379" y="223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50" name="Rectangle 59"/>
              <p:cNvSpPr>
                <a:spLocks noChangeArrowheads="1"/>
              </p:cNvSpPr>
              <p:nvPr/>
            </p:nvSpPr>
            <p:spPr bwMode="auto">
              <a:xfrm>
                <a:off x="3876" y="2186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grpSp>
            <p:nvGrpSpPr>
              <p:cNvPr id="13" name="Group 60"/>
              <p:cNvGrpSpPr>
                <a:grpSpLocks/>
              </p:cNvGrpSpPr>
              <p:nvPr/>
            </p:nvGrpSpPr>
            <p:grpSpPr bwMode="auto">
              <a:xfrm>
                <a:off x="3927" y="2184"/>
                <a:ext cx="325" cy="289"/>
                <a:chOff x="4098" y="2245"/>
                <a:chExt cx="325" cy="289"/>
              </a:xfrm>
            </p:grpSpPr>
            <p:sp>
              <p:nvSpPr>
                <p:cNvPr id="61560" name="Freeform 61"/>
                <p:cNvSpPr>
                  <a:spLocks/>
                </p:cNvSpPr>
                <p:nvPr/>
              </p:nvSpPr>
              <p:spPr bwMode="auto">
                <a:xfrm>
                  <a:off x="4098" y="2245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61" name="Freeform 62"/>
                <p:cNvSpPr>
                  <a:spLocks/>
                </p:cNvSpPr>
                <p:nvPr/>
              </p:nvSpPr>
              <p:spPr bwMode="auto">
                <a:xfrm>
                  <a:off x="4259" y="2245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552" name="Rectangle 63"/>
              <p:cNvSpPr>
                <a:spLocks noChangeArrowheads="1"/>
              </p:cNvSpPr>
              <p:nvPr/>
            </p:nvSpPr>
            <p:spPr bwMode="auto">
              <a:xfrm>
                <a:off x="4368" y="218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grpSp>
            <p:nvGrpSpPr>
              <p:cNvPr id="14" name="Group 64"/>
              <p:cNvGrpSpPr>
                <a:grpSpLocks/>
              </p:cNvGrpSpPr>
              <p:nvPr/>
            </p:nvGrpSpPr>
            <p:grpSpPr bwMode="auto">
              <a:xfrm>
                <a:off x="4395" y="2184"/>
                <a:ext cx="284" cy="289"/>
                <a:chOff x="4566" y="2245"/>
                <a:chExt cx="284" cy="289"/>
              </a:xfrm>
            </p:grpSpPr>
            <p:sp>
              <p:nvSpPr>
                <p:cNvPr id="61558" name="Freeform 65"/>
                <p:cNvSpPr>
                  <a:spLocks/>
                </p:cNvSpPr>
                <p:nvPr/>
              </p:nvSpPr>
              <p:spPr bwMode="auto">
                <a:xfrm>
                  <a:off x="4566" y="2245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59" name="Freeform 66"/>
                <p:cNvSpPr>
                  <a:spLocks/>
                </p:cNvSpPr>
                <p:nvPr/>
              </p:nvSpPr>
              <p:spPr bwMode="auto">
                <a:xfrm>
                  <a:off x="4707" y="2245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554" name="Line 67"/>
              <p:cNvSpPr>
                <a:spLocks noChangeShapeType="1"/>
              </p:cNvSpPr>
              <p:nvPr/>
            </p:nvSpPr>
            <p:spPr bwMode="auto">
              <a:xfrm>
                <a:off x="4248" y="232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55" name="Line 68"/>
              <p:cNvSpPr>
                <a:spLocks noChangeShapeType="1"/>
              </p:cNvSpPr>
              <p:nvPr/>
            </p:nvSpPr>
            <p:spPr bwMode="auto">
              <a:xfrm>
                <a:off x="3764" y="232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56" name="Line 69"/>
              <p:cNvSpPr>
                <a:spLocks noChangeShapeType="1"/>
              </p:cNvSpPr>
              <p:nvPr/>
            </p:nvSpPr>
            <p:spPr bwMode="auto">
              <a:xfrm>
                <a:off x="3379" y="242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57" name="Freeform 70"/>
              <p:cNvSpPr>
                <a:spLocks/>
              </p:cNvSpPr>
              <p:nvPr/>
            </p:nvSpPr>
            <p:spPr bwMode="auto">
              <a:xfrm>
                <a:off x="3472" y="2323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71"/>
            <p:cNvGrpSpPr>
              <a:grpSpLocks/>
            </p:cNvGrpSpPr>
            <p:nvPr/>
          </p:nvGrpSpPr>
          <p:grpSpPr bwMode="auto">
            <a:xfrm>
              <a:off x="639763" y="4608411"/>
              <a:ext cx="7597775" cy="814387"/>
              <a:chOff x="336" y="2536"/>
              <a:chExt cx="4786" cy="513"/>
            </a:xfrm>
          </p:grpSpPr>
          <p:sp>
            <p:nvSpPr>
              <p:cNvPr id="61517" name="Freeform 72"/>
              <p:cNvSpPr>
                <a:spLocks/>
              </p:cNvSpPr>
              <p:nvPr/>
            </p:nvSpPr>
            <p:spPr bwMode="auto">
              <a:xfrm>
                <a:off x="3971" y="2536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8" name="Freeform 73" descr="25%"/>
              <p:cNvSpPr>
                <a:spLocks/>
              </p:cNvSpPr>
              <p:nvPr/>
            </p:nvSpPr>
            <p:spPr bwMode="auto">
              <a:xfrm>
                <a:off x="3653" y="2632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19" name="Rectangle 74"/>
              <p:cNvSpPr>
                <a:spLocks noChangeArrowheads="1"/>
              </p:cNvSpPr>
              <p:nvPr/>
            </p:nvSpPr>
            <p:spPr bwMode="auto">
              <a:xfrm>
                <a:off x="336" y="2649"/>
                <a:ext cx="141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or   $t7,</a:t>
                </a:r>
                <a:r>
                  <a:rPr lang="en-US" sz="2400" b="1" dirty="0">
                    <a:solidFill>
                      <a:schemeClr val="accent1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,$t8</a:t>
                </a:r>
              </a:p>
            </p:txBody>
          </p:sp>
          <p:sp>
            <p:nvSpPr>
              <p:cNvPr id="61520" name="Freeform 75"/>
              <p:cNvSpPr>
                <a:spLocks/>
              </p:cNvSpPr>
              <p:nvPr/>
            </p:nvSpPr>
            <p:spPr bwMode="auto">
              <a:xfrm>
                <a:off x="4312" y="2776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1" name="Freeform 76"/>
              <p:cNvSpPr>
                <a:spLocks/>
              </p:cNvSpPr>
              <p:nvPr/>
            </p:nvSpPr>
            <p:spPr bwMode="auto">
              <a:xfrm>
                <a:off x="3045" y="2632"/>
                <a:ext cx="170" cy="289"/>
              </a:xfrm>
              <a:custGeom>
                <a:avLst/>
                <a:gdLst>
                  <a:gd name="T0" fmla="*/ 169 w 170"/>
                  <a:gd name="T1" fmla="*/ 0 h 289"/>
                  <a:gd name="T2" fmla="*/ 0 w 170"/>
                  <a:gd name="T3" fmla="*/ 0 h 289"/>
                  <a:gd name="T4" fmla="*/ 0 w 170"/>
                  <a:gd name="T5" fmla="*/ 288 h 289"/>
                  <a:gd name="T6" fmla="*/ 169 w 170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0"/>
                  <a:gd name="T13" fmla="*/ 0 h 289"/>
                  <a:gd name="T14" fmla="*/ 170 w 170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2" name="Freeform 77"/>
              <p:cNvSpPr>
                <a:spLocks/>
              </p:cNvSpPr>
              <p:nvPr/>
            </p:nvSpPr>
            <p:spPr bwMode="auto">
              <a:xfrm>
                <a:off x="3214" y="2632"/>
                <a:ext cx="171" cy="289"/>
              </a:xfrm>
              <a:custGeom>
                <a:avLst/>
                <a:gdLst>
                  <a:gd name="T0" fmla="*/ 0 w 171"/>
                  <a:gd name="T1" fmla="*/ 0 h 289"/>
                  <a:gd name="T2" fmla="*/ 170 w 171"/>
                  <a:gd name="T3" fmla="*/ 0 h 289"/>
                  <a:gd name="T4" fmla="*/ 170 w 171"/>
                  <a:gd name="T5" fmla="*/ 288 h 289"/>
                  <a:gd name="T6" fmla="*/ 0 w 171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1"/>
                  <a:gd name="T13" fmla="*/ 0 h 289"/>
                  <a:gd name="T14" fmla="*/ 171 w 171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3" name="Rectangle 78"/>
              <p:cNvSpPr>
                <a:spLocks noChangeArrowheads="1"/>
              </p:cNvSpPr>
              <p:nvPr/>
            </p:nvSpPr>
            <p:spPr bwMode="auto">
              <a:xfrm>
                <a:off x="3026" y="2634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sp>
            <p:nvSpPr>
              <p:cNvPr id="61524" name="Rectangle 79"/>
              <p:cNvSpPr>
                <a:spLocks noChangeArrowheads="1"/>
              </p:cNvSpPr>
              <p:nvPr/>
            </p:nvSpPr>
            <p:spPr bwMode="auto">
              <a:xfrm rot="5400000">
                <a:off x="3874" y="2659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61525" name="Rectangle 80"/>
              <p:cNvSpPr>
                <a:spLocks noChangeArrowheads="1"/>
              </p:cNvSpPr>
              <p:nvPr/>
            </p:nvSpPr>
            <p:spPr bwMode="auto">
              <a:xfrm>
                <a:off x="3486" y="2639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1526" name="Freeform 81"/>
              <p:cNvSpPr>
                <a:spLocks/>
              </p:cNvSpPr>
              <p:nvPr/>
            </p:nvSpPr>
            <p:spPr bwMode="auto">
              <a:xfrm>
                <a:off x="3505" y="2632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7" name="Line 82"/>
              <p:cNvSpPr>
                <a:spLocks noChangeShapeType="1"/>
              </p:cNvSpPr>
              <p:nvPr/>
            </p:nvSpPr>
            <p:spPr bwMode="auto">
              <a:xfrm>
                <a:off x="3390" y="2776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8" name="Freeform 83"/>
              <p:cNvSpPr>
                <a:spLocks/>
              </p:cNvSpPr>
              <p:nvPr/>
            </p:nvSpPr>
            <p:spPr bwMode="auto">
              <a:xfrm>
                <a:off x="3452" y="2680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29" name="Line 84"/>
              <p:cNvSpPr>
                <a:spLocks noChangeShapeType="1"/>
              </p:cNvSpPr>
              <p:nvPr/>
            </p:nvSpPr>
            <p:spPr bwMode="auto">
              <a:xfrm>
                <a:off x="3806" y="26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0" name="Rectangle 85"/>
              <p:cNvSpPr>
                <a:spLocks noChangeArrowheads="1"/>
              </p:cNvSpPr>
              <p:nvPr/>
            </p:nvSpPr>
            <p:spPr bwMode="auto">
              <a:xfrm>
                <a:off x="4303" y="2634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61531" name="Freeform 86"/>
              <p:cNvSpPr>
                <a:spLocks/>
              </p:cNvSpPr>
              <p:nvPr/>
            </p:nvSpPr>
            <p:spPr bwMode="auto">
              <a:xfrm>
                <a:off x="4354" y="2632"/>
                <a:ext cx="162" cy="289"/>
              </a:xfrm>
              <a:custGeom>
                <a:avLst/>
                <a:gdLst>
                  <a:gd name="T0" fmla="*/ 161 w 162"/>
                  <a:gd name="T1" fmla="*/ 0 h 289"/>
                  <a:gd name="T2" fmla="*/ 0 w 162"/>
                  <a:gd name="T3" fmla="*/ 0 h 289"/>
                  <a:gd name="T4" fmla="*/ 0 w 162"/>
                  <a:gd name="T5" fmla="*/ 288 h 289"/>
                  <a:gd name="T6" fmla="*/ 161 w 16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289"/>
                  <a:gd name="T14" fmla="*/ 162 w 16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2" name="Freeform 87"/>
              <p:cNvSpPr>
                <a:spLocks/>
              </p:cNvSpPr>
              <p:nvPr/>
            </p:nvSpPr>
            <p:spPr bwMode="auto">
              <a:xfrm>
                <a:off x="4515" y="2632"/>
                <a:ext cx="164" cy="289"/>
              </a:xfrm>
              <a:custGeom>
                <a:avLst/>
                <a:gdLst>
                  <a:gd name="T0" fmla="*/ 0 w 164"/>
                  <a:gd name="T1" fmla="*/ 0 h 289"/>
                  <a:gd name="T2" fmla="*/ 163 w 164"/>
                  <a:gd name="T3" fmla="*/ 0 h 289"/>
                  <a:gd name="T4" fmla="*/ 163 w 164"/>
                  <a:gd name="T5" fmla="*/ 288 h 289"/>
                  <a:gd name="T6" fmla="*/ 0 w 164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"/>
                  <a:gd name="T13" fmla="*/ 0 h 289"/>
                  <a:gd name="T14" fmla="*/ 164 w 164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3" name="Rectangle 88"/>
              <p:cNvSpPr>
                <a:spLocks noChangeArrowheads="1"/>
              </p:cNvSpPr>
              <p:nvPr/>
            </p:nvSpPr>
            <p:spPr bwMode="auto">
              <a:xfrm>
                <a:off x="4795" y="2634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1534" name="Freeform 89"/>
              <p:cNvSpPr>
                <a:spLocks/>
              </p:cNvSpPr>
              <p:nvPr/>
            </p:nvSpPr>
            <p:spPr bwMode="auto">
              <a:xfrm>
                <a:off x="4822" y="2632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5" name="Freeform 90"/>
              <p:cNvSpPr>
                <a:spLocks/>
              </p:cNvSpPr>
              <p:nvPr/>
            </p:nvSpPr>
            <p:spPr bwMode="auto">
              <a:xfrm>
                <a:off x="4963" y="2632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36" name="Line 91"/>
              <p:cNvSpPr>
                <a:spLocks noChangeShapeType="1"/>
              </p:cNvSpPr>
              <p:nvPr/>
            </p:nvSpPr>
            <p:spPr bwMode="auto">
              <a:xfrm>
                <a:off x="4675" y="2776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7" name="Line 92"/>
              <p:cNvSpPr>
                <a:spLocks noChangeShapeType="1"/>
              </p:cNvSpPr>
              <p:nvPr/>
            </p:nvSpPr>
            <p:spPr bwMode="auto">
              <a:xfrm>
                <a:off x="4191" y="2776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8" name="Line 93"/>
              <p:cNvSpPr>
                <a:spLocks noChangeShapeType="1"/>
              </p:cNvSpPr>
              <p:nvPr/>
            </p:nvSpPr>
            <p:spPr bwMode="auto">
              <a:xfrm>
                <a:off x="3806" y="287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9" name="Freeform 94"/>
              <p:cNvSpPr>
                <a:spLocks/>
              </p:cNvSpPr>
              <p:nvPr/>
            </p:nvSpPr>
            <p:spPr bwMode="auto">
              <a:xfrm>
                <a:off x="3899" y="2771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95"/>
            <p:cNvGrpSpPr>
              <a:grpSpLocks/>
            </p:cNvGrpSpPr>
            <p:nvPr/>
          </p:nvGrpSpPr>
          <p:grpSpPr bwMode="auto">
            <a:xfrm>
              <a:off x="665163" y="5319611"/>
              <a:ext cx="8250237" cy="814387"/>
              <a:chOff x="352" y="2984"/>
              <a:chExt cx="5197" cy="513"/>
            </a:xfrm>
          </p:grpSpPr>
          <p:sp>
            <p:nvSpPr>
              <p:cNvPr id="61487" name="Rectangle 96"/>
              <p:cNvSpPr>
                <a:spLocks noChangeArrowheads="1"/>
              </p:cNvSpPr>
              <p:nvPr/>
            </p:nvSpPr>
            <p:spPr bwMode="auto">
              <a:xfrm>
                <a:off x="352" y="3105"/>
                <a:ext cx="152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 err="1">
                    <a:solidFill>
                      <a:schemeClr val="tx1"/>
                    </a:solidFill>
                    <a:latin typeface="Arial" pitchFamily="34" charset="0"/>
                  </a:rPr>
                  <a:t>xor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 $t9,</a:t>
                </a:r>
                <a:r>
                  <a:rPr lang="en-US" sz="2400" b="1" dirty="0">
                    <a:solidFill>
                      <a:schemeClr val="accent1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,$t10</a:t>
                </a:r>
              </a:p>
            </p:txBody>
          </p:sp>
          <p:grpSp>
            <p:nvGrpSpPr>
              <p:cNvPr id="17" name="Group 97"/>
              <p:cNvGrpSpPr>
                <a:grpSpLocks/>
              </p:cNvGrpSpPr>
              <p:nvPr/>
            </p:nvGrpSpPr>
            <p:grpSpPr bwMode="auto">
              <a:xfrm>
                <a:off x="3472" y="2984"/>
                <a:ext cx="2077" cy="513"/>
                <a:chOff x="3643" y="3045"/>
                <a:chExt cx="2077" cy="513"/>
              </a:xfrm>
            </p:grpSpPr>
            <p:grpSp>
              <p:nvGrpSpPr>
                <p:cNvPr id="18" name="Group 98"/>
                <p:cNvGrpSpPr>
                  <a:grpSpLocks/>
                </p:cNvGrpSpPr>
                <p:nvPr/>
              </p:nvGrpSpPr>
              <p:grpSpPr bwMode="auto">
                <a:xfrm>
                  <a:off x="4559" y="3045"/>
                  <a:ext cx="223" cy="481"/>
                  <a:chOff x="4559" y="3045"/>
                  <a:chExt cx="223" cy="481"/>
                </a:xfrm>
              </p:grpSpPr>
              <p:sp>
                <p:nvSpPr>
                  <p:cNvPr id="61515" name="Freeform 99"/>
                  <p:cNvSpPr>
                    <a:spLocks/>
                  </p:cNvSpPr>
                  <p:nvPr/>
                </p:nvSpPr>
                <p:spPr bwMode="auto">
                  <a:xfrm>
                    <a:off x="4569" y="3045"/>
                    <a:ext cx="213" cy="481"/>
                  </a:xfrm>
                  <a:custGeom>
                    <a:avLst/>
                    <a:gdLst>
                      <a:gd name="T0" fmla="*/ 0 w 213"/>
                      <a:gd name="T1" fmla="*/ 320 h 481"/>
                      <a:gd name="T2" fmla="*/ 71 w 213"/>
                      <a:gd name="T3" fmla="*/ 240 h 481"/>
                      <a:gd name="T4" fmla="*/ 0 w 213"/>
                      <a:gd name="T5" fmla="*/ 160 h 481"/>
                      <a:gd name="T6" fmla="*/ 0 w 213"/>
                      <a:gd name="T7" fmla="*/ 0 h 481"/>
                      <a:gd name="T8" fmla="*/ 212 w 213"/>
                      <a:gd name="T9" fmla="*/ 160 h 481"/>
                      <a:gd name="T10" fmla="*/ 212 w 213"/>
                      <a:gd name="T11" fmla="*/ 320 h 481"/>
                      <a:gd name="T12" fmla="*/ 0 w 213"/>
                      <a:gd name="T13" fmla="*/ 480 h 481"/>
                      <a:gd name="T14" fmla="*/ 0 w 213"/>
                      <a:gd name="T15" fmla="*/ 320 h 48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13"/>
                      <a:gd name="T25" fmla="*/ 0 h 481"/>
                      <a:gd name="T26" fmla="*/ 213 w 213"/>
                      <a:gd name="T27" fmla="*/ 481 h 48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13" h="481">
                        <a:moveTo>
                          <a:pt x="0" y="320"/>
                        </a:moveTo>
                        <a:lnTo>
                          <a:pt x="71" y="240"/>
                        </a:lnTo>
                        <a:lnTo>
                          <a:pt x="0" y="160"/>
                        </a:lnTo>
                        <a:lnTo>
                          <a:pt x="0" y="0"/>
                        </a:lnTo>
                        <a:lnTo>
                          <a:pt x="212" y="160"/>
                        </a:lnTo>
                        <a:lnTo>
                          <a:pt x="212" y="320"/>
                        </a:lnTo>
                        <a:lnTo>
                          <a:pt x="0" y="480"/>
                        </a:lnTo>
                        <a:lnTo>
                          <a:pt x="0" y="320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16" name="Rectangle 10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472" y="3168"/>
                    <a:ext cx="384" cy="21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sz="1600" b="1">
                        <a:solidFill>
                          <a:schemeClr val="tx1"/>
                        </a:solidFill>
                        <a:latin typeface="Times" charset="0"/>
                      </a:rPr>
                      <a:t>ALU</a:t>
                    </a:r>
                  </a:p>
                </p:txBody>
              </p:sp>
            </p:grpSp>
            <p:grpSp>
              <p:nvGrpSpPr>
                <p:cNvPr id="19" name="Group 101"/>
                <p:cNvGrpSpPr>
                  <a:grpSpLocks/>
                </p:cNvGrpSpPr>
                <p:nvPr/>
              </p:nvGrpSpPr>
              <p:grpSpPr bwMode="auto">
                <a:xfrm>
                  <a:off x="3643" y="3141"/>
                  <a:ext cx="340" cy="289"/>
                  <a:chOff x="3643" y="3141"/>
                  <a:chExt cx="340" cy="289"/>
                </a:xfrm>
              </p:grpSpPr>
              <p:sp>
                <p:nvSpPr>
                  <p:cNvPr id="61511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3649" y="3143"/>
                    <a:ext cx="228" cy="210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pPr algn="ctr"/>
                    <a:r>
                      <a:rPr lang="en-US" sz="1600" b="1">
                        <a:solidFill>
                          <a:schemeClr val="tx1"/>
                        </a:solidFill>
                        <a:latin typeface="Times" charset="0"/>
                      </a:rPr>
                      <a:t>I$</a:t>
                    </a:r>
                  </a:p>
                </p:txBody>
              </p:sp>
              <p:grpSp>
                <p:nvGrpSpPr>
                  <p:cNvPr id="20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3643" y="3141"/>
                    <a:ext cx="340" cy="289"/>
                    <a:chOff x="3643" y="3141"/>
                    <a:chExt cx="340" cy="289"/>
                  </a:xfrm>
                </p:grpSpPr>
                <p:sp>
                  <p:nvSpPr>
                    <p:cNvPr id="61513" name="Freeform 104"/>
                    <p:cNvSpPr>
                      <a:spLocks/>
                    </p:cNvSpPr>
                    <p:nvPr/>
                  </p:nvSpPr>
                  <p:spPr bwMode="auto">
                    <a:xfrm>
                      <a:off x="3643" y="3141"/>
                      <a:ext cx="170" cy="289"/>
                    </a:xfrm>
                    <a:custGeom>
                      <a:avLst/>
                      <a:gdLst>
                        <a:gd name="T0" fmla="*/ 169 w 170"/>
                        <a:gd name="T1" fmla="*/ 0 h 289"/>
                        <a:gd name="T2" fmla="*/ 0 w 170"/>
                        <a:gd name="T3" fmla="*/ 0 h 289"/>
                        <a:gd name="T4" fmla="*/ 0 w 170"/>
                        <a:gd name="T5" fmla="*/ 288 h 289"/>
                        <a:gd name="T6" fmla="*/ 169 w 170"/>
                        <a:gd name="T7" fmla="*/ 288 h 28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0"/>
                        <a:gd name="T13" fmla="*/ 0 h 289"/>
                        <a:gd name="T14" fmla="*/ 170 w 170"/>
                        <a:gd name="T15" fmla="*/ 289 h 28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0" h="289">
                          <a:moveTo>
                            <a:pt x="169" y="0"/>
                          </a:moveTo>
                          <a:lnTo>
                            <a:pt x="0" y="0"/>
                          </a:lnTo>
                          <a:lnTo>
                            <a:pt x="0" y="288"/>
                          </a:lnTo>
                          <a:lnTo>
                            <a:pt x="169" y="288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514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3812" y="3141"/>
                      <a:ext cx="171" cy="289"/>
                    </a:xfrm>
                    <a:custGeom>
                      <a:avLst/>
                      <a:gdLst>
                        <a:gd name="T0" fmla="*/ 0 w 171"/>
                        <a:gd name="T1" fmla="*/ 0 h 289"/>
                        <a:gd name="T2" fmla="*/ 170 w 171"/>
                        <a:gd name="T3" fmla="*/ 0 h 289"/>
                        <a:gd name="T4" fmla="*/ 170 w 171"/>
                        <a:gd name="T5" fmla="*/ 288 h 289"/>
                        <a:gd name="T6" fmla="*/ 0 w 171"/>
                        <a:gd name="T7" fmla="*/ 288 h 289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71"/>
                        <a:gd name="T13" fmla="*/ 0 h 289"/>
                        <a:gd name="T14" fmla="*/ 171 w 171"/>
                        <a:gd name="T15" fmla="*/ 289 h 289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71" h="289">
                          <a:moveTo>
                            <a:pt x="0" y="0"/>
                          </a:moveTo>
                          <a:lnTo>
                            <a:pt x="170" y="0"/>
                          </a:lnTo>
                          <a:lnTo>
                            <a:pt x="170" y="288"/>
                          </a:lnTo>
                          <a:lnTo>
                            <a:pt x="0" y="288"/>
                          </a:lnTo>
                        </a:path>
                      </a:pathLst>
                    </a:custGeom>
                    <a:noFill/>
                    <a:ln w="25400" cap="rnd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61491" name="Rectangle 106"/>
                <p:cNvSpPr>
                  <a:spLocks noChangeArrowheads="1"/>
                </p:cNvSpPr>
                <p:nvPr/>
              </p:nvSpPr>
              <p:spPr bwMode="auto">
                <a:xfrm>
                  <a:off x="4084" y="3148"/>
                  <a:ext cx="327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Reg</a:t>
                  </a:r>
                </a:p>
              </p:txBody>
            </p:sp>
            <p:grpSp>
              <p:nvGrpSpPr>
                <p:cNvPr id="21" name="Group 107"/>
                <p:cNvGrpSpPr>
                  <a:grpSpLocks/>
                </p:cNvGrpSpPr>
                <p:nvPr/>
              </p:nvGrpSpPr>
              <p:grpSpPr bwMode="auto">
                <a:xfrm>
                  <a:off x="4103" y="3141"/>
                  <a:ext cx="296" cy="289"/>
                  <a:chOff x="4103" y="3141"/>
                  <a:chExt cx="296" cy="289"/>
                </a:xfrm>
              </p:grpSpPr>
              <p:sp>
                <p:nvSpPr>
                  <p:cNvPr id="61509" name="Freeform 108"/>
                  <p:cNvSpPr>
                    <a:spLocks/>
                  </p:cNvSpPr>
                  <p:nvPr/>
                </p:nvSpPr>
                <p:spPr bwMode="auto">
                  <a:xfrm>
                    <a:off x="4103" y="3141"/>
                    <a:ext cx="149" cy="289"/>
                  </a:xfrm>
                  <a:custGeom>
                    <a:avLst/>
                    <a:gdLst>
                      <a:gd name="T0" fmla="*/ 148 w 149"/>
                      <a:gd name="T1" fmla="*/ 0 h 289"/>
                      <a:gd name="T2" fmla="*/ 0 w 149"/>
                      <a:gd name="T3" fmla="*/ 0 h 289"/>
                      <a:gd name="T4" fmla="*/ 0 w 149"/>
                      <a:gd name="T5" fmla="*/ 288 h 289"/>
                      <a:gd name="T6" fmla="*/ 148 w 149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9"/>
                      <a:gd name="T13" fmla="*/ 0 h 289"/>
                      <a:gd name="T14" fmla="*/ 149 w 149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9" h="289">
                        <a:moveTo>
                          <a:pt x="148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48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10" name="Freeform 109"/>
                  <p:cNvSpPr>
                    <a:spLocks/>
                  </p:cNvSpPr>
                  <p:nvPr/>
                </p:nvSpPr>
                <p:spPr bwMode="auto">
                  <a:xfrm>
                    <a:off x="4251" y="3141"/>
                    <a:ext cx="148" cy="289"/>
                  </a:xfrm>
                  <a:custGeom>
                    <a:avLst/>
                    <a:gdLst>
                      <a:gd name="T0" fmla="*/ 0 w 148"/>
                      <a:gd name="T1" fmla="*/ 0 h 289"/>
                      <a:gd name="T2" fmla="*/ 147 w 148"/>
                      <a:gd name="T3" fmla="*/ 0 h 289"/>
                      <a:gd name="T4" fmla="*/ 147 w 148"/>
                      <a:gd name="T5" fmla="*/ 288 h 289"/>
                      <a:gd name="T6" fmla="*/ 0 w 148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8"/>
                      <a:gd name="T13" fmla="*/ 0 h 289"/>
                      <a:gd name="T14" fmla="*/ 148 w 148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8" h="289">
                        <a:moveTo>
                          <a:pt x="0" y="0"/>
                        </a:moveTo>
                        <a:lnTo>
                          <a:pt x="147" y="0"/>
                        </a:lnTo>
                        <a:lnTo>
                          <a:pt x="147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493" name="Line 110"/>
                <p:cNvSpPr>
                  <a:spLocks noChangeShapeType="1"/>
                </p:cNvSpPr>
                <p:nvPr/>
              </p:nvSpPr>
              <p:spPr bwMode="auto">
                <a:xfrm>
                  <a:off x="3988" y="3285"/>
                  <a:ext cx="96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94" name="Freeform 111"/>
                <p:cNvSpPr>
                  <a:spLocks/>
                </p:cNvSpPr>
                <p:nvPr/>
              </p:nvSpPr>
              <p:spPr bwMode="auto">
                <a:xfrm>
                  <a:off x="4050" y="3189"/>
                  <a:ext cx="48" cy="97"/>
                </a:xfrm>
                <a:custGeom>
                  <a:avLst/>
                  <a:gdLst>
                    <a:gd name="T0" fmla="*/ 0 w 48"/>
                    <a:gd name="T1" fmla="*/ 96 h 97"/>
                    <a:gd name="T2" fmla="*/ 0 w 48"/>
                    <a:gd name="T3" fmla="*/ 0 h 97"/>
                    <a:gd name="T4" fmla="*/ 47 w 48"/>
                    <a:gd name="T5" fmla="*/ 0 h 97"/>
                    <a:gd name="T6" fmla="*/ 47 w 48"/>
                    <a:gd name="T7" fmla="*/ 0 h 9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97"/>
                    <a:gd name="T14" fmla="*/ 48 w 48"/>
                    <a:gd name="T15" fmla="*/ 97 h 9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97">
                      <a:moveTo>
                        <a:pt x="0" y="96"/>
                      </a:moveTo>
                      <a:lnTo>
                        <a:pt x="0" y="0"/>
                      </a:lnTo>
                      <a:lnTo>
                        <a:pt x="47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95" name="Line 112"/>
                <p:cNvSpPr>
                  <a:spLocks noChangeShapeType="1"/>
                </p:cNvSpPr>
                <p:nvPr/>
              </p:nvSpPr>
              <p:spPr bwMode="auto">
                <a:xfrm>
                  <a:off x="4404" y="3189"/>
                  <a:ext cx="15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96" name="Rectangle 113"/>
                <p:cNvSpPr>
                  <a:spLocks noChangeArrowheads="1"/>
                </p:cNvSpPr>
                <p:nvPr/>
              </p:nvSpPr>
              <p:spPr bwMode="auto">
                <a:xfrm>
                  <a:off x="4901" y="3143"/>
                  <a:ext cx="30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 D$</a:t>
                  </a:r>
                </a:p>
              </p:txBody>
            </p:sp>
            <p:grpSp>
              <p:nvGrpSpPr>
                <p:cNvPr id="22" name="Group 114"/>
                <p:cNvGrpSpPr>
                  <a:grpSpLocks/>
                </p:cNvGrpSpPr>
                <p:nvPr/>
              </p:nvGrpSpPr>
              <p:grpSpPr bwMode="auto">
                <a:xfrm>
                  <a:off x="4952" y="3141"/>
                  <a:ext cx="325" cy="289"/>
                  <a:chOff x="4952" y="3141"/>
                  <a:chExt cx="325" cy="289"/>
                </a:xfrm>
              </p:grpSpPr>
              <p:sp>
                <p:nvSpPr>
                  <p:cNvPr id="61507" name="Freeform 115"/>
                  <p:cNvSpPr>
                    <a:spLocks/>
                  </p:cNvSpPr>
                  <p:nvPr/>
                </p:nvSpPr>
                <p:spPr bwMode="auto">
                  <a:xfrm>
                    <a:off x="4952" y="3141"/>
                    <a:ext cx="162" cy="289"/>
                  </a:xfrm>
                  <a:custGeom>
                    <a:avLst/>
                    <a:gdLst>
                      <a:gd name="T0" fmla="*/ 161 w 162"/>
                      <a:gd name="T1" fmla="*/ 0 h 289"/>
                      <a:gd name="T2" fmla="*/ 0 w 162"/>
                      <a:gd name="T3" fmla="*/ 0 h 289"/>
                      <a:gd name="T4" fmla="*/ 0 w 162"/>
                      <a:gd name="T5" fmla="*/ 288 h 289"/>
                      <a:gd name="T6" fmla="*/ 161 w 162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2"/>
                      <a:gd name="T13" fmla="*/ 0 h 289"/>
                      <a:gd name="T14" fmla="*/ 162 w 162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2" h="289">
                        <a:moveTo>
                          <a:pt x="161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1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08" name="Freeform 116"/>
                  <p:cNvSpPr>
                    <a:spLocks/>
                  </p:cNvSpPr>
                  <p:nvPr/>
                </p:nvSpPr>
                <p:spPr bwMode="auto">
                  <a:xfrm>
                    <a:off x="5113" y="3141"/>
                    <a:ext cx="164" cy="289"/>
                  </a:xfrm>
                  <a:custGeom>
                    <a:avLst/>
                    <a:gdLst>
                      <a:gd name="T0" fmla="*/ 0 w 164"/>
                      <a:gd name="T1" fmla="*/ 0 h 289"/>
                      <a:gd name="T2" fmla="*/ 163 w 164"/>
                      <a:gd name="T3" fmla="*/ 0 h 289"/>
                      <a:gd name="T4" fmla="*/ 163 w 164"/>
                      <a:gd name="T5" fmla="*/ 288 h 289"/>
                      <a:gd name="T6" fmla="*/ 0 w 164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64"/>
                      <a:gd name="T13" fmla="*/ 0 h 289"/>
                      <a:gd name="T14" fmla="*/ 164 w 164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64" h="289">
                        <a:moveTo>
                          <a:pt x="0" y="0"/>
                        </a:moveTo>
                        <a:lnTo>
                          <a:pt x="163" y="0"/>
                        </a:lnTo>
                        <a:lnTo>
                          <a:pt x="163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498" name="Rectangle 117"/>
                <p:cNvSpPr>
                  <a:spLocks noChangeArrowheads="1"/>
                </p:cNvSpPr>
                <p:nvPr/>
              </p:nvSpPr>
              <p:spPr bwMode="auto">
                <a:xfrm>
                  <a:off x="5393" y="3143"/>
                  <a:ext cx="327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Reg</a:t>
                  </a:r>
                </a:p>
              </p:txBody>
            </p:sp>
            <p:grpSp>
              <p:nvGrpSpPr>
                <p:cNvPr id="23" name="Group 118"/>
                <p:cNvGrpSpPr>
                  <a:grpSpLocks/>
                </p:cNvGrpSpPr>
                <p:nvPr/>
              </p:nvGrpSpPr>
              <p:grpSpPr bwMode="auto">
                <a:xfrm>
                  <a:off x="5420" y="3141"/>
                  <a:ext cx="284" cy="289"/>
                  <a:chOff x="5420" y="3141"/>
                  <a:chExt cx="284" cy="289"/>
                </a:xfrm>
              </p:grpSpPr>
              <p:sp>
                <p:nvSpPr>
                  <p:cNvPr id="61505" name="Freeform 119"/>
                  <p:cNvSpPr>
                    <a:spLocks/>
                  </p:cNvSpPr>
                  <p:nvPr/>
                </p:nvSpPr>
                <p:spPr bwMode="auto">
                  <a:xfrm>
                    <a:off x="5420" y="3141"/>
                    <a:ext cx="142" cy="289"/>
                  </a:xfrm>
                  <a:custGeom>
                    <a:avLst/>
                    <a:gdLst>
                      <a:gd name="T0" fmla="*/ 141 w 142"/>
                      <a:gd name="T1" fmla="*/ 0 h 289"/>
                      <a:gd name="T2" fmla="*/ 0 w 142"/>
                      <a:gd name="T3" fmla="*/ 0 h 289"/>
                      <a:gd name="T4" fmla="*/ 0 w 142"/>
                      <a:gd name="T5" fmla="*/ 288 h 289"/>
                      <a:gd name="T6" fmla="*/ 141 w 142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2"/>
                      <a:gd name="T13" fmla="*/ 0 h 289"/>
                      <a:gd name="T14" fmla="*/ 142 w 142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2" h="289">
                        <a:moveTo>
                          <a:pt x="141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41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1506" name="Freeform 120"/>
                  <p:cNvSpPr>
                    <a:spLocks/>
                  </p:cNvSpPr>
                  <p:nvPr/>
                </p:nvSpPr>
                <p:spPr bwMode="auto">
                  <a:xfrm>
                    <a:off x="5561" y="3141"/>
                    <a:ext cx="143" cy="289"/>
                  </a:xfrm>
                  <a:custGeom>
                    <a:avLst/>
                    <a:gdLst>
                      <a:gd name="T0" fmla="*/ 0 w 143"/>
                      <a:gd name="T1" fmla="*/ 0 h 289"/>
                      <a:gd name="T2" fmla="*/ 142 w 143"/>
                      <a:gd name="T3" fmla="*/ 0 h 289"/>
                      <a:gd name="T4" fmla="*/ 142 w 143"/>
                      <a:gd name="T5" fmla="*/ 288 h 289"/>
                      <a:gd name="T6" fmla="*/ 0 w 143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43"/>
                      <a:gd name="T13" fmla="*/ 0 h 289"/>
                      <a:gd name="T14" fmla="*/ 143 w 143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43" h="289">
                        <a:moveTo>
                          <a:pt x="0" y="0"/>
                        </a:moveTo>
                        <a:lnTo>
                          <a:pt x="142" y="0"/>
                        </a:lnTo>
                        <a:lnTo>
                          <a:pt x="142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1500" name="Line 121"/>
                <p:cNvSpPr>
                  <a:spLocks noChangeShapeType="1"/>
                </p:cNvSpPr>
                <p:nvPr/>
              </p:nvSpPr>
              <p:spPr bwMode="auto">
                <a:xfrm>
                  <a:off x="5273" y="3285"/>
                  <a:ext cx="139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01" name="Line 122"/>
                <p:cNvSpPr>
                  <a:spLocks noChangeShapeType="1"/>
                </p:cNvSpPr>
                <p:nvPr/>
              </p:nvSpPr>
              <p:spPr bwMode="auto">
                <a:xfrm>
                  <a:off x="4789" y="3285"/>
                  <a:ext cx="155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02" name="Freeform 123"/>
                <p:cNvSpPr>
                  <a:spLocks/>
                </p:cNvSpPr>
                <p:nvPr/>
              </p:nvSpPr>
              <p:spPr bwMode="auto">
                <a:xfrm>
                  <a:off x="4910" y="3285"/>
                  <a:ext cx="431" cy="193"/>
                </a:xfrm>
                <a:custGeom>
                  <a:avLst/>
                  <a:gdLst>
                    <a:gd name="T0" fmla="*/ 0 w 431"/>
                    <a:gd name="T1" fmla="*/ 0 h 193"/>
                    <a:gd name="T2" fmla="*/ 0 w 431"/>
                    <a:gd name="T3" fmla="*/ 192 h 193"/>
                    <a:gd name="T4" fmla="*/ 391 w 431"/>
                    <a:gd name="T5" fmla="*/ 192 h 193"/>
                    <a:gd name="T6" fmla="*/ 391 w 431"/>
                    <a:gd name="T7" fmla="*/ 64 h 193"/>
                    <a:gd name="T8" fmla="*/ 430 w 431"/>
                    <a:gd name="T9" fmla="*/ 0 h 1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1"/>
                    <a:gd name="T16" fmla="*/ 0 h 193"/>
                    <a:gd name="T17" fmla="*/ 431 w 431"/>
                    <a:gd name="T18" fmla="*/ 193 h 1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1" h="193">
                      <a:moveTo>
                        <a:pt x="0" y="0"/>
                      </a:moveTo>
                      <a:lnTo>
                        <a:pt x="0" y="192"/>
                      </a:lnTo>
                      <a:lnTo>
                        <a:pt x="391" y="192"/>
                      </a:lnTo>
                      <a:lnTo>
                        <a:pt x="391" y="64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03" name="Line 124"/>
                <p:cNvSpPr>
                  <a:spLocks noChangeShapeType="1"/>
                </p:cNvSpPr>
                <p:nvPr/>
              </p:nvSpPr>
              <p:spPr bwMode="auto">
                <a:xfrm>
                  <a:off x="4404" y="3381"/>
                  <a:ext cx="157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504" name="Freeform 125"/>
                <p:cNvSpPr>
                  <a:spLocks/>
                </p:cNvSpPr>
                <p:nvPr/>
              </p:nvSpPr>
              <p:spPr bwMode="auto">
                <a:xfrm>
                  <a:off x="4497" y="3280"/>
                  <a:ext cx="337" cy="278"/>
                </a:xfrm>
                <a:custGeom>
                  <a:avLst/>
                  <a:gdLst>
                    <a:gd name="T0" fmla="*/ 0 w 337"/>
                    <a:gd name="T1" fmla="*/ 101 h 278"/>
                    <a:gd name="T2" fmla="*/ 0 w 337"/>
                    <a:gd name="T3" fmla="*/ 277 h 278"/>
                    <a:gd name="T4" fmla="*/ 294 w 337"/>
                    <a:gd name="T5" fmla="*/ 277 h 278"/>
                    <a:gd name="T6" fmla="*/ 294 w 337"/>
                    <a:gd name="T7" fmla="*/ 90 h 278"/>
                    <a:gd name="T8" fmla="*/ 336 w 337"/>
                    <a:gd name="T9" fmla="*/ 0 h 2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37"/>
                    <a:gd name="T16" fmla="*/ 0 h 278"/>
                    <a:gd name="T17" fmla="*/ 337 w 337"/>
                    <a:gd name="T18" fmla="*/ 278 h 2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37" h="278">
                      <a:moveTo>
                        <a:pt x="0" y="101"/>
                      </a:moveTo>
                      <a:lnTo>
                        <a:pt x="0" y="277"/>
                      </a:lnTo>
                      <a:lnTo>
                        <a:pt x="294" y="277"/>
                      </a:lnTo>
                      <a:lnTo>
                        <a:pt x="294" y="90"/>
                      </a:lnTo>
                      <a:lnTo>
                        <a:pt x="336" y="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Group 129"/>
            <p:cNvGrpSpPr>
              <a:grpSpLocks/>
            </p:cNvGrpSpPr>
            <p:nvPr/>
          </p:nvGrpSpPr>
          <p:grpSpPr bwMode="auto">
            <a:xfrm>
              <a:off x="673100" y="2300186"/>
              <a:ext cx="5570538" cy="989012"/>
              <a:chOff x="357" y="1082"/>
              <a:chExt cx="3509" cy="623"/>
            </a:xfrm>
          </p:grpSpPr>
          <p:sp>
            <p:nvSpPr>
              <p:cNvPr id="61458" name="Freeform 130"/>
              <p:cNvSpPr>
                <a:spLocks/>
              </p:cNvSpPr>
              <p:nvPr/>
            </p:nvSpPr>
            <p:spPr bwMode="auto">
              <a:xfrm>
                <a:off x="2618" y="1427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59" name="Freeform 131" descr="25%"/>
              <p:cNvSpPr>
                <a:spLocks/>
              </p:cNvSpPr>
              <p:nvPr/>
            </p:nvSpPr>
            <p:spPr bwMode="auto">
              <a:xfrm>
                <a:off x="3541" y="1288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0" name="Rectangle 132"/>
              <p:cNvSpPr>
                <a:spLocks noChangeArrowheads="1"/>
              </p:cNvSpPr>
              <p:nvPr/>
            </p:nvSpPr>
            <p:spPr bwMode="auto">
              <a:xfrm>
                <a:off x="357" y="1281"/>
                <a:ext cx="1462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add </a:t>
                </a:r>
                <a:r>
                  <a:rPr lang="en-US" sz="2400" b="1" dirty="0">
                    <a:solidFill>
                      <a:schemeClr val="accent4"/>
                    </a:solidFill>
                    <a:latin typeface="Arial" pitchFamily="34" charset="0"/>
                  </a:rPr>
                  <a:t>$t0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itchFamily="34" charset="0"/>
                  </a:rPr>
                  <a:t>,$t1,$t2</a:t>
                </a:r>
              </a:p>
            </p:txBody>
          </p:sp>
          <p:sp>
            <p:nvSpPr>
              <p:cNvPr id="61461" name="Rectangle 133"/>
              <p:cNvSpPr>
                <a:spLocks noChangeArrowheads="1"/>
              </p:cNvSpPr>
              <p:nvPr/>
            </p:nvSpPr>
            <p:spPr bwMode="auto">
              <a:xfrm>
                <a:off x="1800" y="1082"/>
                <a:ext cx="250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IF</a:t>
                </a:r>
              </a:p>
            </p:txBody>
          </p:sp>
          <p:sp>
            <p:nvSpPr>
              <p:cNvPr id="61462" name="Rectangle 134"/>
              <p:cNvSpPr>
                <a:spLocks noChangeArrowheads="1"/>
              </p:cNvSpPr>
              <p:nvPr/>
            </p:nvSpPr>
            <p:spPr bwMode="auto">
              <a:xfrm>
                <a:off x="2112" y="1082"/>
                <a:ext cx="49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ID/RF</a:t>
                </a:r>
              </a:p>
            </p:txBody>
          </p:sp>
          <p:sp>
            <p:nvSpPr>
              <p:cNvPr id="61463" name="Rectangle 135"/>
              <p:cNvSpPr>
                <a:spLocks noChangeArrowheads="1"/>
              </p:cNvSpPr>
              <p:nvPr/>
            </p:nvSpPr>
            <p:spPr bwMode="auto">
              <a:xfrm>
                <a:off x="2710" y="1082"/>
                <a:ext cx="314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EX</a:t>
                </a:r>
              </a:p>
            </p:txBody>
          </p:sp>
          <p:sp>
            <p:nvSpPr>
              <p:cNvPr id="61464" name="Rectangle 136"/>
              <p:cNvSpPr>
                <a:spLocks noChangeArrowheads="1"/>
              </p:cNvSpPr>
              <p:nvPr/>
            </p:nvSpPr>
            <p:spPr bwMode="auto">
              <a:xfrm>
                <a:off x="3024" y="1082"/>
                <a:ext cx="458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MEM</a:t>
                </a:r>
              </a:p>
            </p:txBody>
          </p:sp>
          <p:sp>
            <p:nvSpPr>
              <p:cNvPr id="61465" name="Rectangle 137"/>
              <p:cNvSpPr>
                <a:spLocks noChangeArrowheads="1"/>
              </p:cNvSpPr>
              <p:nvPr/>
            </p:nvSpPr>
            <p:spPr bwMode="auto">
              <a:xfrm>
                <a:off x="3504" y="1082"/>
                <a:ext cx="36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7" tIns="44450" rIns="90487" bIns="44450">
                <a:spAutoFit/>
              </a:bodyPr>
              <a:lstStyle/>
              <a:p>
                <a:r>
                  <a:rPr lang="en-US" sz="1800" b="1">
                    <a:solidFill>
                      <a:schemeClr val="tx1"/>
                    </a:solidFill>
                    <a:latin typeface="Arial" pitchFamily="34" charset="0"/>
                  </a:rPr>
                  <a:t>WB</a:t>
                </a:r>
              </a:p>
            </p:txBody>
          </p:sp>
          <p:sp>
            <p:nvSpPr>
              <p:cNvPr id="61466" name="Freeform 138"/>
              <p:cNvSpPr>
                <a:spLocks/>
              </p:cNvSpPr>
              <p:nvPr/>
            </p:nvSpPr>
            <p:spPr bwMode="auto">
              <a:xfrm>
                <a:off x="3073" y="1288"/>
                <a:ext cx="162" cy="289"/>
              </a:xfrm>
              <a:custGeom>
                <a:avLst/>
                <a:gdLst>
                  <a:gd name="T0" fmla="*/ 161 w 162"/>
                  <a:gd name="T1" fmla="*/ 0 h 289"/>
                  <a:gd name="T2" fmla="*/ 0 w 162"/>
                  <a:gd name="T3" fmla="*/ 0 h 289"/>
                  <a:gd name="T4" fmla="*/ 0 w 162"/>
                  <a:gd name="T5" fmla="*/ 288 h 289"/>
                  <a:gd name="T6" fmla="*/ 161 w 16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289"/>
                  <a:gd name="T14" fmla="*/ 162 w 16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7" name="Freeform 139"/>
              <p:cNvSpPr>
                <a:spLocks/>
              </p:cNvSpPr>
              <p:nvPr/>
            </p:nvSpPr>
            <p:spPr bwMode="auto">
              <a:xfrm>
                <a:off x="3234" y="1288"/>
                <a:ext cx="164" cy="289"/>
              </a:xfrm>
              <a:custGeom>
                <a:avLst/>
                <a:gdLst>
                  <a:gd name="T0" fmla="*/ 0 w 164"/>
                  <a:gd name="T1" fmla="*/ 0 h 289"/>
                  <a:gd name="T2" fmla="*/ 163 w 164"/>
                  <a:gd name="T3" fmla="*/ 0 h 289"/>
                  <a:gd name="T4" fmla="*/ 163 w 164"/>
                  <a:gd name="T5" fmla="*/ 288 h 289"/>
                  <a:gd name="T6" fmla="*/ 0 w 164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"/>
                  <a:gd name="T13" fmla="*/ 0 h 289"/>
                  <a:gd name="T14" fmla="*/ 164 w 164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8" name="Freeform 140"/>
              <p:cNvSpPr>
                <a:spLocks/>
              </p:cNvSpPr>
              <p:nvPr/>
            </p:nvSpPr>
            <p:spPr bwMode="auto">
              <a:xfrm>
                <a:off x="2690" y="1192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9" name="Rectangle 141"/>
              <p:cNvSpPr>
                <a:spLocks noChangeArrowheads="1"/>
              </p:cNvSpPr>
              <p:nvPr/>
            </p:nvSpPr>
            <p:spPr bwMode="auto">
              <a:xfrm rot="5400000">
                <a:off x="2593" y="1315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61470" name="Rectangle 142"/>
              <p:cNvSpPr>
                <a:spLocks noChangeArrowheads="1"/>
              </p:cNvSpPr>
              <p:nvPr/>
            </p:nvSpPr>
            <p:spPr bwMode="auto">
              <a:xfrm>
                <a:off x="1824" y="1322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grpSp>
            <p:nvGrpSpPr>
              <p:cNvPr id="25" name="Group 143"/>
              <p:cNvGrpSpPr>
                <a:grpSpLocks/>
              </p:cNvGrpSpPr>
              <p:nvPr/>
            </p:nvGrpSpPr>
            <p:grpSpPr bwMode="auto">
              <a:xfrm>
                <a:off x="1764" y="1288"/>
                <a:ext cx="340" cy="289"/>
                <a:chOff x="1935" y="1349"/>
                <a:chExt cx="340" cy="289"/>
              </a:xfrm>
            </p:grpSpPr>
            <p:sp>
              <p:nvSpPr>
                <p:cNvPr id="61485" name="Freeform 144"/>
                <p:cNvSpPr>
                  <a:spLocks/>
                </p:cNvSpPr>
                <p:nvPr/>
              </p:nvSpPr>
              <p:spPr bwMode="auto">
                <a:xfrm>
                  <a:off x="1935" y="1349"/>
                  <a:ext cx="170" cy="289"/>
                </a:xfrm>
                <a:custGeom>
                  <a:avLst/>
                  <a:gdLst>
                    <a:gd name="T0" fmla="*/ 169 w 170"/>
                    <a:gd name="T1" fmla="*/ 0 h 289"/>
                    <a:gd name="T2" fmla="*/ 0 w 170"/>
                    <a:gd name="T3" fmla="*/ 0 h 289"/>
                    <a:gd name="T4" fmla="*/ 0 w 170"/>
                    <a:gd name="T5" fmla="*/ 288 h 289"/>
                    <a:gd name="T6" fmla="*/ 169 w 170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0"/>
                    <a:gd name="T13" fmla="*/ 0 h 289"/>
                    <a:gd name="T14" fmla="*/ 170 w 170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86" name="Freeform 145"/>
                <p:cNvSpPr>
                  <a:spLocks/>
                </p:cNvSpPr>
                <p:nvPr/>
              </p:nvSpPr>
              <p:spPr bwMode="auto">
                <a:xfrm>
                  <a:off x="2104" y="1349"/>
                  <a:ext cx="171" cy="289"/>
                </a:xfrm>
                <a:custGeom>
                  <a:avLst/>
                  <a:gdLst>
                    <a:gd name="T0" fmla="*/ 0 w 171"/>
                    <a:gd name="T1" fmla="*/ 0 h 289"/>
                    <a:gd name="T2" fmla="*/ 170 w 171"/>
                    <a:gd name="T3" fmla="*/ 0 h 289"/>
                    <a:gd name="T4" fmla="*/ 170 w 171"/>
                    <a:gd name="T5" fmla="*/ 288 h 289"/>
                    <a:gd name="T6" fmla="*/ 0 w 171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289"/>
                    <a:gd name="T14" fmla="*/ 171 w 171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472" name="Rectangle 146"/>
              <p:cNvSpPr>
                <a:spLocks noChangeArrowheads="1"/>
              </p:cNvSpPr>
              <p:nvPr/>
            </p:nvSpPr>
            <p:spPr bwMode="auto">
              <a:xfrm>
                <a:off x="2205" y="1295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1473" name="Freeform 147"/>
              <p:cNvSpPr>
                <a:spLocks/>
              </p:cNvSpPr>
              <p:nvPr/>
            </p:nvSpPr>
            <p:spPr bwMode="auto">
              <a:xfrm>
                <a:off x="2224" y="1288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4" name="Freeform 148"/>
              <p:cNvSpPr>
                <a:spLocks/>
              </p:cNvSpPr>
              <p:nvPr/>
            </p:nvSpPr>
            <p:spPr bwMode="auto">
              <a:xfrm>
                <a:off x="2372" y="1288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5" name="Line 149"/>
              <p:cNvSpPr>
                <a:spLocks noChangeShapeType="1"/>
              </p:cNvSpPr>
              <p:nvPr/>
            </p:nvSpPr>
            <p:spPr bwMode="auto">
              <a:xfrm>
                <a:off x="2109" y="1432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6" name="Freeform 150"/>
              <p:cNvSpPr>
                <a:spLocks/>
              </p:cNvSpPr>
              <p:nvPr/>
            </p:nvSpPr>
            <p:spPr bwMode="auto">
              <a:xfrm>
                <a:off x="2171" y="1336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7" name="Line 151"/>
              <p:cNvSpPr>
                <a:spLocks noChangeShapeType="1"/>
              </p:cNvSpPr>
              <p:nvPr/>
            </p:nvSpPr>
            <p:spPr bwMode="auto">
              <a:xfrm>
                <a:off x="2525" y="13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78" name="Rectangle 152"/>
              <p:cNvSpPr>
                <a:spLocks noChangeArrowheads="1"/>
              </p:cNvSpPr>
              <p:nvPr/>
            </p:nvSpPr>
            <p:spPr bwMode="auto">
              <a:xfrm>
                <a:off x="3054" y="1332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61479" name="Rectangle 153"/>
              <p:cNvSpPr>
                <a:spLocks noChangeArrowheads="1"/>
              </p:cNvSpPr>
              <p:nvPr/>
            </p:nvSpPr>
            <p:spPr bwMode="auto">
              <a:xfrm>
                <a:off x="3514" y="1290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1480" name="Freeform 154"/>
              <p:cNvSpPr>
                <a:spLocks/>
              </p:cNvSpPr>
              <p:nvPr/>
            </p:nvSpPr>
            <p:spPr bwMode="auto">
              <a:xfrm>
                <a:off x="3682" y="1288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81" name="Line 155"/>
              <p:cNvSpPr>
                <a:spLocks noChangeShapeType="1"/>
              </p:cNvSpPr>
              <p:nvPr/>
            </p:nvSpPr>
            <p:spPr bwMode="auto">
              <a:xfrm>
                <a:off x="3394" y="1432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2" name="Line 156"/>
              <p:cNvSpPr>
                <a:spLocks noChangeShapeType="1"/>
              </p:cNvSpPr>
              <p:nvPr/>
            </p:nvSpPr>
            <p:spPr bwMode="auto">
              <a:xfrm>
                <a:off x="2910" y="1432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483" name="Freeform 157"/>
              <p:cNvSpPr>
                <a:spLocks/>
              </p:cNvSpPr>
              <p:nvPr/>
            </p:nvSpPr>
            <p:spPr bwMode="auto">
              <a:xfrm>
                <a:off x="3031" y="1432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84" name="Line 158"/>
              <p:cNvSpPr>
                <a:spLocks noChangeShapeType="1"/>
              </p:cNvSpPr>
              <p:nvPr/>
            </p:nvSpPr>
            <p:spPr bwMode="auto">
              <a:xfrm>
                <a:off x="2525" y="152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0" name="Group 169"/>
          <p:cNvGrpSpPr/>
          <p:nvPr/>
        </p:nvGrpSpPr>
        <p:grpSpPr>
          <a:xfrm>
            <a:off x="4757738" y="2827236"/>
            <a:ext cx="842962" cy="1290637"/>
            <a:chOff x="4757738" y="2827236"/>
            <a:chExt cx="842962" cy="1290637"/>
          </a:xfrm>
        </p:grpSpPr>
        <p:sp>
          <p:nvSpPr>
            <p:cNvPr id="61451" name="Line 127"/>
            <p:cNvSpPr>
              <a:spLocks noChangeShapeType="1"/>
            </p:cNvSpPr>
            <p:nvPr/>
          </p:nvSpPr>
          <p:spPr bwMode="auto">
            <a:xfrm>
              <a:off x="4813300" y="2873273"/>
              <a:ext cx="101600" cy="5588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2" name="Line 128"/>
            <p:cNvSpPr>
              <a:spLocks noChangeShapeType="1"/>
            </p:cNvSpPr>
            <p:nvPr/>
          </p:nvSpPr>
          <p:spPr bwMode="auto">
            <a:xfrm>
              <a:off x="4813300" y="2873273"/>
              <a:ext cx="787400" cy="12446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4" name="Oval 159"/>
            <p:cNvSpPr>
              <a:spLocks noChangeArrowheads="1"/>
            </p:cNvSpPr>
            <p:nvPr/>
          </p:nvSpPr>
          <p:spPr bwMode="auto">
            <a:xfrm>
              <a:off x="4757738" y="2827236"/>
              <a:ext cx="93662" cy="93662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5900738" y="2827236"/>
            <a:ext cx="631825" cy="2720975"/>
            <a:chOff x="5900738" y="2827236"/>
            <a:chExt cx="631825" cy="2720975"/>
          </a:xfrm>
        </p:grpSpPr>
        <p:sp>
          <p:nvSpPr>
            <p:cNvPr id="61450" name="Line 126"/>
            <p:cNvSpPr>
              <a:spLocks noChangeShapeType="1"/>
            </p:cNvSpPr>
            <p:nvPr/>
          </p:nvSpPr>
          <p:spPr bwMode="auto">
            <a:xfrm>
              <a:off x="5930900" y="2873273"/>
              <a:ext cx="601663" cy="2674938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5" name="Oval 160"/>
            <p:cNvSpPr>
              <a:spLocks noChangeArrowheads="1"/>
            </p:cNvSpPr>
            <p:nvPr/>
          </p:nvSpPr>
          <p:spPr bwMode="auto">
            <a:xfrm>
              <a:off x="5900738" y="2827236"/>
              <a:ext cx="93662" cy="93662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57" name="Line 162"/>
            <p:cNvSpPr>
              <a:spLocks noChangeShapeType="1"/>
            </p:cNvSpPr>
            <p:nvPr/>
          </p:nvSpPr>
          <p:spPr bwMode="auto">
            <a:xfrm>
              <a:off x="5930900" y="2873273"/>
              <a:ext cx="0" cy="2159000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Datapath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for</a:t>
            </a:r>
            <a:r>
              <a:rPr lang="en-US" dirty="0" smtClean="0">
                <a:solidFill>
                  <a:schemeClr val="accent1"/>
                </a:solidFill>
              </a:rPr>
              <a:t> Forwarding (1/2)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76838" name="Picture 6" descr="f04-41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" y="2286000"/>
            <a:ext cx="8778240" cy="40459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199" y="1600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What changes need to be made here?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/>
                </a:solidFill>
              </a:rPr>
              <a:t>Datapath</a:t>
            </a:r>
            <a:r>
              <a:rPr lang="en-US" dirty="0" smtClean="0">
                <a:solidFill>
                  <a:schemeClr val="accent1"/>
                </a:solidFill>
              </a:rPr>
              <a:t> for Forwarding (2/2)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Handled by </a:t>
            </a:r>
            <a:r>
              <a:rPr lang="en-US" i="1" dirty="0" smtClean="0"/>
              <a:t>forwarding unit</a:t>
            </a:r>
            <a:endParaRPr lang="en-US" i="1" dirty="0"/>
          </a:p>
        </p:txBody>
      </p:sp>
      <p:pic>
        <p:nvPicPr>
          <p:cNvPr id="7" name="Picture 6" descr="f04-54-P374493-bottom"/>
          <p:cNvPicPr>
            <a:picLocks noChangeAspect="1" noChangeArrowheads="1"/>
          </p:cNvPicPr>
          <p:nvPr/>
        </p:nvPicPr>
        <p:blipFill>
          <a:blip r:embed="rId3"/>
          <a:srcRect b="4104"/>
          <a:stretch>
            <a:fillRect/>
          </a:stretch>
        </p:blipFill>
        <p:spPr bwMode="auto">
          <a:xfrm>
            <a:off x="1331913" y="2194560"/>
            <a:ext cx="6618287" cy="4229100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Great Idea #4: Parallelism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6766" y="2087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106842" y="1538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52978" y="1538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pic>
        <p:nvPicPr>
          <p:cNvPr id="9" name="Picture 8" descr="cern-rac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156" y="1207878"/>
            <a:ext cx="2859651" cy="166762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Leverage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14" name="Group 68"/>
          <p:cNvGrpSpPr/>
          <p:nvPr/>
        </p:nvGrpSpPr>
        <p:grpSpPr>
          <a:xfrm>
            <a:off x="4206240" y="2875506"/>
            <a:ext cx="4749483" cy="1756109"/>
            <a:chOff x="3657600" y="2875506"/>
            <a:chExt cx="4749483" cy="1756109"/>
          </a:xfrm>
        </p:grpSpPr>
        <p:grpSp>
          <p:nvGrpSpPr>
            <p:cNvPr id="15" name="Group 67"/>
            <p:cNvGrpSpPr/>
            <p:nvPr/>
          </p:nvGrpSpPr>
          <p:grpSpPr>
            <a:xfrm>
              <a:off x="3657600" y="2875506"/>
              <a:ext cx="4749483" cy="1756109"/>
              <a:chOff x="3657600" y="2875506"/>
              <a:chExt cx="4749483" cy="1756109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3657600" y="2875506"/>
                <a:ext cx="4749483" cy="1756109"/>
                <a:chOff x="3571557" y="2875506"/>
                <a:chExt cx="4749483" cy="1756109"/>
              </a:xfrm>
            </p:grpSpPr>
            <p:pic>
              <p:nvPicPr>
                <p:cNvPr id="18" name="Picture 5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571557" y="3108960"/>
                  <a:ext cx="1792390" cy="8568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19" name="Straight Connector 18"/>
                <p:cNvCxnSpPr/>
                <p:nvPr/>
              </p:nvCxnSpPr>
              <p:spPr>
                <a:xfrm flipH="1">
                  <a:off x="5394960" y="2875506"/>
                  <a:ext cx="1291358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7137717" y="2875506"/>
                  <a:ext cx="1183323" cy="494237"/>
                </a:xfrm>
                <a:prstGeom prst="line">
                  <a:avLst/>
                </a:prstGeom>
                <a:ln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" name="Group 144"/>
                <p:cNvGrpSpPr/>
                <p:nvPr/>
              </p:nvGrpSpPr>
              <p:grpSpPr>
                <a:xfrm>
                  <a:off x="5394960" y="3369743"/>
                  <a:ext cx="2926080" cy="1261872"/>
                  <a:chOff x="5039367" y="3369743"/>
                  <a:chExt cx="2926080" cy="1261872"/>
                </a:xfrm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5039367" y="3369743"/>
                    <a:ext cx="2926080" cy="1261872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5405127" y="3438144"/>
                    <a:ext cx="731520" cy="314727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Core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6330725" y="3413668"/>
                    <a:ext cx="34336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dirty="0" smtClean="0"/>
                      <a:t>…</a:t>
                    </a:r>
                    <a:endParaRPr lang="en-US" dirty="0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5130807" y="3810000"/>
                    <a:ext cx="2743200" cy="356616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Memory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5130807" y="4199466"/>
                    <a:ext cx="2743200" cy="355600"/>
                  </a:xfrm>
                  <a:prstGeom prst="rect">
                    <a:avLst/>
                  </a:prstGeom>
                  <a:noFill/>
                  <a:ln w="9525"/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rgbClr val="000000"/>
                        </a:solidFill>
                      </a:rPr>
                      <a:t>Input/Output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17" name="TextBox 16"/>
              <p:cNvSpPr txBox="1"/>
              <p:nvPr/>
            </p:nvSpPr>
            <p:spPr>
              <a:xfrm>
                <a:off x="6419364" y="3050297"/>
                <a:ext cx="113883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b="1" dirty="0" smtClean="0"/>
                  <a:t>Computer</a:t>
                </a: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223760" y="3438144"/>
              <a:ext cx="731520" cy="314727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Content Placeholder 42"/>
          <p:cNvSpPr txBox="1">
            <a:spLocks/>
          </p:cNvSpPr>
          <p:nvPr/>
        </p:nvSpPr>
        <p:spPr>
          <a:xfrm>
            <a:off x="0" y="1387066"/>
            <a:ext cx="342190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instruction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&gt; 1 data item @ one time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e.g.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Font typeface="Arial" pitchFamily="34" charset="0"/>
              <a:buNone/>
            </a:pPr>
            <a:r>
              <a:rPr lang="en-US" sz="1800" dirty="0" smtClean="0"/>
              <a:t>All gates functioning in parallel at same time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grpSp>
        <p:nvGrpSpPr>
          <p:cNvPr id="24" name="Group 71"/>
          <p:cNvGrpSpPr/>
          <p:nvPr/>
        </p:nvGrpSpPr>
        <p:grpSpPr>
          <a:xfrm>
            <a:off x="3493007" y="3752871"/>
            <a:ext cx="3950208" cy="2391899"/>
            <a:chOff x="4215383" y="3665261"/>
            <a:chExt cx="3950208" cy="2391899"/>
          </a:xfrm>
        </p:grpSpPr>
        <p:grpSp>
          <p:nvGrpSpPr>
            <p:cNvPr id="28" name="Group 32"/>
            <p:cNvGrpSpPr/>
            <p:nvPr/>
          </p:nvGrpSpPr>
          <p:grpSpPr>
            <a:xfrm>
              <a:off x="4215383" y="3665261"/>
              <a:ext cx="3950208" cy="2391899"/>
              <a:chOff x="4215383" y="3665261"/>
              <a:chExt cx="3950208" cy="23919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4297679" y="5625230"/>
                <a:ext cx="3785616" cy="341684"/>
              </a:xfrm>
              <a:prstGeom prst="rect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0000"/>
                    </a:solidFill>
                  </a:rPr>
                  <a:t>Cache Memory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34"/>
              <p:cNvGrpSpPr/>
              <p:nvPr/>
            </p:nvGrpSpPr>
            <p:grpSpPr>
              <a:xfrm>
                <a:off x="4215383" y="3665261"/>
                <a:ext cx="3950208" cy="2391900"/>
                <a:chOff x="4215383" y="3665261"/>
                <a:chExt cx="3950208" cy="2391900"/>
              </a:xfrm>
            </p:grpSpPr>
            <p:grpSp>
              <p:nvGrpSpPr>
                <p:cNvPr id="30" name="Group 49"/>
                <p:cNvGrpSpPr/>
                <p:nvPr/>
              </p:nvGrpSpPr>
              <p:grpSpPr>
                <a:xfrm>
                  <a:off x="4215383" y="3665261"/>
                  <a:ext cx="3950208" cy="2391900"/>
                  <a:chOff x="4189492" y="3683609"/>
                  <a:chExt cx="3829824" cy="2600062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4189492" y="4733064"/>
                    <a:ext cx="3829824" cy="1550607"/>
                  </a:xfrm>
                  <a:prstGeom prst="rect">
                    <a:avLst/>
                  </a:prstGeom>
                  <a:noFill/>
                  <a:ln w="25400"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55" name="Straight Connector 54"/>
                  <p:cNvCxnSpPr/>
                  <p:nvPr/>
                </p:nvCxnSpPr>
                <p:spPr>
                  <a:xfrm flipH="1">
                    <a:off x="4189492" y="3683609"/>
                    <a:ext cx="2828044" cy="1049455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>
                    <a:off x="7721528" y="3716361"/>
                    <a:ext cx="297788" cy="1016703"/>
                  </a:xfrm>
                  <a:prstGeom prst="line">
                    <a:avLst/>
                  </a:prstGeom>
                  <a:ln w="25400" cap="flat" cmpd="sng" algn="ctr">
                    <a:solidFill>
                      <a:schemeClr val="accent1"/>
                    </a:solidFill>
                    <a:prstDash val="sysDash"/>
                    <a:round/>
                    <a:headEnd type="none" w="med" len="med"/>
                    <a:tailEnd type="none" w="med" len="med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1" name="TextBox 50"/>
                <p:cNvSpPr txBox="1"/>
                <p:nvPr/>
              </p:nvSpPr>
              <p:spPr>
                <a:xfrm>
                  <a:off x="5136348" y="4282790"/>
                  <a:ext cx="6413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Core</a:t>
                  </a:r>
                  <a:endParaRPr lang="en-US" b="1" dirty="0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4297680" y="4718050"/>
                  <a:ext cx="1828800" cy="85090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Instruction Unit(s)</a:t>
                  </a:r>
                </a:p>
                <a:p>
                  <a:pPr algn="ctr">
                    <a:lnSpc>
                      <a:spcPct val="90000"/>
                    </a:lnSpc>
                  </a:pPr>
                  <a:endParaRPr lang="en-US" dirty="0" smtClean="0">
                    <a:solidFill>
                      <a:srgbClr val="000000"/>
                    </a:solidFill>
                  </a:endParaRPr>
                </a:p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6181344" y="4718304"/>
                  <a:ext cx="1901952" cy="488950"/>
                </a:xfrm>
                <a:prstGeom prst="rect">
                  <a:avLst/>
                </a:prstGeom>
                <a:noFill/>
                <a:ln w="9525"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dirty="0" smtClean="0">
                      <a:solidFill>
                        <a:srgbClr val="000000"/>
                      </a:solidFill>
                    </a:rPr>
                    <a:t>Functional</a:t>
                  </a:r>
                </a:p>
                <a:p>
                  <a:pPr algn="ctr">
                    <a:lnSpc>
                      <a:spcPct val="90000"/>
                    </a:lnSpc>
                  </a:pPr>
                  <a:r>
                    <a:rPr lang="en-US" dirty="0" err="1" smtClean="0">
                      <a:solidFill>
                        <a:srgbClr val="000000"/>
                      </a:solidFill>
                    </a:rPr>
                    <a:t>Unit(s</a:t>
                  </a:r>
                  <a:r>
                    <a:rPr lang="en-US" dirty="0" smtClean="0">
                      <a:solidFill>
                        <a:srgbClr val="000000"/>
                      </a:solidFill>
                    </a:rPr>
                    <a:t>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pic>
            <p:nvPicPr>
              <p:cNvPr id="36" name="Picture 35" descr="600px-Pipeline_5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1762" y="4921249"/>
                <a:ext cx="908064" cy="654673"/>
              </a:xfrm>
              <a:prstGeom prst="rect">
                <a:avLst/>
              </a:prstGeom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6181344" y="5257800"/>
                <a:ext cx="475488" cy="310896"/>
              </a:xfrm>
              <a:prstGeom prst="rect">
                <a:avLst/>
              </a:prstGeom>
              <a:noFill/>
              <a:ln w="9525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>
                    <a:solidFill>
                      <a:srgbClr val="000000"/>
                    </a:solidFill>
                  </a:rPr>
                  <a:t>A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+B</a:t>
                </a:r>
                <a:r>
                  <a:rPr lang="en-US" sz="1400" baseline="-25000" dirty="0" smtClean="0">
                    <a:solidFill>
                      <a:srgbClr val="000000"/>
                    </a:solidFill>
                  </a:rPr>
                  <a:t>0</a:t>
                </a:r>
                <a:endParaRPr lang="en-US" sz="1400" baseline="-25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7" name="Rectangle 56"/>
            <p:cNvSpPr/>
            <p:nvPr/>
          </p:nvSpPr>
          <p:spPr>
            <a:xfrm>
              <a:off x="6656832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1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132320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2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607808" y="5257800"/>
              <a:ext cx="475488" cy="310896"/>
            </a:xfrm>
            <a:prstGeom prst="rect">
              <a:avLst/>
            </a:prstGeom>
            <a:noFill/>
            <a:ln w="9525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solidFill>
                    <a:srgbClr val="000000"/>
                  </a:solidFill>
                </a:rPr>
                <a:t>A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r>
                <a:rPr lang="en-US" sz="1400" dirty="0" smtClean="0">
                  <a:solidFill>
                    <a:srgbClr val="000000"/>
                  </a:solidFill>
                </a:rPr>
                <a:t>+B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3</a:t>
              </a:r>
              <a:endParaRPr lang="en-US" sz="1400" baseline="-25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Group 76"/>
          <p:cNvGrpSpPr/>
          <p:nvPr/>
        </p:nvGrpSpPr>
        <p:grpSpPr>
          <a:xfrm>
            <a:off x="6876288" y="5345410"/>
            <a:ext cx="2084832" cy="1326788"/>
            <a:chOff x="6876288" y="5345410"/>
            <a:chExt cx="2084832" cy="1326788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7351776" y="5345410"/>
              <a:ext cx="1609344" cy="621504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6876288" y="5656305"/>
              <a:ext cx="896112" cy="1000527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7680960" y="5643860"/>
              <a:ext cx="1263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Logic Gates</a:t>
              </a:r>
              <a:endParaRPr lang="en-US" b="1" dirty="0"/>
            </a:p>
          </p:txBody>
        </p:sp>
        <p:grpSp>
          <p:nvGrpSpPr>
            <p:cNvPr id="32" name="Group 177"/>
            <p:cNvGrpSpPr/>
            <p:nvPr/>
          </p:nvGrpSpPr>
          <p:grpSpPr>
            <a:xfrm>
              <a:off x="7772400" y="5952744"/>
              <a:ext cx="1188720" cy="719454"/>
              <a:chOff x="7772400" y="5983724"/>
              <a:chExt cx="1188720" cy="719454"/>
            </a:xfrm>
          </p:grpSpPr>
          <p:graphicFrame>
            <p:nvGraphicFramePr>
              <p:cNvPr id="82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0564644"/>
                  </p:ext>
                </p:extLst>
              </p:nvPr>
            </p:nvGraphicFramePr>
            <p:xfrm>
              <a:off x="7863840" y="5985161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1873" name="Image" r:id="rId7" imgW="3492063" imgH="2400000" progId="">
                      <p:embed/>
                    </p:oleObj>
                  </mc:Choice>
                  <mc:Fallback>
                    <p:oleObj name="Image" r:id="rId7" imgW="3492063" imgH="2400000" progId="">
                      <p:embed/>
                      <p:pic>
                        <p:nvPicPr>
                          <p:cNvPr id="0" name="Picture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863840" y="5985161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3" name="Rectangle 82"/>
              <p:cNvSpPr/>
              <p:nvPr/>
            </p:nvSpPr>
            <p:spPr>
              <a:xfrm>
                <a:off x="7772400" y="5983724"/>
                <a:ext cx="1188720" cy="704088"/>
              </a:xfrm>
              <a:prstGeom prst="rect">
                <a:avLst/>
              </a:prstGeom>
              <a:noFill/>
              <a:ln w="25400"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0" name="Rectangle 59"/>
          <p:cNvSpPr/>
          <p:nvPr/>
        </p:nvSpPr>
        <p:spPr>
          <a:xfrm>
            <a:off x="0" y="3410712"/>
            <a:ext cx="3386667" cy="10058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30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Structural Hazards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Data Hazards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Forwarding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Administrivia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Data Hazards (Continued)</a:t>
            </a:r>
          </a:p>
          <a:p>
            <a:pPr lvl="1"/>
            <a:r>
              <a:rPr lang="en-US" sz="2800" dirty="0" smtClean="0"/>
              <a:t>Load Delay Slot</a:t>
            </a:r>
          </a:p>
          <a:p>
            <a:r>
              <a:rPr lang="en-US" sz="3200" dirty="0"/>
              <a:t>Control Hazards</a:t>
            </a:r>
          </a:p>
          <a:p>
            <a:pPr lvl="1"/>
            <a:r>
              <a:rPr lang="en-US" sz="2800" dirty="0"/>
              <a:t>Branch and Jump Delay Slots</a:t>
            </a:r>
          </a:p>
          <a:p>
            <a:pPr lvl="1"/>
            <a:r>
              <a:rPr lang="en-US" sz="2800" dirty="0"/>
              <a:t>Branch Prediction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Administrivia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HW 4 due tonight</a:t>
            </a:r>
          </a:p>
          <a:p>
            <a:r>
              <a:rPr lang="en-US" dirty="0" smtClean="0"/>
              <a:t>Project 2 Part 2 due Sunday</a:t>
            </a:r>
          </a:p>
          <a:p>
            <a:r>
              <a:rPr lang="en-US" dirty="0" smtClean="0"/>
              <a:t>Project 3 will be released Thursday or Friday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Structural Hazards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Data Hazards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Forwarding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Data Hazards (Continued)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Load Delay Slot</a:t>
            </a:r>
          </a:p>
          <a:p>
            <a:r>
              <a:rPr lang="en-US" sz="3200" dirty="0"/>
              <a:t>Control Hazards</a:t>
            </a:r>
          </a:p>
          <a:p>
            <a:pPr lvl="1"/>
            <a:r>
              <a:rPr lang="en-US" sz="2800" dirty="0"/>
              <a:t>Branch and Jump Delay Slots</a:t>
            </a:r>
          </a:p>
          <a:p>
            <a:pPr lvl="1"/>
            <a:r>
              <a:rPr lang="en-US" sz="2800" dirty="0"/>
              <a:t>Branch Prediction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Data Hazard: Loads (1/4)</a:t>
            </a:r>
          </a:p>
        </p:txBody>
      </p:sp>
      <p:sp>
        <p:nvSpPr>
          <p:cNvPr id="63491" name="Content Placeholder 7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b="1" dirty="0" smtClean="0">
                <a:ea typeface="ＭＳ Ｐゴシック" pitchFamily="34" charset="-128"/>
              </a:rPr>
              <a:t>Recall:</a:t>
            </a:r>
            <a:r>
              <a:rPr lang="en-US" dirty="0" smtClean="0">
                <a:ea typeface="ＭＳ Ｐゴシック" pitchFamily="34" charset="-128"/>
              </a:rPr>
              <a:t>  Dataflow backwards in time are hazards</a:t>
            </a: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>
              <a:buNone/>
            </a:pPr>
            <a:endParaRPr lang="en-US" dirty="0" smtClean="0">
              <a:ea typeface="ＭＳ Ｐゴシック" pitchFamily="34" charset="-128"/>
            </a:endParaRPr>
          </a:p>
          <a:p>
            <a:pPr>
              <a:buFontTx/>
              <a:buChar char="•"/>
            </a:pPr>
            <a:r>
              <a:rPr lang="en-US" dirty="0" smtClean="0">
                <a:ea typeface="ＭＳ Ｐゴシック" pitchFamily="34" charset="-128"/>
              </a:rPr>
              <a:t>Can’t solve all cases with forwarding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>
                <a:ea typeface="ＭＳ Ｐゴシック" pitchFamily="34" charset="-128"/>
              </a:rPr>
              <a:t>Must </a:t>
            </a:r>
            <a:r>
              <a:rPr lang="en-US" i="1" dirty="0" smtClean="0">
                <a:ea typeface="ＭＳ Ｐゴシック" pitchFamily="34" charset="-128"/>
              </a:rPr>
              <a:t>stall</a:t>
            </a:r>
            <a:r>
              <a:rPr lang="en-US" dirty="0" smtClean="0">
                <a:ea typeface="ＭＳ Ｐゴシック" pitchFamily="34" charset="-128"/>
              </a:rPr>
              <a:t> instruction dependent on load, then forward (more hardware)</a:t>
            </a:r>
            <a:endParaRPr lang="en-US" sz="2000" dirty="0" smtClean="0">
              <a:latin typeface="Times" charset="0"/>
              <a:ea typeface="ＭＳ Ｐゴシック" pitchFamily="34" charset="-128"/>
            </a:endParaRPr>
          </a:p>
          <a:p>
            <a:pPr>
              <a:buNone/>
            </a:pPr>
            <a:endParaRPr lang="en-US" sz="3600" dirty="0" smtClean="0">
              <a:ea typeface="ＭＳ Ｐゴシック" pitchFamily="34" charset="-12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44752" y="2651760"/>
            <a:ext cx="6256337" cy="2193926"/>
            <a:chOff x="1444752" y="2286000"/>
            <a:chExt cx="6256337" cy="2193926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4272089" y="2286000"/>
              <a:ext cx="3429000" cy="2193926"/>
              <a:chOff x="2320" y="1021"/>
              <a:chExt cx="2160" cy="1382"/>
            </a:xfrm>
          </p:grpSpPr>
          <p:sp>
            <p:nvSpPr>
              <p:cNvPr id="63554" name="Line 5"/>
              <p:cNvSpPr>
                <a:spLocks noChangeShapeType="1"/>
              </p:cNvSpPr>
              <p:nvPr/>
            </p:nvSpPr>
            <p:spPr bwMode="auto">
              <a:xfrm>
                <a:off x="2320" y="1021"/>
                <a:ext cx="0" cy="13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55" name="Line 6"/>
              <p:cNvSpPr>
                <a:spLocks noChangeShapeType="1"/>
              </p:cNvSpPr>
              <p:nvPr/>
            </p:nvSpPr>
            <p:spPr bwMode="auto">
              <a:xfrm>
                <a:off x="2752" y="1021"/>
                <a:ext cx="0" cy="13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56" name="Line 7"/>
              <p:cNvSpPr>
                <a:spLocks noChangeShapeType="1"/>
              </p:cNvSpPr>
              <p:nvPr/>
            </p:nvSpPr>
            <p:spPr bwMode="auto">
              <a:xfrm>
                <a:off x="3184" y="1021"/>
                <a:ext cx="0" cy="13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57" name="Line 8"/>
              <p:cNvSpPr>
                <a:spLocks noChangeShapeType="1"/>
              </p:cNvSpPr>
              <p:nvPr/>
            </p:nvSpPr>
            <p:spPr bwMode="auto">
              <a:xfrm>
                <a:off x="3616" y="1021"/>
                <a:ext cx="0" cy="13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58" name="Line 9"/>
              <p:cNvSpPr>
                <a:spLocks noChangeShapeType="1"/>
              </p:cNvSpPr>
              <p:nvPr/>
            </p:nvSpPr>
            <p:spPr bwMode="auto">
              <a:xfrm>
                <a:off x="4048" y="1021"/>
                <a:ext cx="0" cy="13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59" name="Line 10"/>
              <p:cNvSpPr>
                <a:spLocks noChangeShapeType="1"/>
              </p:cNvSpPr>
              <p:nvPr/>
            </p:nvSpPr>
            <p:spPr bwMode="auto">
              <a:xfrm>
                <a:off x="4480" y="1021"/>
                <a:ext cx="0" cy="138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1444752" y="3365500"/>
              <a:ext cx="6191250" cy="814388"/>
              <a:chOff x="539" y="2008"/>
              <a:chExt cx="3900" cy="513"/>
            </a:xfrm>
          </p:grpSpPr>
          <p:sp>
            <p:nvSpPr>
              <p:cNvPr id="63526" name="Freeform 14" descr="25%"/>
              <p:cNvSpPr>
                <a:spLocks/>
              </p:cNvSpPr>
              <p:nvPr/>
            </p:nvSpPr>
            <p:spPr bwMode="auto">
              <a:xfrm>
                <a:off x="2970" y="2104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7" name="Rectangle 15"/>
              <p:cNvSpPr>
                <a:spLocks noChangeArrowheads="1"/>
              </p:cNvSpPr>
              <p:nvPr/>
            </p:nvSpPr>
            <p:spPr bwMode="auto">
              <a:xfrm>
                <a:off x="539" y="2105"/>
                <a:ext cx="1686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sub $t3,</a:t>
                </a:r>
                <a:r>
                  <a:rPr lang="en-US" sz="2800" b="1" dirty="0">
                    <a:solidFill>
                      <a:srgbClr val="FF0000"/>
                    </a:solidFill>
                    <a:latin typeface="Arial" pitchFamily="34" charset="0"/>
                  </a:rPr>
                  <a:t>$t0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34" charset="0"/>
                  </a:rPr>
                  <a:t>,$t2</a:t>
                </a: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3278" y="2008"/>
                <a:ext cx="223" cy="481"/>
                <a:chOff x="3278" y="1701"/>
                <a:chExt cx="223" cy="481"/>
              </a:xfrm>
            </p:grpSpPr>
            <p:sp>
              <p:nvSpPr>
                <p:cNvPr id="63552" name="Freeform 17"/>
                <p:cNvSpPr>
                  <a:spLocks/>
                </p:cNvSpPr>
                <p:nvPr/>
              </p:nvSpPr>
              <p:spPr bwMode="auto">
                <a:xfrm>
                  <a:off x="3288" y="1701"/>
                  <a:ext cx="213" cy="481"/>
                </a:xfrm>
                <a:custGeom>
                  <a:avLst/>
                  <a:gdLst>
                    <a:gd name="T0" fmla="*/ 0 w 213"/>
                    <a:gd name="T1" fmla="*/ 320 h 481"/>
                    <a:gd name="T2" fmla="*/ 71 w 213"/>
                    <a:gd name="T3" fmla="*/ 240 h 481"/>
                    <a:gd name="T4" fmla="*/ 0 w 213"/>
                    <a:gd name="T5" fmla="*/ 160 h 481"/>
                    <a:gd name="T6" fmla="*/ 0 w 213"/>
                    <a:gd name="T7" fmla="*/ 0 h 481"/>
                    <a:gd name="T8" fmla="*/ 212 w 213"/>
                    <a:gd name="T9" fmla="*/ 160 h 481"/>
                    <a:gd name="T10" fmla="*/ 212 w 213"/>
                    <a:gd name="T11" fmla="*/ 320 h 481"/>
                    <a:gd name="T12" fmla="*/ 0 w 213"/>
                    <a:gd name="T13" fmla="*/ 480 h 481"/>
                    <a:gd name="T14" fmla="*/ 0 w 213"/>
                    <a:gd name="T15" fmla="*/ 320 h 4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13"/>
                    <a:gd name="T25" fmla="*/ 0 h 481"/>
                    <a:gd name="T26" fmla="*/ 213 w 213"/>
                    <a:gd name="T27" fmla="*/ 481 h 4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53" name="Rectangle 18"/>
                <p:cNvSpPr>
                  <a:spLocks noChangeArrowheads="1"/>
                </p:cNvSpPr>
                <p:nvPr/>
              </p:nvSpPr>
              <p:spPr bwMode="auto">
                <a:xfrm rot="5400000">
                  <a:off x="3191" y="1824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ALU</a:t>
                  </a:r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362" y="2104"/>
                <a:ext cx="340" cy="289"/>
                <a:chOff x="2362" y="1797"/>
                <a:chExt cx="340" cy="289"/>
              </a:xfrm>
            </p:grpSpPr>
            <p:sp>
              <p:nvSpPr>
                <p:cNvPr id="63548" name="Rectangle 20"/>
                <p:cNvSpPr>
                  <a:spLocks noChangeArrowheads="1"/>
                </p:cNvSpPr>
                <p:nvPr/>
              </p:nvSpPr>
              <p:spPr bwMode="auto">
                <a:xfrm>
                  <a:off x="2368" y="1799"/>
                  <a:ext cx="228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/>
                  <a:r>
                    <a:rPr lang="en-US" sz="1600" b="1">
                      <a:solidFill>
                        <a:schemeClr val="tx1"/>
                      </a:solidFill>
                      <a:latin typeface="Times" charset="0"/>
                    </a:rPr>
                    <a:t>I$</a:t>
                  </a:r>
                </a:p>
              </p:txBody>
            </p:sp>
            <p:grpSp>
              <p:nvGrpSpPr>
                <p:cNvPr id="6" name="Group 21"/>
                <p:cNvGrpSpPr>
                  <a:grpSpLocks/>
                </p:cNvGrpSpPr>
                <p:nvPr/>
              </p:nvGrpSpPr>
              <p:grpSpPr bwMode="auto">
                <a:xfrm>
                  <a:off x="2362" y="1797"/>
                  <a:ext cx="340" cy="289"/>
                  <a:chOff x="2362" y="1797"/>
                  <a:chExt cx="340" cy="289"/>
                </a:xfrm>
              </p:grpSpPr>
              <p:sp>
                <p:nvSpPr>
                  <p:cNvPr id="63550" name="Freeform 22"/>
                  <p:cNvSpPr>
                    <a:spLocks/>
                  </p:cNvSpPr>
                  <p:nvPr/>
                </p:nvSpPr>
                <p:spPr bwMode="auto">
                  <a:xfrm>
                    <a:off x="2362" y="1797"/>
                    <a:ext cx="170" cy="289"/>
                  </a:xfrm>
                  <a:custGeom>
                    <a:avLst/>
                    <a:gdLst>
                      <a:gd name="T0" fmla="*/ 169 w 170"/>
                      <a:gd name="T1" fmla="*/ 0 h 289"/>
                      <a:gd name="T2" fmla="*/ 0 w 170"/>
                      <a:gd name="T3" fmla="*/ 0 h 289"/>
                      <a:gd name="T4" fmla="*/ 0 w 170"/>
                      <a:gd name="T5" fmla="*/ 288 h 289"/>
                      <a:gd name="T6" fmla="*/ 169 w 170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0"/>
                      <a:gd name="T13" fmla="*/ 0 h 289"/>
                      <a:gd name="T14" fmla="*/ 170 w 170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3551" name="Freeform 23"/>
                  <p:cNvSpPr>
                    <a:spLocks/>
                  </p:cNvSpPr>
                  <p:nvPr/>
                </p:nvSpPr>
                <p:spPr bwMode="auto">
                  <a:xfrm>
                    <a:off x="2531" y="1797"/>
                    <a:ext cx="171" cy="289"/>
                  </a:xfrm>
                  <a:custGeom>
                    <a:avLst/>
                    <a:gdLst>
                      <a:gd name="T0" fmla="*/ 0 w 171"/>
                      <a:gd name="T1" fmla="*/ 0 h 289"/>
                      <a:gd name="T2" fmla="*/ 170 w 171"/>
                      <a:gd name="T3" fmla="*/ 0 h 289"/>
                      <a:gd name="T4" fmla="*/ 170 w 171"/>
                      <a:gd name="T5" fmla="*/ 288 h 289"/>
                      <a:gd name="T6" fmla="*/ 0 w 171"/>
                      <a:gd name="T7" fmla="*/ 288 h 28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1"/>
                      <a:gd name="T13" fmla="*/ 0 h 289"/>
                      <a:gd name="T14" fmla="*/ 171 w 171"/>
                      <a:gd name="T15" fmla="*/ 289 h 28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3530" name="Rectangle 24"/>
              <p:cNvSpPr>
                <a:spLocks noChangeArrowheads="1"/>
              </p:cNvSpPr>
              <p:nvPr/>
            </p:nvSpPr>
            <p:spPr bwMode="auto">
              <a:xfrm>
                <a:off x="2803" y="211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3531" name="Freeform 25"/>
              <p:cNvSpPr>
                <a:spLocks/>
              </p:cNvSpPr>
              <p:nvPr/>
            </p:nvSpPr>
            <p:spPr bwMode="auto">
              <a:xfrm>
                <a:off x="2822" y="2104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2" name="Line 26"/>
              <p:cNvSpPr>
                <a:spLocks noChangeShapeType="1"/>
              </p:cNvSpPr>
              <p:nvPr/>
            </p:nvSpPr>
            <p:spPr bwMode="auto">
              <a:xfrm>
                <a:off x="2707" y="224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3" name="Freeform 27"/>
              <p:cNvSpPr>
                <a:spLocks/>
              </p:cNvSpPr>
              <p:nvPr/>
            </p:nvSpPr>
            <p:spPr bwMode="auto">
              <a:xfrm>
                <a:off x="2769" y="2152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4" name="Line 28"/>
              <p:cNvSpPr>
                <a:spLocks noChangeShapeType="1"/>
              </p:cNvSpPr>
              <p:nvPr/>
            </p:nvSpPr>
            <p:spPr bwMode="auto">
              <a:xfrm>
                <a:off x="3123" y="215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35" name="Rectangle 29"/>
              <p:cNvSpPr>
                <a:spLocks noChangeArrowheads="1"/>
              </p:cNvSpPr>
              <p:nvPr/>
            </p:nvSpPr>
            <p:spPr bwMode="auto">
              <a:xfrm>
                <a:off x="3620" y="2106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3671" y="2104"/>
                <a:ext cx="325" cy="289"/>
                <a:chOff x="3671" y="1797"/>
                <a:chExt cx="325" cy="289"/>
              </a:xfrm>
            </p:grpSpPr>
            <p:sp>
              <p:nvSpPr>
                <p:cNvPr id="63546" name="Freeform 31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47" name="Freeform 32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537" name="Rectangle 33"/>
              <p:cNvSpPr>
                <a:spLocks noChangeArrowheads="1"/>
              </p:cNvSpPr>
              <p:nvPr/>
            </p:nvSpPr>
            <p:spPr bwMode="auto">
              <a:xfrm>
                <a:off x="4112" y="210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4139" y="2104"/>
                <a:ext cx="284" cy="289"/>
                <a:chOff x="4139" y="1797"/>
                <a:chExt cx="284" cy="289"/>
              </a:xfrm>
            </p:grpSpPr>
            <p:sp>
              <p:nvSpPr>
                <p:cNvPr id="63544" name="Freeform 35"/>
                <p:cNvSpPr>
                  <a:spLocks/>
                </p:cNvSpPr>
                <p:nvPr/>
              </p:nvSpPr>
              <p:spPr bwMode="auto">
                <a:xfrm>
                  <a:off x="4139" y="1797"/>
                  <a:ext cx="142" cy="289"/>
                </a:xfrm>
                <a:custGeom>
                  <a:avLst/>
                  <a:gdLst>
                    <a:gd name="T0" fmla="*/ 141 w 142"/>
                    <a:gd name="T1" fmla="*/ 0 h 289"/>
                    <a:gd name="T2" fmla="*/ 0 w 142"/>
                    <a:gd name="T3" fmla="*/ 0 h 289"/>
                    <a:gd name="T4" fmla="*/ 0 w 142"/>
                    <a:gd name="T5" fmla="*/ 288 h 289"/>
                    <a:gd name="T6" fmla="*/ 141 w 14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2"/>
                    <a:gd name="T13" fmla="*/ 0 h 289"/>
                    <a:gd name="T14" fmla="*/ 142 w 14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45" name="Freeform 36"/>
                <p:cNvSpPr>
                  <a:spLocks/>
                </p:cNvSpPr>
                <p:nvPr/>
              </p:nvSpPr>
              <p:spPr bwMode="auto">
                <a:xfrm>
                  <a:off x="4280" y="1797"/>
                  <a:ext cx="143" cy="289"/>
                </a:xfrm>
                <a:custGeom>
                  <a:avLst/>
                  <a:gdLst>
                    <a:gd name="T0" fmla="*/ 0 w 143"/>
                    <a:gd name="T1" fmla="*/ 0 h 289"/>
                    <a:gd name="T2" fmla="*/ 142 w 143"/>
                    <a:gd name="T3" fmla="*/ 0 h 289"/>
                    <a:gd name="T4" fmla="*/ 142 w 143"/>
                    <a:gd name="T5" fmla="*/ 288 h 289"/>
                    <a:gd name="T6" fmla="*/ 0 w 143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3"/>
                    <a:gd name="T13" fmla="*/ 0 h 289"/>
                    <a:gd name="T14" fmla="*/ 143 w 143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539" name="Line 37"/>
              <p:cNvSpPr>
                <a:spLocks noChangeShapeType="1"/>
              </p:cNvSpPr>
              <p:nvPr/>
            </p:nvSpPr>
            <p:spPr bwMode="auto">
              <a:xfrm>
                <a:off x="3992" y="224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0" name="Line 38"/>
              <p:cNvSpPr>
                <a:spLocks noChangeShapeType="1"/>
              </p:cNvSpPr>
              <p:nvPr/>
            </p:nvSpPr>
            <p:spPr bwMode="auto">
              <a:xfrm>
                <a:off x="3508" y="224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1" name="Freeform 39"/>
              <p:cNvSpPr>
                <a:spLocks/>
              </p:cNvSpPr>
              <p:nvPr/>
            </p:nvSpPr>
            <p:spPr bwMode="auto">
              <a:xfrm>
                <a:off x="3629" y="2248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2" name="Line 40"/>
              <p:cNvSpPr>
                <a:spLocks noChangeShapeType="1"/>
              </p:cNvSpPr>
              <p:nvPr/>
            </p:nvSpPr>
            <p:spPr bwMode="auto">
              <a:xfrm>
                <a:off x="3123" y="23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543" name="Freeform 41"/>
              <p:cNvSpPr>
                <a:spLocks/>
              </p:cNvSpPr>
              <p:nvPr/>
            </p:nvSpPr>
            <p:spPr bwMode="auto">
              <a:xfrm>
                <a:off x="3216" y="2243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496" name="Freeform 44" descr="25%"/>
            <p:cNvSpPr>
              <a:spLocks/>
            </p:cNvSpPr>
            <p:nvPr/>
          </p:nvSpPr>
          <p:spPr bwMode="auto">
            <a:xfrm>
              <a:off x="6481889" y="2806700"/>
              <a:ext cx="225425" cy="458788"/>
            </a:xfrm>
            <a:custGeom>
              <a:avLst/>
              <a:gdLst>
                <a:gd name="T0" fmla="*/ 223838 w 142"/>
                <a:gd name="T1" fmla="*/ 0 h 289"/>
                <a:gd name="T2" fmla="*/ 0 w 142"/>
                <a:gd name="T3" fmla="*/ 0 h 289"/>
                <a:gd name="T4" fmla="*/ 0 w 142"/>
                <a:gd name="T5" fmla="*/ 457200 h 289"/>
                <a:gd name="T6" fmla="*/ 223838 w 142"/>
                <a:gd name="T7" fmla="*/ 45720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2"/>
                <a:gd name="T13" fmla="*/ 0 h 289"/>
                <a:gd name="T14" fmla="*/ 142 w 142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497" name="Rectangle 45"/>
            <p:cNvSpPr>
              <a:spLocks noChangeArrowheads="1"/>
            </p:cNvSpPr>
            <p:nvPr/>
          </p:nvSpPr>
          <p:spPr bwMode="auto">
            <a:xfrm>
              <a:off x="1470152" y="2795588"/>
              <a:ext cx="2238375" cy="520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34" charset="0"/>
                </a:rPr>
                <a:t>lw</a:t>
              </a:r>
              <a:r>
                <a:rPr lang="en-US" sz="2800" b="1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2800" b="1" dirty="0">
                  <a:solidFill>
                    <a:schemeClr val="accent4"/>
                  </a:solidFill>
                  <a:latin typeface="Arial" pitchFamily="34" charset="0"/>
                </a:rPr>
                <a:t>$t0</a:t>
              </a:r>
              <a:r>
                <a:rPr lang="en-US" sz="2800" b="1" dirty="0">
                  <a:solidFill>
                    <a:schemeClr val="tx1"/>
                  </a:solidFill>
                  <a:latin typeface="Arial" pitchFamily="34" charset="0"/>
                </a:rPr>
                <a:t>,0($t1)</a:t>
              </a:r>
            </a:p>
          </p:txBody>
        </p:sp>
        <p:sp>
          <p:nvSpPr>
            <p:cNvPr id="63498" name="Rectangle 46"/>
            <p:cNvSpPr>
              <a:spLocks noChangeArrowheads="1"/>
            </p:cNvSpPr>
            <p:nvPr/>
          </p:nvSpPr>
          <p:spPr bwMode="auto">
            <a:xfrm>
              <a:off x="3718052" y="2479675"/>
              <a:ext cx="3968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Arial" pitchFamily="34" charset="0"/>
                </a:rPr>
                <a:t>IF</a:t>
              </a:r>
            </a:p>
          </p:txBody>
        </p:sp>
        <p:sp>
          <p:nvSpPr>
            <p:cNvPr id="63499" name="Rectangle 47"/>
            <p:cNvSpPr>
              <a:spLocks noChangeArrowheads="1"/>
            </p:cNvSpPr>
            <p:nvPr/>
          </p:nvSpPr>
          <p:spPr bwMode="auto">
            <a:xfrm>
              <a:off x="4246689" y="2479675"/>
              <a:ext cx="7905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  <a:latin typeface="Arial" pitchFamily="34" charset="0"/>
                </a:rPr>
                <a:t>ID/RF</a:t>
              </a:r>
            </a:p>
          </p:txBody>
        </p:sp>
        <p:sp>
          <p:nvSpPr>
            <p:cNvPr id="63500" name="Rectangle 48"/>
            <p:cNvSpPr>
              <a:spLocks noChangeArrowheads="1"/>
            </p:cNvSpPr>
            <p:nvPr/>
          </p:nvSpPr>
          <p:spPr bwMode="auto">
            <a:xfrm>
              <a:off x="5165852" y="2479675"/>
              <a:ext cx="4984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Arial" pitchFamily="34" charset="0"/>
                </a:rPr>
                <a:t>EX</a:t>
              </a:r>
            </a:p>
          </p:txBody>
        </p:sp>
        <p:sp>
          <p:nvSpPr>
            <p:cNvPr id="63501" name="Rectangle 49"/>
            <p:cNvSpPr>
              <a:spLocks noChangeArrowheads="1"/>
            </p:cNvSpPr>
            <p:nvPr/>
          </p:nvSpPr>
          <p:spPr bwMode="auto">
            <a:xfrm>
              <a:off x="5694489" y="2463800"/>
              <a:ext cx="7270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Arial" pitchFamily="34" charset="0"/>
                </a:rPr>
                <a:t>MEM</a:t>
              </a:r>
            </a:p>
          </p:txBody>
        </p:sp>
        <p:sp>
          <p:nvSpPr>
            <p:cNvPr id="63502" name="Rectangle 50"/>
            <p:cNvSpPr>
              <a:spLocks noChangeArrowheads="1"/>
            </p:cNvSpPr>
            <p:nvPr/>
          </p:nvSpPr>
          <p:spPr bwMode="auto">
            <a:xfrm>
              <a:off x="6456489" y="2479675"/>
              <a:ext cx="574675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sz="1800" b="1">
                  <a:solidFill>
                    <a:schemeClr val="tx1"/>
                  </a:solidFill>
                  <a:latin typeface="Arial" pitchFamily="34" charset="0"/>
                </a:rPr>
                <a:t>WB</a:t>
              </a:r>
            </a:p>
          </p:txBody>
        </p:sp>
        <p:sp>
          <p:nvSpPr>
            <p:cNvPr id="63503" name="Freeform 51"/>
            <p:cNvSpPr>
              <a:spLocks/>
            </p:cNvSpPr>
            <p:nvPr/>
          </p:nvSpPr>
          <p:spPr bwMode="auto">
            <a:xfrm>
              <a:off x="5130927" y="2654300"/>
              <a:ext cx="338137" cy="763588"/>
            </a:xfrm>
            <a:custGeom>
              <a:avLst/>
              <a:gdLst>
                <a:gd name="T0" fmla="*/ 0 w 213"/>
                <a:gd name="T1" fmla="*/ 508000 h 481"/>
                <a:gd name="T2" fmla="*/ 112712 w 213"/>
                <a:gd name="T3" fmla="*/ 381000 h 481"/>
                <a:gd name="T4" fmla="*/ 0 w 213"/>
                <a:gd name="T5" fmla="*/ 254000 h 481"/>
                <a:gd name="T6" fmla="*/ 0 w 213"/>
                <a:gd name="T7" fmla="*/ 0 h 481"/>
                <a:gd name="T8" fmla="*/ 336550 w 213"/>
                <a:gd name="T9" fmla="*/ 254000 h 481"/>
                <a:gd name="T10" fmla="*/ 336550 w 213"/>
                <a:gd name="T11" fmla="*/ 508000 h 481"/>
                <a:gd name="T12" fmla="*/ 0 w 213"/>
                <a:gd name="T13" fmla="*/ 762000 h 481"/>
                <a:gd name="T14" fmla="*/ 0 w 213"/>
                <a:gd name="T15" fmla="*/ 508000 h 4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3"/>
                <a:gd name="T25" fmla="*/ 0 h 481"/>
                <a:gd name="T26" fmla="*/ 213 w 213"/>
                <a:gd name="T27" fmla="*/ 481 h 4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Rectangle 52"/>
            <p:cNvSpPr>
              <a:spLocks noChangeArrowheads="1"/>
            </p:cNvSpPr>
            <p:nvPr/>
          </p:nvSpPr>
          <p:spPr bwMode="auto">
            <a:xfrm rot="5400000">
              <a:off x="4976940" y="2849562"/>
              <a:ext cx="60960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charset="0"/>
                </a:rPr>
                <a:t>ALU</a:t>
              </a:r>
            </a:p>
          </p:txBody>
        </p:sp>
        <p:sp>
          <p:nvSpPr>
            <p:cNvPr id="63505" name="Rectangle 53"/>
            <p:cNvSpPr>
              <a:spLocks noChangeArrowheads="1"/>
            </p:cNvSpPr>
            <p:nvPr/>
          </p:nvSpPr>
          <p:spPr bwMode="auto">
            <a:xfrm>
              <a:off x="3756152" y="2860675"/>
              <a:ext cx="361950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sz="1600" b="1">
                  <a:solidFill>
                    <a:schemeClr val="tx1"/>
                  </a:solidFill>
                  <a:latin typeface="Times" charset="0"/>
                </a:rPr>
                <a:t>I$</a:t>
              </a:r>
            </a:p>
          </p:txBody>
        </p:sp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3660902" y="2806700"/>
              <a:ext cx="539750" cy="458788"/>
              <a:chOff x="1935" y="1349"/>
              <a:chExt cx="340" cy="289"/>
            </a:xfrm>
          </p:grpSpPr>
          <p:sp>
            <p:nvSpPr>
              <p:cNvPr id="63524" name="Freeform 55"/>
              <p:cNvSpPr>
                <a:spLocks/>
              </p:cNvSpPr>
              <p:nvPr/>
            </p:nvSpPr>
            <p:spPr bwMode="auto">
              <a:xfrm>
                <a:off x="1935" y="1349"/>
                <a:ext cx="170" cy="289"/>
              </a:xfrm>
              <a:custGeom>
                <a:avLst/>
                <a:gdLst>
                  <a:gd name="T0" fmla="*/ 169 w 170"/>
                  <a:gd name="T1" fmla="*/ 0 h 289"/>
                  <a:gd name="T2" fmla="*/ 0 w 170"/>
                  <a:gd name="T3" fmla="*/ 0 h 289"/>
                  <a:gd name="T4" fmla="*/ 0 w 170"/>
                  <a:gd name="T5" fmla="*/ 288 h 289"/>
                  <a:gd name="T6" fmla="*/ 169 w 170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0"/>
                  <a:gd name="T13" fmla="*/ 0 h 289"/>
                  <a:gd name="T14" fmla="*/ 170 w 170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5" name="Freeform 56"/>
              <p:cNvSpPr>
                <a:spLocks/>
              </p:cNvSpPr>
              <p:nvPr/>
            </p:nvSpPr>
            <p:spPr bwMode="auto">
              <a:xfrm>
                <a:off x="2104" y="1349"/>
                <a:ext cx="171" cy="289"/>
              </a:xfrm>
              <a:custGeom>
                <a:avLst/>
                <a:gdLst>
                  <a:gd name="T0" fmla="*/ 0 w 171"/>
                  <a:gd name="T1" fmla="*/ 0 h 289"/>
                  <a:gd name="T2" fmla="*/ 170 w 171"/>
                  <a:gd name="T3" fmla="*/ 0 h 289"/>
                  <a:gd name="T4" fmla="*/ 170 w 171"/>
                  <a:gd name="T5" fmla="*/ 288 h 289"/>
                  <a:gd name="T6" fmla="*/ 0 w 171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1"/>
                  <a:gd name="T13" fmla="*/ 0 h 289"/>
                  <a:gd name="T14" fmla="*/ 171 w 171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07" name="Rectangle 57"/>
            <p:cNvSpPr>
              <a:spLocks noChangeArrowheads="1"/>
            </p:cNvSpPr>
            <p:nvPr/>
          </p:nvSpPr>
          <p:spPr bwMode="auto">
            <a:xfrm>
              <a:off x="4360989" y="2817813"/>
              <a:ext cx="519113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charset="0"/>
                </a:rPr>
                <a:t>Reg</a:t>
              </a:r>
            </a:p>
          </p:txBody>
        </p:sp>
        <p:sp>
          <p:nvSpPr>
            <p:cNvPr id="63508" name="Freeform 58"/>
            <p:cNvSpPr>
              <a:spLocks/>
            </p:cNvSpPr>
            <p:nvPr/>
          </p:nvSpPr>
          <p:spPr bwMode="auto">
            <a:xfrm>
              <a:off x="4391152" y="2806700"/>
              <a:ext cx="236537" cy="458788"/>
            </a:xfrm>
            <a:custGeom>
              <a:avLst/>
              <a:gdLst>
                <a:gd name="T0" fmla="*/ 234950 w 149"/>
                <a:gd name="T1" fmla="*/ 0 h 289"/>
                <a:gd name="T2" fmla="*/ 0 w 149"/>
                <a:gd name="T3" fmla="*/ 0 h 289"/>
                <a:gd name="T4" fmla="*/ 0 w 149"/>
                <a:gd name="T5" fmla="*/ 457200 h 289"/>
                <a:gd name="T6" fmla="*/ 234950 w 149"/>
                <a:gd name="T7" fmla="*/ 45720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9"/>
                <a:gd name="T13" fmla="*/ 0 h 289"/>
                <a:gd name="T14" fmla="*/ 149 w 149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9" name="Freeform 59"/>
            <p:cNvSpPr>
              <a:spLocks/>
            </p:cNvSpPr>
            <p:nvPr/>
          </p:nvSpPr>
          <p:spPr bwMode="auto">
            <a:xfrm>
              <a:off x="4626102" y="2806700"/>
              <a:ext cx="234950" cy="458788"/>
            </a:xfrm>
            <a:custGeom>
              <a:avLst/>
              <a:gdLst>
                <a:gd name="T0" fmla="*/ 0 w 148"/>
                <a:gd name="T1" fmla="*/ 0 h 289"/>
                <a:gd name="T2" fmla="*/ 233363 w 148"/>
                <a:gd name="T3" fmla="*/ 0 h 289"/>
                <a:gd name="T4" fmla="*/ 233363 w 148"/>
                <a:gd name="T5" fmla="*/ 457200 h 289"/>
                <a:gd name="T6" fmla="*/ 0 w 148"/>
                <a:gd name="T7" fmla="*/ 45720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289"/>
                <a:gd name="T14" fmla="*/ 148 w 148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0" name="Line 60"/>
            <p:cNvSpPr>
              <a:spLocks noChangeShapeType="1"/>
            </p:cNvSpPr>
            <p:nvPr/>
          </p:nvSpPr>
          <p:spPr bwMode="auto">
            <a:xfrm>
              <a:off x="4208589" y="3035300"/>
              <a:ext cx="152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1" name="Freeform 61"/>
            <p:cNvSpPr>
              <a:spLocks/>
            </p:cNvSpPr>
            <p:nvPr/>
          </p:nvSpPr>
          <p:spPr bwMode="auto">
            <a:xfrm>
              <a:off x="4307014" y="2882900"/>
              <a:ext cx="76200" cy="153988"/>
            </a:xfrm>
            <a:custGeom>
              <a:avLst/>
              <a:gdLst>
                <a:gd name="T0" fmla="*/ 0 w 48"/>
                <a:gd name="T1" fmla="*/ 152400 h 97"/>
                <a:gd name="T2" fmla="*/ 0 w 48"/>
                <a:gd name="T3" fmla="*/ 0 h 97"/>
                <a:gd name="T4" fmla="*/ 74613 w 48"/>
                <a:gd name="T5" fmla="*/ 0 h 97"/>
                <a:gd name="T6" fmla="*/ 74613 w 48"/>
                <a:gd name="T7" fmla="*/ 0 h 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7"/>
                <a:gd name="T14" fmla="*/ 48 w 48"/>
                <a:gd name="T15" fmla="*/ 97 h 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Line 62"/>
            <p:cNvSpPr>
              <a:spLocks noChangeShapeType="1"/>
            </p:cNvSpPr>
            <p:nvPr/>
          </p:nvSpPr>
          <p:spPr bwMode="auto">
            <a:xfrm>
              <a:off x="4868989" y="2882900"/>
              <a:ext cx="2492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3" name="Rectangle 63"/>
            <p:cNvSpPr>
              <a:spLocks noChangeArrowheads="1"/>
            </p:cNvSpPr>
            <p:nvPr/>
          </p:nvSpPr>
          <p:spPr bwMode="auto">
            <a:xfrm>
              <a:off x="5708777" y="2876550"/>
              <a:ext cx="479425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charset="0"/>
                </a:rPr>
                <a:t> D$</a:t>
              </a:r>
            </a:p>
          </p:txBody>
        </p:sp>
        <p:sp>
          <p:nvSpPr>
            <p:cNvPr id="63514" name="Rectangle 64"/>
            <p:cNvSpPr>
              <a:spLocks noChangeArrowheads="1"/>
            </p:cNvSpPr>
            <p:nvPr/>
          </p:nvSpPr>
          <p:spPr bwMode="auto">
            <a:xfrm>
              <a:off x="6439027" y="2809875"/>
              <a:ext cx="519112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charset="0"/>
                </a:rPr>
                <a:t>Reg</a:t>
              </a:r>
            </a:p>
          </p:txBody>
        </p:sp>
        <p:sp>
          <p:nvSpPr>
            <p:cNvPr id="63515" name="Freeform 65"/>
            <p:cNvSpPr>
              <a:spLocks/>
            </p:cNvSpPr>
            <p:nvPr/>
          </p:nvSpPr>
          <p:spPr bwMode="auto">
            <a:xfrm>
              <a:off x="6705727" y="2806700"/>
              <a:ext cx="227012" cy="458788"/>
            </a:xfrm>
            <a:custGeom>
              <a:avLst/>
              <a:gdLst>
                <a:gd name="T0" fmla="*/ 0 w 143"/>
                <a:gd name="T1" fmla="*/ 0 h 289"/>
                <a:gd name="T2" fmla="*/ 225425 w 143"/>
                <a:gd name="T3" fmla="*/ 0 h 289"/>
                <a:gd name="T4" fmla="*/ 225425 w 143"/>
                <a:gd name="T5" fmla="*/ 457200 h 289"/>
                <a:gd name="T6" fmla="*/ 0 w 143"/>
                <a:gd name="T7" fmla="*/ 457200 h 2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"/>
                <a:gd name="T13" fmla="*/ 0 h 289"/>
                <a:gd name="T14" fmla="*/ 143 w 143"/>
                <a:gd name="T15" fmla="*/ 289 h 2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Line 66"/>
            <p:cNvSpPr>
              <a:spLocks noChangeShapeType="1"/>
            </p:cNvSpPr>
            <p:nvPr/>
          </p:nvSpPr>
          <p:spPr bwMode="auto">
            <a:xfrm>
              <a:off x="6248527" y="3035300"/>
              <a:ext cx="2206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7" name="Line 67"/>
            <p:cNvSpPr>
              <a:spLocks noChangeShapeType="1"/>
            </p:cNvSpPr>
            <p:nvPr/>
          </p:nvSpPr>
          <p:spPr bwMode="auto">
            <a:xfrm>
              <a:off x="5480177" y="3035300"/>
              <a:ext cx="24606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8" name="Freeform 68"/>
            <p:cNvSpPr>
              <a:spLocks/>
            </p:cNvSpPr>
            <p:nvPr/>
          </p:nvSpPr>
          <p:spPr bwMode="auto">
            <a:xfrm>
              <a:off x="5672264" y="3035300"/>
              <a:ext cx="684213" cy="306388"/>
            </a:xfrm>
            <a:custGeom>
              <a:avLst/>
              <a:gdLst>
                <a:gd name="T0" fmla="*/ 0 w 431"/>
                <a:gd name="T1" fmla="*/ 0 h 193"/>
                <a:gd name="T2" fmla="*/ 0 w 431"/>
                <a:gd name="T3" fmla="*/ 304800 h 193"/>
                <a:gd name="T4" fmla="*/ 620713 w 431"/>
                <a:gd name="T5" fmla="*/ 304800 h 193"/>
                <a:gd name="T6" fmla="*/ 620713 w 431"/>
                <a:gd name="T7" fmla="*/ 101600 h 193"/>
                <a:gd name="T8" fmla="*/ 682625 w 431"/>
                <a:gd name="T9" fmla="*/ 0 h 1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1"/>
                <a:gd name="T16" fmla="*/ 0 h 193"/>
                <a:gd name="T17" fmla="*/ 431 w 431"/>
                <a:gd name="T18" fmla="*/ 193 h 1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9" name="Line 69"/>
            <p:cNvSpPr>
              <a:spLocks noChangeShapeType="1"/>
            </p:cNvSpPr>
            <p:nvPr/>
          </p:nvSpPr>
          <p:spPr bwMode="auto">
            <a:xfrm>
              <a:off x="4868989" y="3187700"/>
              <a:ext cx="24923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0" name="Freeform 70"/>
            <p:cNvSpPr>
              <a:spLocks/>
            </p:cNvSpPr>
            <p:nvPr/>
          </p:nvSpPr>
          <p:spPr bwMode="auto">
            <a:xfrm>
              <a:off x="5016627" y="3027363"/>
              <a:ext cx="534987" cy="441325"/>
            </a:xfrm>
            <a:custGeom>
              <a:avLst/>
              <a:gdLst>
                <a:gd name="T0" fmla="*/ 0 w 337"/>
                <a:gd name="T1" fmla="*/ 160338 h 278"/>
                <a:gd name="T2" fmla="*/ 0 w 337"/>
                <a:gd name="T3" fmla="*/ 439738 h 278"/>
                <a:gd name="T4" fmla="*/ 466725 w 337"/>
                <a:gd name="T5" fmla="*/ 439738 h 278"/>
                <a:gd name="T6" fmla="*/ 466725 w 337"/>
                <a:gd name="T7" fmla="*/ 142875 h 278"/>
                <a:gd name="T8" fmla="*/ 533400 w 337"/>
                <a:gd name="T9" fmla="*/ 0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7"/>
                <a:gd name="T16" fmla="*/ 0 h 278"/>
                <a:gd name="T17" fmla="*/ 337 w 337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71"/>
            <p:cNvGrpSpPr>
              <a:grpSpLocks/>
            </p:cNvGrpSpPr>
            <p:nvPr/>
          </p:nvGrpSpPr>
          <p:grpSpPr bwMode="auto">
            <a:xfrm>
              <a:off x="5711952" y="2843213"/>
              <a:ext cx="515937" cy="458787"/>
              <a:chOff x="3671" y="1797"/>
              <a:chExt cx="325" cy="289"/>
            </a:xfrm>
          </p:grpSpPr>
          <p:sp>
            <p:nvSpPr>
              <p:cNvPr id="63522" name="Freeform 72"/>
              <p:cNvSpPr>
                <a:spLocks/>
              </p:cNvSpPr>
              <p:nvPr/>
            </p:nvSpPr>
            <p:spPr bwMode="auto">
              <a:xfrm>
                <a:off x="3671" y="1797"/>
                <a:ext cx="162" cy="289"/>
              </a:xfrm>
              <a:custGeom>
                <a:avLst/>
                <a:gdLst>
                  <a:gd name="T0" fmla="*/ 161 w 162"/>
                  <a:gd name="T1" fmla="*/ 0 h 289"/>
                  <a:gd name="T2" fmla="*/ 0 w 162"/>
                  <a:gd name="T3" fmla="*/ 0 h 289"/>
                  <a:gd name="T4" fmla="*/ 0 w 162"/>
                  <a:gd name="T5" fmla="*/ 288 h 289"/>
                  <a:gd name="T6" fmla="*/ 161 w 16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2"/>
                  <a:gd name="T13" fmla="*/ 0 h 289"/>
                  <a:gd name="T14" fmla="*/ 162 w 16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3" name="Freeform 73"/>
              <p:cNvSpPr>
                <a:spLocks/>
              </p:cNvSpPr>
              <p:nvPr/>
            </p:nvSpPr>
            <p:spPr bwMode="auto">
              <a:xfrm>
                <a:off x="3832" y="1797"/>
                <a:ext cx="164" cy="289"/>
              </a:xfrm>
              <a:custGeom>
                <a:avLst/>
                <a:gdLst>
                  <a:gd name="T0" fmla="*/ 0 w 164"/>
                  <a:gd name="T1" fmla="*/ 0 h 289"/>
                  <a:gd name="T2" fmla="*/ 163 w 164"/>
                  <a:gd name="T3" fmla="*/ 0 h 289"/>
                  <a:gd name="T4" fmla="*/ 163 w 164"/>
                  <a:gd name="T5" fmla="*/ 288 h 289"/>
                  <a:gd name="T6" fmla="*/ 0 w 164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"/>
                  <a:gd name="T13" fmla="*/ 0 h 289"/>
                  <a:gd name="T14" fmla="*/ 164 w 164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5653456" y="3374136"/>
            <a:ext cx="714133" cy="687994"/>
            <a:chOff x="5653456" y="3006725"/>
            <a:chExt cx="714133" cy="687994"/>
          </a:xfrm>
        </p:grpSpPr>
        <p:sp>
          <p:nvSpPr>
            <p:cNvPr id="63494" name="Line 42"/>
            <p:cNvSpPr>
              <a:spLocks noChangeShapeType="1"/>
            </p:cNvSpPr>
            <p:nvPr/>
          </p:nvSpPr>
          <p:spPr bwMode="auto">
            <a:xfrm flipH="1">
              <a:off x="5653456" y="3076575"/>
              <a:ext cx="647331" cy="61814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5" name="Oval 43"/>
            <p:cNvSpPr>
              <a:spLocks noChangeArrowheads="1"/>
            </p:cNvSpPr>
            <p:nvPr/>
          </p:nvSpPr>
          <p:spPr bwMode="auto">
            <a:xfrm>
              <a:off x="6273927" y="3006725"/>
              <a:ext cx="93662" cy="93663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Data Hazard: Loads (2/4)</a:t>
            </a:r>
          </a:p>
        </p:txBody>
      </p:sp>
      <p:sp>
        <p:nvSpPr>
          <p:cNvPr id="65539" name="Content Placeholder 13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3444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i="1" dirty="0" smtClean="0">
                <a:ea typeface="ＭＳ Ｐゴシック" pitchFamily="34" charset="-128"/>
              </a:rPr>
              <a:t>Hardware</a:t>
            </a:r>
            <a:r>
              <a:rPr lang="en-US" sz="2800" dirty="0" smtClean="0">
                <a:solidFill>
                  <a:schemeClr val="accent2"/>
                </a:solidFill>
                <a:ea typeface="ＭＳ Ｐゴシック" pitchFamily="34" charset="-128"/>
              </a:rPr>
              <a:t> </a:t>
            </a:r>
            <a:r>
              <a:rPr lang="en-US" sz="2800" dirty="0" smtClean="0">
                <a:ea typeface="ＭＳ Ｐゴシック" pitchFamily="34" charset="-128"/>
              </a:rPr>
              <a:t>stalls pipeline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Called “hardware interlock”</a:t>
            </a:r>
            <a:endParaRPr lang="en-US" sz="1600" dirty="0" smtClean="0">
              <a:latin typeface="Times" charset="0"/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5544" name="Line 101"/>
          <p:cNvSpPr>
            <a:spLocks noChangeShapeType="1"/>
          </p:cNvSpPr>
          <p:nvPr/>
        </p:nvSpPr>
        <p:spPr bwMode="auto">
          <a:xfrm>
            <a:off x="5954713" y="3100388"/>
            <a:ext cx="168275" cy="7159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7" name="Group 146"/>
          <p:cNvGrpSpPr/>
          <p:nvPr/>
        </p:nvGrpSpPr>
        <p:grpSpPr>
          <a:xfrm>
            <a:off x="522287" y="2532063"/>
            <a:ext cx="8316913" cy="3868420"/>
            <a:chOff x="522287" y="2532063"/>
            <a:chExt cx="8316913" cy="386842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3211513" y="2560320"/>
              <a:ext cx="4800600" cy="3840163"/>
              <a:chOff x="1934" y="1056"/>
              <a:chExt cx="3024" cy="2419"/>
            </a:xfrm>
          </p:grpSpPr>
          <p:sp>
            <p:nvSpPr>
              <p:cNvPr id="65547" name="Line 5"/>
              <p:cNvSpPr>
                <a:spLocks noChangeShapeType="1"/>
              </p:cNvSpPr>
              <p:nvPr/>
            </p:nvSpPr>
            <p:spPr bwMode="auto">
              <a:xfrm>
                <a:off x="1934" y="1056"/>
                <a:ext cx="0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8" name="Line 6"/>
              <p:cNvSpPr>
                <a:spLocks noChangeShapeType="1"/>
              </p:cNvSpPr>
              <p:nvPr/>
            </p:nvSpPr>
            <p:spPr bwMode="auto">
              <a:xfrm>
                <a:off x="2366" y="1056"/>
                <a:ext cx="0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49" name="Line 7"/>
              <p:cNvSpPr>
                <a:spLocks noChangeShapeType="1"/>
              </p:cNvSpPr>
              <p:nvPr/>
            </p:nvSpPr>
            <p:spPr bwMode="auto">
              <a:xfrm>
                <a:off x="2798" y="1056"/>
                <a:ext cx="0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0" name="Line 8"/>
              <p:cNvSpPr>
                <a:spLocks noChangeShapeType="1"/>
              </p:cNvSpPr>
              <p:nvPr/>
            </p:nvSpPr>
            <p:spPr bwMode="auto">
              <a:xfrm>
                <a:off x="3230" y="1056"/>
                <a:ext cx="0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1" name="Line 9"/>
              <p:cNvSpPr>
                <a:spLocks noChangeShapeType="1"/>
              </p:cNvSpPr>
              <p:nvPr/>
            </p:nvSpPr>
            <p:spPr bwMode="auto">
              <a:xfrm>
                <a:off x="3662" y="1056"/>
                <a:ext cx="0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2" name="Line 10"/>
              <p:cNvSpPr>
                <a:spLocks noChangeShapeType="1"/>
              </p:cNvSpPr>
              <p:nvPr/>
            </p:nvSpPr>
            <p:spPr bwMode="auto">
              <a:xfrm>
                <a:off x="4094" y="1056"/>
                <a:ext cx="0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3" name="Line 11"/>
              <p:cNvSpPr>
                <a:spLocks noChangeShapeType="1"/>
              </p:cNvSpPr>
              <p:nvPr/>
            </p:nvSpPr>
            <p:spPr bwMode="auto">
              <a:xfrm flipH="1">
                <a:off x="4510" y="1056"/>
                <a:ext cx="16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4" name="Line 12"/>
              <p:cNvSpPr>
                <a:spLocks noChangeShapeType="1"/>
              </p:cNvSpPr>
              <p:nvPr/>
            </p:nvSpPr>
            <p:spPr bwMode="auto">
              <a:xfrm flipH="1">
                <a:off x="4942" y="1056"/>
                <a:ext cx="16" cy="241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531812" y="3578227"/>
              <a:ext cx="7458075" cy="823913"/>
              <a:chOff x="246" y="1897"/>
              <a:chExt cx="4698" cy="519"/>
            </a:xfrm>
            <a:noFill/>
          </p:grpSpPr>
          <p:sp>
            <p:nvSpPr>
              <p:cNvPr id="2790414" name="Rectangle 14"/>
              <p:cNvSpPr>
                <a:spLocks noChangeArrowheads="1"/>
              </p:cNvSpPr>
              <p:nvPr/>
            </p:nvSpPr>
            <p:spPr bwMode="auto">
              <a:xfrm>
                <a:off x="246" y="1961"/>
                <a:ext cx="1686" cy="32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sub $t3,</a:t>
                </a:r>
                <a:r>
                  <a:rPr lang="en-US" sz="2800" b="1" dirty="0">
                    <a:latin typeface="Arial" pitchFamily="-65" charset="0"/>
                    <a:ea typeface="+mn-ea"/>
                  </a:rPr>
                  <a:t>$t0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,$t2</a:t>
                </a:r>
              </a:p>
              <a:p>
                <a:pPr>
                  <a:defRPr/>
                </a:pPr>
                <a:endParaRPr lang="en-US" sz="2800" b="1" dirty="0">
                  <a:solidFill>
                    <a:schemeClr val="tx1"/>
                  </a:solidFill>
                  <a:latin typeface="Arial" pitchFamily="-65" charset="0"/>
                  <a:ea typeface="+mn-ea"/>
                </a:endParaRPr>
              </a:p>
            </p:txBody>
          </p:sp>
          <p:sp>
            <p:nvSpPr>
              <p:cNvPr id="2790415" name="Freeform 15" descr="25%"/>
              <p:cNvSpPr>
                <a:spLocks/>
              </p:cNvSpPr>
              <p:nvPr/>
            </p:nvSpPr>
            <p:spPr bwMode="auto">
              <a:xfrm>
                <a:off x="2995" y="1999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3782" y="1897"/>
                <a:ext cx="225" cy="481"/>
                <a:chOff x="3276" y="1701"/>
                <a:chExt cx="225" cy="481"/>
              </a:xfrm>
              <a:grpFill/>
            </p:grpSpPr>
            <p:sp>
              <p:nvSpPr>
                <p:cNvPr id="2790417" name="Freeform 17"/>
                <p:cNvSpPr>
                  <a:spLocks/>
                </p:cNvSpPr>
                <p:nvPr/>
              </p:nvSpPr>
              <p:spPr bwMode="auto">
                <a:xfrm>
                  <a:off x="3288" y="1701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418" name="Rectangle 18"/>
                <p:cNvSpPr>
                  <a:spLocks noChangeArrowheads="1"/>
                </p:cNvSpPr>
                <p:nvPr/>
              </p:nvSpPr>
              <p:spPr bwMode="auto">
                <a:xfrm rot="5400000">
                  <a:off x="3189" y="1823"/>
                  <a:ext cx="384" cy="210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  <a:ea typeface="+mn-ea"/>
                    </a:rPr>
                    <a:t>ALU</a:t>
                  </a:r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2387" y="1999"/>
                <a:ext cx="340" cy="289"/>
                <a:chOff x="2362" y="1797"/>
                <a:chExt cx="340" cy="289"/>
              </a:xfrm>
              <a:grpFill/>
            </p:grpSpPr>
            <p:sp>
              <p:nvSpPr>
                <p:cNvPr id="2790420" name="Rectangle 20"/>
                <p:cNvSpPr>
                  <a:spLocks noChangeArrowheads="1"/>
                </p:cNvSpPr>
                <p:nvPr/>
              </p:nvSpPr>
              <p:spPr bwMode="auto">
                <a:xfrm>
                  <a:off x="2368" y="1799"/>
                  <a:ext cx="228" cy="210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  <a:ea typeface="+mn-ea"/>
                    </a:rPr>
                    <a:t>I$</a:t>
                  </a:r>
                </a:p>
              </p:txBody>
            </p:sp>
            <p:grpSp>
              <p:nvGrpSpPr>
                <p:cNvPr id="6" name="Group 21"/>
                <p:cNvGrpSpPr>
                  <a:grpSpLocks/>
                </p:cNvGrpSpPr>
                <p:nvPr/>
              </p:nvGrpSpPr>
              <p:grpSpPr bwMode="auto">
                <a:xfrm>
                  <a:off x="2362" y="1797"/>
                  <a:ext cx="340" cy="289"/>
                  <a:chOff x="2362" y="1797"/>
                  <a:chExt cx="340" cy="289"/>
                </a:xfrm>
                <a:grpFill/>
              </p:grpSpPr>
              <p:sp>
                <p:nvSpPr>
                  <p:cNvPr id="2790422" name="Freeform 22"/>
                  <p:cNvSpPr>
                    <a:spLocks/>
                  </p:cNvSpPr>
                  <p:nvPr/>
                </p:nvSpPr>
                <p:spPr bwMode="auto">
                  <a:xfrm>
                    <a:off x="2362" y="1797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grp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</a:endParaRPr>
                  </a:p>
                </p:txBody>
              </p:sp>
              <p:sp>
                <p:nvSpPr>
                  <p:cNvPr id="2790423" name="Freeform 23"/>
                  <p:cNvSpPr>
                    <a:spLocks/>
                  </p:cNvSpPr>
                  <p:nvPr/>
                </p:nvSpPr>
                <p:spPr bwMode="auto">
                  <a:xfrm>
                    <a:off x="2531" y="1797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grp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</a:endParaRPr>
                  </a:p>
                </p:txBody>
              </p:sp>
            </p:grpSp>
          </p:grpSp>
          <p:sp>
            <p:nvSpPr>
              <p:cNvPr id="2790424" name="Rectangle 24"/>
              <p:cNvSpPr>
                <a:spLocks noChangeArrowheads="1"/>
              </p:cNvSpPr>
              <p:nvPr/>
            </p:nvSpPr>
            <p:spPr bwMode="auto">
              <a:xfrm>
                <a:off x="2828" y="2006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sp>
            <p:nvSpPr>
              <p:cNvPr id="2790425" name="Freeform 25"/>
              <p:cNvSpPr>
                <a:spLocks/>
              </p:cNvSpPr>
              <p:nvPr/>
            </p:nvSpPr>
            <p:spPr bwMode="auto">
              <a:xfrm>
                <a:off x="2847" y="1999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26" name="Line 26"/>
              <p:cNvSpPr>
                <a:spLocks noChangeShapeType="1"/>
              </p:cNvSpPr>
              <p:nvPr/>
            </p:nvSpPr>
            <p:spPr bwMode="auto">
              <a:xfrm>
                <a:off x="2732" y="2143"/>
                <a:ext cx="9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27" name="Freeform 27"/>
              <p:cNvSpPr>
                <a:spLocks/>
              </p:cNvSpPr>
              <p:nvPr/>
            </p:nvSpPr>
            <p:spPr bwMode="auto">
              <a:xfrm>
                <a:off x="2794" y="2047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28" name="Line 28"/>
              <p:cNvSpPr>
                <a:spLocks noChangeShapeType="1"/>
              </p:cNvSpPr>
              <p:nvPr/>
            </p:nvSpPr>
            <p:spPr bwMode="auto">
              <a:xfrm>
                <a:off x="3628" y="2047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29" name="Rectangle 29"/>
              <p:cNvSpPr>
                <a:spLocks noChangeArrowheads="1"/>
              </p:cNvSpPr>
              <p:nvPr/>
            </p:nvSpPr>
            <p:spPr bwMode="auto">
              <a:xfrm>
                <a:off x="4125" y="2001"/>
                <a:ext cx="302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 D$</a:t>
                </a:r>
              </a:p>
            </p:txBody>
          </p: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4176" y="1999"/>
                <a:ext cx="325" cy="289"/>
                <a:chOff x="3671" y="1797"/>
                <a:chExt cx="325" cy="289"/>
              </a:xfrm>
              <a:grpFill/>
            </p:grpSpPr>
            <p:sp>
              <p:nvSpPr>
                <p:cNvPr id="2790431" name="Freeform 31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432" name="Freeform 32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sp>
            <p:nvSpPr>
              <p:cNvPr id="2790433" name="Rectangle 33"/>
              <p:cNvSpPr>
                <a:spLocks noChangeArrowheads="1"/>
              </p:cNvSpPr>
              <p:nvPr/>
            </p:nvSpPr>
            <p:spPr bwMode="auto">
              <a:xfrm>
                <a:off x="4617" y="2001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4644" y="1999"/>
                <a:ext cx="284" cy="289"/>
                <a:chOff x="4139" y="1797"/>
                <a:chExt cx="284" cy="289"/>
              </a:xfrm>
              <a:grpFill/>
            </p:grpSpPr>
            <p:sp>
              <p:nvSpPr>
                <p:cNvPr id="2790435" name="Freeform 35"/>
                <p:cNvSpPr>
                  <a:spLocks/>
                </p:cNvSpPr>
                <p:nvPr/>
              </p:nvSpPr>
              <p:spPr bwMode="auto">
                <a:xfrm>
                  <a:off x="4139" y="1797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436" name="Freeform 36"/>
                <p:cNvSpPr>
                  <a:spLocks/>
                </p:cNvSpPr>
                <p:nvPr/>
              </p:nvSpPr>
              <p:spPr bwMode="auto">
                <a:xfrm>
                  <a:off x="4280" y="1797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sp>
            <p:nvSpPr>
              <p:cNvPr id="2790437" name="Line 37"/>
              <p:cNvSpPr>
                <a:spLocks noChangeShapeType="1"/>
              </p:cNvSpPr>
              <p:nvPr/>
            </p:nvSpPr>
            <p:spPr bwMode="auto">
              <a:xfrm>
                <a:off x="4497" y="2143"/>
                <a:ext cx="139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38" name="Line 38"/>
              <p:cNvSpPr>
                <a:spLocks noChangeShapeType="1"/>
              </p:cNvSpPr>
              <p:nvPr/>
            </p:nvSpPr>
            <p:spPr bwMode="auto">
              <a:xfrm>
                <a:off x="4013" y="2143"/>
                <a:ext cx="15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39" name="Freeform 39"/>
              <p:cNvSpPr>
                <a:spLocks/>
              </p:cNvSpPr>
              <p:nvPr/>
            </p:nvSpPr>
            <p:spPr bwMode="auto">
              <a:xfrm>
                <a:off x="4134" y="2143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40" name="Line 40"/>
              <p:cNvSpPr>
                <a:spLocks noChangeShapeType="1"/>
              </p:cNvSpPr>
              <p:nvPr/>
            </p:nvSpPr>
            <p:spPr bwMode="auto">
              <a:xfrm>
                <a:off x="3628" y="2239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41" name="Freeform 41"/>
              <p:cNvSpPr>
                <a:spLocks/>
              </p:cNvSpPr>
              <p:nvPr/>
            </p:nvSpPr>
            <p:spPr bwMode="auto">
              <a:xfrm>
                <a:off x="3721" y="2138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9" name="Group 42"/>
              <p:cNvGrpSpPr>
                <a:grpSpLocks/>
              </p:cNvGrpSpPr>
              <p:nvPr/>
            </p:nvGrpSpPr>
            <p:grpSpPr bwMode="auto">
              <a:xfrm>
                <a:off x="3155" y="1899"/>
                <a:ext cx="497" cy="417"/>
                <a:chOff x="2115" y="2560"/>
                <a:chExt cx="497" cy="417"/>
              </a:xfrm>
              <a:grpFill/>
            </p:grpSpPr>
            <p:sp>
              <p:nvSpPr>
                <p:cNvPr id="2790443" name="AutoShape 43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3200">
                    <a:solidFill>
                      <a:schemeClr val="tx1"/>
                    </a:solidFill>
                    <a:latin typeface="Arial" pitchFamily="-65" charset="0"/>
                    <a:ea typeface="+mn-ea"/>
                  </a:endParaRPr>
                </a:p>
              </p:txBody>
            </p:sp>
            <p:sp>
              <p:nvSpPr>
                <p:cNvPr id="279044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800" b="1">
                      <a:solidFill>
                        <a:schemeClr val="tx1"/>
                      </a:solidFill>
                      <a:latin typeface="Arial" pitchFamily="-65" charset="0"/>
                      <a:ea typeface="+mn-ea"/>
                    </a:rPr>
                    <a:t>bubble</a:t>
                  </a:r>
                </a:p>
              </p:txBody>
            </p:sp>
          </p:grpSp>
        </p:grpSp>
        <p:grpSp>
          <p:nvGrpSpPr>
            <p:cNvPr id="10" name="Group 45"/>
            <p:cNvGrpSpPr>
              <a:grpSpLocks/>
            </p:cNvGrpSpPr>
            <p:nvPr/>
          </p:nvGrpSpPr>
          <p:grpSpPr bwMode="auto">
            <a:xfrm>
              <a:off x="522287" y="4440237"/>
              <a:ext cx="8104188" cy="814388"/>
              <a:chOff x="240" y="2440"/>
              <a:chExt cx="5105" cy="513"/>
            </a:xfrm>
            <a:noFill/>
          </p:grpSpPr>
          <p:sp>
            <p:nvSpPr>
              <p:cNvPr id="2790446" name="Rectangle 46"/>
              <p:cNvSpPr>
                <a:spLocks noChangeArrowheads="1"/>
              </p:cNvSpPr>
              <p:nvPr/>
            </p:nvSpPr>
            <p:spPr bwMode="auto">
              <a:xfrm>
                <a:off x="240" y="2549"/>
                <a:ext cx="1686" cy="32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and $t5,</a:t>
                </a:r>
                <a:r>
                  <a:rPr lang="en-US" sz="2800" b="1" dirty="0">
                    <a:latin typeface="Arial" pitchFamily="-65" charset="0"/>
                    <a:ea typeface="+mn-ea"/>
                  </a:rPr>
                  <a:t>$t0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,$t4</a:t>
                </a:r>
              </a:p>
            </p:txBody>
          </p:sp>
          <p:sp>
            <p:nvSpPr>
              <p:cNvPr id="2790447" name="Freeform 47" descr="25%"/>
              <p:cNvSpPr>
                <a:spLocks/>
              </p:cNvSpPr>
              <p:nvPr/>
            </p:nvSpPr>
            <p:spPr bwMode="auto">
              <a:xfrm>
                <a:off x="3876" y="2536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48" name="Freeform 48"/>
              <p:cNvSpPr>
                <a:spLocks/>
              </p:cNvSpPr>
              <p:nvPr/>
            </p:nvSpPr>
            <p:spPr bwMode="auto">
              <a:xfrm>
                <a:off x="4535" y="268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1" name="Group 49"/>
              <p:cNvGrpSpPr>
                <a:grpSpLocks/>
              </p:cNvGrpSpPr>
              <p:nvPr/>
            </p:nvGrpSpPr>
            <p:grpSpPr bwMode="auto">
              <a:xfrm>
                <a:off x="4182" y="2440"/>
                <a:ext cx="225" cy="481"/>
                <a:chOff x="3703" y="2149"/>
                <a:chExt cx="225" cy="481"/>
              </a:xfrm>
              <a:grpFill/>
            </p:grpSpPr>
            <p:sp>
              <p:nvSpPr>
                <p:cNvPr id="2790450" name="Freeform 50"/>
                <p:cNvSpPr>
                  <a:spLocks/>
                </p:cNvSpPr>
                <p:nvPr/>
              </p:nvSpPr>
              <p:spPr bwMode="auto">
                <a:xfrm>
                  <a:off x="3715" y="2149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451" name="Rectangle 51"/>
                <p:cNvSpPr>
                  <a:spLocks noChangeArrowheads="1"/>
                </p:cNvSpPr>
                <p:nvPr/>
              </p:nvSpPr>
              <p:spPr bwMode="auto">
                <a:xfrm rot="5400000">
                  <a:off x="3616" y="2271"/>
                  <a:ext cx="384" cy="210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spAutoFit/>
                </a:bodyPr>
                <a:lstStyle/>
                <a:p>
                  <a:pPr>
                    <a:defRPr/>
                  </a:pPr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  <a:ea typeface="+mn-ea"/>
                    </a:rPr>
                    <a:t>ALU</a:t>
                  </a:r>
                </a:p>
              </p:txBody>
            </p:sp>
          </p:grpSp>
          <p:grpSp>
            <p:nvGrpSpPr>
              <p:cNvPr id="12" name="Group 52"/>
              <p:cNvGrpSpPr>
                <a:grpSpLocks/>
              </p:cNvGrpSpPr>
              <p:nvPr/>
            </p:nvGrpSpPr>
            <p:grpSpPr bwMode="auto">
              <a:xfrm>
                <a:off x="2863" y="2536"/>
                <a:ext cx="340" cy="289"/>
                <a:chOff x="2789" y="2245"/>
                <a:chExt cx="340" cy="289"/>
              </a:xfrm>
              <a:grpFill/>
            </p:grpSpPr>
            <p:sp>
              <p:nvSpPr>
                <p:cNvPr id="2790453" name="Rectangle 53"/>
                <p:cNvSpPr>
                  <a:spLocks noChangeArrowheads="1"/>
                </p:cNvSpPr>
                <p:nvPr/>
              </p:nvSpPr>
              <p:spPr bwMode="auto">
                <a:xfrm>
                  <a:off x="2795" y="2247"/>
                  <a:ext cx="228" cy="210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  <a:ea typeface="+mn-ea"/>
                    </a:rPr>
                    <a:t>I$</a:t>
                  </a:r>
                </a:p>
              </p:txBody>
            </p:sp>
            <p:grpSp>
              <p:nvGrpSpPr>
                <p:cNvPr id="13" name="Group 54"/>
                <p:cNvGrpSpPr>
                  <a:grpSpLocks/>
                </p:cNvGrpSpPr>
                <p:nvPr/>
              </p:nvGrpSpPr>
              <p:grpSpPr bwMode="auto">
                <a:xfrm>
                  <a:off x="2789" y="2245"/>
                  <a:ext cx="340" cy="289"/>
                  <a:chOff x="2789" y="2245"/>
                  <a:chExt cx="340" cy="289"/>
                </a:xfrm>
                <a:grpFill/>
              </p:grpSpPr>
              <p:sp>
                <p:nvSpPr>
                  <p:cNvPr id="2790455" name="Freeform 55"/>
                  <p:cNvSpPr>
                    <a:spLocks/>
                  </p:cNvSpPr>
                  <p:nvPr/>
                </p:nvSpPr>
                <p:spPr bwMode="auto">
                  <a:xfrm>
                    <a:off x="2789" y="2245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grp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</a:endParaRPr>
                  </a:p>
                </p:txBody>
              </p:sp>
              <p:sp>
                <p:nvSpPr>
                  <p:cNvPr id="2790456" name="Freeform 56"/>
                  <p:cNvSpPr>
                    <a:spLocks/>
                  </p:cNvSpPr>
                  <p:nvPr/>
                </p:nvSpPr>
                <p:spPr bwMode="auto">
                  <a:xfrm>
                    <a:off x="2958" y="2245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grp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+mn-ea"/>
                    </a:endParaRPr>
                  </a:p>
                </p:txBody>
              </p:sp>
            </p:grpSp>
          </p:grpSp>
          <p:sp>
            <p:nvSpPr>
              <p:cNvPr id="2790457" name="Rectangle 57"/>
              <p:cNvSpPr>
                <a:spLocks noChangeArrowheads="1"/>
              </p:cNvSpPr>
              <p:nvPr/>
            </p:nvSpPr>
            <p:spPr bwMode="auto">
              <a:xfrm>
                <a:off x="3709" y="2543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sp>
            <p:nvSpPr>
              <p:cNvPr id="2790458" name="Freeform 58"/>
              <p:cNvSpPr>
                <a:spLocks/>
              </p:cNvSpPr>
              <p:nvPr/>
            </p:nvSpPr>
            <p:spPr bwMode="auto">
              <a:xfrm>
                <a:off x="3728" y="2536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59" name="Line 59"/>
              <p:cNvSpPr>
                <a:spLocks noChangeShapeType="1"/>
              </p:cNvSpPr>
              <p:nvPr/>
            </p:nvSpPr>
            <p:spPr bwMode="auto">
              <a:xfrm>
                <a:off x="3613" y="2680"/>
                <a:ext cx="9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60" name="Freeform 60"/>
              <p:cNvSpPr>
                <a:spLocks/>
              </p:cNvSpPr>
              <p:nvPr/>
            </p:nvSpPr>
            <p:spPr bwMode="auto">
              <a:xfrm>
                <a:off x="3675" y="258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61" name="Line 61"/>
              <p:cNvSpPr>
                <a:spLocks noChangeShapeType="1"/>
              </p:cNvSpPr>
              <p:nvPr/>
            </p:nvSpPr>
            <p:spPr bwMode="auto">
              <a:xfrm>
                <a:off x="4029" y="2584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62" name="Rectangle 62"/>
              <p:cNvSpPr>
                <a:spLocks noChangeArrowheads="1"/>
              </p:cNvSpPr>
              <p:nvPr/>
            </p:nvSpPr>
            <p:spPr bwMode="auto">
              <a:xfrm>
                <a:off x="4526" y="2538"/>
                <a:ext cx="302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 D$</a:t>
                </a:r>
              </a:p>
            </p:txBody>
          </p:sp>
          <p:grpSp>
            <p:nvGrpSpPr>
              <p:cNvPr id="14" name="Group 63"/>
              <p:cNvGrpSpPr>
                <a:grpSpLocks/>
              </p:cNvGrpSpPr>
              <p:nvPr/>
            </p:nvGrpSpPr>
            <p:grpSpPr bwMode="auto">
              <a:xfrm>
                <a:off x="4577" y="2536"/>
                <a:ext cx="325" cy="289"/>
                <a:chOff x="4098" y="2245"/>
                <a:chExt cx="325" cy="289"/>
              </a:xfrm>
              <a:grpFill/>
            </p:grpSpPr>
            <p:sp>
              <p:nvSpPr>
                <p:cNvPr id="2790464" name="Freeform 64"/>
                <p:cNvSpPr>
                  <a:spLocks/>
                </p:cNvSpPr>
                <p:nvPr/>
              </p:nvSpPr>
              <p:spPr bwMode="auto">
                <a:xfrm>
                  <a:off x="4098" y="2245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465" name="Freeform 65"/>
                <p:cNvSpPr>
                  <a:spLocks/>
                </p:cNvSpPr>
                <p:nvPr/>
              </p:nvSpPr>
              <p:spPr bwMode="auto">
                <a:xfrm>
                  <a:off x="4259" y="2245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sp>
            <p:nvSpPr>
              <p:cNvPr id="2790466" name="Rectangle 66"/>
              <p:cNvSpPr>
                <a:spLocks noChangeArrowheads="1"/>
              </p:cNvSpPr>
              <p:nvPr/>
            </p:nvSpPr>
            <p:spPr bwMode="auto">
              <a:xfrm>
                <a:off x="5018" y="2538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 dirty="0" err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  <a:endParaRPr lang="en-US" sz="1600" b="1" dirty="0">
                  <a:solidFill>
                    <a:schemeClr val="tx1"/>
                  </a:solidFill>
                  <a:latin typeface="Times" pitchFamily="-65" charset="0"/>
                  <a:ea typeface="+mn-ea"/>
                </a:endParaRPr>
              </a:p>
            </p:txBody>
          </p:sp>
          <p:grpSp>
            <p:nvGrpSpPr>
              <p:cNvPr id="15" name="Group 67"/>
              <p:cNvGrpSpPr>
                <a:grpSpLocks/>
              </p:cNvGrpSpPr>
              <p:nvPr/>
            </p:nvGrpSpPr>
            <p:grpSpPr bwMode="auto">
              <a:xfrm>
                <a:off x="5045" y="2536"/>
                <a:ext cx="284" cy="289"/>
                <a:chOff x="4566" y="2245"/>
                <a:chExt cx="284" cy="289"/>
              </a:xfrm>
              <a:grpFill/>
            </p:grpSpPr>
            <p:sp>
              <p:nvSpPr>
                <p:cNvPr id="2790468" name="Freeform 68"/>
                <p:cNvSpPr>
                  <a:spLocks/>
                </p:cNvSpPr>
                <p:nvPr/>
              </p:nvSpPr>
              <p:spPr bwMode="auto">
                <a:xfrm>
                  <a:off x="4566" y="2245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469" name="Freeform 69"/>
                <p:cNvSpPr>
                  <a:spLocks/>
                </p:cNvSpPr>
                <p:nvPr/>
              </p:nvSpPr>
              <p:spPr bwMode="auto">
                <a:xfrm>
                  <a:off x="4707" y="2245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sp>
            <p:nvSpPr>
              <p:cNvPr id="2790470" name="Line 70"/>
              <p:cNvSpPr>
                <a:spLocks noChangeShapeType="1"/>
              </p:cNvSpPr>
              <p:nvPr/>
            </p:nvSpPr>
            <p:spPr bwMode="auto">
              <a:xfrm>
                <a:off x="4898" y="2680"/>
                <a:ext cx="139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71" name="Line 71"/>
              <p:cNvSpPr>
                <a:spLocks noChangeShapeType="1"/>
              </p:cNvSpPr>
              <p:nvPr/>
            </p:nvSpPr>
            <p:spPr bwMode="auto">
              <a:xfrm>
                <a:off x="4414" y="2680"/>
                <a:ext cx="15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72" name="Line 72"/>
              <p:cNvSpPr>
                <a:spLocks noChangeShapeType="1"/>
              </p:cNvSpPr>
              <p:nvPr/>
            </p:nvSpPr>
            <p:spPr bwMode="auto">
              <a:xfrm>
                <a:off x="4029" y="2776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73" name="Freeform 73"/>
              <p:cNvSpPr>
                <a:spLocks/>
              </p:cNvSpPr>
              <p:nvPr/>
            </p:nvSpPr>
            <p:spPr bwMode="auto">
              <a:xfrm>
                <a:off x="4122" y="267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6" name="Group 74"/>
              <p:cNvGrpSpPr>
                <a:grpSpLocks/>
              </p:cNvGrpSpPr>
              <p:nvPr/>
            </p:nvGrpSpPr>
            <p:grpSpPr bwMode="auto">
              <a:xfrm>
                <a:off x="3202" y="2476"/>
                <a:ext cx="497" cy="417"/>
                <a:chOff x="2115" y="2560"/>
                <a:chExt cx="497" cy="417"/>
              </a:xfrm>
              <a:grpFill/>
            </p:grpSpPr>
            <p:sp>
              <p:nvSpPr>
                <p:cNvPr id="2790475" name="AutoShape 75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3200">
                    <a:solidFill>
                      <a:schemeClr val="tx1"/>
                    </a:solidFill>
                    <a:latin typeface="Arial" pitchFamily="-65" charset="0"/>
                    <a:ea typeface="+mn-ea"/>
                  </a:endParaRPr>
                </a:p>
              </p:txBody>
            </p:sp>
            <p:sp>
              <p:nvSpPr>
                <p:cNvPr id="279047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800" b="1">
                      <a:solidFill>
                        <a:schemeClr val="tx1"/>
                      </a:solidFill>
                      <a:latin typeface="Arial" pitchFamily="-65" charset="0"/>
                      <a:ea typeface="+mn-ea"/>
                    </a:rPr>
                    <a:t>bubble</a:t>
                  </a:r>
                </a:p>
              </p:txBody>
            </p:sp>
          </p:grpSp>
        </p:grpSp>
        <p:grpSp>
          <p:nvGrpSpPr>
            <p:cNvPr id="17" name="Group 77"/>
            <p:cNvGrpSpPr>
              <a:grpSpLocks/>
            </p:cNvGrpSpPr>
            <p:nvPr/>
          </p:nvGrpSpPr>
          <p:grpSpPr bwMode="auto">
            <a:xfrm>
              <a:off x="522287" y="5432425"/>
              <a:ext cx="8316913" cy="814387"/>
              <a:chOff x="240" y="3065"/>
              <a:chExt cx="5239" cy="513"/>
            </a:xfrm>
            <a:noFill/>
          </p:grpSpPr>
          <p:sp>
            <p:nvSpPr>
              <p:cNvPr id="2790478" name="Rectangle 78"/>
              <p:cNvSpPr>
                <a:spLocks noChangeArrowheads="1"/>
              </p:cNvSpPr>
              <p:nvPr/>
            </p:nvSpPr>
            <p:spPr bwMode="auto">
              <a:xfrm>
                <a:off x="240" y="3125"/>
                <a:ext cx="1636" cy="32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or   $t7,</a:t>
                </a:r>
                <a:r>
                  <a:rPr lang="en-US" sz="2800" b="1" dirty="0">
                    <a:latin typeface="Arial" pitchFamily="-65" charset="0"/>
                    <a:ea typeface="+mn-ea"/>
                  </a:rPr>
                  <a:t>$t0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,$t6</a:t>
                </a:r>
              </a:p>
            </p:txBody>
          </p:sp>
          <p:sp>
            <p:nvSpPr>
              <p:cNvPr id="2790479" name="Freeform 79" descr="25%"/>
              <p:cNvSpPr>
                <a:spLocks/>
              </p:cNvSpPr>
              <p:nvPr/>
            </p:nvSpPr>
            <p:spPr bwMode="auto">
              <a:xfrm>
                <a:off x="4318" y="3161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0" name="Freeform 80"/>
              <p:cNvSpPr>
                <a:spLocks/>
              </p:cNvSpPr>
              <p:nvPr/>
            </p:nvSpPr>
            <p:spPr bwMode="auto">
              <a:xfrm>
                <a:off x="4636" y="3065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1" name="Freeform 81"/>
              <p:cNvSpPr>
                <a:spLocks/>
              </p:cNvSpPr>
              <p:nvPr/>
            </p:nvSpPr>
            <p:spPr bwMode="auto">
              <a:xfrm>
                <a:off x="4977" y="3305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2" name="Freeform 82"/>
              <p:cNvSpPr>
                <a:spLocks/>
              </p:cNvSpPr>
              <p:nvPr/>
            </p:nvSpPr>
            <p:spPr bwMode="auto">
              <a:xfrm>
                <a:off x="3710" y="3161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3" name="Freeform 83"/>
              <p:cNvSpPr>
                <a:spLocks/>
              </p:cNvSpPr>
              <p:nvPr/>
            </p:nvSpPr>
            <p:spPr bwMode="auto">
              <a:xfrm>
                <a:off x="3868" y="3155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4" name="Rectangle 84"/>
              <p:cNvSpPr>
                <a:spLocks noChangeArrowheads="1"/>
              </p:cNvSpPr>
              <p:nvPr/>
            </p:nvSpPr>
            <p:spPr bwMode="auto">
              <a:xfrm>
                <a:off x="3691" y="3163"/>
                <a:ext cx="228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I$</a:t>
                </a:r>
              </a:p>
            </p:txBody>
          </p:sp>
          <p:sp>
            <p:nvSpPr>
              <p:cNvPr id="2790485" name="Rectangle 85"/>
              <p:cNvSpPr>
                <a:spLocks noChangeArrowheads="1"/>
              </p:cNvSpPr>
              <p:nvPr/>
            </p:nvSpPr>
            <p:spPr bwMode="auto">
              <a:xfrm rot="5400000">
                <a:off x="4537" y="3187"/>
                <a:ext cx="384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ALU</a:t>
                </a:r>
              </a:p>
            </p:txBody>
          </p:sp>
          <p:sp>
            <p:nvSpPr>
              <p:cNvPr id="2790486" name="Rectangle 86"/>
              <p:cNvSpPr>
                <a:spLocks noChangeArrowheads="1"/>
              </p:cNvSpPr>
              <p:nvPr/>
            </p:nvSpPr>
            <p:spPr bwMode="auto">
              <a:xfrm>
                <a:off x="4151" y="3168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sp>
            <p:nvSpPr>
              <p:cNvPr id="2790487" name="Freeform 87"/>
              <p:cNvSpPr>
                <a:spLocks/>
              </p:cNvSpPr>
              <p:nvPr/>
            </p:nvSpPr>
            <p:spPr bwMode="auto">
              <a:xfrm>
                <a:off x="4170" y="3161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8" name="Line 88"/>
              <p:cNvSpPr>
                <a:spLocks noChangeShapeType="1"/>
              </p:cNvSpPr>
              <p:nvPr/>
            </p:nvSpPr>
            <p:spPr bwMode="auto">
              <a:xfrm>
                <a:off x="4055" y="3305"/>
                <a:ext cx="9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89" name="Freeform 89"/>
              <p:cNvSpPr>
                <a:spLocks/>
              </p:cNvSpPr>
              <p:nvPr/>
            </p:nvSpPr>
            <p:spPr bwMode="auto">
              <a:xfrm>
                <a:off x="4117" y="3209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0" name="Line 90"/>
              <p:cNvSpPr>
                <a:spLocks noChangeShapeType="1"/>
              </p:cNvSpPr>
              <p:nvPr/>
            </p:nvSpPr>
            <p:spPr bwMode="auto">
              <a:xfrm>
                <a:off x="4471" y="3209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1" name="Rectangle 91"/>
              <p:cNvSpPr>
                <a:spLocks noChangeArrowheads="1"/>
              </p:cNvSpPr>
              <p:nvPr/>
            </p:nvSpPr>
            <p:spPr bwMode="auto">
              <a:xfrm>
                <a:off x="4968" y="3163"/>
                <a:ext cx="302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 D$</a:t>
                </a:r>
              </a:p>
            </p:txBody>
          </p:sp>
          <p:sp>
            <p:nvSpPr>
              <p:cNvPr id="2790492" name="Freeform 92"/>
              <p:cNvSpPr>
                <a:spLocks/>
              </p:cNvSpPr>
              <p:nvPr/>
            </p:nvSpPr>
            <p:spPr bwMode="auto">
              <a:xfrm>
                <a:off x="5019" y="3161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3" name="Freeform 93"/>
              <p:cNvSpPr>
                <a:spLocks/>
              </p:cNvSpPr>
              <p:nvPr/>
            </p:nvSpPr>
            <p:spPr bwMode="auto">
              <a:xfrm>
                <a:off x="5180" y="3161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4" name="Line 94"/>
              <p:cNvSpPr>
                <a:spLocks noChangeShapeType="1"/>
              </p:cNvSpPr>
              <p:nvPr/>
            </p:nvSpPr>
            <p:spPr bwMode="auto">
              <a:xfrm>
                <a:off x="5340" y="3305"/>
                <a:ext cx="139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5" name="Line 95"/>
              <p:cNvSpPr>
                <a:spLocks noChangeShapeType="1"/>
              </p:cNvSpPr>
              <p:nvPr/>
            </p:nvSpPr>
            <p:spPr bwMode="auto">
              <a:xfrm>
                <a:off x="4856" y="3305"/>
                <a:ext cx="15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6" name="Line 96"/>
              <p:cNvSpPr>
                <a:spLocks noChangeShapeType="1"/>
              </p:cNvSpPr>
              <p:nvPr/>
            </p:nvSpPr>
            <p:spPr bwMode="auto">
              <a:xfrm>
                <a:off x="4471" y="3401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497" name="Freeform 97"/>
              <p:cNvSpPr>
                <a:spLocks/>
              </p:cNvSpPr>
              <p:nvPr/>
            </p:nvSpPr>
            <p:spPr bwMode="auto">
              <a:xfrm>
                <a:off x="4564" y="3300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18" name="Group 98"/>
              <p:cNvGrpSpPr>
                <a:grpSpLocks/>
              </p:cNvGrpSpPr>
              <p:nvPr/>
            </p:nvGrpSpPr>
            <p:grpSpPr bwMode="auto">
              <a:xfrm>
                <a:off x="3202" y="3065"/>
                <a:ext cx="497" cy="417"/>
                <a:chOff x="2115" y="2560"/>
                <a:chExt cx="497" cy="417"/>
              </a:xfrm>
              <a:grpFill/>
            </p:grpSpPr>
            <p:sp>
              <p:nvSpPr>
                <p:cNvPr id="2790499" name="AutoShape 99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grp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3200">
                    <a:solidFill>
                      <a:schemeClr val="tx1"/>
                    </a:solidFill>
                    <a:latin typeface="Arial" pitchFamily="-65" charset="0"/>
                    <a:ea typeface="+mn-ea"/>
                  </a:endParaRPr>
                </a:p>
              </p:txBody>
            </p:sp>
            <p:sp>
              <p:nvSpPr>
                <p:cNvPr id="2790500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grp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1800" b="1">
                      <a:solidFill>
                        <a:schemeClr val="tx1"/>
                      </a:solidFill>
                      <a:latin typeface="Arial" pitchFamily="-65" charset="0"/>
                      <a:ea typeface="+mn-ea"/>
                    </a:rPr>
                    <a:t>bubble</a:t>
                  </a:r>
                </a:p>
              </p:txBody>
            </p:sp>
          </p:grpSp>
        </p:grpSp>
        <p:grpSp>
          <p:nvGrpSpPr>
            <p:cNvPr id="19" name="Group 102"/>
            <p:cNvGrpSpPr>
              <a:grpSpLocks/>
            </p:cNvGrpSpPr>
            <p:nvPr/>
          </p:nvGrpSpPr>
          <p:grpSpPr bwMode="auto">
            <a:xfrm>
              <a:off x="674687" y="2532063"/>
              <a:ext cx="5919788" cy="1108075"/>
              <a:chOff x="336" y="1238"/>
              <a:chExt cx="3729" cy="698"/>
            </a:xfrm>
            <a:noFill/>
          </p:grpSpPr>
          <p:sp>
            <p:nvSpPr>
              <p:cNvPr id="2790503" name="Rectangle 103"/>
              <p:cNvSpPr>
                <a:spLocks noChangeArrowheads="1"/>
              </p:cNvSpPr>
              <p:nvPr/>
            </p:nvSpPr>
            <p:spPr bwMode="auto">
              <a:xfrm>
                <a:off x="336" y="1337"/>
                <a:ext cx="1475" cy="59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dirty="0" err="1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lw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 </a:t>
                </a:r>
                <a:r>
                  <a:rPr lang="en-US" sz="2800" b="1" dirty="0">
                    <a:solidFill>
                      <a:schemeClr val="accent4"/>
                    </a:solidFill>
                    <a:latin typeface="Arial" pitchFamily="-65" charset="0"/>
                    <a:ea typeface="+mn-ea"/>
                  </a:rPr>
                  <a:t>$t0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, 0($t1)</a:t>
                </a:r>
              </a:p>
              <a:p>
                <a:pPr>
                  <a:defRPr/>
                </a:pPr>
                <a:endParaRPr lang="en-US" sz="2800" b="1" dirty="0">
                  <a:solidFill>
                    <a:schemeClr val="tx1"/>
                  </a:solidFill>
                  <a:latin typeface="Arial" pitchFamily="-65" charset="0"/>
                  <a:ea typeface="+mn-ea"/>
                </a:endParaRPr>
              </a:p>
            </p:txBody>
          </p:sp>
          <p:sp>
            <p:nvSpPr>
              <p:cNvPr id="2790504" name="Freeform 104" descr="25%"/>
              <p:cNvSpPr>
                <a:spLocks/>
              </p:cNvSpPr>
              <p:nvPr/>
            </p:nvSpPr>
            <p:spPr bwMode="auto">
              <a:xfrm>
                <a:off x="3742" y="1457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05" name="Rectangle 105"/>
              <p:cNvSpPr>
                <a:spLocks noChangeArrowheads="1"/>
              </p:cNvSpPr>
              <p:nvPr/>
            </p:nvSpPr>
            <p:spPr bwMode="auto">
              <a:xfrm>
                <a:off x="2001" y="1251"/>
                <a:ext cx="250" cy="22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800" b="1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IF</a:t>
                </a:r>
              </a:p>
            </p:txBody>
          </p:sp>
          <p:sp>
            <p:nvSpPr>
              <p:cNvPr id="2790506" name="Rectangle 106"/>
              <p:cNvSpPr>
                <a:spLocks noChangeArrowheads="1"/>
              </p:cNvSpPr>
              <p:nvPr/>
            </p:nvSpPr>
            <p:spPr bwMode="auto">
              <a:xfrm>
                <a:off x="2359" y="1251"/>
                <a:ext cx="498" cy="22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ID/RF</a:t>
                </a:r>
              </a:p>
            </p:txBody>
          </p:sp>
          <p:sp>
            <p:nvSpPr>
              <p:cNvPr id="2790507" name="Rectangle 107"/>
              <p:cNvSpPr>
                <a:spLocks noChangeArrowheads="1"/>
              </p:cNvSpPr>
              <p:nvPr/>
            </p:nvSpPr>
            <p:spPr bwMode="auto">
              <a:xfrm>
                <a:off x="2913" y="1251"/>
                <a:ext cx="314" cy="22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800" b="1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EX</a:t>
                </a:r>
              </a:p>
            </p:txBody>
          </p:sp>
          <p:sp>
            <p:nvSpPr>
              <p:cNvPr id="2790508" name="Rectangle 108"/>
              <p:cNvSpPr>
                <a:spLocks noChangeArrowheads="1"/>
              </p:cNvSpPr>
              <p:nvPr/>
            </p:nvSpPr>
            <p:spPr bwMode="auto">
              <a:xfrm>
                <a:off x="3245" y="1238"/>
                <a:ext cx="458" cy="22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MEM</a:t>
                </a:r>
              </a:p>
            </p:txBody>
          </p:sp>
          <p:sp>
            <p:nvSpPr>
              <p:cNvPr id="2790509" name="Rectangle 109"/>
              <p:cNvSpPr>
                <a:spLocks noChangeArrowheads="1"/>
              </p:cNvSpPr>
              <p:nvPr/>
            </p:nvSpPr>
            <p:spPr bwMode="auto">
              <a:xfrm>
                <a:off x="3703" y="1251"/>
                <a:ext cx="362" cy="229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WB</a:t>
                </a:r>
              </a:p>
            </p:txBody>
          </p:sp>
          <p:sp>
            <p:nvSpPr>
              <p:cNvPr id="2790510" name="Freeform 110"/>
              <p:cNvSpPr>
                <a:spLocks/>
              </p:cNvSpPr>
              <p:nvPr/>
            </p:nvSpPr>
            <p:spPr bwMode="auto">
              <a:xfrm>
                <a:off x="2891" y="1361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11" name="Rectangle 111"/>
              <p:cNvSpPr>
                <a:spLocks noChangeArrowheads="1"/>
              </p:cNvSpPr>
              <p:nvPr/>
            </p:nvSpPr>
            <p:spPr bwMode="auto">
              <a:xfrm rot="5400000">
                <a:off x="2792" y="1483"/>
                <a:ext cx="384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ALU</a:t>
                </a:r>
              </a:p>
            </p:txBody>
          </p:sp>
          <p:sp>
            <p:nvSpPr>
              <p:cNvPr id="2790512" name="Rectangle 112"/>
              <p:cNvSpPr>
                <a:spLocks noChangeArrowheads="1"/>
              </p:cNvSpPr>
              <p:nvPr/>
            </p:nvSpPr>
            <p:spPr bwMode="auto">
              <a:xfrm>
                <a:off x="2025" y="1491"/>
                <a:ext cx="228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 algn="ctr"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I$</a:t>
                </a:r>
              </a:p>
            </p:txBody>
          </p:sp>
          <p:grpSp>
            <p:nvGrpSpPr>
              <p:cNvPr id="20" name="Group 113"/>
              <p:cNvGrpSpPr>
                <a:grpSpLocks/>
              </p:cNvGrpSpPr>
              <p:nvPr/>
            </p:nvGrpSpPr>
            <p:grpSpPr bwMode="auto">
              <a:xfrm>
                <a:off x="1965" y="1457"/>
                <a:ext cx="340" cy="289"/>
                <a:chOff x="1935" y="1349"/>
                <a:chExt cx="340" cy="289"/>
              </a:xfrm>
              <a:grpFill/>
            </p:grpSpPr>
            <p:sp>
              <p:nvSpPr>
                <p:cNvPr id="2790514" name="Freeform 114"/>
                <p:cNvSpPr>
                  <a:spLocks/>
                </p:cNvSpPr>
                <p:nvPr/>
              </p:nvSpPr>
              <p:spPr bwMode="auto">
                <a:xfrm>
                  <a:off x="1935" y="1349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515" name="Freeform 115"/>
                <p:cNvSpPr>
                  <a:spLocks/>
                </p:cNvSpPr>
                <p:nvPr/>
              </p:nvSpPr>
              <p:spPr bwMode="auto">
                <a:xfrm>
                  <a:off x="2104" y="1349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  <p:sp>
            <p:nvSpPr>
              <p:cNvPr id="2790516" name="Rectangle 116"/>
              <p:cNvSpPr>
                <a:spLocks noChangeArrowheads="1"/>
              </p:cNvSpPr>
              <p:nvPr/>
            </p:nvSpPr>
            <p:spPr bwMode="auto">
              <a:xfrm>
                <a:off x="2406" y="1464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sp>
            <p:nvSpPr>
              <p:cNvPr id="2790517" name="Freeform 117"/>
              <p:cNvSpPr>
                <a:spLocks/>
              </p:cNvSpPr>
              <p:nvPr/>
            </p:nvSpPr>
            <p:spPr bwMode="auto">
              <a:xfrm>
                <a:off x="2425" y="1457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18" name="Freeform 118"/>
              <p:cNvSpPr>
                <a:spLocks/>
              </p:cNvSpPr>
              <p:nvPr/>
            </p:nvSpPr>
            <p:spPr bwMode="auto">
              <a:xfrm>
                <a:off x="2573" y="1457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19" name="Line 119"/>
              <p:cNvSpPr>
                <a:spLocks noChangeShapeType="1"/>
              </p:cNvSpPr>
              <p:nvPr/>
            </p:nvSpPr>
            <p:spPr bwMode="auto">
              <a:xfrm>
                <a:off x="2310" y="1601"/>
                <a:ext cx="9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0" name="Freeform 120"/>
              <p:cNvSpPr>
                <a:spLocks/>
              </p:cNvSpPr>
              <p:nvPr/>
            </p:nvSpPr>
            <p:spPr bwMode="auto">
              <a:xfrm>
                <a:off x="2372" y="1505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1" name="Line 121"/>
              <p:cNvSpPr>
                <a:spLocks noChangeShapeType="1"/>
              </p:cNvSpPr>
              <p:nvPr/>
            </p:nvSpPr>
            <p:spPr bwMode="auto">
              <a:xfrm>
                <a:off x="2726" y="1505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2" name="Rectangle 122"/>
              <p:cNvSpPr>
                <a:spLocks noChangeArrowheads="1"/>
              </p:cNvSpPr>
              <p:nvPr/>
            </p:nvSpPr>
            <p:spPr bwMode="auto">
              <a:xfrm>
                <a:off x="3255" y="1501"/>
                <a:ext cx="302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 D$</a:t>
                </a:r>
              </a:p>
            </p:txBody>
          </p:sp>
          <p:sp>
            <p:nvSpPr>
              <p:cNvPr id="2790523" name="Rectangle 123"/>
              <p:cNvSpPr>
                <a:spLocks noChangeArrowheads="1"/>
              </p:cNvSpPr>
              <p:nvPr/>
            </p:nvSpPr>
            <p:spPr bwMode="auto">
              <a:xfrm>
                <a:off x="3715" y="1459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sp>
            <p:nvSpPr>
              <p:cNvPr id="2790524" name="Freeform 124"/>
              <p:cNvSpPr>
                <a:spLocks/>
              </p:cNvSpPr>
              <p:nvPr/>
            </p:nvSpPr>
            <p:spPr bwMode="auto">
              <a:xfrm>
                <a:off x="3883" y="1457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5" name="Line 125"/>
              <p:cNvSpPr>
                <a:spLocks noChangeShapeType="1"/>
              </p:cNvSpPr>
              <p:nvPr/>
            </p:nvSpPr>
            <p:spPr bwMode="auto">
              <a:xfrm>
                <a:off x="3595" y="1601"/>
                <a:ext cx="139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6" name="Line 126"/>
              <p:cNvSpPr>
                <a:spLocks noChangeShapeType="1"/>
              </p:cNvSpPr>
              <p:nvPr/>
            </p:nvSpPr>
            <p:spPr bwMode="auto">
              <a:xfrm>
                <a:off x="3111" y="1601"/>
                <a:ext cx="15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7" name="Freeform 127"/>
              <p:cNvSpPr>
                <a:spLocks/>
              </p:cNvSpPr>
              <p:nvPr/>
            </p:nvSpPr>
            <p:spPr bwMode="auto">
              <a:xfrm>
                <a:off x="3232" y="1601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8" name="Line 128"/>
              <p:cNvSpPr>
                <a:spLocks noChangeShapeType="1"/>
              </p:cNvSpPr>
              <p:nvPr/>
            </p:nvSpPr>
            <p:spPr bwMode="auto">
              <a:xfrm>
                <a:off x="2726" y="1697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0529" name="Freeform 129"/>
              <p:cNvSpPr>
                <a:spLocks/>
              </p:cNvSpPr>
              <p:nvPr/>
            </p:nvSpPr>
            <p:spPr bwMode="auto">
              <a:xfrm>
                <a:off x="2819" y="1596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grpSp>
            <p:nvGrpSpPr>
              <p:cNvPr id="21" name="Group 130"/>
              <p:cNvGrpSpPr>
                <a:grpSpLocks/>
              </p:cNvGrpSpPr>
              <p:nvPr/>
            </p:nvGrpSpPr>
            <p:grpSpPr bwMode="auto">
              <a:xfrm>
                <a:off x="3265" y="1435"/>
                <a:ext cx="325" cy="289"/>
                <a:chOff x="3671" y="1797"/>
                <a:chExt cx="325" cy="289"/>
              </a:xfrm>
              <a:grpFill/>
            </p:grpSpPr>
            <p:sp>
              <p:nvSpPr>
                <p:cNvPr id="2790531" name="Freeform 131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  <p:sp>
              <p:nvSpPr>
                <p:cNvPr id="2790532" name="Freeform 132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grp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+mn-ea"/>
                  </a:endParaRPr>
                </a:p>
              </p:txBody>
            </p:sp>
          </p:grpSp>
        </p:grpSp>
      </p:grpSp>
      <p:sp>
        <p:nvSpPr>
          <p:cNvPr id="65546" name="Oval 133"/>
          <p:cNvSpPr>
            <a:spLocks noChangeArrowheads="1"/>
          </p:cNvSpPr>
          <p:nvPr/>
        </p:nvSpPr>
        <p:spPr bwMode="auto">
          <a:xfrm>
            <a:off x="5147628" y="3439478"/>
            <a:ext cx="884237" cy="285908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TextBox 136"/>
          <p:cNvSpPr txBox="1"/>
          <p:nvPr/>
        </p:nvSpPr>
        <p:spPr>
          <a:xfrm>
            <a:off x="5769182" y="1509502"/>
            <a:ext cx="3374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Schematically, this is what we want, but in reality stalls done “horizontally”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3246120" y="5391396"/>
            <a:ext cx="1872145" cy="914400"/>
            <a:chOff x="3246120" y="5391396"/>
            <a:chExt cx="1872145" cy="914400"/>
          </a:xfrm>
        </p:grpSpPr>
        <p:sp>
          <p:nvSpPr>
            <p:cNvPr id="141" name="TextBox 140"/>
            <p:cNvSpPr txBox="1"/>
            <p:nvPr/>
          </p:nvSpPr>
          <p:spPr>
            <a:xfrm>
              <a:off x="3246120" y="5391396"/>
              <a:ext cx="1280160" cy="914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How to stall just </a:t>
              </a:r>
              <a:r>
                <a:rPr lang="en-US" sz="2000" i="1" dirty="0" smtClean="0">
                  <a:solidFill>
                    <a:srgbClr val="FF0000"/>
                  </a:solidFill>
                </a:rPr>
                <a:t>part </a:t>
              </a:r>
              <a:r>
                <a:rPr lang="en-US" sz="2000" dirty="0" smtClean="0">
                  <a:solidFill>
                    <a:srgbClr val="FF0000"/>
                  </a:solidFill>
                </a:rPr>
                <a:t>of pipeline?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143" name="Straight Arrow Connector 142"/>
            <p:cNvCxnSpPr/>
            <p:nvPr/>
          </p:nvCxnSpPr>
          <p:spPr>
            <a:xfrm flipV="1">
              <a:off x="4476997" y="5700156"/>
              <a:ext cx="641268" cy="17813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4" grpId="0" animBg="1"/>
      <p:bldP spid="65546" grpId="0" animBg="1"/>
      <p:bldP spid="1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Data Hazard: Loads (3/4)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64008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Stall is equivalent to </a:t>
            </a:r>
            <a:r>
              <a:rPr lang="en-US" sz="3000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nop</a:t>
            </a:r>
            <a:endParaRPr lang="en-US" sz="3000" dirty="0" smtClean="0">
              <a:latin typeface="Courier New" pitchFamily="49" charset="0"/>
              <a:ea typeface="ＭＳ Ｐゴシック" pitchFamily="34" charset="-128"/>
              <a:cs typeface="Courier New" pitchFamily="49" charset="0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381000" y="2286000"/>
            <a:ext cx="8316913" cy="4206875"/>
            <a:chOff x="381000" y="2286000"/>
            <a:chExt cx="8316913" cy="4206875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3048000" y="2286000"/>
              <a:ext cx="4800600" cy="4206875"/>
              <a:chOff x="1934" y="1056"/>
              <a:chExt cx="3024" cy="2650"/>
            </a:xfrm>
          </p:grpSpPr>
          <p:sp>
            <p:nvSpPr>
              <p:cNvPr id="69736" name="Line 5"/>
              <p:cNvSpPr>
                <a:spLocks noChangeShapeType="1"/>
              </p:cNvSpPr>
              <p:nvPr/>
            </p:nvSpPr>
            <p:spPr bwMode="auto">
              <a:xfrm>
                <a:off x="1934" y="1056"/>
                <a:ext cx="0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7" name="Line 6"/>
              <p:cNvSpPr>
                <a:spLocks noChangeShapeType="1"/>
              </p:cNvSpPr>
              <p:nvPr/>
            </p:nvSpPr>
            <p:spPr bwMode="auto">
              <a:xfrm>
                <a:off x="2366" y="1056"/>
                <a:ext cx="0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8" name="Line 7"/>
              <p:cNvSpPr>
                <a:spLocks noChangeShapeType="1"/>
              </p:cNvSpPr>
              <p:nvPr/>
            </p:nvSpPr>
            <p:spPr bwMode="auto">
              <a:xfrm>
                <a:off x="2798" y="1056"/>
                <a:ext cx="0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9" name="Line 8"/>
              <p:cNvSpPr>
                <a:spLocks noChangeShapeType="1"/>
              </p:cNvSpPr>
              <p:nvPr/>
            </p:nvSpPr>
            <p:spPr bwMode="auto">
              <a:xfrm>
                <a:off x="3230" y="1056"/>
                <a:ext cx="0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0" name="Line 9"/>
              <p:cNvSpPr>
                <a:spLocks noChangeShapeType="1"/>
              </p:cNvSpPr>
              <p:nvPr/>
            </p:nvSpPr>
            <p:spPr bwMode="auto">
              <a:xfrm>
                <a:off x="3662" y="1056"/>
                <a:ext cx="0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1" name="Line 10"/>
              <p:cNvSpPr>
                <a:spLocks noChangeShapeType="1"/>
              </p:cNvSpPr>
              <p:nvPr/>
            </p:nvSpPr>
            <p:spPr bwMode="auto">
              <a:xfrm>
                <a:off x="4094" y="1056"/>
                <a:ext cx="0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2" name="Line 11"/>
              <p:cNvSpPr>
                <a:spLocks noChangeShapeType="1"/>
              </p:cNvSpPr>
              <p:nvPr/>
            </p:nvSpPr>
            <p:spPr bwMode="auto">
              <a:xfrm flipH="1">
                <a:off x="4510" y="1056"/>
                <a:ext cx="16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3" name="Line 12"/>
              <p:cNvSpPr>
                <a:spLocks noChangeShapeType="1"/>
              </p:cNvSpPr>
              <p:nvPr/>
            </p:nvSpPr>
            <p:spPr bwMode="auto">
              <a:xfrm flipH="1">
                <a:off x="4942" y="1056"/>
                <a:ext cx="16" cy="265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9637" name="Rectangle 13"/>
            <p:cNvSpPr>
              <a:spLocks noChangeArrowheads="1"/>
            </p:cNvSpPr>
            <p:nvPr/>
          </p:nvSpPr>
          <p:spPr bwMode="auto">
            <a:xfrm>
              <a:off x="390525" y="4253955"/>
              <a:ext cx="2657475" cy="951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itchFamily="34" charset="0"/>
                </a:rPr>
                <a:t>sub $t3,</a:t>
              </a:r>
              <a:r>
                <a:rPr lang="en-US" sz="2800" b="1" dirty="0">
                  <a:solidFill>
                    <a:schemeClr val="accent1"/>
                  </a:solidFill>
                  <a:latin typeface="Arial" pitchFamily="34" charset="0"/>
                </a:rPr>
                <a:t>$t0</a:t>
              </a:r>
              <a:r>
                <a:rPr lang="en-US" sz="2800" b="1" dirty="0">
                  <a:solidFill>
                    <a:schemeClr val="tx1"/>
                  </a:solidFill>
                  <a:latin typeface="Arial" pitchFamily="34" charset="0"/>
                </a:rPr>
                <a:t>,$t2</a:t>
              </a:r>
            </a:p>
            <a:p>
              <a:endParaRPr lang="en-US" sz="2800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69638" name="Rectangle 14"/>
            <p:cNvSpPr>
              <a:spLocks noChangeArrowheads="1"/>
            </p:cNvSpPr>
            <p:nvPr/>
          </p:nvSpPr>
          <p:spPr bwMode="auto">
            <a:xfrm>
              <a:off x="381000" y="4968330"/>
              <a:ext cx="2676525" cy="5207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34" charset="0"/>
                </a:rPr>
                <a:t>and $t5,</a:t>
              </a:r>
              <a:r>
                <a:rPr lang="en-US" sz="2800" b="1">
                  <a:latin typeface="Arial" pitchFamily="34" charset="0"/>
                </a:rPr>
                <a:t>$t0</a:t>
              </a:r>
              <a:r>
                <a:rPr lang="en-US" sz="2800" b="1">
                  <a:solidFill>
                    <a:schemeClr val="tx1"/>
                  </a:solidFill>
                  <a:latin typeface="Arial" pitchFamily="34" charset="0"/>
                </a:rPr>
                <a:t>,$t4</a:t>
              </a: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81000" y="5677943"/>
              <a:ext cx="8316913" cy="814387"/>
              <a:chOff x="240" y="2991"/>
              <a:chExt cx="5239" cy="513"/>
            </a:xfrm>
            <a:noFill/>
          </p:grpSpPr>
          <p:sp>
            <p:nvSpPr>
              <p:cNvPr id="2794512" name="Rectangle 16"/>
              <p:cNvSpPr>
                <a:spLocks noChangeArrowheads="1"/>
              </p:cNvSpPr>
              <p:nvPr/>
            </p:nvSpPr>
            <p:spPr bwMode="auto">
              <a:xfrm>
                <a:off x="240" y="3051"/>
                <a:ext cx="1636" cy="328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or   $t7,</a:t>
                </a:r>
                <a:r>
                  <a:rPr lang="en-US" sz="2800" b="1" dirty="0">
                    <a:latin typeface="Arial" pitchFamily="-65" charset="0"/>
                    <a:ea typeface="+mn-ea"/>
                  </a:rPr>
                  <a:t>$t0</a:t>
                </a:r>
                <a:r>
                  <a:rPr lang="en-US" sz="2800" b="1" dirty="0">
                    <a:solidFill>
                      <a:schemeClr val="tx1"/>
                    </a:solidFill>
                    <a:latin typeface="Arial" pitchFamily="-65" charset="0"/>
                    <a:ea typeface="+mn-ea"/>
                  </a:rPr>
                  <a:t>,$t6</a:t>
                </a:r>
              </a:p>
            </p:txBody>
          </p:sp>
          <p:sp>
            <p:nvSpPr>
              <p:cNvPr id="2794513" name="Freeform 17" descr="25%"/>
              <p:cNvSpPr>
                <a:spLocks/>
              </p:cNvSpPr>
              <p:nvPr/>
            </p:nvSpPr>
            <p:spPr bwMode="auto">
              <a:xfrm>
                <a:off x="4318" y="3087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14" name="Freeform 18"/>
              <p:cNvSpPr>
                <a:spLocks/>
              </p:cNvSpPr>
              <p:nvPr/>
            </p:nvSpPr>
            <p:spPr bwMode="auto">
              <a:xfrm>
                <a:off x="4636" y="2991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15" name="Freeform 19"/>
              <p:cNvSpPr>
                <a:spLocks/>
              </p:cNvSpPr>
              <p:nvPr/>
            </p:nvSpPr>
            <p:spPr bwMode="auto">
              <a:xfrm>
                <a:off x="4977" y="3231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16" name="Freeform 20"/>
              <p:cNvSpPr>
                <a:spLocks/>
              </p:cNvSpPr>
              <p:nvPr/>
            </p:nvSpPr>
            <p:spPr bwMode="auto">
              <a:xfrm>
                <a:off x="3710" y="3087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17" name="Freeform 21"/>
              <p:cNvSpPr>
                <a:spLocks/>
              </p:cNvSpPr>
              <p:nvPr/>
            </p:nvSpPr>
            <p:spPr bwMode="auto">
              <a:xfrm>
                <a:off x="3868" y="3081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18" name="Rectangle 22"/>
              <p:cNvSpPr>
                <a:spLocks noChangeArrowheads="1"/>
              </p:cNvSpPr>
              <p:nvPr/>
            </p:nvSpPr>
            <p:spPr bwMode="auto">
              <a:xfrm>
                <a:off x="3691" y="3089"/>
                <a:ext cx="228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I$</a:t>
                </a:r>
              </a:p>
            </p:txBody>
          </p:sp>
          <p:sp>
            <p:nvSpPr>
              <p:cNvPr id="2794519" name="Rectangle 23"/>
              <p:cNvSpPr>
                <a:spLocks noChangeArrowheads="1"/>
              </p:cNvSpPr>
              <p:nvPr/>
            </p:nvSpPr>
            <p:spPr bwMode="auto">
              <a:xfrm rot="5400000">
                <a:off x="4537" y="3114"/>
                <a:ext cx="384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ALU</a:t>
                </a:r>
              </a:p>
            </p:txBody>
          </p:sp>
          <p:sp>
            <p:nvSpPr>
              <p:cNvPr id="2794520" name="Rectangle 24"/>
              <p:cNvSpPr>
                <a:spLocks noChangeArrowheads="1"/>
              </p:cNvSpPr>
              <p:nvPr/>
            </p:nvSpPr>
            <p:spPr bwMode="auto">
              <a:xfrm>
                <a:off x="4151" y="3094"/>
                <a:ext cx="327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Reg</a:t>
                </a:r>
              </a:p>
            </p:txBody>
          </p:sp>
          <p:sp>
            <p:nvSpPr>
              <p:cNvPr id="2794521" name="Freeform 25"/>
              <p:cNvSpPr>
                <a:spLocks/>
              </p:cNvSpPr>
              <p:nvPr/>
            </p:nvSpPr>
            <p:spPr bwMode="auto">
              <a:xfrm>
                <a:off x="4170" y="3087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2" name="Line 26"/>
              <p:cNvSpPr>
                <a:spLocks noChangeShapeType="1"/>
              </p:cNvSpPr>
              <p:nvPr/>
            </p:nvSpPr>
            <p:spPr bwMode="auto">
              <a:xfrm>
                <a:off x="4055" y="3231"/>
                <a:ext cx="96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3" name="Freeform 27"/>
              <p:cNvSpPr>
                <a:spLocks/>
              </p:cNvSpPr>
              <p:nvPr/>
            </p:nvSpPr>
            <p:spPr bwMode="auto">
              <a:xfrm>
                <a:off x="4117" y="3135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4" name="Line 28"/>
              <p:cNvSpPr>
                <a:spLocks noChangeShapeType="1"/>
              </p:cNvSpPr>
              <p:nvPr/>
            </p:nvSpPr>
            <p:spPr bwMode="auto">
              <a:xfrm>
                <a:off x="4471" y="3135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5" name="Rectangle 29"/>
              <p:cNvSpPr>
                <a:spLocks noChangeArrowheads="1"/>
              </p:cNvSpPr>
              <p:nvPr/>
            </p:nvSpPr>
            <p:spPr bwMode="auto">
              <a:xfrm>
                <a:off x="4968" y="3089"/>
                <a:ext cx="302" cy="210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>
                  <a:defRPr/>
                </a:pPr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  <a:ea typeface="+mn-ea"/>
                  </a:rPr>
                  <a:t> D$</a:t>
                </a:r>
              </a:p>
            </p:txBody>
          </p:sp>
          <p:sp>
            <p:nvSpPr>
              <p:cNvPr id="2794526" name="Freeform 30"/>
              <p:cNvSpPr>
                <a:spLocks/>
              </p:cNvSpPr>
              <p:nvPr/>
            </p:nvSpPr>
            <p:spPr bwMode="auto">
              <a:xfrm>
                <a:off x="5019" y="3087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7" name="Freeform 31"/>
              <p:cNvSpPr>
                <a:spLocks/>
              </p:cNvSpPr>
              <p:nvPr/>
            </p:nvSpPr>
            <p:spPr bwMode="auto">
              <a:xfrm>
                <a:off x="5180" y="3087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8" name="Line 32"/>
              <p:cNvSpPr>
                <a:spLocks noChangeShapeType="1"/>
              </p:cNvSpPr>
              <p:nvPr/>
            </p:nvSpPr>
            <p:spPr bwMode="auto">
              <a:xfrm>
                <a:off x="5340" y="3231"/>
                <a:ext cx="139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29" name="Line 33"/>
              <p:cNvSpPr>
                <a:spLocks noChangeShapeType="1"/>
              </p:cNvSpPr>
              <p:nvPr/>
            </p:nvSpPr>
            <p:spPr bwMode="auto">
              <a:xfrm>
                <a:off x="4856" y="3231"/>
                <a:ext cx="155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30" name="Line 34"/>
              <p:cNvSpPr>
                <a:spLocks noChangeShapeType="1"/>
              </p:cNvSpPr>
              <p:nvPr/>
            </p:nvSpPr>
            <p:spPr bwMode="auto">
              <a:xfrm>
                <a:off x="4471" y="3327"/>
                <a:ext cx="157" cy="0"/>
              </a:xfrm>
              <a:prstGeom prst="lin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794531" name="Freeform 35"/>
              <p:cNvSpPr>
                <a:spLocks/>
              </p:cNvSpPr>
              <p:nvPr/>
            </p:nvSpPr>
            <p:spPr bwMode="auto">
              <a:xfrm>
                <a:off x="4564" y="3226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grp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  <p:sp>
          <p:nvSpPr>
            <p:cNvPr id="69640" name="Rectangle 36"/>
            <p:cNvSpPr>
              <a:spLocks noChangeArrowheads="1"/>
            </p:cNvSpPr>
            <p:nvPr/>
          </p:nvSpPr>
          <p:spPr bwMode="auto">
            <a:xfrm>
              <a:off x="533400" y="2290218"/>
              <a:ext cx="2341987" cy="9515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34" charset="0"/>
                </a:rPr>
                <a:t>lw</a:t>
              </a:r>
              <a:r>
                <a:rPr lang="en-US" sz="2800" b="1" dirty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en-US" sz="2800" b="1" dirty="0">
                  <a:solidFill>
                    <a:schemeClr val="accent4"/>
                  </a:solidFill>
                  <a:latin typeface="Arial" pitchFamily="34" charset="0"/>
                </a:rPr>
                <a:t>$t0</a:t>
              </a:r>
              <a:r>
                <a:rPr lang="en-US" sz="2800" b="1" dirty="0">
                  <a:solidFill>
                    <a:schemeClr val="tx1"/>
                  </a:solidFill>
                  <a:latin typeface="Arial" pitchFamily="34" charset="0"/>
                </a:rPr>
                <a:t>, 0($t1)</a:t>
              </a:r>
            </a:p>
            <a:p>
              <a:endParaRPr lang="en-US" sz="2800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grpSp>
          <p:nvGrpSpPr>
            <p:cNvPr id="4" name="Group 37"/>
            <p:cNvGrpSpPr>
              <a:grpSpLocks/>
            </p:cNvGrpSpPr>
            <p:nvPr/>
          </p:nvGrpSpPr>
          <p:grpSpPr bwMode="auto">
            <a:xfrm>
              <a:off x="3119438" y="2328318"/>
              <a:ext cx="3297237" cy="814387"/>
              <a:chOff x="1965" y="881"/>
              <a:chExt cx="2077" cy="513"/>
            </a:xfrm>
          </p:grpSpPr>
          <p:sp>
            <p:nvSpPr>
              <p:cNvPr id="69712" name="Freeform 38" descr="25%"/>
              <p:cNvSpPr>
                <a:spLocks/>
              </p:cNvSpPr>
              <p:nvPr/>
            </p:nvSpPr>
            <p:spPr bwMode="auto">
              <a:xfrm>
                <a:off x="3742" y="977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3" name="Freeform 39"/>
              <p:cNvSpPr>
                <a:spLocks/>
              </p:cNvSpPr>
              <p:nvPr/>
            </p:nvSpPr>
            <p:spPr bwMode="auto">
              <a:xfrm>
                <a:off x="2891" y="881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4" name="Rectangle 40"/>
              <p:cNvSpPr>
                <a:spLocks noChangeArrowheads="1"/>
              </p:cNvSpPr>
              <p:nvPr/>
            </p:nvSpPr>
            <p:spPr bwMode="auto">
              <a:xfrm rot="5400000">
                <a:off x="2792" y="100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69715" name="Rectangle 41"/>
              <p:cNvSpPr>
                <a:spLocks noChangeArrowheads="1"/>
              </p:cNvSpPr>
              <p:nvPr/>
            </p:nvSpPr>
            <p:spPr bwMode="auto">
              <a:xfrm>
                <a:off x="2025" y="1011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grpSp>
            <p:nvGrpSpPr>
              <p:cNvPr id="5" name="Group 42"/>
              <p:cNvGrpSpPr>
                <a:grpSpLocks/>
              </p:cNvGrpSpPr>
              <p:nvPr/>
            </p:nvGrpSpPr>
            <p:grpSpPr bwMode="auto">
              <a:xfrm>
                <a:off x="1965" y="977"/>
                <a:ext cx="340" cy="289"/>
                <a:chOff x="1935" y="1349"/>
                <a:chExt cx="340" cy="289"/>
              </a:xfrm>
            </p:grpSpPr>
            <p:sp>
              <p:nvSpPr>
                <p:cNvPr id="69734" name="Freeform 43"/>
                <p:cNvSpPr>
                  <a:spLocks/>
                </p:cNvSpPr>
                <p:nvPr/>
              </p:nvSpPr>
              <p:spPr bwMode="auto">
                <a:xfrm>
                  <a:off x="1935" y="1349"/>
                  <a:ext cx="170" cy="289"/>
                </a:xfrm>
                <a:custGeom>
                  <a:avLst/>
                  <a:gdLst>
                    <a:gd name="T0" fmla="*/ 169 w 170"/>
                    <a:gd name="T1" fmla="*/ 0 h 289"/>
                    <a:gd name="T2" fmla="*/ 0 w 170"/>
                    <a:gd name="T3" fmla="*/ 0 h 289"/>
                    <a:gd name="T4" fmla="*/ 0 w 170"/>
                    <a:gd name="T5" fmla="*/ 288 h 289"/>
                    <a:gd name="T6" fmla="*/ 169 w 170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0"/>
                    <a:gd name="T13" fmla="*/ 0 h 289"/>
                    <a:gd name="T14" fmla="*/ 170 w 170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35" name="Freeform 44"/>
                <p:cNvSpPr>
                  <a:spLocks/>
                </p:cNvSpPr>
                <p:nvPr/>
              </p:nvSpPr>
              <p:spPr bwMode="auto">
                <a:xfrm>
                  <a:off x="2104" y="1349"/>
                  <a:ext cx="171" cy="289"/>
                </a:xfrm>
                <a:custGeom>
                  <a:avLst/>
                  <a:gdLst>
                    <a:gd name="T0" fmla="*/ 0 w 171"/>
                    <a:gd name="T1" fmla="*/ 0 h 289"/>
                    <a:gd name="T2" fmla="*/ 170 w 171"/>
                    <a:gd name="T3" fmla="*/ 0 h 289"/>
                    <a:gd name="T4" fmla="*/ 170 w 171"/>
                    <a:gd name="T5" fmla="*/ 288 h 289"/>
                    <a:gd name="T6" fmla="*/ 0 w 171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289"/>
                    <a:gd name="T14" fmla="*/ 171 w 171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9717" name="Rectangle 45"/>
              <p:cNvSpPr>
                <a:spLocks noChangeArrowheads="1"/>
              </p:cNvSpPr>
              <p:nvPr/>
            </p:nvSpPr>
            <p:spPr bwMode="auto">
              <a:xfrm>
                <a:off x="2406" y="984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9718" name="Freeform 46"/>
              <p:cNvSpPr>
                <a:spLocks/>
              </p:cNvSpPr>
              <p:nvPr/>
            </p:nvSpPr>
            <p:spPr bwMode="auto">
              <a:xfrm>
                <a:off x="2425" y="977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19" name="Freeform 47"/>
              <p:cNvSpPr>
                <a:spLocks/>
              </p:cNvSpPr>
              <p:nvPr/>
            </p:nvSpPr>
            <p:spPr bwMode="auto">
              <a:xfrm>
                <a:off x="2573" y="977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20" name="Line 48"/>
              <p:cNvSpPr>
                <a:spLocks noChangeShapeType="1"/>
              </p:cNvSpPr>
              <p:nvPr/>
            </p:nvSpPr>
            <p:spPr bwMode="auto">
              <a:xfrm>
                <a:off x="2310" y="1121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1" name="Freeform 49"/>
              <p:cNvSpPr>
                <a:spLocks/>
              </p:cNvSpPr>
              <p:nvPr/>
            </p:nvSpPr>
            <p:spPr bwMode="auto">
              <a:xfrm>
                <a:off x="2372" y="1025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22" name="Line 50"/>
              <p:cNvSpPr>
                <a:spLocks noChangeShapeType="1"/>
              </p:cNvSpPr>
              <p:nvPr/>
            </p:nvSpPr>
            <p:spPr bwMode="auto">
              <a:xfrm>
                <a:off x="2726" y="1025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3" name="Rectangle 51"/>
              <p:cNvSpPr>
                <a:spLocks noChangeArrowheads="1"/>
              </p:cNvSpPr>
              <p:nvPr/>
            </p:nvSpPr>
            <p:spPr bwMode="auto">
              <a:xfrm>
                <a:off x="3255" y="1021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69724" name="Rectangle 52"/>
              <p:cNvSpPr>
                <a:spLocks noChangeArrowheads="1"/>
              </p:cNvSpPr>
              <p:nvPr/>
            </p:nvSpPr>
            <p:spPr bwMode="auto">
              <a:xfrm>
                <a:off x="3715" y="979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9725" name="Freeform 53"/>
              <p:cNvSpPr>
                <a:spLocks/>
              </p:cNvSpPr>
              <p:nvPr/>
            </p:nvSpPr>
            <p:spPr bwMode="auto">
              <a:xfrm>
                <a:off x="3883" y="977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26" name="Line 54"/>
              <p:cNvSpPr>
                <a:spLocks noChangeShapeType="1"/>
              </p:cNvSpPr>
              <p:nvPr/>
            </p:nvSpPr>
            <p:spPr bwMode="auto">
              <a:xfrm>
                <a:off x="3595" y="1121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7" name="Line 55"/>
              <p:cNvSpPr>
                <a:spLocks noChangeShapeType="1"/>
              </p:cNvSpPr>
              <p:nvPr/>
            </p:nvSpPr>
            <p:spPr bwMode="auto">
              <a:xfrm>
                <a:off x="3111" y="1121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8" name="Freeform 56"/>
              <p:cNvSpPr>
                <a:spLocks/>
              </p:cNvSpPr>
              <p:nvPr/>
            </p:nvSpPr>
            <p:spPr bwMode="auto">
              <a:xfrm>
                <a:off x="3232" y="1121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29" name="Line 57"/>
              <p:cNvSpPr>
                <a:spLocks noChangeShapeType="1"/>
              </p:cNvSpPr>
              <p:nvPr/>
            </p:nvSpPr>
            <p:spPr bwMode="auto">
              <a:xfrm>
                <a:off x="2726" y="1217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0" name="Freeform 58"/>
              <p:cNvSpPr>
                <a:spLocks/>
              </p:cNvSpPr>
              <p:nvPr/>
            </p:nvSpPr>
            <p:spPr bwMode="auto">
              <a:xfrm>
                <a:off x="2819" y="1116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59"/>
              <p:cNvGrpSpPr>
                <a:grpSpLocks/>
              </p:cNvGrpSpPr>
              <p:nvPr/>
            </p:nvGrpSpPr>
            <p:grpSpPr bwMode="auto">
              <a:xfrm>
                <a:off x="3265" y="955"/>
                <a:ext cx="325" cy="289"/>
                <a:chOff x="3671" y="1797"/>
                <a:chExt cx="325" cy="289"/>
              </a:xfrm>
            </p:grpSpPr>
            <p:sp>
              <p:nvSpPr>
                <p:cNvPr id="69732" name="Freeform 60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33" name="Freeform 61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3657600" y="3215730"/>
              <a:ext cx="3527425" cy="685800"/>
              <a:chOff x="3202" y="2544"/>
              <a:chExt cx="2222" cy="432"/>
            </a:xfrm>
          </p:grpSpPr>
          <p:grpSp>
            <p:nvGrpSpPr>
              <p:cNvPr id="8" name="Group 63"/>
              <p:cNvGrpSpPr>
                <a:grpSpLocks/>
              </p:cNvGrpSpPr>
              <p:nvPr/>
            </p:nvGrpSpPr>
            <p:grpSpPr bwMode="auto">
              <a:xfrm>
                <a:off x="3202" y="2559"/>
                <a:ext cx="497" cy="417"/>
                <a:chOff x="2115" y="2560"/>
                <a:chExt cx="497" cy="417"/>
              </a:xfrm>
            </p:grpSpPr>
            <p:sp>
              <p:nvSpPr>
                <p:cNvPr id="69710" name="AutoShape 64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32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9711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latin typeface="Arial" pitchFamily="34" charset="0"/>
                    </a:rPr>
                    <a:t>bubble</a:t>
                  </a:r>
                </a:p>
              </p:txBody>
            </p:sp>
          </p:grpSp>
          <p:grpSp>
            <p:nvGrpSpPr>
              <p:cNvPr id="9" name="Group 66"/>
              <p:cNvGrpSpPr>
                <a:grpSpLocks/>
              </p:cNvGrpSpPr>
              <p:nvPr/>
            </p:nvGrpSpPr>
            <p:grpSpPr bwMode="auto">
              <a:xfrm>
                <a:off x="3600" y="2544"/>
                <a:ext cx="497" cy="417"/>
                <a:chOff x="2115" y="2560"/>
                <a:chExt cx="497" cy="417"/>
              </a:xfrm>
            </p:grpSpPr>
            <p:sp>
              <p:nvSpPr>
                <p:cNvPr id="69708" name="AutoShape 67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32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9709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latin typeface="Arial" pitchFamily="34" charset="0"/>
                    </a:rPr>
                    <a:t>bubble</a:t>
                  </a:r>
                </a:p>
              </p:txBody>
            </p:sp>
          </p:grpSp>
          <p:grpSp>
            <p:nvGrpSpPr>
              <p:cNvPr id="10" name="Group 69"/>
              <p:cNvGrpSpPr>
                <a:grpSpLocks/>
              </p:cNvGrpSpPr>
              <p:nvPr/>
            </p:nvGrpSpPr>
            <p:grpSpPr bwMode="auto">
              <a:xfrm>
                <a:off x="4032" y="2544"/>
                <a:ext cx="497" cy="417"/>
                <a:chOff x="2115" y="2560"/>
                <a:chExt cx="497" cy="417"/>
              </a:xfrm>
            </p:grpSpPr>
            <p:sp>
              <p:nvSpPr>
                <p:cNvPr id="69706" name="AutoShape 70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32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9707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latin typeface="Arial" pitchFamily="34" charset="0"/>
                    </a:rPr>
                    <a:t>bubble</a:t>
                  </a:r>
                </a:p>
              </p:txBody>
            </p:sp>
          </p:grpSp>
          <p:grpSp>
            <p:nvGrpSpPr>
              <p:cNvPr id="11" name="Group 72"/>
              <p:cNvGrpSpPr>
                <a:grpSpLocks/>
              </p:cNvGrpSpPr>
              <p:nvPr/>
            </p:nvGrpSpPr>
            <p:grpSpPr bwMode="auto">
              <a:xfrm>
                <a:off x="4495" y="2544"/>
                <a:ext cx="497" cy="417"/>
                <a:chOff x="2115" y="2560"/>
                <a:chExt cx="497" cy="417"/>
              </a:xfrm>
            </p:grpSpPr>
            <p:sp>
              <p:nvSpPr>
                <p:cNvPr id="69704" name="AutoShape 73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32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9705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latin typeface="Arial" pitchFamily="34" charset="0"/>
                    </a:rPr>
                    <a:t>bubble</a:t>
                  </a:r>
                </a:p>
              </p:txBody>
            </p:sp>
          </p:grpSp>
          <p:grpSp>
            <p:nvGrpSpPr>
              <p:cNvPr id="12" name="Group 75"/>
              <p:cNvGrpSpPr>
                <a:grpSpLocks/>
              </p:cNvGrpSpPr>
              <p:nvPr/>
            </p:nvGrpSpPr>
            <p:grpSpPr bwMode="auto">
              <a:xfrm>
                <a:off x="4927" y="2544"/>
                <a:ext cx="497" cy="417"/>
                <a:chOff x="2115" y="2560"/>
                <a:chExt cx="497" cy="417"/>
              </a:xfrm>
            </p:grpSpPr>
            <p:sp>
              <p:nvSpPr>
                <p:cNvPr id="69702" name="AutoShape 76"/>
                <p:cNvSpPr>
                  <a:spLocks noChangeArrowheads="1"/>
                </p:cNvSpPr>
                <p:nvPr/>
              </p:nvSpPr>
              <p:spPr bwMode="auto">
                <a:xfrm>
                  <a:off x="2115" y="2560"/>
                  <a:ext cx="490" cy="417"/>
                </a:xfrm>
                <a:prstGeom prst="cloudCallout">
                  <a:avLst>
                    <a:gd name="adj1" fmla="val -28569"/>
                    <a:gd name="adj2" fmla="val 42088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3200">
                    <a:solidFill>
                      <a:schemeClr val="tx1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69703" name="Text Box 77"/>
                <p:cNvSpPr txBox="1">
                  <a:spLocks noChangeArrowheads="1"/>
                </p:cNvSpPr>
                <p:nvPr/>
              </p:nvSpPr>
              <p:spPr bwMode="auto">
                <a:xfrm>
                  <a:off x="2177" y="2573"/>
                  <a:ext cx="435" cy="40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800" b="1">
                      <a:solidFill>
                        <a:schemeClr val="tx1"/>
                      </a:solidFill>
                      <a:latin typeface="Arial" pitchFamily="34" charset="0"/>
                    </a:rPr>
                    <a:t>bubble</a:t>
                  </a:r>
                </a:p>
              </p:txBody>
            </p:sp>
          </p:grpSp>
        </p:grpSp>
        <p:grpSp>
          <p:nvGrpSpPr>
            <p:cNvPr id="13" name="Group 79"/>
            <p:cNvGrpSpPr>
              <a:grpSpLocks/>
            </p:cNvGrpSpPr>
            <p:nvPr/>
          </p:nvGrpSpPr>
          <p:grpSpPr bwMode="auto">
            <a:xfrm>
              <a:off x="4495800" y="4053930"/>
              <a:ext cx="3297238" cy="814388"/>
              <a:chOff x="1965" y="881"/>
              <a:chExt cx="2077" cy="513"/>
            </a:xfrm>
          </p:grpSpPr>
          <p:sp>
            <p:nvSpPr>
              <p:cNvPr id="69673" name="Freeform 80" descr="25%"/>
              <p:cNvSpPr>
                <a:spLocks/>
              </p:cNvSpPr>
              <p:nvPr/>
            </p:nvSpPr>
            <p:spPr bwMode="auto">
              <a:xfrm>
                <a:off x="3742" y="977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4" name="Freeform 81"/>
              <p:cNvSpPr>
                <a:spLocks/>
              </p:cNvSpPr>
              <p:nvPr/>
            </p:nvSpPr>
            <p:spPr bwMode="auto">
              <a:xfrm>
                <a:off x="2891" y="881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75" name="Rectangle 82"/>
              <p:cNvSpPr>
                <a:spLocks noChangeArrowheads="1"/>
              </p:cNvSpPr>
              <p:nvPr/>
            </p:nvSpPr>
            <p:spPr bwMode="auto">
              <a:xfrm rot="5400000">
                <a:off x="2792" y="100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69676" name="Rectangle 83"/>
              <p:cNvSpPr>
                <a:spLocks noChangeArrowheads="1"/>
              </p:cNvSpPr>
              <p:nvPr/>
            </p:nvSpPr>
            <p:spPr bwMode="auto">
              <a:xfrm>
                <a:off x="2025" y="1011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grpSp>
            <p:nvGrpSpPr>
              <p:cNvPr id="14" name="Group 84"/>
              <p:cNvGrpSpPr>
                <a:grpSpLocks/>
              </p:cNvGrpSpPr>
              <p:nvPr/>
            </p:nvGrpSpPr>
            <p:grpSpPr bwMode="auto">
              <a:xfrm>
                <a:off x="1965" y="977"/>
                <a:ext cx="340" cy="289"/>
                <a:chOff x="1935" y="1349"/>
                <a:chExt cx="340" cy="289"/>
              </a:xfrm>
            </p:grpSpPr>
            <p:sp>
              <p:nvSpPr>
                <p:cNvPr id="69695" name="Freeform 85"/>
                <p:cNvSpPr>
                  <a:spLocks/>
                </p:cNvSpPr>
                <p:nvPr/>
              </p:nvSpPr>
              <p:spPr bwMode="auto">
                <a:xfrm>
                  <a:off x="1935" y="1349"/>
                  <a:ext cx="170" cy="289"/>
                </a:xfrm>
                <a:custGeom>
                  <a:avLst/>
                  <a:gdLst>
                    <a:gd name="T0" fmla="*/ 169 w 170"/>
                    <a:gd name="T1" fmla="*/ 0 h 289"/>
                    <a:gd name="T2" fmla="*/ 0 w 170"/>
                    <a:gd name="T3" fmla="*/ 0 h 289"/>
                    <a:gd name="T4" fmla="*/ 0 w 170"/>
                    <a:gd name="T5" fmla="*/ 288 h 289"/>
                    <a:gd name="T6" fmla="*/ 169 w 170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0"/>
                    <a:gd name="T13" fmla="*/ 0 h 289"/>
                    <a:gd name="T14" fmla="*/ 170 w 170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6" name="Freeform 86"/>
                <p:cNvSpPr>
                  <a:spLocks/>
                </p:cNvSpPr>
                <p:nvPr/>
              </p:nvSpPr>
              <p:spPr bwMode="auto">
                <a:xfrm>
                  <a:off x="2104" y="1349"/>
                  <a:ext cx="171" cy="289"/>
                </a:xfrm>
                <a:custGeom>
                  <a:avLst/>
                  <a:gdLst>
                    <a:gd name="T0" fmla="*/ 0 w 171"/>
                    <a:gd name="T1" fmla="*/ 0 h 289"/>
                    <a:gd name="T2" fmla="*/ 170 w 171"/>
                    <a:gd name="T3" fmla="*/ 0 h 289"/>
                    <a:gd name="T4" fmla="*/ 170 w 171"/>
                    <a:gd name="T5" fmla="*/ 288 h 289"/>
                    <a:gd name="T6" fmla="*/ 0 w 171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289"/>
                    <a:gd name="T14" fmla="*/ 171 w 171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9678" name="Rectangle 87"/>
              <p:cNvSpPr>
                <a:spLocks noChangeArrowheads="1"/>
              </p:cNvSpPr>
              <p:nvPr/>
            </p:nvSpPr>
            <p:spPr bwMode="auto">
              <a:xfrm>
                <a:off x="2406" y="984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9679" name="Freeform 88"/>
              <p:cNvSpPr>
                <a:spLocks/>
              </p:cNvSpPr>
              <p:nvPr/>
            </p:nvSpPr>
            <p:spPr bwMode="auto">
              <a:xfrm>
                <a:off x="2425" y="977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0" name="Freeform 89"/>
              <p:cNvSpPr>
                <a:spLocks/>
              </p:cNvSpPr>
              <p:nvPr/>
            </p:nvSpPr>
            <p:spPr bwMode="auto">
              <a:xfrm>
                <a:off x="2573" y="977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1" name="Line 90"/>
              <p:cNvSpPr>
                <a:spLocks noChangeShapeType="1"/>
              </p:cNvSpPr>
              <p:nvPr/>
            </p:nvSpPr>
            <p:spPr bwMode="auto">
              <a:xfrm>
                <a:off x="2310" y="1121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2" name="Freeform 91"/>
              <p:cNvSpPr>
                <a:spLocks/>
              </p:cNvSpPr>
              <p:nvPr/>
            </p:nvSpPr>
            <p:spPr bwMode="auto">
              <a:xfrm>
                <a:off x="2372" y="1025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3" name="Line 92"/>
              <p:cNvSpPr>
                <a:spLocks noChangeShapeType="1"/>
              </p:cNvSpPr>
              <p:nvPr/>
            </p:nvSpPr>
            <p:spPr bwMode="auto">
              <a:xfrm>
                <a:off x="2726" y="1025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4" name="Rectangle 93"/>
              <p:cNvSpPr>
                <a:spLocks noChangeArrowheads="1"/>
              </p:cNvSpPr>
              <p:nvPr/>
            </p:nvSpPr>
            <p:spPr bwMode="auto">
              <a:xfrm>
                <a:off x="3255" y="1021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69685" name="Rectangle 94"/>
              <p:cNvSpPr>
                <a:spLocks noChangeArrowheads="1"/>
              </p:cNvSpPr>
              <p:nvPr/>
            </p:nvSpPr>
            <p:spPr bwMode="auto">
              <a:xfrm>
                <a:off x="3715" y="979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9686" name="Freeform 95"/>
              <p:cNvSpPr>
                <a:spLocks/>
              </p:cNvSpPr>
              <p:nvPr/>
            </p:nvSpPr>
            <p:spPr bwMode="auto">
              <a:xfrm>
                <a:off x="3883" y="977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87" name="Line 96"/>
              <p:cNvSpPr>
                <a:spLocks noChangeShapeType="1"/>
              </p:cNvSpPr>
              <p:nvPr/>
            </p:nvSpPr>
            <p:spPr bwMode="auto">
              <a:xfrm>
                <a:off x="3595" y="1121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8" name="Line 97"/>
              <p:cNvSpPr>
                <a:spLocks noChangeShapeType="1"/>
              </p:cNvSpPr>
              <p:nvPr/>
            </p:nvSpPr>
            <p:spPr bwMode="auto">
              <a:xfrm>
                <a:off x="3111" y="1121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9" name="Freeform 98"/>
              <p:cNvSpPr>
                <a:spLocks/>
              </p:cNvSpPr>
              <p:nvPr/>
            </p:nvSpPr>
            <p:spPr bwMode="auto">
              <a:xfrm>
                <a:off x="3232" y="1121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90" name="Line 99"/>
              <p:cNvSpPr>
                <a:spLocks noChangeShapeType="1"/>
              </p:cNvSpPr>
              <p:nvPr/>
            </p:nvSpPr>
            <p:spPr bwMode="auto">
              <a:xfrm>
                <a:off x="2726" y="1217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1" name="Freeform 100"/>
              <p:cNvSpPr>
                <a:spLocks/>
              </p:cNvSpPr>
              <p:nvPr/>
            </p:nvSpPr>
            <p:spPr bwMode="auto">
              <a:xfrm>
                <a:off x="2819" y="1116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" name="Group 101"/>
              <p:cNvGrpSpPr>
                <a:grpSpLocks/>
              </p:cNvGrpSpPr>
              <p:nvPr/>
            </p:nvGrpSpPr>
            <p:grpSpPr bwMode="auto">
              <a:xfrm>
                <a:off x="3265" y="955"/>
                <a:ext cx="325" cy="289"/>
                <a:chOff x="3671" y="1797"/>
                <a:chExt cx="325" cy="289"/>
              </a:xfrm>
            </p:grpSpPr>
            <p:sp>
              <p:nvSpPr>
                <p:cNvPr id="69693" name="Freeform 102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94" name="Freeform 103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6" name="Group 104"/>
            <p:cNvGrpSpPr>
              <a:grpSpLocks/>
            </p:cNvGrpSpPr>
            <p:nvPr/>
          </p:nvGrpSpPr>
          <p:grpSpPr bwMode="auto">
            <a:xfrm>
              <a:off x="5181600" y="4892130"/>
              <a:ext cx="3297238" cy="814388"/>
              <a:chOff x="1965" y="881"/>
              <a:chExt cx="2077" cy="513"/>
            </a:xfrm>
          </p:grpSpPr>
          <p:sp>
            <p:nvSpPr>
              <p:cNvPr id="69649" name="Freeform 105" descr="25%"/>
              <p:cNvSpPr>
                <a:spLocks/>
              </p:cNvSpPr>
              <p:nvPr/>
            </p:nvSpPr>
            <p:spPr bwMode="auto">
              <a:xfrm>
                <a:off x="3742" y="977"/>
                <a:ext cx="142" cy="289"/>
              </a:xfrm>
              <a:custGeom>
                <a:avLst/>
                <a:gdLst>
                  <a:gd name="T0" fmla="*/ 141 w 142"/>
                  <a:gd name="T1" fmla="*/ 0 h 289"/>
                  <a:gd name="T2" fmla="*/ 0 w 142"/>
                  <a:gd name="T3" fmla="*/ 0 h 289"/>
                  <a:gd name="T4" fmla="*/ 0 w 142"/>
                  <a:gd name="T5" fmla="*/ 288 h 289"/>
                  <a:gd name="T6" fmla="*/ 141 w 142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2"/>
                  <a:gd name="T13" fmla="*/ 0 h 289"/>
                  <a:gd name="T14" fmla="*/ 142 w 142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pattFill prst="pct25">
                <a:fgClr>
                  <a:schemeClr val="accent1"/>
                </a:fgClr>
                <a:bgClr>
                  <a:srgbClr val="FFFFFF"/>
                </a:bgClr>
              </a:pattFill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0" name="Freeform 106"/>
              <p:cNvSpPr>
                <a:spLocks/>
              </p:cNvSpPr>
              <p:nvPr/>
            </p:nvSpPr>
            <p:spPr bwMode="auto">
              <a:xfrm>
                <a:off x="2891" y="881"/>
                <a:ext cx="213" cy="481"/>
              </a:xfrm>
              <a:custGeom>
                <a:avLst/>
                <a:gdLst>
                  <a:gd name="T0" fmla="*/ 0 w 213"/>
                  <a:gd name="T1" fmla="*/ 320 h 481"/>
                  <a:gd name="T2" fmla="*/ 71 w 213"/>
                  <a:gd name="T3" fmla="*/ 240 h 481"/>
                  <a:gd name="T4" fmla="*/ 0 w 213"/>
                  <a:gd name="T5" fmla="*/ 160 h 481"/>
                  <a:gd name="T6" fmla="*/ 0 w 213"/>
                  <a:gd name="T7" fmla="*/ 0 h 481"/>
                  <a:gd name="T8" fmla="*/ 212 w 213"/>
                  <a:gd name="T9" fmla="*/ 160 h 481"/>
                  <a:gd name="T10" fmla="*/ 212 w 213"/>
                  <a:gd name="T11" fmla="*/ 320 h 481"/>
                  <a:gd name="T12" fmla="*/ 0 w 213"/>
                  <a:gd name="T13" fmla="*/ 480 h 481"/>
                  <a:gd name="T14" fmla="*/ 0 w 213"/>
                  <a:gd name="T15" fmla="*/ 320 h 48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3"/>
                  <a:gd name="T25" fmla="*/ 0 h 481"/>
                  <a:gd name="T26" fmla="*/ 213 w 213"/>
                  <a:gd name="T27" fmla="*/ 481 h 48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1" name="Rectangle 107"/>
              <p:cNvSpPr>
                <a:spLocks noChangeArrowheads="1"/>
              </p:cNvSpPr>
              <p:nvPr/>
            </p:nvSpPr>
            <p:spPr bwMode="auto">
              <a:xfrm rot="5400000">
                <a:off x="2792" y="100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ALU</a:t>
                </a:r>
              </a:p>
            </p:txBody>
          </p:sp>
          <p:sp>
            <p:nvSpPr>
              <p:cNvPr id="69652" name="Rectangle 108"/>
              <p:cNvSpPr>
                <a:spLocks noChangeArrowheads="1"/>
              </p:cNvSpPr>
              <p:nvPr/>
            </p:nvSpPr>
            <p:spPr bwMode="auto">
              <a:xfrm>
                <a:off x="2025" y="1011"/>
                <a:ext cx="228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pPr algn="ctr"/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I$</a:t>
                </a:r>
              </a:p>
            </p:txBody>
          </p:sp>
          <p:grpSp>
            <p:nvGrpSpPr>
              <p:cNvPr id="17" name="Group 109"/>
              <p:cNvGrpSpPr>
                <a:grpSpLocks/>
              </p:cNvGrpSpPr>
              <p:nvPr/>
            </p:nvGrpSpPr>
            <p:grpSpPr bwMode="auto">
              <a:xfrm>
                <a:off x="1965" y="977"/>
                <a:ext cx="340" cy="289"/>
                <a:chOff x="1935" y="1349"/>
                <a:chExt cx="340" cy="289"/>
              </a:xfrm>
            </p:grpSpPr>
            <p:sp>
              <p:nvSpPr>
                <p:cNvPr id="69671" name="Freeform 110"/>
                <p:cNvSpPr>
                  <a:spLocks/>
                </p:cNvSpPr>
                <p:nvPr/>
              </p:nvSpPr>
              <p:spPr bwMode="auto">
                <a:xfrm>
                  <a:off x="1935" y="1349"/>
                  <a:ext cx="170" cy="289"/>
                </a:xfrm>
                <a:custGeom>
                  <a:avLst/>
                  <a:gdLst>
                    <a:gd name="T0" fmla="*/ 169 w 170"/>
                    <a:gd name="T1" fmla="*/ 0 h 289"/>
                    <a:gd name="T2" fmla="*/ 0 w 170"/>
                    <a:gd name="T3" fmla="*/ 0 h 289"/>
                    <a:gd name="T4" fmla="*/ 0 w 170"/>
                    <a:gd name="T5" fmla="*/ 288 h 289"/>
                    <a:gd name="T6" fmla="*/ 169 w 170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0"/>
                    <a:gd name="T13" fmla="*/ 0 h 289"/>
                    <a:gd name="T14" fmla="*/ 170 w 170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72" name="Freeform 111"/>
                <p:cNvSpPr>
                  <a:spLocks/>
                </p:cNvSpPr>
                <p:nvPr/>
              </p:nvSpPr>
              <p:spPr bwMode="auto">
                <a:xfrm>
                  <a:off x="2104" y="1349"/>
                  <a:ext cx="171" cy="289"/>
                </a:xfrm>
                <a:custGeom>
                  <a:avLst/>
                  <a:gdLst>
                    <a:gd name="T0" fmla="*/ 0 w 171"/>
                    <a:gd name="T1" fmla="*/ 0 h 289"/>
                    <a:gd name="T2" fmla="*/ 170 w 171"/>
                    <a:gd name="T3" fmla="*/ 0 h 289"/>
                    <a:gd name="T4" fmla="*/ 170 w 171"/>
                    <a:gd name="T5" fmla="*/ 288 h 289"/>
                    <a:gd name="T6" fmla="*/ 0 w 171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1"/>
                    <a:gd name="T13" fmla="*/ 0 h 289"/>
                    <a:gd name="T14" fmla="*/ 171 w 171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9654" name="Rectangle 112"/>
              <p:cNvSpPr>
                <a:spLocks noChangeArrowheads="1"/>
              </p:cNvSpPr>
              <p:nvPr/>
            </p:nvSpPr>
            <p:spPr bwMode="auto">
              <a:xfrm>
                <a:off x="2406" y="984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9655" name="Freeform 113"/>
              <p:cNvSpPr>
                <a:spLocks/>
              </p:cNvSpPr>
              <p:nvPr/>
            </p:nvSpPr>
            <p:spPr bwMode="auto">
              <a:xfrm>
                <a:off x="2425" y="977"/>
                <a:ext cx="149" cy="289"/>
              </a:xfrm>
              <a:custGeom>
                <a:avLst/>
                <a:gdLst>
                  <a:gd name="T0" fmla="*/ 148 w 149"/>
                  <a:gd name="T1" fmla="*/ 0 h 289"/>
                  <a:gd name="T2" fmla="*/ 0 w 149"/>
                  <a:gd name="T3" fmla="*/ 0 h 289"/>
                  <a:gd name="T4" fmla="*/ 0 w 149"/>
                  <a:gd name="T5" fmla="*/ 288 h 289"/>
                  <a:gd name="T6" fmla="*/ 148 w 149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9"/>
                  <a:gd name="T13" fmla="*/ 0 h 289"/>
                  <a:gd name="T14" fmla="*/ 149 w 149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6" name="Freeform 114"/>
              <p:cNvSpPr>
                <a:spLocks/>
              </p:cNvSpPr>
              <p:nvPr/>
            </p:nvSpPr>
            <p:spPr bwMode="auto">
              <a:xfrm>
                <a:off x="2573" y="977"/>
                <a:ext cx="148" cy="289"/>
              </a:xfrm>
              <a:custGeom>
                <a:avLst/>
                <a:gdLst>
                  <a:gd name="T0" fmla="*/ 0 w 148"/>
                  <a:gd name="T1" fmla="*/ 0 h 289"/>
                  <a:gd name="T2" fmla="*/ 147 w 148"/>
                  <a:gd name="T3" fmla="*/ 0 h 289"/>
                  <a:gd name="T4" fmla="*/ 147 w 148"/>
                  <a:gd name="T5" fmla="*/ 288 h 289"/>
                  <a:gd name="T6" fmla="*/ 0 w 148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8"/>
                  <a:gd name="T13" fmla="*/ 0 h 289"/>
                  <a:gd name="T14" fmla="*/ 148 w 148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7" name="Line 115"/>
              <p:cNvSpPr>
                <a:spLocks noChangeShapeType="1"/>
              </p:cNvSpPr>
              <p:nvPr/>
            </p:nvSpPr>
            <p:spPr bwMode="auto">
              <a:xfrm>
                <a:off x="2310" y="1121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8" name="Freeform 116"/>
              <p:cNvSpPr>
                <a:spLocks/>
              </p:cNvSpPr>
              <p:nvPr/>
            </p:nvSpPr>
            <p:spPr bwMode="auto">
              <a:xfrm>
                <a:off x="2372" y="1025"/>
                <a:ext cx="48" cy="97"/>
              </a:xfrm>
              <a:custGeom>
                <a:avLst/>
                <a:gdLst>
                  <a:gd name="T0" fmla="*/ 0 w 48"/>
                  <a:gd name="T1" fmla="*/ 96 h 97"/>
                  <a:gd name="T2" fmla="*/ 0 w 48"/>
                  <a:gd name="T3" fmla="*/ 0 h 97"/>
                  <a:gd name="T4" fmla="*/ 47 w 48"/>
                  <a:gd name="T5" fmla="*/ 0 h 97"/>
                  <a:gd name="T6" fmla="*/ 47 w 48"/>
                  <a:gd name="T7" fmla="*/ 0 h 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7"/>
                  <a:gd name="T14" fmla="*/ 48 w 48"/>
                  <a:gd name="T15" fmla="*/ 97 h 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59" name="Line 117"/>
              <p:cNvSpPr>
                <a:spLocks noChangeShapeType="1"/>
              </p:cNvSpPr>
              <p:nvPr/>
            </p:nvSpPr>
            <p:spPr bwMode="auto">
              <a:xfrm>
                <a:off x="2726" y="1025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0" name="Rectangle 118"/>
              <p:cNvSpPr>
                <a:spLocks noChangeArrowheads="1"/>
              </p:cNvSpPr>
              <p:nvPr/>
            </p:nvSpPr>
            <p:spPr bwMode="auto">
              <a:xfrm>
                <a:off x="3255" y="1021"/>
                <a:ext cx="30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 D$</a:t>
                </a:r>
              </a:p>
            </p:txBody>
          </p:sp>
          <p:sp>
            <p:nvSpPr>
              <p:cNvPr id="69661" name="Rectangle 119"/>
              <p:cNvSpPr>
                <a:spLocks noChangeArrowheads="1"/>
              </p:cNvSpPr>
              <p:nvPr/>
            </p:nvSpPr>
            <p:spPr bwMode="auto">
              <a:xfrm>
                <a:off x="3715" y="979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charset="0"/>
                  </a:rPr>
                  <a:t>Reg</a:t>
                </a:r>
              </a:p>
            </p:txBody>
          </p:sp>
          <p:sp>
            <p:nvSpPr>
              <p:cNvPr id="69662" name="Freeform 120"/>
              <p:cNvSpPr>
                <a:spLocks/>
              </p:cNvSpPr>
              <p:nvPr/>
            </p:nvSpPr>
            <p:spPr bwMode="auto">
              <a:xfrm>
                <a:off x="3883" y="977"/>
                <a:ext cx="143" cy="289"/>
              </a:xfrm>
              <a:custGeom>
                <a:avLst/>
                <a:gdLst>
                  <a:gd name="T0" fmla="*/ 0 w 143"/>
                  <a:gd name="T1" fmla="*/ 0 h 289"/>
                  <a:gd name="T2" fmla="*/ 142 w 143"/>
                  <a:gd name="T3" fmla="*/ 0 h 289"/>
                  <a:gd name="T4" fmla="*/ 142 w 143"/>
                  <a:gd name="T5" fmla="*/ 288 h 289"/>
                  <a:gd name="T6" fmla="*/ 0 w 143"/>
                  <a:gd name="T7" fmla="*/ 288 h 2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"/>
                  <a:gd name="T13" fmla="*/ 0 h 289"/>
                  <a:gd name="T14" fmla="*/ 143 w 143"/>
                  <a:gd name="T15" fmla="*/ 289 h 2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3" name="Line 121"/>
              <p:cNvSpPr>
                <a:spLocks noChangeShapeType="1"/>
              </p:cNvSpPr>
              <p:nvPr/>
            </p:nvSpPr>
            <p:spPr bwMode="auto">
              <a:xfrm>
                <a:off x="3595" y="1121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4" name="Line 122"/>
              <p:cNvSpPr>
                <a:spLocks noChangeShapeType="1"/>
              </p:cNvSpPr>
              <p:nvPr/>
            </p:nvSpPr>
            <p:spPr bwMode="auto">
              <a:xfrm>
                <a:off x="3111" y="1121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5" name="Freeform 123"/>
              <p:cNvSpPr>
                <a:spLocks/>
              </p:cNvSpPr>
              <p:nvPr/>
            </p:nvSpPr>
            <p:spPr bwMode="auto">
              <a:xfrm>
                <a:off x="3232" y="1121"/>
                <a:ext cx="431" cy="193"/>
              </a:xfrm>
              <a:custGeom>
                <a:avLst/>
                <a:gdLst>
                  <a:gd name="T0" fmla="*/ 0 w 431"/>
                  <a:gd name="T1" fmla="*/ 0 h 193"/>
                  <a:gd name="T2" fmla="*/ 0 w 431"/>
                  <a:gd name="T3" fmla="*/ 192 h 193"/>
                  <a:gd name="T4" fmla="*/ 391 w 431"/>
                  <a:gd name="T5" fmla="*/ 192 h 193"/>
                  <a:gd name="T6" fmla="*/ 391 w 431"/>
                  <a:gd name="T7" fmla="*/ 64 h 193"/>
                  <a:gd name="T8" fmla="*/ 430 w 431"/>
                  <a:gd name="T9" fmla="*/ 0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1"/>
                  <a:gd name="T16" fmla="*/ 0 h 193"/>
                  <a:gd name="T17" fmla="*/ 431 w 431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66" name="Line 124"/>
              <p:cNvSpPr>
                <a:spLocks noChangeShapeType="1"/>
              </p:cNvSpPr>
              <p:nvPr/>
            </p:nvSpPr>
            <p:spPr bwMode="auto">
              <a:xfrm>
                <a:off x="2726" y="1217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7" name="Freeform 125"/>
              <p:cNvSpPr>
                <a:spLocks/>
              </p:cNvSpPr>
              <p:nvPr/>
            </p:nvSpPr>
            <p:spPr bwMode="auto">
              <a:xfrm>
                <a:off x="2819" y="1116"/>
                <a:ext cx="337" cy="278"/>
              </a:xfrm>
              <a:custGeom>
                <a:avLst/>
                <a:gdLst>
                  <a:gd name="T0" fmla="*/ 0 w 337"/>
                  <a:gd name="T1" fmla="*/ 101 h 278"/>
                  <a:gd name="T2" fmla="*/ 0 w 337"/>
                  <a:gd name="T3" fmla="*/ 277 h 278"/>
                  <a:gd name="T4" fmla="*/ 294 w 337"/>
                  <a:gd name="T5" fmla="*/ 277 h 278"/>
                  <a:gd name="T6" fmla="*/ 294 w 337"/>
                  <a:gd name="T7" fmla="*/ 90 h 278"/>
                  <a:gd name="T8" fmla="*/ 336 w 337"/>
                  <a:gd name="T9" fmla="*/ 0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278"/>
                  <a:gd name="T17" fmla="*/ 337 w 337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" name="Group 126"/>
              <p:cNvGrpSpPr>
                <a:grpSpLocks/>
              </p:cNvGrpSpPr>
              <p:nvPr/>
            </p:nvGrpSpPr>
            <p:grpSpPr bwMode="auto">
              <a:xfrm>
                <a:off x="3265" y="955"/>
                <a:ext cx="325" cy="289"/>
                <a:chOff x="3671" y="1797"/>
                <a:chExt cx="325" cy="289"/>
              </a:xfrm>
            </p:grpSpPr>
            <p:sp>
              <p:nvSpPr>
                <p:cNvPr id="69669" name="Freeform 127"/>
                <p:cNvSpPr>
                  <a:spLocks/>
                </p:cNvSpPr>
                <p:nvPr/>
              </p:nvSpPr>
              <p:spPr bwMode="auto">
                <a:xfrm>
                  <a:off x="3671" y="1797"/>
                  <a:ext cx="162" cy="289"/>
                </a:xfrm>
                <a:custGeom>
                  <a:avLst/>
                  <a:gdLst>
                    <a:gd name="T0" fmla="*/ 161 w 162"/>
                    <a:gd name="T1" fmla="*/ 0 h 289"/>
                    <a:gd name="T2" fmla="*/ 0 w 162"/>
                    <a:gd name="T3" fmla="*/ 0 h 289"/>
                    <a:gd name="T4" fmla="*/ 0 w 162"/>
                    <a:gd name="T5" fmla="*/ 288 h 289"/>
                    <a:gd name="T6" fmla="*/ 161 w 162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2"/>
                    <a:gd name="T13" fmla="*/ 0 h 289"/>
                    <a:gd name="T14" fmla="*/ 162 w 162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70" name="Freeform 128"/>
                <p:cNvSpPr>
                  <a:spLocks/>
                </p:cNvSpPr>
                <p:nvPr/>
              </p:nvSpPr>
              <p:spPr bwMode="auto">
                <a:xfrm>
                  <a:off x="3832" y="1797"/>
                  <a:ext cx="164" cy="289"/>
                </a:xfrm>
                <a:custGeom>
                  <a:avLst/>
                  <a:gdLst>
                    <a:gd name="T0" fmla="*/ 0 w 164"/>
                    <a:gd name="T1" fmla="*/ 0 h 289"/>
                    <a:gd name="T2" fmla="*/ 163 w 164"/>
                    <a:gd name="T3" fmla="*/ 0 h 289"/>
                    <a:gd name="T4" fmla="*/ 163 w 164"/>
                    <a:gd name="T5" fmla="*/ 288 h 289"/>
                    <a:gd name="T6" fmla="*/ 0 w 164"/>
                    <a:gd name="T7" fmla="*/ 288 h 28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4"/>
                    <a:gd name="T13" fmla="*/ 0 h 289"/>
                    <a:gd name="T14" fmla="*/ 164 w 164"/>
                    <a:gd name="T15" fmla="*/ 289 h 28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9646" name="Rectangle 129"/>
            <p:cNvSpPr>
              <a:spLocks noChangeArrowheads="1"/>
            </p:cNvSpPr>
            <p:nvPr/>
          </p:nvSpPr>
          <p:spPr bwMode="auto">
            <a:xfrm>
              <a:off x="457200" y="3291930"/>
              <a:ext cx="831850" cy="515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34" charset="0"/>
                </a:rPr>
                <a:t>nop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761038" y="2688680"/>
            <a:ext cx="106362" cy="1524000"/>
            <a:chOff x="5761038" y="2688680"/>
            <a:chExt cx="106362" cy="1524000"/>
          </a:xfrm>
        </p:grpSpPr>
        <p:sp>
          <p:nvSpPr>
            <p:cNvPr id="69647" name="Line 126"/>
            <p:cNvSpPr>
              <a:spLocks noChangeShapeType="1"/>
            </p:cNvSpPr>
            <p:nvPr/>
          </p:nvSpPr>
          <p:spPr bwMode="auto">
            <a:xfrm>
              <a:off x="5799138" y="2734718"/>
              <a:ext cx="68262" cy="1477962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8" name="Oval 159"/>
            <p:cNvSpPr>
              <a:spLocks noChangeArrowheads="1"/>
            </p:cNvSpPr>
            <p:nvPr/>
          </p:nvSpPr>
          <p:spPr bwMode="auto">
            <a:xfrm>
              <a:off x="5761038" y="2688680"/>
              <a:ext cx="93662" cy="93663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" name="Oval 133"/>
          <p:cNvSpPr>
            <a:spLocks noChangeArrowheads="1"/>
          </p:cNvSpPr>
          <p:nvPr/>
        </p:nvSpPr>
        <p:spPr bwMode="auto">
          <a:xfrm rot="16200000">
            <a:off x="5021263" y="1508442"/>
            <a:ext cx="884237" cy="413797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solidFill>
            <a:schemeClr val="bg1"/>
          </a:solidFill>
        </p:spPr>
        <p:txBody>
          <a:bodyPr wrap="square" lIns="90487" tIns="44450" rIns="90487" bIns="44450" anchor="ctr"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  <a:ea typeface="ＭＳ Ｐゴシック" pitchFamily="34" charset="-128"/>
              </a:rPr>
              <a:t>Data Hazard: Loads (4/4)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pitchFamily="34" charset="-128"/>
              </a:rPr>
              <a:t>Slot after a load is called a </a:t>
            </a:r>
            <a:r>
              <a:rPr lang="en-US" i="1" dirty="0" smtClean="0">
                <a:solidFill>
                  <a:srgbClr val="FF0000"/>
                </a:solidFill>
                <a:ea typeface="ＭＳ Ｐゴシック" pitchFamily="34" charset="-128"/>
              </a:rPr>
              <a:t>load delay slot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If that instruction uses the result of the load, then the hardware interlock will stall it for one cycle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Letting the hardware stall the instruction in the delay slot is equivalent to putting a </a:t>
            </a:r>
            <a:r>
              <a:rPr lang="en-US" dirty="0" err="1" smtClean="0">
                <a:latin typeface="Courier New" pitchFamily="49" charset="0"/>
                <a:ea typeface="ＭＳ Ｐゴシック" pitchFamily="34" charset="-128"/>
                <a:cs typeface="Courier New" pitchFamily="49" charset="0"/>
              </a:rPr>
              <a:t>nop</a:t>
            </a:r>
            <a:r>
              <a:rPr lang="en-US" dirty="0" smtClean="0">
                <a:ea typeface="ＭＳ Ｐゴシック" pitchFamily="34" charset="-128"/>
              </a:rPr>
              <a:t> in the slot  (except the latter uses more code space)</a:t>
            </a:r>
          </a:p>
          <a:p>
            <a:pPr>
              <a:spcBef>
                <a:spcPts val="1800"/>
              </a:spcBef>
            </a:pPr>
            <a:r>
              <a:rPr lang="en-US" b="1" dirty="0" smtClean="0">
                <a:ea typeface="ＭＳ Ｐゴシック" pitchFamily="34" charset="-128"/>
              </a:rPr>
              <a:t>Idea:</a:t>
            </a:r>
            <a:r>
              <a:rPr lang="en-US" dirty="0" smtClean="0">
                <a:ea typeface="ＭＳ Ｐゴシック" pitchFamily="34" charset="-128"/>
              </a:rPr>
              <a:t>  Let the compiler put an unrelated instruction in that slot </a:t>
            </a:r>
            <a:r>
              <a:rPr lang="en-US" dirty="0" smtClean="0">
                <a:ea typeface="ＭＳ Ｐゴシック" pitchFamily="34" charset="-128"/>
                <a:sym typeface="Wingdings" pitchFamily="2" charset="2"/>
              </a:rPr>
              <a:t></a:t>
            </a:r>
            <a:r>
              <a:rPr lang="en-US" dirty="0" smtClean="0">
                <a:ea typeface="ＭＳ Ｐゴシック" pitchFamily="34" charset="-128"/>
              </a:rPr>
              <a:t> no stall!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Code Scheduling to Avoid Stalls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461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1843087"/>
          </a:xfrm>
        </p:spPr>
        <p:txBody>
          <a:bodyPr/>
          <a:lstStyle/>
          <a:p>
            <a:r>
              <a:rPr lang="en-US" dirty="0" smtClean="0"/>
              <a:t>Reorder </a:t>
            </a:r>
            <a:r>
              <a:rPr lang="en-US" dirty="0"/>
              <a:t>code to avoid use of load result in the next </a:t>
            </a:r>
            <a:r>
              <a:rPr lang="en-US" dirty="0" smtClean="0"/>
              <a:t>instruction!</a:t>
            </a:r>
            <a:endParaRPr lang="en-US" dirty="0"/>
          </a:p>
          <a:p>
            <a:r>
              <a:rPr lang="en-US" dirty="0" smtClean="0"/>
              <a:t>MIPS </a:t>
            </a:r>
            <a:r>
              <a:rPr lang="en-US" dirty="0"/>
              <a:t>code </a:t>
            </a:r>
            <a:r>
              <a:rPr lang="en-US" dirty="0" smtClean="0"/>
              <a:t>for 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A=B+E</a:t>
            </a:r>
            <a:r>
              <a:rPr lang="en-US" sz="3000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C=B+F</a:t>
            </a:r>
            <a:r>
              <a:rPr lang="en-US" sz="3000" dirty="0">
                <a:latin typeface="Courier New" pitchFamily="49" charset="0"/>
                <a:cs typeface="Courier New" pitchFamily="49" charset="0"/>
              </a:rPr>
              <a:t>;</a:t>
            </a:r>
            <a:endParaRPr lang="en-AU" sz="3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1463040" y="3273110"/>
            <a:ext cx="2820003" cy="2985433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28650">
              <a:spcBef>
                <a:spcPct val="20000"/>
              </a:spcBef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# Method 1: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$t1, 0($t0)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$t2, 4($t0)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add	$t3, $t1, $t2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$t3, 12($t0)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$t4, 8($t0)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add	$t5, $t1, $t4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$t5, 16($t0)</a:t>
            </a:r>
            <a:endParaRPr lang="en-AU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5303520" y="3225800"/>
            <a:ext cx="2820003" cy="298543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defTabSz="628650">
              <a:spcBef>
                <a:spcPct val="20000"/>
              </a:spcBef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# Method 2: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$t1, 0($t0)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$t2, 4($t0)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lw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$t4, 8($t0)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add	$t3, $t1, $t2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$t3, 12($t0)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add	$t5, $t1, $t4</a:t>
            </a:r>
          </a:p>
          <a:p>
            <a:pPr algn="l" defTabSz="628650">
              <a:spcBef>
                <a:spcPct val="20000"/>
              </a:spcBef>
            </a:pP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sw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	$t5, 16($t0)</a:t>
            </a:r>
            <a:endParaRPr lang="en-AU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46120" name="Line 8"/>
          <p:cNvSpPr>
            <a:spLocks noChangeShapeType="1"/>
          </p:cNvSpPr>
          <p:nvPr/>
        </p:nvSpPr>
        <p:spPr bwMode="auto">
          <a:xfrm flipV="1">
            <a:off x="4283044" y="4515359"/>
            <a:ext cx="1020476" cy="769429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103120" y="3977198"/>
            <a:ext cx="2160588" cy="792162"/>
            <a:chOff x="2782792" y="3937024"/>
            <a:chExt cx="2160588" cy="792162"/>
          </a:xfrm>
        </p:grpSpPr>
        <p:sp>
          <p:nvSpPr>
            <p:cNvPr id="346121" name="Oval 9"/>
            <p:cNvSpPr>
              <a:spLocks noChangeArrowheads="1"/>
            </p:cNvSpPr>
            <p:nvPr/>
          </p:nvSpPr>
          <p:spPr bwMode="auto">
            <a:xfrm>
              <a:off x="2782792" y="3937024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2" name="Oval 10"/>
            <p:cNvSpPr>
              <a:spLocks noChangeArrowheads="1"/>
            </p:cNvSpPr>
            <p:nvPr/>
          </p:nvSpPr>
          <p:spPr bwMode="auto">
            <a:xfrm>
              <a:off x="4295680" y="4297386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9" name="Line 17"/>
            <p:cNvSpPr>
              <a:spLocks noChangeShapeType="1"/>
            </p:cNvSpPr>
            <p:nvPr/>
          </p:nvSpPr>
          <p:spPr bwMode="auto">
            <a:xfrm>
              <a:off x="3420967" y="4183086"/>
              <a:ext cx="879475" cy="2921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03120" y="5083622"/>
            <a:ext cx="2160588" cy="792162"/>
            <a:chOff x="2793809" y="5027541"/>
            <a:chExt cx="2160588" cy="792162"/>
          </a:xfrm>
        </p:grpSpPr>
        <p:sp>
          <p:nvSpPr>
            <p:cNvPr id="346123" name="Oval 11"/>
            <p:cNvSpPr>
              <a:spLocks noChangeArrowheads="1"/>
            </p:cNvSpPr>
            <p:nvPr/>
          </p:nvSpPr>
          <p:spPr bwMode="auto">
            <a:xfrm>
              <a:off x="2793809" y="5027541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4" name="Oval 12"/>
            <p:cNvSpPr>
              <a:spLocks noChangeArrowheads="1"/>
            </p:cNvSpPr>
            <p:nvPr/>
          </p:nvSpPr>
          <p:spPr bwMode="auto">
            <a:xfrm>
              <a:off x="4306697" y="5387903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30" name="Line 18"/>
            <p:cNvSpPr>
              <a:spLocks noChangeShapeType="1"/>
            </p:cNvSpPr>
            <p:nvPr/>
          </p:nvSpPr>
          <p:spPr bwMode="auto">
            <a:xfrm>
              <a:off x="3422459" y="5292653"/>
              <a:ext cx="903288" cy="2159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43600" y="3931920"/>
            <a:ext cx="2159000" cy="1150937"/>
            <a:chOff x="6084888" y="3573463"/>
            <a:chExt cx="2159000" cy="1150937"/>
          </a:xfrm>
        </p:grpSpPr>
        <p:sp>
          <p:nvSpPr>
            <p:cNvPr id="346125" name="Oval 13"/>
            <p:cNvSpPr>
              <a:spLocks noChangeArrowheads="1"/>
            </p:cNvSpPr>
            <p:nvPr/>
          </p:nvSpPr>
          <p:spPr bwMode="auto">
            <a:xfrm>
              <a:off x="6084888" y="3573463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6" name="Oval 14"/>
            <p:cNvSpPr>
              <a:spLocks noChangeArrowheads="1"/>
            </p:cNvSpPr>
            <p:nvPr/>
          </p:nvSpPr>
          <p:spPr bwMode="auto">
            <a:xfrm>
              <a:off x="7596188" y="4292600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31" name="Line 19"/>
            <p:cNvSpPr>
              <a:spLocks noChangeShapeType="1"/>
            </p:cNvSpPr>
            <p:nvPr/>
          </p:nvSpPr>
          <p:spPr bwMode="auto">
            <a:xfrm>
              <a:off x="6726238" y="3829050"/>
              <a:ext cx="895350" cy="6080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943600" y="4297680"/>
            <a:ext cx="2159000" cy="1511300"/>
            <a:chOff x="6084888" y="3933825"/>
            <a:chExt cx="2159000" cy="1511300"/>
          </a:xfrm>
        </p:grpSpPr>
        <p:sp>
          <p:nvSpPr>
            <p:cNvPr id="346127" name="Oval 15"/>
            <p:cNvSpPr>
              <a:spLocks noChangeArrowheads="1"/>
            </p:cNvSpPr>
            <p:nvPr/>
          </p:nvSpPr>
          <p:spPr bwMode="auto">
            <a:xfrm>
              <a:off x="7596188" y="5013325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28" name="Oval 16"/>
            <p:cNvSpPr>
              <a:spLocks noChangeArrowheads="1"/>
            </p:cNvSpPr>
            <p:nvPr/>
          </p:nvSpPr>
          <p:spPr bwMode="auto">
            <a:xfrm>
              <a:off x="6084888" y="3933825"/>
              <a:ext cx="647700" cy="4318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132" name="Line 20"/>
            <p:cNvSpPr>
              <a:spLocks noChangeShapeType="1"/>
            </p:cNvSpPr>
            <p:nvPr/>
          </p:nvSpPr>
          <p:spPr bwMode="auto">
            <a:xfrm>
              <a:off x="6654800" y="4287838"/>
              <a:ext cx="966788" cy="8461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8640" y="4193098"/>
            <a:ext cx="1584141" cy="400110"/>
            <a:chOff x="518979" y="4303268"/>
            <a:chExt cx="1584141" cy="400110"/>
          </a:xfrm>
        </p:grpSpPr>
        <p:sp>
          <p:nvSpPr>
            <p:cNvPr id="7" name="TextBox 6"/>
            <p:cNvSpPr txBox="1"/>
            <p:nvPr/>
          </p:nvSpPr>
          <p:spPr>
            <a:xfrm>
              <a:off x="518979" y="4303268"/>
              <a:ext cx="749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FF0000"/>
                  </a:solidFill>
                </a:rPr>
                <a:t>Stall!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188720" y="4519168"/>
              <a:ext cx="9144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48640" y="5284790"/>
            <a:ext cx="1584141" cy="400110"/>
            <a:chOff x="518979" y="4303268"/>
            <a:chExt cx="1584141" cy="400110"/>
          </a:xfrm>
        </p:grpSpPr>
        <p:sp>
          <p:nvSpPr>
            <p:cNvPr id="33" name="TextBox 32"/>
            <p:cNvSpPr txBox="1"/>
            <p:nvPr/>
          </p:nvSpPr>
          <p:spPr>
            <a:xfrm>
              <a:off x="518979" y="4303268"/>
              <a:ext cx="7491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rgbClr val="FF0000"/>
                  </a:solidFill>
                </a:rPr>
                <a:t>Stall!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1188720" y="4519168"/>
              <a:ext cx="914400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>
            <a:off x="4389120" y="3273109"/>
            <a:ext cx="0" cy="11338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389120" y="4406966"/>
            <a:ext cx="0" cy="10972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875870" y="5504246"/>
            <a:ext cx="1026499" cy="943310"/>
            <a:chOff x="3875870" y="5504246"/>
            <a:chExt cx="1026499" cy="943310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4389120" y="5504246"/>
              <a:ext cx="0" cy="640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875870" y="6078224"/>
              <a:ext cx="1026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13 cycles</a:t>
              </a:r>
              <a:endParaRPr lang="en-US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13144" y="3227832"/>
            <a:ext cx="1032911" cy="3222260"/>
            <a:chOff x="7713144" y="3227832"/>
            <a:chExt cx="1032911" cy="3222260"/>
          </a:xfrm>
        </p:grpSpPr>
        <p:cxnSp>
          <p:nvCxnSpPr>
            <p:cNvPr id="42" name="Straight Arrow Connector 41"/>
            <p:cNvCxnSpPr/>
            <p:nvPr/>
          </p:nvCxnSpPr>
          <p:spPr>
            <a:xfrm>
              <a:off x="8229600" y="3227832"/>
              <a:ext cx="0" cy="291693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7713144" y="6080760"/>
              <a:ext cx="10329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11 cycles</a:t>
              </a:r>
              <a:endParaRPr lang="en-US" b="1" dirty="0"/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9" grpId="0" animBg="1"/>
      <p:bldP spid="3461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Structural Hazards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Data Hazards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Forwarding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Data Hazards (Continued)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Load Delay Slot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Control Hazards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Branch and Jump Delay Slots</a:t>
            </a:r>
          </a:p>
          <a:p>
            <a:pPr lvl="1"/>
            <a:r>
              <a:rPr lang="en-US" sz="2800" dirty="0" smtClean="0"/>
              <a:t>Branch Prediction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3. Control </a:t>
            </a:r>
            <a:r>
              <a:rPr lang="en-US" dirty="0">
                <a:solidFill>
                  <a:schemeClr val="accent1"/>
                </a:solidFill>
              </a:rPr>
              <a:t>Hazards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48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Branch (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beq</a:t>
            </a:r>
            <a:r>
              <a:rPr lang="en-US" dirty="0" smtClean="0"/>
              <a:t>, 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bne</a:t>
            </a:r>
            <a:r>
              <a:rPr lang="en-US" dirty="0" smtClean="0"/>
              <a:t>) </a:t>
            </a:r>
            <a:r>
              <a:rPr lang="en-US" dirty="0"/>
              <a:t>determines flow of control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Fetching next instruction depends on branch outcome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Pipeline can’t always fetch correct instruction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Still working on </a:t>
            </a:r>
            <a:r>
              <a:rPr lang="en-US" dirty="0" smtClean="0"/>
              <a:t>ID stage </a:t>
            </a:r>
            <a:r>
              <a:rPr lang="en-US" dirty="0"/>
              <a:t>of branch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b="1" dirty="0" smtClean="0"/>
              <a:t>Simple Solution:</a:t>
            </a:r>
            <a:r>
              <a:rPr lang="en-US" dirty="0" smtClean="0"/>
              <a:t>  Stall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on </a:t>
            </a:r>
            <a:r>
              <a:rPr lang="en-US" i="1" dirty="0" smtClean="0"/>
              <a:t>every </a:t>
            </a:r>
            <a:r>
              <a:rPr lang="en-US" dirty="0" smtClean="0"/>
              <a:t>branch until we have the new PC value</a:t>
            </a:r>
          </a:p>
          <a:p>
            <a:pPr lvl="1">
              <a:lnSpc>
                <a:spcPct val="90000"/>
              </a:lnSpc>
              <a:spcBef>
                <a:spcPts val="600"/>
              </a:spcBef>
            </a:pPr>
            <a:r>
              <a:rPr lang="en-US" dirty="0" smtClean="0"/>
              <a:t>How long must we stall?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Review of Last Lecture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Implementing controller for your </a:t>
            </a:r>
            <a:r>
              <a:rPr lang="en-US" dirty="0" err="1" smtClean="0"/>
              <a:t>datapath</a:t>
            </a:r>
            <a:endParaRPr lang="en-US" dirty="0" smtClean="0"/>
          </a:p>
          <a:p>
            <a:pPr lvl="1"/>
            <a:r>
              <a:rPr lang="en-US" dirty="0" smtClean="0"/>
              <a:t>Take decoded signals from instruction and generate control signals</a:t>
            </a:r>
          </a:p>
          <a:p>
            <a:pPr lvl="1"/>
            <a:r>
              <a:rPr lang="en-US" dirty="0" smtClean="0"/>
              <a:t>Use “AND” and “OR” Logic scheme</a:t>
            </a:r>
          </a:p>
          <a:p>
            <a:r>
              <a:rPr lang="en-US" dirty="0" smtClean="0"/>
              <a:t>Pipelining improves performance by exploiting Instruction Level Parallelism</a:t>
            </a:r>
          </a:p>
          <a:p>
            <a:pPr lvl="1"/>
            <a:r>
              <a:rPr lang="en-US" dirty="0" smtClean="0"/>
              <a:t>5-stage pipeline for MIPS:  IF, ID, EX, MEM, WB</a:t>
            </a:r>
          </a:p>
          <a:p>
            <a:pPr lvl="1"/>
            <a:r>
              <a:rPr lang="en-US" dirty="0" smtClean="0"/>
              <a:t>Executes multiple instructions in parallel</a:t>
            </a:r>
          </a:p>
          <a:p>
            <a:pPr lvl="1"/>
            <a:r>
              <a:rPr lang="en-US" dirty="0" smtClean="0"/>
              <a:t>Each instruction has the same latency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can go wrong???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Branch Stall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61731" name="Rectangle 3"/>
          <p:cNvSpPr>
            <a:spLocks noChangeArrowheads="1"/>
          </p:cNvSpPr>
          <p:nvPr/>
        </p:nvSpPr>
        <p:spPr bwMode="auto">
          <a:xfrm>
            <a:off x="457200" y="1371599"/>
            <a:ext cx="8229600" cy="54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When is comparison result available?</a:t>
            </a:r>
            <a:endParaRPr lang="en-US" sz="3200" dirty="0">
              <a:latin typeface="+mj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0225" y="2011680"/>
            <a:ext cx="7800975" cy="4398963"/>
            <a:chOff x="214" y="758"/>
            <a:chExt cx="4914" cy="277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61734" name="Freeform 6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5" name="Freeform 7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61737" name="Freeform 9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8" name="Freeform 10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39" name="Rectangle 11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61740" name="Line 12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1" name="Line 13"/>
            <p:cNvSpPr>
              <a:spLocks noChangeShapeType="1"/>
            </p:cNvSpPr>
            <p:nvPr/>
          </p:nvSpPr>
          <p:spPr bwMode="auto">
            <a:xfrm>
              <a:off x="984" y="1075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2" name="Rectangle 14"/>
            <p:cNvSpPr>
              <a:spLocks noChangeArrowheads="1"/>
            </p:cNvSpPr>
            <p:nvPr/>
          </p:nvSpPr>
          <p:spPr bwMode="auto">
            <a:xfrm>
              <a:off x="579" y="1302"/>
              <a:ext cx="51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beq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3" name="Rectangle 15"/>
            <p:cNvSpPr>
              <a:spLocks noChangeArrowheads="1"/>
            </p:cNvSpPr>
            <p:nvPr/>
          </p:nvSpPr>
          <p:spPr bwMode="auto">
            <a:xfrm>
              <a:off x="563" y="1718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Instr</a:t>
              </a: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 1</a:t>
              </a:r>
            </a:p>
          </p:txBody>
        </p:sp>
        <p:sp>
          <p:nvSpPr>
            <p:cNvPr id="2761744" name="Rectangle 16"/>
            <p:cNvSpPr>
              <a:spLocks noChangeArrowheads="1"/>
            </p:cNvSpPr>
            <p:nvPr/>
          </p:nvSpPr>
          <p:spPr bwMode="auto">
            <a:xfrm>
              <a:off x="555" y="218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2</a:t>
              </a:r>
            </a:p>
          </p:txBody>
        </p:sp>
        <p:sp>
          <p:nvSpPr>
            <p:cNvPr id="2761745" name="Rectangle 17"/>
            <p:cNvSpPr>
              <a:spLocks noChangeArrowheads="1"/>
            </p:cNvSpPr>
            <p:nvPr/>
          </p:nvSpPr>
          <p:spPr bwMode="auto">
            <a:xfrm>
              <a:off x="560" y="261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Instr</a:t>
              </a: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 3</a:t>
              </a:r>
            </a:p>
          </p:txBody>
        </p:sp>
        <p:sp>
          <p:nvSpPr>
            <p:cNvPr id="2761746" name="Rectangle 18"/>
            <p:cNvSpPr>
              <a:spLocks noChangeArrowheads="1"/>
            </p:cNvSpPr>
            <p:nvPr/>
          </p:nvSpPr>
          <p:spPr bwMode="auto">
            <a:xfrm>
              <a:off x="587" y="3067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4</a:t>
              </a:r>
            </a:p>
          </p:txBody>
        </p:sp>
        <p:sp>
          <p:nvSpPr>
            <p:cNvPr id="2761747" name="Line 19"/>
            <p:cNvSpPr>
              <a:spLocks noChangeShapeType="1"/>
            </p:cNvSpPr>
            <p:nvPr/>
          </p:nvSpPr>
          <p:spPr bwMode="auto">
            <a:xfrm>
              <a:off x="1728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8" name="Line 20"/>
            <p:cNvSpPr>
              <a:spLocks noChangeShapeType="1"/>
            </p:cNvSpPr>
            <p:nvPr/>
          </p:nvSpPr>
          <p:spPr bwMode="auto">
            <a:xfrm>
              <a:off x="2160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9" name="Line 21"/>
            <p:cNvSpPr>
              <a:spLocks noChangeShapeType="1"/>
            </p:cNvSpPr>
            <p:nvPr/>
          </p:nvSpPr>
          <p:spPr bwMode="auto">
            <a:xfrm>
              <a:off x="2592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0" name="Line 22"/>
            <p:cNvSpPr>
              <a:spLocks noChangeShapeType="1"/>
            </p:cNvSpPr>
            <p:nvPr/>
          </p:nvSpPr>
          <p:spPr bwMode="auto">
            <a:xfrm>
              <a:off x="3024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1" name="Line 23"/>
            <p:cNvSpPr>
              <a:spLocks noChangeShapeType="1"/>
            </p:cNvSpPr>
            <p:nvPr/>
          </p:nvSpPr>
          <p:spPr bwMode="auto">
            <a:xfrm>
              <a:off x="3456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2" name="Line 24"/>
            <p:cNvSpPr>
              <a:spLocks noChangeShapeType="1"/>
            </p:cNvSpPr>
            <p:nvPr/>
          </p:nvSpPr>
          <p:spPr bwMode="auto">
            <a:xfrm>
              <a:off x="3888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3" name="Line 25"/>
            <p:cNvSpPr>
              <a:spLocks noChangeShapeType="1"/>
            </p:cNvSpPr>
            <p:nvPr/>
          </p:nvSpPr>
          <p:spPr bwMode="auto">
            <a:xfrm>
              <a:off x="4320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4" name="Line 26"/>
            <p:cNvSpPr>
              <a:spLocks noChangeShapeType="1"/>
            </p:cNvSpPr>
            <p:nvPr/>
          </p:nvSpPr>
          <p:spPr bwMode="auto">
            <a:xfrm>
              <a:off x="4752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61756" name="Freeform 2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57" name="Rectangle 29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61759" name="Rectangle 31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61761" name="Freeform 33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62" name="Freeform 34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61763" name="Rectangle 35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61765" name="Freeform 37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66" name="Freeform 38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67" name="Line 39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8" name="Freeform 40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9" name="Line 41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0" name="Rectangle 42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61771" name="Rectangle 43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61773" name="Freeform 45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74" name="Freeform 46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75" name="Line 47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6" name="Line 48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7" name="Freeform 49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8" name="Line 50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9" name="Freeform 51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61782" name="Freeform 54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83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61785" name="Rectangle 57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61787" name="Freeform 59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788" name="Freeform 60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789" name="Rectangle 61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61791" name="Freeform 63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2" name="Freeform 64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793" name="Line 65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4" name="Freeform 66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5" name="Line 67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6" name="Rectangle 68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61798" name="Freeform 70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9" name="Freeform 71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0" name="Rectangle 72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61802" name="Freeform 7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03" name="Freeform 7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4" name="Line 76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5" name="Line 77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6" name="Freeform 78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7" name="Line 79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8" name="Freeform 80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61811" name="Freeform 83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12" name="Rectangle 84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61814" name="Rectangle 86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0" name="Group 87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61816" name="Freeform 88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17" name="Freeform 89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18" name="Rectangle 90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61820" name="Freeform 92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1" name="Freeform 93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2" name="Line 94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3" name="Freeform 95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4" name="Line 96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5" name="Rectangle 97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2" name="Group 98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61827" name="Freeform 99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8" name="Freeform 100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9" name="Rectangle 101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" name="Group 102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61831" name="Freeform 103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32" name="Freeform 104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33" name="Line 105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4" name="Line 106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5" name="Freeform 107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6" name="Line 108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7" name="Freeform 109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61839" name="Freeform 111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0" name="Rectangle 112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61841" name="Rectangle 113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61843" name="Freeform 11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4" name="Freeform 11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45" name="Line 117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6" name="Freeform 118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7" name="Line 119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8" name="Rectangle 120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61850" name="Freeform 122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1" name="Freeform 123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2" name="Rectangle 124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" name="Group 125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61854" name="Freeform 126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5" name="Freeform 127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6" name="Line 128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7" name="Line 12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8" name="Freeform 13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9" name="Line 131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60" name="Freeform 132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9" name="Group 134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61863" name="Freeform 135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64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618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" name="Group 139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61868" name="Freeform 140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69" name="Freeform 141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70" name="Rectangle 142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28" name="Group 143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61872" name="Freeform 144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73" name="Freeform 145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74" name="Line 146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5" name="Freeform 147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6" name="Line 148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7" name="Rectangle 149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61729" name="Group 150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61879" name="Freeform 151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0" name="Freeform 152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1" name="Rectangle 153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32" name="Group 154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61883" name="Freeform 155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4" name="Freeform 156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5" name="Line 157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6" name="Line 158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7" name="Freeform 159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8" name="Line 160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9" name="Freeform 161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90" name="Rectangle 162"/>
            <p:cNvSpPr>
              <a:spLocks noChangeArrowheads="1"/>
            </p:cNvSpPr>
            <p:nvPr/>
          </p:nvSpPr>
          <p:spPr bwMode="auto">
            <a:xfrm>
              <a:off x="214" y="1075"/>
              <a:ext cx="291" cy="24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n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s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t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d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e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61891" name="Rectangle 163"/>
            <p:cNvSpPr>
              <a:spLocks noChangeArrowheads="1"/>
            </p:cNvSpPr>
            <p:nvPr/>
          </p:nvSpPr>
          <p:spPr bwMode="auto">
            <a:xfrm>
              <a:off x="1867" y="758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2761892" name="Line 164"/>
          <p:cNvSpPr>
            <a:spLocks noChangeShapeType="1"/>
          </p:cNvSpPr>
          <p:nvPr/>
        </p:nvSpPr>
        <p:spPr bwMode="auto">
          <a:xfrm>
            <a:off x="4200526" y="3018948"/>
            <a:ext cx="207962" cy="19042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177088" y="2800668"/>
            <a:ext cx="173736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TWO bubbles required per branch!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892" grpId="0" animBg="1"/>
      <p:bldP spid="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3. Control Hazard: Branching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67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b="1" dirty="0" smtClean="0"/>
              <a:t>Option #1:  </a:t>
            </a:r>
            <a:r>
              <a:rPr lang="en-US" dirty="0" smtClean="0"/>
              <a:t>Insert </a:t>
            </a:r>
            <a:r>
              <a:rPr lang="en-US" dirty="0" smtClean="0">
                <a:solidFill>
                  <a:srgbClr val="FF0000"/>
                </a:solidFill>
              </a:rPr>
              <a:t>special branch comparator </a:t>
            </a:r>
            <a:r>
              <a:rPr lang="en-US" dirty="0" smtClean="0"/>
              <a:t>in ID stage</a:t>
            </a:r>
          </a:p>
          <a:p>
            <a:pPr lvl="1"/>
            <a:r>
              <a:rPr lang="en-US" dirty="0" smtClean="0"/>
              <a:t>As soon as instruction is decoded, immediately make a decision and set the new value of the PC</a:t>
            </a:r>
          </a:p>
          <a:p>
            <a:pPr lvl="1"/>
            <a:r>
              <a:rPr lang="en-US" b="1" dirty="0" smtClean="0"/>
              <a:t>Benefit:</a:t>
            </a:r>
            <a:r>
              <a:rPr lang="en-US" dirty="0" smtClean="0"/>
              <a:t>  Branch decision made in 2</a:t>
            </a:r>
            <a:r>
              <a:rPr lang="en-US" baseline="30000" dirty="0" smtClean="0"/>
              <a:t>nd</a:t>
            </a:r>
            <a:r>
              <a:rPr lang="en-US" dirty="0" smtClean="0"/>
              <a:t> stage, so only one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dirty="0" smtClean="0"/>
              <a:t> </a:t>
            </a:r>
            <a:r>
              <a:rPr lang="en-US" dirty="0" smtClean="0"/>
              <a:t>is needed instead of two</a:t>
            </a:r>
          </a:p>
          <a:p>
            <a:pPr lvl="1"/>
            <a:r>
              <a:rPr lang="en-US" b="1" dirty="0" smtClean="0"/>
              <a:t>Side Note:</a:t>
            </a:r>
            <a:r>
              <a:rPr lang="en-US" dirty="0" smtClean="0"/>
              <a:t>  This means that branches are idle in EX, MEM, and WB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Improved Branch Stall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61731" name="Rectangle 3"/>
          <p:cNvSpPr>
            <a:spLocks noChangeArrowheads="1"/>
          </p:cNvSpPr>
          <p:nvPr/>
        </p:nvSpPr>
        <p:spPr bwMode="auto">
          <a:xfrm>
            <a:off x="457200" y="1371599"/>
            <a:ext cx="8229600" cy="5486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+mj-lt"/>
              </a:rPr>
              <a:t>When is comparison result available?</a:t>
            </a:r>
            <a:endParaRPr lang="en-US" sz="3200" dirty="0">
              <a:latin typeface="+mj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0225" y="2011680"/>
            <a:ext cx="7800975" cy="4398963"/>
            <a:chOff x="214" y="758"/>
            <a:chExt cx="4914" cy="277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61734" name="Freeform 6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5" name="Freeform 7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61737" name="Freeform 9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8" name="Freeform 10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39" name="Rectangle 11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61740" name="Line 12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1" name="Line 13"/>
            <p:cNvSpPr>
              <a:spLocks noChangeShapeType="1"/>
            </p:cNvSpPr>
            <p:nvPr/>
          </p:nvSpPr>
          <p:spPr bwMode="auto">
            <a:xfrm>
              <a:off x="984" y="1075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2" name="Rectangle 14"/>
            <p:cNvSpPr>
              <a:spLocks noChangeArrowheads="1"/>
            </p:cNvSpPr>
            <p:nvPr/>
          </p:nvSpPr>
          <p:spPr bwMode="auto">
            <a:xfrm>
              <a:off x="579" y="1302"/>
              <a:ext cx="518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beq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3" name="Rectangle 15"/>
            <p:cNvSpPr>
              <a:spLocks noChangeArrowheads="1"/>
            </p:cNvSpPr>
            <p:nvPr/>
          </p:nvSpPr>
          <p:spPr bwMode="auto">
            <a:xfrm>
              <a:off x="563" y="1718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Instr</a:t>
              </a: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 1</a:t>
              </a:r>
            </a:p>
          </p:txBody>
        </p:sp>
        <p:sp>
          <p:nvSpPr>
            <p:cNvPr id="2761744" name="Rectangle 16"/>
            <p:cNvSpPr>
              <a:spLocks noChangeArrowheads="1"/>
            </p:cNvSpPr>
            <p:nvPr/>
          </p:nvSpPr>
          <p:spPr bwMode="auto">
            <a:xfrm>
              <a:off x="555" y="218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2</a:t>
              </a:r>
            </a:p>
          </p:txBody>
        </p:sp>
        <p:sp>
          <p:nvSpPr>
            <p:cNvPr id="2761745" name="Rectangle 17"/>
            <p:cNvSpPr>
              <a:spLocks noChangeArrowheads="1"/>
            </p:cNvSpPr>
            <p:nvPr/>
          </p:nvSpPr>
          <p:spPr bwMode="auto">
            <a:xfrm>
              <a:off x="560" y="2612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Instr</a:t>
              </a: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 3</a:t>
              </a:r>
            </a:p>
          </p:txBody>
        </p:sp>
        <p:sp>
          <p:nvSpPr>
            <p:cNvPr id="2761746" name="Rectangle 18"/>
            <p:cNvSpPr>
              <a:spLocks noChangeArrowheads="1"/>
            </p:cNvSpPr>
            <p:nvPr/>
          </p:nvSpPr>
          <p:spPr bwMode="auto">
            <a:xfrm>
              <a:off x="587" y="3067"/>
              <a:ext cx="78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Instr 4</a:t>
              </a:r>
            </a:p>
          </p:txBody>
        </p:sp>
        <p:sp>
          <p:nvSpPr>
            <p:cNvPr id="2761747" name="Line 19"/>
            <p:cNvSpPr>
              <a:spLocks noChangeShapeType="1"/>
            </p:cNvSpPr>
            <p:nvPr/>
          </p:nvSpPr>
          <p:spPr bwMode="auto">
            <a:xfrm>
              <a:off x="1728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8" name="Line 20"/>
            <p:cNvSpPr>
              <a:spLocks noChangeShapeType="1"/>
            </p:cNvSpPr>
            <p:nvPr/>
          </p:nvSpPr>
          <p:spPr bwMode="auto">
            <a:xfrm>
              <a:off x="2160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9" name="Line 21"/>
            <p:cNvSpPr>
              <a:spLocks noChangeShapeType="1"/>
            </p:cNvSpPr>
            <p:nvPr/>
          </p:nvSpPr>
          <p:spPr bwMode="auto">
            <a:xfrm>
              <a:off x="2592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0" name="Line 22"/>
            <p:cNvSpPr>
              <a:spLocks noChangeShapeType="1"/>
            </p:cNvSpPr>
            <p:nvPr/>
          </p:nvSpPr>
          <p:spPr bwMode="auto">
            <a:xfrm>
              <a:off x="3024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1" name="Line 23"/>
            <p:cNvSpPr>
              <a:spLocks noChangeShapeType="1"/>
            </p:cNvSpPr>
            <p:nvPr/>
          </p:nvSpPr>
          <p:spPr bwMode="auto">
            <a:xfrm>
              <a:off x="3456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2" name="Line 24"/>
            <p:cNvSpPr>
              <a:spLocks noChangeShapeType="1"/>
            </p:cNvSpPr>
            <p:nvPr/>
          </p:nvSpPr>
          <p:spPr bwMode="auto">
            <a:xfrm>
              <a:off x="3888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3" name="Line 25"/>
            <p:cNvSpPr>
              <a:spLocks noChangeShapeType="1"/>
            </p:cNvSpPr>
            <p:nvPr/>
          </p:nvSpPr>
          <p:spPr bwMode="auto">
            <a:xfrm>
              <a:off x="4320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4" name="Line 26"/>
            <p:cNvSpPr>
              <a:spLocks noChangeShapeType="1"/>
            </p:cNvSpPr>
            <p:nvPr/>
          </p:nvSpPr>
          <p:spPr bwMode="auto">
            <a:xfrm>
              <a:off x="4752" y="1133"/>
              <a:ext cx="0" cy="23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61756" name="Freeform 2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57" name="Rectangle 29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61759" name="Rectangle 31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61761" name="Freeform 33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62" name="Freeform 34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61763" name="Rectangle 35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61765" name="Freeform 37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66" name="Freeform 38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67" name="Line 39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8" name="Freeform 40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9" name="Line 41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0" name="Rectangle 42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61771" name="Rectangle 43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61773" name="Freeform 45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74" name="Freeform 46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75" name="Line 47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6" name="Line 48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7" name="Freeform 49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8" name="Line 50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9" name="Freeform 51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61782" name="Freeform 54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83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61785" name="Rectangle 57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61787" name="Freeform 59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788" name="Freeform 60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789" name="Rectangle 61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61791" name="Freeform 63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2" name="Freeform 64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793" name="Line 65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4" name="Freeform 66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5" name="Line 67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6" name="Rectangle 68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61798" name="Freeform 70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9" name="Freeform 71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0" name="Rectangle 72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61802" name="Freeform 7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03" name="Freeform 7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4" name="Line 76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5" name="Line 77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6" name="Freeform 78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7" name="Line 79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8" name="Freeform 80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61811" name="Freeform 83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12" name="Rectangle 84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61814" name="Rectangle 86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0" name="Group 87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61816" name="Freeform 88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17" name="Freeform 89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18" name="Rectangle 90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61820" name="Freeform 92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1" name="Freeform 93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2" name="Line 94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3" name="Freeform 95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4" name="Line 96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5" name="Rectangle 97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2" name="Group 98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61827" name="Freeform 99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8" name="Freeform 100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9" name="Rectangle 101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" name="Group 102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61831" name="Freeform 103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32" name="Freeform 104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33" name="Line 105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4" name="Line 106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5" name="Freeform 107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6" name="Line 108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7" name="Freeform 109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61839" name="Freeform 111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0" name="Rectangle 112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61841" name="Rectangle 113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61843" name="Freeform 11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4" name="Freeform 11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45" name="Line 117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6" name="Freeform 118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7" name="Line 119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8" name="Rectangle 120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61850" name="Freeform 122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1" name="Freeform 123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2" name="Rectangle 124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" name="Group 125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61854" name="Freeform 126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5" name="Freeform 127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6" name="Line 128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7" name="Line 12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8" name="Freeform 13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9" name="Line 131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60" name="Freeform 132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9" name="Group 134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61863" name="Freeform 135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64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618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" name="Group 139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61868" name="Freeform 140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69" name="Freeform 141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70" name="Rectangle 142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28" name="Group 143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61872" name="Freeform 144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73" name="Freeform 145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74" name="Line 146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5" name="Freeform 147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6" name="Line 148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7" name="Rectangle 149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61729" name="Group 150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61879" name="Freeform 151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0" name="Freeform 152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1" name="Rectangle 153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32" name="Group 154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61883" name="Freeform 155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4" name="Freeform 156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5" name="Line 157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6" name="Line 158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7" name="Freeform 159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8" name="Line 160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9" name="Freeform 161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90" name="Rectangle 162"/>
            <p:cNvSpPr>
              <a:spLocks noChangeArrowheads="1"/>
            </p:cNvSpPr>
            <p:nvPr/>
          </p:nvSpPr>
          <p:spPr bwMode="auto">
            <a:xfrm>
              <a:off x="214" y="1075"/>
              <a:ext cx="291" cy="24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n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s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t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d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e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 err="1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</p:txBody>
        </p:sp>
        <p:sp>
          <p:nvSpPr>
            <p:cNvPr id="2761891" name="Rectangle 163"/>
            <p:cNvSpPr>
              <a:spLocks noChangeArrowheads="1"/>
            </p:cNvSpPr>
            <p:nvPr/>
          </p:nvSpPr>
          <p:spPr bwMode="auto">
            <a:xfrm>
              <a:off x="1867" y="758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2761892" name="Line 164"/>
          <p:cNvSpPr>
            <a:spLocks noChangeShapeType="1"/>
          </p:cNvSpPr>
          <p:nvPr/>
        </p:nvSpPr>
        <p:spPr bwMode="auto">
          <a:xfrm>
            <a:off x="3565526" y="3018948"/>
            <a:ext cx="134937" cy="114379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177088" y="2800668"/>
            <a:ext cx="1737360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Only one bubble required now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084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892" grpId="0" animBg="1"/>
      <p:bldP spid="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1"/>
                </a:solidFill>
              </a:rPr>
              <a:t>Datapath</a:t>
            </a:r>
            <a:r>
              <a:rPr lang="en-US" dirty="0" smtClean="0">
                <a:solidFill>
                  <a:schemeClr val="accent1"/>
                </a:solidFill>
              </a:rPr>
              <a:t> for ID Branch Comparator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76838" name="Picture 6" descr="f04-41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" y="2286000"/>
            <a:ext cx="8778240" cy="404599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199" y="1600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What changes need to be made here?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3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Datapath</a:t>
            </a:r>
            <a:r>
              <a:rPr lang="en-US" dirty="0">
                <a:solidFill>
                  <a:schemeClr val="accent1"/>
                </a:solidFill>
              </a:rPr>
              <a:t> for ID Branch Comparator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Handled by </a:t>
            </a:r>
            <a:r>
              <a:rPr lang="en-US" i="1" dirty="0" smtClean="0"/>
              <a:t>hazard detection unit</a:t>
            </a:r>
            <a:endParaRPr lang="en-US" i="1" dirty="0"/>
          </a:p>
        </p:txBody>
      </p:sp>
      <p:pic>
        <p:nvPicPr>
          <p:cNvPr id="8" name="Picture 7" descr="f04-62-P374493-top"/>
          <p:cNvPicPr>
            <a:picLocks noChangeAspect="1" noChangeArrowheads="1"/>
          </p:cNvPicPr>
          <p:nvPr/>
        </p:nvPicPr>
        <p:blipFill rotWithShape="1">
          <a:blip r:embed="rId3"/>
          <a:srcRect t="11092" r="3634"/>
          <a:stretch/>
        </p:blipFill>
        <p:spPr bwMode="auto">
          <a:xfrm>
            <a:off x="685800" y="1938969"/>
            <a:ext cx="7771405" cy="454755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057619" y="6037243"/>
            <a:ext cx="661012" cy="253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3. Control Hazard: Branching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/>
          <a:lstStyle/>
          <a:p>
            <a:r>
              <a:rPr lang="en-US" b="1" dirty="0" smtClean="0"/>
              <a:t>Option #2:  </a:t>
            </a:r>
            <a:r>
              <a:rPr lang="en-US" i="1" dirty="0" smtClean="0">
                <a:solidFill>
                  <a:srgbClr val="FF0000"/>
                </a:solidFill>
              </a:rPr>
              <a:t>Branch Prediction </a:t>
            </a:r>
            <a:r>
              <a:rPr lang="en-US" dirty="0" smtClean="0"/>
              <a:t>– guess outcome of a branch, fix afterwards if necessary</a:t>
            </a:r>
          </a:p>
          <a:p>
            <a:pPr lvl="1"/>
            <a:r>
              <a:rPr lang="en-US" dirty="0" smtClean="0"/>
              <a:t>Must cancel (</a:t>
            </a:r>
            <a:r>
              <a:rPr lang="en-US" i="1" dirty="0" smtClean="0"/>
              <a:t>flush</a:t>
            </a:r>
            <a:r>
              <a:rPr lang="en-US" dirty="0" smtClean="0"/>
              <a:t>) all instructions in pipeline that depended on guess that was wrong</a:t>
            </a:r>
          </a:p>
          <a:p>
            <a:pPr lvl="1"/>
            <a:r>
              <a:rPr lang="en-US" dirty="0" smtClean="0"/>
              <a:t>How many instructions do we end up flushing?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Achieve simplest hardware if we predict that all branches are NOT taken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3. Control Hazard: Branching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76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b="1" dirty="0" smtClean="0"/>
              <a:t>Option #3:  </a:t>
            </a:r>
            <a:r>
              <a:rPr lang="en-US" i="1" dirty="0" smtClean="0">
                <a:solidFill>
                  <a:srgbClr val="FF0000"/>
                </a:solidFill>
              </a:rPr>
              <a:t>Branch delay slot</a:t>
            </a:r>
          </a:p>
          <a:p>
            <a:pPr lvl="1"/>
            <a:r>
              <a:rPr lang="en-US" dirty="0" smtClean="0"/>
              <a:t>Whether or not we take the branch, </a:t>
            </a:r>
            <a:r>
              <a:rPr lang="en-US" i="1" dirty="0" smtClean="0"/>
              <a:t>always</a:t>
            </a:r>
            <a:r>
              <a:rPr lang="en-US" dirty="0" smtClean="0"/>
              <a:t> execute the instruction immediately following the branch</a:t>
            </a:r>
          </a:p>
          <a:p>
            <a:pPr lvl="1"/>
            <a:r>
              <a:rPr lang="en-US" u="sng" dirty="0" smtClean="0"/>
              <a:t>Worst-Case</a:t>
            </a:r>
            <a:r>
              <a:rPr lang="en-US" dirty="0" smtClean="0"/>
              <a:t>:  Put </a:t>
            </a:r>
            <a:r>
              <a:rPr lang="en-US" dirty="0"/>
              <a:t>a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dirty="0" smtClean="0"/>
              <a:t> </a:t>
            </a:r>
            <a:r>
              <a:rPr lang="en-US" dirty="0"/>
              <a:t>in the branch-delay </a:t>
            </a:r>
            <a:r>
              <a:rPr lang="en-US" dirty="0" smtClean="0"/>
              <a:t>slot</a:t>
            </a:r>
          </a:p>
          <a:p>
            <a:pPr lvl="1"/>
            <a:r>
              <a:rPr lang="en-US" u="sng" dirty="0"/>
              <a:t>Better Case</a:t>
            </a:r>
            <a:r>
              <a:rPr lang="en-US" dirty="0"/>
              <a:t>: </a:t>
            </a:r>
            <a:r>
              <a:rPr lang="en-US" dirty="0" smtClean="0"/>
              <a:t> Move an </a:t>
            </a:r>
            <a:r>
              <a:rPr lang="en-US" dirty="0"/>
              <a:t>instruction </a:t>
            </a:r>
            <a:r>
              <a:rPr lang="en-US" dirty="0" smtClean="0"/>
              <a:t>from before </a:t>
            </a:r>
            <a:r>
              <a:rPr lang="en-US" dirty="0"/>
              <a:t>the branch </a:t>
            </a:r>
            <a:r>
              <a:rPr lang="en-US" dirty="0" smtClean="0"/>
              <a:t>into </a:t>
            </a:r>
            <a:r>
              <a:rPr lang="en-US" dirty="0"/>
              <a:t>the branch-delay </a:t>
            </a:r>
            <a:r>
              <a:rPr lang="en-US" dirty="0" smtClean="0"/>
              <a:t>slot </a:t>
            </a:r>
          </a:p>
          <a:p>
            <a:pPr lvl="2"/>
            <a:r>
              <a:rPr lang="en-US" dirty="0" smtClean="0"/>
              <a:t>Must not affect </a:t>
            </a:r>
            <a:r>
              <a:rPr lang="en-US" dirty="0"/>
              <a:t>the logic of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3. Control Hazard: Branching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78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MIPS uses this </a:t>
            </a:r>
            <a:r>
              <a:rPr lang="en-US" i="1" dirty="0" smtClean="0"/>
              <a:t>delayed branch </a:t>
            </a:r>
            <a:r>
              <a:rPr lang="en-US" dirty="0" smtClean="0"/>
              <a:t>concept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Re-ordering instructions is a common way to speed up programs</a:t>
            </a:r>
          </a:p>
          <a:p>
            <a:pPr lvl="1"/>
            <a:r>
              <a:rPr lang="en-US" dirty="0" smtClean="0"/>
              <a:t>Compiler finds an instruction to put in the branch delay slot ≈ 50% of the time</a:t>
            </a:r>
          </a:p>
          <a:p>
            <a:r>
              <a:rPr lang="en-US" dirty="0" smtClean="0"/>
              <a:t>Jumps also have a delay slot</a:t>
            </a:r>
          </a:p>
          <a:p>
            <a:pPr lvl="1"/>
            <a:r>
              <a:rPr lang="en-US" dirty="0" smtClean="0"/>
              <a:t>Why is one needed?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0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Delayed Branch Example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72453" y="1677987"/>
            <a:ext cx="3630612" cy="3516313"/>
            <a:chOff x="507" y="854"/>
            <a:chExt cx="2287" cy="2215"/>
          </a:xfrm>
        </p:grpSpPr>
        <p:sp>
          <p:nvSpPr>
            <p:cNvPr id="2780164" name="Rectangle 4"/>
            <p:cNvSpPr>
              <a:spLocks noChangeArrowheads="1"/>
            </p:cNvSpPr>
            <p:nvPr/>
          </p:nvSpPr>
          <p:spPr bwMode="auto">
            <a:xfrm>
              <a:off x="507" y="1342"/>
              <a:ext cx="2015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Courier New"/>
                  <a:cs typeface="Courier New"/>
                </a:rPr>
                <a:t>add $</a:t>
              </a:r>
              <a:r>
                <a:rPr lang="en-US" sz="2800" dirty="0" smtClean="0">
                  <a:solidFill>
                    <a:schemeClr val="tx1"/>
                  </a:solidFill>
                  <a:latin typeface="Courier New"/>
                  <a:cs typeface="Courier New"/>
                </a:rPr>
                <a:t>1, $</a:t>
              </a:r>
              <a:r>
                <a:rPr lang="en-US" sz="2800" dirty="0">
                  <a:solidFill>
                    <a:schemeClr val="tx1"/>
                  </a:solidFill>
                  <a:latin typeface="Courier New"/>
                  <a:cs typeface="Courier New"/>
                </a:rPr>
                <a:t>2</a:t>
              </a:r>
              <a:r>
                <a:rPr lang="en-US" sz="2800" dirty="0" smtClean="0">
                  <a:solidFill>
                    <a:schemeClr val="tx1"/>
                  </a:solidFill>
                  <a:latin typeface="Courier New"/>
                  <a:cs typeface="Courier New"/>
                </a:rPr>
                <a:t>, $</a:t>
              </a:r>
              <a:r>
                <a:rPr lang="en-US" sz="2800" dirty="0">
                  <a:solidFill>
                    <a:schemeClr val="tx1"/>
                  </a:solidFill>
                  <a:latin typeface="Courier New"/>
                  <a:cs typeface="Courier New"/>
                </a:rPr>
                <a:t>3</a:t>
              </a:r>
            </a:p>
          </p:txBody>
        </p:sp>
        <p:sp>
          <p:nvSpPr>
            <p:cNvPr id="2780165" name="Rectangle 5"/>
            <p:cNvSpPr>
              <a:spLocks noChangeArrowheads="1"/>
            </p:cNvSpPr>
            <p:nvPr/>
          </p:nvSpPr>
          <p:spPr bwMode="auto">
            <a:xfrm>
              <a:off x="507" y="1798"/>
              <a:ext cx="2015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Courier New"/>
                  <a:cs typeface="Courier New"/>
                </a:rPr>
                <a:t>sub $4, $5</a:t>
              </a:r>
              <a:r>
                <a:rPr lang="en-US" sz="2800" dirty="0" smtClean="0">
                  <a:solidFill>
                    <a:schemeClr val="tx1"/>
                  </a:solidFill>
                  <a:latin typeface="Courier New"/>
                  <a:cs typeface="Courier New"/>
                </a:rPr>
                <a:t>, $</a:t>
              </a:r>
              <a:r>
                <a:rPr lang="en-US" sz="2800" dirty="0">
                  <a:solidFill>
                    <a:schemeClr val="tx1"/>
                  </a:solidFill>
                  <a:latin typeface="Courier New"/>
                  <a:cs typeface="Courier New"/>
                </a:rPr>
                <a:t>6</a:t>
              </a:r>
            </a:p>
          </p:txBody>
        </p:sp>
        <p:sp>
          <p:nvSpPr>
            <p:cNvPr id="2780166" name="Rectangle 6"/>
            <p:cNvSpPr>
              <a:spLocks noChangeArrowheads="1"/>
            </p:cNvSpPr>
            <p:nvPr/>
          </p:nvSpPr>
          <p:spPr bwMode="auto">
            <a:xfrm>
              <a:off x="507" y="2254"/>
              <a:ext cx="226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err="1">
                  <a:solidFill>
                    <a:schemeClr val="tx1"/>
                  </a:solidFill>
                  <a:latin typeface="Courier New"/>
                  <a:cs typeface="Courier New"/>
                </a:rPr>
                <a:t>beq</a:t>
              </a:r>
              <a:r>
                <a:rPr lang="en-US" sz="2800" dirty="0">
                  <a:solidFill>
                    <a:schemeClr val="tx1"/>
                  </a:solidFill>
                  <a:latin typeface="Courier New"/>
                  <a:cs typeface="Courier New"/>
                </a:rPr>
                <a:t> $1, $4, Exit</a:t>
              </a:r>
            </a:p>
          </p:txBody>
        </p:sp>
        <p:sp>
          <p:nvSpPr>
            <p:cNvPr id="2780167" name="Rectangle 7"/>
            <p:cNvSpPr>
              <a:spLocks noChangeArrowheads="1"/>
            </p:cNvSpPr>
            <p:nvPr/>
          </p:nvSpPr>
          <p:spPr bwMode="auto">
            <a:xfrm>
              <a:off x="507" y="854"/>
              <a:ext cx="215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latin typeface="Courier New"/>
                  <a:cs typeface="Courier New"/>
                </a:rPr>
                <a:t>or </a:t>
              </a:r>
              <a:r>
                <a:rPr lang="en-US" sz="2800" dirty="0" smtClean="0">
                  <a:latin typeface="Courier New"/>
                  <a:cs typeface="Courier New"/>
                </a:rPr>
                <a:t> $</a:t>
              </a:r>
              <a:r>
                <a:rPr lang="en-US" sz="2800" dirty="0">
                  <a:latin typeface="Courier New"/>
                  <a:cs typeface="Courier New"/>
                </a:rPr>
                <a:t>8, $</a:t>
              </a:r>
              <a:r>
                <a:rPr lang="en-US" sz="2800" dirty="0" smtClean="0">
                  <a:latin typeface="Courier New"/>
                  <a:cs typeface="Courier New"/>
                </a:rPr>
                <a:t>9, $</a:t>
              </a:r>
              <a:r>
                <a:rPr lang="en-US" sz="2800" dirty="0">
                  <a:latin typeface="Courier New"/>
                  <a:cs typeface="Courier New"/>
                </a:rPr>
                <a:t>10</a:t>
              </a:r>
            </a:p>
          </p:txBody>
        </p:sp>
        <p:sp>
          <p:nvSpPr>
            <p:cNvPr id="2780168" name="Rectangle 8"/>
            <p:cNvSpPr>
              <a:spLocks noChangeArrowheads="1"/>
            </p:cNvSpPr>
            <p:nvPr/>
          </p:nvSpPr>
          <p:spPr bwMode="auto">
            <a:xfrm>
              <a:off x="507" y="2741"/>
              <a:ext cx="2287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err="1">
                  <a:solidFill>
                    <a:schemeClr val="tx1"/>
                  </a:solidFill>
                  <a:latin typeface="Courier New"/>
                  <a:cs typeface="Courier New"/>
                </a:rPr>
                <a:t>xor</a:t>
              </a:r>
              <a:r>
                <a:rPr lang="en-US" sz="2800" dirty="0">
                  <a:solidFill>
                    <a:schemeClr val="tx1"/>
                  </a:solidFill>
                  <a:latin typeface="Courier New"/>
                  <a:cs typeface="Courier New"/>
                </a:rPr>
                <a:t> $10, $1</a:t>
              </a:r>
              <a:r>
                <a:rPr lang="en-US" sz="2800" dirty="0" smtClean="0">
                  <a:solidFill>
                    <a:schemeClr val="tx1"/>
                  </a:solidFill>
                  <a:latin typeface="Courier New"/>
                  <a:cs typeface="Courier New"/>
                </a:rPr>
                <a:t>, $</a:t>
              </a:r>
              <a:r>
                <a:rPr lang="en-US" sz="2800" dirty="0">
                  <a:solidFill>
                    <a:schemeClr val="tx1"/>
                  </a:solidFill>
                  <a:latin typeface="Courier New"/>
                  <a:cs typeface="Courier New"/>
                </a:rPr>
                <a:t>11</a:t>
              </a:r>
            </a:p>
          </p:txBody>
        </p:sp>
      </p:grpSp>
      <p:sp>
        <p:nvSpPr>
          <p:cNvPr id="2780169" name="Text Box 9"/>
          <p:cNvSpPr txBox="1">
            <a:spLocks noChangeArrowheads="1"/>
          </p:cNvSpPr>
          <p:nvPr/>
        </p:nvSpPr>
        <p:spPr bwMode="auto">
          <a:xfrm>
            <a:off x="1038042" y="1206500"/>
            <a:ext cx="3096552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err="1">
                <a:latin typeface="+mj-lt"/>
              </a:rPr>
              <a:t>Nondelayed</a:t>
            </a:r>
            <a:r>
              <a:rPr lang="en-US" sz="2800" b="1" dirty="0">
                <a:latin typeface="+mj-lt"/>
              </a:rPr>
              <a:t> Branch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472113" y="1725612"/>
            <a:ext cx="3630612" cy="3468688"/>
            <a:chOff x="3107" y="884"/>
            <a:chExt cx="2287" cy="2185"/>
          </a:xfrm>
        </p:grpSpPr>
        <p:sp>
          <p:nvSpPr>
            <p:cNvPr id="2780171" name="Rectangle 11"/>
            <p:cNvSpPr>
              <a:spLocks noChangeArrowheads="1"/>
            </p:cNvSpPr>
            <p:nvPr/>
          </p:nvSpPr>
          <p:spPr bwMode="auto">
            <a:xfrm>
              <a:off x="3107" y="884"/>
              <a:ext cx="1880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Courier New" pitchFamily="-65" charset="0"/>
                </a:rPr>
                <a:t>add $</a:t>
              </a:r>
              <a:r>
                <a:rPr lang="en-US" sz="2800" dirty="0" smtClean="0">
                  <a:solidFill>
                    <a:schemeClr val="tx1"/>
                  </a:solidFill>
                  <a:latin typeface="Courier New" pitchFamily="-65" charset="0"/>
                </a:rPr>
                <a:t>1, $</a:t>
              </a:r>
              <a:r>
                <a:rPr lang="en-US" sz="2800" dirty="0">
                  <a:solidFill>
                    <a:schemeClr val="tx1"/>
                  </a:solidFill>
                  <a:latin typeface="Courier New" pitchFamily="-65" charset="0"/>
                </a:rPr>
                <a:t>2,$3</a:t>
              </a:r>
            </a:p>
          </p:txBody>
        </p:sp>
        <p:sp>
          <p:nvSpPr>
            <p:cNvPr id="2780172" name="Rectangle 12"/>
            <p:cNvSpPr>
              <a:spLocks noChangeArrowheads="1"/>
            </p:cNvSpPr>
            <p:nvPr/>
          </p:nvSpPr>
          <p:spPr bwMode="auto">
            <a:xfrm>
              <a:off x="3107" y="1340"/>
              <a:ext cx="2015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chemeClr val="tx1"/>
                  </a:solidFill>
                  <a:latin typeface="Courier New" pitchFamily="-65" charset="0"/>
                </a:rPr>
                <a:t>sub $4, $5</a:t>
              </a:r>
              <a:r>
                <a:rPr lang="en-US" sz="2800" dirty="0" smtClean="0">
                  <a:solidFill>
                    <a:schemeClr val="tx1"/>
                  </a:solidFill>
                  <a:latin typeface="Courier New" pitchFamily="-65" charset="0"/>
                </a:rPr>
                <a:t>, $</a:t>
              </a:r>
              <a:r>
                <a:rPr lang="en-US" sz="2800" dirty="0">
                  <a:solidFill>
                    <a:schemeClr val="tx1"/>
                  </a:solidFill>
                  <a:latin typeface="Courier New" pitchFamily="-65" charset="0"/>
                </a:rPr>
                <a:t>6</a:t>
              </a:r>
            </a:p>
          </p:txBody>
        </p:sp>
        <p:sp>
          <p:nvSpPr>
            <p:cNvPr id="2780173" name="Rectangle 13"/>
            <p:cNvSpPr>
              <a:spLocks noChangeArrowheads="1"/>
            </p:cNvSpPr>
            <p:nvPr/>
          </p:nvSpPr>
          <p:spPr bwMode="auto">
            <a:xfrm>
              <a:off x="3107" y="1796"/>
              <a:ext cx="2287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err="1">
                  <a:solidFill>
                    <a:schemeClr val="tx1"/>
                  </a:solidFill>
                  <a:latin typeface="Courier New" pitchFamily="-65" charset="0"/>
                </a:rPr>
                <a:t>beq</a:t>
              </a:r>
              <a:r>
                <a:rPr lang="en-US" sz="2800" dirty="0">
                  <a:solidFill>
                    <a:schemeClr val="tx1"/>
                  </a:solidFill>
                  <a:latin typeface="Courier New" pitchFamily="-65" charset="0"/>
                </a:rPr>
                <a:t> $1, $4</a:t>
              </a:r>
              <a:r>
                <a:rPr lang="en-US" sz="2800" dirty="0" smtClean="0">
                  <a:solidFill>
                    <a:schemeClr val="tx1"/>
                  </a:solidFill>
                  <a:latin typeface="Courier New" pitchFamily="-65" charset="0"/>
                </a:rPr>
                <a:t>, Exit</a:t>
              </a:r>
              <a:endParaRPr lang="en-US" sz="2800" dirty="0">
                <a:solidFill>
                  <a:schemeClr val="tx1"/>
                </a:solidFill>
                <a:latin typeface="Courier New" pitchFamily="-65" charset="0"/>
              </a:endParaRPr>
            </a:p>
          </p:txBody>
        </p:sp>
        <p:sp>
          <p:nvSpPr>
            <p:cNvPr id="2780174" name="Rectangle 14"/>
            <p:cNvSpPr>
              <a:spLocks noChangeArrowheads="1"/>
            </p:cNvSpPr>
            <p:nvPr/>
          </p:nvSpPr>
          <p:spPr bwMode="auto">
            <a:xfrm>
              <a:off x="3107" y="2254"/>
              <a:ext cx="215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Courier New" pitchFamily="-65" charset="0"/>
                </a:rPr>
                <a:t>or </a:t>
              </a:r>
              <a:r>
                <a:rPr lang="en-US" sz="2800" dirty="0" smtClean="0">
                  <a:solidFill>
                    <a:srgbClr val="FF0000"/>
                  </a:solidFill>
                  <a:latin typeface="Courier New" pitchFamily="-65" charset="0"/>
                </a:rPr>
                <a:t> $</a:t>
              </a:r>
              <a:r>
                <a:rPr lang="en-US" sz="2800" dirty="0">
                  <a:solidFill>
                    <a:srgbClr val="FF0000"/>
                  </a:solidFill>
                  <a:latin typeface="Courier New" pitchFamily="-65" charset="0"/>
                </a:rPr>
                <a:t>8, $</a:t>
              </a:r>
              <a:r>
                <a:rPr lang="en-US" sz="2800" dirty="0" smtClean="0">
                  <a:solidFill>
                    <a:srgbClr val="FF0000"/>
                  </a:solidFill>
                  <a:latin typeface="Courier New" pitchFamily="-65" charset="0"/>
                </a:rPr>
                <a:t>9, $</a:t>
              </a:r>
              <a:r>
                <a:rPr lang="en-US" sz="2800" dirty="0">
                  <a:solidFill>
                    <a:srgbClr val="FF0000"/>
                  </a:solidFill>
                  <a:latin typeface="Courier New" pitchFamily="-65" charset="0"/>
                </a:rPr>
                <a:t>10</a:t>
              </a:r>
            </a:p>
          </p:txBody>
        </p:sp>
        <p:sp>
          <p:nvSpPr>
            <p:cNvPr id="2780175" name="Rectangle 15"/>
            <p:cNvSpPr>
              <a:spLocks noChangeArrowheads="1"/>
            </p:cNvSpPr>
            <p:nvPr/>
          </p:nvSpPr>
          <p:spPr bwMode="auto">
            <a:xfrm>
              <a:off x="3107" y="2741"/>
              <a:ext cx="2287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err="1">
                  <a:solidFill>
                    <a:schemeClr val="tx1"/>
                  </a:solidFill>
                  <a:latin typeface="Courier New" pitchFamily="-65" charset="0"/>
                </a:rPr>
                <a:t>xor</a:t>
              </a:r>
              <a:r>
                <a:rPr lang="en-US" sz="2800" dirty="0">
                  <a:solidFill>
                    <a:schemeClr val="tx1"/>
                  </a:solidFill>
                  <a:latin typeface="Courier New" pitchFamily="-65" charset="0"/>
                </a:rPr>
                <a:t> $10, $1</a:t>
              </a:r>
              <a:r>
                <a:rPr lang="en-US" sz="2800" dirty="0" smtClean="0">
                  <a:solidFill>
                    <a:schemeClr val="tx1"/>
                  </a:solidFill>
                  <a:latin typeface="Courier New" pitchFamily="-65" charset="0"/>
                </a:rPr>
                <a:t>, $</a:t>
              </a:r>
              <a:r>
                <a:rPr lang="en-US" sz="2800" dirty="0">
                  <a:solidFill>
                    <a:schemeClr val="tx1"/>
                  </a:solidFill>
                  <a:latin typeface="Courier New" pitchFamily="-65" charset="0"/>
                </a:rPr>
                <a:t>11</a:t>
              </a:r>
            </a:p>
          </p:txBody>
        </p:sp>
      </p:grpSp>
      <p:sp>
        <p:nvSpPr>
          <p:cNvPr id="2780176" name="Text Box 16"/>
          <p:cNvSpPr txBox="1">
            <a:spLocks noChangeArrowheads="1"/>
          </p:cNvSpPr>
          <p:nvPr/>
        </p:nvSpPr>
        <p:spPr bwMode="auto">
          <a:xfrm>
            <a:off x="5468112" y="1206500"/>
            <a:ext cx="2508251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Delayed Branch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4522788" y="1985963"/>
            <a:ext cx="949325" cy="2151062"/>
            <a:chOff x="4522788" y="1985963"/>
            <a:chExt cx="949325" cy="2151062"/>
          </a:xfrm>
        </p:grpSpPr>
        <p:sp>
          <p:nvSpPr>
            <p:cNvPr id="2780183" name="Line 23"/>
            <p:cNvSpPr>
              <a:spLocks noChangeShapeType="1"/>
            </p:cNvSpPr>
            <p:nvPr/>
          </p:nvSpPr>
          <p:spPr bwMode="auto">
            <a:xfrm>
              <a:off x="4522788" y="1985963"/>
              <a:ext cx="949325" cy="21510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0184" name="Line 24"/>
            <p:cNvSpPr>
              <a:spLocks noChangeShapeType="1"/>
            </p:cNvSpPr>
            <p:nvPr/>
          </p:nvSpPr>
          <p:spPr bwMode="auto">
            <a:xfrm flipV="1">
              <a:off x="4522789" y="3436937"/>
              <a:ext cx="949324" cy="7000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0" y="1938337"/>
            <a:ext cx="1861851" cy="4731965"/>
            <a:chOff x="0" y="1938337"/>
            <a:chExt cx="1861851" cy="4731965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01752" y="5418118"/>
              <a:ext cx="0" cy="52507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80178" name="Rectangle 18"/>
            <p:cNvSpPr>
              <a:spLocks noChangeArrowheads="1"/>
            </p:cNvSpPr>
            <p:nvPr/>
          </p:nvSpPr>
          <p:spPr bwMode="auto">
            <a:xfrm>
              <a:off x="267590" y="6040468"/>
              <a:ext cx="1247775" cy="515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pitchFamily="-65" charset="0"/>
                </a:rPr>
                <a:t>Exit:</a:t>
              </a:r>
            </a:p>
          </p:txBody>
        </p:sp>
        <p:cxnSp>
          <p:nvCxnSpPr>
            <p:cNvPr id="10" name="Straight Connector 9"/>
            <p:cNvCxnSpPr>
              <a:stCxn id="2780167" idx="1"/>
              <a:endCxn id="2780166" idx="1"/>
            </p:cNvCxnSpPr>
            <p:nvPr/>
          </p:nvCxnSpPr>
          <p:spPr>
            <a:xfrm>
              <a:off x="1072453" y="1938337"/>
              <a:ext cx="0" cy="22201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/>
            <p:cNvSpPr/>
            <p:nvPr/>
          </p:nvSpPr>
          <p:spPr>
            <a:xfrm>
              <a:off x="300928" y="4165934"/>
              <a:ext cx="1560923" cy="2504368"/>
            </a:xfrm>
            <a:prstGeom prst="arc">
              <a:avLst>
                <a:gd name="adj1" fmla="val 10735155"/>
                <a:gd name="adj2" fmla="val 1625583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>
              <a:off x="0" y="5943189"/>
              <a:ext cx="616945" cy="446594"/>
            </a:xfrm>
            <a:prstGeom prst="arc">
              <a:avLst/>
            </a:prstGeom>
            <a:ln w="38100"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89120" y="1938528"/>
            <a:ext cx="1861851" cy="4731965"/>
            <a:chOff x="0" y="1938337"/>
            <a:chExt cx="1861851" cy="473196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301752" y="5418118"/>
              <a:ext cx="0" cy="52507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267590" y="6040468"/>
              <a:ext cx="1247775" cy="515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Courier New" pitchFamily="-65" charset="0"/>
                </a:rPr>
                <a:t>Exit: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072453" y="1938337"/>
              <a:ext cx="0" cy="22201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Arc 42"/>
            <p:cNvSpPr/>
            <p:nvPr/>
          </p:nvSpPr>
          <p:spPr>
            <a:xfrm>
              <a:off x="300928" y="4165934"/>
              <a:ext cx="1560923" cy="2504368"/>
            </a:xfrm>
            <a:prstGeom prst="arc">
              <a:avLst>
                <a:gd name="adj1" fmla="val 10735155"/>
                <a:gd name="adj2" fmla="val 1625583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c 43"/>
            <p:cNvSpPr/>
            <p:nvPr/>
          </p:nvSpPr>
          <p:spPr>
            <a:xfrm>
              <a:off x="0" y="5943189"/>
              <a:ext cx="616945" cy="446594"/>
            </a:xfrm>
            <a:prstGeom prst="arc">
              <a:avLst/>
            </a:prstGeom>
            <a:ln w="38100"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904484" y="5418118"/>
            <a:ext cx="2766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not any of the other instructions?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0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0176" grpId="0"/>
      <p:bldP spid="2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Delayed Jump in MIPS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MIPS Green Sheet for 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jal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3000" dirty="0" smtClean="0">
                <a:latin typeface="Courier New" pitchFamily="49" charset="0"/>
                <a:cs typeface="Courier New" pitchFamily="49" charset="0"/>
              </a:rPr>
              <a:t>R[31]=PC+8; PC=</a:t>
            </a:r>
            <a:r>
              <a:rPr lang="en-US" sz="3000" dirty="0" err="1" smtClean="0">
                <a:latin typeface="Courier New" pitchFamily="49" charset="0"/>
                <a:cs typeface="Courier New" pitchFamily="49" charset="0"/>
              </a:rPr>
              <a:t>JumpAddr</a:t>
            </a:r>
            <a:endParaRPr lang="en-US" sz="3000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PC+8</a:t>
            </a:r>
            <a:r>
              <a:rPr lang="en-US" dirty="0" smtClean="0"/>
              <a:t> because of </a:t>
            </a:r>
            <a:r>
              <a:rPr lang="en-US" i="1" dirty="0" smtClean="0"/>
              <a:t>jump delay slot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Instruction at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PC+4</a:t>
            </a:r>
            <a:r>
              <a:rPr lang="en-US" dirty="0" smtClean="0"/>
              <a:t> always gets executed before </a:t>
            </a:r>
            <a:r>
              <a:rPr lang="en-US" sz="2600" dirty="0" err="1" smtClean="0">
                <a:latin typeface="Courier New" pitchFamily="49" charset="0"/>
                <a:cs typeface="Courier New" pitchFamily="49" charset="0"/>
              </a:rPr>
              <a:t>jal</a:t>
            </a:r>
            <a:r>
              <a:rPr lang="en-US" dirty="0" smtClean="0"/>
              <a:t> jumps to label, so return to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PC+8</a:t>
            </a:r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919470" y="2093205"/>
            <a:ext cx="308472" cy="5067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599"/>
            <a:ext cx="7315200" cy="341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Question: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ea typeface="Courier New" pitchFamily="24" charset="0"/>
                <a:cs typeface="Courier New" pitchFamily="24" charset="0"/>
              </a:rPr>
              <a:t>Are the following statement TRUE or FALSE?</a:t>
            </a:r>
          </a:p>
          <a:p>
            <a:endParaRPr lang="en-US" sz="2800" dirty="0" smtClean="0">
              <a:ea typeface="Courier New" pitchFamily="24" charset="0"/>
              <a:cs typeface="Courier New" pitchFamily="24" charset="0"/>
            </a:endParaRP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SzPct val="100000"/>
              <a:buFont typeface="+mj-lt"/>
              <a:buAutoNum type="arabicParenR"/>
              <a:tabLst>
                <a:tab pos="738188" algn="l"/>
              </a:tabLst>
            </a:pPr>
            <a:r>
              <a:rPr lang="en-US" sz="2800" dirty="0" smtClean="0">
                <a:latin typeface="+mj-lt"/>
              </a:rPr>
              <a:t>Adding a new </a:t>
            </a:r>
            <a:r>
              <a:rPr lang="en-US" sz="2800" i="1" dirty="0" smtClean="0">
                <a:solidFill>
                  <a:srgbClr val="FF0000"/>
                </a:solidFill>
                <a:latin typeface="+mj-lt"/>
              </a:rPr>
              <a:t>instruction</a:t>
            </a:r>
            <a:r>
              <a:rPr lang="en-US" sz="2800" dirty="0" smtClean="0">
                <a:latin typeface="+mj-lt"/>
              </a:rPr>
              <a:t> will NOT require changing any of your existing control logic.</a:t>
            </a: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SzPct val="100000"/>
              <a:buFont typeface="+mj-lt"/>
              <a:buAutoNum type="arabicParenR"/>
              <a:tabLst>
                <a:tab pos="738188" algn="l"/>
              </a:tabLst>
            </a:pPr>
            <a:r>
              <a:rPr lang="en-US" sz="2800" dirty="0" smtClean="0">
                <a:latin typeface="+mj-lt"/>
              </a:rPr>
              <a:t>Adding a new </a:t>
            </a:r>
            <a:r>
              <a:rPr lang="en-US" sz="2800" i="1" dirty="0" smtClean="0">
                <a:solidFill>
                  <a:srgbClr val="FF0000"/>
                </a:solidFill>
                <a:latin typeface="+mj-lt"/>
              </a:rPr>
              <a:t>control signal </a:t>
            </a:r>
            <a:r>
              <a:rPr lang="en-US" sz="2800" dirty="0" smtClean="0">
                <a:latin typeface="+mj-lt"/>
              </a:rPr>
              <a:t>will NOT require changing any of your existing control logic.</a:t>
            </a:r>
            <a:endParaRPr lang="en-US" sz="2800" dirty="0">
              <a:latin typeface="+mj-lt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914400" y="4297680"/>
            <a:ext cx="1645920" cy="2011680"/>
            <a:chOff x="1273629" y="4197096"/>
            <a:chExt cx="1645920" cy="2011680"/>
          </a:xfrm>
        </p:grpSpPr>
        <p:grpSp>
          <p:nvGrpSpPr>
            <p:cNvPr id="3" name="Group 17"/>
            <p:cNvGrpSpPr/>
            <p:nvPr/>
          </p:nvGrpSpPr>
          <p:grpSpPr>
            <a:xfrm>
              <a:off x="1273629" y="4197096"/>
              <a:ext cx="1645920" cy="2011680"/>
              <a:chOff x="7955280" y="3293581"/>
              <a:chExt cx="1645920" cy="2011680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8046720" y="3657600"/>
                <a:ext cx="1469571" cy="523220"/>
                <a:chOff x="960651" y="1743728"/>
                <a:chExt cx="1469525" cy="392422"/>
              </a:xfrm>
            </p:grpSpPr>
            <p:sp>
              <p:nvSpPr>
                <p:cNvPr id="53259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1515805" y="1743728"/>
                  <a:ext cx="914371" cy="392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8000"/>
                      </a:solidFill>
                    </a:rPr>
                    <a:t>F	</a:t>
                  </a:r>
                  <a:r>
                    <a:rPr lang="en-US" sz="2800" b="1" dirty="0" err="1" smtClean="0">
                      <a:solidFill>
                        <a:srgbClr val="FF8000"/>
                      </a:solidFill>
                    </a:rPr>
                    <a:t>F</a:t>
                  </a:r>
                  <a:endParaRPr lang="en-US" sz="2800" b="1" dirty="0">
                    <a:solidFill>
                      <a:srgbClr val="FF8000"/>
                    </a:solidFill>
                    <a:latin typeface="Symbol" pitchFamily="1" charset="2"/>
                  </a:endParaRPr>
                </a:p>
              </p:txBody>
            </p:sp>
            <p:sp>
              <p:nvSpPr>
                <p:cNvPr id="53260" name="Rectangle 6"/>
                <p:cNvSpPr>
                  <a:spLocks noChangeArrowheads="1"/>
                </p:cNvSpPr>
                <p:nvPr/>
              </p:nvSpPr>
              <p:spPr bwMode="auto">
                <a:xfrm>
                  <a:off x="960651" y="1809750"/>
                  <a:ext cx="415498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>
                      <a:latin typeface="ＭＳ ゴシック" pitchFamily="1" charset="-128"/>
                      <a:ea typeface="ＭＳ ゴシック" pitchFamily="1" charset="-128"/>
                      <a:cs typeface="ＭＳ ゴシック" pitchFamily="1" charset="-128"/>
                    </a:rPr>
                    <a:t>☐</a:t>
                  </a:r>
                  <a:endParaRPr lang="en-US" dirty="0"/>
                </a:p>
              </p:txBody>
            </p:sp>
          </p:grpSp>
          <p:grpSp>
            <p:nvGrpSpPr>
              <p:cNvPr id="5" name="Group 2"/>
              <p:cNvGrpSpPr/>
              <p:nvPr/>
            </p:nvGrpSpPr>
            <p:grpSpPr>
              <a:xfrm>
                <a:off x="8046720" y="4023360"/>
                <a:ext cx="1469571" cy="523220"/>
                <a:chOff x="960438" y="3240088"/>
                <a:chExt cx="1469571" cy="523220"/>
              </a:xfrm>
            </p:grpSpPr>
            <p:sp>
              <p:nvSpPr>
                <p:cNvPr id="53250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1515609" y="3240088"/>
                  <a:ext cx="9144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408000"/>
                      </a:solidFill>
                    </a:rPr>
                    <a:t>F	T</a:t>
                  </a:r>
                  <a:endParaRPr lang="en-US" sz="2800" b="1" dirty="0">
                    <a:solidFill>
                      <a:srgbClr val="408000"/>
                    </a:solidFill>
                    <a:latin typeface="Symbol" pitchFamily="1" charset="2"/>
                  </a:endParaRPr>
                </a:p>
              </p:txBody>
            </p:sp>
            <p:sp>
              <p:nvSpPr>
                <p:cNvPr id="53254" name="Rectangle 7"/>
                <p:cNvSpPr>
                  <a:spLocks noChangeArrowheads="1"/>
                </p:cNvSpPr>
                <p:nvPr/>
              </p:nvSpPr>
              <p:spPr bwMode="auto">
                <a:xfrm>
                  <a:off x="960438" y="3343275"/>
                  <a:ext cx="415925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>
                      <a:latin typeface="ＭＳ ゴシック" pitchFamily="1" charset="-128"/>
                      <a:ea typeface="ＭＳ ゴシック" pitchFamily="1" charset="-128"/>
                      <a:cs typeface="ＭＳ ゴシック" pitchFamily="1" charset="-128"/>
                    </a:rPr>
                    <a:t>☐</a:t>
                  </a:r>
                  <a:endParaRPr lang="en-US" dirty="0"/>
                </a:p>
              </p:txBody>
            </p:sp>
          </p:grpSp>
          <p:grpSp>
            <p:nvGrpSpPr>
              <p:cNvPr id="6" name="Group 3"/>
              <p:cNvGrpSpPr/>
              <p:nvPr/>
            </p:nvGrpSpPr>
            <p:grpSpPr>
              <a:xfrm>
                <a:off x="8046720" y="4389120"/>
                <a:ext cx="1469571" cy="523220"/>
                <a:chOff x="960438" y="4154488"/>
                <a:chExt cx="1469571" cy="523220"/>
              </a:xfrm>
            </p:grpSpPr>
            <p:sp>
              <p:nvSpPr>
                <p:cNvPr id="53251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1515609" y="4154488"/>
                  <a:ext cx="9144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66A0"/>
                      </a:solidFill>
                    </a:rPr>
                    <a:t>T	F</a:t>
                  </a:r>
                  <a:endParaRPr lang="en-US" sz="2800" b="1" dirty="0">
                    <a:solidFill>
                      <a:srgbClr val="FF66A0"/>
                    </a:solidFill>
                    <a:latin typeface="Symbol" pitchFamily="1" charset="2"/>
                  </a:endParaRPr>
                </a:p>
              </p:txBody>
            </p:sp>
            <p:sp>
              <p:nvSpPr>
                <p:cNvPr id="53255" name="Rectangle 8"/>
                <p:cNvSpPr>
                  <a:spLocks noChangeArrowheads="1"/>
                </p:cNvSpPr>
                <p:nvPr/>
              </p:nvSpPr>
              <p:spPr bwMode="auto">
                <a:xfrm>
                  <a:off x="960438" y="4257675"/>
                  <a:ext cx="415925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>
                      <a:latin typeface="ＭＳ ゴシック" pitchFamily="1" charset="-128"/>
                      <a:ea typeface="ＭＳ ゴシック" pitchFamily="1" charset="-128"/>
                      <a:cs typeface="ＭＳ ゴシック" pitchFamily="1" charset="-128"/>
                    </a:rPr>
                    <a:t>☐</a:t>
                  </a:r>
                  <a:endParaRPr lang="en-US" dirty="0"/>
                </a:p>
              </p:txBody>
            </p:sp>
          </p:grpSp>
          <p:grpSp>
            <p:nvGrpSpPr>
              <p:cNvPr id="9" name="Group 4"/>
              <p:cNvGrpSpPr/>
              <p:nvPr/>
            </p:nvGrpSpPr>
            <p:grpSpPr>
              <a:xfrm>
                <a:off x="8046720" y="4757158"/>
                <a:ext cx="1469571" cy="523220"/>
                <a:chOff x="947738" y="5068888"/>
                <a:chExt cx="1469571" cy="523220"/>
              </a:xfrm>
            </p:grpSpPr>
            <p:sp>
              <p:nvSpPr>
                <p:cNvPr id="53252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1502909" y="5068888"/>
                  <a:ext cx="9144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ln>
                        <a:solidFill>
                          <a:schemeClr val="tx1"/>
                        </a:solidFill>
                      </a:ln>
                      <a:solidFill>
                        <a:srgbClr val="FFE860"/>
                      </a:solidFill>
                    </a:rPr>
                    <a:t>T	</a:t>
                  </a:r>
                  <a:r>
                    <a:rPr lang="en-US" sz="2800" b="1" dirty="0" err="1" smtClean="0">
                      <a:ln>
                        <a:solidFill>
                          <a:schemeClr val="tx1"/>
                        </a:solidFill>
                      </a:ln>
                      <a:solidFill>
                        <a:srgbClr val="FFE860"/>
                      </a:solidFill>
                    </a:rPr>
                    <a:t>T</a:t>
                  </a:r>
                  <a:endParaRPr lang="en-US" sz="2800" b="1" dirty="0">
                    <a:ln>
                      <a:solidFill>
                        <a:schemeClr val="tx1"/>
                      </a:solidFill>
                    </a:ln>
                    <a:solidFill>
                      <a:srgbClr val="FFE860"/>
                    </a:solidFill>
                    <a:latin typeface="Symbol" pitchFamily="1" charset="2"/>
                  </a:endParaRPr>
                </a:p>
              </p:txBody>
            </p:sp>
            <p:sp>
              <p:nvSpPr>
                <p:cNvPr id="53256" name="Rectangle 9"/>
                <p:cNvSpPr>
                  <a:spLocks noChangeArrowheads="1"/>
                </p:cNvSpPr>
                <p:nvPr/>
              </p:nvSpPr>
              <p:spPr bwMode="auto">
                <a:xfrm>
                  <a:off x="947738" y="5156200"/>
                  <a:ext cx="415925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>
                      <a:latin typeface="ＭＳ ゴシック" pitchFamily="1" charset="-128"/>
                      <a:ea typeface="ＭＳ ゴシック" pitchFamily="1" charset="-128"/>
                      <a:cs typeface="ＭＳ ゴシック" pitchFamily="1" charset="-128"/>
                    </a:rPr>
                    <a:t>☐</a:t>
                  </a:r>
                  <a:endParaRPr lang="en-US" dirty="0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7955280" y="3293581"/>
                <a:ext cx="1645920" cy="20116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2"/>
            <p:cNvSpPr txBox="1">
              <a:spLocks noChangeArrowheads="1"/>
            </p:cNvSpPr>
            <p:nvPr/>
          </p:nvSpPr>
          <p:spPr bwMode="auto">
            <a:xfrm>
              <a:off x="1920240" y="4206240"/>
              <a:ext cx="914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/>
                <a:t>1	2</a:t>
              </a:r>
              <a:endParaRPr lang="en-US" sz="2800" b="1" dirty="0">
                <a:latin typeface="Symbol" pitchFamily="1" charset="2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005840" y="5120640"/>
            <a:ext cx="1469571" cy="3521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CF6B1-C410-DE41-99C1-A52DCD7C209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Get To Know Your Staff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Category:  </a:t>
            </a:r>
            <a:r>
              <a:rPr lang="en-US" b="1" dirty="0" smtClean="0"/>
              <a:t>Movies</a:t>
            </a: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1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Structural Hazards</a:t>
            </a: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Data Hazards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Forwarding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</a:rPr>
              <a:t>Administrivia</a:t>
            </a:r>
            <a:endParaRPr lang="en-US" sz="32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</a:rPr>
              <a:t>Data Hazards (Continued)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Load Delay Slot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Control Hazards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Branch and Jump Delay Slots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Branch Prediction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5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Dynamic Branch Prediction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/>
              <a:t>Branch </a:t>
            </a:r>
            <a:r>
              <a:rPr lang="en-US" sz="2800" dirty="0"/>
              <a:t>penalty is more </a:t>
            </a:r>
            <a:r>
              <a:rPr lang="en-US" sz="2800" dirty="0" smtClean="0"/>
              <a:t>significant in deeper pipelines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Also superscalar pipelines (discussed tomorrow)</a:t>
            </a:r>
            <a:endParaRPr lang="en-US" sz="2400" dirty="0"/>
          </a:p>
          <a:p>
            <a:pPr>
              <a:lnSpc>
                <a:spcPct val="110000"/>
              </a:lnSpc>
            </a:pPr>
            <a:r>
              <a:rPr lang="en-US" sz="2800" dirty="0"/>
              <a:t>Use </a:t>
            </a:r>
            <a:r>
              <a:rPr lang="en-US" sz="2800" i="1" dirty="0" smtClean="0">
                <a:solidFill>
                  <a:srgbClr val="FF0000"/>
                </a:solidFill>
              </a:rPr>
              <a:t>dynamic branch </a:t>
            </a:r>
            <a:r>
              <a:rPr lang="en-US" sz="2800" i="1" dirty="0">
                <a:solidFill>
                  <a:srgbClr val="FF0000"/>
                </a:solidFill>
              </a:rPr>
              <a:t>prediction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Have branch </a:t>
            </a:r>
            <a:r>
              <a:rPr lang="en-US" sz="2400" dirty="0"/>
              <a:t>prediction buffer (</a:t>
            </a:r>
            <a:r>
              <a:rPr lang="en-US" sz="2400" dirty="0" smtClean="0"/>
              <a:t>a.k.a. </a:t>
            </a:r>
            <a:r>
              <a:rPr lang="en-US" sz="2400" dirty="0"/>
              <a:t>branch history table</a:t>
            </a:r>
            <a:r>
              <a:rPr lang="en-US" sz="2400" dirty="0" smtClean="0"/>
              <a:t>) that stores outcomes (taken/not taken) indexed by </a:t>
            </a:r>
            <a:r>
              <a:rPr lang="en-US" sz="2400" dirty="0"/>
              <a:t>recent branch instruction addresses</a:t>
            </a:r>
          </a:p>
          <a:p>
            <a:pPr lvl="1">
              <a:lnSpc>
                <a:spcPct val="110000"/>
              </a:lnSpc>
            </a:pPr>
            <a:r>
              <a:rPr lang="en-US" sz="2400" dirty="0" smtClean="0"/>
              <a:t>To </a:t>
            </a:r>
            <a:r>
              <a:rPr lang="en-US" sz="2400" dirty="0"/>
              <a:t>execute a branch</a:t>
            </a:r>
          </a:p>
          <a:p>
            <a:pPr lvl="2">
              <a:lnSpc>
                <a:spcPct val="110000"/>
              </a:lnSpc>
            </a:pPr>
            <a:r>
              <a:rPr lang="en-US" sz="2000" dirty="0"/>
              <a:t>Check </a:t>
            </a:r>
            <a:r>
              <a:rPr lang="en-US" sz="2000" dirty="0" smtClean="0"/>
              <a:t>table and predict the </a:t>
            </a:r>
            <a:r>
              <a:rPr lang="en-US" sz="2000" dirty="0"/>
              <a:t>same </a:t>
            </a:r>
            <a:r>
              <a:rPr lang="en-US" sz="2000" dirty="0" smtClean="0"/>
              <a:t>outcome for next fetch</a:t>
            </a:r>
            <a:endParaRPr lang="en-US" sz="2000" dirty="0"/>
          </a:p>
          <a:p>
            <a:pPr lvl="2">
              <a:lnSpc>
                <a:spcPct val="110000"/>
              </a:lnSpc>
            </a:pPr>
            <a:r>
              <a:rPr lang="en-US" sz="2000" dirty="0" smtClean="0"/>
              <a:t>If </a:t>
            </a:r>
            <a:r>
              <a:rPr lang="en-US" sz="2000" dirty="0"/>
              <a:t>wrong, flush pipeline and flip prediction</a:t>
            </a:r>
            <a:endParaRPr lang="en-AU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57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1-Bit Predictor: Shortcoming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444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1371600"/>
            <a:ext cx="8270875" cy="112190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Examine the code below, assuming both loops will be executed multiple times:</a:t>
            </a:r>
            <a:endParaRPr lang="en-AU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2468880" y="2468880"/>
            <a:ext cx="4322762" cy="2225675"/>
            <a:chOff x="1617663" y="1916113"/>
            <a:chExt cx="4322762" cy="2225675"/>
          </a:xfrm>
          <a:solidFill>
            <a:schemeClr val="bg1">
              <a:lumMod val="85000"/>
            </a:schemeClr>
          </a:solidFill>
        </p:grpSpPr>
        <p:sp>
          <p:nvSpPr>
            <p:cNvPr id="444418" name="Rectangle 2"/>
            <p:cNvSpPr>
              <a:spLocks noChangeArrowheads="1"/>
            </p:cNvSpPr>
            <p:nvPr/>
          </p:nvSpPr>
          <p:spPr bwMode="auto">
            <a:xfrm>
              <a:off x="2700338" y="3140075"/>
              <a:ext cx="2447925" cy="431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421" name="Text Box 5"/>
            <p:cNvSpPr txBox="1">
              <a:spLocks noChangeArrowheads="1"/>
            </p:cNvSpPr>
            <p:nvPr/>
          </p:nvSpPr>
          <p:spPr bwMode="auto">
            <a:xfrm>
              <a:off x="1617663" y="1916113"/>
              <a:ext cx="3536950" cy="22256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2000" dirty="0">
                  <a:latin typeface="Lucida Console" pitchFamily="1" charset="0"/>
                </a:rPr>
                <a:t>outer: …</a:t>
              </a:r>
              <a:br>
                <a:rPr lang="en-US" sz="2000" dirty="0">
                  <a:latin typeface="Lucida Console" pitchFamily="1" charset="0"/>
                </a:rPr>
              </a:br>
              <a:r>
                <a:rPr lang="en-US" sz="2000" dirty="0">
                  <a:latin typeface="Lucida Console" pitchFamily="1" charset="0"/>
                </a:rPr>
                <a:t>       …</a:t>
              </a:r>
              <a:br>
                <a:rPr lang="en-US" sz="2000" dirty="0">
                  <a:latin typeface="Lucida Console" pitchFamily="1" charset="0"/>
                </a:rPr>
              </a:br>
              <a:r>
                <a:rPr lang="en-US" sz="2000" dirty="0">
                  <a:latin typeface="Lucida Console" pitchFamily="1" charset="0"/>
                </a:rPr>
                <a:t>inner: …</a:t>
              </a:r>
            </a:p>
            <a:p>
              <a:pPr algn="l"/>
              <a:r>
                <a:rPr lang="en-US" sz="2000" dirty="0">
                  <a:latin typeface="Lucida Console" pitchFamily="1" charset="0"/>
                </a:rPr>
                <a:t>       …</a:t>
              </a:r>
            </a:p>
            <a:p>
              <a:pPr algn="l"/>
              <a:r>
                <a:rPr lang="en-US" sz="2000" dirty="0">
                  <a:latin typeface="Lucida Console" pitchFamily="1" charset="0"/>
                </a:rPr>
                <a:t>       </a:t>
              </a:r>
              <a:r>
                <a:rPr lang="en-US" sz="2000" dirty="0" err="1">
                  <a:latin typeface="Lucida Console" pitchFamily="1" charset="0"/>
                </a:rPr>
                <a:t>beq</a:t>
              </a:r>
              <a:r>
                <a:rPr lang="en-US" sz="2000" dirty="0">
                  <a:latin typeface="Lucida Console" pitchFamily="1" charset="0"/>
                </a:rPr>
                <a:t> …, …, inner</a:t>
              </a:r>
              <a:br>
                <a:rPr lang="en-US" sz="2000" dirty="0">
                  <a:latin typeface="Lucida Console" pitchFamily="1" charset="0"/>
                </a:rPr>
              </a:br>
              <a:r>
                <a:rPr lang="en-US" sz="2000" dirty="0">
                  <a:latin typeface="Lucida Console" pitchFamily="1" charset="0"/>
                </a:rPr>
                <a:t>       …</a:t>
              </a:r>
              <a:br>
                <a:rPr lang="en-US" sz="2000" dirty="0">
                  <a:latin typeface="Lucida Console" pitchFamily="1" charset="0"/>
                </a:rPr>
              </a:br>
              <a:r>
                <a:rPr lang="en-US" sz="2000" dirty="0">
                  <a:latin typeface="Lucida Console" pitchFamily="1" charset="0"/>
                </a:rPr>
                <a:t>       </a:t>
              </a:r>
              <a:r>
                <a:rPr lang="en-US" sz="2000" dirty="0" err="1">
                  <a:latin typeface="Lucida Console" pitchFamily="1" charset="0"/>
                </a:rPr>
                <a:t>beq</a:t>
              </a:r>
              <a:r>
                <a:rPr lang="en-US" sz="2000" dirty="0">
                  <a:latin typeface="Lucida Console" pitchFamily="1" charset="0"/>
                </a:rPr>
                <a:t> …, …, outer</a:t>
              </a:r>
              <a:endParaRPr lang="en-AU" sz="2000" dirty="0">
                <a:latin typeface="Lucida Console" pitchFamily="1" charset="0"/>
              </a:endParaRPr>
            </a:p>
          </p:txBody>
        </p:sp>
        <p:sp>
          <p:nvSpPr>
            <p:cNvPr id="444422" name="Line 6"/>
            <p:cNvSpPr>
              <a:spLocks noChangeShapeType="1"/>
            </p:cNvSpPr>
            <p:nvPr/>
          </p:nvSpPr>
          <p:spPr bwMode="auto">
            <a:xfrm>
              <a:off x="5219700" y="3378200"/>
              <a:ext cx="36036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423" name="Line 7"/>
            <p:cNvSpPr>
              <a:spLocks noChangeShapeType="1"/>
            </p:cNvSpPr>
            <p:nvPr/>
          </p:nvSpPr>
          <p:spPr bwMode="auto">
            <a:xfrm flipV="1">
              <a:off x="5580063" y="2730500"/>
              <a:ext cx="0" cy="64770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424" name="Line 8"/>
            <p:cNvSpPr>
              <a:spLocks noChangeShapeType="1"/>
            </p:cNvSpPr>
            <p:nvPr/>
          </p:nvSpPr>
          <p:spPr bwMode="auto">
            <a:xfrm flipH="1">
              <a:off x="4356100" y="2730500"/>
              <a:ext cx="1223963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425" name="Line 9"/>
            <p:cNvSpPr>
              <a:spLocks noChangeShapeType="1"/>
            </p:cNvSpPr>
            <p:nvPr/>
          </p:nvSpPr>
          <p:spPr bwMode="auto">
            <a:xfrm>
              <a:off x="5219700" y="3954463"/>
              <a:ext cx="720725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426" name="Line 10"/>
            <p:cNvSpPr>
              <a:spLocks noChangeShapeType="1"/>
            </p:cNvSpPr>
            <p:nvPr/>
          </p:nvSpPr>
          <p:spPr bwMode="auto">
            <a:xfrm flipV="1">
              <a:off x="5940425" y="2082800"/>
              <a:ext cx="0" cy="1871663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427" name="Line 11"/>
            <p:cNvSpPr>
              <a:spLocks noChangeShapeType="1"/>
            </p:cNvSpPr>
            <p:nvPr/>
          </p:nvSpPr>
          <p:spPr bwMode="auto">
            <a:xfrm flipH="1">
              <a:off x="4356100" y="2082800"/>
              <a:ext cx="1584325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4428" name="Rectangle 12"/>
          <p:cNvSpPr>
            <a:spLocks noChangeArrowheads="1"/>
          </p:cNvSpPr>
          <p:nvPr/>
        </p:nvSpPr>
        <p:spPr bwMode="auto">
          <a:xfrm>
            <a:off x="684213" y="4754880"/>
            <a:ext cx="7772400" cy="187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sz="2800" dirty="0"/>
              <a:t>Inner loop </a:t>
            </a:r>
            <a:r>
              <a:rPr lang="en-US" sz="2800" dirty="0" smtClean="0"/>
              <a:t>branches are predicted wrong </a:t>
            </a:r>
            <a:r>
              <a:rPr lang="en-US" sz="2800" dirty="0"/>
              <a:t>twice</a:t>
            </a:r>
            <a:r>
              <a:rPr lang="en-US" sz="2800" dirty="0" smtClean="0"/>
              <a:t>!</a:t>
            </a:r>
            <a:endParaRPr lang="en-US" sz="2800" dirty="0" smtClean="0">
              <a:ea typeface="ＭＳ Ｐゴシック" pitchFamily="1" charset="-128"/>
            </a:endParaRPr>
          </a:p>
          <a:p>
            <a:pPr marL="914400" lvl="1" indent="-457200" algn="l" eaLnBrk="1" hangingPunct="1">
              <a:spcBef>
                <a:spcPct val="20000"/>
              </a:spcBef>
              <a:buSzPct val="100000"/>
              <a:buFont typeface="Calibri" pitchFamily="34" charset="0"/>
              <a:buChar char="–"/>
            </a:pPr>
            <a:r>
              <a:rPr lang="en-US" sz="2400" dirty="0" smtClean="0">
                <a:ea typeface="ＭＳ Ｐゴシック" pitchFamily="1" charset="-128"/>
              </a:rPr>
              <a:t>Predict as </a:t>
            </a:r>
            <a:r>
              <a:rPr lang="en-US" sz="2400" u="sng" dirty="0">
                <a:ea typeface="ＭＳ Ｐゴシック" pitchFamily="1" charset="-128"/>
              </a:rPr>
              <a:t>taken</a:t>
            </a:r>
            <a:r>
              <a:rPr lang="en-US" sz="2400" dirty="0">
                <a:ea typeface="ＭＳ Ｐゴシック" pitchFamily="1" charset="-128"/>
              </a:rPr>
              <a:t> on last iteration of inner loop</a:t>
            </a:r>
          </a:p>
          <a:p>
            <a:pPr marL="914400" lvl="1" indent="-457200" algn="l" eaLnBrk="1" hangingPunct="1">
              <a:spcBef>
                <a:spcPct val="20000"/>
              </a:spcBef>
              <a:buSzPct val="100000"/>
              <a:buFont typeface="Calibri" pitchFamily="34" charset="0"/>
              <a:buChar char="–"/>
            </a:pPr>
            <a:r>
              <a:rPr lang="en-US" sz="2400" dirty="0">
                <a:ea typeface="ＭＳ Ｐゴシック" pitchFamily="1" charset="-128"/>
              </a:rPr>
              <a:t>Then </a:t>
            </a:r>
            <a:r>
              <a:rPr lang="en-US" sz="2400" dirty="0" smtClean="0">
                <a:ea typeface="ＭＳ Ｐゴシック" pitchFamily="1" charset="-128"/>
              </a:rPr>
              <a:t>predict as </a:t>
            </a:r>
            <a:r>
              <a:rPr lang="en-US" sz="2400" u="sng" dirty="0">
                <a:ea typeface="ＭＳ Ｐゴシック" pitchFamily="1" charset="-128"/>
              </a:rPr>
              <a:t>not taken</a:t>
            </a:r>
            <a:r>
              <a:rPr lang="en-US" sz="2400" dirty="0">
                <a:ea typeface="ＭＳ Ｐゴシック" pitchFamily="1" charset="-128"/>
              </a:rPr>
              <a:t> on first iteration of inner loop next time around</a:t>
            </a:r>
            <a:endParaRPr lang="en-AU" sz="2400" dirty="0">
              <a:ea typeface="ＭＳ Ｐゴシック" pitchFamily="1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8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470" name="Picture 6" descr="f04-63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651760"/>
            <a:ext cx="6132513" cy="3722688"/>
          </a:xfrm>
          <a:prstGeom prst="rect">
            <a:avLst/>
          </a:prstGeom>
          <a:noFill/>
        </p:spPr>
      </p:pic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2-Bit Predictor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r>
              <a:rPr lang="en-US" dirty="0"/>
              <a:t>Only change prediction </a:t>
            </a:r>
            <a:r>
              <a:rPr lang="en-US" dirty="0" smtClean="0"/>
              <a:t>after </a:t>
            </a:r>
            <a:r>
              <a:rPr lang="en-US" dirty="0"/>
              <a:t>two </a:t>
            </a:r>
            <a:r>
              <a:rPr lang="en-US" dirty="0" smtClean="0"/>
              <a:t>successive incorrect predictions</a:t>
            </a:r>
            <a:endParaRPr lang="en-AU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599"/>
            <a:ext cx="7315200" cy="341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Question: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ea typeface="Courier New" pitchFamily="24" charset="0"/>
                <a:cs typeface="Courier New" pitchFamily="24" charset="0"/>
              </a:rPr>
              <a:t>Are the following statement TRUE or FALSE?</a:t>
            </a:r>
          </a:p>
          <a:p>
            <a:endParaRPr lang="en-US" sz="2800" dirty="0" smtClean="0">
              <a:ea typeface="Courier New" pitchFamily="24" charset="0"/>
              <a:cs typeface="Courier New" pitchFamily="24" charset="0"/>
            </a:endParaRP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SzPct val="100000"/>
              <a:buFont typeface="+mj-lt"/>
              <a:buAutoNum type="arabicParenR"/>
              <a:tabLst>
                <a:tab pos="738188" algn="l"/>
              </a:tabLst>
            </a:pPr>
            <a:r>
              <a:rPr lang="en-US" sz="2800" dirty="0">
                <a:latin typeface="+mj-lt"/>
              </a:rPr>
              <a:t>Thanks to pipelining, I have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reduced the time </a:t>
            </a:r>
            <a:r>
              <a:rPr lang="en-US" sz="2800" dirty="0">
                <a:latin typeface="+mj-lt"/>
              </a:rPr>
              <a:t>it took me to wash my one shirt </a:t>
            </a:r>
            <a:endParaRPr lang="en-US" sz="2800" dirty="0" smtClean="0">
              <a:latin typeface="+mj-lt"/>
            </a:endParaRPr>
          </a:p>
          <a:p>
            <a:pPr marL="609600" indent="-609600">
              <a:lnSpc>
                <a:spcPct val="85000"/>
              </a:lnSpc>
              <a:spcBef>
                <a:spcPct val="65000"/>
              </a:spcBef>
              <a:buSzPct val="100000"/>
              <a:buFont typeface="+mj-lt"/>
              <a:buAutoNum type="arabicParenR"/>
              <a:tabLst>
                <a:tab pos="738188" algn="l"/>
              </a:tabLst>
            </a:pPr>
            <a:r>
              <a:rPr lang="en-US" sz="2800" dirty="0">
                <a:latin typeface="+mj-lt"/>
              </a:rPr>
              <a:t>Longer pipelines are 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always a win</a:t>
            </a:r>
            <a:r>
              <a:rPr lang="en-US" sz="28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800" dirty="0">
                <a:latin typeface="+mj-lt"/>
              </a:rPr>
              <a:t>(since less work per stage &amp; a faster clock</a:t>
            </a:r>
            <a:r>
              <a:rPr lang="en-US" sz="2800" dirty="0" smtClean="0">
                <a:latin typeface="+mj-lt"/>
              </a:rPr>
              <a:t>)</a:t>
            </a:r>
            <a:endParaRPr lang="en-US" sz="2800" dirty="0">
              <a:latin typeface="+mj-lt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914400" y="4297680"/>
            <a:ext cx="1645920" cy="2011680"/>
            <a:chOff x="1273629" y="4197096"/>
            <a:chExt cx="1645920" cy="2011680"/>
          </a:xfrm>
        </p:grpSpPr>
        <p:grpSp>
          <p:nvGrpSpPr>
            <p:cNvPr id="3" name="Group 17"/>
            <p:cNvGrpSpPr/>
            <p:nvPr/>
          </p:nvGrpSpPr>
          <p:grpSpPr>
            <a:xfrm>
              <a:off x="1273629" y="4197096"/>
              <a:ext cx="1645920" cy="2011680"/>
              <a:chOff x="7955280" y="3293581"/>
              <a:chExt cx="1645920" cy="2011680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8046720" y="3657600"/>
                <a:ext cx="1469571" cy="523220"/>
                <a:chOff x="960651" y="1743728"/>
                <a:chExt cx="1469525" cy="392422"/>
              </a:xfrm>
            </p:grpSpPr>
            <p:sp>
              <p:nvSpPr>
                <p:cNvPr id="53259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1515805" y="1743728"/>
                  <a:ext cx="914371" cy="3924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8000"/>
                      </a:solidFill>
                    </a:rPr>
                    <a:t>F	</a:t>
                  </a:r>
                  <a:r>
                    <a:rPr lang="en-US" sz="2800" b="1" dirty="0" err="1" smtClean="0">
                      <a:solidFill>
                        <a:srgbClr val="FF8000"/>
                      </a:solidFill>
                    </a:rPr>
                    <a:t>F</a:t>
                  </a:r>
                  <a:endParaRPr lang="en-US" sz="2800" b="1" dirty="0">
                    <a:solidFill>
                      <a:srgbClr val="FF8000"/>
                    </a:solidFill>
                    <a:latin typeface="Symbol" pitchFamily="1" charset="2"/>
                  </a:endParaRPr>
                </a:p>
              </p:txBody>
            </p:sp>
            <p:sp>
              <p:nvSpPr>
                <p:cNvPr id="53260" name="Rectangle 6"/>
                <p:cNvSpPr>
                  <a:spLocks noChangeArrowheads="1"/>
                </p:cNvSpPr>
                <p:nvPr/>
              </p:nvSpPr>
              <p:spPr bwMode="auto">
                <a:xfrm>
                  <a:off x="960651" y="1809750"/>
                  <a:ext cx="415498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>
                      <a:latin typeface="ＭＳ ゴシック" pitchFamily="1" charset="-128"/>
                      <a:ea typeface="ＭＳ ゴシック" pitchFamily="1" charset="-128"/>
                      <a:cs typeface="ＭＳ ゴシック" pitchFamily="1" charset="-128"/>
                    </a:rPr>
                    <a:t>☐</a:t>
                  </a:r>
                  <a:endParaRPr lang="en-US" dirty="0"/>
                </a:p>
              </p:txBody>
            </p:sp>
          </p:grpSp>
          <p:grpSp>
            <p:nvGrpSpPr>
              <p:cNvPr id="5" name="Group 2"/>
              <p:cNvGrpSpPr/>
              <p:nvPr/>
            </p:nvGrpSpPr>
            <p:grpSpPr>
              <a:xfrm>
                <a:off x="8046720" y="4023360"/>
                <a:ext cx="1469571" cy="523220"/>
                <a:chOff x="960438" y="3240088"/>
                <a:chExt cx="1469571" cy="523220"/>
              </a:xfrm>
            </p:grpSpPr>
            <p:sp>
              <p:nvSpPr>
                <p:cNvPr id="53250" name="TextBox 3"/>
                <p:cNvSpPr txBox="1">
                  <a:spLocks noChangeArrowheads="1"/>
                </p:cNvSpPr>
                <p:nvPr/>
              </p:nvSpPr>
              <p:spPr bwMode="auto">
                <a:xfrm>
                  <a:off x="1515609" y="3240088"/>
                  <a:ext cx="9144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408000"/>
                      </a:solidFill>
                    </a:rPr>
                    <a:t>F	T</a:t>
                  </a:r>
                  <a:endParaRPr lang="en-US" sz="2800" b="1" dirty="0">
                    <a:solidFill>
                      <a:srgbClr val="408000"/>
                    </a:solidFill>
                    <a:latin typeface="Symbol" pitchFamily="1" charset="2"/>
                  </a:endParaRPr>
                </a:p>
              </p:txBody>
            </p:sp>
            <p:sp>
              <p:nvSpPr>
                <p:cNvPr id="53254" name="Rectangle 7"/>
                <p:cNvSpPr>
                  <a:spLocks noChangeArrowheads="1"/>
                </p:cNvSpPr>
                <p:nvPr/>
              </p:nvSpPr>
              <p:spPr bwMode="auto">
                <a:xfrm>
                  <a:off x="960438" y="3343275"/>
                  <a:ext cx="415925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>
                      <a:latin typeface="ＭＳ ゴシック" pitchFamily="1" charset="-128"/>
                      <a:ea typeface="ＭＳ ゴシック" pitchFamily="1" charset="-128"/>
                      <a:cs typeface="ＭＳ ゴシック" pitchFamily="1" charset="-128"/>
                    </a:rPr>
                    <a:t>☐</a:t>
                  </a:r>
                  <a:endParaRPr lang="en-US" dirty="0"/>
                </a:p>
              </p:txBody>
            </p:sp>
          </p:grpSp>
          <p:grpSp>
            <p:nvGrpSpPr>
              <p:cNvPr id="6" name="Group 3"/>
              <p:cNvGrpSpPr/>
              <p:nvPr/>
            </p:nvGrpSpPr>
            <p:grpSpPr>
              <a:xfrm>
                <a:off x="8046720" y="4389120"/>
                <a:ext cx="1469571" cy="523220"/>
                <a:chOff x="960438" y="4154488"/>
                <a:chExt cx="1469571" cy="523220"/>
              </a:xfrm>
            </p:grpSpPr>
            <p:sp>
              <p:nvSpPr>
                <p:cNvPr id="53251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1515609" y="4154488"/>
                  <a:ext cx="9144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solidFill>
                        <a:srgbClr val="FF66A0"/>
                      </a:solidFill>
                    </a:rPr>
                    <a:t>T	F</a:t>
                  </a:r>
                  <a:endParaRPr lang="en-US" sz="2800" b="1" dirty="0">
                    <a:solidFill>
                      <a:srgbClr val="FF66A0"/>
                    </a:solidFill>
                    <a:latin typeface="Symbol" pitchFamily="1" charset="2"/>
                  </a:endParaRPr>
                </a:p>
              </p:txBody>
            </p:sp>
            <p:sp>
              <p:nvSpPr>
                <p:cNvPr id="53255" name="Rectangle 8"/>
                <p:cNvSpPr>
                  <a:spLocks noChangeArrowheads="1"/>
                </p:cNvSpPr>
                <p:nvPr/>
              </p:nvSpPr>
              <p:spPr bwMode="auto">
                <a:xfrm>
                  <a:off x="960438" y="4257675"/>
                  <a:ext cx="415925" cy="3698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>
                      <a:latin typeface="ＭＳ ゴシック" pitchFamily="1" charset="-128"/>
                      <a:ea typeface="ＭＳ ゴシック" pitchFamily="1" charset="-128"/>
                      <a:cs typeface="ＭＳ ゴシック" pitchFamily="1" charset="-128"/>
                    </a:rPr>
                    <a:t>☐</a:t>
                  </a:r>
                  <a:endParaRPr lang="en-US" dirty="0"/>
                </a:p>
              </p:txBody>
            </p:sp>
          </p:grpSp>
          <p:grpSp>
            <p:nvGrpSpPr>
              <p:cNvPr id="9" name="Group 4"/>
              <p:cNvGrpSpPr/>
              <p:nvPr/>
            </p:nvGrpSpPr>
            <p:grpSpPr>
              <a:xfrm>
                <a:off x="8046720" y="4757158"/>
                <a:ext cx="1469571" cy="523220"/>
                <a:chOff x="947738" y="5068888"/>
                <a:chExt cx="1469571" cy="523220"/>
              </a:xfrm>
            </p:grpSpPr>
            <p:sp>
              <p:nvSpPr>
                <p:cNvPr id="53252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1502909" y="5068888"/>
                  <a:ext cx="914400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800" b="1" dirty="0" smtClean="0">
                      <a:ln>
                        <a:solidFill>
                          <a:schemeClr val="tx1"/>
                        </a:solidFill>
                      </a:ln>
                      <a:solidFill>
                        <a:srgbClr val="FFE860"/>
                      </a:solidFill>
                    </a:rPr>
                    <a:t>T	</a:t>
                  </a:r>
                  <a:r>
                    <a:rPr lang="en-US" sz="2800" b="1" dirty="0" err="1" smtClean="0">
                      <a:ln>
                        <a:solidFill>
                          <a:schemeClr val="tx1"/>
                        </a:solidFill>
                      </a:ln>
                      <a:solidFill>
                        <a:srgbClr val="FFE860"/>
                      </a:solidFill>
                    </a:rPr>
                    <a:t>T</a:t>
                  </a:r>
                  <a:endParaRPr lang="en-US" sz="2800" b="1" dirty="0">
                    <a:ln>
                      <a:solidFill>
                        <a:schemeClr val="tx1"/>
                      </a:solidFill>
                    </a:ln>
                    <a:solidFill>
                      <a:srgbClr val="FFE860"/>
                    </a:solidFill>
                    <a:latin typeface="Symbol" pitchFamily="1" charset="2"/>
                  </a:endParaRPr>
                </a:p>
              </p:txBody>
            </p:sp>
            <p:sp>
              <p:nvSpPr>
                <p:cNvPr id="53256" name="Rectangle 9"/>
                <p:cNvSpPr>
                  <a:spLocks noChangeArrowheads="1"/>
                </p:cNvSpPr>
                <p:nvPr/>
              </p:nvSpPr>
              <p:spPr bwMode="auto">
                <a:xfrm>
                  <a:off x="947738" y="5156200"/>
                  <a:ext cx="415925" cy="368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>
                      <a:latin typeface="ＭＳ ゴシック" pitchFamily="1" charset="-128"/>
                      <a:ea typeface="ＭＳ ゴシック" pitchFamily="1" charset="-128"/>
                      <a:cs typeface="ＭＳ ゴシック" pitchFamily="1" charset="-128"/>
                    </a:rPr>
                    <a:t>☐</a:t>
                  </a:r>
                  <a:endParaRPr lang="en-US" dirty="0"/>
                </a:p>
              </p:txBody>
            </p:sp>
          </p:grpSp>
          <p:sp>
            <p:nvSpPr>
              <p:cNvPr id="17" name="Rectangle 16"/>
              <p:cNvSpPr/>
              <p:nvPr/>
            </p:nvSpPr>
            <p:spPr>
              <a:xfrm>
                <a:off x="7955280" y="3293581"/>
                <a:ext cx="1645920" cy="201168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2"/>
            <p:cNvSpPr txBox="1">
              <a:spLocks noChangeArrowheads="1"/>
            </p:cNvSpPr>
            <p:nvPr/>
          </p:nvSpPr>
          <p:spPr bwMode="auto">
            <a:xfrm>
              <a:off x="1920240" y="4206240"/>
              <a:ext cx="914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/>
                <a:t>1	2</a:t>
              </a:r>
              <a:endParaRPr lang="en-US" sz="2800" b="1" dirty="0">
                <a:latin typeface="Symbol" pitchFamily="1" charset="2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005840" y="4754880"/>
            <a:ext cx="1469571" cy="3521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CF6B1-C410-DE41-99C1-A52DCD7C209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599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Question: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ea typeface="Courier New" pitchFamily="24" charset="0"/>
                <a:cs typeface="Courier New" pitchFamily="24" charset="0"/>
              </a:rPr>
              <a:t>For each code sequences below, choose one of the statements below: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005840" y="4114800"/>
            <a:ext cx="5127171" cy="523220"/>
            <a:chOff x="960651" y="1743729"/>
            <a:chExt cx="5127011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515805" y="1743729"/>
              <a:ext cx="4571857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rgbClr val="FF8000"/>
                  </a:solidFill>
                </a:rPr>
                <a:t>No stalls as is</a:t>
              </a:r>
              <a:endParaRPr lang="en-US" sz="2800" b="1" dirty="0">
                <a:solidFill>
                  <a:srgbClr val="FF8000"/>
                </a:solidFill>
                <a:latin typeface="Symbol" pitchFamily="1" charset="2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005840" y="4846320"/>
            <a:ext cx="5127171" cy="523220"/>
            <a:chOff x="960438" y="3240088"/>
            <a:chExt cx="5127171" cy="523220"/>
          </a:xfrm>
        </p:grpSpPr>
        <p:sp>
          <p:nvSpPr>
            <p:cNvPr id="53250" name="TextBox 3"/>
            <p:cNvSpPr txBox="1">
              <a:spLocks noChangeArrowheads="1"/>
            </p:cNvSpPr>
            <p:nvPr/>
          </p:nvSpPr>
          <p:spPr bwMode="auto">
            <a:xfrm>
              <a:off x="1515609" y="3240088"/>
              <a:ext cx="457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rgbClr val="408000"/>
                  </a:solidFill>
                </a:rPr>
                <a:t>No stalls with forwarding</a:t>
              </a:r>
              <a:endParaRPr lang="en-US" sz="2800" b="1" dirty="0">
                <a:solidFill>
                  <a:srgbClr val="408000"/>
                </a:solidFill>
                <a:latin typeface="Symbol" pitchFamily="1" charset="2"/>
              </a:endParaRPr>
            </a:p>
          </p:txBody>
        </p:sp>
        <p:sp>
          <p:nvSpPr>
            <p:cNvPr id="53254" name="Rectangle 7"/>
            <p:cNvSpPr>
              <a:spLocks noChangeArrowheads="1"/>
            </p:cNvSpPr>
            <p:nvPr/>
          </p:nvSpPr>
          <p:spPr bwMode="auto">
            <a:xfrm>
              <a:off x="960438" y="3343275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grpSp>
        <p:nvGrpSpPr>
          <p:cNvPr id="6" name="Group 3"/>
          <p:cNvGrpSpPr/>
          <p:nvPr/>
        </p:nvGrpSpPr>
        <p:grpSpPr>
          <a:xfrm>
            <a:off x="1005840" y="5577840"/>
            <a:ext cx="5127171" cy="523220"/>
            <a:chOff x="960438" y="4154488"/>
            <a:chExt cx="5127171" cy="523220"/>
          </a:xfrm>
        </p:grpSpPr>
        <p:sp>
          <p:nvSpPr>
            <p:cNvPr id="53251" name="TextBox 4"/>
            <p:cNvSpPr txBox="1">
              <a:spLocks noChangeArrowheads="1"/>
            </p:cNvSpPr>
            <p:nvPr/>
          </p:nvSpPr>
          <p:spPr bwMode="auto">
            <a:xfrm>
              <a:off x="1515609" y="4154488"/>
              <a:ext cx="4572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rgbClr val="FF66A0"/>
                  </a:solidFill>
                </a:rPr>
                <a:t>Must stall</a:t>
              </a:r>
              <a:endParaRPr lang="en-US" sz="2800" b="1" dirty="0">
                <a:solidFill>
                  <a:srgbClr val="FF66A0"/>
                </a:solidFill>
                <a:latin typeface="Symbol" pitchFamily="1" charset="2"/>
              </a:endParaRPr>
            </a:p>
          </p:txBody>
        </p:sp>
        <p:sp>
          <p:nvSpPr>
            <p:cNvPr id="53255" name="Rectangle 8"/>
            <p:cNvSpPr>
              <a:spLocks noChangeArrowheads="1"/>
            </p:cNvSpPr>
            <p:nvPr/>
          </p:nvSpPr>
          <p:spPr bwMode="auto">
            <a:xfrm>
              <a:off x="960438" y="4257675"/>
              <a:ext cx="4159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836001"/>
              </p:ext>
            </p:extLst>
          </p:nvPr>
        </p:nvGraphicFramePr>
        <p:xfrm>
          <a:off x="626535" y="1828800"/>
          <a:ext cx="8043333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1111"/>
                <a:gridCol w="2681111"/>
                <a:gridCol w="2681111"/>
              </a:tblGrid>
              <a:tr h="440009">
                <a:tc>
                  <a:txBody>
                    <a:bodyPr/>
                    <a:lstStyle/>
                    <a:p>
                      <a:pPr algn="l">
                        <a:tabLst>
                          <a:tab pos="627063" algn="l"/>
                        </a:tabLst>
                      </a:pPr>
                      <a:r>
                        <a:rPr lang="en-US" sz="2800" baseline="0" dirty="0" smtClean="0">
                          <a:latin typeface="+mn-lt"/>
                        </a:rPr>
                        <a:t>1:</a:t>
                      </a:r>
                    </a:p>
                    <a:p>
                      <a:pPr algn="l">
                        <a:tabLst>
                          <a:tab pos="627063" algn="l"/>
                        </a:tabLst>
                      </a:pPr>
                      <a:r>
                        <a:rPr lang="en-US" sz="2000" baseline="0" dirty="0" smtClean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lang="en-US" sz="2000" baseline="0" dirty="0" err="1" smtClean="0">
                          <a:latin typeface="Courier New"/>
                          <a:cs typeface="Courier New"/>
                        </a:rPr>
                        <a:t>lw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	</a:t>
                      </a:r>
                      <a:r>
                        <a:rPr lang="en-US" sz="2000" baseline="0" dirty="0" smtClean="0">
                          <a:latin typeface="Courier New"/>
                          <a:cs typeface="Courier New"/>
                        </a:rPr>
                        <a:t>$t0,0($t0)</a:t>
                      </a:r>
                    </a:p>
                    <a:p>
                      <a:pPr algn="l">
                        <a:tabLst>
                          <a:tab pos="627063" algn="l"/>
                        </a:tabLst>
                      </a:pPr>
                      <a:r>
                        <a:rPr lang="en-US" sz="2000" baseline="0" dirty="0" smtClean="0">
                          <a:latin typeface="Courier New"/>
                          <a:cs typeface="Courier New"/>
                        </a:rPr>
                        <a:t> add $t1,$t0,$t0</a:t>
                      </a:r>
                      <a:endParaRPr lang="en-US" sz="20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2:</a:t>
                      </a:r>
                    </a:p>
                    <a:p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add $t1,$t0,$t0</a:t>
                      </a:r>
                    </a:p>
                    <a:p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$t2,$t0,5</a:t>
                      </a:r>
                    </a:p>
                    <a:p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$t4,$t1,5</a:t>
                      </a:r>
                      <a:endParaRPr lang="en-US" sz="20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3: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ourier New"/>
                        </a:rPr>
                        <a:t>	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$t1,$t0,1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$t2,$t0,2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$t3,$t0,2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$t3,$t0,4</a:t>
                      </a:r>
                    </a:p>
                    <a:p>
                      <a:pPr>
                        <a:tabLst>
                          <a:tab pos="338138" algn="l"/>
                        </a:tabLst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</a:t>
                      </a:r>
                      <a:r>
                        <a:rPr lang="en-US" sz="2000" kern="1200" baseline="0" dirty="0" err="1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addi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Courier New"/>
                          <a:ea typeface="+mn-ea"/>
                          <a:cs typeface="Courier New"/>
                        </a:rPr>
                        <a:t> $t5,$t1,5</a:t>
                      </a:r>
                      <a:endParaRPr lang="en-US" sz="20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CF6B1-C410-DE41-99C1-A52DCD7C209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Code Sequence 1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1813" y="1179513"/>
            <a:ext cx="7799388" cy="5056188"/>
            <a:chOff x="215" y="551"/>
            <a:chExt cx="4913" cy="318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61734" name="Freeform 6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5" name="Freeform 7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61737" name="Freeform 9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8" name="Freeform 10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39" name="Rectangle 11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61740" name="Line 12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1" name="Line 13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2" name="Rectangle 14"/>
            <p:cNvSpPr>
              <a:spLocks noChangeArrowheads="1"/>
            </p:cNvSpPr>
            <p:nvPr/>
          </p:nvSpPr>
          <p:spPr bwMode="auto">
            <a:xfrm>
              <a:off x="579" y="1302"/>
              <a:ext cx="353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lw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3" name="Rectangle 15"/>
            <p:cNvSpPr>
              <a:spLocks noChangeArrowheads="1"/>
            </p:cNvSpPr>
            <p:nvPr/>
          </p:nvSpPr>
          <p:spPr bwMode="auto">
            <a:xfrm>
              <a:off x="563" y="1718"/>
              <a:ext cx="52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add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4" name="Rectangle 16"/>
            <p:cNvSpPr>
              <a:spLocks noChangeArrowheads="1"/>
            </p:cNvSpPr>
            <p:nvPr/>
          </p:nvSpPr>
          <p:spPr bwMode="auto">
            <a:xfrm>
              <a:off x="555" y="2182"/>
              <a:ext cx="60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5" name="Rectangle 17"/>
            <p:cNvSpPr>
              <a:spLocks noChangeArrowheads="1"/>
            </p:cNvSpPr>
            <p:nvPr/>
          </p:nvSpPr>
          <p:spPr bwMode="auto">
            <a:xfrm>
              <a:off x="598" y="2612"/>
              <a:ext cx="60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6" name="Rectangle 18"/>
            <p:cNvSpPr>
              <a:spLocks noChangeArrowheads="1"/>
            </p:cNvSpPr>
            <p:nvPr/>
          </p:nvSpPr>
          <p:spPr bwMode="auto">
            <a:xfrm>
              <a:off x="587" y="3067"/>
              <a:ext cx="60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7" name="Line 19"/>
            <p:cNvSpPr>
              <a:spLocks noChangeShapeType="1"/>
            </p:cNvSpPr>
            <p:nvPr/>
          </p:nvSpPr>
          <p:spPr bwMode="auto">
            <a:xfrm>
              <a:off x="172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8" name="Line 20"/>
            <p:cNvSpPr>
              <a:spLocks noChangeShapeType="1"/>
            </p:cNvSpPr>
            <p:nvPr/>
          </p:nvSpPr>
          <p:spPr bwMode="auto">
            <a:xfrm>
              <a:off x="216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9" name="Line 21"/>
            <p:cNvSpPr>
              <a:spLocks noChangeShapeType="1"/>
            </p:cNvSpPr>
            <p:nvPr/>
          </p:nvSpPr>
          <p:spPr bwMode="auto">
            <a:xfrm>
              <a:off x="259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0" name="Line 22"/>
            <p:cNvSpPr>
              <a:spLocks noChangeShapeType="1"/>
            </p:cNvSpPr>
            <p:nvPr/>
          </p:nvSpPr>
          <p:spPr bwMode="auto">
            <a:xfrm>
              <a:off x="3024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1" name="Line 23"/>
            <p:cNvSpPr>
              <a:spLocks noChangeShapeType="1"/>
            </p:cNvSpPr>
            <p:nvPr/>
          </p:nvSpPr>
          <p:spPr bwMode="auto">
            <a:xfrm>
              <a:off x="3456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2" name="Line 24"/>
            <p:cNvSpPr>
              <a:spLocks noChangeShapeType="1"/>
            </p:cNvSpPr>
            <p:nvPr/>
          </p:nvSpPr>
          <p:spPr bwMode="auto">
            <a:xfrm>
              <a:off x="388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3" name="Line 25"/>
            <p:cNvSpPr>
              <a:spLocks noChangeShapeType="1"/>
            </p:cNvSpPr>
            <p:nvPr/>
          </p:nvSpPr>
          <p:spPr bwMode="auto">
            <a:xfrm>
              <a:off x="432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4" name="Line 26"/>
            <p:cNvSpPr>
              <a:spLocks noChangeShapeType="1"/>
            </p:cNvSpPr>
            <p:nvPr/>
          </p:nvSpPr>
          <p:spPr bwMode="auto">
            <a:xfrm>
              <a:off x="475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61756" name="Freeform 2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57" name="Rectangle 29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61759" name="Rectangle 31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61761" name="Freeform 33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62" name="Freeform 34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61763" name="Rectangle 35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61765" name="Freeform 37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66" name="Freeform 38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67" name="Line 39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8" name="Freeform 40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9" name="Line 41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0" name="Rectangle 42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61771" name="Rectangle 43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61773" name="Freeform 45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74" name="Freeform 46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75" name="Line 47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6" name="Line 48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7" name="Freeform 49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8" name="Line 50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9" name="Freeform 51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61782" name="Freeform 54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83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61785" name="Rectangle 57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61787" name="Freeform 59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788" name="Freeform 60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789" name="Rectangle 61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61791" name="Freeform 63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2" name="Freeform 64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793" name="Line 65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4" name="Freeform 66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5" name="Line 67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6" name="Rectangle 68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61798" name="Freeform 70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9" name="Freeform 71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0" name="Rectangle 72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61802" name="Freeform 7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03" name="Freeform 7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4" name="Line 76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5" name="Line 77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6" name="Freeform 78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7" name="Line 79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8" name="Freeform 80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61811" name="Freeform 83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12" name="Rectangle 84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61814" name="Rectangle 86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0" name="Group 87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61816" name="Freeform 88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17" name="Freeform 89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18" name="Rectangle 90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61820" name="Freeform 92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1" name="Freeform 93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2" name="Line 94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3" name="Freeform 95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4" name="Line 96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5" name="Rectangle 97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2" name="Group 98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61827" name="Freeform 99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8" name="Freeform 100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9" name="Rectangle 101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" name="Group 102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61831" name="Freeform 103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32" name="Freeform 104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33" name="Line 105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4" name="Line 106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5" name="Freeform 107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6" name="Line 108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7" name="Freeform 109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61839" name="Freeform 111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0" name="Rectangle 112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61841" name="Rectangle 113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61843" name="Freeform 11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4" name="Freeform 11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45" name="Line 117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6" name="Freeform 118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7" name="Line 119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8" name="Rectangle 120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61850" name="Freeform 122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1" name="Freeform 123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2" name="Rectangle 124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" name="Group 125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61854" name="Freeform 126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5" name="Freeform 127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6" name="Line 128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7" name="Line 12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8" name="Freeform 13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9" name="Line 131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60" name="Freeform 132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9" name="Group 134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61863" name="Freeform 135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64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618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" name="Group 139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61868" name="Freeform 140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69" name="Freeform 141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70" name="Rectangle 142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28" name="Group 143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61872" name="Freeform 144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73" name="Freeform 145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74" name="Line 146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5" name="Freeform 147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6" name="Line 148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7" name="Rectangle 149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61729" name="Group 150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61879" name="Freeform 151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0" name="Freeform 152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1" name="Rectangle 153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31" name="Group 154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61883" name="Freeform 155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4" name="Freeform 156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5" name="Line 157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6" name="Line 158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7" name="Freeform 159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8" name="Line 160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9" name="Freeform 161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90" name="Rectangle 162"/>
            <p:cNvSpPr>
              <a:spLocks noChangeArrowheads="1"/>
            </p:cNvSpPr>
            <p:nvPr/>
          </p:nvSpPr>
          <p:spPr bwMode="auto">
            <a:xfrm>
              <a:off x="215" y="1018"/>
              <a:ext cx="291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61891" name="Rectangle 163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2761892" name="Line 164"/>
          <p:cNvSpPr>
            <a:spLocks noChangeShapeType="1"/>
          </p:cNvSpPr>
          <p:nvPr/>
        </p:nvSpPr>
        <p:spPr bwMode="auto">
          <a:xfrm flipH="1">
            <a:off x="4317022" y="2453054"/>
            <a:ext cx="580291" cy="72096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TextBox 4"/>
          <p:cNvSpPr txBox="1">
            <a:spLocks noChangeArrowheads="1"/>
          </p:cNvSpPr>
          <p:nvPr/>
        </p:nvSpPr>
        <p:spPr bwMode="auto">
          <a:xfrm>
            <a:off x="6484939" y="2257547"/>
            <a:ext cx="167531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66A0"/>
                </a:solidFill>
              </a:rPr>
              <a:t>Must stall</a:t>
            </a:r>
            <a:endParaRPr lang="en-US" sz="2800" b="1" dirty="0">
              <a:solidFill>
                <a:srgbClr val="FF66A0"/>
              </a:solidFill>
              <a:latin typeface="Symbol" pitchFamily="1" charset="2"/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892" grpId="0" animBg="1"/>
      <p:bldP spid="16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Code Sequence 2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1813" y="1179513"/>
            <a:ext cx="7799388" cy="5056188"/>
            <a:chOff x="215" y="551"/>
            <a:chExt cx="4913" cy="318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61734" name="Freeform 6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5" name="Freeform 7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61737" name="Freeform 9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8" name="Freeform 10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39" name="Rectangle 11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61740" name="Line 12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1" name="Line 13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2" name="Rectangle 14"/>
            <p:cNvSpPr>
              <a:spLocks noChangeArrowheads="1"/>
            </p:cNvSpPr>
            <p:nvPr/>
          </p:nvSpPr>
          <p:spPr bwMode="auto">
            <a:xfrm>
              <a:off x="579" y="1302"/>
              <a:ext cx="52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add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3" name="Rectangle 15"/>
            <p:cNvSpPr>
              <a:spLocks noChangeArrowheads="1"/>
            </p:cNvSpPr>
            <p:nvPr/>
          </p:nvSpPr>
          <p:spPr bwMode="auto">
            <a:xfrm>
              <a:off x="563" y="1718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4" name="Rectangle 16"/>
            <p:cNvSpPr>
              <a:spLocks noChangeArrowheads="1"/>
            </p:cNvSpPr>
            <p:nvPr/>
          </p:nvSpPr>
          <p:spPr bwMode="auto">
            <a:xfrm>
              <a:off x="555" y="2182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5" name="Rectangle 17"/>
            <p:cNvSpPr>
              <a:spLocks noChangeArrowheads="1"/>
            </p:cNvSpPr>
            <p:nvPr/>
          </p:nvSpPr>
          <p:spPr bwMode="auto">
            <a:xfrm>
              <a:off x="598" y="2612"/>
              <a:ext cx="60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6" name="Rectangle 18"/>
            <p:cNvSpPr>
              <a:spLocks noChangeArrowheads="1"/>
            </p:cNvSpPr>
            <p:nvPr/>
          </p:nvSpPr>
          <p:spPr bwMode="auto">
            <a:xfrm>
              <a:off x="587" y="3067"/>
              <a:ext cx="606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instr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7" name="Line 19"/>
            <p:cNvSpPr>
              <a:spLocks noChangeShapeType="1"/>
            </p:cNvSpPr>
            <p:nvPr/>
          </p:nvSpPr>
          <p:spPr bwMode="auto">
            <a:xfrm>
              <a:off x="172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8" name="Line 20"/>
            <p:cNvSpPr>
              <a:spLocks noChangeShapeType="1"/>
            </p:cNvSpPr>
            <p:nvPr/>
          </p:nvSpPr>
          <p:spPr bwMode="auto">
            <a:xfrm>
              <a:off x="216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9" name="Line 21"/>
            <p:cNvSpPr>
              <a:spLocks noChangeShapeType="1"/>
            </p:cNvSpPr>
            <p:nvPr/>
          </p:nvSpPr>
          <p:spPr bwMode="auto">
            <a:xfrm>
              <a:off x="259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0" name="Line 22"/>
            <p:cNvSpPr>
              <a:spLocks noChangeShapeType="1"/>
            </p:cNvSpPr>
            <p:nvPr/>
          </p:nvSpPr>
          <p:spPr bwMode="auto">
            <a:xfrm>
              <a:off x="3024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1" name="Line 23"/>
            <p:cNvSpPr>
              <a:spLocks noChangeShapeType="1"/>
            </p:cNvSpPr>
            <p:nvPr/>
          </p:nvSpPr>
          <p:spPr bwMode="auto">
            <a:xfrm>
              <a:off x="3456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2" name="Line 24"/>
            <p:cNvSpPr>
              <a:spLocks noChangeShapeType="1"/>
            </p:cNvSpPr>
            <p:nvPr/>
          </p:nvSpPr>
          <p:spPr bwMode="auto">
            <a:xfrm>
              <a:off x="388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3" name="Line 25"/>
            <p:cNvSpPr>
              <a:spLocks noChangeShapeType="1"/>
            </p:cNvSpPr>
            <p:nvPr/>
          </p:nvSpPr>
          <p:spPr bwMode="auto">
            <a:xfrm>
              <a:off x="432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4" name="Line 26"/>
            <p:cNvSpPr>
              <a:spLocks noChangeShapeType="1"/>
            </p:cNvSpPr>
            <p:nvPr/>
          </p:nvSpPr>
          <p:spPr bwMode="auto">
            <a:xfrm>
              <a:off x="475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61756" name="Freeform 2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57" name="Rectangle 29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61759" name="Rectangle 31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61761" name="Freeform 33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62" name="Freeform 34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61763" name="Rectangle 35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61765" name="Freeform 37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66" name="Freeform 38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67" name="Line 39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8" name="Freeform 40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9" name="Line 41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0" name="Rectangle 42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61771" name="Rectangle 43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61773" name="Freeform 45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74" name="Freeform 46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75" name="Line 47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6" name="Line 48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7" name="Freeform 49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8" name="Line 50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9" name="Freeform 51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61782" name="Freeform 54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83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61785" name="Rectangle 57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61787" name="Freeform 59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788" name="Freeform 60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789" name="Rectangle 61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61791" name="Freeform 63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2" name="Freeform 64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793" name="Line 65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4" name="Freeform 66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5" name="Line 67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6" name="Rectangle 68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61798" name="Freeform 70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9" name="Freeform 71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0" name="Rectangle 72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61802" name="Freeform 7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03" name="Freeform 7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4" name="Line 76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5" name="Line 77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6" name="Freeform 78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7" name="Line 79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8" name="Freeform 80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61811" name="Freeform 83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12" name="Rectangle 84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61814" name="Rectangle 86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0" name="Group 87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61816" name="Freeform 88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17" name="Freeform 89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18" name="Rectangle 90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61820" name="Freeform 92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1" name="Freeform 93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2" name="Line 94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3" name="Freeform 95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4" name="Line 96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5" name="Rectangle 97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2" name="Group 98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61827" name="Freeform 99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8" name="Freeform 100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9" name="Rectangle 101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" name="Group 102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61831" name="Freeform 103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32" name="Freeform 104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33" name="Line 105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4" name="Line 106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5" name="Freeform 107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6" name="Line 108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7" name="Freeform 109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61839" name="Freeform 111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0" name="Rectangle 112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61841" name="Rectangle 113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61843" name="Freeform 11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4" name="Freeform 11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45" name="Line 117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6" name="Freeform 118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7" name="Line 119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8" name="Rectangle 120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61850" name="Freeform 122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1" name="Freeform 123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2" name="Rectangle 124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" name="Group 125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61854" name="Freeform 126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5" name="Freeform 127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6" name="Line 128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7" name="Line 12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8" name="Freeform 13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9" name="Line 131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60" name="Freeform 132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9" name="Group 134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61863" name="Freeform 135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64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618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" name="Group 139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61868" name="Freeform 140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69" name="Freeform 141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70" name="Rectangle 142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28" name="Group 143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61872" name="Freeform 144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73" name="Freeform 145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74" name="Line 146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5" name="Freeform 147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6" name="Line 148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7" name="Rectangle 149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61729" name="Group 150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61879" name="Freeform 151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0" name="Freeform 152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1" name="Rectangle 153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31" name="Group 154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61883" name="Freeform 155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4" name="Freeform 156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5" name="Line 157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6" name="Line 158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7" name="Freeform 159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8" name="Line 160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9" name="Freeform 161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90" name="Rectangle 162"/>
            <p:cNvSpPr>
              <a:spLocks noChangeArrowheads="1"/>
            </p:cNvSpPr>
            <p:nvPr/>
          </p:nvSpPr>
          <p:spPr bwMode="auto">
            <a:xfrm>
              <a:off x="215" y="1018"/>
              <a:ext cx="291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61891" name="Rectangle 163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2761892" name="Line 164"/>
          <p:cNvSpPr>
            <a:spLocks noChangeShapeType="1"/>
          </p:cNvSpPr>
          <p:nvPr/>
        </p:nvSpPr>
        <p:spPr bwMode="auto">
          <a:xfrm>
            <a:off x="4305623" y="2497992"/>
            <a:ext cx="697200" cy="148492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TextBox 166"/>
          <p:cNvSpPr txBox="1"/>
          <p:nvPr/>
        </p:nvSpPr>
        <p:spPr>
          <a:xfrm>
            <a:off x="3358661" y="1732085"/>
            <a:ext cx="1644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forwarding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68" name="Line 164"/>
          <p:cNvSpPr>
            <a:spLocks noChangeShapeType="1"/>
          </p:cNvSpPr>
          <p:nvPr/>
        </p:nvSpPr>
        <p:spPr bwMode="auto">
          <a:xfrm flipH="1">
            <a:off x="4369777" y="2523392"/>
            <a:ext cx="1248508" cy="145952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691554" y="2069123"/>
            <a:ext cx="1992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no forwarding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0" name="TextBox 3"/>
          <p:cNvSpPr txBox="1">
            <a:spLocks noChangeArrowheads="1"/>
          </p:cNvSpPr>
          <p:nvPr/>
        </p:nvSpPr>
        <p:spPr bwMode="auto">
          <a:xfrm>
            <a:off x="6503989" y="2467386"/>
            <a:ext cx="2286000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408000"/>
                </a:solidFill>
              </a:rPr>
              <a:t>No stalls with </a:t>
            </a:r>
            <a:br>
              <a:rPr lang="en-US" sz="2800" b="1" dirty="0" smtClean="0">
                <a:solidFill>
                  <a:srgbClr val="408000"/>
                </a:solidFill>
              </a:rPr>
            </a:br>
            <a:r>
              <a:rPr lang="en-US" sz="2800" b="1" dirty="0" smtClean="0">
                <a:solidFill>
                  <a:srgbClr val="408000"/>
                </a:solidFill>
              </a:rPr>
              <a:t>forwarding</a:t>
            </a:r>
            <a:endParaRPr lang="en-US" sz="2800" b="1" dirty="0">
              <a:solidFill>
                <a:srgbClr val="408000"/>
              </a:solidFill>
              <a:latin typeface="Symbol" pitchFamily="1" charset="2"/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892" grpId="0" animBg="1"/>
      <p:bldP spid="167" grpId="0"/>
      <p:bldP spid="168" grpId="0" animBg="1"/>
      <p:bldP spid="169" grpId="0"/>
      <p:bldP spid="17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Code Sequence 3</a:t>
            </a:r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1813" y="1179513"/>
            <a:ext cx="7799388" cy="5056188"/>
            <a:chOff x="215" y="551"/>
            <a:chExt cx="4913" cy="318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624" y="1200"/>
              <a:ext cx="340" cy="289"/>
              <a:chOff x="2624" y="1200"/>
              <a:chExt cx="340" cy="289"/>
            </a:xfrm>
          </p:grpSpPr>
          <p:sp>
            <p:nvSpPr>
              <p:cNvPr id="2761734" name="Freeform 6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5" name="Freeform 7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2624" y="2592"/>
              <a:ext cx="340" cy="289"/>
              <a:chOff x="2624" y="2592"/>
              <a:chExt cx="340" cy="289"/>
            </a:xfrm>
          </p:grpSpPr>
          <p:sp>
            <p:nvSpPr>
              <p:cNvPr id="2761737" name="Freeform 9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38" name="Freeform 10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39" name="Rectangle 11"/>
            <p:cNvSpPr>
              <a:spLocks noChangeArrowheads="1"/>
            </p:cNvSpPr>
            <p:nvPr/>
          </p:nvSpPr>
          <p:spPr bwMode="auto">
            <a:xfrm>
              <a:off x="2605" y="2594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61740" name="Line 12"/>
            <p:cNvSpPr>
              <a:spLocks noChangeShapeType="1"/>
            </p:cNvSpPr>
            <p:nvPr/>
          </p:nvSpPr>
          <p:spPr bwMode="auto">
            <a:xfrm>
              <a:off x="584" y="1224"/>
              <a:ext cx="0" cy="2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1" name="Line 13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2" name="Rectangle 14"/>
            <p:cNvSpPr>
              <a:spLocks noChangeArrowheads="1"/>
            </p:cNvSpPr>
            <p:nvPr/>
          </p:nvSpPr>
          <p:spPr bwMode="auto">
            <a:xfrm>
              <a:off x="579" y="1302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3" name="Rectangle 15"/>
            <p:cNvSpPr>
              <a:spLocks noChangeArrowheads="1"/>
            </p:cNvSpPr>
            <p:nvPr/>
          </p:nvSpPr>
          <p:spPr bwMode="auto">
            <a:xfrm>
              <a:off x="563" y="1718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4" name="Rectangle 16"/>
            <p:cNvSpPr>
              <a:spLocks noChangeArrowheads="1"/>
            </p:cNvSpPr>
            <p:nvPr/>
          </p:nvSpPr>
          <p:spPr bwMode="auto">
            <a:xfrm>
              <a:off x="555" y="2182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5" name="Rectangle 17"/>
            <p:cNvSpPr>
              <a:spLocks noChangeArrowheads="1"/>
            </p:cNvSpPr>
            <p:nvPr/>
          </p:nvSpPr>
          <p:spPr bwMode="auto">
            <a:xfrm>
              <a:off x="598" y="2612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6" name="Rectangle 18"/>
            <p:cNvSpPr>
              <a:spLocks noChangeArrowheads="1"/>
            </p:cNvSpPr>
            <p:nvPr/>
          </p:nvSpPr>
          <p:spPr bwMode="auto">
            <a:xfrm>
              <a:off x="587" y="3067"/>
              <a:ext cx="581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addi</a:t>
              </a:r>
              <a:endPara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61747" name="Line 19"/>
            <p:cNvSpPr>
              <a:spLocks noChangeShapeType="1"/>
            </p:cNvSpPr>
            <p:nvPr/>
          </p:nvSpPr>
          <p:spPr bwMode="auto">
            <a:xfrm>
              <a:off x="172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8" name="Line 20"/>
            <p:cNvSpPr>
              <a:spLocks noChangeShapeType="1"/>
            </p:cNvSpPr>
            <p:nvPr/>
          </p:nvSpPr>
          <p:spPr bwMode="auto">
            <a:xfrm>
              <a:off x="216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49" name="Line 21"/>
            <p:cNvSpPr>
              <a:spLocks noChangeShapeType="1"/>
            </p:cNvSpPr>
            <p:nvPr/>
          </p:nvSpPr>
          <p:spPr bwMode="auto">
            <a:xfrm>
              <a:off x="259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0" name="Line 22"/>
            <p:cNvSpPr>
              <a:spLocks noChangeShapeType="1"/>
            </p:cNvSpPr>
            <p:nvPr/>
          </p:nvSpPr>
          <p:spPr bwMode="auto">
            <a:xfrm>
              <a:off x="3024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1" name="Line 23"/>
            <p:cNvSpPr>
              <a:spLocks noChangeShapeType="1"/>
            </p:cNvSpPr>
            <p:nvPr/>
          </p:nvSpPr>
          <p:spPr bwMode="auto">
            <a:xfrm>
              <a:off x="3456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2" name="Line 24"/>
            <p:cNvSpPr>
              <a:spLocks noChangeShapeType="1"/>
            </p:cNvSpPr>
            <p:nvPr/>
          </p:nvSpPr>
          <p:spPr bwMode="auto">
            <a:xfrm>
              <a:off x="3888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3" name="Line 25"/>
            <p:cNvSpPr>
              <a:spLocks noChangeShapeType="1"/>
            </p:cNvSpPr>
            <p:nvPr/>
          </p:nvSpPr>
          <p:spPr bwMode="auto">
            <a:xfrm>
              <a:off x="4320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54" name="Line 26"/>
            <p:cNvSpPr>
              <a:spLocks noChangeShapeType="1"/>
            </p:cNvSpPr>
            <p:nvPr/>
          </p:nvSpPr>
          <p:spPr bwMode="auto">
            <a:xfrm>
              <a:off x="4752" y="920"/>
              <a:ext cx="0" cy="2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2257" y="1152"/>
              <a:ext cx="225" cy="481"/>
              <a:chOff x="2257" y="1152"/>
              <a:chExt cx="225" cy="481"/>
            </a:xfrm>
          </p:grpSpPr>
          <p:sp>
            <p:nvSpPr>
              <p:cNvPr id="2761756" name="Freeform 2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57" name="Rectangle 29"/>
              <p:cNvSpPr>
                <a:spLocks noChangeArrowheads="1"/>
              </p:cNvSpPr>
              <p:nvPr/>
            </p:nvSpPr>
            <p:spPr bwMode="auto">
              <a:xfrm rot="5400000">
                <a:off x="2170" y="1274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1324" y="1248"/>
              <a:ext cx="359" cy="289"/>
              <a:chOff x="1324" y="1248"/>
              <a:chExt cx="359" cy="289"/>
            </a:xfrm>
          </p:grpSpPr>
          <p:sp>
            <p:nvSpPr>
              <p:cNvPr id="2761759" name="Rectangle 31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61761" name="Freeform 33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62" name="Freeform 34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761763" name="Rectangle 35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61765" name="Freeform 37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66" name="Freeform 38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67" name="Line 39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8" name="Freeform 40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69" name="Line 41"/>
            <p:cNvSpPr>
              <a:spLocks noChangeShapeType="1"/>
            </p:cNvSpPr>
            <p:nvPr/>
          </p:nvSpPr>
          <p:spPr bwMode="auto">
            <a:xfrm>
              <a:off x="2104" y="1296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0" name="Rectangle 42"/>
            <p:cNvSpPr>
              <a:spLocks noChangeArrowheads="1"/>
            </p:cNvSpPr>
            <p:nvPr/>
          </p:nvSpPr>
          <p:spPr bwMode="auto">
            <a:xfrm>
              <a:off x="2601" y="125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2761771" name="Rectangle 43"/>
            <p:cNvSpPr>
              <a:spLocks noChangeArrowheads="1"/>
            </p:cNvSpPr>
            <p:nvPr/>
          </p:nvSpPr>
          <p:spPr bwMode="auto">
            <a:xfrm>
              <a:off x="3093" y="125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 err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  <a:endParaRPr lang="en-US" sz="1600" b="1" dirty="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3120" y="1248"/>
              <a:ext cx="284" cy="289"/>
              <a:chOff x="3120" y="1248"/>
              <a:chExt cx="284" cy="289"/>
            </a:xfrm>
          </p:grpSpPr>
          <p:sp>
            <p:nvSpPr>
              <p:cNvPr id="2761773" name="Freeform 45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74" name="Freeform 46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775" name="Line 47"/>
            <p:cNvSpPr>
              <a:spLocks noChangeShapeType="1"/>
            </p:cNvSpPr>
            <p:nvPr/>
          </p:nvSpPr>
          <p:spPr bwMode="auto">
            <a:xfrm>
              <a:off x="2973" y="1392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6" name="Line 48"/>
            <p:cNvSpPr>
              <a:spLocks noChangeShapeType="1"/>
            </p:cNvSpPr>
            <p:nvPr/>
          </p:nvSpPr>
          <p:spPr bwMode="auto">
            <a:xfrm>
              <a:off x="2489" y="1392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7" name="Freeform 49"/>
            <p:cNvSpPr>
              <a:spLocks/>
            </p:cNvSpPr>
            <p:nvPr/>
          </p:nvSpPr>
          <p:spPr bwMode="auto">
            <a:xfrm>
              <a:off x="2610" y="1392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8" name="Line 50"/>
            <p:cNvSpPr>
              <a:spLocks noChangeShapeType="1"/>
            </p:cNvSpPr>
            <p:nvPr/>
          </p:nvSpPr>
          <p:spPr bwMode="auto">
            <a:xfrm>
              <a:off x="2104" y="14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779" name="Freeform 51"/>
            <p:cNvSpPr>
              <a:spLocks/>
            </p:cNvSpPr>
            <p:nvPr/>
          </p:nvSpPr>
          <p:spPr bwMode="auto">
            <a:xfrm>
              <a:off x="2197" y="1387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52"/>
            <p:cNvGrpSpPr>
              <a:grpSpLocks/>
            </p:cNvGrpSpPr>
            <p:nvPr/>
          </p:nvGrpSpPr>
          <p:grpSpPr bwMode="auto">
            <a:xfrm>
              <a:off x="1751" y="1600"/>
              <a:ext cx="2096" cy="513"/>
              <a:chOff x="1751" y="1600"/>
              <a:chExt cx="2096" cy="513"/>
            </a:xfrm>
          </p:grpSpPr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2684" y="1600"/>
                <a:ext cx="225" cy="481"/>
                <a:chOff x="2684" y="1600"/>
                <a:chExt cx="225" cy="481"/>
              </a:xfrm>
            </p:grpSpPr>
            <p:sp>
              <p:nvSpPr>
                <p:cNvPr id="2761782" name="Freeform 54"/>
                <p:cNvSpPr>
                  <a:spLocks/>
                </p:cNvSpPr>
                <p:nvPr/>
              </p:nvSpPr>
              <p:spPr bwMode="auto">
                <a:xfrm>
                  <a:off x="2696" y="1600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83" name="Rectangle 55"/>
                <p:cNvSpPr>
                  <a:spLocks noChangeArrowheads="1"/>
                </p:cNvSpPr>
                <p:nvPr/>
              </p:nvSpPr>
              <p:spPr bwMode="auto">
                <a:xfrm rot="5400000">
                  <a:off x="2597" y="1722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2" name="Group 56"/>
              <p:cNvGrpSpPr>
                <a:grpSpLocks/>
              </p:cNvGrpSpPr>
              <p:nvPr/>
            </p:nvGrpSpPr>
            <p:grpSpPr bwMode="auto">
              <a:xfrm>
                <a:off x="1751" y="1696"/>
                <a:ext cx="359" cy="289"/>
                <a:chOff x="1751" y="1696"/>
                <a:chExt cx="359" cy="289"/>
              </a:xfrm>
            </p:grpSpPr>
            <p:sp>
              <p:nvSpPr>
                <p:cNvPr id="2761785" name="Rectangle 57"/>
                <p:cNvSpPr>
                  <a:spLocks noChangeArrowheads="1"/>
                </p:cNvSpPr>
                <p:nvPr/>
              </p:nvSpPr>
              <p:spPr bwMode="auto">
                <a:xfrm>
                  <a:off x="1751" y="1698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13" name="Group 58"/>
                <p:cNvGrpSpPr>
                  <a:grpSpLocks/>
                </p:cNvGrpSpPr>
                <p:nvPr/>
              </p:nvGrpSpPr>
              <p:grpSpPr bwMode="auto">
                <a:xfrm>
                  <a:off x="1770" y="1696"/>
                  <a:ext cx="340" cy="289"/>
                  <a:chOff x="1770" y="1696"/>
                  <a:chExt cx="340" cy="289"/>
                </a:xfrm>
              </p:grpSpPr>
              <p:sp>
                <p:nvSpPr>
                  <p:cNvPr id="2761787" name="Freeform 59"/>
                  <p:cNvSpPr>
                    <a:spLocks/>
                  </p:cNvSpPr>
                  <p:nvPr/>
                </p:nvSpPr>
                <p:spPr bwMode="auto">
                  <a:xfrm>
                    <a:off x="1770" y="1696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788" name="Freeform 60"/>
                  <p:cNvSpPr>
                    <a:spLocks/>
                  </p:cNvSpPr>
                  <p:nvPr/>
                </p:nvSpPr>
                <p:spPr bwMode="auto">
                  <a:xfrm>
                    <a:off x="1939" y="1696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789" name="Rectangle 61"/>
              <p:cNvSpPr>
                <a:spLocks noChangeArrowheads="1"/>
              </p:cNvSpPr>
              <p:nvPr/>
            </p:nvSpPr>
            <p:spPr bwMode="auto">
              <a:xfrm>
                <a:off x="2211" y="1703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4" name="Group 62"/>
              <p:cNvGrpSpPr>
                <a:grpSpLocks/>
              </p:cNvGrpSpPr>
              <p:nvPr/>
            </p:nvGrpSpPr>
            <p:grpSpPr bwMode="auto">
              <a:xfrm>
                <a:off x="2230" y="1696"/>
                <a:ext cx="296" cy="289"/>
                <a:chOff x="2230" y="1696"/>
                <a:chExt cx="296" cy="289"/>
              </a:xfrm>
            </p:grpSpPr>
            <p:sp>
              <p:nvSpPr>
                <p:cNvPr id="2761791" name="Freeform 63"/>
                <p:cNvSpPr>
                  <a:spLocks/>
                </p:cNvSpPr>
                <p:nvPr/>
              </p:nvSpPr>
              <p:spPr bwMode="auto">
                <a:xfrm>
                  <a:off x="2230" y="1696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2" name="Freeform 64"/>
                <p:cNvSpPr>
                  <a:spLocks/>
                </p:cNvSpPr>
                <p:nvPr/>
              </p:nvSpPr>
              <p:spPr bwMode="auto">
                <a:xfrm>
                  <a:off x="2378" y="1696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793" name="Line 65"/>
              <p:cNvSpPr>
                <a:spLocks noChangeShapeType="1"/>
              </p:cNvSpPr>
              <p:nvPr/>
            </p:nvSpPr>
            <p:spPr bwMode="auto">
              <a:xfrm>
                <a:off x="2115" y="1840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4" name="Freeform 66"/>
              <p:cNvSpPr>
                <a:spLocks/>
              </p:cNvSpPr>
              <p:nvPr/>
            </p:nvSpPr>
            <p:spPr bwMode="auto">
              <a:xfrm>
                <a:off x="2177" y="1744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5" name="Line 67"/>
              <p:cNvSpPr>
                <a:spLocks noChangeShapeType="1"/>
              </p:cNvSpPr>
              <p:nvPr/>
            </p:nvSpPr>
            <p:spPr bwMode="auto">
              <a:xfrm>
                <a:off x="2531" y="174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796" name="Rectangle 68"/>
              <p:cNvSpPr>
                <a:spLocks noChangeArrowheads="1"/>
              </p:cNvSpPr>
              <p:nvPr/>
            </p:nvSpPr>
            <p:spPr bwMode="auto">
              <a:xfrm>
                <a:off x="3028" y="1698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15" name="Group 69"/>
              <p:cNvGrpSpPr>
                <a:grpSpLocks/>
              </p:cNvGrpSpPr>
              <p:nvPr/>
            </p:nvGrpSpPr>
            <p:grpSpPr bwMode="auto">
              <a:xfrm>
                <a:off x="3079" y="1696"/>
                <a:ext cx="325" cy="289"/>
                <a:chOff x="3079" y="1696"/>
                <a:chExt cx="325" cy="289"/>
              </a:xfrm>
            </p:grpSpPr>
            <p:sp>
              <p:nvSpPr>
                <p:cNvPr id="2761798" name="Freeform 70"/>
                <p:cNvSpPr>
                  <a:spLocks/>
                </p:cNvSpPr>
                <p:nvPr/>
              </p:nvSpPr>
              <p:spPr bwMode="auto">
                <a:xfrm>
                  <a:off x="3079" y="1696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799" name="Freeform 71"/>
                <p:cNvSpPr>
                  <a:spLocks/>
                </p:cNvSpPr>
                <p:nvPr/>
              </p:nvSpPr>
              <p:spPr bwMode="auto">
                <a:xfrm>
                  <a:off x="3240" y="1696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0" name="Rectangle 72"/>
              <p:cNvSpPr>
                <a:spLocks noChangeArrowheads="1"/>
              </p:cNvSpPr>
              <p:nvPr/>
            </p:nvSpPr>
            <p:spPr bwMode="auto">
              <a:xfrm>
                <a:off x="3520" y="1698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16" name="Group 73"/>
              <p:cNvGrpSpPr>
                <a:grpSpLocks/>
              </p:cNvGrpSpPr>
              <p:nvPr/>
            </p:nvGrpSpPr>
            <p:grpSpPr bwMode="auto">
              <a:xfrm>
                <a:off x="3547" y="1696"/>
                <a:ext cx="284" cy="289"/>
                <a:chOff x="3547" y="1696"/>
                <a:chExt cx="284" cy="289"/>
              </a:xfrm>
            </p:grpSpPr>
            <p:sp>
              <p:nvSpPr>
                <p:cNvPr id="2761802" name="Freeform 74"/>
                <p:cNvSpPr>
                  <a:spLocks/>
                </p:cNvSpPr>
                <p:nvPr/>
              </p:nvSpPr>
              <p:spPr bwMode="auto">
                <a:xfrm>
                  <a:off x="3547" y="1696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03" name="Freeform 75"/>
                <p:cNvSpPr>
                  <a:spLocks/>
                </p:cNvSpPr>
                <p:nvPr/>
              </p:nvSpPr>
              <p:spPr bwMode="auto">
                <a:xfrm>
                  <a:off x="3688" y="1696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04" name="Line 76"/>
              <p:cNvSpPr>
                <a:spLocks noChangeShapeType="1"/>
              </p:cNvSpPr>
              <p:nvPr/>
            </p:nvSpPr>
            <p:spPr bwMode="auto">
              <a:xfrm>
                <a:off x="3400" y="1840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5" name="Line 77"/>
              <p:cNvSpPr>
                <a:spLocks noChangeShapeType="1"/>
              </p:cNvSpPr>
              <p:nvPr/>
            </p:nvSpPr>
            <p:spPr bwMode="auto">
              <a:xfrm>
                <a:off x="2916" y="1840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6" name="Freeform 78"/>
              <p:cNvSpPr>
                <a:spLocks/>
              </p:cNvSpPr>
              <p:nvPr/>
            </p:nvSpPr>
            <p:spPr bwMode="auto">
              <a:xfrm>
                <a:off x="3037" y="1840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7" name="Line 79"/>
              <p:cNvSpPr>
                <a:spLocks noChangeShapeType="1"/>
              </p:cNvSpPr>
              <p:nvPr/>
            </p:nvSpPr>
            <p:spPr bwMode="auto">
              <a:xfrm>
                <a:off x="2531" y="1936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08" name="Freeform 80"/>
              <p:cNvSpPr>
                <a:spLocks/>
              </p:cNvSpPr>
              <p:nvPr/>
            </p:nvSpPr>
            <p:spPr bwMode="auto">
              <a:xfrm>
                <a:off x="2624" y="1835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>
              <a:off x="2178" y="2048"/>
              <a:ext cx="2096" cy="513"/>
              <a:chOff x="2178" y="2048"/>
              <a:chExt cx="2096" cy="513"/>
            </a:xfrm>
          </p:grpSpPr>
          <p:grpSp>
            <p:nvGrpSpPr>
              <p:cNvPr id="18" name="Group 82"/>
              <p:cNvGrpSpPr>
                <a:grpSpLocks/>
              </p:cNvGrpSpPr>
              <p:nvPr/>
            </p:nvGrpSpPr>
            <p:grpSpPr bwMode="auto">
              <a:xfrm>
                <a:off x="3111" y="2048"/>
                <a:ext cx="225" cy="481"/>
                <a:chOff x="3111" y="2048"/>
                <a:chExt cx="225" cy="481"/>
              </a:xfrm>
            </p:grpSpPr>
            <p:sp>
              <p:nvSpPr>
                <p:cNvPr id="2761811" name="Freeform 83"/>
                <p:cNvSpPr>
                  <a:spLocks/>
                </p:cNvSpPr>
                <p:nvPr/>
              </p:nvSpPr>
              <p:spPr bwMode="auto">
                <a:xfrm>
                  <a:off x="3123" y="2048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12" name="Rectangle 84"/>
                <p:cNvSpPr>
                  <a:spLocks noChangeArrowheads="1"/>
                </p:cNvSpPr>
                <p:nvPr/>
              </p:nvSpPr>
              <p:spPr bwMode="auto">
                <a:xfrm rot="5400000">
                  <a:off x="3024" y="2170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19" name="Group 85"/>
              <p:cNvGrpSpPr>
                <a:grpSpLocks/>
              </p:cNvGrpSpPr>
              <p:nvPr/>
            </p:nvGrpSpPr>
            <p:grpSpPr bwMode="auto">
              <a:xfrm>
                <a:off x="2178" y="2144"/>
                <a:ext cx="359" cy="289"/>
                <a:chOff x="2178" y="2144"/>
                <a:chExt cx="359" cy="289"/>
              </a:xfrm>
            </p:grpSpPr>
            <p:sp>
              <p:nvSpPr>
                <p:cNvPr id="2761814" name="Rectangle 86"/>
                <p:cNvSpPr>
                  <a:spLocks noChangeArrowheads="1"/>
                </p:cNvSpPr>
                <p:nvPr/>
              </p:nvSpPr>
              <p:spPr bwMode="auto">
                <a:xfrm>
                  <a:off x="2178" y="2146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20" name="Group 87"/>
                <p:cNvGrpSpPr>
                  <a:grpSpLocks/>
                </p:cNvGrpSpPr>
                <p:nvPr/>
              </p:nvGrpSpPr>
              <p:grpSpPr bwMode="auto">
                <a:xfrm>
                  <a:off x="2197" y="2144"/>
                  <a:ext cx="340" cy="289"/>
                  <a:chOff x="2197" y="2144"/>
                  <a:chExt cx="340" cy="289"/>
                </a:xfrm>
              </p:grpSpPr>
              <p:sp>
                <p:nvSpPr>
                  <p:cNvPr id="2761816" name="Freeform 88"/>
                  <p:cNvSpPr>
                    <a:spLocks/>
                  </p:cNvSpPr>
                  <p:nvPr/>
                </p:nvSpPr>
                <p:spPr bwMode="auto">
                  <a:xfrm>
                    <a:off x="2197" y="2144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17" name="Freeform 89"/>
                  <p:cNvSpPr>
                    <a:spLocks/>
                  </p:cNvSpPr>
                  <p:nvPr/>
                </p:nvSpPr>
                <p:spPr bwMode="auto">
                  <a:xfrm>
                    <a:off x="2366" y="2144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18" name="Rectangle 90"/>
              <p:cNvSpPr>
                <a:spLocks noChangeArrowheads="1"/>
              </p:cNvSpPr>
              <p:nvPr/>
            </p:nvSpPr>
            <p:spPr bwMode="auto">
              <a:xfrm>
                <a:off x="2638" y="2151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1" name="Group 91"/>
              <p:cNvGrpSpPr>
                <a:grpSpLocks/>
              </p:cNvGrpSpPr>
              <p:nvPr/>
            </p:nvGrpSpPr>
            <p:grpSpPr bwMode="auto">
              <a:xfrm>
                <a:off x="2657" y="2144"/>
                <a:ext cx="296" cy="289"/>
                <a:chOff x="2657" y="2144"/>
                <a:chExt cx="296" cy="289"/>
              </a:xfrm>
            </p:grpSpPr>
            <p:sp>
              <p:nvSpPr>
                <p:cNvPr id="2761820" name="Freeform 92"/>
                <p:cNvSpPr>
                  <a:spLocks/>
                </p:cNvSpPr>
                <p:nvPr/>
              </p:nvSpPr>
              <p:spPr bwMode="auto">
                <a:xfrm>
                  <a:off x="2657" y="2144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1" name="Freeform 93"/>
                <p:cNvSpPr>
                  <a:spLocks/>
                </p:cNvSpPr>
                <p:nvPr/>
              </p:nvSpPr>
              <p:spPr bwMode="auto">
                <a:xfrm>
                  <a:off x="2805" y="2144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2" name="Line 94"/>
              <p:cNvSpPr>
                <a:spLocks noChangeShapeType="1"/>
              </p:cNvSpPr>
              <p:nvPr/>
            </p:nvSpPr>
            <p:spPr bwMode="auto">
              <a:xfrm>
                <a:off x="2542" y="228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3" name="Freeform 95"/>
              <p:cNvSpPr>
                <a:spLocks/>
              </p:cNvSpPr>
              <p:nvPr/>
            </p:nvSpPr>
            <p:spPr bwMode="auto">
              <a:xfrm>
                <a:off x="2604" y="2192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4" name="Line 96"/>
              <p:cNvSpPr>
                <a:spLocks noChangeShapeType="1"/>
              </p:cNvSpPr>
              <p:nvPr/>
            </p:nvSpPr>
            <p:spPr bwMode="auto">
              <a:xfrm>
                <a:off x="2958" y="2192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25" name="Rectangle 97"/>
              <p:cNvSpPr>
                <a:spLocks noChangeArrowheads="1"/>
              </p:cNvSpPr>
              <p:nvPr/>
            </p:nvSpPr>
            <p:spPr bwMode="auto">
              <a:xfrm>
                <a:off x="3455" y="2146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2" name="Group 98"/>
              <p:cNvGrpSpPr>
                <a:grpSpLocks/>
              </p:cNvGrpSpPr>
              <p:nvPr/>
            </p:nvGrpSpPr>
            <p:grpSpPr bwMode="auto">
              <a:xfrm>
                <a:off x="3506" y="2144"/>
                <a:ext cx="325" cy="289"/>
                <a:chOff x="3506" y="2144"/>
                <a:chExt cx="325" cy="289"/>
              </a:xfrm>
            </p:grpSpPr>
            <p:sp>
              <p:nvSpPr>
                <p:cNvPr id="2761827" name="Freeform 99"/>
                <p:cNvSpPr>
                  <a:spLocks/>
                </p:cNvSpPr>
                <p:nvPr/>
              </p:nvSpPr>
              <p:spPr bwMode="auto">
                <a:xfrm>
                  <a:off x="3506" y="2144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28" name="Freeform 100"/>
                <p:cNvSpPr>
                  <a:spLocks/>
                </p:cNvSpPr>
                <p:nvPr/>
              </p:nvSpPr>
              <p:spPr bwMode="auto">
                <a:xfrm>
                  <a:off x="3667" y="2144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29" name="Rectangle 101"/>
              <p:cNvSpPr>
                <a:spLocks noChangeArrowheads="1"/>
              </p:cNvSpPr>
              <p:nvPr/>
            </p:nvSpPr>
            <p:spPr bwMode="auto">
              <a:xfrm>
                <a:off x="3947" y="2146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3" name="Group 102"/>
              <p:cNvGrpSpPr>
                <a:grpSpLocks/>
              </p:cNvGrpSpPr>
              <p:nvPr/>
            </p:nvGrpSpPr>
            <p:grpSpPr bwMode="auto">
              <a:xfrm>
                <a:off x="3974" y="2144"/>
                <a:ext cx="284" cy="289"/>
                <a:chOff x="3974" y="2144"/>
                <a:chExt cx="284" cy="289"/>
              </a:xfrm>
            </p:grpSpPr>
            <p:sp>
              <p:nvSpPr>
                <p:cNvPr id="2761831" name="Freeform 103"/>
                <p:cNvSpPr>
                  <a:spLocks/>
                </p:cNvSpPr>
                <p:nvPr/>
              </p:nvSpPr>
              <p:spPr bwMode="auto">
                <a:xfrm>
                  <a:off x="3974" y="2144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32" name="Freeform 104"/>
                <p:cNvSpPr>
                  <a:spLocks/>
                </p:cNvSpPr>
                <p:nvPr/>
              </p:nvSpPr>
              <p:spPr bwMode="auto">
                <a:xfrm>
                  <a:off x="4115" y="2144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33" name="Line 105"/>
              <p:cNvSpPr>
                <a:spLocks noChangeShapeType="1"/>
              </p:cNvSpPr>
              <p:nvPr/>
            </p:nvSpPr>
            <p:spPr bwMode="auto">
              <a:xfrm>
                <a:off x="3827" y="2288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4" name="Line 106"/>
              <p:cNvSpPr>
                <a:spLocks noChangeShapeType="1"/>
              </p:cNvSpPr>
              <p:nvPr/>
            </p:nvSpPr>
            <p:spPr bwMode="auto">
              <a:xfrm>
                <a:off x="3343" y="2288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5" name="Freeform 107"/>
              <p:cNvSpPr>
                <a:spLocks/>
              </p:cNvSpPr>
              <p:nvPr/>
            </p:nvSpPr>
            <p:spPr bwMode="auto">
              <a:xfrm>
                <a:off x="3464" y="2288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6" name="Line 108"/>
              <p:cNvSpPr>
                <a:spLocks noChangeShapeType="1"/>
              </p:cNvSpPr>
              <p:nvPr/>
            </p:nvSpPr>
            <p:spPr bwMode="auto">
              <a:xfrm>
                <a:off x="2958" y="2384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37" name="Freeform 109"/>
              <p:cNvSpPr>
                <a:spLocks/>
              </p:cNvSpPr>
              <p:nvPr/>
            </p:nvSpPr>
            <p:spPr bwMode="auto">
              <a:xfrm>
                <a:off x="3051" y="2283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10"/>
            <p:cNvGrpSpPr>
              <a:grpSpLocks/>
            </p:cNvGrpSpPr>
            <p:nvPr/>
          </p:nvGrpSpPr>
          <p:grpSpPr bwMode="auto">
            <a:xfrm>
              <a:off x="3538" y="2496"/>
              <a:ext cx="225" cy="481"/>
              <a:chOff x="3538" y="2496"/>
              <a:chExt cx="225" cy="481"/>
            </a:xfrm>
          </p:grpSpPr>
          <p:sp>
            <p:nvSpPr>
              <p:cNvPr id="2761839" name="Freeform 111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0" name="Rectangle 112"/>
              <p:cNvSpPr>
                <a:spLocks noChangeArrowheads="1"/>
              </p:cNvSpPr>
              <p:nvPr/>
            </p:nvSpPr>
            <p:spPr bwMode="auto">
              <a:xfrm rot="5400000">
                <a:off x="3451" y="2618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61841" name="Rectangle 113"/>
            <p:cNvSpPr>
              <a:spLocks noChangeArrowheads="1"/>
            </p:cNvSpPr>
            <p:nvPr/>
          </p:nvSpPr>
          <p:spPr bwMode="auto">
            <a:xfrm>
              <a:off x="3065" y="2599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3084" y="2592"/>
              <a:ext cx="296" cy="289"/>
              <a:chOff x="3084" y="2592"/>
              <a:chExt cx="296" cy="289"/>
            </a:xfrm>
          </p:grpSpPr>
          <p:sp>
            <p:nvSpPr>
              <p:cNvPr id="2761843" name="Freeform 11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44" name="Freeform 11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45" name="Line 117"/>
            <p:cNvSpPr>
              <a:spLocks noChangeShapeType="1"/>
            </p:cNvSpPr>
            <p:nvPr/>
          </p:nvSpPr>
          <p:spPr bwMode="auto">
            <a:xfrm>
              <a:off x="2969" y="2736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6" name="Freeform 118"/>
            <p:cNvSpPr>
              <a:spLocks/>
            </p:cNvSpPr>
            <p:nvPr/>
          </p:nvSpPr>
          <p:spPr bwMode="auto">
            <a:xfrm>
              <a:off x="3031" y="2640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7" name="Line 119"/>
            <p:cNvSpPr>
              <a:spLocks noChangeShapeType="1"/>
            </p:cNvSpPr>
            <p:nvPr/>
          </p:nvSpPr>
          <p:spPr bwMode="auto">
            <a:xfrm>
              <a:off x="3385" y="264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48" name="Rectangle 120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21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61850" name="Freeform 122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1" name="Freeform 123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2" name="Rectangle 124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7" name="Group 125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61854" name="Freeform 126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55" name="Freeform 127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56" name="Line 128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7" name="Line 12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8" name="Freeform 13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59" name="Line 131"/>
            <p:cNvSpPr>
              <a:spLocks noChangeShapeType="1"/>
            </p:cNvSpPr>
            <p:nvPr/>
          </p:nvSpPr>
          <p:spPr bwMode="auto">
            <a:xfrm>
              <a:off x="3385" y="2832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1860" name="Freeform 132"/>
            <p:cNvSpPr>
              <a:spLocks/>
            </p:cNvSpPr>
            <p:nvPr/>
          </p:nvSpPr>
          <p:spPr bwMode="auto">
            <a:xfrm>
              <a:off x="3478" y="2731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33"/>
            <p:cNvGrpSpPr>
              <a:grpSpLocks/>
            </p:cNvGrpSpPr>
            <p:nvPr/>
          </p:nvGrpSpPr>
          <p:grpSpPr bwMode="auto">
            <a:xfrm>
              <a:off x="3032" y="2944"/>
              <a:ext cx="2096" cy="513"/>
              <a:chOff x="3032" y="2944"/>
              <a:chExt cx="2096" cy="513"/>
            </a:xfrm>
          </p:grpSpPr>
          <p:grpSp>
            <p:nvGrpSpPr>
              <p:cNvPr id="29" name="Group 134"/>
              <p:cNvGrpSpPr>
                <a:grpSpLocks/>
              </p:cNvGrpSpPr>
              <p:nvPr/>
            </p:nvGrpSpPr>
            <p:grpSpPr bwMode="auto">
              <a:xfrm>
                <a:off x="3965" y="2944"/>
                <a:ext cx="225" cy="481"/>
                <a:chOff x="3965" y="2944"/>
                <a:chExt cx="225" cy="481"/>
              </a:xfrm>
            </p:grpSpPr>
            <p:sp>
              <p:nvSpPr>
                <p:cNvPr id="2761863" name="Freeform 135"/>
                <p:cNvSpPr>
                  <a:spLocks/>
                </p:cNvSpPr>
                <p:nvPr/>
              </p:nvSpPr>
              <p:spPr bwMode="auto">
                <a:xfrm>
                  <a:off x="3977" y="2944"/>
                  <a:ext cx="213" cy="481"/>
                </a:xfrm>
                <a:custGeom>
                  <a:avLst/>
                  <a:gdLst/>
                  <a:ahLst/>
                  <a:cxnLst>
                    <a:cxn ang="0">
                      <a:pos x="0" y="320"/>
                    </a:cxn>
                    <a:cxn ang="0">
                      <a:pos x="71" y="240"/>
                    </a:cxn>
                    <a:cxn ang="0">
                      <a:pos x="0" y="160"/>
                    </a:cxn>
                    <a:cxn ang="0">
                      <a:pos x="0" y="0"/>
                    </a:cxn>
                    <a:cxn ang="0">
                      <a:pos x="212" y="160"/>
                    </a:cxn>
                    <a:cxn ang="0">
                      <a:pos x="212" y="320"/>
                    </a:cxn>
                    <a:cxn ang="0">
                      <a:pos x="0" y="480"/>
                    </a:cxn>
                    <a:cxn ang="0">
                      <a:pos x="0" y="320"/>
                    </a:cxn>
                  </a:cxnLst>
                  <a:rect l="0" t="0" r="r" b="b"/>
                  <a:pathLst>
                    <a:path w="213" h="481">
                      <a:moveTo>
                        <a:pt x="0" y="320"/>
                      </a:moveTo>
                      <a:lnTo>
                        <a:pt x="71" y="240"/>
                      </a:lnTo>
                      <a:lnTo>
                        <a:pt x="0" y="160"/>
                      </a:lnTo>
                      <a:lnTo>
                        <a:pt x="0" y="0"/>
                      </a:lnTo>
                      <a:lnTo>
                        <a:pt x="212" y="160"/>
                      </a:lnTo>
                      <a:lnTo>
                        <a:pt x="212" y="320"/>
                      </a:lnTo>
                      <a:lnTo>
                        <a:pt x="0" y="480"/>
                      </a:lnTo>
                      <a:lnTo>
                        <a:pt x="0" y="320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64" name="Rectangle 136"/>
                <p:cNvSpPr>
                  <a:spLocks noChangeArrowheads="1"/>
                </p:cNvSpPr>
                <p:nvPr/>
              </p:nvSpPr>
              <p:spPr bwMode="auto">
                <a:xfrm rot="5400000">
                  <a:off x="3878" y="3066"/>
                  <a:ext cx="384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ALU</a:t>
                  </a:r>
                </a:p>
              </p:txBody>
            </p:sp>
          </p:grpSp>
          <p:grpSp>
            <p:nvGrpSpPr>
              <p:cNvPr id="30" name="Group 137"/>
              <p:cNvGrpSpPr>
                <a:grpSpLocks/>
              </p:cNvGrpSpPr>
              <p:nvPr/>
            </p:nvGrpSpPr>
            <p:grpSpPr bwMode="auto">
              <a:xfrm>
                <a:off x="3032" y="3040"/>
                <a:ext cx="359" cy="289"/>
                <a:chOff x="3032" y="3040"/>
                <a:chExt cx="359" cy="289"/>
              </a:xfrm>
            </p:grpSpPr>
            <p:sp>
              <p:nvSpPr>
                <p:cNvPr id="2761866" name="Rectangle 138"/>
                <p:cNvSpPr>
                  <a:spLocks noChangeArrowheads="1"/>
                </p:cNvSpPr>
                <p:nvPr/>
              </p:nvSpPr>
              <p:spPr bwMode="auto">
                <a:xfrm>
                  <a:off x="3032" y="3042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b="1">
                      <a:solidFill>
                        <a:schemeClr val="tx1"/>
                      </a:solidFill>
                      <a:latin typeface="Times" pitchFamily="-65" charset="0"/>
                    </a:rPr>
                    <a:t>  I$</a:t>
                  </a:r>
                </a:p>
              </p:txBody>
            </p:sp>
            <p:grpSp>
              <p:nvGrpSpPr>
                <p:cNvPr id="31" name="Group 139"/>
                <p:cNvGrpSpPr>
                  <a:grpSpLocks/>
                </p:cNvGrpSpPr>
                <p:nvPr/>
              </p:nvGrpSpPr>
              <p:grpSpPr bwMode="auto">
                <a:xfrm>
                  <a:off x="3051" y="3040"/>
                  <a:ext cx="340" cy="289"/>
                  <a:chOff x="3051" y="3040"/>
                  <a:chExt cx="340" cy="289"/>
                </a:xfrm>
              </p:grpSpPr>
              <p:sp>
                <p:nvSpPr>
                  <p:cNvPr id="2761868" name="Freeform 140"/>
                  <p:cNvSpPr>
                    <a:spLocks/>
                  </p:cNvSpPr>
                  <p:nvPr/>
                </p:nvSpPr>
                <p:spPr bwMode="auto">
                  <a:xfrm>
                    <a:off x="3051" y="3040"/>
                    <a:ext cx="170" cy="289"/>
                  </a:xfrm>
                  <a:custGeom>
                    <a:avLst/>
                    <a:gdLst/>
                    <a:ahLst/>
                    <a:cxnLst>
                      <a:cxn ang="0">
                        <a:pos x="169" y="0"/>
                      </a:cxn>
                      <a:cxn ang="0">
                        <a:pos x="0" y="0"/>
                      </a:cxn>
                      <a:cxn ang="0">
                        <a:pos x="0" y="288"/>
                      </a:cxn>
                      <a:cxn ang="0">
                        <a:pos x="169" y="288"/>
                      </a:cxn>
                    </a:cxnLst>
                    <a:rect l="0" t="0" r="r" b="b"/>
                    <a:pathLst>
                      <a:path w="170" h="289">
                        <a:moveTo>
                          <a:pt x="169" y="0"/>
                        </a:moveTo>
                        <a:lnTo>
                          <a:pt x="0" y="0"/>
                        </a:lnTo>
                        <a:lnTo>
                          <a:pt x="0" y="288"/>
                        </a:lnTo>
                        <a:lnTo>
                          <a:pt x="169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61869" name="Freeform 141"/>
                  <p:cNvSpPr>
                    <a:spLocks/>
                  </p:cNvSpPr>
                  <p:nvPr/>
                </p:nvSpPr>
                <p:spPr bwMode="auto">
                  <a:xfrm>
                    <a:off x="3220" y="3040"/>
                    <a:ext cx="171" cy="28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0" y="0"/>
                      </a:cxn>
                      <a:cxn ang="0">
                        <a:pos x="170" y="288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171" h="289">
                        <a:moveTo>
                          <a:pt x="0" y="0"/>
                        </a:moveTo>
                        <a:lnTo>
                          <a:pt x="170" y="0"/>
                        </a:lnTo>
                        <a:lnTo>
                          <a:pt x="170" y="288"/>
                        </a:lnTo>
                        <a:lnTo>
                          <a:pt x="0" y="288"/>
                        </a:lnTo>
                      </a:path>
                    </a:pathLst>
                  </a:custGeom>
                  <a:noFill/>
                  <a:ln w="254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761870" name="Rectangle 142"/>
              <p:cNvSpPr>
                <a:spLocks noChangeArrowheads="1"/>
              </p:cNvSpPr>
              <p:nvPr/>
            </p:nvSpPr>
            <p:spPr bwMode="auto">
              <a:xfrm>
                <a:off x="3492" y="3047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28" name="Group 143"/>
              <p:cNvGrpSpPr>
                <a:grpSpLocks/>
              </p:cNvGrpSpPr>
              <p:nvPr/>
            </p:nvGrpSpPr>
            <p:grpSpPr bwMode="auto">
              <a:xfrm>
                <a:off x="3511" y="3040"/>
                <a:ext cx="296" cy="289"/>
                <a:chOff x="3511" y="3040"/>
                <a:chExt cx="296" cy="289"/>
              </a:xfrm>
            </p:grpSpPr>
            <p:sp>
              <p:nvSpPr>
                <p:cNvPr id="2761872" name="Freeform 144"/>
                <p:cNvSpPr>
                  <a:spLocks/>
                </p:cNvSpPr>
                <p:nvPr/>
              </p:nvSpPr>
              <p:spPr bwMode="auto">
                <a:xfrm>
                  <a:off x="3511" y="3040"/>
                  <a:ext cx="149" cy="289"/>
                </a:xfrm>
                <a:custGeom>
                  <a:avLst/>
                  <a:gdLst/>
                  <a:ahLst/>
                  <a:cxnLst>
                    <a:cxn ang="0">
                      <a:pos x="148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8" y="288"/>
                    </a:cxn>
                  </a:cxnLst>
                  <a:rect l="0" t="0" r="r" b="b"/>
                  <a:pathLst>
                    <a:path w="149" h="289">
                      <a:moveTo>
                        <a:pt x="148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8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73" name="Freeform 145"/>
                <p:cNvSpPr>
                  <a:spLocks/>
                </p:cNvSpPr>
                <p:nvPr/>
              </p:nvSpPr>
              <p:spPr bwMode="auto">
                <a:xfrm>
                  <a:off x="3659" y="3040"/>
                  <a:ext cx="148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7" y="0"/>
                    </a:cxn>
                    <a:cxn ang="0">
                      <a:pos x="147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8" h="289">
                      <a:moveTo>
                        <a:pt x="0" y="0"/>
                      </a:moveTo>
                      <a:lnTo>
                        <a:pt x="147" y="0"/>
                      </a:lnTo>
                      <a:lnTo>
                        <a:pt x="147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74" name="Line 146"/>
              <p:cNvSpPr>
                <a:spLocks noChangeShapeType="1"/>
              </p:cNvSpPr>
              <p:nvPr/>
            </p:nvSpPr>
            <p:spPr bwMode="auto">
              <a:xfrm>
                <a:off x="3396" y="3184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5" name="Freeform 147"/>
              <p:cNvSpPr>
                <a:spLocks/>
              </p:cNvSpPr>
              <p:nvPr/>
            </p:nvSpPr>
            <p:spPr bwMode="auto">
              <a:xfrm>
                <a:off x="3458" y="3088"/>
                <a:ext cx="48" cy="97"/>
              </a:xfrm>
              <a:custGeom>
                <a:avLst/>
                <a:gdLst/>
                <a:ahLst/>
                <a:cxnLst>
                  <a:cxn ang="0">
                    <a:pos x="0" y="96"/>
                  </a:cxn>
                  <a:cxn ang="0">
                    <a:pos x="0" y="0"/>
                  </a:cxn>
                  <a:cxn ang="0">
                    <a:pos x="47" y="0"/>
                  </a:cxn>
                  <a:cxn ang="0">
                    <a:pos x="47" y="0"/>
                  </a:cxn>
                </a:cxnLst>
                <a:rect l="0" t="0" r="r" b="b"/>
                <a:pathLst>
                  <a:path w="48" h="97">
                    <a:moveTo>
                      <a:pt x="0" y="96"/>
                    </a:moveTo>
                    <a:lnTo>
                      <a:pt x="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6" name="Line 148"/>
              <p:cNvSpPr>
                <a:spLocks noChangeShapeType="1"/>
              </p:cNvSpPr>
              <p:nvPr/>
            </p:nvSpPr>
            <p:spPr bwMode="auto">
              <a:xfrm>
                <a:off x="3812" y="3088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77" name="Rectangle 149"/>
              <p:cNvSpPr>
                <a:spLocks noChangeArrowheads="1"/>
              </p:cNvSpPr>
              <p:nvPr/>
            </p:nvSpPr>
            <p:spPr bwMode="auto">
              <a:xfrm>
                <a:off x="4309" y="3042"/>
                <a:ext cx="33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D$</a:t>
                </a:r>
              </a:p>
            </p:txBody>
          </p:sp>
          <p:grpSp>
            <p:nvGrpSpPr>
              <p:cNvPr id="2761729" name="Group 150"/>
              <p:cNvGrpSpPr>
                <a:grpSpLocks/>
              </p:cNvGrpSpPr>
              <p:nvPr/>
            </p:nvGrpSpPr>
            <p:grpSpPr bwMode="auto">
              <a:xfrm>
                <a:off x="4360" y="3040"/>
                <a:ext cx="325" cy="289"/>
                <a:chOff x="4360" y="3040"/>
                <a:chExt cx="325" cy="289"/>
              </a:xfrm>
            </p:grpSpPr>
            <p:sp>
              <p:nvSpPr>
                <p:cNvPr id="2761879" name="Freeform 151"/>
                <p:cNvSpPr>
                  <a:spLocks/>
                </p:cNvSpPr>
                <p:nvPr/>
              </p:nvSpPr>
              <p:spPr bwMode="auto">
                <a:xfrm>
                  <a:off x="4360" y="3040"/>
                  <a:ext cx="162" cy="289"/>
                </a:xfrm>
                <a:custGeom>
                  <a:avLst/>
                  <a:gdLst/>
                  <a:ahLst/>
                  <a:cxnLst>
                    <a:cxn ang="0">
                      <a:pos x="16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1" y="288"/>
                    </a:cxn>
                  </a:cxnLst>
                  <a:rect l="0" t="0" r="r" b="b"/>
                  <a:pathLst>
                    <a:path w="162" h="289">
                      <a:moveTo>
                        <a:pt x="16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0" name="Freeform 152"/>
                <p:cNvSpPr>
                  <a:spLocks/>
                </p:cNvSpPr>
                <p:nvPr/>
              </p:nvSpPr>
              <p:spPr bwMode="auto">
                <a:xfrm>
                  <a:off x="4521" y="3040"/>
                  <a:ext cx="164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3" y="0"/>
                    </a:cxn>
                    <a:cxn ang="0">
                      <a:pos x="163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64" h="289">
                      <a:moveTo>
                        <a:pt x="0" y="0"/>
                      </a:moveTo>
                      <a:lnTo>
                        <a:pt x="163" y="0"/>
                      </a:lnTo>
                      <a:lnTo>
                        <a:pt x="163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1" name="Rectangle 153"/>
              <p:cNvSpPr>
                <a:spLocks noChangeArrowheads="1"/>
              </p:cNvSpPr>
              <p:nvPr/>
            </p:nvSpPr>
            <p:spPr bwMode="auto">
              <a:xfrm>
                <a:off x="4801" y="3042"/>
                <a:ext cx="327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Reg</a:t>
                </a:r>
              </a:p>
            </p:txBody>
          </p:sp>
          <p:grpSp>
            <p:nvGrpSpPr>
              <p:cNvPr id="2761731" name="Group 154"/>
              <p:cNvGrpSpPr>
                <a:grpSpLocks/>
              </p:cNvGrpSpPr>
              <p:nvPr/>
            </p:nvGrpSpPr>
            <p:grpSpPr bwMode="auto">
              <a:xfrm>
                <a:off x="4828" y="3040"/>
                <a:ext cx="284" cy="289"/>
                <a:chOff x="4828" y="3040"/>
                <a:chExt cx="284" cy="289"/>
              </a:xfrm>
            </p:grpSpPr>
            <p:sp>
              <p:nvSpPr>
                <p:cNvPr id="2761883" name="Freeform 155"/>
                <p:cNvSpPr>
                  <a:spLocks/>
                </p:cNvSpPr>
                <p:nvPr/>
              </p:nvSpPr>
              <p:spPr bwMode="auto">
                <a:xfrm>
                  <a:off x="4828" y="3040"/>
                  <a:ext cx="142" cy="289"/>
                </a:xfrm>
                <a:custGeom>
                  <a:avLst/>
                  <a:gdLst/>
                  <a:ahLst/>
                  <a:cxnLst>
                    <a:cxn ang="0">
                      <a:pos x="141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41" y="288"/>
                    </a:cxn>
                  </a:cxnLst>
                  <a:rect l="0" t="0" r="r" b="b"/>
                  <a:pathLst>
                    <a:path w="142" h="289">
                      <a:moveTo>
                        <a:pt x="141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41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1884" name="Freeform 156"/>
                <p:cNvSpPr>
                  <a:spLocks/>
                </p:cNvSpPr>
                <p:nvPr/>
              </p:nvSpPr>
              <p:spPr bwMode="auto">
                <a:xfrm>
                  <a:off x="4969" y="3040"/>
                  <a:ext cx="143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42" y="0"/>
                    </a:cxn>
                    <a:cxn ang="0">
                      <a:pos x="142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43" h="289">
                      <a:moveTo>
                        <a:pt x="0" y="0"/>
                      </a:moveTo>
                      <a:lnTo>
                        <a:pt x="142" y="0"/>
                      </a:lnTo>
                      <a:lnTo>
                        <a:pt x="142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761885" name="Line 157"/>
              <p:cNvSpPr>
                <a:spLocks noChangeShapeType="1"/>
              </p:cNvSpPr>
              <p:nvPr/>
            </p:nvSpPr>
            <p:spPr bwMode="auto">
              <a:xfrm>
                <a:off x="4681" y="3184"/>
                <a:ext cx="13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6" name="Line 158"/>
              <p:cNvSpPr>
                <a:spLocks noChangeShapeType="1"/>
              </p:cNvSpPr>
              <p:nvPr/>
            </p:nvSpPr>
            <p:spPr bwMode="auto">
              <a:xfrm>
                <a:off x="4197" y="3184"/>
                <a:ext cx="15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7" name="Freeform 159"/>
              <p:cNvSpPr>
                <a:spLocks/>
              </p:cNvSpPr>
              <p:nvPr/>
            </p:nvSpPr>
            <p:spPr bwMode="auto">
              <a:xfrm>
                <a:off x="4318" y="3184"/>
                <a:ext cx="431" cy="1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92"/>
                  </a:cxn>
                  <a:cxn ang="0">
                    <a:pos x="391" y="192"/>
                  </a:cxn>
                  <a:cxn ang="0">
                    <a:pos x="391" y="64"/>
                  </a:cxn>
                  <a:cxn ang="0">
                    <a:pos x="430" y="0"/>
                  </a:cxn>
                </a:cxnLst>
                <a:rect l="0" t="0" r="r" b="b"/>
                <a:pathLst>
                  <a:path w="431" h="193">
                    <a:moveTo>
                      <a:pt x="0" y="0"/>
                    </a:moveTo>
                    <a:lnTo>
                      <a:pt x="0" y="192"/>
                    </a:lnTo>
                    <a:lnTo>
                      <a:pt x="391" y="192"/>
                    </a:lnTo>
                    <a:lnTo>
                      <a:pt x="391" y="64"/>
                    </a:lnTo>
                    <a:lnTo>
                      <a:pt x="43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8" name="Line 160"/>
              <p:cNvSpPr>
                <a:spLocks noChangeShapeType="1"/>
              </p:cNvSpPr>
              <p:nvPr/>
            </p:nvSpPr>
            <p:spPr bwMode="auto">
              <a:xfrm>
                <a:off x="3812" y="3280"/>
                <a:ext cx="15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1889" name="Freeform 161"/>
              <p:cNvSpPr>
                <a:spLocks/>
              </p:cNvSpPr>
              <p:nvPr/>
            </p:nvSpPr>
            <p:spPr bwMode="auto">
              <a:xfrm>
                <a:off x="3905" y="3179"/>
                <a:ext cx="337" cy="278"/>
              </a:xfrm>
              <a:custGeom>
                <a:avLst/>
                <a:gdLst/>
                <a:ahLst/>
                <a:cxnLst>
                  <a:cxn ang="0">
                    <a:pos x="0" y="101"/>
                  </a:cxn>
                  <a:cxn ang="0">
                    <a:pos x="0" y="277"/>
                  </a:cxn>
                  <a:cxn ang="0">
                    <a:pos x="294" y="277"/>
                  </a:cxn>
                  <a:cxn ang="0">
                    <a:pos x="294" y="90"/>
                  </a:cxn>
                  <a:cxn ang="0">
                    <a:pos x="336" y="0"/>
                  </a:cxn>
                </a:cxnLst>
                <a:rect l="0" t="0" r="r" b="b"/>
                <a:pathLst>
                  <a:path w="337" h="278">
                    <a:moveTo>
                      <a:pt x="0" y="101"/>
                    </a:moveTo>
                    <a:lnTo>
                      <a:pt x="0" y="277"/>
                    </a:lnTo>
                    <a:lnTo>
                      <a:pt x="294" y="277"/>
                    </a:lnTo>
                    <a:lnTo>
                      <a:pt x="294" y="90"/>
                    </a:lnTo>
                    <a:lnTo>
                      <a:pt x="336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61890" name="Rectangle 162"/>
            <p:cNvSpPr>
              <a:spLocks noChangeArrowheads="1"/>
            </p:cNvSpPr>
            <p:nvPr/>
          </p:nvSpPr>
          <p:spPr bwMode="auto">
            <a:xfrm>
              <a:off x="215" y="1018"/>
              <a:ext cx="291" cy="24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t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8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61891" name="Rectangle 163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sp>
        <p:nvSpPr>
          <p:cNvPr id="2761892" name="Line 164"/>
          <p:cNvSpPr>
            <a:spLocks noChangeShapeType="1"/>
          </p:cNvSpPr>
          <p:nvPr/>
        </p:nvSpPr>
        <p:spPr bwMode="auto">
          <a:xfrm>
            <a:off x="5363307" y="2602522"/>
            <a:ext cx="413239" cy="276957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TextBox 2"/>
          <p:cNvSpPr txBox="1">
            <a:spLocks noChangeArrowheads="1"/>
          </p:cNvSpPr>
          <p:nvPr/>
        </p:nvSpPr>
        <p:spPr bwMode="auto">
          <a:xfrm>
            <a:off x="6543925" y="2232353"/>
            <a:ext cx="221882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FF8000"/>
                </a:solidFill>
              </a:rPr>
              <a:t>No stalls as is</a:t>
            </a:r>
            <a:endParaRPr lang="en-US" sz="2800" b="1" dirty="0">
              <a:solidFill>
                <a:srgbClr val="FF8000"/>
              </a:solidFill>
              <a:latin typeface="Symbol" pitchFamily="1" charset="2"/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1892" grpId="0" animBg="1"/>
      <p:bldP spid="1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Review: Pipelined </a:t>
            </a:r>
            <a:r>
              <a:rPr lang="en-US" dirty="0" err="1" smtClean="0">
                <a:solidFill>
                  <a:schemeClr val="accent1"/>
                </a:solidFill>
              </a:rPr>
              <a:t>Datapath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76838" name="Picture 6" descr="f04-41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" y="1654965"/>
            <a:ext cx="8778240" cy="4045993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Summary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Hazards reduce effectiveness of pipelining</a:t>
            </a:r>
          </a:p>
          <a:p>
            <a:pPr lvl="1"/>
            <a:r>
              <a:rPr lang="en-US" dirty="0" smtClean="0"/>
              <a:t>Cause stalls/bubbles</a:t>
            </a:r>
          </a:p>
          <a:p>
            <a:r>
              <a:rPr lang="en-US" dirty="0" smtClean="0"/>
              <a:t>Structural Hazards</a:t>
            </a:r>
          </a:p>
          <a:p>
            <a:pPr lvl="1"/>
            <a:r>
              <a:rPr lang="en-US" dirty="0" smtClean="0"/>
              <a:t>Conflict in use of </a:t>
            </a:r>
            <a:r>
              <a:rPr lang="en-US" dirty="0" err="1" smtClean="0"/>
              <a:t>datapath</a:t>
            </a:r>
            <a:r>
              <a:rPr lang="en-US" dirty="0" smtClean="0"/>
              <a:t> component</a:t>
            </a:r>
          </a:p>
          <a:p>
            <a:r>
              <a:rPr lang="en-US" dirty="0" smtClean="0"/>
              <a:t>Data Hazards</a:t>
            </a:r>
          </a:p>
          <a:p>
            <a:pPr lvl="1"/>
            <a:r>
              <a:rPr lang="en-US" dirty="0" smtClean="0"/>
              <a:t>Need to wait for result of a previous instruction</a:t>
            </a:r>
          </a:p>
          <a:p>
            <a:r>
              <a:rPr lang="en-US" dirty="0" smtClean="0"/>
              <a:t>Control Hazards</a:t>
            </a:r>
          </a:p>
          <a:p>
            <a:pPr lvl="1"/>
            <a:r>
              <a:rPr lang="en-US" dirty="0" smtClean="0"/>
              <a:t>Address of next instruction uncertain/unknown</a:t>
            </a:r>
          </a:p>
          <a:p>
            <a:pPr lvl="1"/>
            <a:r>
              <a:rPr lang="en-US" dirty="0" smtClean="0"/>
              <a:t>Branch and jump delay slots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4052" y="2235811"/>
            <a:ext cx="577851" cy="4356100"/>
            <a:chOff x="215" y="876"/>
            <a:chExt cx="364" cy="2744"/>
          </a:xfrm>
        </p:grpSpPr>
        <p:sp>
          <p:nvSpPr>
            <p:cNvPr id="2733060" name="Rectangle 4"/>
            <p:cNvSpPr>
              <a:spLocks noChangeArrowheads="1"/>
            </p:cNvSpPr>
            <p:nvPr/>
          </p:nvSpPr>
          <p:spPr bwMode="auto">
            <a:xfrm>
              <a:off x="215" y="876"/>
              <a:ext cx="291" cy="27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I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n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s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 smtClean="0">
                  <a:solidFill>
                    <a:schemeClr val="tx1"/>
                  </a:solidFill>
                  <a:latin typeface="Arial" pitchFamily="-65" charset="0"/>
                </a:rPr>
                <a:t>t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2800" b="1" dirty="0" smtClean="0">
                  <a:latin typeface="Arial" pitchFamily="-65" charset="0"/>
                </a:rPr>
                <a:t>r</a:t>
              </a: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90000"/>
                </a:lnSpc>
              </a:pPr>
              <a:endParaRPr lang="en-US" sz="2800" b="1" dirty="0">
                <a:solidFill>
                  <a:schemeClr val="tx1"/>
                </a:solidFill>
                <a:latin typeface="Arial" pitchFamily="-65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O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d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e</a:t>
              </a:r>
            </a:p>
            <a:p>
              <a:pPr algn="ctr">
                <a:lnSpc>
                  <a:spcPct val="90000"/>
                </a:lnSpc>
              </a:pPr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r</a:t>
              </a:r>
            </a:p>
          </p:txBody>
        </p:sp>
        <p:sp>
          <p:nvSpPr>
            <p:cNvPr id="2733061" name="Line 5"/>
            <p:cNvSpPr>
              <a:spLocks noChangeShapeType="1"/>
            </p:cNvSpPr>
            <p:nvPr/>
          </p:nvSpPr>
          <p:spPr bwMode="auto">
            <a:xfrm>
              <a:off x="579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103802" y="2912086"/>
            <a:ext cx="1090612" cy="3317875"/>
            <a:chOff x="555" y="1302"/>
            <a:chExt cx="687" cy="2090"/>
          </a:xfrm>
        </p:grpSpPr>
        <p:sp>
          <p:nvSpPr>
            <p:cNvPr id="2733063" name="Rectangle 7"/>
            <p:cNvSpPr>
              <a:spLocks noChangeArrowheads="1"/>
            </p:cNvSpPr>
            <p:nvPr/>
          </p:nvSpPr>
          <p:spPr bwMode="auto">
            <a:xfrm>
              <a:off x="579" y="1302"/>
              <a:ext cx="64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Load</a:t>
              </a:r>
            </a:p>
          </p:txBody>
        </p:sp>
        <p:sp>
          <p:nvSpPr>
            <p:cNvPr id="2733064" name="Rectangle 8"/>
            <p:cNvSpPr>
              <a:spLocks noChangeArrowheads="1"/>
            </p:cNvSpPr>
            <p:nvPr/>
          </p:nvSpPr>
          <p:spPr bwMode="auto">
            <a:xfrm>
              <a:off x="563" y="1718"/>
              <a:ext cx="54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 dirty="0">
                  <a:solidFill>
                    <a:schemeClr val="tx1"/>
                  </a:solidFill>
                  <a:latin typeface="Arial" pitchFamily="-65" charset="0"/>
                </a:rPr>
                <a:t>Add</a:t>
              </a:r>
            </a:p>
          </p:txBody>
        </p:sp>
        <p:sp>
          <p:nvSpPr>
            <p:cNvPr id="2733065" name="Rectangle 9"/>
            <p:cNvSpPr>
              <a:spLocks noChangeArrowheads="1"/>
            </p:cNvSpPr>
            <p:nvPr/>
          </p:nvSpPr>
          <p:spPr bwMode="auto">
            <a:xfrm>
              <a:off x="555" y="2182"/>
              <a:ext cx="68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Store</a:t>
              </a:r>
            </a:p>
          </p:txBody>
        </p:sp>
        <p:sp>
          <p:nvSpPr>
            <p:cNvPr id="2733066" name="Rectangle 10"/>
            <p:cNvSpPr>
              <a:spLocks noChangeArrowheads="1"/>
            </p:cNvSpPr>
            <p:nvPr/>
          </p:nvSpPr>
          <p:spPr bwMode="auto">
            <a:xfrm>
              <a:off x="598" y="2612"/>
              <a:ext cx="537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Sub</a:t>
              </a:r>
            </a:p>
          </p:txBody>
        </p:sp>
        <p:sp>
          <p:nvSpPr>
            <p:cNvPr id="2733067" name="Rectangle 11"/>
            <p:cNvSpPr>
              <a:spLocks noChangeArrowheads="1"/>
            </p:cNvSpPr>
            <p:nvPr/>
          </p:nvSpPr>
          <p:spPr bwMode="auto">
            <a:xfrm>
              <a:off x="587" y="3067"/>
              <a:ext cx="375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Or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965939" y="2305661"/>
            <a:ext cx="4800600" cy="4206875"/>
            <a:chOff x="1728" y="920"/>
            <a:chExt cx="3024" cy="2650"/>
          </a:xfrm>
        </p:grpSpPr>
        <p:sp>
          <p:nvSpPr>
            <p:cNvPr id="2733069" name="Line 13"/>
            <p:cNvSpPr>
              <a:spLocks noChangeShapeType="1"/>
            </p:cNvSpPr>
            <p:nvPr/>
          </p:nvSpPr>
          <p:spPr bwMode="auto">
            <a:xfrm>
              <a:off x="1728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0" name="Line 14"/>
            <p:cNvSpPr>
              <a:spLocks noChangeShapeType="1"/>
            </p:cNvSpPr>
            <p:nvPr/>
          </p:nvSpPr>
          <p:spPr bwMode="auto">
            <a:xfrm>
              <a:off x="2160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1" name="Line 15"/>
            <p:cNvSpPr>
              <a:spLocks noChangeShapeType="1"/>
            </p:cNvSpPr>
            <p:nvPr/>
          </p:nvSpPr>
          <p:spPr bwMode="auto">
            <a:xfrm>
              <a:off x="2592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2" name="Line 16"/>
            <p:cNvSpPr>
              <a:spLocks noChangeShapeType="1"/>
            </p:cNvSpPr>
            <p:nvPr/>
          </p:nvSpPr>
          <p:spPr bwMode="auto">
            <a:xfrm>
              <a:off x="3024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3" name="Line 17"/>
            <p:cNvSpPr>
              <a:spLocks noChangeShapeType="1"/>
            </p:cNvSpPr>
            <p:nvPr/>
          </p:nvSpPr>
          <p:spPr bwMode="auto">
            <a:xfrm>
              <a:off x="3456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4" name="Line 18"/>
            <p:cNvSpPr>
              <a:spLocks noChangeShapeType="1"/>
            </p:cNvSpPr>
            <p:nvPr/>
          </p:nvSpPr>
          <p:spPr bwMode="auto">
            <a:xfrm>
              <a:off x="3888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5" name="Line 19"/>
            <p:cNvSpPr>
              <a:spLocks noChangeShapeType="1"/>
            </p:cNvSpPr>
            <p:nvPr/>
          </p:nvSpPr>
          <p:spPr bwMode="auto">
            <a:xfrm>
              <a:off x="4320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76" name="Line 20"/>
            <p:cNvSpPr>
              <a:spLocks noChangeShapeType="1"/>
            </p:cNvSpPr>
            <p:nvPr/>
          </p:nvSpPr>
          <p:spPr bwMode="auto">
            <a:xfrm>
              <a:off x="4752" y="920"/>
              <a:ext cx="0" cy="26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324589" y="2826361"/>
            <a:ext cx="569913" cy="458787"/>
            <a:chOff x="1324" y="1248"/>
            <a:chExt cx="359" cy="289"/>
          </a:xfrm>
        </p:grpSpPr>
        <p:sp>
          <p:nvSpPr>
            <p:cNvPr id="2733078" name="Rectangle 22"/>
            <p:cNvSpPr>
              <a:spLocks noChangeArrowheads="1"/>
            </p:cNvSpPr>
            <p:nvPr/>
          </p:nvSpPr>
          <p:spPr bwMode="auto">
            <a:xfrm>
              <a:off x="1324" y="1250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1343" y="1248"/>
              <a:ext cx="340" cy="289"/>
              <a:chOff x="1343" y="1248"/>
              <a:chExt cx="340" cy="289"/>
            </a:xfrm>
          </p:grpSpPr>
          <p:sp>
            <p:nvSpPr>
              <p:cNvPr id="2733080" name="Freeform 24"/>
              <p:cNvSpPr>
                <a:spLocks/>
              </p:cNvSpPr>
              <p:nvPr/>
            </p:nvSpPr>
            <p:spPr bwMode="auto">
              <a:xfrm>
                <a:off x="1343" y="1248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081" name="Freeform 25"/>
              <p:cNvSpPr>
                <a:spLocks/>
              </p:cNvSpPr>
              <p:nvPr/>
            </p:nvSpPr>
            <p:spPr bwMode="auto">
              <a:xfrm>
                <a:off x="1512" y="1248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1784839" y="1781785"/>
            <a:ext cx="6311900" cy="515938"/>
            <a:chOff x="984" y="551"/>
            <a:chExt cx="3976" cy="325"/>
          </a:xfrm>
        </p:grpSpPr>
        <p:sp>
          <p:nvSpPr>
            <p:cNvPr id="2733083" name="Line 27"/>
            <p:cNvSpPr>
              <a:spLocks noChangeShapeType="1"/>
            </p:cNvSpPr>
            <p:nvPr/>
          </p:nvSpPr>
          <p:spPr bwMode="auto">
            <a:xfrm>
              <a:off x="984" y="840"/>
              <a:ext cx="39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84" name="Rectangle 28"/>
            <p:cNvSpPr>
              <a:spLocks noChangeArrowheads="1"/>
            </p:cNvSpPr>
            <p:nvPr/>
          </p:nvSpPr>
          <p:spPr bwMode="auto">
            <a:xfrm>
              <a:off x="1867" y="551"/>
              <a:ext cx="216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2800" b="1">
                  <a:solidFill>
                    <a:schemeClr val="tx1"/>
                  </a:solidFill>
                  <a:latin typeface="Arial" pitchFamily="-65" charset="0"/>
                </a:rPr>
                <a:t>Time (clock cycles)</a:t>
              </a: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3562839" y="2673961"/>
            <a:ext cx="857250" cy="2033587"/>
            <a:chOff x="2104" y="1437"/>
            <a:chExt cx="540" cy="1281"/>
          </a:xfrm>
        </p:grpSpPr>
        <p:sp>
          <p:nvSpPr>
            <p:cNvPr id="2733086" name="Line 30"/>
            <p:cNvSpPr>
              <a:spLocks noChangeShapeType="1"/>
            </p:cNvSpPr>
            <p:nvPr/>
          </p:nvSpPr>
          <p:spPr bwMode="auto">
            <a:xfrm>
              <a:off x="2489" y="1677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87" name="Freeform 31" descr="25%"/>
            <p:cNvSpPr>
              <a:spLocks/>
            </p:cNvSpPr>
            <p:nvPr/>
          </p:nvSpPr>
          <p:spPr bwMode="auto">
            <a:xfrm>
              <a:off x="2396" y="1965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32"/>
            <p:cNvGrpSpPr>
              <a:grpSpLocks/>
            </p:cNvGrpSpPr>
            <p:nvPr/>
          </p:nvGrpSpPr>
          <p:grpSpPr bwMode="auto">
            <a:xfrm>
              <a:off x="2178" y="2429"/>
              <a:ext cx="359" cy="289"/>
              <a:chOff x="2178" y="2144"/>
              <a:chExt cx="359" cy="289"/>
            </a:xfrm>
          </p:grpSpPr>
          <p:sp>
            <p:nvSpPr>
              <p:cNvPr id="2733089" name="Rectangle 33"/>
              <p:cNvSpPr>
                <a:spLocks noChangeArrowheads="1"/>
              </p:cNvSpPr>
              <p:nvPr/>
            </p:nvSpPr>
            <p:spPr bwMode="auto">
              <a:xfrm>
                <a:off x="2178" y="2146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>
                <a:off x="2197" y="2144"/>
                <a:ext cx="340" cy="289"/>
                <a:chOff x="2197" y="2144"/>
                <a:chExt cx="340" cy="289"/>
              </a:xfrm>
            </p:grpSpPr>
            <p:sp>
              <p:nvSpPr>
                <p:cNvPr id="2733091" name="Freeform 35"/>
                <p:cNvSpPr>
                  <a:spLocks/>
                </p:cNvSpPr>
                <p:nvPr/>
              </p:nvSpPr>
              <p:spPr bwMode="auto">
                <a:xfrm>
                  <a:off x="2197" y="2144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092" name="Freeform 36"/>
                <p:cNvSpPr>
                  <a:spLocks/>
                </p:cNvSpPr>
                <p:nvPr/>
              </p:nvSpPr>
              <p:spPr bwMode="auto">
                <a:xfrm>
                  <a:off x="2366" y="2144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2255" y="1437"/>
              <a:ext cx="227" cy="481"/>
              <a:chOff x="2255" y="1152"/>
              <a:chExt cx="227" cy="481"/>
            </a:xfrm>
          </p:grpSpPr>
          <p:sp>
            <p:nvSpPr>
              <p:cNvPr id="2733094" name="Freeform 38"/>
              <p:cNvSpPr>
                <a:spLocks/>
              </p:cNvSpPr>
              <p:nvPr/>
            </p:nvSpPr>
            <p:spPr bwMode="auto">
              <a:xfrm>
                <a:off x="2269" y="1152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095" name="Rectangle 39"/>
              <p:cNvSpPr>
                <a:spLocks noChangeArrowheads="1"/>
              </p:cNvSpPr>
              <p:nvPr/>
            </p:nvSpPr>
            <p:spPr bwMode="auto">
              <a:xfrm rot="5400000">
                <a:off x="2168" y="1273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 dirty="0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33096" name="Line 40"/>
            <p:cNvSpPr>
              <a:spLocks noChangeShapeType="1"/>
            </p:cNvSpPr>
            <p:nvPr/>
          </p:nvSpPr>
          <p:spPr bwMode="auto">
            <a:xfrm>
              <a:off x="2104" y="1581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97" name="Line 41"/>
            <p:cNvSpPr>
              <a:spLocks noChangeShapeType="1"/>
            </p:cNvSpPr>
            <p:nvPr/>
          </p:nvSpPr>
          <p:spPr bwMode="auto">
            <a:xfrm>
              <a:off x="2104" y="1773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98" name="Freeform 42"/>
            <p:cNvSpPr>
              <a:spLocks/>
            </p:cNvSpPr>
            <p:nvPr/>
          </p:nvSpPr>
          <p:spPr bwMode="auto">
            <a:xfrm>
              <a:off x="2197" y="1672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099" name="Rectangle 43"/>
            <p:cNvSpPr>
              <a:spLocks noChangeArrowheads="1"/>
            </p:cNvSpPr>
            <p:nvPr/>
          </p:nvSpPr>
          <p:spPr bwMode="auto">
            <a:xfrm>
              <a:off x="2211" y="1988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12" name="Group 44"/>
            <p:cNvGrpSpPr>
              <a:grpSpLocks/>
            </p:cNvGrpSpPr>
            <p:nvPr/>
          </p:nvGrpSpPr>
          <p:grpSpPr bwMode="auto">
            <a:xfrm>
              <a:off x="2230" y="1981"/>
              <a:ext cx="296" cy="289"/>
              <a:chOff x="2230" y="1696"/>
              <a:chExt cx="296" cy="289"/>
            </a:xfrm>
          </p:grpSpPr>
          <p:sp>
            <p:nvSpPr>
              <p:cNvPr id="2733101" name="Freeform 45"/>
              <p:cNvSpPr>
                <a:spLocks/>
              </p:cNvSpPr>
              <p:nvPr/>
            </p:nvSpPr>
            <p:spPr bwMode="auto">
              <a:xfrm>
                <a:off x="2230" y="1696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02" name="Freeform 46"/>
              <p:cNvSpPr>
                <a:spLocks/>
              </p:cNvSpPr>
              <p:nvPr/>
            </p:nvSpPr>
            <p:spPr bwMode="auto">
              <a:xfrm>
                <a:off x="2378" y="1696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03" name="Line 47"/>
            <p:cNvSpPr>
              <a:spLocks noChangeShapeType="1"/>
            </p:cNvSpPr>
            <p:nvPr/>
          </p:nvSpPr>
          <p:spPr bwMode="auto">
            <a:xfrm>
              <a:off x="2115" y="2125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04" name="Freeform 48"/>
            <p:cNvSpPr>
              <a:spLocks/>
            </p:cNvSpPr>
            <p:nvPr/>
          </p:nvSpPr>
          <p:spPr bwMode="auto">
            <a:xfrm>
              <a:off x="2177" y="2029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49"/>
          <p:cNvGrpSpPr>
            <a:grpSpLocks/>
          </p:cNvGrpSpPr>
          <p:nvPr/>
        </p:nvGrpSpPr>
        <p:grpSpPr bwMode="auto">
          <a:xfrm>
            <a:off x="4240702" y="2750161"/>
            <a:ext cx="857250" cy="2668587"/>
            <a:chOff x="2531" y="1485"/>
            <a:chExt cx="540" cy="1681"/>
          </a:xfrm>
        </p:grpSpPr>
        <p:sp>
          <p:nvSpPr>
            <p:cNvPr id="2733106" name="Line 50"/>
            <p:cNvSpPr>
              <a:spLocks noChangeShapeType="1"/>
            </p:cNvSpPr>
            <p:nvPr/>
          </p:nvSpPr>
          <p:spPr bwMode="auto">
            <a:xfrm>
              <a:off x="2916" y="2125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07" name="Freeform 51"/>
            <p:cNvSpPr>
              <a:spLocks/>
            </p:cNvSpPr>
            <p:nvPr/>
          </p:nvSpPr>
          <p:spPr bwMode="auto">
            <a:xfrm>
              <a:off x="2610" y="1677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08" name="Freeform 52" descr="25%"/>
            <p:cNvSpPr>
              <a:spLocks/>
            </p:cNvSpPr>
            <p:nvPr/>
          </p:nvSpPr>
          <p:spPr bwMode="auto">
            <a:xfrm>
              <a:off x="2806" y="2436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2624" y="1485"/>
              <a:ext cx="340" cy="289"/>
              <a:chOff x="2624" y="1200"/>
              <a:chExt cx="340" cy="289"/>
            </a:xfrm>
          </p:grpSpPr>
          <p:sp>
            <p:nvSpPr>
              <p:cNvPr id="2733110" name="Freeform 54"/>
              <p:cNvSpPr>
                <a:spLocks/>
              </p:cNvSpPr>
              <p:nvPr/>
            </p:nvSpPr>
            <p:spPr bwMode="auto">
              <a:xfrm>
                <a:off x="2624" y="1200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11" name="Freeform 55"/>
              <p:cNvSpPr>
                <a:spLocks/>
              </p:cNvSpPr>
              <p:nvPr/>
            </p:nvSpPr>
            <p:spPr bwMode="auto">
              <a:xfrm>
                <a:off x="2793" y="1200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12" name="Rectangle 56"/>
            <p:cNvSpPr>
              <a:spLocks noChangeArrowheads="1"/>
            </p:cNvSpPr>
            <p:nvPr/>
          </p:nvSpPr>
          <p:spPr bwMode="auto">
            <a:xfrm>
              <a:off x="2638" y="2436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>
              <a:off x="2657" y="2429"/>
              <a:ext cx="296" cy="289"/>
              <a:chOff x="2657" y="2144"/>
              <a:chExt cx="296" cy="289"/>
            </a:xfrm>
          </p:grpSpPr>
          <p:sp>
            <p:nvSpPr>
              <p:cNvPr id="2733114" name="Freeform 58"/>
              <p:cNvSpPr>
                <a:spLocks/>
              </p:cNvSpPr>
              <p:nvPr/>
            </p:nvSpPr>
            <p:spPr bwMode="auto">
              <a:xfrm>
                <a:off x="2657" y="2144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15" name="Freeform 59"/>
              <p:cNvSpPr>
                <a:spLocks/>
              </p:cNvSpPr>
              <p:nvPr/>
            </p:nvSpPr>
            <p:spPr bwMode="auto">
              <a:xfrm>
                <a:off x="2805" y="2144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16" name="Line 60"/>
            <p:cNvSpPr>
              <a:spLocks noChangeShapeType="1"/>
            </p:cNvSpPr>
            <p:nvPr/>
          </p:nvSpPr>
          <p:spPr bwMode="auto">
            <a:xfrm>
              <a:off x="2542" y="2573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17" name="Freeform 61"/>
            <p:cNvSpPr>
              <a:spLocks/>
            </p:cNvSpPr>
            <p:nvPr/>
          </p:nvSpPr>
          <p:spPr bwMode="auto">
            <a:xfrm>
              <a:off x="2604" y="2477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" name="Group 62"/>
            <p:cNvGrpSpPr>
              <a:grpSpLocks/>
            </p:cNvGrpSpPr>
            <p:nvPr/>
          </p:nvGrpSpPr>
          <p:grpSpPr bwMode="auto">
            <a:xfrm>
              <a:off x="2624" y="2877"/>
              <a:ext cx="340" cy="289"/>
              <a:chOff x="2624" y="2592"/>
              <a:chExt cx="340" cy="289"/>
            </a:xfrm>
          </p:grpSpPr>
          <p:sp>
            <p:nvSpPr>
              <p:cNvPr id="2733119" name="Freeform 63"/>
              <p:cNvSpPr>
                <a:spLocks/>
              </p:cNvSpPr>
              <p:nvPr/>
            </p:nvSpPr>
            <p:spPr bwMode="auto">
              <a:xfrm>
                <a:off x="2624" y="2592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20" name="Freeform 64"/>
              <p:cNvSpPr>
                <a:spLocks/>
              </p:cNvSpPr>
              <p:nvPr/>
            </p:nvSpPr>
            <p:spPr bwMode="auto">
              <a:xfrm>
                <a:off x="2793" y="2592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21" name="Rectangle 65"/>
            <p:cNvSpPr>
              <a:spLocks noChangeArrowheads="1"/>
            </p:cNvSpPr>
            <p:nvPr/>
          </p:nvSpPr>
          <p:spPr bwMode="auto">
            <a:xfrm>
              <a:off x="2605" y="2879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sp>
          <p:nvSpPr>
            <p:cNvPr id="2733122" name="Rectangle 66"/>
            <p:cNvSpPr>
              <a:spLocks noChangeArrowheads="1"/>
            </p:cNvSpPr>
            <p:nvPr/>
          </p:nvSpPr>
          <p:spPr bwMode="auto">
            <a:xfrm>
              <a:off x="2601" y="1535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17" name="Group 67"/>
            <p:cNvGrpSpPr>
              <a:grpSpLocks/>
            </p:cNvGrpSpPr>
            <p:nvPr/>
          </p:nvGrpSpPr>
          <p:grpSpPr bwMode="auto">
            <a:xfrm>
              <a:off x="2682" y="1885"/>
              <a:ext cx="227" cy="481"/>
              <a:chOff x="2682" y="1600"/>
              <a:chExt cx="227" cy="481"/>
            </a:xfrm>
          </p:grpSpPr>
          <p:sp>
            <p:nvSpPr>
              <p:cNvPr id="2733124" name="Freeform 68"/>
              <p:cNvSpPr>
                <a:spLocks/>
              </p:cNvSpPr>
              <p:nvPr/>
            </p:nvSpPr>
            <p:spPr bwMode="auto">
              <a:xfrm>
                <a:off x="2696" y="1600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25" name="Rectangle 69"/>
              <p:cNvSpPr>
                <a:spLocks noChangeArrowheads="1"/>
              </p:cNvSpPr>
              <p:nvPr/>
            </p:nvSpPr>
            <p:spPr bwMode="auto">
              <a:xfrm rot="5400000">
                <a:off x="2595" y="1721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33126" name="Line 70"/>
            <p:cNvSpPr>
              <a:spLocks noChangeShapeType="1"/>
            </p:cNvSpPr>
            <p:nvPr/>
          </p:nvSpPr>
          <p:spPr bwMode="auto">
            <a:xfrm>
              <a:off x="2531" y="2029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27" name="Line 71"/>
            <p:cNvSpPr>
              <a:spLocks noChangeShapeType="1"/>
            </p:cNvSpPr>
            <p:nvPr/>
          </p:nvSpPr>
          <p:spPr bwMode="auto">
            <a:xfrm>
              <a:off x="2531" y="2221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28" name="Freeform 72"/>
            <p:cNvSpPr>
              <a:spLocks/>
            </p:cNvSpPr>
            <p:nvPr/>
          </p:nvSpPr>
          <p:spPr bwMode="auto">
            <a:xfrm>
              <a:off x="2624" y="2120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73"/>
          <p:cNvGrpSpPr>
            <a:grpSpLocks/>
          </p:cNvGrpSpPr>
          <p:nvPr/>
        </p:nvGrpSpPr>
        <p:grpSpPr bwMode="auto">
          <a:xfrm>
            <a:off x="4918564" y="2826361"/>
            <a:ext cx="857250" cy="3303587"/>
            <a:chOff x="2958" y="1533"/>
            <a:chExt cx="540" cy="2081"/>
          </a:xfrm>
        </p:grpSpPr>
        <p:sp>
          <p:nvSpPr>
            <p:cNvPr id="2733130" name="Line 74"/>
            <p:cNvSpPr>
              <a:spLocks noChangeShapeType="1"/>
            </p:cNvSpPr>
            <p:nvPr/>
          </p:nvSpPr>
          <p:spPr bwMode="auto">
            <a:xfrm>
              <a:off x="3343" y="2573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1" name="Freeform 75"/>
            <p:cNvSpPr>
              <a:spLocks/>
            </p:cNvSpPr>
            <p:nvPr/>
          </p:nvSpPr>
          <p:spPr bwMode="auto">
            <a:xfrm>
              <a:off x="3037" y="2125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2" name="Freeform 76" descr="25%"/>
            <p:cNvSpPr>
              <a:spLocks/>
            </p:cNvSpPr>
            <p:nvPr/>
          </p:nvSpPr>
          <p:spPr bwMode="auto">
            <a:xfrm>
              <a:off x="3237" y="2871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3" name="Freeform 77" descr="25%"/>
            <p:cNvSpPr>
              <a:spLocks/>
            </p:cNvSpPr>
            <p:nvPr/>
          </p:nvSpPr>
          <p:spPr bwMode="auto">
            <a:xfrm flipH="1">
              <a:off x="3123" y="1540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78"/>
            <p:cNvGrpSpPr>
              <a:grpSpLocks/>
            </p:cNvGrpSpPr>
            <p:nvPr/>
          </p:nvGrpSpPr>
          <p:grpSpPr bwMode="auto">
            <a:xfrm>
              <a:off x="3109" y="2333"/>
              <a:ext cx="227" cy="481"/>
              <a:chOff x="3109" y="2048"/>
              <a:chExt cx="227" cy="481"/>
            </a:xfrm>
          </p:grpSpPr>
          <p:sp>
            <p:nvSpPr>
              <p:cNvPr id="2733135" name="Freeform 79"/>
              <p:cNvSpPr>
                <a:spLocks/>
              </p:cNvSpPr>
              <p:nvPr/>
            </p:nvSpPr>
            <p:spPr bwMode="auto">
              <a:xfrm>
                <a:off x="3123" y="2048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36" name="Rectangle 80"/>
              <p:cNvSpPr>
                <a:spLocks noChangeArrowheads="1"/>
              </p:cNvSpPr>
              <p:nvPr/>
            </p:nvSpPr>
            <p:spPr bwMode="auto">
              <a:xfrm rot="5400000">
                <a:off x="3022" y="2169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33137" name="Line 81"/>
            <p:cNvSpPr>
              <a:spLocks noChangeShapeType="1"/>
            </p:cNvSpPr>
            <p:nvPr/>
          </p:nvSpPr>
          <p:spPr bwMode="auto">
            <a:xfrm>
              <a:off x="2958" y="2477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8" name="Line 82"/>
            <p:cNvSpPr>
              <a:spLocks noChangeShapeType="1"/>
            </p:cNvSpPr>
            <p:nvPr/>
          </p:nvSpPr>
          <p:spPr bwMode="auto">
            <a:xfrm>
              <a:off x="2958" y="2669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39" name="Freeform 83"/>
            <p:cNvSpPr>
              <a:spLocks/>
            </p:cNvSpPr>
            <p:nvPr/>
          </p:nvSpPr>
          <p:spPr bwMode="auto">
            <a:xfrm>
              <a:off x="3051" y="2568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40" name="Rectangle 84"/>
            <p:cNvSpPr>
              <a:spLocks noChangeArrowheads="1"/>
            </p:cNvSpPr>
            <p:nvPr/>
          </p:nvSpPr>
          <p:spPr bwMode="auto">
            <a:xfrm>
              <a:off x="3093" y="153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0" name="Group 85"/>
            <p:cNvGrpSpPr>
              <a:grpSpLocks/>
            </p:cNvGrpSpPr>
            <p:nvPr/>
          </p:nvGrpSpPr>
          <p:grpSpPr bwMode="auto">
            <a:xfrm>
              <a:off x="3120" y="1533"/>
              <a:ext cx="284" cy="289"/>
              <a:chOff x="3120" y="1248"/>
              <a:chExt cx="284" cy="289"/>
            </a:xfrm>
          </p:grpSpPr>
          <p:sp>
            <p:nvSpPr>
              <p:cNvPr id="2733142" name="Freeform 86"/>
              <p:cNvSpPr>
                <a:spLocks/>
              </p:cNvSpPr>
              <p:nvPr/>
            </p:nvSpPr>
            <p:spPr bwMode="auto">
              <a:xfrm>
                <a:off x="3120" y="1248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43" name="Freeform 87"/>
              <p:cNvSpPr>
                <a:spLocks/>
              </p:cNvSpPr>
              <p:nvPr/>
            </p:nvSpPr>
            <p:spPr bwMode="auto">
              <a:xfrm>
                <a:off x="3261" y="1248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44" name="Line 88"/>
            <p:cNvSpPr>
              <a:spLocks noChangeShapeType="1"/>
            </p:cNvSpPr>
            <p:nvPr/>
          </p:nvSpPr>
          <p:spPr bwMode="auto">
            <a:xfrm>
              <a:off x="2973" y="1677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45" name="Rectangle 89"/>
            <p:cNvSpPr>
              <a:spLocks noChangeArrowheads="1"/>
            </p:cNvSpPr>
            <p:nvPr/>
          </p:nvSpPr>
          <p:spPr bwMode="auto">
            <a:xfrm>
              <a:off x="3028" y="1983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1" name="Group 90"/>
            <p:cNvGrpSpPr>
              <a:grpSpLocks/>
            </p:cNvGrpSpPr>
            <p:nvPr/>
          </p:nvGrpSpPr>
          <p:grpSpPr bwMode="auto">
            <a:xfrm>
              <a:off x="3079" y="1981"/>
              <a:ext cx="325" cy="289"/>
              <a:chOff x="3079" y="1696"/>
              <a:chExt cx="325" cy="289"/>
            </a:xfrm>
          </p:grpSpPr>
          <p:sp>
            <p:nvSpPr>
              <p:cNvPr id="2733147" name="Freeform 91"/>
              <p:cNvSpPr>
                <a:spLocks/>
              </p:cNvSpPr>
              <p:nvPr/>
            </p:nvSpPr>
            <p:spPr bwMode="auto">
              <a:xfrm>
                <a:off x="3079" y="1696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48" name="Freeform 92"/>
              <p:cNvSpPr>
                <a:spLocks/>
              </p:cNvSpPr>
              <p:nvPr/>
            </p:nvSpPr>
            <p:spPr bwMode="auto">
              <a:xfrm>
                <a:off x="3240" y="1696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49" name="Rectangle 93"/>
            <p:cNvSpPr>
              <a:spLocks noChangeArrowheads="1"/>
            </p:cNvSpPr>
            <p:nvPr/>
          </p:nvSpPr>
          <p:spPr bwMode="auto">
            <a:xfrm>
              <a:off x="3065" y="288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2" name="Group 94"/>
            <p:cNvGrpSpPr>
              <a:grpSpLocks/>
            </p:cNvGrpSpPr>
            <p:nvPr/>
          </p:nvGrpSpPr>
          <p:grpSpPr bwMode="auto">
            <a:xfrm>
              <a:off x="3084" y="2877"/>
              <a:ext cx="296" cy="289"/>
              <a:chOff x="3084" y="2592"/>
              <a:chExt cx="296" cy="289"/>
            </a:xfrm>
          </p:grpSpPr>
          <p:sp>
            <p:nvSpPr>
              <p:cNvPr id="2733151" name="Freeform 95"/>
              <p:cNvSpPr>
                <a:spLocks/>
              </p:cNvSpPr>
              <p:nvPr/>
            </p:nvSpPr>
            <p:spPr bwMode="auto">
              <a:xfrm>
                <a:off x="3084" y="2592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52" name="Freeform 96"/>
              <p:cNvSpPr>
                <a:spLocks/>
              </p:cNvSpPr>
              <p:nvPr/>
            </p:nvSpPr>
            <p:spPr bwMode="auto">
              <a:xfrm>
                <a:off x="3232" y="2592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53" name="Line 97"/>
            <p:cNvSpPr>
              <a:spLocks noChangeShapeType="1"/>
            </p:cNvSpPr>
            <p:nvPr/>
          </p:nvSpPr>
          <p:spPr bwMode="auto">
            <a:xfrm>
              <a:off x="2969" y="3021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54" name="Freeform 98"/>
            <p:cNvSpPr>
              <a:spLocks/>
            </p:cNvSpPr>
            <p:nvPr/>
          </p:nvSpPr>
          <p:spPr bwMode="auto">
            <a:xfrm>
              <a:off x="3031" y="2925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99"/>
            <p:cNvGrpSpPr>
              <a:grpSpLocks/>
            </p:cNvGrpSpPr>
            <p:nvPr/>
          </p:nvGrpSpPr>
          <p:grpSpPr bwMode="auto">
            <a:xfrm>
              <a:off x="3032" y="3325"/>
              <a:ext cx="359" cy="289"/>
              <a:chOff x="3032" y="3040"/>
              <a:chExt cx="359" cy="289"/>
            </a:xfrm>
          </p:grpSpPr>
          <p:sp>
            <p:nvSpPr>
              <p:cNvPr id="2733156" name="Rectangle 100"/>
              <p:cNvSpPr>
                <a:spLocks noChangeArrowheads="1"/>
              </p:cNvSpPr>
              <p:nvPr/>
            </p:nvSpPr>
            <p:spPr bwMode="auto">
              <a:xfrm>
                <a:off x="3032" y="3042"/>
                <a:ext cx="292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 I$</a:t>
                </a:r>
              </a:p>
            </p:txBody>
          </p:sp>
          <p:grpSp>
            <p:nvGrpSpPr>
              <p:cNvPr id="24" name="Group 101"/>
              <p:cNvGrpSpPr>
                <a:grpSpLocks/>
              </p:cNvGrpSpPr>
              <p:nvPr/>
            </p:nvGrpSpPr>
            <p:grpSpPr bwMode="auto">
              <a:xfrm>
                <a:off x="3051" y="3040"/>
                <a:ext cx="340" cy="289"/>
                <a:chOff x="3051" y="3040"/>
                <a:chExt cx="340" cy="289"/>
              </a:xfrm>
            </p:grpSpPr>
            <p:sp>
              <p:nvSpPr>
                <p:cNvPr id="2733158" name="Freeform 102"/>
                <p:cNvSpPr>
                  <a:spLocks/>
                </p:cNvSpPr>
                <p:nvPr/>
              </p:nvSpPr>
              <p:spPr bwMode="auto">
                <a:xfrm>
                  <a:off x="3051" y="3040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159" name="Freeform 103"/>
                <p:cNvSpPr>
                  <a:spLocks/>
                </p:cNvSpPr>
                <p:nvPr/>
              </p:nvSpPr>
              <p:spPr bwMode="auto">
                <a:xfrm>
                  <a:off x="3220" y="3040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5" name="Group 104"/>
          <p:cNvGrpSpPr>
            <a:grpSpLocks/>
          </p:cNvGrpSpPr>
          <p:nvPr/>
        </p:nvGrpSpPr>
        <p:grpSpPr bwMode="auto">
          <a:xfrm>
            <a:off x="5596427" y="3537561"/>
            <a:ext cx="809625" cy="2603500"/>
            <a:chOff x="3385" y="1981"/>
            <a:chExt cx="510" cy="1640"/>
          </a:xfrm>
        </p:grpSpPr>
        <p:sp>
          <p:nvSpPr>
            <p:cNvPr id="2733161" name="Freeform 105"/>
            <p:cNvSpPr>
              <a:spLocks/>
            </p:cNvSpPr>
            <p:nvPr/>
          </p:nvSpPr>
          <p:spPr bwMode="auto">
            <a:xfrm>
              <a:off x="3464" y="2573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62" name="Freeform 106" descr="25%"/>
            <p:cNvSpPr>
              <a:spLocks/>
            </p:cNvSpPr>
            <p:nvPr/>
          </p:nvSpPr>
          <p:spPr bwMode="auto">
            <a:xfrm>
              <a:off x="3660" y="3332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63" name="Freeform 107" descr="25%"/>
            <p:cNvSpPr>
              <a:spLocks/>
            </p:cNvSpPr>
            <p:nvPr/>
          </p:nvSpPr>
          <p:spPr bwMode="auto">
            <a:xfrm flipH="1">
              <a:off x="3547" y="1988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64" name="Rectangle 108"/>
            <p:cNvSpPr>
              <a:spLocks noChangeArrowheads="1"/>
            </p:cNvSpPr>
            <p:nvPr/>
          </p:nvSpPr>
          <p:spPr bwMode="auto">
            <a:xfrm>
              <a:off x="3455" y="2431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6" name="Group 109"/>
            <p:cNvGrpSpPr>
              <a:grpSpLocks/>
            </p:cNvGrpSpPr>
            <p:nvPr/>
          </p:nvGrpSpPr>
          <p:grpSpPr bwMode="auto">
            <a:xfrm>
              <a:off x="3506" y="2429"/>
              <a:ext cx="325" cy="289"/>
              <a:chOff x="3506" y="2144"/>
              <a:chExt cx="325" cy="289"/>
            </a:xfrm>
          </p:grpSpPr>
          <p:sp>
            <p:nvSpPr>
              <p:cNvPr id="2733166" name="Freeform 110"/>
              <p:cNvSpPr>
                <a:spLocks/>
              </p:cNvSpPr>
              <p:nvPr/>
            </p:nvSpPr>
            <p:spPr bwMode="auto">
              <a:xfrm>
                <a:off x="3506" y="2144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67" name="Freeform 111"/>
              <p:cNvSpPr>
                <a:spLocks/>
              </p:cNvSpPr>
              <p:nvPr/>
            </p:nvSpPr>
            <p:spPr bwMode="auto">
              <a:xfrm>
                <a:off x="3667" y="2144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68" name="Rectangle 112"/>
            <p:cNvSpPr>
              <a:spLocks noChangeArrowheads="1"/>
            </p:cNvSpPr>
            <p:nvPr/>
          </p:nvSpPr>
          <p:spPr bwMode="auto">
            <a:xfrm>
              <a:off x="3520" y="1983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 err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  <a:endParaRPr lang="en-US" sz="1600" b="1" dirty="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27" name="Group 113"/>
            <p:cNvGrpSpPr>
              <a:grpSpLocks/>
            </p:cNvGrpSpPr>
            <p:nvPr/>
          </p:nvGrpSpPr>
          <p:grpSpPr bwMode="auto">
            <a:xfrm>
              <a:off x="3547" y="1981"/>
              <a:ext cx="284" cy="289"/>
              <a:chOff x="3547" y="1696"/>
              <a:chExt cx="284" cy="289"/>
            </a:xfrm>
          </p:grpSpPr>
          <p:sp>
            <p:nvSpPr>
              <p:cNvPr id="2733170" name="Freeform 114"/>
              <p:cNvSpPr>
                <a:spLocks/>
              </p:cNvSpPr>
              <p:nvPr/>
            </p:nvSpPr>
            <p:spPr bwMode="auto">
              <a:xfrm>
                <a:off x="3547" y="1696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71" name="Freeform 115"/>
              <p:cNvSpPr>
                <a:spLocks/>
              </p:cNvSpPr>
              <p:nvPr/>
            </p:nvSpPr>
            <p:spPr bwMode="auto">
              <a:xfrm>
                <a:off x="3688" y="1696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72" name="Line 116"/>
            <p:cNvSpPr>
              <a:spLocks noChangeShapeType="1"/>
            </p:cNvSpPr>
            <p:nvPr/>
          </p:nvSpPr>
          <p:spPr bwMode="auto">
            <a:xfrm>
              <a:off x="3400" y="2125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117"/>
            <p:cNvGrpSpPr>
              <a:grpSpLocks/>
            </p:cNvGrpSpPr>
            <p:nvPr/>
          </p:nvGrpSpPr>
          <p:grpSpPr bwMode="auto">
            <a:xfrm>
              <a:off x="3536" y="2781"/>
              <a:ext cx="227" cy="481"/>
              <a:chOff x="3536" y="2496"/>
              <a:chExt cx="227" cy="481"/>
            </a:xfrm>
          </p:grpSpPr>
          <p:sp>
            <p:nvSpPr>
              <p:cNvPr id="2733174" name="Freeform 118"/>
              <p:cNvSpPr>
                <a:spLocks/>
              </p:cNvSpPr>
              <p:nvPr/>
            </p:nvSpPr>
            <p:spPr bwMode="auto">
              <a:xfrm>
                <a:off x="3550" y="2496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75" name="Rectangle 119"/>
              <p:cNvSpPr>
                <a:spLocks noChangeArrowheads="1"/>
              </p:cNvSpPr>
              <p:nvPr/>
            </p:nvSpPr>
            <p:spPr bwMode="auto">
              <a:xfrm rot="5400000">
                <a:off x="3449" y="2617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33176" name="Line 120"/>
            <p:cNvSpPr>
              <a:spLocks noChangeShapeType="1"/>
            </p:cNvSpPr>
            <p:nvPr/>
          </p:nvSpPr>
          <p:spPr bwMode="auto">
            <a:xfrm>
              <a:off x="3385" y="2925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77" name="Line 121"/>
            <p:cNvSpPr>
              <a:spLocks noChangeShapeType="1"/>
            </p:cNvSpPr>
            <p:nvPr/>
          </p:nvSpPr>
          <p:spPr bwMode="auto">
            <a:xfrm>
              <a:off x="3385" y="3117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78" name="Freeform 122"/>
            <p:cNvSpPr>
              <a:spLocks/>
            </p:cNvSpPr>
            <p:nvPr/>
          </p:nvSpPr>
          <p:spPr bwMode="auto">
            <a:xfrm>
              <a:off x="3478" y="3016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79" name="Rectangle 123"/>
            <p:cNvSpPr>
              <a:spLocks noChangeArrowheads="1"/>
            </p:cNvSpPr>
            <p:nvPr/>
          </p:nvSpPr>
          <p:spPr bwMode="auto">
            <a:xfrm>
              <a:off x="3492" y="3332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29" name="Group 124"/>
            <p:cNvGrpSpPr>
              <a:grpSpLocks/>
            </p:cNvGrpSpPr>
            <p:nvPr/>
          </p:nvGrpSpPr>
          <p:grpSpPr bwMode="auto">
            <a:xfrm>
              <a:off x="3511" y="3325"/>
              <a:ext cx="296" cy="289"/>
              <a:chOff x="3511" y="3040"/>
              <a:chExt cx="296" cy="289"/>
            </a:xfrm>
          </p:grpSpPr>
          <p:sp>
            <p:nvSpPr>
              <p:cNvPr id="2733181" name="Freeform 125"/>
              <p:cNvSpPr>
                <a:spLocks/>
              </p:cNvSpPr>
              <p:nvPr/>
            </p:nvSpPr>
            <p:spPr bwMode="auto">
              <a:xfrm>
                <a:off x="3511" y="3040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82" name="Freeform 126"/>
              <p:cNvSpPr>
                <a:spLocks/>
              </p:cNvSpPr>
              <p:nvPr/>
            </p:nvSpPr>
            <p:spPr bwMode="auto">
              <a:xfrm>
                <a:off x="3659" y="3040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83" name="Line 127"/>
            <p:cNvSpPr>
              <a:spLocks noChangeShapeType="1"/>
            </p:cNvSpPr>
            <p:nvPr/>
          </p:nvSpPr>
          <p:spPr bwMode="auto">
            <a:xfrm>
              <a:off x="3396" y="3469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84" name="Freeform 128"/>
            <p:cNvSpPr>
              <a:spLocks/>
            </p:cNvSpPr>
            <p:nvPr/>
          </p:nvSpPr>
          <p:spPr bwMode="auto">
            <a:xfrm>
              <a:off x="3458" y="3373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129"/>
          <p:cNvGrpSpPr>
            <a:grpSpLocks/>
          </p:cNvGrpSpPr>
          <p:nvPr/>
        </p:nvGrpSpPr>
        <p:grpSpPr bwMode="auto">
          <a:xfrm>
            <a:off x="7653827" y="5661636"/>
            <a:ext cx="709612" cy="468312"/>
            <a:chOff x="4681" y="3034"/>
            <a:chExt cx="447" cy="295"/>
          </a:xfrm>
        </p:grpSpPr>
        <p:sp>
          <p:nvSpPr>
            <p:cNvPr id="2733186" name="Freeform 130" descr="25%"/>
            <p:cNvSpPr>
              <a:spLocks/>
            </p:cNvSpPr>
            <p:nvPr/>
          </p:nvSpPr>
          <p:spPr bwMode="auto">
            <a:xfrm flipH="1">
              <a:off x="4828" y="3034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87" name="Rectangle 131"/>
            <p:cNvSpPr>
              <a:spLocks noChangeArrowheads="1"/>
            </p:cNvSpPr>
            <p:nvPr/>
          </p:nvSpPr>
          <p:spPr bwMode="auto">
            <a:xfrm>
              <a:off x="4801" y="3042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grpSp>
          <p:nvGrpSpPr>
            <p:cNvPr id="31" name="Group 132"/>
            <p:cNvGrpSpPr>
              <a:grpSpLocks/>
            </p:cNvGrpSpPr>
            <p:nvPr/>
          </p:nvGrpSpPr>
          <p:grpSpPr bwMode="auto">
            <a:xfrm>
              <a:off x="4828" y="3040"/>
              <a:ext cx="284" cy="289"/>
              <a:chOff x="4828" y="3040"/>
              <a:chExt cx="284" cy="289"/>
            </a:xfrm>
          </p:grpSpPr>
          <p:sp>
            <p:nvSpPr>
              <p:cNvPr id="2733189" name="Freeform 133"/>
              <p:cNvSpPr>
                <a:spLocks/>
              </p:cNvSpPr>
              <p:nvPr/>
            </p:nvSpPr>
            <p:spPr bwMode="auto">
              <a:xfrm>
                <a:off x="4828" y="3040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90" name="Freeform 134"/>
              <p:cNvSpPr>
                <a:spLocks/>
              </p:cNvSpPr>
              <p:nvPr/>
            </p:nvSpPr>
            <p:spPr bwMode="auto">
              <a:xfrm>
                <a:off x="4969" y="3040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91" name="Line 135"/>
            <p:cNvSpPr>
              <a:spLocks noChangeShapeType="1"/>
            </p:cNvSpPr>
            <p:nvPr/>
          </p:nvSpPr>
          <p:spPr bwMode="auto">
            <a:xfrm>
              <a:off x="4681" y="3184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33056" name="Group 136"/>
          <p:cNvGrpSpPr>
            <a:grpSpLocks/>
          </p:cNvGrpSpPr>
          <p:nvPr/>
        </p:nvGrpSpPr>
        <p:grpSpPr bwMode="auto">
          <a:xfrm>
            <a:off x="6885477" y="4950436"/>
            <a:ext cx="876300" cy="1255712"/>
            <a:chOff x="4197" y="2586"/>
            <a:chExt cx="552" cy="791"/>
          </a:xfrm>
        </p:grpSpPr>
        <p:sp>
          <p:nvSpPr>
            <p:cNvPr id="2733193" name="Freeform 137" descr="25%"/>
            <p:cNvSpPr>
              <a:spLocks/>
            </p:cNvSpPr>
            <p:nvPr/>
          </p:nvSpPr>
          <p:spPr bwMode="auto">
            <a:xfrm flipH="1">
              <a:off x="4401" y="2586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94" name="Rectangle 138"/>
            <p:cNvSpPr>
              <a:spLocks noChangeArrowheads="1"/>
            </p:cNvSpPr>
            <p:nvPr/>
          </p:nvSpPr>
          <p:spPr bwMode="auto">
            <a:xfrm>
              <a:off x="4374" y="2594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 err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  <a:endParaRPr lang="en-US" sz="1600" b="1" dirty="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2733057" name="Group 139"/>
            <p:cNvGrpSpPr>
              <a:grpSpLocks/>
            </p:cNvGrpSpPr>
            <p:nvPr/>
          </p:nvGrpSpPr>
          <p:grpSpPr bwMode="auto">
            <a:xfrm>
              <a:off x="4401" y="2592"/>
              <a:ext cx="284" cy="289"/>
              <a:chOff x="4401" y="2592"/>
              <a:chExt cx="284" cy="289"/>
            </a:xfrm>
          </p:grpSpPr>
          <p:sp>
            <p:nvSpPr>
              <p:cNvPr id="2733196" name="Freeform 140"/>
              <p:cNvSpPr>
                <a:spLocks/>
              </p:cNvSpPr>
              <p:nvPr/>
            </p:nvSpPr>
            <p:spPr bwMode="auto">
              <a:xfrm>
                <a:off x="4401" y="2592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197" name="Freeform 141"/>
              <p:cNvSpPr>
                <a:spLocks/>
              </p:cNvSpPr>
              <p:nvPr/>
            </p:nvSpPr>
            <p:spPr bwMode="auto">
              <a:xfrm>
                <a:off x="4542" y="2592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198" name="Line 142"/>
            <p:cNvSpPr>
              <a:spLocks noChangeShapeType="1"/>
            </p:cNvSpPr>
            <p:nvPr/>
          </p:nvSpPr>
          <p:spPr bwMode="auto">
            <a:xfrm>
              <a:off x="4254" y="2736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199" name="Rectangle 143"/>
            <p:cNvSpPr>
              <a:spLocks noChangeArrowheads="1"/>
            </p:cNvSpPr>
            <p:nvPr/>
          </p:nvSpPr>
          <p:spPr bwMode="auto">
            <a:xfrm>
              <a:off x="4309" y="3042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733058" name="Group 144"/>
            <p:cNvGrpSpPr>
              <a:grpSpLocks/>
            </p:cNvGrpSpPr>
            <p:nvPr/>
          </p:nvGrpSpPr>
          <p:grpSpPr bwMode="auto">
            <a:xfrm>
              <a:off x="4360" y="3040"/>
              <a:ext cx="325" cy="289"/>
              <a:chOff x="4360" y="3040"/>
              <a:chExt cx="325" cy="289"/>
            </a:xfrm>
          </p:grpSpPr>
          <p:sp>
            <p:nvSpPr>
              <p:cNvPr id="2733201" name="Freeform 145"/>
              <p:cNvSpPr>
                <a:spLocks/>
              </p:cNvSpPr>
              <p:nvPr/>
            </p:nvSpPr>
            <p:spPr bwMode="auto">
              <a:xfrm>
                <a:off x="4360" y="3040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02" name="Freeform 146"/>
              <p:cNvSpPr>
                <a:spLocks/>
              </p:cNvSpPr>
              <p:nvPr/>
            </p:nvSpPr>
            <p:spPr bwMode="auto">
              <a:xfrm>
                <a:off x="4521" y="3040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203" name="Line 147"/>
            <p:cNvSpPr>
              <a:spLocks noChangeShapeType="1"/>
            </p:cNvSpPr>
            <p:nvPr/>
          </p:nvSpPr>
          <p:spPr bwMode="auto">
            <a:xfrm>
              <a:off x="4197" y="3184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04" name="Freeform 148"/>
            <p:cNvSpPr>
              <a:spLocks/>
            </p:cNvSpPr>
            <p:nvPr/>
          </p:nvSpPr>
          <p:spPr bwMode="auto">
            <a:xfrm>
              <a:off x="4318" y="3184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733059" name="Group 149"/>
          <p:cNvGrpSpPr>
            <a:grpSpLocks/>
          </p:cNvGrpSpPr>
          <p:nvPr/>
        </p:nvGrpSpPr>
        <p:grpSpPr bwMode="auto">
          <a:xfrm>
            <a:off x="6207614" y="4248761"/>
            <a:ext cx="876300" cy="2084387"/>
            <a:chOff x="3770" y="2144"/>
            <a:chExt cx="552" cy="1313"/>
          </a:xfrm>
        </p:grpSpPr>
        <p:sp>
          <p:nvSpPr>
            <p:cNvPr id="2733206" name="Rectangle 150"/>
            <p:cNvSpPr>
              <a:spLocks noChangeArrowheads="1"/>
            </p:cNvSpPr>
            <p:nvPr/>
          </p:nvSpPr>
          <p:spPr bwMode="auto">
            <a:xfrm>
              <a:off x="3947" y="2146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 err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  <a:endParaRPr lang="en-US" sz="1600" b="1" dirty="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grpSp>
          <p:nvGrpSpPr>
            <p:cNvPr id="2733062" name="Group 151"/>
            <p:cNvGrpSpPr>
              <a:grpSpLocks/>
            </p:cNvGrpSpPr>
            <p:nvPr/>
          </p:nvGrpSpPr>
          <p:grpSpPr bwMode="auto">
            <a:xfrm>
              <a:off x="3974" y="2144"/>
              <a:ext cx="284" cy="289"/>
              <a:chOff x="3974" y="2144"/>
              <a:chExt cx="284" cy="289"/>
            </a:xfrm>
          </p:grpSpPr>
          <p:sp>
            <p:nvSpPr>
              <p:cNvPr id="2733208" name="Freeform 152"/>
              <p:cNvSpPr>
                <a:spLocks/>
              </p:cNvSpPr>
              <p:nvPr/>
            </p:nvSpPr>
            <p:spPr bwMode="auto">
              <a:xfrm>
                <a:off x="3974" y="2144"/>
                <a:ext cx="142" cy="289"/>
              </a:xfrm>
              <a:custGeom>
                <a:avLst/>
                <a:gdLst/>
                <a:ahLst/>
                <a:cxnLst>
                  <a:cxn ang="0">
                    <a:pos x="14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1" y="288"/>
                  </a:cxn>
                </a:cxnLst>
                <a:rect l="0" t="0" r="r" b="b"/>
                <a:pathLst>
                  <a:path w="142" h="289">
                    <a:moveTo>
                      <a:pt x="14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09" name="Freeform 153"/>
              <p:cNvSpPr>
                <a:spLocks/>
              </p:cNvSpPr>
              <p:nvPr/>
            </p:nvSpPr>
            <p:spPr bwMode="auto">
              <a:xfrm>
                <a:off x="4115" y="2144"/>
                <a:ext cx="143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2" y="0"/>
                  </a:cxn>
                  <a:cxn ang="0">
                    <a:pos x="142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3" h="289">
                    <a:moveTo>
                      <a:pt x="0" y="0"/>
                    </a:moveTo>
                    <a:lnTo>
                      <a:pt x="142" y="0"/>
                    </a:lnTo>
                    <a:lnTo>
                      <a:pt x="142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210" name="Line 154"/>
            <p:cNvSpPr>
              <a:spLocks noChangeShapeType="1"/>
            </p:cNvSpPr>
            <p:nvPr/>
          </p:nvSpPr>
          <p:spPr bwMode="auto">
            <a:xfrm>
              <a:off x="3827" y="2288"/>
              <a:ext cx="13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11" name="Rectangle 155"/>
            <p:cNvSpPr>
              <a:spLocks noChangeArrowheads="1"/>
            </p:cNvSpPr>
            <p:nvPr/>
          </p:nvSpPr>
          <p:spPr bwMode="auto">
            <a:xfrm>
              <a:off x="3882" y="2594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grpSp>
          <p:nvGrpSpPr>
            <p:cNvPr id="2733068" name="Group 156"/>
            <p:cNvGrpSpPr>
              <a:grpSpLocks/>
            </p:cNvGrpSpPr>
            <p:nvPr/>
          </p:nvGrpSpPr>
          <p:grpSpPr bwMode="auto">
            <a:xfrm>
              <a:off x="3933" y="2592"/>
              <a:ext cx="325" cy="289"/>
              <a:chOff x="3933" y="2592"/>
              <a:chExt cx="325" cy="289"/>
            </a:xfrm>
          </p:grpSpPr>
          <p:sp>
            <p:nvSpPr>
              <p:cNvPr id="2733213" name="Freeform 157"/>
              <p:cNvSpPr>
                <a:spLocks/>
              </p:cNvSpPr>
              <p:nvPr/>
            </p:nvSpPr>
            <p:spPr bwMode="auto">
              <a:xfrm>
                <a:off x="3933" y="2592"/>
                <a:ext cx="162" cy="289"/>
              </a:xfrm>
              <a:custGeom>
                <a:avLst/>
                <a:gdLst/>
                <a:ahLst/>
                <a:cxnLst>
                  <a:cxn ang="0">
                    <a:pos x="161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1" y="288"/>
                  </a:cxn>
                </a:cxnLst>
                <a:rect l="0" t="0" r="r" b="b"/>
                <a:pathLst>
                  <a:path w="162" h="289">
                    <a:moveTo>
                      <a:pt x="161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1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14" name="Freeform 158"/>
              <p:cNvSpPr>
                <a:spLocks/>
              </p:cNvSpPr>
              <p:nvPr/>
            </p:nvSpPr>
            <p:spPr bwMode="auto">
              <a:xfrm>
                <a:off x="4094" y="2592"/>
                <a:ext cx="164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" y="0"/>
                  </a:cxn>
                  <a:cxn ang="0">
                    <a:pos x="163" y="288"/>
                  </a:cxn>
                  <a:cxn ang="0">
                    <a:pos x="0" y="288"/>
                  </a:cxn>
                </a:cxnLst>
                <a:rect l="0" t="0" r="r" b="b"/>
                <a:pathLst>
                  <a:path w="164" h="289">
                    <a:moveTo>
                      <a:pt x="0" y="0"/>
                    </a:moveTo>
                    <a:lnTo>
                      <a:pt x="163" y="0"/>
                    </a:lnTo>
                    <a:lnTo>
                      <a:pt x="163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215" name="Line 159"/>
            <p:cNvSpPr>
              <a:spLocks noChangeShapeType="1"/>
            </p:cNvSpPr>
            <p:nvPr/>
          </p:nvSpPr>
          <p:spPr bwMode="auto">
            <a:xfrm>
              <a:off x="3770" y="2736"/>
              <a:ext cx="15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16" name="Freeform 160"/>
            <p:cNvSpPr>
              <a:spLocks/>
            </p:cNvSpPr>
            <p:nvPr/>
          </p:nvSpPr>
          <p:spPr bwMode="auto">
            <a:xfrm>
              <a:off x="3891" y="2736"/>
              <a:ext cx="431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33077" name="Group 161"/>
            <p:cNvGrpSpPr>
              <a:grpSpLocks/>
            </p:cNvGrpSpPr>
            <p:nvPr/>
          </p:nvGrpSpPr>
          <p:grpSpPr bwMode="auto">
            <a:xfrm>
              <a:off x="3963" y="2944"/>
              <a:ext cx="227" cy="481"/>
              <a:chOff x="3963" y="2944"/>
              <a:chExt cx="227" cy="481"/>
            </a:xfrm>
          </p:grpSpPr>
          <p:sp>
            <p:nvSpPr>
              <p:cNvPr id="2733218" name="Freeform 162"/>
              <p:cNvSpPr>
                <a:spLocks/>
              </p:cNvSpPr>
              <p:nvPr/>
            </p:nvSpPr>
            <p:spPr bwMode="auto">
              <a:xfrm>
                <a:off x="3977" y="2944"/>
                <a:ext cx="213" cy="481"/>
              </a:xfrm>
              <a:custGeom>
                <a:avLst/>
                <a:gdLst/>
                <a:ahLst/>
                <a:cxnLst>
                  <a:cxn ang="0">
                    <a:pos x="0" y="320"/>
                  </a:cxn>
                  <a:cxn ang="0">
                    <a:pos x="71" y="240"/>
                  </a:cxn>
                  <a:cxn ang="0">
                    <a:pos x="0" y="160"/>
                  </a:cxn>
                  <a:cxn ang="0">
                    <a:pos x="0" y="0"/>
                  </a:cxn>
                  <a:cxn ang="0">
                    <a:pos x="212" y="160"/>
                  </a:cxn>
                  <a:cxn ang="0">
                    <a:pos x="212" y="320"/>
                  </a:cxn>
                  <a:cxn ang="0">
                    <a:pos x="0" y="480"/>
                  </a:cxn>
                  <a:cxn ang="0">
                    <a:pos x="0" y="320"/>
                  </a:cxn>
                </a:cxnLst>
                <a:rect l="0" t="0" r="r" b="b"/>
                <a:pathLst>
                  <a:path w="213" h="481">
                    <a:moveTo>
                      <a:pt x="0" y="320"/>
                    </a:moveTo>
                    <a:lnTo>
                      <a:pt x="71" y="240"/>
                    </a:lnTo>
                    <a:lnTo>
                      <a:pt x="0" y="160"/>
                    </a:lnTo>
                    <a:lnTo>
                      <a:pt x="0" y="0"/>
                    </a:lnTo>
                    <a:lnTo>
                      <a:pt x="212" y="160"/>
                    </a:lnTo>
                    <a:lnTo>
                      <a:pt x="212" y="320"/>
                    </a:lnTo>
                    <a:lnTo>
                      <a:pt x="0" y="480"/>
                    </a:lnTo>
                    <a:lnTo>
                      <a:pt x="0" y="3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19" name="Rectangle 163"/>
              <p:cNvSpPr>
                <a:spLocks noChangeArrowheads="1"/>
              </p:cNvSpPr>
              <p:nvPr/>
            </p:nvSpPr>
            <p:spPr bwMode="auto">
              <a:xfrm rot="5400000">
                <a:off x="3876" y="3065"/>
                <a:ext cx="384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ALU</a:t>
                </a:r>
              </a:p>
            </p:txBody>
          </p:sp>
        </p:grpSp>
        <p:sp>
          <p:nvSpPr>
            <p:cNvPr id="2733220" name="Line 164"/>
            <p:cNvSpPr>
              <a:spLocks noChangeShapeType="1"/>
            </p:cNvSpPr>
            <p:nvPr/>
          </p:nvSpPr>
          <p:spPr bwMode="auto">
            <a:xfrm>
              <a:off x="3812" y="3088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21" name="Line 165"/>
            <p:cNvSpPr>
              <a:spLocks noChangeShapeType="1"/>
            </p:cNvSpPr>
            <p:nvPr/>
          </p:nvSpPr>
          <p:spPr bwMode="auto">
            <a:xfrm>
              <a:off x="3812" y="3280"/>
              <a:ext cx="15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22" name="Freeform 166"/>
            <p:cNvSpPr>
              <a:spLocks/>
            </p:cNvSpPr>
            <p:nvPr/>
          </p:nvSpPr>
          <p:spPr bwMode="auto">
            <a:xfrm>
              <a:off x="3905" y="3179"/>
              <a:ext cx="337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33223" name="Rectangle 167"/>
          <p:cNvSpPr>
            <a:spLocks noChangeArrowheads="1"/>
          </p:cNvSpPr>
          <p:nvPr/>
        </p:nvSpPr>
        <p:spPr bwMode="auto">
          <a:xfrm>
            <a:off x="457200" y="1371600"/>
            <a:ext cx="8229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RegFile</a:t>
            </a:r>
            <a:r>
              <a:rPr lang="en-US" sz="2800" dirty="0" smtClean="0">
                <a:solidFill>
                  <a:schemeClr val="tx1"/>
                </a:solidFill>
              </a:rPr>
              <a:t>: right half is read, left half is write</a:t>
            </a:r>
            <a:endParaRPr lang="en-US" sz="1800" dirty="0">
              <a:solidFill>
                <a:schemeClr val="tx1"/>
              </a:solidFill>
            </a:endParaRPr>
          </a:p>
        </p:txBody>
      </p:sp>
      <p:grpSp>
        <p:nvGrpSpPr>
          <p:cNvPr id="2733079" name="Group 168"/>
          <p:cNvGrpSpPr>
            <a:grpSpLocks/>
          </p:cNvGrpSpPr>
          <p:nvPr/>
        </p:nvGrpSpPr>
        <p:grpSpPr bwMode="auto">
          <a:xfrm>
            <a:off x="2902439" y="2824773"/>
            <a:ext cx="673100" cy="1146175"/>
            <a:chOff x="1688" y="1247"/>
            <a:chExt cx="424" cy="722"/>
          </a:xfrm>
        </p:grpSpPr>
        <p:sp>
          <p:nvSpPr>
            <p:cNvPr id="2733225" name="Freeform 169" descr="25%"/>
            <p:cNvSpPr>
              <a:spLocks/>
            </p:cNvSpPr>
            <p:nvPr/>
          </p:nvSpPr>
          <p:spPr bwMode="auto">
            <a:xfrm>
              <a:off x="1939" y="1247"/>
              <a:ext cx="148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pattFill prst="pct25">
              <a:fgClr>
                <a:schemeClr val="accent1"/>
              </a:fgClr>
              <a:bgClr>
                <a:srgbClr val="FFFFFF"/>
              </a:bgClr>
            </a:patt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26" name="Rectangle 170"/>
            <p:cNvSpPr>
              <a:spLocks noChangeArrowheads="1"/>
            </p:cNvSpPr>
            <p:nvPr/>
          </p:nvSpPr>
          <p:spPr bwMode="auto">
            <a:xfrm>
              <a:off x="1784" y="125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sp>
          <p:nvSpPr>
            <p:cNvPr id="2733227" name="Rectangle 171"/>
            <p:cNvSpPr>
              <a:spLocks noChangeArrowheads="1"/>
            </p:cNvSpPr>
            <p:nvPr/>
          </p:nvSpPr>
          <p:spPr bwMode="auto">
            <a:xfrm>
              <a:off x="1751" y="1698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grpSp>
          <p:nvGrpSpPr>
            <p:cNvPr id="2733082" name="Group 172"/>
            <p:cNvGrpSpPr>
              <a:grpSpLocks/>
            </p:cNvGrpSpPr>
            <p:nvPr/>
          </p:nvGrpSpPr>
          <p:grpSpPr bwMode="auto">
            <a:xfrm>
              <a:off x="1803" y="1248"/>
              <a:ext cx="296" cy="289"/>
              <a:chOff x="1803" y="1248"/>
              <a:chExt cx="296" cy="289"/>
            </a:xfrm>
          </p:grpSpPr>
          <p:sp>
            <p:nvSpPr>
              <p:cNvPr id="2733229" name="Freeform 173"/>
              <p:cNvSpPr>
                <a:spLocks/>
              </p:cNvSpPr>
              <p:nvPr/>
            </p:nvSpPr>
            <p:spPr bwMode="auto">
              <a:xfrm>
                <a:off x="1803" y="1248"/>
                <a:ext cx="149" cy="289"/>
              </a:xfrm>
              <a:custGeom>
                <a:avLst/>
                <a:gdLst/>
                <a:ahLst/>
                <a:cxnLst>
                  <a:cxn ang="0">
                    <a:pos x="148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48" y="288"/>
                  </a:cxn>
                </a:cxnLst>
                <a:rect l="0" t="0" r="r" b="b"/>
                <a:pathLst>
                  <a:path w="149" h="289">
                    <a:moveTo>
                      <a:pt x="148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48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33230" name="Freeform 174"/>
              <p:cNvSpPr>
                <a:spLocks/>
              </p:cNvSpPr>
              <p:nvPr/>
            </p:nvSpPr>
            <p:spPr bwMode="auto">
              <a:xfrm>
                <a:off x="1951" y="1248"/>
                <a:ext cx="148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7" y="0"/>
                  </a:cxn>
                  <a:cxn ang="0">
                    <a:pos x="147" y="288"/>
                  </a:cxn>
                  <a:cxn ang="0">
                    <a:pos x="0" y="288"/>
                  </a:cxn>
                </a:cxnLst>
                <a:rect l="0" t="0" r="r" b="b"/>
                <a:pathLst>
                  <a:path w="148" h="289">
                    <a:moveTo>
                      <a:pt x="0" y="0"/>
                    </a:moveTo>
                    <a:lnTo>
                      <a:pt x="147" y="0"/>
                    </a:lnTo>
                    <a:lnTo>
                      <a:pt x="147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33231" name="Line 175"/>
            <p:cNvSpPr>
              <a:spLocks noChangeShapeType="1"/>
            </p:cNvSpPr>
            <p:nvPr/>
          </p:nvSpPr>
          <p:spPr bwMode="auto">
            <a:xfrm>
              <a:off x="1688" y="1392"/>
              <a:ext cx="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3232" name="Freeform 176"/>
            <p:cNvSpPr>
              <a:spLocks/>
            </p:cNvSpPr>
            <p:nvPr/>
          </p:nvSpPr>
          <p:spPr bwMode="auto">
            <a:xfrm>
              <a:off x="1750" y="1296"/>
              <a:ext cx="48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33085" name="Group 177"/>
            <p:cNvGrpSpPr>
              <a:grpSpLocks/>
            </p:cNvGrpSpPr>
            <p:nvPr/>
          </p:nvGrpSpPr>
          <p:grpSpPr bwMode="auto">
            <a:xfrm>
              <a:off x="1753" y="1680"/>
              <a:ext cx="359" cy="289"/>
              <a:chOff x="1324" y="1248"/>
              <a:chExt cx="359" cy="289"/>
            </a:xfrm>
          </p:grpSpPr>
          <p:sp>
            <p:nvSpPr>
              <p:cNvPr id="2733234" name="Rectangle 178"/>
              <p:cNvSpPr>
                <a:spLocks noChangeArrowheads="1"/>
              </p:cNvSpPr>
              <p:nvPr/>
            </p:nvSpPr>
            <p:spPr bwMode="auto">
              <a:xfrm>
                <a:off x="1324" y="1250"/>
                <a:ext cx="146" cy="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b="1">
                    <a:solidFill>
                      <a:schemeClr val="tx1"/>
                    </a:solidFill>
                    <a:latin typeface="Times" pitchFamily="-65" charset="0"/>
                  </a:rPr>
                  <a:t> </a:t>
                </a:r>
              </a:p>
            </p:txBody>
          </p:sp>
          <p:grpSp>
            <p:nvGrpSpPr>
              <p:cNvPr id="2733088" name="Group 179"/>
              <p:cNvGrpSpPr>
                <a:grpSpLocks/>
              </p:cNvGrpSpPr>
              <p:nvPr/>
            </p:nvGrpSpPr>
            <p:grpSpPr bwMode="auto">
              <a:xfrm>
                <a:off x="1343" y="1248"/>
                <a:ext cx="340" cy="289"/>
                <a:chOff x="1343" y="1248"/>
                <a:chExt cx="340" cy="289"/>
              </a:xfrm>
            </p:grpSpPr>
            <p:sp>
              <p:nvSpPr>
                <p:cNvPr id="2733236" name="Freeform 180"/>
                <p:cNvSpPr>
                  <a:spLocks/>
                </p:cNvSpPr>
                <p:nvPr/>
              </p:nvSpPr>
              <p:spPr bwMode="auto">
                <a:xfrm>
                  <a:off x="1343" y="1248"/>
                  <a:ext cx="170" cy="289"/>
                </a:xfrm>
                <a:custGeom>
                  <a:avLst/>
                  <a:gdLst/>
                  <a:ahLst/>
                  <a:cxnLst>
                    <a:cxn ang="0">
                      <a:pos x="169" y="0"/>
                    </a:cxn>
                    <a:cxn ang="0">
                      <a:pos x="0" y="0"/>
                    </a:cxn>
                    <a:cxn ang="0">
                      <a:pos x="0" y="288"/>
                    </a:cxn>
                    <a:cxn ang="0">
                      <a:pos x="169" y="288"/>
                    </a:cxn>
                  </a:cxnLst>
                  <a:rect l="0" t="0" r="r" b="b"/>
                  <a:pathLst>
                    <a:path w="170" h="289">
                      <a:moveTo>
                        <a:pt x="169" y="0"/>
                      </a:moveTo>
                      <a:lnTo>
                        <a:pt x="0" y="0"/>
                      </a:lnTo>
                      <a:lnTo>
                        <a:pt x="0" y="288"/>
                      </a:lnTo>
                      <a:lnTo>
                        <a:pt x="169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3237" name="Freeform 181"/>
                <p:cNvSpPr>
                  <a:spLocks/>
                </p:cNvSpPr>
                <p:nvPr/>
              </p:nvSpPr>
              <p:spPr bwMode="auto">
                <a:xfrm>
                  <a:off x="1512" y="1248"/>
                  <a:ext cx="171" cy="28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0" y="0"/>
                    </a:cxn>
                    <a:cxn ang="0">
                      <a:pos x="170" y="288"/>
                    </a:cxn>
                    <a:cxn ang="0">
                      <a:pos x="0" y="288"/>
                    </a:cxn>
                  </a:cxnLst>
                  <a:rect l="0" t="0" r="r" b="b"/>
                  <a:pathLst>
                    <a:path w="171" h="289">
                      <a:moveTo>
                        <a:pt x="0" y="0"/>
                      </a:moveTo>
                      <a:lnTo>
                        <a:pt x="170" y="0"/>
                      </a:lnTo>
                      <a:lnTo>
                        <a:pt x="170" y="288"/>
                      </a:lnTo>
                      <a:lnTo>
                        <a:pt x="0" y="288"/>
                      </a:lnTo>
                    </a:path>
                  </a:pathLst>
                </a:custGeom>
                <a:noFill/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82" name="Title 18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Graphical Pipeline Representation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599"/>
            <a:ext cx="7315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Question: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ea typeface="Courier New" pitchFamily="24" charset="0"/>
                <a:cs typeface="Courier New" pitchFamily="24" charset="0"/>
              </a:rPr>
              <a:t>Which of the following signals (buses or control signals) for MIPS-lite does NOT need to be passed into the </a:t>
            </a:r>
            <a:r>
              <a:rPr lang="en-US" sz="2800" dirty="0" smtClean="0">
                <a:ea typeface="Courier New" pitchFamily="24" charset="0"/>
                <a:cs typeface="Courier New" pitchFamily="24" charset="0"/>
              </a:rPr>
              <a:t>EX pipeline </a:t>
            </a:r>
            <a:r>
              <a:rPr lang="en-US" sz="2800" dirty="0" smtClean="0">
                <a:ea typeface="Courier New" pitchFamily="24" charset="0"/>
                <a:cs typeface="Courier New" pitchFamily="24" charset="0"/>
              </a:rPr>
              <a:t>stage?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05840" y="2560320"/>
            <a:ext cx="2383971" cy="2718317"/>
            <a:chOff x="1005840" y="3566160"/>
            <a:chExt cx="2383971" cy="2718317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005840" y="3566160"/>
              <a:ext cx="2383970" cy="521208"/>
              <a:chOff x="960651" y="1743728"/>
              <a:chExt cx="2383894" cy="390913"/>
            </a:xfrm>
          </p:grpSpPr>
          <p:sp>
            <p:nvSpPr>
              <p:cNvPr id="53259" name="TextBox 2"/>
              <p:cNvSpPr txBox="1">
                <a:spLocks noChangeArrowheads="1"/>
              </p:cNvSpPr>
              <p:nvPr/>
            </p:nvSpPr>
            <p:spPr bwMode="auto">
              <a:xfrm>
                <a:off x="1515803" y="1743728"/>
                <a:ext cx="1828742" cy="3909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8000"/>
                    </a:solidFill>
                  </a:rPr>
                  <a:t>PC + 4</a:t>
                </a:r>
                <a:endParaRPr lang="en-US" sz="2800" b="1" dirty="0">
                  <a:solidFill>
                    <a:srgbClr val="FF8000"/>
                  </a:solidFill>
                  <a:latin typeface="Symbol" pitchFamily="1" charset="2"/>
                </a:endParaRPr>
              </a:p>
            </p:txBody>
          </p:sp>
          <p:sp>
            <p:nvSpPr>
              <p:cNvPr id="53260" name="Rectangle 6"/>
              <p:cNvSpPr>
                <a:spLocks noChangeArrowheads="1"/>
              </p:cNvSpPr>
              <p:nvPr/>
            </p:nvSpPr>
            <p:spPr bwMode="auto">
              <a:xfrm>
                <a:off x="960651" y="1809750"/>
                <a:ext cx="415498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latin typeface="ＭＳ ゴシック" pitchFamily="1" charset="-128"/>
                    <a:ea typeface="ＭＳ ゴシック" pitchFamily="1" charset="-128"/>
                    <a:cs typeface="ＭＳ ゴシック" pitchFamily="1" charset="-128"/>
                  </a:rPr>
                  <a:t>☐</a:t>
                </a:r>
                <a:endParaRPr lang="en-US" dirty="0"/>
              </a:p>
            </p:txBody>
          </p:sp>
        </p:grpSp>
        <p:grpSp>
          <p:nvGrpSpPr>
            <p:cNvPr id="5" name="Group 2"/>
            <p:cNvGrpSpPr/>
            <p:nvPr/>
          </p:nvGrpSpPr>
          <p:grpSpPr>
            <a:xfrm>
              <a:off x="1005840" y="4297680"/>
              <a:ext cx="2383971" cy="523220"/>
              <a:chOff x="960438" y="3240088"/>
              <a:chExt cx="2383971" cy="523220"/>
            </a:xfrm>
          </p:grpSpPr>
          <p:sp>
            <p:nvSpPr>
              <p:cNvPr id="53250" name="TextBox 3"/>
              <p:cNvSpPr txBox="1">
                <a:spLocks noChangeArrowheads="1"/>
              </p:cNvSpPr>
              <p:nvPr/>
            </p:nvSpPr>
            <p:spPr bwMode="auto">
              <a:xfrm>
                <a:off x="1515609" y="3240088"/>
                <a:ext cx="18288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408000"/>
                    </a:solidFill>
                  </a:rPr>
                  <a:t>MemWr</a:t>
                </a:r>
                <a:endParaRPr lang="en-US" sz="2800" b="1" dirty="0">
                  <a:solidFill>
                    <a:srgbClr val="408000"/>
                  </a:solidFill>
                  <a:latin typeface="Symbol" pitchFamily="1" charset="2"/>
                </a:endParaRPr>
              </a:p>
            </p:txBody>
          </p:sp>
          <p:sp>
            <p:nvSpPr>
              <p:cNvPr id="53254" name="Rectangle 7"/>
              <p:cNvSpPr>
                <a:spLocks noChangeArrowheads="1"/>
              </p:cNvSpPr>
              <p:nvPr/>
            </p:nvSpPr>
            <p:spPr bwMode="auto">
              <a:xfrm>
                <a:off x="960438" y="3343275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latin typeface="ＭＳ ゴシック" pitchFamily="1" charset="-128"/>
                    <a:ea typeface="ＭＳ ゴシック" pitchFamily="1" charset="-128"/>
                    <a:cs typeface="ＭＳ ゴシック" pitchFamily="1" charset="-128"/>
                  </a:rPr>
                  <a:t>☐</a:t>
                </a:r>
                <a:endParaRPr lang="en-US" dirty="0"/>
              </a:p>
            </p:txBody>
          </p:sp>
        </p:grpSp>
        <p:grpSp>
          <p:nvGrpSpPr>
            <p:cNvPr id="6" name="Group 3"/>
            <p:cNvGrpSpPr/>
            <p:nvPr/>
          </p:nvGrpSpPr>
          <p:grpSpPr>
            <a:xfrm>
              <a:off x="1005840" y="5029200"/>
              <a:ext cx="2383971" cy="523220"/>
              <a:chOff x="960438" y="4154488"/>
              <a:chExt cx="2383971" cy="523220"/>
            </a:xfrm>
          </p:grpSpPr>
          <p:sp>
            <p:nvSpPr>
              <p:cNvPr id="53251" name="TextBox 4"/>
              <p:cNvSpPr txBox="1">
                <a:spLocks noChangeArrowheads="1"/>
              </p:cNvSpPr>
              <p:nvPr/>
            </p:nvSpPr>
            <p:spPr bwMode="auto">
              <a:xfrm>
                <a:off x="1515609" y="4154488"/>
                <a:ext cx="18288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FF66A0"/>
                    </a:solidFill>
                  </a:rPr>
                  <a:t>RegWr</a:t>
                </a:r>
                <a:endParaRPr lang="en-US" sz="2800" b="1" dirty="0">
                  <a:solidFill>
                    <a:srgbClr val="FF66A0"/>
                  </a:solidFill>
                  <a:latin typeface="Symbol" pitchFamily="1" charset="2"/>
                </a:endParaRPr>
              </a:p>
            </p:txBody>
          </p:sp>
          <p:sp>
            <p:nvSpPr>
              <p:cNvPr id="53255" name="Rectangle 8"/>
              <p:cNvSpPr>
                <a:spLocks noChangeArrowheads="1"/>
              </p:cNvSpPr>
              <p:nvPr/>
            </p:nvSpPr>
            <p:spPr bwMode="auto">
              <a:xfrm>
                <a:off x="960438" y="4257675"/>
                <a:ext cx="415925" cy="369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latin typeface="ＭＳ ゴシック" pitchFamily="1" charset="-128"/>
                    <a:ea typeface="ＭＳ ゴシック" pitchFamily="1" charset="-128"/>
                    <a:cs typeface="ＭＳ ゴシック" pitchFamily="1" charset="-128"/>
                  </a:rPr>
                  <a:t>☐</a:t>
                </a:r>
                <a:endParaRPr lang="en-US" dirty="0"/>
              </a:p>
            </p:txBody>
          </p:sp>
        </p:grpSp>
        <p:grpSp>
          <p:nvGrpSpPr>
            <p:cNvPr id="9" name="Group 4"/>
            <p:cNvGrpSpPr/>
            <p:nvPr/>
          </p:nvGrpSpPr>
          <p:grpSpPr>
            <a:xfrm>
              <a:off x="1005840" y="5761257"/>
              <a:ext cx="2383971" cy="523220"/>
              <a:chOff x="947738" y="5068888"/>
              <a:chExt cx="2383971" cy="523220"/>
            </a:xfrm>
          </p:grpSpPr>
          <p:sp>
            <p:nvSpPr>
              <p:cNvPr id="53252" name="TextBox 5"/>
              <p:cNvSpPr txBox="1">
                <a:spLocks noChangeArrowheads="1"/>
              </p:cNvSpPr>
              <p:nvPr/>
            </p:nvSpPr>
            <p:spPr bwMode="auto">
              <a:xfrm>
                <a:off x="1502909" y="5068888"/>
                <a:ext cx="182880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 smtClean="0">
                    <a:ln>
                      <a:solidFill>
                        <a:schemeClr val="tx1"/>
                      </a:solidFill>
                    </a:ln>
                    <a:solidFill>
                      <a:srgbClr val="FFE860"/>
                    </a:solidFill>
                  </a:rPr>
                  <a:t>imm16</a:t>
                </a:r>
                <a:endParaRPr lang="en-US" sz="2800" b="1" dirty="0">
                  <a:ln>
                    <a:solidFill>
                      <a:schemeClr val="tx1"/>
                    </a:solidFill>
                  </a:ln>
                  <a:solidFill>
                    <a:srgbClr val="FFE860"/>
                  </a:solidFill>
                  <a:latin typeface="Symbol" pitchFamily="1" charset="2"/>
                </a:endParaRPr>
              </a:p>
            </p:txBody>
          </p:sp>
          <p:sp>
            <p:nvSpPr>
              <p:cNvPr id="53256" name="Rectangle 9"/>
              <p:cNvSpPr>
                <a:spLocks noChangeArrowheads="1"/>
              </p:cNvSpPr>
              <p:nvPr/>
            </p:nvSpPr>
            <p:spPr bwMode="auto">
              <a:xfrm>
                <a:off x="947738" y="5156200"/>
                <a:ext cx="415925" cy="368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latin typeface="ＭＳ ゴシック" pitchFamily="1" charset="-128"/>
                    <a:ea typeface="ＭＳ ゴシック" pitchFamily="1" charset="-128"/>
                    <a:cs typeface="ＭＳ ゴシック" pitchFamily="1" charset="-128"/>
                  </a:rPr>
                  <a:t>☐</a:t>
                </a:r>
                <a:endParaRPr lang="en-US" dirty="0"/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914399" y="4800599"/>
            <a:ext cx="2194560" cy="457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4114800" y="3017520"/>
            <a:ext cx="4171950" cy="1658938"/>
            <a:chOff x="1357" y="2946"/>
            <a:chExt cx="2628" cy="1045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2986" y="3520"/>
              <a:ext cx="209" cy="289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69" y="288"/>
                </a:cxn>
              </a:cxnLst>
              <a:rect l="0" t="0" r="r" b="b"/>
              <a:pathLst>
                <a:path w="170" h="289">
                  <a:moveTo>
                    <a:pt x="169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69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3193" y="3520"/>
              <a:ext cx="210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" y="0"/>
                </a:cxn>
                <a:cxn ang="0">
                  <a:pos x="170" y="288"/>
                </a:cxn>
                <a:cxn ang="0">
                  <a:pos x="0" y="288"/>
                </a:cxn>
              </a:cxnLst>
              <a:rect l="0" t="0" r="r" b="b"/>
              <a:pathLst>
                <a:path w="171" h="289">
                  <a:moveTo>
                    <a:pt x="0" y="0"/>
                  </a:moveTo>
                  <a:lnTo>
                    <a:pt x="170" y="0"/>
                  </a:lnTo>
                  <a:lnTo>
                    <a:pt x="170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1357" y="2946"/>
              <a:ext cx="2628" cy="289"/>
              <a:chOff x="1396" y="1662"/>
              <a:chExt cx="2628" cy="289"/>
            </a:xfrm>
          </p:grpSpPr>
          <p:sp>
            <p:nvSpPr>
              <p:cNvPr id="56" name="Rectangle 8"/>
              <p:cNvSpPr>
                <a:spLocks noChangeArrowheads="1"/>
              </p:cNvSpPr>
              <p:nvPr/>
            </p:nvSpPr>
            <p:spPr bwMode="auto">
              <a:xfrm>
                <a:off x="1400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Rectangle 9"/>
              <p:cNvSpPr>
                <a:spLocks noChangeArrowheads="1"/>
              </p:cNvSpPr>
              <p:nvPr/>
            </p:nvSpPr>
            <p:spPr bwMode="auto">
              <a:xfrm>
                <a:off x="1396" y="1662"/>
                <a:ext cx="256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IF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8" name="Rectangle 10"/>
              <p:cNvSpPr>
                <a:spLocks noChangeArrowheads="1"/>
              </p:cNvSpPr>
              <p:nvPr/>
            </p:nvSpPr>
            <p:spPr bwMode="auto">
              <a:xfrm>
                <a:off x="1928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11"/>
              <p:cNvSpPr>
                <a:spLocks noChangeArrowheads="1"/>
              </p:cNvSpPr>
              <p:nvPr/>
            </p:nvSpPr>
            <p:spPr bwMode="auto">
              <a:xfrm>
                <a:off x="2456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12"/>
              <p:cNvSpPr>
                <a:spLocks noChangeArrowheads="1"/>
              </p:cNvSpPr>
              <p:nvPr/>
            </p:nvSpPr>
            <p:spPr bwMode="auto">
              <a:xfrm>
                <a:off x="2984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13"/>
              <p:cNvSpPr>
                <a:spLocks noChangeArrowheads="1"/>
              </p:cNvSpPr>
              <p:nvPr/>
            </p:nvSpPr>
            <p:spPr bwMode="auto">
              <a:xfrm>
                <a:off x="3512" y="1688"/>
                <a:ext cx="512" cy="22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Rectangle 14"/>
              <p:cNvSpPr>
                <a:spLocks noChangeArrowheads="1"/>
              </p:cNvSpPr>
              <p:nvPr/>
            </p:nvSpPr>
            <p:spPr bwMode="auto">
              <a:xfrm>
                <a:off x="1907" y="1662"/>
                <a:ext cx="28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ID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3" name="Rectangle 15"/>
              <p:cNvSpPr>
                <a:spLocks noChangeArrowheads="1"/>
              </p:cNvSpPr>
              <p:nvPr/>
            </p:nvSpPr>
            <p:spPr bwMode="auto">
              <a:xfrm>
                <a:off x="2435" y="1662"/>
                <a:ext cx="317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EX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4" name="Rectangle 16"/>
              <p:cNvSpPr>
                <a:spLocks noChangeArrowheads="1"/>
              </p:cNvSpPr>
              <p:nvPr/>
            </p:nvSpPr>
            <p:spPr bwMode="auto">
              <a:xfrm>
                <a:off x="2963" y="1662"/>
                <a:ext cx="540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 err="1">
                    <a:solidFill>
                      <a:srgbClr val="FF0000"/>
                    </a:solidFill>
                  </a:rPr>
                  <a:t>Mem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5" name="Rectangle 17"/>
              <p:cNvSpPr>
                <a:spLocks noChangeArrowheads="1"/>
              </p:cNvSpPr>
              <p:nvPr/>
            </p:nvSpPr>
            <p:spPr bwMode="auto">
              <a:xfrm>
                <a:off x="3539" y="1662"/>
                <a:ext cx="399" cy="28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WB</a:t>
                </a:r>
              </a:p>
            </p:txBody>
          </p:sp>
        </p:grp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2551" y="3472"/>
              <a:ext cx="261" cy="481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71" y="240"/>
                </a:cxn>
                <a:cxn ang="0">
                  <a:pos x="0" y="160"/>
                </a:cxn>
                <a:cxn ang="0">
                  <a:pos x="0" y="0"/>
                </a:cxn>
                <a:cxn ang="0">
                  <a:pos x="212" y="160"/>
                </a:cxn>
                <a:cxn ang="0">
                  <a:pos x="212" y="320"/>
                </a:cxn>
                <a:cxn ang="0">
                  <a:pos x="0" y="480"/>
                </a:cxn>
                <a:cxn ang="0">
                  <a:pos x="0" y="320"/>
                </a:cxn>
              </a:cxnLst>
              <a:rect l="0" t="0" r="r" b="b"/>
              <a:pathLst>
                <a:path w="213" h="481">
                  <a:moveTo>
                    <a:pt x="0" y="320"/>
                  </a:moveTo>
                  <a:lnTo>
                    <a:pt x="71" y="240"/>
                  </a:lnTo>
                  <a:lnTo>
                    <a:pt x="0" y="160"/>
                  </a:lnTo>
                  <a:lnTo>
                    <a:pt x="0" y="0"/>
                  </a:lnTo>
                  <a:lnTo>
                    <a:pt x="212" y="160"/>
                  </a:lnTo>
                  <a:lnTo>
                    <a:pt x="212" y="320"/>
                  </a:lnTo>
                  <a:lnTo>
                    <a:pt x="0" y="480"/>
                  </a:lnTo>
                  <a:lnTo>
                    <a:pt x="0" y="32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 rot="5400000">
              <a:off x="2491" y="3593"/>
              <a:ext cx="38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latin typeface="Times" pitchFamily="-65" charset="0"/>
                </a:rPr>
                <a:t>ALU</a:t>
              </a:r>
              <a:endParaRPr lang="en-US" sz="1600" b="1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1392" y="3570"/>
              <a:ext cx="292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I$</a:t>
              </a:r>
            </a:p>
          </p:txBody>
        </p:sp>
        <p:grpSp>
          <p:nvGrpSpPr>
            <p:cNvPr id="29" name="Group 21"/>
            <p:cNvGrpSpPr>
              <a:grpSpLocks/>
            </p:cNvGrpSpPr>
            <p:nvPr/>
          </p:nvGrpSpPr>
          <p:grpSpPr bwMode="auto">
            <a:xfrm>
              <a:off x="1419" y="3568"/>
              <a:ext cx="418" cy="289"/>
              <a:chOff x="1343" y="1248"/>
              <a:chExt cx="340" cy="289"/>
            </a:xfrm>
          </p:grpSpPr>
          <p:sp>
            <p:nvSpPr>
              <p:cNvPr id="54" name="Freeform 22"/>
              <p:cNvSpPr>
                <a:spLocks/>
              </p:cNvSpPr>
              <p:nvPr/>
            </p:nvSpPr>
            <p:spPr bwMode="auto">
              <a:xfrm>
                <a:off x="1343" y="1248"/>
                <a:ext cx="170" cy="289"/>
              </a:xfrm>
              <a:custGeom>
                <a:avLst/>
                <a:gdLst/>
                <a:ahLst/>
                <a:cxnLst>
                  <a:cxn ang="0">
                    <a:pos x="169" y="0"/>
                  </a:cxn>
                  <a:cxn ang="0">
                    <a:pos x="0" y="0"/>
                  </a:cxn>
                  <a:cxn ang="0">
                    <a:pos x="0" y="288"/>
                  </a:cxn>
                  <a:cxn ang="0">
                    <a:pos x="169" y="288"/>
                  </a:cxn>
                </a:cxnLst>
                <a:rect l="0" t="0" r="r" b="b"/>
                <a:pathLst>
                  <a:path w="170" h="289">
                    <a:moveTo>
                      <a:pt x="169" y="0"/>
                    </a:moveTo>
                    <a:lnTo>
                      <a:pt x="0" y="0"/>
                    </a:lnTo>
                    <a:lnTo>
                      <a:pt x="0" y="288"/>
                    </a:lnTo>
                    <a:lnTo>
                      <a:pt x="169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23"/>
              <p:cNvSpPr>
                <a:spLocks/>
              </p:cNvSpPr>
              <p:nvPr/>
            </p:nvSpPr>
            <p:spPr bwMode="auto">
              <a:xfrm>
                <a:off x="1512" y="1248"/>
                <a:ext cx="171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0" y="0"/>
                  </a:cxn>
                  <a:cxn ang="0">
                    <a:pos x="170" y="288"/>
                  </a:cxn>
                  <a:cxn ang="0">
                    <a:pos x="0" y="288"/>
                  </a:cxn>
                </a:cxnLst>
                <a:rect l="0" t="0" r="r" b="b"/>
                <a:pathLst>
                  <a:path w="171" h="289">
                    <a:moveTo>
                      <a:pt x="0" y="0"/>
                    </a:moveTo>
                    <a:lnTo>
                      <a:pt x="170" y="0"/>
                    </a:lnTo>
                    <a:lnTo>
                      <a:pt x="170" y="288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1956" y="3575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 err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  <a:endParaRPr lang="en-US" sz="1600" b="1" dirty="0">
                <a:solidFill>
                  <a:schemeClr val="tx1"/>
                </a:solidFill>
                <a:latin typeface="Times" pitchFamily="-65" charset="0"/>
              </a:endParaRPr>
            </a:p>
          </p:txBody>
        </p:sp>
        <p:sp>
          <p:nvSpPr>
            <p:cNvPr id="31" name="Freeform 25"/>
            <p:cNvSpPr>
              <a:spLocks/>
            </p:cNvSpPr>
            <p:nvPr/>
          </p:nvSpPr>
          <p:spPr bwMode="auto">
            <a:xfrm>
              <a:off x="1979" y="3568"/>
              <a:ext cx="183" cy="289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8" y="288"/>
                </a:cxn>
              </a:cxnLst>
              <a:rect l="0" t="0" r="r" b="b"/>
              <a:pathLst>
                <a:path w="149" h="289">
                  <a:moveTo>
                    <a:pt x="148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8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2161" y="3568"/>
              <a:ext cx="181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7" y="0"/>
                </a:cxn>
                <a:cxn ang="0">
                  <a:pos x="147" y="288"/>
                </a:cxn>
                <a:cxn ang="0">
                  <a:pos x="0" y="288"/>
                </a:cxn>
              </a:cxnLst>
              <a:rect l="0" t="0" r="r" b="b"/>
              <a:pathLst>
                <a:path w="148" h="289">
                  <a:moveTo>
                    <a:pt x="0" y="0"/>
                  </a:moveTo>
                  <a:lnTo>
                    <a:pt x="147" y="0"/>
                  </a:lnTo>
                  <a:lnTo>
                    <a:pt x="147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1838" y="3712"/>
              <a:ext cx="118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1914" y="3616"/>
              <a:ext cx="59" cy="97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0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97">
                  <a:moveTo>
                    <a:pt x="0" y="96"/>
                  </a:moveTo>
                  <a:lnTo>
                    <a:pt x="0" y="0"/>
                  </a:lnTo>
                  <a:lnTo>
                    <a:pt x="47" y="0"/>
                  </a:lnTo>
                  <a:lnTo>
                    <a:pt x="47" y="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>
              <a:off x="2349" y="3616"/>
              <a:ext cx="19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2958" y="3570"/>
              <a:ext cx="334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  D$</a:t>
              </a:r>
            </a:p>
          </p:txBody>
        </p:sp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3562" y="3570"/>
              <a:ext cx="327" cy="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chemeClr val="tx1"/>
                  </a:solidFill>
                  <a:latin typeface="Times" pitchFamily="-65" charset="0"/>
                </a:rPr>
                <a:t>Reg</a:t>
              </a:r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3595" y="3568"/>
              <a:ext cx="174" cy="289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0" y="0"/>
                </a:cxn>
                <a:cxn ang="0">
                  <a:pos x="0" y="288"/>
                </a:cxn>
                <a:cxn ang="0">
                  <a:pos x="141" y="288"/>
                </a:cxn>
              </a:cxnLst>
              <a:rect l="0" t="0" r="r" b="b"/>
              <a:pathLst>
                <a:path w="142" h="289">
                  <a:moveTo>
                    <a:pt x="141" y="0"/>
                  </a:moveTo>
                  <a:lnTo>
                    <a:pt x="0" y="0"/>
                  </a:lnTo>
                  <a:lnTo>
                    <a:pt x="0" y="288"/>
                  </a:lnTo>
                  <a:lnTo>
                    <a:pt x="141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3768" y="3568"/>
              <a:ext cx="175" cy="2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2" y="0"/>
                </a:cxn>
                <a:cxn ang="0">
                  <a:pos x="142" y="288"/>
                </a:cxn>
                <a:cxn ang="0">
                  <a:pos x="0" y="288"/>
                </a:cxn>
              </a:cxnLst>
              <a:rect l="0" t="0" r="r" b="b"/>
              <a:pathLst>
                <a:path w="143" h="289">
                  <a:moveTo>
                    <a:pt x="0" y="0"/>
                  </a:moveTo>
                  <a:lnTo>
                    <a:pt x="142" y="0"/>
                  </a:lnTo>
                  <a:lnTo>
                    <a:pt x="142" y="288"/>
                  </a:lnTo>
                  <a:lnTo>
                    <a:pt x="0" y="288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>
              <a:off x="3414" y="3712"/>
              <a:ext cx="171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>
              <a:off x="2821" y="3712"/>
              <a:ext cx="19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969" y="3712"/>
              <a:ext cx="529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91" y="192"/>
                </a:cxn>
                <a:cxn ang="0">
                  <a:pos x="391" y="64"/>
                </a:cxn>
                <a:cxn ang="0">
                  <a:pos x="430" y="0"/>
                </a:cxn>
              </a:cxnLst>
              <a:rect l="0" t="0" r="r" b="b"/>
              <a:pathLst>
                <a:path w="431" h="193">
                  <a:moveTo>
                    <a:pt x="0" y="0"/>
                  </a:moveTo>
                  <a:lnTo>
                    <a:pt x="0" y="192"/>
                  </a:lnTo>
                  <a:lnTo>
                    <a:pt x="391" y="192"/>
                  </a:lnTo>
                  <a:lnTo>
                    <a:pt x="391" y="64"/>
                  </a:lnTo>
                  <a:lnTo>
                    <a:pt x="430" y="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2349" y="3808"/>
              <a:ext cx="19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8"/>
            <p:cNvSpPr>
              <a:spLocks/>
            </p:cNvSpPr>
            <p:nvPr/>
          </p:nvSpPr>
          <p:spPr bwMode="auto">
            <a:xfrm>
              <a:off x="2463" y="3707"/>
              <a:ext cx="413" cy="278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277"/>
                </a:cxn>
                <a:cxn ang="0">
                  <a:pos x="294" y="277"/>
                </a:cxn>
                <a:cxn ang="0">
                  <a:pos x="294" y="90"/>
                </a:cxn>
                <a:cxn ang="0">
                  <a:pos x="336" y="0"/>
                </a:cxn>
              </a:cxnLst>
              <a:rect l="0" t="0" r="r" b="b"/>
              <a:pathLst>
                <a:path w="337" h="278">
                  <a:moveTo>
                    <a:pt x="0" y="101"/>
                  </a:moveTo>
                  <a:lnTo>
                    <a:pt x="0" y="277"/>
                  </a:lnTo>
                  <a:lnTo>
                    <a:pt x="294" y="277"/>
                  </a:lnTo>
                  <a:lnTo>
                    <a:pt x="294" y="90"/>
                  </a:lnTo>
                  <a:lnTo>
                    <a:pt x="336" y="0"/>
                  </a:lnTo>
                </a:path>
              </a:pathLst>
            </a:custGeom>
            <a:noFill/>
            <a:ln w="254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1664" y="3232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>
              <a:off x="2172" y="3244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2688" y="3232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>
              <a:off x="3230" y="3244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>
              <a:off x="3810" y="3244"/>
              <a:ext cx="0" cy="2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4"/>
            <p:cNvSpPr>
              <a:spLocks noChangeShapeType="1"/>
            </p:cNvSpPr>
            <p:nvPr/>
          </p:nvSpPr>
          <p:spPr bwMode="auto">
            <a:xfrm flipH="1">
              <a:off x="1886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5"/>
            <p:cNvSpPr>
              <a:spLocks noChangeShapeType="1"/>
            </p:cNvSpPr>
            <p:nvPr/>
          </p:nvSpPr>
          <p:spPr bwMode="auto">
            <a:xfrm>
              <a:off x="2410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6"/>
            <p:cNvSpPr>
              <a:spLocks noChangeShapeType="1"/>
            </p:cNvSpPr>
            <p:nvPr/>
          </p:nvSpPr>
          <p:spPr bwMode="auto">
            <a:xfrm>
              <a:off x="2935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47"/>
            <p:cNvSpPr>
              <a:spLocks noChangeShapeType="1"/>
            </p:cNvSpPr>
            <p:nvPr/>
          </p:nvSpPr>
          <p:spPr bwMode="auto">
            <a:xfrm flipH="1">
              <a:off x="3476" y="2954"/>
              <a:ext cx="0" cy="1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5CF6B1-C410-DE41-99C1-A52DCD7C209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Pipelining Hazards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3776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 smtClean="0"/>
              <a:t>A </a:t>
            </a:r>
            <a:r>
              <a:rPr lang="en-US" i="1" dirty="0" smtClean="0"/>
              <a:t>hazard</a:t>
            </a:r>
            <a:r>
              <a:rPr lang="en-US" dirty="0" smtClean="0"/>
              <a:t> is a situation </a:t>
            </a:r>
            <a:r>
              <a:rPr lang="en-US" dirty="0"/>
              <a:t>that </a:t>
            </a:r>
            <a:r>
              <a:rPr lang="en-US" dirty="0" smtClean="0"/>
              <a:t>prevents </a:t>
            </a:r>
            <a:r>
              <a:rPr lang="en-US" dirty="0"/>
              <a:t>starting the </a:t>
            </a:r>
            <a:r>
              <a:rPr lang="en-US" dirty="0" smtClean="0"/>
              <a:t>next instruction </a:t>
            </a:r>
            <a:r>
              <a:rPr lang="en-US" dirty="0"/>
              <a:t>in the next</a:t>
            </a:r>
            <a:r>
              <a:rPr lang="en-US" dirty="0" smtClean="0"/>
              <a:t> clock cycle</a:t>
            </a:r>
            <a:endParaRPr lang="en-US" dirty="0"/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i="1" dirty="0" smtClean="0">
                <a:solidFill>
                  <a:srgbClr val="FF0000"/>
                </a:solidFill>
              </a:rPr>
              <a:t>Structural hazard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 required </a:t>
            </a:r>
            <a:r>
              <a:rPr lang="en-US" dirty="0"/>
              <a:t>resource is </a:t>
            </a:r>
            <a:r>
              <a:rPr lang="en-US" dirty="0" smtClean="0"/>
              <a:t>busy</a:t>
            </a:r>
            <a:br>
              <a:rPr lang="en-US" dirty="0" smtClean="0"/>
            </a:br>
            <a:r>
              <a:rPr lang="en-US" dirty="0" smtClean="0"/>
              <a:t>(e.g. needed in multiple stages)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i="1" dirty="0">
                <a:solidFill>
                  <a:srgbClr val="FF0000"/>
                </a:solidFill>
              </a:rPr>
              <a:t>Data </a:t>
            </a:r>
            <a:r>
              <a:rPr lang="en-US" i="1" dirty="0" smtClean="0">
                <a:solidFill>
                  <a:srgbClr val="FF0000"/>
                </a:solidFill>
              </a:rPr>
              <a:t>hazard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dirty="0" smtClean="0"/>
              <a:t>Data dependency between instructions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dirty="0" smtClean="0"/>
              <a:t>Need </a:t>
            </a:r>
            <a:r>
              <a:rPr lang="en-US" dirty="0"/>
              <a:t>to wait for previous instruction to complete its data </a:t>
            </a:r>
            <a:r>
              <a:rPr lang="en-US" dirty="0" smtClean="0"/>
              <a:t>read/write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arenR"/>
            </a:pPr>
            <a:r>
              <a:rPr lang="en-US" i="1" dirty="0">
                <a:solidFill>
                  <a:srgbClr val="FF0000"/>
                </a:solidFill>
              </a:rPr>
              <a:t>Control hazard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Flow of execution depends </a:t>
            </a:r>
            <a:r>
              <a:rPr lang="en-US" dirty="0"/>
              <a:t>on previous </a:t>
            </a:r>
            <a:r>
              <a:rPr lang="en-US" dirty="0" smtClean="0"/>
              <a:t>instruction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Agenda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1600199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Structural Hazards</a:t>
            </a:r>
          </a:p>
          <a:p>
            <a:r>
              <a:rPr lang="en-US" sz="3200" dirty="0" smtClean="0"/>
              <a:t>Data Hazards</a:t>
            </a:r>
          </a:p>
          <a:p>
            <a:pPr lvl="1"/>
            <a:r>
              <a:rPr lang="en-US" sz="2800" dirty="0" smtClean="0"/>
              <a:t>Forwarding</a:t>
            </a:r>
            <a:endParaRPr lang="en-US" sz="3200" dirty="0" smtClean="0"/>
          </a:p>
          <a:p>
            <a:r>
              <a:rPr lang="en-US" sz="3200" dirty="0" err="1" smtClean="0"/>
              <a:t>Administrivia</a:t>
            </a:r>
            <a:endParaRPr lang="en-US" sz="3200" dirty="0" smtClean="0"/>
          </a:p>
          <a:p>
            <a:r>
              <a:rPr lang="en-US" sz="3200" dirty="0" smtClean="0"/>
              <a:t>Data Hazards (Continued)</a:t>
            </a:r>
          </a:p>
          <a:p>
            <a:pPr lvl="1"/>
            <a:r>
              <a:rPr lang="en-US" sz="2800" dirty="0" smtClean="0"/>
              <a:t>Load Delay Slot</a:t>
            </a:r>
          </a:p>
          <a:p>
            <a:r>
              <a:rPr lang="en-US" sz="3200" dirty="0"/>
              <a:t>Control Hazards</a:t>
            </a:r>
          </a:p>
          <a:p>
            <a:pPr lvl="1"/>
            <a:r>
              <a:rPr lang="en-US" sz="2800" dirty="0"/>
              <a:t>Branch and Jump Delay Slots</a:t>
            </a:r>
          </a:p>
          <a:p>
            <a:pPr lvl="1"/>
            <a:r>
              <a:rPr lang="en-US" sz="2800" dirty="0"/>
              <a:t>Branch Prediction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7/25/2012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Summer 2012 -- Lecture #22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22807</TotalTime>
  <Words>3086</Words>
  <Application>Microsoft Office PowerPoint</Application>
  <PresentationFormat>On-screen Show (4:3)</PresentationFormat>
  <Paragraphs>1054</Paragraphs>
  <Slides>50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Office Theme</vt:lpstr>
      <vt:lpstr>Image</vt:lpstr>
      <vt:lpstr>PowerPoint Presentation</vt:lpstr>
      <vt:lpstr>Great Idea #4: Parallelism</vt:lpstr>
      <vt:lpstr>Review of Last Lecture</vt:lpstr>
      <vt:lpstr>PowerPoint Presentation</vt:lpstr>
      <vt:lpstr>Review: Pipelined Datapath</vt:lpstr>
      <vt:lpstr>Graphical Pipeline Representation</vt:lpstr>
      <vt:lpstr>PowerPoint Presentation</vt:lpstr>
      <vt:lpstr>Pipelining Hazards</vt:lpstr>
      <vt:lpstr>Agenda</vt:lpstr>
      <vt:lpstr>1. Structural Hazards</vt:lpstr>
      <vt:lpstr>Structural Hazard #1: Single Memory</vt:lpstr>
      <vt:lpstr>Structural Hazard #2: Registers (1/2)</vt:lpstr>
      <vt:lpstr>Structural Hazard #2: Registers (2/2)</vt:lpstr>
      <vt:lpstr>Agenda</vt:lpstr>
      <vt:lpstr>2. Data Hazards (1/2)</vt:lpstr>
      <vt:lpstr>2. Data Hazards (2/2)</vt:lpstr>
      <vt:lpstr>Data Hazard Solution: Forwarding</vt:lpstr>
      <vt:lpstr>Datapath for Forwarding (1/2)</vt:lpstr>
      <vt:lpstr>Datapath for Forwarding (2/2)</vt:lpstr>
      <vt:lpstr>Agenda</vt:lpstr>
      <vt:lpstr>Administrivia</vt:lpstr>
      <vt:lpstr>Agenda</vt:lpstr>
      <vt:lpstr>Data Hazard: Loads (1/4)</vt:lpstr>
      <vt:lpstr>Data Hazard: Loads (2/4)</vt:lpstr>
      <vt:lpstr>Data Hazard: Loads (3/4)</vt:lpstr>
      <vt:lpstr>Data Hazard: Loads (4/4)</vt:lpstr>
      <vt:lpstr>Code Scheduling to Avoid Stalls</vt:lpstr>
      <vt:lpstr>Agenda</vt:lpstr>
      <vt:lpstr>3. Control Hazards</vt:lpstr>
      <vt:lpstr>Branch Stall</vt:lpstr>
      <vt:lpstr>3. Control Hazard: Branching</vt:lpstr>
      <vt:lpstr>Improved Branch Stall</vt:lpstr>
      <vt:lpstr>Datapath for ID Branch Comparator</vt:lpstr>
      <vt:lpstr>Datapath for ID Branch Comparator</vt:lpstr>
      <vt:lpstr>3. Control Hazard: Branching</vt:lpstr>
      <vt:lpstr>3. Control Hazard: Branching</vt:lpstr>
      <vt:lpstr>3. Control Hazard: Branching</vt:lpstr>
      <vt:lpstr>Delayed Branch Example</vt:lpstr>
      <vt:lpstr>Delayed Jump in MIPS</vt:lpstr>
      <vt:lpstr>Get To Know Your Staff</vt:lpstr>
      <vt:lpstr>Agenda</vt:lpstr>
      <vt:lpstr>Dynamic Branch Prediction</vt:lpstr>
      <vt:lpstr>1-Bit Predictor: Shortcoming</vt:lpstr>
      <vt:lpstr>2-Bit Predictor</vt:lpstr>
      <vt:lpstr>PowerPoint Presentation</vt:lpstr>
      <vt:lpstr>PowerPoint Presentation</vt:lpstr>
      <vt:lpstr>Code Sequence 1</vt:lpstr>
      <vt:lpstr>Code Sequence 2</vt:lpstr>
      <vt:lpstr>Code Sequence 3</vt:lpstr>
      <vt:lpstr>Summary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jhsia</cp:lastModifiedBy>
  <cp:revision>303</cp:revision>
  <cp:lastPrinted>2011-03-29T23:03:08Z</cp:lastPrinted>
  <dcterms:created xsi:type="dcterms:W3CDTF">2011-04-01T20:43:10Z</dcterms:created>
  <dcterms:modified xsi:type="dcterms:W3CDTF">2012-07-25T21:44:41Z</dcterms:modified>
</cp:coreProperties>
</file>