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58"/>
  </p:notesMasterIdLst>
  <p:handoutMasterIdLst>
    <p:handoutMasterId r:id="rId59"/>
  </p:handoutMasterIdLst>
  <p:sldIdLst>
    <p:sldId id="866" r:id="rId2"/>
    <p:sldId id="899" r:id="rId3"/>
    <p:sldId id="894" r:id="rId4"/>
    <p:sldId id="895" r:id="rId5"/>
    <p:sldId id="896" r:id="rId6"/>
    <p:sldId id="871" r:id="rId7"/>
    <p:sldId id="872" r:id="rId8"/>
    <p:sldId id="873" r:id="rId9"/>
    <p:sldId id="874" r:id="rId10"/>
    <p:sldId id="875" r:id="rId11"/>
    <p:sldId id="897" r:id="rId12"/>
    <p:sldId id="898" r:id="rId13"/>
    <p:sldId id="920" r:id="rId14"/>
    <p:sldId id="905" r:id="rId15"/>
    <p:sldId id="921" r:id="rId16"/>
    <p:sldId id="876" r:id="rId17"/>
    <p:sldId id="877" r:id="rId18"/>
    <p:sldId id="878" r:id="rId19"/>
    <p:sldId id="879" r:id="rId20"/>
    <p:sldId id="891" r:id="rId21"/>
    <p:sldId id="892" r:id="rId22"/>
    <p:sldId id="880" r:id="rId23"/>
    <p:sldId id="881" r:id="rId24"/>
    <p:sldId id="882" r:id="rId25"/>
    <p:sldId id="883" r:id="rId26"/>
    <p:sldId id="901" r:id="rId27"/>
    <p:sldId id="926" r:id="rId28"/>
    <p:sldId id="924" r:id="rId29"/>
    <p:sldId id="908" r:id="rId30"/>
    <p:sldId id="927" r:id="rId31"/>
    <p:sldId id="910" r:id="rId32"/>
    <p:sldId id="911" r:id="rId33"/>
    <p:sldId id="912" r:id="rId34"/>
    <p:sldId id="913" r:id="rId35"/>
    <p:sldId id="914" r:id="rId36"/>
    <p:sldId id="915" r:id="rId37"/>
    <p:sldId id="916" r:id="rId38"/>
    <p:sldId id="917" r:id="rId39"/>
    <p:sldId id="919" r:id="rId40"/>
    <p:sldId id="928" r:id="rId41"/>
    <p:sldId id="930" r:id="rId42"/>
    <p:sldId id="755" r:id="rId43"/>
    <p:sldId id="756" r:id="rId44"/>
    <p:sldId id="902" r:id="rId45"/>
    <p:sldId id="757" r:id="rId46"/>
    <p:sldId id="758" r:id="rId47"/>
    <p:sldId id="759" r:id="rId48"/>
    <p:sldId id="761" r:id="rId49"/>
    <p:sldId id="762" r:id="rId50"/>
    <p:sldId id="763" r:id="rId51"/>
    <p:sldId id="764" r:id="rId52"/>
    <p:sldId id="843" r:id="rId53"/>
    <p:sldId id="844" r:id="rId54"/>
    <p:sldId id="907" r:id="rId55"/>
    <p:sldId id="931" r:id="rId56"/>
    <p:sldId id="929" r:id="rId5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C9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5" autoAdjust="0"/>
    <p:restoredTop sz="84825" autoAdjust="0"/>
  </p:normalViewPr>
  <p:slideViewPr>
    <p:cSldViewPr snapToGrid="0">
      <p:cViewPr varScale="1">
        <p:scale>
          <a:sx n="75" d="100"/>
          <a:sy n="75" d="100"/>
        </p:scale>
        <p:origin x="-34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40"/>
    </p:cViewPr>
  </p:sorterViewPr>
  <p:notesViewPr>
    <p:cSldViewPr snapToGrid="0" snapToObjects="1">
      <p:cViewPr varScale="1">
        <p:scale>
          <a:sx n="85" d="100"/>
          <a:sy n="85" d="100"/>
        </p:scale>
        <p:origin x="-3128"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8933265-5E23-BF49-B6BF-1934B9BC786E}" type="datetimeFigureOut">
              <a:rPr lang="en-US" smtClean="0"/>
              <a:pPr/>
              <a:t>7/30/2012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24D7F38-D411-9B47-AFF4-70C571B83B5A}" type="slidenum">
              <a:rPr lang="en-US" smtClean="0"/>
              <a:pPr/>
              <a:t>‹#›</a:t>
            </a:fld>
            <a:endParaRPr lang="en-US" dirty="0"/>
          </a:p>
        </p:txBody>
      </p:sp>
    </p:spTree>
    <p:extLst>
      <p:ext uri="{BB962C8B-B14F-4D97-AF65-F5344CB8AC3E}">
        <p14:creationId xmlns="" xmlns:p14="http://schemas.microsoft.com/office/powerpoint/2010/main" val="987566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7AA1BC7-CCFC-484A-97F3-979F740C57F6}" type="datetimeFigureOut">
              <a:rPr lang="en-US" smtClean="0"/>
              <a:pPr/>
              <a:t>7/30/2012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F97FDFF-7B9F-7D4D-BFC0-AAD1F3D3D3CB}" type="slidenum">
              <a:rPr lang="en-US" smtClean="0"/>
              <a:pPr/>
              <a:t>‹#›</a:t>
            </a:fld>
            <a:endParaRPr lang="en-US" dirty="0"/>
          </a:p>
        </p:txBody>
      </p:sp>
    </p:spTree>
    <p:extLst>
      <p:ext uri="{BB962C8B-B14F-4D97-AF65-F5344CB8AC3E}">
        <p14:creationId xmlns="" xmlns:p14="http://schemas.microsoft.com/office/powerpoint/2010/main" val="720741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282B30A-DEF9-DF49-8A2D-508D29BBBBE9}" type="datetime3">
              <a:rPr lang="en-AU"/>
              <a:pPr/>
              <a:t>30 July, 2012</a:t>
            </a:fld>
            <a:endParaRPr lang="en-AU"/>
          </a:p>
        </p:txBody>
      </p:sp>
      <p:sp>
        <p:nvSpPr>
          <p:cNvPr id="6" name="Rectangle 6"/>
          <p:cNvSpPr>
            <a:spLocks noGrp="1" noChangeArrowheads="1"/>
          </p:cNvSpPr>
          <p:nvPr>
            <p:ph type="ftr" sz="quarter" idx="4"/>
          </p:nvPr>
        </p:nvSpPr>
        <p:spPr>
          <a:ln/>
        </p:spPr>
        <p:txBody>
          <a:bodyPr/>
          <a:lstStyle/>
          <a:p>
            <a:r>
              <a:rPr lang="en-AU"/>
              <a:t>Chapter 5 — Large and Fast: Exploiting Memory Hierarchy</a:t>
            </a:r>
          </a:p>
        </p:txBody>
      </p:sp>
      <p:sp>
        <p:nvSpPr>
          <p:cNvPr id="7" name="Rectangle 7"/>
          <p:cNvSpPr>
            <a:spLocks noGrp="1" noChangeArrowheads="1"/>
          </p:cNvSpPr>
          <p:nvPr>
            <p:ph type="sldNum" sz="quarter" idx="5"/>
          </p:nvPr>
        </p:nvSpPr>
        <p:spPr>
          <a:ln/>
        </p:spPr>
        <p:txBody>
          <a:bodyPr/>
          <a:lstStyle/>
          <a:p>
            <a:fld id="{7FE1B34B-4114-F848-ABDD-484AF0010C05}" type="slidenum">
              <a:rPr lang="en-AU"/>
              <a:pPr/>
              <a:t>5</a:t>
            </a:fld>
            <a:endParaRPr lang="en-AU"/>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p:cNvSpPr>
          <p:nvPr>
            <p:ph type="sldImg"/>
          </p:nvPr>
        </p:nvSpPr>
        <p:spPr>
          <a:solidFill>
            <a:srgbClr val="FFFFFF"/>
          </a:solidFill>
          <a:ln>
            <a:solidFill>
              <a:srgbClr val="000000"/>
            </a:solidFill>
          </a:ln>
        </p:spPr>
      </p:sp>
      <p:sp>
        <p:nvSpPr>
          <p:cNvPr id="51203"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p:cNvSpPr>
          <p:nvPr>
            <p:ph type="sldImg"/>
          </p:nvPr>
        </p:nvSpPr>
        <p:spPr>
          <a:solidFill>
            <a:srgbClr val="FFFFFF"/>
          </a:solidFill>
          <a:ln>
            <a:solidFill>
              <a:srgbClr val="000000"/>
            </a:solidFill>
          </a:ln>
        </p:spPr>
      </p:sp>
      <p:sp>
        <p:nvSpPr>
          <p:cNvPr id="53251"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F97FDFF-7B9F-7D4D-BFC0-AAD1F3D3D3CB}"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498"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78499"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594"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82595"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42"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84643"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6690"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86691"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738"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88739"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0786"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90787"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6930"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96931"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1874" name="Rectangle 2"/>
          <p:cNvSpPr>
            <a:spLocks noGrp="1" noRot="1" noChangeAspect="1" noChangeArrowheads="1"/>
          </p:cNvSpPr>
          <p:nvPr>
            <p:ph type="sldImg"/>
          </p:nvPr>
        </p:nvSpPr>
        <p:spPr bwMode="auto">
          <a:xfrm>
            <a:off x="1276350" y="617538"/>
            <a:ext cx="4778375" cy="3584575"/>
          </a:xfrm>
          <a:prstGeom prst="rect">
            <a:avLst/>
          </a:prstGeom>
          <a:solidFill>
            <a:srgbClr val="FFFFFF"/>
          </a:solidFill>
          <a:ln>
            <a:solidFill>
              <a:srgbClr val="000000"/>
            </a:solidFill>
            <a:miter lim="800000"/>
            <a:headEnd/>
            <a:tailEnd/>
          </a:ln>
        </p:spPr>
      </p:sp>
      <p:sp>
        <p:nvSpPr>
          <p:cNvPr id="3151875" name="Rectangle 3"/>
          <p:cNvSpPr>
            <a:spLocks noGrp="1" noChangeArrowheads="1"/>
          </p:cNvSpPr>
          <p:nvPr>
            <p:ph type="body" idx="1"/>
          </p:nvPr>
        </p:nvSpPr>
        <p:spPr bwMode="auto">
          <a:xfrm>
            <a:off x="550625" y="4559917"/>
            <a:ext cx="6303242" cy="4320867"/>
          </a:xfrm>
          <a:prstGeom prst="rect">
            <a:avLst/>
          </a:prstGeom>
          <a:solidFill>
            <a:srgbClr val="FFFFFF"/>
          </a:solidFill>
          <a:ln>
            <a:solidFill>
              <a:srgbClr val="000000"/>
            </a:solidFill>
            <a:miter lim="800000"/>
            <a:headEnd/>
            <a:tailEnd/>
          </a:ln>
        </p:spPr>
        <p:txBody>
          <a:bodyPr lIns="96638" tIns="48319" rIns="96638" bIns="48319">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3074"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203075"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22"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205123"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r>
              <a:rPr lang="en-US" dirty="0" smtClean="0"/>
              <a:t>was p 677 in book (not</a:t>
            </a:r>
            <a:r>
              <a:rPr lang="en-US" baseline="0" dirty="0" smtClean="0"/>
              <a:t> current edition)</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9218"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209219"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BEB134A-141B-5B40-9166-72E046F65F03}" type="datetime3">
              <a:rPr lang="en-AU"/>
              <a:pPr/>
              <a:t>30 July, 2012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20993C2-33EC-6841-8B88-705AD99553A6}" type="slidenum">
              <a:rPr lang="en-AU"/>
              <a:pPr/>
              <a:t>42</a:t>
            </a:fld>
            <a:endParaRPr lang="en-AU"/>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D3508E0-F770-7C4D-9470-635F49919A05}" type="datetime3">
              <a:rPr lang="en-AU"/>
              <a:pPr/>
              <a:t>30 July, 2012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1571301-9103-074E-B9AA-6273CE542A86}" type="slidenum">
              <a:rPr lang="en-AU"/>
              <a:pPr/>
              <a:t>43</a:t>
            </a:fld>
            <a:endParaRPr lang="en-AU"/>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8666136-3E36-B74D-B6D8-BD0C0E1F0662}" type="datetime3">
              <a:rPr lang="en-AU"/>
              <a:pPr/>
              <a:t>30 July, 2012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20C7EBD-A2C0-624C-B468-E169A36EE307}" type="slidenum">
              <a:rPr lang="en-AU"/>
              <a:pPr/>
              <a:t>45</a:t>
            </a:fld>
            <a:endParaRPr lang="en-AU"/>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r>
              <a:rPr lang="en-US" dirty="0" smtClean="0"/>
              <a:t>Non-re-</a:t>
            </a:r>
            <a:r>
              <a:rPr lang="en-US" dirty="0" err="1" smtClean="0"/>
              <a:t>startable</a:t>
            </a:r>
            <a:r>
              <a:rPr lang="en-US" baseline="0" dirty="0" smtClean="0"/>
              <a:t> exception example:  arithmetic overflow.  If instruction completes, can’t show offending values</a:t>
            </a:r>
          </a:p>
          <a:p>
            <a:r>
              <a:rPr lang="en-US" baseline="0" dirty="0" smtClean="0"/>
              <a:t>Re-</a:t>
            </a:r>
            <a:r>
              <a:rPr lang="en-US" baseline="0" dirty="0" err="1" smtClean="0"/>
              <a:t>startable</a:t>
            </a:r>
            <a:r>
              <a:rPr lang="en-US" baseline="0" dirty="0" smtClean="0"/>
              <a:t> exception example:  I/O device interrupt.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167AA84-6628-BA46-ADAB-A9204FFF4A43}" type="datetime3">
              <a:rPr lang="en-AU"/>
              <a:pPr/>
              <a:t>30 July, 2012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373C6B3-8A30-AF4D-840E-01804555342F}" type="slidenum">
              <a:rPr lang="en-AU"/>
              <a:pPr/>
              <a:t>46</a:t>
            </a:fld>
            <a:endParaRPr lang="en-AU"/>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1CCB118-5AB1-6F40-873B-6BD62C3A70F3}" type="datetime3">
              <a:rPr lang="en-AU"/>
              <a:pPr/>
              <a:t>30 July, 2012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224B9FC-C7B1-D642-898B-1B07A2C3434D}" type="slidenum">
              <a:rPr lang="en-AU"/>
              <a:pPr/>
              <a:t>47</a:t>
            </a:fld>
            <a:endParaRPr lang="en-AU"/>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50626" y="4559927"/>
            <a:ext cx="6303242" cy="4320867"/>
          </a:xfrm>
          <a:prstGeom prst="rect">
            <a:avLst/>
          </a:prstGeom>
          <a:noFill/>
          <a:ln w="12700">
            <a:miter lim="800000"/>
            <a:headEnd/>
            <a:tailEnd/>
          </a:ln>
        </p:spPr>
        <p:txBody>
          <a:bodyPr lIns="95624" tIns="46972" rIns="95624" bIns="46972">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276350" y="619125"/>
            <a:ext cx="4778375" cy="3582988"/>
          </a:xfrm>
          <a:prstGeom prst="rect">
            <a:avLst/>
          </a:prstGeom>
          <a:noFill/>
          <a:ln w="12700">
            <a:miter lim="800000"/>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50626" y="4559927"/>
            <a:ext cx="6303242" cy="4320867"/>
          </a:xfrm>
          <a:prstGeom prst="rect">
            <a:avLst/>
          </a:prstGeom>
          <a:noFill/>
          <a:ln w="12700">
            <a:miter lim="800000"/>
            <a:headEnd/>
            <a:tailEnd/>
          </a:ln>
        </p:spPr>
        <p:txBody>
          <a:bodyPr lIns="95624" tIns="46972" rIns="95624" bIns="46972">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276350" y="619125"/>
            <a:ext cx="4778375" cy="3582988"/>
          </a:xfrm>
          <a:prstGeom prst="rect">
            <a:avLst/>
          </a:prstGeom>
          <a:noFill/>
          <a:ln w="12700">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a:solidFill>
            <a:srgbClr val="FFFFFF"/>
          </a:solidFill>
          <a:ln>
            <a:solidFill>
              <a:srgbClr val="000000"/>
            </a:solidFill>
          </a:ln>
        </p:spPr>
      </p:sp>
      <p:sp>
        <p:nvSpPr>
          <p:cNvPr id="38915"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1A4DF55-9F8C-AE41-9ED2-C7ACFA714665}" type="datetime3">
              <a:rPr lang="en-AU"/>
              <a:pPr/>
              <a:t>30 July, 2012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D9D31D3-5E69-5C45-8A65-B64BF6F969E2}" type="slidenum">
              <a:rPr lang="en-AU"/>
              <a:pPr/>
              <a:t>50</a:t>
            </a:fld>
            <a:endParaRPr lang="en-AU"/>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0F30EDE-FBA5-D844-90A0-D4CFC09379EE}" type="datetime3">
              <a:rPr lang="en-AU"/>
              <a:pPr/>
              <a:t>30 July, 2012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5292C717-F345-F045-9E33-CBFDEB41589C}" type="slidenum">
              <a:rPr lang="en-AU"/>
              <a:pPr/>
              <a:t>51</a:t>
            </a:fld>
            <a:endParaRPr lang="en-AU"/>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1266" name="Rectangle 2"/>
          <p:cNvSpPr>
            <a:spLocks noGrp="1" noChangeArrowheads="1"/>
          </p:cNvSpPr>
          <p:nvPr>
            <p:ph type="body" idx="1"/>
          </p:nvPr>
        </p:nvSpPr>
        <p:spPr bwMode="auto">
          <a:xfrm>
            <a:off x="550625" y="4559916"/>
            <a:ext cx="6303242" cy="4320867"/>
          </a:xfrm>
          <a:prstGeom prst="rect">
            <a:avLst/>
          </a:prstGeom>
          <a:noFill/>
          <a:ln w="12700">
            <a:miter lim="800000"/>
            <a:headEnd/>
            <a:tailEnd/>
          </a:ln>
        </p:spPr>
        <p:txBody>
          <a:bodyPr lIns="95620" tIns="46971" rIns="95620" bIns="46971">
            <a:prstTxWarp prst="textNoShape">
              <a:avLst/>
            </a:prstTxWarp>
          </a:bodyPr>
          <a:lstStyle/>
          <a:p>
            <a:r>
              <a:rPr lang="en-US"/>
              <a:t>How does an I/O interrupt different from the exception you already learned?</a:t>
            </a:r>
          </a:p>
          <a:p>
            <a:r>
              <a:rPr lang="en-US"/>
              <a:t>Well, an I/O interrupt is asynchronous with respect to the instruction execution while exception such as overflow or page fault are always associated with a certain instruction.</a:t>
            </a:r>
          </a:p>
          <a:p>
            <a:r>
              <a:rPr lang="en-US"/>
              <a:t>Also for exception, the only information needs to be conveyed is the fact that an exceptional condition has occurred but for interrupt, there is more information to be conveyed.</a:t>
            </a:r>
          </a:p>
          <a:p>
            <a:r>
              <a:rPr lang="en-US"/>
              <a:t>Let me  elaborate on each of these two points.</a:t>
            </a:r>
          </a:p>
          <a:p>
            <a:r>
              <a:rPr lang="en-US"/>
              <a:t>Unlike exception, which is always associated with an instruction,  interrupt is not associated with any instruction. The user program is just doing its things when an I/O interrupt occurs.</a:t>
            </a:r>
          </a:p>
          <a:p>
            <a:r>
              <a:rPr lang="en-US"/>
              <a:t>So I/O interrupt does not prevent any instruction from completing so you can pick your own convenient point to take the interrupt.</a:t>
            </a:r>
          </a:p>
          <a:p>
            <a:r>
              <a:rPr lang="en-US"/>
              <a:t>As far as conveying more information is concerned, the interrupt detection hardware must somehow let the OS know who is causing the interrupt.</a:t>
            </a:r>
          </a:p>
          <a:p>
            <a:r>
              <a:rPr lang="en-US"/>
              <a:t>Furthermore, interrupt requests needs to be prioritized.  The hardware that can do all these looks like this.</a:t>
            </a:r>
          </a:p>
          <a:p>
            <a:endParaRPr lang="en-US"/>
          </a:p>
          <a:p>
            <a:r>
              <a:rPr lang="en-US"/>
              <a:t>+2 = 64 min. (Y:44)</a:t>
            </a:r>
          </a:p>
        </p:txBody>
      </p:sp>
      <p:sp>
        <p:nvSpPr>
          <p:cNvPr id="3211267" name="Rectangle 3"/>
          <p:cNvSpPr>
            <a:spLocks noGrp="1" noRot="1" noChangeAspect="1" noChangeArrowheads="1"/>
          </p:cNvSpPr>
          <p:nvPr>
            <p:ph type="sldImg"/>
          </p:nvPr>
        </p:nvSpPr>
        <p:spPr bwMode="auto">
          <a:xfrm>
            <a:off x="1277938" y="620713"/>
            <a:ext cx="4773612" cy="3579812"/>
          </a:xfrm>
          <a:prstGeom prst="rect">
            <a:avLst/>
          </a:prstGeom>
          <a:noFill/>
          <a:ln w="12700">
            <a:miter lim="800000"/>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62" name="Rectangle 2"/>
          <p:cNvSpPr>
            <a:spLocks noGrp="1" noChangeArrowheads="1"/>
          </p:cNvSpPr>
          <p:nvPr>
            <p:ph type="body" idx="1"/>
          </p:nvPr>
        </p:nvSpPr>
        <p:spPr bwMode="auto">
          <a:xfrm>
            <a:off x="550625" y="4559916"/>
            <a:ext cx="6303242" cy="4320867"/>
          </a:xfrm>
          <a:prstGeom prst="rect">
            <a:avLst/>
          </a:prstGeom>
          <a:noFill/>
          <a:ln w="12700">
            <a:miter lim="800000"/>
            <a:headEnd/>
            <a:tailEnd/>
          </a:ln>
        </p:spPr>
        <p:txBody>
          <a:bodyPr lIns="95620" tIns="46971" rIns="95620" bIns="46971">
            <a:prstTxWarp prst="textNoShape">
              <a:avLst/>
            </a:prstTxWarp>
          </a:bodyPr>
          <a:lstStyle/>
          <a:p>
            <a:r>
              <a:rPr lang="en-US"/>
              <a:t>That is, whenever an I/O device needs attention from the processor, it interrupts the processor from what it is currently doing.</a:t>
            </a:r>
          </a:p>
          <a:p>
            <a:r>
              <a:rPr lang="en-US"/>
              <a:t>This is how an I/O interrupt looks in the overall scheme of things.  The processor is  minding its business when one of the I/O device wants its attention and causes an I/O interrupt.</a:t>
            </a:r>
          </a:p>
          <a:p>
            <a:r>
              <a:rPr lang="en-US"/>
              <a:t>The processor then save the current PC, branch to the address where the interrupt service routine resides, and start executing the interrupt service routine.</a:t>
            </a:r>
          </a:p>
          <a:p>
            <a:r>
              <a:rPr lang="en-US"/>
              <a:t>When it finishes executing the interrupt service routine, it branches back to the point of the original program where we stop and continue.</a:t>
            </a:r>
          </a:p>
          <a:p>
            <a:r>
              <a:rPr lang="en-US"/>
              <a:t>The advantage of this approach is efficiency.  The user program’s progress is halted only during actual transfer.</a:t>
            </a:r>
          </a:p>
          <a:p>
            <a:r>
              <a:rPr lang="en-US"/>
              <a:t>The disadvantage is that it require special hardware in the I/O device to generate the interrupt.  And on the processor side, we need special hardware to detect the interrupt and then to save the proper states so we can resume after the interrupt.</a:t>
            </a:r>
          </a:p>
          <a:p>
            <a:endParaRPr lang="en-US"/>
          </a:p>
          <a:p>
            <a:r>
              <a:rPr lang="en-US"/>
              <a:t>+2 = 62 min. (Y:42)</a:t>
            </a:r>
          </a:p>
        </p:txBody>
      </p:sp>
      <p:sp>
        <p:nvSpPr>
          <p:cNvPr id="3215363" name="Rectangle 3"/>
          <p:cNvSpPr>
            <a:spLocks noGrp="1" noRot="1" noChangeAspect="1" noChangeArrowheads="1"/>
          </p:cNvSpPr>
          <p:nvPr>
            <p:ph type="sldImg"/>
          </p:nvPr>
        </p:nvSpPr>
        <p:spPr bwMode="auto">
          <a:xfrm>
            <a:off x="1277938" y="620713"/>
            <a:ext cx="4773612" cy="3579812"/>
          </a:xfrm>
          <a:prstGeom prst="rect">
            <a:avLst/>
          </a:prstGeom>
          <a:noFill/>
          <a:ln w="12700">
            <a:miter lim="800000"/>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02" name="Rectangle 2"/>
          <p:cNvSpPr>
            <a:spLocks noGrp="1" noRot="1" noChangeAspect="1" noChangeArrowheads="1"/>
          </p:cNvSpPr>
          <p:nvPr>
            <p:ph type="sldImg"/>
          </p:nvPr>
        </p:nvSpPr>
        <p:spPr bwMode="auto">
          <a:xfrm>
            <a:off x="1276350" y="614363"/>
            <a:ext cx="4784725" cy="3587750"/>
          </a:xfrm>
          <a:prstGeom prst="rect">
            <a:avLst/>
          </a:prstGeom>
          <a:solidFill>
            <a:srgbClr val="FFFFFF"/>
          </a:solidFill>
          <a:ln>
            <a:solidFill>
              <a:srgbClr val="000000"/>
            </a:solidFill>
            <a:miter lim="800000"/>
            <a:headEnd/>
            <a:tailEnd/>
          </a:ln>
        </p:spPr>
      </p:sp>
      <p:sp>
        <p:nvSpPr>
          <p:cNvPr id="3225603"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1" tIns="48319" rIns="96641" bIns="48319">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p:cNvSpPr>
          <p:nvPr>
            <p:ph type="sldImg"/>
          </p:nvPr>
        </p:nvSpPr>
        <p:spPr>
          <a:solidFill>
            <a:srgbClr val="FFFFFF"/>
          </a:solidFill>
          <a:ln>
            <a:solidFill>
              <a:srgbClr val="000000"/>
            </a:solidFill>
          </a:ln>
        </p:spPr>
      </p:sp>
      <p:sp>
        <p:nvSpPr>
          <p:cNvPr id="40963"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solidFill>
            <a:srgbClr val="FFFFFF"/>
          </a:solidFill>
          <a:ln>
            <a:solidFill>
              <a:srgbClr val="000000"/>
            </a:solidFill>
          </a:ln>
        </p:spPr>
      </p:sp>
      <p:sp>
        <p:nvSpPr>
          <p:cNvPr id="45059"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1274763" y="614363"/>
            <a:ext cx="4784725" cy="3587750"/>
          </a:xfrm>
          <a:solidFill>
            <a:srgbClr val="FFFFFF"/>
          </a:solidFill>
          <a:ln>
            <a:solidFill>
              <a:srgbClr val="000000"/>
            </a:solidFill>
          </a:ln>
        </p:spPr>
      </p:sp>
      <p:sp>
        <p:nvSpPr>
          <p:cNvPr id="47107" name="Rectangle 3"/>
          <p:cNvSpPr>
            <a:spLocks noGrp="1" noChangeArrowheads="1"/>
          </p:cNvSpPr>
          <p:nvPr>
            <p:ph type="body" idx="1"/>
          </p:nvPr>
        </p:nvSpPr>
        <p:spPr>
          <a:xfrm>
            <a:off x="548971" y="4559916"/>
            <a:ext cx="6304896" cy="4320867"/>
          </a:xfrm>
          <a:solidFill>
            <a:srgbClr val="FFFFFF"/>
          </a:solidFill>
          <a:ln>
            <a:solidFill>
              <a:srgbClr val="000000"/>
            </a:solidFill>
          </a:ln>
        </p:spPr>
        <p:txBody>
          <a:bodyPr lIns="96639" tIns="48319" rIns="96639" bIns="48319"/>
          <a:lstStyle/>
          <a:p>
            <a:r>
              <a:rPr lang="en-US" smtClean="0">
                <a:latin typeface="Arial" pitchFamily="34" charset="0"/>
                <a:ea typeface="ＭＳ Ｐゴシック" pitchFamily="34" charset="-128"/>
              </a:rPr>
              <a:t>Use analogy to records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1274763" y="614363"/>
            <a:ext cx="4784725" cy="3587750"/>
          </a:xfrm>
          <a:solidFill>
            <a:srgbClr val="FFFFFF"/>
          </a:solidFill>
          <a:ln>
            <a:solidFill>
              <a:srgbClr val="000000"/>
            </a:solidFill>
          </a:ln>
        </p:spPr>
      </p:sp>
      <p:sp>
        <p:nvSpPr>
          <p:cNvPr id="47107" name="Rectangle 3"/>
          <p:cNvSpPr>
            <a:spLocks noGrp="1" noChangeArrowheads="1"/>
          </p:cNvSpPr>
          <p:nvPr>
            <p:ph type="body" idx="1"/>
          </p:nvPr>
        </p:nvSpPr>
        <p:spPr>
          <a:xfrm>
            <a:off x="548971" y="4559916"/>
            <a:ext cx="6304896" cy="4320867"/>
          </a:xfrm>
          <a:solidFill>
            <a:srgbClr val="FFFFFF"/>
          </a:solidFill>
          <a:ln>
            <a:solidFill>
              <a:srgbClr val="000000"/>
            </a:solidFill>
          </a:ln>
        </p:spPr>
        <p:txBody>
          <a:bodyPr lIns="96639" tIns="48319" rIns="96639" bIns="48319"/>
          <a:lstStyle/>
          <a:p>
            <a:r>
              <a:rPr lang="en-US" smtClean="0">
                <a:latin typeface="Arial" pitchFamily="34" charset="0"/>
                <a:ea typeface="ＭＳ Ｐゴシック" pitchFamily="34" charset="-128"/>
              </a:rPr>
              <a:t>Use analogy to records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1274763" y="614363"/>
            <a:ext cx="4784725" cy="3587750"/>
          </a:xfrm>
          <a:solidFill>
            <a:srgbClr val="FFFFFF"/>
          </a:solidFill>
          <a:ln>
            <a:solidFill>
              <a:srgbClr val="000000"/>
            </a:solidFill>
          </a:ln>
        </p:spPr>
      </p:sp>
      <p:sp>
        <p:nvSpPr>
          <p:cNvPr id="47107" name="Rectangle 3"/>
          <p:cNvSpPr>
            <a:spLocks noGrp="1" noChangeArrowheads="1"/>
          </p:cNvSpPr>
          <p:nvPr>
            <p:ph type="body" idx="1"/>
          </p:nvPr>
        </p:nvSpPr>
        <p:spPr>
          <a:xfrm>
            <a:off x="548971" y="4559916"/>
            <a:ext cx="6304896" cy="4320867"/>
          </a:xfrm>
          <a:solidFill>
            <a:srgbClr val="FFFFFF"/>
          </a:solidFill>
          <a:ln>
            <a:solidFill>
              <a:srgbClr val="000000"/>
            </a:solidFill>
          </a:ln>
        </p:spPr>
        <p:txBody>
          <a:bodyPr lIns="96639" tIns="48319" rIns="96639" bIns="48319"/>
          <a:lstStyle/>
          <a:p>
            <a:r>
              <a:rPr lang="en-US" smtClean="0">
                <a:latin typeface="Arial" pitchFamily="34" charset="0"/>
                <a:ea typeface="ＭＳ Ｐゴシック" pitchFamily="34" charset="-128"/>
              </a:rPr>
              <a:t>Use analogy to records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solidFill>
            <a:srgbClr val="FFFFFF"/>
          </a:solidFill>
          <a:ln>
            <a:solidFill>
              <a:srgbClr val="000000"/>
            </a:solidFill>
          </a:ln>
        </p:spPr>
      </p:sp>
      <p:sp>
        <p:nvSpPr>
          <p:cNvPr id="49155"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7/31/2012</a:t>
            </a:r>
            <a:endParaRPr lang="en-US" dirty="0"/>
          </a:p>
        </p:txBody>
      </p:sp>
      <p:sp>
        <p:nvSpPr>
          <p:cNvPr id="5" name="Footer Placeholder 4"/>
          <p:cNvSpPr>
            <a:spLocks noGrp="1"/>
          </p:cNvSpPr>
          <p:nvPr>
            <p:ph type="ftr" sz="quarter" idx="11"/>
          </p:nvPr>
        </p:nvSpPr>
        <p:spPr/>
        <p:txBody>
          <a:bodyPr/>
          <a:lstStyle/>
          <a:p>
            <a:r>
              <a:rPr lang="da-DK" smtClean="0"/>
              <a:t>Summer 2012 -- Lecture #25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7/31/2012</a:t>
            </a:r>
            <a:endParaRPr lang="en-US" dirty="0"/>
          </a:p>
        </p:txBody>
      </p:sp>
      <p:sp>
        <p:nvSpPr>
          <p:cNvPr id="5" name="Footer Placeholder 4"/>
          <p:cNvSpPr>
            <a:spLocks noGrp="1"/>
          </p:cNvSpPr>
          <p:nvPr>
            <p:ph type="ftr" sz="quarter" idx="11"/>
          </p:nvPr>
        </p:nvSpPr>
        <p:spPr/>
        <p:txBody>
          <a:bodyPr/>
          <a:lstStyle/>
          <a:p>
            <a:r>
              <a:rPr lang="da-DK" smtClean="0"/>
              <a:t>Summer 2012 -- Lecture #25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7/31/2012</a:t>
            </a:r>
            <a:endParaRPr lang="en-US" dirty="0"/>
          </a:p>
        </p:txBody>
      </p:sp>
      <p:sp>
        <p:nvSpPr>
          <p:cNvPr id="5" name="Footer Placeholder 4"/>
          <p:cNvSpPr>
            <a:spLocks noGrp="1"/>
          </p:cNvSpPr>
          <p:nvPr>
            <p:ph type="ftr" sz="quarter" idx="11"/>
          </p:nvPr>
        </p:nvSpPr>
        <p:spPr/>
        <p:txBody>
          <a:bodyPr/>
          <a:lstStyle/>
          <a:p>
            <a:r>
              <a:rPr lang="da-DK" smtClean="0"/>
              <a:t>Summer 2012 -- Lecture #25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7/31/2012</a:t>
            </a:r>
            <a:endParaRPr lang="en-US" dirty="0"/>
          </a:p>
        </p:txBody>
      </p:sp>
      <p:sp>
        <p:nvSpPr>
          <p:cNvPr id="5" name="Footer Placeholder 4"/>
          <p:cNvSpPr>
            <a:spLocks noGrp="1"/>
          </p:cNvSpPr>
          <p:nvPr>
            <p:ph type="ftr" sz="quarter" idx="11"/>
          </p:nvPr>
        </p:nvSpPr>
        <p:spPr/>
        <p:txBody>
          <a:bodyPr/>
          <a:lstStyle/>
          <a:p>
            <a:r>
              <a:rPr lang="da-DK" smtClean="0"/>
              <a:t>Summer 2012 -- Lecture #25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7/31/2012</a:t>
            </a:r>
            <a:endParaRPr lang="en-US" dirty="0"/>
          </a:p>
        </p:txBody>
      </p:sp>
      <p:sp>
        <p:nvSpPr>
          <p:cNvPr id="5" name="Footer Placeholder 4"/>
          <p:cNvSpPr>
            <a:spLocks noGrp="1"/>
          </p:cNvSpPr>
          <p:nvPr>
            <p:ph type="ftr" sz="quarter" idx="11"/>
          </p:nvPr>
        </p:nvSpPr>
        <p:spPr/>
        <p:txBody>
          <a:bodyPr/>
          <a:lstStyle/>
          <a:p>
            <a:r>
              <a:rPr lang="da-DK" smtClean="0"/>
              <a:t>Summer 2012 -- Lecture #25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7/31/2012</a:t>
            </a:r>
            <a:endParaRPr lang="en-US" dirty="0"/>
          </a:p>
        </p:txBody>
      </p:sp>
      <p:sp>
        <p:nvSpPr>
          <p:cNvPr id="6" name="Footer Placeholder 5"/>
          <p:cNvSpPr>
            <a:spLocks noGrp="1"/>
          </p:cNvSpPr>
          <p:nvPr>
            <p:ph type="ftr" sz="quarter" idx="11"/>
          </p:nvPr>
        </p:nvSpPr>
        <p:spPr/>
        <p:txBody>
          <a:bodyPr/>
          <a:lstStyle/>
          <a:p>
            <a:r>
              <a:rPr lang="da-DK" smtClean="0"/>
              <a:t>Summer 2012 -- Lecture #25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Footer Placeholder 7"/>
          <p:cNvSpPr>
            <a:spLocks noGrp="1"/>
          </p:cNvSpPr>
          <p:nvPr>
            <p:ph type="ftr" sz="quarter" idx="11"/>
          </p:nvPr>
        </p:nvSpPr>
        <p:spPr/>
        <p:txBody>
          <a:bodyPr/>
          <a:lstStyle/>
          <a:p>
            <a:r>
              <a:rPr lang="da-DK" smtClean="0"/>
              <a:t>Summer 2012 -- Lecture #25</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7/31/2012</a:t>
            </a:r>
            <a:endParaRPr lang="en-US" dirty="0"/>
          </a:p>
        </p:txBody>
      </p:sp>
      <p:sp>
        <p:nvSpPr>
          <p:cNvPr id="4" name="Footer Placeholder 3"/>
          <p:cNvSpPr>
            <a:spLocks noGrp="1"/>
          </p:cNvSpPr>
          <p:nvPr>
            <p:ph type="ftr" sz="quarter" idx="11"/>
          </p:nvPr>
        </p:nvSpPr>
        <p:spPr/>
        <p:txBody>
          <a:bodyPr/>
          <a:lstStyle/>
          <a:p>
            <a:r>
              <a:rPr lang="da-DK" smtClean="0"/>
              <a:t>Summer 2012 -- Lecture #25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7/31/2012</a:t>
            </a:r>
            <a:endParaRPr lang="en-US" dirty="0"/>
          </a:p>
        </p:txBody>
      </p:sp>
      <p:sp>
        <p:nvSpPr>
          <p:cNvPr id="3" name="Footer Placeholder 2"/>
          <p:cNvSpPr>
            <a:spLocks noGrp="1"/>
          </p:cNvSpPr>
          <p:nvPr>
            <p:ph type="ftr" sz="quarter" idx="11"/>
          </p:nvPr>
        </p:nvSpPr>
        <p:spPr/>
        <p:txBody>
          <a:bodyPr/>
          <a:lstStyle/>
          <a:p>
            <a:r>
              <a:rPr lang="da-DK" smtClean="0"/>
              <a:t>Summer 2012 -- Lecture #25</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7/31/2012</a:t>
            </a:r>
            <a:endParaRPr lang="en-US" dirty="0"/>
          </a:p>
        </p:txBody>
      </p:sp>
      <p:sp>
        <p:nvSpPr>
          <p:cNvPr id="6" name="Footer Placeholder 5"/>
          <p:cNvSpPr>
            <a:spLocks noGrp="1"/>
          </p:cNvSpPr>
          <p:nvPr>
            <p:ph type="ftr" sz="quarter" idx="11"/>
          </p:nvPr>
        </p:nvSpPr>
        <p:spPr/>
        <p:txBody>
          <a:bodyPr/>
          <a:lstStyle/>
          <a:p>
            <a:r>
              <a:rPr lang="da-DK" smtClean="0"/>
              <a:t>Summer 2012 -- Lecture #25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7/31/2012</a:t>
            </a:r>
            <a:endParaRPr lang="en-US" dirty="0"/>
          </a:p>
        </p:txBody>
      </p:sp>
      <p:sp>
        <p:nvSpPr>
          <p:cNvPr id="6" name="Footer Placeholder 5"/>
          <p:cNvSpPr>
            <a:spLocks noGrp="1"/>
          </p:cNvSpPr>
          <p:nvPr>
            <p:ph type="ftr" sz="quarter" idx="11"/>
          </p:nvPr>
        </p:nvSpPr>
        <p:spPr/>
        <p:txBody>
          <a:bodyPr/>
          <a:lstStyle/>
          <a:p>
            <a:r>
              <a:rPr lang="da-DK" smtClean="0"/>
              <a:t>Summer 2012 -- Lecture #25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7/31/2012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smtClean="0"/>
              <a:t>Summer 2012 -- Lecture #25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3895725"/>
            <a:ext cx="9144000" cy="1752600"/>
          </a:xfrm>
        </p:spPr>
        <p:txBody>
          <a:bodyPr>
            <a:normAutofit/>
          </a:bodyPr>
          <a:lstStyle/>
          <a:p>
            <a:endParaRPr lang="en-US" dirty="0" smtClean="0"/>
          </a:p>
          <a:p>
            <a:endParaRPr lang="en-US" dirty="0"/>
          </a:p>
          <a:p>
            <a:r>
              <a:rPr lang="en-US" b="1" dirty="0" smtClean="0">
                <a:solidFill>
                  <a:schemeClr val="tx1"/>
                </a:solidFill>
              </a:rPr>
              <a:t>Instructor:</a:t>
            </a:r>
            <a:r>
              <a:rPr lang="en-US" dirty="0" smtClean="0">
                <a:solidFill>
                  <a:schemeClr val="tx1"/>
                </a:solidFill>
              </a:rPr>
              <a:t>  Justin Hsia</a:t>
            </a:r>
          </a:p>
        </p:txBody>
      </p:sp>
      <p:sp>
        <p:nvSpPr>
          <p:cNvPr id="7" name="Title 1"/>
          <p:cNvSpPr txBox="1">
            <a:spLocks/>
          </p:cNvSpPr>
          <p:nvPr/>
        </p:nvSpPr>
        <p:spPr>
          <a:xfrm>
            <a:off x="0" y="558800"/>
            <a:ext cx="9144000" cy="44921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dirty="0" smtClean="0">
                <a:solidFill>
                  <a:schemeClr val="accent1"/>
                </a:solidFill>
              </a:rPr>
              <a:t>CS 61C: Great Ideas in </a:t>
            </a:r>
            <a:br>
              <a:rPr lang="en-US" dirty="0" smtClean="0">
                <a:solidFill>
                  <a:schemeClr val="accent1"/>
                </a:solidFill>
              </a:rPr>
            </a:br>
            <a:r>
              <a:rPr lang="en-US" dirty="0" smtClean="0">
                <a:solidFill>
                  <a:schemeClr val="accent1"/>
                </a:solidFill>
              </a:rPr>
              <a:t>Computer Architecture</a:t>
            </a:r>
            <a:r>
              <a:rPr lang="en-US" sz="3556" dirty="0" smtClean="0"/>
              <a:t/>
            </a:r>
            <a:br>
              <a:rPr lang="en-US" sz="3556" dirty="0" smtClean="0"/>
            </a:br>
            <a:endParaRPr lang="en-US" sz="3556" dirty="0" smtClean="0"/>
          </a:p>
          <a:p>
            <a:endParaRPr lang="en-US" sz="3556" dirty="0" smtClean="0"/>
          </a:p>
          <a:p>
            <a:pPr>
              <a:spcBef>
                <a:spcPts val="0"/>
              </a:spcBef>
            </a:pPr>
            <a:r>
              <a:rPr lang="en-US" i="1" dirty="0" err="1" smtClean="0"/>
              <a:t>Input/Output</a:t>
            </a:r>
            <a:endParaRPr lang="en-US" i="1" dirty="0" smtClean="0"/>
          </a:p>
        </p:txBody>
      </p:sp>
      <p:sp>
        <p:nvSpPr>
          <p:cNvPr id="10" name="Date Placeholder 9"/>
          <p:cNvSpPr>
            <a:spLocks noGrp="1"/>
          </p:cNvSpPr>
          <p:nvPr>
            <p:ph type="dt" sz="half" idx="10"/>
          </p:nvPr>
        </p:nvSpPr>
        <p:spPr/>
        <p:txBody>
          <a:bodyPr/>
          <a:lstStyle/>
          <a:p>
            <a:r>
              <a:rPr lang="en-US" smtClean="0"/>
              <a:t>7/31/2012</a:t>
            </a:r>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1</a:t>
            </a:fld>
            <a:endParaRPr lang="en-US" dirty="0"/>
          </a:p>
        </p:txBody>
      </p:sp>
      <p:sp>
        <p:nvSpPr>
          <p:cNvPr id="12" name="Footer Placeholder 11"/>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 xmlns:p14="http://schemas.microsoft.com/office/powerpoint/2010/main" val="862654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Protection + Indirection =</a:t>
            </a:r>
            <a:br>
              <a:rPr lang="en-US" dirty="0" smtClean="0">
                <a:solidFill>
                  <a:schemeClr val="accent1"/>
                </a:solidFill>
              </a:rPr>
            </a:br>
            <a:r>
              <a:rPr lang="en-US" dirty="0" smtClean="0">
                <a:solidFill>
                  <a:schemeClr val="accent1"/>
                </a:solidFill>
              </a:rPr>
              <a:t>Controlled Sharing</a:t>
            </a:r>
            <a:endParaRPr lang="en-US" dirty="0">
              <a:solidFill>
                <a:schemeClr val="accent1"/>
              </a:solidFill>
            </a:endParaRPr>
          </a:p>
        </p:txBody>
      </p:sp>
      <p:grpSp>
        <p:nvGrpSpPr>
          <p:cNvPr id="3" name="Group 22"/>
          <p:cNvGrpSpPr/>
          <p:nvPr/>
        </p:nvGrpSpPr>
        <p:grpSpPr>
          <a:xfrm>
            <a:off x="-43794" y="2146794"/>
            <a:ext cx="2670435" cy="2910160"/>
            <a:chOff x="3782232" y="1580334"/>
            <a:chExt cx="4267847" cy="4650972"/>
          </a:xfrm>
        </p:grpSpPr>
        <p:sp>
          <p:nvSpPr>
            <p:cNvPr id="9"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a:defRPr/>
              </a:pPr>
              <a:endParaRPr lang="en-US" sz="1400">
                <a:latin typeface="+mn-lt"/>
              </a:endParaRPr>
            </a:p>
          </p:txBody>
        </p:sp>
        <p:sp>
          <p:nvSpPr>
            <p:cNvPr id="10"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1"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2"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3" name="Line 8"/>
            <p:cNvSpPr>
              <a:spLocks noChangeShapeType="1"/>
            </p:cNvSpPr>
            <p:nvPr/>
          </p:nvSpPr>
          <p:spPr bwMode="auto">
            <a:xfrm>
              <a:off x="5611679" y="3942534"/>
              <a:ext cx="2438400"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sz="1400">
                <a:latin typeface="+mn-lt"/>
              </a:endParaRPr>
            </a:p>
          </p:txBody>
        </p:sp>
        <p:sp>
          <p:nvSpPr>
            <p:cNvPr id="14"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sz="1400">
                <a:latin typeface="+mn-lt"/>
              </a:endParaRPr>
            </a:p>
          </p:txBody>
        </p:sp>
        <p:sp>
          <p:nvSpPr>
            <p:cNvPr id="15"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code</a:t>
              </a:r>
            </a:p>
          </p:txBody>
        </p:sp>
        <p:sp>
          <p:nvSpPr>
            <p:cNvPr id="16"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static data</a:t>
              </a:r>
            </a:p>
          </p:txBody>
        </p:sp>
        <p:sp>
          <p:nvSpPr>
            <p:cNvPr id="17"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heap</a:t>
              </a:r>
            </a:p>
          </p:txBody>
        </p:sp>
        <p:sp>
          <p:nvSpPr>
            <p:cNvPr id="18"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stack</a:t>
              </a:r>
            </a:p>
          </p:txBody>
        </p:sp>
        <p:sp>
          <p:nvSpPr>
            <p:cNvPr id="19"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20"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21"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FFFF </a:t>
              </a:r>
              <a:r>
                <a:rPr lang="en-US" sz="1400" b="1" i="1" dirty="0" err="1">
                  <a:latin typeface="+mn-lt"/>
                </a:rPr>
                <a:t>FFFF</a:t>
              </a:r>
              <a:r>
                <a:rPr lang="en-US" sz="1400" b="1" i="1" baseline="-25000" dirty="0" err="1">
                  <a:latin typeface="+mn-lt"/>
                </a:rPr>
                <a:t>hex</a:t>
              </a:r>
              <a:endParaRPr lang="en-US" sz="1400" b="1" i="1" dirty="0">
                <a:latin typeface="+mn-lt"/>
              </a:endParaRPr>
            </a:p>
          </p:txBody>
        </p:sp>
        <p:sp>
          <p:nvSpPr>
            <p:cNvPr id="22"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0</a:t>
              </a:r>
              <a:r>
                <a:rPr lang="en-US" sz="1400" b="1" i="1" baseline="-25000" dirty="0">
                  <a:latin typeface="+mn-lt"/>
                </a:rPr>
                <a:t>hex</a:t>
              </a:r>
              <a:endParaRPr lang="en-US" sz="1400" b="1" i="1" dirty="0">
                <a:latin typeface="+mn-lt"/>
              </a:endParaRPr>
            </a:p>
          </p:txBody>
        </p:sp>
      </p:grpSp>
      <p:sp>
        <p:nvSpPr>
          <p:cNvPr id="59" name="TextBox 58"/>
          <p:cNvSpPr txBox="1"/>
          <p:nvPr/>
        </p:nvSpPr>
        <p:spPr>
          <a:xfrm>
            <a:off x="1007050" y="5197904"/>
            <a:ext cx="1672253" cy="646331"/>
          </a:xfrm>
          <a:prstGeom prst="rect">
            <a:avLst/>
          </a:prstGeom>
          <a:noFill/>
        </p:spPr>
        <p:txBody>
          <a:bodyPr wrap="none" rtlCol="0">
            <a:spAutoFit/>
          </a:bodyPr>
          <a:lstStyle/>
          <a:p>
            <a:pPr algn="ctr"/>
            <a:r>
              <a:rPr lang="en-US" dirty="0" smtClean="0"/>
              <a:t>Application 1</a:t>
            </a:r>
          </a:p>
          <a:p>
            <a:pPr algn="ctr"/>
            <a:r>
              <a:rPr lang="en-US" dirty="0" smtClean="0"/>
              <a:t>Virtual Memory</a:t>
            </a:r>
            <a:endParaRPr lang="en-US" dirty="0"/>
          </a:p>
        </p:txBody>
      </p:sp>
      <p:sp>
        <p:nvSpPr>
          <p:cNvPr id="44" name="TextBox 43"/>
          <p:cNvSpPr txBox="1"/>
          <p:nvPr/>
        </p:nvSpPr>
        <p:spPr>
          <a:xfrm>
            <a:off x="7270677" y="5212503"/>
            <a:ext cx="1672253" cy="646331"/>
          </a:xfrm>
          <a:prstGeom prst="rect">
            <a:avLst/>
          </a:prstGeom>
          <a:noFill/>
        </p:spPr>
        <p:txBody>
          <a:bodyPr wrap="none" rtlCol="0">
            <a:spAutoFit/>
          </a:bodyPr>
          <a:lstStyle/>
          <a:p>
            <a:pPr algn="ctr"/>
            <a:r>
              <a:rPr lang="en-US" dirty="0" smtClean="0">
                <a:solidFill>
                  <a:schemeClr val="accent1"/>
                </a:solidFill>
              </a:rPr>
              <a:t>Application 2</a:t>
            </a:r>
          </a:p>
          <a:p>
            <a:pPr algn="ctr"/>
            <a:r>
              <a:rPr lang="en-US" dirty="0" smtClean="0">
                <a:solidFill>
                  <a:schemeClr val="accent1"/>
                </a:solidFill>
              </a:rPr>
              <a:t>Virtual Memory</a:t>
            </a:r>
            <a:endParaRPr lang="en-US" dirty="0">
              <a:solidFill>
                <a:schemeClr val="accent1"/>
              </a:solidFill>
            </a:endParaRPr>
          </a:p>
        </p:txBody>
      </p:sp>
      <p:grpSp>
        <p:nvGrpSpPr>
          <p:cNvPr id="7" name="Group 22"/>
          <p:cNvGrpSpPr/>
          <p:nvPr/>
        </p:nvGrpSpPr>
        <p:grpSpPr>
          <a:xfrm>
            <a:off x="6283680" y="2146794"/>
            <a:ext cx="2670435" cy="2910160"/>
            <a:chOff x="3782232" y="1580334"/>
            <a:chExt cx="4267847" cy="4650972"/>
          </a:xfrm>
        </p:grpSpPr>
        <p:sp>
          <p:nvSpPr>
            <p:cNvPr id="47"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a:defRPr/>
              </a:pPr>
              <a:endParaRPr lang="en-US" sz="1400">
                <a:latin typeface="+mn-lt"/>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a:defRPr/>
              </a:pPr>
              <a:endParaRPr lang="en-US" sz="1400">
                <a:latin typeface="+mn-lt"/>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a:defRPr/>
              </a:pPr>
              <a:endParaRPr lang="en-US" sz="1400">
                <a:latin typeface="+mn-lt"/>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a:defRPr/>
              </a:pPr>
              <a:endParaRPr lang="en-US" sz="1400">
                <a:latin typeface="+mn-lt"/>
              </a:endParaRPr>
            </a:p>
          </p:txBody>
        </p:sp>
        <p:sp>
          <p:nvSpPr>
            <p:cNvPr id="52" name="Line 9"/>
            <p:cNvSpPr>
              <a:spLocks noChangeShapeType="1"/>
            </p:cNvSpPr>
            <p:nvPr/>
          </p:nvSpPr>
          <p:spPr bwMode="auto">
            <a:xfrm>
              <a:off x="5611679" y="2113734"/>
              <a:ext cx="2438400" cy="0"/>
            </a:xfrm>
            <a:prstGeom prst="line">
              <a:avLst/>
            </a:prstGeom>
            <a:noFill/>
            <a:ln w="38100">
              <a:solidFill>
                <a:srgbClr val="4F81BD"/>
              </a:solidFill>
              <a:prstDash val="lgDash"/>
              <a:round/>
              <a:headEnd/>
              <a:tailEnd/>
            </a:ln>
          </p:spPr>
          <p:txBody>
            <a:bodyPr>
              <a:prstTxWarp prst="textNoShape">
                <a:avLst/>
              </a:prstTxWarp>
            </a:bodyPr>
            <a:lstStyle/>
            <a:p>
              <a:pPr>
                <a:defRPr/>
              </a:pPr>
              <a:endParaRPr lang="en-US" sz="1400">
                <a:latin typeface="+mn-lt"/>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58"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FFFF </a:t>
              </a:r>
              <a:r>
                <a:rPr lang="en-US" sz="1400" b="1" i="1" dirty="0" err="1">
                  <a:latin typeface="+mn-lt"/>
                </a:rPr>
                <a:t>FFFF</a:t>
              </a:r>
              <a:r>
                <a:rPr lang="en-US" sz="1400" b="1" i="1" baseline="-25000" dirty="0" err="1">
                  <a:latin typeface="+mn-lt"/>
                </a:rPr>
                <a:t>hex</a:t>
              </a:r>
              <a:endParaRPr lang="en-US" sz="1400" b="1" i="1" dirty="0">
                <a:latin typeface="+mn-lt"/>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0</a:t>
              </a:r>
              <a:r>
                <a:rPr lang="en-US" sz="1400" b="1" i="1" baseline="-25000" dirty="0">
                  <a:latin typeface="+mn-lt"/>
                </a:rPr>
                <a:t>hex</a:t>
              </a:r>
              <a:endParaRPr lang="en-US" sz="1400" b="1" i="1" dirty="0">
                <a:latin typeface="+mn-lt"/>
              </a:endParaRPr>
            </a:p>
          </p:txBody>
        </p:sp>
      </p:grpSp>
      <p:grpSp>
        <p:nvGrpSpPr>
          <p:cNvPr id="8" name="Group 79"/>
          <p:cNvGrpSpPr/>
          <p:nvPr/>
        </p:nvGrpSpPr>
        <p:grpSpPr>
          <a:xfrm>
            <a:off x="2802870"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2802870" y="2379678"/>
              <a:ext cx="301660" cy="2308324"/>
            </a:xfrm>
            <a:prstGeom prst="rect">
              <a:avLst/>
            </a:prstGeom>
            <a:noFill/>
          </p:spPr>
          <p:txBody>
            <a:bodyPr wrap="none" rtlCol="0">
              <a:spAutoFit/>
            </a:bodyPr>
            <a:lstStyle/>
            <a:p>
              <a:r>
                <a:rPr lang="en-US" dirty="0" smtClean="0"/>
                <a:t>7</a:t>
              </a:r>
            </a:p>
            <a:p>
              <a:r>
                <a:rPr lang="en-US" dirty="0" smtClean="0"/>
                <a:t>6</a:t>
              </a:r>
            </a:p>
            <a:p>
              <a:r>
                <a:rPr lang="en-US" dirty="0" smtClean="0"/>
                <a:t>5</a:t>
              </a:r>
            </a:p>
            <a:p>
              <a:r>
                <a:rPr lang="en-US" dirty="0" smtClean="0"/>
                <a:t>4</a:t>
              </a:r>
            </a:p>
            <a:p>
              <a:r>
                <a:rPr lang="en-US" dirty="0" smtClean="0"/>
                <a:t>3</a:t>
              </a:r>
            </a:p>
            <a:p>
              <a:r>
                <a:rPr lang="en-US" dirty="0" smtClean="0"/>
                <a:t>2</a:t>
              </a:r>
            </a:p>
            <a:p>
              <a:r>
                <a:rPr lang="en-US" dirty="0" smtClean="0"/>
                <a:t>1</a:t>
              </a:r>
            </a:p>
            <a:p>
              <a:r>
                <a:rPr lang="en-US" dirty="0" smtClean="0"/>
                <a:t>0</a:t>
              </a:r>
              <a:endParaRPr lang="en-US" dirty="0"/>
            </a:p>
          </p:txBody>
        </p:sp>
      </p:grpSp>
      <p:sp>
        <p:nvSpPr>
          <p:cNvPr id="71" name="Rectangle 70"/>
          <p:cNvSpPr/>
          <p:nvPr/>
        </p:nvSpPr>
        <p:spPr>
          <a:xfrm>
            <a:off x="5831132" y="436517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5831132" y="4094200"/>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831132" y="3816814"/>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831132" y="3545836"/>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5831132" y="3276642"/>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5831132" y="3005664"/>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5831132" y="272827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5831132" y="2457300"/>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6385850" y="2379678"/>
            <a:ext cx="301660" cy="2308324"/>
          </a:xfrm>
          <a:prstGeom prst="rect">
            <a:avLst/>
          </a:prstGeom>
          <a:noFill/>
        </p:spPr>
        <p:txBody>
          <a:bodyPr wrap="none" rtlCol="0">
            <a:spAutoFit/>
          </a:bodyPr>
          <a:lstStyle/>
          <a:p>
            <a:r>
              <a:rPr lang="en-US" dirty="0" smtClean="0"/>
              <a:t>7</a:t>
            </a:r>
          </a:p>
          <a:p>
            <a:r>
              <a:rPr lang="en-US" dirty="0" smtClean="0"/>
              <a:t>6</a:t>
            </a:r>
          </a:p>
          <a:p>
            <a:r>
              <a:rPr lang="en-US" dirty="0" smtClean="0"/>
              <a:t>5</a:t>
            </a:r>
          </a:p>
          <a:p>
            <a:r>
              <a:rPr lang="en-US" dirty="0" smtClean="0"/>
              <a:t>4</a:t>
            </a:r>
          </a:p>
          <a:p>
            <a:r>
              <a:rPr lang="en-US" dirty="0" smtClean="0"/>
              <a:t>3</a:t>
            </a:r>
          </a:p>
          <a:p>
            <a:r>
              <a:rPr lang="en-US" dirty="0" smtClean="0"/>
              <a:t>2</a:t>
            </a:r>
          </a:p>
          <a:p>
            <a:r>
              <a:rPr lang="en-US" dirty="0" smtClean="0"/>
              <a:t>1</a:t>
            </a:r>
          </a:p>
          <a:p>
            <a:r>
              <a:rPr lang="en-US" dirty="0" smtClean="0"/>
              <a:t>0</a:t>
            </a:r>
            <a:endParaRPr lang="en-US" dirty="0"/>
          </a:p>
        </p:txBody>
      </p:sp>
      <p:sp>
        <p:nvSpPr>
          <p:cNvPr id="82" name="TextBox 81"/>
          <p:cNvSpPr txBox="1"/>
          <p:nvPr/>
        </p:nvSpPr>
        <p:spPr>
          <a:xfrm>
            <a:off x="3021845" y="4700960"/>
            <a:ext cx="678792" cy="646331"/>
          </a:xfrm>
          <a:prstGeom prst="rect">
            <a:avLst/>
          </a:prstGeom>
          <a:noFill/>
        </p:spPr>
        <p:txBody>
          <a:bodyPr wrap="none" rtlCol="0">
            <a:spAutoFit/>
          </a:bodyPr>
          <a:lstStyle/>
          <a:p>
            <a:pPr algn="ctr"/>
            <a:r>
              <a:rPr lang="en-US" dirty="0" smtClean="0"/>
              <a:t>Page</a:t>
            </a:r>
            <a:br>
              <a:rPr lang="en-US" dirty="0" smtClean="0"/>
            </a:br>
            <a:r>
              <a:rPr lang="en-US" dirty="0" smtClean="0"/>
              <a:t>Table</a:t>
            </a:r>
            <a:endParaRPr lang="en-US" dirty="0"/>
          </a:p>
        </p:txBody>
      </p:sp>
      <p:sp>
        <p:nvSpPr>
          <p:cNvPr id="83" name="TextBox 82"/>
          <p:cNvSpPr txBox="1"/>
          <p:nvPr/>
        </p:nvSpPr>
        <p:spPr>
          <a:xfrm>
            <a:off x="5787338" y="4663569"/>
            <a:ext cx="678792" cy="646331"/>
          </a:xfrm>
          <a:prstGeom prst="rect">
            <a:avLst/>
          </a:prstGeom>
          <a:noFill/>
        </p:spPr>
        <p:txBody>
          <a:bodyPr wrap="none" rtlCol="0">
            <a:spAutoFit/>
          </a:bodyPr>
          <a:lstStyle/>
          <a:p>
            <a:pPr algn="ctr"/>
            <a:r>
              <a:rPr lang="en-US" dirty="0" smtClean="0"/>
              <a:t>Page</a:t>
            </a:r>
            <a:br>
              <a:rPr lang="en-US" dirty="0" smtClean="0"/>
            </a:br>
            <a:r>
              <a:rPr lang="en-US" dirty="0" smtClean="0"/>
              <a:t>Table</a:t>
            </a:r>
            <a:endParaRPr lang="en-US" dirty="0"/>
          </a:p>
        </p:txBody>
      </p:sp>
      <p:grpSp>
        <p:nvGrpSpPr>
          <p:cNvPr id="23" name="Group 99"/>
          <p:cNvGrpSpPr/>
          <p:nvPr/>
        </p:nvGrpSpPr>
        <p:grpSpPr>
          <a:xfrm>
            <a:off x="4017415" y="1719147"/>
            <a:ext cx="1505388" cy="4149757"/>
            <a:chOff x="3871432" y="1397960"/>
            <a:chExt cx="1505388" cy="4149757"/>
          </a:xfrm>
        </p:grpSpPr>
        <p:sp>
          <p:nvSpPr>
            <p:cNvPr id="84" name="Rectangle 83"/>
            <p:cNvSpPr/>
            <p:nvPr/>
          </p:nvSpPr>
          <p:spPr>
            <a:xfrm>
              <a:off x="3871432" y="5291338"/>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Code</a:t>
              </a:r>
              <a:endParaRPr lang="en-US" b="1" dirty="0">
                <a:solidFill>
                  <a:schemeClr val="tx1"/>
                </a:solidFill>
              </a:endParaRPr>
            </a:p>
          </p:txBody>
        </p:sp>
        <p:sp>
          <p:nvSpPr>
            <p:cNvPr id="85" name="Rectangle 84"/>
            <p:cNvSpPr/>
            <p:nvPr/>
          </p:nvSpPr>
          <p:spPr>
            <a:xfrm>
              <a:off x="3871432" y="50349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Static</a:t>
              </a:r>
              <a:endParaRPr lang="en-US" b="1" dirty="0">
                <a:solidFill>
                  <a:srgbClr val="000000"/>
                </a:solidFill>
              </a:endParaRPr>
            </a:p>
          </p:txBody>
        </p:sp>
        <p:sp>
          <p:nvSpPr>
            <p:cNvPr id="86" name="Rectangle 85"/>
            <p:cNvSpPr/>
            <p:nvPr/>
          </p:nvSpPr>
          <p:spPr>
            <a:xfrm>
              <a:off x="3871432" y="477217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Heap 1</a:t>
              </a:r>
              <a:endParaRPr lang="en-US" dirty="0">
                <a:solidFill>
                  <a:srgbClr val="000000"/>
                </a:solidFill>
              </a:endParaRPr>
            </a:p>
          </p:txBody>
        </p:sp>
        <p:sp>
          <p:nvSpPr>
            <p:cNvPr id="87" name="Rectangle 86"/>
            <p:cNvSpPr/>
            <p:nvPr/>
          </p:nvSpPr>
          <p:spPr>
            <a:xfrm>
              <a:off x="3871432" y="451579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Stack 1</a:t>
              </a:r>
              <a:endParaRPr lang="en-US" dirty="0">
                <a:solidFill>
                  <a:srgbClr val="000000"/>
                </a:solidFill>
              </a:endParaRPr>
            </a:p>
          </p:txBody>
        </p:sp>
        <p:sp>
          <p:nvSpPr>
            <p:cNvPr id="88" name="Rectangle 87"/>
            <p:cNvSpPr/>
            <p:nvPr/>
          </p:nvSpPr>
          <p:spPr>
            <a:xfrm>
              <a:off x="3871432" y="424659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Heap 2</a:t>
              </a:r>
              <a:endParaRPr lang="en-US" dirty="0">
                <a:solidFill>
                  <a:srgbClr val="4F81BD"/>
                </a:solidFill>
              </a:endParaRPr>
            </a:p>
          </p:txBody>
        </p:sp>
        <p:sp>
          <p:nvSpPr>
            <p:cNvPr id="89" name="Rectangle 88"/>
            <p:cNvSpPr/>
            <p:nvPr/>
          </p:nvSpPr>
          <p:spPr>
            <a:xfrm>
              <a:off x="3871432" y="39902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Stack 2</a:t>
              </a:r>
              <a:endParaRPr lang="en-US" dirty="0">
                <a:solidFill>
                  <a:srgbClr val="4F81BD"/>
                </a:solidFill>
              </a:endParaRPr>
            </a:p>
          </p:txBody>
        </p:sp>
        <p:sp>
          <p:nvSpPr>
            <p:cNvPr id="90" name="Rectangle 89"/>
            <p:cNvSpPr/>
            <p:nvPr/>
          </p:nvSpPr>
          <p:spPr>
            <a:xfrm>
              <a:off x="3871432" y="372743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solidFill>
              </a:endParaRPr>
            </a:p>
          </p:txBody>
        </p:sp>
        <p:sp>
          <p:nvSpPr>
            <p:cNvPr id="91" name="Rectangle 90"/>
            <p:cNvSpPr/>
            <p:nvPr/>
          </p:nvSpPr>
          <p:spPr>
            <a:xfrm>
              <a:off x="3871432" y="347105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92" name="Rectangle 91"/>
            <p:cNvSpPr/>
            <p:nvPr/>
          </p:nvSpPr>
          <p:spPr>
            <a:xfrm>
              <a:off x="3871432" y="321005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3" name="Rectangle 92"/>
            <p:cNvSpPr/>
            <p:nvPr/>
          </p:nvSpPr>
          <p:spPr>
            <a:xfrm>
              <a:off x="3871432" y="29536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4" name="Rectangle 93"/>
            <p:cNvSpPr/>
            <p:nvPr/>
          </p:nvSpPr>
          <p:spPr>
            <a:xfrm>
              <a:off x="3871432" y="26908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5" name="Rectangle 94"/>
            <p:cNvSpPr/>
            <p:nvPr/>
          </p:nvSpPr>
          <p:spPr>
            <a:xfrm>
              <a:off x="3871432" y="24345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6" name="Rectangle 95"/>
            <p:cNvSpPr/>
            <p:nvPr/>
          </p:nvSpPr>
          <p:spPr>
            <a:xfrm>
              <a:off x="3871432" y="217350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7" name="Rectangle 96"/>
            <p:cNvSpPr/>
            <p:nvPr/>
          </p:nvSpPr>
          <p:spPr>
            <a:xfrm>
              <a:off x="3871432" y="19171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8" name="Rectangle 97"/>
            <p:cNvSpPr/>
            <p:nvPr/>
          </p:nvSpPr>
          <p:spPr>
            <a:xfrm>
              <a:off x="3871432" y="16543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9" name="Rectangle 98"/>
            <p:cNvSpPr/>
            <p:nvPr/>
          </p:nvSpPr>
          <p:spPr>
            <a:xfrm>
              <a:off x="3871432" y="13979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101" name="TextBox 100"/>
          <p:cNvSpPr txBox="1"/>
          <p:nvPr/>
        </p:nvSpPr>
        <p:spPr>
          <a:xfrm>
            <a:off x="3863324" y="5904506"/>
            <a:ext cx="1782346" cy="369332"/>
          </a:xfrm>
          <a:prstGeom prst="rect">
            <a:avLst/>
          </a:prstGeom>
          <a:noFill/>
        </p:spPr>
        <p:txBody>
          <a:bodyPr wrap="none" rtlCol="0">
            <a:spAutoFit/>
          </a:bodyPr>
          <a:lstStyle/>
          <a:p>
            <a:pPr algn="ctr"/>
            <a:r>
              <a:rPr lang="en-US" dirty="0" smtClean="0"/>
              <a:t>Physical Memory</a:t>
            </a:r>
            <a:endParaRPr lang="en-US" dirty="0"/>
          </a:p>
        </p:txBody>
      </p:sp>
      <p:cxnSp>
        <p:nvCxnSpPr>
          <p:cNvPr id="81" name="Straight Arrow Connector 80"/>
          <p:cNvCxnSpPr>
            <a:stCxn id="62" idx="3"/>
            <a:endCxn id="84" idx="1"/>
          </p:cNvCxnSpPr>
          <p:nvPr/>
        </p:nvCxnSpPr>
        <p:spPr>
          <a:xfrm>
            <a:off x="3678767" y="4496572"/>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3691316" y="4274060"/>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3677003" y="3925416"/>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9" idx="3"/>
            <a:endCxn id="87" idx="1"/>
          </p:cNvCxnSpPr>
          <p:nvPr/>
        </p:nvCxnSpPr>
        <p:spPr>
          <a:xfrm>
            <a:off x="3678767" y="2588694"/>
            <a:ext cx="338648" cy="237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3090333" y="3005667"/>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3090333" y="3293533"/>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3098800" y="3547533"/>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3081867" y="27347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84" idx="3"/>
          </p:cNvCxnSpPr>
          <p:nvPr/>
        </p:nvCxnSpPr>
        <p:spPr>
          <a:xfrm rot="5400000">
            <a:off x="5047374" y="4956954"/>
            <a:ext cx="1259191" cy="308331"/>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endCxn id="85" idx="3"/>
          </p:cNvCxnSpPr>
          <p:nvPr/>
        </p:nvCxnSpPr>
        <p:spPr>
          <a:xfrm rot="5400000">
            <a:off x="5057883" y="4719265"/>
            <a:ext cx="1229991" cy="300150"/>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endCxn id="88" idx="3"/>
          </p:cNvCxnSpPr>
          <p:nvPr/>
        </p:nvCxnSpPr>
        <p:spPr>
          <a:xfrm rot="5400000">
            <a:off x="5319781" y="4186387"/>
            <a:ext cx="712611"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89" idx="3"/>
          </p:cNvCxnSpPr>
          <p:nvPr/>
        </p:nvCxnSpPr>
        <p:spPr>
          <a:xfrm rot="5400000">
            <a:off x="4769106" y="3379332"/>
            <a:ext cx="1813963" cy="306567"/>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5847359" y="2755740"/>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5809982" y="3302320"/>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5839178" y="3010335"/>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5839178" y="3565106"/>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5766322" y="5854301"/>
            <a:ext cx="1966529" cy="646331"/>
          </a:xfrm>
          <a:prstGeom prst="rect">
            <a:avLst/>
          </a:prstGeom>
          <a:noFill/>
        </p:spPr>
        <p:txBody>
          <a:bodyPr wrap="none" rtlCol="0">
            <a:spAutoFit/>
          </a:bodyPr>
          <a:lstStyle/>
          <a:p>
            <a:r>
              <a:rPr lang="en-US" b="1" i="1" dirty="0" smtClean="0"/>
              <a:t>Shared Code Page</a:t>
            </a:r>
          </a:p>
          <a:p>
            <a:r>
              <a:rPr lang="en-US" b="1" i="1" dirty="0" smtClean="0"/>
              <a:t>“X” Protection Bit</a:t>
            </a:r>
            <a:endParaRPr lang="en-US" b="1" i="1" dirty="0"/>
          </a:p>
        </p:txBody>
      </p:sp>
      <p:sp>
        <p:nvSpPr>
          <p:cNvPr id="119" name="TextBox 118"/>
          <p:cNvSpPr txBox="1"/>
          <p:nvPr/>
        </p:nvSpPr>
        <p:spPr>
          <a:xfrm>
            <a:off x="1977185" y="5700118"/>
            <a:ext cx="1823949" cy="923330"/>
          </a:xfrm>
          <a:prstGeom prst="rect">
            <a:avLst/>
          </a:prstGeom>
          <a:noFill/>
        </p:spPr>
        <p:txBody>
          <a:bodyPr wrap="none" rtlCol="0">
            <a:spAutoFit/>
          </a:bodyPr>
          <a:lstStyle/>
          <a:p>
            <a:r>
              <a:rPr lang="en-US" b="1" i="1" dirty="0" smtClean="0">
                <a:solidFill>
                  <a:srgbClr val="FF0000"/>
                </a:solidFill>
              </a:rPr>
              <a:t>Shared </a:t>
            </a:r>
            <a:r>
              <a:rPr lang="en-US" b="1" i="1" dirty="0" err="1" smtClean="0">
                <a:solidFill>
                  <a:srgbClr val="FF0000"/>
                </a:solidFill>
              </a:rPr>
              <a:t>Globals</a:t>
            </a:r>
            <a:endParaRPr lang="en-US" b="1" i="1" dirty="0" smtClean="0">
              <a:solidFill>
                <a:srgbClr val="FF0000"/>
              </a:solidFill>
            </a:endParaRPr>
          </a:p>
          <a:p>
            <a:r>
              <a:rPr lang="en-US" b="1" i="1" dirty="0" smtClean="0">
                <a:solidFill>
                  <a:srgbClr val="FF0000"/>
                </a:solidFill>
              </a:rPr>
              <a:t>“RW” Protection</a:t>
            </a:r>
          </a:p>
          <a:p>
            <a:r>
              <a:rPr lang="en-US" b="1" i="1" dirty="0" smtClean="0">
                <a:solidFill>
                  <a:srgbClr val="FF0000"/>
                </a:solidFill>
              </a:rPr>
              <a:t> Bits</a:t>
            </a:r>
            <a:endParaRPr lang="en-US" b="1" i="1" dirty="0">
              <a:solidFill>
                <a:srgbClr val="FF0000"/>
              </a:solidFill>
            </a:endParaRPr>
          </a:p>
        </p:txBody>
      </p:sp>
      <p:sp>
        <p:nvSpPr>
          <p:cNvPr id="105" name="Date Placeholder 104"/>
          <p:cNvSpPr>
            <a:spLocks noGrp="1"/>
          </p:cNvSpPr>
          <p:nvPr>
            <p:ph type="dt" sz="half" idx="10"/>
          </p:nvPr>
        </p:nvSpPr>
        <p:spPr/>
        <p:txBody>
          <a:bodyPr/>
          <a:lstStyle/>
          <a:p>
            <a:r>
              <a:rPr lang="en-US" smtClean="0"/>
              <a:t>7/31/2012</a:t>
            </a:r>
            <a:endParaRPr lang="en-US" dirty="0"/>
          </a:p>
        </p:txBody>
      </p:sp>
      <p:sp>
        <p:nvSpPr>
          <p:cNvPr id="113" name="Slide Number Placeholder 112"/>
          <p:cNvSpPr>
            <a:spLocks noGrp="1"/>
          </p:cNvSpPr>
          <p:nvPr>
            <p:ph type="sldNum" sz="quarter" idx="12"/>
          </p:nvPr>
        </p:nvSpPr>
        <p:spPr/>
        <p:txBody>
          <a:bodyPr/>
          <a:lstStyle/>
          <a:p>
            <a:fld id="{3CC63E4C-4642-794D-A2FD-70F6B81535F5}" type="slidenum">
              <a:rPr lang="en-US" smtClean="0"/>
              <a:pPr/>
              <a:t>10</a:t>
            </a:fld>
            <a:endParaRPr lang="en-US" dirty="0"/>
          </a:p>
        </p:txBody>
      </p:sp>
      <p:sp>
        <p:nvSpPr>
          <p:cNvPr id="118" name="Footer Placeholder 117"/>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0851" name="Rectangle 3"/>
          <p:cNvSpPr>
            <a:spLocks noGrp="1" noChangeArrowheads="1"/>
          </p:cNvSpPr>
          <p:nvPr>
            <p:ph sz="half" idx="1"/>
          </p:nvPr>
        </p:nvSpPr>
        <p:spPr>
          <a:xfrm>
            <a:off x="304800" y="1600200"/>
            <a:ext cx="4038600" cy="4937760"/>
          </a:xfrm>
        </p:spPr>
        <p:txBody>
          <a:bodyPr/>
          <a:lstStyle/>
          <a:p>
            <a:r>
              <a:rPr lang="en-US" sz="2400" dirty="0" smtClean="0"/>
              <a:t>User program view:</a:t>
            </a:r>
          </a:p>
          <a:p>
            <a:pPr lvl="1"/>
            <a:r>
              <a:rPr lang="en-US" sz="2000" dirty="0" smtClean="0"/>
              <a:t>Contiguous memory</a:t>
            </a:r>
          </a:p>
          <a:p>
            <a:pPr lvl="1"/>
            <a:r>
              <a:rPr lang="en-US" sz="2000" dirty="0" smtClean="0"/>
              <a:t>Start from some set VA</a:t>
            </a:r>
          </a:p>
          <a:p>
            <a:pPr lvl="1"/>
            <a:r>
              <a:rPr lang="en-US" sz="2000" dirty="0" smtClean="0"/>
              <a:t>“Infinitely” large</a:t>
            </a:r>
          </a:p>
          <a:p>
            <a:pPr lvl="1"/>
            <a:r>
              <a:rPr lang="en-US" sz="2000" dirty="0" smtClean="0"/>
              <a:t>Is the only running program</a:t>
            </a:r>
          </a:p>
          <a:p>
            <a:r>
              <a:rPr lang="en-US" sz="2400" dirty="0" smtClean="0"/>
              <a:t>Reality:</a:t>
            </a:r>
          </a:p>
          <a:p>
            <a:pPr lvl="1"/>
            <a:r>
              <a:rPr lang="en-US" sz="2000" dirty="0" smtClean="0"/>
              <a:t>Non-contiguous memory</a:t>
            </a:r>
          </a:p>
          <a:p>
            <a:pPr lvl="1"/>
            <a:r>
              <a:rPr lang="en-US" sz="2000" dirty="0" smtClean="0"/>
              <a:t>Start wherever available memory is</a:t>
            </a:r>
          </a:p>
          <a:p>
            <a:pPr lvl="1"/>
            <a:r>
              <a:rPr lang="en-US" sz="2000" dirty="0" smtClean="0"/>
              <a:t>Finite size</a:t>
            </a:r>
          </a:p>
          <a:p>
            <a:pPr lvl="1"/>
            <a:r>
              <a:rPr lang="en-US" sz="2000" dirty="0" smtClean="0"/>
              <a:t>Many programs running simultaneously</a:t>
            </a:r>
            <a:endParaRPr lang="en-US" sz="2000" dirty="0"/>
          </a:p>
        </p:txBody>
      </p:sp>
      <p:sp>
        <p:nvSpPr>
          <p:cNvPr id="4" name="Content Placeholder 3"/>
          <p:cNvSpPr>
            <a:spLocks noGrp="1"/>
          </p:cNvSpPr>
          <p:nvPr>
            <p:ph sz="half" idx="2"/>
          </p:nvPr>
        </p:nvSpPr>
        <p:spPr>
          <a:xfrm>
            <a:off x="4114800" y="1600200"/>
            <a:ext cx="4648200" cy="4937760"/>
          </a:xfrm>
        </p:spPr>
        <p:txBody>
          <a:bodyPr/>
          <a:lstStyle/>
          <a:p>
            <a:r>
              <a:rPr lang="en-US" sz="2400" dirty="0" smtClean="0"/>
              <a:t>Virtual memory provides:</a:t>
            </a:r>
          </a:p>
          <a:p>
            <a:pPr lvl="1"/>
            <a:r>
              <a:rPr lang="en-US" sz="2000" dirty="0" smtClean="0"/>
              <a:t>Illusion of contiguous memory</a:t>
            </a:r>
          </a:p>
          <a:p>
            <a:pPr lvl="1"/>
            <a:r>
              <a:rPr lang="en-US" sz="2000" dirty="0"/>
              <a:t>A</a:t>
            </a:r>
            <a:r>
              <a:rPr lang="en-US" sz="2000" dirty="0" smtClean="0"/>
              <a:t>ll programs starting at same set address</a:t>
            </a:r>
          </a:p>
          <a:p>
            <a:pPr lvl="1"/>
            <a:r>
              <a:rPr lang="en-US" sz="2000" dirty="0"/>
              <a:t>I</a:t>
            </a:r>
            <a:r>
              <a:rPr lang="en-US" sz="2000" dirty="0" smtClean="0"/>
              <a:t>llusion of ~ infinite memory </a:t>
            </a:r>
            <a:br>
              <a:rPr lang="en-US" sz="2000" dirty="0" smtClean="0"/>
            </a:br>
            <a:r>
              <a:rPr lang="en-US" sz="2000" dirty="0" smtClean="0"/>
              <a:t>(2</a:t>
            </a:r>
            <a:r>
              <a:rPr lang="en-US" sz="2000" baseline="30000" dirty="0" smtClean="0"/>
              <a:t>32</a:t>
            </a:r>
            <a:r>
              <a:rPr lang="en-US" sz="2000" dirty="0" smtClean="0"/>
              <a:t> or 2</a:t>
            </a:r>
            <a:r>
              <a:rPr lang="en-US" sz="2000" baseline="30000" dirty="0" smtClean="0"/>
              <a:t>64</a:t>
            </a:r>
            <a:r>
              <a:rPr lang="en-US" sz="2000" dirty="0" smtClean="0"/>
              <a:t> bytes)</a:t>
            </a:r>
          </a:p>
          <a:p>
            <a:pPr lvl="1"/>
            <a:r>
              <a:rPr lang="en-US" sz="2000" dirty="0" smtClean="0"/>
              <a:t>Protection	, Sharing</a:t>
            </a:r>
          </a:p>
          <a:p>
            <a:r>
              <a:rPr lang="en-US" sz="2400" dirty="0" smtClean="0"/>
              <a:t>Implementation:</a:t>
            </a:r>
          </a:p>
          <a:p>
            <a:pPr lvl="1"/>
            <a:r>
              <a:rPr lang="en-US" sz="2000" dirty="0" smtClean="0"/>
              <a:t>Divide memory into chunks (pages)</a:t>
            </a:r>
          </a:p>
          <a:p>
            <a:pPr lvl="1"/>
            <a:r>
              <a:rPr lang="en-US" sz="2000" dirty="0" smtClean="0"/>
              <a:t>OS controls page table that maps virtual into physical addresses</a:t>
            </a:r>
          </a:p>
          <a:p>
            <a:pPr lvl="1"/>
            <a:r>
              <a:rPr lang="en-US" sz="2000" dirty="0" smtClean="0"/>
              <a:t>memory as a cache for disk</a:t>
            </a:r>
          </a:p>
          <a:p>
            <a:pPr lvl="1"/>
            <a:r>
              <a:rPr lang="en-US" sz="2000" dirty="0" smtClean="0"/>
              <a:t>TLB is a cache for the page table</a:t>
            </a:r>
            <a:endParaRPr lang="en-US" dirty="0"/>
          </a:p>
        </p:txBody>
      </p:sp>
      <p:sp>
        <p:nvSpPr>
          <p:cNvPr id="3150850" name="Rectangle 2"/>
          <p:cNvSpPr>
            <a:spLocks noGrp="1" noChangeArrowheads="1"/>
          </p:cNvSpPr>
          <p:nvPr>
            <p:ph type="title"/>
          </p:nvPr>
        </p:nvSpPr>
        <p:spPr/>
        <p:txBody>
          <a:bodyPr>
            <a:normAutofit/>
          </a:bodyPr>
          <a:lstStyle/>
          <a:p>
            <a:r>
              <a:rPr lang="en-US" dirty="0" smtClean="0">
                <a:solidFill>
                  <a:schemeClr val="accent1"/>
                </a:solidFill>
              </a:rPr>
              <a:t>Virtual Memory Summary</a:t>
            </a:r>
            <a:endParaRPr lang="en-US" dirty="0">
              <a:solidFill>
                <a:schemeClr val="accent1"/>
              </a:solidFill>
            </a:endParaRPr>
          </a:p>
        </p:txBody>
      </p:sp>
      <p:sp>
        <p:nvSpPr>
          <p:cNvPr id="8" name="Date Placeholder 7"/>
          <p:cNvSpPr>
            <a:spLocks noGrp="1"/>
          </p:cNvSpPr>
          <p:nvPr>
            <p:ph type="dt" sz="half" idx="10"/>
          </p:nvPr>
        </p:nvSpPr>
        <p:spPr/>
        <p:txBody>
          <a:bodyPr/>
          <a:lstStyle/>
          <a:p>
            <a:r>
              <a:rPr lang="en-US" smtClean="0"/>
              <a:t>7/31/2012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11</a:t>
            </a:fld>
            <a:endParaRPr lang="en-US" dirty="0"/>
          </a:p>
        </p:txBody>
      </p:sp>
      <p:sp>
        <p:nvSpPr>
          <p:cNvPr id="10" name="Footer Placeholder 9"/>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41795947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Virtual Memory Terminology</a:t>
            </a:r>
            <a:endParaRPr lang="en-US" dirty="0">
              <a:solidFill>
                <a:schemeClr val="accent1"/>
              </a:solidFill>
            </a:endParaRPr>
          </a:p>
        </p:txBody>
      </p:sp>
      <p:sp>
        <p:nvSpPr>
          <p:cNvPr id="3" name="Content Placeholder 2"/>
          <p:cNvSpPr>
            <a:spLocks noGrp="1"/>
          </p:cNvSpPr>
          <p:nvPr>
            <p:ph sz="half" idx="1"/>
          </p:nvPr>
        </p:nvSpPr>
        <p:spPr>
          <a:xfrm>
            <a:off x="457200" y="1600199"/>
            <a:ext cx="4038600" cy="4937760"/>
          </a:xfrm>
        </p:spPr>
        <p:txBody>
          <a:bodyPr>
            <a:normAutofit/>
          </a:bodyPr>
          <a:lstStyle/>
          <a:p>
            <a:r>
              <a:rPr lang="en-US" sz="2400" dirty="0" smtClean="0"/>
              <a:t>Virtual Address (VA)</a:t>
            </a:r>
          </a:p>
          <a:p>
            <a:pPr lvl="1"/>
            <a:r>
              <a:rPr lang="en-US" sz="2000" dirty="0" smtClean="0"/>
              <a:t>Virtual Memory (VM)</a:t>
            </a:r>
          </a:p>
          <a:p>
            <a:pPr lvl="1"/>
            <a:r>
              <a:rPr lang="en-US" sz="2000" dirty="0" smtClean="0"/>
              <a:t>Virtual Page Number (VPN)</a:t>
            </a:r>
          </a:p>
          <a:p>
            <a:pPr lvl="1"/>
            <a:r>
              <a:rPr lang="en-US" sz="2000" dirty="0" smtClean="0"/>
              <a:t>Page Offset (PO)</a:t>
            </a:r>
          </a:p>
          <a:p>
            <a:pPr lvl="1"/>
            <a:r>
              <a:rPr lang="en-US" sz="2000" dirty="0" smtClean="0"/>
              <a:t>TLB Tag</a:t>
            </a:r>
          </a:p>
          <a:p>
            <a:pPr lvl="1"/>
            <a:r>
              <a:rPr lang="en-US" sz="2000" dirty="0" smtClean="0"/>
              <a:t>TLB Index</a:t>
            </a:r>
          </a:p>
          <a:p>
            <a:r>
              <a:rPr lang="en-US" sz="2400" dirty="0" smtClean="0"/>
              <a:t>Physical Address (PA)</a:t>
            </a:r>
          </a:p>
          <a:p>
            <a:pPr lvl="1"/>
            <a:r>
              <a:rPr lang="en-US" sz="2000" dirty="0" smtClean="0"/>
              <a:t>Physical Memory (PM)</a:t>
            </a:r>
          </a:p>
          <a:p>
            <a:pPr lvl="1"/>
            <a:r>
              <a:rPr lang="en-US" sz="2000" dirty="0" smtClean="0"/>
              <a:t>Physical Page Number (PPN)</a:t>
            </a:r>
          </a:p>
          <a:p>
            <a:pPr lvl="1"/>
            <a:r>
              <a:rPr lang="en-US" sz="2000" dirty="0" smtClean="0"/>
              <a:t>Page Offset (PO)</a:t>
            </a:r>
          </a:p>
          <a:p>
            <a:pPr lvl="1"/>
            <a:r>
              <a:rPr lang="en-US" sz="2000" dirty="0" smtClean="0"/>
              <a:t>Tag, Index, Offset</a:t>
            </a:r>
          </a:p>
        </p:txBody>
      </p:sp>
      <p:sp>
        <p:nvSpPr>
          <p:cNvPr id="4" name="Content Placeholder 3"/>
          <p:cNvSpPr>
            <a:spLocks noGrp="1"/>
          </p:cNvSpPr>
          <p:nvPr>
            <p:ph sz="half" idx="2"/>
          </p:nvPr>
        </p:nvSpPr>
        <p:spPr>
          <a:xfrm>
            <a:off x="4648200" y="1600199"/>
            <a:ext cx="4038600" cy="4937760"/>
          </a:xfrm>
        </p:spPr>
        <p:txBody>
          <a:bodyPr>
            <a:normAutofit/>
          </a:bodyPr>
          <a:lstStyle/>
          <a:p>
            <a:r>
              <a:rPr lang="en-US" sz="2400" dirty="0" smtClean="0"/>
              <a:t>Page Table (PT) and Translation </a:t>
            </a:r>
            <a:r>
              <a:rPr lang="en-US" sz="2400" dirty="0" err="1" smtClean="0"/>
              <a:t>Lookaside</a:t>
            </a:r>
            <a:r>
              <a:rPr lang="en-US" sz="2400" dirty="0" smtClean="0"/>
              <a:t> Buffer (TLB)</a:t>
            </a:r>
          </a:p>
          <a:p>
            <a:pPr lvl="1"/>
            <a:r>
              <a:rPr lang="en-US" sz="2000" dirty="0" smtClean="0"/>
              <a:t>Valid (V), Dirty (D), Ref (R), Access Rights (AR)</a:t>
            </a:r>
          </a:p>
          <a:p>
            <a:pPr lvl="1"/>
            <a:r>
              <a:rPr lang="en-US" sz="2000" dirty="0" smtClean="0"/>
              <a:t>TLB Hit/Miss</a:t>
            </a:r>
          </a:p>
          <a:p>
            <a:pPr lvl="1"/>
            <a:r>
              <a:rPr lang="en-US" sz="2000" dirty="0" smtClean="0"/>
              <a:t>PT Hit, Page Fault</a:t>
            </a:r>
          </a:p>
          <a:p>
            <a:pPr lvl="1"/>
            <a:r>
              <a:rPr lang="en-US" sz="2000" dirty="0" smtClean="0"/>
              <a:t>TLB/PT Entries</a:t>
            </a:r>
          </a:p>
          <a:p>
            <a:r>
              <a:rPr lang="en-US" sz="2400" dirty="0" smtClean="0"/>
              <a:t>OS Tasks:</a:t>
            </a:r>
          </a:p>
          <a:p>
            <a:pPr lvl="1"/>
            <a:r>
              <a:rPr lang="en-US" sz="2000" dirty="0" smtClean="0"/>
              <a:t>Swap Space</a:t>
            </a:r>
          </a:p>
          <a:p>
            <a:pPr lvl="1"/>
            <a:r>
              <a:rPr lang="en-US" sz="2000" dirty="0" smtClean="0"/>
              <a:t>Page Table Base Register</a:t>
            </a:r>
          </a:p>
          <a:p>
            <a:pPr lvl="1"/>
            <a:r>
              <a:rPr lang="en-US" sz="2000" dirty="0" smtClean="0"/>
              <a:t>Context Switching</a:t>
            </a:r>
            <a:endParaRPr lang="en-US" sz="2000" dirty="0"/>
          </a:p>
        </p:txBody>
      </p:sp>
      <p:sp>
        <p:nvSpPr>
          <p:cNvPr id="8" name="Date Placeholder 7"/>
          <p:cNvSpPr>
            <a:spLocks noGrp="1"/>
          </p:cNvSpPr>
          <p:nvPr>
            <p:ph type="dt" sz="half" idx="10"/>
          </p:nvPr>
        </p:nvSpPr>
        <p:spPr/>
        <p:txBody>
          <a:bodyPr/>
          <a:lstStyle/>
          <a:p>
            <a:r>
              <a:rPr lang="en-US" smtClean="0"/>
              <a:t>7/31/2012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12</a:t>
            </a:fld>
            <a:endParaRPr lang="en-US" dirty="0"/>
          </a:p>
        </p:txBody>
      </p:sp>
      <p:sp>
        <p:nvSpPr>
          <p:cNvPr id="10" name="Footer Placeholder 9"/>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solidFill>
                  <a:schemeClr val="bg1">
                    <a:lumMod val="65000"/>
                  </a:schemeClr>
                </a:solidFill>
              </a:rPr>
              <a:t>VM Wrap-up</a:t>
            </a:r>
          </a:p>
          <a:p>
            <a:r>
              <a:rPr lang="en-US" dirty="0" err="1" smtClean="0">
                <a:solidFill>
                  <a:srgbClr val="FF0000"/>
                </a:solidFill>
              </a:rPr>
              <a:t>Administrivia</a:t>
            </a:r>
            <a:endParaRPr lang="en-US" dirty="0" smtClean="0">
              <a:solidFill>
                <a:srgbClr val="FF0000"/>
              </a:solidFill>
            </a:endParaRPr>
          </a:p>
          <a:p>
            <a:r>
              <a:rPr lang="en-US" dirty="0" smtClean="0"/>
              <a:t>Disks</a:t>
            </a:r>
          </a:p>
          <a:p>
            <a:r>
              <a:rPr lang="en-US" dirty="0" smtClean="0"/>
              <a:t>I/O Basics</a:t>
            </a:r>
          </a:p>
          <a:p>
            <a:r>
              <a:rPr lang="en-US" dirty="0" smtClean="0"/>
              <a:t>Exceptions </a:t>
            </a:r>
            <a:r>
              <a:rPr lang="en-US" dirty="0" smtClean="0"/>
              <a:t>and </a:t>
            </a:r>
            <a:r>
              <a:rPr lang="en-US" dirty="0" smtClean="0"/>
              <a:t>Interrupts</a:t>
            </a:r>
            <a:endParaRPr lang="en-US" dirty="0" smtClean="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13</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solidFill>
              </a:rPr>
              <a:t>Administrivia</a:t>
            </a:r>
            <a:endParaRPr lang="en-US" dirty="0">
              <a:solidFill>
                <a:schemeClr val="accent1"/>
              </a:solidFill>
            </a:endParaRPr>
          </a:p>
        </p:txBody>
      </p:sp>
      <p:sp>
        <p:nvSpPr>
          <p:cNvPr id="3" name="Content Placeholder 2"/>
          <p:cNvSpPr>
            <a:spLocks noGrp="1"/>
          </p:cNvSpPr>
          <p:nvPr>
            <p:ph idx="1"/>
          </p:nvPr>
        </p:nvSpPr>
        <p:spPr>
          <a:xfrm>
            <a:off x="457200" y="1600200"/>
            <a:ext cx="8229600" cy="4870760"/>
          </a:xfrm>
        </p:spPr>
        <p:txBody>
          <a:bodyPr>
            <a:noAutofit/>
          </a:bodyPr>
          <a:lstStyle/>
          <a:p>
            <a:r>
              <a:rPr lang="en-US" dirty="0" smtClean="0"/>
              <a:t>Project 3 (individual) due Sunday 8/5</a:t>
            </a:r>
          </a:p>
          <a:p>
            <a:r>
              <a:rPr lang="en-US" dirty="0" smtClean="0"/>
              <a:t>Final Review – Friday 8/3, 3-6pm in 306 Soda</a:t>
            </a:r>
          </a:p>
          <a:p>
            <a:r>
              <a:rPr lang="en-US" dirty="0" smtClean="0"/>
              <a:t>Final – Thurs 8/9, 9am-12pm, 245 Li Ka </a:t>
            </a:r>
            <a:r>
              <a:rPr lang="en-US" dirty="0" err="1" smtClean="0"/>
              <a:t>Shing</a:t>
            </a:r>
            <a:endParaRPr lang="en-US" dirty="0" smtClean="0"/>
          </a:p>
          <a:p>
            <a:pPr lvl="1"/>
            <a:r>
              <a:rPr lang="en-US" dirty="0" smtClean="0"/>
              <a:t>Focus on 2</a:t>
            </a:r>
            <a:r>
              <a:rPr lang="en-US" baseline="30000" dirty="0" smtClean="0"/>
              <a:t>nd</a:t>
            </a:r>
            <a:r>
              <a:rPr lang="en-US" dirty="0" smtClean="0"/>
              <a:t> half material, though midterm material still fair game</a:t>
            </a:r>
          </a:p>
          <a:p>
            <a:pPr lvl="1"/>
            <a:r>
              <a:rPr lang="en-US" dirty="0" smtClean="0"/>
              <a:t>MIPS Green Sheet provided again</a:t>
            </a:r>
          </a:p>
          <a:p>
            <a:pPr lvl="1"/>
            <a:r>
              <a:rPr lang="en-US" dirty="0" smtClean="0"/>
              <a:t>Two-sided handwritten cheat sheet</a:t>
            </a:r>
          </a:p>
          <a:p>
            <a:pPr lvl="2"/>
            <a:r>
              <a:rPr lang="en-US" dirty="0" smtClean="0"/>
              <a:t>Can use the back side of your midterm cheat sheet</a:t>
            </a:r>
            <a:r>
              <a:rPr lang="en-US" dirty="0" smtClean="0"/>
              <a:t>!</a:t>
            </a:r>
          </a:p>
          <a:p>
            <a:r>
              <a:rPr lang="en-US" dirty="0" smtClean="0"/>
              <a:t>Lecture tomorrow by Raphael</a:t>
            </a:r>
            <a:endParaRPr lang="en-US" dirty="0" smtClean="0"/>
          </a:p>
        </p:txBody>
      </p:sp>
      <p:sp>
        <p:nvSpPr>
          <p:cNvPr id="10" name="Date Placeholder 9"/>
          <p:cNvSpPr>
            <a:spLocks noGrp="1"/>
          </p:cNvSpPr>
          <p:nvPr>
            <p:ph type="dt" sz="half" idx="10"/>
          </p:nvPr>
        </p:nvSpPr>
        <p:spPr/>
        <p:txBody>
          <a:bodyPr/>
          <a:lstStyle/>
          <a:p>
            <a:r>
              <a:rPr lang="en-US" smtClean="0"/>
              <a:t>7/31/2012</a:t>
            </a:r>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14</a:t>
            </a:fld>
            <a:endParaRPr lang="en-US" dirty="0"/>
          </a:p>
        </p:txBody>
      </p:sp>
      <p:sp>
        <p:nvSpPr>
          <p:cNvPr id="12" name="Footer Placeholder 11"/>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solidFill>
                  <a:schemeClr val="bg1">
                    <a:lumMod val="65000"/>
                  </a:schemeClr>
                </a:solidFill>
              </a:rPr>
              <a:t>VM Wrap-up</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rgbClr val="FF0000"/>
                </a:solidFill>
              </a:rPr>
              <a:t>Disks</a:t>
            </a:r>
          </a:p>
          <a:p>
            <a:r>
              <a:rPr lang="en-US" dirty="0" smtClean="0"/>
              <a:t>I/O Basics</a:t>
            </a:r>
          </a:p>
          <a:p>
            <a:r>
              <a:rPr lang="en-US" dirty="0" smtClean="0"/>
              <a:t>Exceptions </a:t>
            </a:r>
            <a:r>
              <a:rPr lang="en-US" dirty="0" smtClean="0"/>
              <a:t>and </a:t>
            </a:r>
            <a:r>
              <a:rPr lang="en-US" dirty="0" smtClean="0"/>
              <a:t>Interrupts</a:t>
            </a:r>
            <a:endParaRPr lang="en-US" dirty="0" smtClean="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15</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dirty="0" smtClean="0">
                <a:solidFill>
                  <a:schemeClr val="accent1"/>
                </a:solidFill>
                <a:ea typeface="ＭＳ Ｐゴシック" pitchFamily="34" charset="-128"/>
              </a:rPr>
              <a:t>Magnetic Disks</a:t>
            </a:r>
          </a:p>
        </p:txBody>
      </p:sp>
      <p:sp>
        <p:nvSpPr>
          <p:cNvPr id="37891" name="Rectangle 3"/>
          <p:cNvSpPr>
            <a:spLocks noGrp="1" noChangeArrowheads="1"/>
          </p:cNvSpPr>
          <p:nvPr>
            <p:ph type="body" idx="1"/>
          </p:nvPr>
        </p:nvSpPr>
        <p:spPr>
          <a:xfrm>
            <a:off x="457200" y="1600200"/>
            <a:ext cx="8229600" cy="4937760"/>
          </a:xfrm>
        </p:spPr>
        <p:txBody>
          <a:bodyPr>
            <a:normAutofit fontScale="92500"/>
          </a:bodyPr>
          <a:lstStyle/>
          <a:p>
            <a:r>
              <a:rPr lang="en-US" sz="2800" dirty="0" smtClean="0">
                <a:solidFill>
                  <a:srgbClr val="FF0000"/>
                </a:solidFill>
                <a:ea typeface="ＭＳ Ｐゴシック" pitchFamily="34" charset="-128"/>
              </a:rPr>
              <a:t>Nonvolatile storage</a:t>
            </a:r>
          </a:p>
          <a:p>
            <a:pPr lvl="1"/>
            <a:r>
              <a:rPr lang="en-US" sz="2400" dirty="0" smtClean="0">
                <a:ea typeface="ＭＳ Ｐゴシック" pitchFamily="34" charset="-128"/>
              </a:rPr>
              <a:t>Information stored by magnetizing ferrite material on surface of rotating disk</a:t>
            </a:r>
          </a:p>
          <a:p>
            <a:pPr lvl="1"/>
            <a:r>
              <a:rPr lang="en-US" sz="2400" dirty="0" smtClean="0">
                <a:ea typeface="ＭＳ Ｐゴシック" pitchFamily="34" charset="-128"/>
              </a:rPr>
              <a:t>Retains its value without applying power to disk, unlike main memory, which only stores data when power is applied</a:t>
            </a:r>
          </a:p>
          <a:p>
            <a:r>
              <a:rPr lang="en-US" sz="2800" dirty="0" smtClean="0">
                <a:ea typeface="ＭＳ Ｐゴシック" pitchFamily="34" charset="-128"/>
              </a:rPr>
              <a:t>Two Types:</a:t>
            </a:r>
          </a:p>
          <a:p>
            <a:pPr lvl="1"/>
            <a:r>
              <a:rPr lang="en-US" sz="2400" dirty="0" smtClean="0">
                <a:ea typeface="ＭＳ Ｐゴシック" pitchFamily="34" charset="-128"/>
              </a:rPr>
              <a:t>Floppy disks – slower, less dense, removable</a:t>
            </a:r>
          </a:p>
          <a:p>
            <a:pPr lvl="1"/>
            <a:r>
              <a:rPr lang="en-US" sz="2400" dirty="0" smtClean="0">
                <a:ea typeface="ＭＳ Ｐゴシック" pitchFamily="34" charset="-128"/>
              </a:rPr>
              <a:t>Hard Disk Drives (HDD) – faster, more dense, non-removable</a:t>
            </a:r>
          </a:p>
          <a:p>
            <a:r>
              <a:rPr lang="en-US" sz="2800" dirty="0" smtClean="0">
                <a:ea typeface="ＭＳ Ｐゴシック" pitchFamily="34" charset="-128"/>
              </a:rPr>
              <a:t>Purpose in computer systems (Hard Drive):</a:t>
            </a:r>
          </a:p>
          <a:p>
            <a:pPr lvl="1"/>
            <a:r>
              <a:rPr lang="en-US" sz="2400" dirty="0" smtClean="0">
                <a:ea typeface="ＭＳ Ｐゴシック" pitchFamily="34" charset="-128"/>
              </a:rPr>
              <a:t>Long-term, inexpensive storage for files</a:t>
            </a:r>
          </a:p>
          <a:p>
            <a:pPr lvl="1"/>
            <a:r>
              <a:rPr lang="en-US" sz="2400" dirty="0" smtClean="0">
                <a:ea typeface="ＭＳ Ｐゴシック" pitchFamily="34" charset="-128"/>
              </a:rPr>
              <a:t>Layer in the memory hierarchy beyond main memory</a:t>
            </a:r>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16</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0"/>
          <p:cNvSpPr>
            <a:spLocks noGrp="1"/>
          </p:cNvSpPr>
          <p:nvPr>
            <p:ph type="title"/>
          </p:nvPr>
        </p:nvSpPr>
        <p:spPr>
          <a:xfrm>
            <a:off x="457200" y="274320"/>
            <a:ext cx="8229600" cy="1143000"/>
          </a:xfrm>
        </p:spPr>
        <p:txBody>
          <a:bodyPr>
            <a:normAutofit/>
          </a:bodyPr>
          <a:lstStyle/>
          <a:p>
            <a:r>
              <a:rPr lang="en-US" dirty="0" smtClean="0">
                <a:solidFill>
                  <a:schemeClr val="accent1"/>
                </a:solidFill>
                <a:ea typeface="ＭＳ Ｐゴシック" pitchFamily="34" charset="-128"/>
              </a:rPr>
              <a:t>Photo of Disk Head, Arm, Actuator</a:t>
            </a:r>
          </a:p>
        </p:txBody>
      </p:sp>
      <p:pic>
        <p:nvPicPr>
          <p:cNvPr id="39939" name="Picture 3"/>
          <p:cNvPicPr>
            <a:picLocks noChangeAspect="1" noChangeArrowheads="1"/>
          </p:cNvPicPr>
          <p:nvPr/>
        </p:nvPicPr>
        <p:blipFill>
          <a:blip r:embed="rId3"/>
          <a:srcRect/>
          <a:stretch>
            <a:fillRect/>
          </a:stretch>
        </p:blipFill>
        <p:spPr bwMode="auto">
          <a:xfrm>
            <a:off x="1463040" y="1600200"/>
            <a:ext cx="6217920" cy="4901958"/>
          </a:xfrm>
          <a:prstGeom prst="rect">
            <a:avLst/>
          </a:prstGeom>
          <a:noFill/>
          <a:ln w="12700">
            <a:noFill/>
            <a:miter lim="800000"/>
            <a:headEnd/>
            <a:tailEnd/>
          </a:ln>
        </p:spPr>
      </p:pic>
      <p:sp>
        <p:nvSpPr>
          <p:cNvPr id="3238916" name="Text Box 4"/>
          <p:cNvSpPr txBox="1">
            <a:spLocks noChangeArrowheads="1"/>
          </p:cNvSpPr>
          <p:nvPr/>
        </p:nvSpPr>
        <p:spPr bwMode="auto">
          <a:xfrm>
            <a:off x="1662113" y="3854450"/>
            <a:ext cx="1512887" cy="523875"/>
          </a:xfrm>
          <a:prstGeom prst="rect">
            <a:avLst/>
          </a:prstGeom>
          <a:noFill/>
          <a:ln w="12700">
            <a:noFill/>
            <a:miter lim="800000"/>
            <a:headEnd/>
            <a:tailEnd/>
          </a:ln>
        </p:spPr>
        <p:txBody>
          <a:bodyPr wrap="square">
            <a:spAutoFit/>
          </a:bodyPr>
          <a:lstStyle/>
          <a:p>
            <a:r>
              <a:rPr lang="en-US" sz="2800" b="1" dirty="0">
                <a:solidFill>
                  <a:schemeClr val="bg1"/>
                </a:solidFill>
              </a:rPr>
              <a:t>Actuator</a:t>
            </a:r>
            <a:endParaRPr lang="en-US" sz="2000" dirty="0">
              <a:solidFill>
                <a:schemeClr val="bg1"/>
              </a:solidFill>
            </a:endParaRPr>
          </a:p>
        </p:txBody>
      </p:sp>
      <p:sp>
        <p:nvSpPr>
          <p:cNvPr id="3238917" name="Text Box 5"/>
          <p:cNvSpPr txBox="1">
            <a:spLocks noChangeArrowheads="1"/>
          </p:cNvSpPr>
          <p:nvPr/>
        </p:nvSpPr>
        <p:spPr bwMode="auto">
          <a:xfrm>
            <a:off x="3357563" y="2476500"/>
            <a:ext cx="822661" cy="523220"/>
          </a:xfrm>
          <a:prstGeom prst="rect">
            <a:avLst/>
          </a:prstGeom>
          <a:noFill/>
          <a:ln w="12700">
            <a:noFill/>
            <a:miter lim="800000"/>
            <a:headEnd/>
            <a:tailEnd/>
          </a:ln>
        </p:spPr>
        <p:txBody>
          <a:bodyPr wrap="none">
            <a:spAutoFit/>
          </a:bodyPr>
          <a:lstStyle/>
          <a:p>
            <a:r>
              <a:rPr lang="en-US" sz="2800" b="1" dirty="0">
                <a:solidFill>
                  <a:schemeClr val="accent1"/>
                </a:solidFill>
              </a:rPr>
              <a:t>Arm</a:t>
            </a:r>
            <a:endParaRPr lang="en-US" sz="2000" dirty="0">
              <a:solidFill>
                <a:schemeClr val="accent1"/>
              </a:solidFill>
            </a:endParaRPr>
          </a:p>
        </p:txBody>
      </p:sp>
      <p:sp>
        <p:nvSpPr>
          <p:cNvPr id="3238918" name="Text Box 6"/>
          <p:cNvSpPr txBox="1">
            <a:spLocks noChangeArrowheads="1"/>
          </p:cNvSpPr>
          <p:nvPr/>
        </p:nvSpPr>
        <p:spPr bwMode="auto">
          <a:xfrm>
            <a:off x="5707063" y="2895600"/>
            <a:ext cx="962123" cy="523220"/>
          </a:xfrm>
          <a:prstGeom prst="rect">
            <a:avLst/>
          </a:prstGeom>
          <a:noFill/>
          <a:ln w="12700">
            <a:noFill/>
            <a:miter lim="800000"/>
            <a:headEnd/>
            <a:tailEnd/>
          </a:ln>
        </p:spPr>
        <p:txBody>
          <a:bodyPr wrap="none">
            <a:spAutoFit/>
          </a:bodyPr>
          <a:lstStyle/>
          <a:p>
            <a:r>
              <a:rPr lang="en-US" sz="2800" b="1" dirty="0">
                <a:solidFill>
                  <a:schemeClr val="accent1"/>
                </a:solidFill>
              </a:rPr>
              <a:t>Head</a:t>
            </a:r>
            <a:endParaRPr lang="en-US" sz="2000" dirty="0">
              <a:solidFill>
                <a:schemeClr val="accent1"/>
              </a:solidFill>
            </a:endParaRPr>
          </a:p>
        </p:txBody>
      </p:sp>
      <p:sp>
        <p:nvSpPr>
          <p:cNvPr id="3238922" name="Text Box 10"/>
          <p:cNvSpPr txBox="1">
            <a:spLocks noChangeArrowheads="1"/>
          </p:cNvSpPr>
          <p:nvPr/>
        </p:nvSpPr>
        <p:spPr bwMode="auto">
          <a:xfrm>
            <a:off x="6464300" y="1727200"/>
            <a:ext cx="1282700" cy="523875"/>
          </a:xfrm>
          <a:prstGeom prst="rect">
            <a:avLst/>
          </a:prstGeom>
          <a:noFill/>
          <a:ln w="12700">
            <a:noFill/>
            <a:miter lim="800000"/>
            <a:headEnd/>
            <a:tailEnd/>
          </a:ln>
        </p:spPr>
        <p:txBody>
          <a:bodyPr wrap="square">
            <a:spAutoFit/>
          </a:bodyPr>
          <a:lstStyle/>
          <a:p>
            <a:r>
              <a:rPr lang="en-US" sz="2800" b="1" dirty="0">
                <a:ln>
                  <a:solidFill>
                    <a:schemeClr val="bg1"/>
                  </a:solidFill>
                </a:ln>
                <a:solidFill>
                  <a:schemeClr val="accent1"/>
                </a:solidFill>
              </a:rPr>
              <a:t>Spindle</a:t>
            </a:r>
            <a:endParaRPr lang="en-US" sz="2000" dirty="0">
              <a:ln>
                <a:solidFill>
                  <a:schemeClr val="bg1"/>
                </a:solidFill>
              </a:ln>
              <a:solidFill>
                <a:schemeClr val="accent1"/>
              </a:solidFill>
            </a:endParaRPr>
          </a:p>
        </p:txBody>
      </p:sp>
      <p:grpSp>
        <p:nvGrpSpPr>
          <p:cNvPr id="15" name="Group 14"/>
          <p:cNvGrpSpPr/>
          <p:nvPr/>
        </p:nvGrpSpPr>
        <p:grpSpPr>
          <a:xfrm>
            <a:off x="3594100" y="3200400"/>
            <a:ext cx="2603509" cy="1625600"/>
            <a:chOff x="3594100" y="3200400"/>
            <a:chExt cx="2603509" cy="1625600"/>
          </a:xfrm>
        </p:grpSpPr>
        <p:sp>
          <p:nvSpPr>
            <p:cNvPr id="39945" name="Text Box 8"/>
            <p:cNvSpPr txBox="1">
              <a:spLocks noChangeArrowheads="1"/>
            </p:cNvSpPr>
            <p:nvPr/>
          </p:nvSpPr>
          <p:spPr bwMode="auto">
            <a:xfrm>
              <a:off x="3905250" y="3781425"/>
              <a:ext cx="2292359" cy="523220"/>
            </a:xfrm>
            <a:prstGeom prst="rect">
              <a:avLst/>
            </a:prstGeom>
            <a:noFill/>
            <a:ln w="12700">
              <a:noFill/>
              <a:miter lim="800000"/>
              <a:headEnd/>
              <a:tailEnd/>
            </a:ln>
          </p:spPr>
          <p:txBody>
            <a:bodyPr wrap="none">
              <a:spAutoFit/>
            </a:bodyPr>
            <a:lstStyle/>
            <a:p>
              <a:r>
                <a:rPr lang="en-US" sz="2800" b="1" dirty="0">
                  <a:ln>
                    <a:solidFill>
                      <a:schemeClr val="bg1"/>
                    </a:solidFill>
                  </a:ln>
                  <a:solidFill>
                    <a:schemeClr val="accent1"/>
                  </a:solidFill>
                </a:rPr>
                <a:t>Platters (1-12)</a:t>
              </a:r>
              <a:endParaRPr lang="en-US" sz="2000" dirty="0">
                <a:ln>
                  <a:solidFill>
                    <a:schemeClr val="bg1"/>
                  </a:solidFill>
                </a:ln>
                <a:solidFill>
                  <a:schemeClr val="accent1"/>
                </a:solidFill>
              </a:endParaRPr>
            </a:p>
          </p:txBody>
        </p:sp>
        <p:sp>
          <p:nvSpPr>
            <p:cNvPr id="14" name="Right Brace 13"/>
            <p:cNvSpPr/>
            <p:nvPr/>
          </p:nvSpPr>
          <p:spPr>
            <a:xfrm>
              <a:off x="3594100" y="3200400"/>
              <a:ext cx="279400" cy="1625600"/>
            </a:xfrm>
            <a:prstGeom prst="rightBrace">
              <a:avLst/>
            </a:pr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r>
              <a:rPr lang="en-US" smtClean="0"/>
              <a:t>7/31/2012</a:t>
            </a:r>
            <a:endParaRPr lang="en-US" dirty="0"/>
          </a:p>
        </p:txBody>
      </p:sp>
      <p:sp>
        <p:nvSpPr>
          <p:cNvPr id="17" name="Slide Number Placeholder 16"/>
          <p:cNvSpPr>
            <a:spLocks noGrp="1"/>
          </p:cNvSpPr>
          <p:nvPr>
            <p:ph type="sldNum" sz="quarter" idx="12"/>
          </p:nvPr>
        </p:nvSpPr>
        <p:spPr/>
        <p:txBody>
          <a:bodyPr/>
          <a:lstStyle/>
          <a:p>
            <a:fld id="{3CC63E4C-4642-794D-A2FD-70F6B81535F5}" type="slidenum">
              <a:rPr lang="en-US" smtClean="0"/>
              <a:pPr/>
              <a:t>17</a:t>
            </a:fld>
            <a:endParaRPr lang="en-US" dirty="0"/>
          </a:p>
        </p:txBody>
      </p:sp>
      <p:sp>
        <p:nvSpPr>
          <p:cNvPr id="18" name="Footer Placeholder 17"/>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8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8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389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389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8916" grpId="0"/>
      <p:bldP spid="3238917" grpId="0"/>
      <p:bldP spid="3238918" grpId="0"/>
      <p:bldP spid="32389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320"/>
            <a:ext cx="8229600" cy="1143000"/>
          </a:xfrm>
        </p:spPr>
        <p:txBody>
          <a:bodyPr/>
          <a:lstStyle/>
          <a:p>
            <a:r>
              <a:rPr lang="en-US" dirty="0" smtClean="0">
                <a:solidFill>
                  <a:schemeClr val="accent1"/>
                </a:solidFill>
                <a:ea typeface="ＭＳ Ｐゴシック" pitchFamily="34" charset="-128"/>
              </a:rPr>
              <a:t>Disk Device Terminology</a:t>
            </a:r>
          </a:p>
        </p:txBody>
      </p:sp>
      <p:sp>
        <p:nvSpPr>
          <p:cNvPr id="44035" name="Rectangle 3"/>
          <p:cNvSpPr>
            <a:spLocks noGrp="1" noChangeArrowheads="1"/>
          </p:cNvSpPr>
          <p:nvPr>
            <p:ph type="body" idx="1"/>
          </p:nvPr>
        </p:nvSpPr>
        <p:spPr>
          <a:xfrm>
            <a:off x="457200" y="4023360"/>
            <a:ext cx="8229600" cy="2651760"/>
          </a:xfrm>
        </p:spPr>
        <p:txBody>
          <a:bodyPr>
            <a:normAutofit fontScale="85000" lnSpcReduction="10000"/>
          </a:bodyPr>
          <a:lstStyle/>
          <a:p>
            <a:r>
              <a:rPr lang="en-US" dirty="0" smtClean="0">
                <a:ea typeface="ＭＳ Ｐゴシック" pitchFamily="34" charset="-128"/>
              </a:rPr>
              <a:t>Several platters, with information recorded magnetically on both surfaces (usually)</a:t>
            </a:r>
          </a:p>
          <a:p>
            <a:r>
              <a:rPr lang="en-US" dirty="0" smtClean="0">
                <a:ea typeface="ＭＳ Ｐゴシック" pitchFamily="34" charset="-128"/>
              </a:rPr>
              <a:t>Bits recorded in </a:t>
            </a:r>
            <a:r>
              <a:rPr lang="en-US" i="1" dirty="0" smtClean="0">
                <a:solidFill>
                  <a:srgbClr val="FF0000"/>
                </a:solidFill>
                <a:ea typeface="ＭＳ Ｐゴシック" pitchFamily="34" charset="-128"/>
              </a:rPr>
              <a:t>tracks</a:t>
            </a:r>
            <a:r>
              <a:rPr lang="en-US" dirty="0" smtClean="0">
                <a:ea typeface="ＭＳ Ｐゴシック" pitchFamily="34" charset="-128"/>
              </a:rPr>
              <a:t>, which in turn divided into </a:t>
            </a:r>
            <a:r>
              <a:rPr lang="en-US" i="1" dirty="0" smtClean="0">
                <a:solidFill>
                  <a:srgbClr val="FF0000"/>
                </a:solidFill>
                <a:ea typeface="ＭＳ Ｐゴシック" pitchFamily="34" charset="-128"/>
              </a:rPr>
              <a:t>sectors</a:t>
            </a:r>
            <a:r>
              <a:rPr lang="en-US" dirty="0" smtClean="0">
                <a:solidFill>
                  <a:srgbClr val="063DE8"/>
                </a:solidFill>
                <a:ea typeface="ＭＳ Ｐゴシック" pitchFamily="34" charset="-128"/>
              </a:rPr>
              <a:t> </a:t>
            </a:r>
            <a:r>
              <a:rPr lang="en-US" dirty="0" smtClean="0">
                <a:ea typeface="ＭＳ Ｐゴシック" pitchFamily="34" charset="-128"/>
              </a:rPr>
              <a:t>(usually </a:t>
            </a:r>
            <a:r>
              <a:rPr lang="en-US" dirty="0" smtClean="0">
                <a:ea typeface="ＭＳ Ｐゴシック" pitchFamily="34" charset="-128"/>
              </a:rPr>
              <a:t>512 Bytes)</a:t>
            </a:r>
          </a:p>
          <a:p>
            <a:r>
              <a:rPr lang="en-US" i="1" dirty="0" smtClean="0">
                <a:solidFill>
                  <a:srgbClr val="FF0000"/>
                </a:solidFill>
                <a:ea typeface="ＭＳ Ｐゴシック" pitchFamily="34" charset="-128"/>
              </a:rPr>
              <a:t>Actuator</a:t>
            </a:r>
            <a:r>
              <a:rPr lang="en-US" dirty="0" smtClean="0">
                <a:solidFill>
                  <a:srgbClr val="063DE8"/>
                </a:solidFill>
                <a:ea typeface="ＭＳ Ｐゴシック" pitchFamily="34" charset="-128"/>
              </a:rPr>
              <a:t> </a:t>
            </a:r>
            <a:r>
              <a:rPr lang="en-US" dirty="0" smtClean="0">
                <a:ea typeface="ＭＳ Ｐゴシック" pitchFamily="34" charset="-128"/>
              </a:rPr>
              <a:t>moves </a:t>
            </a:r>
            <a:r>
              <a:rPr lang="en-US" i="1" dirty="0" smtClean="0">
                <a:solidFill>
                  <a:srgbClr val="FF0000"/>
                </a:solidFill>
                <a:ea typeface="ＭＳ Ｐゴシック" pitchFamily="34" charset="-128"/>
              </a:rPr>
              <a:t>head</a:t>
            </a:r>
            <a:r>
              <a:rPr lang="en-US" dirty="0" smtClean="0">
                <a:solidFill>
                  <a:srgbClr val="063DE8"/>
                </a:solidFill>
                <a:ea typeface="ＭＳ Ｐゴシック" pitchFamily="34" charset="-128"/>
              </a:rPr>
              <a:t> </a:t>
            </a:r>
            <a:r>
              <a:rPr lang="en-US" dirty="0" smtClean="0">
                <a:ea typeface="ＭＳ Ｐゴシック" pitchFamily="34" charset="-128"/>
              </a:rPr>
              <a:t>(end of </a:t>
            </a:r>
            <a:r>
              <a:rPr lang="en-US" i="1" dirty="0" smtClean="0">
                <a:solidFill>
                  <a:srgbClr val="FF0000"/>
                </a:solidFill>
                <a:ea typeface="ＭＳ Ｐゴシック" pitchFamily="34" charset="-128"/>
              </a:rPr>
              <a:t>arm</a:t>
            </a:r>
            <a:r>
              <a:rPr lang="en-US" dirty="0" smtClean="0">
                <a:ea typeface="ＭＳ Ｐゴシック" pitchFamily="34" charset="-128"/>
              </a:rPr>
              <a:t>) over track (</a:t>
            </a:r>
            <a:r>
              <a:rPr lang="en-US" i="1" dirty="0" smtClean="0">
                <a:solidFill>
                  <a:srgbClr val="FF0000"/>
                </a:solidFill>
                <a:ea typeface="ＭＳ Ｐゴシック" pitchFamily="34" charset="-128"/>
              </a:rPr>
              <a:t>“seek”</a:t>
            </a:r>
            <a:r>
              <a:rPr lang="en-US" dirty="0" smtClean="0">
                <a:ea typeface="ＭＳ Ｐゴシック" pitchFamily="34" charset="-128"/>
              </a:rPr>
              <a:t>), wait for sector to</a:t>
            </a:r>
            <a:r>
              <a:rPr lang="en-US" dirty="0" smtClean="0">
                <a:solidFill>
                  <a:srgbClr val="063DE8"/>
                </a:solidFill>
                <a:ea typeface="ＭＳ Ｐゴシック" pitchFamily="34" charset="-128"/>
              </a:rPr>
              <a:t> </a:t>
            </a:r>
            <a:r>
              <a:rPr lang="en-US" dirty="0" smtClean="0">
                <a:ea typeface="ＭＳ Ｐゴシック" pitchFamily="34" charset="-128"/>
              </a:rPr>
              <a:t>rotate under head, then read or write</a:t>
            </a:r>
            <a:endParaRPr lang="en-US" sz="3600" dirty="0" smtClean="0">
              <a:ea typeface="ＭＳ Ｐゴシック" pitchFamily="34" charset="-128"/>
            </a:endParaRPr>
          </a:p>
        </p:txBody>
      </p:sp>
      <p:grpSp>
        <p:nvGrpSpPr>
          <p:cNvPr id="2" name="Group 7"/>
          <p:cNvGrpSpPr>
            <a:grpSpLocks/>
          </p:cNvGrpSpPr>
          <p:nvPr/>
        </p:nvGrpSpPr>
        <p:grpSpPr bwMode="auto">
          <a:xfrm flipH="1">
            <a:off x="3429000" y="3343275"/>
            <a:ext cx="4787900" cy="490538"/>
            <a:chOff x="1337" y="1535"/>
            <a:chExt cx="3016" cy="309"/>
          </a:xfrm>
        </p:grpSpPr>
        <p:sp>
          <p:nvSpPr>
            <p:cNvPr id="44085" name="Oval 8"/>
            <p:cNvSpPr>
              <a:spLocks noChangeArrowheads="1"/>
            </p:cNvSpPr>
            <p:nvPr/>
          </p:nvSpPr>
          <p:spPr bwMode="auto">
            <a:xfrm>
              <a:off x="1358" y="1556"/>
              <a:ext cx="2974" cy="267"/>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4086" name="Oval 9"/>
            <p:cNvSpPr>
              <a:spLocks noChangeArrowheads="1"/>
            </p:cNvSpPr>
            <p:nvPr/>
          </p:nvSpPr>
          <p:spPr bwMode="auto">
            <a:xfrm>
              <a:off x="1337" y="1535"/>
              <a:ext cx="3016" cy="309"/>
            </a:xfrm>
            <a:prstGeom prst="ellipse">
              <a:avLst/>
            </a:prstGeom>
            <a:noFill/>
            <a:ln w="33338">
              <a:solidFill>
                <a:srgbClr val="000000"/>
              </a:solidFill>
              <a:round/>
              <a:headEnd/>
              <a:tailEnd/>
            </a:ln>
          </p:spPr>
          <p:txBody>
            <a:bodyPr/>
            <a:lstStyle/>
            <a:p>
              <a:endParaRPr lang="en-US">
                <a:latin typeface="18 VAG Rounded Light   02390" charset="0"/>
              </a:endParaRPr>
            </a:p>
          </p:txBody>
        </p:sp>
      </p:grpSp>
      <p:grpSp>
        <p:nvGrpSpPr>
          <p:cNvPr id="3" name="Group 10"/>
          <p:cNvGrpSpPr>
            <a:grpSpLocks/>
          </p:cNvGrpSpPr>
          <p:nvPr/>
        </p:nvGrpSpPr>
        <p:grpSpPr bwMode="auto">
          <a:xfrm flipH="1">
            <a:off x="3352800" y="2690813"/>
            <a:ext cx="4940300" cy="642937"/>
            <a:chOff x="1327" y="1311"/>
            <a:chExt cx="3016" cy="309"/>
          </a:xfrm>
        </p:grpSpPr>
        <p:sp>
          <p:nvSpPr>
            <p:cNvPr id="44083" name="Oval 11"/>
            <p:cNvSpPr>
              <a:spLocks noChangeArrowheads="1"/>
            </p:cNvSpPr>
            <p:nvPr/>
          </p:nvSpPr>
          <p:spPr bwMode="auto">
            <a:xfrm>
              <a:off x="1327" y="1311"/>
              <a:ext cx="3016" cy="309"/>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4084" name="Oval 12"/>
            <p:cNvSpPr>
              <a:spLocks noChangeArrowheads="1"/>
            </p:cNvSpPr>
            <p:nvPr/>
          </p:nvSpPr>
          <p:spPr bwMode="auto">
            <a:xfrm>
              <a:off x="1344" y="1344"/>
              <a:ext cx="2974" cy="240"/>
            </a:xfrm>
            <a:prstGeom prst="ellipse">
              <a:avLst/>
            </a:prstGeom>
            <a:solidFill>
              <a:srgbClr val="FFFFFF"/>
            </a:solidFill>
            <a:ln w="9525">
              <a:noFill/>
              <a:round/>
              <a:headEnd/>
              <a:tailEnd/>
            </a:ln>
          </p:spPr>
          <p:txBody>
            <a:bodyPr/>
            <a:lstStyle/>
            <a:p>
              <a:endParaRPr lang="en-US">
                <a:latin typeface="18 VAG Rounded Light   02390" charset="0"/>
              </a:endParaRPr>
            </a:p>
          </p:txBody>
        </p:sp>
      </p:grpSp>
      <p:grpSp>
        <p:nvGrpSpPr>
          <p:cNvPr id="4" name="Group 13"/>
          <p:cNvGrpSpPr>
            <a:grpSpLocks/>
          </p:cNvGrpSpPr>
          <p:nvPr/>
        </p:nvGrpSpPr>
        <p:grpSpPr bwMode="auto">
          <a:xfrm flipH="1">
            <a:off x="3352800" y="2157413"/>
            <a:ext cx="4864100" cy="685800"/>
            <a:chOff x="1316" y="1108"/>
            <a:chExt cx="3016" cy="309"/>
          </a:xfrm>
        </p:grpSpPr>
        <p:sp>
          <p:nvSpPr>
            <p:cNvPr id="44081" name="Oval 14"/>
            <p:cNvSpPr>
              <a:spLocks noChangeArrowheads="1"/>
            </p:cNvSpPr>
            <p:nvPr/>
          </p:nvSpPr>
          <p:spPr bwMode="auto">
            <a:xfrm>
              <a:off x="1316" y="1108"/>
              <a:ext cx="3016" cy="309"/>
            </a:xfrm>
            <a:prstGeom prst="ellipse">
              <a:avLst/>
            </a:prstGeom>
            <a:solidFill>
              <a:schemeClr val="bg1"/>
            </a:solidFill>
            <a:ln w="33338">
              <a:solidFill>
                <a:srgbClr val="000000"/>
              </a:solidFill>
              <a:round/>
              <a:headEnd/>
              <a:tailEnd/>
            </a:ln>
          </p:spPr>
          <p:txBody>
            <a:bodyPr/>
            <a:lstStyle/>
            <a:p>
              <a:endParaRPr lang="en-US">
                <a:latin typeface="18 VAG Rounded Light   02390" charset="0"/>
              </a:endParaRPr>
            </a:p>
          </p:txBody>
        </p:sp>
        <p:sp>
          <p:nvSpPr>
            <p:cNvPr id="44082" name="Oval 15"/>
            <p:cNvSpPr>
              <a:spLocks noChangeArrowheads="1"/>
            </p:cNvSpPr>
            <p:nvPr/>
          </p:nvSpPr>
          <p:spPr bwMode="auto">
            <a:xfrm>
              <a:off x="1344" y="1152"/>
              <a:ext cx="2974" cy="192"/>
            </a:xfrm>
            <a:prstGeom prst="ellipse">
              <a:avLst/>
            </a:prstGeom>
            <a:solidFill>
              <a:srgbClr val="FFFFFF"/>
            </a:solidFill>
            <a:ln w="9525">
              <a:noFill/>
              <a:round/>
              <a:headEnd/>
              <a:tailEnd/>
            </a:ln>
          </p:spPr>
          <p:txBody>
            <a:bodyPr/>
            <a:lstStyle/>
            <a:p>
              <a:endParaRPr lang="en-US">
                <a:latin typeface="18 VAG Rounded Light   02390" charset="0"/>
              </a:endParaRPr>
            </a:p>
          </p:txBody>
        </p:sp>
      </p:grpSp>
      <p:sp>
        <p:nvSpPr>
          <p:cNvPr id="44039" name="Line 16"/>
          <p:cNvSpPr>
            <a:spLocks noChangeShapeType="1"/>
          </p:cNvSpPr>
          <p:nvPr/>
        </p:nvSpPr>
        <p:spPr bwMode="auto">
          <a:xfrm flipH="1">
            <a:off x="7440613" y="2233613"/>
            <a:ext cx="560387" cy="204787"/>
          </a:xfrm>
          <a:prstGeom prst="line">
            <a:avLst/>
          </a:prstGeom>
          <a:noFill/>
          <a:ln w="38100">
            <a:solidFill>
              <a:srgbClr val="00FF00"/>
            </a:solidFill>
            <a:round/>
            <a:headEnd/>
            <a:tailEnd type="triangle" w="med" len="med"/>
          </a:ln>
        </p:spPr>
        <p:txBody>
          <a:bodyPr/>
          <a:lstStyle/>
          <a:p>
            <a:endParaRPr lang="en-US"/>
          </a:p>
        </p:txBody>
      </p:sp>
      <p:sp>
        <p:nvSpPr>
          <p:cNvPr id="44040" name="Text Box 17"/>
          <p:cNvSpPr txBox="1">
            <a:spLocks noChangeArrowheads="1"/>
          </p:cNvSpPr>
          <p:nvPr/>
        </p:nvSpPr>
        <p:spPr bwMode="auto">
          <a:xfrm flipH="1">
            <a:off x="7897813" y="1395413"/>
            <a:ext cx="1030410" cy="954107"/>
          </a:xfrm>
          <a:prstGeom prst="rect">
            <a:avLst/>
          </a:prstGeom>
          <a:noFill/>
          <a:ln w="12700">
            <a:noFill/>
            <a:miter lim="800000"/>
            <a:headEnd/>
            <a:tailEnd/>
          </a:ln>
        </p:spPr>
        <p:txBody>
          <a:bodyPr wrap="none">
            <a:spAutoFit/>
          </a:bodyPr>
          <a:lstStyle/>
          <a:p>
            <a:r>
              <a:rPr lang="en-US" sz="2800" dirty="0">
                <a:latin typeface="+mj-lt"/>
              </a:rPr>
              <a:t>Outer</a:t>
            </a:r>
          </a:p>
          <a:p>
            <a:r>
              <a:rPr lang="en-US" sz="2800" dirty="0">
                <a:latin typeface="+mj-lt"/>
              </a:rPr>
              <a:t>Track</a:t>
            </a:r>
          </a:p>
        </p:txBody>
      </p:sp>
      <p:grpSp>
        <p:nvGrpSpPr>
          <p:cNvPr id="5" name="Group 18"/>
          <p:cNvGrpSpPr>
            <a:grpSpLocks/>
          </p:cNvGrpSpPr>
          <p:nvPr/>
        </p:nvGrpSpPr>
        <p:grpSpPr bwMode="auto">
          <a:xfrm flipH="1">
            <a:off x="3783013" y="2886075"/>
            <a:ext cx="3595687" cy="254000"/>
            <a:chOff x="1680" y="1488"/>
            <a:chExt cx="2265" cy="160"/>
          </a:xfrm>
        </p:grpSpPr>
        <p:sp>
          <p:nvSpPr>
            <p:cNvPr id="44078" name="Oval 19"/>
            <p:cNvSpPr>
              <a:spLocks noChangeArrowheads="1"/>
            </p:cNvSpPr>
            <p:nvPr/>
          </p:nvSpPr>
          <p:spPr bwMode="auto">
            <a:xfrm>
              <a:off x="1680" y="1488"/>
              <a:ext cx="2243" cy="138"/>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4079" name="Oval 20"/>
            <p:cNvSpPr>
              <a:spLocks noChangeArrowheads="1"/>
            </p:cNvSpPr>
            <p:nvPr/>
          </p:nvSpPr>
          <p:spPr bwMode="auto">
            <a:xfrm>
              <a:off x="1680" y="1488"/>
              <a:ext cx="2265" cy="16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4080" name="Oval 21"/>
            <p:cNvSpPr>
              <a:spLocks noChangeArrowheads="1"/>
            </p:cNvSpPr>
            <p:nvPr/>
          </p:nvSpPr>
          <p:spPr bwMode="auto">
            <a:xfrm>
              <a:off x="2402" y="1536"/>
              <a:ext cx="814" cy="64"/>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grpSp>
      <p:grpSp>
        <p:nvGrpSpPr>
          <p:cNvPr id="6" name="Group 22"/>
          <p:cNvGrpSpPr>
            <a:grpSpLocks/>
          </p:cNvGrpSpPr>
          <p:nvPr/>
        </p:nvGrpSpPr>
        <p:grpSpPr bwMode="auto">
          <a:xfrm flipH="1">
            <a:off x="3797300" y="3478213"/>
            <a:ext cx="3595688" cy="254000"/>
            <a:chOff x="1671" y="1861"/>
            <a:chExt cx="2265" cy="160"/>
          </a:xfrm>
        </p:grpSpPr>
        <p:sp>
          <p:nvSpPr>
            <p:cNvPr id="44075" name="Oval 23"/>
            <p:cNvSpPr>
              <a:spLocks noChangeArrowheads="1"/>
            </p:cNvSpPr>
            <p:nvPr/>
          </p:nvSpPr>
          <p:spPr bwMode="auto">
            <a:xfrm>
              <a:off x="1682" y="1872"/>
              <a:ext cx="2243" cy="139"/>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4076" name="Oval 24"/>
            <p:cNvSpPr>
              <a:spLocks noChangeArrowheads="1"/>
            </p:cNvSpPr>
            <p:nvPr/>
          </p:nvSpPr>
          <p:spPr bwMode="auto">
            <a:xfrm>
              <a:off x="1671" y="1861"/>
              <a:ext cx="2265" cy="16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4077" name="Oval 25"/>
            <p:cNvSpPr>
              <a:spLocks noChangeArrowheads="1"/>
            </p:cNvSpPr>
            <p:nvPr/>
          </p:nvSpPr>
          <p:spPr bwMode="auto">
            <a:xfrm>
              <a:off x="2402" y="1920"/>
              <a:ext cx="814" cy="64"/>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grpSp>
      <p:grpSp>
        <p:nvGrpSpPr>
          <p:cNvPr id="7" name="Group 26"/>
          <p:cNvGrpSpPr>
            <a:grpSpLocks/>
          </p:cNvGrpSpPr>
          <p:nvPr/>
        </p:nvGrpSpPr>
        <p:grpSpPr bwMode="auto">
          <a:xfrm flipH="1">
            <a:off x="3783013" y="2352675"/>
            <a:ext cx="3595687" cy="254000"/>
            <a:chOff x="1680" y="1488"/>
            <a:chExt cx="2265" cy="160"/>
          </a:xfrm>
        </p:grpSpPr>
        <p:sp>
          <p:nvSpPr>
            <p:cNvPr id="44072" name="Oval 27"/>
            <p:cNvSpPr>
              <a:spLocks noChangeArrowheads="1"/>
            </p:cNvSpPr>
            <p:nvPr/>
          </p:nvSpPr>
          <p:spPr bwMode="auto">
            <a:xfrm>
              <a:off x="1680" y="1488"/>
              <a:ext cx="2243" cy="138"/>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4073" name="Oval 28"/>
            <p:cNvSpPr>
              <a:spLocks noChangeArrowheads="1"/>
            </p:cNvSpPr>
            <p:nvPr/>
          </p:nvSpPr>
          <p:spPr bwMode="auto">
            <a:xfrm>
              <a:off x="1680" y="1488"/>
              <a:ext cx="2265" cy="16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4074" name="Oval 29"/>
            <p:cNvSpPr>
              <a:spLocks noChangeArrowheads="1"/>
            </p:cNvSpPr>
            <p:nvPr/>
          </p:nvSpPr>
          <p:spPr bwMode="auto">
            <a:xfrm>
              <a:off x="2402" y="1536"/>
              <a:ext cx="814" cy="64"/>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grpSp>
      <p:sp>
        <p:nvSpPr>
          <p:cNvPr id="44044" name="Line 30"/>
          <p:cNvSpPr>
            <a:spLocks noChangeShapeType="1"/>
          </p:cNvSpPr>
          <p:nvPr/>
        </p:nvSpPr>
        <p:spPr bwMode="auto">
          <a:xfrm flipH="1">
            <a:off x="6248400" y="2005013"/>
            <a:ext cx="381000" cy="381000"/>
          </a:xfrm>
          <a:prstGeom prst="line">
            <a:avLst/>
          </a:prstGeom>
          <a:noFill/>
          <a:ln w="38100">
            <a:solidFill>
              <a:schemeClr val="accent2"/>
            </a:solidFill>
            <a:round/>
            <a:headEnd/>
            <a:tailEnd type="triangle" w="med" len="med"/>
          </a:ln>
        </p:spPr>
        <p:txBody>
          <a:bodyPr/>
          <a:lstStyle/>
          <a:p>
            <a:endParaRPr lang="en-US"/>
          </a:p>
        </p:txBody>
      </p:sp>
      <p:sp>
        <p:nvSpPr>
          <p:cNvPr id="44045" name="Text Box 31"/>
          <p:cNvSpPr txBox="1">
            <a:spLocks noChangeArrowheads="1"/>
          </p:cNvSpPr>
          <p:nvPr/>
        </p:nvSpPr>
        <p:spPr bwMode="auto">
          <a:xfrm flipH="1">
            <a:off x="6553200" y="1209675"/>
            <a:ext cx="954088" cy="954088"/>
          </a:xfrm>
          <a:prstGeom prst="rect">
            <a:avLst/>
          </a:prstGeom>
          <a:noFill/>
          <a:ln w="12700">
            <a:noFill/>
            <a:miter lim="800000"/>
            <a:headEnd/>
            <a:tailEnd/>
          </a:ln>
        </p:spPr>
        <p:txBody>
          <a:bodyPr wrap="none">
            <a:spAutoFit/>
          </a:bodyPr>
          <a:lstStyle/>
          <a:p>
            <a:r>
              <a:rPr lang="en-US" sz="2800" dirty="0">
                <a:solidFill>
                  <a:schemeClr val="accent2"/>
                </a:solidFill>
                <a:latin typeface="+mj-lt"/>
              </a:rPr>
              <a:t>Inner</a:t>
            </a:r>
          </a:p>
          <a:p>
            <a:r>
              <a:rPr lang="en-US" sz="2800" dirty="0">
                <a:solidFill>
                  <a:schemeClr val="accent2"/>
                </a:solidFill>
                <a:latin typeface="+mj-lt"/>
              </a:rPr>
              <a:t>Track</a:t>
            </a:r>
          </a:p>
        </p:txBody>
      </p:sp>
      <p:grpSp>
        <p:nvGrpSpPr>
          <p:cNvPr id="8" name="Group 32"/>
          <p:cNvGrpSpPr>
            <a:grpSpLocks/>
          </p:cNvGrpSpPr>
          <p:nvPr/>
        </p:nvGrpSpPr>
        <p:grpSpPr bwMode="auto">
          <a:xfrm>
            <a:off x="4953000" y="1514475"/>
            <a:ext cx="1108075" cy="990600"/>
            <a:chOff x="2496" y="624"/>
            <a:chExt cx="698" cy="624"/>
          </a:xfrm>
        </p:grpSpPr>
        <p:sp>
          <p:nvSpPr>
            <p:cNvPr id="3240993" name="Line 33"/>
            <p:cNvSpPr>
              <a:spLocks noChangeShapeType="1"/>
            </p:cNvSpPr>
            <p:nvPr/>
          </p:nvSpPr>
          <p:spPr bwMode="auto">
            <a:xfrm flipH="1">
              <a:off x="2880" y="912"/>
              <a:ext cx="0" cy="240"/>
            </a:xfrm>
            <a:prstGeom prst="line">
              <a:avLst/>
            </a:prstGeom>
            <a:noFill/>
            <a:ln w="38100">
              <a:solidFill>
                <a:schemeClr val="accent4"/>
              </a:solidFill>
              <a:round/>
              <a:headEnd/>
              <a:tailEnd type="triangle" w="med" len="med"/>
            </a:ln>
          </p:spPr>
          <p:txBody>
            <a:bodyPr/>
            <a:lstStyle/>
            <a:p>
              <a:pPr>
                <a:defRPr/>
              </a:pPr>
              <a:endParaRPr lang="en-US">
                <a:latin typeface="+mj-lt"/>
                <a:ea typeface="+mn-ea"/>
              </a:endParaRPr>
            </a:p>
          </p:txBody>
        </p:sp>
        <p:sp>
          <p:nvSpPr>
            <p:cNvPr id="3240994" name="Text Box 34"/>
            <p:cNvSpPr txBox="1">
              <a:spLocks noChangeArrowheads="1"/>
            </p:cNvSpPr>
            <p:nvPr/>
          </p:nvSpPr>
          <p:spPr bwMode="auto">
            <a:xfrm>
              <a:off x="2496" y="624"/>
              <a:ext cx="698" cy="330"/>
            </a:xfrm>
            <a:prstGeom prst="rect">
              <a:avLst/>
            </a:prstGeom>
            <a:noFill/>
            <a:ln w="12700">
              <a:noFill/>
              <a:miter lim="800000"/>
              <a:headEnd/>
              <a:tailEnd/>
            </a:ln>
            <a:effectLst/>
          </p:spPr>
          <p:txBody>
            <a:bodyPr wrap="none">
              <a:spAutoFit/>
            </a:bodyPr>
            <a:lstStyle/>
            <a:p>
              <a:pPr>
                <a:defRPr/>
              </a:pPr>
              <a:r>
                <a:rPr lang="en-US" sz="2800" dirty="0">
                  <a:solidFill>
                    <a:schemeClr val="accent4"/>
                  </a:solidFill>
                  <a:latin typeface="+mj-lt"/>
                  <a:ea typeface="+mn-ea"/>
                </a:rPr>
                <a:t>Sector</a:t>
              </a:r>
            </a:p>
          </p:txBody>
        </p:sp>
        <p:sp>
          <p:nvSpPr>
            <p:cNvPr id="3240995" name="Line 35"/>
            <p:cNvSpPr>
              <a:spLocks noChangeShapeType="1"/>
            </p:cNvSpPr>
            <p:nvPr/>
          </p:nvSpPr>
          <p:spPr bwMode="auto">
            <a:xfrm>
              <a:off x="2784" y="1152"/>
              <a:ext cx="192" cy="0"/>
            </a:xfrm>
            <a:prstGeom prst="line">
              <a:avLst/>
            </a:prstGeom>
            <a:noFill/>
            <a:ln w="38100">
              <a:solidFill>
                <a:schemeClr val="accent4"/>
              </a:solidFill>
              <a:round/>
              <a:headEnd/>
              <a:tailEnd/>
            </a:ln>
            <a:effectLst/>
          </p:spPr>
          <p:txBody>
            <a:bodyPr wrap="none" anchor="ctr"/>
            <a:lstStyle/>
            <a:p>
              <a:pPr>
                <a:defRPr/>
              </a:pPr>
              <a:endParaRPr lang="en-US">
                <a:latin typeface="+mj-lt"/>
                <a:ea typeface="+mn-ea"/>
              </a:endParaRPr>
            </a:p>
          </p:txBody>
        </p:sp>
        <p:sp>
          <p:nvSpPr>
            <p:cNvPr id="44070" name="Line 36"/>
            <p:cNvSpPr>
              <a:spLocks noChangeShapeType="1"/>
            </p:cNvSpPr>
            <p:nvPr/>
          </p:nvSpPr>
          <p:spPr bwMode="auto">
            <a:xfrm flipV="1">
              <a:off x="2880" y="1103"/>
              <a:ext cx="146" cy="145"/>
            </a:xfrm>
            <a:prstGeom prst="line">
              <a:avLst/>
            </a:prstGeom>
            <a:noFill/>
            <a:ln w="38100">
              <a:solidFill>
                <a:srgbClr val="000000"/>
              </a:solidFill>
              <a:prstDash val="sysDot"/>
              <a:round/>
              <a:headEnd/>
              <a:tailEnd/>
            </a:ln>
          </p:spPr>
          <p:txBody>
            <a:bodyPr wrap="none" anchor="ctr"/>
            <a:lstStyle/>
            <a:p>
              <a:endParaRPr lang="en-US">
                <a:latin typeface="+mj-lt"/>
              </a:endParaRPr>
            </a:p>
          </p:txBody>
        </p:sp>
        <p:sp>
          <p:nvSpPr>
            <p:cNvPr id="44071" name="Line 37"/>
            <p:cNvSpPr>
              <a:spLocks noChangeShapeType="1"/>
            </p:cNvSpPr>
            <p:nvPr/>
          </p:nvSpPr>
          <p:spPr bwMode="auto">
            <a:xfrm flipH="1" flipV="1">
              <a:off x="2710" y="1091"/>
              <a:ext cx="122" cy="157"/>
            </a:xfrm>
            <a:prstGeom prst="line">
              <a:avLst/>
            </a:prstGeom>
            <a:noFill/>
            <a:ln w="38100">
              <a:solidFill>
                <a:srgbClr val="000000"/>
              </a:solidFill>
              <a:prstDash val="sysDot"/>
              <a:round/>
              <a:headEnd/>
              <a:tailEnd/>
            </a:ln>
          </p:spPr>
          <p:txBody>
            <a:bodyPr wrap="none" anchor="ctr"/>
            <a:lstStyle/>
            <a:p>
              <a:endParaRPr lang="en-US">
                <a:latin typeface="+mj-lt"/>
              </a:endParaRPr>
            </a:p>
          </p:txBody>
        </p:sp>
      </p:grpSp>
      <p:sp>
        <p:nvSpPr>
          <p:cNvPr id="44047" name="Rectangle 38"/>
          <p:cNvSpPr>
            <a:spLocks noChangeArrowheads="1"/>
          </p:cNvSpPr>
          <p:nvPr/>
        </p:nvSpPr>
        <p:spPr bwMode="auto">
          <a:xfrm flipH="1">
            <a:off x="2000250" y="2352675"/>
            <a:ext cx="133350" cy="728663"/>
          </a:xfrm>
          <a:prstGeom prst="rect">
            <a:avLst/>
          </a:prstGeom>
          <a:solidFill>
            <a:schemeClr val="tx1"/>
          </a:solidFill>
          <a:ln w="33338">
            <a:noFill/>
            <a:miter lim="800000"/>
            <a:headEnd/>
            <a:tailEnd/>
          </a:ln>
        </p:spPr>
        <p:txBody>
          <a:bodyPr/>
          <a:lstStyle/>
          <a:p>
            <a:endParaRPr lang="en-US">
              <a:latin typeface="18 VAG Rounded Light   02390" charset="0"/>
            </a:endParaRPr>
          </a:p>
        </p:txBody>
      </p:sp>
      <p:sp>
        <p:nvSpPr>
          <p:cNvPr id="44048" name="Rectangle 39"/>
          <p:cNvSpPr>
            <a:spLocks noChangeArrowheads="1"/>
          </p:cNvSpPr>
          <p:nvPr/>
        </p:nvSpPr>
        <p:spPr bwMode="auto">
          <a:xfrm flipH="1">
            <a:off x="2000250" y="2995613"/>
            <a:ext cx="133350" cy="728662"/>
          </a:xfrm>
          <a:prstGeom prst="rect">
            <a:avLst/>
          </a:prstGeom>
          <a:solidFill>
            <a:schemeClr val="tx1"/>
          </a:solidFill>
          <a:ln w="33338">
            <a:noFill/>
            <a:miter lim="800000"/>
            <a:headEnd/>
            <a:tailEnd/>
          </a:ln>
        </p:spPr>
        <p:txBody>
          <a:bodyPr/>
          <a:lstStyle/>
          <a:p>
            <a:endParaRPr lang="en-US">
              <a:latin typeface="18 VAG Rounded Light   02390" charset="0"/>
            </a:endParaRPr>
          </a:p>
        </p:txBody>
      </p:sp>
      <p:sp>
        <p:nvSpPr>
          <p:cNvPr id="44049" name="Text Box 40"/>
          <p:cNvSpPr txBox="1">
            <a:spLocks noChangeArrowheads="1"/>
          </p:cNvSpPr>
          <p:nvPr/>
        </p:nvSpPr>
        <p:spPr bwMode="auto">
          <a:xfrm flipH="1">
            <a:off x="334963" y="2854325"/>
            <a:ext cx="1454150" cy="523875"/>
          </a:xfrm>
          <a:prstGeom prst="rect">
            <a:avLst/>
          </a:prstGeom>
          <a:noFill/>
          <a:ln w="12700">
            <a:noFill/>
            <a:miter lim="800000"/>
            <a:headEnd/>
            <a:tailEnd/>
          </a:ln>
        </p:spPr>
        <p:txBody>
          <a:bodyPr wrap="none">
            <a:spAutoFit/>
          </a:bodyPr>
          <a:lstStyle/>
          <a:p>
            <a:r>
              <a:rPr lang="en-US" sz="2800" dirty="0">
                <a:latin typeface="+mj-lt"/>
              </a:rPr>
              <a:t>Actuator</a:t>
            </a:r>
          </a:p>
        </p:txBody>
      </p:sp>
      <p:sp>
        <p:nvSpPr>
          <p:cNvPr id="44050" name="Line 41"/>
          <p:cNvSpPr>
            <a:spLocks noChangeShapeType="1"/>
          </p:cNvSpPr>
          <p:nvPr/>
        </p:nvSpPr>
        <p:spPr bwMode="auto">
          <a:xfrm flipH="1">
            <a:off x="3211513" y="1971675"/>
            <a:ext cx="293687" cy="414338"/>
          </a:xfrm>
          <a:prstGeom prst="line">
            <a:avLst/>
          </a:prstGeom>
          <a:noFill/>
          <a:ln w="38100">
            <a:solidFill>
              <a:srgbClr val="FF8DA0"/>
            </a:solidFill>
            <a:round/>
            <a:headEnd/>
            <a:tailEnd type="triangle" w="med" len="med"/>
          </a:ln>
        </p:spPr>
        <p:txBody>
          <a:bodyPr/>
          <a:lstStyle/>
          <a:p>
            <a:endParaRPr lang="en-US"/>
          </a:p>
        </p:txBody>
      </p:sp>
      <p:sp>
        <p:nvSpPr>
          <p:cNvPr id="44051" name="Text Box 42"/>
          <p:cNvSpPr txBox="1">
            <a:spLocks noChangeArrowheads="1"/>
          </p:cNvSpPr>
          <p:nvPr/>
        </p:nvSpPr>
        <p:spPr bwMode="auto">
          <a:xfrm flipH="1">
            <a:off x="2724150" y="1514475"/>
            <a:ext cx="947695" cy="523220"/>
          </a:xfrm>
          <a:prstGeom prst="rect">
            <a:avLst/>
          </a:prstGeom>
          <a:noFill/>
          <a:ln w="12700">
            <a:noFill/>
            <a:miter lim="800000"/>
            <a:headEnd/>
            <a:tailEnd/>
          </a:ln>
        </p:spPr>
        <p:txBody>
          <a:bodyPr wrap="none">
            <a:spAutoFit/>
          </a:bodyPr>
          <a:lstStyle/>
          <a:p>
            <a:r>
              <a:rPr lang="en-US" sz="2800">
                <a:latin typeface="+mj-lt"/>
              </a:rPr>
              <a:t>Head</a:t>
            </a:r>
          </a:p>
        </p:txBody>
      </p:sp>
      <p:sp>
        <p:nvSpPr>
          <p:cNvPr id="44052" name="Text Box 43"/>
          <p:cNvSpPr txBox="1">
            <a:spLocks noChangeArrowheads="1"/>
          </p:cNvSpPr>
          <p:nvPr/>
        </p:nvSpPr>
        <p:spPr bwMode="auto">
          <a:xfrm flipH="1">
            <a:off x="1676400" y="1514475"/>
            <a:ext cx="817563" cy="523875"/>
          </a:xfrm>
          <a:prstGeom prst="rect">
            <a:avLst/>
          </a:prstGeom>
          <a:noFill/>
          <a:ln w="12700">
            <a:noFill/>
            <a:miter lim="800000"/>
            <a:headEnd/>
            <a:tailEnd/>
          </a:ln>
        </p:spPr>
        <p:txBody>
          <a:bodyPr wrap="none">
            <a:spAutoFit/>
          </a:bodyPr>
          <a:lstStyle/>
          <a:p>
            <a:r>
              <a:rPr lang="en-US" sz="2800">
                <a:latin typeface="+mj-lt"/>
              </a:rPr>
              <a:t>Arm</a:t>
            </a:r>
          </a:p>
        </p:txBody>
      </p:sp>
      <p:sp>
        <p:nvSpPr>
          <p:cNvPr id="44053" name="Line 44"/>
          <p:cNvSpPr>
            <a:spLocks noChangeShapeType="1"/>
          </p:cNvSpPr>
          <p:nvPr/>
        </p:nvSpPr>
        <p:spPr bwMode="auto">
          <a:xfrm>
            <a:off x="2190750" y="1971675"/>
            <a:ext cx="228600" cy="457200"/>
          </a:xfrm>
          <a:prstGeom prst="line">
            <a:avLst/>
          </a:prstGeom>
          <a:noFill/>
          <a:ln w="38100">
            <a:solidFill>
              <a:schemeClr val="tx1"/>
            </a:solidFill>
            <a:round/>
            <a:headEnd/>
            <a:tailEnd type="triangle" w="med" len="med"/>
          </a:ln>
        </p:spPr>
        <p:txBody>
          <a:bodyPr wrap="none" anchor="ctr"/>
          <a:lstStyle/>
          <a:p>
            <a:endParaRPr lang="en-US"/>
          </a:p>
        </p:txBody>
      </p:sp>
      <p:sp>
        <p:nvSpPr>
          <p:cNvPr id="44054" name="Line 45"/>
          <p:cNvSpPr>
            <a:spLocks noChangeShapeType="1"/>
          </p:cNvSpPr>
          <p:nvPr/>
        </p:nvSpPr>
        <p:spPr bwMode="auto">
          <a:xfrm>
            <a:off x="2114550" y="2428875"/>
            <a:ext cx="781050" cy="0"/>
          </a:xfrm>
          <a:prstGeom prst="line">
            <a:avLst/>
          </a:prstGeom>
          <a:noFill/>
          <a:ln w="38100">
            <a:solidFill>
              <a:schemeClr val="tx1"/>
            </a:solidFill>
            <a:round/>
            <a:headEnd/>
            <a:tailEnd/>
          </a:ln>
        </p:spPr>
        <p:txBody>
          <a:bodyPr wrap="none" anchor="ctr"/>
          <a:lstStyle/>
          <a:p>
            <a:endParaRPr lang="en-US"/>
          </a:p>
        </p:txBody>
      </p:sp>
      <p:sp>
        <p:nvSpPr>
          <p:cNvPr id="44055" name="Line 46"/>
          <p:cNvSpPr>
            <a:spLocks noChangeShapeType="1"/>
          </p:cNvSpPr>
          <p:nvPr/>
        </p:nvSpPr>
        <p:spPr bwMode="auto">
          <a:xfrm>
            <a:off x="2114550" y="2581275"/>
            <a:ext cx="781050" cy="0"/>
          </a:xfrm>
          <a:prstGeom prst="line">
            <a:avLst/>
          </a:prstGeom>
          <a:noFill/>
          <a:ln w="38100">
            <a:solidFill>
              <a:schemeClr val="tx1"/>
            </a:solidFill>
            <a:round/>
            <a:headEnd/>
            <a:tailEnd/>
          </a:ln>
        </p:spPr>
        <p:txBody>
          <a:bodyPr wrap="none" anchor="ctr"/>
          <a:lstStyle/>
          <a:p>
            <a:endParaRPr lang="en-US"/>
          </a:p>
        </p:txBody>
      </p:sp>
      <p:sp>
        <p:nvSpPr>
          <p:cNvPr id="44056" name="Line 47"/>
          <p:cNvSpPr>
            <a:spLocks noChangeShapeType="1"/>
          </p:cNvSpPr>
          <p:nvPr/>
        </p:nvSpPr>
        <p:spPr bwMode="auto">
          <a:xfrm>
            <a:off x="2133600" y="2962275"/>
            <a:ext cx="781050" cy="0"/>
          </a:xfrm>
          <a:prstGeom prst="line">
            <a:avLst/>
          </a:prstGeom>
          <a:noFill/>
          <a:ln w="38100">
            <a:solidFill>
              <a:schemeClr val="tx1"/>
            </a:solidFill>
            <a:round/>
            <a:headEnd/>
            <a:tailEnd/>
          </a:ln>
        </p:spPr>
        <p:txBody>
          <a:bodyPr wrap="none" anchor="ctr"/>
          <a:lstStyle/>
          <a:p>
            <a:endParaRPr lang="en-US"/>
          </a:p>
        </p:txBody>
      </p:sp>
      <p:sp>
        <p:nvSpPr>
          <p:cNvPr id="44057" name="Line 48"/>
          <p:cNvSpPr>
            <a:spLocks noChangeShapeType="1"/>
          </p:cNvSpPr>
          <p:nvPr/>
        </p:nvSpPr>
        <p:spPr bwMode="auto">
          <a:xfrm>
            <a:off x="2133600" y="3114675"/>
            <a:ext cx="781050" cy="0"/>
          </a:xfrm>
          <a:prstGeom prst="line">
            <a:avLst/>
          </a:prstGeom>
          <a:noFill/>
          <a:ln w="38100">
            <a:solidFill>
              <a:schemeClr val="tx1"/>
            </a:solidFill>
            <a:round/>
            <a:headEnd/>
            <a:tailEnd/>
          </a:ln>
        </p:spPr>
        <p:txBody>
          <a:bodyPr wrap="none" anchor="ctr"/>
          <a:lstStyle/>
          <a:p>
            <a:endParaRPr lang="en-US"/>
          </a:p>
        </p:txBody>
      </p:sp>
      <p:sp>
        <p:nvSpPr>
          <p:cNvPr id="44058" name="Line 49"/>
          <p:cNvSpPr>
            <a:spLocks noChangeShapeType="1"/>
          </p:cNvSpPr>
          <p:nvPr/>
        </p:nvSpPr>
        <p:spPr bwMode="auto">
          <a:xfrm>
            <a:off x="2152650" y="3495675"/>
            <a:ext cx="781050" cy="0"/>
          </a:xfrm>
          <a:prstGeom prst="line">
            <a:avLst/>
          </a:prstGeom>
          <a:noFill/>
          <a:ln w="38100">
            <a:solidFill>
              <a:schemeClr val="tx1"/>
            </a:solidFill>
            <a:round/>
            <a:headEnd/>
            <a:tailEnd/>
          </a:ln>
        </p:spPr>
        <p:txBody>
          <a:bodyPr wrap="none" anchor="ctr"/>
          <a:lstStyle/>
          <a:p>
            <a:endParaRPr lang="en-US"/>
          </a:p>
        </p:txBody>
      </p:sp>
      <p:sp>
        <p:nvSpPr>
          <p:cNvPr id="44059" name="Line 50"/>
          <p:cNvSpPr>
            <a:spLocks noChangeShapeType="1"/>
          </p:cNvSpPr>
          <p:nvPr/>
        </p:nvSpPr>
        <p:spPr bwMode="auto">
          <a:xfrm>
            <a:off x="2152650" y="3648075"/>
            <a:ext cx="781050" cy="0"/>
          </a:xfrm>
          <a:prstGeom prst="line">
            <a:avLst/>
          </a:prstGeom>
          <a:noFill/>
          <a:ln w="38100">
            <a:solidFill>
              <a:schemeClr val="tx1"/>
            </a:solidFill>
            <a:round/>
            <a:headEnd/>
            <a:tailEnd/>
          </a:ln>
        </p:spPr>
        <p:txBody>
          <a:bodyPr wrap="none" anchor="ctr"/>
          <a:lstStyle/>
          <a:p>
            <a:endParaRPr lang="en-US"/>
          </a:p>
        </p:txBody>
      </p:sp>
      <p:sp>
        <p:nvSpPr>
          <p:cNvPr id="44060" name="Rectangle 51"/>
          <p:cNvSpPr>
            <a:spLocks noChangeArrowheads="1"/>
          </p:cNvSpPr>
          <p:nvPr/>
        </p:nvSpPr>
        <p:spPr bwMode="auto">
          <a:xfrm flipH="1">
            <a:off x="2895600" y="23907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1" name="Rectangle 52"/>
          <p:cNvSpPr>
            <a:spLocks noChangeArrowheads="1"/>
          </p:cNvSpPr>
          <p:nvPr/>
        </p:nvSpPr>
        <p:spPr bwMode="auto">
          <a:xfrm flipH="1">
            <a:off x="2906713" y="25431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2" name="Rectangle 53"/>
          <p:cNvSpPr>
            <a:spLocks noChangeArrowheads="1"/>
          </p:cNvSpPr>
          <p:nvPr/>
        </p:nvSpPr>
        <p:spPr bwMode="auto">
          <a:xfrm flipH="1">
            <a:off x="2917825" y="29114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3" name="Rectangle 54"/>
          <p:cNvSpPr>
            <a:spLocks noChangeArrowheads="1"/>
          </p:cNvSpPr>
          <p:nvPr/>
        </p:nvSpPr>
        <p:spPr bwMode="auto">
          <a:xfrm flipH="1">
            <a:off x="2921000" y="30638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4" name="Rectangle 55"/>
          <p:cNvSpPr>
            <a:spLocks noChangeArrowheads="1"/>
          </p:cNvSpPr>
          <p:nvPr/>
        </p:nvSpPr>
        <p:spPr bwMode="auto">
          <a:xfrm flipH="1">
            <a:off x="2895600" y="34448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5" name="Rectangle 56"/>
          <p:cNvSpPr>
            <a:spLocks noChangeArrowheads="1"/>
          </p:cNvSpPr>
          <p:nvPr/>
        </p:nvSpPr>
        <p:spPr bwMode="auto">
          <a:xfrm flipH="1">
            <a:off x="2895600" y="36099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6" name="Text Box 6"/>
          <p:cNvSpPr txBox="1">
            <a:spLocks noChangeArrowheads="1"/>
          </p:cNvSpPr>
          <p:nvPr/>
        </p:nvSpPr>
        <p:spPr bwMode="auto">
          <a:xfrm flipH="1">
            <a:off x="3733800" y="1790700"/>
            <a:ext cx="1155060" cy="523220"/>
          </a:xfrm>
          <a:prstGeom prst="rect">
            <a:avLst/>
          </a:prstGeom>
          <a:noFill/>
          <a:ln w="12700">
            <a:noFill/>
            <a:miter lim="800000"/>
            <a:headEnd/>
            <a:tailEnd/>
          </a:ln>
        </p:spPr>
        <p:txBody>
          <a:bodyPr wrap="none">
            <a:spAutoFit/>
          </a:bodyPr>
          <a:lstStyle/>
          <a:p>
            <a:r>
              <a:rPr lang="en-US" sz="2800" dirty="0">
                <a:latin typeface="+mj-lt"/>
              </a:rPr>
              <a:t>Platter</a:t>
            </a:r>
          </a:p>
        </p:txBody>
      </p:sp>
      <p:sp>
        <p:nvSpPr>
          <p:cNvPr id="58" name="Date Placeholder 57"/>
          <p:cNvSpPr>
            <a:spLocks noGrp="1"/>
          </p:cNvSpPr>
          <p:nvPr>
            <p:ph type="dt" sz="half" idx="10"/>
          </p:nvPr>
        </p:nvSpPr>
        <p:spPr/>
        <p:txBody>
          <a:bodyPr/>
          <a:lstStyle/>
          <a:p>
            <a:r>
              <a:rPr lang="en-US" smtClean="0"/>
              <a:t>7/31/2012</a:t>
            </a:r>
            <a:endParaRPr lang="en-US" dirty="0"/>
          </a:p>
        </p:txBody>
      </p:sp>
      <p:sp>
        <p:nvSpPr>
          <p:cNvPr id="59" name="Slide Number Placeholder 58"/>
          <p:cNvSpPr>
            <a:spLocks noGrp="1"/>
          </p:cNvSpPr>
          <p:nvPr>
            <p:ph type="sldNum" sz="quarter" idx="12"/>
          </p:nvPr>
        </p:nvSpPr>
        <p:spPr/>
        <p:txBody>
          <a:bodyPr/>
          <a:lstStyle/>
          <a:p>
            <a:fld id="{3CC63E4C-4642-794D-A2FD-70F6B81535F5}" type="slidenum">
              <a:rPr lang="en-US" smtClean="0"/>
              <a:pPr/>
              <a:t>18</a:t>
            </a:fld>
            <a:endParaRPr lang="en-US" dirty="0"/>
          </a:p>
        </p:txBody>
      </p:sp>
      <p:sp>
        <p:nvSpPr>
          <p:cNvPr id="60" name="Footer Placeholder 59"/>
          <p:cNvSpPr>
            <a:spLocks noGrp="1"/>
          </p:cNvSpPr>
          <p:nvPr>
            <p:ph type="ftr" sz="quarter" idx="11"/>
          </p:nvPr>
        </p:nvSpPr>
        <p:spPr/>
        <p:txBody>
          <a:bodyPr/>
          <a:lstStyle/>
          <a:p>
            <a:r>
              <a:rPr lang="da-DK" smtClean="0"/>
              <a:t>Summer 2012 -- Lecture #25</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8"/>
          <p:cNvSpPr>
            <a:spLocks noGrp="1" noChangeArrowheads="1"/>
          </p:cNvSpPr>
          <p:nvPr>
            <p:ph type="body" idx="1"/>
          </p:nvPr>
        </p:nvSpPr>
        <p:spPr>
          <a:xfrm>
            <a:off x="457200" y="3931920"/>
            <a:ext cx="8229600" cy="2560320"/>
          </a:xfrm>
        </p:spPr>
        <p:txBody>
          <a:bodyPr>
            <a:normAutofit/>
          </a:bodyPr>
          <a:lstStyle/>
          <a:p>
            <a:r>
              <a:rPr lang="en-US" i="1" dirty="0" smtClean="0">
                <a:solidFill>
                  <a:srgbClr val="FF0000"/>
                </a:solidFill>
                <a:latin typeface="+mj-lt"/>
                <a:ea typeface="ＭＳ Ｐゴシック" pitchFamily="34" charset="-128"/>
              </a:rPr>
              <a:t>Disk Latency </a:t>
            </a:r>
            <a:r>
              <a:rPr lang="en-US" dirty="0" smtClean="0">
                <a:latin typeface="+mj-lt"/>
                <a:ea typeface="ＭＳ Ｐゴシック" pitchFamily="34" charset="-128"/>
              </a:rPr>
              <a:t>= Seek Time + Rotation Time + Transfer Time + Controller Overhead</a:t>
            </a:r>
          </a:p>
          <a:p>
            <a:pPr lvl="1"/>
            <a:r>
              <a:rPr lang="en-US" i="1" dirty="0" smtClean="0">
                <a:solidFill>
                  <a:srgbClr val="FF0000"/>
                </a:solidFill>
                <a:latin typeface="+mj-lt"/>
                <a:ea typeface="ＭＳ Ｐゴシック" pitchFamily="34" charset="-128"/>
              </a:rPr>
              <a:t>Seek Time</a:t>
            </a:r>
            <a:r>
              <a:rPr lang="en-US" dirty="0" smtClean="0">
                <a:solidFill>
                  <a:srgbClr val="FF0000"/>
                </a:solidFill>
                <a:latin typeface="+mj-lt"/>
                <a:ea typeface="ＭＳ Ｐゴシック" pitchFamily="34" charset="-128"/>
              </a:rPr>
              <a:t> </a:t>
            </a:r>
            <a:r>
              <a:rPr lang="en-US" dirty="0" smtClean="0">
                <a:latin typeface="+mj-lt"/>
                <a:ea typeface="ＭＳ Ｐゴシック" pitchFamily="34" charset="-128"/>
              </a:rPr>
              <a:t>depends on number of tracks to move arm and speed of actuator</a:t>
            </a:r>
          </a:p>
        </p:txBody>
      </p:sp>
      <p:grpSp>
        <p:nvGrpSpPr>
          <p:cNvPr id="78" name="Group 77"/>
          <p:cNvGrpSpPr/>
          <p:nvPr/>
        </p:nvGrpSpPr>
        <p:grpSpPr>
          <a:xfrm>
            <a:off x="304800" y="1280160"/>
            <a:ext cx="8839200" cy="2514600"/>
            <a:chOff x="304800" y="1066800"/>
            <a:chExt cx="8839200" cy="2514600"/>
          </a:xfrm>
        </p:grpSpPr>
        <p:sp>
          <p:nvSpPr>
            <p:cNvPr id="46084" name="Oval 3"/>
            <p:cNvSpPr>
              <a:spLocks noChangeArrowheads="1"/>
            </p:cNvSpPr>
            <p:nvPr/>
          </p:nvSpPr>
          <p:spPr bwMode="auto">
            <a:xfrm>
              <a:off x="2670175" y="2076450"/>
              <a:ext cx="3560763" cy="219075"/>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5" name="Oval 4"/>
            <p:cNvSpPr>
              <a:spLocks noChangeArrowheads="1"/>
            </p:cNvSpPr>
            <p:nvPr/>
          </p:nvSpPr>
          <p:spPr bwMode="auto">
            <a:xfrm>
              <a:off x="2139950" y="3055938"/>
              <a:ext cx="4721225" cy="423862"/>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6" name="Oval 5"/>
            <p:cNvSpPr>
              <a:spLocks noChangeArrowheads="1"/>
            </p:cNvSpPr>
            <p:nvPr/>
          </p:nvSpPr>
          <p:spPr bwMode="auto">
            <a:xfrm>
              <a:off x="2106613" y="3022600"/>
              <a:ext cx="4787900" cy="490538"/>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87" name="Oval 6"/>
            <p:cNvSpPr>
              <a:spLocks noChangeArrowheads="1"/>
            </p:cNvSpPr>
            <p:nvPr/>
          </p:nvSpPr>
          <p:spPr bwMode="auto">
            <a:xfrm>
              <a:off x="2670175" y="3157538"/>
              <a:ext cx="3560763" cy="2206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88" name="Oval 7"/>
            <p:cNvSpPr>
              <a:spLocks noChangeArrowheads="1"/>
            </p:cNvSpPr>
            <p:nvPr/>
          </p:nvSpPr>
          <p:spPr bwMode="auto">
            <a:xfrm>
              <a:off x="2652713" y="3141663"/>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89" name="Oval 8"/>
            <p:cNvSpPr>
              <a:spLocks noChangeArrowheads="1"/>
            </p:cNvSpPr>
            <p:nvPr/>
          </p:nvSpPr>
          <p:spPr bwMode="auto">
            <a:xfrm>
              <a:off x="2155825" y="27178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0" name="Oval 9"/>
            <p:cNvSpPr>
              <a:spLocks noChangeArrowheads="1"/>
            </p:cNvSpPr>
            <p:nvPr/>
          </p:nvSpPr>
          <p:spPr bwMode="auto">
            <a:xfrm>
              <a:off x="2122488" y="26844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1" name="Oval 10"/>
            <p:cNvSpPr>
              <a:spLocks noChangeArrowheads="1"/>
            </p:cNvSpPr>
            <p:nvPr/>
          </p:nvSpPr>
          <p:spPr bwMode="auto">
            <a:xfrm>
              <a:off x="2670175" y="2819400"/>
              <a:ext cx="3560763" cy="220663"/>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2" name="Oval 11"/>
            <p:cNvSpPr>
              <a:spLocks noChangeArrowheads="1"/>
            </p:cNvSpPr>
            <p:nvPr/>
          </p:nvSpPr>
          <p:spPr bwMode="auto">
            <a:xfrm>
              <a:off x="2652713" y="2801938"/>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3" name="Oval 12"/>
            <p:cNvSpPr>
              <a:spLocks noChangeArrowheads="1"/>
            </p:cNvSpPr>
            <p:nvPr/>
          </p:nvSpPr>
          <p:spPr bwMode="auto">
            <a:xfrm>
              <a:off x="2139950" y="23622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4" name="Oval 13"/>
            <p:cNvSpPr>
              <a:spLocks noChangeArrowheads="1"/>
            </p:cNvSpPr>
            <p:nvPr/>
          </p:nvSpPr>
          <p:spPr bwMode="auto">
            <a:xfrm>
              <a:off x="2106613" y="23288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5" name="Oval 14"/>
            <p:cNvSpPr>
              <a:spLocks noChangeArrowheads="1"/>
            </p:cNvSpPr>
            <p:nvPr/>
          </p:nvSpPr>
          <p:spPr bwMode="auto">
            <a:xfrm>
              <a:off x="2670175" y="2430463"/>
              <a:ext cx="3560763" cy="219075"/>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6" name="Oval 15"/>
            <p:cNvSpPr>
              <a:spLocks noChangeArrowheads="1"/>
            </p:cNvSpPr>
            <p:nvPr/>
          </p:nvSpPr>
          <p:spPr bwMode="auto">
            <a:xfrm>
              <a:off x="2652713" y="2413000"/>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7" name="Oval 16"/>
            <p:cNvSpPr>
              <a:spLocks noChangeArrowheads="1"/>
            </p:cNvSpPr>
            <p:nvPr/>
          </p:nvSpPr>
          <p:spPr bwMode="auto">
            <a:xfrm>
              <a:off x="2122488" y="2039938"/>
              <a:ext cx="4721225" cy="4238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8" name="Oval 17"/>
            <p:cNvSpPr>
              <a:spLocks noChangeArrowheads="1"/>
            </p:cNvSpPr>
            <p:nvPr/>
          </p:nvSpPr>
          <p:spPr bwMode="auto">
            <a:xfrm>
              <a:off x="2089150" y="2006600"/>
              <a:ext cx="4787900" cy="490538"/>
            </a:xfrm>
            <a:prstGeom prst="ellipse">
              <a:avLst/>
            </a:prstGeom>
            <a:solidFill>
              <a:srgbClr val="919191"/>
            </a:solidFill>
            <a:ln w="33338">
              <a:solidFill>
                <a:srgbClr val="000000"/>
              </a:solidFill>
              <a:round/>
              <a:headEnd/>
              <a:tailEnd/>
            </a:ln>
          </p:spPr>
          <p:txBody>
            <a:bodyPr/>
            <a:lstStyle/>
            <a:p>
              <a:endParaRPr lang="en-US">
                <a:solidFill>
                  <a:schemeClr val="bg2"/>
                </a:solidFill>
                <a:latin typeface="18 VAG Rounded Light   02390" charset="0"/>
              </a:endParaRPr>
            </a:p>
          </p:txBody>
        </p:sp>
        <p:sp>
          <p:nvSpPr>
            <p:cNvPr id="46099" name="Oval 18"/>
            <p:cNvSpPr>
              <a:spLocks noChangeArrowheads="1"/>
            </p:cNvSpPr>
            <p:nvPr/>
          </p:nvSpPr>
          <p:spPr bwMode="auto">
            <a:xfrm>
              <a:off x="2667000" y="2076450"/>
              <a:ext cx="3595688" cy="254000"/>
            </a:xfrm>
            <a:prstGeom prst="ellipse">
              <a:avLst/>
            </a:prstGeom>
            <a:solidFill>
              <a:srgbClr val="C0C0C0"/>
            </a:solidFill>
            <a:ln w="38100">
              <a:solidFill>
                <a:srgbClr val="00FF00"/>
              </a:solidFill>
              <a:round/>
              <a:headEnd/>
              <a:tailEnd/>
            </a:ln>
          </p:spPr>
          <p:txBody>
            <a:bodyPr/>
            <a:lstStyle/>
            <a:p>
              <a:endParaRPr lang="en-US">
                <a:latin typeface="18 VAG Rounded Light   02390" charset="0"/>
              </a:endParaRPr>
            </a:p>
          </p:txBody>
        </p:sp>
        <p:sp>
          <p:nvSpPr>
            <p:cNvPr id="46100" name="Oval 19"/>
            <p:cNvSpPr>
              <a:spLocks noChangeArrowheads="1"/>
            </p:cNvSpPr>
            <p:nvPr/>
          </p:nvSpPr>
          <p:spPr bwMode="auto">
            <a:xfrm>
              <a:off x="3829050" y="2209800"/>
              <a:ext cx="1258888" cy="68263"/>
            </a:xfrm>
            <a:prstGeom prst="ellipse">
              <a:avLst/>
            </a:prstGeom>
            <a:solidFill>
              <a:schemeClr val="bg1"/>
            </a:solidFill>
            <a:ln w="9525">
              <a:noFill/>
              <a:round/>
              <a:headEnd/>
              <a:tailEnd/>
            </a:ln>
          </p:spPr>
          <p:txBody>
            <a:bodyPr/>
            <a:lstStyle/>
            <a:p>
              <a:endParaRPr lang="en-US">
                <a:latin typeface="18 VAG Rounded Light   02390" charset="0"/>
              </a:endParaRPr>
            </a:p>
          </p:txBody>
        </p:sp>
        <p:sp>
          <p:nvSpPr>
            <p:cNvPr id="46101" name="Oval 20"/>
            <p:cNvSpPr>
              <a:spLocks noChangeArrowheads="1"/>
            </p:cNvSpPr>
            <p:nvPr/>
          </p:nvSpPr>
          <p:spPr bwMode="auto">
            <a:xfrm>
              <a:off x="3813175" y="2192338"/>
              <a:ext cx="1292225" cy="101600"/>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sp>
          <p:nvSpPr>
            <p:cNvPr id="3243029" name="Line 21"/>
            <p:cNvSpPr>
              <a:spLocks noChangeShapeType="1"/>
            </p:cNvSpPr>
            <p:nvPr/>
          </p:nvSpPr>
          <p:spPr bwMode="auto">
            <a:xfrm flipH="1">
              <a:off x="4143375" y="2227263"/>
              <a:ext cx="349250" cy="254000"/>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0" name="Line 22"/>
            <p:cNvSpPr>
              <a:spLocks noChangeShapeType="1"/>
            </p:cNvSpPr>
            <p:nvPr/>
          </p:nvSpPr>
          <p:spPr bwMode="auto">
            <a:xfrm flipH="1">
              <a:off x="3657600" y="2209800"/>
              <a:ext cx="795338" cy="236538"/>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1" name="Rectangle 23"/>
            <p:cNvSpPr>
              <a:spLocks noChangeArrowheads="1"/>
            </p:cNvSpPr>
            <p:nvPr/>
          </p:nvSpPr>
          <p:spPr bwMode="auto">
            <a:xfrm>
              <a:off x="7086600" y="2141538"/>
              <a:ext cx="66675" cy="660400"/>
            </a:xfrm>
            <a:prstGeom prst="rect">
              <a:avLst/>
            </a:prstGeom>
            <a:solidFill>
              <a:schemeClr val="tx1">
                <a:lumMod val="75000"/>
              </a:schemeClr>
            </a:solidFill>
            <a:ln w="9525">
              <a:solidFill>
                <a:schemeClr val="tx1">
                  <a:lumMod val="50000"/>
                </a:schemeClr>
              </a:solidFill>
              <a:miter lim="800000"/>
              <a:headEnd/>
              <a:tailEnd/>
            </a:ln>
          </p:spPr>
          <p:txBody>
            <a:bodyPr/>
            <a:lstStyle/>
            <a:p>
              <a:pPr>
                <a:defRPr/>
              </a:pPr>
              <a:endParaRPr lang="en-US">
                <a:latin typeface="18 VAG Rounded Light   02390"/>
                <a:ea typeface="+mn-ea"/>
              </a:endParaRPr>
            </a:p>
          </p:txBody>
        </p:sp>
        <p:sp>
          <p:nvSpPr>
            <p:cNvPr id="46105" name="Rectangle 24"/>
            <p:cNvSpPr>
              <a:spLocks noChangeArrowheads="1"/>
            </p:cNvSpPr>
            <p:nvPr/>
          </p:nvSpPr>
          <p:spPr bwMode="auto">
            <a:xfrm>
              <a:off x="7142163" y="2108200"/>
              <a:ext cx="133350" cy="728663"/>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6" name="Rectangle 25"/>
            <p:cNvSpPr>
              <a:spLocks noChangeArrowheads="1"/>
            </p:cNvSpPr>
            <p:nvPr/>
          </p:nvSpPr>
          <p:spPr bwMode="auto">
            <a:xfrm>
              <a:off x="7086600" y="2743200"/>
              <a:ext cx="66675" cy="660400"/>
            </a:xfrm>
            <a:prstGeom prst="rect">
              <a:avLst/>
            </a:prstGeom>
            <a:solidFill>
              <a:srgbClr val="BFBFBF"/>
            </a:solidFill>
            <a:ln w="9525">
              <a:noFill/>
              <a:miter lim="800000"/>
              <a:headEnd/>
              <a:tailEnd/>
            </a:ln>
          </p:spPr>
          <p:txBody>
            <a:bodyPr/>
            <a:lstStyle/>
            <a:p>
              <a:endParaRPr lang="en-US">
                <a:latin typeface="18 VAG Rounded Light   02390" charset="0"/>
              </a:endParaRPr>
            </a:p>
          </p:txBody>
        </p:sp>
        <p:sp>
          <p:nvSpPr>
            <p:cNvPr id="46107" name="Rectangle 26"/>
            <p:cNvSpPr>
              <a:spLocks noChangeArrowheads="1"/>
            </p:cNvSpPr>
            <p:nvPr/>
          </p:nvSpPr>
          <p:spPr bwMode="auto">
            <a:xfrm>
              <a:off x="7142163" y="2852738"/>
              <a:ext cx="133350" cy="728662"/>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8" name="Line 27"/>
            <p:cNvSpPr>
              <a:spLocks noChangeShapeType="1"/>
            </p:cNvSpPr>
            <p:nvPr/>
          </p:nvSpPr>
          <p:spPr bwMode="auto">
            <a:xfrm flipH="1">
              <a:off x="6861175" y="2413000"/>
              <a:ext cx="280988" cy="1588"/>
            </a:xfrm>
            <a:prstGeom prst="line">
              <a:avLst/>
            </a:prstGeom>
            <a:noFill/>
            <a:ln w="33338">
              <a:solidFill>
                <a:srgbClr val="BFBFBF"/>
              </a:solidFill>
              <a:round/>
              <a:headEnd/>
              <a:tailEnd/>
            </a:ln>
          </p:spPr>
          <p:txBody>
            <a:bodyPr/>
            <a:lstStyle/>
            <a:p>
              <a:endParaRPr lang="en-US"/>
            </a:p>
          </p:txBody>
        </p:sp>
        <p:sp>
          <p:nvSpPr>
            <p:cNvPr id="46109" name="Line 28"/>
            <p:cNvSpPr>
              <a:spLocks noChangeShapeType="1"/>
            </p:cNvSpPr>
            <p:nvPr/>
          </p:nvSpPr>
          <p:spPr bwMode="auto">
            <a:xfrm flipH="1">
              <a:off x="6943725" y="2598738"/>
              <a:ext cx="182563" cy="1587"/>
            </a:xfrm>
            <a:prstGeom prst="line">
              <a:avLst/>
            </a:prstGeom>
            <a:noFill/>
            <a:ln w="33338">
              <a:solidFill>
                <a:srgbClr val="BFBFBF"/>
              </a:solidFill>
              <a:round/>
              <a:headEnd/>
              <a:tailEnd/>
            </a:ln>
          </p:spPr>
          <p:txBody>
            <a:bodyPr/>
            <a:lstStyle/>
            <a:p>
              <a:endParaRPr lang="en-US"/>
            </a:p>
          </p:txBody>
        </p:sp>
        <p:grpSp>
          <p:nvGrpSpPr>
            <p:cNvPr id="2" name="Group 29"/>
            <p:cNvGrpSpPr>
              <a:grpSpLocks/>
            </p:cNvGrpSpPr>
            <p:nvPr/>
          </p:nvGrpSpPr>
          <p:grpSpPr bwMode="auto">
            <a:xfrm>
              <a:off x="6165850" y="2216150"/>
              <a:ext cx="976313" cy="527050"/>
              <a:chOff x="3884" y="1465"/>
              <a:chExt cx="615" cy="332"/>
            </a:xfrm>
          </p:grpSpPr>
          <p:sp>
            <p:nvSpPr>
              <p:cNvPr id="3243038" name="Line 30"/>
              <p:cNvSpPr>
                <a:spLocks noChangeShapeType="1"/>
              </p:cNvSpPr>
              <p:nvPr/>
            </p:nvSpPr>
            <p:spPr bwMode="auto">
              <a:xfrm flipH="1">
                <a:off x="4374" y="1529"/>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39" name="Line 31"/>
              <p:cNvSpPr>
                <a:spLocks noChangeShapeType="1"/>
              </p:cNvSpPr>
              <p:nvPr/>
            </p:nvSpPr>
            <p:spPr bwMode="auto">
              <a:xfrm flipH="1" flipV="1">
                <a:off x="3884" y="1465"/>
                <a:ext cx="502" cy="66"/>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0" name="Line 32"/>
              <p:cNvSpPr>
                <a:spLocks noChangeShapeType="1"/>
              </p:cNvSpPr>
              <p:nvPr/>
            </p:nvSpPr>
            <p:spPr bwMode="auto">
              <a:xfrm flipH="1" flipV="1">
                <a:off x="4113" y="1557"/>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1" name="Line 33"/>
              <p:cNvSpPr>
                <a:spLocks noChangeShapeType="1"/>
              </p:cNvSpPr>
              <p:nvPr/>
            </p:nvSpPr>
            <p:spPr bwMode="auto">
              <a:xfrm flipH="1" flipV="1">
                <a:off x="3884" y="1657"/>
                <a:ext cx="490" cy="5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2" name="Line 34"/>
              <p:cNvSpPr>
                <a:spLocks noChangeShapeType="1"/>
              </p:cNvSpPr>
              <p:nvPr/>
            </p:nvSpPr>
            <p:spPr bwMode="auto">
              <a:xfrm flipH="1" flipV="1">
                <a:off x="4113" y="1764"/>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3" name="Line 35"/>
              <p:cNvSpPr>
                <a:spLocks noChangeShapeType="1"/>
              </p:cNvSpPr>
              <p:nvPr/>
            </p:nvSpPr>
            <p:spPr bwMode="auto">
              <a:xfrm>
                <a:off x="4322" y="1796"/>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grpSp>
          <p:nvGrpSpPr>
            <p:cNvPr id="3" name="Group 36"/>
            <p:cNvGrpSpPr>
              <a:grpSpLocks/>
            </p:cNvGrpSpPr>
            <p:nvPr/>
          </p:nvGrpSpPr>
          <p:grpSpPr bwMode="auto">
            <a:xfrm>
              <a:off x="6165850" y="2887663"/>
              <a:ext cx="976313" cy="525462"/>
              <a:chOff x="3884" y="1903"/>
              <a:chExt cx="615" cy="331"/>
            </a:xfrm>
          </p:grpSpPr>
          <p:sp>
            <p:nvSpPr>
              <p:cNvPr id="3243045" name="Line 37"/>
              <p:cNvSpPr>
                <a:spLocks noChangeShapeType="1"/>
              </p:cNvSpPr>
              <p:nvPr/>
            </p:nvSpPr>
            <p:spPr bwMode="auto">
              <a:xfrm flipH="1">
                <a:off x="4374" y="1967"/>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6" name="Line 38"/>
              <p:cNvSpPr>
                <a:spLocks noChangeShapeType="1"/>
              </p:cNvSpPr>
              <p:nvPr/>
            </p:nvSpPr>
            <p:spPr bwMode="auto">
              <a:xfrm flipH="1" flipV="1">
                <a:off x="3884" y="1903"/>
                <a:ext cx="492" cy="65"/>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7" name="Line 39"/>
              <p:cNvSpPr>
                <a:spLocks noChangeShapeType="1"/>
              </p:cNvSpPr>
              <p:nvPr/>
            </p:nvSpPr>
            <p:spPr bwMode="auto">
              <a:xfrm flipH="1" flipV="1">
                <a:off x="4116" y="2003"/>
                <a:ext cx="198" cy="29"/>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8" name="Line 40"/>
              <p:cNvSpPr>
                <a:spLocks noChangeShapeType="1"/>
              </p:cNvSpPr>
              <p:nvPr/>
            </p:nvSpPr>
            <p:spPr bwMode="auto">
              <a:xfrm flipH="1" flipV="1">
                <a:off x="3884" y="2095"/>
                <a:ext cx="502" cy="63"/>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9" name="Line 41"/>
              <p:cNvSpPr>
                <a:spLocks noChangeShapeType="1"/>
              </p:cNvSpPr>
              <p:nvPr/>
            </p:nvSpPr>
            <p:spPr bwMode="auto">
              <a:xfrm flipH="1" flipV="1">
                <a:off x="4130" y="2202"/>
                <a:ext cx="192" cy="3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50" name="Line 42"/>
              <p:cNvSpPr>
                <a:spLocks noChangeShapeType="1"/>
              </p:cNvSpPr>
              <p:nvPr/>
            </p:nvSpPr>
            <p:spPr bwMode="auto">
              <a:xfrm>
                <a:off x="4322" y="2233"/>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sp>
          <p:nvSpPr>
            <p:cNvPr id="46112" name="Line 43"/>
            <p:cNvSpPr>
              <a:spLocks noChangeShapeType="1"/>
            </p:cNvSpPr>
            <p:nvPr/>
          </p:nvSpPr>
          <p:spPr bwMode="auto">
            <a:xfrm>
              <a:off x="6843713" y="3090863"/>
              <a:ext cx="298450" cy="1587"/>
            </a:xfrm>
            <a:prstGeom prst="line">
              <a:avLst/>
            </a:prstGeom>
            <a:noFill/>
            <a:ln w="33338">
              <a:solidFill>
                <a:srgbClr val="BFBFBF"/>
              </a:solidFill>
              <a:round/>
              <a:headEnd/>
              <a:tailEnd/>
            </a:ln>
          </p:spPr>
          <p:txBody>
            <a:bodyPr/>
            <a:lstStyle/>
            <a:p>
              <a:endParaRPr lang="en-US"/>
            </a:p>
          </p:txBody>
        </p:sp>
        <p:sp>
          <p:nvSpPr>
            <p:cNvPr id="46113" name="Line 44"/>
            <p:cNvSpPr>
              <a:spLocks noChangeShapeType="1"/>
            </p:cNvSpPr>
            <p:nvPr/>
          </p:nvSpPr>
          <p:spPr bwMode="auto">
            <a:xfrm>
              <a:off x="6959600" y="3294063"/>
              <a:ext cx="166688" cy="1587"/>
            </a:xfrm>
            <a:prstGeom prst="line">
              <a:avLst/>
            </a:prstGeom>
            <a:noFill/>
            <a:ln w="33338">
              <a:solidFill>
                <a:srgbClr val="BFBFBF"/>
              </a:solidFill>
              <a:round/>
              <a:headEnd/>
              <a:tailEnd/>
            </a:ln>
          </p:spPr>
          <p:txBody>
            <a:bodyPr/>
            <a:lstStyle/>
            <a:p>
              <a:endParaRPr lang="en-US"/>
            </a:p>
          </p:txBody>
        </p:sp>
        <p:sp>
          <p:nvSpPr>
            <p:cNvPr id="46114" name="Arc 45"/>
            <p:cNvSpPr>
              <a:spLocks/>
            </p:cNvSpPr>
            <p:nvPr/>
          </p:nvSpPr>
          <p:spPr bwMode="auto">
            <a:xfrm>
              <a:off x="3592513" y="2005013"/>
              <a:ext cx="246062" cy="230187"/>
            </a:xfrm>
            <a:custGeom>
              <a:avLst/>
              <a:gdLst>
                <a:gd name="T0" fmla="*/ 0 w 19420"/>
                <a:gd name="T1" fmla="*/ 108190 h 17840"/>
                <a:gd name="T2" fmla="*/ 91785 w 19420"/>
                <a:gd name="T3" fmla="*/ 0 h 17840"/>
                <a:gd name="T4" fmla="*/ 246062 w 19420"/>
                <a:gd name="T5" fmla="*/ 230187 h 17840"/>
                <a:gd name="T6" fmla="*/ 0 60000 65536"/>
                <a:gd name="T7" fmla="*/ 0 60000 65536"/>
                <a:gd name="T8" fmla="*/ 0 60000 65536"/>
                <a:gd name="T9" fmla="*/ 0 w 19420"/>
                <a:gd name="T10" fmla="*/ 0 h 17840"/>
                <a:gd name="T11" fmla="*/ 19420 w 19420"/>
                <a:gd name="T12" fmla="*/ 17840 h 17840"/>
              </a:gdLst>
              <a:ahLst/>
              <a:cxnLst>
                <a:cxn ang="T6">
                  <a:pos x="T0" y="T1"/>
                </a:cxn>
                <a:cxn ang="T7">
                  <a:pos x="T2" y="T3"/>
                </a:cxn>
                <a:cxn ang="T8">
                  <a:pos x="T4" y="T5"/>
                </a:cxn>
              </a:cxnLst>
              <a:rect l="T9" t="T10" r="T11" b="T12"/>
              <a:pathLst>
                <a:path w="19420" h="17840" fill="none" extrusionOk="0">
                  <a:moveTo>
                    <a:pt x="-1" y="8384"/>
                  </a:moveTo>
                  <a:cubicBezTo>
                    <a:pt x="1643" y="5007"/>
                    <a:pt x="4140" y="2116"/>
                    <a:pt x="7243" y="-1"/>
                  </a:cubicBezTo>
                </a:path>
                <a:path w="19420" h="17840" stroke="0" extrusionOk="0">
                  <a:moveTo>
                    <a:pt x="-1" y="8384"/>
                  </a:moveTo>
                  <a:cubicBezTo>
                    <a:pt x="1643" y="5007"/>
                    <a:pt x="4140" y="2116"/>
                    <a:pt x="7243" y="-1"/>
                  </a:cubicBezTo>
                  <a:lnTo>
                    <a:pt x="19420" y="17840"/>
                  </a:lnTo>
                  <a:close/>
                </a:path>
              </a:pathLst>
            </a:custGeom>
            <a:solidFill>
              <a:schemeClr val="accent2"/>
            </a:solidFill>
            <a:ln w="9525">
              <a:solidFill>
                <a:schemeClr val="accent2"/>
              </a:solidFill>
              <a:round/>
              <a:headEnd/>
              <a:tailEnd/>
            </a:ln>
          </p:spPr>
          <p:txBody>
            <a:bodyPr/>
            <a:lstStyle/>
            <a:p>
              <a:endParaRPr lang="en-US">
                <a:latin typeface="18 VAG Rounded Light   02390" charset="0"/>
              </a:endParaRPr>
            </a:p>
          </p:txBody>
        </p:sp>
        <p:sp>
          <p:nvSpPr>
            <p:cNvPr id="46115" name="Line 46"/>
            <p:cNvSpPr>
              <a:spLocks noChangeShapeType="1"/>
            </p:cNvSpPr>
            <p:nvPr/>
          </p:nvSpPr>
          <p:spPr bwMode="auto">
            <a:xfrm>
              <a:off x="3276600" y="1701800"/>
              <a:ext cx="436563" cy="423863"/>
            </a:xfrm>
            <a:prstGeom prst="line">
              <a:avLst/>
            </a:prstGeom>
            <a:noFill/>
            <a:ln w="38100">
              <a:solidFill>
                <a:schemeClr val="accent2"/>
              </a:solidFill>
              <a:round/>
              <a:headEnd/>
              <a:tailEnd/>
            </a:ln>
          </p:spPr>
          <p:txBody>
            <a:bodyPr/>
            <a:lstStyle/>
            <a:p>
              <a:endParaRPr lang="en-US"/>
            </a:p>
          </p:txBody>
        </p:sp>
        <p:sp>
          <p:nvSpPr>
            <p:cNvPr id="46116" name="Arc 47"/>
            <p:cNvSpPr>
              <a:spLocks/>
            </p:cNvSpPr>
            <p:nvPr/>
          </p:nvSpPr>
          <p:spPr bwMode="auto">
            <a:xfrm>
              <a:off x="2389188" y="2076450"/>
              <a:ext cx="273050" cy="158750"/>
            </a:xfrm>
            <a:custGeom>
              <a:avLst/>
              <a:gdLst>
                <a:gd name="T0" fmla="*/ 0 w 21531"/>
                <a:gd name="T1" fmla="*/ 136640 h 12328"/>
                <a:gd name="T2" fmla="*/ 48127 w 21531"/>
                <a:gd name="T3" fmla="*/ 0 h 12328"/>
                <a:gd name="T4" fmla="*/ 273050 w 21531"/>
                <a:gd name="T5" fmla="*/ 158750 h 12328"/>
                <a:gd name="T6" fmla="*/ 0 60000 65536"/>
                <a:gd name="T7" fmla="*/ 0 60000 65536"/>
                <a:gd name="T8" fmla="*/ 0 60000 65536"/>
                <a:gd name="T9" fmla="*/ 0 w 21531"/>
                <a:gd name="T10" fmla="*/ 0 h 12328"/>
                <a:gd name="T11" fmla="*/ 21531 w 21531"/>
                <a:gd name="T12" fmla="*/ 12328 h 12328"/>
              </a:gdLst>
              <a:ahLst/>
              <a:cxnLst>
                <a:cxn ang="T6">
                  <a:pos x="T0" y="T1"/>
                </a:cxn>
                <a:cxn ang="T7">
                  <a:pos x="T2" y="T3"/>
                </a:cxn>
                <a:cxn ang="T8">
                  <a:pos x="T4" y="T5"/>
                </a:cxn>
              </a:cxnLst>
              <a:rect l="T9" t="T10" r="T11" b="T12"/>
              <a:pathLst>
                <a:path w="21531" h="12328" fill="none" extrusionOk="0">
                  <a:moveTo>
                    <a:pt x="-1" y="10610"/>
                  </a:moveTo>
                  <a:cubicBezTo>
                    <a:pt x="303" y="6800"/>
                    <a:pt x="1612" y="3138"/>
                    <a:pt x="3794" y="-1"/>
                  </a:cubicBezTo>
                </a:path>
                <a:path w="21531" h="12328" stroke="0" extrusionOk="0">
                  <a:moveTo>
                    <a:pt x="-1" y="10610"/>
                  </a:moveTo>
                  <a:cubicBezTo>
                    <a:pt x="303" y="6800"/>
                    <a:pt x="1612" y="3138"/>
                    <a:pt x="3794" y="-1"/>
                  </a:cubicBezTo>
                  <a:lnTo>
                    <a:pt x="21531" y="12328"/>
                  </a:lnTo>
                  <a:close/>
                </a:path>
              </a:pathLst>
            </a:custGeom>
            <a:solidFill>
              <a:srgbClr val="00FF00"/>
            </a:solidFill>
            <a:ln w="9525">
              <a:noFill/>
              <a:round/>
              <a:headEnd/>
              <a:tailEnd/>
            </a:ln>
          </p:spPr>
          <p:txBody>
            <a:bodyPr/>
            <a:lstStyle/>
            <a:p>
              <a:endParaRPr lang="en-US">
                <a:latin typeface="18 VAG Rounded Light   02390" charset="0"/>
              </a:endParaRPr>
            </a:p>
          </p:txBody>
        </p:sp>
        <p:sp>
          <p:nvSpPr>
            <p:cNvPr id="46117" name="Line 48"/>
            <p:cNvSpPr>
              <a:spLocks noChangeShapeType="1"/>
            </p:cNvSpPr>
            <p:nvPr/>
          </p:nvSpPr>
          <p:spPr bwMode="auto">
            <a:xfrm>
              <a:off x="1981200" y="1828800"/>
              <a:ext cx="539750" cy="347663"/>
            </a:xfrm>
            <a:prstGeom prst="line">
              <a:avLst/>
            </a:prstGeom>
            <a:noFill/>
            <a:ln w="38100">
              <a:solidFill>
                <a:srgbClr val="00FF00"/>
              </a:solidFill>
              <a:round/>
              <a:headEnd/>
              <a:tailEnd/>
            </a:ln>
          </p:spPr>
          <p:txBody>
            <a:bodyPr/>
            <a:lstStyle/>
            <a:p>
              <a:endParaRPr lang="en-US"/>
            </a:p>
          </p:txBody>
        </p:sp>
        <p:sp>
          <p:nvSpPr>
            <p:cNvPr id="3243057" name="Line 49"/>
            <p:cNvSpPr>
              <a:spLocks noChangeShapeType="1"/>
            </p:cNvSpPr>
            <p:nvPr/>
          </p:nvSpPr>
          <p:spPr bwMode="auto">
            <a:xfrm>
              <a:off x="3962400" y="1619250"/>
              <a:ext cx="152400" cy="685800"/>
            </a:xfrm>
            <a:prstGeom prst="line">
              <a:avLst/>
            </a:prstGeom>
            <a:noFill/>
            <a:ln w="57150" cap="flat" cmpd="sng" algn="ctr">
              <a:solidFill>
                <a:schemeClr val="accent4"/>
              </a:solidFill>
              <a:prstDash val="solid"/>
              <a:round/>
              <a:headEnd type="none" w="med" len="med"/>
              <a:tailEnd type="triangle" w="med" len="med"/>
            </a:ln>
          </p:spPr>
          <p:txBody>
            <a:bodyPr/>
            <a:lstStyle/>
            <a:p>
              <a:pPr>
                <a:defRPr/>
              </a:pPr>
              <a:endParaRPr lang="en-US">
                <a:latin typeface="18 VAG Rounded Light   02390"/>
                <a:ea typeface="+mn-ea"/>
              </a:endParaRPr>
            </a:p>
          </p:txBody>
        </p:sp>
        <p:sp>
          <p:nvSpPr>
            <p:cNvPr id="46119" name="Line 50"/>
            <p:cNvSpPr>
              <a:spLocks noChangeShapeType="1"/>
            </p:cNvSpPr>
            <p:nvPr/>
          </p:nvSpPr>
          <p:spPr bwMode="auto">
            <a:xfrm flipH="1">
              <a:off x="6172200" y="1676400"/>
              <a:ext cx="30163" cy="457200"/>
            </a:xfrm>
            <a:prstGeom prst="line">
              <a:avLst/>
            </a:prstGeom>
            <a:noFill/>
            <a:ln w="38100">
              <a:solidFill>
                <a:srgbClr val="FF8DA0"/>
              </a:solidFill>
              <a:round/>
              <a:headEnd/>
              <a:tailEnd type="triangle" w="med" len="med"/>
            </a:ln>
          </p:spPr>
          <p:txBody>
            <a:bodyPr/>
            <a:lstStyle/>
            <a:p>
              <a:endParaRPr lang="en-US"/>
            </a:p>
          </p:txBody>
        </p:sp>
        <p:sp>
          <p:nvSpPr>
            <p:cNvPr id="46120" name="Text Box 51"/>
            <p:cNvSpPr txBox="1">
              <a:spLocks noChangeArrowheads="1"/>
            </p:cNvSpPr>
            <p:nvPr/>
          </p:nvSpPr>
          <p:spPr bwMode="auto">
            <a:xfrm>
              <a:off x="304800" y="2533650"/>
              <a:ext cx="1274763"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Platter</a:t>
              </a:r>
            </a:p>
          </p:txBody>
        </p:sp>
        <p:sp>
          <p:nvSpPr>
            <p:cNvPr id="46121" name="Text Box 52"/>
            <p:cNvSpPr txBox="1">
              <a:spLocks noChangeArrowheads="1"/>
            </p:cNvSpPr>
            <p:nvPr/>
          </p:nvSpPr>
          <p:spPr bwMode="auto">
            <a:xfrm>
              <a:off x="6477000" y="1314450"/>
              <a:ext cx="850900"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Arm</a:t>
              </a:r>
            </a:p>
          </p:txBody>
        </p:sp>
        <p:sp>
          <p:nvSpPr>
            <p:cNvPr id="46122" name="Text Box 53"/>
            <p:cNvSpPr txBox="1">
              <a:spLocks noChangeArrowheads="1"/>
            </p:cNvSpPr>
            <p:nvPr/>
          </p:nvSpPr>
          <p:spPr bwMode="auto">
            <a:xfrm>
              <a:off x="7315200" y="2609850"/>
              <a:ext cx="1570038" cy="523875"/>
            </a:xfrm>
            <a:prstGeom prst="rect">
              <a:avLst/>
            </a:prstGeom>
            <a:noFill/>
            <a:ln w="12700">
              <a:noFill/>
              <a:miter lim="800000"/>
              <a:headEnd/>
              <a:tailEnd/>
            </a:ln>
          </p:spPr>
          <p:txBody>
            <a:bodyPr wrap="none">
              <a:spAutoFit/>
            </a:bodyPr>
            <a:lstStyle/>
            <a:p>
              <a:r>
                <a:rPr lang="en-US" sz="2800" b="1" dirty="0">
                  <a:solidFill>
                    <a:schemeClr val="tx1"/>
                  </a:solidFill>
                  <a:latin typeface="18 VAG Rounded Light   02390" charset="0"/>
                </a:rPr>
                <a:t>Actuator</a:t>
              </a:r>
            </a:p>
          </p:txBody>
        </p:sp>
        <p:sp>
          <p:nvSpPr>
            <p:cNvPr id="46123" name="Text Box 54"/>
            <p:cNvSpPr txBox="1">
              <a:spLocks noChangeArrowheads="1"/>
            </p:cNvSpPr>
            <p:nvPr/>
          </p:nvSpPr>
          <p:spPr bwMode="auto">
            <a:xfrm>
              <a:off x="5562600" y="1162050"/>
              <a:ext cx="1049338"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Head</a:t>
              </a:r>
            </a:p>
          </p:txBody>
        </p:sp>
        <p:sp>
          <p:nvSpPr>
            <p:cNvPr id="3243063" name="Text Box 55"/>
            <p:cNvSpPr txBox="1">
              <a:spLocks noChangeArrowheads="1"/>
            </p:cNvSpPr>
            <p:nvPr/>
          </p:nvSpPr>
          <p:spPr bwMode="auto">
            <a:xfrm>
              <a:off x="3352800" y="1143000"/>
              <a:ext cx="1211263" cy="523875"/>
            </a:xfrm>
            <a:prstGeom prst="rect">
              <a:avLst/>
            </a:prstGeom>
            <a:noFill/>
            <a:ln w="12700">
              <a:noFill/>
              <a:miter lim="800000"/>
              <a:headEnd/>
              <a:tailEnd/>
            </a:ln>
            <a:effectLst/>
          </p:spPr>
          <p:txBody>
            <a:bodyPr wrap="none">
              <a:spAutoFit/>
            </a:bodyPr>
            <a:lstStyle/>
            <a:p>
              <a:pPr>
                <a:defRPr/>
              </a:pPr>
              <a:r>
                <a:rPr lang="en-US" sz="2800" b="1" dirty="0">
                  <a:solidFill>
                    <a:schemeClr val="accent4"/>
                  </a:solidFill>
                  <a:latin typeface="18 VAG Rounded Light   02390"/>
                  <a:ea typeface="+mn-ea"/>
                </a:rPr>
                <a:t>Sector</a:t>
              </a:r>
            </a:p>
          </p:txBody>
        </p:sp>
        <p:sp>
          <p:nvSpPr>
            <p:cNvPr id="46125" name="Text Box 56"/>
            <p:cNvSpPr txBox="1">
              <a:spLocks noChangeArrowheads="1"/>
            </p:cNvSpPr>
            <p:nvPr/>
          </p:nvSpPr>
          <p:spPr bwMode="auto">
            <a:xfrm>
              <a:off x="2286000" y="1066800"/>
              <a:ext cx="1017588"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Inner</a:t>
              </a:r>
            </a:p>
            <a:p>
              <a:r>
                <a:rPr lang="en-US" sz="2800" b="1">
                  <a:solidFill>
                    <a:schemeClr val="tx1"/>
                  </a:solidFill>
                  <a:latin typeface="18 VAG Rounded Light   02390" charset="0"/>
                </a:rPr>
                <a:t>Track</a:t>
              </a:r>
            </a:p>
          </p:txBody>
        </p:sp>
        <p:sp>
          <p:nvSpPr>
            <p:cNvPr id="46126" name="Text Box 57"/>
            <p:cNvSpPr txBox="1">
              <a:spLocks noChangeArrowheads="1"/>
            </p:cNvSpPr>
            <p:nvPr/>
          </p:nvSpPr>
          <p:spPr bwMode="auto">
            <a:xfrm>
              <a:off x="990600" y="1162050"/>
              <a:ext cx="1120775"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Outer</a:t>
              </a:r>
            </a:p>
            <a:p>
              <a:r>
                <a:rPr lang="en-US" sz="2800" b="1">
                  <a:solidFill>
                    <a:schemeClr val="tx1"/>
                  </a:solidFill>
                  <a:latin typeface="18 VAG Rounded Light   02390" charset="0"/>
                </a:rPr>
                <a:t>Track</a:t>
              </a:r>
            </a:p>
          </p:txBody>
        </p:sp>
        <p:sp>
          <p:nvSpPr>
            <p:cNvPr id="3243066" name="Line 58"/>
            <p:cNvSpPr>
              <a:spLocks noChangeShapeType="1"/>
            </p:cNvSpPr>
            <p:nvPr/>
          </p:nvSpPr>
          <p:spPr bwMode="auto">
            <a:xfrm>
              <a:off x="3905250" y="2400300"/>
              <a:ext cx="307975" cy="0"/>
            </a:xfrm>
            <a:prstGeom prst="line">
              <a:avLst/>
            </a:prstGeom>
            <a:noFill/>
            <a:ln w="38100">
              <a:solidFill>
                <a:schemeClr val="accent4"/>
              </a:solidFill>
              <a:round/>
              <a:headEnd/>
              <a:tailEnd/>
            </a:ln>
            <a:effectLst/>
          </p:spPr>
          <p:txBody>
            <a:bodyPr wrap="none" anchor="ctr"/>
            <a:lstStyle/>
            <a:p>
              <a:pPr>
                <a:defRPr/>
              </a:pPr>
              <a:endParaRPr lang="en-US">
                <a:latin typeface="18 VAG Rounded Light   02390"/>
                <a:ea typeface="+mn-ea"/>
              </a:endParaRPr>
            </a:p>
          </p:txBody>
        </p:sp>
        <p:sp>
          <p:nvSpPr>
            <p:cNvPr id="46128" name="Rectangle 59"/>
            <p:cNvSpPr>
              <a:spLocks noChangeArrowheads="1"/>
            </p:cNvSpPr>
            <p:nvPr/>
          </p:nvSpPr>
          <p:spPr bwMode="auto">
            <a:xfrm>
              <a:off x="6096000" y="21526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29" name="Rectangle 60"/>
            <p:cNvSpPr>
              <a:spLocks noChangeArrowheads="1"/>
            </p:cNvSpPr>
            <p:nvPr/>
          </p:nvSpPr>
          <p:spPr bwMode="auto">
            <a:xfrm>
              <a:off x="6096000" y="2457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0" name="Rectangle 61"/>
            <p:cNvSpPr>
              <a:spLocks noChangeArrowheads="1"/>
            </p:cNvSpPr>
            <p:nvPr/>
          </p:nvSpPr>
          <p:spPr bwMode="auto">
            <a:xfrm>
              <a:off x="6096000" y="2838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1" name="Rectangle 62"/>
            <p:cNvSpPr>
              <a:spLocks noChangeArrowheads="1"/>
            </p:cNvSpPr>
            <p:nvPr/>
          </p:nvSpPr>
          <p:spPr bwMode="auto">
            <a:xfrm>
              <a:off x="6096000" y="31432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3243071" name="Line 63"/>
            <p:cNvSpPr>
              <a:spLocks noChangeShapeType="1"/>
            </p:cNvSpPr>
            <p:nvPr/>
          </p:nvSpPr>
          <p:spPr bwMode="auto">
            <a:xfrm flipH="1">
              <a:off x="6705600" y="1771650"/>
              <a:ext cx="228600" cy="457200"/>
            </a:xfrm>
            <a:prstGeom prst="line">
              <a:avLst/>
            </a:prstGeom>
            <a:noFill/>
            <a:ln w="38100">
              <a:solidFill>
                <a:schemeClr val="tx1">
                  <a:lumMod val="75000"/>
                </a:schemeClr>
              </a:solidFill>
              <a:round/>
              <a:headEnd/>
              <a:tailEnd type="triangle" w="med" len="med"/>
            </a:ln>
            <a:effectLst/>
          </p:spPr>
          <p:txBody>
            <a:bodyPr wrap="none" anchor="ctr"/>
            <a:lstStyle/>
            <a:p>
              <a:pPr>
                <a:defRPr/>
              </a:pPr>
              <a:endParaRPr lang="en-US">
                <a:latin typeface="18 VAG Rounded Light   02390"/>
                <a:ea typeface="+mn-ea"/>
              </a:endParaRPr>
            </a:p>
          </p:txBody>
        </p:sp>
        <p:sp>
          <p:nvSpPr>
            <p:cNvPr id="46133" name="Line 64"/>
            <p:cNvSpPr>
              <a:spLocks noChangeShapeType="1"/>
            </p:cNvSpPr>
            <p:nvPr/>
          </p:nvSpPr>
          <p:spPr bwMode="auto">
            <a:xfrm flipV="1">
              <a:off x="1524000" y="2305050"/>
              <a:ext cx="533400" cy="457200"/>
            </a:xfrm>
            <a:prstGeom prst="line">
              <a:avLst/>
            </a:prstGeom>
            <a:noFill/>
            <a:ln w="38100">
              <a:solidFill>
                <a:schemeClr val="tx1"/>
              </a:solidFill>
              <a:round/>
              <a:headEnd/>
              <a:tailEnd type="triangle" w="med" len="med"/>
            </a:ln>
          </p:spPr>
          <p:txBody>
            <a:bodyPr wrap="none" anchor="ctr"/>
            <a:lstStyle/>
            <a:p>
              <a:endParaRPr lang="en-US"/>
            </a:p>
          </p:txBody>
        </p:sp>
        <p:sp>
          <p:nvSpPr>
            <p:cNvPr id="46134" name="Line 65"/>
            <p:cNvSpPr>
              <a:spLocks noChangeShapeType="1"/>
            </p:cNvSpPr>
            <p:nvPr/>
          </p:nvSpPr>
          <p:spPr bwMode="auto">
            <a:xfrm flipV="1">
              <a:off x="1524000" y="2609850"/>
              <a:ext cx="533400" cy="152400"/>
            </a:xfrm>
            <a:prstGeom prst="line">
              <a:avLst/>
            </a:prstGeom>
            <a:noFill/>
            <a:ln w="38100">
              <a:solidFill>
                <a:schemeClr val="tx1"/>
              </a:solidFill>
              <a:round/>
              <a:headEnd/>
              <a:tailEnd type="triangle" w="med" len="med"/>
            </a:ln>
          </p:spPr>
          <p:txBody>
            <a:bodyPr wrap="none" anchor="ctr"/>
            <a:lstStyle/>
            <a:p>
              <a:endParaRPr lang="en-US"/>
            </a:p>
          </p:txBody>
        </p:sp>
        <p:sp>
          <p:nvSpPr>
            <p:cNvPr id="46135" name="Line 66"/>
            <p:cNvSpPr>
              <a:spLocks noChangeShapeType="1"/>
            </p:cNvSpPr>
            <p:nvPr/>
          </p:nvSpPr>
          <p:spPr bwMode="auto">
            <a:xfrm>
              <a:off x="1524000" y="2838450"/>
              <a:ext cx="533400" cy="76200"/>
            </a:xfrm>
            <a:prstGeom prst="line">
              <a:avLst/>
            </a:prstGeom>
            <a:noFill/>
            <a:ln w="38100">
              <a:solidFill>
                <a:schemeClr val="tx1"/>
              </a:solidFill>
              <a:round/>
              <a:headEnd/>
              <a:tailEnd type="triangle" w="med" len="med"/>
            </a:ln>
          </p:spPr>
          <p:txBody>
            <a:bodyPr wrap="none" anchor="ctr"/>
            <a:lstStyle/>
            <a:p>
              <a:endParaRPr lang="en-US"/>
            </a:p>
          </p:txBody>
        </p:sp>
        <p:sp>
          <p:nvSpPr>
            <p:cNvPr id="46136" name="Line 67"/>
            <p:cNvSpPr>
              <a:spLocks noChangeShapeType="1"/>
            </p:cNvSpPr>
            <p:nvPr/>
          </p:nvSpPr>
          <p:spPr bwMode="auto">
            <a:xfrm>
              <a:off x="1524000" y="2838450"/>
              <a:ext cx="533400" cy="381000"/>
            </a:xfrm>
            <a:prstGeom prst="line">
              <a:avLst/>
            </a:prstGeom>
            <a:noFill/>
            <a:ln w="38100">
              <a:solidFill>
                <a:schemeClr val="tx1"/>
              </a:solidFill>
              <a:round/>
              <a:headEnd/>
              <a:tailEnd type="triangle" w="med" len="med"/>
            </a:ln>
          </p:spPr>
          <p:txBody>
            <a:bodyPr wrap="none" anchor="ctr"/>
            <a:lstStyle/>
            <a:p>
              <a:endParaRPr lang="en-US"/>
            </a:p>
          </p:txBody>
        </p:sp>
        <p:sp>
          <p:nvSpPr>
            <p:cNvPr id="46137" name="Rectangle 69"/>
            <p:cNvSpPr>
              <a:spLocks noChangeArrowheads="1"/>
            </p:cNvSpPr>
            <p:nvPr/>
          </p:nvSpPr>
          <p:spPr bwMode="auto">
            <a:xfrm>
              <a:off x="7696200" y="1847850"/>
              <a:ext cx="685800" cy="609600"/>
            </a:xfrm>
            <a:prstGeom prst="rect">
              <a:avLst/>
            </a:prstGeom>
            <a:noFill/>
            <a:ln w="38100">
              <a:solidFill>
                <a:srgbClr val="063DE8"/>
              </a:solidFill>
              <a:miter lim="800000"/>
              <a:headEnd/>
              <a:tailEnd/>
            </a:ln>
          </p:spPr>
          <p:txBody>
            <a:bodyPr wrap="none" anchor="ctr"/>
            <a:lstStyle/>
            <a:p>
              <a:endParaRPr lang="en-US">
                <a:solidFill>
                  <a:srgbClr val="063DE8"/>
                </a:solidFill>
                <a:latin typeface="18 VAG Rounded Light   02390" charset="0"/>
              </a:endParaRPr>
            </a:p>
          </p:txBody>
        </p:sp>
        <p:sp>
          <p:nvSpPr>
            <p:cNvPr id="46138" name="Text Box 70"/>
            <p:cNvSpPr txBox="1">
              <a:spLocks noChangeArrowheads="1"/>
            </p:cNvSpPr>
            <p:nvPr/>
          </p:nvSpPr>
          <p:spPr bwMode="auto">
            <a:xfrm>
              <a:off x="7240588" y="1403350"/>
              <a:ext cx="1903412" cy="523875"/>
            </a:xfrm>
            <a:prstGeom prst="rect">
              <a:avLst/>
            </a:prstGeom>
            <a:noFill/>
            <a:ln w="12700">
              <a:noFill/>
              <a:miter lim="800000"/>
              <a:headEnd/>
              <a:tailEnd/>
            </a:ln>
          </p:spPr>
          <p:txBody>
            <a:bodyPr wrap="square">
              <a:spAutoFit/>
            </a:bodyPr>
            <a:lstStyle/>
            <a:p>
              <a:r>
                <a:rPr lang="en-US" sz="2800" b="1" dirty="0">
                  <a:solidFill>
                    <a:srgbClr val="063DE8"/>
                  </a:solidFill>
                  <a:latin typeface="18 VAG Rounded Light   02390" charset="0"/>
                </a:rPr>
                <a:t>Controller</a:t>
              </a:r>
            </a:p>
          </p:txBody>
        </p:sp>
        <p:cxnSp>
          <p:nvCxnSpPr>
            <p:cNvPr id="46139" name="AutoShape 71"/>
            <p:cNvCxnSpPr>
              <a:cxnSpLocks noChangeShapeType="1"/>
              <a:stCxn id="46137" idx="1"/>
              <a:endCxn id="46122" idx="1"/>
            </p:cNvCxnSpPr>
            <p:nvPr/>
          </p:nvCxnSpPr>
          <p:spPr bwMode="auto">
            <a:xfrm rot="10800000" flipV="1">
              <a:off x="7315200" y="2152650"/>
              <a:ext cx="381000" cy="719138"/>
            </a:xfrm>
            <a:prstGeom prst="curvedConnector3">
              <a:avLst>
                <a:gd name="adj1" fmla="val 160000"/>
              </a:avLst>
            </a:prstGeom>
            <a:noFill/>
            <a:ln w="38100">
              <a:solidFill>
                <a:schemeClr val="tx1"/>
              </a:solidFill>
              <a:round/>
              <a:headEnd/>
              <a:tailEnd/>
            </a:ln>
          </p:spPr>
        </p:cxnSp>
        <p:sp>
          <p:nvSpPr>
            <p:cNvPr id="46140" name="Text Box 72"/>
            <p:cNvSpPr txBox="1">
              <a:spLocks noChangeArrowheads="1"/>
            </p:cNvSpPr>
            <p:nvPr/>
          </p:nvSpPr>
          <p:spPr bwMode="auto">
            <a:xfrm>
              <a:off x="4475163" y="1447800"/>
              <a:ext cx="1481137" cy="523875"/>
            </a:xfrm>
            <a:prstGeom prst="rect">
              <a:avLst/>
            </a:prstGeom>
            <a:noFill/>
            <a:ln w="12700">
              <a:noFill/>
              <a:miter lim="800000"/>
              <a:headEnd/>
              <a:tailEnd/>
            </a:ln>
          </p:spPr>
          <p:txBody>
            <a:bodyPr wrap="none">
              <a:spAutoFit/>
            </a:bodyPr>
            <a:lstStyle/>
            <a:p>
              <a:r>
                <a:rPr lang="en-US" sz="2800" b="1">
                  <a:solidFill>
                    <a:srgbClr val="063DE8"/>
                  </a:solidFill>
                  <a:latin typeface="18 VAG Rounded Light   02390" charset="0"/>
                </a:rPr>
                <a:t>Spindle</a:t>
              </a:r>
            </a:p>
          </p:txBody>
        </p:sp>
        <p:sp>
          <p:nvSpPr>
            <p:cNvPr id="46141" name="Line 73"/>
            <p:cNvSpPr>
              <a:spLocks noChangeShapeType="1"/>
            </p:cNvSpPr>
            <p:nvPr/>
          </p:nvSpPr>
          <p:spPr bwMode="auto">
            <a:xfrm flipV="1">
              <a:off x="4495800" y="1695450"/>
              <a:ext cx="0" cy="533400"/>
            </a:xfrm>
            <a:prstGeom prst="line">
              <a:avLst/>
            </a:prstGeom>
            <a:noFill/>
            <a:ln w="28575">
              <a:solidFill>
                <a:srgbClr val="FFFF00"/>
              </a:solidFill>
              <a:round/>
              <a:headEnd/>
              <a:tailEnd/>
            </a:ln>
          </p:spPr>
          <p:txBody>
            <a:bodyPr wrap="none" anchor="ctr">
              <a:spAutoFit/>
            </a:bodyPr>
            <a:lstStyle/>
            <a:p>
              <a:endParaRPr lang="en-US"/>
            </a:p>
          </p:txBody>
        </p:sp>
      </p:grpSp>
      <p:sp>
        <p:nvSpPr>
          <p:cNvPr id="77" name="Title 76"/>
          <p:cNvSpPr>
            <a:spLocks noGrp="1"/>
          </p:cNvSpPr>
          <p:nvPr>
            <p:ph type="title"/>
          </p:nvPr>
        </p:nvSpPr>
        <p:spPr/>
        <p:txBody>
          <a:bodyPr/>
          <a:lstStyle/>
          <a:p>
            <a:r>
              <a:rPr lang="en-US" dirty="0" smtClean="0">
                <a:solidFill>
                  <a:schemeClr val="accent1"/>
                </a:solidFill>
                <a:ea typeface="ＭＳ Ｐゴシック" pitchFamily="34" charset="-128"/>
              </a:rPr>
              <a:t>Disk Device Performance (1/2)</a:t>
            </a:r>
            <a:endParaRPr lang="en-US" dirty="0">
              <a:solidFill>
                <a:schemeClr val="accent1"/>
              </a:solidFill>
            </a:endParaRPr>
          </a:p>
        </p:txBody>
      </p:sp>
      <p:sp>
        <p:nvSpPr>
          <p:cNvPr id="79" name="Date Placeholder 78"/>
          <p:cNvSpPr>
            <a:spLocks noGrp="1"/>
          </p:cNvSpPr>
          <p:nvPr>
            <p:ph type="dt" sz="half" idx="10"/>
          </p:nvPr>
        </p:nvSpPr>
        <p:spPr/>
        <p:txBody>
          <a:bodyPr/>
          <a:lstStyle/>
          <a:p>
            <a:r>
              <a:rPr lang="en-US" smtClean="0"/>
              <a:t>7/31/2012</a:t>
            </a:r>
            <a:endParaRPr lang="en-US" dirty="0"/>
          </a:p>
        </p:txBody>
      </p:sp>
      <p:sp>
        <p:nvSpPr>
          <p:cNvPr id="80" name="Slide Number Placeholder 79"/>
          <p:cNvSpPr>
            <a:spLocks noGrp="1"/>
          </p:cNvSpPr>
          <p:nvPr>
            <p:ph type="sldNum" sz="quarter" idx="12"/>
          </p:nvPr>
        </p:nvSpPr>
        <p:spPr/>
        <p:txBody>
          <a:bodyPr/>
          <a:lstStyle/>
          <a:p>
            <a:fld id="{3CC63E4C-4642-794D-A2FD-70F6B81535F5}" type="slidenum">
              <a:rPr lang="en-US" smtClean="0"/>
              <a:pPr/>
              <a:t>19</a:t>
            </a:fld>
            <a:endParaRPr lang="en-US" dirty="0"/>
          </a:p>
        </p:txBody>
      </p:sp>
      <p:sp>
        <p:nvSpPr>
          <p:cNvPr id="81" name="Footer Placeholder 80"/>
          <p:cNvSpPr>
            <a:spLocks noGrp="1"/>
          </p:cNvSpPr>
          <p:nvPr>
            <p:ph type="ftr" sz="quarter" idx="11"/>
          </p:nvPr>
        </p:nvSpPr>
        <p:spPr/>
        <p:txBody>
          <a:bodyPr/>
          <a:lstStyle/>
          <a:p>
            <a:r>
              <a:rPr lang="da-DK" smtClean="0"/>
              <a:t>Summer 2012 -- Lecture #25</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solidFill>
                  <a:srgbClr val="FF0000"/>
                </a:solidFill>
              </a:rPr>
              <a:t>VM Wrap-up</a:t>
            </a:r>
          </a:p>
          <a:p>
            <a:r>
              <a:rPr lang="en-US" dirty="0" err="1" smtClean="0"/>
              <a:t>Administrivia</a:t>
            </a:r>
            <a:endParaRPr lang="en-US" dirty="0" smtClean="0"/>
          </a:p>
          <a:p>
            <a:r>
              <a:rPr lang="en-US" dirty="0" smtClean="0"/>
              <a:t>Disks</a:t>
            </a:r>
          </a:p>
          <a:p>
            <a:r>
              <a:rPr lang="en-US" dirty="0" smtClean="0"/>
              <a:t>I/O Basics</a:t>
            </a:r>
          </a:p>
          <a:p>
            <a:r>
              <a:rPr lang="en-US" dirty="0" smtClean="0"/>
              <a:t>Exceptions </a:t>
            </a:r>
            <a:r>
              <a:rPr lang="en-US" dirty="0" smtClean="0"/>
              <a:t>and </a:t>
            </a:r>
            <a:r>
              <a:rPr lang="en-US" dirty="0" smtClean="0"/>
              <a:t>Interrupts</a:t>
            </a:r>
            <a:endParaRPr lang="en-US" dirty="0" smtClean="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8"/>
          <p:cNvSpPr>
            <a:spLocks noGrp="1" noChangeArrowheads="1"/>
          </p:cNvSpPr>
          <p:nvPr>
            <p:ph type="body" idx="1"/>
          </p:nvPr>
        </p:nvSpPr>
        <p:spPr>
          <a:xfrm>
            <a:off x="457200" y="3931920"/>
            <a:ext cx="8229600" cy="2560320"/>
          </a:xfrm>
        </p:spPr>
        <p:txBody>
          <a:bodyPr>
            <a:normAutofit/>
          </a:bodyPr>
          <a:lstStyle/>
          <a:p>
            <a:r>
              <a:rPr lang="en-US" i="1" dirty="0" smtClean="0">
                <a:solidFill>
                  <a:srgbClr val="FF0000"/>
                </a:solidFill>
                <a:latin typeface="+mj-lt"/>
                <a:ea typeface="ＭＳ Ｐゴシック" pitchFamily="34" charset="-128"/>
              </a:rPr>
              <a:t>Disk Latency </a:t>
            </a:r>
            <a:r>
              <a:rPr lang="en-US" dirty="0" smtClean="0">
                <a:latin typeface="+mj-lt"/>
                <a:ea typeface="ＭＳ Ｐゴシック" pitchFamily="34" charset="-128"/>
              </a:rPr>
              <a:t>= Seek Time + Rotation Time + Transfer Time + Controller Overhead</a:t>
            </a:r>
          </a:p>
          <a:p>
            <a:pPr lvl="1"/>
            <a:r>
              <a:rPr lang="en-US" i="1" dirty="0" smtClean="0">
                <a:solidFill>
                  <a:srgbClr val="FF0000"/>
                </a:solidFill>
                <a:latin typeface="+mj-lt"/>
                <a:ea typeface="ＭＳ Ｐゴシック" pitchFamily="34" charset="-128"/>
              </a:rPr>
              <a:t>Rotation Time </a:t>
            </a:r>
            <a:r>
              <a:rPr lang="en-US" dirty="0" smtClean="0">
                <a:latin typeface="+mj-lt"/>
                <a:ea typeface="ＭＳ Ｐゴシック" pitchFamily="34" charset="-128"/>
              </a:rPr>
              <a:t>depends on speed of disk rotation and how far sector is from head</a:t>
            </a:r>
          </a:p>
        </p:txBody>
      </p:sp>
      <p:grpSp>
        <p:nvGrpSpPr>
          <p:cNvPr id="2" name="Group 77"/>
          <p:cNvGrpSpPr/>
          <p:nvPr/>
        </p:nvGrpSpPr>
        <p:grpSpPr>
          <a:xfrm>
            <a:off x="304800" y="1280160"/>
            <a:ext cx="8839200" cy="2514600"/>
            <a:chOff x="304800" y="1066800"/>
            <a:chExt cx="8839200" cy="2514600"/>
          </a:xfrm>
        </p:grpSpPr>
        <p:sp>
          <p:nvSpPr>
            <p:cNvPr id="46084" name="Oval 3"/>
            <p:cNvSpPr>
              <a:spLocks noChangeArrowheads="1"/>
            </p:cNvSpPr>
            <p:nvPr/>
          </p:nvSpPr>
          <p:spPr bwMode="auto">
            <a:xfrm>
              <a:off x="2670175" y="2076450"/>
              <a:ext cx="3560763" cy="219075"/>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5" name="Oval 4"/>
            <p:cNvSpPr>
              <a:spLocks noChangeArrowheads="1"/>
            </p:cNvSpPr>
            <p:nvPr/>
          </p:nvSpPr>
          <p:spPr bwMode="auto">
            <a:xfrm>
              <a:off x="2139950" y="3055938"/>
              <a:ext cx="4721225" cy="423862"/>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6" name="Oval 5"/>
            <p:cNvSpPr>
              <a:spLocks noChangeArrowheads="1"/>
            </p:cNvSpPr>
            <p:nvPr/>
          </p:nvSpPr>
          <p:spPr bwMode="auto">
            <a:xfrm>
              <a:off x="2106613" y="3022600"/>
              <a:ext cx="4787900" cy="490538"/>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87" name="Oval 6"/>
            <p:cNvSpPr>
              <a:spLocks noChangeArrowheads="1"/>
            </p:cNvSpPr>
            <p:nvPr/>
          </p:nvSpPr>
          <p:spPr bwMode="auto">
            <a:xfrm>
              <a:off x="2670175" y="3157538"/>
              <a:ext cx="3560763" cy="2206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88" name="Oval 7"/>
            <p:cNvSpPr>
              <a:spLocks noChangeArrowheads="1"/>
            </p:cNvSpPr>
            <p:nvPr/>
          </p:nvSpPr>
          <p:spPr bwMode="auto">
            <a:xfrm>
              <a:off x="2652713" y="3141663"/>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89" name="Oval 8"/>
            <p:cNvSpPr>
              <a:spLocks noChangeArrowheads="1"/>
            </p:cNvSpPr>
            <p:nvPr/>
          </p:nvSpPr>
          <p:spPr bwMode="auto">
            <a:xfrm>
              <a:off x="2155825" y="27178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0" name="Oval 9"/>
            <p:cNvSpPr>
              <a:spLocks noChangeArrowheads="1"/>
            </p:cNvSpPr>
            <p:nvPr/>
          </p:nvSpPr>
          <p:spPr bwMode="auto">
            <a:xfrm>
              <a:off x="2122488" y="26844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1" name="Oval 10"/>
            <p:cNvSpPr>
              <a:spLocks noChangeArrowheads="1"/>
            </p:cNvSpPr>
            <p:nvPr/>
          </p:nvSpPr>
          <p:spPr bwMode="auto">
            <a:xfrm>
              <a:off x="2670175" y="2819400"/>
              <a:ext cx="3560763" cy="220663"/>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2" name="Oval 11"/>
            <p:cNvSpPr>
              <a:spLocks noChangeArrowheads="1"/>
            </p:cNvSpPr>
            <p:nvPr/>
          </p:nvSpPr>
          <p:spPr bwMode="auto">
            <a:xfrm>
              <a:off x="2652713" y="2801938"/>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3" name="Oval 12"/>
            <p:cNvSpPr>
              <a:spLocks noChangeArrowheads="1"/>
            </p:cNvSpPr>
            <p:nvPr/>
          </p:nvSpPr>
          <p:spPr bwMode="auto">
            <a:xfrm>
              <a:off x="2139950" y="23622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4" name="Oval 13"/>
            <p:cNvSpPr>
              <a:spLocks noChangeArrowheads="1"/>
            </p:cNvSpPr>
            <p:nvPr/>
          </p:nvSpPr>
          <p:spPr bwMode="auto">
            <a:xfrm>
              <a:off x="2106613" y="23288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5" name="Oval 14"/>
            <p:cNvSpPr>
              <a:spLocks noChangeArrowheads="1"/>
            </p:cNvSpPr>
            <p:nvPr/>
          </p:nvSpPr>
          <p:spPr bwMode="auto">
            <a:xfrm>
              <a:off x="2670175" y="2430463"/>
              <a:ext cx="3560763" cy="219075"/>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6" name="Oval 15"/>
            <p:cNvSpPr>
              <a:spLocks noChangeArrowheads="1"/>
            </p:cNvSpPr>
            <p:nvPr/>
          </p:nvSpPr>
          <p:spPr bwMode="auto">
            <a:xfrm>
              <a:off x="2652713" y="2413000"/>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7" name="Oval 16"/>
            <p:cNvSpPr>
              <a:spLocks noChangeArrowheads="1"/>
            </p:cNvSpPr>
            <p:nvPr/>
          </p:nvSpPr>
          <p:spPr bwMode="auto">
            <a:xfrm>
              <a:off x="2122488" y="2039938"/>
              <a:ext cx="4721225" cy="4238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8" name="Oval 17"/>
            <p:cNvSpPr>
              <a:spLocks noChangeArrowheads="1"/>
            </p:cNvSpPr>
            <p:nvPr/>
          </p:nvSpPr>
          <p:spPr bwMode="auto">
            <a:xfrm>
              <a:off x="2089150" y="2006600"/>
              <a:ext cx="4787900" cy="490538"/>
            </a:xfrm>
            <a:prstGeom prst="ellipse">
              <a:avLst/>
            </a:prstGeom>
            <a:solidFill>
              <a:srgbClr val="919191"/>
            </a:solidFill>
            <a:ln w="33338">
              <a:solidFill>
                <a:srgbClr val="000000"/>
              </a:solidFill>
              <a:round/>
              <a:headEnd/>
              <a:tailEnd/>
            </a:ln>
          </p:spPr>
          <p:txBody>
            <a:bodyPr/>
            <a:lstStyle/>
            <a:p>
              <a:endParaRPr lang="en-US">
                <a:solidFill>
                  <a:schemeClr val="bg2"/>
                </a:solidFill>
                <a:latin typeface="18 VAG Rounded Light   02390" charset="0"/>
              </a:endParaRPr>
            </a:p>
          </p:txBody>
        </p:sp>
        <p:sp>
          <p:nvSpPr>
            <p:cNvPr id="46099" name="Oval 18"/>
            <p:cNvSpPr>
              <a:spLocks noChangeArrowheads="1"/>
            </p:cNvSpPr>
            <p:nvPr/>
          </p:nvSpPr>
          <p:spPr bwMode="auto">
            <a:xfrm>
              <a:off x="2667000" y="2076450"/>
              <a:ext cx="3595688" cy="254000"/>
            </a:xfrm>
            <a:prstGeom prst="ellipse">
              <a:avLst/>
            </a:prstGeom>
            <a:solidFill>
              <a:srgbClr val="C0C0C0"/>
            </a:solidFill>
            <a:ln w="38100">
              <a:solidFill>
                <a:srgbClr val="00FF00"/>
              </a:solidFill>
              <a:round/>
              <a:headEnd/>
              <a:tailEnd/>
            </a:ln>
          </p:spPr>
          <p:txBody>
            <a:bodyPr/>
            <a:lstStyle/>
            <a:p>
              <a:endParaRPr lang="en-US">
                <a:latin typeface="18 VAG Rounded Light   02390" charset="0"/>
              </a:endParaRPr>
            </a:p>
          </p:txBody>
        </p:sp>
        <p:sp>
          <p:nvSpPr>
            <p:cNvPr id="46100" name="Oval 19"/>
            <p:cNvSpPr>
              <a:spLocks noChangeArrowheads="1"/>
            </p:cNvSpPr>
            <p:nvPr/>
          </p:nvSpPr>
          <p:spPr bwMode="auto">
            <a:xfrm>
              <a:off x="3829050" y="2209800"/>
              <a:ext cx="1258888" cy="68263"/>
            </a:xfrm>
            <a:prstGeom prst="ellipse">
              <a:avLst/>
            </a:prstGeom>
            <a:solidFill>
              <a:schemeClr val="bg1"/>
            </a:solidFill>
            <a:ln w="9525">
              <a:noFill/>
              <a:round/>
              <a:headEnd/>
              <a:tailEnd/>
            </a:ln>
          </p:spPr>
          <p:txBody>
            <a:bodyPr/>
            <a:lstStyle/>
            <a:p>
              <a:endParaRPr lang="en-US">
                <a:latin typeface="18 VAG Rounded Light   02390" charset="0"/>
              </a:endParaRPr>
            </a:p>
          </p:txBody>
        </p:sp>
        <p:sp>
          <p:nvSpPr>
            <p:cNvPr id="46101" name="Oval 20"/>
            <p:cNvSpPr>
              <a:spLocks noChangeArrowheads="1"/>
            </p:cNvSpPr>
            <p:nvPr/>
          </p:nvSpPr>
          <p:spPr bwMode="auto">
            <a:xfrm>
              <a:off x="3813175" y="2192338"/>
              <a:ext cx="1292225" cy="101600"/>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sp>
          <p:nvSpPr>
            <p:cNvPr id="3243029" name="Line 21"/>
            <p:cNvSpPr>
              <a:spLocks noChangeShapeType="1"/>
            </p:cNvSpPr>
            <p:nvPr/>
          </p:nvSpPr>
          <p:spPr bwMode="auto">
            <a:xfrm flipH="1">
              <a:off x="4143375" y="2227263"/>
              <a:ext cx="349250" cy="254000"/>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0" name="Line 22"/>
            <p:cNvSpPr>
              <a:spLocks noChangeShapeType="1"/>
            </p:cNvSpPr>
            <p:nvPr/>
          </p:nvSpPr>
          <p:spPr bwMode="auto">
            <a:xfrm flipH="1">
              <a:off x="3657600" y="2209800"/>
              <a:ext cx="795338" cy="236538"/>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1" name="Rectangle 23"/>
            <p:cNvSpPr>
              <a:spLocks noChangeArrowheads="1"/>
            </p:cNvSpPr>
            <p:nvPr/>
          </p:nvSpPr>
          <p:spPr bwMode="auto">
            <a:xfrm>
              <a:off x="7086600" y="2141538"/>
              <a:ext cx="66675" cy="660400"/>
            </a:xfrm>
            <a:prstGeom prst="rect">
              <a:avLst/>
            </a:prstGeom>
            <a:solidFill>
              <a:schemeClr val="tx1">
                <a:lumMod val="75000"/>
              </a:schemeClr>
            </a:solidFill>
            <a:ln w="9525">
              <a:solidFill>
                <a:schemeClr val="tx1">
                  <a:lumMod val="50000"/>
                </a:schemeClr>
              </a:solidFill>
              <a:miter lim="800000"/>
              <a:headEnd/>
              <a:tailEnd/>
            </a:ln>
          </p:spPr>
          <p:txBody>
            <a:bodyPr/>
            <a:lstStyle/>
            <a:p>
              <a:pPr>
                <a:defRPr/>
              </a:pPr>
              <a:endParaRPr lang="en-US">
                <a:latin typeface="18 VAG Rounded Light   02390"/>
                <a:ea typeface="+mn-ea"/>
              </a:endParaRPr>
            </a:p>
          </p:txBody>
        </p:sp>
        <p:sp>
          <p:nvSpPr>
            <p:cNvPr id="46105" name="Rectangle 24"/>
            <p:cNvSpPr>
              <a:spLocks noChangeArrowheads="1"/>
            </p:cNvSpPr>
            <p:nvPr/>
          </p:nvSpPr>
          <p:spPr bwMode="auto">
            <a:xfrm>
              <a:off x="7142163" y="2108200"/>
              <a:ext cx="133350" cy="728663"/>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6" name="Rectangle 25"/>
            <p:cNvSpPr>
              <a:spLocks noChangeArrowheads="1"/>
            </p:cNvSpPr>
            <p:nvPr/>
          </p:nvSpPr>
          <p:spPr bwMode="auto">
            <a:xfrm>
              <a:off x="7086600" y="2743200"/>
              <a:ext cx="66675" cy="660400"/>
            </a:xfrm>
            <a:prstGeom prst="rect">
              <a:avLst/>
            </a:prstGeom>
            <a:solidFill>
              <a:srgbClr val="BFBFBF"/>
            </a:solidFill>
            <a:ln w="9525">
              <a:noFill/>
              <a:miter lim="800000"/>
              <a:headEnd/>
              <a:tailEnd/>
            </a:ln>
          </p:spPr>
          <p:txBody>
            <a:bodyPr/>
            <a:lstStyle/>
            <a:p>
              <a:endParaRPr lang="en-US">
                <a:latin typeface="18 VAG Rounded Light   02390" charset="0"/>
              </a:endParaRPr>
            </a:p>
          </p:txBody>
        </p:sp>
        <p:sp>
          <p:nvSpPr>
            <p:cNvPr id="46107" name="Rectangle 26"/>
            <p:cNvSpPr>
              <a:spLocks noChangeArrowheads="1"/>
            </p:cNvSpPr>
            <p:nvPr/>
          </p:nvSpPr>
          <p:spPr bwMode="auto">
            <a:xfrm>
              <a:off x="7142163" y="2852738"/>
              <a:ext cx="133350" cy="728662"/>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8" name="Line 27"/>
            <p:cNvSpPr>
              <a:spLocks noChangeShapeType="1"/>
            </p:cNvSpPr>
            <p:nvPr/>
          </p:nvSpPr>
          <p:spPr bwMode="auto">
            <a:xfrm flipH="1">
              <a:off x="6861175" y="2413000"/>
              <a:ext cx="280988" cy="1588"/>
            </a:xfrm>
            <a:prstGeom prst="line">
              <a:avLst/>
            </a:prstGeom>
            <a:noFill/>
            <a:ln w="33338">
              <a:solidFill>
                <a:srgbClr val="BFBFBF"/>
              </a:solidFill>
              <a:round/>
              <a:headEnd/>
              <a:tailEnd/>
            </a:ln>
          </p:spPr>
          <p:txBody>
            <a:bodyPr/>
            <a:lstStyle/>
            <a:p>
              <a:endParaRPr lang="en-US"/>
            </a:p>
          </p:txBody>
        </p:sp>
        <p:sp>
          <p:nvSpPr>
            <p:cNvPr id="46109" name="Line 28"/>
            <p:cNvSpPr>
              <a:spLocks noChangeShapeType="1"/>
            </p:cNvSpPr>
            <p:nvPr/>
          </p:nvSpPr>
          <p:spPr bwMode="auto">
            <a:xfrm flipH="1">
              <a:off x="6943725" y="2598738"/>
              <a:ext cx="182563" cy="1587"/>
            </a:xfrm>
            <a:prstGeom prst="line">
              <a:avLst/>
            </a:prstGeom>
            <a:noFill/>
            <a:ln w="33338">
              <a:solidFill>
                <a:srgbClr val="BFBFBF"/>
              </a:solidFill>
              <a:round/>
              <a:headEnd/>
              <a:tailEnd/>
            </a:ln>
          </p:spPr>
          <p:txBody>
            <a:bodyPr/>
            <a:lstStyle/>
            <a:p>
              <a:endParaRPr lang="en-US"/>
            </a:p>
          </p:txBody>
        </p:sp>
        <p:grpSp>
          <p:nvGrpSpPr>
            <p:cNvPr id="3" name="Group 29"/>
            <p:cNvGrpSpPr>
              <a:grpSpLocks/>
            </p:cNvGrpSpPr>
            <p:nvPr/>
          </p:nvGrpSpPr>
          <p:grpSpPr bwMode="auto">
            <a:xfrm>
              <a:off x="6165850" y="2216150"/>
              <a:ext cx="976313" cy="527050"/>
              <a:chOff x="3884" y="1465"/>
              <a:chExt cx="615" cy="332"/>
            </a:xfrm>
          </p:grpSpPr>
          <p:sp>
            <p:nvSpPr>
              <p:cNvPr id="3243038" name="Line 30"/>
              <p:cNvSpPr>
                <a:spLocks noChangeShapeType="1"/>
              </p:cNvSpPr>
              <p:nvPr/>
            </p:nvSpPr>
            <p:spPr bwMode="auto">
              <a:xfrm flipH="1">
                <a:off x="4374" y="1529"/>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39" name="Line 31"/>
              <p:cNvSpPr>
                <a:spLocks noChangeShapeType="1"/>
              </p:cNvSpPr>
              <p:nvPr/>
            </p:nvSpPr>
            <p:spPr bwMode="auto">
              <a:xfrm flipH="1" flipV="1">
                <a:off x="3884" y="1465"/>
                <a:ext cx="502" cy="66"/>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0" name="Line 32"/>
              <p:cNvSpPr>
                <a:spLocks noChangeShapeType="1"/>
              </p:cNvSpPr>
              <p:nvPr/>
            </p:nvSpPr>
            <p:spPr bwMode="auto">
              <a:xfrm flipH="1" flipV="1">
                <a:off x="4113" y="1557"/>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1" name="Line 33"/>
              <p:cNvSpPr>
                <a:spLocks noChangeShapeType="1"/>
              </p:cNvSpPr>
              <p:nvPr/>
            </p:nvSpPr>
            <p:spPr bwMode="auto">
              <a:xfrm flipH="1" flipV="1">
                <a:off x="3884" y="1657"/>
                <a:ext cx="490" cy="5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2" name="Line 34"/>
              <p:cNvSpPr>
                <a:spLocks noChangeShapeType="1"/>
              </p:cNvSpPr>
              <p:nvPr/>
            </p:nvSpPr>
            <p:spPr bwMode="auto">
              <a:xfrm flipH="1" flipV="1">
                <a:off x="4113" y="1764"/>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3" name="Line 35"/>
              <p:cNvSpPr>
                <a:spLocks noChangeShapeType="1"/>
              </p:cNvSpPr>
              <p:nvPr/>
            </p:nvSpPr>
            <p:spPr bwMode="auto">
              <a:xfrm>
                <a:off x="4322" y="1796"/>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grpSp>
          <p:nvGrpSpPr>
            <p:cNvPr id="4" name="Group 36"/>
            <p:cNvGrpSpPr>
              <a:grpSpLocks/>
            </p:cNvGrpSpPr>
            <p:nvPr/>
          </p:nvGrpSpPr>
          <p:grpSpPr bwMode="auto">
            <a:xfrm>
              <a:off x="6165850" y="2887663"/>
              <a:ext cx="976313" cy="525462"/>
              <a:chOff x="3884" y="1903"/>
              <a:chExt cx="615" cy="331"/>
            </a:xfrm>
          </p:grpSpPr>
          <p:sp>
            <p:nvSpPr>
              <p:cNvPr id="3243045" name="Line 37"/>
              <p:cNvSpPr>
                <a:spLocks noChangeShapeType="1"/>
              </p:cNvSpPr>
              <p:nvPr/>
            </p:nvSpPr>
            <p:spPr bwMode="auto">
              <a:xfrm flipH="1">
                <a:off x="4374" y="1967"/>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6" name="Line 38"/>
              <p:cNvSpPr>
                <a:spLocks noChangeShapeType="1"/>
              </p:cNvSpPr>
              <p:nvPr/>
            </p:nvSpPr>
            <p:spPr bwMode="auto">
              <a:xfrm flipH="1" flipV="1">
                <a:off x="3884" y="1903"/>
                <a:ext cx="492" cy="65"/>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7" name="Line 39"/>
              <p:cNvSpPr>
                <a:spLocks noChangeShapeType="1"/>
              </p:cNvSpPr>
              <p:nvPr/>
            </p:nvSpPr>
            <p:spPr bwMode="auto">
              <a:xfrm flipH="1" flipV="1">
                <a:off x="4116" y="2003"/>
                <a:ext cx="198" cy="29"/>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8" name="Line 40"/>
              <p:cNvSpPr>
                <a:spLocks noChangeShapeType="1"/>
              </p:cNvSpPr>
              <p:nvPr/>
            </p:nvSpPr>
            <p:spPr bwMode="auto">
              <a:xfrm flipH="1" flipV="1">
                <a:off x="3884" y="2095"/>
                <a:ext cx="502" cy="63"/>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9" name="Line 41"/>
              <p:cNvSpPr>
                <a:spLocks noChangeShapeType="1"/>
              </p:cNvSpPr>
              <p:nvPr/>
            </p:nvSpPr>
            <p:spPr bwMode="auto">
              <a:xfrm flipH="1" flipV="1">
                <a:off x="4130" y="2202"/>
                <a:ext cx="192" cy="3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50" name="Line 42"/>
              <p:cNvSpPr>
                <a:spLocks noChangeShapeType="1"/>
              </p:cNvSpPr>
              <p:nvPr/>
            </p:nvSpPr>
            <p:spPr bwMode="auto">
              <a:xfrm>
                <a:off x="4322" y="2233"/>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sp>
          <p:nvSpPr>
            <p:cNvPr id="46112" name="Line 43"/>
            <p:cNvSpPr>
              <a:spLocks noChangeShapeType="1"/>
            </p:cNvSpPr>
            <p:nvPr/>
          </p:nvSpPr>
          <p:spPr bwMode="auto">
            <a:xfrm>
              <a:off x="6843713" y="3090863"/>
              <a:ext cx="298450" cy="1587"/>
            </a:xfrm>
            <a:prstGeom prst="line">
              <a:avLst/>
            </a:prstGeom>
            <a:noFill/>
            <a:ln w="33338">
              <a:solidFill>
                <a:srgbClr val="BFBFBF"/>
              </a:solidFill>
              <a:round/>
              <a:headEnd/>
              <a:tailEnd/>
            </a:ln>
          </p:spPr>
          <p:txBody>
            <a:bodyPr/>
            <a:lstStyle/>
            <a:p>
              <a:endParaRPr lang="en-US"/>
            </a:p>
          </p:txBody>
        </p:sp>
        <p:sp>
          <p:nvSpPr>
            <p:cNvPr id="46113" name="Line 44"/>
            <p:cNvSpPr>
              <a:spLocks noChangeShapeType="1"/>
            </p:cNvSpPr>
            <p:nvPr/>
          </p:nvSpPr>
          <p:spPr bwMode="auto">
            <a:xfrm>
              <a:off x="6959600" y="3294063"/>
              <a:ext cx="166688" cy="1587"/>
            </a:xfrm>
            <a:prstGeom prst="line">
              <a:avLst/>
            </a:prstGeom>
            <a:noFill/>
            <a:ln w="33338">
              <a:solidFill>
                <a:srgbClr val="BFBFBF"/>
              </a:solidFill>
              <a:round/>
              <a:headEnd/>
              <a:tailEnd/>
            </a:ln>
          </p:spPr>
          <p:txBody>
            <a:bodyPr/>
            <a:lstStyle/>
            <a:p>
              <a:endParaRPr lang="en-US"/>
            </a:p>
          </p:txBody>
        </p:sp>
        <p:sp>
          <p:nvSpPr>
            <p:cNvPr id="46114" name="Arc 45"/>
            <p:cNvSpPr>
              <a:spLocks/>
            </p:cNvSpPr>
            <p:nvPr/>
          </p:nvSpPr>
          <p:spPr bwMode="auto">
            <a:xfrm>
              <a:off x="3592513" y="2005013"/>
              <a:ext cx="246062" cy="230187"/>
            </a:xfrm>
            <a:custGeom>
              <a:avLst/>
              <a:gdLst>
                <a:gd name="T0" fmla="*/ 0 w 19420"/>
                <a:gd name="T1" fmla="*/ 108190 h 17840"/>
                <a:gd name="T2" fmla="*/ 91785 w 19420"/>
                <a:gd name="T3" fmla="*/ 0 h 17840"/>
                <a:gd name="T4" fmla="*/ 246062 w 19420"/>
                <a:gd name="T5" fmla="*/ 230187 h 17840"/>
                <a:gd name="T6" fmla="*/ 0 60000 65536"/>
                <a:gd name="T7" fmla="*/ 0 60000 65536"/>
                <a:gd name="T8" fmla="*/ 0 60000 65536"/>
                <a:gd name="T9" fmla="*/ 0 w 19420"/>
                <a:gd name="T10" fmla="*/ 0 h 17840"/>
                <a:gd name="T11" fmla="*/ 19420 w 19420"/>
                <a:gd name="T12" fmla="*/ 17840 h 17840"/>
              </a:gdLst>
              <a:ahLst/>
              <a:cxnLst>
                <a:cxn ang="T6">
                  <a:pos x="T0" y="T1"/>
                </a:cxn>
                <a:cxn ang="T7">
                  <a:pos x="T2" y="T3"/>
                </a:cxn>
                <a:cxn ang="T8">
                  <a:pos x="T4" y="T5"/>
                </a:cxn>
              </a:cxnLst>
              <a:rect l="T9" t="T10" r="T11" b="T12"/>
              <a:pathLst>
                <a:path w="19420" h="17840" fill="none" extrusionOk="0">
                  <a:moveTo>
                    <a:pt x="-1" y="8384"/>
                  </a:moveTo>
                  <a:cubicBezTo>
                    <a:pt x="1643" y="5007"/>
                    <a:pt x="4140" y="2116"/>
                    <a:pt x="7243" y="-1"/>
                  </a:cubicBezTo>
                </a:path>
                <a:path w="19420" h="17840" stroke="0" extrusionOk="0">
                  <a:moveTo>
                    <a:pt x="-1" y="8384"/>
                  </a:moveTo>
                  <a:cubicBezTo>
                    <a:pt x="1643" y="5007"/>
                    <a:pt x="4140" y="2116"/>
                    <a:pt x="7243" y="-1"/>
                  </a:cubicBezTo>
                  <a:lnTo>
                    <a:pt x="19420" y="17840"/>
                  </a:lnTo>
                  <a:close/>
                </a:path>
              </a:pathLst>
            </a:custGeom>
            <a:solidFill>
              <a:schemeClr val="accent2"/>
            </a:solidFill>
            <a:ln w="9525">
              <a:solidFill>
                <a:schemeClr val="accent2"/>
              </a:solidFill>
              <a:round/>
              <a:headEnd/>
              <a:tailEnd/>
            </a:ln>
          </p:spPr>
          <p:txBody>
            <a:bodyPr/>
            <a:lstStyle/>
            <a:p>
              <a:endParaRPr lang="en-US">
                <a:latin typeface="18 VAG Rounded Light   02390" charset="0"/>
              </a:endParaRPr>
            </a:p>
          </p:txBody>
        </p:sp>
        <p:sp>
          <p:nvSpPr>
            <p:cNvPr id="46115" name="Line 46"/>
            <p:cNvSpPr>
              <a:spLocks noChangeShapeType="1"/>
            </p:cNvSpPr>
            <p:nvPr/>
          </p:nvSpPr>
          <p:spPr bwMode="auto">
            <a:xfrm>
              <a:off x="3276600" y="1701800"/>
              <a:ext cx="436563" cy="423863"/>
            </a:xfrm>
            <a:prstGeom prst="line">
              <a:avLst/>
            </a:prstGeom>
            <a:noFill/>
            <a:ln w="38100">
              <a:solidFill>
                <a:schemeClr val="accent2"/>
              </a:solidFill>
              <a:round/>
              <a:headEnd/>
              <a:tailEnd/>
            </a:ln>
          </p:spPr>
          <p:txBody>
            <a:bodyPr/>
            <a:lstStyle/>
            <a:p>
              <a:endParaRPr lang="en-US"/>
            </a:p>
          </p:txBody>
        </p:sp>
        <p:sp>
          <p:nvSpPr>
            <p:cNvPr id="46116" name="Arc 47"/>
            <p:cNvSpPr>
              <a:spLocks/>
            </p:cNvSpPr>
            <p:nvPr/>
          </p:nvSpPr>
          <p:spPr bwMode="auto">
            <a:xfrm>
              <a:off x="2389188" y="2076450"/>
              <a:ext cx="273050" cy="158750"/>
            </a:xfrm>
            <a:custGeom>
              <a:avLst/>
              <a:gdLst>
                <a:gd name="T0" fmla="*/ 0 w 21531"/>
                <a:gd name="T1" fmla="*/ 136640 h 12328"/>
                <a:gd name="T2" fmla="*/ 48127 w 21531"/>
                <a:gd name="T3" fmla="*/ 0 h 12328"/>
                <a:gd name="T4" fmla="*/ 273050 w 21531"/>
                <a:gd name="T5" fmla="*/ 158750 h 12328"/>
                <a:gd name="T6" fmla="*/ 0 60000 65536"/>
                <a:gd name="T7" fmla="*/ 0 60000 65536"/>
                <a:gd name="T8" fmla="*/ 0 60000 65536"/>
                <a:gd name="T9" fmla="*/ 0 w 21531"/>
                <a:gd name="T10" fmla="*/ 0 h 12328"/>
                <a:gd name="T11" fmla="*/ 21531 w 21531"/>
                <a:gd name="T12" fmla="*/ 12328 h 12328"/>
              </a:gdLst>
              <a:ahLst/>
              <a:cxnLst>
                <a:cxn ang="T6">
                  <a:pos x="T0" y="T1"/>
                </a:cxn>
                <a:cxn ang="T7">
                  <a:pos x="T2" y="T3"/>
                </a:cxn>
                <a:cxn ang="T8">
                  <a:pos x="T4" y="T5"/>
                </a:cxn>
              </a:cxnLst>
              <a:rect l="T9" t="T10" r="T11" b="T12"/>
              <a:pathLst>
                <a:path w="21531" h="12328" fill="none" extrusionOk="0">
                  <a:moveTo>
                    <a:pt x="-1" y="10610"/>
                  </a:moveTo>
                  <a:cubicBezTo>
                    <a:pt x="303" y="6800"/>
                    <a:pt x="1612" y="3138"/>
                    <a:pt x="3794" y="-1"/>
                  </a:cubicBezTo>
                </a:path>
                <a:path w="21531" h="12328" stroke="0" extrusionOk="0">
                  <a:moveTo>
                    <a:pt x="-1" y="10610"/>
                  </a:moveTo>
                  <a:cubicBezTo>
                    <a:pt x="303" y="6800"/>
                    <a:pt x="1612" y="3138"/>
                    <a:pt x="3794" y="-1"/>
                  </a:cubicBezTo>
                  <a:lnTo>
                    <a:pt x="21531" y="12328"/>
                  </a:lnTo>
                  <a:close/>
                </a:path>
              </a:pathLst>
            </a:custGeom>
            <a:solidFill>
              <a:srgbClr val="00FF00"/>
            </a:solidFill>
            <a:ln w="9525">
              <a:noFill/>
              <a:round/>
              <a:headEnd/>
              <a:tailEnd/>
            </a:ln>
          </p:spPr>
          <p:txBody>
            <a:bodyPr/>
            <a:lstStyle/>
            <a:p>
              <a:endParaRPr lang="en-US">
                <a:latin typeface="18 VAG Rounded Light   02390" charset="0"/>
              </a:endParaRPr>
            </a:p>
          </p:txBody>
        </p:sp>
        <p:sp>
          <p:nvSpPr>
            <p:cNvPr id="46117" name="Line 48"/>
            <p:cNvSpPr>
              <a:spLocks noChangeShapeType="1"/>
            </p:cNvSpPr>
            <p:nvPr/>
          </p:nvSpPr>
          <p:spPr bwMode="auto">
            <a:xfrm>
              <a:off x="1981200" y="1828800"/>
              <a:ext cx="539750" cy="347663"/>
            </a:xfrm>
            <a:prstGeom prst="line">
              <a:avLst/>
            </a:prstGeom>
            <a:noFill/>
            <a:ln w="38100">
              <a:solidFill>
                <a:srgbClr val="00FF00"/>
              </a:solidFill>
              <a:round/>
              <a:headEnd/>
              <a:tailEnd/>
            </a:ln>
          </p:spPr>
          <p:txBody>
            <a:bodyPr/>
            <a:lstStyle/>
            <a:p>
              <a:endParaRPr lang="en-US"/>
            </a:p>
          </p:txBody>
        </p:sp>
        <p:sp>
          <p:nvSpPr>
            <p:cNvPr id="3243057" name="Line 49"/>
            <p:cNvSpPr>
              <a:spLocks noChangeShapeType="1"/>
            </p:cNvSpPr>
            <p:nvPr/>
          </p:nvSpPr>
          <p:spPr bwMode="auto">
            <a:xfrm>
              <a:off x="3962400" y="1619250"/>
              <a:ext cx="152400" cy="685800"/>
            </a:xfrm>
            <a:prstGeom prst="line">
              <a:avLst/>
            </a:prstGeom>
            <a:noFill/>
            <a:ln w="57150" cap="flat" cmpd="sng" algn="ctr">
              <a:solidFill>
                <a:schemeClr val="accent4"/>
              </a:solidFill>
              <a:prstDash val="solid"/>
              <a:round/>
              <a:headEnd type="none" w="med" len="med"/>
              <a:tailEnd type="triangle" w="med" len="med"/>
            </a:ln>
          </p:spPr>
          <p:txBody>
            <a:bodyPr/>
            <a:lstStyle/>
            <a:p>
              <a:pPr>
                <a:defRPr/>
              </a:pPr>
              <a:endParaRPr lang="en-US">
                <a:latin typeface="18 VAG Rounded Light   02390"/>
                <a:ea typeface="+mn-ea"/>
              </a:endParaRPr>
            </a:p>
          </p:txBody>
        </p:sp>
        <p:sp>
          <p:nvSpPr>
            <p:cNvPr id="46119" name="Line 50"/>
            <p:cNvSpPr>
              <a:spLocks noChangeShapeType="1"/>
            </p:cNvSpPr>
            <p:nvPr/>
          </p:nvSpPr>
          <p:spPr bwMode="auto">
            <a:xfrm flipH="1">
              <a:off x="6172200" y="1676400"/>
              <a:ext cx="30163" cy="457200"/>
            </a:xfrm>
            <a:prstGeom prst="line">
              <a:avLst/>
            </a:prstGeom>
            <a:noFill/>
            <a:ln w="38100">
              <a:solidFill>
                <a:srgbClr val="FF8DA0"/>
              </a:solidFill>
              <a:round/>
              <a:headEnd/>
              <a:tailEnd type="triangle" w="med" len="med"/>
            </a:ln>
          </p:spPr>
          <p:txBody>
            <a:bodyPr/>
            <a:lstStyle/>
            <a:p>
              <a:endParaRPr lang="en-US"/>
            </a:p>
          </p:txBody>
        </p:sp>
        <p:sp>
          <p:nvSpPr>
            <p:cNvPr id="46120" name="Text Box 51"/>
            <p:cNvSpPr txBox="1">
              <a:spLocks noChangeArrowheads="1"/>
            </p:cNvSpPr>
            <p:nvPr/>
          </p:nvSpPr>
          <p:spPr bwMode="auto">
            <a:xfrm>
              <a:off x="304800" y="2533650"/>
              <a:ext cx="1274763"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Platter</a:t>
              </a:r>
            </a:p>
          </p:txBody>
        </p:sp>
        <p:sp>
          <p:nvSpPr>
            <p:cNvPr id="46121" name="Text Box 52"/>
            <p:cNvSpPr txBox="1">
              <a:spLocks noChangeArrowheads="1"/>
            </p:cNvSpPr>
            <p:nvPr/>
          </p:nvSpPr>
          <p:spPr bwMode="auto">
            <a:xfrm>
              <a:off x="6477000" y="1314450"/>
              <a:ext cx="850900"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Arm</a:t>
              </a:r>
            </a:p>
          </p:txBody>
        </p:sp>
        <p:sp>
          <p:nvSpPr>
            <p:cNvPr id="46122" name="Text Box 53"/>
            <p:cNvSpPr txBox="1">
              <a:spLocks noChangeArrowheads="1"/>
            </p:cNvSpPr>
            <p:nvPr/>
          </p:nvSpPr>
          <p:spPr bwMode="auto">
            <a:xfrm>
              <a:off x="7315200" y="2609850"/>
              <a:ext cx="1570038" cy="523875"/>
            </a:xfrm>
            <a:prstGeom prst="rect">
              <a:avLst/>
            </a:prstGeom>
            <a:noFill/>
            <a:ln w="12700">
              <a:noFill/>
              <a:miter lim="800000"/>
              <a:headEnd/>
              <a:tailEnd/>
            </a:ln>
          </p:spPr>
          <p:txBody>
            <a:bodyPr wrap="none">
              <a:spAutoFit/>
            </a:bodyPr>
            <a:lstStyle/>
            <a:p>
              <a:r>
                <a:rPr lang="en-US" sz="2800" b="1" dirty="0">
                  <a:solidFill>
                    <a:schemeClr val="tx1"/>
                  </a:solidFill>
                  <a:latin typeface="18 VAG Rounded Light   02390" charset="0"/>
                </a:rPr>
                <a:t>Actuator</a:t>
              </a:r>
            </a:p>
          </p:txBody>
        </p:sp>
        <p:sp>
          <p:nvSpPr>
            <p:cNvPr id="46123" name="Text Box 54"/>
            <p:cNvSpPr txBox="1">
              <a:spLocks noChangeArrowheads="1"/>
            </p:cNvSpPr>
            <p:nvPr/>
          </p:nvSpPr>
          <p:spPr bwMode="auto">
            <a:xfrm>
              <a:off x="5562600" y="1162050"/>
              <a:ext cx="1049338"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Head</a:t>
              </a:r>
            </a:p>
          </p:txBody>
        </p:sp>
        <p:sp>
          <p:nvSpPr>
            <p:cNvPr id="3243063" name="Text Box 55"/>
            <p:cNvSpPr txBox="1">
              <a:spLocks noChangeArrowheads="1"/>
            </p:cNvSpPr>
            <p:nvPr/>
          </p:nvSpPr>
          <p:spPr bwMode="auto">
            <a:xfrm>
              <a:off x="3352800" y="1143000"/>
              <a:ext cx="1211263" cy="523875"/>
            </a:xfrm>
            <a:prstGeom prst="rect">
              <a:avLst/>
            </a:prstGeom>
            <a:noFill/>
            <a:ln w="12700">
              <a:noFill/>
              <a:miter lim="800000"/>
              <a:headEnd/>
              <a:tailEnd/>
            </a:ln>
            <a:effectLst/>
          </p:spPr>
          <p:txBody>
            <a:bodyPr wrap="none">
              <a:spAutoFit/>
            </a:bodyPr>
            <a:lstStyle/>
            <a:p>
              <a:pPr>
                <a:defRPr/>
              </a:pPr>
              <a:r>
                <a:rPr lang="en-US" sz="2800" b="1" dirty="0">
                  <a:solidFill>
                    <a:schemeClr val="accent4"/>
                  </a:solidFill>
                  <a:latin typeface="18 VAG Rounded Light   02390"/>
                  <a:ea typeface="+mn-ea"/>
                </a:rPr>
                <a:t>Sector</a:t>
              </a:r>
            </a:p>
          </p:txBody>
        </p:sp>
        <p:sp>
          <p:nvSpPr>
            <p:cNvPr id="46125" name="Text Box 56"/>
            <p:cNvSpPr txBox="1">
              <a:spLocks noChangeArrowheads="1"/>
            </p:cNvSpPr>
            <p:nvPr/>
          </p:nvSpPr>
          <p:spPr bwMode="auto">
            <a:xfrm>
              <a:off x="2286000" y="1066800"/>
              <a:ext cx="1017588"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Inner</a:t>
              </a:r>
            </a:p>
            <a:p>
              <a:r>
                <a:rPr lang="en-US" sz="2800" b="1">
                  <a:solidFill>
                    <a:schemeClr val="tx1"/>
                  </a:solidFill>
                  <a:latin typeface="18 VAG Rounded Light   02390" charset="0"/>
                </a:rPr>
                <a:t>Track</a:t>
              </a:r>
            </a:p>
          </p:txBody>
        </p:sp>
        <p:sp>
          <p:nvSpPr>
            <p:cNvPr id="46126" name="Text Box 57"/>
            <p:cNvSpPr txBox="1">
              <a:spLocks noChangeArrowheads="1"/>
            </p:cNvSpPr>
            <p:nvPr/>
          </p:nvSpPr>
          <p:spPr bwMode="auto">
            <a:xfrm>
              <a:off x="990600" y="1162050"/>
              <a:ext cx="1120775"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Outer</a:t>
              </a:r>
            </a:p>
            <a:p>
              <a:r>
                <a:rPr lang="en-US" sz="2800" b="1">
                  <a:solidFill>
                    <a:schemeClr val="tx1"/>
                  </a:solidFill>
                  <a:latin typeface="18 VAG Rounded Light   02390" charset="0"/>
                </a:rPr>
                <a:t>Track</a:t>
              </a:r>
            </a:p>
          </p:txBody>
        </p:sp>
        <p:sp>
          <p:nvSpPr>
            <p:cNvPr id="3243066" name="Line 58"/>
            <p:cNvSpPr>
              <a:spLocks noChangeShapeType="1"/>
            </p:cNvSpPr>
            <p:nvPr/>
          </p:nvSpPr>
          <p:spPr bwMode="auto">
            <a:xfrm>
              <a:off x="3905250" y="2400300"/>
              <a:ext cx="307975" cy="0"/>
            </a:xfrm>
            <a:prstGeom prst="line">
              <a:avLst/>
            </a:prstGeom>
            <a:noFill/>
            <a:ln w="38100">
              <a:solidFill>
                <a:schemeClr val="accent4"/>
              </a:solidFill>
              <a:round/>
              <a:headEnd/>
              <a:tailEnd/>
            </a:ln>
            <a:effectLst/>
          </p:spPr>
          <p:txBody>
            <a:bodyPr wrap="none" anchor="ctr"/>
            <a:lstStyle/>
            <a:p>
              <a:pPr>
                <a:defRPr/>
              </a:pPr>
              <a:endParaRPr lang="en-US">
                <a:latin typeface="18 VAG Rounded Light   02390"/>
                <a:ea typeface="+mn-ea"/>
              </a:endParaRPr>
            </a:p>
          </p:txBody>
        </p:sp>
        <p:sp>
          <p:nvSpPr>
            <p:cNvPr id="46128" name="Rectangle 59"/>
            <p:cNvSpPr>
              <a:spLocks noChangeArrowheads="1"/>
            </p:cNvSpPr>
            <p:nvPr/>
          </p:nvSpPr>
          <p:spPr bwMode="auto">
            <a:xfrm>
              <a:off x="6096000" y="21526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29" name="Rectangle 60"/>
            <p:cNvSpPr>
              <a:spLocks noChangeArrowheads="1"/>
            </p:cNvSpPr>
            <p:nvPr/>
          </p:nvSpPr>
          <p:spPr bwMode="auto">
            <a:xfrm>
              <a:off x="6096000" y="2457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0" name="Rectangle 61"/>
            <p:cNvSpPr>
              <a:spLocks noChangeArrowheads="1"/>
            </p:cNvSpPr>
            <p:nvPr/>
          </p:nvSpPr>
          <p:spPr bwMode="auto">
            <a:xfrm>
              <a:off x="6096000" y="2838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1" name="Rectangle 62"/>
            <p:cNvSpPr>
              <a:spLocks noChangeArrowheads="1"/>
            </p:cNvSpPr>
            <p:nvPr/>
          </p:nvSpPr>
          <p:spPr bwMode="auto">
            <a:xfrm>
              <a:off x="6096000" y="31432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3243071" name="Line 63"/>
            <p:cNvSpPr>
              <a:spLocks noChangeShapeType="1"/>
            </p:cNvSpPr>
            <p:nvPr/>
          </p:nvSpPr>
          <p:spPr bwMode="auto">
            <a:xfrm flipH="1">
              <a:off x="6705600" y="1771650"/>
              <a:ext cx="228600" cy="457200"/>
            </a:xfrm>
            <a:prstGeom prst="line">
              <a:avLst/>
            </a:prstGeom>
            <a:noFill/>
            <a:ln w="38100">
              <a:solidFill>
                <a:schemeClr val="tx1">
                  <a:lumMod val="75000"/>
                </a:schemeClr>
              </a:solidFill>
              <a:round/>
              <a:headEnd/>
              <a:tailEnd type="triangle" w="med" len="med"/>
            </a:ln>
            <a:effectLst/>
          </p:spPr>
          <p:txBody>
            <a:bodyPr wrap="none" anchor="ctr"/>
            <a:lstStyle/>
            <a:p>
              <a:pPr>
                <a:defRPr/>
              </a:pPr>
              <a:endParaRPr lang="en-US">
                <a:latin typeface="18 VAG Rounded Light   02390"/>
                <a:ea typeface="+mn-ea"/>
              </a:endParaRPr>
            </a:p>
          </p:txBody>
        </p:sp>
        <p:sp>
          <p:nvSpPr>
            <p:cNvPr id="46133" name="Line 64"/>
            <p:cNvSpPr>
              <a:spLocks noChangeShapeType="1"/>
            </p:cNvSpPr>
            <p:nvPr/>
          </p:nvSpPr>
          <p:spPr bwMode="auto">
            <a:xfrm flipV="1">
              <a:off x="1524000" y="2305050"/>
              <a:ext cx="533400" cy="457200"/>
            </a:xfrm>
            <a:prstGeom prst="line">
              <a:avLst/>
            </a:prstGeom>
            <a:noFill/>
            <a:ln w="38100">
              <a:solidFill>
                <a:schemeClr val="tx1"/>
              </a:solidFill>
              <a:round/>
              <a:headEnd/>
              <a:tailEnd type="triangle" w="med" len="med"/>
            </a:ln>
          </p:spPr>
          <p:txBody>
            <a:bodyPr wrap="none" anchor="ctr"/>
            <a:lstStyle/>
            <a:p>
              <a:endParaRPr lang="en-US"/>
            </a:p>
          </p:txBody>
        </p:sp>
        <p:sp>
          <p:nvSpPr>
            <p:cNvPr id="46134" name="Line 65"/>
            <p:cNvSpPr>
              <a:spLocks noChangeShapeType="1"/>
            </p:cNvSpPr>
            <p:nvPr/>
          </p:nvSpPr>
          <p:spPr bwMode="auto">
            <a:xfrm flipV="1">
              <a:off x="1524000" y="2609850"/>
              <a:ext cx="533400" cy="152400"/>
            </a:xfrm>
            <a:prstGeom prst="line">
              <a:avLst/>
            </a:prstGeom>
            <a:noFill/>
            <a:ln w="38100">
              <a:solidFill>
                <a:schemeClr val="tx1"/>
              </a:solidFill>
              <a:round/>
              <a:headEnd/>
              <a:tailEnd type="triangle" w="med" len="med"/>
            </a:ln>
          </p:spPr>
          <p:txBody>
            <a:bodyPr wrap="none" anchor="ctr"/>
            <a:lstStyle/>
            <a:p>
              <a:endParaRPr lang="en-US"/>
            </a:p>
          </p:txBody>
        </p:sp>
        <p:sp>
          <p:nvSpPr>
            <p:cNvPr id="46135" name="Line 66"/>
            <p:cNvSpPr>
              <a:spLocks noChangeShapeType="1"/>
            </p:cNvSpPr>
            <p:nvPr/>
          </p:nvSpPr>
          <p:spPr bwMode="auto">
            <a:xfrm>
              <a:off x="1524000" y="2838450"/>
              <a:ext cx="533400" cy="76200"/>
            </a:xfrm>
            <a:prstGeom prst="line">
              <a:avLst/>
            </a:prstGeom>
            <a:noFill/>
            <a:ln w="38100">
              <a:solidFill>
                <a:schemeClr val="tx1"/>
              </a:solidFill>
              <a:round/>
              <a:headEnd/>
              <a:tailEnd type="triangle" w="med" len="med"/>
            </a:ln>
          </p:spPr>
          <p:txBody>
            <a:bodyPr wrap="none" anchor="ctr"/>
            <a:lstStyle/>
            <a:p>
              <a:endParaRPr lang="en-US"/>
            </a:p>
          </p:txBody>
        </p:sp>
        <p:sp>
          <p:nvSpPr>
            <p:cNvPr id="46136" name="Line 67"/>
            <p:cNvSpPr>
              <a:spLocks noChangeShapeType="1"/>
            </p:cNvSpPr>
            <p:nvPr/>
          </p:nvSpPr>
          <p:spPr bwMode="auto">
            <a:xfrm>
              <a:off x="1524000" y="2838450"/>
              <a:ext cx="533400" cy="381000"/>
            </a:xfrm>
            <a:prstGeom prst="line">
              <a:avLst/>
            </a:prstGeom>
            <a:noFill/>
            <a:ln w="38100">
              <a:solidFill>
                <a:schemeClr val="tx1"/>
              </a:solidFill>
              <a:round/>
              <a:headEnd/>
              <a:tailEnd type="triangle" w="med" len="med"/>
            </a:ln>
          </p:spPr>
          <p:txBody>
            <a:bodyPr wrap="none" anchor="ctr"/>
            <a:lstStyle/>
            <a:p>
              <a:endParaRPr lang="en-US"/>
            </a:p>
          </p:txBody>
        </p:sp>
        <p:sp>
          <p:nvSpPr>
            <p:cNvPr id="46137" name="Rectangle 69"/>
            <p:cNvSpPr>
              <a:spLocks noChangeArrowheads="1"/>
            </p:cNvSpPr>
            <p:nvPr/>
          </p:nvSpPr>
          <p:spPr bwMode="auto">
            <a:xfrm>
              <a:off x="7696200" y="1847850"/>
              <a:ext cx="685800" cy="609600"/>
            </a:xfrm>
            <a:prstGeom prst="rect">
              <a:avLst/>
            </a:prstGeom>
            <a:noFill/>
            <a:ln w="38100">
              <a:solidFill>
                <a:srgbClr val="063DE8"/>
              </a:solidFill>
              <a:miter lim="800000"/>
              <a:headEnd/>
              <a:tailEnd/>
            </a:ln>
          </p:spPr>
          <p:txBody>
            <a:bodyPr wrap="none" anchor="ctr"/>
            <a:lstStyle/>
            <a:p>
              <a:endParaRPr lang="en-US">
                <a:solidFill>
                  <a:srgbClr val="063DE8"/>
                </a:solidFill>
                <a:latin typeface="18 VAG Rounded Light   02390" charset="0"/>
              </a:endParaRPr>
            </a:p>
          </p:txBody>
        </p:sp>
        <p:sp>
          <p:nvSpPr>
            <p:cNvPr id="46138" name="Text Box 70"/>
            <p:cNvSpPr txBox="1">
              <a:spLocks noChangeArrowheads="1"/>
            </p:cNvSpPr>
            <p:nvPr/>
          </p:nvSpPr>
          <p:spPr bwMode="auto">
            <a:xfrm>
              <a:off x="7240588" y="1403350"/>
              <a:ext cx="1903412" cy="523875"/>
            </a:xfrm>
            <a:prstGeom prst="rect">
              <a:avLst/>
            </a:prstGeom>
            <a:noFill/>
            <a:ln w="12700">
              <a:noFill/>
              <a:miter lim="800000"/>
              <a:headEnd/>
              <a:tailEnd/>
            </a:ln>
          </p:spPr>
          <p:txBody>
            <a:bodyPr wrap="square">
              <a:spAutoFit/>
            </a:bodyPr>
            <a:lstStyle/>
            <a:p>
              <a:r>
                <a:rPr lang="en-US" sz="2800" b="1" dirty="0">
                  <a:solidFill>
                    <a:srgbClr val="063DE8"/>
                  </a:solidFill>
                  <a:latin typeface="18 VAG Rounded Light   02390" charset="0"/>
                </a:rPr>
                <a:t>Controller</a:t>
              </a:r>
            </a:p>
          </p:txBody>
        </p:sp>
        <p:cxnSp>
          <p:nvCxnSpPr>
            <p:cNvPr id="46139" name="AutoShape 71"/>
            <p:cNvCxnSpPr>
              <a:cxnSpLocks noChangeShapeType="1"/>
              <a:stCxn id="46137" idx="1"/>
              <a:endCxn id="46122" idx="1"/>
            </p:cNvCxnSpPr>
            <p:nvPr/>
          </p:nvCxnSpPr>
          <p:spPr bwMode="auto">
            <a:xfrm rot="10800000" flipV="1">
              <a:off x="7315200" y="2152650"/>
              <a:ext cx="381000" cy="719138"/>
            </a:xfrm>
            <a:prstGeom prst="curvedConnector3">
              <a:avLst>
                <a:gd name="adj1" fmla="val 160000"/>
              </a:avLst>
            </a:prstGeom>
            <a:noFill/>
            <a:ln w="38100">
              <a:solidFill>
                <a:schemeClr val="tx1"/>
              </a:solidFill>
              <a:round/>
              <a:headEnd/>
              <a:tailEnd/>
            </a:ln>
          </p:spPr>
        </p:cxnSp>
        <p:sp>
          <p:nvSpPr>
            <p:cNvPr id="46140" name="Text Box 72"/>
            <p:cNvSpPr txBox="1">
              <a:spLocks noChangeArrowheads="1"/>
            </p:cNvSpPr>
            <p:nvPr/>
          </p:nvSpPr>
          <p:spPr bwMode="auto">
            <a:xfrm>
              <a:off x="4475163" y="1447800"/>
              <a:ext cx="1481137" cy="523875"/>
            </a:xfrm>
            <a:prstGeom prst="rect">
              <a:avLst/>
            </a:prstGeom>
            <a:noFill/>
            <a:ln w="12700">
              <a:noFill/>
              <a:miter lim="800000"/>
              <a:headEnd/>
              <a:tailEnd/>
            </a:ln>
          </p:spPr>
          <p:txBody>
            <a:bodyPr wrap="none">
              <a:spAutoFit/>
            </a:bodyPr>
            <a:lstStyle/>
            <a:p>
              <a:r>
                <a:rPr lang="en-US" sz="2800" b="1">
                  <a:solidFill>
                    <a:srgbClr val="063DE8"/>
                  </a:solidFill>
                  <a:latin typeface="18 VAG Rounded Light   02390" charset="0"/>
                </a:rPr>
                <a:t>Spindle</a:t>
              </a:r>
            </a:p>
          </p:txBody>
        </p:sp>
        <p:sp>
          <p:nvSpPr>
            <p:cNvPr id="46141" name="Line 73"/>
            <p:cNvSpPr>
              <a:spLocks noChangeShapeType="1"/>
            </p:cNvSpPr>
            <p:nvPr/>
          </p:nvSpPr>
          <p:spPr bwMode="auto">
            <a:xfrm flipV="1">
              <a:off x="4495800" y="1695450"/>
              <a:ext cx="0" cy="533400"/>
            </a:xfrm>
            <a:prstGeom prst="line">
              <a:avLst/>
            </a:prstGeom>
            <a:noFill/>
            <a:ln w="28575">
              <a:solidFill>
                <a:srgbClr val="FFFF00"/>
              </a:solidFill>
              <a:round/>
              <a:headEnd/>
              <a:tailEnd/>
            </a:ln>
          </p:spPr>
          <p:txBody>
            <a:bodyPr wrap="none" anchor="ctr">
              <a:spAutoFit/>
            </a:bodyPr>
            <a:lstStyle/>
            <a:p>
              <a:endParaRPr lang="en-US"/>
            </a:p>
          </p:txBody>
        </p:sp>
      </p:grpSp>
      <p:sp>
        <p:nvSpPr>
          <p:cNvPr id="77" name="Title 76"/>
          <p:cNvSpPr>
            <a:spLocks noGrp="1"/>
          </p:cNvSpPr>
          <p:nvPr>
            <p:ph type="title"/>
          </p:nvPr>
        </p:nvSpPr>
        <p:spPr/>
        <p:txBody>
          <a:bodyPr/>
          <a:lstStyle/>
          <a:p>
            <a:r>
              <a:rPr lang="en-US" dirty="0" smtClean="0">
                <a:solidFill>
                  <a:schemeClr val="accent1"/>
                </a:solidFill>
                <a:ea typeface="ＭＳ Ｐゴシック" pitchFamily="34" charset="-128"/>
              </a:rPr>
              <a:t>Disk Device Performance (1/2)</a:t>
            </a:r>
            <a:endParaRPr lang="en-US" dirty="0">
              <a:solidFill>
                <a:schemeClr val="accent1"/>
              </a:solidFill>
            </a:endParaRPr>
          </a:p>
        </p:txBody>
      </p:sp>
      <p:sp>
        <p:nvSpPr>
          <p:cNvPr id="78" name="Date Placeholder 77"/>
          <p:cNvSpPr>
            <a:spLocks noGrp="1"/>
          </p:cNvSpPr>
          <p:nvPr>
            <p:ph type="dt" sz="half" idx="10"/>
          </p:nvPr>
        </p:nvSpPr>
        <p:spPr/>
        <p:txBody>
          <a:bodyPr/>
          <a:lstStyle/>
          <a:p>
            <a:r>
              <a:rPr lang="en-US" smtClean="0"/>
              <a:t>7/31/2012</a:t>
            </a:r>
            <a:endParaRPr lang="en-US" dirty="0"/>
          </a:p>
        </p:txBody>
      </p:sp>
      <p:sp>
        <p:nvSpPr>
          <p:cNvPr id="79" name="Slide Number Placeholder 78"/>
          <p:cNvSpPr>
            <a:spLocks noGrp="1"/>
          </p:cNvSpPr>
          <p:nvPr>
            <p:ph type="sldNum" sz="quarter" idx="12"/>
          </p:nvPr>
        </p:nvSpPr>
        <p:spPr/>
        <p:txBody>
          <a:bodyPr/>
          <a:lstStyle/>
          <a:p>
            <a:fld id="{3CC63E4C-4642-794D-A2FD-70F6B81535F5}" type="slidenum">
              <a:rPr lang="en-US" smtClean="0"/>
              <a:pPr/>
              <a:t>20</a:t>
            </a:fld>
            <a:endParaRPr lang="en-US" dirty="0"/>
          </a:p>
        </p:txBody>
      </p:sp>
      <p:sp>
        <p:nvSpPr>
          <p:cNvPr id="80" name="Footer Placeholder 79"/>
          <p:cNvSpPr>
            <a:spLocks noGrp="1"/>
          </p:cNvSpPr>
          <p:nvPr>
            <p:ph type="ftr" sz="quarter" idx="11"/>
          </p:nvPr>
        </p:nvSpPr>
        <p:spPr/>
        <p:txBody>
          <a:bodyPr/>
          <a:lstStyle/>
          <a:p>
            <a:r>
              <a:rPr lang="da-DK" smtClean="0"/>
              <a:t>Summer 2012 -- Lecture #25</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8"/>
          <p:cNvSpPr>
            <a:spLocks noGrp="1" noChangeArrowheads="1"/>
          </p:cNvSpPr>
          <p:nvPr>
            <p:ph type="body" idx="1"/>
          </p:nvPr>
        </p:nvSpPr>
        <p:spPr>
          <a:xfrm>
            <a:off x="457200" y="3931920"/>
            <a:ext cx="8229600" cy="2560320"/>
          </a:xfrm>
        </p:spPr>
        <p:txBody>
          <a:bodyPr>
            <a:normAutofit/>
          </a:bodyPr>
          <a:lstStyle/>
          <a:p>
            <a:r>
              <a:rPr lang="en-US" i="1" dirty="0" smtClean="0">
                <a:solidFill>
                  <a:srgbClr val="FF0000"/>
                </a:solidFill>
                <a:latin typeface="+mj-lt"/>
                <a:ea typeface="ＭＳ Ｐゴシック" pitchFamily="34" charset="-128"/>
              </a:rPr>
              <a:t>Disk Latency </a:t>
            </a:r>
            <a:r>
              <a:rPr lang="en-US" dirty="0" smtClean="0">
                <a:latin typeface="+mj-lt"/>
                <a:ea typeface="ＭＳ Ｐゴシック" pitchFamily="34" charset="-128"/>
              </a:rPr>
              <a:t>= Seek Time + Rotation Time + Transfer Time + Controller Overhead</a:t>
            </a:r>
          </a:p>
          <a:p>
            <a:pPr lvl="1"/>
            <a:r>
              <a:rPr lang="en-US" i="1" dirty="0" smtClean="0">
                <a:solidFill>
                  <a:srgbClr val="FF0000"/>
                </a:solidFill>
                <a:latin typeface="+mj-lt"/>
                <a:ea typeface="ＭＳ Ｐゴシック" pitchFamily="34" charset="-128"/>
              </a:rPr>
              <a:t>Transfer Time</a:t>
            </a:r>
            <a:r>
              <a:rPr lang="en-US" dirty="0" smtClean="0">
                <a:latin typeface="+mj-lt"/>
                <a:ea typeface="ＭＳ Ｐゴシック" pitchFamily="34" charset="-128"/>
              </a:rPr>
              <a:t> depends on size of request and data rate (bandwidth) of disk, which is a function of bit density and RPM</a:t>
            </a:r>
          </a:p>
        </p:txBody>
      </p:sp>
      <p:grpSp>
        <p:nvGrpSpPr>
          <p:cNvPr id="2" name="Group 77"/>
          <p:cNvGrpSpPr/>
          <p:nvPr/>
        </p:nvGrpSpPr>
        <p:grpSpPr>
          <a:xfrm>
            <a:off x="304800" y="1280160"/>
            <a:ext cx="8839200" cy="2514600"/>
            <a:chOff x="304800" y="1066800"/>
            <a:chExt cx="8839200" cy="2514600"/>
          </a:xfrm>
        </p:grpSpPr>
        <p:sp>
          <p:nvSpPr>
            <p:cNvPr id="46084" name="Oval 3"/>
            <p:cNvSpPr>
              <a:spLocks noChangeArrowheads="1"/>
            </p:cNvSpPr>
            <p:nvPr/>
          </p:nvSpPr>
          <p:spPr bwMode="auto">
            <a:xfrm>
              <a:off x="2670175" y="2076450"/>
              <a:ext cx="3560763" cy="219075"/>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5" name="Oval 4"/>
            <p:cNvSpPr>
              <a:spLocks noChangeArrowheads="1"/>
            </p:cNvSpPr>
            <p:nvPr/>
          </p:nvSpPr>
          <p:spPr bwMode="auto">
            <a:xfrm>
              <a:off x="2139950" y="3055938"/>
              <a:ext cx="4721225" cy="423862"/>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6" name="Oval 5"/>
            <p:cNvSpPr>
              <a:spLocks noChangeArrowheads="1"/>
            </p:cNvSpPr>
            <p:nvPr/>
          </p:nvSpPr>
          <p:spPr bwMode="auto">
            <a:xfrm>
              <a:off x="2106613" y="3022600"/>
              <a:ext cx="4787900" cy="490538"/>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87" name="Oval 6"/>
            <p:cNvSpPr>
              <a:spLocks noChangeArrowheads="1"/>
            </p:cNvSpPr>
            <p:nvPr/>
          </p:nvSpPr>
          <p:spPr bwMode="auto">
            <a:xfrm>
              <a:off x="2670175" y="3157538"/>
              <a:ext cx="3560763" cy="2206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88" name="Oval 7"/>
            <p:cNvSpPr>
              <a:spLocks noChangeArrowheads="1"/>
            </p:cNvSpPr>
            <p:nvPr/>
          </p:nvSpPr>
          <p:spPr bwMode="auto">
            <a:xfrm>
              <a:off x="2652713" y="3141663"/>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89" name="Oval 8"/>
            <p:cNvSpPr>
              <a:spLocks noChangeArrowheads="1"/>
            </p:cNvSpPr>
            <p:nvPr/>
          </p:nvSpPr>
          <p:spPr bwMode="auto">
            <a:xfrm>
              <a:off x="2155825" y="27178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0" name="Oval 9"/>
            <p:cNvSpPr>
              <a:spLocks noChangeArrowheads="1"/>
            </p:cNvSpPr>
            <p:nvPr/>
          </p:nvSpPr>
          <p:spPr bwMode="auto">
            <a:xfrm>
              <a:off x="2122488" y="26844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1" name="Oval 10"/>
            <p:cNvSpPr>
              <a:spLocks noChangeArrowheads="1"/>
            </p:cNvSpPr>
            <p:nvPr/>
          </p:nvSpPr>
          <p:spPr bwMode="auto">
            <a:xfrm>
              <a:off x="2670175" y="2819400"/>
              <a:ext cx="3560763" cy="220663"/>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2" name="Oval 11"/>
            <p:cNvSpPr>
              <a:spLocks noChangeArrowheads="1"/>
            </p:cNvSpPr>
            <p:nvPr/>
          </p:nvSpPr>
          <p:spPr bwMode="auto">
            <a:xfrm>
              <a:off x="2652713" y="2801938"/>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3" name="Oval 12"/>
            <p:cNvSpPr>
              <a:spLocks noChangeArrowheads="1"/>
            </p:cNvSpPr>
            <p:nvPr/>
          </p:nvSpPr>
          <p:spPr bwMode="auto">
            <a:xfrm>
              <a:off x="2139950" y="23622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4" name="Oval 13"/>
            <p:cNvSpPr>
              <a:spLocks noChangeArrowheads="1"/>
            </p:cNvSpPr>
            <p:nvPr/>
          </p:nvSpPr>
          <p:spPr bwMode="auto">
            <a:xfrm>
              <a:off x="2106613" y="23288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5" name="Oval 14"/>
            <p:cNvSpPr>
              <a:spLocks noChangeArrowheads="1"/>
            </p:cNvSpPr>
            <p:nvPr/>
          </p:nvSpPr>
          <p:spPr bwMode="auto">
            <a:xfrm>
              <a:off x="2670175" y="2430463"/>
              <a:ext cx="3560763" cy="219075"/>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6" name="Oval 15"/>
            <p:cNvSpPr>
              <a:spLocks noChangeArrowheads="1"/>
            </p:cNvSpPr>
            <p:nvPr/>
          </p:nvSpPr>
          <p:spPr bwMode="auto">
            <a:xfrm>
              <a:off x="2652713" y="2413000"/>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7" name="Oval 16"/>
            <p:cNvSpPr>
              <a:spLocks noChangeArrowheads="1"/>
            </p:cNvSpPr>
            <p:nvPr/>
          </p:nvSpPr>
          <p:spPr bwMode="auto">
            <a:xfrm>
              <a:off x="2122488" y="2039938"/>
              <a:ext cx="4721225" cy="4238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8" name="Oval 17"/>
            <p:cNvSpPr>
              <a:spLocks noChangeArrowheads="1"/>
            </p:cNvSpPr>
            <p:nvPr/>
          </p:nvSpPr>
          <p:spPr bwMode="auto">
            <a:xfrm>
              <a:off x="2089150" y="2006600"/>
              <a:ext cx="4787900" cy="490538"/>
            </a:xfrm>
            <a:prstGeom prst="ellipse">
              <a:avLst/>
            </a:prstGeom>
            <a:solidFill>
              <a:srgbClr val="919191"/>
            </a:solidFill>
            <a:ln w="33338">
              <a:solidFill>
                <a:srgbClr val="000000"/>
              </a:solidFill>
              <a:round/>
              <a:headEnd/>
              <a:tailEnd/>
            </a:ln>
          </p:spPr>
          <p:txBody>
            <a:bodyPr/>
            <a:lstStyle/>
            <a:p>
              <a:endParaRPr lang="en-US">
                <a:solidFill>
                  <a:schemeClr val="bg2"/>
                </a:solidFill>
                <a:latin typeface="18 VAG Rounded Light   02390" charset="0"/>
              </a:endParaRPr>
            </a:p>
          </p:txBody>
        </p:sp>
        <p:sp>
          <p:nvSpPr>
            <p:cNvPr id="46099" name="Oval 18"/>
            <p:cNvSpPr>
              <a:spLocks noChangeArrowheads="1"/>
            </p:cNvSpPr>
            <p:nvPr/>
          </p:nvSpPr>
          <p:spPr bwMode="auto">
            <a:xfrm>
              <a:off x="2667000" y="2076450"/>
              <a:ext cx="3595688" cy="254000"/>
            </a:xfrm>
            <a:prstGeom prst="ellipse">
              <a:avLst/>
            </a:prstGeom>
            <a:solidFill>
              <a:srgbClr val="C0C0C0"/>
            </a:solidFill>
            <a:ln w="38100">
              <a:solidFill>
                <a:srgbClr val="00FF00"/>
              </a:solidFill>
              <a:round/>
              <a:headEnd/>
              <a:tailEnd/>
            </a:ln>
          </p:spPr>
          <p:txBody>
            <a:bodyPr/>
            <a:lstStyle/>
            <a:p>
              <a:endParaRPr lang="en-US">
                <a:latin typeface="18 VAG Rounded Light   02390" charset="0"/>
              </a:endParaRPr>
            </a:p>
          </p:txBody>
        </p:sp>
        <p:sp>
          <p:nvSpPr>
            <p:cNvPr id="46100" name="Oval 19"/>
            <p:cNvSpPr>
              <a:spLocks noChangeArrowheads="1"/>
            </p:cNvSpPr>
            <p:nvPr/>
          </p:nvSpPr>
          <p:spPr bwMode="auto">
            <a:xfrm>
              <a:off x="3829050" y="2209800"/>
              <a:ext cx="1258888" cy="68263"/>
            </a:xfrm>
            <a:prstGeom prst="ellipse">
              <a:avLst/>
            </a:prstGeom>
            <a:solidFill>
              <a:schemeClr val="bg1"/>
            </a:solidFill>
            <a:ln w="9525">
              <a:noFill/>
              <a:round/>
              <a:headEnd/>
              <a:tailEnd/>
            </a:ln>
          </p:spPr>
          <p:txBody>
            <a:bodyPr/>
            <a:lstStyle/>
            <a:p>
              <a:endParaRPr lang="en-US">
                <a:latin typeface="18 VAG Rounded Light   02390" charset="0"/>
              </a:endParaRPr>
            </a:p>
          </p:txBody>
        </p:sp>
        <p:sp>
          <p:nvSpPr>
            <p:cNvPr id="46101" name="Oval 20"/>
            <p:cNvSpPr>
              <a:spLocks noChangeArrowheads="1"/>
            </p:cNvSpPr>
            <p:nvPr/>
          </p:nvSpPr>
          <p:spPr bwMode="auto">
            <a:xfrm>
              <a:off x="3813175" y="2192338"/>
              <a:ext cx="1292225" cy="101600"/>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sp>
          <p:nvSpPr>
            <p:cNvPr id="3243029" name="Line 21"/>
            <p:cNvSpPr>
              <a:spLocks noChangeShapeType="1"/>
            </p:cNvSpPr>
            <p:nvPr/>
          </p:nvSpPr>
          <p:spPr bwMode="auto">
            <a:xfrm flipH="1">
              <a:off x="4143375" y="2227263"/>
              <a:ext cx="349250" cy="254000"/>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0" name="Line 22"/>
            <p:cNvSpPr>
              <a:spLocks noChangeShapeType="1"/>
            </p:cNvSpPr>
            <p:nvPr/>
          </p:nvSpPr>
          <p:spPr bwMode="auto">
            <a:xfrm flipH="1">
              <a:off x="3657600" y="2209800"/>
              <a:ext cx="795338" cy="236538"/>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1" name="Rectangle 23"/>
            <p:cNvSpPr>
              <a:spLocks noChangeArrowheads="1"/>
            </p:cNvSpPr>
            <p:nvPr/>
          </p:nvSpPr>
          <p:spPr bwMode="auto">
            <a:xfrm>
              <a:off x="7086600" y="2141538"/>
              <a:ext cx="66675" cy="660400"/>
            </a:xfrm>
            <a:prstGeom prst="rect">
              <a:avLst/>
            </a:prstGeom>
            <a:solidFill>
              <a:schemeClr val="tx1">
                <a:lumMod val="75000"/>
              </a:schemeClr>
            </a:solidFill>
            <a:ln w="9525">
              <a:solidFill>
                <a:schemeClr val="tx1">
                  <a:lumMod val="50000"/>
                </a:schemeClr>
              </a:solidFill>
              <a:miter lim="800000"/>
              <a:headEnd/>
              <a:tailEnd/>
            </a:ln>
          </p:spPr>
          <p:txBody>
            <a:bodyPr/>
            <a:lstStyle/>
            <a:p>
              <a:pPr>
                <a:defRPr/>
              </a:pPr>
              <a:endParaRPr lang="en-US">
                <a:latin typeface="18 VAG Rounded Light   02390"/>
                <a:ea typeface="+mn-ea"/>
              </a:endParaRPr>
            </a:p>
          </p:txBody>
        </p:sp>
        <p:sp>
          <p:nvSpPr>
            <p:cNvPr id="46105" name="Rectangle 24"/>
            <p:cNvSpPr>
              <a:spLocks noChangeArrowheads="1"/>
            </p:cNvSpPr>
            <p:nvPr/>
          </p:nvSpPr>
          <p:spPr bwMode="auto">
            <a:xfrm>
              <a:off x="7142163" y="2108200"/>
              <a:ext cx="133350" cy="728663"/>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6" name="Rectangle 25"/>
            <p:cNvSpPr>
              <a:spLocks noChangeArrowheads="1"/>
            </p:cNvSpPr>
            <p:nvPr/>
          </p:nvSpPr>
          <p:spPr bwMode="auto">
            <a:xfrm>
              <a:off x="7086600" y="2743200"/>
              <a:ext cx="66675" cy="660400"/>
            </a:xfrm>
            <a:prstGeom prst="rect">
              <a:avLst/>
            </a:prstGeom>
            <a:solidFill>
              <a:srgbClr val="BFBFBF"/>
            </a:solidFill>
            <a:ln w="9525">
              <a:noFill/>
              <a:miter lim="800000"/>
              <a:headEnd/>
              <a:tailEnd/>
            </a:ln>
          </p:spPr>
          <p:txBody>
            <a:bodyPr/>
            <a:lstStyle/>
            <a:p>
              <a:endParaRPr lang="en-US">
                <a:latin typeface="18 VAG Rounded Light   02390" charset="0"/>
              </a:endParaRPr>
            </a:p>
          </p:txBody>
        </p:sp>
        <p:sp>
          <p:nvSpPr>
            <p:cNvPr id="46107" name="Rectangle 26"/>
            <p:cNvSpPr>
              <a:spLocks noChangeArrowheads="1"/>
            </p:cNvSpPr>
            <p:nvPr/>
          </p:nvSpPr>
          <p:spPr bwMode="auto">
            <a:xfrm>
              <a:off x="7142163" y="2852738"/>
              <a:ext cx="133350" cy="728662"/>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8" name="Line 27"/>
            <p:cNvSpPr>
              <a:spLocks noChangeShapeType="1"/>
            </p:cNvSpPr>
            <p:nvPr/>
          </p:nvSpPr>
          <p:spPr bwMode="auto">
            <a:xfrm flipH="1">
              <a:off x="6861175" y="2413000"/>
              <a:ext cx="280988" cy="1588"/>
            </a:xfrm>
            <a:prstGeom prst="line">
              <a:avLst/>
            </a:prstGeom>
            <a:noFill/>
            <a:ln w="33338">
              <a:solidFill>
                <a:srgbClr val="BFBFBF"/>
              </a:solidFill>
              <a:round/>
              <a:headEnd/>
              <a:tailEnd/>
            </a:ln>
          </p:spPr>
          <p:txBody>
            <a:bodyPr/>
            <a:lstStyle/>
            <a:p>
              <a:endParaRPr lang="en-US"/>
            </a:p>
          </p:txBody>
        </p:sp>
        <p:sp>
          <p:nvSpPr>
            <p:cNvPr id="46109" name="Line 28"/>
            <p:cNvSpPr>
              <a:spLocks noChangeShapeType="1"/>
            </p:cNvSpPr>
            <p:nvPr/>
          </p:nvSpPr>
          <p:spPr bwMode="auto">
            <a:xfrm flipH="1">
              <a:off x="6943725" y="2598738"/>
              <a:ext cx="182563" cy="1587"/>
            </a:xfrm>
            <a:prstGeom prst="line">
              <a:avLst/>
            </a:prstGeom>
            <a:noFill/>
            <a:ln w="33338">
              <a:solidFill>
                <a:srgbClr val="BFBFBF"/>
              </a:solidFill>
              <a:round/>
              <a:headEnd/>
              <a:tailEnd/>
            </a:ln>
          </p:spPr>
          <p:txBody>
            <a:bodyPr/>
            <a:lstStyle/>
            <a:p>
              <a:endParaRPr lang="en-US"/>
            </a:p>
          </p:txBody>
        </p:sp>
        <p:grpSp>
          <p:nvGrpSpPr>
            <p:cNvPr id="3" name="Group 29"/>
            <p:cNvGrpSpPr>
              <a:grpSpLocks/>
            </p:cNvGrpSpPr>
            <p:nvPr/>
          </p:nvGrpSpPr>
          <p:grpSpPr bwMode="auto">
            <a:xfrm>
              <a:off x="6165850" y="2216150"/>
              <a:ext cx="976313" cy="527050"/>
              <a:chOff x="3884" y="1465"/>
              <a:chExt cx="615" cy="332"/>
            </a:xfrm>
          </p:grpSpPr>
          <p:sp>
            <p:nvSpPr>
              <p:cNvPr id="3243038" name="Line 30"/>
              <p:cNvSpPr>
                <a:spLocks noChangeShapeType="1"/>
              </p:cNvSpPr>
              <p:nvPr/>
            </p:nvSpPr>
            <p:spPr bwMode="auto">
              <a:xfrm flipH="1">
                <a:off x="4374" y="1529"/>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39" name="Line 31"/>
              <p:cNvSpPr>
                <a:spLocks noChangeShapeType="1"/>
              </p:cNvSpPr>
              <p:nvPr/>
            </p:nvSpPr>
            <p:spPr bwMode="auto">
              <a:xfrm flipH="1" flipV="1">
                <a:off x="3884" y="1465"/>
                <a:ext cx="502" cy="66"/>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0" name="Line 32"/>
              <p:cNvSpPr>
                <a:spLocks noChangeShapeType="1"/>
              </p:cNvSpPr>
              <p:nvPr/>
            </p:nvSpPr>
            <p:spPr bwMode="auto">
              <a:xfrm flipH="1" flipV="1">
                <a:off x="4113" y="1557"/>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1" name="Line 33"/>
              <p:cNvSpPr>
                <a:spLocks noChangeShapeType="1"/>
              </p:cNvSpPr>
              <p:nvPr/>
            </p:nvSpPr>
            <p:spPr bwMode="auto">
              <a:xfrm flipH="1" flipV="1">
                <a:off x="3884" y="1657"/>
                <a:ext cx="490" cy="5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2" name="Line 34"/>
              <p:cNvSpPr>
                <a:spLocks noChangeShapeType="1"/>
              </p:cNvSpPr>
              <p:nvPr/>
            </p:nvSpPr>
            <p:spPr bwMode="auto">
              <a:xfrm flipH="1" flipV="1">
                <a:off x="4113" y="1764"/>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3" name="Line 35"/>
              <p:cNvSpPr>
                <a:spLocks noChangeShapeType="1"/>
              </p:cNvSpPr>
              <p:nvPr/>
            </p:nvSpPr>
            <p:spPr bwMode="auto">
              <a:xfrm>
                <a:off x="4322" y="1796"/>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grpSp>
          <p:nvGrpSpPr>
            <p:cNvPr id="4" name="Group 36"/>
            <p:cNvGrpSpPr>
              <a:grpSpLocks/>
            </p:cNvGrpSpPr>
            <p:nvPr/>
          </p:nvGrpSpPr>
          <p:grpSpPr bwMode="auto">
            <a:xfrm>
              <a:off x="6165850" y="2887663"/>
              <a:ext cx="976313" cy="525462"/>
              <a:chOff x="3884" y="1903"/>
              <a:chExt cx="615" cy="331"/>
            </a:xfrm>
          </p:grpSpPr>
          <p:sp>
            <p:nvSpPr>
              <p:cNvPr id="3243045" name="Line 37"/>
              <p:cNvSpPr>
                <a:spLocks noChangeShapeType="1"/>
              </p:cNvSpPr>
              <p:nvPr/>
            </p:nvSpPr>
            <p:spPr bwMode="auto">
              <a:xfrm flipH="1">
                <a:off x="4374" y="1967"/>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6" name="Line 38"/>
              <p:cNvSpPr>
                <a:spLocks noChangeShapeType="1"/>
              </p:cNvSpPr>
              <p:nvPr/>
            </p:nvSpPr>
            <p:spPr bwMode="auto">
              <a:xfrm flipH="1" flipV="1">
                <a:off x="3884" y="1903"/>
                <a:ext cx="492" cy="65"/>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7" name="Line 39"/>
              <p:cNvSpPr>
                <a:spLocks noChangeShapeType="1"/>
              </p:cNvSpPr>
              <p:nvPr/>
            </p:nvSpPr>
            <p:spPr bwMode="auto">
              <a:xfrm flipH="1" flipV="1">
                <a:off x="4116" y="2003"/>
                <a:ext cx="198" cy="29"/>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8" name="Line 40"/>
              <p:cNvSpPr>
                <a:spLocks noChangeShapeType="1"/>
              </p:cNvSpPr>
              <p:nvPr/>
            </p:nvSpPr>
            <p:spPr bwMode="auto">
              <a:xfrm flipH="1" flipV="1">
                <a:off x="3884" y="2095"/>
                <a:ext cx="502" cy="63"/>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9" name="Line 41"/>
              <p:cNvSpPr>
                <a:spLocks noChangeShapeType="1"/>
              </p:cNvSpPr>
              <p:nvPr/>
            </p:nvSpPr>
            <p:spPr bwMode="auto">
              <a:xfrm flipH="1" flipV="1">
                <a:off x="4130" y="2202"/>
                <a:ext cx="192" cy="3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50" name="Line 42"/>
              <p:cNvSpPr>
                <a:spLocks noChangeShapeType="1"/>
              </p:cNvSpPr>
              <p:nvPr/>
            </p:nvSpPr>
            <p:spPr bwMode="auto">
              <a:xfrm>
                <a:off x="4322" y="2233"/>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sp>
          <p:nvSpPr>
            <p:cNvPr id="46112" name="Line 43"/>
            <p:cNvSpPr>
              <a:spLocks noChangeShapeType="1"/>
            </p:cNvSpPr>
            <p:nvPr/>
          </p:nvSpPr>
          <p:spPr bwMode="auto">
            <a:xfrm>
              <a:off x="6843713" y="3090863"/>
              <a:ext cx="298450" cy="1587"/>
            </a:xfrm>
            <a:prstGeom prst="line">
              <a:avLst/>
            </a:prstGeom>
            <a:noFill/>
            <a:ln w="33338">
              <a:solidFill>
                <a:srgbClr val="BFBFBF"/>
              </a:solidFill>
              <a:round/>
              <a:headEnd/>
              <a:tailEnd/>
            </a:ln>
          </p:spPr>
          <p:txBody>
            <a:bodyPr/>
            <a:lstStyle/>
            <a:p>
              <a:endParaRPr lang="en-US"/>
            </a:p>
          </p:txBody>
        </p:sp>
        <p:sp>
          <p:nvSpPr>
            <p:cNvPr id="46113" name="Line 44"/>
            <p:cNvSpPr>
              <a:spLocks noChangeShapeType="1"/>
            </p:cNvSpPr>
            <p:nvPr/>
          </p:nvSpPr>
          <p:spPr bwMode="auto">
            <a:xfrm>
              <a:off x="6959600" y="3294063"/>
              <a:ext cx="166688" cy="1587"/>
            </a:xfrm>
            <a:prstGeom prst="line">
              <a:avLst/>
            </a:prstGeom>
            <a:noFill/>
            <a:ln w="33338">
              <a:solidFill>
                <a:srgbClr val="BFBFBF"/>
              </a:solidFill>
              <a:round/>
              <a:headEnd/>
              <a:tailEnd/>
            </a:ln>
          </p:spPr>
          <p:txBody>
            <a:bodyPr/>
            <a:lstStyle/>
            <a:p>
              <a:endParaRPr lang="en-US"/>
            </a:p>
          </p:txBody>
        </p:sp>
        <p:sp>
          <p:nvSpPr>
            <p:cNvPr id="46114" name="Arc 45"/>
            <p:cNvSpPr>
              <a:spLocks/>
            </p:cNvSpPr>
            <p:nvPr/>
          </p:nvSpPr>
          <p:spPr bwMode="auto">
            <a:xfrm>
              <a:off x="3592513" y="2005013"/>
              <a:ext cx="246062" cy="230187"/>
            </a:xfrm>
            <a:custGeom>
              <a:avLst/>
              <a:gdLst>
                <a:gd name="T0" fmla="*/ 0 w 19420"/>
                <a:gd name="T1" fmla="*/ 108190 h 17840"/>
                <a:gd name="T2" fmla="*/ 91785 w 19420"/>
                <a:gd name="T3" fmla="*/ 0 h 17840"/>
                <a:gd name="T4" fmla="*/ 246062 w 19420"/>
                <a:gd name="T5" fmla="*/ 230187 h 17840"/>
                <a:gd name="T6" fmla="*/ 0 60000 65536"/>
                <a:gd name="T7" fmla="*/ 0 60000 65536"/>
                <a:gd name="T8" fmla="*/ 0 60000 65536"/>
                <a:gd name="T9" fmla="*/ 0 w 19420"/>
                <a:gd name="T10" fmla="*/ 0 h 17840"/>
                <a:gd name="T11" fmla="*/ 19420 w 19420"/>
                <a:gd name="T12" fmla="*/ 17840 h 17840"/>
              </a:gdLst>
              <a:ahLst/>
              <a:cxnLst>
                <a:cxn ang="T6">
                  <a:pos x="T0" y="T1"/>
                </a:cxn>
                <a:cxn ang="T7">
                  <a:pos x="T2" y="T3"/>
                </a:cxn>
                <a:cxn ang="T8">
                  <a:pos x="T4" y="T5"/>
                </a:cxn>
              </a:cxnLst>
              <a:rect l="T9" t="T10" r="T11" b="T12"/>
              <a:pathLst>
                <a:path w="19420" h="17840" fill="none" extrusionOk="0">
                  <a:moveTo>
                    <a:pt x="-1" y="8384"/>
                  </a:moveTo>
                  <a:cubicBezTo>
                    <a:pt x="1643" y="5007"/>
                    <a:pt x="4140" y="2116"/>
                    <a:pt x="7243" y="-1"/>
                  </a:cubicBezTo>
                </a:path>
                <a:path w="19420" h="17840" stroke="0" extrusionOk="0">
                  <a:moveTo>
                    <a:pt x="-1" y="8384"/>
                  </a:moveTo>
                  <a:cubicBezTo>
                    <a:pt x="1643" y="5007"/>
                    <a:pt x="4140" y="2116"/>
                    <a:pt x="7243" y="-1"/>
                  </a:cubicBezTo>
                  <a:lnTo>
                    <a:pt x="19420" y="17840"/>
                  </a:lnTo>
                  <a:close/>
                </a:path>
              </a:pathLst>
            </a:custGeom>
            <a:solidFill>
              <a:schemeClr val="accent2"/>
            </a:solidFill>
            <a:ln w="9525">
              <a:solidFill>
                <a:schemeClr val="accent2"/>
              </a:solidFill>
              <a:round/>
              <a:headEnd/>
              <a:tailEnd/>
            </a:ln>
          </p:spPr>
          <p:txBody>
            <a:bodyPr/>
            <a:lstStyle/>
            <a:p>
              <a:endParaRPr lang="en-US">
                <a:latin typeface="18 VAG Rounded Light   02390" charset="0"/>
              </a:endParaRPr>
            </a:p>
          </p:txBody>
        </p:sp>
        <p:sp>
          <p:nvSpPr>
            <p:cNvPr id="46115" name="Line 46"/>
            <p:cNvSpPr>
              <a:spLocks noChangeShapeType="1"/>
            </p:cNvSpPr>
            <p:nvPr/>
          </p:nvSpPr>
          <p:spPr bwMode="auto">
            <a:xfrm>
              <a:off x="3276600" y="1701800"/>
              <a:ext cx="436563" cy="423863"/>
            </a:xfrm>
            <a:prstGeom prst="line">
              <a:avLst/>
            </a:prstGeom>
            <a:noFill/>
            <a:ln w="38100">
              <a:solidFill>
                <a:schemeClr val="accent2"/>
              </a:solidFill>
              <a:round/>
              <a:headEnd/>
              <a:tailEnd/>
            </a:ln>
          </p:spPr>
          <p:txBody>
            <a:bodyPr/>
            <a:lstStyle/>
            <a:p>
              <a:endParaRPr lang="en-US"/>
            </a:p>
          </p:txBody>
        </p:sp>
        <p:sp>
          <p:nvSpPr>
            <p:cNvPr id="46116" name="Arc 47"/>
            <p:cNvSpPr>
              <a:spLocks/>
            </p:cNvSpPr>
            <p:nvPr/>
          </p:nvSpPr>
          <p:spPr bwMode="auto">
            <a:xfrm>
              <a:off x="2389188" y="2076450"/>
              <a:ext cx="273050" cy="158750"/>
            </a:xfrm>
            <a:custGeom>
              <a:avLst/>
              <a:gdLst>
                <a:gd name="T0" fmla="*/ 0 w 21531"/>
                <a:gd name="T1" fmla="*/ 136640 h 12328"/>
                <a:gd name="T2" fmla="*/ 48127 w 21531"/>
                <a:gd name="T3" fmla="*/ 0 h 12328"/>
                <a:gd name="T4" fmla="*/ 273050 w 21531"/>
                <a:gd name="T5" fmla="*/ 158750 h 12328"/>
                <a:gd name="T6" fmla="*/ 0 60000 65536"/>
                <a:gd name="T7" fmla="*/ 0 60000 65536"/>
                <a:gd name="T8" fmla="*/ 0 60000 65536"/>
                <a:gd name="T9" fmla="*/ 0 w 21531"/>
                <a:gd name="T10" fmla="*/ 0 h 12328"/>
                <a:gd name="T11" fmla="*/ 21531 w 21531"/>
                <a:gd name="T12" fmla="*/ 12328 h 12328"/>
              </a:gdLst>
              <a:ahLst/>
              <a:cxnLst>
                <a:cxn ang="T6">
                  <a:pos x="T0" y="T1"/>
                </a:cxn>
                <a:cxn ang="T7">
                  <a:pos x="T2" y="T3"/>
                </a:cxn>
                <a:cxn ang="T8">
                  <a:pos x="T4" y="T5"/>
                </a:cxn>
              </a:cxnLst>
              <a:rect l="T9" t="T10" r="T11" b="T12"/>
              <a:pathLst>
                <a:path w="21531" h="12328" fill="none" extrusionOk="0">
                  <a:moveTo>
                    <a:pt x="-1" y="10610"/>
                  </a:moveTo>
                  <a:cubicBezTo>
                    <a:pt x="303" y="6800"/>
                    <a:pt x="1612" y="3138"/>
                    <a:pt x="3794" y="-1"/>
                  </a:cubicBezTo>
                </a:path>
                <a:path w="21531" h="12328" stroke="0" extrusionOk="0">
                  <a:moveTo>
                    <a:pt x="-1" y="10610"/>
                  </a:moveTo>
                  <a:cubicBezTo>
                    <a:pt x="303" y="6800"/>
                    <a:pt x="1612" y="3138"/>
                    <a:pt x="3794" y="-1"/>
                  </a:cubicBezTo>
                  <a:lnTo>
                    <a:pt x="21531" y="12328"/>
                  </a:lnTo>
                  <a:close/>
                </a:path>
              </a:pathLst>
            </a:custGeom>
            <a:solidFill>
              <a:srgbClr val="00FF00"/>
            </a:solidFill>
            <a:ln w="9525">
              <a:noFill/>
              <a:round/>
              <a:headEnd/>
              <a:tailEnd/>
            </a:ln>
          </p:spPr>
          <p:txBody>
            <a:bodyPr/>
            <a:lstStyle/>
            <a:p>
              <a:endParaRPr lang="en-US">
                <a:latin typeface="18 VAG Rounded Light   02390" charset="0"/>
              </a:endParaRPr>
            </a:p>
          </p:txBody>
        </p:sp>
        <p:sp>
          <p:nvSpPr>
            <p:cNvPr id="46117" name="Line 48"/>
            <p:cNvSpPr>
              <a:spLocks noChangeShapeType="1"/>
            </p:cNvSpPr>
            <p:nvPr/>
          </p:nvSpPr>
          <p:spPr bwMode="auto">
            <a:xfrm>
              <a:off x="1981200" y="1828800"/>
              <a:ext cx="539750" cy="347663"/>
            </a:xfrm>
            <a:prstGeom prst="line">
              <a:avLst/>
            </a:prstGeom>
            <a:noFill/>
            <a:ln w="38100">
              <a:solidFill>
                <a:srgbClr val="00FF00"/>
              </a:solidFill>
              <a:round/>
              <a:headEnd/>
              <a:tailEnd/>
            </a:ln>
          </p:spPr>
          <p:txBody>
            <a:bodyPr/>
            <a:lstStyle/>
            <a:p>
              <a:endParaRPr lang="en-US"/>
            </a:p>
          </p:txBody>
        </p:sp>
        <p:sp>
          <p:nvSpPr>
            <p:cNvPr id="3243057" name="Line 49"/>
            <p:cNvSpPr>
              <a:spLocks noChangeShapeType="1"/>
            </p:cNvSpPr>
            <p:nvPr/>
          </p:nvSpPr>
          <p:spPr bwMode="auto">
            <a:xfrm>
              <a:off x="3962400" y="1619250"/>
              <a:ext cx="152400" cy="685800"/>
            </a:xfrm>
            <a:prstGeom prst="line">
              <a:avLst/>
            </a:prstGeom>
            <a:noFill/>
            <a:ln w="57150" cap="flat" cmpd="sng" algn="ctr">
              <a:solidFill>
                <a:schemeClr val="accent4"/>
              </a:solidFill>
              <a:prstDash val="solid"/>
              <a:round/>
              <a:headEnd type="none" w="med" len="med"/>
              <a:tailEnd type="triangle" w="med" len="med"/>
            </a:ln>
          </p:spPr>
          <p:txBody>
            <a:bodyPr/>
            <a:lstStyle/>
            <a:p>
              <a:pPr>
                <a:defRPr/>
              </a:pPr>
              <a:endParaRPr lang="en-US">
                <a:latin typeface="18 VAG Rounded Light   02390"/>
                <a:ea typeface="+mn-ea"/>
              </a:endParaRPr>
            </a:p>
          </p:txBody>
        </p:sp>
        <p:sp>
          <p:nvSpPr>
            <p:cNvPr id="46119" name="Line 50"/>
            <p:cNvSpPr>
              <a:spLocks noChangeShapeType="1"/>
            </p:cNvSpPr>
            <p:nvPr/>
          </p:nvSpPr>
          <p:spPr bwMode="auto">
            <a:xfrm flipH="1">
              <a:off x="6172200" y="1676400"/>
              <a:ext cx="30163" cy="457200"/>
            </a:xfrm>
            <a:prstGeom prst="line">
              <a:avLst/>
            </a:prstGeom>
            <a:noFill/>
            <a:ln w="38100">
              <a:solidFill>
                <a:srgbClr val="FF8DA0"/>
              </a:solidFill>
              <a:round/>
              <a:headEnd/>
              <a:tailEnd type="triangle" w="med" len="med"/>
            </a:ln>
          </p:spPr>
          <p:txBody>
            <a:bodyPr/>
            <a:lstStyle/>
            <a:p>
              <a:endParaRPr lang="en-US"/>
            </a:p>
          </p:txBody>
        </p:sp>
        <p:sp>
          <p:nvSpPr>
            <p:cNvPr id="46120" name="Text Box 51"/>
            <p:cNvSpPr txBox="1">
              <a:spLocks noChangeArrowheads="1"/>
            </p:cNvSpPr>
            <p:nvPr/>
          </p:nvSpPr>
          <p:spPr bwMode="auto">
            <a:xfrm>
              <a:off x="304800" y="2533650"/>
              <a:ext cx="1274763"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Platter</a:t>
              </a:r>
            </a:p>
          </p:txBody>
        </p:sp>
        <p:sp>
          <p:nvSpPr>
            <p:cNvPr id="46121" name="Text Box 52"/>
            <p:cNvSpPr txBox="1">
              <a:spLocks noChangeArrowheads="1"/>
            </p:cNvSpPr>
            <p:nvPr/>
          </p:nvSpPr>
          <p:spPr bwMode="auto">
            <a:xfrm>
              <a:off x="6477000" y="1314450"/>
              <a:ext cx="850900"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Arm</a:t>
              </a:r>
            </a:p>
          </p:txBody>
        </p:sp>
        <p:sp>
          <p:nvSpPr>
            <p:cNvPr id="46122" name="Text Box 53"/>
            <p:cNvSpPr txBox="1">
              <a:spLocks noChangeArrowheads="1"/>
            </p:cNvSpPr>
            <p:nvPr/>
          </p:nvSpPr>
          <p:spPr bwMode="auto">
            <a:xfrm>
              <a:off x="7315200" y="2609850"/>
              <a:ext cx="1570038" cy="523875"/>
            </a:xfrm>
            <a:prstGeom prst="rect">
              <a:avLst/>
            </a:prstGeom>
            <a:noFill/>
            <a:ln w="12700">
              <a:noFill/>
              <a:miter lim="800000"/>
              <a:headEnd/>
              <a:tailEnd/>
            </a:ln>
          </p:spPr>
          <p:txBody>
            <a:bodyPr wrap="none">
              <a:spAutoFit/>
            </a:bodyPr>
            <a:lstStyle/>
            <a:p>
              <a:r>
                <a:rPr lang="en-US" sz="2800" b="1" dirty="0">
                  <a:solidFill>
                    <a:schemeClr val="tx1"/>
                  </a:solidFill>
                  <a:latin typeface="18 VAG Rounded Light   02390" charset="0"/>
                </a:rPr>
                <a:t>Actuator</a:t>
              </a:r>
            </a:p>
          </p:txBody>
        </p:sp>
        <p:sp>
          <p:nvSpPr>
            <p:cNvPr id="46123" name="Text Box 54"/>
            <p:cNvSpPr txBox="1">
              <a:spLocks noChangeArrowheads="1"/>
            </p:cNvSpPr>
            <p:nvPr/>
          </p:nvSpPr>
          <p:spPr bwMode="auto">
            <a:xfrm>
              <a:off x="5562600" y="1162050"/>
              <a:ext cx="1049338"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Head</a:t>
              </a:r>
            </a:p>
          </p:txBody>
        </p:sp>
        <p:sp>
          <p:nvSpPr>
            <p:cNvPr id="3243063" name="Text Box 55"/>
            <p:cNvSpPr txBox="1">
              <a:spLocks noChangeArrowheads="1"/>
            </p:cNvSpPr>
            <p:nvPr/>
          </p:nvSpPr>
          <p:spPr bwMode="auto">
            <a:xfrm>
              <a:off x="3352800" y="1143000"/>
              <a:ext cx="1211263" cy="523875"/>
            </a:xfrm>
            <a:prstGeom prst="rect">
              <a:avLst/>
            </a:prstGeom>
            <a:noFill/>
            <a:ln w="12700">
              <a:noFill/>
              <a:miter lim="800000"/>
              <a:headEnd/>
              <a:tailEnd/>
            </a:ln>
            <a:effectLst/>
          </p:spPr>
          <p:txBody>
            <a:bodyPr wrap="none">
              <a:spAutoFit/>
            </a:bodyPr>
            <a:lstStyle/>
            <a:p>
              <a:pPr>
                <a:defRPr/>
              </a:pPr>
              <a:r>
                <a:rPr lang="en-US" sz="2800" b="1" dirty="0">
                  <a:solidFill>
                    <a:schemeClr val="accent4"/>
                  </a:solidFill>
                  <a:latin typeface="18 VAG Rounded Light   02390"/>
                  <a:ea typeface="+mn-ea"/>
                </a:rPr>
                <a:t>Sector</a:t>
              </a:r>
            </a:p>
          </p:txBody>
        </p:sp>
        <p:sp>
          <p:nvSpPr>
            <p:cNvPr id="46125" name="Text Box 56"/>
            <p:cNvSpPr txBox="1">
              <a:spLocks noChangeArrowheads="1"/>
            </p:cNvSpPr>
            <p:nvPr/>
          </p:nvSpPr>
          <p:spPr bwMode="auto">
            <a:xfrm>
              <a:off x="2286000" y="1066800"/>
              <a:ext cx="1017588"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Inner</a:t>
              </a:r>
            </a:p>
            <a:p>
              <a:r>
                <a:rPr lang="en-US" sz="2800" b="1">
                  <a:solidFill>
                    <a:schemeClr val="tx1"/>
                  </a:solidFill>
                  <a:latin typeface="18 VAG Rounded Light   02390" charset="0"/>
                </a:rPr>
                <a:t>Track</a:t>
              </a:r>
            </a:p>
          </p:txBody>
        </p:sp>
        <p:sp>
          <p:nvSpPr>
            <p:cNvPr id="46126" name="Text Box 57"/>
            <p:cNvSpPr txBox="1">
              <a:spLocks noChangeArrowheads="1"/>
            </p:cNvSpPr>
            <p:nvPr/>
          </p:nvSpPr>
          <p:spPr bwMode="auto">
            <a:xfrm>
              <a:off x="990600" y="1162050"/>
              <a:ext cx="1120775"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Outer</a:t>
              </a:r>
            </a:p>
            <a:p>
              <a:r>
                <a:rPr lang="en-US" sz="2800" b="1">
                  <a:solidFill>
                    <a:schemeClr val="tx1"/>
                  </a:solidFill>
                  <a:latin typeface="18 VAG Rounded Light   02390" charset="0"/>
                </a:rPr>
                <a:t>Track</a:t>
              </a:r>
            </a:p>
          </p:txBody>
        </p:sp>
        <p:sp>
          <p:nvSpPr>
            <p:cNvPr id="3243066" name="Line 58"/>
            <p:cNvSpPr>
              <a:spLocks noChangeShapeType="1"/>
            </p:cNvSpPr>
            <p:nvPr/>
          </p:nvSpPr>
          <p:spPr bwMode="auto">
            <a:xfrm>
              <a:off x="3905250" y="2400300"/>
              <a:ext cx="307975" cy="0"/>
            </a:xfrm>
            <a:prstGeom prst="line">
              <a:avLst/>
            </a:prstGeom>
            <a:noFill/>
            <a:ln w="38100">
              <a:solidFill>
                <a:schemeClr val="accent4"/>
              </a:solidFill>
              <a:round/>
              <a:headEnd/>
              <a:tailEnd/>
            </a:ln>
            <a:effectLst/>
          </p:spPr>
          <p:txBody>
            <a:bodyPr wrap="none" anchor="ctr"/>
            <a:lstStyle/>
            <a:p>
              <a:pPr>
                <a:defRPr/>
              </a:pPr>
              <a:endParaRPr lang="en-US">
                <a:latin typeface="18 VAG Rounded Light   02390"/>
                <a:ea typeface="+mn-ea"/>
              </a:endParaRPr>
            </a:p>
          </p:txBody>
        </p:sp>
        <p:sp>
          <p:nvSpPr>
            <p:cNvPr id="46128" name="Rectangle 59"/>
            <p:cNvSpPr>
              <a:spLocks noChangeArrowheads="1"/>
            </p:cNvSpPr>
            <p:nvPr/>
          </p:nvSpPr>
          <p:spPr bwMode="auto">
            <a:xfrm>
              <a:off x="6096000" y="21526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29" name="Rectangle 60"/>
            <p:cNvSpPr>
              <a:spLocks noChangeArrowheads="1"/>
            </p:cNvSpPr>
            <p:nvPr/>
          </p:nvSpPr>
          <p:spPr bwMode="auto">
            <a:xfrm>
              <a:off x="6096000" y="2457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0" name="Rectangle 61"/>
            <p:cNvSpPr>
              <a:spLocks noChangeArrowheads="1"/>
            </p:cNvSpPr>
            <p:nvPr/>
          </p:nvSpPr>
          <p:spPr bwMode="auto">
            <a:xfrm>
              <a:off x="6096000" y="2838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1" name="Rectangle 62"/>
            <p:cNvSpPr>
              <a:spLocks noChangeArrowheads="1"/>
            </p:cNvSpPr>
            <p:nvPr/>
          </p:nvSpPr>
          <p:spPr bwMode="auto">
            <a:xfrm>
              <a:off x="6096000" y="31432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3243071" name="Line 63"/>
            <p:cNvSpPr>
              <a:spLocks noChangeShapeType="1"/>
            </p:cNvSpPr>
            <p:nvPr/>
          </p:nvSpPr>
          <p:spPr bwMode="auto">
            <a:xfrm flipH="1">
              <a:off x="6705600" y="1771650"/>
              <a:ext cx="228600" cy="457200"/>
            </a:xfrm>
            <a:prstGeom prst="line">
              <a:avLst/>
            </a:prstGeom>
            <a:noFill/>
            <a:ln w="38100">
              <a:solidFill>
                <a:schemeClr val="tx1">
                  <a:lumMod val="75000"/>
                </a:schemeClr>
              </a:solidFill>
              <a:round/>
              <a:headEnd/>
              <a:tailEnd type="triangle" w="med" len="med"/>
            </a:ln>
            <a:effectLst/>
          </p:spPr>
          <p:txBody>
            <a:bodyPr wrap="none" anchor="ctr"/>
            <a:lstStyle/>
            <a:p>
              <a:pPr>
                <a:defRPr/>
              </a:pPr>
              <a:endParaRPr lang="en-US">
                <a:latin typeface="18 VAG Rounded Light   02390"/>
                <a:ea typeface="+mn-ea"/>
              </a:endParaRPr>
            </a:p>
          </p:txBody>
        </p:sp>
        <p:sp>
          <p:nvSpPr>
            <p:cNvPr id="46133" name="Line 64"/>
            <p:cNvSpPr>
              <a:spLocks noChangeShapeType="1"/>
            </p:cNvSpPr>
            <p:nvPr/>
          </p:nvSpPr>
          <p:spPr bwMode="auto">
            <a:xfrm flipV="1">
              <a:off x="1524000" y="2305050"/>
              <a:ext cx="533400" cy="457200"/>
            </a:xfrm>
            <a:prstGeom prst="line">
              <a:avLst/>
            </a:prstGeom>
            <a:noFill/>
            <a:ln w="38100">
              <a:solidFill>
                <a:schemeClr val="tx1"/>
              </a:solidFill>
              <a:round/>
              <a:headEnd/>
              <a:tailEnd type="triangle" w="med" len="med"/>
            </a:ln>
          </p:spPr>
          <p:txBody>
            <a:bodyPr wrap="none" anchor="ctr"/>
            <a:lstStyle/>
            <a:p>
              <a:endParaRPr lang="en-US"/>
            </a:p>
          </p:txBody>
        </p:sp>
        <p:sp>
          <p:nvSpPr>
            <p:cNvPr id="46134" name="Line 65"/>
            <p:cNvSpPr>
              <a:spLocks noChangeShapeType="1"/>
            </p:cNvSpPr>
            <p:nvPr/>
          </p:nvSpPr>
          <p:spPr bwMode="auto">
            <a:xfrm flipV="1">
              <a:off x="1524000" y="2609850"/>
              <a:ext cx="533400" cy="152400"/>
            </a:xfrm>
            <a:prstGeom prst="line">
              <a:avLst/>
            </a:prstGeom>
            <a:noFill/>
            <a:ln w="38100">
              <a:solidFill>
                <a:schemeClr val="tx1"/>
              </a:solidFill>
              <a:round/>
              <a:headEnd/>
              <a:tailEnd type="triangle" w="med" len="med"/>
            </a:ln>
          </p:spPr>
          <p:txBody>
            <a:bodyPr wrap="none" anchor="ctr"/>
            <a:lstStyle/>
            <a:p>
              <a:endParaRPr lang="en-US"/>
            </a:p>
          </p:txBody>
        </p:sp>
        <p:sp>
          <p:nvSpPr>
            <p:cNvPr id="46135" name="Line 66"/>
            <p:cNvSpPr>
              <a:spLocks noChangeShapeType="1"/>
            </p:cNvSpPr>
            <p:nvPr/>
          </p:nvSpPr>
          <p:spPr bwMode="auto">
            <a:xfrm>
              <a:off x="1524000" y="2838450"/>
              <a:ext cx="533400" cy="76200"/>
            </a:xfrm>
            <a:prstGeom prst="line">
              <a:avLst/>
            </a:prstGeom>
            <a:noFill/>
            <a:ln w="38100">
              <a:solidFill>
                <a:schemeClr val="tx1"/>
              </a:solidFill>
              <a:round/>
              <a:headEnd/>
              <a:tailEnd type="triangle" w="med" len="med"/>
            </a:ln>
          </p:spPr>
          <p:txBody>
            <a:bodyPr wrap="none" anchor="ctr"/>
            <a:lstStyle/>
            <a:p>
              <a:endParaRPr lang="en-US"/>
            </a:p>
          </p:txBody>
        </p:sp>
        <p:sp>
          <p:nvSpPr>
            <p:cNvPr id="46136" name="Line 67"/>
            <p:cNvSpPr>
              <a:spLocks noChangeShapeType="1"/>
            </p:cNvSpPr>
            <p:nvPr/>
          </p:nvSpPr>
          <p:spPr bwMode="auto">
            <a:xfrm>
              <a:off x="1524000" y="2838450"/>
              <a:ext cx="533400" cy="381000"/>
            </a:xfrm>
            <a:prstGeom prst="line">
              <a:avLst/>
            </a:prstGeom>
            <a:noFill/>
            <a:ln w="38100">
              <a:solidFill>
                <a:schemeClr val="tx1"/>
              </a:solidFill>
              <a:round/>
              <a:headEnd/>
              <a:tailEnd type="triangle" w="med" len="med"/>
            </a:ln>
          </p:spPr>
          <p:txBody>
            <a:bodyPr wrap="none" anchor="ctr"/>
            <a:lstStyle/>
            <a:p>
              <a:endParaRPr lang="en-US"/>
            </a:p>
          </p:txBody>
        </p:sp>
        <p:sp>
          <p:nvSpPr>
            <p:cNvPr id="46137" name="Rectangle 69"/>
            <p:cNvSpPr>
              <a:spLocks noChangeArrowheads="1"/>
            </p:cNvSpPr>
            <p:nvPr/>
          </p:nvSpPr>
          <p:spPr bwMode="auto">
            <a:xfrm>
              <a:off x="7696200" y="1847850"/>
              <a:ext cx="685800" cy="609600"/>
            </a:xfrm>
            <a:prstGeom prst="rect">
              <a:avLst/>
            </a:prstGeom>
            <a:noFill/>
            <a:ln w="38100">
              <a:solidFill>
                <a:srgbClr val="063DE8"/>
              </a:solidFill>
              <a:miter lim="800000"/>
              <a:headEnd/>
              <a:tailEnd/>
            </a:ln>
          </p:spPr>
          <p:txBody>
            <a:bodyPr wrap="none" anchor="ctr"/>
            <a:lstStyle/>
            <a:p>
              <a:endParaRPr lang="en-US">
                <a:solidFill>
                  <a:srgbClr val="063DE8"/>
                </a:solidFill>
                <a:latin typeface="18 VAG Rounded Light   02390" charset="0"/>
              </a:endParaRPr>
            </a:p>
          </p:txBody>
        </p:sp>
        <p:sp>
          <p:nvSpPr>
            <p:cNvPr id="46138" name="Text Box 70"/>
            <p:cNvSpPr txBox="1">
              <a:spLocks noChangeArrowheads="1"/>
            </p:cNvSpPr>
            <p:nvPr/>
          </p:nvSpPr>
          <p:spPr bwMode="auto">
            <a:xfrm>
              <a:off x="7240588" y="1403350"/>
              <a:ext cx="1903412" cy="523875"/>
            </a:xfrm>
            <a:prstGeom prst="rect">
              <a:avLst/>
            </a:prstGeom>
            <a:noFill/>
            <a:ln w="12700">
              <a:noFill/>
              <a:miter lim="800000"/>
              <a:headEnd/>
              <a:tailEnd/>
            </a:ln>
          </p:spPr>
          <p:txBody>
            <a:bodyPr wrap="square">
              <a:spAutoFit/>
            </a:bodyPr>
            <a:lstStyle/>
            <a:p>
              <a:r>
                <a:rPr lang="en-US" sz="2800" b="1" dirty="0">
                  <a:solidFill>
                    <a:srgbClr val="063DE8"/>
                  </a:solidFill>
                  <a:latin typeface="18 VAG Rounded Light   02390" charset="0"/>
                </a:rPr>
                <a:t>Controller</a:t>
              </a:r>
            </a:p>
          </p:txBody>
        </p:sp>
        <p:cxnSp>
          <p:nvCxnSpPr>
            <p:cNvPr id="46139" name="AutoShape 71"/>
            <p:cNvCxnSpPr>
              <a:cxnSpLocks noChangeShapeType="1"/>
              <a:stCxn id="46137" idx="1"/>
              <a:endCxn id="46122" idx="1"/>
            </p:cNvCxnSpPr>
            <p:nvPr/>
          </p:nvCxnSpPr>
          <p:spPr bwMode="auto">
            <a:xfrm rot="10800000" flipV="1">
              <a:off x="7315200" y="2152650"/>
              <a:ext cx="381000" cy="719138"/>
            </a:xfrm>
            <a:prstGeom prst="curvedConnector3">
              <a:avLst>
                <a:gd name="adj1" fmla="val 160000"/>
              </a:avLst>
            </a:prstGeom>
            <a:noFill/>
            <a:ln w="38100">
              <a:solidFill>
                <a:schemeClr val="tx1"/>
              </a:solidFill>
              <a:round/>
              <a:headEnd/>
              <a:tailEnd/>
            </a:ln>
          </p:spPr>
        </p:cxnSp>
        <p:sp>
          <p:nvSpPr>
            <p:cNvPr id="46140" name="Text Box 72"/>
            <p:cNvSpPr txBox="1">
              <a:spLocks noChangeArrowheads="1"/>
            </p:cNvSpPr>
            <p:nvPr/>
          </p:nvSpPr>
          <p:spPr bwMode="auto">
            <a:xfrm>
              <a:off x="4475163" y="1447800"/>
              <a:ext cx="1481137" cy="523875"/>
            </a:xfrm>
            <a:prstGeom prst="rect">
              <a:avLst/>
            </a:prstGeom>
            <a:noFill/>
            <a:ln w="12700">
              <a:noFill/>
              <a:miter lim="800000"/>
              <a:headEnd/>
              <a:tailEnd/>
            </a:ln>
          </p:spPr>
          <p:txBody>
            <a:bodyPr wrap="none">
              <a:spAutoFit/>
            </a:bodyPr>
            <a:lstStyle/>
            <a:p>
              <a:r>
                <a:rPr lang="en-US" sz="2800" b="1">
                  <a:solidFill>
                    <a:srgbClr val="063DE8"/>
                  </a:solidFill>
                  <a:latin typeface="18 VAG Rounded Light   02390" charset="0"/>
                </a:rPr>
                <a:t>Spindle</a:t>
              </a:r>
            </a:p>
          </p:txBody>
        </p:sp>
        <p:sp>
          <p:nvSpPr>
            <p:cNvPr id="46141" name="Line 73"/>
            <p:cNvSpPr>
              <a:spLocks noChangeShapeType="1"/>
            </p:cNvSpPr>
            <p:nvPr/>
          </p:nvSpPr>
          <p:spPr bwMode="auto">
            <a:xfrm flipV="1">
              <a:off x="4495800" y="1695450"/>
              <a:ext cx="0" cy="533400"/>
            </a:xfrm>
            <a:prstGeom prst="line">
              <a:avLst/>
            </a:prstGeom>
            <a:noFill/>
            <a:ln w="28575">
              <a:solidFill>
                <a:srgbClr val="FFFF00"/>
              </a:solidFill>
              <a:round/>
              <a:headEnd/>
              <a:tailEnd/>
            </a:ln>
          </p:spPr>
          <p:txBody>
            <a:bodyPr wrap="none" anchor="ctr">
              <a:spAutoFit/>
            </a:bodyPr>
            <a:lstStyle/>
            <a:p>
              <a:endParaRPr lang="en-US"/>
            </a:p>
          </p:txBody>
        </p:sp>
      </p:grpSp>
      <p:sp>
        <p:nvSpPr>
          <p:cNvPr id="77" name="Title 76"/>
          <p:cNvSpPr>
            <a:spLocks noGrp="1"/>
          </p:cNvSpPr>
          <p:nvPr>
            <p:ph type="title"/>
          </p:nvPr>
        </p:nvSpPr>
        <p:spPr/>
        <p:txBody>
          <a:bodyPr/>
          <a:lstStyle/>
          <a:p>
            <a:r>
              <a:rPr lang="en-US" dirty="0" smtClean="0">
                <a:solidFill>
                  <a:schemeClr val="accent1"/>
                </a:solidFill>
                <a:ea typeface="ＭＳ Ｐゴシック" pitchFamily="34" charset="-128"/>
              </a:rPr>
              <a:t>Disk Device Performance (1/2)</a:t>
            </a:r>
            <a:endParaRPr lang="en-US" dirty="0">
              <a:solidFill>
                <a:schemeClr val="accent1"/>
              </a:solidFill>
            </a:endParaRPr>
          </a:p>
        </p:txBody>
      </p:sp>
      <p:sp>
        <p:nvSpPr>
          <p:cNvPr id="78" name="Date Placeholder 77"/>
          <p:cNvSpPr>
            <a:spLocks noGrp="1"/>
          </p:cNvSpPr>
          <p:nvPr>
            <p:ph type="dt" sz="half" idx="10"/>
          </p:nvPr>
        </p:nvSpPr>
        <p:spPr/>
        <p:txBody>
          <a:bodyPr/>
          <a:lstStyle/>
          <a:p>
            <a:r>
              <a:rPr lang="en-US" smtClean="0"/>
              <a:t>7/31/2012</a:t>
            </a:r>
            <a:endParaRPr lang="en-US" dirty="0"/>
          </a:p>
        </p:txBody>
      </p:sp>
      <p:sp>
        <p:nvSpPr>
          <p:cNvPr id="79" name="Slide Number Placeholder 78"/>
          <p:cNvSpPr>
            <a:spLocks noGrp="1"/>
          </p:cNvSpPr>
          <p:nvPr>
            <p:ph type="sldNum" sz="quarter" idx="12"/>
          </p:nvPr>
        </p:nvSpPr>
        <p:spPr/>
        <p:txBody>
          <a:bodyPr/>
          <a:lstStyle/>
          <a:p>
            <a:fld id="{3CC63E4C-4642-794D-A2FD-70F6B81535F5}" type="slidenum">
              <a:rPr lang="en-US" smtClean="0"/>
              <a:pPr/>
              <a:t>21</a:t>
            </a:fld>
            <a:endParaRPr lang="en-US" dirty="0"/>
          </a:p>
        </p:txBody>
      </p:sp>
      <p:sp>
        <p:nvSpPr>
          <p:cNvPr id="80" name="Footer Placeholder 79"/>
          <p:cNvSpPr>
            <a:spLocks noGrp="1"/>
          </p:cNvSpPr>
          <p:nvPr>
            <p:ph type="ftr" sz="quarter" idx="11"/>
          </p:nvPr>
        </p:nvSpPr>
        <p:spPr/>
        <p:txBody>
          <a:bodyPr/>
          <a:lstStyle/>
          <a:p>
            <a:r>
              <a:rPr lang="da-DK" smtClean="0"/>
              <a:t>Summer 2012 -- Lecture #25</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solidFill>
                  <a:schemeClr val="accent1"/>
                </a:solidFill>
                <a:ea typeface="ＭＳ Ｐゴシック" pitchFamily="34" charset="-128"/>
              </a:rPr>
              <a:t>Disk Device Performance (2/2)</a:t>
            </a:r>
          </a:p>
        </p:txBody>
      </p:sp>
      <p:sp>
        <p:nvSpPr>
          <p:cNvPr id="48131" name="Rectangle 3"/>
          <p:cNvSpPr>
            <a:spLocks noGrp="1" noChangeArrowheads="1"/>
          </p:cNvSpPr>
          <p:nvPr>
            <p:ph type="body" idx="1"/>
          </p:nvPr>
        </p:nvSpPr>
        <p:spPr>
          <a:xfrm>
            <a:off x="457200" y="1600200"/>
            <a:ext cx="8229600" cy="4937760"/>
          </a:xfrm>
        </p:spPr>
        <p:txBody>
          <a:bodyPr>
            <a:normAutofit/>
          </a:bodyPr>
          <a:lstStyle/>
          <a:p>
            <a:r>
              <a:rPr lang="en-US" sz="2800" dirty="0" smtClean="0">
                <a:ea typeface="ＭＳ Ｐゴシック" pitchFamily="34" charset="-128"/>
              </a:rPr>
              <a:t>Average distance of sector from head?</a:t>
            </a:r>
          </a:p>
          <a:p>
            <a:r>
              <a:rPr lang="en-US" sz="2800" dirty="0" smtClean="0">
                <a:ea typeface="ＭＳ Ｐゴシック" pitchFamily="34" charset="-128"/>
              </a:rPr>
              <a:t>1/2 time of a rotation</a:t>
            </a:r>
          </a:p>
          <a:p>
            <a:pPr lvl="1"/>
            <a:r>
              <a:rPr lang="en-US" sz="2400" dirty="0" smtClean="0">
                <a:ea typeface="ＭＳ Ｐゴシック" pitchFamily="34" charset="-128"/>
              </a:rPr>
              <a:t>7200 revolutions per minute </a:t>
            </a:r>
            <a:r>
              <a:rPr lang="en-US" sz="2400" dirty="0" smtClean="0">
                <a:ea typeface="ＭＳ Ｐゴシック" pitchFamily="34" charset="-128"/>
                <a:sym typeface="Symbol" pitchFamily="18" charset="2"/>
              </a:rPr>
              <a:t></a:t>
            </a:r>
            <a:r>
              <a:rPr lang="en-US" sz="2400" dirty="0" smtClean="0">
                <a:ea typeface="ＭＳ Ｐゴシック" pitchFamily="34" charset="-128"/>
              </a:rPr>
              <a:t> 1 rev/8.33 ms</a:t>
            </a:r>
          </a:p>
          <a:p>
            <a:pPr lvl="1"/>
            <a:r>
              <a:rPr lang="en-US" sz="2400" dirty="0" smtClean="0">
                <a:ea typeface="ＭＳ Ｐゴシック" pitchFamily="34" charset="-128"/>
              </a:rPr>
              <a:t>1/2 rotation (revolution) </a:t>
            </a:r>
            <a:r>
              <a:rPr lang="en-US" sz="2400" dirty="0" smtClean="0">
                <a:ea typeface="ＭＳ Ｐゴシック" pitchFamily="34" charset="-128"/>
                <a:sym typeface="Symbol" pitchFamily="18" charset="2"/>
              </a:rPr>
              <a:t></a:t>
            </a:r>
            <a:r>
              <a:rPr lang="en-US" sz="2400" dirty="0" smtClean="0">
                <a:ea typeface="ＭＳ Ｐゴシック" pitchFamily="34" charset="-128"/>
              </a:rPr>
              <a:t> 4.17 ms</a:t>
            </a:r>
          </a:p>
          <a:p>
            <a:r>
              <a:rPr lang="en-US" sz="2800" dirty="0" smtClean="0">
                <a:ea typeface="ＭＳ Ｐゴシック" pitchFamily="34" charset="-128"/>
              </a:rPr>
              <a:t>Average no. tracks to move arm?</a:t>
            </a:r>
          </a:p>
          <a:p>
            <a:pPr lvl="1"/>
            <a:r>
              <a:rPr lang="en-US" sz="2400" dirty="0" smtClean="0">
                <a:ea typeface="ＭＳ Ｐゴシック" pitchFamily="34" charset="-128"/>
              </a:rPr>
              <a:t>Disk industry standard benchmark:</a:t>
            </a:r>
          </a:p>
          <a:p>
            <a:pPr lvl="2"/>
            <a:r>
              <a:rPr lang="en-US" sz="2000" dirty="0" smtClean="0">
                <a:ea typeface="ＭＳ Ｐゴシック" pitchFamily="34" charset="-128"/>
              </a:rPr>
              <a:t>Sum all time for all possible seek distances </a:t>
            </a:r>
            <a:br>
              <a:rPr lang="en-US" sz="2000" dirty="0" smtClean="0">
                <a:ea typeface="ＭＳ Ｐゴシック" pitchFamily="34" charset="-128"/>
              </a:rPr>
            </a:br>
            <a:r>
              <a:rPr lang="en-US" sz="2000" dirty="0" smtClean="0">
                <a:ea typeface="ＭＳ Ｐゴシック" pitchFamily="34" charset="-128"/>
              </a:rPr>
              <a:t>from all possible tracks / # possible</a:t>
            </a:r>
          </a:p>
          <a:p>
            <a:pPr lvl="2"/>
            <a:r>
              <a:rPr lang="en-US" sz="2000" dirty="0" smtClean="0">
                <a:ea typeface="ＭＳ Ｐゴシック" pitchFamily="34" charset="-128"/>
              </a:rPr>
              <a:t>Assumes average seek distance is random</a:t>
            </a:r>
          </a:p>
          <a:p>
            <a:r>
              <a:rPr lang="en-US" sz="2800" dirty="0" smtClean="0">
                <a:ea typeface="ＭＳ Ｐゴシック" pitchFamily="34" charset="-128"/>
              </a:rPr>
              <a:t>Size of </a:t>
            </a:r>
            <a:r>
              <a:rPr lang="en-US" sz="2800" i="1" dirty="0" smtClean="0">
                <a:ea typeface="ＭＳ Ｐゴシック" pitchFamily="34" charset="-128"/>
              </a:rPr>
              <a:t>disk cache </a:t>
            </a:r>
            <a:r>
              <a:rPr lang="en-US" sz="2800" dirty="0" smtClean="0">
                <a:ea typeface="ＭＳ Ｐゴシック" pitchFamily="34" charset="-128"/>
              </a:rPr>
              <a:t>can strongly affect performance</a:t>
            </a:r>
          </a:p>
          <a:p>
            <a:pPr lvl="1"/>
            <a:r>
              <a:rPr lang="en-US" sz="2400" dirty="0" smtClean="0">
                <a:ea typeface="ＭＳ Ｐゴシック" pitchFamily="34" charset="-128"/>
              </a:rPr>
              <a:t>Cache built into disk system, OS knows nothing</a:t>
            </a:r>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22</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3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1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Disk Drive Performance Example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t>7200 RPM drive, 4 ms seek time, 20 </a:t>
            </a:r>
            <a:r>
              <a:rPr lang="en-US" dirty="0" err="1" smtClean="0"/>
              <a:t>MiB</a:t>
            </a:r>
            <a:r>
              <a:rPr lang="en-US" dirty="0" smtClean="0"/>
              <a:t>/sec transfer rate. Negligible controller overhead. Latency to read 100 </a:t>
            </a:r>
            <a:r>
              <a:rPr lang="en-US" dirty="0" err="1" smtClean="0"/>
              <a:t>KiB</a:t>
            </a:r>
            <a:r>
              <a:rPr lang="en-US" dirty="0" smtClean="0"/>
              <a:t> file?</a:t>
            </a:r>
          </a:p>
          <a:p>
            <a:pPr lvl="1"/>
            <a:r>
              <a:rPr lang="en-US" dirty="0" smtClean="0"/>
              <a:t>Rotation time = 4.17 ms (from last slide)</a:t>
            </a:r>
          </a:p>
          <a:p>
            <a:pPr lvl="1"/>
            <a:r>
              <a:rPr lang="en-US" dirty="0" smtClean="0"/>
              <a:t>Transfer time = 0.1 </a:t>
            </a:r>
            <a:r>
              <a:rPr lang="en-US" dirty="0" err="1" smtClean="0"/>
              <a:t>MiB</a:t>
            </a:r>
            <a:r>
              <a:rPr lang="en-US" dirty="0" smtClean="0"/>
              <a:t> / 20 (</a:t>
            </a:r>
            <a:r>
              <a:rPr lang="en-US" dirty="0" err="1" smtClean="0"/>
              <a:t>MiB</a:t>
            </a:r>
            <a:r>
              <a:rPr lang="en-US" dirty="0" smtClean="0"/>
              <a:t>/sec) = 5 ms</a:t>
            </a:r>
          </a:p>
          <a:p>
            <a:pPr lvl="1"/>
            <a:r>
              <a:rPr lang="en-US" dirty="0" smtClean="0">
                <a:solidFill>
                  <a:srgbClr val="FF0000"/>
                </a:solidFill>
              </a:rPr>
              <a:t>Latency = 4 + 4.17 + 5 = 13.17 ms</a:t>
            </a:r>
          </a:p>
          <a:p>
            <a:pPr lvl="1"/>
            <a:r>
              <a:rPr lang="en-US" dirty="0" smtClean="0"/>
              <a:t>Throughput = 100 </a:t>
            </a:r>
            <a:r>
              <a:rPr lang="en-US" dirty="0" err="1" smtClean="0"/>
              <a:t>KiB</a:t>
            </a:r>
            <a:r>
              <a:rPr lang="en-US" dirty="0" smtClean="0"/>
              <a:t>/13.17 ms = 7.59 </a:t>
            </a:r>
            <a:r>
              <a:rPr lang="en-US" dirty="0" err="1" smtClean="0"/>
              <a:t>MiB</a:t>
            </a:r>
            <a:r>
              <a:rPr lang="en-US" dirty="0" smtClean="0"/>
              <a:t>/sec</a:t>
            </a:r>
          </a:p>
          <a:p>
            <a:r>
              <a:rPr lang="en-US" dirty="0" smtClean="0"/>
              <a:t>How do numbers change when reading bigger/smaller file? File fragmented across multiple locations?</a:t>
            </a:r>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23</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dirty="0" smtClean="0">
                <a:solidFill>
                  <a:schemeClr val="accent1"/>
                </a:solidFill>
                <a:ea typeface="ＭＳ Ｐゴシック" pitchFamily="34" charset="-128"/>
              </a:rPr>
              <a:t>Flash Memory</a:t>
            </a:r>
          </a:p>
        </p:txBody>
      </p:sp>
      <p:sp>
        <p:nvSpPr>
          <p:cNvPr id="50179" name="Rectangle 3"/>
          <p:cNvSpPr>
            <a:spLocks noGrp="1" noChangeArrowheads="1"/>
          </p:cNvSpPr>
          <p:nvPr>
            <p:ph type="body" idx="1"/>
          </p:nvPr>
        </p:nvSpPr>
        <p:spPr>
          <a:xfrm>
            <a:off x="457200" y="1190625"/>
            <a:ext cx="8229600" cy="5502275"/>
          </a:xfrm>
        </p:spPr>
        <p:txBody>
          <a:bodyPr/>
          <a:lstStyle/>
          <a:p>
            <a:r>
              <a:rPr lang="en-US" sz="2800" dirty="0" err="1" smtClean="0">
                <a:ea typeface="ＭＳ Ｐゴシック" pitchFamily="34" charset="-128"/>
              </a:rPr>
              <a:t>Microdrives</a:t>
            </a:r>
            <a:r>
              <a:rPr lang="en-US" sz="2800" dirty="0" smtClean="0">
                <a:ea typeface="ＭＳ Ｐゴシック" pitchFamily="34" charset="-128"/>
              </a:rPr>
              <a:t> and Flash memory </a:t>
            </a:r>
            <a:br>
              <a:rPr lang="en-US" sz="2800" dirty="0" smtClean="0">
                <a:ea typeface="ＭＳ Ｐゴシック" pitchFamily="34" charset="-128"/>
              </a:rPr>
            </a:br>
            <a:r>
              <a:rPr lang="en-US" sz="2800" dirty="0" smtClean="0">
                <a:ea typeface="ＭＳ Ｐゴシック" pitchFamily="34" charset="-128"/>
              </a:rPr>
              <a:t>(e.g. </a:t>
            </a:r>
            <a:r>
              <a:rPr lang="en-US" sz="2800" dirty="0" err="1" smtClean="0">
                <a:ea typeface="ＭＳ Ｐゴシック" pitchFamily="34" charset="-128"/>
              </a:rPr>
              <a:t>CompactFlash</a:t>
            </a:r>
            <a:r>
              <a:rPr lang="en-US" sz="2800" dirty="0" smtClean="0">
                <a:ea typeface="ＭＳ Ｐゴシック" pitchFamily="34" charset="-128"/>
              </a:rPr>
              <a:t>) are going head-to-head</a:t>
            </a:r>
          </a:p>
          <a:p>
            <a:pPr lvl="1"/>
            <a:r>
              <a:rPr lang="en-US" sz="2400" dirty="0" smtClean="0">
                <a:ea typeface="ＭＳ Ｐゴシック" pitchFamily="34" charset="-128"/>
              </a:rPr>
              <a:t>Both non-volatile (no power, data ok)</a:t>
            </a:r>
          </a:p>
          <a:p>
            <a:pPr lvl="1"/>
            <a:r>
              <a:rPr lang="en-US" sz="2400" dirty="0" smtClean="0">
                <a:ea typeface="ＭＳ Ｐゴシック" pitchFamily="34" charset="-128"/>
              </a:rPr>
              <a:t>Flash benefits: durable &amp; lower power</a:t>
            </a:r>
            <a:br>
              <a:rPr lang="en-US" sz="2400" dirty="0" smtClean="0">
                <a:ea typeface="ＭＳ Ｐゴシック" pitchFamily="34" charset="-128"/>
              </a:rPr>
            </a:br>
            <a:r>
              <a:rPr lang="en-US" sz="2400" dirty="0" smtClean="0">
                <a:ea typeface="ＭＳ Ｐゴシック" pitchFamily="34" charset="-128"/>
              </a:rPr>
              <a:t>(no moving parts vs. need to spin µdrives up/down)</a:t>
            </a:r>
          </a:p>
          <a:p>
            <a:pPr lvl="1"/>
            <a:r>
              <a:rPr lang="en-US" sz="2400" dirty="0" smtClean="0">
                <a:ea typeface="ＭＳ Ｐゴシック" pitchFamily="34" charset="-128"/>
              </a:rPr>
              <a:t>Flash limitations:  finite number of write cycles (wear on the insulating oxide layer around the charge storage mechanism). </a:t>
            </a:r>
            <a:r>
              <a:rPr lang="en-US" sz="2400" dirty="0" smtClean="0">
                <a:solidFill>
                  <a:schemeClr val="accent1"/>
                </a:solidFill>
                <a:ea typeface="ＭＳ Ｐゴシック" pitchFamily="34" charset="-128"/>
              </a:rPr>
              <a:t>Most ≥ 100K, some ≥ 1M W/erase cycles.</a:t>
            </a:r>
          </a:p>
          <a:p>
            <a:r>
              <a:rPr lang="en-US" sz="2800" dirty="0" smtClean="0">
                <a:ea typeface="ＭＳ Ｐゴシック" pitchFamily="34" charset="-128"/>
              </a:rPr>
              <a:t>How does Flash memory work?</a:t>
            </a:r>
          </a:p>
          <a:p>
            <a:pPr lvl="1"/>
            <a:r>
              <a:rPr lang="en-US" sz="2400" dirty="0" smtClean="0">
                <a:ea typeface="ＭＳ Ｐゴシック" pitchFamily="34" charset="-128"/>
              </a:rPr>
              <a:t>NMOS transistor with an additional conductor between gate and source/drain which “traps” electrons. The presence/absence is a 1 or 0.</a:t>
            </a:r>
          </a:p>
        </p:txBody>
      </p:sp>
      <p:sp>
        <p:nvSpPr>
          <p:cNvPr id="50180" name="Rectangle 5"/>
          <p:cNvSpPr>
            <a:spLocks noChangeArrowheads="1"/>
          </p:cNvSpPr>
          <p:nvPr/>
        </p:nvSpPr>
        <p:spPr bwMode="auto">
          <a:xfrm>
            <a:off x="1438275" y="6229350"/>
            <a:ext cx="6469063" cy="461963"/>
          </a:xfrm>
          <a:prstGeom prst="rect">
            <a:avLst/>
          </a:prstGeom>
          <a:noFill/>
          <a:ln w="12700">
            <a:noFill/>
            <a:miter lim="800000"/>
            <a:headEnd/>
            <a:tailEnd/>
          </a:ln>
        </p:spPr>
        <p:txBody>
          <a:bodyPr wrap="none">
            <a:spAutoFit/>
          </a:bodyPr>
          <a:lstStyle/>
          <a:p>
            <a:r>
              <a:rPr lang="en-US" sz="2400" b="1" dirty="0">
                <a:solidFill>
                  <a:srgbClr val="063DE8"/>
                </a:solidFill>
                <a:latin typeface="Courier New" pitchFamily="49" charset="0"/>
                <a:cs typeface="Courier New" pitchFamily="49" charset="0"/>
              </a:rPr>
              <a:t>en.wikipedia.org/wiki/</a:t>
            </a:r>
            <a:r>
              <a:rPr lang="en-US" sz="2400" b="1" dirty="0" err="1">
                <a:solidFill>
                  <a:srgbClr val="063DE8"/>
                </a:solidFill>
                <a:latin typeface="Courier New" pitchFamily="49" charset="0"/>
                <a:cs typeface="Courier New" pitchFamily="49" charset="0"/>
              </a:rPr>
              <a:t>Flash_memory</a:t>
            </a:r>
            <a:endParaRPr lang="en-US" sz="2400" b="1" dirty="0">
              <a:solidFill>
                <a:srgbClr val="063DE8"/>
              </a:solidFill>
              <a:latin typeface="Courier New" pitchFamily="49" charset="0"/>
              <a:cs typeface="Courier New" pitchFamily="49" charset="0"/>
            </a:endParaRPr>
          </a:p>
        </p:txBody>
      </p:sp>
      <p:pic>
        <p:nvPicPr>
          <p:cNvPr id="50181" name="Picture 6"/>
          <p:cNvPicPr>
            <a:picLocks noChangeAspect="1" noChangeArrowheads="1"/>
          </p:cNvPicPr>
          <p:nvPr/>
        </p:nvPicPr>
        <p:blipFill>
          <a:blip r:embed="rId3"/>
          <a:srcRect/>
          <a:stretch>
            <a:fillRect/>
          </a:stretch>
        </p:blipFill>
        <p:spPr bwMode="auto">
          <a:xfrm>
            <a:off x="7497763" y="1276350"/>
            <a:ext cx="1417637" cy="1600200"/>
          </a:xfrm>
          <a:prstGeom prst="rect">
            <a:avLst/>
          </a:prstGeom>
          <a:noFill/>
          <a:ln w="12700">
            <a:noFill/>
            <a:miter lim="800000"/>
            <a:headEnd/>
            <a:tailEnd/>
          </a:ln>
        </p:spPr>
      </p:pic>
      <p:sp>
        <p:nvSpPr>
          <p:cNvPr id="9" name="Date Placeholder 8"/>
          <p:cNvSpPr>
            <a:spLocks noGrp="1"/>
          </p:cNvSpPr>
          <p:nvPr>
            <p:ph type="dt" sz="half" idx="10"/>
          </p:nvPr>
        </p:nvSpPr>
        <p:spPr/>
        <p:txBody>
          <a:bodyPr/>
          <a:lstStyle/>
          <a:p>
            <a:r>
              <a:rPr lang="en-US" smtClean="0"/>
              <a:t>7/31/2012</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24</a:t>
            </a:fld>
            <a:endParaRPr lang="en-US" dirty="0"/>
          </a:p>
        </p:txBody>
      </p:sp>
      <p:sp>
        <p:nvSpPr>
          <p:cNvPr id="11" name="Footer Placeholder 10"/>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6513"/>
            <a:ext cx="8229600" cy="1143000"/>
          </a:xfrm>
        </p:spPr>
        <p:txBody>
          <a:bodyPr/>
          <a:lstStyle/>
          <a:p>
            <a:r>
              <a:rPr lang="en-US" dirty="0" smtClean="0">
                <a:solidFill>
                  <a:schemeClr val="accent1"/>
                </a:solidFill>
                <a:ea typeface="ＭＳ Ｐゴシック" pitchFamily="34" charset="-128"/>
              </a:rPr>
              <a:t>What does Apple put in its iPods?</a:t>
            </a:r>
          </a:p>
        </p:txBody>
      </p:sp>
      <p:pic>
        <p:nvPicPr>
          <p:cNvPr id="52227" name="Picture 3"/>
          <p:cNvPicPr>
            <a:picLocks noChangeAspect="1" noChangeArrowheads="1"/>
          </p:cNvPicPr>
          <p:nvPr/>
        </p:nvPicPr>
        <p:blipFill>
          <a:blip r:embed="rId3"/>
          <a:srcRect l="7370" t="3746" r="7933" b="4022"/>
          <a:stretch>
            <a:fillRect/>
          </a:stretch>
        </p:blipFill>
        <p:spPr bwMode="auto">
          <a:xfrm>
            <a:off x="4786313" y="1676400"/>
            <a:ext cx="808037" cy="1143000"/>
          </a:xfrm>
          <a:prstGeom prst="rect">
            <a:avLst/>
          </a:prstGeom>
          <a:noFill/>
          <a:ln w="9525">
            <a:noFill/>
            <a:miter lim="800000"/>
            <a:headEnd/>
            <a:tailEnd/>
          </a:ln>
        </p:spPr>
      </p:pic>
      <p:sp>
        <p:nvSpPr>
          <p:cNvPr id="52228" name="Rectangle 4"/>
          <p:cNvSpPr>
            <a:spLocks noChangeArrowheads="1"/>
          </p:cNvSpPr>
          <p:nvPr/>
        </p:nvSpPr>
        <p:spPr bwMode="auto">
          <a:xfrm>
            <a:off x="2332038" y="990600"/>
            <a:ext cx="1616075" cy="646113"/>
          </a:xfrm>
          <a:prstGeom prst="rect">
            <a:avLst/>
          </a:prstGeom>
          <a:noFill/>
          <a:ln w="12700">
            <a:noFill/>
            <a:miter lim="800000"/>
            <a:headEnd/>
            <a:tailEnd/>
          </a:ln>
        </p:spPr>
        <p:txBody>
          <a:bodyPr wrap="none">
            <a:spAutoFit/>
          </a:bodyPr>
          <a:lstStyle/>
          <a:p>
            <a:pPr algn="ctr"/>
            <a:r>
              <a:rPr lang="en-US" sz="1800">
                <a:solidFill>
                  <a:schemeClr val="tx1"/>
                </a:solidFill>
                <a:latin typeface="18 VAG Rounded Light   02390" charset="0"/>
              </a:rPr>
              <a:t>Samsung flash</a:t>
            </a:r>
            <a:br>
              <a:rPr lang="en-US" sz="1800">
                <a:solidFill>
                  <a:schemeClr val="tx1"/>
                </a:solidFill>
                <a:latin typeface="18 VAG Rounded Light   02390" charset="0"/>
              </a:rPr>
            </a:br>
            <a:r>
              <a:rPr lang="en-US" sz="1800">
                <a:solidFill>
                  <a:schemeClr val="tx1"/>
                </a:solidFill>
                <a:latin typeface="18 VAG Rounded Light   02390" charset="0"/>
              </a:rPr>
              <a:t>4, 8GB</a:t>
            </a:r>
          </a:p>
        </p:txBody>
      </p:sp>
      <p:sp>
        <p:nvSpPr>
          <p:cNvPr id="52229" name="Rectangle 7"/>
          <p:cNvSpPr>
            <a:spLocks noChangeArrowheads="1"/>
          </p:cNvSpPr>
          <p:nvPr/>
        </p:nvSpPr>
        <p:spPr bwMode="auto">
          <a:xfrm>
            <a:off x="1097280" y="6096000"/>
            <a:ext cx="6583680" cy="461963"/>
          </a:xfrm>
          <a:prstGeom prst="rect">
            <a:avLst/>
          </a:prstGeom>
          <a:noFill/>
          <a:ln w="12700">
            <a:noFill/>
            <a:miter lim="800000"/>
            <a:headEnd/>
            <a:tailEnd/>
          </a:ln>
        </p:spPr>
        <p:txBody>
          <a:bodyPr>
            <a:spAutoFit/>
          </a:bodyPr>
          <a:lstStyle/>
          <a:p>
            <a:r>
              <a:rPr lang="en-US" sz="2400" dirty="0" smtClean="0">
                <a:solidFill>
                  <a:schemeClr val="tx1"/>
                </a:solidFill>
                <a:latin typeface="+mj-lt"/>
              </a:rPr>
              <a:t>Shuffle		   </a:t>
            </a:r>
            <a:r>
              <a:rPr lang="en-US" sz="2400" dirty="0" err="1" smtClean="0">
                <a:solidFill>
                  <a:schemeClr val="tx1"/>
                </a:solidFill>
                <a:latin typeface="+mj-lt"/>
              </a:rPr>
              <a:t>Nano</a:t>
            </a:r>
            <a:r>
              <a:rPr lang="en-US" sz="2400" dirty="0" smtClean="0">
                <a:solidFill>
                  <a:schemeClr val="tx1"/>
                </a:solidFill>
                <a:latin typeface="+mj-lt"/>
              </a:rPr>
              <a:t>			      Classic			  Touch</a:t>
            </a:r>
            <a:endParaRPr lang="en-US" sz="2400" dirty="0">
              <a:solidFill>
                <a:schemeClr val="tx1"/>
              </a:solidFill>
              <a:latin typeface="+mj-lt"/>
            </a:endParaRPr>
          </a:p>
        </p:txBody>
      </p:sp>
      <p:sp>
        <p:nvSpPr>
          <p:cNvPr id="52230" name="Rectangle 8"/>
          <p:cNvSpPr>
            <a:spLocks noChangeArrowheads="1"/>
          </p:cNvSpPr>
          <p:nvPr/>
        </p:nvSpPr>
        <p:spPr bwMode="auto">
          <a:xfrm>
            <a:off x="4100513" y="990600"/>
            <a:ext cx="2224087" cy="646113"/>
          </a:xfrm>
          <a:prstGeom prst="rect">
            <a:avLst/>
          </a:prstGeom>
          <a:noFill/>
          <a:ln w="12700">
            <a:noFill/>
            <a:miter lim="800000"/>
            <a:headEnd/>
            <a:tailEnd/>
          </a:ln>
        </p:spPr>
        <p:txBody>
          <a:bodyPr wrap="none">
            <a:spAutoFit/>
          </a:bodyPr>
          <a:lstStyle/>
          <a:p>
            <a:pPr algn="ctr"/>
            <a:r>
              <a:rPr lang="en-US" sz="1800">
                <a:solidFill>
                  <a:schemeClr val="tx1"/>
                </a:solidFill>
                <a:latin typeface="18 VAG Rounded Light   02390" charset="0"/>
              </a:rPr>
              <a:t>Toshiba 1.8-inch HDD</a:t>
            </a:r>
            <a:br>
              <a:rPr lang="en-US" sz="1800">
                <a:solidFill>
                  <a:schemeClr val="tx1"/>
                </a:solidFill>
                <a:latin typeface="18 VAG Rounded Light   02390" charset="0"/>
              </a:rPr>
            </a:br>
            <a:r>
              <a:rPr lang="en-US" sz="1800">
                <a:solidFill>
                  <a:schemeClr val="tx1"/>
                </a:solidFill>
                <a:latin typeface="18 VAG Rounded Light   02390" charset="0"/>
              </a:rPr>
              <a:t>80, 160GB</a:t>
            </a:r>
            <a:endParaRPr lang="en-US" sz="3600">
              <a:solidFill>
                <a:schemeClr val="tx1"/>
              </a:solidFill>
              <a:latin typeface="18 VAG Rounded Light   02390" charset="0"/>
            </a:endParaRPr>
          </a:p>
        </p:txBody>
      </p:sp>
      <p:sp>
        <p:nvSpPr>
          <p:cNvPr id="52231" name="Rectangle 9"/>
          <p:cNvSpPr>
            <a:spLocks noChangeArrowheads="1"/>
          </p:cNvSpPr>
          <p:nvPr/>
        </p:nvSpPr>
        <p:spPr bwMode="auto">
          <a:xfrm>
            <a:off x="693738" y="990600"/>
            <a:ext cx="1439862" cy="646113"/>
          </a:xfrm>
          <a:prstGeom prst="rect">
            <a:avLst/>
          </a:prstGeom>
          <a:noFill/>
          <a:ln w="12700">
            <a:noFill/>
            <a:miter lim="800000"/>
            <a:headEnd/>
            <a:tailEnd/>
          </a:ln>
        </p:spPr>
        <p:txBody>
          <a:bodyPr wrap="none">
            <a:spAutoFit/>
          </a:bodyPr>
          <a:lstStyle/>
          <a:p>
            <a:pPr algn="ctr"/>
            <a:r>
              <a:rPr lang="en-US" sz="1800">
                <a:solidFill>
                  <a:schemeClr val="tx1"/>
                </a:solidFill>
                <a:latin typeface="18 VAG Rounded Light   02390" charset="0"/>
              </a:rPr>
              <a:t>Toshiba flash</a:t>
            </a:r>
            <a:br>
              <a:rPr lang="en-US" sz="1800">
                <a:solidFill>
                  <a:schemeClr val="tx1"/>
                </a:solidFill>
                <a:latin typeface="18 VAG Rounded Light   02390" charset="0"/>
              </a:rPr>
            </a:br>
            <a:r>
              <a:rPr lang="en-US" sz="1800">
                <a:solidFill>
                  <a:schemeClr val="tx1"/>
                </a:solidFill>
                <a:latin typeface="18 VAG Rounded Light   02390" charset="0"/>
              </a:rPr>
              <a:t> 1, 2GB</a:t>
            </a:r>
          </a:p>
        </p:txBody>
      </p:sp>
      <p:pic>
        <p:nvPicPr>
          <p:cNvPr id="52232" name="Picture 10"/>
          <p:cNvPicPr>
            <a:picLocks noChangeAspect="1" noChangeArrowheads="1"/>
          </p:cNvPicPr>
          <p:nvPr/>
        </p:nvPicPr>
        <p:blipFill>
          <a:blip r:embed="rId4"/>
          <a:srcRect l="9650" t="19658" r="16106" b="22186"/>
          <a:stretch>
            <a:fillRect/>
          </a:stretch>
        </p:blipFill>
        <p:spPr bwMode="auto">
          <a:xfrm>
            <a:off x="2362200" y="1695450"/>
            <a:ext cx="1524000" cy="895350"/>
          </a:xfrm>
          <a:prstGeom prst="rect">
            <a:avLst/>
          </a:prstGeom>
          <a:noFill/>
          <a:ln w="12700">
            <a:noFill/>
            <a:miter lim="800000"/>
            <a:headEnd/>
            <a:tailEnd/>
          </a:ln>
        </p:spPr>
      </p:pic>
      <p:pic>
        <p:nvPicPr>
          <p:cNvPr id="52233" name="Picture 11"/>
          <p:cNvPicPr>
            <a:picLocks noChangeAspect="1" noChangeArrowheads="1"/>
          </p:cNvPicPr>
          <p:nvPr/>
        </p:nvPicPr>
        <p:blipFill>
          <a:blip r:embed="rId5">
            <a:clrChange>
              <a:clrFrom>
                <a:srgbClr val="FFFFFF"/>
              </a:clrFrom>
              <a:clrTo>
                <a:srgbClr val="FFFFFF">
                  <a:alpha val="0"/>
                </a:srgbClr>
              </a:clrTo>
            </a:clrChange>
          </a:blip>
          <a:srcRect l="36063" t="11472" r="15001" b="42682"/>
          <a:stretch>
            <a:fillRect/>
          </a:stretch>
        </p:blipFill>
        <p:spPr bwMode="auto">
          <a:xfrm rot="10800000">
            <a:off x="847725" y="1716088"/>
            <a:ext cx="1219200" cy="722312"/>
          </a:xfrm>
          <a:prstGeom prst="rect">
            <a:avLst/>
          </a:prstGeom>
          <a:noFill/>
          <a:ln w="12700">
            <a:noFill/>
            <a:miter lim="800000"/>
            <a:headEnd/>
            <a:tailEnd/>
          </a:ln>
        </p:spPr>
      </p:pic>
      <p:pic>
        <p:nvPicPr>
          <p:cNvPr id="52234" name="Picture 14" descr="320px-IPod_Line2.png"/>
          <p:cNvPicPr>
            <a:picLocks noChangeAspect="1"/>
          </p:cNvPicPr>
          <p:nvPr/>
        </p:nvPicPr>
        <p:blipFill>
          <a:blip r:embed="rId6"/>
          <a:srcRect/>
          <a:stretch>
            <a:fillRect/>
          </a:stretch>
        </p:blipFill>
        <p:spPr bwMode="auto">
          <a:xfrm>
            <a:off x="947738" y="2646363"/>
            <a:ext cx="7358062" cy="3678237"/>
          </a:xfrm>
          <a:prstGeom prst="rect">
            <a:avLst/>
          </a:prstGeom>
          <a:noFill/>
          <a:ln w="9525">
            <a:noFill/>
            <a:miter lim="800000"/>
            <a:headEnd/>
            <a:tailEnd/>
          </a:ln>
        </p:spPr>
      </p:pic>
      <p:pic>
        <p:nvPicPr>
          <p:cNvPr id="52235" name="Picture 15" descr="17-1.jpg"/>
          <p:cNvPicPr>
            <a:picLocks noChangeAspect="1"/>
          </p:cNvPicPr>
          <p:nvPr/>
        </p:nvPicPr>
        <p:blipFill>
          <a:blip r:embed="rId7"/>
          <a:srcRect l="47000" t="8749" r="35001" b="50626"/>
          <a:stretch>
            <a:fillRect/>
          </a:stretch>
        </p:blipFill>
        <p:spPr bwMode="auto">
          <a:xfrm rot="5400000">
            <a:off x="6764337" y="1566863"/>
            <a:ext cx="836613" cy="1258888"/>
          </a:xfrm>
          <a:prstGeom prst="rect">
            <a:avLst/>
          </a:prstGeom>
          <a:noFill/>
          <a:ln w="9525">
            <a:noFill/>
            <a:miter lim="800000"/>
            <a:headEnd/>
            <a:tailEnd/>
          </a:ln>
        </p:spPr>
      </p:pic>
      <p:sp>
        <p:nvSpPr>
          <p:cNvPr id="52236" name="Rectangle 9"/>
          <p:cNvSpPr>
            <a:spLocks noChangeArrowheads="1"/>
          </p:cNvSpPr>
          <p:nvPr/>
        </p:nvSpPr>
        <p:spPr bwMode="auto">
          <a:xfrm>
            <a:off x="6477000" y="990600"/>
            <a:ext cx="1439863" cy="646113"/>
          </a:xfrm>
          <a:prstGeom prst="rect">
            <a:avLst/>
          </a:prstGeom>
          <a:noFill/>
          <a:ln w="12700">
            <a:noFill/>
            <a:miter lim="800000"/>
            <a:headEnd/>
            <a:tailEnd/>
          </a:ln>
        </p:spPr>
        <p:txBody>
          <a:bodyPr wrap="none">
            <a:spAutoFit/>
          </a:bodyPr>
          <a:lstStyle/>
          <a:p>
            <a:pPr algn="ctr"/>
            <a:r>
              <a:rPr lang="en-US" sz="1800">
                <a:solidFill>
                  <a:schemeClr val="tx1"/>
                </a:solidFill>
                <a:latin typeface="18 VAG Rounded Light   02390" charset="0"/>
              </a:rPr>
              <a:t>Toshiba flash</a:t>
            </a:r>
            <a:br>
              <a:rPr lang="en-US" sz="1800">
                <a:solidFill>
                  <a:schemeClr val="tx1"/>
                </a:solidFill>
                <a:latin typeface="18 VAG Rounded Light   02390" charset="0"/>
              </a:rPr>
            </a:br>
            <a:r>
              <a:rPr lang="en-US" sz="1800">
                <a:solidFill>
                  <a:schemeClr val="tx1"/>
                </a:solidFill>
                <a:latin typeface="18 VAG Rounded Light   02390" charset="0"/>
              </a:rPr>
              <a:t> 8, 16, 32GB</a:t>
            </a:r>
          </a:p>
        </p:txBody>
      </p:sp>
      <p:sp>
        <p:nvSpPr>
          <p:cNvPr id="16" name="Date Placeholder 15"/>
          <p:cNvSpPr>
            <a:spLocks noGrp="1"/>
          </p:cNvSpPr>
          <p:nvPr>
            <p:ph type="dt" sz="half" idx="10"/>
          </p:nvPr>
        </p:nvSpPr>
        <p:spPr/>
        <p:txBody>
          <a:bodyPr/>
          <a:lstStyle/>
          <a:p>
            <a:r>
              <a:rPr lang="en-US" smtClean="0"/>
              <a:t>7/31/2012</a:t>
            </a:r>
            <a:endParaRPr lang="en-US" dirty="0"/>
          </a:p>
        </p:txBody>
      </p:sp>
      <p:sp>
        <p:nvSpPr>
          <p:cNvPr id="17" name="Slide Number Placeholder 16"/>
          <p:cNvSpPr>
            <a:spLocks noGrp="1"/>
          </p:cNvSpPr>
          <p:nvPr>
            <p:ph type="sldNum" sz="quarter" idx="12"/>
          </p:nvPr>
        </p:nvSpPr>
        <p:spPr/>
        <p:txBody>
          <a:bodyPr/>
          <a:lstStyle/>
          <a:p>
            <a:fld id="{3CC63E4C-4642-794D-A2FD-70F6B81535F5}" type="slidenum">
              <a:rPr lang="en-US" smtClean="0"/>
              <a:pPr/>
              <a:t>25</a:t>
            </a:fld>
            <a:endParaRPr lang="en-US" dirty="0"/>
          </a:p>
        </p:txBody>
      </p:sp>
      <p:sp>
        <p:nvSpPr>
          <p:cNvPr id="18" name="Footer Placeholder 17"/>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Solid-State Drives</a:t>
            </a:r>
            <a:endParaRPr lang="en-US" dirty="0">
              <a:solidFill>
                <a:schemeClr val="accent1"/>
              </a:solidFill>
            </a:endParaRPr>
          </a:p>
        </p:txBody>
      </p:sp>
      <p:sp>
        <p:nvSpPr>
          <p:cNvPr id="3" name="Content Placeholder 2"/>
          <p:cNvSpPr>
            <a:spLocks noGrp="1"/>
          </p:cNvSpPr>
          <p:nvPr>
            <p:ph idx="1"/>
          </p:nvPr>
        </p:nvSpPr>
        <p:spPr>
          <a:xfrm>
            <a:off x="457200" y="1600199"/>
            <a:ext cx="8229600" cy="1054101"/>
          </a:xfrm>
        </p:spPr>
        <p:txBody>
          <a:bodyPr>
            <a:noAutofit/>
          </a:bodyPr>
          <a:lstStyle/>
          <a:p>
            <a:r>
              <a:rPr lang="en-US" sz="2800" dirty="0" smtClean="0"/>
              <a:t>Data storage devices with same electronic interfaces as HDD, but implemented (usually) with flash</a:t>
            </a:r>
          </a:p>
        </p:txBody>
      </p:sp>
      <p:graphicFrame>
        <p:nvGraphicFramePr>
          <p:cNvPr id="7" name="Table 6"/>
          <p:cNvGraphicFramePr>
            <a:graphicFrameLocks noGrp="1"/>
          </p:cNvGraphicFramePr>
          <p:nvPr/>
        </p:nvGraphicFramePr>
        <p:xfrm>
          <a:off x="960120" y="2743200"/>
          <a:ext cx="7223760" cy="2194560"/>
        </p:xfrm>
        <a:graphic>
          <a:graphicData uri="http://schemas.openxmlformats.org/drawingml/2006/table">
            <a:tbl>
              <a:tblPr firstRow="1" bandRow="1">
                <a:tableStyleId>{5C22544A-7EE6-4342-B048-85BDC9FD1C3A}</a:tableStyleId>
              </a:tblPr>
              <a:tblGrid>
                <a:gridCol w="2103120"/>
                <a:gridCol w="2560320"/>
                <a:gridCol w="2560320"/>
              </a:tblGrid>
              <a:tr h="370840">
                <a:tc>
                  <a:txBody>
                    <a:bodyPr/>
                    <a:lstStyle/>
                    <a:p>
                      <a:endParaRPr lang="en-US" sz="2400" dirty="0"/>
                    </a:p>
                  </a:txBody>
                  <a:tcPr/>
                </a:tc>
                <a:tc>
                  <a:txBody>
                    <a:bodyPr/>
                    <a:lstStyle/>
                    <a:p>
                      <a:r>
                        <a:rPr lang="en-US" sz="2400" dirty="0" smtClean="0"/>
                        <a:t>HDD</a:t>
                      </a:r>
                      <a:endParaRPr lang="en-US" sz="2400" dirty="0"/>
                    </a:p>
                  </a:txBody>
                  <a:tcPr/>
                </a:tc>
                <a:tc>
                  <a:txBody>
                    <a:bodyPr/>
                    <a:lstStyle/>
                    <a:p>
                      <a:r>
                        <a:rPr lang="en-US" sz="2400" dirty="0" smtClean="0"/>
                        <a:t>Flash-based SSD</a:t>
                      </a:r>
                      <a:endParaRPr lang="en-US" sz="2400" dirty="0"/>
                    </a:p>
                  </a:txBody>
                  <a:tcPr/>
                </a:tc>
              </a:tr>
              <a:tr h="370840">
                <a:tc>
                  <a:txBody>
                    <a:bodyPr/>
                    <a:lstStyle/>
                    <a:p>
                      <a:r>
                        <a:rPr lang="en-US" sz="2400" dirty="0" smtClean="0"/>
                        <a:t>Access Time</a:t>
                      </a:r>
                      <a:endParaRPr lang="en-US" sz="2400" dirty="0"/>
                    </a:p>
                  </a:txBody>
                  <a:tcPr/>
                </a:tc>
                <a:tc>
                  <a:txBody>
                    <a:bodyPr/>
                    <a:lstStyle/>
                    <a:p>
                      <a:r>
                        <a:rPr lang="en-US" sz="2400" dirty="0" smtClean="0"/>
                        <a:t>~ 12 ms </a:t>
                      </a:r>
                      <a:br>
                        <a:rPr lang="en-US" sz="2400" dirty="0" smtClean="0"/>
                      </a:br>
                      <a:r>
                        <a:rPr lang="en-US" sz="2400" dirty="0" smtClean="0"/>
                        <a:t>≈ 30M clock cycles</a:t>
                      </a:r>
                      <a:endParaRPr lang="en-US" sz="2400" dirty="0"/>
                    </a:p>
                  </a:txBody>
                  <a:tcPr/>
                </a:tc>
                <a:tc>
                  <a:txBody>
                    <a:bodyPr/>
                    <a:lstStyle/>
                    <a:p>
                      <a:r>
                        <a:rPr lang="en-US" sz="2400" dirty="0" smtClean="0"/>
                        <a:t>~ 0.1 ms</a:t>
                      </a:r>
                      <a:br>
                        <a:rPr lang="en-US" sz="2400" dirty="0" smtClean="0"/>
                      </a:br>
                      <a:r>
                        <a:rPr lang="en-US" sz="2400" dirty="0" smtClean="0"/>
                        <a:t>≈ 250K clock cycles</a:t>
                      </a:r>
                      <a:endParaRPr lang="en-US" sz="2400" dirty="0"/>
                    </a:p>
                  </a:txBody>
                  <a:tcPr/>
                </a:tc>
              </a:tr>
              <a:tr h="370840">
                <a:tc>
                  <a:txBody>
                    <a:bodyPr/>
                    <a:lstStyle/>
                    <a:p>
                      <a:r>
                        <a:rPr lang="en-US" sz="2400" dirty="0" smtClean="0"/>
                        <a:t>Relative Power</a:t>
                      </a:r>
                      <a:endParaRPr lang="en-US" sz="2400" dirty="0"/>
                    </a:p>
                  </a:txBody>
                  <a:tcPr/>
                </a:tc>
                <a:tc>
                  <a:txBody>
                    <a:bodyPr/>
                    <a:lstStyle/>
                    <a:p>
                      <a:r>
                        <a:rPr lang="en-US" sz="2400" dirty="0" smtClean="0"/>
                        <a:t>1</a:t>
                      </a:r>
                      <a:endParaRPr lang="en-US" sz="2400" dirty="0"/>
                    </a:p>
                  </a:txBody>
                  <a:tcPr/>
                </a:tc>
                <a:tc>
                  <a:txBody>
                    <a:bodyPr/>
                    <a:lstStyle/>
                    <a:p>
                      <a:r>
                        <a:rPr lang="en-US" sz="2400" dirty="0" smtClean="0"/>
                        <a:t>1/3</a:t>
                      </a:r>
                      <a:endParaRPr lang="en-US" sz="2400" dirty="0"/>
                    </a:p>
                  </a:txBody>
                  <a:tcPr/>
                </a:tc>
              </a:tr>
              <a:tr h="370840">
                <a:tc>
                  <a:txBody>
                    <a:bodyPr/>
                    <a:lstStyle/>
                    <a:p>
                      <a:r>
                        <a:rPr lang="en-US" sz="2400" dirty="0" smtClean="0"/>
                        <a:t>Cost</a:t>
                      </a:r>
                      <a:endParaRPr lang="en-US" sz="2400" dirty="0"/>
                    </a:p>
                  </a:txBody>
                  <a:tcPr/>
                </a:tc>
                <a:tc>
                  <a:txBody>
                    <a:bodyPr/>
                    <a:lstStyle/>
                    <a:p>
                      <a:r>
                        <a:rPr lang="en-US" sz="2400" dirty="0" smtClean="0"/>
                        <a:t>~</a:t>
                      </a:r>
                      <a:r>
                        <a:rPr lang="en-US" sz="2400" baseline="0" dirty="0" smtClean="0"/>
                        <a:t> $0.05-$0.10 / GB</a:t>
                      </a:r>
                      <a:endParaRPr lang="en-US" sz="2400" dirty="0"/>
                    </a:p>
                  </a:txBody>
                  <a:tcPr/>
                </a:tc>
                <a:tc>
                  <a:txBody>
                    <a:bodyPr/>
                    <a:lstStyle/>
                    <a:p>
                      <a:r>
                        <a:rPr lang="en-US" sz="2400" dirty="0" smtClean="0"/>
                        <a:t>~ $0.65</a:t>
                      </a:r>
                      <a:r>
                        <a:rPr lang="en-US" sz="2400" baseline="0" dirty="0" smtClean="0"/>
                        <a:t> / GB</a:t>
                      </a:r>
                      <a:endParaRPr lang="en-US" sz="2400" dirty="0"/>
                    </a:p>
                  </a:txBody>
                  <a:tcPr/>
                </a:tc>
              </a:tr>
            </a:tbl>
          </a:graphicData>
        </a:graphic>
      </p:graphicFrame>
      <p:sp>
        <p:nvSpPr>
          <p:cNvPr id="8" name="Content Placeholder 2"/>
          <p:cNvSpPr txBox="1">
            <a:spLocks/>
          </p:cNvSpPr>
          <p:nvPr/>
        </p:nvSpPr>
        <p:spPr>
          <a:xfrm>
            <a:off x="457200" y="5120639"/>
            <a:ext cx="8229600" cy="137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SSDs are also quieter,</a:t>
            </a:r>
            <a:r>
              <a:rPr kumimoji="0" lang="en-US" sz="2800" b="0" i="0" u="none" strike="noStrike" kern="1200" cap="none" spc="0" normalizeH="0" noProof="0" dirty="0" smtClean="0">
                <a:ln>
                  <a:noFill/>
                </a:ln>
                <a:solidFill>
                  <a:schemeClr val="tx1"/>
                </a:solidFill>
                <a:effectLst/>
                <a:uLnTx/>
                <a:uFillTx/>
                <a:latin typeface="+mn-lt"/>
                <a:ea typeface="+mn-ea"/>
                <a:cs typeface="+mn-cs"/>
              </a:rPr>
              <a:t> lighter, unsusceptible to magnetic fields and fragmentation, and start up faster</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Date Placeholder 8"/>
          <p:cNvSpPr>
            <a:spLocks noGrp="1"/>
          </p:cNvSpPr>
          <p:nvPr>
            <p:ph type="dt" sz="half" idx="10"/>
          </p:nvPr>
        </p:nvSpPr>
        <p:spPr/>
        <p:txBody>
          <a:bodyPr/>
          <a:lstStyle/>
          <a:p>
            <a:r>
              <a:rPr lang="en-US" smtClean="0"/>
              <a:t>7/31/2012</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26</a:t>
            </a:fld>
            <a:endParaRPr lang="en-US" dirty="0"/>
          </a:p>
        </p:txBody>
      </p:sp>
      <p:sp>
        <p:nvSpPr>
          <p:cNvPr id="11" name="Footer Placeholder 10"/>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solidFill>
                  <a:schemeClr val="bg1">
                    <a:lumMod val="65000"/>
                  </a:schemeClr>
                </a:solidFill>
              </a:rPr>
              <a:t>VM Wrap-up</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Disks</a:t>
            </a:r>
          </a:p>
          <a:p>
            <a:r>
              <a:rPr lang="en-US" dirty="0" smtClean="0">
                <a:solidFill>
                  <a:srgbClr val="FF0000"/>
                </a:solidFill>
              </a:rPr>
              <a:t>I/O Basics</a:t>
            </a:r>
          </a:p>
          <a:p>
            <a:r>
              <a:rPr lang="en-US" dirty="0" smtClean="0"/>
              <a:t>Exceptions </a:t>
            </a:r>
            <a:r>
              <a:rPr lang="en-US" dirty="0" smtClean="0"/>
              <a:t>and </a:t>
            </a:r>
            <a:r>
              <a:rPr lang="en-US" dirty="0" smtClean="0"/>
              <a:t>Interrupts</a:t>
            </a:r>
            <a:endParaRPr lang="en-US" dirty="0" smtClean="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27</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Five Components of a Computer</a:t>
            </a:r>
            <a:endParaRPr lang="en-US" dirty="0">
              <a:solidFill>
                <a:schemeClr val="accent1"/>
              </a:solidFill>
            </a:endParaRPr>
          </a:p>
        </p:txBody>
      </p:sp>
      <p:sp>
        <p:nvSpPr>
          <p:cNvPr id="3" name="Content Placeholder 2"/>
          <p:cNvSpPr>
            <a:spLocks noGrp="1"/>
          </p:cNvSpPr>
          <p:nvPr>
            <p:ph idx="1"/>
          </p:nvPr>
        </p:nvSpPr>
        <p:spPr>
          <a:xfrm>
            <a:off x="457200" y="1600200"/>
            <a:ext cx="8229600" cy="4855029"/>
          </a:xfrm>
        </p:spPr>
        <p:txBody>
          <a:bodyPr>
            <a:normAutofit/>
          </a:bodyPr>
          <a:lstStyle/>
          <a:p>
            <a:r>
              <a:rPr lang="en-US" dirty="0" smtClean="0"/>
              <a:t>Components a computer needs to work</a:t>
            </a:r>
          </a:p>
          <a:p>
            <a:pPr lvl="1"/>
            <a:r>
              <a:rPr lang="en-US" dirty="0" smtClean="0"/>
              <a:t>Control</a:t>
            </a:r>
          </a:p>
          <a:p>
            <a:pPr lvl="1"/>
            <a:r>
              <a:rPr lang="en-US" dirty="0" err="1" smtClean="0"/>
              <a:t>Datapath</a:t>
            </a:r>
            <a:endParaRPr lang="en-US" dirty="0" smtClean="0"/>
          </a:p>
          <a:p>
            <a:pPr lvl="1"/>
            <a:r>
              <a:rPr lang="en-US" dirty="0" smtClean="0"/>
              <a:t>Memory</a:t>
            </a:r>
          </a:p>
          <a:p>
            <a:pPr lvl="1"/>
            <a:r>
              <a:rPr lang="en-US" dirty="0" smtClean="0"/>
              <a:t>Input</a:t>
            </a:r>
          </a:p>
          <a:p>
            <a:pPr lvl="1"/>
            <a:r>
              <a:rPr lang="en-US" dirty="0" smtClean="0"/>
              <a:t>Output</a:t>
            </a:r>
          </a:p>
          <a:p>
            <a:pPr lvl="1"/>
            <a:endParaRPr lang="en-US" dirty="0" smtClean="0"/>
          </a:p>
          <a:p>
            <a:pPr lvl="1"/>
            <a:endParaRPr lang="en-US" dirty="0" smtClean="0"/>
          </a:p>
        </p:txBody>
      </p:sp>
      <p:sp>
        <p:nvSpPr>
          <p:cNvPr id="30" name="Rectangle 3"/>
          <p:cNvSpPr>
            <a:spLocks noChangeArrowheads="1"/>
          </p:cNvSpPr>
          <p:nvPr/>
        </p:nvSpPr>
        <p:spPr bwMode="auto">
          <a:xfrm>
            <a:off x="3200400" y="2560320"/>
            <a:ext cx="5029200" cy="301752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31" name="Rectangle 13"/>
          <p:cNvSpPr>
            <a:spLocks noChangeArrowheads="1"/>
          </p:cNvSpPr>
          <p:nvPr/>
        </p:nvSpPr>
        <p:spPr bwMode="auto">
          <a:xfrm>
            <a:off x="3429000" y="3108960"/>
            <a:ext cx="1371600" cy="224028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32" name="Rectangle 14"/>
          <p:cNvSpPr>
            <a:spLocks noChangeArrowheads="1"/>
          </p:cNvSpPr>
          <p:nvPr/>
        </p:nvSpPr>
        <p:spPr bwMode="auto">
          <a:xfrm>
            <a:off x="3429000" y="3255264"/>
            <a:ext cx="1371600" cy="528638"/>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a:solidFill>
                  <a:schemeClr val="tx1"/>
                </a:solidFill>
                <a:latin typeface="18 VAG Rounded Bold   07390" charset="0"/>
              </a:rPr>
              <a:t> Processor</a:t>
            </a:r>
          </a:p>
          <a:p>
            <a:pPr algn="ctr">
              <a:lnSpc>
                <a:spcPct val="85000"/>
              </a:lnSpc>
            </a:pPr>
            <a:r>
              <a:rPr lang="en-US" sz="1800" b="1" dirty="0">
                <a:solidFill>
                  <a:schemeClr val="tx1"/>
                </a:solidFill>
                <a:latin typeface="18 VAG Rounded Bold   07390" charset="0"/>
              </a:rPr>
              <a:t> </a:t>
            </a:r>
          </a:p>
        </p:txBody>
      </p:sp>
      <p:sp>
        <p:nvSpPr>
          <p:cNvPr id="33" name="Rectangle 15"/>
          <p:cNvSpPr>
            <a:spLocks noChangeArrowheads="1"/>
          </p:cNvSpPr>
          <p:nvPr/>
        </p:nvSpPr>
        <p:spPr bwMode="auto">
          <a:xfrm>
            <a:off x="5029200" y="3108960"/>
            <a:ext cx="1371600" cy="224028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34" name="Rectangle 16"/>
          <p:cNvSpPr>
            <a:spLocks noChangeArrowheads="1"/>
          </p:cNvSpPr>
          <p:nvPr/>
        </p:nvSpPr>
        <p:spPr bwMode="auto">
          <a:xfrm>
            <a:off x="6629400" y="3108960"/>
            <a:ext cx="1371600" cy="224028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35" name="Rectangle 17"/>
          <p:cNvSpPr>
            <a:spLocks noChangeArrowheads="1"/>
          </p:cNvSpPr>
          <p:nvPr/>
        </p:nvSpPr>
        <p:spPr bwMode="auto">
          <a:xfrm>
            <a:off x="3200400" y="2641600"/>
            <a:ext cx="5029200" cy="469872"/>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3200" b="1" dirty="0">
                <a:solidFill>
                  <a:schemeClr val="tx1"/>
                </a:solidFill>
                <a:latin typeface="18 VAG Rounded Bold   07390" charset="0"/>
              </a:rPr>
              <a:t>Computer</a:t>
            </a:r>
          </a:p>
        </p:txBody>
      </p:sp>
      <p:sp>
        <p:nvSpPr>
          <p:cNvPr id="36" name="AutoShape 18"/>
          <p:cNvSpPr>
            <a:spLocks noChangeArrowheads="1"/>
          </p:cNvSpPr>
          <p:nvPr/>
        </p:nvSpPr>
        <p:spPr bwMode="auto">
          <a:xfrm>
            <a:off x="3575304" y="3657600"/>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37" name="AutoShape 19"/>
          <p:cNvSpPr>
            <a:spLocks noChangeArrowheads="1"/>
          </p:cNvSpPr>
          <p:nvPr/>
        </p:nvSpPr>
        <p:spPr bwMode="auto">
          <a:xfrm>
            <a:off x="3575304" y="4572000"/>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lgn="ctr">
              <a:defRPr/>
            </a:pPr>
            <a:endParaRPr lang="en-US" sz="2000">
              <a:latin typeface="Helvetica" charset="0"/>
            </a:endParaRPr>
          </a:p>
        </p:txBody>
      </p:sp>
      <p:sp>
        <p:nvSpPr>
          <p:cNvPr id="38" name="Rectangle 20"/>
          <p:cNvSpPr>
            <a:spLocks noChangeArrowheads="1"/>
          </p:cNvSpPr>
          <p:nvPr/>
        </p:nvSpPr>
        <p:spPr bwMode="auto">
          <a:xfrm>
            <a:off x="3429000" y="3703320"/>
            <a:ext cx="1371600" cy="286745"/>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smtClean="0">
                <a:solidFill>
                  <a:schemeClr val="tx1"/>
                </a:solidFill>
                <a:latin typeface="18 VAG Rounded Bold   07390" charset="0"/>
              </a:rPr>
              <a:t>Control</a:t>
            </a:r>
            <a:endParaRPr lang="en-US" sz="1800" b="1" dirty="0">
              <a:solidFill>
                <a:schemeClr val="tx1"/>
              </a:solidFill>
              <a:latin typeface="18 VAG Rounded Bold   07390" charset="0"/>
            </a:endParaRPr>
          </a:p>
        </p:txBody>
      </p:sp>
      <p:sp>
        <p:nvSpPr>
          <p:cNvPr id="39" name="Rectangle 21"/>
          <p:cNvSpPr>
            <a:spLocks noChangeArrowheads="1"/>
          </p:cNvSpPr>
          <p:nvPr/>
        </p:nvSpPr>
        <p:spPr bwMode="auto">
          <a:xfrm>
            <a:off x="3439886" y="4645152"/>
            <a:ext cx="1371600" cy="286745"/>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err="1" smtClean="0">
                <a:latin typeface="18 VAG Rounded Bold   07390" charset="0"/>
              </a:rPr>
              <a:t>Datapath</a:t>
            </a:r>
            <a:endParaRPr lang="en-US" sz="1800" b="1" dirty="0" smtClean="0">
              <a:latin typeface="18 VAG Rounded Bold   07390" charset="0"/>
            </a:endParaRPr>
          </a:p>
        </p:txBody>
      </p:sp>
      <p:sp>
        <p:nvSpPr>
          <p:cNvPr id="40" name="Rectangle 22"/>
          <p:cNvSpPr>
            <a:spLocks noChangeArrowheads="1"/>
          </p:cNvSpPr>
          <p:nvPr/>
        </p:nvSpPr>
        <p:spPr bwMode="auto">
          <a:xfrm>
            <a:off x="5029200" y="3255264"/>
            <a:ext cx="1371600" cy="522194"/>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a:latin typeface="18 VAG Rounded Bold   07390" charset="0"/>
              </a:rPr>
              <a:t>Memory</a:t>
            </a:r>
          </a:p>
          <a:p>
            <a:pPr algn="ctr">
              <a:lnSpc>
                <a:spcPct val="85000"/>
              </a:lnSpc>
            </a:pPr>
            <a:endParaRPr lang="en-US" sz="1800" b="1" dirty="0">
              <a:latin typeface="18 VAG Rounded Bold   07390" charset="0"/>
            </a:endParaRPr>
          </a:p>
        </p:txBody>
      </p:sp>
      <p:sp>
        <p:nvSpPr>
          <p:cNvPr id="41" name="Rectangle 23"/>
          <p:cNvSpPr>
            <a:spLocks noChangeArrowheads="1"/>
          </p:cNvSpPr>
          <p:nvPr/>
        </p:nvSpPr>
        <p:spPr bwMode="auto">
          <a:xfrm>
            <a:off x="6629400" y="3255264"/>
            <a:ext cx="1371600" cy="293688"/>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a:solidFill>
                  <a:schemeClr val="tx1"/>
                </a:solidFill>
                <a:latin typeface="18 VAG Rounded Bold   07390" charset="0"/>
              </a:rPr>
              <a:t>Devices</a:t>
            </a:r>
          </a:p>
        </p:txBody>
      </p:sp>
      <p:sp>
        <p:nvSpPr>
          <p:cNvPr id="42" name="AutoShape 24"/>
          <p:cNvSpPr>
            <a:spLocks noChangeArrowheads="1"/>
          </p:cNvSpPr>
          <p:nvPr/>
        </p:nvSpPr>
        <p:spPr bwMode="auto">
          <a:xfrm>
            <a:off x="6775704" y="3657600"/>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43" name="AutoShape 25"/>
          <p:cNvSpPr>
            <a:spLocks noChangeArrowheads="1"/>
          </p:cNvSpPr>
          <p:nvPr/>
        </p:nvSpPr>
        <p:spPr bwMode="auto">
          <a:xfrm>
            <a:off x="6775704" y="4572000"/>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44" name="Rectangle 26"/>
          <p:cNvSpPr>
            <a:spLocks noChangeArrowheads="1"/>
          </p:cNvSpPr>
          <p:nvPr/>
        </p:nvSpPr>
        <p:spPr bwMode="auto">
          <a:xfrm>
            <a:off x="6629400" y="3703320"/>
            <a:ext cx="1371600" cy="293688"/>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a:solidFill>
                  <a:srgbClr val="FF0000"/>
                </a:solidFill>
                <a:latin typeface="18 VAG Rounded Bold   07390" charset="0"/>
              </a:rPr>
              <a:t>Input</a:t>
            </a:r>
          </a:p>
        </p:txBody>
      </p:sp>
      <p:sp>
        <p:nvSpPr>
          <p:cNvPr id="45" name="Rectangle 27"/>
          <p:cNvSpPr>
            <a:spLocks noChangeArrowheads="1"/>
          </p:cNvSpPr>
          <p:nvPr/>
        </p:nvSpPr>
        <p:spPr bwMode="auto">
          <a:xfrm>
            <a:off x="6629400" y="4645152"/>
            <a:ext cx="1371600" cy="293688"/>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a:solidFill>
                  <a:srgbClr val="FF0000"/>
                </a:solidFill>
                <a:latin typeface="18 VAG Rounded Bold   07390" charset="0"/>
              </a:rPr>
              <a:t>Output</a:t>
            </a:r>
          </a:p>
        </p:txBody>
      </p:sp>
      <p:sp>
        <p:nvSpPr>
          <p:cNvPr id="23" name="Date Placeholder 22"/>
          <p:cNvSpPr>
            <a:spLocks noGrp="1"/>
          </p:cNvSpPr>
          <p:nvPr>
            <p:ph type="dt" sz="half" idx="10"/>
          </p:nvPr>
        </p:nvSpPr>
        <p:spPr/>
        <p:txBody>
          <a:bodyPr/>
          <a:lstStyle/>
          <a:p>
            <a:r>
              <a:rPr lang="en-US" smtClean="0"/>
              <a:t>7/31/2012</a:t>
            </a:r>
            <a:endParaRPr lang="en-US" dirty="0"/>
          </a:p>
        </p:txBody>
      </p:sp>
      <p:sp>
        <p:nvSpPr>
          <p:cNvPr id="24" name="Slide Number Placeholder 23"/>
          <p:cNvSpPr>
            <a:spLocks noGrp="1"/>
          </p:cNvSpPr>
          <p:nvPr>
            <p:ph type="sldNum" sz="quarter" idx="12"/>
          </p:nvPr>
        </p:nvSpPr>
        <p:spPr/>
        <p:txBody>
          <a:bodyPr/>
          <a:lstStyle/>
          <a:p>
            <a:fld id="{3CC63E4C-4642-794D-A2FD-70F6B81535F5}" type="slidenum">
              <a:rPr lang="en-US" smtClean="0"/>
              <a:pPr/>
              <a:t>28</a:t>
            </a:fld>
            <a:endParaRPr lang="en-US" dirty="0"/>
          </a:p>
        </p:txBody>
      </p:sp>
      <p:sp>
        <p:nvSpPr>
          <p:cNvPr id="25" name="Footer Placeholder 24"/>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222089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475" name="Rectangle 3"/>
          <p:cNvSpPr>
            <a:spLocks noGrp="1" noChangeArrowheads="1"/>
          </p:cNvSpPr>
          <p:nvPr>
            <p:ph type="body" idx="1"/>
          </p:nvPr>
        </p:nvSpPr>
        <p:spPr>
          <a:xfrm>
            <a:off x="457200" y="1600200"/>
            <a:ext cx="8229600" cy="4937760"/>
          </a:xfrm>
        </p:spPr>
        <p:txBody>
          <a:bodyPr>
            <a:normAutofit fontScale="85000" lnSpcReduction="20000"/>
          </a:bodyPr>
          <a:lstStyle/>
          <a:p>
            <a:r>
              <a:rPr lang="en-US" dirty="0" smtClean="0"/>
              <a:t>I/O is how humans interact with computers</a:t>
            </a:r>
          </a:p>
          <a:p>
            <a:r>
              <a:rPr lang="en-US" dirty="0" smtClean="0"/>
              <a:t>I/O gives computers long-term memory.</a:t>
            </a:r>
          </a:p>
          <a:p>
            <a:r>
              <a:rPr lang="en-US" dirty="0" smtClean="0"/>
              <a:t>I/O lets computers do amazing things:</a:t>
            </a:r>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Computer without I/O like a car </a:t>
            </a:r>
            <a:r>
              <a:rPr lang="en-US" dirty="0" smtClean="0"/>
              <a:t>without </a:t>
            </a:r>
            <a:r>
              <a:rPr lang="en-US" dirty="0" smtClean="0"/>
              <a:t>wheels; </a:t>
            </a:r>
            <a:r>
              <a:rPr lang="en-US" dirty="0" smtClean="0"/>
              <a:t/>
            </a:r>
            <a:br>
              <a:rPr lang="en-US" dirty="0" smtClean="0"/>
            </a:br>
            <a:r>
              <a:rPr lang="en-US" dirty="0" smtClean="0"/>
              <a:t>great </a:t>
            </a:r>
            <a:r>
              <a:rPr lang="en-US" dirty="0" smtClean="0"/>
              <a:t>technology, but gets you nowhere</a:t>
            </a:r>
          </a:p>
          <a:p>
            <a:endParaRPr lang="en-US" dirty="0" smtClean="0"/>
          </a:p>
          <a:p>
            <a:pPr lvl="1"/>
            <a:endParaRPr lang="en-US" dirty="0"/>
          </a:p>
        </p:txBody>
      </p:sp>
      <p:pic>
        <p:nvPicPr>
          <p:cNvPr id="2" name="Picture 1"/>
          <p:cNvPicPr>
            <a:picLocks noChangeAspect="1"/>
          </p:cNvPicPr>
          <p:nvPr/>
        </p:nvPicPr>
        <p:blipFill>
          <a:blip r:embed="rId3"/>
          <a:stretch>
            <a:fillRect/>
          </a:stretch>
        </p:blipFill>
        <p:spPr>
          <a:xfrm>
            <a:off x="2633472" y="2834640"/>
            <a:ext cx="3873500" cy="2895600"/>
          </a:xfrm>
          <a:prstGeom prst="rect">
            <a:avLst/>
          </a:prstGeom>
        </p:spPr>
      </p:pic>
      <p:sp>
        <p:nvSpPr>
          <p:cNvPr id="3" name="TextBox 2"/>
          <p:cNvSpPr txBox="1"/>
          <p:nvPr/>
        </p:nvSpPr>
        <p:spPr>
          <a:xfrm>
            <a:off x="6505816" y="3838669"/>
            <a:ext cx="2049059" cy="830997"/>
          </a:xfrm>
          <a:prstGeom prst="rect">
            <a:avLst/>
          </a:prstGeom>
          <a:noFill/>
        </p:spPr>
        <p:txBody>
          <a:bodyPr wrap="none" rtlCol="0">
            <a:spAutoFit/>
          </a:bodyPr>
          <a:lstStyle/>
          <a:p>
            <a:r>
              <a:rPr lang="en-US" sz="2400" dirty="0" smtClean="0"/>
              <a:t>MIT Media Lab</a:t>
            </a:r>
          </a:p>
          <a:p>
            <a:r>
              <a:rPr lang="en-US" sz="2400" dirty="0" smtClean="0"/>
              <a:t>“Sixth Sense”</a:t>
            </a:r>
            <a:endParaRPr lang="en-US" sz="2400" dirty="0"/>
          </a:p>
        </p:txBody>
      </p:sp>
      <p:sp>
        <p:nvSpPr>
          <p:cNvPr id="10" name="Title 9"/>
          <p:cNvSpPr>
            <a:spLocks noGrp="1"/>
          </p:cNvSpPr>
          <p:nvPr>
            <p:ph type="title"/>
          </p:nvPr>
        </p:nvSpPr>
        <p:spPr/>
        <p:txBody>
          <a:bodyPr/>
          <a:lstStyle/>
          <a:p>
            <a:r>
              <a:rPr lang="en-US" dirty="0" smtClean="0">
                <a:solidFill>
                  <a:schemeClr val="accent1"/>
                </a:solidFill>
              </a:rPr>
              <a:t>Motivation for </a:t>
            </a:r>
            <a:r>
              <a:rPr lang="en-US" dirty="0" err="1" smtClean="0">
                <a:solidFill>
                  <a:schemeClr val="accent1"/>
                </a:solidFill>
              </a:rPr>
              <a:t>Input/Output</a:t>
            </a:r>
            <a:endParaRPr lang="en-US" dirty="0"/>
          </a:p>
        </p:txBody>
      </p:sp>
      <p:sp>
        <p:nvSpPr>
          <p:cNvPr id="11" name="Date Placeholder 10"/>
          <p:cNvSpPr>
            <a:spLocks noGrp="1"/>
          </p:cNvSpPr>
          <p:nvPr>
            <p:ph type="dt" sz="half" idx="10"/>
          </p:nvPr>
        </p:nvSpPr>
        <p:spPr/>
        <p:txBody>
          <a:bodyPr/>
          <a:lstStyle/>
          <a:p>
            <a:r>
              <a:rPr lang="en-US" smtClean="0"/>
              <a:t>7/31/2012</a:t>
            </a:r>
            <a:endParaRPr lang="en-US" dirty="0"/>
          </a:p>
        </p:txBody>
      </p:sp>
      <p:sp>
        <p:nvSpPr>
          <p:cNvPr id="12" name="Slide Number Placeholder 11"/>
          <p:cNvSpPr>
            <a:spLocks noGrp="1"/>
          </p:cNvSpPr>
          <p:nvPr>
            <p:ph type="sldNum" sz="quarter" idx="12"/>
          </p:nvPr>
        </p:nvSpPr>
        <p:spPr/>
        <p:txBody>
          <a:bodyPr/>
          <a:lstStyle/>
          <a:p>
            <a:fld id="{3CC63E4C-4642-794D-A2FD-70F6B81535F5}" type="slidenum">
              <a:rPr lang="en-US" smtClean="0"/>
              <a:pPr/>
              <a:t>29</a:t>
            </a:fld>
            <a:endParaRPr lang="en-US" dirty="0"/>
          </a:p>
        </p:txBody>
      </p:sp>
      <p:sp>
        <p:nvSpPr>
          <p:cNvPr id="13" name="Footer Placeholder 12"/>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1965444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Virtual Memory Motivation</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t>Memory </a:t>
            </a:r>
            <a:r>
              <a:rPr lang="en-US" dirty="0"/>
              <a:t>a</a:t>
            </a:r>
            <a:r>
              <a:rPr lang="en-US" dirty="0" smtClean="0"/>
              <a:t>s cache for disk </a:t>
            </a:r>
            <a:br>
              <a:rPr lang="en-US" dirty="0" smtClean="0"/>
            </a:br>
            <a:r>
              <a:rPr lang="en-US" dirty="0" smtClean="0"/>
              <a:t>(reduce disk accesses)</a:t>
            </a:r>
          </a:p>
          <a:p>
            <a:pPr lvl="1"/>
            <a:r>
              <a:rPr lang="en-US" dirty="0" smtClean="0"/>
              <a:t>Disk is so slow it significantly affects performance</a:t>
            </a:r>
          </a:p>
          <a:p>
            <a:pPr lvl="1"/>
            <a:r>
              <a:rPr lang="en-US" dirty="0" smtClean="0"/>
              <a:t>Paging maximizes memory usage with large, evenly-sized pages that can go anywhere</a:t>
            </a:r>
          </a:p>
          <a:p>
            <a:r>
              <a:rPr lang="en-US" dirty="0" smtClean="0"/>
              <a:t>Allows processor to run multiple processes simultaneously</a:t>
            </a:r>
          </a:p>
          <a:p>
            <a:pPr lvl="1"/>
            <a:r>
              <a:rPr lang="en-US" dirty="0" smtClean="0"/>
              <a:t>Gives each process illusion of its own (large) VM </a:t>
            </a:r>
          </a:p>
          <a:p>
            <a:pPr lvl="1"/>
            <a:r>
              <a:rPr lang="en-US" dirty="0" smtClean="0"/>
              <a:t>Each process uses standard set of VAs</a:t>
            </a:r>
          </a:p>
          <a:p>
            <a:pPr lvl="1"/>
            <a:r>
              <a:rPr lang="en-US" dirty="0" smtClean="0"/>
              <a:t>Access </a:t>
            </a:r>
            <a:r>
              <a:rPr lang="en-US" dirty="0" smtClean="0"/>
              <a:t>rights, separate PTs </a:t>
            </a:r>
            <a:r>
              <a:rPr lang="en-US" dirty="0" smtClean="0"/>
              <a:t>provide </a:t>
            </a:r>
            <a:r>
              <a:rPr lang="en-US" i="1" dirty="0" smtClean="0">
                <a:solidFill>
                  <a:srgbClr val="FF0000"/>
                </a:solidFill>
              </a:rPr>
              <a:t>protection</a:t>
            </a:r>
            <a:endParaRPr lang="en-US" i="1" dirty="0" smtClean="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338114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I/O Device Examples and Speeds</a:t>
            </a:r>
            <a:endParaRPr lang="en-US" dirty="0"/>
          </a:p>
        </p:txBody>
      </p:sp>
      <p:graphicFrame>
        <p:nvGraphicFramePr>
          <p:cNvPr id="7" name="Content Placeholder 6"/>
          <p:cNvGraphicFramePr>
            <a:graphicFrameLocks noGrp="1"/>
          </p:cNvGraphicFramePr>
          <p:nvPr>
            <p:ph idx="1"/>
          </p:nvPr>
        </p:nvGraphicFramePr>
        <p:xfrm>
          <a:off x="868680" y="1920240"/>
          <a:ext cx="7406640" cy="3962400"/>
        </p:xfrm>
        <a:graphic>
          <a:graphicData uri="http://schemas.openxmlformats.org/drawingml/2006/table">
            <a:tbl>
              <a:tblPr firstRow="1" bandRow="1">
                <a:tableStyleId>{5C22544A-7EE6-4342-B048-85BDC9FD1C3A}</a:tableStyleId>
              </a:tblPr>
              <a:tblGrid>
                <a:gridCol w="2286000"/>
                <a:gridCol w="1920240"/>
                <a:gridCol w="1188720"/>
                <a:gridCol w="2011680"/>
              </a:tblGrid>
              <a:tr h="370840">
                <a:tc>
                  <a:txBody>
                    <a:bodyPr/>
                    <a:lstStyle/>
                    <a:p>
                      <a:r>
                        <a:rPr lang="en-US" sz="2000" dirty="0" smtClean="0"/>
                        <a:t>Device</a:t>
                      </a:r>
                      <a:endParaRPr lang="en-US" sz="2000" dirty="0"/>
                    </a:p>
                  </a:txBody>
                  <a:tcPr/>
                </a:tc>
                <a:tc>
                  <a:txBody>
                    <a:bodyPr/>
                    <a:lstStyle/>
                    <a:p>
                      <a:r>
                        <a:rPr lang="en-US" sz="2000" dirty="0" smtClean="0"/>
                        <a:t>Behavior</a:t>
                      </a:r>
                      <a:endParaRPr lang="en-US" sz="2000" dirty="0"/>
                    </a:p>
                  </a:txBody>
                  <a:tcPr/>
                </a:tc>
                <a:tc>
                  <a:txBody>
                    <a:bodyPr/>
                    <a:lstStyle/>
                    <a:p>
                      <a:r>
                        <a:rPr lang="en-US" sz="2000" dirty="0" smtClean="0"/>
                        <a:t>Partner</a:t>
                      </a:r>
                      <a:endParaRPr lang="en-US" sz="2000" dirty="0"/>
                    </a:p>
                  </a:txBody>
                  <a:tcPr/>
                </a:tc>
                <a:tc>
                  <a:txBody>
                    <a:bodyPr/>
                    <a:lstStyle/>
                    <a:p>
                      <a:r>
                        <a:rPr lang="en-US" sz="2000" dirty="0" smtClean="0"/>
                        <a:t>Data Rate (KB/s)</a:t>
                      </a:r>
                      <a:endParaRPr lang="en-US" sz="2000" dirty="0"/>
                    </a:p>
                  </a:txBody>
                  <a:tcPr/>
                </a:tc>
              </a:tr>
              <a:tr h="370840">
                <a:tc>
                  <a:txBody>
                    <a:bodyPr/>
                    <a:lstStyle/>
                    <a:p>
                      <a:r>
                        <a:rPr lang="en-US" sz="2000" dirty="0" smtClean="0">
                          <a:solidFill>
                            <a:schemeClr val="accent6"/>
                          </a:solidFill>
                        </a:rPr>
                        <a:t>Keyboard</a:t>
                      </a:r>
                      <a:endParaRPr lang="en-US" sz="2000" dirty="0">
                        <a:solidFill>
                          <a:schemeClr val="accent6"/>
                        </a:solidFill>
                      </a:endParaRPr>
                    </a:p>
                  </a:txBody>
                  <a:tcPr/>
                </a:tc>
                <a:tc>
                  <a:txBody>
                    <a:bodyPr/>
                    <a:lstStyle/>
                    <a:p>
                      <a:r>
                        <a:rPr lang="en-US" sz="2000" dirty="0" smtClean="0">
                          <a:solidFill>
                            <a:schemeClr val="accent6"/>
                          </a:solidFill>
                        </a:rPr>
                        <a:t>Input</a:t>
                      </a:r>
                      <a:endParaRPr lang="en-US" sz="2000" dirty="0">
                        <a:solidFill>
                          <a:schemeClr val="accent6"/>
                        </a:solidFill>
                      </a:endParaRPr>
                    </a:p>
                  </a:txBody>
                  <a:tcPr/>
                </a:tc>
                <a:tc>
                  <a:txBody>
                    <a:bodyPr/>
                    <a:lstStyle/>
                    <a:p>
                      <a:r>
                        <a:rPr lang="en-US" sz="2000" dirty="0" smtClean="0">
                          <a:solidFill>
                            <a:schemeClr val="accent6"/>
                          </a:solidFill>
                        </a:rPr>
                        <a:t>Human</a:t>
                      </a:r>
                      <a:endParaRPr lang="en-US" sz="2000" dirty="0">
                        <a:solidFill>
                          <a:schemeClr val="accent6"/>
                        </a:solidFill>
                      </a:endParaRPr>
                    </a:p>
                  </a:txBody>
                  <a:tcPr/>
                </a:tc>
                <a:tc>
                  <a:txBody>
                    <a:bodyPr/>
                    <a:lstStyle/>
                    <a:p>
                      <a:r>
                        <a:rPr lang="en-US" sz="2000" dirty="0" smtClean="0">
                          <a:solidFill>
                            <a:schemeClr val="accent6"/>
                          </a:solidFill>
                        </a:rPr>
                        <a:t>0.01</a:t>
                      </a:r>
                      <a:endParaRPr lang="en-US" sz="2000" dirty="0">
                        <a:solidFill>
                          <a:schemeClr val="accent6"/>
                        </a:solidFill>
                      </a:endParaRPr>
                    </a:p>
                  </a:txBody>
                  <a:tcPr/>
                </a:tc>
              </a:tr>
              <a:tr h="370840">
                <a:tc>
                  <a:txBody>
                    <a:bodyPr/>
                    <a:lstStyle/>
                    <a:p>
                      <a:r>
                        <a:rPr lang="en-US" sz="2000" dirty="0" smtClean="0"/>
                        <a:t>Mouse</a:t>
                      </a:r>
                      <a:endParaRPr lang="en-US" sz="2000" dirty="0"/>
                    </a:p>
                  </a:txBody>
                  <a:tcPr/>
                </a:tc>
                <a:tc>
                  <a:txBody>
                    <a:bodyPr/>
                    <a:lstStyle/>
                    <a:p>
                      <a:r>
                        <a:rPr lang="en-US" sz="2000" dirty="0" smtClean="0"/>
                        <a:t>Input</a:t>
                      </a:r>
                      <a:endParaRPr lang="en-US" sz="2000" dirty="0"/>
                    </a:p>
                  </a:txBody>
                  <a:tcPr/>
                </a:tc>
                <a:tc>
                  <a:txBody>
                    <a:bodyPr/>
                    <a:lstStyle/>
                    <a:p>
                      <a:r>
                        <a:rPr lang="en-US" sz="2000" dirty="0" smtClean="0"/>
                        <a:t>Human</a:t>
                      </a:r>
                      <a:endParaRPr lang="en-US" sz="2000" dirty="0"/>
                    </a:p>
                  </a:txBody>
                  <a:tcPr/>
                </a:tc>
                <a:tc>
                  <a:txBody>
                    <a:bodyPr/>
                    <a:lstStyle/>
                    <a:p>
                      <a:r>
                        <a:rPr lang="en-US" sz="2000" dirty="0" smtClean="0"/>
                        <a:t>0.02</a:t>
                      </a:r>
                      <a:endParaRPr lang="en-US" sz="2000" dirty="0"/>
                    </a:p>
                  </a:txBody>
                  <a:tcPr/>
                </a:tc>
              </a:tr>
              <a:tr h="370840">
                <a:tc>
                  <a:txBody>
                    <a:bodyPr/>
                    <a:lstStyle/>
                    <a:p>
                      <a:r>
                        <a:rPr lang="en-US" sz="2000" dirty="0" smtClean="0"/>
                        <a:t>Voice output</a:t>
                      </a:r>
                      <a:endParaRPr lang="en-US" sz="2000" dirty="0"/>
                    </a:p>
                  </a:txBody>
                  <a:tcPr/>
                </a:tc>
                <a:tc>
                  <a:txBody>
                    <a:bodyPr/>
                    <a:lstStyle/>
                    <a:p>
                      <a:r>
                        <a:rPr lang="en-US" sz="2000" dirty="0" smtClean="0"/>
                        <a:t>Output</a:t>
                      </a:r>
                      <a:endParaRPr lang="en-US" sz="2000" dirty="0"/>
                    </a:p>
                  </a:txBody>
                  <a:tcPr/>
                </a:tc>
                <a:tc>
                  <a:txBody>
                    <a:bodyPr/>
                    <a:lstStyle/>
                    <a:p>
                      <a:r>
                        <a:rPr lang="en-US" sz="2000" dirty="0" smtClean="0"/>
                        <a:t>Human</a:t>
                      </a:r>
                      <a:endParaRPr lang="en-US" sz="2000" dirty="0"/>
                    </a:p>
                  </a:txBody>
                  <a:tcPr/>
                </a:tc>
                <a:tc>
                  <a:txBody>
                    <a:bodyPr/>
                    <a:lstStyle/>
                    <a:p>
                      <a:r>
                        <a:rPr lang="en-US" sz="2000" dirty="0" smtClean="0"/>
                        <a:t>5.00</a:t>
                      </a:r>
                      <a:endParaRPr lang="en-US" sz="2000" dirty="0"/>
                    </a:p>
                  </a:txBody>
                  <a:tcPr/>
                </a:tc>
              </a:tr>
              <a:tr h="370840">
                <a:tc>
                  <a:txBody>
                    <a:bodyPr/>
                    <a:lstStyle/>
                    <a:p>
                      <a:r>
                        <a:rPr lang="en-US" sz="2000" dirty="0" smtClean="0"/>
                        <a:t>Floppy</a:t>
                      </a:r>
                      <a:r>
                        <a:rPr lang="en-US" sz="2000" baseline="0" dirty="0" smtClean="0"/>
                        <a:t> disk</a:t>
                      </a:r>
                      <a:endParaRPr lang="en-US" sz="2000" dirty="0"/>
                    </a:p>
                  </a:txBody>
                  <a:tcPr/>
                </a:tc>
                <a:tc>
                  <a:txBody>
                    <a:bodyPr/>
                    <a:lstStyle/>
                    <a:p>
                      <a:r>
                        <a:rPr lang="en-US" sz="2000" dirty="0" smtClean="0"/>
                        <a:t>Storage</a:t>
                      </a:r>
                      <a:endParaRPr lang="en-US" sz="2000" dirty="0"/>
                    </a:p>
                  </a:txBody>
                  <a:tcPr/>
                </a:tc>
                <a:tc>
                  <a:txBody>
                    <a:bodyPr/>
                    <a:lstStyle/>
                    <a:p>
                      <a:r>
                        <a:rPr lang="en-US" sz="2000" dirty="0" smtClean="0"/>
                        <a:t>Machine</a:t>
                      </a:r>
                      <a:endParaRPr lang="en-US" sz="2000" dirty="0"/>
                    </a:p>
                  </a:txBody>
                  <a:tcPr/>
                </a:tc>
                <a:tc>
                  <a:txBody>
                    <a:bodyPr/>
                    <a:lstStyle/>
                    <a:p>
                      <a:r>
                        <a:rPr lang="en-US" sz="2000" dirty="0" smtClean="0"/>
                        <a:t>50.00</a:t>
                      </a:r>
                      <a:endParaRPr lang="en-US" sz="2000" dirty="0"/>
                    </a:p>
                  </a:txBody>
                  <a:tcPr/>
                </a:tc>
              </a:tr>
              <a:tr h="370840">
                <a:tc>
                  <a:txBody>
                    <a:bodyPr/>
                    <a:lstStyle/>
                    <a:p>
                      <a:r>
                        <a:rPr lang="en-US" sz="2000" dirty="0" smtClean="0"/>
                        <a:t>Laser printer</a:t>
                      </a:r>
                      <a:endParaRPr lang="en-US" sz="2000" dirty="0"/>
                    </a:p>
                  </a:txBody>
                  <a:tcPr/>
                </a:tc>
                <a:tc>
                  <a:txBody>
                    <a:bodyPr/>
                    <a:lstStyle/>
                    <a:p>
                      <a:r>
                        <a:rPr lang="en-US" sz="2000" dirty="0" smtClean="0"/>
                        <a:t>Output</a:t>
                      </a:r>
                      <a:endParaRPr lang="en-US" sz="2000" dirty="0"/>
                    </a:p>
                  </a:txBody>
                  <a:tcPr/>
                </a:tc>
                <a:tc>
                  <a:txBody>
                    <a:bodyPr/>
                    <a:lstStyle/>
                    <a:p>
                      <a:r>
                        <a:rPr lang="en-US" sz="2000" dirty="0" smtClean="0"/>
                        <a:t>Human</a:t>
                      </a:r>
                      <a:endParaRPr lang="en-US" sz="2000" dirty="0"/>
                    </a:p>
                  </a:txBody>
                  <a:tcPr/>
                </a:tc>
                <a:tc>
                  <a:txBody>
                    <a:bodyPr/>
                    <a:lstStyle/>
                    <a:p>
                      <a:r>
                        <a:rPr lang="en-US" sz="2000" dirty="0" smtClean="0"/>
                        <a:t>100.00</a:t>
                      </a:r>
                      <a:endParaRPr lang="en-US" sz="2000" dirty="0"/>
                    </a:p>
                  </a:txBody>
                  <a:tcPr/>
                </a:tc>
              </a:tr>
              <a:tr h="370840">
                <a:tc>
                  <a:txBody>
                    <a:bodyPr/>
                    <a:lstStyle/>
                    <a:p>
                      <a:r>
                        <a:rPr lang="en-US" sz="2000" dirty="0" smtClean="0"/>
                        <a:t>Magnetic disk</a:t>
                      </a:r>
                      <a:endParaRPr lang="en-US" sz="2000" dirty="0"/>
                    </a:p>
                  </a:txBody>
                  <a:tcPr/>
                </a:tc>
                <a:tc>
                  <a:txBody>
                    <a:bodyPr/>
                    <a:lstStyle/>
                    <a:p>
                      <a:r>
                        <a:rPr lang="en-US" sz="2000" dirty="0" smtClean="0"/>
                        <a:t>Storage</a:t>
                      </a:r>
                      <a:endParaRPr lang="en-US" sz="2000" dirty="0"/>
                    </a:p>
                  </a:txBody>
                  <a:tcPr/>
                </a:tc>
                <a:tc>
                  <a:txBody>
                    <a:bodyPr/>
                    <a:lstStyle/>
                    <a:p>
                      <a:r>
                        <a:rPr lang="en-US" sz="2000" dirty="0" smtClean="0"/>
                        <a:t>Machine</a:t>
                      </a:r>
                      <a:endParaRPr lang="en-US" sz="2000" dirty="0"/>
                    </a:p>
                  </a:txBody>
                  <a:tcPr/>
                </a:tc>
                <a:tc>
                  <a:txBody>
                    <a:bodyPr/>
                    <a:lstStyle/>
                    <a:p>
                      <a:r>
                        <a:rPr lang="en-US" sz="2000" dirty="0" smtClean="0"/>
                        <a:t>10,000.00</a:t>
                      </a:r>
                      <a:endParaRPr lang="en-US" sz="2000" dirty="0"/>
                    </a:p>
                  </a:txBody>
                  <a:tcPr/>
                </a:tc>
              </a:tr>
              <a:tr h="370840">
                <a:tc>
                  <a:txBody>
                    <a:bodyPr/>
                    <a:lstStyle/>
                    <a:p>
                      <a:r>
                        <a:rPr lang="en-US" sz="2000" dirty="0" smtClean="0"/>
                        <a:t>Wireless network</a:t>
                      </a:r>
                      <a:endParaRPr lang="en-US" sz="2000" dirty="0"/>
                    </a:p>
                  </a:txBody>
                  <a:tcPr/>
                </a:tc>
                <a:tc>
                  <a:txBody>
                    <a:bodyPr/>
                    <a:lstStyle/>
                    <a:p>
                      <a:r>
                        <a:rPr lang="en-US" sz="2000" dirty="0" smtClean="0"/>
                        <a:t>Input or Output</a:t>
                      </a:r>
                      <a:endParaRPr lang="en-US" sz="2000" dirty="0"/>
                    </a:p>
                  </a:txBody>
                  <a:tcPr/>
                </a:tc>
                <a:tc>
                  <a:txBody>
                    <a:bodyPr/>
                    <a:lstStyle/>
                    <a:p>
                      <a:r>
                        <a:rPr lang="en-US" sz="2000" dirty="0" smtClean="0"/>
                        <a:t>Machine</a:t>
                      </a:r>
                      <a:endParaRPr lang="en-US" sz="2000" dirty="0"/>
                    </a:p>
                  </a:txBody>
                  <a:tcPr/>
                </a:tc>
                <a:tc>
                  <a:txBody>
                    <a:bodyPr/>
                    <a:lstStyle/>
                    <a:p>
                      <a:r>
                        <a:rPr lang="en-US" sz="2000" dirty="0" smtClean="0"/>
                        <a:t>10,000.00</a:t>
                      </a:r>
                      <a:endParaRPr lang="en-US" sz="2000" dirty="0"/>
                    </a:p>
                  </a:txBody>
                  <a:tcPr/>
                </a:tc>
              </a:tr>
              <a:tr h="370840">
                <a:tc>
                  <a:txBody>
                    <a:bodyPr/>
                    <a:lstStyle/>
                    <a:p>
                      <a:r>
                        <a:rPr lang="en-US" sz="2000" dirty="0" smtClean="0"/>
                        <a:t>Graphics display</a:t>
                      </a:r>
                      <a:endParaRPr lang="en-US" sz="2000" dirty="0"/>
                    </a:p>
                  </a:txBody>
                  <a:tcPr/>
                </a:tc>
                <a:tc>
                  <a:txBody>
                    <a:bodyPr/>
                    <a:lstStyle/>
                    <a:p>
                      <a:r>
                        <a:rPr lang="en-US" sz="2000" dirty="0" smtClean="0"/>
                        <a:t>Output</a:t>
                      </a:r>
                      <a:endParaRPr lang="en-US" sz="2000" dirty="0"/>
                    </a:p>
                  </a:txBody>
                  <a:tcPr/>
                </a:tc>
                <a:tc>
                  <a:txBody>
                    <a:bodyPr/>
                    <a:lstStyle/>
                    <a:p>
                      <a:r>
                        <a:rPr lang="en-US" sz="2000" dirty="0" smtClean="0"/>
                        <a:t>Human</a:t>
                      </a:r>
                      <a:endParaRPr lang="en-US" sz="2000" dirty="0"/>
                    </a:p>
                  </a:txBody>
                  <a:tcPr/>
                </a:tc>
                <a:tc>
                  <a:txBody>
                    <a:bodyPr/>
                    <a:lstStyle/>
                    <a:p>
                      <a:r>
                        <a:rPr lang="en-US" sz="2000" dirty="0" smtClean="0"/>
                        <a:t>30,000.00</a:t>
                      </a:r>
                      <a:endParaRPr lang="en-US" sz="2000" dirty="0"/>
                    </a:p>
                  </a:txBody>
                  <a:tcPr/>
                </a:tc>
              </a:tr>
              <a:tr h="370840">
                <a:tc>
                  <a:txBody>
                    <a:bodyPr/>
                    <a:lstStyle/>
                    <a:p>
                      <a:r>
                        <a:rPr lang="en-US" sz="2000" dirty="0" smtClean="0">
                          <a:solidFill>
                            <a:schemeClr val="accent6"/>
                          </a:solidFill>
                        </a:rPr>
                        <a:t>Wired LAN network</a:t>
                      </a:r>
                      <a:endParaRPr lang="en-US" sz="2000" dirty="0">
                        <a:solidFill>
                          <a:schemeClr val="accent6"/>
                        </a:solidFill>
                      </a:endParaRPr>
                    </a:p>
                  </a:txBody>
                  <a:tcPr/>
                </a:tc>
                <a:tc>
                  <a:txBody>
                    <a:bodyPr/>
                    <a:lstStyle/>
                    <a:p>
                      <a:r>
                        <a:rPr lang="en-US" sz="2000" dirty="0" smtClean="0">
                          <a:solidFill>
                            <a:schemeClr val="accent6"/>
                          </a:solidFill>
                        </a:rPr>
                        <a:t>Input</a:t>
                      </a:r>
                      <a:r>
                        <a:rPr lang="en-US" sz="2000" baseline="0" dirty="0" smtClean="0">
                          <a:solidFill>
                            <a:schemeClr val="accent6"/>
                          </a:solidFill>
                        </a:rPr>
                        <a:t> or Output</a:t>
                      </a:r>
                      <a:endParaRPr lang="en-US" sz="2000" dirty="0">
                        <a:solidFill>
                          <a:schemeClr val="accent6"/>
                        </a:solidFill>
                      </a:endParaRPr>
                    </a:p>
                  </a:txBody>
                  <a:tcPr/>
                </a:tc>
                <a:tc>
                  <a:txBody>
                    <a:bodyPr/>
                    <a:lstStyle/>
                    <a:p>
                      <a:r>
                        <a:rPr lang="en-US" sz="2000" dirty="0" smtClean="0">
                          <a:solidFill>
                            <a:schemeClr val="accent6"/>
                          </a:solidFill>
                        </a:rPr>
                        <a:t>Machine</a:t>
                      </a:r>
                      <a:endParaRPr lang="en-US" sz="2000" dirty="0">
                        <a:solidFill>
                          <a:schemeClr val="accent6"/>
                        </a:solidFill>
                      </a:endParaRPr>
                    </a:p>
                  </a:txBody>
                  <a:tcPr/>
                </a:tc>
                <a:tc>
                  <a:txBody>
                    <a:bodyPr/>
                    <a:lstStyle/>
                    <a:p>
                      <a:r>
                        <a:rPr lang="en-US" sz="2000" dirty="0" smtClean="0">
                          <a:solidFill>
                            <a:schemeClr val="accent6"/>
                          </a:solidFill>
                        </a:rPr>
                        <a:t>125,000.00</a:t>
                      </a:r>
                      <a:endParaRPr lang="en-US" sz="2000" dirty="0">
                        <a:solidFill>
                          <a:schemeClr val="accent6"/>
                        </a:solidFill>
                      </a:endParaRPr>
                    </a:p>
                  </a:txBody>
                  <a:tcPr/>
                </a:tc>
              </a:tr>
            </a:tbl>
          </a:graphicData>
        </a:graphic>
      </p:graphicFrame>
      <p:sp>
        <p:nvSpPr>
          <p:cNvPr id="8" name="TextBox 7"/>
          <p:cNvSpPr txBox="1"/>
          <p:nvPr/>
        </p:nvSpPr>
        <p:spPr>
          <a:xfrm>
            <a:off x="457200" y="1371599"/>
            <a:ext cx="8229600" cy="457200"/>
          </a:xfrm>
          <a:prstGeom prst="rect">
            <a:avLst/>
          </a:prstGeom>
          <a:noFill/>
        </p:spPr>
        <p:txBody>
          <a:bodyPr wrap="square" rtlCol="0">
            <a:spAutoFit/>
          </a:bodyPr>
          <a:lstStyle/>
          <a:p>
            <a:pPr>
              <a:buFont typeface="Arial" pitchFamily="34" charset="0"/>
              <a:buChar char="•"/>
            </a:pPr>
            <a:r>
              <a:rPr lang="en-US" sz="2400" dirty="0" smtClean="0"/>
              <a:t>  I/O speeds:  </a:t>
            </a:r>
            <a:r>
              <a:rPr lang="en-US" sz="2400" i="1" dirty="0" smtClean="0">
                <a:solidFill>
                  <a:srgbClr val="FF0000"/>
                </a:solidFill>
              </a:rPr>
              <a:t>7 orders of magnitude </a:t>
            </a:r>
            <a:r>
              <a:rPr lang="en-US" sz="2400" dirty="0" smtClean="0"/>
              <a:t>between mouse and LAN</a:t>
            </a:r>
            <a:endParaRPr lang="en-US" sz="2400" dirty="0"/>
          </a:p>
        </p:txBody>
      </p:sp>
      <p:sp>
        <p:nvSpPr>
          <p:cNvPr id="9" name="TextBox 8"/>
          <p:cNvSpPr txBox="1"/>
          <p:nvPr/>
        </p:nvSpPr>
        <p:spPr>
          <a:xfrm>
            <a:off x="482600" y="5943600"/>
            <a:ext cx="8229600" cy="457200"/>
          </a:xfrm>
          <a:prstGeom prst="rect">
            <a:avLst/>
          </a:prstGeom>
          <a:noFill/>
        </p:spPr>
        <p:txBody>
          <a:bodyPr wrap="square" rtlCol="0">
            <a:spAutoFit/>
          </a:bodyPr>
          <a:lstStyle/>
          <a:p>
            <a:pPr>
              <a:buFont typeface="Arial" pitchFamily="34" charset="0"/>
              <a:buChar char="•"/>
            </a:pPr>
            <a:r>
              <a:rPr lang="en-US" sz="2400" dirty="0" smtClean="0"/>
              <a:t>  When discussing transfer rates, use SI prefixes (10</a:t>
            </a:r>
            <a:r>
              <a:rPr lang="en-US" sz="2400" baseline="30000" dirty="0" smtClean="0"/>
              <a:t>x</a:t>
            </a:r>
            <a:r>
              <a:rPr lang="en-US" sz="2400" dirty="0" smtClean="0"/>
              <a:t>)</a:t>
            </a:r>
            <a:endParaRPr lang="en-US" sz="2400" dirty="0"/>
          </a:p>
        </p:txBody>
      </p:sp>
      <p:sp>
        <p:nvSpPr>
          <p:cNvPr id="10" name="Date Placeholder 9"/>
          <p:cNvSpPr>
            <a:spLocks noGrp="1"/>
          </p:cNvSpPr>
          <p:nvPr>
            <p:ph type="dt" sz="half" idx="10"/>
          </p:nvPr>
        </p:nvSpPr>
        <p:spPr/>
        <p:txBody>
          <a:bodyPr/>
          <a:lstStyle/>
          <a:p>
            <a:r>
              <a:rPr lang="en-US" smtClean="0"/>
              <a:t>7/31/2012</a:t>
            </a:r>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30</a:t>
            </a:fld>
            <a:endParaRPr lang="en-US" dirty="0"/>
          </a:p>
        </p:txBody>
      </p:sp>
      <p:sp>
        <p:nvSpPr>
          <p:cNvPr id="12" name="Footer Placeholder 11"/>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1571" name="Rectangle 3"/>
          <p:cNvSpPr>
            <a:spLocks noGrp="1" noChangeArrowheads="1"/>
          </p:cNvSpPr>
          <p:nvPr>
            <p:ph type="body" idx="1"/>
          </p:nvPr>
        </p:nvSpPr>
        <p:spPr>
          <a:xfrm>
            <a:off x="457200" y="1600200"/>
            <a:ext cx="4572000" cy="4937760"/>
          </a:xfrm>
        </p:spPr>
        <p:txBody>
          <a:bodyPr/>
          <a:lstStyle/>
          <a:p>
            <a:pPr marL="514350" indent="-514350">
              <a:buFont typeface="+mj-lt"/>
              <a:buAutoNum type="arabicParenR"/>
            </a:pPr>
            <a:r>
              <a:rPr lang="en-US" sz="2800" dirty="0" smtClean="0"/>
              <a:t>A way to connect many types of devices </a:t>
            </a:r>
            <a:endParaRPr lang="en-US" dirty="0" smtClean="0"/>
          </a:p>
          <a:p>
            <a:pPr marL="514350" indent="-514350">
              <a:buFont typeface="+mj-lt"/>
              <a:buAutoNum type="arabicParenR"/>
            </a:pPr>
            <a:r>
              <a:rPr lang="en-US" sz="2800" dirty="0" smtClean="0"/>
              <a:t>A way to control these devices, respond to them, and transfer data</a:t>
            </a:r>
          </a:p>
          <a:p>
            <a:pPr marL="514350" indent="-514350">
              <a:buFont typeface="+mj-lt"/>
              <a:buAutoNum type="arabicParenR"/>
            </a:pPr>
            <a:r>
              <a:rPr lang="en-US" sz="2800" dirty="0" smtClean="0"/>
              <a:t>A way to present them to user programs so they </a:t>
            </a:r>
            <a:r>
              <a:rPr lang="en-US" sz="2800" dirty="0" smtClean="0"/>
              <a:t/>
            </a:r>
            <a:br>
              <a:rPr lang="en-US" sz="2800" dirty="0" smtClean="0"/>
            </a:br>
            <a:r>
              <a:rPr lang="en-US" sz="2800" dirty="0" smtClean="0"/>
              <a:t>are </a:t>
            </a:r>
            <a:r>
              <a:rPr lang="en-US" sz="2800" dirty="0" smtClean="0"/>
              <a:t>useful</a:t>
            </a:r>
          </a:p>
          <a:p>
            <a:pPr>
              <a:buNone/>
            </a:pPr>
            <a:endParaRPr lang="en-US" dirty="0"/>
          </a:p>
        </p:txBody>
      </p:sp>
      <p:grpSp>
        <p:nvGrpSpPr>
          <p:cNvPr id="2" name="Group 4"/>
          <p:cNvGrpSpPr>
            <a:grpSpLocks/>
          </p:cNvGrpSpPr>
          <p:nvPr/>
        </p:nvGrpSpPr>
        <p:grpSpPr bwMode="auto">
          <a:xfrm>
            <a:off x="5791200" y="1905000"/>
            <a:ext cx="2941638" cy="4664075"/>
            <a:chOff x="3648" y="1200"/>
            <a:chExt cx="1853" cy="2938"/>
          </a:xfrm>
        </p:grpSpPr>
        <p:grpSp>
          <p:nvGrpSpPr>
            <p:cNvPr id="3" name="Group 5"/>
            <p:cNvGrpSpPr>
              <a:grpSpLocks/>
            </p:cNvGrpSpPr>
            <p:nvPr/>
          </p:nvGrpSpPr>
          <p:grpSpPr bwMode="auto">
            <a:xfrm>
              <a:off x="3648" y="3696"/>
              <a:ext cx="820" cy="442"/>
              <a:chOff x="3648" y="3696"/>
              <a:chExt cx="820" cy="442"/>
            </a:xfrm>
          </p:grpSpPr>
          <p:grpSp>
            <p:nvGrpSpPr>
              <p:cNvPr id="4" name="Group 6"/>
              <p:cNvGrpSpPr>
                <a:grpSpLocks/>
              </p:cNvGrpSpPr>
              <p:nvPr/>
            </p:nvGrpSpPr>
            <p:grpSpPr bwMode="auto">
              <a:xfrm>
                <a:off x="3648" y="3696"/>
                <a:ext cx="816" cy="252"/>
                <a:chOff x="2112" y="3792"/>
                <a:chExt cx="816" cy="252"/>
              </a:xfrm>
            </p:grpSpPr>
            <p:sp>
              <p:nvSpPr>
                <p:cNvPr id="3181575" name="Rectangle 7"/>
                <p:cNvSpPr>
                  <a:spLocks noChangeArrowheads="1"/>
                </p:cNvSpPr>
                <p:nvPr/>
              </p:nvSpPr>
              <p:spPr bwMode="auto">
                <a:xfrm>
                  <a:off x="2112" y="3840"/>
                  <a:ext cx="816"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576" name="Text Box 8"/>
                <p:cNvSpPr txBox="1">
                  <a:spLocks noChangeArrowheads="1"/>
                </p:cNvSpPr>
                <p:nvPr/>
              </p:nvSpPr>
              <p:spPr bwMode="auto">
                <a:xfrm>
                  <a:off x="2224" y="3792"/>
                  <a:ext cx="621" cy="252"/>
                </a:xfrm>
                <a:prstGeom prst="rect">
                  <a:avLst/>
                </a:prstGeom>
                <a:noFill/>
                <a:ln w="12700">
                  <a:noFill/>
                  <a:miter lim="800000"/>
                  <a:headEnd/>
                  <a:tailEnd/>
                </a:ln>
                <a:effectLst/>
              </p:spPr>
              <p:txBody>
                <a:bodyPr wrap="none">
                  <a:prstTxWarp prst="textNoShape">
                    <a:avLst/>
                  </a:prstTxWarp>
                  <a:spAutoFit/>
                </a:bodyPr>
                <a:lstStyle/>
                <a:p>
                  <a:pPr algn="l"/>
                  <a:r>
                    <a:rPr lang="en-US" sz="2000" dirty="0" smtClean="0"/>
                    <a:t>ctrl </a:t>
                  </a:r>
                  <a:r>
                    <a:rPr lang="en-US" sz="2000" dirty="0"/>
                    <a:t>reg.</a:t>
                  </a:r>
                </a:p>
              </p:txBody>
            </p:sp>
          </p:grpSp>
          <p:sp>
            <p:nvSpPr>
              <p:cNvPr id="3181577" name="Rectangle 9"/>
              <p:cNvSpPr>
                <a:spLocks noChangeArrowheads="1"/>
              </p:cNvSpPr>
              <p:nvPr/>
            </p:nvSpPr>
            <p:spPr bwMode="auto">
              <a:xfrm>
                <a:off x="3648" y="3936"/>
                <a:ext cx="816"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578" name="Text Box 10"/>
              <p:cNvSpPr txBox="1">
                <a:spLocks noChangeArrowheads="1"/>
              </p:cNvSpPr>
              <p:nvPr/>
            </p:nvSpPr>
            <p:spPr bwMode="auto">
              <a:xfrm>
                <a:off x="3720" y="3888"/>
                <a:ext cx="748" cy="250"/>
              </a:xfrm>
              <a:prstGeom prst="rect">
                <a:avLst/>
              </a:prstGeom>
              <a:noFill/>
              <a:ln w="12700">
                <a:noFill/>
                <a:miter lim="800000"/>
                <a:headEnd/>
                <a:tailEnd/>
              </a:ln>
              <a:effectLst/>
            </p:spPr>
            <p:txBody>
              <a:bodyPr wrap="none">
                <a:prstTxWarp prst="textNoShape">
                  <a:avLst/>
                </a:prstTxWarp>
                <a:spAutoFit/>
              </a:bodyPr>
              <a:lstStyle/>
              <a:p>
                <a:pPr algn="l"/>
                <a:r>
                  <a:rPr lang="en-US" sz="2000" dirty="0"/>
                  <a:t>data reg.</a:t>
                </a:r>
              </a:p>
            </p:txBody>
          </p:sp>
        </p:grpSp>
        <p:sp>
          <p:nvSpPr>
            <p:cNvPr id="3181579" name="Text Box 11"/>
            <p:cNvSpPr txBox="1">
              <a:spLocks noChangeArrowheads="1"/>
            </p:cNvSpPr>
            <p:nvPr/>
          </p:nvSpPr>
          <p:spPr bwMode="auto">
            <a:xfrm>
              <a:off x="3742" y="1200"/>
              <a:ext cx="1759" cy="288"/>
            </a:xfrm>
            <a:prstGeom prst="rect">
              <a:avLst/>
            </a:prstGeom>
            <a:noFill/>
            <a:ln w="12700">
              <a:noFill/>
              <a:miter lim="800000"/>
              <a:headEnd/>
              <a:tailEnd/>
            </a:ln>
            <a:effectLst/>
          </p:spPr>
          <p:txBody>
            <a:bodyPr wrap="none">
              <a:prstTxWarp prst="textNoShape">
                <a:avLst/>
              </a:prstTxWarp>
              <a:spAutoFit/>
            </a:bodyPr>
            <a:lstStyle/>
            <a:p>
              <a:pPr algn="l"/>
              <a:r>
                <a:rPr lang="en-US" sz="2400" b="1"/>
                <a:t>Operating System</a:t>
              </a:r>
            </a:p>
          </p:txBody>
        </p:sp>
      </p:grpSp>
      <p:grpSp>
        <p:nvGrpSpPr>
          <p:cNvPr id="5" name="Group 12"/>
          <p:cNvGrpSpPr>
            <a:grpSpLocks/>
          </p:cNvGrpSpPr>
          <p:nvPr/>
        </p:nvGrpSpPr>
        <p:grpSpPr bwMode="auto">
          <a:xfrm>
            <a:off x="6324600" y="1431925"/>
            <a:ext cx="1711325" cy="396875"/>
            <a:chOff x="3984" y="902"/>
            <a:chExt cx="1078" cy="250"/>
          </a:xfrm>
        </p:grpSpPr>
        <p:sp>
          <p:nvSpPr>
            <p:cNvPr id="3181581" name="Text Box 13"/>
            <p:cNvSpPr txBox="1">
              <a:spLocks noChangeArrowheads="1"/>
            </p:cNvSpPr>
            <p:nvPr/>
          </p:nvSpPr>
          <p:spPr bwMode="auto">
            <a:xfrm>
              <a:off x="4608" y="902"/>
              <a:ext cx="454" cy="250"/>
            </a:xfrm>
            <a:prstGeom prst="rect">
              <a:avLst/>
            </a:prstGeom>
            <a:noFill/>
            <a:ln w="12700">
              <a:noFill/>
              <a:miter lim="800000"/>
              <a:headEnd/>
              <a:tailEnd/>
            </a:ln>
            <a:effectLst/>
          </p:spPr>
          <p:txBody>
            <a:bodyPr wrap="none">
              <a:prstTxWarp prst="textNoShape">
                <a:avLst/>
              </a:prstTxWarp>
              <a:spAutoFit/>
            </a:bodyPr>
            <a:lstStyle/>
            <a:p>
              <a:pPr algn="l"/>
              <a:r>
                <a:rPr lang="en-US" sz="2000" i="1"/>
                <a:t>APIs</a:t>
              </a:r>
              <a:endParaRPr lang="en-US" sz="2000"/>
            </a:p>
          </p:txBody>
        </p:sp>
        <p:sp>
          <p:nvSpPr>
            <p:cNvPr id="3181582" name="Text Box 14"/>
            <p:cNvSpPr txBox="1">
              <a:spLocks noChangeArrowheads="1"/>
            </p:cNvSpPr>
            <p:nvPr/>
          </p:nvSpPr>
          <p:spPr bwMode="auto">
            <a:xfrm>
              <a:off x="3984" y="902"/>
              <a:ext cx="454" cy="250"/>
            </a:xfrm>
            <a:prstGeom prst="rect">
              <a:avLst/>
            </a:prstGeom>
            <a:noFill/>
            <a:ln w="12700">
              <a:noFill/>
              <a:miter lim="800000"/>
              <a:headEnd/>
              <a:tailEnd/>
            </a:ln>
            <a:effectLst/>
          </p:spPr>
          <p:txBody>
            <a:bodyPr wrap="none">
              <a:prstTxWarp prst="textNoShape">
                <a:avLst/>
              </a:prstTxWarp>
              <a:spAutoFit/>
            </a:bodyPr>
            <a:lstStyle/>
            <a:p>
              <a:pPr algn="l"/>
              <a:r>
                <a:rPr lang="en-US" sz="2000" i="1" dirty="0"/>
                <a:t>Files</a:t>
              </a:r>
              <a:endParaRPr lang="en-US" sz="2000" dirty="0"/>
            </a:p>
          </p:txBody>
        </p:sp>
      </p:grpSp>
      <p:grpSp>
        <p:nvGrpSpPr>
          <p:cNvPr id="6" name="Group 16"/>
          <p:cNvGrpSpPr>
            <a:grpSpLocks/>
          </p:cNvGrpSpPr>
          <p:nvPr/>
        </p:nvGrpSpPr>
        <p:grpSpPr bwMode="auto">
          <a:xfrm>
            <a:off x="3581400" y="2514600"/>
            <a:ext cx="5384800" cy="3648075"/>
            <a:chOff x="2256" y="1584"/>
            <a:chExt cx="3392" cy="2298"/>
          </a:xfrm>
        </p:grpSpPr>
        <p:grpSp>
          <p:nvGrpSpPr>
            <p:cNvPr id="7" name="Group 17"/>
            <p:cNvGrpSpPr>
              <a:grpSpLocks/>
            </p:cNvGrpSpPr>
            <p:nvPr/>
          </p:nvGrpSpPr>
          <p:grpSpPr bwMode="auto">
            <a:xfrm>
              <a:off x="2256" y="3168"/>
              <a:ext cx="3392" cy="714"/>
              <a:chOff x="2256" y="3168"/>
              <a:chExt cx="3392" cy="714"/>
            </a:xfrm>
          </p:grpSpPr>
          <p:pic>
            <p:nvPicPr>
              <p:cNvPr id="3181586" name="Picture 18" descr="keyboar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56" y="3504"/>
                <a:ext cx="408" cy="378"/>
              </a:xfrm>
              <a:prstGeom prst="rect">
                <a:avLst/>
              </a:prstGeom>
              <a:noFill/>
            </p:spPr>
          </p:pic>
          <p:pic>
            <p:nvPicPr>
              <p:cNvPr id="3181587" name="Picture 19" descr="camer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40" y="3264"/>
                <a:ext cx="408" cy="378"/>
              </a:xfrm>
              <a:prstGeom prst="rect">
                <a:avLst/>
              </a:prstGeom>
              <a:noFill/>
            </p:spPr>
          </p:pic>
          <p:pic>
            <p:nvPicPr>
              <p:cNvPr id="3181588" name="Picture 20" descr="disk"/>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56" y="3312"/>
                <a:ext cx="408" cy="378"/>
              </a:xfrm>
              <a:prstGeom prst="rect">
                <a:avLst/>
              </a:prstGeom>
              <a:noFill/>
            </p:spPr>
          </p:pic>
          <p:pic>
            <p:nvPicPr>
              <p:cNvPr id="3181589" name="Picture 21" descr="lcd"/>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368" y="3168"/>
                <a:ext cx="528" cy="489"/>
              </a:xfrm>
              <a:prstGeom prst="rect">
                <a:avLst/>
              </a:prstGeom>
              <a:noFill/>
            </p:spPr>
          </p:pic>
          <p:pic>
            <p:nvPicPr>
              <p:cNvPr id="3181590" name="Picture 22" descr="scanne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072" y="3312"/>
                <a:ext cx="408" cy="378"/>
              </a:xfrm>
              <a:prstGeom prst="rect">
                <a:avLst/>
              </a:prstGeom>
              <a:noFill/>
            </p:spPr>
          </p:pic>
          <p:pic>
            <p:nvPicPr>
              <p:cNvPr id="3181591" name="Picture 23" descr="shot_plms700_sm"/>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848" y="3216"/>
                <a:ext cx="800" cy="548"/>
              </a:xfrm>
              <a:prstGeom prst="rect">
                <a:avLst/>
              </a:prstGeom>
              <a:noFill/>
            </p:spPr>
          </p:pic>
        </p:grpSp>
        <p:grpSp>
          <p:nvGrpSpPr>
            <p:cNvPr id="8" name="Group 24"/>
            <p:cNvGrpSpPr>
              <a:grpSpLocks/>
            </p:cNvGrpSpPr>
            <p:nvPr/>
          </p:nvGrpSpPr>
          <p:grpSpPr bwMode="auto">
            <a:xfrm>
              <a:off x="3648" y="1584"/>
              <a:ext cx="1824" cy="480"/>
              <a:chOff x="3648" y="1584"/>
              <a:chExt cx="1824" cy="480"/>
            </a:xfrm>
          </p:grpSpPr>
          <p:sp>
            <p:nvSpPr>
              <p:cNvPr id="3181593" name="AutoShape 25"/>
              <p:cNvSpPr>
                <a:spLocks noChangeArrowheads="1"/>
              </p:cNvSpPr>
              <p:nvPr/>
            </p:nvSpPr>
            <p:spPr bwMode="auto">
              <a:xfrm>
                <a:off x="3648" y="1584"/>
                <a:ext cx="816" cy="480"/>
              </a:xfrm>
              <a:prstGeom prst="parallelogram">
                <a:avLst>
                  <a:gd name="adj" fmla="val 42500"/>
                </a:avLst>
              </a:prstGeom>
              <a:solidFill>
                <a:schemeClr val="tx2"/>
              </a:solidFill>
              <a:ln w="12700">
                <a:solidFill>
                  <a:schemeClr val="tx1"/>
                </a:solidFill>
                <a:miter lim="800000"/>
                <a:headEnd/>
                <a:tailEnd/>
              </a:ln>
              <a:effectLst/>
            </p:spPr>
            <p:txBody>
              <a:bodyPr wrap="none" anchor="ctr">
                <a:prstTxWarp prst="textNoShape">
                  <a:avLst/>
                </a:prstTxWarp>
              </a:bodyPr>
              <a:lstStyle/>
              <a:p>
                <a:pPr algn="ctr"/>
                <a:r>
                  <a:rPr lang="en-US" sz="2000"/>
                  <a:t>Proc</a:t>
                </a:r>
              </a:p>
            </p:txBody>
          </p:sp>
          <p:sp>
            <p:nvSpPr>
              <p:cNvPr id="3181594" name="Rectangle 26"/>
              <p:cNvSpPr>
                <a:spLocks noChangeArrowheads="1"/>
              </p:cNvSpPr>
              <p:nvPr/>
            </p:nvSpPr>
            <p:spPr bwMode="auto">
              <a:xfrm>
                <a:off x="4848" y="1584"/>
                <a:ext cx="624" cy="48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595" name="Text Box 27"/>
              <p:cNvSpPr txBox="1">
                <a:spLocks noChangeArrowheads="1"/>
              </p:cNvSpPr>
              <p:nvPr/>
            </p:nvSpPr>
            <p:spPr bwMode="auto">
              <a:xfrm>
                <a:off x="4944" y="1728"/>
                <a:ext cx="472" cy="250"/>
              </a:xfrm>
              <a:prstGeom prst="rect">
                <a:avLst/>
              </a:prstGeom>
              <a:noFill/>
              <a:ln w="12700">
                <a:noFill/>
                <a:miter lim="800000"/>
                <a:headEnd/>
                <a:tailEnd/>
              </a:ln>
              <a:effectLst/>
            </p:spPr>
            <p:txBody>
              <a:bodyPr wrap="none">
                <a:prstTxWarp prst="textNoShape">
                  <a:avLst/>
                </a:prstTxWarp>
                <a:spAutoFit/>
              </a:bodyPr>
              <a:lstStyle/>
              <a:p>
                <a:pPr algn="l"/>
                <a:r>
                  <a:rPr lang="en-US" sz="2000"/>
                  <a:t>Mem</a:t>
                </a:r>
              </a:p>
            </p:txBody>
          </p:sp>
          <p:sp>
            <p:nvSpPr>
              <p:cNvPr id="3181596" name="Rectangle 28"/>
              <p:cNvSpPr>
                <a:spLocks noChangeArrowheads="1"/>
              </p:cNvSpPr>
              <p:nvPr/>
            </p:nvSpPr>
            <p:spPr bwMode="auto">
              <a:xfrm>
                <a:off x="4512" y="1824"/>
                <a:ext cx="192"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597" name="Line 29"/>
              <p:cNvSpPr>
                <a:spLocks noChangeShapeType="1"/>
              </p:cNvSpPr>
              <p:nvPr/>
            </p:nvSpPr>
            <p:spPr bwMode="auto">
              <a:xfrm flipH="1">
                <a:off x="4320" y="1920"/>
                <a:ext cx="192" cy="0"/>
              </a:xfrm>
              <a:prstGeom prst="line">
                <a:avLst/>
              </a:prstGeom>
              <a:noFill/>
              <a:ln w="76200">
                <a:solidFill>
                  <a:schemeClr val="tx1"/>
                </a:solidFill>
                <a:round/>
                <a:headEnd/>
                <a:tailEnd/>
              </a:ln>
              <a:effectLst/>
            </p:spPr>
            <p:txBody>
              <a:bodyPr wrap="none" anchor="ctr">
                <a:prstTxWarp prst="textNoShape">
                  <a:avLst/>
                </a:prstTxWarp>
              </a:bodyPr>
              <a:lstStyle/>
              <a:p>
                <a:endParaRPr lang="en-US"/>
              </a:p>
            </p:txBody>
          </p:sp>
          <p:sp>
            <p:nvSpPr>
              <p:cNvPr id="3181598" name="Line 30"/>
              <p:cNvSpPr>
                <a:spLocks noChangeShapeType="1"/>
              </p:cNvSpPr>
              <p:nvPr/>
            </p:nvSpPr>
            <p:spPr bwMode="auto">
              <a:xfrm>
                <a:off x="4704" y="1920"/>
                <a:ext cx="144" cy="0"/>
              </a:xfrm>
              <a:prstGeom prst="line">
                <a:avLst/>
              </a:prstGeom>
              <a:noFill/>
              <a:ln w="76200">
                <a:solidFill>
                  <a:schemeClr val="tx1"/>
                </a:solidFill>
                <a:round/>
                <a:headEnd/>
                <a:tailEnd/>
              </a:ln>
              <a:effectLst/>
            </p:spPr>
            <p:txBody>
              <a:bodyPr wrap="none" anchor="ctr">
                <a:prstTxWarp prst="textNoShape">
                  <a:avLst/>
                </a:prstTxWarp>
              </a:bodyPr>
              <a:lstStyle/>
              <a:p>
                <a:endParaRPr lang="en-US"/>
              </a:p>
            </p:txBody>
          </p:sp>
        </p:grpSp>
      </p:grpSp>
      <p:grpSp>
        <p:nvGrpSpPr>
          <p:cNvPr id="9" name="Group 32"/>
          <p:cNvGrpSpPr>
            <a:grpSpLocks/>
          </p:cNvGrpSpPr>
          <p:nvPr/>
        </p:nvGrpSpPr>
        <p:grpSpPr bwMode="auto">
          <a:xfrm>
            <a:off x="3352800" y="3200400"/>
            <a:ext cx="5562600" cy="2362200"/>
            <a:chOff x="2112" y="2016"/>
            <a:chExt cx="3504" cy="1488"/>
          </a:xfrm>
        </p:grpSpPr>
        <p:sp>
          <p:nvSpPr>
            <p:cNvPr id="3181601" name="Line 33"/>
            <p:cNvSpPr>
              <a:spLocks noChangeShapeType="1"/>
            </p:cNvSpPr>
            <p:nvPr/>
          </p:nvSpPr>
          <p:spPr bwMode="auto">
            <a:xfrm>
              <a:off x="4608" y="2016"/>
              <a:ext cx="0" cy="336"/>
            </a:xfrm>
            <a:prstGeom prst="line">
              <a:avLst/>
            </a:prstGeom>
            <a:noFill/>
            <a:ln w="76200">
              <a:solidFill>
                <a:schemeClr val="tx1"/>
              </a:solidFill>
              <a:round/>
              <a:headEnd/>
              <a:tailEnd/>
            </a:ln>
            <a:effectLst/>
          </p:spPr>
          <p:txBody>
            <a:bodyPr wrap="none" anchor="ctr">
              <a:prstTxWarp prst="textNoShape">
                <a:avLst/>
              </a:prstTxWarp>
            </a:bodyPr>
            <a:lstStyle/>
            <a:p>
              <a:endParaRPr lang="en-US"/>
            </a:p>
          </p:txBody>
        </p:sp>
        <p:sp>
          <p:nvSpPr>
            <p:cNvPr id="3181602" name="AutoShape 34"/>
            <p:cNvSpPr>
              <a:spLocks noChangeArrowheads="1"/>
            </p:cNvSpPr>
            <p:nvPr/>
          </p:nvSpPr>
          <p:spPr bwMode="auto">
            <a:xfrm>
              <a:off x="3408" y="2256"/>
              <a:ext cx="2208" cy="384"/>
            </a:xfrm>
            <a:prstGeom prst="leftRightArrow">
              <a:avLst>
                <a:gd name="adj1" fmla="val 50000"/>
                <a:gd name="adj2" fmla="val 61573"/>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603" name="Text Box 35"/>
            <p:cNvSpPr txBox="1">
              <a:spLocks noChangeArrowheads="1"/>
            </p:cNvSpPr>
            <p:nvPr/>
          </p:nvSpPr>
          <p:spPr bwMode="auto">
            <a:xfrm>
              <a:off x="3840" y="2352"/>
              <a:ext cx="703" cy="250"/>
            </a:xfrm>
            <a:prstGeom prst="rect">
              <a:avLst/>
            </a:prstGeom>
            <a:noFill/>
            <a:ln w="12700">
              <a:noFill/>
              <a:miter lim="800000"/>
              <a:headEnd/>
              <a:tailEnd/>
            </a:ln>
            <a:effectLst/>
          </p:spPr>
          <p:txBody>
            <a:bodyPr wrap="none">
              <a:prstTxWarp prst="textNoShape">
                <a:avLst/>
              </a:prstTxWarp>
              <a:spAutoFit/>
            </a:bodyPr>
            <a:lstStyle/>
            <a:p>
              <a:pPr algn="l"/>
              <a:r>
                <a:rPr lang="en-US" sz="2000"/>
                <a:t>PCI Bus</a:t>
              </a:r>
            </a:p>
          </p:txBody>
        </p:sp>
        <p:sp>
          <p:nvSpPr>
            <p:cNvPr id="3181604" name="Line 36"/>
            <p:cNvSpPr>
              <a:spLocks noChangeShapeType="1"/>
            </p:cNvSpPr>
            <p:nvPr/>
          </p:nvSpPr>
          <p:spPr bwMode="auto">
            <a:xfrm flipV="1">
              <a:off x="4608" y="2544"/>
              <a:ext cx="0" cy="624"/>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181605" name="Line 37"/>
            <p:cNvSpPr>
              <a:spLocks noChangeShapeType="1"/>
            </p:cNvSpPr>
            <p:nvPr/>
          </p:nvSpPr>
          <p:spPr bwMode="auto">
            <a:xfrm flipV="1">
              <a:off x="5040" y="2544"/>
              <a:ext cx="0" cy="67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181606" name="AutoShape 38"/>
            <p:cNvSpPr>
              <a:spLocks noChangeArrowheads="1"/>
            </p:cNvSpPr>
            <p:nvPr/>
          </p:nvSpPr>
          <p:spPr bwMode="auto">
            <a:xfrm>
              <a:off x="3120" y="2880"/>
              <a:ext cx="1296" cy="336"/>
            </a:xfrm>
            <a:prstGeom prst="leftRightArrow">
              <a:avLst>
                <a:gd name="adj1" fmla="val 50000"/>
                <a:gd name="adj2" fmla="val 41304"/>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607" name="Text Box 39"/>
            <p:cNvSpPr txBox="1">
              <a:spLocks noChangeArrowheads="1"/>
            </p:cNvSpPr>
            <p:nvPr/>
          </p:nvSpPr>
          <p:spPr bwMode="auto">
            <a:xfrm>
              <a:off x="3360" y="2928"/>
              <a:ext cx="810" cy="250"/>
            </a:xfrm>
            <a:prstGeom prst="rect">
              <a:avLst/>
            </a:prstGeom>
            <a:noFill/>
            <a:ln w="12700">
              <a:noFill/>
              <a:miter lim="800000"/>
              <a:headEnd/>
              <a:tailEnd/>
            </a:ln>
            <a:effectLst/>
          </p:spPr>
          <p:txBody>
            <a:bodyPr wrap="none">
              <a:prstTxWarp prst="textNoShape">
                <a:avLst/>
              </a:prstTxWarp>
              <a:spAutoFit/>
            </a:bodyPr>
            <a:lstStyle/>
            <a:p>
              <a:pPr algn="l"/>
              <a:r>
                <a:rPr lang="en-US" sz="2000"/>
                <a:t>SCSI Bus</a:t>
              </a:r>
            </a:p>
          </p:txBody>
        </p:sp>
        <p:sp>
          <p:nvSpPr>
            <p:cNvPr id="3181608" name="Line 40"/>
            <p:cNvSpPr>
              <a:spLocks noChangeShapeType="1"/>
            </p:cNvSpPr>
            <p:nvPr/>
          </p:nvSpPr>
          <p:spPr bwMode="auto">
            <a:xfrm>
              <a:off x="3936" y="2544"/>
              <a:ext cx="0" cy="43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181609" name="AutoShape 41"/>
            <p:cNvSpPr>
              <a:spLocks noChangeArrowheads="1"/>
            </p:cNvSpPr>
            <p:nvPr/>
          </p:nvSpPr>
          <p:spPr bwMode="auto">
            <a:xfrm>
              <a:off x="2112" y="3264"/>
              <a:ext cx="912" cy="240"/>
            </a:xfrm>
            <a:prstGeom prst="leftRightArrow">
              <a:avLst>
                <a:gd name="adj1" fmla="val 50000"/>
                <a:gd name="adj2" fmla="val 4069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610" name="Line 42"/>
            <p:cNvSpPr>
              <a:spLocks noChangeShapeType="1"/>
            </p:cNvSpPr>
            <p:nvPr/>
          </p:nvSpPr>
          <p:spPr bwMode="auto">
            <a:xfrm flipH="1">
              <a:off x="2352" y="2544"/>
              <a:ext cx="1536" cy="768"/>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181611" name="Line 43"/>
            <p:cNvSpPr>
              <a:spLocks noChangeShapeType="1"/>
            </p:cNvSpPr>
            <p:nvPr/>
          </p:nvSpPr>
          <p:spPr bwMode="auto">
            <a:xfrm>
              <a:off x="4080" y="3168"/>
              <a:ext cx="0" cy="144"/>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181612" name="Line 44"/>
            <p:cNvSpPr>
              <a:spLocks noChangeShapeType="1"/>
            </p:cNvSpPr>
            <p:nvPr/>
          </p:nvSpPr>
          <p:spPr bwMode="auto">
            <a:xfrm>
              <a:off x="3312" y="3168"/>
              <a:ext cx="0" cy="19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181613" name="Line 45"/>
            <p:cNvSpPr>
              <a:spLocks noChangeShapeType="1"/>
            </p:cNvSpPr>
            <p:nvPr/>
          </p:nvSpPr>
          <p:spPr bwMode="auto">
            <a:xfrm flipV="1">
              <a:off x="3648" y="3120"/>
              <a:ext cx="0" cy="19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47" name="Title 46"/>
          <p:cNvSpPr>
            <a:spLocks noGrp="1"/>
          </p:cNvSpPr>
          <p:nvPr>
            <p:ph type="title"/>
          </p:nvPr>
        </p:nvSpPr>
        <p:spPr/>
        <p:txBody>
          <a:bodyPr/>
          <a:lstStyle/>
          <a:p>
            <a:r>
              <a:rPr lang="en-US" dirty="0" smtClean="0">
                <a:solidFill>
                  <a:schemeClr val="accent1"/>
                </a:solidFill>
              </a:rPr>
              <a:t>What do we need for I/O to work?</a:t>
            </a:r>
            <a:endParaRPr lang="en-US" dirty="0"/>
          </a:p>
        </p:txBody>
      </p:sp>
      <p:sp>
        <p:nvSpPr>
          <p:cNvPr id="48" name="Date Placeholder 47"/>
          <p:cNvSpPr>
            <a:spLocks noGrp="1"/>
          </p:cNvSpPr>
          <p:nvPr>
            <p:ph type="dt" sz="half" idx="10"/>
          </p:nvPr>
        </p:nvSpPr>
        <p:spPr/>
        <p:txBody>
          <a:bodyPr/>
          <a:lstStyle/>
          <a:p>
            <a:r>
              <a:rPr lang="en-US" smtClean="0"/>
              <a:t>7/31/2012</a:t>
            </a:r>
            <a:endParaRPr lang="en-US" dirty="0"/>
          </a:p>
        </p:txBody>
      </p:sp>
      <p:sp>
        <p:nvSpPr>
          <p:cNvPr id="49" name="Slide Number Placeholder 48"/>
          <p:cNvSpPr>
            <a:spLocks noGrp="1"/>
          </p:cNvSpPr>
          <p:nvPr>
            <p:ph type="sldNum" sz="quarter" idx="12"/>
          </p:nvPr>
        </p:nvSpPr>
        <p:spPr/>
        <p:txBody>
          <a:bodyPr/>
          <a:lstStyle/>
          <a:p>
            <a:fld id="{3CC63E4C-4642-794D-A2FD-70F6B81535F5}" type="slidenum">
              <a:rPr lang="en-US" smtClean="0"/>
              <a:pPr/>
              <a:t>31</a:t>
            </a:fld>
            <a:endParaRPr lang="en-US" dirty="0"/>
          </a:p>
        </p:txBody>
      </p:sp>
      <p:sp>
        <p:nvSpPr>
          <p:cNvPr id="50" name="Footer Placeholder 49"/>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31720299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1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1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1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618" name="Rectangle 2"/>
          <p:cNvSpPr>
            <a:spLocks noGrp="1" noChangeArrowheads="1"/>
          </p:cNvSpPr>
          <p:nvPr>
            <p:ph type="title"/>
          </p:nvPr>
        </p:nvSpPr>
        <p:spPr/>
        <p:txBody>
          <a:bodyPr/>
          <a:lstStyle/>
          <a:p>
            <a:r>
              <a:rPr lang="en-US" dirty="0" smtClean="0">
                <a:solidFill>
                  <a:schemeClr val="accent1"/>
                </a:solidFill>
              </a:rPr>
              <a:t>Instruction Set Architecture for I/O</a:t>
            </a:r>
            <a:endParaRPr lang="en-US" dirty="0">
              <a:solidFill>
                <a:schemeClr val="accent1"/>
              </a:solidFill>
            </a:endParaRPr>
          </a:p>
        </p:txBody>
      </p:sp>
      <p:sp>
        <p:nvSpPr>
          <p:cNvPr id="3183619" name="Rectangle 3"/>
          <p:cNvSpPr>
            <a:spLocks noGrp="1" noChangeArrowheads="1"/>
          </p:cNvSpPr>
          <p:nvPr>
            <p:ph type="body" idx="1"/>
          </p:nvPr>
        </p:nvSpPr>
        <p:spPr>
          <a:xfrm>
            <a:off x="457200" y="1600199"/>
            <a:ext cx="8229600" cy="4937760"/>
          </a:xfrm>
        </p:spPr>
        <p:txBody>
          <a:bodyPr>
            <a:normAutofit fontScale="92500" lnSpcReduction="10000"/>
          </a:bodyPr>
          <a:lstStyle/>
          <a:p>
            <a:r>
              <a:rPr lang="en-US" dirty="0" smtClean="0"/>
              <a:t>What must the processor do for I/O?</a:t>
            </a:r>
          </a:p>
          <a:p>
            <a:pPr lvl="1">
              <a:tabLst>
                <a:tab pos="2286000" algn="l"/>
              </a:tabLst>
            </a:pPr>
            <a:r>
              <a:rPr lang="en-US" dirty="0" smtClean="0"/>
              <a:t>Input:	reads </a:t>
            </a:r>
            <a:r>
              <a:rPr lang="en-US" dirty="0" smtClean="0"/>
              <a:t>a sequence of bytes </a:t>
            </a:r>
          </a:p>
          <a:p>
            <a:pPr lvl="1">
              <a:tabLst>
                <a:tab pos="2286000" algn="l"/>
              </a:tabLst>
            </a:pPr>
            <a:r>
              <a:rPr lang="en-US" dirty="0" smtClean="0"/>
              <a:t>Output:	writes </a:t>
            </a:r>
            <a:r>
              <a:rPr lang="en-US" dirty="0" smtClean="0"/>
              <a:t>a sequence of bytes</a:t>
            </a:r>
          </a:p>
          <a:p>
            <a:r>
              <a:rPr lang="en-US" dirty="0" smtClean="0"/>
              <a:t>Some processors have special input and output instructions</a:t>
            </a:r>
          </a:p>
          <a:p>
            <a:r>
              <a:rPr lang="en-US" dirty="0" smtClean="0"/>
              <a:t>Alternative model (used by MIPS):</a:t>
            </a:r>
          </a:p>
          <a:p>
            <a:pPr lvl="1"/>
            <a:r>
              <a:rPr lang="en-US" dirty="0" smtClean="0"/>
              <a:t>Use loads for input, stores for output (in small pieces)</a:t>
            </a:r>
          </a:p>
          <a:p>
            <a:pPr lvl="1"/>
            <a:r>
              <a:rPr lang="en-US" dirty="0" smtClean="0"/>
              <a:t>Called </a:t>
            </a:r>
            <a:r>
              <a:rPr lang="en-US" i="1" dirty="0" smtClean="0"/>
              <a:t>Memory Mapped Input/Output</a:t>
            </a:r>
          </a:p>
          <a:p>
            <a:pPr lvl="1"/>
            <a:r>
              <a:rPr lang="en-US" dirty="0" smtClean="0"/>
              <a:t>A portion of the address space dedicated to </a:t>
            </a:r>
            <a:r>
              <a:rPr lang="en-US" dirty="0" smtClean="0"/>
              <a:t>communication paths to Input or Output devices </a:t>
            </a:r>
            <a:br>
              <a:rPr lang="en-US" dirty="0" smtClean="0"/>
            </a:br>
            <a:r>
              <a:rPr lang="en-US" dirty="0" smtClean="0"/>
              <a:t>(</a:t>
            </a:r>
            <a:r>
              <a:rPr lang="en-US" dirty="0" smtClean="0"/>
              <a:t>no memory there)</a:t>
            </a:r>
            <a:endParaRPr lang="en-US"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32</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136663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361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36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8361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8361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83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5666" name="Rectangle 2"/>
          <p:cNvSpPr>
            <a:spLocks noGrp="1" noChangeArrowheads="1"/>
          </p:cNvSpPr>
          <p:nvPr>
            <p:ph type="title"/>
          </p:nvPr>
        </p:nvSpPr>
        <p:spPr/>
        <p:txBody>
          <a:bodyPr/>
          <a:lstStyle/>
          <a:p>
            <a:r>
              <a:rPr lang="en-US" dirty="0" smtClean="0">
                <a:solidFill>
                  <a:schemeClr val="accent1"/>
                </a:solidFill>
              </a:rPr>
              <a:t>Memory Mapped I/O</a:t>
            </a:r>
            <a:endParaRPr lang="en-US" dirty="0">
              <a:solidFill>
                <a:schemeClr val="accent1"/>
              </a:solidFill>
            </a:endParaRPr>
          </a:p>
        </p:txBody>
      </p:sp>
      <p:sp>
        <p:nvSpPr>
          <p:cNvPr id="3185667" name="Rectangle 3"/>
          <p:cNvSpPr>
            <a:spLocks noGrp="1" noChangeArrowheads="1"/>
          </p:cNvSpPr>
          <p:nvPr>
            <p:ph type="body" idx="1"/>
          </p:nvPr>
        </p:nvSpPr>
        <p:spPr/>
        <p:txBody>
          <a:bodyPr/>
          <a:lstStyle/>
          <a:p>
            <a:r>
              <a:rPr lang="en-US" dirty="0" smtClean="0"/>
              <a:t>Certain addresses are not regular memory</a:t>
            </a:r>
          </a:p>
          <a:p>
            <a:r>
              <a:rPr lang="en-US" dirty="0" smtClean="0"/>
              <a:t>Instead, they correspond to registers in I/O devices</a:t>
            </a:r>
            <a:endParaRPr lang="en-US" dirty="0"/>
          </a:p>
        </p:txBody>
      </p:sp>
      <p:grpSp>
        <p:nvGrpSpPr>
          <p:cNvPr id="2" name="Group 4"/>
          <p:cNvGrpSpPr>
            <a:grpSpLocks/>
          </p:cNvGrpSpPr>
          <p:nvPr/>
        </p:nvGrpSpPr>
        <p:grpSpPr bwMode="auto">
          <a:xfrm>
            <a:off x="4800600" y="3657600"/>
            <a:ext cx="3086100" cy="930275"/>
            <a:chOff x="2160" y="3120"/>
            <a:chExt cx="1944" cy="586"/>
          </a:xfrm>
        </p:grpSpPr>
        <p:grpSp>
          <p:nvGrpSpPr>
            <p:cNvPr id="3" name="Group 5"/>
            <p:cNvGrpSpPr>
              <a:grpSpLocks/>
            </p:cNvGrpSpPr>
            <p:nvPr/>
          </p:nvGrpSpPr>
          <p:grpSpPr bwMode="auto">
            <a:xfrm>
              <a:off x="2816" y="3120"/>
              <a:ext cx="1288" cy="586"/>
              <a:chOff x="2816" y="3120"/>
              <a:chExt cx="1288" cy="586"/>
            </a:xfrm>
          </p:grpSpPr>
          <p:pic>
            <p:nvPicPr>
              <p:cNvPr id="3185670" name="Picture 6" descr="keyboar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96" y="3120"/>
                <a:ext cx="408" cy="378"/>
              </a:xfrm>
              <a:prstGeom prst="rect">
                <a:avLst/>
              </a:prstGeom>
              <a:noFill/>
            </p:spPr>
          </p:pic>
          <p:grpSp>
            <p:nvGrpSpPr>
              <p:cNvPr id="4" name="Group 7"/>
              <p:cNvGrpSpPr>
                <a:grpSpLocks/>
              </p:cNvGrpSpPr>
              <p:nvPr/>
            </p:nvGrpSpPr>
            <p:grpSpPr bwMode="auto">
              <a:xfrm>
                <a:off x="2816" y="3264"/>
                <a:ext cx="870" cy="442"/>
                <a:chOff x="3632" y="3696"/>
                <a:chExt cx="870" cy="442"/>
              </a:xfrm>
            </p:grpSpPr>
            <p:grpSp>
              <p:nvGrpSpPr>
                <p:cNvPr id="5" name="Group 8"/>
                <p:cNvGrpSpPr>
                  <a:grpSpLocks/>
                </p:cNvGrpSpPr>
                <p:nvPr/>
              </p:nvGrpSpPr>
              <p:grpSpPr bwMode="auto">
                <a:xfrm>
                  <a:off x="3632" y="3696"/>
                  <a:ext cx="870" cy="252"/>
                  <a:chOff x="2096" y="3792"/>
                  <a:chExt cx="870" cy="252"/>
                </a:xfrm>
              </p:grpSpPr>
              <p:sp>
                <p:nvSpPr>
                  <p:cNvPr id="3185673" name="Rectangle 9"/>
                  <p:cNvSpPr>
                    <a:spLocks noChangeArrowheads="1"/>
                  </p:cNvSpPr>
                  <p:nvPr/>
                </p:nvSpPr>
                <p:spPr bwMode="auto">
                  <a:xfrm>
                    <a:off x="2112" y="3840"/>
                    <a:ext cx="816"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5674" name="Text Box 10"/>
                  <p:cNvSpPr txBox="1">
                    <a:spLocks noChangeArrowheads="1"/>
                  </p:cNvSpPr>
                  <p:nvPr/>
                </p:nvSpPr>
                <p:spPr bwMode="auto">
                  <a:xfrm>
                    <a:off x="2096" y="3792"/>
                    <a:ext cx="870" cy="252"/>
                  </a:xfrm>
                  <a:prstGeom prst="rect">
                    <a:avLst/>
                  </a:prstGeom>
                  <a:noFill/>
                  <a:ln w="12700">
                    <a:noFill/>
                    <a:miter lim="800000"/>
                    <a:headEnd/>
                    <a:tailEnd/>
                  </a:ln>
                  <a:effectLst/>
                </p:spPr>
                <p:txBody>
                  <a:bodyPr wrap="none">
                    <a:prstTxWarp prst="textNoShape">
                      <a:avLst/>
                    </a:prstTxWarp>
                    <a:spAutoFit/>
                  </a:bodyPr>
                  <a:lstStyle/>
                  <a:p>
                    <a:pPr algn="l"/>
                    <a:r>
                      <a:rPr lang="en-US" sz="2000" dirty="0" smtClean="0"/>
                      <a:t>control </a:t>
                    </a:r>
                    <a:r>
                      <a:rPr lang="en-US" sz="2000" dirty="0"/>
                      <a:t>reg.</a:t>
                    </a:r>
                  </a:p>
                </p:txBody>
              </p:sp>
            </p:grpSp>
            <p:sp>
              <p:nvSpPr>
                <p:cNvPr id="3185675" name="Rectangle 11"/>
                <p:cNvSpPr>
                  <a:spLocks noChangeArrowheads="1"/>
                </p:cNvSpPr>
                <p:nvPr/>
              </p:nvSpPr>
              <p:spPr bwMode="auto">
                <a:xfrm>
                  <a:off x="3648" y="3936"/>
                  <a:ext cx="816"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5676" name="Text Box 12"/>
                <p:cNvSpPr txBox="1">
                  <a:spLocks noChangeArrowheads="1"/>
                </p:cNvSpPr>
                <p:nvPr/>
              </p:nvSpPr>
              <p:spPr bwMode="auto">
                <a:xfrm>
                  <a:off x="3696" y="3888"/>
                  <a:ext cx="748" cy="250"/>
                </a:xfrm>
                <a:prstGeom prst="rect">
                  <a:avLst/>
                </a:prstGeom>
                <a:noFill/>
                <a:ln w="12700">
                  <a:noFill/>
                  <a:miter lim="800000"/>
                  <a:headEnd/>
                  <a:tailEnd/>
                </a:ln>
                <a:effectLst/>
              </p:spPr>
              <p:txBody>
                <a:bodyPr wrap="none">
                  <a:prstTxWarp prst="textNoShape">
                    <a:avLst/>
                  </a:prstTxWarp>
                  <a:spAutoFit/>
                </a:bodyPr>
                <a:lstStyle/>
                <a:p>
                  <a:pPr algn="l"/>
                  <a:r>
                    <a:rPr lang="en-US" sz="2000" dirty="0"/>
                    <a:t>data reg.</a:t>
                  </a:r>
                </a:p>
              </p:txBody>
            </p:sp>
          </p:grpSp>
        </p:grpSp>
        <p:sp>
          <p:nvSpPr>
            <p:cNvPr id="3185677" name="Line 13"/>
            <p:cNvSpPr>
              <a:spLocks noChangeShapeType="1"/>
            </p:cNvSpPr>
            <p:nvPr/>
          </p:nvSpPr>
          <p:spPr bwMode="auto">
            <a:xfrm flipV="1">
              <a:off x="2160" y="3312"/>
              <a:ext cx="624" cy="96"/>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3185678" name="Line 14"/>
            <p:cNvSpPr>
              <a:spLocks noChangeShapeType="1"/>
            </p:cNvSpPr>
            <p:nvPr/>
          </p:nvSpPr>
          <p:spPr bwMode="auto">
            <a:xfrm flipH="1" flipV="1">
              <a:off x="2208" y="3552"/>
              <a:ext cx="624" cy="144"/>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grpSp>
      <p:grpSp>
        <p:nvGrpSpPr>
          <p:cNvPr id="25" name="Group 24"/>
          <p:cNvGrpSpPr/>
          <p:nvPr/>
        </p:nvGrpSpPr>
        <p:grpSpPr>
          <a:xfrm>
            <a:off x="1965960" y="3032125"/>
            <a:ext cx="2836863" cy="3368675"/>
            <a:chOff x="592137" y="3032125"/>
            <a:chExt cx="2836863" cy="3368675"/>
          </a:xfrm>
        </p:grpSpPr>
        <p:sp>
          <p:nvSpPr>
            <p:cNvPr id="3185679" name="Rectangle 15"/>
            <p:cNvSpPr>
              <a:spLocks noChangeArrowheads="1"/>
            </p:cNvSpPr>
            <p:nvPr/>
          </p:nvSpPr>
          <p:spPr bwMode="auto">
            <a:xfrm>
              <a:off x="2286000" y="3505200"/>
              <a:ext cx="1143000" cy="26670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5680" name="Text Box 16"/>
            <p:cNvSpPr txBox="1">
              <a:spLocks noChangeArrowheads="1"/>
            </p:cNvSpPr>
            <p:nvPr/>
          </p:nvSpPr>
          <p:spPr bwMode="auto">
            <a:xfrm>
              <a:off x="1828800" y="6003925"/>
              <a:ext cx="325438" cy="396875"/>
            </a:xfrm>
            <a:prstGeom prst="rect">
              <a:avLst/>
            </a:prstGeom>
            <a:noFill/>
            <a:ln w="12700">
              <a:noFill/>
              <a:miter lim="800000"/>
              <a:headEnd/>
              <a:tailEnd/>
            </a:ln>
            <a:effectLst/>
          </p:spPr>
          <p:txBody>
            <a:bodyPr wrap="none">
              <a:prstTxWarp prst="textNoShape">
                <a:avLst/>
              </a:prstTxWarp>
              <a:spAutoFit/>
            </a:bodyPr>
            <a:lstStyle/>
            <a:p>
              <a:pPr algn="l"/>
              <a:r>
                <a:rPr lang="en-US" sz="2000"/>
                <a:t>0</a:t>
              </a:r>
            </a:p>
          </p:txBody>
        </p:sp>
        <p:sp>
          <p:nvSpPr>
            <p:cNvPr id="3185681" name="Text Box 17"/>
            <p:cNvSpPr txBox="1">
              <a:spLocks noChangeArrowheads="1"/>
            </p:cNvSpPr>
            <p:nvPr/>
          </p:nvSpPr>
          <p:spPr bwMode="auto">
            <a:xfrm>
              <a:off x="592137" y="3336925"/>
              <a:ext cx="1693863" cy="396875"/>
            </a:xfrm>
            <a:prstGeom prst="rect">
              <a:avLst/>
            </a:prstGeom>
            <a:noFill/>
            <a:ln w="12700">
              <a:noFill/>
              <a:miter lim="800000"/>
              <a:headEnd/>
              <a:tailEnd/>
            </a:ln>
            <a:effectLst/>
          </p:spPr>
          <p:txBody>
            <a:bodyPr wrap="none">
              <a:prstTxWarp prst="textNoShape">
                <a:avLst/>
              </a:prstTxWarp>
              <a:spAutoFit/>
            </a:bodyPr>
            <a:lstStyle/>
            <a:p>
              <a:pPr algn="l"/>
              <a:r>
                <a:rPr lang="en-US" sz="2000" dirty="0"/>
                <a:t>0xFFFFFFFF</a:t>
              </a:r>
            </a:p>
          </p:txBody>
        </p:sp>
        <p:sp>
          <p:nvSpPr>
            <p:cNvPr id="3185682" name="Rectangle 18"/>
            <p:cNvSpPr>
              <a:spLocks noChangeArrowheads="1"/>
            </p:cNvSpPr>
            <p:nvPr/>
          </p:nvSpPr>
          <p:spPr bwMode="auto">
            <a:xfrm>
              <a:off x="2286000" y="4114800"/>
              <a:ext cx="1143000" cy="228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5683" name="Text Box 19"/>
            <p:cNvSpPr txBox="1">
              <a:spLocks noChangeArrowheads="1"/>
            </p:cNvSpPr>
            <p:nvPr/>
          </p:nvSpPr>
          <p:spPr bwMode="auto">
            <a:xfrm>
              <a:off x="609600" y="3962400"/>
              <a:ext cx="1638300" cy="396875"/>
            </a:xfrm>
            <a:prstGeom prst="rect">
              <a:avLst/>
            </a:prstGeom>
            <a:noFill/>
            <a:ln w="12700">
              <a:noFill/>
              <a:miter lim="800000"/>
              <a:headEnd/>
              <a:tailEnd/>
            </a:ln>
            <a:effectLst/>
          </p:spPr>
          <p:txBody>
            <a:bodyPr wrap="none">
              <a:prstTxWarp prst="textNoShape">
                <a:avLst/>
              </a:prstTxWarp>
              <a:spAutoFit/>
            </a:bodyPr>
            <a:lstStyle/>
            <a:p>
              <a:pPr algn="l"/>
              <a:r>
                <a:rPr lang="en-US" sz="2000" dirty="0"/>
                <a:t>0xFFFF0000</a:t>
              </a:r>
            </a:p>
          </p:txBody>
        </p:sp>
        <p:sp>
          <p:nvSpPr>
            <p:cNvPr id="3185684" name="Text Box 20"/>
            <p:cNvSpPr txBox="1">
              <a:spLocks noChangeArrowheads="1"/>
            </p:cNvSpPr>
            <p:nvPr/>
          </p:nvSpPr>
          <p:spPr bwMode="auto">
            <a:xfrm>
              <a:off x="1049337" y="3032125"/>
              <a:ext cx="1087438" cy="396875"/>
            </a:xfrm>
            <a:prstGeom prst="rect">
              <a:avLst/>
            </a:prstGeom>
            <a:noFill/>
            <a:ln w="12700">
              <a:noFill/>
              <a:miter lim="800000"/>
              <a:headEnd/>
              <a:tailEnd/>
            </a:ln>
            <a:effectLst/>
          </p:spPr>
          <p:txBody>
            <a:bodyPr wrap="none">
              <a:prstTxWarp prst="textNoShape">
                <a:avLst/>
              </a:prstTxWarp>
              <a:spAutoFit/>
            </a:bodyPr>
            <a:lstStyle/>
            <a:p>
              <a:pPr algn="l"/>
              <a:r>
                <a:rPr lang="en-US" sz="2000" dirty="0"/>
                <a:t>address</a:t>
              </a:r>
            </a:p>
          </p:txBody>
        </p:sp>
      </p:grpSp>
      <p:sp>
        <p:nvSpPr>
          <p:cNvPr id="26" name="Date Placeholder 25"/>
          <p:cNvSpPr>
            <a:spLocks noGrp="1"/>
          </p:cNvSpPr>
          <p:nvPr>
            <p:ph type="dt" sz="half" idx="10"/>
          </p:nvPr>
        </p:nvSpPr>
        <p:spPr/>
        <p:txBody>
          <a:bodyPr/>
          <a:lstStyle/>
          <a:p>
            <a:r>
              <a:rPr lang="en-US" smtClean="0"/>
              <a:t>7/31/2012</a:t>
            </a:r>
            <a:endParaRPr lang="en-US"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33</a:t>
            </a:fld>
            <a:endParaRPr lang="en-US" dirty="0"/>
          </a:p>
        </p:txBody>
      </p:sp>
      <p:sp>
        <p:nvSpPr>
          <p:cNvPr id="28" name="Footer Placeholder 27"/>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390617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7714" name="Rectangle 2"/>
          <p:cNvSpPr>
            <a:spLocks noGrp="1" noChangeArrowheads="1"/>
          </p:cNvSpPr>
          <p:nvPr>
            <p:ph type="title"/>
          </p:nvPr>
        </p:nvSpPr>
        <p:spPr/>
        <p:txBody>
          <a:bodyPr/>
          <a:lstStyle/>
          <a:p>
            <a:r>
              <a:rPr lang="en-US" dirty="0" smtClean="0">
                <a:solidFill>
                  <a:schemeClr val="accent1"/>
                </a:solidFill>
              </a:rPr>
              <a:t>Processor-I/O Speed Mismatch</a:t>
            </a:r>
            <a:endParaRPr lang="en-US" dirty="0">
              <a:solidFill>
                <a:schemeClr val="accent1"/>
              </a:solidFill>
            </a:endParaRPr>
          </a:p>
        </p:txBody>
      </p:sp>
      <p:sp>
        <p:nvSpPr>
          <p:cNvPr id="3187715" name="Rectangle 3"/>
          <p:cNvSpPr>
            <a:spLocks noGrp="1" noChangeArrowheads="1"/>
          </p:cNvSpPr>
          <p:nvPr>
            <p:ph type="body" idx="1"/>
          </p:nvPr>
        </p:nvSpPr>
        <p:spPr>
          <a:xfrm>
            <a:off x="457200" y="1600199"/>
            <a:ext cx="8229600" cy="4937760"/>
          </a:xfrm>
        </p:spPr>
        <p:txBody>
          <a:bodyPr>
            <a:normAutofit fontScale="92500"/>
          </a:bodyPr>
          <a:lstStyle/>
          <a:p>
            <a:r>
              <a:rPr lang="en-US" dirty="0" smtClean="0"/>
              <a:t>1 GHz </a:t>
            </a:r>
            <a:r>
              <a:rPr lang="en-US" dirty="0" smtClean="0"/>
              <a:t>microprocessor can </a:t>
            </a:r>
            <a:r>
              <a:rPr lang="en-US" dirty="0" smtClean="0"/>
              <a:t>execute </a:t>
            </a:r>
            <a:r>
              <a:rPr lang="en-US" dirty="0" smtClean="0"/>
              <a:t>1 billion load or store </a:t>
            </a:r>
            <a:r>
              <a:rPr lang="en-US" dirty="0" err="1" smtClean="0"/>
              <a:t>instr</a:t>
            </a:r>
            <a:r>
              <a:rPr lang="en-US" dirty="0" smtClean="0"/>
              <a:t>/sec (4,000,000 </a:t>
            </a:r>
            <a:r>
              <a:rPr lang="en-US" dirty="0" smtClean="0"/>
              <a:t>KB/s data </a:t>
            </a:r>
            <a:r>
              <a:rPr lang="en-US" dirty="0" smtClean="0"/>
              <a:t>rate)</a:t>
            </a:r>
            <a:endParaRPr lang="en-US" dirty="0" smtClean="0"/>
          </a:p>
          <a:p>
            <a:pPr lvl="1">
              <a:buFont typeface="Calibri" pitchFamily="34" charset="0"/>
              <a:buChar char="–"/>
            </a:pPr>
            <a:r>
              <a:rPr lang="en-US" b="1" dirty="0" smtClean="0"/>
              <a:t>Recall:</a:t>
            </a:r>
            <a:r>
              <a:rPr lang="en-US" dirty="0" smtClean="0"/>
              <a:t>  I/O </a:t>
            </a:r>
            <a:r>
              <a:rPr lang="en-US" dirty="0" smtClean="0"/>
              <a:t>devices data rates range from 0.01 KB/s to 125,000 KB/s</a:t>
            </a:r>
          </a:p>
          <a:p>
            <a:r>
              <a:rPr lang="en-US" i="1" dirty="0" smtClean="0"/>
              <a:t>Input:</a:t>
            </a:r>
            <a:r>
              <a:rPr lang="en-US" dirty="0" smtClean="0"/>
              <a:t> </a:t>
            </a:r>
            <a:r>
              <a:rPr lang="en-US" dirty="0" smtClean="0"/>
              <a:t> Device </a:t>
            </a:r>
            <a:r>
              <a:rPr lang="en-US" dirty="0" smtClean="0"/>
              <a:t>may not be ready to send data as fast as the processor loads it</a:t>
            </a:r>
          </a:p>
          <a:p>
            <a:pPr lvl="1">
              <a:buFont typeface="Calibri" pitchFamily="34" charset="0"/>
              <a:buChar char="–"/>
            </a:pPr>
            <a:r>
              <a:rPr lang="en-US" dirty="0" smtClean="0"/>
              <a:t>Also, might be waiting for human to act</a:t>
            </a:r>
          </a:p>
          <a:p>
            <a:r>
              <a:rPr lang="en-US" i="1" dirty="0" smtClean="0"/>
              <a:t>Output:</a:t>
            </a:r>
            <a:r>
              <a:rPr lang="en-US" dirty="0" smtClean="0"/>
              <a:t> </a:t>
            </a:r>
            <a:r>
              <a:rPr lang="en-US" dirty="0" smtClean="0"/>
              <a:t> Device </a:t>
            </a:r>
            <a:r>
              <a:rPr lang="en-US" dirty="0" smtClean="0"/>
              <a:t>not be ready to accept data as fast as processor stores it</a:t>
            </a:r>
          </a:p>
          <a:p>
            <a:r>
              <a:rPr lang="en-US" i="1" dirty="0" smtClean="0"/>
              <a:t>What can we do</a:t>
            </a:r>
            <a:r>
              <a:rPr lang="en-US" i="1" dirty="0" smtClean="0"/>
              <a:t>?</a:t>
            </a:r>
            <a:endParaRPr lang="en-US" i="1"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34</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403927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77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77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877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877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877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762" name="Rectangle 2"/>
          <p:cNvSpPr>
            <a:spLocks noGrp="1" noChangeArrowheads="1"/>
          </p:cNvSpPr>
          <p:nvPr>
            <p:ph type="title"/>
          </p:nvPr>
        </p:nvSpPr>
        <p:spPr/>
        <p:txBody>
          <a:bodyPr>
            <a:normAutofit fontScale="90000"/>
          </a:bodyPr>
          <a:lstStyle/>
          <a:p>
            <a:r>
              <a:rPr lang="en-US" dirty="0" smtClean="0">
                <a:solidFill>
                  <a:schemeClr val="accent1"/>
                </a:solidFill>
              </a:rPr>
              <a:t>Processor Checks Status </a:t>
            </a:r>
            <a:r>
              <a:rPr lang="en-US" dirty="0" smtClean="0">
                <a:solidFill>
                  <a:schemeClr val="accent1"/>
                </a:solidFill>
              </a:rPr>
              <a:t>Before </a:t>
            </a:r>
            <a:r>
              <a:rPr lang="en-US" dirty="0" smtClean="0">
                <a:solidFill>
                  <a:schemeClr val="accent1"/>
                </a:solidFill>
              </a:rPr>
              <a:t>Acting</a:t>
            </a:r>
            <a:endParaRPr lang="en-US" dirty="0">
              <a:solidFill>
                <a:schemeClr val="accent1"/>
              </a:solidFill>
            </a:endParaRPr>
          </a:p>
        </p:txBody>
      </p:sp>
      <p:sp>
        <p:nvSpPr>
          <p:cNvPr id="3189763" name="Rectangle 3"/>
          <p:cNvSpPr>
            <a:spLocks noGrp="1" noChangeArrowheads="1"/>
          </p:cNvSpPr>
          <p:nvPr>
            <p:ph type="body" idx="1"/>
          </p:nvPr>
        </p:nvSpPr>
        <p:spPr>
          <a:xfrm>
            <a:off x="457200" y="1600199"/>
            <a:ext cx="8229600" cy="4937760"/>
          </a:xfrm>
        </p:spPr>
        <p:txBody>
          <a:bodyPr>
            <a:normAutofit fontScale="92500"/>
          </a:bodyPr>
          <a:lstStyle/>
          <a:p>
            <a:r>
              <a:rPr lang="en-US" dirty="0" smtClean="0"/>
              <a:t>Path to a device generally has 2 registers:</a:t>
            </a:r>
          </a:p>
          <a:p>
            <a:pPr lvl="1">
              <a:buFont typeface="Arial"/>
              <a:buChar char="•"/>
            </a:pPr>
            <a:r>
              <a:rPr lang="en-US" i="1" dirty="0" smtClean="0">
                <a:solidFill>
                  <a:srgbClr val="FF0000"/>
                </a:solidFill>
              </a:rPr>
              <a:t>Control </a:t>
            </a:r>
            <a:r>
              <a:rPr lang="en-US" i="1" dirty="0" smtClean="0">
                <a:solidFill>
                  <a:srgbClr val="FF0000"/>
                </a:solidFill>
              </a:rPr>
              <a:t>Register</a:t>
            </a:r>
            <a:r>
              <a:rPr lang="en-US" dirty="0" smtClean="0"/>
              <a:t> </a:t>
            </a:r>
            <a:r>
              <a:rPr lang="en-US" dirty="0" smtClean="0"/>
              <a:t>says it’s OK to read/write </a:t>
            </a:r>
            <a:r>
              <a:rPr lang="en-US" dirty="0" smtClean="0"/>
              <a:t>(</a:t>
            </a:r>
            <a:r>
              <a:rPr lang="en-US" dirty="0" smtClean="0"/>
              <a:t>I/O ready</a:t>
            </a:r>
            <a:r>
              <a:rPr lang="en-US" dirty="0" smtClean="0"/>
              <a:t>)</a:t>
            </a:r>
            <a:endParaRPr lang="en-US" dirty="0" smtClean="0"/>
          </a:p>
          <a:p>
            <a:pPr lvl="1">
              <a:buFont typeface="Arial"/>
              <a:buChar char="•"/>
            </a:pPr>
            <a:r>
              <a:rPr lang="en-US" i="1" dirty="0" smtClean="0">
                <a:solidFill>
                  <a:srgbClr val="FF0000"/>
                </a:solidFill>
              </a:rPr>
              <a:t>Data </a:t>
            </a:r>
            <a:r>
              <a:rPr lang="en-US" i="1" dirty="0" smtClean="0">
                <a:solidFill>
                  <a:srgbClr val="FF0000"/>
                </a:solidFill>
              </a:rPr>
              <a:t>Register</a:t>
            </a:r>
            <a:r>
              <a:rPr lang="en-US" dirty="0" smtClean="0"/>
              <a:t> </a:t>
            </a:r>
            <a:r>
              <a:rPr lang="en-US" dirty="0" smtClean="0"/>
              <a:t>contains data</a:t>
            </a:r>
          </a:p>
          <a:p>
            <a:pPr marL="514350" indent="-514350">
              <a:buFont typeface="+mj-lt"/>
              <a:buAutoNum type="arabicParenR"/>
            </a:pPr>
            <a:r>
              <a:rPr lang="en-US" dirty="0" smtClean="0"/>
              <a:t>Processor reads from </a:t>
            </a:r>
            <a:r>
              <a:rPr lang="en-US" dirty="0" smtClean="0"/>
              <a:t>control register in a </a:t>
            </a:r>
            <a:r>
              <a:rPr lang="en-US" dirty="0" smtClean="0"/>
              <a:t>loop, waiting for device to set </a:t>
            </a:r>
            <a:r>
              <a:rPr lang="en-US" i="1" dirty="0" smtClean="0">
                <a:solidFill>
                  <a:srgbClr val="FF0000"/>
                </a:solidFill>
              </a:rPr>
              <a:t>Ready bit</a:t>
            </a:r>
            <a:r>
              <a:rPr lang="en-US" i="1" dirty="0" smtClean="0"/>
              <a:t> </a:t>
            </a:r>
            <a:r>
              <a:rPr lang="en-US" dirty="0" smtClean="0"/>
              <a:t>(</a:t>
            </a:r>
            <a:r>
              <a:rPr lang="en-US" dirty="0" smtClean="0"/>
              <a:t>0 </a:t>
            </a:r>
            <a:r>
              <a:rPr lang="en-US" dirty="0" smtClean="0">
                <a:sym typeface="Wingdings" pitchFamily="2" charset="2"/>
              </a:rPr>
              <a:t></a:t>
            </a:r>
            <a:r>
              <a:rPr lang="en-US" dirty="0" smtClean="0"/>
              <a:t> </a:t>
            </a:r>
            <a:r>
              <a:rPr lang="en-US" dirty="0" smtClean="0"/>
              <a:t>1</a:t>
            </a:r>
            <a:r>
              <a:rPr lang="en-US" dirty="0" smtClean="0"/>
              <a:t>)</a:t>
            </a:r>
            <a:endParaRPr lang="en-US" dirty="0" smtClean="0"/>
          </a:p>
          <a:p>
            <a:pPr marL="514350" indent="-514350">
              <a:buFont typeface="+mj-lt"/>
              <a:buAutoNum type="arabicParenR"/>
            </a:pPr>
            <a:r>
              <a:rPr lang="en-US" dirty="0" smtClean="0"/>
              <a:t>Processor then loads from (input) or writes to (output) data register</a:t>
            </a:r>
          </a:p>
          <a:p>
            <a:pPr lvl="1">
              <a:buFont typeface="Calibri" pitchFamily="34" charset="0"/>
              <a:buChar char="–"/>
            </a:pPr>
            <a:r>
              <a:rPr lang="en-US" dirty="0" smtClean="0"/>
              <a:t>Resets </a:t>
            </a:r>
            <a:r>
              <a:rPr lang="en-US" dirty="0" smtClean="0"/>
              <a:t>Ready bit </a:t>
            </a:r>
            <a:r>
              <a:rPr lang="en-US" dirty="0" smtClean="0"/>
              <a:t>of control </a:t>
            </a:r>
            <a:r>
              <a:rPr lang="en-US" dirty="0" smtClean="0"/>
              <a:t>r</a:t>
            </a:r>
            <a:r>
              <a:rPr lang="en-US" dirty="0" smtClean="0"/>
              <a:t>egister (1 </a:t>
            </a:r>
            <a:r>
              <a:rPr lang="en-US" dirty="0" smtClean="0">
                <a:sym typeface="Wingdings" pitchFamily="2" charset="2"/>
              </a:rPr>
              <a:t></a:t>
            </a:r>
            <a:r>
              <a:rPr lang="en-US" dirty="0" smtClean="0"/>
              <a:t> 0)</a:t>
            </a:r>
            <a:endParaRPr lang="en-US" dirty="0" smtClean="0"/>
          </a:p>
          <a:p>
            <a:r>
              <a:rPr lang="en-US" dirty="0" smtClean="0"/>
              <a:t>This process </a:t>
            </a:r>
            <a:r>
              <a:rPr lang="en-US" dirty="0"/>
              <a:t>is called </a:t>
            </a:r>
            <a:r>
              <a:rPr lang="en-US" i="1" dirty="0"/>
              <a:t>“</a:t>
            </a:r>
            <a:r>
              <a:rPr lang="en-US" i="1" dirty="0">
                <a:solidFill>
                  <a:srgbClr val="FF0000"/>
                </a:solidFill>
              </a:rPr>
              <a:t>Polling</a:t>
            </a:r>
            <a:r>
              <a:rPr lang="en-US" i="1" dirty="0"/>
              <a:t>”</a:t>
            </a:r>
          </a:p>
          <a:p>
            <a:endParaRPr lang="en-US"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35</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367239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97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97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897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897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897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897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7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907" name="Rectangle 3"/>
          <p:cNvSpPr>
            <a:spLocks noGrp="1" noChangeArrowheads="1"/>
          </p:cNvSpPr>
          <p:nvPr>
            <p:ph type="body" idx="1"/>
          </p:nvPr>
        </p:nvSpPr>
        <p:spPr>
          <a:xfrm>
            <a:off x="457200" y="1600200"/>
            <a:ext cx="8229600" cy="4937760"/>
          </a:xfrm>
        </p:spPr>
        <p:txBody>
          <a:bodyPr>
            <a:normAutofit/>
          </a:bodyPr>
          <a:lstStyle/>
          <a:p>
            <a:pPr>
              <a:tabLst>
                <a:tab pos="2628900" algn="l"/>
                <a:tab pos="3543300" algn="l"/>
              </a:tabLst>
            </a:pPr>
            <a:r>
              <a:rPr lang="en-US" sz="2400" b="1" dirty="0" smtClean="0"/>
              <a:t>Input: </a:t>
            </a:r>
            <a:r>
              <a:rPr lang="en-US" sz="2400" dirty="0" smtClean="0"/>
              <a:t> Read </a:t>
            </a:r>
            <a:r>
              <a:rPr lang="en-US" sz="2400" dirty="0" smtClean="0"/>
              <a:t>from keyboard into </a:t>
            </a:r>
            <a:r>
              <a:rPr lang="en-US" sz="2200" dirty="0" smtClean="0">
                <a:latin typeface="Courier New" charset="0"/>
              </a:rPr>
              <a:t>$v0</a:t>
            </a:r>
          </a:p>
          <a:p>
            <a:pPr>
              <a:buFont typeface="Times" charset="0"/>
              <a:buNone/>
              <a:tabLst>
                <a:tab pos="2628900" algn="l"/>
                <a:tab pos="3543300" algn="l"/>
              </a:tabLst>
            </a:pPr>
            <a:r>
              <a:rPr lang="en-US" sz="2400" b="1" dirty="0" smtClean="0">
                <a:latin typeface="Courier New" charset="0"/>
              </a:rPr>
              <a:t>		</a:t>
            </a:r>
            <a:r>
              <a:rPr lang="en-US" sz="2000" b="1" dirty="0" err="1" smtClean="0">
                <a:latin typeface="Courier New" charset="0"/>
              </a:rPr>
              <a:t>lui</a:t>
            </a:r>
            <a:r>
              <a:rPr lang="en-US" sz="2000" b="1" dirty="0" smtClean="0">
                <a:latin typeface="Courier New" charset="0"/>
              </a:rPr>
              <a:t>	$t0, 0xffff </a:t>
            </a:r>
            <a:r>
              <a:rPr lang="en-US" sz="2000" b="1" dirty="0" smtClean="0">
                <a:solidFill>
                  <a:schemeClr val="bg1">
                    <a:lumMod val="65000"/>
                  </a:schemeClr>
                </a:solidFill>
                <a:latin typeface="Courier New" charset="0"/>
              </a:rPr>
              <a:t># ffff0000</a:t>
            </a:r>
            <a:r>
              <a:rPr lang="en-US" sz="2000" b="1" dirty="0" smtClean="0">
                <a:latin typeface="Courier New" charset="0"/>
              </a:rPr>
              <a:t/>
            </a:r>
            <a:br>
              <a:rPr lang="en-US" sz="2000" b="1" dirty="0" smtClean="0">
                <a:latin typeface="Courier New" charset="0"/>
              </a:rPr>
            </a:br>
            <a:r>
              <a:rPr lang="en-US" sz="2000" b="1" dirty="0" err="1" smtClean="0">
                <a:solidFill>
                  <a:schemeClr val="accent4"/>
                </a:solidFill>
                <a:latin typeface="Courier New" charset="0"/>
              </a:rPr>
              <a:t>Waitloop</a:t>
            </a:r>
            <a:r>
              <a:rPr lang="en-US" sz="2000" b="1" dirty="0" smtClean="0">
                <a:solidFill>
                  <a:schemeClr val="accent4"/>
                </a:solidFill>
                <a:latin typeface="Courier New" charset="0"/>
              </a:rPr>
              <a:t>:</a:t>
            </a:r>
            <a:r>
              <a:rPr lang="en-US" sz="2000" b="1" dirty="0" smtClean="0">
                <a:solidFill>
                  <a:schemeClr val="accent2"/>
                </a:solidFill>
                <a:latin typeface="Courier New" charset="0"/>
              </a:rPr>
              <a:t>	</a:t>
            </a:r>
            <a:r>
              <a:rPr lang="en-US" sz="2000" b="1" dirty="0" err="1" smtClean="0">
                <a:latin typeface="Courier New" charset="0"/>
              </a:rPr>
              <a:t>lw</a:t>
            </a:r>
            <a:r>
              <a:rPr lang="en-US" sz="2000" b="1" dirty="0" smtClean="0">
                <a:latin typeface="Courier New" charset="0"/>
              </a:rPr>
              <a:t>	$t1, 0($t0) </a:t>
            </a:r>
            <a:r>
              <a:rPr lang="en-US" sz="2000" b="1" dirty="0" smtClean="0">
                <a:solidFill>
                  <a:schemeClr val="bg1">
                    <a:lumMod val="65000"/>
                  </a:schemeClr>
                </a:solidFill>
                <a:latin typeface="Courier New" charset="0"/>
              </a:rPr>
              <a:t># control </a:t>
            </a:r>
            <a:r>
              <a:rPr lang="en-US" sz="2000" b="1" dirty="0" err="1" smtClean="0">
                <a:solidFill>
                  <a:schemeClr val="bg1">
                    <a:lumMod val="65000"/>
                  </a:schemeClr>
                </a:solidFill>
                <a:latin typeface="Courier New" charset="0"/>
              </a:rPr>
              <a:t>reg</a:t>
            </a:r>
            <a:r>
              <a:rPr lang="en-US" sz="2000" b="1" dirty="0" smtClean="0">
                <a:solidFill>
                  <a:srgbClr val="4F81BD"/>
                </a:solidFill>
                <a:latin typeface="Courier New" charset="0"/>
              </a:rPr>
              <a:t/>
            </a:r>
            <a:br>
              <a:rPr lang="en-US" sz="2000" b="1" dirty="0" smtClean="0">
                <a:solidFill>
                  <a:srgbClr val="4F81BD"/>
                </a:solidFill>
                <a:latin typeface="Courier New" charset="0"/>
              </a:rPr>
            </a:br>
            <a:r>
              <a:rPr lang="en-US" sz="2000" b="1" dirty="0" smtClean="0">
                <a:latin typeface="Courier New" charset="0"/>
              </a:rPr>
              <a:t>	</a:t>
            </a:r>
            <a:r>
              <a:rPr lang="en-US" sz="2000" b="1" dirty="0" err="1" smtClean="0">
                <a:latin typeface="Courier New" charset="0"/>
              </a:rPr>
              <a:t>andi</a:t>
            </a:r>
            <a:r>
              <a:rPr lang="en-US" sz="2000" b="1" dirty="0" smtClean="0">
                <a:latin typeface="Courier New" charset="0"/>
              </a:rPr>
              <a:t>	$t1,$t1,0x1</a:t>
            </a:r>
            <a:br>
              <a:rPr lang="en-US" sz="2000" b="1" dirty="0" smtClean="0">
                <a:latin typeface="Courier New" charset="0"/>
              </a:rPr>
            </a:br>
            <a:r>
              <a:rPr lang="en-US" sz="2000" b="1" dirty="0" smtClean="0">
                <a:latin typeface="Courier New" charset="0"/>
              </a:rPr>
              <a:t>	</a:t>
            </a:r>
            <a:r>
              <a:rPr lang="en-US" sz="2000" b="1" dirty="0" err="1" smtClean="0">
                <a:latin typeface="Courier New" charset="0"/>
              </a:rPr>
              <a:t>beq</a:t>
            </a:r>
            <a:r>
              <a:rPr lang="en-US" sz="2000" b="1" dirty="0" smtClean="0">
                <a:latin typeface="Courier New" charset="0"/>
              </a:rPr>
              <a:t>	$t1,$zero, </a:t>
            </a:r>
            <a:r>
              <a:rPr lang="en-US" sz="2000" b="1" dirty="0" err="1" smtClean="0">
                <a:solidFill>
                  <a:schemeClr val="accent6"/>
                </a:solidFill>
                <a:latin typeface="Courier New" charset="0"/>
              </a:rPr>
              <a:t>Waitloop</a:t>
            </a:r>
            <a:r>
              <a:rPr lang="en-US" sz="2000" b="1" dirty="0" smtClean="0">
                <a:latin typeface="Courier New" charset="0"/>
              </a:rPr>
              <a:t/>
            </a:r>
            <a:br>
              <a:rPr lang="en-US" sz="2000" b="1" dirty="0" smtClean="0">
                <a:latin typeface="Courier New" charset="0"/>
              </a:rPr>
            </a:br>
            <a:r>
              <a:rPr lang="en-US" sz="2000" b="1" dirty="0" smtClean="0">
                <a:latin typeface="Courier New" charset="0"/>
              </a:rPr>
              <a:t>	</a:t>
            </a:r>
            <a:r>
              <a:rPr lang="en-US" sz="2000" b="1" dirty="0" err="1" smtClean="0">
                <a:latin typeface="Courier New" charset="0"/>
              </a:rPr>
              <a:t>lw</a:t>
            </a:r>
            <a:r>
              <a:rPr lang="en-US" sz="2000" b="1" dirty="0" smtClean="0">
                <a:latin typeface="Courier New" charset="0"/>
              </a:rPr>
              <a:t>	$v0, 4($t0) </a:t>
            </a:r>
            <a:r>
              <a:rPr lang="en-US" sz="2000" b="1" dirty="0" smtClean="0">
                <a:solidFill>
                  <a:schemeClr val="bg1">
                    <a:lumMod val="65000"/>
                  </a:schemeClr>
                </a:solidFill>
                <a:latin typeface="Courier New" charset="0"/>
              </a:rPr>
              <a:t># data </a:t>
            </a:r>
            <a:r>
              <a:rPr lang="en-US" sz="2000" b="1" dirty="0" err="1" smtClean="0">
                <a:solidFill>
                  <a:schemeClr val="bg1">
                    <a:lumMod val="65000"/>
                  </a:schemeClr>
                </a:solidFill>
                <a:latin typeface="Courier New" charset="0"/>
              </a:rPr>
              <a:t>reg</a:t>
            </a:r>
            <a:endParaRPr lang="en-US" sz="2400" b="1" dirty="0" smtClean="0">
              <a:solidFill>
                <a:schemeClr val="bg1">
                  <a:lumMod val="65000"/>
                </a:schemeClr>
              </a:solidFill>
              <a:latin typeface="Courier New" charset="0"/>
            </a:endParaRPr>
          </a:p>
          <a:p>
            <a:pPr>
              <a:tabLst>
                <a:tab pos="2628900" algn="l"/>
                <a:tab pos="3543300" algn="l"/>
              </a:tabLst>
            </a:pPr>
            <a:r>
              <a:rPr lang="en-US" sz="2400" b="1" dirty="0" smtClean="0"/>
              <a:t>Output: </a:t>
            </a:r>
            <a:r>
              <a:rPr lang="en-US" sz="2400" b="1" dirty="0" smtClean="0"/>
              <a:t> </a:t>
            </a:r>
            <a:r>
              <a:rPr lang="en-US" sz="2400" dirty="0" smtClean="0"/>
              <a:t>Write </a:t>
            </a:r>
            <a:r>
              <a:rPr lang="en-US" sz="2400" dirty="0" smtClean="0"/>
              <a:t>to display from </a:t>
            </a:r>
            <a:r>
              <a:rPr lang="en-US" sz="2200" dirty="0" smtClean="0">
                <a:latin typeface="Courier New" charset="0"/>
              </a:rPr>
              <a:t>$a0</a:t>
            </a:r>
          </a:p>
          <a:p>
            <a:pPr>
              <a:buFont typeface="Times" charset="0"/>
              <a:buNone/>
              <a:tabLst>
                <a:tab pos="2628900" algn="l"/>
                <a:tab pos="3543300" algn="l"/>
              </a:tabLst>
            </a:pPr>
            <a:r>
              <a:rPr lang="en-US" sz="2400" dirty="0" smtClean="0">
                <a:latin typeface="Courier New" charset="0"/>
              </a:rPr>
              <a:t>	</a:t>
            </a:r>
            <a:r>
              <a:rPr lang="en-US" sz="2400" b="1" dirty="0" smtClean="0">
                <a:latin typeface="Courier New" charset="0"/>
              </a:rPr>
              <a:t>	</a:t>
            </a:r>
            <a:r>
              <a:rPr lang="en-US" sz="2000" b="1" dirty="0" err="1" smtClean="0">
                <a:latin typeface="Courier New" charset="0"/>
              </a:rPr>
              <a:t>lui</a:t>
            </a:r>
            <a:r>
              <a:rPr lang="en-US" sz="2000" b="1" dirty="0" smtClean="0">
                <a:latin typeface="Courier New" charset="0"/>
              </a:rPr>
              <a:t>	$t0, 0xffff </a:t>
            </a:r>
            <a:r>
              <a:rPr lang="en-US" sz="2000" b="1" dirty="0" smtClean="0">
                <a:solidFill>
                  <a:schemeClr val="bg1">
                    <a:lumMod val="65000"/>
                  </a:schemeClr>
                </a:solidFill>
                <a:latin typeface="Courier New" charset="0"/>
              </a:rPr>
              <a:t># ffff0000</a:t>
            </a:r>
            <a:r>
              <a:rPr lang="en-US" sz="2000" b="1" dirty="0" smtClean="0">
                <a:latin typeface="Courier New" charset="0"/>
              </a:rPr>
              <a:t/>
            </a:r>
            <a:br>
              <a:rPr lang="en-US" sz="2000" b="1" dirty="0" smtClean="0">
                <a:latin typeface="Courier New" charset="0"/>
              </a:rPr>
            </a:br>
            <a:r>
              <a:rPr lang="en-US" sz="2000" b="1" dirty="0" err="1" smtClean="0">
                <a:solidFill>
                  <a:schemeClr val="accent4"/>
                </a:solidFill>
                <a:latin typeface="Courier New" charset="0"/>
              </a:rPr>
              <a:t>Waitloop</a:t>
            </a:r>
            <a:r>
              <a:rPr lang="en-US" sz="2000" b="1" dirty="0" smtClean="0">
                <a:solidFill>
                  <a:schemeClr val="accent4"/>
                </a:solidFill>
                <a:latin typeface="Courier New" charset="0"/>
              </a:rPr>
              <a:t>:</a:t>
            </a:r>
            <a:r>
              <a:rPr lang="en-US" sz="2000" b="1" dirty="0" smtClean="0">
                <a:solidFill>
                  <a:schemeClr val="accent2"/>
                </a:solidFill>
                <a:latin typeface="Courier New" charset="0"/>
              </a:rPr>
              <a:t>	</a:t>
            </a:r>
            <a:r>
              <a:rPr lang="en-US" sz="2000" b="1" dirty="0" err="1" smtClean="0">
                <a:latin typeface="Courier New" charset="0"/>
              </a:rPr>
              <a:t>lw</a:t>
            </a:r>
            <a:r>
              <a:rPr lang="en-US" sz="2000" b="1" dirty="0" smtClean="0">
                <a:latin typeface="Courier New" charset="0"/>
              </a:rPr>
              <a:t>	$t1, </a:t>
            </a:r>
            <a:r>
              <a:rPr lang="en-US" sz="2000" b="1" u="sng" dirty="0" smtClean="0">
                <a:solidFill>
                  <a:schemeClr val="accent1"/>
                </a:solidFill>
                <a:latin typeface="Courier New" charset="0"/>
              </a:rPr>
              <a:t>8</a:t>
            </a:r>
            <a:r>
              <a:rPr lang="en-US" sz="2000" b="1" dirty="0" smtClean="0">
                <a:latin typeface="Courier New" charset="0"/>
              </a:rPr>
              <a:t>($t0) </a:t>
            </a:r>
            <a:r>
              <a:rPr lang="en-US" sz="2000" b="1" dirty="0" smtClean="0">
                <a:solidFill>
                  <a:schemeClr val="bg1">
                    <a:lumMod val="65000"/>
                  </a:schemeClr>
                </a:solidFill>
                <a:latin typeface="Courier New" charset="0"/>
              </a:rPr>
              <a:t># control </a:t>
            </a:r>
            <a:r>
              <a:rPr lang="en-US" sz="2000" b="1" dirty="0" err="1" smtClean="0">
                <a:solidFill>
                  <a:schemeClr val="bg1">
                    <a:lumMod val="65000"/>
                  </a:schemeClr>
                </a:solidFill>
                <a:latin typeface="Courier New" charset="0"/>
              </a:rPr>
              <a:t>reg</a:t>
            </a:r>
            <a:r>
              <a:rPr lang="en-US" sz="2000" b="1" dirty="0" smtClean="0">
                <a:solidFill>
                  <a:schemeClr val="bg1">
                    <a:lumMod val="65000"/>
                  </a:schemeClr>
                </a:solidFill>
                <a:latin typeface="Courier New" charset="0"/>
              </a:rPr>
              <a:t/>
            </a:r>
            <a:br>
              <a:rPr lang="en-US" sz="2000" b="1" dirty="0" smtClean="0">
                <a:solidFill>
                  <a:schemeClr val="bg1">
                    <a:lumMod val="65000"/>
                  </a:schemeClr>
                </a:solidFill>
                <a:latin typeface="Courier New" charset="0"/>
              </a:rPr>
            </a:br>
            <a:r>
              <a:rPr lang="en-US" sz="2000" b="1" dirty="0" smtClean="0">
                <a:latin typeface="Courier New" charset="0"/>
              </a:rPr>
              <a:t>	</a:t>
            </a:r>
            <a:r>
              <a:rPr lang="en-US" sz="2000" b="1" dirty="0" err="1" smtClean="0">
                <a:latin typeface="Courier New" charset="0"/>
              </a:rPr>
              <a:t>andi</a:t>
            </a:r>
            <a:r>
              <a:rPr lang="en-US" sz="2000" b="1" dirty="0" smtClean="0">
                <a:latin typeface="Courier New" charset="0"/>
              </a:rPr>
              <a:t>	$t1,$t1,0x1</a:t>
            </a:r>
            <a:br>
              <a:rPr lang="en-US" sz="2000" b="1" dirty="0" smtClean="0">
                <a:latin typeface="Courier New" charset="0"/>
              </a:rPr>
            </a:br>
            <a:r>
              <a:rPr lang="en-US" sz="2000" b="1" dirty="0" smtClean="0">
                <a:latin typeface="Courier New" charset="0"/>
              </a:rPr>
              <a:t>	</a:t>
            </a:r>
            <a:r>
              <a:rPr lang="en-US" sz="2000" b="1" dirty="0" err="1" smtClean="0">
                <a:latin typeface="Courier New" charset="0"/>
              </a:rPr>
              <a:t>beq</a:t>
            </a:r>
            <a:r>
              <a:rPr lang="en-US" sz="2000" b="1" dirty="0" smtClean="0">
                <a:latin typeface="Courier New" charset="0"/>
              </a:rPr>
              <a:t>	$t1,$zero, </a:t>
            </a:r>
            <a:r>
              <a:rPr lang="en-US" sz="2000" b="1" dirty="0" err="1" smtClean="0">
                <a:solidFill>
                  <a:schemeClr val="accent6"/>
                </a:solidFill>
                <a:latin typeface="Courier New" charset="0"/>
              </a:rPr>
              <a:t>Waitloop</a:t>
            </a:r>
            <a:r>
              <a:rPr lang="en-US" sz="2000" b="1" dirty="0" smtClean="0">
                <a:latin typeface="Courier New" charset="0"/>
              </a:rPr>
              <a:t/>
            </a:r>
            <a:br>
              <a:rPr lang="en-US" sz="2000" b="1" dirty="0" smtClean="0">
                <a:latin typeface="Courier New" charset="0"/>
              </a:rPr>
            </a:br>
            <a:r>
              <a:rPr lang="en-US" sz="2000" b="1" dirty="0" smtClean="0">
                <a:latin typeface="Courier New" charset="0"/>
              </a:rPr>
              <a:t>	</a:t>
            </a:r>
            <a:r>
              <a:rPr lang="en-US" sz="2000" b="1" u="sng" dirty="0" err="1" smtClean="0">
                <a:solidFill>
                  <a:schemeClr val="accent1"/>
                </a:solidFill>
                <a:latin typeface="Courier New" charset="0"/>
              </a:rPr>
              <a:t>sw</a:t>
            </a:r>
            <a:r>
              <a:rPr lang="en-US" sz="2000" b="1" dirty="0" smtClean="0">
                <a:solidFill>
                  <a:schemeClr val="accent1"/>
                </a:solidFill>
                <a:latin typeface="Courier New" charset="0"/>
              </a:rPr>
              <a:t>	</a:t>
            </a:r>
            <a:r>
              <a:rPr lang="en-US" sz="2000" b="1" u="sng" dirty="0" smtClean="0">
                <a:solidFill>
                  <a:schemeClr val="accent1"/>
                </a:solidFill>
                <a:latin typeface="Courier New" charset="0"/>
              </a:rPr>
              <a:t>$</a:t>
            </a:r>
            <a:r>
              <a:rPr lang="en-US" sz="2000" b="1" u="sng" dirty="0" smtClean="0">
                <a:solidFill>
                  <a:schemeClr val="accent1"/>
                </a:solidFill>
                <a:latin typeface="Courier New" charset="0"/>
              </a:rPr>
              <a:t>a0</a:t>
            </a:r>
            <a:r>
              <a:rPr lang="en-US" sz="2000" b="1" dirty="0" smtClean="0">
                <a:solidFill>
                  <a:schemeClr val="accent1"/>
                </a:solidFill>
                <a:latin typeface="Courier New" charset="0"/>
              </a:rPr>
              <a:t>,</a:t>
            </a:r>
            <a:r>
              <a:rPr lang="en-US" sz="2000" b="1" u="sng" dirty="0" smtClean="0">
                <a:solidFill>
                  <a:schemeClr val="accent1"/>
                </a:solidFill>
                <a:latin typeface="Courier New" charset="0"/>
              </a:rPr>
              <a:t>12</a:t>
            </a:r>
            <a:r>
              <a:rPr lang="en-US" sz="2000" b="1" dirty="0" smtClean="0">
                <a:latin typeface="Courier New" charset="0"/>
              </a:rPr>
              <a:t>($t0) </a:t>
            </a:r>
            <a:r>
              <a:rPr lang="en-US" sz="2000" b="1" dirty="0" smtClean="0">
                <a:solidFill>
                  <a:schemeClr val="bg1">
                    <a:lumMod val="65000"/>
                  </a:schemeClr>
                </a:solidFill>
                <a:latin typeface="Courier New" charset="0"/>
              </a:rPr>
              <a:t># data </a:t>
            </a:r>
            <a:r>
              <a:rPr lang="en-US" sz="2000" b="1" dirty="0" err="1" smtClean="0">
                <a:solidFill>
                  <a:schemeClr val="bg1">
                    <a:lumMod val="65000"/>
                  </a:schemeClr>
                </a:solidFill>
                <a:latin typeface="Courier New" charset="0"/>
              </a:rPr>
              <a:t>reg</a:t>
            </a:r>
            <a:endParaRPr lang="en-US" sz="2000" b="1" dirty="0" smtClean="0">
              <a:solidFill>
                <a:schemeClr val="bg1">
                  <a:lumMod val="65000"/>
                </a:schemeClr>
              </a:solidFill>
              <a:latin typeface="Courier New" charset="0"/>
            </a:endParaRPr>
          </a:p>
          <a:p>
            <a:pPr marL="0" indent="0">
              <a:spcBef>
                <a:spcPts val="1800"/>
              </a:spcBef>
              <a:tabLst>
                <a:tab pos="2628900" algn="l"/>
                <a:tab pos="3543300" algn="l"/>
              </a:tabLst>
            </a:pPr>
            <a:r>
              <a:rPr lang="en-US" sz="2400" dirty="0" smtClean="0"/>
              <a:t>   “</a:t>
            </a:r>
            <a:r>
              <a:rPr lang="en-US" sz="2400" dirty="0" smtClean="0"/>
              <a:t>Ready” bit is from processor’s point of view!</a:t>
            </a:r>
            <a:endParaRPr lang="en-US" sz="2400" dirty="0"/>
          </a:p>
        </p:txBody>
      </p:sp>
      <p:sp>
        <p:nvSpPr>
          <p:cNvPr id="6" name="Title 5"/>
          <p:cNvSpPr>
            <a:spLocks noGrp="1"/>
          </p:cNvSpPr>
          <p:nvPr>
            <p:ph type="title"/>
          </p:nvPr>
        </p:nvSpPr>
        <p:spPr/>
        <p:txBody>
          <a:bodyPr/>
          <a:lstStyle/>
          <a:p>
            <a:r>
              <a:rPr lang="en-US" dirty="0" smtClean="0">
                <a:solidFill>
                  <a:schemeClr val="accent1"/>
                </a:solidFill>
              </a:rPr>
              <a:t>I/O Example </a:t>
            </a:r>
            <a:r>
              <a:rPr lang="en-US" dirty="0" smtClean="0">
                <a:solidFill>
                  <a:schemeClr val="accent1"/>
                </a:solidFill>
              </a:rPr>
              <a:t>(Polling in MIPS)</a:t>
            </a:r>
            <a:endParaRPr lang="en-US" dirty="0">
              <a:solidFill>
                <a:schemeClr val="accent1"/>
              </a:solidFill>
            </a:endParaRPr>
          </a:p>
        </p:txBody>
      </p:sp>
      <p:sp>
        <p:nvSpPr>
          <p:cNvPr id="8" name="Date Placeholder 7"/>
          <p:cNvSpPr>
            <a:spLocks noGrp="1"/>
          </p:cNvSpPr>
          <p:nvPr>
            <p:ph type="dt" sz="half" idx="10"/>
          </p:nvPr>
        </p:nvSpPr>
        <p:spPr/>
        <p:txBody>
          <a:bodyPr/>
          <a:lstStyle/>
          <a:p>
            <a:r>
              <a:rPr lang="en-US" smtClean="0"/>
              <a:t>7/31/2012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36</a:t>
            </a:fld>
            <a:endParaRPr lang="en-US" dirty="0"/>
          </a:p>
        </p:txBody>
      </p:sp>
      <p:sp>
        <p:nvSpPr>
          <p:cNvPr id="10" name="Footer Placeholder 9"/>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41878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59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959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9590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959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95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2050" name="Rectangle 2"/>
          <p:cNvSpPr>
            <a:spLocks noGrp="1" noChangeArrowheads="1"/>
          </p:cNvSpPr>
          <p:nvPr>
            <p:ph type="title"/>
          </p:nvPr>
        </p:nvSpPr>
        <p:spPr/>
        <p:txBody>
          <a:bodyPr/>
          <a:lstStyle/>
          <a:p>
            <a:r>
              <a:rPr lang="en-US" dirty="0" smtClean="0">
                <a:solidFill>
                  <a:schemeClr val="accent1"/>
                </a:solidFill>
              </a:rPr>
              <a:t>Cost of Polling?</a:t>
            </a:r>
            <a:endParaRPr lang="en-US" dirty="0">
              <a:solidFill>
                <a:schemeClr val="accent1"/>
              </a:solidFill>
            </a:endParaRPr>
          </a:p>
        </p:txBody>
      </p:sp>
      <p:sp>
        <p:nvSpPr>
          <p:cNvPr id="3202051" name="Rectangle 3"/>
          <p:cNvSpPr>
            <a:spLocks noGrp="1" noChangeArrowheads="1"/>
          </p:cNvSpPr>
          <p:nvPr>
            <p:ph type="body" idx="1"/>
          </p:nvPr>
        </p:nvSpPr>
        <p:spPr>
          <a:xfrm>
            <a:off x="457200" y="1600199"/>
            <a:ext cx="8229600" cy="4937760"/>
          </a:xfrm>
        </p:spPr>
        <p:txBody>
          <a:bodyPr>
            <a:normAutofit fontScale="92500" lnSpcReduction="10000"/>
          </a:bodyPr>
          <a:lstStyle/>
          <a:p>
            <a:r>
              <a:rPr lang="en-US" dirty="0" smtClean="0"/>
              <a:t>Processor specs:  1 GHz clock, </a:t>
            </a:r>
            <a:r>
              <a:rPr lang="en-US" dirty="0" smtClean="0"/>
              <a:t>400 clock cycles for a polling operation (call polling routine, accessing the device, and returning</a:t>
            </a:r>
            <a:r>
              <a:rPr lang="en-US" dirty="0" smtClean="0"/>
              <a:t>) </a:t>
            </a:r>
          </a:p>
          <a:p>
            <a:r>
              <a:rPr lang="en-US" dirty="0" smtClean="0"/>
              <a:t>Determine </a:t>
            </a:r>
            <a:r>
              <a:rPr lang="en-US" dirty="0" smtClean="0"/>
              <a:t>% of processor time for </a:t>
            </a:r>
            <a:r>
              <a:rPr lang="en-US" dirty="0" smtClean="0"/>
              <a:t>polling:</a:t>
            </a:r>
            <a:endParaRPr lang="en-US" dirty="0" smtClean="0"/>
          </a:p>
          <a:p>
            <a:pPr lvl="1"/>
            <a:r>
              <a:rPr lang="en-US" b="1" dirty="0" smtClean="0"/>
              <a:t>Mouse:</a:t>
            </a:r>
            <a:r>
              <a:rPr lang="en-US" dirty="0" smtClean="0"/>
              <a:t> </a:t>
            </a:r>
            <a:r>
              <a:rPr lang="en-US" dirty="0" smtClean="0"/>
              <a:t> Polled </a:t>
            </a:r>
            <a:r>
              <a:rPr lang="en-US" dirty="0" smtClean="0"/>
              <a:t>30 times/sec so as not to miss user movement</a:t>
            </a:r>
          </a:p>
          <a:p>
            <a:pPr lvl="1"/>
            <a:r>
              <a:rPr lang="en-US" b="1" dirty="0" smtClean="0"/>
              <a:t>Floppy </a:t>
            </a:r>
            <a:r>
              <a:rPr lang="en-US" b="1" dirty="0" smtClean="0"/>
              <a:t>disk:</a:t>
            </a:r>
            <a:r>
              <a:rPr lang="en-US" dirty="0" smtClean="0"/>
              <a:t>  Transferred </a:t>
            </a:r>
            <a:r>
              <a:rPr lang="en-US" dirty="0" smtClean="0"/>
              <a:t>data in 2-Byte units </a:t>
            </a:r>
            <a:r>
              <a:rPr lang="en-US" dirty="0" smtClean="0"/>
              <a:t>with </a:t>
            </a:r>
            <a:r>
              <a:rPr lang="en-US" dirty="0" smtClean="0"/>
              <a:t>data rate of 50 </a:t>
            </a:r>
            <a:r>
              <a:rPr lang="en-US" dirty="0" smtClean="0"/>
              <a:t>KB/sec.  No </a:t>
            </a:r>
            <a:r>
              <a:rPr lang="en-US" dirty="0" smtClean="0"/>
              <a:t>data transfer can be missed.</a:t>
            </a:r>
          </a:p>
          <a:p>
            <a:pPr lvl="1"/>
            <a:r>
              <a:rPr lang="en-US" b="1" dirty="0" smtClean="0"/>
              <a:t>Hard disk:</a:t>
            </a:r>
            <a:r>
              <a:rPr lang="en-US" dirty="0" smtClean="0"/>
              <a:t> </a:t>
            </a:r>
            <a:r>
              <a:rPr lang="en-US" dirty="0" smtClean="0"/>
              <a:t> Transfers </a:t>
            </a:r>
            <a:r>
              <a:rPr lang="en-US" dirty="0" smtClean="0"/>
              <a:t>data in 16-Byte chunks and can transfer at 16 MB/second. </a:t>
            </a:r>
            <a:r>
              <a:rPr lang="en-US" dirty="0" smtClean="0"/>
              <a:t> Again</a:t>
            </a:r>
            <a:r>
              <a:rPr lang="en-US" dirty="0" smtClean="0"/>
              <a:t>, no transfer can be missed</a:t>
            </a:r>
            <a:r>
              <a:rPr lang="en-US" dirty="0" smtClean="0"/>
              <a:t>.</a:t>
            </a:r>
            <a:endParaRPr lang="en-US"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37</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6957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20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020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0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2051"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4098" name="Rectangle 2"/>
          <p:cNvSpPr>
            <a:spLocks noGrp="1" noChangeArrowheads="1"/>
          </p:cNvSpPr>
          <p:nvPr>
            <p:ph type="title"/>
          </p:nvPr>
        </p:nvSpPr>
        <p:spPr/>
        <p:txBody>
          <a:bodyPr>
            <a:normAutofit/>
          </a:bodyPr>
          <a:lstStyle/>
          <a:p>
            <a:r>
              <a:rPr lang="en-US" dirty="0" smtClean="0">
                <a:solidFill>
                  <a:schemeClr val="accent1"/>
                </a:solidFill>
              </a:rPr>
              <a:t>% Processor time to poll</a:t>
            </a:r>
            <a:endParaRPr lang="en-US" dirty="0">
              <a:solidFill>
                <a:schemeClr val="accent1"/>
              </a:solidFill>
            </a:endParaRPr>
          </a:p>
        </p:txBody>
      </p:sp>
      <p:sp>
        <p:nvSpPr>
          <p:cNvPr id="3204099" name="Rectangle 3"/>
          <p:cNvSpPr>
            <a:spLocks noGrp="1" noChangeArrowheads="1"/>
          </p:cNvSpPr>
          <p:nvPr>
            <p:ph type="body" idx="1"/>
          </p:nvPr>
        </p:nvSpPr>
        <p:spPr>
          <a:xfrm>
            <a:off x="457200" y="1600200"/>
            <a:ext cx="8503920" cy="4937760"/>
          </a:xfrm>
        </p:spPr>
        <p:txBody>
          <a:bodyPr>
            <a:normAutofit/>
          </a:bodyPr>
          <a:lstStyle/>
          <a:p>
            <a:r>
              <a:rPr lang="en-US" sz="2800" dirty="0" smtClean="0"/>
              <a:t>Mouse </a:t>
            </a:r>
            <a:r>
              <a:rPr lang="en-US" sz="2800" dirty="0" smtClean="0"/>
              <a:t>p</a:t>
            </a:r>
            <a:r>
              <a:rPr lang="en-US" sz="2800" dirty="0" smtClean="0"/>
              <a:t>olling:</a:t>
            </a:r>
            <a:endParaRPr lang="en-US" sz="2800" dirty="0" smtClean="0"/>
          </a:p>
          <a:p>
            <a:pPr lvl="1"/>
            <a:r>
              <a:rPr lang="en-US" sz="2400" i="1" dirty="0" smtClean="0"/>
              <a:t>Time taken:  </a:t>
            </a:r>
            <a:r>
              <a:rPr lang="en-US" sz="2400" dirty="0" smtClean="0"/>
              <a:t>30 </a:t>
            </a:r>
            <a:r>
              <a:rPr lang="en-US" sz="2400" dirty="0" smtClean="0"/>
              <a:t>[polls/s] </a:t>
            </a:r>
            <a:r>
              <a:rPr lang="en-US" sz="2400" dirty="0" smtClean="0"/>
              <a:t>× </a:t>
            </a:r>
            <a:r>
              <a:rPr lang="en-US" sz="2400" dirty="0" smtClean="0"/>
              <a:t>400 [clocks/poll] = 12K [clocks/s</a:t>
            </a:r>
            <a:r>
              <a:rPr lang="en-US" sz="2400" dirty="0" smtClean="0"/>
              <a:t>]</a:t>
            </a:r>
          </a:p>
          <a:p>
            <a:pPr lvl="1"/>
            <a:r>
              <a:rPr lang="en-US" sz="2400" i="1" dirty="0" smtClean="0"/>
              <a:t>% Time:</a:t>
            </a:r>
            <a:r>
              <a:rPr lang="en-US" sz="2400" dirty="0" smtClean="0"/>
              <a:t>  1.2×10</a:t>
            </a:r>
            <a:r>
              <a:rPr lang="en-US" sz="2400" baseline="30000" dirty="0" smtClean="0"/>
              <a:t>4</a:t>
            </a:r>
            <a:r>
              <a:rPr lang="en-US" sz="2400" dirty="0" smtClean="0"/>
              <a:t> [clocks/s] / 10</a:t>
            </a:r>
            <a:r>
              <a:rPr lang="en-US" sz="2400" baseline="30000" dirty="0" smtClean="0"/>
              <a:t>9</a:t>
            </a:r>
            <a:r>
              <a:rPr lang="en-US" sz="2400" dirty="0" smtClean="0"/>
              <a:t> [clocks/s] = </a:t>
            </a:r>
            <a:r>
              <a:rPr lang="en-US" sz="2400" dirty="0" smtClean="0">
                <a:solidFill>
                  <a:srgbClr val="FF0000"/>
                </a:solidFill>
              </a:rPr>
              <a:t>0.0012%</a:t>
            </a:r>
          </a:p>
          <a:p>
            <a:pPr lvl="1"/>
            <a:r>
              <a:rPr lang="en-US" sz="2400" dirty="0" smtClean="0"/>
              <a:t>Polling </a:t>
            </a:r>
            <a:r>
              <a:rPr lang="en-US" sz="2400" dirty="0" smtClean="0"/>
              <a:t>mouse little impact on </a:t>
            </a:r>
            <a:r>
              <a:rPr lang="en-US" sz="2400" dirty="0" smtClean="0"/>
              <a:t>processor</a:t>
            </a:r>
          </a:p>
          <a:p>
            <a:r>
              <a:rPr lang="en-US" sz="2800" dirty="0" smtClean="0"/>
              <a:t>Disk polling:</a:t>
            </a:r>
          </a:p>
          <a:p>
            <a:pPr lvl="1"/>
            <a:r>
              <a:rPr lang="en-US" sz="2400" i="1" dirty="0" smtClean="0">
                <a:solidFill>
                  <a:srgbClr val="000000"/>
                </a:solidFill>
              </a:rPr>
              <a:t>Freq:</a:t>
            </a:r>
            <a:r>
              <a:rPr lang="en-US" sz="2400" dirty="0" smtClean="0">
                <a:solidFill>
                  <a:srgbClr val="000000"/>
                </a:solidFill>
              </a:rPr>
              <a:t>  16 </a:t>
            </a:r>
            <a:r>
              <a:rPr lang="en-US" sz="2400" dirty="0" smtClean="0">
                <a:solidFill>
                  <a:srgbClr val="000000"/>
                </a:solidFill>
              </a:rPr>
              <a:t>[MB/s] / 16 [B/poll] = 1M [polls/s</a:t>
            </a:r>
            <a:r>
              <a:rPr lang="en-US" sz="2400" dirty="0" smtClean="0">
                <a:solidFill>
                  <a:srgbClr val="000000"/>
                </a:solidFill>
              </a:rPr>
              <a:t>]</a:t>
            </a:r>
          </a:p>
          <a:p>
            <a:pPr lvl="1"/>
            <a:r>
              <a:rPr lang="en-US" sz="2400" i="1" dirty="0" smtClean="0"/>
              <a:t>Time taken:</a:t>
            </a:r>
            <a:r>
              <a:rPr lang="en-US" sz="2400" dirty="0" smtClean="0"/>
              <a:t> </a:t>
            </a:r>
            <a:r>
              <a:rPr lang="en-US" sz="2400" dirty="0" smtClean="0">
                <a:solidFill>
                  <a:srgbClr val="000000"/>
                </a:solidFill>
              </a:rPr>
              <a:t>1M [polls/s] </a:t>
            </a:r>
            <a:r>
              <a:rPr lang="en-US" sz="2400" dirty="0" smtClean="0"/>
              <a:t>×</a:t>
            </a:r>
            <a:r>
              <a:rPr lang="en-US" sz="2400" dirty="0" smtClean="0">
                <a:solidFill>
                  <a:srgbClr val="000000"/>
                </a:solidFill>
              </a:rPr>
              <a:t> </a:t>
            </a:r>
            <a:r>
              <a:rPr lang="en-US" sz="2400" dirty="0" smtClean="0">
                <a:solidFill>
                  <a:srgbClr val="000000"/>
                </a:solidFill>
              </a:rPr>
              <a:t>400 [clocks/poll</a:t>
            </a:r>
            <a:r>
              <a:rPr lang="en-US" sz="2400" dirty="0" smtClean="0">
                <a:solidFill>
                  <a:srgbClr val="000000"/>
                </a:solidFill>
              </a:rPr>
              <a:t>] = 4</a:t>
            </a:r>
            <a:r>
              <a:rPr lang="en-US" sz="2400" dirty="0" smtClean="0"/>
              <a:t>00M</a:t>
            </a:r>
            <a:r>
              <a:rPr lang="en-US" sz="2400" dirty="0" smtClean="0">
                <a:solidFill>
                  <a:srgbClr val="000000"/>
                </a:solidFill>
              </a:rPr>
              <a:t> </a:t>
            </a:r>
            <a:r>
              <a:rPr lang="en-US" sz="2400" dirty="0" smtClean="0">
                <a:solidFill>
                  <a:srgbClr val="000000"/>
                </a:solidFill>
              </a:rPr>
              <a:t>[clocks/s</a:t>
            </a:r>
            <a:r>
              <a:rPr lang="en-US" sz="2400" dirty="0" smtClean="0">
                <a:solidFill>
                  <a:srgbClr val="000000"/>
                </a:solidFill>
              </a:rPr>
              <a:t>]</a:t>
            </a:r>
          </a:p>
          <a:p>
            <a:pPr lvl="1"/>
            <a:r>
              <a:rPr lang="en-US" sz="2400" i="1" dirty="0" smtClean="0">
                <a:solidFill>
                  <a:srgbClr val="000000"/>
                </a:solidFill>
              </a:rPr>
              <a:t>% Time</a:t>
            </a:r>
            <a:r>
              <a:rPr lang="en-US" sz="2400" i="1" dirty="0" smtClean="0">
                <a:solidFill>
                  <a:srgbClr val="000000"/>
                </a:solidFill>
              </a:rPr>
              <a:t>:</a:t>
            </a:r>
            <a:r>
              <a:rPr lang="en-US" sz="2400" dirty="0" smtClean="0">
                <a:solidFill>
                  <a:srgbClr val="000000"/>
                </a:solidFill>
              </a:rPr>
              <a:t>  4</a:t>
            </a:r>
            <a:r>
              <a:rPr lang="en-US" sz="2400" dirty="0" smtClean="0"/>
              <a:t>×</a:t>
            </a:r>
            <a:r>
              <a:rPr lang="en-US" sz="2400" dirty="0" smtClean="0">
                <a:solidFill>
                  <a:srgbClr val="000000"/>
                </a:solidFill>
              </a:rPr>
              <a:t>10</a:t>
            </a:r>
            <a:r>
              <a:rPr lang="en-US" sz="2400" baseline="30000" dirty="0" smtClean="0">
                <a:solidFill>
                  <a:srgbClr val="000000"/>
                </a:solidFill>
              </a:rPr>
              <a:t>8</a:t>
            </a:r>
            <a:r>
              <a:rPr lang="en-US" sz="2400" dirty="0" smtClean="0">
                <a:solidFill>
                  <a:srgbClr val="000000"/>
                </a:solidFill>
              </a:rPr>
              <a:t> [clocks/s] / 10</a:t>
            </a:r>
            <a:r>
              <a:rPr lang="en-US" sz="2400" baseline="30000" dirty="0" smtClean="0">
                <a:solidFill>
                  <a:srgbClr val="000000"/>
                </a:solidFill>
              </a:rPr>
              <a:t>9</a:t>
            </a:r>
            <a:r>
              <a:rPr lang="en-US" sz="2400" dirty="0" smtClean="0">
                <a:solidFill>
                  <a:srgbClr val="000000"/>
                </a:solidFill>
              </a:rPr>
              <a:t> [clocks/s] = </a:t>
            </a:r>
            <a:r>
              <a:rPr lang="en-US" sz="2400" dirty="0" smtClean="0">
                <a:solidFill>
                  <a:srgbClr val="FF0000"/>
                </a:solidFill>
              </a:rPr>
              <a:t>40%</a:t>
            </a:r>
          </a:p>
          <a:p>
            <a:pPr lvl="1"/>
            <a:r>
              <a:rPr lang="en-US" sz="2400" dirty="0" smtClean="0"/>
              <a:t>Unacceptable!</a:t>
            </a:r>
          </a:p>
          <a:p>
            <a:r>
              <a:rPr lang="en-US" sz="2800" b="1" dirty="0" smtClean="0"/>
              <a:t>Problems:</a:t>
            </a:r>
            <a:r>
              <a:rPr lang="en-US" sz="2800" dirty="0" smtClean="0"/>
              <a:t>  polling, accessing small chunks</a:t>
            </a:r>
            <a:endParaRPr lang="en-US" sz="2800" dirty="0" smtClean="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38</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22708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04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0409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0409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04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8194" name="Rectangle 2"/>
          <p:cNvSpPr>
            <a:spLocks noGrp="1" noChangeArrowheads="1"/>
          </p:cNvSpPr>
          <p:nvPr>
            <p:ph type="title"/>
          </p:nvPr>
        </p:nvSpPr>
        <p:spPr/>
        <p:txBody>
          <a:bodyPr/>
          <a:lstStyle/>
          <a:p>
            <a:r>
              <a:rPr lang="en-US" dirty="0" smtClean="0">
                <a:solidFill>
                  <a:schemeClr val="accent1"/>
                </a:solidFill>
              </a:rPr>
              <a:t>Alternatives </a:t>
            </a:r>
            <a:r>
              <a:rPr lang="en-US" dirty="0" smtClean="0">
                <a:solidFill>
                  <a:schemeClr val="accent1"/>
                </a:solidFill>
              </a:rPr>
              <a:t>to </a:t>
            </a:r>
            <a:r>
              <a:rPr lang="en-US" dirty="0" smtClean="0">
                <a:solidFill>
                  <a:schemeClr val="accent1"/>
                </a:solidFill>
              </a:rPr>
              <a:t>Polling</a:t>
            </a:r>
            <a:r>
              <a:rPr lang="en-US" dirty="0" smtClean="0">
                <a:solidFill>
                  <a:schemeClr val="accent1"/>
                </a:solidFill>
              </a:rPr>
              <a:t>?</a:t>
            </a:r>
            <a:endParaRPr lang="en-US" dirty="0">
              <a:solidFill>
                <a:schemeClr val="accent1"/>
              </a:solidFill>
            </a:endParaRPr>
          </a:p>
        </p:txBody>
      </p:sp>
      <p:sp>
        <p:nvSpPr>
          <p:cNvPr id="3208195" name="Rectangle 3"/>
          <p:cNvSpPr>
            <a:spLocks noGrp="1" noChangeArrowheads="1"/>
          </p:cNvSpPr>
          <p:nvPr>
            <p:ph type="body" idx="1"/>
          </p:nvPr>
        </p:nvSpPr>
        <p:spPr>
          <a:xfrm>
            <a:off x="457200" y="1600199"/>
            <a:ext cx="8229600" cy="4937760"/>
          </a:xfrm>
        </p:spPr>
        <p:txBody>
          <a:bodyPr/>
          <a:lstStyle/>
          <a:p>
            <a:r>
              <a:rPr lang="en-US" dirty="0" smtClean="0"/>
              <a:t>Wasteful to have processor spend most of its time “spin-waiting” for I/O to be ready</a:t>
            </a:r>
          </a:p>
          <a:p>
            <a:r>
              <a:rPr lang="en-US" dirty="0" smtClean="0"/>
              <a:t>Would like an unplanned procedure call that would be invoked only when I/O device is ready</a:t>
            </a:r>
          </a:p>
          <a:p>
            <a:r>
              <a:rPr lang="en-US" b="1" dirty="0" smtClean="0"/>
              <a:t>Solution:</a:t>
            </a:r>
            <a:r>
              <a:rPr lang="en-US" dirty="0" smtClean="0"/>
              <a:t> </a:t>
            </a:r>
            <a:r>
              <a:rPr lang="en-US" dirty="0" smtClean="0"/>
              <a:t> Use </a:t>
            </a:r>
            <a:r>
              <a:rPr lang="en-US" i="1" dirty="0" smtClean="0">
                <a:solidFill>
                  <a:srgbClr val="FF0000"/>
                </a:solidFill>
              </a:rPr>
              <a:t>exception</a:t>
            </a:r>
            <a:r>
              <a:rPr lang="en-US" dirty="0" smtClean="0"/>
              <a:t> mechanism</a:t>
            </a:r>
            <a:r>
              <a:rPr lang="en-US" dirty="0" smtClean="0">
                <a:solidFill>
                  <a:schemeClr val="accent1"/>
                </a:solidFill>
              </a:rPr>
              <a:t> </a:t>
            </a:r>
            <a:r>
              <a:rPr lang="en-US" dirty="0" smtClean="0"/>
              <a:t>to </a:t>
            </a:r>
            <a:r>
              <a:rPr lang="en-US" dirty="0" smtClean="0"/>
              <a:t>help trigger I/O</a:t>
            </a:r>
            <a:r>
              <a:rPr lang="en-US" dirty="0" smtClean="0"/>
              <a:t>, then</a:t>
            </a:r>
            <a:r>
              <a:rPr lang="en-US" dirty="0" smtClean="0"/>
              <a:t> </a:t>
            </a:r>
            <a:r>
              <a:rPr lang="en-US" i="1" dirty="0" smtClean="0">
                <a:solidFill>
                  <a:srgbClr val="FF0000"/>
                </a:solidFill>
              </a:rPr>
              <a:t>interrupt</a:t>
            </a:r>
            <a:r>
              <a:rPr lang="en-US" dirty="0" smtClean="0">
                <a:solidFill>
                  <a:schemeClr val="accent2"/>
                </a:solidFill>
              </a:rPr>
              <a:t> </a:t>
            </a:r>
            <a:r>
              <a:rPr lang="en-US" dirty="0" smtClean="0"/>
              <a:t>program when </a:t>
            </a:r>
            <a:r>
              <a:rPr lang="en-US" dirty="0" smtClean="0"/>
              <a:t>I/O is done </a:t>
            </a:r>
            <a:r>
              <a:rPr lang="en-US" dirty="0" smtClean="0"/>
              <a:t>with data </a:t>
            </a:r>
            <a:r>
              <a:rPr lang="en-US" dirty="0" smtClean="0"/>
              <a:t>transfer</a:t>
            </a:r>
          </a:p>
          <a:p>
            <a:pPr lvl="1"/>
            <a:r>
              <a:rPr lang="en-US" dirty="0" smtClean="0"/>
              <a:t>This method is discussed next</a:t>
            </a:r>
            <a:endParaRPr lang="en-US"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39</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197275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Paging Summary</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a:t>Paging requires address </a:t>
            </a:r>
            <a:r>
              <a:rPr lang="en-US" i="1" dirty="0">
                <a:solidFill>
                  <a:srgbClr val="FF0000"/>
                </a:solidFill>
              </a:rPr>
              <a:t>translation</a:t>
            </a:r>
          </a:p>
          <a:p>
            <a:pPr lvl="1"/>
            <a:r>
              <a:rPr lang="en-US" dirty="0"/>
              <a:t>Can run programs larger than main memory</a:t>
            </a:r>
          </a:p>
          <a:p>
            <a:pPr lvl="1"/>
            <a:r>
              <a:rPr lang="en-US" dirty="0"/>
              <a:t>Hides variable machine configurations (</a:t>
            </a:r>
            <a:r>
              <a:rPr lang="en-US" dirty="0" smtClean="0"/>
              <a:t>RAM/HDD)</a:t>
            </a:r>
            <a:endParaRPr lang="en-US" dirty="0"/>
          </a:p>
          <a:p>
            <a:pPr lvl="1"/>
            <a:r>
              <a:rPr lang="en-US" dirty="0"/>
              <a:t>Solves fragmentation problem</a:t>
            </a:r>
          </a:p>
          <a:p>
            <a:r>
              <a:rPr lang="en-US" dirty="0" smtClean="0"/>
              <a:t>Address mappings stored in page tables in memory</a:t>
            </a:r>
          </a:p>
          <a:p>
            <a:pPr lvl="1"/>
            <a:r>
              <a:rPr lang="en-US" dirty="0" smtClean="0"/>
              <a:t>Additional memory access mitigated with TLB</a:t>
            </a:r>
          </a:p>
          <a:p>
            <a:pPr lvl="1"/>
            <a:r>
              <a:rPr lang="en-US" dirty="0" smtClean="0"/>
              <a:t>Check TLB, then Page Table (if necessary), then Cache</a:t>
            </a:r>
            <a:endParaRPr lang="en-US"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256475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Get To Know Your Instructor</a:t>
            </a:r>
            <a:endParaRPr lang="en-US" dirty="0">
              <a:solidFill>
                <a:schemeClr val="accent1"/>
              </a:solidFill>
            </a:endParaRPr>
          </a:p>
        </p:txBody>
      </p:sp>
      <p:sp>
        <p:nvSpPr>
          <p:cNvPr id="3" name="Content Placeholder 2"/>
          <p:cNvSpPr>
            <a:spLocks noGrp="1"/>
          </p:cNvSpPr>
          <p:nvPr>
            <p:ph idx="1"/>
          </p:nvPr>
        </p:nvSpPr>
        <p:spPr/>
        <p:txBody>
          <a:bodyPr/>
          <a:lstStyle/>
          <a:p>
            <a:endParaRPr lang="en-US"/>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40</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solidFill>
                  <a:schemeClr val="bg1">
                    <a:lumMod val="65000"/>
                  </a:schemeClr>
                </a:solidFill>
              </a:rPr>
              <a:t>VM Wrap-up</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Disks</a:t>
            </a:r>
          </a:p>
          <a:p>
            <a:r>
              <a:rPr lang="en-US" dirty="0" smtClean="0">
                <a:solidFill>
                  <a:schemeClr val="bg1">
                    <a:lumMod val="65000"/>
                  </a:schemeClr>
                </a:solidFill>
              </a:rPr>
              <a:t>I/O Basics</a:t>
            </a:r>
          </a:p>
          <a:p>
            <a:r>
              <a:rPr lang="en-US" dirty="0" smtClean="0">
                <a:solidFill>
                  <a:srgbClr val="FF0000"/>
                </a:solidFill>
              </a:rPr>
              <a:t>Exceptions </a:t>
            </a:r>
            <a:r>
              <a:rPr lang="en-US" dirty="0" smtClean="0">
                <a:solidFill>
                  <a:srgbClr val="FF0000"/>
                </a:solidFill>
              </a:rPr>
              <a:t>and </a:t>
            </a:r>
            <a:r>
              <a:rPr lang="en-US" dirty="0" smtClean="0">
                <a:solidFill>
                  <a:srgbClr val="FF0000"/>
                </a:solidFill>
              </a:rPr>
              <a:t>Interrupts</a:t>
            </a:r>
            <a:endParaRPr lang="en-US" dirty="0" smtClean="0">
              <a:solidFill>
                <a:srgbClr val="FF0000"/>
              </a:solidFill>
            </a:endParaRPr>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41</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dirty="0">
                <a:solidFill>
                  <a:schemeClr val="accent1"/>
                </a:solidFill>
              </a:rPr>
              <a:t>Exceptions and Interrupts</a:t>
            </a:r>
            <a:endParaRPr lang="en-AU" dirty="0">
              <a:solidFill>
                <a:schemeClr val="accent1"/>
              </a:solidFill>
            </a:endParaRPr>
          </a:p>
        </p:txBody>
      </p:sp>
      <p:sp>
        <p:nvSpPr>
          <p:cNvPr id="452611" name="Rectangle 3"/>
          <p:cNvSpPr>
            <a:spLocks noGrp="1" noChangeArrowheads="1"/>
          </p:cNvSpPr>
          <p:nvPr>
            <p:ph idx="1"/>
          </p:nvPr>
        </p:nvSpPr>
        <p:spPr>
          <a:xfrm>
            <a:off x="457200" y="1600199"/>
            <a:ext cx="8229600" cy="4937760"/>
          </a:xfrm>
        </p:spPr>
        <p:txBody>
          <a:bodyPr>
            <a:normAutofit/>
          </a:bodyPr>
          <a:lstStyle/>
          <a:p>
            <a:r>
              <a:rPr lang="en-US" sz="2800" dirty="0"/>
              <a:t>“Unexpected” events requiring </a:t>
            </a:r>
            <a:r>
              <a:rPr lang="en-US" sz="2800" dirty="0" smtClean="0"/>
              <a:t>change in </a:t>
            </a:r>
            <a:r>
              <a:rPr lang="en-US" sz="2800" dirty="0"/>
              <a:t>flow of control</a:t>
            </a:r>
          </a:p>
          <a:p>
            <a:pPr lvl="1"/>
            <a:r>
              <a:rPr lang="en-US" sz="2400" dirty="0"/>
              <a:t>Different </a:t>
            </a:r>
            <a:r>
              <a:rPr lang="en-US" sz="2400" dirty="0" err="1"/>
              <a:t>ISAs</a:t>
            </a:r>
            <a:r>
              <a:rPr lang="en-US" sz="2400" dirty="0"/>
              <a:t> use the terms differently</a:t>
            </a:r>
          </a:p>
          <a:p>
            <a:r>
              <a:rPr lang="en-US" sz="2800" i="1" dirty="0">
                <a:solidFill>
                  <a:srgbClr val="FF0000"/>
                </a:solidFill>
              </a:rPr>
              <a:t>Exception</a:t>
            </a:r>
          </a:p>
          <a:p>
            <a:pPr lvl="1"/>
            <a:r>
              <a:rPr lang="en-US" sz="2400" dirty="0"/>
              <a:t>Arises within the </a:t>
            </a:r>
            <a:r>
              <a:rPr lang="en-US" sz="2400" dirty="0" smtClean="0"/>
              <a:t>CPU </a:t>
            </a:r>
            <a:br>
              <a:rPr lang="en-US" sz="2400" dirty="0" smtClean="0"/>
            </a:br>
            <a:r>
              <a:rPr lang="en-US" sz="2400" dirty="0" smtClean="0"/>
              <a:t>(e.g. undefined </a:t>
            </a:r>
            <a:r>
              <a:rPr lang="en-US" sz="2400" dirty="0" err="1" smtClean="0"/>
              <a:t>opcode</a:t>
            </a:r>
            <a:r>
              <a:rPr lang="en-US" sz="2400" dirty="0" smtClean="0"/>
              <a:t>, overflow, </a:t>
            </a:r>
            <a:r>
              <a:rPr lang="en-US" sz="2400" dirty="0" err="1" smtClean="0"/>
              <a:t>syscall</a:t>
            </a:r>
            <a:r>
              <a:rPr lang="en-US" sz="2400" dirty="0" smtClean="0"/>
              <a:t>, TLB Miss)</a:t>
            </a:r>
            <a:endParaRPr lang="en-US" sz="2400" dirty="0"/>
          </a:p>
          <a:p>
            <a:r>
              <a:rPr lang="en-US" sz="2800" i="1" dirty="0">
                <a:solidFill>
                  <a:srgbClr val="FF0000"/>
                </a:solidFill>
              </a:rPr>
              <a:t>Interrupt</a:t>
            </a:r>
          </a:p>
          <a:p>
            <a:pPr lvl="1"/>
            <a:r>
              <a:rPr lang="en-US" sz="2400" dirty="0"/>
              <a:t>From an external I/O controller</a:t>
            </a:r>
          </a:p>
          <a:p>
            <a:r>
              <a:rPr lang="en-US" sz="2800" dirty="0"/>
              <a:t>Dealing with </a:t>
            </a:r>
            <a:r>
              <a:rPr lang="en-US" sz="2800" dirty="0" smtClean="0"/>
              <a:t>these </a:t>
            </a:r>
            <a:r>
              <a:rPr lang="en-US" sz="2800" dirty="0"/>
              <a:t>without sacrificing performance is</a:t>
            </a:r>
            <a:r>
              <a:rPr lang="en-US" sz="2800" dirty="0" smtClean="0"/>
              <a:t> difficult!</a:t>
            </a:r>
            <a:endParaRPr lang="en-AU" sz="2800" dirty="0"/>
          </a:p>
        </p:txBody>
      </p:sp>
      <p:sp>
        <p:nvSpPr>
          <p:cNvPr id="8" name="Date Placeholder 7"/>
          <p:cNvSpPr>
            <a:spLocks noGrp="1"/>
          </p:cNvSpPr>
          <p:nvPr>
            <p:ph type="dt" sz="half" idx="10"/>
          </p:nvPr>
        </p:nvSpPr>
        <p:spPr/>
        <p:txBody>
          <a:bodyPr/>
          <a:lstStyle/>
          <a:p>
            <a:r>
              <a:rPr lang="en-US" smtClean="0"/>
              <a:t>7/31/2012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42</a:t>
            </a:fld>
            <a:endParaRPr lang="en-US" dirty="0"/>
          </a:p>
        </p:txBody>
      </p:sp>
      <p:sp>
        <p:nvSpPr>
          <p:cNvPr id="10" name="Footer Placeholder 9"/>
          <p:cNvSpPr>
            <a:spLocks noGrp="1"/>
          </p:cNvSpPr>
          <p:nvPr>
            <p:ph type="ftr" sz="quarter" idx="11"/>
          </p:nvPr>
        </p:nvSpPr>
        <p:spPr/>
        <p:txBody>
          <a:bodyPr/>
          <a:lstStyle/>
          <a:p>
            <a:r>
              <a:rPr lang="da-DK" smtClean="0"/>
              <a:t>Summer 2012 -- Lecture #25</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dirty="0">
                <a:solidFill>
                  <a:schemeClr val="accent1"/>
                </a:solidFill>
              </a:rPr>
              <a:t>Handling </a:t>
            </a:r>
            <a:r>
              <a:rPr lang="en-US" dirty="0" smtClean="0">
                <a:solidFill>
                  <a:schemeClr val="accent1"/>
                </a:solidFill>
              </a:rPr>
              <a:t>Exceptions (1/2)</a:t>
            </a:r>
            <a:endParaRPr lang="en-AU" dirty="0">
              <a:solidFill>
                <a:schemeClr val="accent1"/>
              </a:solidFill>
            </a:endParaRPr>
          </a:p>
        </p:txBody>
      </p:sp>
      <p:sp>
        <p:nvSpPr>
          <p:cNvPr id="454659" name="Rectangle 3"/>
          <p:cNvSpPr>
            <a:spLocks noGrp="1" noChangeArrowheads="1"/>
          </p:cNvSpPr>
          <p:nvPr>
            <p:ph idx="1"/>
          </p:nvPr>
        </p:nvSpPr>
        <p:spPr>
          <a:xfrm>
            <a:off x="457200" y="1600199"/>
            <a:ext cx="8229600" cy="4937760"/>
          </a:xfrm>
        </p:spPr>
        <p:txBody>
          <a:bodyPr>
            <a:normAutofit fontScale="92500"/>
          </a:bodyPr>
          <a:lstStyle/>
          <a:p>
            <a:pPr>
              <a:lnSpc>
                <a:spcPct val="90000"/>
              </a:lnSpc>
            </a:pPr>
            <a:r>
              <a:rPr lang="en-US" dirty="0"/>
              <a:t>In MIPS, exceptions managed by a System Control Coprocessor (CP0</a:t>
            </a:r>
            <a:r>
              <a:rPr lang="en-US" dirty="0" smtClean="0"/>
              <a:t>)</a:t>
            </a:r>
            <a:endParaRPr lang="en-US" dirty="0"/>
          </a:p>
          <a:p>
            <a:pPr>
              <a:lnSpc>
                <a:spcPct val="90000"/>
              </a:lnSpc>
            </a:pPr>
            <a:r>
              <a:rPr lang="en-US" dirty="0"/>
              <a:t>Save PC of offending (or interrupted) instruction</a:t>
            </a:r>
          </a:p>
          <a:p>
            <a:pPr lvl="1">
              <a:lnSpc>
                <a:spcPct val="90000"/>
              </a:lnSpc>
            </a:pPr>
            <a:r>
              <a:rPr lang="en-US" dirty="0"/>
              <a:t>In MIPS:</a:t>
            </a:r>
            <a:r>
              <a:rPr lang="en-US" dirty="0" smtClean="0"/>
              <a:t>  save in special register called</a:t>
            </a:r>
            <a:br>
              <a:rPr lang="en-US" dirty="0" smtClean="0"/>
            </a:br>
            <a:r>
              <a:rPr lang="en-US" i="1" dirty="0" smtClean="0">
                <a:solidFill>
                  <a:srgbClr val="FF0000"/>
                </a:solidFill>
              </a:rPr>
              <a:t>Exception </a:t>
            </a:r>
            <a:r>
              <a:rPr lang="en-US" i="1" dirty="0">
                <a:solidFill>
                  <a:srgbClr val="FF0000"/>
                </a:solidFill>
              </a:rPr>
              <a:t>Program Counter </a:t>
            </a:r>
            <a:r>
              <a:rPr lang="en-US" dirty="0">
                <a:solidFill>
                  <a:srgbClr val="FF0000"/>
                </a:solidFill>
              </a:rPr>
              <a:t>(</a:t>
            </a:r>
            <a:r>
              <a:rPr lang="en-US" i="1" dirty="0">
                <a:solidFill>
                  <a:srgbClr val="FF0000"/>
                </a:solidFill>
              </a:rPr>
              <a:t>EPC</a:t>
            </a:r>
            <a:r>
              <a:rPr lang="en-US" dirty="0">
                <a:solidFill>
                  <a:srgbClr val="FF0000"/>
                </a:solidFill>
              </a:rPr>
              <a:t>)</a:t>
            </a:r>
          </a:p>
          <a:p>
            <a:pPr>
              <a:lnSpc>
                <a:spcPct val="90000"/>
              </a:lnSpc>
            </a:pPr>
            <a:r>
              <a:rPr lang="en-US" dirty="0"/>
              <a:t>Save indication of the problem</a:t>
            </a:r>
          </a:p>
          <a:p>
            <a:pPr lvl="1">
              <a:lnSpc>
                <a:spcPct val="90000"/>
              </a:lnSpc>
            </a:pPr>
            <a:r>
              <a:rPr lang="en-US" dirty="0"/>
              <a:t>In MIPS:</a:t>
            </a:r>
            <a:r>
              <a:rPr lang="en-US" dirty="0" smtClean="0"/>
              <a:t> saved in special register called </a:t>
            </a:r>
            <a:r>
              <a:rPr lang="en-US" i="1" dirty="0" smtClean="0">
                <a:solidFill>
                  <a:srgbClr val="FF0000"/>
                </a:solidFill>
              </a:rPr>
              <a:t>Cause </a:t>
            </a:r>
            <a:r>
              <a:rPr lang="en-US" dirty="0"/>
              <a:t>register</a:t>
            </a:r>
          </a:p>
          <a:p>
            <a:pPr lvl="1">
              <a:lnSpc>
                <a:spcPct val="90000"/>
              </a:lnSpc>
            </a:pPr>
            <a:r>
              <a:rPr lang="en-US" dirty="0" smtClean="0"/>
              <a:t>In simple implementation, might only need 1-bit </a:t>
            </a:r>
            <a:br>
              <a:rPr lang="en-US" dirty="0" smtClean="0"/>
            </a:br>
            <a:r>
              <a:rPr lang="en-US" dirty="0" smtClean="0"/>
              <a:t>(</a:t>
            </a:r>
            <a:r>
              <a:rPr lang="en-US" dirty="0" smtClean="0"/>
              <a:t>0 </a:t>
            </a:r>
            <a:r>
              <a:rPr lang="en-US" dirty="0"/>
              <a:t>for undefined opcode, 1 for </a:t>
            </a:r>
            <a:r>
              <a:rPr lang="en-US" dirty="0" smtClean="0"/>
              <a:t>overflow)</a:t>
            </a:r>
            <a:endParaRPr lang="en-US" dirty="0"/>
          </a:p>
          <a:p>
            <a:pPr>
              <a:lnSpc>
                <a:spcPct val="90000"/>
              </a:lnSpc>
            </a:pPr>
            <a:r>
              <a:rPr lang="en-US" dirty="0"/>
              <a:t>Jump to</a:t>
            </a:r>
            <a:r>
              <a:rPr lang="en-US" dirty="0" smtClean="0"/>
              <a:t> </a:t>
            </a:r>
            <a:r>
              <a:rPr lang="en-US" i="1" dirty="0" smtClean="0">
                <a:solidFill>
                  <a:srgbClr val="FF0000"/>
                </a:solidFill>
              </a:rPr>
              <a:t>exception handler code </a:t>
            </a:r>
            <a:r>
              <a:rPr lang="en-US" dirty="0"/>
              <a:t>at</a:t>
            </a:r>
            <a:r>
              <a:rPr lang="en-US" dirty="0" smtClean="0"/>
              <a:t> address </a:t>
            </a:r>
            <a:br>
              <a:rPr lang="en-US" dirty="0" smtClean="0"/>
            </a:br>
            <a:r>
              <a:rPr lang="en-US" dirty="0" smtClean="0"/>
              <a:t>0x80000180</a:t>
            </a:r>
            <a:endParaRPr lang="en-US" baseline="-25000"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43</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Handling Exceptions </a:t>
            </a:r>
            <a:r>
              <a:rPr lang="en-US" dirty="0" smtClean="0">
                <a:solidFill>
                  <a:schemeClr val="accent1"/>
                </a:solidFill>
              </a:rPr>
              <a:t>(2/2</a:t>
            </a:r>
            <a:r>
              <a:rPr lang="en-US" dirty="0" smtClean="0">
                <a:solidFill>
                  <a:schemeClr val="accent1"/>
                </a:solidFill>
              </a:rPr>
              <a:t>)</a:t>
            </a:r>
            <a:endParaRPr lang="en-US" dirty="0"/>
          </a:p>
        </p:txBody>
      </p:sp>
      <p:sp>
        <p:nvSpPr>
          <p:cNvPr id="3" name="Content Placeholder 2"/>
          <p:cNvSpPr>
            <a:spLocks noGrp="1"/>
          </p:cNvSpPr>
          <p:nvPr>
            <p:ph idx="1"/>
          </p:nvPr>
        </p:nvSpPr>
        <p:spPr/>
        <p:txBody>
          <a:bodyPr/>
          <a:lstStyle/>
          <a:p>
            <a:r>
              <a:rPr lang="en-US" dirty="0" smtClean="0"/>
              <a:t>Operating system is also notified</a:t>
            </a:r>
          </a:p>
          <a:p>
            <a:pPr lvl="1"/>
            <a:r>
              <a:rPr lang="en-US" dirty="0" smtClean="0"/>
              <a:t>Can kill program (e.g. </a:t>
            </a:r>
            <a:r>
              <a:rPr lang="en-US" dirty="0" err="1" smtClean="0"/>
              <a:t>segfault</a:t>
            </a:r>
            <a:r>
              <a:rPr lang="en-US" dirty="0" smtClean="0"/>
              <a:t>)</a:t>
            </a:r>
          </a:p>
          <a:p>
            <a:pPr lvl="1"/>
            <a:r>
              <a:rPr lang="en-US" dirty="0" smtClean="0"/>
              <a:t>For I/O device request or </a:t>
            </a:r>
            <a:r>
              <a:rPr lang="en-US" dirty="0" err="1" smtClean="0"/>
              <a:t>syscall</a:t>
            </a:r>
            <a:r>
              <a:rPr lang="en-US" dirty="0" smtClean="0"/>
              <a:t>, often switch to another process in meantime</a:t>
            </a:r>
          </a:p>
          <a:p>
            <a:pPr lvl="2"/>
            <a:r>
              <a:rPr lang="en-US" dirty="0" smtClean="0"/>
              <a:t>This is what happens on a TLB misses and page faults</a:t>
            </a:r>
            <a:endParaRPr lang="en-US"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44</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7" name="Rectangle 3"/>
          <p:cNvSpPr>
            <a:spLocks noGrp="1" noChangeArrowheads="1"/>
          </p:cNvSpPr>
          <p:nvPr>
            <p:ph idx="1"/>
          </p:nvPr>
        </p:nvSpPr>
        <p:spPr>
          <a:xfrm>
            <a:off x="457200" y="1600199"/>
            <a:ext cx="8229600" cy="4937760"/>
          </a:xfrm>
        </p:spPr>
        <p:txBody>
          <a:bodyPr/>
          <a:lstStyle/>
          <a:p>
            <a:r>
              <a:rPr lang="en-US" dirty="0" smtClean="0"/>
              <a:t>Re-</a:t>
            </a:r>
            <a:r>
              <a:rPr lang="en-US" dirty="0" err="1" smtClean="0"/>
              <a:t>startable</a:t>
            </a:r>
            <a:r>
              <a:rPr lang="en-US" dirty="0" smtClean="0"/>
              <a:t> </a:t>
            </a:r>
            <a:r>
              <a:rPr lang="en-US" dirty="0"/>
              <a:t>exceptions</a:t>
            </a:r>
          </a:p>
          <a:p>
            <a:pPr lvl="1"/>
            <a:r>
              <a:rPr lang="en-US" dirty="0"/>
              <a:t>Pipeline can flush the instruction</a:t>
            </a:r>
          </a:p>
          <a:p>
            <a:pPr lvl="1"/>
            <a:r>
              <a:rPr lang="en-US" dirty="0"/>
              <a:t>Handler executes, then returns to the instruction</a:t>
            </a:r>
          </a:p>
          <a:p>
            <a:pPr lvl="2"/>
            <a:r>
              <a:rPr lang="en-US" dirty="0" smtClean="0"/>
              <a:t>Re-fetched </a:t>
            </a:r>
            <a:r>
              <a:rPr lang="en-US" dirty="0"/>
              <a:t>and executed from scratch</a:t>
            </a:r>
          </a:p>
          <a:p>
            <a:r>
              <a:rPr lang="en-US" dirty="0" smtClean="0"/>
              <a:t>PC+4 </a:t>
            </a:r>
            <a:r>
              <a:rPr lang="en-US" dirty="0"/>
              <a:t>saved in EPC register</a:t>
            </a:r>
          </a:p>
          <a:p>
            <a:pPr lvl="1"/>
            <a:r>
              <a:rPr lang="en-US" dirty="0"/>
              <a:t>Identifies causing instruction</a:t>
            </a:r>
          </a:p>
          <a:p>
            <a:pPr lvl="1"/>
            <a:r>
              <a:rPr lang="en-US" dirty="0" smtClean="0"/>
              <a:t>PC+4 because it is the available signal in a pipelined </a:t>
            </a:r>
            <a:r>
              <a:rPr lang="en-US" dirty="0" smtClean="0"/>
              <a:t>implementation</a:t>
            </a:r>
          </a:p>
          <a:p>
            <a:pPr lvl="2"/>
            <a:r>
              <a:rPr lang="en-US" dirty="0"/>
              <a:t>Handler must </a:t>
            </a:r>
            <a:r>
              <a:rPr lang="en-US" dirty="0" smtClean="0"/>
              <a:t>adjust </a:t>
            </a:r>
            <a:r>
              <a:rPr lang="en-US" dirty="0" smtClean="0"/>
              <a:t>this value</a:t>
            </a:r>
            <a:r>
              <a:rPr lang="en-US" dirty="0" smtClean="0"/>
              <a:t> </a:t>
            </a:r>
            <a:r>
              <a:rPr lang="en-US" dirty="0" smtClean="0"/>
              <a:t>to get right address</a:t>
            </a:r>
            <a:endParaRPr lang="en-AU" dirty="0"/>
          </a:p>
        </p:txBody>
      </p:sp>
      <p:sp>
        <p:nvSpPr>
          <p:cNvPr id="7" name="Title 6"/>
          <p:cNvSpPr>
            <a:spLocks noGrp="1"/>
          </p:cNvSpPr>
          <p:nvPr>
            <p:ph type="title"/>
          </p:nvPr>
        </p:nvSpPr>
        <p:spPr/>
        <p:txBody>
          <a:bodyPr/>
          <a:lstStyle/>
          <a:p>
            <a:r>
              <a:rPr lang="en-US" dirty="0" smtClean="0">
                <a:solidFill>
                  <a:schemeClr val="accent1"/>
                </a:solidFill>
              </a:rPr>
              <a:t>Exception Properties</a:t>
            </a:r>
            <a:endParaRPr lang="en-US" dirty="0">
              <a:solidFill>
                <a:schemeClr val="accent1"/>
              </a:solidFill>
            </a:endParaRPr>
          </a:p>
        </p:txBody>
      </p:sp>
      <p:sp>
        <p:nvSpPr>
          <p:cNvPr id="8" name="Date Placeholder 7"/>
          <p:cNvSpPr>
            <a:spLocks noGrp="1"/>
          </p:cNvSpPr>
          <p:nvPr>
            <p:ph type="dt" sz="half" idx="10"/>
          </p:nvPr>
        </p:nvSpPr>
        <p:spPr/>
        <p:txBody>
          <a:bodyPr/>
          <a:lstStyle/>
          <a:p>
            <a:r>
              <a:rPr lang="en-US" smtClean="0"/>
              <a:t>7/31/2012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45</a:t>
            </a:fld>
            <a:endParaRPr lang="en-US" dirty="0"/>
          </a:p>
        </p:txBody>
      </p:sp>
      <p:sp>
        <p:nvSpPr>
          <p:cNvPr id="10" name="Footer Placeholder 9"/>
          <p:cNvSpPr>
            <a:spLocks noGrp="1"/>
          </p:cNvSpPr>
          <p:nvPr>
            <p:ph type="ftr" sz="quarter" idx="11"/>
          </p:nvPr>
        </p:nvSpPr>
        <p:spPr/>
        <p:txBody>
          <a:bodyPr/>
          <a:lstStyle/>
          <a:p>
            <a:r>
              <a:rPr lang="da-DK" smtClean="0"/>
              <a:t>Summer 2012 -- Lecture #25</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dirty="0">
                <a:solidFill>
                  <a:schemeClr val="accent1"/>
                </a:solidFill>
              </a:rPr>
              <a:t>Handler Actions</a:t>
            </a:r>
            <a:endParaRPr lang="en-AU" dirty="0">
              <a:solidFill>
                <a:schemeClr val="accent1"/>
              </a:solidFill>
            </a:endParaRPr>
          </a:p>
        </p:txBody>
      </p:sp>
      <p:sp>
        <p:nvSpPr>
          <p:cNvPr id="458755" name="Rectangle 3"/>
          <p:cNvSpPr>
            <a:spLocks noGrp="1" noChangeArrowheads="1"/>
          </p:cNvSpPr>
          <p:nvPr>
            <p:ph idx="1"/>
          </p:nvPr>
        </p:nvSpPr>
        <p:spPr>
          <a:xfrm>
            <a:off x="457200" y="1600199"/>
            <a:ext cx="8229600" cy="4937760"/>
          </a:xfrm>
        </p:spPr>
        <p:txBody>
          <a:bodyPr/>
          <a:lstStyle/>
          <a:p>
            <a:pPr>
              <a:lnSpc>
                <a:spcPct val="90000"/>
              </a:lnSpc>
            </a:pPr>
            <a:r>
              <a:rPr lang="en-US" dirty="0"/>
              <a:t>Read</a:t>
            </a:r>
            <a:r>
              <a:rPr lang="en-US" dirty="0" smtClean="0"/>
              <a:t> Cause register, </a:t>
            </a:r>
            <a:r>
              <a:rPr lang="en-US" dirty="0"/>
              <a:t>and transfer to relevant handler</a:t>
            </a:r>
          </a:p>
          <a:p>
            <a:pPr>
              <a:lnSpc>
                <a:spcPct val="90000"/>
              </a:lnSpc>
            </a:pPr>
            <a:r>
              <a:rPr lang="en-US" dirty="0" smtClean="0"/>
              <a:t>OS determines </a:t>
            </a:r>
            <a:r>
              <a:rPr lang="en-US" dirty="0"/>
              <a:t>action </a:t>
            </a:r>
            <a:r>
              <a:rPr lang="en-US" dirty="0" smtClean="0"/>
              <a:t>required:</a:t>
            </a:r>
            <a:endParaRPr lang="en-US" dirty="0"/>
          </a:p>
          <a:p>
            <a:pPr lvl="1">
              <a:lnSpc>
                <a:spcPct val="90000"/>
              </a:lnSpc>
            </a:pPr>
            <a:r>
              <a:rPr lang="en-US" dirty="0"/>
              <a:t>If </a:t>
            </a:r>
            <a:r>
              <a:rPr lang="en-US" dirty="0" err="1" smtClean="0"/>
              <a:t>restartable</a:t>
            </a:r>
            <a:r>
              <a:rPr lang="en-US" dirty="0" smtClean="0"/>
              <a:t> exception, take </a:t>
            </a:r>
            <a:r>
              <a:rPr lang="en-US" dirty="0"/>
              <a:t>corrective </a:t>
            </a:r>
            <a:r>
              <a:rPr lang="en-US" dirty="0" smtClean="0"/>
              <a:t>action and then use </a:t>
            </a:r>
            <a:r>
              <a:rPr lang="en-US" dirty="0"/>
              <a:t>EPC to return to program</a:t>
            </a:r>
          </a:p>
          <a:p>
            <a:pPr lvl="1">
              <a:lnSpc>
                <a:spcPct val="90000"/>
              </a:lnSpc>
            </a:pPr>
            <a:r>
              <a:rPr lang="en-US" dirty="0" smtClean="0"/>
              <a:t>Otherwise, terminate program and report </a:t>
            </a:r>
            <a:r>
              <a:rPr lang="en-US" dirty="0"/>
              <a:t>error using EPC, </a:t>
            </a:r>
            <a:r>
              <a:rPr lang="en-US" dirty="0" smtClean="0"/>
              <a:t>Cause register, </a:t>
            </a:r>
            <a:r>
              <a:rPr lang="en-US" dirty="0" smtClean="0"/>
              <a:t>etc</a:t>
            </a:r>
            <a:r>
              <a:rPr lang="en-US" dirty="0" smtClean="0"/>
              <a:t>.  </a:t>
            </a:r>
            <a:br>
              <a:rPr lang="en-US" dirty="0" smtClean="0"/>
            </a:br>
            <a:r>
              <a:rPr lang="en-US" dirty="0" smtClean="0"/>
              <a:t>(e.g. our best friend the </a:t>
            </a:r>
            <a:r>
              <a:rPr lang="en-US" dirty="0" err="1" smtClean="0"/>
              <a:t>segfault</a:t>
            </a:r>
            <a:r>
              <a:rPr lang="en-US" dirty="0" smtClean="0"/>
              <a:t>)</a:t>
            </a:r>
            <a:endParaRPr lang="en-AU"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46</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dirty="0">
                <a:solidFill>
                  <a:schemeClr val="accent1"/>
                </a:solidFill>
              </a:rPr>
              <a:t>Exceptions in a Pipeline</a:t>
            </a:r>
            <a:endParaRPr lang="en-AU" dirty="0">
              <a:solidFill>
                <a:schemeClr val="accent1"/>
              </a:solidFill>
            </a:endParaRPr>
          </a:p>
        </p:txBody>
      </p:sp>
      <p:sp>
        <p:nvSpPr>
          <p:cNvPr id="462851" name="Rectangle 3"/>
          <p:cNvSpPr>
            <a:spLocks noGrp="1" noChangeArrowheads="1"/>
          </p:cNvSpPr>
          <p:nvPr>
            <p:ph idx="1"/>
          </p:nvPr>
        </p:nvSpPr>
        <p:spPr>
          <a:xfrm>
            <a:off x="457200" y="1600199"/>
            <a:ext cx="8229600" cy="4937760"/>
          </a:xfrm>
        </p:spPr>
        <p:txBody>
          <a:bodyPr>
            <a:normAutofit/>
          </a:bodyPr>
          <a:lstStyle/>
          <a:p>
            <a:pPr>
              <a:lnSpc>
                <a:spcPct val="90000"/>
              </a:lnSpc>
            </a:pPr>
            <a:r>
              <a:rPr lang="en-US" dirty="0"/>
              <a:t>Another</a:t>
            </a:r>
            <a:r>
              <a:rPr lang="en-US" dirty="0" smtClean="0"/>
              <a:t> kind of </a:t>
            </a:r>
            <a:r>
              <a:rPr lang="en-US" dirty="0"/>
              <a:t>control hazard</a:t>
            </a:r>
          </a:p>
          <a:p>
            <a:pPr>
              <a:lnSpc>
                <a:spcPct val="90000"/>
              </a:lnSpc>
            </a:pPr>
            <a:r>
              <a:rPr lang="en-US" dirty="0"/>
              <a:t>Consider overflow on </a:t>
            </a:r>
            <a:r>
              <a:rPr lang="en-US" sz="3000" dirty="0">
                <a:latin typeface="Courier New" pitchFamily="49" charset="0"/>
                <a:cs typeface="Courier New" pitchFamily="49" charset="0"/>
              </a:rPr>
              <a:t>add</a:t>
            </a:r>
            <a:r>
              <a:rPr lang="en-US" dirty="0"/>
              <a:t> in EX stage</a:t>
            </a:r>
          </a:p>
          <a:p>
            <a:pPr lvl="1">
              <a:lnSpc>
                <a:spcPct val="90000"/>
              </a:lnSpc>
              <a:buFont typeface="Wingdings" charset="2"/>
              <a:buNone/>
            </a:pPr>
            <a:r>
              <a:rPr lang="en-US" dirty="0">
                <a:latin typeface="Courier New"/>
                <a:cs typeface="Courier New"/>
              </a:rPr>
              <a:t>add $1, $2, $1</a:t>
            </a:r>
          </a:p>
          <a:p>
            <a:pPr marL="971550" lvl="1" indent="-514350">
              <a:lnSpc>
                <a:spcPct val="90000"/>
              </a:lnSpc>
              <a:buFont typeface="+mj-lt"/>
              <a:buAutoNum type="arabicParenR"/>
            </a:pPr>
            <a:r>
              <a:rPr lang="en-US" dirty="0"/>
              <a:t>Prevent </a:t>
            </a:r>
            <a:r>
              <a:rPr lang="en-US" sz="2600" dirty="0">
                <a:latin typeface="Courier New" pitchFamily="49" charset="0"/>
                <a:cs typeface="Courier New" pitchFamily="49" charset="0"/>
              </a:rPr>
              <a:t>$1</a:t>
            </a:r>
            <a:r>
              <a:rPr lang="en-US" dirty="0"/>
              <a:t> from being clobbered</a:t>
            </a:r>
          </a:p>
          <a:p>
            <a:pPr marL="971550" lvl="1" indent="-514350">
              <a:lnSpc>
                <a:spcPct val="90000"/>
              </a:lnSpc>
              <a:buFont typeface="+mj-lt"/>
              <a:buAutoNum type="arabicParenR"/>
            </a:pPr>
            <a:r>
              <a:rPr lang="en-US" dirty="0"/>
              <a:t>Complete previous instructions</a:t>
            </a:r>
          </a:p>
          <a:p>
            <a:pPr marL="971550" lvl="1" indent="-514350">
              <a:lnSpc>
                <a:spcPct val="90000"/>
              </a:lnSpc>
              <a:buFont typeface="+mj-lt"/>
              <a:buAutoNum type="arabicParenR"/>
            </a:pPr>
            <a:r>
              <a:rPr lang="en-US" dirty="0"/>
              <a:t>Flush </a:t>
            </a:r>
            <a:r>
              <a:rPr lang="en-US" sz="2600" dirty="0">
                <a:latin typeface="Courier New" pitchFamily="49" charset="0"/>
                <a:cs typeface="Courier New" pitchFamily="49" charset="0"/>
              </a:rPr>
              <a:t>add</a:t>
            </a:r>
            <a:r>
              <a:rPr lang="en-US" dirty="0"/>
              <a:t> and subsequent instructions</a:t>
            </a:r>
          </a:p>
          <a:p>
            <a:pPr marL="971550" lvl="1" indent="-514350">
              <a:lnSpc>
                <a:spcPct val="90000"/>
              </a:lnSpc>
              <a:buFont typeface="+mj-lt"/>
              <a:buAutoNum type="arabicParenR"/>
            </a:pPr>
            <a:r>
              <a:rPr lang="en-US" dirty="0"/>
              <a:t>Set Cause and EPC register values</a:t>
            </a:r>
          </a:p>
          <a:p>
            <a:pPr marL="971550" lvl="1" indent="-514350">
              <a:lnSpc>
                <a:spcPct val="90000"/>
              </a:lnSpc>
              <a:buFont typeface="+mj-lt"/>
              <a:buAutoNum type="arabicParenR"/>
            </a:pPr>
            <a:r>
              <a:rPr lang="en-US" dirty="0"/>
              <a:t>Transfer control to handler</a:t>
            </a:r>
          </a:p>
          <a:p>
            <a:pPr>
              <a:lnSpc>
                <a:spcPct val="90000"/>
              </a:lnSpc>
            </a:pPr>
            <a:r>
              <a:rPr lang="en-US" dirty="0"/>
              <a:t>Similar to </a:t>
            </a:r>
            <a:r>
              <a:rPr lang="en-US" dirty="0" err="1"/>
              <a:t>mispredicted</a:t>
            </a:r>
            <a:r>
              <a:rPr lang="en-US" dirty="0"/>
              <a:t> branch</a:t>
            </a:r>
          </a:p>
          <a:p>
            <a:pPr lvl="1">
              <a:lnSpc>
                <a:spcPct val="90000"/>
              </a:lnSpc>
            </a:pPr>
            <a:r>
              <a:rPr lang="en-US" dirty="0"/>
              <a:t>Use much of the same hardware</a:t>
            </a:r>
            <a:endParaRPr lang="en-AU"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47</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85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28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solidFill>
                  <a:schemeClr val="accent1"/>
                </a:solidFill>
              </a:rPr>
              <a:t>Exception Example</a:t>
            </a:r>
            <a:endParaRPr lang="en-US" dirty="0">
              <a:solidFill>
                <a:schemeClr val="accent1"/>
              </a:solidFill>
            </a:endParaRPr>
          </a:p>
        </p:txBody>
      </p:sp>
      <p:grpSp>
        <p:nvGrpSpPr>
          <p:cNvPr id="2" name="Group 5"/>
          <p:cNvGrpSpPr>
            <a:grpSpLocks/>
          </p:cNvGrpSpPr>
          <p:nvPr/>
        </p:nvGrpSpPr>
        <p:grpSpPr bwMode="auto">
          <a:xfrm>
            <a:off x="4356100" y="2209801"/>
            <a:ext cx="539750" cy="458788"/>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 name="Group 8"/>
          <p:cNvGrpSpPr>
            <a:grpSpLocks/>
          </p:cNvGrpSpPr>
          <p:nvPr/>
        </p:nvGrpSpPr>
        <p:grpSpPr bwMode="auto">
          <a:xfrm>
            <a:off x="4356100" y="4419601"/>
            <a:ext cx="539750" cy="458788"/>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4325938" y="4422776"/>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1071563" y="2061637"/>
            <a:ext cx="0" cy="4203699"/>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1752599" y="1638301"/>
            <a:ext cx="6815667" cy="42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1071563" y="218546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and</a:t>
            </a:r>
            <a:endParaRPr lang="en-US" sz="2800" b="1" dirty="0">
              <a:solidFill>
                <a:schemeClr val="tx1"/>
              </a:solidFill>
              <a:latin typeface="Arial" pitchFamily="-65" charset="0"/>
            </a:endParaRPr>
          </a:p>
        </p:txBody>
      </p:sp>
      <p:sp>
        <p:nvSpPr>
          <p:cNvPr id="2761743" name="Rectangle 15"/>
          <p:cNvSpPr>
            <a:spLocks noChangeArrowheads="1"/>
          </p:cNvSpPr>
          <p:nvPr/>
        </p:nvSpPr>
        <p:spPr bwMode="auto">
          <a:xfrm>
            <a:off x="1071563" y="2845863"/>
            <a:ext cx="613699"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or</a:t>
            </a:r>
            <a:endParaRPr lang="en-US" sz="2800" b="1" dirty="0">
              <a:solidFill>
                <a:schemeClr val="tx1"/>
              </a:solidFill>
              <a:latin typeface="Arial" pitchFamily="-65" charset="0"/>
            </a:endParaRPr>
          </a:p>
        </p:txBody>
      </p:sp>
      <p:sp>
        <p:nvSpPr>
          <p:cNvPr id="2761744" name="Rectangle 16"/>
          <p:cNvSpPr>
            <a:spLocks noChangeArrowheads="1"/>
          </p:cNvSpPr>
          <p:nvPr/>
        </p:nvSpPr>
        <p:spPr bwMode="auto">
          <a:xfrm>
            <a:off x="1071563" y="358246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add</a:t>
            </a:r>
            <a:endParaRPr lang="en-US" sz="2800" b="1" dirty="0">
              <a:solidFill>
                <a:schemeClr val="tx1"/>
              </a:solidFill>
              <a:latin typeface="Arial" pitchFamily="-65" charset="0"/>
            </a:endParaRPr>
          </a:p>
        </p:txBody>
      </p:sp>
      <p:sp>
        <p:nvSpPr>
          <p:cNvPr id="2761745" name="Rectangle 17"/>
          <p:cNvSpPr>
            <a:spLocks noChangeArrowheads="1"/>
          </p:cNvSpPr>
          <p:nvPr/>
        </p:nvSpPr>
        <p:spPr bwMode="auto">
          <a:xfrm>
            <a:off x="1071563" y="4265088"/>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slt</a:t>
            </a:r>
            <a:endParaRPr lang="en-US" sz="2800" b="1" dirty="0">
              <a:solidFill>
                <a:schemeClr val="tx1"/>
              </a:solidFill>
              <a:latin typeface="Arial" pitchFamily="-65" charset="0"/>
            </a:endParaRPr>
          </a:p>
        </p:txBody>
      </p:sp>
      <p:sp>
        <p:nvSpPr>
          <p:cNvPr id="2761746" name="Rectangle 18"/>
          <p:cNvSpPr>
            <a:spLocks noChangeArrowheads="1"/>
          </p:cNvSpPr>
          <p:nvPr/>
        </p:nvSpPr>
        <p:spPr bwMode="auto">
          <a:xfrm>
            <a:off x="1071563" y="4987400"/>
            <a:ext cx="618758"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lw</a:t>
            </a:r>
            <a:endParaRPr lang="en-US" sz="2800" b="1" dirty="0">
              <a:solidFill>
                <a:schemeClr val="tx1"/>
              </a:solidFill>
              <a:latin typeface="Arial" pitchFamily="-65" charset="0"/>
            </a:endParaRPr>
          </a:p>
        </p:txBody>
      </p:sp>
      <p:sp>
        <p:nvSpPr>
          <p:cNvPr id="2761747" name="Line 19"/>
          <p:cNvSpPr>
            <a:spLocks noChangeShapeType="1"/>
          </p:cNvSpPr>
          <p:nvPr/>
        </p:nvSpPr>
        <p:spPr bwMode="auto">
          <a:xfrm>
            <a:off x="29337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36195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43053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49911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56769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6362699" y="1765301"/>
            <a:ext cx="55033" cy="480483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flipH="1">
            <a:off x="7010400" y="1765301"/>
            <a:ext cx="38100" cy="48387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flipH="1">
            <a:off x="7670800" y="1765300"/>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4" name="Group 27"/>
          <p:cNvGrpSpPr>
            <a:grpSpLocks/>
          </p:cNvGrpSpPr>
          <p:nvPr/>
        </p:nvGrpSpPr>
        <p:grpSpPr bwMode="auto">
          <a:xfrm>
            <a:off x="3773488" y="2133601"/>
            <a:ext cx="357188" cy="763588"/>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30"/>
          <p:cNvGrpSpPr>
            <a:grpSpLocks/>
          </p:cNvGrpSpPr>
          <p:nvPr/>
        </p:nvGrpSpPr>
        <p:grpSpPr bwMode="auto">
          <a:xfrm>
            <a:off x="2292350" y="2286001"/>
            <a:ext cx="569913" cy="458788"/>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3022600" y="22971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36"/>
          <p:cNvGrpSpPr>
            <a:grpSpLocks/>
          </p:cNvGrpSpPr>
          <p:nvPr/>
        </p:nvGrpSpPr>
        <p:grpSpPr bwMode="auto">
          <a:xfrm>
            <a:off x="3052763" y="2286001"/>
            <a:ext cx="469900" cy="458788"/>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2870200" y="25146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2968625" y="23622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3530600" y="23622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4319588" y="22891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5100638" y="22891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44"/>
          <p:cNvGrpSpPr>
            <a:grpSpLocks/>
          </p:cNvGrpSpPr>
          <p:nvPr/>
        </p:nvGrpSpPr>
        <p:grpSpPr bwMode="auto">
          <a:xfrm>
            <a:off x="5143500" y="2286001"/>
            <a:ext cx="450850" cy="458788"/>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4910138" y="25146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4141788" y="25146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4333875" y="25146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3530600" y="26670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3678238" y="25066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52"/>
          <p:cNvGrpSpPr>
            <a:grpSpLocks/>
          </p:cNvGrpSpPr>
          <p:nvPr/>
        </p:nvGrpSpPr>
        <p:grpSpPr bwMode="auto">
          <a:xfrm>
            <a:off x="2970213" y="2844801"/>
            <a:ext cx="3327400" cy="814388"/>
            <a:chOff x="1751" y="1600"/>
            <a:chExt cx="2096" cy="513"/>
          </a:xfrm>
        </p:grpSpPr>
        <p:grpSp>
          <p:nvGrpSpPr>
            <p:cNvPr id="10"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2"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3"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4"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81"/>
          <p:cNvGrpSpPr>
            <a:grpSpLocks/>
          </p:cNvGrpSpPr>
          <p:nvPr/>
        </p:nvGrpSpPr>
        <p:grpSpPr bwMode="auto">
          <a:xfrm>
            <a:off x="3648075" y="3556001"/>
            <a:ext cx="3327400" cy="814388"/>
            <a:chOff x="2178" y="2048"/>
            <a:chExt cx="2096" cy="513"/>
          </a:xfrm>
        </p:grpSpPr>
        <p:grpSp>
          <p:nvGrpSpPr>
            <p:cNvPr id="17"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8"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9"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3" name="Group 110"/>
          <p:cNvGrpSpPr>
            <a:grpSpLocks/>
          </p:cNvGrpSpPr>
          <p:nvPr/>
        </p:nvGrpSpPr>
        <p:grpSpPr bwMode="auto">
          <a:xfrm>
            <a:off x="5807075" y="4267201"/>
            <a:ext cx="357188" cy="763588"/>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5056188" y="44307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14"/>
          <p:cNvGrpSpPr>
            <a:grpSpLocks/>
          </p:cNvGrpSpPr>
          <p:nvPr/>
        </p:nvGrpSpPr>
        <p:grpSpPr bwMode="auto">
          <a:xfrm>
            <a:off x="5086350" y="4419601"/>
            <a:ext cx="469900" cy="458788"/>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4903788" y="46482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5002213" y="44958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5564188" y="44958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6353175" y="44227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5" name="Group 121"/>
          <p:cNvGrpSpPr>
            <a:grpSpLocks/>
          </p:cNvGrpSpPr>
          <p:nvPr/>
        </p:nvGrpSpPr>
        <p:grpSpPr bwMode="auto">
          <a:xfrm>
            <a:off x="6434138" y="4419601"/>
            <a:ext cx="515938" cy="458788"/>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7134225" y="44227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25"/>
          <p:cNvGrpSpPr>
            <a:grpSpLocks/>
          </p:cNvGrpSpPr>
          <p:nvPr/>
        </p:nvGrpSpPr>
        <p:grpSpPr bwMode="auto">
          <a:xfrm>
            <a:off x="7177088" y="4419601"/>
            <a:ext cx="450850" cy="458788"/>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6943725" y="46482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6175375" y="46482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6367463" y="46482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5564188" y="48006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5711825" y="46402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33"/>
          <p:cNvGrpSpPr>
            <a:grpSpLocks/>
          </p:cNvGrpSpPr>
          <p:nvPr/>
        </p:nvGrpSpPr>
        <p:grpSpPr bwMode="auto">
          <a:xfrm>
            <a:off x="5003800" y="4978401"/>
            <a:ext cx="3327400" cy="814388"/>
            <a:chOff x="3032" y="2944"/>
            <a:chExt cx="2096" cy="513"/>
          </a:xfrm>
        </p:grpSpPr>
        <p:grpSp>
          <p:nvGrpSpPr>
            <p:cNvPr id="28"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0"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8"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9"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530980" y="2118776"/>
            <a:ext cx="462040" cy="412933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5000"/>
              </a:lnSpc>
            </a:pPr>
            <a:r>
              <a:rPr lang="en-US" sz="2800" b="1" dirty="0">
                <a:solidFill>
                  <a:schemeClr val="tx1"/>
                </a:solidFill>
                <a:latin typeface="Arial" pitchFamily="-65" charset="0"/>
              </a:rPr>
              <a:t>I</a:t>
            </a:r>
          </a:p>
          <a:p>
            <a:pPr algn="ctr">
              <a:lnSpc>
                <a:spcPct val="85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5000"/>
              </a:lnSpc>
            </a:pPr>
            <a:endParaRPr lang="en-US" sz="2800" b="1" dirty="0">
              <a:solidFill>
                <a:schemeClr val="tx1"/>
              </a:solidFill>
              <a:latin typeface="Arial" pitchFamily="-65" charset="0"/>
            </a:endParaRPr>
          </a:p>
          <a:p>
            <a:pPr algn="ctr">
              <a:lnSpc>
                <a:spcPct val="85000"/>
              </a:lnSpc>
            </a:pPr>
            <a:r>
              <a:rPr lang="en-US" sz="2800" b="1" dirty="0">
                <a:solidFill>
                  <a:schemeClr val="tx1"/>
                </a:solidFill>
                <a:latin typeface="Arial" pitchFamily="-65" charset="0"/>
              </a:rPr>
              <a:t>O</a:t>
            </a: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3154363" y="1179513"/>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2761731" name="Group 133"/>
          <p:cNvGrpSpPr>
            <a:grpSpLocks/>
          </p:cNvGrpSpPr>
          <p:nvPr/>
        </p:nvGrpSpPr>
        <p:grpSpPr bwMode="auto">
          <a:xfrm>
            <a:off x="5748868" y="5706535"/>
            <a:ext cx="3327400" cy="814388"/>
            <a:chOff x="3032" y="2944"/>
            <a:chExt cx="2096" cy="513"/>
          </a:xfrm>
        </p:grpSpPr>
        <p:grpSp>
          <p:nvGrpSpPr>
            <p:cNvPr id="2761732" name="Group 134"/>
            <p:cNvGrpSpPr>
              <a:grpSpLocks/>
            </p:cNvGrpSpPr>
            <p:nvPr/>
          </p:nvGrpSpPr>
          <p:grpSpPr bwMode="auto">
            <a:xfrm>
              <a:off x="3965" y="2944"/>
              <a:ext cx="225" cy="481"/>
              <a:chOff x="3965" y="2944"/>
              <a:chExt cx="225" cy="481"/>
            </a:xfrm>
          </p:grpSpPr>
          <p:sp>
            <p:nvSpPr>
              <p:cNvPr id="191"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2"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761733" name="Group 137"/>
            <p:cNvGrpSpPr>
              <a:grpSpLocks/>
            </p:cNvGrpSpPr>
            <p:nvPr/>
          </p:nvGrpSpPr>
          <p:grpSpPr bwMode="auto">
            <a:xfrm>
              <a:off x="3032" y="3040"/>
              <a:ext cx="359" cy="289"/>
              <a:chOff x="3032" y="3040"/>
              <a:chExt cx="359" cy="289"/>
            </a:xfrm>
          </p:grpSpPr>
          <p:sp>
            <p:nvSpPr>
              <p:cNvPr id="187"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61736" name="Group 139"/>
              <p:cNvGrpSpPr>
                <a:grpSpLocks/>
              </p:cNvGrpSpPr>
              <p:nvPr/>
            </p:nvGrpSpPr>
            <p:grpSpPr bwMode="auto">
              <a:xfrm>
                <a:off x="3051" y="3040"/>
                <a:ext cx="340" cy="289"/>
                <a:chOff x="3051" y="3040"/>
                <a:chExt cx="340" cy="289"/>
              </a:xfrm>
            </p:grpSpPr>
            <p:sp>
              <p:nvSpPr>
                <p:cNvPr id="189"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0"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67"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55" name="Group 143"/>
            <p:cNvGrpSpPr>
              <a:grpSpLocks/>
            </p:cNvGrpSpPr>
            <p:nvPr/>
          </p:nvGrpSpPr>
          <p:grpSpPr bwMode="auto">
            <a:xfrm>
              <a:off x="3511" y="3040"/>
              <a:ext cx="296" cy="289"/>
              <a:chOff x="3511" y="3040"/>
              <a:chExt cx="296" cy="289"/>
            </a:xfrm>
          </p:grpSpPr>
          <p:sp>
            <p:nvSpPr>
              <p:cNvPr id="185"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6"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69"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0"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1"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2"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58" name="Group 150"/>
            <p:cNvGrpSpPr>
              <a:grpSpLocks/>
            </p:cNvGrpSpPr>
            <p:nvPr/>
          </p:nvGrpSpPr>
          <p:grpSpPr bwMode="auto">
            <a:xfrm>
              <a:off x="4360" y="3040"/>
              <a:ext cx="325" cy="289"/>
              <a:chOff x="4360" y="3040"/>
              <a:chExt cx="325" cy="289"/>
            </a:xfrm>
          </p:grpSpPr>
          <p:sp>
            <p:nvSpPr>
              <p:cNvPr id="183"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4"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4"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60" name="Group 154"/>
            <p:cNvGrpSpPr>
              <a:grpSpLocks/>
            </p:cNvGrpSpPr>
            <p:nvPr/>
          </p:nvGrpSpPr>
          <p:grpSpPr bwMode="auto">
            <a:xfrm>
              <a:off x="4828" y="3040"/>
              <a:ext cx="284" cy="289"/>
              <a:chOff x="4828" y="3040"/>
              <a:chExt cx="284" cy="289"/>
            </a:xfrm>
          </p:grpSpPr>
          <p:sp>
            <p:nvSpPr>
              <p:cNvPr id="181"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2"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7"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8"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9"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80"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3" name="Line 26"/>
          <p:cNvSpPr>
            <a:spLocks noChangeShapeType="1"/>
          </p:cNvSpPr>
          <p:nvPr/>
        </p:nvSpPr>
        <p:spPr bwMode="auto">
          <a:xfrm flipH="1">
            <a:off x="8500534" y="1731433"/>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4" name="Rectangle 18"/>
          <p:cNvSpPr>
            <a:spLocks noChangeArrowheads="1"/>
          </p:cNvSpPr>
          <p:nvPr/>
        </p:nvSpPr>
        <p:spPr bwMode="auto">
          <a:xfrm>
            <a:off x="1071563" y="571553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lui</a:t>
            </a:r>
            <a:endParaRPr lang="en-US" sz="2800" b="1" dirty="0">
              <a:solidFill>
                <a:schemeClr val="tx1"/>
              </a:solidFill>
              <a:latin typeface="Arial" pitchFamily="-65" charset="0"/>
            </a:endParaRPr>
          </a:p>
        </p:txBody>
      </p:sp>
      <p:sp>
        <p:nvSpPr>
          <p:cNvPr id="195" name="Lightning Bolt 194"/>
          <p:cNvSpPr/>
          <p:nvPr/>
        </p:nvSpPr>
        <p:spPr>
          <a:xfrm>
            <a:off x="5012267" y="3640667"/>
            <a:ext cx="541866" cy="508000"/>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Date Placeholder 198"/>
          <p:cNvSpPr>
            <a:spLocks noGrp="1"/>
          </p:cNvSpPr>
          <p:nvPr>
            <p:ph type="dt" sz="half" idx="10"/>
          </p:nvPr>
        </p:nvSpPr>
        <p:spPr/>
        <p:txBody>
          <a:bodyPr/>
          <a:lstStyle/>
          <a:p>
            <a:r>
              <a:rPr lang="en-US" smtClean="0"/>
              <a:t>7/31/2012</a:t>
            </a:r>
            <a:endParaRPr lang="en-US" dirty="0"/>
          </a:p>
        </p:txBody>
      </p:sp>
      <p:sp>
        <p:nvSpPr>
          <p:cNvPr id="200" name="Slide Number Placeholder 199"/>
          <p:cNvSpPr>
            <a:spLocks noGrp="1"/>
          </p:cNvSpPr>
          <p:nvPr>
            <p:ph type="sldNum" sz="quarter" idx="12"/>
          </p:nvPr>
        </p:nvSpPr>
        <p:spPr/>
        <p:txBody>
          <a:bodyPr/>
          <a:lstStyle/>
          <a:p>
            <a:fld id="{3CC63E4C-4642-794D-A2FD-70F6B81535F5}" type="slidenum">
              <a:rPr lang="en-US" smtClean="0"/>
              <a:pPr/>
              <a:t>48</a:t>
            </a:fld>
            <a:endParaRPr lang="en-US" dirty="0"/>
          </a:p>
        </p:txBody>
      </p:sp>
      <p:sp>
        <p:nvSpPr>
          <p:cNvPr id="201" name="Footer Placeholder 200"/>
          <p:cNvSpPr>
            <a:spLocks noGrp="1"/>
          </p:cNvSpPr>
          <p:nvPr>
            <p:ph type="ftr" sz="quarter" idx="11"/>
          </p:nvPr>
        </p:nvSpPr>
        <p:spPr/>
        <p:txBody>
          <a:bodyPr/>
          <a:lstStyle/>
          <a:p>
            <a:r>
              <a:rPr lang="da-DK" smtClean="0"/>
              <a:t>Summer 2012 -- Lecture #25</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solidFill>
                  <a:schemeClr val="accent1"/>
                </a:solidFill>
              </a:rPr>
              <a:t>Exception Example</a:t>
            </a:r>
            <a:endParaRPr lang="en-US" dirty="0">
              <a:solidFill>
                <a:schemeClr val="accent1"/>
              </a:solidFill>
            </a:endParaRPr>
          </a:p>
        </p:txBody>
      </p:sp>
      <p:grpSp>
        <p:nvGrpSpPr>
          <p:cNvPr id="2" name="Group 5"/>
          <p:cNvGrpSpPr>
            <a:grpSpLocks/>
          </p:cNvGrpSpPr>
          <p:nvPr/>
        </p:nvGrpSpPr>
        <p:grpSpPr bwMode="auto">
          <a:xfrm>
            <a:off x="4356100" y="2209801"/>
            <a:ext cx="539750" cy="458788"/>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 name="Group 8"/>
          <p:cNvGrpSpPr>
            <a:grpSpLocks/>
          </p:cNvGrpSpPr>
          <p:nvPr/>
        </p:nvGrpSpPr>
        <p:grpSpPr bwMode="auto">
          <a:xfrm>
            <a:off x="4356100" y="4419601"/>
            <a:ext cx="539750" cy="458788"/>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4325938" y="4422776"/>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1071563" y="2247900"/>
            <a:ext cx="0" cy="4203699"/>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1752599" y="1638301"/>
            <a:ext cx="6815667" cy="42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1071563" y="2219329"/>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and</a:t>
            </a:r>
            <a:endParaRPr lang="en-US" sz="2800" b="1" dirty="0">
              <a:solidFill>
                <a:schemeClr val="tx1"/>
              </a:solidFill>
              <a:latin typeface="Arial" pitchFamily="-65" charset="0"/>
            </a:endParaRPr>
          </a:p>
        </p:txBody>
      </p:sp>
      <p:sp>
        <p:nvSpPr>
          <p:cNvPr id="2761743" name="Rectangle 15"/>
          <p:cNvSpPr>
            <a:spLocks noChangeArrowheads="1"/>
          </p:cNvSpPr>
          <p:nvPr/>
        </p:nvSpPr>
        <p:spPr bwMode="auto">
          <a:xfrm>
            <a:off x="1071563" y="2879729"/>
            <a:ext cx="613699"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or</a:t>
            </a:r>
            <a:endParaRPr lang="en-US" sz="2800" b="1" dirty="0">
              <a:solidFill>
                <a:schemeClr val="tx1"/>
              </a:solidFill>
              <a:latin typeface="Arial" pitchFamily="-65" charset="0"/>
            </a:endParaRPr>
          </a:p>
        </p:txBody>
      </p:sp>
      <p:sp>
        <p:nvSpPr>
          <p:cNvPr id="2761744" name="Rectangle 16"/>
          <p:cNvSpPr>
            <a:spLocks noChangeArrowheads="1"/>
          </p:cNvSpPr>
          <p:nvPr/>
        </p:nvSpPr>
        <p:spPr bwMode="auto">
          <a:xfrm>
            <a:off x="1071563" y="3616329"/>
            <a:ext cx="1982763"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a:solidFill>
                <a:schemeClr val="bg1">
                  <a:lumMod val="65000"/>
                </a:schemeClr>
              </a:solidFill>
              <a:latin typeface="Arial" pitchFamily="-65" charset="0"/>
            </a:endParaRPr>
          </a:p>
        </p:txBody>
      </p:sp>
      <p:sp>
        <p:nvSpPr>
          <p:cNvPr id="2761745" name="Rectangle 17"/>
          <p:cNvSpPr>
            <a:spLocks noChangeArrowheads="1"/>
          </p:cNvSpPr>
          <p:nvPr/>
        </p:nvSpPr>
        <p:spPr bwMode="auto">
          <a:xfrm>
            <a:off x="1071563" y="4298954"/>
            <a:ext cx="1982763" cy="95154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smtClean="0">
              <a:solidFill>
                <a:schemeClr val="bg1">
                  <a:lumMod val="65000"/>
                </a:schemeClr>
              </a:solidFill>
              <a:latin typeface="Arial" pitchFamily="-65" charset="0"/>
            </a:endParaRPr>
          </a:p>
          <a:p>
            <a:endParaRPr lang="en-US" sz="2800" b="1" dirty="0">
              <a:solidFill>
                <a:schemeClr val="tx1"/>
              </a:solidFill>
              <a:latin typeface="Arial" pitchFamily="-65" charset="0"/>
            </a:endParaRPr>
          </a:p>
        </p:txBody>
      </p:sp>
      <p:sp>
        <p:nvSpPr>
          <p:cNvPr id="2761746" name="Rectangle 18"/>
          <p:cNvSpPr>
            <a:spLocks noChangeArrowheads="1"/>
          </p:cNvSpPr>
          <p:nvPr/>
        </p:nvSpPr>
        <p:spPr bwMode="auto">
          <a:xfrm>
            <a:off x="1071563" y="5021266"/>
            <a:ext cx="1982763" cy="95154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smtClean="0">
              <a:solidFill>
                <a:schemeClr val="bg1">
                  <a:lumMod val="65000"/>
                </a:schemeClr>
              </a:solidFill>
              <a:latin typeface="Arial" pitchFamily="-65" charset="0"/>
            </a:endParaRPr>
          </a:p>
          <a:p>
            <a:endParaRPr lang="en-US" sz="2800" b="1" dirty="0">
              <a:solidFill>
                <a:schemeClr val="tx1"/>
              </a:solidFill>
              <a:latin typeface="Arial" pitchFamily="-65" charset="0"/>
            </a:endParaRPr>
          </a:p>
        </p:txBody>
      </p:sp>
      <p:sp>
        <p:nvSpPr>
          <p:cNvPr id="2761747" name="Line 19"/>
          <p:cNvSpPr>
            <a:spLocks noChangeShapeType="1"/>
          </p:cNvSpPr>
          <p:nvPr/>
        </p:nvSpPr>
        <p:spPr bwMode="auto">
          <a:xfrm>
            <a:off x="29337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36195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43053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49911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56769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6362699" y="1765301"/>
            <a:ext cx="55033" cy="480483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flipH="1">
            <a:off x="7010400" y="1765301"/>
            <a:ext cx="38100" cy="48387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flipH="1">
            <a:off x="7670800" y="1765300"/>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4" name="Group 27"/>
          <p:cNvGrpSpPr>
            <a:grpSpLocks/>
          </p:cNvGrpSpPr>
          <p:nvPr/>
        </p:nvGrpSpPr>
        <p:grpSpPr bwMode="auto">
          <a:xfrm>
            <a:off x="3773488" y="2133601"/>
            <a:ext cx="357188" cy="763588"/>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30"/>
          <p:cNvGrpSpPr>
            <a:grpSpLocks/>
          </p:cNvGrpSpPr>
          <p:nvPr/>
        </p:nvGrpSpPr>
        <p:grpSpPr bwMode="auto">
          <a:xfrm>
            <a:off x="2292350" y="2286001"/>
            <a:ext cx="569913" cy="458788"/>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3022600" y="22971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36"/>
          <p:cNvGrpSpPr>
            <a:grpSpLocks/>
          </p:cNvGrpSpPr>
          <p:nvPr/>
        </p:nvGrpSpPr>
        <p:grpSpPr bwMode="auto">
          <a:xfrm>
            <a:off x="3052763" y="2286001"/>
            <a:ext cx="469900" cy="458788"/>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2870200" y="25146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2968625" y="23622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3530600" y="23622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4319588" y="22891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5100638" y="22891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44"/>
          <p:cNvGrpSpPr>
            <a:grpSpLocks/>
          </p:cNvGrpSpPr>
          <p:nvPr/>
        </p:nvGrpSpPr>
        <p:grpSpPr bwMode="auto">
          <a:xfrm>
            <a:off x="5143500" y="2286001"/>
            <a:ext cx="450850" cy="458788"/>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4910138" y="25146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4141788" y="25146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4333875" y="25146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3530600" y="26670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3678238" y="25066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52"/>
          <p:cNvGrpSpPr>
            <a:grpSpLocks/>
          </p:cNvGrpSpPr>
          <p:nvPr/>
        </p:nvGrpSpPr>
        <p:grpSpPr bwMode="auto">
          <a:xfrm>
            <a:off x="2970213" y="2844801"/>
            <a:ext cx="3327400" cy="814388"/>
            <a:chOff x="1751" y="1600"/>
            <a:chExt cx="2096" cy="513"/>
          </a:xfrm>
        </p:grpSpPr>
        <p:grpSp>
          <p:nvGrpSpPr>
            <p:cNvPr id="10"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2"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3"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4"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81"/>
          <p:cNvGrpSpPr>
            <a:grpSpLocks/>
          </p:cNvGrpSpPr>
          <p:nvPr/>
        </p:nvGrpSpPr>
        <p:grpSpPr bwMode="auto">
          <a:xfrm>
            <a:off x="3648075" y="3556001"/>
            <a:ext cx="3327400" cy="814388"/>
            <a:chOff x="2178" y="2048"/>
            <a:chExt cx="2096" cy="513"/>
          </a:xfrm>
        </p:grpSpPr>
        <p:grpSp>
          <p:nvGrpSpPr>
            <p:cNvPr id="17"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8"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9"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3" name="Group 110"/>
          <p:cNvGrpSpPr>
            <a:grpSpLocks/>
          </p:cNvGrpSpPr>
          <p:nvPr/>
        </p:nvGrpSpPr>
        <p:grpSpPr bwMode="auto">
          <a:xfrm>
            <a:off x="5807075" y="4267201"/>
            <a:ext cx="357188" cy="763588"/>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5056188" y="44307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14"/>
          <p:cNvGrpSpPr>
            <a:grpSpLocks/>
          </p:cNvGrpSpPr>
          <p:nvPr/>
        </p:nvGrpSpPr>
        <p:grpSpPr bwMode="auto">
          <a:xfrm>
            <a:off x="5086350" y="4419601"/>
            <a:ext cx="469900" cy="458788"/>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4903788" y="46482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5002213" y="44958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5564188" y="44958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6353175" y="44227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5" name="Group 121"/>
          <p:cNvGrpSpPr>
            <a:grpSpLocks/>
          </p:cNvGrpSpPr>
          <p:nvPr/>
        </p:nvGrpSpPr>
        <p:grpSpPr bwMode="auto">
          <a:xfrm>
            <a:off x="6434138" y="4419601"/>
            <a:ext cx="515938" cy="458788"/>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7134225" y="44227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25"/>
          <p:cNvGrpSpPr>
            <a:grpSpLocks/>
          </p:cNvGrpSpPr>
          <p:nvPr/>
        </p:nvGrpSpPr>
        <p:grpSpPr bwMode="auto">
          <a:xfrm>
            <a:off x="7177088" y="4419601"/>
            <a:ext cx="450850" cy="458788"/>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6943725" y="46482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6175375" y="46482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6367463" y="46482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5564188" y="48006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5711825" y="46402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33"/>
          <p:cNvGrpSpPr>
            <a:grpSpLocks/>
          </p:cNvGrpSpPr>
          <p:nvPr/>
        </p:nvGrpSpPr>
        <p:grpSpPr bwMode="auto">
          <a:xfrm>
            <a:off x="5003800" y="4978401"/>
            <a:ext cx="3327400" cy="814388"/>
            <a:chOff x="3032" y="2944"/>
            <a:chExt cx="2096" cy="513"/>
          </a:xfrm>
        </p:grpSpPr>
        <p:grpSp>
          <p:nvGrpSpPr>
            <p:cNvPr id="28"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0"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8"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9"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530980" y="2305039"/>
            <a:ext cx="462040" cy="412933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5000"/>
              </a:lnSpc>
            </a:pPr>
            <a:r>
              <a:rPr lang="en-US" sz="2800" b="1" dirty="0">
                <a:solidFill>
                  <a:schemeClr val="tx1"/>
                </a:solidFill>
                <a:latin typeface="Arial" pitchFamily="-65" charset="0"/>
              </a:rPr>
              <a:t>I</a:t>
            </a:r>
          </a:p>
          <a:p>
            <a:pPr algn="ctr">
              <a:lnSpc>
                <a:spcPct val="85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5000"/>
              </a:lnSpc>
            </a:pPr>
            <a:endParaRPr lang="en-US" sz="2800" b="1" dirty="0">
              <a:solidFill>
                <a:schemeClr val="tx1"/>
              </a:solidFill>
              <a:latin typeface="Arial" pitchFamily="-65" charset="0"/>
            </a:endParaRPr>
          </a:p>
          <a:p>
            <a:pPr algn="ctr">
              <a:lnSpc>
                <a:spcPct val="85000"/>
              </a:lnSpc>
            </a:pPr>
            <a:r>
              <a:rPr lang="en-US" sz="2800" b="1" dirty="0">
                <a:solidFill>
                  <a:schemeClr val="tx1"/>
                </a:solidFill>
                <a:latin typeface="Arial" pitchFamily="-65" charset="0"/>
              </a:rPr>
              <a:t>O</a:t>
            </a: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3154363" y="1179513"/>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2761731" name="Group 133"/>
          <p:cNvGrpSpPr>
            <a:grpSpLocks/>
          </p:cNvGrpSpPr>
          <p:nvPr/>
        </p:nvGrpSpPr>
        <p:grpSpPr bwMode="auto">
          <a:xfrm>
            <a:off x="5748868" y="5706535"/>
            <a:ext cx="3327400" cy="814388"/>
            <a:chOff x="3032" y="2944"/>
            <a:chExt cx="2096" cy="513"/>
          </a:xfrm>
        </p:grpSpPr>
        <p:grpSp>
          <p:nvGrpSpPr>
            <p:cNvPr id="2761732" name="Group 134"/>
            <p:cNvGrpSpPr>
              <a:grpSpLocks/>
            </p:cNvGrpSpPr>
            <p:nvPr/>
          </p:nvGrpSpPr>
          <p:grpSpPr bwMode="auto">
            <a:xfrm>
              <a:off x="3965" y="2944"/>
              <a:ext cx="225" cy="481"/>
              <a:chOff x="3965" y="2944"/>
              <a:chExt cx="225" cy="481"/>
            </a:xfrm>
          </p:grpSpPr>
          <p:sp>
            <p:nvSpPr>
              <p:cNvPr id="191"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2"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761733" name="Group 137"/>
            <p:cNvGrpSpPr>
              <a:grpSpLocks/>
            </p:cNvGrpSpPr>
            <p:nvPr/>
          </p:nvGrpSpPr>
          <p:grpSpPr bwMode="auto">
            <a:xfrm>
              <a:off x="3032" y="3040"/>
              <a:ext cx="359" cy="289"/>
              <a:chOff x="3032" y="3040"/>
              <a:chExt cx="359" cy="289"/>
            </a:xfrm>
          </p:grpSpPr>
          <p:sp>
            <p:nvSpPr>
              <p:cNvPr id="187"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61736" name="Group 139"/>
              <p:cNvGrpSpPr>
                <a:grpSpLocks/>
              </p:cNvGrpSpPr>
              <p:nvPr/>
            </p:nvGrpSpPr>
            <p:grpSpPr bwMode="auto">
              <a:xfrm>
                <a:off x="3051" y="3040"/>
                <a:ext cx="340" cy="289"/>
                <a:chOff x="3051" y="3040"/>
                <a:chExt cx="340" cy="289"/>
              </a:xfrm>
            </p:grpSpPr>
            <p:sp>
              <p:nvSpPr>
                <p:cNvPr id="189"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0"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67"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55" name="Group 143"/>
            <p:cNvGrpSpPr>
              <a:grpSpLocks/>
            </p:cNvGrpSpPr>
            <p:nvPr/>
          </p:nvGrpSpPr>
          <p:grpSpPr bwMode="auto">
            <a:xfrm>
              <a:off x="3511" y="3040"/>
              <a:ext cx="296" cy="289"/>
              <a:chOff x="3511" y="3040"/>
              <a:chExt cx="296" cy="289"/>
            </a:xfrm>
          </p:grpSpPr>
          <p:sp>
            <p:nvSpPr>
              <p:cNvPr id="185"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6"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69"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0"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1"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2"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58" name="Group 150"/>
            <p:cNvGrpSpPr>
              <a:grpSpLocks/>
            </p:cNvGrpSpPr>
            <p:nvPr/>
          </p:nvGrpSpPr>
          <p:grpSpPr bwMode="auto">
            <a:xfrm>
              <a:off x="4360" y="3040"/>
              <a:ext cx="325" cy="289"/>
              <a:chOff x="4360" y="3040"/>
              <a:chExt cx="325" cy="289"/>
            </a:xfrm>
          </p:grpSpPr>
          <p:sp>
            <p:nvSpPr>
              <p:cNvPr id="183"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4"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4"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60" name="Group 154"/>
            <p:cNvGrpSpPr>
              <a:grpSpLocks/>
            </p:cNvGrpSpPr>
            <p:nvPr/>
          </p:nvGrpSpPr>
          <p:grpSpPr bwMode="auto">
            <a:xfrm>
              <a:off x="4828" y="3040"/>
              <a:ext cx="284" cy="289"/>
              <a:chOff x="4828" y="3040"/>
              <a:chExt cx="284" cy="289"/>
            </a:xfrm>
          </p:grpSpPr>
          <p:sp>
            <p:nvSpPr>
              <p:cNvPr id="181"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2"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7"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8"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9"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80"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3" name="Line 26"/>
          <p:cNvSpPr>
            <a:spLocks noChangeShapeType="1"/>
          </p:cNvSpPr>
          <p:nvPr/>
        </p:nvSpPr>
        <p:spPr bwMode="auto">
          <a:xfrm flipH="1">
            <a:off x="8500534" y="1731433"/>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4" name="Rectangle 18"/>
          <p:cNvSpPr>
            <a:spLocks noChangeArrowheads="1"/>
          </p:cNvSpPr>
          <p:nvPr/>
        </p:nvSpPr>
        <p:spPr bwMode="auto">
          <a:xfrm>
            <a:off x="1071563" y="5749399"/>
            <a:ext cx="618758"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sw</a:t>
            </a:r>
            <a:endParaRPr lang="en-US" sz="2800" b="1" dirty="0">
              <a:solidFill>
                <a:schemeClr val="tx1"/>
              </a:solidFill>
              <a:latin typeface="Arial" pitchFamily="-65" charset="0"/>
            </a:endParaRPr>
          </a:p>
        </p:txBody>
      </p:sp>
      <p:sp>
        <p:nvSpPr>
          <p:cNvPr id="195" name="Lightning Bolt 194"/>
          <p:cNvSpPr/>
          <p:nvPr/>
        </p:nvSpPr>
        <p:spPr>
          <a:xfrm>
            <a:off x="5012267" y="3640667"/>
            <a:ext cx="541866" cy="508000"/>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Line 164"/>
          <p:cNvSpPr>
            <a:spLocks noChangeShapeType="1"/>
          </p:cNvSpPr>
          <p:nvPr/>
        </p:nvSpPr>
        <p:spPr bwMode="auto">
          <a:xfrm>
            <a:off x="5503333" y="4165599"/>
            <a:ext cx="220134" cy="1794933"/>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2761764" name="Group 203"/>
          <p:cNvGrpSpPr/>
          <p:nvPr/>
        </p:nvGrpSpPr>
        <p:grpSpPr>
          <a:xfrm>
            <a:off x="5486399" y="3149600"/>
            <a:ext cx="3085138" cy="812800"/>
            <a:chOff x="5486399" y="3149600"/>
            <a:chExt cx="3085138" cy="812800"/>
          </a:xfrm>
        </p:grpSpPr>
        <p:sp>
          <p:nvSpPr>
            <p:cNvPr id="202" name="TextBox 201"/>
            <p:cNvSpPr txBox="1"/>
            <p:nvPr/>
          </p:nvSpPr>
          <p:spPr>
            <a:xfrm>
              <a:off x="5939775" y="3149600"/>
              <a:ext cx="2631762" cy="461665"/>
            </a:xfrm>
            <a:prstGeom prst="rect">
              <a:avLst/>
            </a:prstGeom>
            <a:solidFill>
              <a:schemeClr val="bg1"/>
            </a:solidFill>
            <a:ln>
              <a:solidFill>
                <a:schemeClr val="tx1"/>
              </a:solidFill>
            </a:ln>
          </p:spPr>
          <p:txBody>
            <a:bodyPr wrap="none" rtlCol="0">
              <a:spAutoFit/>
            </a:bodyPr>
            <a:lstStyle/>
            <a:p>
              <a:r>
                <a:rPr lang="en-US" sz="2400" i="1" dirty="0" smtClean="0"/>
                <a:t>Save PC+4 into EPC</a:t>
              </a:r>
              <a:endParaRPr lang="en-US" sz="2400" i="1" dirty="0"/>
            </a:p>
          </p:txBody>
        </p:sp>
        <p:sp>
          <p:nvSpPr>
            <p:cNvPr id="203" name="Line 164"/>
            <p:cNvSpPr>
              <a:spLocks noChangeShapeType="1"/>
            </p:cNvSpPr>
            <p:nvPr/>
          </p:nvSpPr>
          <p:spPr bwMode="auto">
            <a:xfrm flipV="1">
              <a:off x="5486399" y="3539068"/>
              <a:ext cx="541867" cy="423332"/>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2761772" name="Group 213"/>
          <p:cNvGrpSpPr/>
          <p:nvPr/>
        </p:nvGrpSpPr>
        <p:grpSpPr>
          <a:xfrm>
            <a:off x="1380942" y="6265333"/>
            <a:ext cx="3804483" cy="461665"/>
            <a:chOff x="1380942" y="6265333"/>
            <a:chExt cx="3804483" cy="461665"/>
          </a:xfrm>
        </p:grpSpPr>
        <p:sp>
          <p:nvSpPr>
            <p:cNvPr id="197" name="TextBox 196"/>
            <p:cNvSpPr txBox="1"/>
            <p:nvPr/>
          </p:nvSpPr>
          <p:spPr>
            <a:xfrm>
              <a:off x="1879600" y="6265333"/>
              <a:ext cx="3305825" cy="461665"/>
            </a:xfrm>
            <a:prstGeom prst="rect">
              <a:avLst/>
            </a:prstGeom>
            <a:noFill/>
          </p:spPr>
          <p:txBody>
            <a:bodyPr wrap="none" rtlCol="0">
              <a:spAutoFit/>
            </a:bodyPr>
            <a:lstStyle/>
            <a:p>
              <a:r>
                <a:rPr lang="en-US" sz="2400" i="1" dirty="0" smtClean="0"/>
                <a:t>1</a:t>
              </a:r>
              <a:r>
                <a:rPr lang="en-US" sz="2400" i="1" baseline="30000" dirty="0" smtClean="0"/>
                <a:t>st</a:t>
              </a:r>
              <a:r>
                <a:rPr lang="en-US" sz="2400" i="1" dirty="0" smtClean="0"/>
                <a:t> instruction of handler</a:t>
              </a:r>
              <a:endParaRPr lang="en-US" sz="2400" i="1" dirty="0"/>
            </a:p>
          </p:txBody>
        </p:sp>
        <p:cxnSp>
          <p:nvCxnSpPr>
            <p:cNvPr id="199" name="Straight Arrow Connector 198"/>
            <p:cNvCxnSpPr>
              <a:stCxn id="197" idx="1"/>
              <a:endCxn id="194" idx="2"/>
            </p:cNvCxnSpPr>
            <p:nvPr/>
          </p:nvCxnSpPr>
          <p:spPr>
            <a:xfrm rot="10800000">
              <a:off x="1380942" y="6270054"/>
              <a:ext cx="498658" cy="226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06" name="TextBox 205"/>
          <p:cNvSpPr txBox="1"/>
          <p:nvPr/>
        </p:nvSpPr>
        <p:spPr>
          <a:xfrm>
            <a:off x="0" y="3454400"/>
            <a:ext cx="2328645" cy="461665"/>
          </a:xfrm>
          <a:prstGeom prst="rect">
            <a:avLst/>
          </a:prstGeom>
          <a:solidFill>
            <a:srgbClr val="FFFFFF"/>
          </a:solidFill>
          <a:ln>
            <a:solidFill>
              <a:srgbClr val="000000"/>
            </a:solidFill>
          </a:ln>
        </p:spPr>
        <p:txBody>
          <a:bodyPr wrap="none" rtlCol="0">
            <a:spAutoFit/>
          </a:bodyPr>
          <a:lstStyle/>
          <a:p>
            <a:r>
              <a:rPr lang="en-US" sz="2400" i="1" dirty="0" smtClean="0"/>
              <a:t>Flush add, </a:t>
            </a:r>
            <a:r>
              <a:rPr lang="en-US" sz="2400" i="1" dirty="0" err="1" smtClean="0"/>
              <a:t>slt</a:t>
            </a:r>
            <a:r>
              <a:rPr lang="en-US" sz="2400" i="1" dirty="0" smtClean="0"/>
              <a:t>, </a:t>
            </a:r>
            <a:r>
              <a:rPr lang="en-US" sz="2400" i="1" dirty="0" err="1" smtClean="0"/>
              <a:t>lw</a:t>
            </a:r>
            <a:endParaRPr lang="en-US" sz="2400" i="1" dirty="0"/>
          </a:p>
        </p:txBody>
      </p:sp>
      <p:cxnSp>
        <p:nvCxnSpPr>
          <p:cNvPr id="208" name="Straight Arrow Connector 207"/>
          <p:cNvCxnSpPr/>
          <p:nvPr/>
        </p:nvCxnSpPr>
        <p:spPr>
          <a:xfrm>
            <a:off x="812800" y="3945467"/>
            <a:ext cx="457200" cy="203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p:nvPr/>
        </p:nvCxnSpPr>
        <p:spPr>
          <a:xfrm rot="16200000" flipH="1">
            <a:off x="651933" y="4004733"/>
            <a:ext cx="711200" cy="5249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p:nvPr/>
        </p:nvCxnSpPr>
        <p:spPr>
          <a:xfrm rot="16200000" flipH="1">
            <a:off x="262467" y="4343399"/>
            <a:ext cx="1490133" cy="592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9" name="Date Placeholder 208"/>
          <p:cNvSpPr>
            <a:spLocks noGrp="1"/>
          </p:cNvSpPr>
          <p:nvPr>
            <p:ph type="dt" sz="half" idx="10"/>
          </p:nvPr>
        </p:nvSpPr>
        <p:spPr/>
        <p:txBody>
          <a:bodyPr/>
          <a:lstStyle/>
          <a:p>
            <a:r>
              <a:rPr lang="en-US" smtClean="0"/>
              <a:t>7/31/2012</a:t>
            </a:r>
            <a:endParaRPr lang="en-US" dirty="0"/>
          </a:p>
        </p:txBody>
      </p:sp>
      <p:sp>
        <p:nvSpPr>
          <p:cNvPr id="211" name="Slide Number Placeholder 210"/>
          <p:cNvSpPr>
            <a:spLocks noGrp="1"/>
          </p:cNvSpPr>
          <p:nvPr>
            <p:ph type="sldNum" sz="quarter" idx="12"/>
          </p:nvPr>
        </p:nvSpPr>
        <p:spPr/>
        <p:txBody>
          <a:bodyPr/>
          <a:lstStyle/>
          <a:p>
            <a:fld id="{3CC63E4C-4642-794D-A2FD-70F6B81535F5}" type="slidenum">
              <a:rPr lang="en-US" smtClean="0"/>
              <a:pPr/>
              <a:t>49</a:t>
            </a:fld>
            <a:endParaRPr lang="en-US" dirty="0"/>
          </a:p>
        </p:txBody>
      </p:sp>
      <p:sp>
        <p:nvSpPr>
          <p:cNvPr id="213" name="Footer Placeholder 212"/>
          <p:cNvSpPr>
            <a:spLocks noGrp="1"/>
          </p:cNvSpPr>
          <p:nvPr>
            <p:ph type="ftr" sz="quarter" idx="11"/>
          </p:nvPr>
        </p:nvSpPr>
        <p:spPr/>
        <p:txBody>
          <a:bodyPr/>
          <a:lstStyle/>
          <a:p>
            <a:r>
              <a:rPr lang="da-DK" smtClean="0"/>
              <a:t>Summer 2012 -- Lecture #25</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1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wipe(up)">
                                      <p:cBhvr>
                                        <p:cTn id="11" dur="500"/>
                                        <p:tgtEl>
                                          <p:spTgt spid="19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61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8" name="Rectangle 4"/>
          <p:cNvSpPr>
            <a:spLocks noGrp="1" noChangeArrowheads="1"/>
          </p:cNvSpPr>
          <p:nvPr>
            <p:ph type="title"/>
          </p:nvPr>
        </p:nvSpPr>
        <p:spPr/>
        <p:txBody>
          <a:bodyPr>
            <a:normAutofit fontScale="90000"/>
          </a:bodyPr>
          <a:lstStyle/>
          <a:p>
            <a:r>
              <a:rPr lang="en-US" dirty="0" smtClean="0">
                <a:solidFill>
                  <a:schemeClr val="accent1"/>
                </a:solidFill>
              </a:rPr>
              <a:t>Hardware/Software Support for </a:t>
            </a:r>
            <a:br>
              <a:rPr lang="en-US" dirty="0" smtClean="0">
                <a:solidFill>
                  <a:schemeClr val="accent1"/>
                </a:solidFill>
              </a:rPr>
            </a:br>
            <a:r>
              <a:rPr lang="en-US" dirty="0" smtClean="0">
                <a:solidFill>
                  <a:schemeClr val="accent1"/>
                </a:solidFill>
              </a:rPr>
              <a:t>Memory </a:t>
            </a:r>
            <a:r>
              <a:rPr lang="en-US" dirty="0">
                <a:solidFill>
                  <a:schemeClr val="accent1"/>
                </a:solidFill>
              </a:rPr>
              <a:t>Protection</a:t>
            </a:r>
            <a:endParaRPr lang="en-AU" dirty="0">
              <a:solidFill>
                <a:schemeClr val="accent1"/>
              </a:solidFill>
            </a:endParaRPr>
          </a:p>
        </p:txBody>
      </p:sp>
      <p:sp>
        <p:nvSpPr>
          <p:cNvPr id="349189" name="Rectangle 5"/>
          <p:cNvSpPr>
            <a:spLocks noGrp="1" noChangeArrowheads="1"/>
          </p:cNvSpPr>
          <p:nvPr>
            <p:ph idx="1"/>
          </p:nvPr>
        </p:nvSpPr>
        <p:spPr>
          <a:xfrm>
            <a:off x="457200" y="1600199"/>
            <a:ext cx="8229600" cy="4937760"/>
          </a:xfrm>
        </p:spPr>
        <p:txBody>
          <a:bodyPr>
            <a:normAutofit lnSpcReduction="10000"/>
          </a:bodyPr>
          <a:lstStyle/>
          <a:p>
            <a:r>
              <a:rPr lang="en-US" dirty="0"/>
              <a:t>Different tasks can share parts of their virtual address spaces</a:t>
            </a:r>
          </a:p>
          <a:p>
            <a:pPr lvl="1"/>
            <a:r>
              <a:rPr lang="en-US" dirty="0"/>
              <a:t>But need to protect against errant access</a:t>
            </a:r>
          </a:p>
          <a:p>
            <a:pPr lvl="1"/>
            <a:r>
              <a:rPr lang="en-US" dirty="0"/>
              <a:t>Requires OS assistance</a:t>
            </a:r>
          </a:p>
          <a:p>
            <a:r>
              <a:rPr lang="en-US" dirty="0"/>
              <a:t>Hardware support for OS protection</a:t>
            </a:r>
          </a:p>
          <a:p>
            <a:pPr lvl="1"/>
            <a:r>
              <a:rPr lang="en-US" dirty="0"/>
              <a:t>Privileged supervisor mode (</a:t>
            </a:r>
            <a:r>
              <a:rPr lang="en-US" dirty="0" smtClean="0"/>
              <a:t>a.k.a. </a:t>
            </a:r>
            <a:r>
              <a:rPr lang="en-US" i="1" dirty="0"/>
              <a:t>kernel mode</a:t>
            </a:r>
            <a:r>
              <a:rPr lang="en-US" dirty="0"/>
              <a:t>)</a:t>
            </a:r>
          </a:p>
          <a:p>
            <a:pPr lvl="1"/>
            <a:r>
              <a:rPr lang="en-US" dirty="0"/>
              <a:t>Privileged instructions</a:t>
            </a:r>
          </a:p>
          <a:p>
            <a:pPr lvl="1"/>
            <a:r>
              <a:rPr lang="en-US" dirty="0"/>
              <a:t>Page tables and other state information only accessible in supervisor mode</a:t>
            </a:r>
          </a:p>
          <a:p>
            <a:pPr lvl="1"/>
            <a:r>
              <a:rPr lang="en-US" dirty="0"/>
              <a:t>System call exception (e.g</a:t>
            </a:r>
            <a:r>
              <a:rPr lang="en-US" dirty="0" smtClean="0"/>
              <a:t>. </a:t>
            </a:r>
            <a:r>
              <a:rPr lang="en-US" sz="2600" dirty="0" err="1">
                <a:latin typeface="Courier New" pitchFamily="49" charset="0"/>
                <a:cs typeface="Courier New" pitchFamily="49" charset="0"/>
              </a:rPr>
              <a:t>syscall</a:t>
            </a:r>
            <a:r>
              <a:rPr lang="en-US" dirty="0"/>
              <a:t> in MIPS)</a:t>
            </a:r>
            <a:endParaRPr lang="en-AU"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5</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18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918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918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918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91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9" name="Rectangle 3"/>
          <p:cNvSpPr>
            <a:spLocks noGrp="1" noChangeArrowheads="1"/>
          </p:cNvSpPr>
          <p:nvPr>
            <p:ph idx="1"/>
          </p:nvPr>
        </p:nvSpPr>
        <p:spPr>
          <a:xfrm>
            <a:off x="457200" y="1600199"/>
            <a:ext cx="8229600" cy="4937760"/>
          </a:xfrm>
        </p:spPr>
        <p:txBody>
          <a:bodyPr>
            <a:normAutofit fontScale="92500" lnSpcReduction="10000"/>
          </a:bodyPr>
          <a:lstStyle/>
          <a:p>
            <a:r>
              <a:rPr lang="en-US" sz="3027" dirty="0"/>
              <a:t>Pipelining overlaps multiple instructions</a:t>
            </a:r>
          </a:p>
          <a:p>
            <a:pPr lvl="1"/>
            <a:r>
              <a:rPr lang="en-US" sz="2600" dirty="0"/>
              <a:t>Could have multiple exceptions at </a:t>
            </a:r>
            <a:r>
              <a:rPr lang="en-US" sz="2600" dirty="0" smtClean="0"/>
              <a:t>once!</a:t>
            </a:r>
          </a:p>
          <a:p>
            <a:pPr lvl="1"/>
            <a:r>
              <a:rPr lang="en-US" sz="2600" dirty="0" smtClean="0"/>
              <a:t>e.g. page fault in </a:t>
            </a:r>
            <a:r>
              <a:rPr lang="en-US" sz="2600" dirty="0" err="1" smtClean="0">
                <a:latin typeface="Courier New" pitchFamily="49" charset="0"/>
                <a:cs typeface="Courier New" pitchFamily="49" charset="0"/>
              </a:rPr>
              <a:t>lw</a:t>
            </a:r>
            <a:r>
              <a:rPr lang="en-US" sz="2600" dirty="0" smtClean="0"/>
              <a:t> the same clock cycle as overflow of following instruction </a:t>
            </a:r>
            <a:r>
              <a:rPr lang="en-US" sz="2600" dirty="0" smtClean="0">
                <a:latin typeface="Courier New" pitchFamily="49" charset="0"/>
                <a:cs typeface="Courier New" pitchFamily="49" charset="0"/>
              </a:rPr>
              <a:t>add</a:t>
            </a:r>
          </a:p>
          <a:p>
            <a:r>
              <a:rPr lang="en-US" sz="3027" b="1" dirty="0"/>
              <a:t>Simple approach: </a:t>
            </a:r>
            <a:r>
              <a:rPr lang="en-US" sz="3027" b="1" dirty="0" smtClean="0"/>
              <a:t> </a:t>
            </a:r>
            <a:r>
              <a:rPr lang="en-US" sz="3027" dirty="0" smtClean="0"/>
              <a:t>Deal </a:t>
            </a:r>
            <a:r>
              <a:rPr lang="en-US" sz="3027" dirty="0"/>
              <a:t>with exception from </a:t>
            </a:r>
            <a:r>
              <a:rPr lang="en-US" sz="3027" i="1" dirty="0"/>
              <a:t>earliest </a:t>
            </a:r>
            <a:r>
              <a:rPr lang="en-US" sz="3027" dirty="0" smtClean="0"/>
              <a:t>instruction and flush subsequent instructions</a:t>
            </a:r>
            <a:endParaRPr lang="en-US" sz="3027" dirty="0" smtClean="0"/>
          </a:p>
          <a:p>
            <a:pPr lvl="1"/>
            <a:r>
              <a:rPr lang="en-US" sz="2627" dirty="0" smtClean="0"/>
              <a:t>Called </a:t>
            </a:r>
            <a:r>
              <a:rPr lang="en-US" sz="2627" i="1" dirty="0" smtClean="0">
                <a:solidFill>
                  <a:srgbClr val="FF0000"/>
                </a:solidFill>
              </a:rPr>
              <a:t>precise</a:t>
            </a:r>
            <a:r>
              <a:rPr lang="en-US" sz="2627" dirty="0" smtClean="0">
                <a:solidFill>
                  <a:srgbClr val="FF0000"/>
                </a:solidFill>
              </a:rPr>
              <a:t> </a:t>
            </a:r>
            <a:r>
              <a:rPr lang="en-US" sz="2627" i="1" dirty="0" smtClean="0">
                <a:solidFill>
                  <a:srgbClr val="FF0000"/>
                </a:solidFill>
              </a:rPr>
              <a:t>exceptions</a:t>
            </a:r>
          </a:p>
          <a:p>
            <a:pPr lvl="1"/>
            <a:r>
              <a:rPr lang="en-US" sz="2627" dirty="0" smtClean="0"/>
              <a:t>In previous example, service </a:t>
            </a:r>
            <a:r>
              <a:rPr lang="en-US" sz="2400" dirty="0" err="1" smtClean="0">
                <a:latin typeface="Courier New" pitchFamily="49" charset="0"/>
                <a:cs typeface="Courier New" pitchFamily="49" charset="0"/>
              </a:rPr>
              <a:t>lw</a:t>
            </a:r>
            <a:r>
              <a:rPr lang="en-US" sz="2627" dirty="0" smtClean="0"/>
              <a:t> exception first</a:t>
            </a:r>
            <a:endParaRPr lang="en-US" sz="2627" dirty="0"/>
          </a:p>
          <a:p>
            <a:r>
              <a:rPr lang="en-US" sz="3027" dirty="0" smtClean="0"/>
              <a:t>What about multiple issue or out-of-order execution?</a:t>
            </a:r>
            <a:endParaRPr lang="en-US" sz="3027" dirty="0" smtClean="0"/>
          </a:p>
          <a:p>
            <a:pPr lvl="1"/>
            <a:r>
              <a:rPr lang="en-US" sz="2600" dirty="0" smtClean="0"/>
              <a:t>Maintaining </a:t>
            </a:r>
            <a:r>
              <a:rPr lang="en-US" sz="2600" dirty="0"/>
              <a:t>precise exceptions </a:t>
            </a:r>
            <a:r>
              <a:rPr lang="en-US" sz="2600" dirty="0" smtClean="0"/>
              <a:t>can be</a:t>
            </a:r>
            <a:r>
              <a:rPr lang="en-US" sz="2600" dirty="0" smtClean="0"/>
              <a:t> </a:t>
            </a:r>
            <a:r>
              <a:rPr lang="en-US" sz="2600" dirty="0"/>
              <a:t>difficult!</a:t>
            </a:r>
            <a:endParaRPr lang="en-AU" sz="2600" dirty="0"/>
          </a:p>
        </p:txBody>
      </p:sp>
      <p:sp>
        <p:nvSpPr>
          <p:cNvPr id="7" name="Title 6"/>
          <p:cNvSpPr>
            <a:spLocks noGrp="1"/>
          </p:cNvSpPr>
          <p:nvPr>
            <p:ph type="title"/>
          </p:nvPr>
        </p:nvSpPr>
        <p:spPr/>
        <p:txBody>
          <a:bodyPr/>
          <a:lstStyle/>
          <a:p>
            <a:r>
              <a:rPr lang="en-US" dirty="0" smtClean="0">
                <a:solidFill>
                  <a:schemeClr val="accent1"/>
                </a:solidFill>
              </a:rPr>
              <a:t>Multiple Exceptions</a:t>
            </a:r>
            <a:endParaRPr lang="en-US" dirty="0">
              <a:solidFill>
                <a:schemeClr val="accent1"/>
              </a:solidFill>
            </a:endParaRPr>
          </a:p>
        </p:txBody>
      </p:sp>
      <p:sp>
        <p:nvSpPr>
          <p:cNvPr id="8" name="Date Placeholder 7"/>
          <p:cNvSpPr>
            <a:spLocks noGrp="1"/>
          </p:cNvSpPr>
          <p:nvPr>
            <p:ph type="dt" sz="half" idx="10"/>
          </p:nvPr>
        </p:nvSpPr>
        <p:spPr/>
        <p:txBody>
          <a:bodyPr/>
          <a:lstStyle/>
          <a:p>
            <a:r>
              <a:rPr lang="en-US" smtClean="0"/>
              <a:t>7/31/2012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50</a:t>
            </a:fld>
            <a:endParaRPr lang="en-US" dirty="0"/>
          </a:p>
        </p:txBody>
      </p:sp>
      <p:sp>
        <p:nvSpPr>
          <p:cNvPr id="10" name="Footer Placeholder 9"/>
          <p:cNvSpPr>
            <a:spLocks noGrp="1"/>
          </p:cNvSpPr>
          <p:nvPr>
            <p:ph type="ftr" sz="quarter" idx="11"/>
          </p:nvPr>
        </p:nvSpPr>
        <p:spPr/>
        <p:txBody>
          <a:bodyPr/>
          <a:lstStyle/>
          <a:p>
            <a:r>
              <a:rPr lang="da-DK" smtClean="0"/>
              <a:t>Summer 2012 -- Lecture #25</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51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51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51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513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5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dirty="0">
                <a:solidFill>
                  <a:schemeClr val="accent1"/>
                </a:solidFill>
              </a:rPr>
              <a:t>Imprecise Exceptions</a:t>
            </a:r>
            <a:endParaRPr lang="en-AU" dirty="0">
              <a:solidFill>
                <a:schemeClr val="accent1"/>
              </a:solidFill>
            </a:endParaRPr>
          </a:p>
        </p:txBody>
      </p:sp>
      <p:sp>
        <p:nvSpPr>
          <p:cNvPr id="477187" name="Rectangle 3"/>
          <p:cNvSpPr>
            <a:spLocks noGrp="1" noChangeArrowheads="1"/>
          </p:cNvSpPr>
          <p:nvPr>
            <p:ph idx="1"/>
          </p:nvPr>
        </p:nvSpPr>
        <p:spPr>
          <a:xfrm>
            <a:off x="457200" y="1600199"/>
            <a:ext cx="8229600" cy="4937760"/>
          </a:xfrm>
        </p:spPr>
        <p:txBody>
          <a:bodyPr>
            <a:normAutofit lnSpcReduction="10000"/>
          </a:bodyPr>
          <a:lstStyle/>
          <a:p>
            <a:r>
              <a:rPr lang="en-US" sz="2800" dirty="0"/>
              <a:t>Just stop pipeline and save state</a:t>
            </a:r>
          </a:p>
          <a:p>
            <a:pPr lvl="1"/>
            <a:r>
              <a:rPr lang="en-US" sz="2400" dirty="0"/>
              <a:t>Including exception </a:t>
            </a:r>
            <a:r>
              <a:rPr lang="en-US" sz="2400" dirty="0" err="1"/>
              <a:t>cause(s</a:t>
            </a:r>
            <a:r>
              <a:rPr lang="en-US" sz="2400" dirty="0"/>
              <a:t>)</a:t>
            </a:r>
          </a:p>
          <a:p>
            <a:r>
              <a:rPr lang="en-US" sz="2800" dirty="0"/>
              <a:t>Let </a:t>
            </a:r>
            <a:r>
              <a:rPr lang="en-US" sz="2800" dirty="0" smtClean="0"/>
              <a:t>the software </a:t>
            </a:r>
            <a:r>
              <a:rPr lang="en-US" sz="2800" dirty="0"/>
              <a:t>handler work </a:t>
            </a:r>
            <a:r>
              <a:rPr lang="en-US" sz="2800" dirty="0" smtClean="0"/>
              <a:t>out:</a:t>
            </a:r>
            <a:endParaRPr lang="en-US" sz="2800" dirty="0"/>
          </a:p>
          <a:p>
            <a:pPr lvl="1"/>
            <a:r>
              <a:rPr lang="en-US" sz="2400" dirty="0"/>
              <a:t>Which </a:t>
            </a:r>
            <a:r>
              <a:rPr lang="en-US" sz="2400" dirty="0" err="1"/>
              <a:t>instruction(s</a:t>
            </a:r>
            <a:r>
              <a:rPr lang="en-US" sz="2400" dirty="0"/>
              <a:t>) had exceptions</a:t>
            </a:r>
          </a:p>
          <a:p>
            <a:pPr lvl="1"/>
            <a:r>
              <a:rPr lang="en-US" sz="2400" dirty="0"/>
              <a:t>Which to complete or flush</a:t>
            </a:r>
          </a:p>
          <a:p>
            <a:pPr lvl="2"/>
            <a:r>
              <a:rPr lang="en-US" sz="2000" dirty="0"/>
              <a:t>May require “manual” completion</a:t>
            </a:r>
          </a:p>
          <a:p>
            <a:r>
              <a:rPr lang="en-US" sz="2800" dirty="0"/>
              <a:t>Simplifies hardware, but more complex handler software</a:t>
            </a:r>
          </a:p>
          <a:p>
            <a:pPr lvl="1"/>
            <a:r>
              <a:rPr lang="en-US" sz="2400" dirty="0"/>
              <a:t>Not feasible for complex multiple-</a:t>
            </a:r>
            <a:r>
              <a:rPr lang="en-US" sz="2400" dirty="0" smtClean="0"/>
              <a:t>issue out</a:t>
            </a:r>
            <a:r>
              <a:rPr lang="en-US" sz="2400" dirty="0"/>
              <a:t>-of-order </a:t>
            </a:r>
            <a:r>
              <a:rPr lang="en-US" sz="2400" dirty="0" smtClean="0"/>
              <a:t>pipelines to always get exact instruction</a:t>
            </a:r>
          </a:p>
          <a:p>
            <a:r>
              <a:rPr lang="en-US" sz="2800" dirty="0" smtClean="0"/>
              <a:t>All computers today offer precise exceptions—affects performance though</a:t>
            </a:r>
            <a:endParaRPr lang="en-AU" sz="2800"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51</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1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71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71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718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718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718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7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0242" name="Rectangle 2"/>
          <p:cNvSpPr>
            <a:spLocks noGrp="1" noChangeArrowheads="1"/>
          </p:cNvSpPr>
          <p:nvPr>
            <p:ph type="title"/>
          </p:nvPr>
        </p:nvSpPr>
        <p:spPr/>
        <p:txBody>
          <a:bodyPr/>
          <a:lstStyle/>
          <a:p>
            <a:r>
              <a:rPr lang="en-US" dirty="0" smtClean="0">
                <a:solidFill>
                  <a:schemeClr val="accent1"/>
                </a:solidFill>
              </a:rPr>
              <a:t>I/O Interrupt</a:t>
            </a:r>
            <a:endParaRPr lang="en-US" dirty="0">
              <a:solidFill>
                <a:schemeClr val="accent1"/>
              </a:solidFill>
            </a:endParaRPr>
          </a:p>
        </p:txBody>
      </p:sp>
      <p:sp>
        <p:nvSpPr>
          <p:cNvPr id="3210243" name="Rectangle 3"/>
          <p:cNvSpPr>
            <a:spLocks noGrp="1" noChangeArrowheads="1"/>
          </p:cNvSpPr>
          <p:nvPr>
            <p:ph idx="1"/>
          </p:nvPr>
        </p:nvSpPr>
        <p:spPr>
          <a:xfrm>
            <a:off x="457200" y="1600199"/>
            <a:ext cx="8229600" cy="4937760"/>
          </a:xfrm>
        </p:spPr>
        <p:txBody>
          <a:bodyPr>
            <a:normAutofit lnSpcReduction="10000"/>
          </a:bodyPr>
          <a:lstStyle/>
          <a:p>
            <a:r>
              <a:rPr lang="en-US" dirty="0" smtClean="0"/>
              <a:t>An I/O interrupt is like an exception except:</a:t>
            </a:r>
          </a:p>
          <a:p>
            <a:pPr lvl="1"/>
            <a:r>
              <a:rPr lang="en-US" dirty="0" smtClean="0"/>
              <a:t>An I/O interrupt is “asynchronous”</a:t>
            </a:r>
          </a:p>
          <a:p>
            <a:pPr lvl="1"/>
            <a:r>
              <a:rPr lang="en-US" dirty="0" smtClean="0"/>
              <a:t>More information needs to be conveyed</a:t>
            </a:r>
          </a:p>
          <a:p>
            <a:r>
              <a:rPr lang="en-US" dirty="0" smtClean="0"/>
              <a:t>“Asynchronous” with </a:t>
            </a:r>
            <a:r>
              <a:rPr lang="en-US" dirty="0" smtClean="0"/>
              <a:t>respect to instruction execution:</a:t>
            </a:r>
          </a:p>
          <a:p>
            <a:pPr lvl="1"/>
            <a:r>
              <a:rPr lang="en-US" dirty="0" smtClean="0"/>
              <a:t>I/O interrupt is not associated with any instruction, but it can happen in the middle of any given instruction</a:t>
            </a:r>
          </a:p>
          <a:p>
            <a:pPr lvl="1"/>
            <a:r>
              <a:rPr lang="en-US" i="1" dirty="0" smtClean="0"/>
              <a:t>I/O interrupt does not prevent any instruction from </a:t>
            </a:r>
            <a:r>
              <a:rPr lang="en-US" i="1" dirty="0" smtClean="0"/>
              <a:t>running to completion</a:t>
            </a:r>
            <a:endParaRPr lang="en-US" i="1"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52</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 xmlns:p14="http://schemas.microsoft.com/office/powerpoint/2010/main" val="63824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02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02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4338" name="Rectangle 2"/>
          <p:cNvSpPr>
            <a:spLocks noGrp="1" noChangeArrowheads="1"/>
          </p:cNvSpPr>
          <p:nvPr>
            <p:ph type="title"/>
          </p:nvPr>
        </p:nvSpPr>
        <p:spPr/>
        <p:txBody>
          <a:bodyPr/>
          <a:lstStyle/>
          <a:p>
            <a:r>
              <a:rPr lang="en-US" dirty="0" smtClean="0">
                <a:solidFill>
                  <a:schemeClr val="accent1"/>
                </a:solidFill>
              </a:rPr>
              <a:t>Interrupt-Driven Data Transfer</a:t>
            </a:r>
            <a:endParaRPr lang="en-US" dirty="0">
              <a:solidFill>
                <a:schemeClr val="accent1"/>
              </a:solidFill>
            </a:endParaRPr>
          </a:p>
        </p:txBody>
      </p:sp>
      <p:grpSp>
        <p:nvGrpSpPr>
          <p:cNvPr id="2" name="Group 3"/>
          <p:cNvGrpSpPr>
            <a:grpSpLocks/>
          </p:cNvGrpSpPr>
          <p:nvPr/>
        </p:nvGrpSpPr>
        <p:grpSpPr bwMode="auto">
          <a:xfrm>
            <a:off x="2095500" y="1803401"/>
            <a:ext cx="2006600" cy="795338"/>
            <a:chOff x="1320" y="1136"/>
            <a:chExt cx="1264" cy="501"/>
          </a:xfrm>
        </p:grpSpPr>
        <p:sp>
          <p:nvSpPr>
            <p:cNvPr id="3214340" name="Line 4"/>
            <p:cNvSpPr>
              <a:spLocks noChangeShapeType="1"/>
            </p:cNvSpPr>
            <p:nvPr/>
          </p:nvSpPr>
          <p:spPr bwMode="auto">
            <a:xfrm>
              <a:off x="1976" y="1584"/>
              <a:ext cx="608" cy="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41" name="Rectangle 5"/>
            <p:cNvSpPr>
              <a:spLocks noChangeArrowheads="1"/>
            </p:cNvSpPr>
            <p:nvPr/>
          </p:nvSpPr>
          <p:spPr bwMode="auto">
            <a:xfrm>
              <a:off x="1320" y="1136"/>
              <a:ext cx="889"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(1) I/O</a:t>
              </a:r>
            </a:p>
            <a:p>
              <a:pPr algn="l">
                <a:lnSpc>
                  <a:spcPct val="85000"/>
                </a:lnSpc>
              </a:pPr>
              <a:r>
                <a:rPr lang="en-US" sz="2800">
                  <a:solidFill>
                    <a:schemeClr val="tx1"/>
                  </a:solidFill>
                  <a:latin typeface="18 VAG Rounded Light   02390"/>
                </a:rPr>
                <a:t>interrupt</a:t>
              </a:r>
            </a:p>
          </p:txBody>
        </p:sp>
      </p:grpSp>
      <p:grpSp>
        <p:nvGrpSpPr>
          <p:cNvPr id="3" name="Group 6"/>
          <p:cNvGrpSpPr>
            <a:grpSpLocks/>
          </p:cNvGrpSpPr>
          <p:nvPr/>
        </p:nvGrpSpPr>
        <p:grpSpPr bwMode="auto">
          <a:xfrm>
            <a:off x="1485900" y="2527301"/>
            <a:ext cx="2628900" cy="847726"/>
            <a:chOff x="936" y="1592"/>
            <a:chExt cx="1656" cy="534"/>
          </a:xfrm>
        </p:grpSpPr>
        <p:sp>
          <p:nvSpPr>
            <p:cNvPr id="3214343" name="Line 7"/>
            <p:cNvSpPr>
              <a:spLocks noChangeShapeType="1"/>
            </p:cNvSpPr>
            <p:nvPr/>
          </p:nvSpPr>
          <p:spPr bwMode="auto">
            <a:xfrm flipH="1">
              <a:off x="1816" y="1592"/>
              <a:ext cx="776" cy="264"/>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44" name="Rectangle 8"/>
            <p:cNvSpPr>
              <a:spLocks noChangeArrowheads="1"/>
            </p:cNvSpPr>
            <p:nvPr/>
          </p:nvSpPr>
          <p:spPr bwMode="auto">
            <a:xfrm>
              <a:off x="936" y="1856"/>
              <a:ext cx="112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(2) save PC</a:t>
              </a:r>
            </a:p>
          </p:txBody>
        </p:sp>
      </p:grpSp>
      <p:sp>
        <p:nvSpPr>
          <p:cNvPr id="3214345" name="Rectangle 9"/>
          <p:cNvSpPr>
            <a:spLocks noChangeArrowheads="1"/>
          </p:cNvSpPr>
          <p:nvPr/>
        </p:nvSpPr>
        <p:spPr bwMode="auto">
          <a:xfrm>
            <a:off x="4038600" y="1143000"/>
            <a:ext cx="1451782"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dirty="0">
                <a:solidFill>
                  <a:schemeClr val="tx1"/>
                </a:solidFill>
                <a:latin typeface="18 VAG Rounded Light   02390"/>
              </a:rPr>
              <a:t>Memory</a:t>
            </a:r>
          </a:p>
        </p:txBody>
      </p:sp>
      <p:grpSp>
        <p:nvGrpSpPr>
          <p:cNvPr id="4" name="Group 10"/>
          <p:cNvGrpSpPr>
            <a:grpSpLocks/>
          </p:cNvGrpSpPr>
          <p:nvPr/>
        </p:nvGrpSpPr>
        <p:grpSpPr bwMode="auto">
          <a:xfrm>
            <a:off x="3879850" y="2819400"/>
            <a:ext cx="215900" cy="234950"/>
            <a:chOff x="2444" y="1776"/>
            <a:chExt cx="136" cy="148"/>
          </a:xfrm>
        </p:grpSpPr>
        <p:sp>
          <p:nvSpPr>
            <p:cNvPr id="3214347" name="Line 11"/>
            <p:cNvSpPr>
              <a:spLocks noChangeShapeType="1"/>
            </p:cNvSpPr>
            <p:nvPr/>
          </p:nvSpPr>
          <p:spPr bwMode="auto">
            <a:xfrm flipH="1">
              <a:off x="2448" y="1776"/>
              <a:ext cx="128" cy="6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48" name="Line 12"/>
            <p:cNvSpPr>
              <a:spLocks noChangeShapeType="1"/>
            </p:cNvSpPr>
            <p:nvPr/>
          </p:nvSpPr>
          <p:spPr bwMode="auto">
            <a:xfrm>
              <a:off x="2444" y="1868"/>
              <a:ext cx="136" cy="5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grpSp>
        <p:nvGrpSpPr>
          <p:cNvPr id="5" name="Group 13"/>
          <p:cNvGrpSpPr>
            <a:grpSpLocks/>
          </p:cNvGrpSpPr>
          <p:nvPr/>
        </p:nvGrpSpPr>
        <p:grpSpPr bwMode="auto">
          <a:xfrm>
            <a:off x="3810000" y="1695450"/>
            <a:ext cx="3468688" cy="4781550"/>
            <a:chOff x="2400" y="1068"/>
            <a:chExt cx="2185" cy="3012"/>
          </a:xfrm>
        </p:grpSpPr>
        <p:grpSp>
          <p:nvGrpSpPr>
            <p:cNvPr id="6" name="Group 14"/>
            <p:cNvGrpSpPr>
              <a:grpSpLocks/>
            </p:cNvGrpSpPr>
            <p:nvPr/>
          </p:nvGrpSpPr>
          <p:grpSpPr bwMode="auto">
            <a:xfrm>
              <a:off x="2400" y="1068"/>
              <a:ext cx="2073" cy="3012"/>
              <a:chOff x="2400" y="1068"/>
              <a:chExt cx="2073" cy="3012"/>
            </a:xfrm>
          </p:grpSpPr>
          <p:sp>
            <p:nvSpPr>
              <p:cNvPr id="3214351" name="Line 15"/>
              <p:cNvSpPr>
                <a:spLocks noChangeShapeType="1"/>
              </p:cNvSpPr>
              <p:nvPr/>
            </p:nvSpPr>
            <p:spPr bwMode="auto">
              <a:xfrm>
                <a:off x="2584" y="1080"/>
                <a:ext cx="0" cy="30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2" name="Line 16"/>
              <p:cNvSpPr>
                <a:spLocks noChangeShapeType="1"/>
              </p:cNvSpPr>
              <p:nvPr/>
            </p:nvSpPr>
            <p:spPr bwMode="auto">
              <a:xfrm>
                <a:off x="3360" y="1088"/>
                <a:ext cx="0" cy="294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3" name="Line 17"/>
              <p:cNvSpPr>
                <a:spLocks noChangeShapeType="1"/>
              </p:cNvSpPr>
              <p:nvPr/>
            </p:nvSpPr>
            <p:spPr bwMode="auto">
              <a:xfrm>
                <a:off x="2428" y="1068"/>
                <a:ext cx="152" cy="12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54" name="Line 18"/>
              <p:cNvSpPr>
                <a:spLocks noChangeShapeType="1"/>
              </p:cNvSpPr>
              <p:nvPr/>
            </p:nvSpPr>
            <p:spPr bwMode="auto">
              <a:xfrm flipH="1">
                <a:off x="2400" y="1296"/>
                <a:ext cx="144" cy="6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5" name="Line 19"/>
              <p:cNvSpPr>
                <a:spLocks noChangeShapeType="1"/>
              </p:cNvSpPr>
              <p:nvPr/>
            </p:nvSpPr>
            <p:spPr bwMode="auto">
              <a:xfrm>
                <a:off x="2404" y="1368"/>
                <a:ext cx="136" cy="48"/>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56" name="Rectangle 20"/>
              <p:cNvSpPr>
                <a:spLocks noChangeArrowheads="1"/>
              </p:cNvSpPr>
              <p:nvPr/>
            </p:nvSpPr>
            <p:spPr bwMode="auto">
              <a:xfrm>
                <a:off x="2736" y="1104"/>
                <a:ext cx="470"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chemeClr val="tx1"/>
                    </a:solidFill>
                    <a:latin typeface="18 VAG Rounded Light   02390"/>
                  </a:rPr>
                  <a:t>add</a:t>
                </a:r>
              </a:p>
              <a:p>
                <a:pPr algn="l">
                  <a:lnSpc>
                    <a:spcPct val="85000"/>
                  </a:lnSpc>
                </a:pPr>
                <a:r>
                  <a:rPr lang="en-US" sz="2800" dirty="0">
                    <a:solidFill>
                      <a:schemeClr val="tx1"/>
                    </a:solidFill>
                    <a:latin typeface="18 VAG Rounded Light   02390"/>
                  </a:rPr>
                  <a:t>sub</a:t>
                </a:r>
              </a:p>
              <a:p>
                <a:pPr algn="l">
                  <a:lnSpc>
                    <a:spcPct val="85000"/>
                  </a:lnSpc>
                </a:pPr>
                <a:r>
                  <a:rPr lang="en-US" sz="2800" dirty="0">
                    <a:solidFill>
                      <a:schemeClr val="tx1"/>
                    </a:solidFill>
                    <a:latin typeface="18 VAG Rounded Light   02390"/>
                  </a:rPr>
                  <a:t>and</a:t>
                </a:r>
              </a:p>
              <a:p>
                <a:pPr algn="l">
                  <a:lnSpc>
                    <a:spcPct val="85000"/>
                  </a:lnSpc>
                </a:pPr>
                <a:r>
                  <a:rPr lang="en-US" sz="2800" dirty="0">
                    <a:solidFill>
                      <a:schemeClr val="tx1"/>
                    </a:solidFill>
                    <a:latin typeface="18 VAG Rounded Light   02390"/>
                  </a:rPr>
                  <a:t>or</a:t>
                </a:r>
              </a:p>
            </p:txBody>
          </p:sp>
          <p:sp>
            <p:nvSpPr>
              <p:cNvPr id="3214357" name="Rectangle 21"/>
              <p:cNvSpPr>
                <a:spLocks noChangeArrowheads="1"/>
              </p:cNvSpPr>
              <p:nvPr/>
            </p:nvSpPr>
            <p:spPr bwMode="auto">
              <a:xfrm>
                <a:off x="3528" y="1376"/>
                <a:ext cx="945"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user</a:t>
                </a:r>
              </a:p>
              <a:p>
                <a:pPr algn="l">
                  <a:lnSpc>
                    <a:spcPct val="85000"/>
                  </a:lnSpc>
                </a:pPr>
                <a:r>
                  <a:rPr lang="en-US" sz="2800">
                    <a:solidFill>
                      <a:schemeClr val="tx1"/>
                    </a:solidFill>
                    <a:latin typeface="18 VAG Rounded Light   02390"/>
                  </a:rPr>
                  <a:t>program</a:t>
                </a:r>
              </a:p>
            </p:txBody>
          </p:sp>
          <p:sp>
            <p:nvSpPr>
              <p:cNvPr id="3214358" name="Line 22"/>
              <p:cNvSpPr>
                <a:spLocks noChangeShapeType="1"/>
              </p:cNvSpPr>
              <p:nvPr/>
            </p:nvSpPr>
            <p:spPr bwMode="auto">
              <a:xfrm>
                <a:off x="2592" y="134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9" name="Line 23"/>
              <p:cNvSpPr>
                <a:spLocks noChangeShapeType="1"/>
              </p:cNvSpPr>
              <p:nvPr/>
            </p:nvSpPr>
            <p:spPr bwMode="auto">
              <a:xfrm>
                <a:off x="2600" y="1120"/>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0" name="Line 24"/>
              <p:cNvSpPr>
                <a:spLocks noChangeShapeType="1"/>
              </p:cNvSpPr>
              <p:nvPr/>
            </p:nvSpPr>
            <p:spPr bwMode="auto">
              <a:xfrm>
                <a:off x="2592" y="158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1" name="Line 25"/>
              <p:cNvSpPr>
                <a:spLocks noChangeShapeType="1"/>
              </p:cNvSpPr>
              <p:nvPr/>
            </p:nvSpPr>
            <p:spPr bwMode="auto">
              <a:xfrm>
                <a:off x="2592" y="206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2" name="Line 26"/>
              <p:cNvSpPr>
                <a:spLocks noChangeShapeType="1"/>
              </p:cNvSpPr>
              <p:nvPr/>
            </p:nvSpPr>
            <p:spPr bwMode="auto">
              <a:xfrm>
                <a:off x="2576" y="1848"/>
                <a:ext cx="77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3" name="Line 27"/>
              <p:cNvSpPr>
                <a:spLocks noChangeShapeType="1"/>
              </p:cNvSpPr>
              <p:nvPr/>
            </p:nvSpPr>
            <p:spPr bwMode="auto">
              <a:xfrm>
                <a:off x="3380" y="1124"/>
                <a:ext cx="144" cy="22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4" name="Line 28"/>
              <p:cNvSpPr>
                <a:spLocks noChangeShapeType="1"/>
              </p:cNvSpPr>
              <p:nvPr/>
            </p:nvSpPr>
            <p:spPr bwMode="auto">
              <a:xfrm flipV="1">
                <a:off x="3384" y="1856"/>
                <a:ext cx="136" cy="2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sp>
          <p:nvSpPr>
            <p:cNvPr id="3214365" name="Rectangle 29"/>
            <p:cNvSpPr>
              <a:spLocks noChangeArrowheads="1"/>
            </p:cNvSpPr>
            <p:nvPr/>
          </p:nvSpPr>
          <p:spPr bwMode="auto">
            <a:xfrm>
              <a:off x="2664" y="2880"/>
              <a:ext cx="551"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chemeClr val="tx1"/>
                  </a:solidFill>
                  <a:latin typeface="18 VAG Rounded Light   02390"/>
                </a:rPr>
                <a:t>read</a:t>
              </a:r>
            </a:p>
            <a:p>
              <a:pPr algn="l">
                <a:lnSpc>
                  <a:spcPct val="85000"/>
                </a:lnSpc>
              </a:pPr>
              <a:r>
                <a:rPr lang="en-US" sz="2800" dirty="0">
                  <a:solidFill>
                    <a:schemeClr val="tx1"/>
                  </a:solidFill>
                  <a:latin typeface="18 VAG Rounded Light   02390"/>
                </a:rPr>
                <a:t>store</a:t>
              </a:r>
            </a:p>
            <a:p>
              <a:pPr algn="l">
                <a:lnSpc>
                  <a:spcPct val="85000"/>
                </a:lnSpc>
              </a:pPr>
              <a:r>
                <a:rPr lang="en-US" sz="2800" dirty="0">
                  <a:solidFill>
                    <a:schemeClr val="tx1"/>
                  </a:solidFill>
                  <a:latin typeface="18 VAG Rounded Light   02390"/>
                </a:rPr>
                <a:t>...</a:t>
              </a:r>
            </a:p>
            <a:p>
              <a:pPr algn="l">
                <a:lnSpc>
                  <a:spcPct val="85000"/>
                </a:lnSpc>
              </a:pPr>
              <a:r>
                <a:rPr lang="en-US" sz="2800" dirty="0" err="1">
                  <a:solidFill>
                    <a:schemeClr val="tx1"/>
                  </a:solidFill>
                  <a:latin typeface="18 VAG Rounded Light   02390"/>
                </a:rPr>
                <a:t>jr</a:t>
              </a:r>
              <a:endParaRPr lang="en-US" sz="2800" dirty="0">
                <a:solidFill>
                  <a:schemeClr val="tx1"/>
                </a:solidFill>
                <a:latin typeface="18 VAG Rounded Light   02390"/>
              </a:endParaRPr>
            </a:p>
          </p:txBody>
        </p:sp>
        <p:sp>
          <p:nvSpPr>
            <p:cNvPr id="3214366" name="Line 30"/>
            <p:cNvSpPr>
              <a:spLocks noChangeShapeType="1"/>
            </p:cNvSpPr>
            <p:nvPr/>
          </p:nvSpPr>
          <p:spPr bwMode="auto">
            <a:xfrm>
              <a:off x="2592" y="2912"/>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7" name="Line 31"/>
            <p:cNvSpPr>
              <a:spLocks noChangeShapeType="1"/>
            </p:cNvSpPr>
            <p:nvPr/>
          </p:nvSpPr>
          <p:spPr bwMode="auto">
            <a:xfrm>
              <a:off x="2592" y="3584"/>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8" name="Line 32"/>
            <p:cNvSpPr>
              <a:spLocks noChangeShapeType="1"/>
            </p:cNvSpPr>
            <p:nvPr/>
          </p:nvSpPr>
          <p:spPr bwMode="auto">
            <a:xfrm>
              <a:off x="2584" y="387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9" name="Line 33"/>
            <p:cNvSpPr>
              <a:spLocks noChangeShapeType="1"/>
            </p:cNvSpPr>
            <p:nvPr/>
          </p:nvSpPr>
          <p:spPr bwMode="auto">
            <a:xfrm>
              <a:off x="2600" y="315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0" name="Line 34"/>
            <p:cNvSpPr>
              <a:spLocks noChangeShapeType="1"/>
            </p:cNvSpPr>
            <p:nvPr/>
          </p:nvSpPr>
          <p:spPr bwMode="auto">
            <a:xfrm>
              <a:off x="2592" y="3392"/>
              <a:ext cx="768"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1" name="Rectangle 35"/>
            <p:cNvSpPr>
              <a:spLocks noChangeArrowheads="1"/>
            </p:cNvSpPr>
            <p:nvPr/>
          </p:nvSpPr>
          <p:spPr bwMode="auto">
            <a:xfrm>
              <a:off x="3696" y="2976"/>
              <a:ext cx="88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interrupt</a:t>
              </a:r>
            </a:p>
            <a:p>
              <a:pPr algn="l">
                <a:lnSpc>
                  <a:spcPct val="85000"/>
                </a:lnSpc>
              </a:pPr>
              <a:r>
                <a:rPr lang="en-US" sz="2800">
                  <a:solidFill>
                    <a:schemeClr val="tx1"/>
                  </a:solidFill>
                  <a:latin typeface="18 VAG Rounded Light   02390"/>
                </a:rPr>
                <a:t>service</a:t>
              </a:r>
            </a:p>
            <a:p>
              <a:pPr algn="l">
                <a:lnSpc>
                  <a:spcPct val="85000"/>
                </a:lnSpc>
              </a:pPr>
              <a:r>
                <a:rPr lang="en-US" sz="2800">
                  <a:solidFill>
                    <a:schemeClr val="tx1"/>
                  </a:solidFill>
                  <a:latin typeface="18 VAG Rounded Light   02390"/>
                </a:rPr>
                <a:t>routine</a:t>
              </a:r>
            </a:p>
          </p:txBody>
        </p:sp>
        <p:sp>
          <p:nvSpPr>
            <p:cNvPr id="3214372" name="Line 36"/>
            <p:cNvSpPr>
              <a:spLocks noChangeShapeType="1"/>
            </p:cNvSpPr>
            <p:nvPr/>
          </p:nvSpPr>
          <p:spPr bwMode="auto">
            <a:xfrm>
              <a:off x="3384" y="2912"/>
              <a:ext cx="248" cy="88"/>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3" name="Line 37"/>
            <p:cNvSpPr>
              <a:spLocks noChangeShapeType="1"/>
            </p:cNvSpPr>
            <p:nvPr/>
          </p:nvSpPr>
          <p:spPr bwMode="auto">
            <a:xfrm flipV="1">
              <a:off x="3384" y="3680"/>
              <a:ext cx="240" cy="2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grpSp>
        <p:nvGrpSpPr>
          <p:cNvPr id="7" name="Group 38"/>
          <p:cNvGrpSpPr>
            <a:grpSpLocks/>
          </p:cNvGrpSpPr>
          <p:nvPr/>
        </p:nvGrpSpPr>
        <p:grpSpPr bwMode="auto">
          <a:xfrm>
            <a:off x="1333500" y="3403601"/>
            <a:ext cx="2781300" cy="1465263"/>
            <a:chOff x="840" y="2144"/>
            <a:chExt cx="1752" cy="923"/>
          </a:xfrm>
        </p:grpSpPr>
        <p:sp>
          <p:nvSpPr>
            <p:cNvPr id="3214375" name="Line 39"/>
            <p:cNvSpPr>
              <a:spLocks noChangeShapeType="1"/>
            </p:cNvSpPr>
            <p:nvPr/>
          </p:nvSpPr>
          <p:spPr bwMode="auto">
            <a:xfrm>
              <a:off x="1606" y="2144"/>
              <a:ext cx="2" cy="25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76" name="Rectangle 40"/>
            <p:cNvSpPr>
              <a:spLocks noChangeArrowheads="1"/>
            </p:cNvSpPr>
            <p:nvPr/>
          </p:nvSpPr>
          <p:spPr bwMode="auto">
            <a:xfrm>
              <a:off x="840" y="2336"/>
              <a:ext cx="1656" cy="731"/>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(3) jump to interrupt</a:t>
              </a:r>
            </a:p>
            <a:p>
              <a:pPr algn="l">
                <a:lnSpc>
                  <a:spcPct val="85000"/>
                </a:lnSpc>
              </a:pPr>
              <a:r>
                <a:rPr lang="en-US" sz="2800">
                  <a:solidFill>
                    <a:schemeClr val="tx1"/>
                  </a:solidFill>
                  <a:latin typeface="18 VAG Rounded Light   02390"/>
                </a:rPr>
                <a:t>service routine</a:t>
              </a:r>
            </a:p>
          </p:txBody>
        </p:sp>
        <p:sp>
          <p:nvSpPr>
            <p:cNvPr id="3214377" name="Line 41"/>
            <p:cNvSpPr>
              <a:spLocks noChangeShapeType="1"/>
            </p:cNvSpPr>
            <p:nvPr/>
          </p:nvSpPr>
          <p:spPr bwMode="auto">
            <a:xfrm>
              <a:off x="2016" y="2736"/>
              <a:ext cx="576" cy="16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214378" name="Rectangle 42"/>
          <p:cNvSpPr>
            <a:spLocks noChangeArrowheads="1"/>
          </p:cNvSpPr>
          <p:nvPr/>
        </p:nvSpPr>
        <p:spPr bwMode="auto">
          <a:xfrm>
            <a:off x="1371600" y="5257800"/>
            <a:ext cx="1981200" cy="794576"/>
          </a:xfrm>
          <a:prstGeom prst="rect">
            <a:avLst/>
          </a:prstGeom>
          <a:noFill/>
          <a:ln w="38100">
            <a:noFill/>
            <a:miter lim="800000"/>
            <a:headEnd/>
            <a:tailEnd/>
          </a:ln>
          <a:effectLst/>
        </p:spPr>
        <p:txBody>
          <a:bodyPr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(4) perform transfer</a:t>
            </a:r>
          </a:p>
        </p:txBody>
      </p:sp>
      <p:grpSp>
        <p:nvGrpSpPr>
          <p:cNvPr id="8" name="Group 43"/>
          <p:cNvGrpSpPr>
            <a:grpSpLocks/>
          </p:cNvGrpSpPr>
          <p:nvPr/>
        </p:nvGrpSpPr>
        <p:grpSpPr bwMode="auto">
          <a:xfrm>
            <a:off x="2971800" y="2590800"/>
            <a:ext cx="1104900" cy="3556000"/>
            <a:chOff x="1872" y="1632"/>
            <a:chExt cx="696" cy="2240"/>
          </a:xfrm>
        </p:grpSpPr>
        <p:grpSp>
          <p:nvGrpSpPr>
            <p:cNvPr id="9" name="Group 44"/>
            <p:cNvGrpSpPr>
              <a:grpSpLocks/>
            </p:cNvGrpSpPr>
            <p:nvPr/>
          </p:nvGrpSpPr>
          <p:grpSpPr bwMode="auto">
            <a:xfrm>
              <a:off x="2248" y="1632"/>
              <a:ext cx="320" cy="2240"/>
              <a:chOff x="2248" y="1728"/>
              <a:chExt cx="320" cy="2240"/>
            </a:xfrm>
          </p:grpSpPr>
          <p:sp>
            <p:nvSpPr>
              <p:cNvPr id="3214381" name="Line 45"/>
              <p:cNvSpPr>
                <a:spLocks noChangeShapeType="1"/>
              </p:cNvSpPr>
              <p:nvPr/>
            </p:nvSpPr>
            <p:spPr bwMode="auto">
              <a:xfrm flipH="1" flipV="1">
                <a:off x="2256" y="3768"/>
                <a:ext cx="312" cy="200"/>
              </a:xfrm>
              <a:prstGeom prst="line">
                <a:avLst/>
              </a:prstGeom>
              <a:noFill/>
              <a:ln w="38100">
                <a:solidFill>
                  <a:schemeClr val="accent1"/>
                </a:solidFill>
                <a:round/>
                <a:headEnd/>
                <a:tailEnd/>
              </a:ln>
              <a:effectLst/>
            </p:spPr>
            <p:txBody>
              <a:bodyPr wrap="none" anchor="ctr">
                <a:prstTxWarp prst="textNoShape">
                  <a:avLst/>
                </a:prstTxWarp>
              </a:bodyPr>
              <a:lstStyle/>
              <a:p>
                <a:endParaRPr lang="en-US">
                  <a:latin typeface="18 VAG Rounded Light   02390"/>
                </a:endParaRPr>
              </a:p>
            </p:txBody>
          </p:sp>
          <p:sp>
            <p:nvSpPr>
              <p:cNvPr id="3214382" name="Line 46"/>
              <p:cNvSpPr>
                <a:spLocks noChangeShapeType="1"/>
              </p:cNvSpPr>
              <p:nvPr/>
            </p:nvSpPr>
            <p:spPr bwMode="auto">
              <a:xfrm flipV="1">
                <a:off x="2248" y="1944"/>
                <a:ext cx="0" cy="1824"/>
              </a:xfrm>
              <a:prstGeom prst="line">
                <a:avLst/>
              </a:prstGeom>
              <a:noFill/>
              <a:ln w="38100">
                <a:solidFill>
                  <a:schemeClr val="accent1"/>
                </a:solidFill>
                <a:round/>
                <a:headEnd/>
                <a:tailEnd/>
              </a:ln>
              <a:effectLst/>
            </p:spPr>
            <p:txBody>
              <a:bodyPr wrap="none" anchor="ctr">
                <a:prstTxWarp prst="textNoShape">
                  <a:avLst/>
                </a:prstTxWarp>
              </a:bodyPr>
              <a:lstStyle/>
              <a:p>
                <a:endParaRPr lang="en-US">
                  <a:latin typeface="18 VAG Rounded Light   02390"/>
                </a:endParaRPr>
              </a:p>
            </p:txBody>
          </p:sp>
          <p:sp>
            <p:nvSpPr>
              <p:cNvPr id="3214383" name="Line 47"/>
              <p:cNvSpPr>
                <a:spLocks noChangeShapeType="1"/>
              </p:cNvSpPr>
              <p:nvPr/>
            </p:nvSpPr>
            <p:spPr bwMode="auto">
              <a:xfrm flipV="1">
                <a:off x="2264" y="1728"/>
                <a:ext cx="288" cy="208"/>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214384" name="Rectangle 48"/>
            <p:cNvSpPr>
              <a:spLocks noChangeArrowheads="1"/>
            </p:cNvSpPr>
            <p:nvPr/>
          </p:nvSpPr>
          <p:spPr bwMode="auto">
            <a:xfrm>
              <a:off x="1872" y="2976"/>
              <a:ext cx="311" cy="270"/>
            </a:xfrm>
            <a:prstGeom prst="rect">
              <a:avLst/>
            </a:prstGeom>
            <a:noFill/>
            <a:ln w="381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(5)</a:t>
              </a:r>
            </a:p>
          </p:txBody>
        </p:sp>
      </p:grpSp>
      <p:sp>
        <p:nvSpPr>
          <p:cNvPr id="52" name="Date Placeholder 51"/>
          <p:cNvSpPr>
            <a:spLocks noGrp="1"/>
          </p:cNvSpPr>
          <p:nvPr>
            <p:ph type="dt" sz="half" idx="10"/>
          </p:nvPr>
        </p:nvSpPr>
        <p:spPr/>
        <p:txBody>
          <a:bodyPr/>
          <a:lstStyle/>
          <a:p>
            <a:r>
              <a:rPr lang="en-US" smtClean="0"/>
              <a:t>7/31/2012</a:t>
            </a:r>
            <a:endParaRPr lang="en-US" dirty="0"/>
          </a:p>
        </p:txBody>
      </p:sp>
      <p:sp>
        <p:nvSpPr>
          <p:cNvPr id="53" name="Slide Number Placeholder 52"/>
          <p:cNvSpPr>
            <a:spLocks noGrp="1"/>
          </p:cNvSpPr>
          <p:nvPr>
            <p:ph type="sldNum" sz="quarter" idx="12"/>
          </p:nvPr>
        </p:nvSpPr>
        <p:spPr/>
        <p:txBody>
          <a:bodyPr/>
          <a:lstStyle/>
          <a:p>
            <a:fld id="{3CC63E4C-4642-794D-A2FD-70F6B81535F5}" type="slidenum">
              <a:rPr lang="en-US" smtClean="0"/>
              <a:pPr/>
              <a:t>53</a:t>
            </a:fld>
            <a:endParaRPr lang="en-US" dirty="0"/>
          </a:p>
        </p:txBody>
      </p:sp>
      <p:sp>
        <p:nvSpPr>
          <p:cNvPr id="54" name="Footer Placeholder 53"/>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 xmlns:p14="http://schemas.microsoft.com/office/powerpoint/2010/main" val="2843601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14378"/>
                                        </p:tgtEl>
                                        <p:attrNameLst>
                                          <p:attrName>style.visibility</p:attrName>
                                        </p:attrNameLst>
                                      </p:cBhvr>
                                      <p:to>
                                        <p:strVal val="visible"/>
                                      </p:to>
                                    </p:set>
                                    <p:animEffect transition="in" filter="wipe(up)">
                                      <p:cBhvr>
                                        <p:cTn id="22" dur="500"/>
                                        <p:tgtEl>
                                          <p:spTgt spid="32143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437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Interrupt-Driven </a:t>
            </a:r>
            <a:r>
              <a:rPr lang="en-US" dirty="0" smtClean="0">
                <a:solidFill>
                  <a:schemeClr val="accent1"/>
                </a:solidFill>
              </a:rPr>
              <a:t>I/O Example (1/2)</a:t>
            </a:r>
            <a:endParaRPr lang="en-US" dirty="0"/>
          </a:p>
        </p:txBody>
      </p:sp>
      <p:sp>
        <p:nvSpPr>
          <p:cNvPr id="3" name="Content Placeholder 2"/>
          <p:cNvSpPr>
            <a:spLocks noGrp="1"/>
          </p:cNvSpPr>
          <p:nvPr>
            <p:ph idx="1"/>
          </p:nvPr>
        </p:nvSpPr>
        <p:spPr>
          <a:xfrm>
            <a:off x="457200" y="1600199"/>
            <a:ext cx="8229600" cy="4937760"/>
          </a:xfrm>
        </p:spPr>
        <p:txBody>
          <a:bodyPr>
            <a:normAutofit/>
          </a:bodyPr>
          <a:lstStyle/>
          <a:p>
            <a:r>
              <a:rPr lang="en-US" sz="2800" dirty="0" smtClean="0">
                <a:solidFill>
                  <a:srgbClr val="000000"/>
                </a:solidFill>
              </a:rPr>
              <a:t>Assume the following system properties:</a:t>
            </a:r>
          </a:p>
          <a:p>
            <a:pPr lvl="1"/>
            <a:r>
              <a:rPr lang="en-US" sz="2400" dirty="0" smtClean="0">
                <a:solidFill>
                  <a:srgbClr val="000000"/>
                </a:solidFill>
              </a:rPr>
              <a:t>500 </a:t>
            </a:r>
            <a:r>
              <a:rPr lang="en-US" sz="2400" dirty="0" smtClean="0">
                <a:solidFill>
                  <a:srgbClr val="000000"/>
                </a:solidFill>
              </a:rPr>
              <a:t>clock cycle overhead for each </a:t>
            </a:r>
            <a:r>
              <a:rPr lang="en-US" sz="2400" dirty="0" smtClean="0">
                <a:solidFill>
                  <a:srgbClr val="000000"/>
                </a:solidFill>
              </a:rPr>
              <a:t>transfer, including interrupt</a:t>
            </a:r>
          </a:p>
          <a:p>
            <a:pPr lvl="1"/>
            <a:r>
              <a:rPr lang="en-US" sz="2400" dirty="0" smtClean="0"/>
              <a:t>Disk throughput of 16 MB/s</a:t>
            </a:r>
          </a:p>
          <a:p>
            <a:pPr lvl="1"/>
            <a:r>
              <a:rPr lang="en-US" sz="2400" dirty="0" smtClean="0"/>
              <a:t>Disk interrupts after transferring 16 B</a:t>
            </a:r>
          </a:p>
          <a:p>
            <a:pPr lvl="1"/>
            <a:r>
              <a:rPr lang="en-US" sz="2400" dirty="0" smtClean="0"/>
              <a:t>Processor running at 1 GHz</a:t>
            </a:r>
          </a:p>
          <a:p>
            <a:r>
              <a:rPr lang="en-US" sz="2800" dirty="0" smtClean="0"/>
              <a:t>If disk is active 5% of program, what % of processor is consumed by the disk?</a:t>
            </a:r>
          </a:p>
          <a:p>
            <a:pPr lvl="1"/>
            <a:r>
              <a:rPr lang="en-US" sz="2400" dirty="0" smtClean="0"/>
              <a:t>5% × 16 [MB/s] / 16 [B/inter] = 50,000 [inter/s]</a:t>
            </a:r>
          </a:p>
          <a:p>
            <a:pPr lvl="1"/>
            <a:r>
              <a:rPr lang="en-US" sz="2400" dirty="0" smtClean="0"/>
              <a:t>50,000 [inter/s] × 500 [clocks/inter] = 2.5×10</a:t>
            </a:r>
            <a:r>
              <a:rPr lang="en-US" sz="2400" baseline="30000" dirty="0" smtClean="0"/>
              <a:t>7</a:t>
            </a:r>
            <a:r>
              <a:rPr lang="en-US" sz="2400" dirty="0" smtClean="0"/>
              <a:t> [clocks/s]</a:t>
            </a:r>
          </a:p>
          <a:p>
            <a:pPr lvl="1"/>
            <a:r>
              <a:rPr lang="en-US" sz="2400" dirty="0" smtClean="0"/>
              <a:t>2.5×10</a:t>
            </a:r>
            <a:r>
              <a:rPr lang="en-US" sz="2400" baseline="30000" dirty="0" smtClean="0"/>
              <a:t>7</a:t>
            </a:r>
            <a:r>
              <a:rPr lang="en-US" sz="2400" dirty="0" smtClean="0"/>
              <a:t> [clocks/s] / 10</a:t>
            </a:r>
            <a:r>
              <a:rPr lang="en-US" sz="2400" baseline="30000" dirty="0" smtClean="0"/>
              <a:t>9</a:t>
            </a:r>
            <a:r>
              <a:rPr lang="en-US" sz="2400" dirty="0" smtClean="0"/>
              <a:t> [clock/s] = </a:t>
            </a:r>
            <a:r>
              <a:rPr lang="en-US" sz="2400" b="1" dirty="0" smtClean="0">
                <a:solidFill>
                  <a:srgbClr val="FF0000"/>
                </a:solidFill>
              </a:rPr>
              <a:t>2.5% busy</a:t>
            </a:r>
          </a:p>
          <a:p>
            <a:pPr lvl="1"/>
            <a:endParaRPr lang="en-US" sz="2400"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54</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Interrupt-Driven I/O Example </a:t>
            </a:r>
            <a:r>
              <a:rPr lang="en-US" dirty="0" smtClean="0">
                <a:solidFill>
                  <a:schemeClr val="accent1"/>
                </a:solidFill>
              </a:rPr>
              <a:t>(2/2</a:t>
            </a:r>
            <a:r>
              <a:rPr lang="en-US" dirty="0" smtClean="0">
                <a:solidFill>
                  <a:schemeClr val="accent1"/>
                </a:solidFill>
              </a:rPr>
              <a:t>)</a:t>
            </a:r>
            <a:endParaRPr lang="en-US" dirty="0"/>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2.5% busy (interrupts) much better than 40% (polling)</a:t>
            </a:r>
          </a:p>
          <a:p>
            <a:r>
              <a:rPr lang="en-US" b="1" dirty="0" smtClean="0"/>
              <a:t>Real Solution:</a:t>
            </a:r>
            <a:r>
              <a:rPr lang="en-US" dirty="0" smtClean="0"/>
              <a:t>  </a:t>
            </a:r>
            <a:r>
              <a:rPr lang="en-US" i="1" dirty="0" smtClean="0">
                <a:solidFill>
                  <a:srgbClr val="FF0000"/>
                </a:solidFill>
              </a:rPr>
              <a:t>Direct Memory Access (DMA)</a:t>
            </a:r>
            <a:r>
              <a:rPr lang="en-US" dirty="0" smtClean="0"/>
              <a:t> mechanism</a:t>
            </a:r>
          </a:p>
          <a:p>
            <a:pPr lvl="1"/>
            <a:r>
              <a:rPr lang="en-US" dirty="0" smtClean="0"/>
              <a:t>Device controller transfers data directly to/from memory without involving the processor</a:t>
            </a:r>
          </a:p>
          <a:p>
            <a:pPr lvl="1"/>
            <a:r>
              <a:rPr lang="en-US" dirty="0" smtClean="0"/>
              <a:t>Only interrupts once per page (large!) once transfer is done</a:t>
            </a:r>
            <a:endParaRPr lang="en-US" dirty="0"/>
          </a:p>
        </p:txBody>
      </p:sp>
      <p:sp>
        <p:nvSpPr>
          <p:cNvPr id="7" name="Date Placeholder 6"/>
          <p:cNvSpPr>
            <a:spLocks noGrp="1"/>
          </p:cNvSpPr>
          <p:nvPr>
            <p:ph type="dt" sz="half" idx="10"/>
          </p:nvPr>
        </p:nvSpPr>
        <p:spPr/>
        <p:txBody>
          <a:bodyPr/>
          <a:lstStyle/>
          <a:p>
            <a:r>
              <a:rPr lang="en-US" smtClean="0"/>
              <a:t>7/31/2012</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55</a:t>
            </a:fld>
            <a:endParaRPr lang="en-US" dirty="0"/>
          </a:p>
        </p:txBody>
      </p:sp>
      <p:sp>
        <p:nvSpPr>
          <p:cNvPr id="9" name="Footer Placeholder 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4579" name="Rectangle 3"/>
          <p:cNvSpPr>
            <a:spLocks noGrp="1" noChangeArrowheads="1"/>
          </p:cNvSpPr>
          <p:nvPr>
            <p:ph type="body" idx="1"/>
          </p:nvPr>
        </p:nvSpPr>
        <p:spPr>
          <a:xfrm>
            <a:off x="457200" y="1371600"/>
            <a:ext cx="8229600" cy="5166360"/>
          </a:xfrm>
        </p:spPr>
        <p:txBody>
          <a:bodyPr>
            <a:normAutofit fontScale="92500" lnSpcReduction="10000"/>
          </a:bodyPr>
          <a:lstStyle/>
          <a:p>
            <a:pPr>
              <a:lnSpc>
                <a:spcPct val="90000"/>
              </a:lnSpc>
            </a:pPr>
            <a:r>
              <a:rPr lang="en-US" dirty="0" smtClean="0"/>
              <a:t>Disks w</a:t>
            </a:r>
            <a:r>
              <a:rPr lang="en-US" dirty="0" smtClean="0"/>
              <a:t>ork </a:t>
            </a:r>
            <a:r>
              <a:rPr lang="en-US" dirty="0" smtClean="0"/>
              <a:t>by positioning head over spinning </a:t>
            </a:r>
            <a:r>
              <a:rPr lang="en-US" dirty="0" smtClean="0"/>
              <a:t>platters</a:t>
            </a:r>
          </a:p>
          <a:p>
            <a:pPr lvl="1">
              <a:lnSpc>
                <a:spcPct val="90000"/>
              </a:lnSpc>
            </a:pPr>
            <a:r>
              <a:rPr lang="en-US" dirty="0" smtClean="0"/>
              <a:t>Very </a:t>
            </a:r>
            <a:r>
              <a:rPr lang="en-US" dirty="0" smtClean="0"/>
              <a:t>slow relative to </a:t>
            </a:r>
            <a:r>
              <a:rPr lang="en-US" dirty="0" smtClean="0"/>
              <a:t>CPU, flash memory is alternative</a:t>
            </a:r>
            <a:endParaRPr lang="en-US" dirty="0" smtClean="0"/>
          </a:p>
          <a:p>
            <a:pPr>
              <a:lnSpc>
                <a:spcPct val="90000"/>
              </a:lnSpc>
            </a:pPr>
            <a:r>
              <a:rPr lang="en-US" dirty="0" smtClean="0"/>
              <a:t>I/O </a:t>
            </a:r>
            <a:r>
              <a:rPr lang="en-US" dirty="0" smtClean="0"/>
              <a:t>gives computers their 5 senses + long term memory</a:t>
            </a:r>
          </a:p>
          <a:p>
            <a:pPr lvl="1">
              <a:lnSpc>
                <a:spcPct val="90000"/>
              </a:lnSpc>
            </a:pPr>
            <a:r>
              <a:rPr lang="en-US" dirty="0" smtClean="0"/>
              <a:t>I/O speed range is 7 </a:t>
            </a:r>
            <a:r>
              <a:rPr lang="en-US" dirty="0" smtClean="0"/>
              <a:t>orders </a:t>
            </a:r>
            <a:r>
              <a:rPr lang="en-US" dirty="0" smtClean="0"/>
              <a:t>of </a:t>
            </a:r>
            <a:r>
              <a:rPr lang="en-US" dirty="0" smtClean="0"/>
              <a:t>m</a:t>
            </a:r>
            <a:r>
              <a:rPr lang="en-US" dirty="0" smtClean="0"/>
              <a:t>agnitude (or </a:t>
            </a:r>
            <a:r>
              <a:rPr lang="en-US" dirty="0" smtClean="0"/>
              <a:t>more!)</a:t>
            </a:r>
          </a:p>
          <a:p>
            <a:pPr>
              <a:lnSpc>
                <a:spcPct val="90000"/>
              </a:lnSpc>
            </a:pPr>
            <a:r>
              <a:rPr lang="en-US" dirty="0" smtClean="0"/>
              <a:t>Processor speed means must synchronize with I/O devices before </a:t>
            </a:r>
            <a:r>
              <a:rPr lang="en-US" dirty="0" smtClean="0"/>
              <a:t>use:</a:t>
            </a:r>
            <a:endParaRPr lang="en-US" dirty="0" smtClean="0"/>
          </a:p>
          <a:p>
            <a:pPr lvl="1">
              <a:lnSpc>
                <a:spcPct val="90000"/>
              </a:lnSpc>
            </a:pPr>
            <a:r>
              <a:rPr lang="en-US" dirty="0" smtClean="0"/>
              <a:t>Polling works, but </a:t>
            </a:r>
            <a:r>
              <a:rPr lang="en-US" dirty="0" smtClean="0"/>
              <a:t>expensive due to repeated queries</a:t>
            </a:r>
            <a:endParaRPr lang="en-US" dirty="0" smtClean="0"/>
          </a:p>
          <a:p>
            <a:pPr>
              <a:lnSpc>
                <a:spcPct val="90000"/>
              </a:lnSpc>
            </a:pPr>
            <a:r>
              <a:rPr lang="en-US" dirty="0" smtClean="0"/>
              <a:t>Exceptions </a:t>
            </a:r>
            <a:r>
              <a:rPr lang="en-US" dirty="0" smtClean="0"/>
              <a:t>are </a:t>
            </a:r>
            <a:r>
              <a:rPr lang="en-US" dirty="0" smtClean="0"/>
              <a:t>“unexpected</a:t>
            </a:r>
            <a:r>
              <a:rPr lang="en-US" dirty="0" smtClean="0"/>
              <a:t>” </a:t>
            </a:r>
            <a:r>
              <a:rPr lang="en-US" dirty="0" smtClean="0"/>
              <a:t>events in processor</a:t>
            </a:r>
            <a:endParaRPr lang="en-US" dirty="0" smtClean="0"/>
          </a:p>
          <a:p>
            <a:pPr>
              <a:lnSpc>
                <a:spcPct val="90000"/>
              </a:lnSpc>
            </a:pPr>
            <a:r>
              <a:rPr lang="en-US" dirty="0" smtClean="0"/>
              <a:t>Interrupts are </a:t>
            </a:r>
            <a:r>
              <a:rPr lang="en-US" dirty="0" smtClean="0"/>
              <a:t>asynchronous events that are often </a:t>
            </a:r>
            <a:r>
              <a:rPr lang="en-US" dirty="0" smtClean="0"/>
              <a:t>used for interacting with I/O </a:t>
            </a:r>
            <a:r>
              <a:rPr lang="en-US" dirty="0" smtClean="0"/>
              <a:t>devices</a:t>
            </a:r>
            <a:endParaRPr lang="en-US" dirty="0" smtClean="0"/>
          </a:p>
        </p:txBody>
      </p:sp>
      <p:sp>
        <p:nvSpPr>
          <p:cNvPr id="7" name="Title 6"/>
          <p:cNvSpPr>
            <a:spLocks noGrp="1"/>
          </p:cNvSpPr>
          <p:nvPr>
            <p:ph type="title"/>
          </p:nvPr>
        </p:nvSpPr>
        <p:spPr/>
        <p:txBody>
          <a:bodyPr/>
          <a:lstStyle/>
          <a:p>
            <a:r>
              <a:rPr lang="en-US" dirty="0" smtClean="0">
                <a:solidFill>
                  <a:schemeClr val="accent1"/>
                </a:solidFill>
              </a:rPr>
              <a:t>Summary</a:t>
            </a:r>
            <a:endParaRPr lang="en-US" dirty="0">
              <a:solidFill>
                <a:schemeClr val="accent1"/>
              </a:solidFill>
            </a:endParaRPr>
          </a:p>
        </p:txBody>
      </p:sp>
      <p:sp>
        <p:nvSpPr>
          <p:cNvPr id="8" name="Date Placeholder 7"/>
          <p:cNvSpPr>
            <a:spLocks noGrp="1"/>
          </p:cNvSpPr>
          <p:nvPr>
            <p:ph type="dt" sz="half" idx="10"/>
          </p:nvPr>
        </p:nvSpPr>
        <p:spPr/>
        <p:txBody>
          <a:bodyPr/>
          <a:lstStyle/>
          <a:p>
            <a:r>
              <a:rPr lang="en-US" smtClean="0"/>
              <a:t>7/31/2012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56</a:t>
            </a:fld>
            <a:endParaRPr lang="en-US" dirty="0"/>
          </a:p>
        </p:txBody>
      </p:sp>
      <p:sp>
        <p:nvSpPr>
          <p:cNvPr id="10" name="Footer Placeholder 9"/>
          <p:cNvSpPr>
            <a:spLocks noGrp="1"/>
          </p:cNvSpPr>
          <p:nvPr>
            <p:ph type="ftr" sz="quarter" idx="11"/>
          </p:nvPr>
        </p:nvSpPr>
        <p:spPr/>
        <p:txBody>
          <a:bodyPr/>
          <a:lstStyle/>
          <a:p>
            <a:r>
              <a:rPr lang="da-DK" smtClean="0"/>
              <a:t>Summer 2012 -- Lecture #25</a:t>
            </a:r>
            <a:endParaRPr lang="en-US" dirty="0"/>
          </a:p>
        </p:txBody>
      </p:sp>
    </p:spTree>
    <p:extLst>
      <p:ext uri="{BB962C8B-B14F-4D97-AF65-F5344CB8AC3E}">
        <p14:creationId xmlns:p14="http://schemas.microsoft.com/office/powerpoint/2010/main" xmlns="" val="8797692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Protection + Indirection =</a:t>
            </a:r>
            <a:br>
              <a:rPr lang="en-US" dirty="0" smtClean="0">
                <a:solidFill>
                  <a:schemeClr val="accent1"/>
                </a:solidFill>
              </a:rPr>
            </a:br>
            <a:r>
              <a:rPr lang="en-US" dirty="0" smtClean="0">
                <a:solidFill>
                  <a:schemeClr val="accent1"/>
                </a:solidFill>
              </a:rPr>
              <a:t>Virtual Address Space</a:t>
            </a:r>
            <a:endParaRPr lang="en-US" dirty="0">
              <a:solidFill>
                <a:schemeClr val="accent1"/>
              </a:solidFill>
            </a:endParaRPr>
          </a:p>
        </p:txBody>
      </p:sp>
      <p:grpSp>
        <p:nvGrpSpPr>
          <p:cNvPr id="3" name="Group 22"/>
          <p:cNvGrpSpPr/>
          <p:nvPr/>
        </p:nvGrpSpPr>
        <p:grpSpPr>
          <a:xfrm>
            <a:off x="-43794" y="2146794"/>
            <a:ext cx="2670435" cy="2910160"/>
            <a:chOff x="3782232" y="1580334"/>
            <a:chExt cx="4267847" cy="4650972"/>
          </a:xfrm>
        </p:grpSpPr>
        <p:sp>
          <p:nvSpPr>
            <p:cNvPr id="9"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a:defRPr/>
              </a:pPr>
              <a:endParaRPr lang="en-US" sz="1400">
                <a:latin typeface="+mn-lt"/>
              </a:endParaRPr>
            </a:p>
          </p:txBody>
        </p:sp>
        <p:sp>
          <p:nvSpPr>
            <p:cNvPr id="10"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1"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2"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3" name="Line 8"/>
            <p:cNvSpPr>
              <a:spLocks noChangeShapeType="1"/>
            </p:cNvSpPr>
            <p:nvPr/>
          </p:nvSpPr>
          <p:spPr bwMode="auto">
            <a:xfrm>
              <a:off x="5611679" y="3942534"/>
              <a:ext cx="2438400"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sz="1400">
                <a:latin typeface="+mn-lt"/>
              </a:endParaRPr>
            </a:p>
          </p:txBody>
        </p:sp>
        <p:sp>
          <p:nvSpPr>
            <p:cNvPr id="14"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sz="1400">
                <a:latin typeface="+mn-lt"/>
              </a:endParaRPr>
            </a:p>
          </p:txBody>
        </p:sp>
        <p:sp>
          <p:nvSpPr>
            <p:cNvPr id="15"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code</a:t>
              </a:r>
            </a:p>
          </p:txBody>
        </p:sp>
        <p:sp>
          <p:nvSpPr>
            <p:cNvPr id="16"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static data</a:t>
              </a:r>
            </a:p>
          </p:txBody>
        </p:sp>
        <p:sp>
          <p:nvSpPr>
            <p:cNvPr id="17"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heap</a:t>
              </a:r>
            </a:p>
          </p:txBody>
        </p:sp>
        <p:sp>
          <p:nvSpPr>
            <p:cNvPr id="18"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stack</a:t>
              </a:r>
            </a:p>
          </p:txBody>
        </p:sp>
        <p:sp>
          <p:nvSpPr>
            <p:cNvPr id="19"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20"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21"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FFFF </a:t>
              </a:r>
              <a:r>
                <a:rPr lang="en-US" sz="1400" b="1" i="1" dirty="0" err="1">
                  <a:latin typeface="+mn-lt"/>
                </a:rPr>
                <a:t>FFFF</a:t>
              </a:r>
              <a:r>
                <a:rPr lang="en-US" sz="1400" b="1" i="1" baseline="-25000" dirty="0" err="1">
                  <a:latin typeface="+mn-lt"/>
                </a:rPr>
                <a:t>hex</a:t>
              </a:r>
              <a:endParaRPr lang="en-US" sz="1400" b="1" i="1" dirty="0">
                <a:latin typeface="+mn-lt"/>
              </a:endParaRPr>
            </a:p>
          </p:txBody>
        </p:sp>
        <p:sp>
          <p:nvSpPr>
            <p:cNvPr id="22"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0</a:t>
              </a:r>
              <a:r>
                <a:rPr lang="en-US" sz="1400" b="1" i="1" baseline="-25000" dirty="0">
                  <a:latin typeface="+mn-lt"/>
                </a:rPr>
                <a:t>hex</a:t>
              </a:r>
              <a:endParaRPr lang="en-US" sz="1400" b="1" i="1" dirty="0">
                <a:latin typeface="+mn-lt"/>
              </a:endParaRPr>
            </a:p>
          </p:txBody>
        </p:sp>
      </p:grpSp>
      <p:sp>
        <p:nvSpPr>
          <p:cNvPr id="59" name="TextBox 58"/>
          <p:cNvSpPr txBox="1"/>
          <p:nvPr/>
        </p:nvSpPr>
        <p:spPr>
          <a:xfrm>
            <a:off x="1007050" y="5197904"/>
            <a:ext cx="1672253" cy="646331"/>
          </a:xfrm>
          <a:prstGeom prst="rect">
            <a:avLst/>
          </a:prstGeom>
          <a:noFill/>
        </p:spPr>
        <p:txBody>
          <a:bodyPr wrap="none" rtlCol="0">
            <a:spAutoFit/>
          </a:bodyPr>
          <a:lstStyle/>
          <a:p>
            <a:pPr algn="ctr"/>
            <a:r>
              <a:rPr lang="en-US" dirty="0" smtClean="0"/>
              <a:t>Application 1</a:t>
            </a:r>
          </a:p>
          <a:p>
            <a:pPr algn="ctr"/>
            <a:r>
              <a:rPr lang="en-US" dirty="0" smtClean="0"/>
              <a:t>Virtual Memory</a:t>
            </a:r>
            <a:endParaRPr lang="en-US" dirty="0"/>
          </a:p>
        </p:txBody>
      </p:sp>
      <p:sp>
        <p:nvSpPr>
          <p:cNvPr id="44" name="TextBox 43"/>
          <p:cNvSpPr txBox="1"/>
          <p:nvPr/>
        </p:nvSpPr>
        <p:spPr>
          <a:xfrm>
            <a:off x="7270677" y="5212503"/>
            <a:ext cx="1672253" cy="646331"/>
          </a:xfrm>
          <a:prstGeom prst="rect">
            <a:avLst/>
          </a:prstGeom>
          <a:noFill/>
        </p:spPr>
        <p:txBody>
          <a:bodyPr wrap="none" rtlCol="0">
            <a:spAutoFit/>
          </a:bodyPr>
          <a:lstStyle/>
          <a:p>
            <a:pPr algn="ctr"/>
            <a:r>
              <a:rPr lang="en-US" dirty="0" smtClean="0">
                <a:solidFill>
                  <a:schemeClr val="accent1"/>
                </a:solidFill>
              </a:rPr>
              <a:t>Application 2</a:t>
            </a:r>
          </a:p>
          <a:p>
            <a:pPr algn="ctr"/>
            <a:r>
              <a:rPr lang="en-US" dirty="0" smtClean="0">
                <a:solidFill>
                  <a:schemeClr val="accent1"/>
                </a:solidFill>
              </a:rPr>
              <a:t>Virtual Memory</a:t>
            </a:r>
            <a:endParaRPr lang="en-US" dirty="0">
              <a:solidFill>
                <a:schemeClr val="accent1"/>
              </a:solidFill>
            </a:endParaRPr>
          </a:p>
        </p:txBody>
      </p:sp>
      <p:grpSp>
        <p:nvGrpSpPr>
          <p:cNvPr id="7" name="Group 22"/>
          <p:cNvGrpSpPr/>
          <p:nvPr/>
        </p:nvGrpSpPr>
        <p:grpSpPr>
          <a:xfrm>
            <a:off x="6283680" y="2146794"/>
            <a:ext cx="2670435" cy="2910160"/>
            <a:chOff x="3782232" y="1580334"/>
            <a:chExt cx="4267847" cy="4650972"/>
          </a:xfrm>
        </p:grpSpPr>
        <p:sp>
          <p:nvSpPr>
            <p:cNvPr id="47"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a:defRPr/>
              </a:pPr>
              <a:endParaRPr lang="en-US" sz="1400">
                <a:latin typeface="+mn-lt"/>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a:defRPr/>
              </a:pPr>
              <a:endParaRPr lang="en-US" sz="1400">
                <a:latin typeface="+mn-lt"/>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a:defRPr/>
              </a:pPr>
              <a:endParaRPr lang="en-US" sz="1400">
                <a:latin typeface="+mn-lt"/>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a:defRPr/>
              </a:pPr>
              <a:endParaRPr lang="en-US" sz="1400">
                <a:latin typeface="+mn-lt"/>
              </a:endParaRPr>
            </a:p>
          </p:txBody>
        </p:sp>
        <p:sp>
          <p:nvSpPr>
            <p:cNvPr id="52" name="Line 9"/>
            <p:cNvSpPr>
              <a:spLocks noChangeShapeType="1"/>
            </p:cNvSpPr>
            <p:nvPr/>
          </p:nvSpPr>
          <p:spPr bwMode="auto">
            <a:xfrm>
              <a:off x="5611679" y="2113734"/>
              <a:ext cx="2438400" cy="0"/>
            </a:xfrm>
            <a:prstGeom prst="line">
              <a:avLst/>
            </a:prstGeom>
            <a:noFill/>
            <a:ln w="38100">
              <a:solidFill>
                <a:srgbClr val="4F81BD"/>
              </a:solidFill>
              <a:prstDash val="lgDash"/>
              <a:round/>
              <a:headEnd/>
              <a:tailEnd/>
            </a:ln>
          </p:spPr>
          <p:txBody>
            <a:bodyPr>
              <a:prstTxWarp prst="textNoShape">
                <a:avLst/>
              </a:prstTxWarp>
            </a:bodyPr>
            <a:lstStyle/>
            <a:p>
              <a:pPr>
                <a:defRPr/>
              </a:pPr>
              <a:endParaRPr lang="en-US" sz="1400">
                <a:latin typeface="+mn-lt"/>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58"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FFFF </a:t>
              </a:r>
              <a:r>
                <a:rPr lang="en-US" sz="1400" b="1" i="1" dirty="0" err="1">
                  <a:latin typeface="+mn-lt"/>
                </a:rPr>
                <a:t>FFFF</a:t>
              </a:r>
              <a:r>
                <a:rPr lang="en-US" sz="1400" b="1" i="1" baseline="-25000" dirty="0" err="1">
                  <a:latin typeface="+mn-lt"/>
                </a:rPr>
                <a:t>hex</a:t>
              </a:r>
              <a:endParaRPr lang="en-US" sz="1400" b="1" i="1" dirty="0">
                <a:latin typeface="+mn-lt"/>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0</a:t>
              </a:r>
              <a:r>
                <a:rPr lang="en-US" sz="1400" b="1" i="1" baseline="-25000" dirty="0">
                  <a:latin typeface="+mn-lt"/>
                </a:rPr>
                <a:t>hex</a:t>
              </a:r>
              <a:endParaRPr lang="en-US" sz="1400" b="1" i="1" dirty="0">
                <a:latin typeface="+mn-lt"/>
              </a:endParaRPr>
            </a:p>
          </p:txBody>
        </p:sp>
      </p:grpSp>
      <p:grpSp>
        <p:nvGrpSpPr>
          <p:cNvPr id="8" name="Group 79"/>
          <p:cNvGrpSpPr/>
          <p:nvPr/>
        </p:nvGrpSpPr>
        <p:grpSpPr>
          <a:xfrm>
            <a:off x="2802870"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2802870" y="2379678"/>
              <a:ext cx="301660" cy="2308324"/>
            </a:xfrm>
            <a:prstGeom prst="rect">
              <a:avLst/>
            </a:prstGeom>
            <a:noFill/>
          </p:spPr>
          <p:txBody>
            <a:bodyPr wrap="none" rtlCol="0">
              <a:spAutoFit/>
            </a:bodyPr>
            <a:lstStyle/>
            <a:p>
              <a:r>
                <a:rPr lang="en-US" dirty="0" smtClean="0"/>
                <a:t>7</a:t>
              </a:r>
            </a:p>
            <a:p>
              <a:r>
                <a:rPr lang="en-US" dirty="0" smtClean="0"/>
                <a:t>6</a:t>
              </a:r>
            </a:p>
            <a:p>
              <a:r>
                <a:rPr lang="en-US" dirty="0" smtClean="0"/>
                <a:t>5</a:t>
              </a:r>
            </a:p>
            <a:p>
              <a:r>
                <a:rPr lang="en-US" dirty="0" smtClean="0"/>
                <a:t>4</a:t>
              </a:r>
            </a:p>
            <a:p>
              <a:r>
                <a:rPr lang="en-US" dirty="0" smtClean="0"/>
                <a:t>3</a:t>
              </a:r>
            </a:p>
            <a:p>
              <a:r>
                <a:rPr lang="en-US" dirty="0" smtClean="0"/>
                <a:t>2</a:t>
              </a:r>
            </a:p>
            <a:p>
              <a:r>
                <a:rPr lang="en-US" dirty="0" smtClean="0"/>
                <a:t>1</a:t>
              </a:r>
            </a:p>
            <a:p>
              <a:r>
                <a:rPr lang="en-US" dirty="0" smtClean="0"/>
                <a:t>0</a:t>
              </a:r>
              <a:endParaRPr lang="en-US" dirty="0"/>
            </a:p>
          </p:txBody>
        </p:sp>
      </p:grpSp>
      <p:sp>
        <p:nvSpPr>
          <p:cNvPr id="71" name="Rectangle 70"/>
          <p:cNvSpPr/>
          <p:nvPr/>
        </p:nvSpPr>
        <p:spPr>
          <a:xfrm>
            <a:off x="5831132" y="436517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5831132" y="4094200"/>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831132" y="3816814"/>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831132" y="3545836"/>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5831132" y="3276642"/>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5831132" y="3005664"/>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5831132" y="272827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5831132" y="2457300"/>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6385850" y="2379678"/>
            <a:ext cx="301660" cy="2308324"/>
          </a:xfrm>
          <a:prstGeom prst="rect">
            <a:avLst/>
          </a:prstGeom>
          <a:noFill/>
        </p:spPr>
        <p:txBody>
          <a:bodyPr wrap="none" rtlCol="0">
            <a:spAutoFit/>
          </a:bodyPr>
          <a:lstStyle/>
          <a:p>
            <a:r>
              <a:rPr lang="en-US" dirty="0" smtClean="0"/>
              <a:t>7</a:t>
            </a:r>
          </a:p>
          <a:p>
            <a:r>
              <a:rPr lang="en-US" dirty="0" smtClean="0"/>
              <a:t>6</a:t>
            </a:r>
          </a:p>
          <a:p>
            <a:r>
              <a:rPr lang="en-US" dirty="0" smtClean="0"/>
              <a:t>5</a:t>
            </a:r>
          </a:p>
          <a:p>
            <a:r>
              <a:rPr lang="en-US" dirty="0" smtClean="0"/>
              <a:t>4</a:t>
            </a:r>
          </a:p>
          <a:p>
            <a:r>
              <a:rPr lang="en-US" dirty="0" smtClean="0"/>
              <a:t>3</a:t>
            </a:r>
          </a:p>
          <a:p>
            <a:r>
              <a:rPr lang="en-US" dirty="0" smtClean="0"/>
              <a:t>2</a:t>
            </a:r>
          </a:p>
          <a:p>
            <a:r>
              <a:rPr lang="en-US" dirty="0" smtClean="0"/>
              <a:t>1</a:t>
            </a:r>
          </a:p>
          <a:p>
            <a:r>
              <a:rPr lang="en-US" dirty="0" smtClean="0"/>
              <a:t>0</a:t>
            </a:r>
            <a:endParaRPr lang="en-US" dirty="0"/>
          </a:p>
        </p:txBody>
      </p:sp>
      <p:sp>
        <p:nvSpPr>
          <p:cNvPr id="82" name="TextBox 81"/>
          <p:cNvSpPr txBox="1"/>
          <p:nvPr/>
        </p:nvSpPr>
        <p:spPr>
          <a:xfrm>
            <a:off x="3021845" y="4700960"/>
            <a:ext cx="678792" cy="646331"/>
          </a:xfrm>
          <a:prstGeom prst="rect">
            <a:avLst/>
          </a:prstGeom>
          <a:noFill/>
        </p:spPr>
        <p:txBody>
          <a:bodyPr wrap="none" rtlCol="0">
            <a:spAutoFit/>
          </a:bodyPr>
          <a:lstStyle/>
          <a:p>
            <a:pPr algn="ctr"/>
            <a:r>
              <a:rPr lang="en-US" dirty="0" smtClean="0"/>
              <a:t>Page</a:t>
            </a:r>
            <a:br>
              <a:rPr lang="en-US" dirty="0" smtClean="0"/>
            </a:br>
            <a:r>
              <a:rPr lang="en-US" dirty="0" smtClean="0"/>
              <a:t>Table</a:t>
            </a:r>
            <a:endParaRPr lang="en-US" dirty="0"/>
          </a:p>
        </p:txBody>
      </p:sp>
      <p:sp>
        <p:nvSpPr>
          <p:cNvPr id="83" name="TextBox 82"/>
          <p:cNvSpPr txBox="1"/>
          <p:nvPr/>
        </p:nvSpPr>
        <p:spPr>
          <a:xfrm>
            <a:off x="5787338" y="4663569"/>
            <a:ext cx="678792" cy="646331"/>
          </a:xfrm>
          <a:prstGeom prst="rect">
            <a:avLst/>
          </a:prstGeom>
          <a:noFill/>
        </p:spPr>
        <p:txBody>
          <a:bodyPr wrap="none" rtlCol="0">
            <a:spAutoFit/>
          </a:bodyPr>
          <a:lstStyle/>
          <a:p>
            <a:pPr algn="ctr"/>
            <a:r>
              <a:rPr lang="en-US" dirty="0" smtClean="0"/>
              <a:t>Page</a:t>
            </a:r>
            <a:br>
              <a:rPr lang="en-US" dirty="0" smtClean="0"/>
            </a:br>
            <a:r>
              <a:rPr lang="en-US" dirty="0" smtClean="0"/>
              <a:t>Table</a:t>
            </a:r>
            <a:endParaRPr lang="en-US" dirty="0"/>
          </a:p>
        </p:txBody>
      </p:sp>
      <p:sp>
        <p:nvSpPr>
          <p:cNvPr id="84" name="Rectangle 83"/>
          <p:cNvSpPr/>
          <p:nvPr/>
        </p:nvSpPr>
        <p:spPr>
          <a:xfrm>
            <a:off x="4017415" y="561252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5" name="Rectangle 84"/>
          <p:cNvSpPr/>
          <p:nvPr/>
        </p:nvSpPr>
        <p:spPr>
          <a:xfrm>
            <a:off x="4017415" y="535614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6" name="Rectangle 85"/>
          <p:cNvSpPr/>
          <p:nvPr/>
        </p:nvSpPr>
        <p:spPr>
          <a:xfrm>
            <a:off x="4017415" y="50933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7" name="Rectangle 86"/>
          <p:cNvSpPr/>
          <p:nvPr/>
        </p:nvSpPr>
        <p:spPr>
          <a:xfrm>
            <a:off x="4017415" y="483698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92" name="Rectangle 91"/>
          <p:cNvSpPr/>
          <p:nvPr/>
        </p:nvSpPr>
        <p:spPr>
          <a:xfrm>
            <a:off x="4017415" y="35312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3" name="Rectangle 92"/>
          <p:cNvSpPr/>
          <p:nvPr/>
        </p:nvSpPr>
        <p:spPr>
          <a:xfrm>
            <a:off x="4017415" y="32748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4" name="Rectangle 93"/>
          <p:cNvSpPr/>
          <p:nvPr/>
        </p:nvSpPr>
        <p:spPr>
          <a:xfrm>
            <a:off x="4017415" y="30120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5" name="Rectangle 94"/>
          <p:cNvSpPr/>
          <p:nvPr/>
        </p:nvSpPr>
        <p:spPr>
          <a:xfrm>
            <a:off x="4017415" y="275569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6" name="Rectangle 95"/>
          <p:cNvSpPr/>
          <p:nvPr/>
        </p:nvSpPr>
        <p:spPr>
          <a:xfrm>
            <a:off x="4017415" y="249469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7" name="Rectangle 96"/>
          <p:cNvSpPr/>
          <p:nvPr/>
        </p:nvSpPr>
        <p:spPr>
          <a:xfrm>
            <a:off x="4017415" y="223831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8" name="Rectangle 97"/>
          <p:cNvSpPr/>
          <p:nvPr/>
        </p:nvSpPr>
        <p:spPr>
          <a:xfrm>
            <a:off x="4017415" y="19755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9" name="Rectangle 98"/>
          <p:cNvSpPr/>
          <p:nvPr/>
        </p:nvSpPr>
        <p:spPr>
          <a:xfrm>
            <a:off x="4017415" y="171914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1" name="TextBox 100"/>
          <p:cNvSpPr txBox="1"/>
          <p:nvPr/>
        </p:nvSpPr>
        <p:spPr>
          <a:xfrm>
            <a:off x="3863324" y="5904506"/>
            <a:ext cx="1782346" cy="369332"/>
          </a:xfrm>
          <a:prstGeom prst="rect">
            <a:avLst/>
          </a:prstGeom>
          <a:noFill/>
        </p:spPr>
        <p:txBody>
          <a:bodyPr wrap="none" rtlCol="0">
            <a:spAutoFit/>
          </a:bodyPr>
          <a:lstStyle/>
          <a:p>
            <a:pPr algn="ctr"/>
            <a:r>
              <a:rPr lang="en-US" dirty="0" smtClean="0"/>
              <a:t>Physical Memory</a:t>
            </a:r>
            <a:endParaRPr lang="en-US" dirty="0"/>
          </a:p>
        </p:txBody>
      </p:sp>
      <p:sp>
        <p:nvSpPr>
          <p:cNvPr id="88" name="Rectangle 87"/>
          <p:cNvSpPr/>
          <p:nvPr/>
        </p:nvSpPr>
        <p:spPr>
          <a:xfrm>
            <a:off x="4017415" y="45677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solidFill>
            </a:endParaRPr>
          </a:p>
        </p:txBody>
      </p:sp>
      <p:sp>
        <p:nvSpPr>
          <p:cNvPr id="89" name="Rectangle 88"/>
          <p:cNvSpPr/>
          <p:nvPr/>
        </p:nvSpPr>
        <p:spPr>
          <a:xfrm>
            <a:off x="4017415" y="43114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solidFill>
            </a:endParaRPr>
          </a:p>
        </p:txBody>
      </p:sp>
      <p:sp>
        <p:nvSpPr>
          <p:cNvPr id="90" name="Rectangle 89"/>
          <p:cNvSpPr/>
          <p:nvPr/>
        </p:nvSpPr>
        <p:spPr>
          <a:xfrm>
            <a:off x="4017415" y="40486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solidFill>
            </a:endParaRPr>
          </a:p>
        </p:txBody>
      </p:sp>
      <p:sp>
        <p:nvSpPr>
          <p:cNvPr id="91" name="Rectangle 90"/>
          <p:cNvSpPr/>
          <p:nvPr/>
        </p:nvSpPr>
        <p:spPr>
          <a:xfrm>
            <a:off x="4017415" y="3792241"/>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121" name="Group 120"/>
          <p:cNvGrpSpPr/>
          <p:nvPr/>
        </p:nvGrpSpPr>
        <p:grpSpPr>
          <a:xfrm>
            <a:off x="4014216" y="2625635"/>
            <a:ext cx="2417343" cy="2202744"/>
            <a:chOff x="4014216" y="2625635"/>
            <a:chExt cx="2417343" cy="2202744"/>
          </a:xfrm>
        </p:grpSpPr>
        <p:cxnSp>
          <p:nvCxnSpPr>
            <p:cNvPr id="104" name="Straight Arrow Connector 103"/>
            <p:cNvCxnSpPr>
              <a:endCxn id="88" idx="3"/>
            </p:cNvCxnSpPr>
            <p:nvPr/>
          </p:nvCxnSpPr>
          <p:spPr>
            <a:xfrm rot="10800000" flipV="1">
              <a:off x="5522804" y="448152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10800000" flipV="1">
              <a:off x="5514622" y="425434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rot="10800000" flipV="1">
              <a:off x="5521039" y="3983365"/>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5847359" y="2755740"/>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5809982" y="3302320"/>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5839178" y="3010335"/>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5839178" y="3565106"/>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113" name="Rectangle 112"/>
            <p:cNvSpPr/>
            <p:nvPr/>
          </p:nvSpPr>
          <p:spPr>
            <a:xfrm>
              <a:off x="4014216" y="3792241"/>
              <a:ext cx="1505388" cy="25637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solidFill>
                </a:rPr>
                <a:t>Stack 2</a:t>
              </a:r>
              <a:endParaRPr lang="en-US" dirty="0">
                <a:solidFill>
                  <a:schemeClr val="accent1"/>
                </a:solidFill>
              </a:endParaRPr>
            </a:p>
          </p:txBody>
        </p:sp>
        <p:sp>
          <p:nvSpPr>
            <p:cNvPr id="118" name="Rectangle 117"/>
            <p:cNvSpPr/>
            <p:nvPr/>
          </p:nvSpPr>
          <p:spPr>
            <a:xfrm>
              <a:off x="4014216" y="4050792"/>
              <a:ext cx="1505388" cy="25637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Heap 2</a:t>
              </a:r>
              <a:endParaRPr lang="en-US" dirty="0">
                <a:solidFill>
                  <a:srgbClr val="4F81BD"/>
                </a:solidFill>
              </a:endParaRPr>
            </a:p>
          </p:txBody>
        </p:sp>
        <p:sp>
          <p:nvSpPr>
            <p:cNvPr id="119" name="Rectangle 118"/>
            <p:cNvSpPr/>
            <p:nvPr/>
          </p:nvSpPr>
          <p:spPr>
            <a:xfrm>
              <a:off x="4014216" y="4315968"/>
              <a:ext cx="1505388" cy="25637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Static 2</a:t>
              </a:r>
              <a:endParaRPr lang="en-US" dirty="0">
                <a:solidFill>
                  <a:srgbClr val="4F81BD"/>
                </a:solidFill>
              </a:endParaRPr>
            </a:p>
          </p:txBody>
        </p:sp>
        <p:sp>
          <p:nvSpPr>
            <p:cNvPr id="120" name="Rectangle 119"/>
            <p:cNvSpPr/>
            <p:nvPr/>
          </p:nvSpPr>
          <p:spPr>
            <a:xfrm>
              <a:off x="4014216" y="4572000"/>
              <a:ext cx="1505388" cy="25637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Code 2</a:t>
              </a:r>
              <a:endParaRPr lang="en-US" dirty="0">
                <a:solidFill>
                  <a:srgbClr val="4F81BD"/>
                </a:solidFill>
              </a:endParaRPr>
            </a:p>
          </p:txBody>
        </p:sp>
        <p:cxnSp>
          <p:nvCxnSpPr>
            <p:cNvPr id="112" name="Straight Arrow Connector 111"/>
            <p:cNvCxnSpPr>
              <a:endCxn id="91" idx="3"/>
            </p:cNvCxnSpPr>
            <p:nvPr/>
          </p:nvCxnSpPr>
          <p:spPr>
            <a:xfrm rot="5400000">
              <a:off x="5028688" y="3119750"/>
              <a:ext cx="1294796"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26" name="Group 125"/>
          <p:cNvGrpSpPr/>
          <p:nvPr/>
        </p:nvGrpSpPr>
        <p:grpSpPr>
          <a:xfrm>
            <a:off x="3081867" y="2588694"/>
            <a:ext cx="2437737" cy="3282101"/>
            <a:chOff x="3081867" y="2588694"/>
            <a:chExt cx="2437737" cy="3282101"/>
          </a:xfrm>
        </p:grpSpPr>
        <p:cxnSp>
          <p:nvCxnSpPr>
            <p:cNvPr id="107" name="Straight Connector 106"/>
            <p:cNvCxnSpPr/>
            <p:nvPr/>
          </p:nvCxnSpPr>
          <p:spPr>
            <a:xfrm flipV="1">
              <a:off x="3090333" y="3005667"/>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3090333" y="3293533"/>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Rectangle 121"/>
            <p:cNvSpPr/>
            <p:nvPr/>
          </p:nvSpPr>
          <p:spPr>
            <a:xfrm>
              <a:off x="4014216" y="4837176"/>
              <a:ext cx="1505388" cy="25637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Stack 1</a:t>
              </a:r>
              <a:endParaRPr lang="en-US" dirty="0">
                <a:solidFill>
                  <a:srgbClr val="000000"/>
                </a:solidFill>
              </a:endParaRPr>
            </a:p>
          </p:txBody>
        </p:sp>
        <p:sp>
          <p:nvSpPr>
            <p:cNvPr id="123" name="Rectangle 122"/>
            <p:cNvSpPr/>
            <p:nvPr/>
          </p:nvSpPr>
          <p:spPr>
            <a:xfrm>
              <a:off x="4014216" y="5093208"/>
              <a:ext cx="1505388" cy="25637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Heap 1</a:t>
              </a:r>
              <a:endParaRPr lang="en-US" dirty="0">
                <a:solidFill>
                  <a:srgbClr val="000000"/>
                </a:solidFill>
              </a:endParaRPr>
            </a:p>
          </p:txBody>
        </p:sp>
        <p:sp>
          <p:nvSpPr>
            <p:cNvPr id="124" name="Rectangle 123"/>
            <p:cNvSpPr/>
            <p:nvPr/>
          </p:nvSpPr>
          <p:spPr>
            <a:xfrm>
              <a:off x="4014216" y="5358384"/>
              <a:ext cx="1505388" cy="25637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Static 1</a:t>
              </a:r>
              <a:endParaRPr lang="en-US" dirty="0">
                <a:solidFill>
                  <a:srgbClr val="000000"/>
                </a:solidFill>
              </a:endParaRPr>
            </a:p>
          </p:txBody>
        </p:sp>
        <p:sp>
          <p:nvSpPr>
            <p:cNvPr id="125" name="Rectangle 124"/>
            <p:cNvSpPr/>
            <p:nvPr/>
          </p:nvSpPr>
          <p:spPr>
            <a:xfrm>
              <a:off x="4014216" y="5614416"/>
              <a:ext cx="1505388" cy="25637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Code 1</a:t>
              </a:r>
              <a:endParaRPr lang="en-US" dirty="0">
                <a:solidFill>
                  <a:srgbClr val="000000"/>
                </a:solidFill>
              </a:endParaRPr>
            </a:p>
          </p:txBody>
        </p:sp>
        <p:cxnSp>
          <p:nvCxnSpPr>
            <p:cNvPr id="109" name="Straight Connector 108"/>
            <p:cNvCxnSpPr/>
            <p:nvPr/>
          </p:nvCxnSpPr>
          <p:spPr>
            <a:xfrm flipV="1">
              <a:off x="3098800" y="3547533"/>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3081867" y="27347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62" idx="3"/>
              <a:endCxn id="84" idx="1"/>
            </p:cNvCxnSpPr>
            <p:nvPr/>
          </p:nvCxnSpPr>
          <p:spPr>
            <a:xfrm>
              <a:off x="3678767" y="4496572"/>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3691316" y="4274060"/>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3677003" y="3925416"/>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9" idx="3"/>
              <a:endCxn id="87" idx="1"/>
            </p:cNvCxnSpPr>
            <p:nvPr/>
          </p:nvCxnSpPr>
          <p:spPr>
            <a:xfrm>
              <a:off x="3678767" y="2588694"/>
              <a:ext cx="338648" cy="237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27" name="Date Placeholder 126"/>
          <p:cNvSpPr>
            <a:spLocks noGrp="1"/>
          </p:cNvSpPr>
          <p:nvPr>
            <p:ph type="dt" sz="half" idx="10"/>
          </p:nvPr>
        </p:nvSpPr>
        <p:spPr/>
        <p:txBody>
          <a:bodyPr/>
          <a:lstStyle/>
          <a:p>
            <a:r>
              <a:rPr lang="en-US" smtClean="0"/>
              <a:t>7/31/2012</a:t>
            </a:r>
            <a:endParaRPr lang="en-US" dirty="0"/>
          </a:p>
        </p:txBody>
      </p:sp>
      <p:sp>
        <p:nvSpPr>
          <p:cNvPr id="128" name="Slide Number Placeholder 127"/>
          <p:cNvSpPr>
            <a:spLocks noGrp="1"/>
          </p:cNvSpPr>
          <p:nvPr>
            <p:ph type="sldNum" sz="quarter" idx="12"/>
          </p:nvPr>
        </p:nvSpPr>
        <p:spPr/>
        <p:txBody>
          <a:bodyPr/>
          <a:lstStyle/>
          <a:p>
            <a:fld id="{3CC63E4C-4642-794D-A2FD-70F6B81535F5}" type="slidenum">
              <a:rPr lang="en-US" smtClean="0"/>
              <a:pPr/>
              <a:t>6</a:t>
            </a:fld>
            <a:endParaRPr lang="en-US" dirty="0"/>
          </a:p>
        </p:txBody>
      </p:sp>
      <p:sp>
        <p:nvSpPr>
          <p:cNvPr id="129" name="Footer Placeholder 12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Protection + Indirection =</a:t>
            </a:r>
            <a:br>
              <a:rPr lang="en-US" dirty="0" smtClean="0">
                <a:solidFill>
                  <a:schemeClr val="accent1"/>
                </a:solidFill>
              </a:rPr>
            </a:br>
            <a:r>
              <a:rPr lang="en-US" dirty="0" smtClean="0">
                <a:solidFill>
                  <a:schemeClr val="accent1"/>
                </a:solidFill>
              </a:rPr>
              <a:t>Dynamic Memory Allocation</a:t>
            </a:r>
            <a:endParaRPr lang="en-US" dirty="0">
              <a:solidFill>
                <a:schemeClr val="accent1"/>
              </a:solidFill>
            </a:endParaRPr>
          </a:p>
        </p:txBody>
      </p:sp>
      <p:sp>
        <p:nvSpPr>
          <p:cNvPr id="59" name="TextBox 58"/>
          <p:cNvSpPr txBox="1"/>
          <p:nvPr/>
        </p:nvSpPr>
        <p:spPr>
          <a:xfrm>
            <a:off x="1007050" y="5197904"/>
            <a:ext cx="1672253" cy="646331"/>
          </a:xfrm>
          <a:prstGeom prst="rect">
            <a:avLst/>
          </a:prstGeom>
          <a:noFill/>
        </p:spPr>
        <p:txBody>
          <a:bodyPr wrap="none" rtlCol="0">
            <a:spAutoFit/>
          </a:bodyPr>
          <a:lstStyle/>
          <a:p>
            <a:pPr algn="ctr"/>
            <a:r>
              <a:rPr lang="en-US" dirty="0" smtClean="0"/>
              <a:t>Application 1</a:t>
            </a:r>
          </a:p>
          <a:p>
            <a:pPr algn="ctr"/>
            <a:r>
              <a:rPr lang="en-US" dirty="0" smtClean="0"/>
              <a:t>Virtual Memory</a:t>
            </a:r>
            <a:endParaRPr lang="en-US" dirty="0"/>
          </a:p>
        </p:txBody>
      </p:sp>
      <p:sp>
        <p:nvSpPr>
          <p:cNvPr id="44" name="TextBox 43"/>
          <p:cNvSpPr txBox="1"/>
          <p:nvPr/>
        </p:nvSpPr>
        <p:spPr>
          <a:xfrm>
            <a:off x="7270677" y="5212503"/>
            <a:ext cx="1672253" cy="646331"/>
          </a:xfrm>
          <a:prstGeom prst="rect">
            <a:avLst/>
          </a:prstGeom>
          <a:noFill/>
        </p:spPr>
        <p:txBody>
          <a:bodyPr wrap="none" rtlCol="0">
            <a:spAutoFit/>
          </a:bodyPr>
          <a:lstStyle/>
          <a:p>
            <a:pPr algn="ctr"/>
            <a:r>
              <a:rPr lang="en-US" dirty="0" smtClean="0">
                <a:solidFill>
                  <a:schemeClr val="accent1"/>
                </a:solidFill>
              </a:rPr>
              <a:t>Application 2</a:t>
            </a:r>
          </a:p>
          <a:p>
            <a:pPr algn="ctr"/>
            <a:r>
              <a:rPr lang="en-US" dirty="0" smtClean="0">
                <a:solidFill>
                  <a:schemeClr val="accent1"/>
                </a:solidFill>
              </a:rPr>
              <a:t>Virtual Memory</a:t>
            </a:r>
            <a:endParaRPr lang="en-US" dirty="0">
              <a:solidFill>
                <a:schemeClr val="accent1"/>
              </a:solidFill>
            </a:endParaRPr>
          </a:p>
        </p:txBody>
      </p:sp>
      <p:grpSp>
        <p:nvGrpSpPr>
          <p:cNvPr id="3" name="Group 22"/>
          <p:cNvGrpSpPr/>
          <p:nvPr/>
        </p:nvGrpSpPr>
        <p:grpSpPr>
          <a:xfrm>
            <a:off x="6283680" y="2146794"/>
            <a:ext cx="2670435" cy="2910160"/>
            <a:chOff x="3782232" y="1580334"/>
            <a:chExt cx="4267847" cy="4650972"/>
          </a:xfrm>
        </p:grpSpPr>
        <p:sp>
          <p:nvSpPr>
            <p:cNvPr id="47"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a:defRPr/>
              </a:pPr>
              <a:endParaRPr lang="en-US" sz="1400">
                <a:latin typeface="+mn-lt"/>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a:defRPr/>
              </a:pPr>
              <a:endParaRPr lang="en-US" sz="1400">
                <a:latin typeface="+mn-lt"/>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a:defRPr/>
              </a:pPr>
              <a:endParaRPr lang="en-US" sz="1400">
                <a:latin typeface="+mn-lt"/>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a:defRPr/>
              </a:pPr>
              <a:endParaRPr lang="en-US" sz="1400">
                <a:latin typeface="+mn-lt"/>
              </a:endParaRPr>
            </a:p>
          </p:txBody>
        </p:sp>
        <p:sp>
          <p:nvSpPr>
            <p:cNvPr id="52" name="Line 9"/>
            <p:cNvSpPr>
              <a:spLocks noChangeShapeType="1"/>
            </p:cNvSpPr>
            <p:nvPr/>
          </p:nvSpPr>
          <p:spPr bwMode="auto">
            <a:xfrm>
              <a:off x="5611679" y="2113734"/>
              <a:ext cx="2438400" cy="0"/>
            </a:xfrm>
            <a:prstGeom prst="line">
              <a:avLst/>
            </a:prstGeom>
            <a:noFill/>
            <a:ln w="38100">
              <a:solidFill>
                <a:srgbClr val="4F81BD"/>
              </a:solidFill>
              <a:prstDash val="lgDash"/>
              <a:round/>
              <a:headEnd/>
              <a:tailEnd/>
            </a:ln>
          </p:spPr>
          <p:txBody>
            <a:bodyPr>
              <a:prstTxWarp prst="textNoShape">
                <a:avLst/>
              </a:prstTxWarp>
            </a:bodyPr>
            <a:lstStyle/>
            <a:p>
              <a:pPr>
                <a:defRPr/>
              </a:pPr>
              <a:endParaRPr lang="en-US" sz="1400">
                <a:latin typeface="+mn-lt"/>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58"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FFFF </a:t>
              </a:r>
              <a:r>
                <a:rPr lang="en-US" sz="1400" b="1" i="1" dirty="0" err="1">
                  <a:latin typeface="+mn-lt"/>
                </a:rPr>
                <a:t>FFFF</a:t>
              </a:r>
              <a:r>
                <a:rPr lang="en-US" sz="1400" b="1" i="1" baseline="-25000" dirty="0" err="1">
                  <a:latin typeface="+mn-lt"/>
                </a:rPr>
                <a:t>hex</a:t>
              </a:r>
              <a:endParaRPr lang="en-US" sz="1400" b="1" i="1" dirty="0">
                <a:latin typeface="+mn-lt"/>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0</a:t>
              </a:r>
              <a:r>
                <a:rPr lang="en-US" sz="1400" b="1" i="1" baseline="-25000" dirty="0">
                  <a:latin typeface="+mn-lt"/>
                </a:rPr>
                <a:t>hex</a:t>
              </a:r>
              <a:endParaRPr lang="en-US" sz="1400" b="1" i="1" dirty="0">
                <a:latin typeface="+mn-lt"/>
              </a:endParaRPr>
            </a:p>
          </p:txBody>
        </p:sp>
      </p:grpSp>
      <p:grpSp>
        <p:nvGrpSpPr>
          <p:cNvPr id="7" name="Group 79"/>
          <p:cNvGrpSpPr/>
          <p:nvPr/>
        </p:nvGrpSpPr>
        <p:grpSpPr>
          <a:xfrm>
            <a:off x="2802870"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2802870" y="2379678"/>
              <a:ext cx="301660" cy="2308324"/>
            </a:xfrm>
            <a:prstGeom prst="rect">
              <a:avLst/>
            </a:prstGeom>
            <a:noFill/>
          </p:spPr>
          <p:txBody>
            <a:bodyPr wrap="none" rtlCol="0">
              <a:spAutoFit/>
            </a:bodyPr>
            <a:lstStyle/>
            <a:p>
              <a:r>
                <a:rPr lang="en-US" dirty="0" smtClean="0"/>
                <a:t>7</a:t>
              </a:r>
            </a:p>
            <a:p>
              <a:r>
                <a:rPr lang="en-US" dirty="0" smtClean="0"/>
                <a:t>6</a:t>
              </a:r>
            </a:p>
            <a:p>
              <a:r>
                <a:rPr lang="en-US" dirty="0" smtClean="0"/>
                <a:t>5</a:t>
              </a:r>
            </a:p>
            <a:p>
              <a:r>
                <a:rPr lang="en-US" dirty="0" smtClean="0"/>
                <a:t>4</a:t>
              </a:r>
            </a:p>
            <a:p>
              <a:r>
                <a:rPr lang="en-US" dirty="0" smtClean="0"/>
                <a:t>3</a:t>
              </a:r>
            </a:p>
            <a:p>
              <a:r>
                <a:rPr lang="en-US" dirty="0" smtClean="0"/>
                <a:t>2</a:t>
              </a:r>
            </a:p>
            <a:p>
              <a:r>
                <a:rPr lang="en-US" dirty="0" smtClean="0"/>
                <a:t>1</a:t>
              </a:r>
            </a:p>
            <a:p>
              <a:r>
                <a:rPr lang="en-US" dirty="0" smtClean="0"/>
                <a:t>0</a:t>
              </a:r>
              <a:endParaRPr lang="en-US" dirty="0"/>
            </a:p>
          </p:txBody>
        </p:sp>
      </p:grpSp>
      <p:sp>
        <p:nvSpPr>
          <p:cNvPr id="71" name="Rectangle 70"/>
          <p:cNvSpPr/>
          <p:nvPr/>
        </p:nvSpPr>
        <p:spPr>
          <a:xfrm>
            <a:off x="5831132" y="436517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5831132" y="4094200"/>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831132" y="3816814"/>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831132" y="3545836"/>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5831132" y="3276642"/>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5831132" y="3005664"/>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5831132" y="272827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5831132" y="2457300"/>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6385850" y="2379678"/>
            <a:ext cx="301660" cy="2308324"/>
          </a:xfrm>
          <a:prstGeom prst="rect">
            <a:avLst/>
          </a:prstGeom>
          <a:noFill/>
        </p:spPr>
        <p:txBody>
          <a:bodyPr wrap="none" rtlCol="0">
            <a:spAutoFit/>
          </a:bodyPr>
          <a:lstStyle/>
          <a:p>
            <a:r>
              <a:rPr lang="en-US" dirty="0" smtClean="0"/>
              <a:t>7</a:t>
            </a:r>
          </a:p>
          <a:p>
            <a:r>
              <a:rPr lang="en-US" dirty="0" smtClean="0"/>
              <a:t>6</a:t>
            </a:r>
          </a:p>
          <a:p>
            <a:r>
              <a:rPr lang="en-US" dirty="0" smtClean="0"/>
              <a:t>5</a:t>
            </a:r>
          </a:p>
          <a:p>
            <a:r>
              <a:rPr lang="en-US" dirty="0" smtClean="0"/>
              <a:t>4</a:t>
            </a:r>
          </a:p>
          <a:p>
            <a:r>
              <a:rPr lang="en-US" dirty="0" smtClean="0"/>
              <a:t>3</a:t>
            </a:r>
          </a:p>
          <a:p>
            <a:r>
              <a:rPr lang="en-US" dirty="0" smtClean="0"/>
              <a:t>2</a:t>
            </a:r>
          </a:p>
          <a:p>
            <a:r>
              <a:rPr lang="en-US" dirty="0" smtClean="0"/>
              <a:t>1</a:t>
            </a:r>
          </a:p>
          <a:p>
            <a:r>
              <a:rPr lang="en-US" dirty="0" smtClean="0"/>
              <a:t>0</a:t>
            </a:r>
            <a:endParaRPr lang="en-US" dirty="0"/>
          </a:p>
        </p:txBody>
      </p:sp>
      <p:sp>
        <p:nvSpPr>
          <p:cNvPr id="82" name="TextBox 81"/>
          <p:cNvSpPr txBox="1"/>
          <p:nvPr/>
        </p:nvSpPr>
        <p:spPr>
          <a:xfrm>
            <a:off x="3021845" y="4700960"/>
            <a:ext cx="678792" cy="646331"/>
          </a:xfrm>
          <a:prstGeom prst="rect">
            <a:avLst/>
          </a:prstGeom>
          <a:noFill/>
        </p:spPr>
        <p:txBody>
          <a:bodyPr wrap="none" rtlCol="0">
            <a:spAutoFit/>
          </a:bodyPr>
          <a:lstStyle/>
          <a:p>
            <a:pPr algn="ctr"/>
            <a:r>
              <a:rPr lang="en-US" dirty="0" smtClean="0"/>
              <a:t>Page</a:t>
            </a:r>
            <a:br>
              <a:rPr lang="en-US" dirty="0" smtClean="0"/>
            </a:br>
            <a:r>
              <a:rPr lang="en-US" dirty="0" smtClean="0"/>
              <a:t>Table</a:t>
            </a:r>
            <a:endParaRPr lang="en-US" dirty="0"/>
          </a:p>
        </p:txBody>
      </p:sp>
      <p:sp>
        <p:nvSpPr>
          <p:cNvPr id="83" name="TextBox 82"/>
          <p:cNvSpPr txBox="1"/>
          <p:nvPr/>
        </p:nvSpPr>
        <p:spPr>
          <a:xfrm>
            <a:off x="5787338" y="4663569"/>
            <a:ext cx="678792" cy="646331"/>
          </a:xfrm>
          <a:prstGeom prst="rect">
            <a:avLst/>
          </a:prstGeom>
          <a:noFill/>
        </p:spPr>
        <p:txBody>
          <a:bodyPr wrap="none" rtlCol="0">
            <a:spAutoFit/>
          </a:bodyPr>
          <a:lstStyle/>
          <a:p>
            <a:pPr algn="ctr"/>
            <a:r>
              <a:rPr lang="en-US" dirty="0" smtClean="0"/>
              <a:t>Page</a:t>
            </a:r>
            <a:br>
              <a:rPr lang="en-US" dirty="0" smtClean="0"/>
            </a:br>
            <a:r>
              <a:rPr lang="en-US" dirty="0" smtClean="0"/>
              <a:t>Table</a:t>
            </a:r>
            <a:endParaRPr lang="en-US" dirty="0"/>
          </a:p>
        </p:txBody>
      </p:sp>
      <p:grpSp>
        <p:nvGrpSpPr>
          <p:cNvPr id="8" name="Group 99"/>
          <p:cNvGrpSpPr/>
          <p:nvPr/>
        </p:nvGrpSpPr>
        <p:grpSpPr>
          <a:xfrm>
            <a:off x="4017415" y="1719147"/>
            <a:ext cx="1505388" cy="4149757"/>
            <a:chOff x="3871432" y="1397960"/>
            <a:chExt cx="1505388" cy="4149757"/>
          </a:xfrm>
        </p:grpSpPr>
        <p:sp>
          <p:nvSpPr>
            <p:cNvPr id="84" name="Rectangle 83"/>
            <p:cNvSpPr/>
            <p:nvPr/>
          </p:nvSpPr>
          <p:spPr>
            <a:xfrm>
              <a:off x="3871432" y="5291338"/>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Code 1</a:t>
              </a:r>
              <a:endParaRPr lang="en-US" dirty="0">
                <a:solidFill>
                  <a:srgbClr val="000000"/>
                </a:solidFill>
              </a:endParaRPr>
            </a:p>
          </p:txBody>
        </p:sp>
        <p:sp>
          <p:nvSpPr>
            <p:cNvPr id="85" name="Rectangle 84"/>
            <p:cNvSpPr/>
            <p:nvPr/>
          </p:nvSpPr>
          <p:spPr>
            <a:xfrm>
              <a:off x="3871432" y="50349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Static 1</a:t>
              </a:r>
              <a:endParaRPr lang="en-US" dirty="0">
                <a:solidFill>
                  <a:srgbClr val="000000"/>
                </a:solidFill>
              </a:endParaRPr>
            </a:p>
          </p:txBody>
        </p:sp>
        <p:sp>
          <p:nvSpPr>
            <p:cNvPr id="86" name="Rectangle 85"/>
            <p:cNvSpPr/>
            <p:nvPr/>
          </p:nvSpPr>
          <p:spPr>
            <a:xfrm>
              <a:off x="3871432" y="477217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Heap 1</a:t>
              </a:r>
              <a:endParaRPr lang="en-US" dirty="0">
                <a:solidFill>
                  <a:srgbClr val="000000"/>
                </a:solidFill>
              </a:endParaRPr>
            </a:p>
          </p:txBody>
        </p:sp>
        <p:sp>
          <p:nvSpPr>
            <p:cNvPr id="87" name="Rectangle 86"/>
            <p:cNvSpPr/>
            <p:nvPr/>
          </p:nvSpPr>
          <p:spPr>
            <a:xfrm>
              <a:off x="3871432" y="451579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Stack 1</a:t>
              </a:r>
              <a:endParaRPr lang="en-US" dirty="0">
                <a:solidFill>
                  <a:srgbClr val="000000"/>
                </a:solidFill>
              </a:endParaRPr>
            </a:p>
          </p:txBody>
        </p:sp>
        <p:sp>
          <p:nvSpPr>
            <p:cNvPr id="88" name="Rectangle 87"/>
            <p:cNvSpPr/>
            <p:nvPr/>
          </p:nvSpPr>
          <p:spPr>
            <a:xfrm>
              <a:off x="3871432" y="424659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Code 2</a:t>
              </a:r>
              <a:endParaRPr lang="en-US" dirty="0">
                <a:solidFill>
                  <a:srgbClr val="4F81BD"/>
                </a:solidFill>
              </a:endParaRPr>
            </a:p>
          </p:txBody>
        </p:sp>
        <p:sp>
          <p:nvSpPr>
            <p:cNvPr id="89" name="Rectangle 88"/>
            <p:cNvSpPr/>
            <p:nvPr/>
          </p:nvSpPr>
          <p:spPr>
            <a:xfrm>
              <a:off x="3871432" y="39902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Static 2</a:t>
              </a:r>
              <a:endParaRPr lang="en-US" dirty="0">
                <a:solidFill>
                  <a:srgbClr val="4F81BD"/>
                </a:solidFill>
              </a:endParaRPr>
            </a:p>
          </p:txBody>
        </p:sp>
        <p:sp>
          <p:nvSpPr>
            <p:cNvPr id="90" name="Rectangle 89"/>
            <p:cNvSpPr/>
            <p:nvPr/>
          </p:nvSpPr>
          <p:spPr>
            <a:xfrm>
              <a:off x="3871432" y="372743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Heap 2</a:t>
              </a:r>
              <a:endParaRPr lang="en-US" dirty="0">
                <a:solidFill>
                  <a:srgbClr val="4F81BD"/>
                </a:solidFill>
              </a:endParaRPr>
            </a:p>
          </p:txBody>
        </p:sp>
        <p:sp>
          <p:nvSpPr>
            <p:cNvPr id="91" name="Rectangle 90"/>
            <p:cNvSpPr/>
            <p:nvPr/>
          </p:nvSpPr>
          <p:spPr>
            <a:xfrm>
              <a:off x="3871432" y="347105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solidFill>
                </a:rPr>
                <a:t>Stack 2</a:t>
              </a:r>
              <a:endParaRPr lang="en-US" dirty="0">
                <a:solidFill>
                  <a:schemeClr val="accent1"/>
                </a:solidFill>
              </a:endParaRPr>
            </a:p>
          </p:txBody>
        </p:sp>
        <p:sp>
          <p:nvSpPr>
            <p:cNvPr id="92" name="Rectangle 91"/>
            <p:cNvSpPr/>
            <p:nvPr/>
          </p:nvSpPr>
          <p:spPr>
            <a:xfrm>
              <a:off x="3871432" y="321005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Heap’ 1</a:t>
              </a:r>
              <a:endParaRPr lang="en-US" dirty="0">
                <a:solidFill>
                  <a:srgbClr val="000000"/>
                </a:solidFill>
              </a:endParaRPr>
            </a:p>
          </p:txBody>
        </p:sp>
        <p:sp>
          <p:nvSpPr>
            <p:cNvPr id="93" name="Rectangle 92"/>
            <p:cNvSpPr/>
            <p:nvPr/>
          </p:nvSpPr>
          <p:spPr>
            <a:xfrm>
              <a:off x="3871432" y="29536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4" name="Rectangle 93"/>
            <p:cNvSpPr/>
            <p:nvPr/>
          </p:nvSpPr>
          <p:spPr>
            <a:xfrm>
              <a:off x="3871432" y="26908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5" name="Rectangle 94"/>
            <p:cNvSpPr/>
            <p:nvPr/>
          </p:nvSpPr>
          <p:spPr>
            <a:xfrm>
              <a:off x="3871432" y="24345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6" name="Rectangle 95"/>
            <p:cNvSpPr/>
            <p:nvPr/>
          </p:nvSpPr>
          <p:spPr>
            <a:xfrm>
              <a:off x="3871432" y="217350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7" name="Rectangle 96"/>
            <p:cNvSpPr/>
            <p:nvPr/>
          </p:nvSpPr>
          <p:spPr>
            <a:xfrm>
              <a:off x="3871432" y="19171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8" name="Rectangle 97"/>
            <p:cNvSpPr/>
            <p:nvPr/>
          </p:nvSpPr>
          <p:spPr>
            <a:xfrm>
              <a:off x="3871432" y="16543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9" name="Rectangle 98"/>
            <p:cNvSpPr/>
            <p:nvPr/>
          </p:nvSpPr>
          <p:spPr>
            <a:xfrm>
              <a:off x="3871432" y="13979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101" name="TextBox 100"/>
          <p:cNvSpPr txBox="1"/>
          <p:nvPr/>
        </p:nvSpPr>
        <p:spPr>
          <a:xfrm>
            <a:off x="3863324" y="5904506"/>
            <a:ext cx="1782346" cy="369332"/>
          </a:xfrm>
          <a:prstGeom prst="rect">
            <a:avLst/>
          </a:prstGeom>
          <a:noFill/>
        </p:spPr>
        <p:txBody>
          <a:bodyPr wrap="none" rtlCol="0">
            <a:spAutoFit/>
          </a:bodyPr>
          <a:lstStyle/>
          <a:p>
            <a:pPr algn="ctr"/>
            <a:r>
              <a:rPr lang="en-US" dirty="0" smtClean="0"/>
              <a:t>Physical Memory</a:t>
            </a:r>
            <a:endParaRPr lang="en-US" dirty="0"/>
          </a:p>
        </p:txBody>
      </p:sp>
      <p:cxnSp>
        <p:nvCxnSpPr>
          <p:cNvPr id="81" name="Straight Arrow Connector 80"/>
          <p:cNvCxnSpPr>
            <a:stCxn id="62" idx="3"/>
            <a:endCxn id="84" idx="1"/>
          </p:cNvCxnSpPr>
          <p:nvPr/>
        </p:nvCxnSpPr>
        <p:spPr>
          <a:xfrm>
            <a:off x="3678767" y="4496572"/>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3691316" y="4274060"/>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3677003" y="3925416"/>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9" idx="3"/>
            <a:endCxn id="87" idx="1"/>
          </p:cNvCxnSpPr>
          <p:nvPr/>
        </p:nvCxnSpPr>
        <p:spPr>
          <a:xfrm>
            <a:off x="3678767" y="2588694"/>
            <a:ext cx="338648" cy="237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3090333" y="3005667"/>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3090333" y="3293533"/>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3081867" y="27347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88" idx="3"/>
          </p:cNvCxnSpPr>
          <p:nvPr/>
        </p:nvCxnSpPr>
        <p:spPr>
          <a:xfrm rot="10800000" flipV="1">
            <a:off x="5522804" y="448152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10800000" flipV="1">
            <a:off x="5514622" y="425434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rot="10800000" flipV="1">
            <a:off x="5521039" y="3983365"/>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91" idx="3"/>
          </p:cNvCxnSpPr>
          <p:nvPr/>
        </p:nvCxnSpPr>
        <p:spPr>
          <a:xfrm rot="5400000">
            <a:off x="5028688" y="3119750"/>
            <a:ext cx="1294796"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5847359" y="2755740"/>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5809982" y="3302320"/>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5839178" y="3010335"/>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5839178" y="3565106"/>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1580292" y="5875308"/>
            <a:ext cx="1822935" cy="461665"/>
          </a:xfrm>
          <a:prstGeom prst="rect">
            <a:avLst/>
          </a:prstGeom>
          <a:noFill/>
        </p:spPr>
        <p:txBody>
          <a:bodyPr wrap="none" rtlCol="0">
            <a:spAutoFit/>
          </a:bodyPr>
          <a:lstStyle/>
          <a:p>
            <a:pPr algn="ctr"/>
            <a:r>
              <a:rPr lang="en-US" sz="2400" i="1" dirty="0" smtClean="0">
                <a:solidFill>
                  <a:srgbClr val="FF0000"/>
                </a:solidFill>
              </a:rPr>
              <a:t>malloc(4097)</a:t>
            </a:r>
            <a:endParaRPr lang="en-US" sz="2400" i="1" dirty="0">
              <a:solidFill>
                <a:srgbClr val="FF0000"/>
              </a:solidFill>
            </a:endParaRPr>
          </a:p>
        </p:txBody>
      </p:sp>
      <p:cxnSp>
        <p:nvCxnSpPr>
          <p:cNvPr id="113" name="Straight Arrow Connector 112"/>
          <p:cNvCxnSpPr>
            <a:stCxn id="65" idx="3"/>
            <a:endCxn id="92" idx="1"/>
          </p:cNvCxnSpPr>
          <p:nvPr/>
        </p:nvCxnSpPr>
        <p:spPr>
          <a:xfrm flipV="1">
            <a:off x="3678767" y="3659429"/>
            <a:ext cx="338648" cy="1780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 name="Group 22"/>
          <p:cNvGrpSpPr/>
          <p:nvPr/>
        </p:nvGrpSpPr>
        <p:grpSpPr>
          <a:xfrm>
            <a:off x="-43794" y="2146794"/>
            <a:ext cx="2670435" cy="2910160"/>
            <a:chOff x="3782232" y="1580334"/>
            <a:chExt cx="4267847" cy="4650972"/>
          </a:xfrm>
        </p:grpSpPr>
        <p:sp>
          <p:nvSpPr>
            <p:cNvPr id="121" name="Rectangle 2" descr="Wide upward diagonal"/>
            <p:cNvSpPr>
              <a:spLocks noChangeArrowheads="1"/>
            </p:cNvSpPr>
            <p:nvPr/>
          </p:nvSpPr>
          <p:spPr bwMode="auto">
            <a:xfrm>
              <a:off x="5611678" y="2113736"/>
              <a:ext cx="2438401" cy="1333127"/>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a:defRPr/>
              </a:pPr>
              <a:endParaRPr lang="en-US" sz="1400">
                <a:latin typeface="+mn-lt"/>
              </a:endParaRPr>
            </a:p>
          </p:txBody>
        </p:sp>
        <p:sp>
          <p:nvSpPr>
            <p:cNvPr id="122"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23"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24"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25" name="Line 8"/>
            <p:cNvSpPr>
              <a:spLocks noChangeShapeType="1"/>
            </p:cNvSpPr>
            <p:nvPr/>
          </p:nvSpPr>
          <p:spPr bwMode="auto">
            <a:xfrm>
              <a:off x="5591381" y="3455407"/>
              <a:ext cx="2438401"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sz="1400">
                <a:latin typeface="+mn-lt"/>
              </a:endParaRPr>
            </a:p>
          </p:txBody>
        </p:sp>
        <p:sp>
          <p:nvSpPr>
            <p:cNvPr id="126"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sz="1400">
                <a:latin typeface="+mn-lt"/>
              </a:endParaRPr>
            </a:p>
          </p:txBody>
        </p:sp>
        <p:sp>
          <p:nvSpPr>
            <p:cNvPr id="127"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code</a:t>
              </a:r>
            </a:p>
          </p:txBody>
        </p:sp>
        <p:sp>
          <p:nvSpPr>
            <p:cNvPr id="128"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static data</a:t>
              </a:r>
            </a:p>
          </p:txBody>
        </p:sp>
        <p:sp>
          <p:nvSpPr>
            <p:cNvPr id="129"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heap</a:t>
              </a:r>
            </a:p>
          </p:txBody>
        </p:sp>
        <p:sp>
          <p:nvSpPr>
            <p:cNvPr id="130"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stack</a:t>
              </a:r>
            </a:p>
          </p:txBody>
        </p:sp>
        <p:sp>
          <p:nvSpPr>
            <p:cNvPr id="131" name="Line 14"/>
            <p:cNvSpPr>
              <a:spLocks noChangeShapeType="1"/>
            </p:cNvSpPr>
            <p:nvPr/>
          </p:nvSpPr>
          <p:spPr bwMode="auto">
            <a:xfrm flipV="1">
              <a:off x="6830879" y="3054111"/>
              <a:ext cx="0" cy="381001"/>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132"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133"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FFFF </a:t>
              </a:r>
              <a:r>
                <a:rPr lang="en-US" sz="1400" b="1" i="1" dirty="0" err="1">
                  <a:latin typeface="+mn-lt"/>
                </a:rPr>
                <a:t>FFFF</a:t>
              </a:r>
              <a:r>
                <a:rPr lang="en-US" sz="1400" b="1" i="1" baseline="-25000" dirty="0" err="1">
                  <a:latin typeface="+mn-lt"/>
                </a:rPr>
                <a:t>hex</a:t>
              </a:r>
              <a:endParaRPr lang="en-US" sz="1400" b="1" i="1" dirty="0">
                <a:latin typeface="+mn-lt"/>
              </a:endParaRPr>
            </a:p>
          </p:txBody>
        </p:sp>
        <p:sp>
          <p:nvSpPr>
            <p:cNvPr id="134"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0</a:t>
              </a:r>
              <a:r>
                <a:rPr lang="en-US" sz="1400" b="1" i="1" baseline="-25000" dirty="0">
                  <a:latin typeface="+mn-lt"/>
                </a:rPr>
                <a:t>hex</a:t>
              </a:r>
              <a:endParaRPr lang="en-US" sz="1400" b="1" i="1" dirty="0">
                <a:latin typeface="+mn-lt"/>
              </a:endParaRPr>
            </a:p>
          </p:txBody>
        </p:sp>
      </p:grpSp>
      <p:sp>
        <p:nvSpPr>
          <p:cNvPr id="109" name="Date Placeholder 108"/>
          <p:cNvSpPr>
            <a:spLocks noGrp="1"/>
          </p:cNvSpPr>
          <p:nvPr>
            <p:ph type="dt" sz="half" idx="10"/>
          </p:nvPr>
        </p:nvSpPr>
        <p:spPr/>
        <p:txBody>
          <a:bodyPr/>
          <a:lstStyle/>
          <a:p>
            <a:r>
              <a:rPr lang="en-US" smtClean="0"/>
              <a:t>7/31/2012</a:t>
            </a:r>
            <a:endParaRPr lang="en-US" dirty="0"/>
          </a:p>
        </p:txBody>
      </p:sp>
      <p:sp>
        <p:nvSpPr>
          <p:cNvPr id="118" name="Slide Number Placeholder 117"/>
          <p:cNvSpPr>
            <a:spLocks noGrp="1"/>
          </p:cNvSpPr>
          <p:nvPr>
            <p:ph type="sldNum" sz="quarter" idx="12"/>
          </p:nvPr>
        </p:nvSpPr>
        <p:spPr/>
        <p:txBody>
          <a:bodyPr/>
          <a:lstStyle/>
          <a:p>
            <a:fld id="{3CC63E4C-4642-794D-A2FD-70F6B81535F5}" type="slidenum">
              <a:rPr lang="en-US" smtClean="0"/>
              <a:pPr/>
              <a:t>7</a:t>
            </a:fld>
            <a:endParaRPr lang="en-US" dirty="0"/>
          </a:p>
        </p:txBody>
      </p:sp>
      <p:sp>
        <p:nvSpPr>
          <p:cNvPr id="119" name="Footer Placeholder 118"/>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Protection + Indirection =</a:t>
            </a:r>
            <a:br>
              <a:rPr lang="en-US" dirty="0" smtClean="0">
                <a:solidFill>
                  <a:schemeClr val="accent1"/>
                </a:solidFill>
              </a:rPr>
            </a:br>
            <a:r>
              <a:rPr lang="en-US" dirty="0" smtClean="0">
                <a:solidFill>
                  <a:schemeClr val="accent1"/>
                </a:solidFill>
              </a:rPr>
              <a:t>Dynamic Memory Allocation</a:t>
            </a:r>
            <a:endParaRPr lang="en-US" dirty="0">
              <a:solidFill>
                <a:schemeClr val="accent1"/>
              </a:solidFill>
            </a:endParaRPr>
          </a:p>
        </p:txBody>
      </p:sp>
      <p:grpSp>
        <p:nvGrpSpPr>
          <p:cNvPr id="3" name="Group 22"/>
          <p:cNvGrpSpPr/>
          <p:nvPr/>
        </p:nvGrpSpPr>
        <p:grpSpPr>
          <a:xfrm>
            <a:off x="-43794" y="2146794"/>
            <a:ext cx="2670435" cy="2910160"/>
            <a:chOff x="3782232" y="1580334"/>
            <a:chExt cx="4267847" cy="4650972"/>
          </a:xfrm>
        </p:grpSpPr>
        <p:sp>
          <p:nvSpPr>
            <p:cNvPr id="9" name="Rectangle 2" descr="Wide upward diagonal"/>
            <p:cNvSpPr>
              <a:spLocks noChangeArrowheads="1"/>
            </p:cNvSpPr>
            <p:nvPr/>
          </p:nvSpPr>
          <p:spPr bwMode="auto">
            <a:xfrm>
              <a:off x="5611678" y="2113736"/>
              <a:ext cx="2438401" cy="1333127"/>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a:defRPr/>
              </a:pPr>
              <a:endParaRPr lang="en-US" sz="1400">
                <a:latin typeface="+mn-lt"/>
              </a:endParaRPr>
            </a:p>
          </p:txBody>
        </p:sp>
        <p:sp>
          <p:nvSpPr>
            <p:cNvPr id="10"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1"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2"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3" name="Line 8"/>
            <p:cNvSpPr>
              <a:spLocks noChangeShapeType="1"/>
            </p:cNvSpPr>
            <p:nvPr/>
          </p:nvSpPr>
          <p:spPr bwMode="auto">
            <a:xfrm>
              <a:off x="5591381" y="3455407"/>
              <a:ext cx="2438401"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sz="1400">
                <a:latin typeface="+mn-lt"/>
              </a:endParaRPr>
            </a:p>
          </p:txBody>
        </p:sp>
        <p:sp>
          <p:nvSpPr>
            <p:cNvPr id="14"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sz="1400">
                <a:latin typeface="+mn-lt"/>
              </a:endParaRPr>
            </a:p>
          </p:txBody>
        </p:sp>
        <p:sp>
          <p:nvSpPr>
            <p:cNvPr id="15"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code</a:t>
              </a:r>
            </a:p>
          </p:txBody>
        </p:sp>
        <p:sp>
          <p:nvSpPr>
            <p:cNvPr id="16"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static data</a:t>
              </a:r>
            </a:p>
          </p:txBody>
        </p:sp>
        <p:sp>
          <p:nvSpPr>
            <p:cNvPr id="17"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heap</a:t>
              </a:r>
            </a:p>
          </p:txBody>
        </p:sp>
        <p:sp>
          <p:nvSpPr>
            <p:cNvPr id="18"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stack</a:t>
              </a:r>
            </a:p>
          </p:txBody>
        </p:sp>
        <p:sp>
          <p:nvSpPr>
            <p:cNvPr id="19" name="Line 14"/>
            <p:cNvSpPr>
              <a:spLocks noChangeShapeType="1"/>
            </p:cNvSpPr>
            <p:nvPr/>
          </p:nvSpPr>
          <p:spPr bwMode="auto">
            <a:xfrm flipV="1">
              <a:off x="6830879" y="3054111"/>
              <a:ext cx="0" cy="381001"/>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20"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21"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FFFF </a:t>
              </a:r>
              <a:r>
                <a:rPr lang="en-US" sz="1400" b="1" i="1" dirty="0" err="1">
                  <a:latin typeface="+mn-lt"/>
                </a:rPr>
                <a:t>FFFF</a:t>
              </a:r>
              <a:r>
                <a:rPr lang="en-US" sz="1400" b="1" i="1" baseline="-25000" dirty="0" err="1">
                  <a:latin typeface="+mn-lt"/>
                </a:rPr>
                <a:t>hex</a:t>
              </a:r>
              <a:endParaRPr lang="en-US" sz="1400" b="1" i="1" dirty="0">
                <a:latin typeface="+mn-lt"/>
              </a:endParaRPr>
            </a:p>
          </p:txBody>
        </p:sp>
        <p:sp>
          <p:nvSpPr>
            <p:cNvPr id="22"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0</a:t>
              </a:r>
              <a:r>
                <a:rPr lang="en-US" sz="1400" b="1" i="1" baseline="-25000" dirty="0">
                  <a:latin typeface="+mn-lt"/>
                </a:rPr>
                <a:t>hex</a:t>
              </a:r>
              <a:endParaRPr lang="en-US" sz="1400" b="1" i="1" dirty="0">
                <a:latin typeface="+mn-lt"/>
              </a:endParaRPr>
            </a:p>
          </p:txBody>
        </p:sp>
      </p:grpSp>
      <p:sp>
        <p:nvSpPr>
          <p:cNvPr id="59" name="TextBox 58"/>
          <p:cNvSpPr txBox="1"/>
          <p:nvPr/>
        </p:nvSpPr>
        <p:spPr>
          <a:xfrm>
            <a:off x="1007050" y="5197904"/>
            <a:ext cx="1672253" cy="646331"/>
          </a:xfrm>
          <a:prstGeom prst="rect">
            <a:avLst/>
          </a:prstGeom>
          <a:noFill/>
        </p:spPr>
        <p:txBody>
          <a:bodyPr wrap="none" rtlCol="0">
            <a:spAutoFit/>
          </a:bodyPr>
          <a:lstStyle/>
          <a:p>
            <a:pPr algn="ctr"/>
            <a:r>
              <a:rPr lang="en-US" dirty="0" smtClean="0"/>
              <a:t>Application 1</a:t>
            </a:r>
          </a:p>
          <a:p>
            <a:pPr algn="ctr"/>
            <a:r>
              <a:rPr lang="en-US" dirty="0" smtClean="0"/>
              <a:t>Virtual Memory</a:t>
            </a:r>
            <a:endParaRPr lang="en-US" dirty="0"/>
          </a:p>
        </p:txBody>
      </p:sp>
      <p:sp>
        <p:nvSpPr>
          <p:cNvPr id="44" name="TextBox 43"/>
          <p:cNvSpPr txBox="1"/>
          <p:nvPr/>
        </p:nvSpPr>
        <p:spPr>
          <a:xfrm>
            <a:off x="7270677" y="5212503"/>
            <a:ext cx="1672253" cy="646331"/>
          </a:xfrm>
          <a:prstGeom prst="rect">
            <a:avLst/>
          </a:prstGeom>
          <a:noFill/>
        </p:spPr>
        <p:txBody>
          <a:bodyPr wrap="none" rtlCol="0">
            <a:spAutoFit/>
          </a:bodyPr>
          <a:lstStyle/>
          <a:p>
            <a:pPr algn="ctr"/>
            <a:r>
              <a:rPr lang="en-US" dirty="0" smtClean="0">
                <a:solidFill>
                  <a:schemeClr val="accent1"/>
                </a:solidFill>
              </a:rPr>
              <a:t>Application 2</a:t>
            </a:r>
          </a:p>
          <a:p>
            <a:pPr algn="ctr"/>
            <a:r>
              <a:rPr lang="en-US" dirty="0" smtClean="0">
                <a:solidFill>
                  <a:schemeClr val="accent1"/>
                </a:solidFill>
              </a:rPr>
              <a:t>Virtual Memory</a:t>
            </a:r>
            <a:endParaRPr lang="en-US" dirty="0">
              <a:solidFill>
                <a:schemeClr val="accent1"/>
              </a:solidFill>
            </a:endParaRPr>
          </a:p>
        </p:txBody>
      </p:sp>
      <p:grpSp>
        <p:nvGrpSpPr>
          <p:cNvPr id="7" name="Group 22"/>
          <p:cNvGrpSpPr/>
          <p:nvPr/>
        </p:nvGrpSpPr>
        <p:grpSpPr>
          <a:xfrm>
            <a:off x="6283680" y="2146794"/>
            <a:ext cx="2670435" cy="2910160"/>
            <a:chOff x="3782232" y="1580334"/>
            <a:chExt cx="4267847" cy="4650972"/>
          </a:xfrm>
        </p:grpSpPr>
        <p:sp>
          <p:nvSpPr>
            <p:cNvPr id="47" name="Rectangle 2" descr="Wide upward diagonal"/>
            <p:cNvSpPr>
              <a:spLocks noChangeArrowheads="1"/>
            </p:cNvSpPr>
            <p:nvPr/>
          </p:nvSpPr>
          <p:spPr bwMode="auto">
            <a:xfrm>
              <a:off x="5611678" y="2716173"/>
              <a:ext cx="2438401" cy="1226362"/>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a:defRPr/>
              </a:pPr>
              <a:endParaRPr lang="en-US" sz="1400">
                <a:latin typeface="+mn-lt"/>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a:defRPr/>
              </a:pPr>
              <a:endParaRPr lang="en-US" sz="1400">
                <a:latin typeface="+mn-lt"/>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a:defRPr/>
              </a:pPr>
              <a:endParaRPr lang="en-US" sz="1400">
                <a:latin typeface="+mn-lt"/>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a:defRPr/>
              </a:pPr>
              <a:endParaRPr lang="en-US" sz="1400">
                <a:latin typeface="+mn-lt"/>
              </a:endParaRPr>
            </a:p>
          </p:txBody>
        </p:sp>
        <p:sp>
          <p:nvSpPr>
            <p:cNvPr id="52" name="Line 9"/>
            <p:cNvSpPr>
              <a:spLocks noChangeShapeType="1"/>
            </p:cNvSpPr>
            <p:nvPr/>
          </p:nvSpPr>
          <p:spPr bwMode="auto">
            <a:xfrm>
              <a:off x="5611678" y="2742940"/>
              <a:ext cx="2438401" cy="0"/>
            </a:xfrm>
            <a:prstGeom prst="line">
              <a:avLst/>
            </a:prstGeom>
            <a:noFill/>
            <a:ln w="38100">
              <a:solidFill>
                <a:srgbClr val="4F81BD"/>
              </a:solidFill>
              <a:prstDash val="lgDash"/>
              <a:round/>
              <a:headEnd/>
              <a:tailEnd/>
            </a:ln>
          </p:spPr>
          <p:txBody>
            <a:bodyPr>
              <a:prstTxWarp prst="textNoShape">
                <a:avLst/>
              </a:prstTxWarp>
            </a:bodyPr>
            <a:lstStyle/>
            <a:p>
              <a:pPr>
                <a:defRPr/>
              </a:pPr>
              <a:endParaRPr lang="en-US" sz="1400">
                <a:latin typeface="+mn-lt"/>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58" name="Line 15"/>
            <p:cNvSpPr>
              <a:spLocks noChangeShapeType="1"/>
            </p:cNvSpPr>
            <p:nvPr/>
          </p:nvSpPr>
          <p:spPr bwMode="auto">
            <a:xfrm>
              <a:off x="6830879" y="2763236"/>
              <a:ext cx="0" cy="381001"/>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FFFF </a:t>
              </a:r>
              <a:r>
                <a:rPr lang="en-US" sz="1400" b="1" i="1" dirty="0" err="1">
                  <a:latin typeface="+mn-lt"/>
                </a:rPr>
                <a:t>FFFF</a:t>
              </a:r>
              <a:r>
                <a:rPr lang="en-US" sz="1400" b="1" i="1" baseline="-25000" dirty="0" err="1">
                  <a:latin typeface="+mn-lt"/>
                </a:rPr>
                <a:t>hex</a:t>
              </a:r>
              <a:endParaRPr lang="en-US" sz="1400" b="1" i="1" dirty="0">
                <a:latin typeface="+mn-lt"/>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0</a:t>
              </a:r>
              <a:r>
                <a:rPr lang="en-US" sz="1400" b="1" i="1" baseline="-25000" dirty="0">
                  <a:latin typeface="+mn-lt"/>
                </a:rPr>
                <a:t>hex</a:t>
              </a:r>
              <a:endParaRPr lang="en-US" sz="1400" b="1" i="1" dirty="0">
                <a:latin typeface="+mn-lt"/>
              </a:endParaRPr>
            </a:p>
          </p:txBody>
        </p:sp>
      </p:grpSp>
      <p:grpSp>
        <p:nvGrpSpPr>
          <p:cNvPr id="8" name="Group 79"/>
          <p:cNvGrpSpPr/>
          <p:nvPr/>
        </p:nvGrpSpPr>
        <p:grpSpPr>
          <a:xfrm>
            <a:off x="2802870"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2802870" y="2379678"/>
              <a:ext cx="301660" cy="2308324"/>
            </a:xfrm>
            <a:prstGeom prst="rect">
              <a:avLst/>
            </a:prstGeom>
            <a:noFill/>
          </p:spPr>
          <p:txBody>
            <a:bodyPr wrap="none" rtlCol="0">
              <a:spAutoFit/>
            </a:bodyPr>
            <a:lstStyle/>
            <a:p>
              <a:r>
                <a:rPr lang="en-US" dirty="0" smtClean="0"/>
                <a:t>7</a:t>
              </a:r>
            </a:p>
            <a:p>
              <a:r>
                <a:rPr lang="en-US" dirty="0" smtClean="0"/>
                <a:t>6</a:t>
              </a:r>
            </a:p>
            <a:p>
              <a:r>
                <a:rPr lang="en-US" dirty="0" smtClean="0"/>
                <a:t>5</a:t>
              </a:r>
            </a:p>
            <a:p>
              <a:r>
                <a:rPr lang="en-US" dirty="0" smtClean="0"/>
                <a:t>4</a:t>
              </a:r>
            </a:p>
            <a:p>
              <a:r>
                <a:rPr lang="en-US" dirty="0" smtClean="0"/>
                <a:t>3</a:t>
              </a:r>
            </a:p>
            <a:p>
              <a:r>
                <a:rPr lang="en-US" dirty="0" smtClean="0"/>
                <a:t>2</a:t>
              </a:r>
            </a:p>
            <a:p>
              <a:r>
                <a:rPr lang="en-US" dirty="0" smtClean="0"/>
                <a:t>1</a:t>
              </a:r>
            </a:p>
            <a:p>
              <a:r>
                <a:rPr lang="en-US" dirty="0" smtClean="0"/>
                <a:t>0</a:t>
              </a:r>
              <a:endParaRPr lang="en-US" dirty="0"/>
            </a:p>
          </p:txBody>
        </p:sp>
      </p:grpSp>
      <p:sp>
        <p:nvSpPr>
          <p:cNvPr id="71" name="Rectangle 70"/>
          <p:cNvSpPr/>
          <p:nvPr/>
        </p:nvSpPr>
        <p:spPr>
          <a:xfrm>
            <a:off x="5831132" y="436517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5831132" y="4094200"/>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831132" y="3816814"/>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831132" y="3545836"/>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5831132" y="3276642"/>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5831132" y="3005664"/>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5831132" y="272827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5831132" y="2457300"/>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6385850" y="2379678"/>
            <a:ext cx="301660" cy="2308324"/>
          </a:xfrm>
          <a:prstGeom prst="rect">
            <a:avLst/>
          </a:prstGeom>
          <a:noFill/>
        </p:spPr>
        <p:txBody>
          <a:bodyPr wrap="none" rtlCol="0">
            <a:spAutoFit/>
          </a:bodyPr>
          <a:lstStyle/>
          <a:p>
            <a:r>
              <a:rPr lang="en-US" dirty="0" smtClean="0"/>
              <a:t>7</a:t>
            </a:r>
          </a:p>
          <a:p>
            <a:r>
              <a:rPr lang="en-US" dirty="0" smtClean="0"/>
              <a:t>6</a:t>
            </a:r>
          </a:p>
          <a:p>
            <a:r>
              <a:rPr lang="en-US" dirty="0" smtClean="0"/>
              <a:t>5</a:t>
            </a:r>
          </a:p>
          <a:p>
            <a:r>
              <a:rPr lang="en-US" dirty="0" smtClean="0"/>
              <a:t>4</a:t>
            </a:r>
          </a:p>
          <a:p>
            <a:r>
              <a:rPr lang="en-US" dirty="0" smtClean="0"/>
              <a:t>3</a:t>
            </a:r>
          </a:p>
          <a:p>
            <a:r>
              <a:rPr lang="en-US" dirty="0" smtClean="0"/>
              <a:t>2</a:t>
            </a:r>
          </a:p>
          <a:p>
            <a:r>
              <a:rPr lang="en-US" dirty="0" smtClean="0"/>
              <a:t>1</a:t>
            </a:r>
          </a:p>
          <a:p>
            <a:r>
              <a:rPr lang="en-US" dirty="0" smtClean="0"/>
              <a:t>0</a:t>
            </a:r>
            <a:endParaRPr lang="en-US" dirty="0"/>
          </a:p>
        </p:txBody>
      </p:sp>
      <p:sp>
        <p:nvSpPr>
          <p:cNvPr id="82" name="TextBox 81"/>
          <p:cNvSpPr txBox="1"/>
          <p:nvPr/>
        </p:nvSpPr>
        <p:spPr>
          <a:xfrm>
            <a:off x="3021845" y="4700960"/>
            <a:ext cx="678792" cy="646331"/>
          </a:xfrm>
          <a:prstGeom prst="rect">
            <a:avLst/>
          </a:prstGeom>
          <a:noFill/>
        </p:spPr>
        <p:txBody>
          <a:bodyPr wrap="none" rtlCol="0">
            <a:spAutoFit/>
          </a:bodyPr>
          <a:lstStyle/>
          <a:p>
            <a:pPr algn="ctr"/>
            <a:r>
              <a:rPr lang="en-US" dirty="0" smtClean="0"/>
              <a:t>Page</a:t>
            </a:r>
            <a:br>
              <a:rPr lang="en-US" dirty="0" smtClean="0"/>
            </a:br>
            <a:r>
              <a:rPr lang="en-US" dirty="0" smtClean="0"/>
              <a:t>Table</a:t>
            </a:r>
            <a:endParaRPr lang="en-US" dirty="0"/>
          </a:p>
        </p:txBody>
      </p:sp>
      <p:sp>
        <p:nvSpPr>
          <p:cNvPr id="83" name="TextBox 82"/>
          <p:cNvSpPr txBox="1"/>
          <p:nvPr/>
        </p:nvSpPr>
        <p:spPr>
          <a:xfrm>
            <a:off x="5787338" y="4663569"/>
            <a:ext cx="678792" cy="646331"/>
          </a:xfrm>
          <a:prstGeom prst="rect">
            <a:avLst/>
          </a:prstGeom>
          <a:noFill/>
        </p:spPr>
        <p:txBody>
          <a:bodyPr wrap="none" rtlCol="0">
            <a:spAutoFit/>
          </a:bodyPr>
          <a:lstStyle/>
          <a:p>
            <a:pPr algn="ctr"/>
            <a:r>
              <a:rPr lang="en-US" dirty="0" smtClean="0"/>
              <a:t>Page</a:t>
            </a:r>
            <a:br>
              <a:rPr lang="en-US" dirty="0" smtClean="0"/>
            </a:br>
            <a:r>
              <a:rPr lang="en-US" dirty="0" smtClean="0"/>
              <a:t>Table</a:t>
            </a:r>
            <a:endParaRPr lang="en-US" dirty="0"/>
          </a:p>
        </p:txBody>
      </p:sp>
      <p:grpSp>
        <p:nvGrpSpPr>
          <p:cNvPr id="23" name="Group 99"/>
          <p:cNvGrpSpPr/>
          <p:nvPr/>
        </p:nvGrpSpPr>
        <p:grpSpPr>
          <a:xfrm>
            <a:off x="4017415" y="1719147"/>
            <a:ext cx="1505388" cy="4149757"/>
            <a:chOff x="3871432" y="1397960"/>
            <a:chExt cx="1505388" cy="4149757"/>
          </a:xfrm>
        </p:grpSpPr>
        <p:sp>
          <p:nvSpPr>
            <p:cNvPr id="84" name="Rectangle 83"/>
            <p:cNvSpPr/>
            <p:nvPr/>
          </p:nvSpPr>
          <p:spPr>
            <a:xfrm>
              <a:off x="3871432" y="5291338"/>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Code 1</a:t>
              </a:r>
              <a:endParaRPr lang="en-US" dirty="0">
                <a:solidFill>
                  <a:srgbClr val="000000"/>
                </a:solidFill>
              </a:endParaRPr>
            </a:p>
          </p:txBody>
        </p:sp>
        <p:sp>
          <p:nvSpPr>
            <p:cNvPr id="85" name="Rectangle 84"/>
            <p:cNvSpPr/>
            <p:nvPr/>
          </p:nvSpPr>
          <p:spPr>
            <a:xfrm>
              <a:off x="3871432" y="50349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Static 1</a:t>
              </a:r>
              <a:endParaRPr lang="en-US" dirty="0">
                <a:solidFill>
                  <a:srgbClr val="000000"/>
                </a:solidFill>
              </a:endParaRPr>
            </a:p>
          </p:txBody>
        </p:sp>
        <p:sp>
          <p:nvSpPr>
            <p:cNvPr id="86" name="Rectangle 85"/>
            <p:cNvSpPr/>
            <p:nvPr/>
          </p:nvSpPr>
          <p:spPr>
            <a:xfrm>
              <a:off x="3871432" y="477217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Heap 1</a:t>
              </a:r>
              <a:endParaRPr lang="en-US" dirty="0">
                <a:solidFill>
                  <a:srgbClr val="000000"/>
                </a:solidFill>
              </a:endParaRPr>
            </a:p>
          </p:txBody>
        </p:sp>
        <p:sp>
          <p:nvSpPr>
            <p:cNvPr id="87" name="Rectangle 86"/>
            <p:cNvSpPr/>
            <p:nvPr/>
          </p:nvSpPr>
          <p:spPr>
            <a:xfrm>
              <a:off x="3871432" y="451579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Stack 1</a:t>
              </a:r>
              <a:endParaRPr lang="en-US" dirty="0">
                <a:solidFill>
                  <a:srgbClr val="000000"/>
                </a:solidFill>
              </a:endParaRPr>
            </a:p>
          </p:txBody>
        </p:sp>
        <p:sp>
          <p:nvSpPr>
            <p:cNvPr id="88" name="Rectangle 87"/>
            <p:cNvSpPr/>
            <p:nvPr/>
          </p:nvSpPr>
          <p:spPr>
            <a:xfrm>
              <a:off x="3871432" y="424659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Code 2</a:t>
              </a:r>
              <a:endParaRPr lang="en-US" dirty="0">
                <a:solidFill>
                  <a:srgbClr val="4F81BD"/>
                </a:solidFill>
              </a:endParaRPr>
            </a:p>
          </p:txBody>
        </p:sp>
        <p:sp>
          <p:nvSpPr>
            <p:cNvPr id="89" name="Rectangle 88"/>
            <p:cNvSpPr/>
            <p:nvPr/>
          </p:nvSpPr>
          <p:spPr>
            <a:xfrm>
              <a:off x="3871432" y="39902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Static 2</a:t>
              </a:r>
              <a:endParaRPr lang="en-US" dirty="0">
                <a:solidFill>
                  <a:srgbClr val="4F81BD"/>
                </a:solidFill>
              </a:endParaRPr>
            </a:p>
          </p:txBody>
        </p:sp>
        <p:sp>
          <p:nvSpPr>
            <p:cNvPr id="90" name="Rectangle 89"/>
            <p:cNvSpPr/>
            <p:nvPr/>
          </p:nvSpPr>
          <p:spPr>
            <a:xfrm>
              <a:off x="3871432" y="372743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Heap 2</a:t>
              </a:r>
              <a:endParaRPr lang="en-US" dirty="0">
                <a:solidFill>
                  <a:srgbClr val="4F81BD"/>
                </a:solidFill>
              </a:endParaRPr>
            </a:p>
          </p:txBody>
        </p:sp>
        <p:sp>
          <p:nvSpPr>
            <p:cNvPr id="91" name="Rectangle 90"/>
            <p:cNvSpPr/>
            <p:nvPr/>
          </p:nvSpPr>
          <p:spPr>
            <a:xfrm>
              <a:off x="3871432" y="347105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solidFill>
                </a:rPr>
                <a:t>Stack 2</a:t>
              </a:r>
              <a:endParaRPr lang="en-US" dirty="0">
                <a:solidFill>
                  <a:schemeClr val="accent1"/>
                </a:solidFill>
              </a:endParaRPr>
            </a:p>
          </p:txBody>
        </p:sp>
        <p:sp>
          <p:nvSpPr>
            <p:cNvPr id="92" name="Rectangle 91"/>
            <p:cNvSpPr/>
            <p:nvPr/>
          </p:nvSpPr>
          <p:spPr>
            <a:xfrm>
              <a:off x="3871432" y="321005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Heap’ 1</a:t>
              </a:r>
              <a:endParaRPr lang="en-US" dirty="0">
                <a:solidFill>
                  <a:srgbClr val="000000"/>
                </a:solidFill>
              </a:endParaRPr>
            </a:p>
          </p:txBody>
        </p:sp>
        <p:sp>
          <p:nvSpPr>
            <p:cNvPr id="93" name="Rectangle 92"/>
            <p:cNvSpPr/>
            <p:nvPr/>
          </p:nvSpPr>
          <p:spPr>
            <a:xfrm>
              <a:off x="3871432" y="29536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Stack’ 2</a:t>
              </a:r>
              <a:endParaRPr lang="en-US" dirty="0">
                <a:solidFill>
                  <a:srgbClr val="4F81BD"/>
                </a:solidFill>
              </a:endParaRPr>
            </a:p>
          </p:txBody>
        </p:sp>
        <p:sp>
          <p:nvSpPr>
            <p:cNvPr id="94" name="Rectangle 93"/>
            <p:cNvSpPr/>
            <p:nvPr/>
          </p:nvSpPr>
          <p:spPr>
            <a:xfrm>
              <a:off x="3871432" y="26908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5" name="Rectangle 94"/>
            <p:cNvSpPr/>
            <p:nvPr/>
          </p:nvSpPr>
          <p:spPr>
            <a:xfrm>
              <a:off x="3871432" y="24345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6" name="Rectangle 95"/>
            <p:cNvSpPr/>
            <p:nvPr/>
          </p:nvSpPr>
          <p:spPr>
            <a:xfrm>
              <a:off x="3871432" y="217350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7" name="Rectangle 96"/>
            <p:cNvSpPr/>
            <p:nvPr/>
          </p:nvSpPr>
          <p:spPr>
            <a:xfrm>
              <a:off x="3871432" y="19171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8" name="Rectangle 97"/>
            <p:cNvSpPr/>
            <p:nvPr/>
          </p:nvSpPr>
          <p:spPr>
            <a:xfrm>
              <a:off x="3871432" y="16543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9" name="Rectangle 98"/>
            <p:cNvSpPr/>
            <p:nvPr/>
          </p:nvSpPr>
          <p:spPr>
            <a:xfrm>
              <a:off x="3871432" y="13979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101" name="TextBox 100"/>
          <p:cNvSpPr txBox="1"/>
          <p:nvPr/>
        </p:nvSpPr>
        <p:spPr>
          <a:xfrm>
            <a:off x="3863324" y="5904506"/>
            <a:ext cx="1782346" cy="369332"/>
          </a:xfrm>
          <a:prstGeom prst="rect">
            <a:avLst/>
          </a:prstGeom>
          <a:noFill/>
        </p:spPr>
        <p:txBody>
          <a:bodyPr wrap="none" rtlCol="0">
            <a:spAutoFit/>
          </a:bodyPr>
          <a:lstStyle/>
          <a:p>
            <a:pPr algn="ctr"/>
            <a:r>
              <a:rPr lang="en-US" dirty="0" smtClean="0"/>
              <a:t>Physical Memory</a:t>
            </a:r>
            <a:endParaRPr lang="en-US" dirty="0"/>
          </a:p>
        </p:txBody>
      </p:sp>
      <p:cxnSp>
        <p:nvCxnSpPr>
          <p:cNvPr id="81" name="Straight Arrow Connector 80"/>
          <p:cNvCxnSpPr>
            <a:stCxn id="62" idx="3"/>
            <a:endCxn id="84" idx="1"/>
          </p:cNvCxnSpPr>
          <p:nvPr/>
        </p:nvCxnSpPr>
        <p:spPr>
          <a:xfrm>
            <a:off x="3678767" y="4496572"/>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3691316" y="4274060"/>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3677003" y="3925416"/>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9" idx="3"/>
            <a:endCxn id="87" idx="1"/>
          </p:cNvCxnSpPr>
          <p:nvPr/>
        </p:nvCxnSpPr>
        <p:spPr>
          <a:xfrm>
            <a:off x="3678767" y="2588694"/>
            <a:ext cx="338648" cy="237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3090333" y="3005667"/>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3090333" y="3293533"/>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3081867" y="27347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88" idx="3"/>
          </p:cNvCxnSpPr>
          <p:nvPr/>
        </p:nvCxnSpPr>
        <p:spPr>
          <a:xfrm rot="10800000" flipV="1">
            <a:off x="5522804" y="448152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10800000" flipV="1">
            <a:off x="5514622" y="4254344"/>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rot="10800000" flipV="1">
            <a:off x="5521039" y="3983365"/>
            <a:ext cx="308329" cy="214452"/>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91" idx="3"/>
          </p:cNvCxnSpPr>
          <p:nvPr/>
        </p:nvCxnSpPr>
        <p:spPr>
          <a:xfrm rot="5400000">
            <a:off x="5028688" y="3119750"/>
            <a:ext cx="1294796"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5809982" y="3302320"/>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5839178" y="3010335"/>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5839178" y="3565106"/>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1542415" y="5875308"/>
            <a:ext cx="1898689" cy="461665"/>
          </a:xfrm>
          <a:prstGeom prst="rect">
            <a:avLst/>
          </a:prstGeom>
          <a:noFill/>
        </p:spPr>
        <p:txBody>
          <a:bodyPr wrap="none" rtlCol="0">
            <a:spAutoFit/>
          </a:bodyPr>
          <a:lstStyle/>
          <a:p>
            <a:pPr algn="ctr"/>
            <a:r>
              <a:rPr lang="en-US" sz="2400" i="1" dirty="0" smtClean="0"/>
              <a:t>malloc(4097)</a:t>
            </a:r>
            <a:endParaRPr lang="en-US" sz="2400" i="1" dirty="0"/>
          </a:p>
        </p:txBody>
      </p:sp>
      <p:cxnSp>
        <p:nvCxnSpPr>
          <p:cNvPr id="113" name="Straight Arrow Connector 112"/>
          <p:cNvCxnSpPr>
            <a:stCxn id="65" idx="3"/>
            <a:endCxn id="92" idx="1"/>
          </p:cNvCxnSpPr>
          <p:nvPr/>
        </p:nvCxnSpPr>
        <p:spPr>
          <a:xfrm flipV="1">
            <a:off x="3678767" y="3659429"/>
            <a:ext cx="338648" cy="1780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5788490" y="5881715"/>
            <a:ext cx="3025049" cy="461665"/>
          </a:xfrm>
          <a:prstGeom prst="rect">
            <a:avLst/>
          </a:prstGeom>
          <a:noFill/>
        </p:spPr>
        <p:txBody>
          <a:bodyPr wrap="none" rtlCol="0">
            <a:spAutoFit/>
          </a:bodyPr>
          <a:lstStyle/>
          <a:p>
            <a:pPr algn="ctr"/>
            <a:r>
              <a:rPr lang="en-US" sz="2400" i="1" dirty="0" smtClean="0">
                <a:solidFill>
                  <a:srgbClr val="FF0000"/>
                </a:solidFill>
              </a:rPr>
              <a:t>Recursive function call</a:t>
            </a:r>
            <a:endParaRPr lang="en-US" sz="2400" i="1" dirty="0">
              <a:solidFill>
                <a:srgbClr val="FF0000"/>
              </a:solidFill>
            </a:endParaRPr>
          </a:p>
        </p:txBody>
      </p:sp>
      <p:cxnSp>
        <p:nvCxnSpPr>
          <p:cNvPr id="118" name="Straight Arrow Connector 117"/>
          <p:cNvCxnSpPr>
            <a:stCxn id="77" idx="1"/>
            <a:endCxn id="93" idx="3"/>
          </p:cNvCxnSpPr>
          <p:nvPr/>
        </p:nvCxnSpPr>
        <p:spPr>
          <a:xfrm rot="10800000" flipV="1">
            <a:off x="5522804" y="2859672"/>
            <a:ext cx="308329" cy="543378"/>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114" name="Date Placeholder 113"/>
          <p:cNvSpPr>
            <a:spLocks noGrp="1"/>
          </p:cNvSpPr>
          <p:nvPr>
            <p:ph type="dt" sz="half" idx="10"/>
          </p:nvPr>
        </p:nvSpPr>
        <p:spPr/>
        <p:txBody>
          <a:bodyPr/>
          <a:lstStyle/>
          <a:p>
            <a:r>
              <a:rPr lang="en-US" smtClean="0"/>
              <a:t>7/31/2012</a:t>
            </a:r>
            <a:endParaRPr lang="en-US" dirty="0"/>
          </a:p>
        </p:txBody>
      </p:sp>
      <p:sp>
        <p:nvSpPr>
          <p:cNvPr id="119" name="Slide Number Placeholder 118"/>
          <p:cNvSpPr>
            <a:spLocks noGrp="1"/>
          </p:cNvSpPr>
          <p:nvPr>
            <p:ph type="sldNum" sz="quarter" idx="12"/>
          </p:nvPr>
        </p:nvSpPr>
        <p:spPr/>
        <p:txBody>
          <a:bodyPr/>
          <a:lstStyle/>
          <a:p>
            <a:fld id="{3CC63E4C-4642-794D-A2FD-70F6B81535F5}" type="slidenum">
              <a:rPr lang="en-US" smtClean="0"/>
              <a:pPr/>
              <a:t>8</a:t>
            </a:fld>
            <a:endParaRPr lang="en-US" dirty="0"/>
          </a:p>
        </p:txBody>
      </p:sp>
      <p:sp>
        <p:nvSpPr>
          <p:cNvPr id="120" name="Footer Placeholder 119"/>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Protection + Indirection =</a:t>
            </a:r>
            <a:br>
              <a:rPr lang="en-US" dirty="0" smtClean="0">
                <a:solidFill>
                  <a:schemeClr val="accent1"/>
                </a:solidFill>
              </a:rPr>
            </a:br>
            <a:r>
              <a:rPr lang="en-US" dirty="0" smtClean="0">
                <a:solidFill>
                  <a:schemeClr val="accent1"/>
                </a:solidFill>
              </a:rPr>
              <a:t>Controlled Sharing</a:t>
            </a:r>
            <a:endParaRPr lang="en-US" dirty="0">
              <a:solidFill>
                <a:schemeClr val="accent1"/>
              </a:solidFill>
            </a:endParaRPr>
          </a:p>
        </p:txBody>
      </p:sp>
      <p:grpSp>
        <p:nvGrpSpPr>
          <p:cNvPr id="3" name="Group 22"/>
          <p:cNvGrpSpPr/>
          <p:nvPr/>
        </p:nvGrpSpPr>
        <p:grpSpPr>
          <a:xfrm>
            <a:off x="-43794" y="2146794"/>
            <a:ext cx="2670435" cy="2910160"/>
            <a:chOff x="3782232" y="1580334"/>
            <a:chExt cx="4267847" cy="4650972"/>
          </a:xfrm>
        </p:grpSpPr>
        <p:sp>
          <p:nvSpPr>
            <p:cNvPr id="9"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a:defRPr/>
              </a:pPr>
              <a:endParaRPr lang="en-US" sz="1400">
                <a:latin typeface="+mn-lt"/>
              </a:endParaRPr>
            </a:p>
          </p:txBody>
        </p:sp>
        <p:sp>
          <p:nvSpPr>
            <p:cNvPr id="10" name="Rectangle 5"/>
            <p:cNvSpPr>
              <a:spLocks noChangeArrowheads="1"/>
            </p:cNvSpPr>
            <p:nvPr/>
          </p:nvSpPr>
          <p:spPr bwMode="auto">
            <a:xfrm>
              <a:off x="5611679" y="1580334"/>
              <a:ext cx="2438400" cy="45720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1"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2" name="Rectangle 7"/>
            <p:cNvSpPr>
              <a:spLocks noChangeArrowheads="1"/>
            </p:cNvSpPr>
            <p:nvPr/>
          </p:nvSpPr>
          <p:spPr bwMode="auto">
            <a:xfrm>
              <a:off x="5611679" y="4628334"/>
              <a:ext cx="2438400" cy="6858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13" name="Line 8"/>
            <p:cNvSpPr>
              <a:spLocks noChangeShapeType="1"/>
            </p:cNvSpPr>
            <p:nvPr/>
          </p:nvSpPr>
          <p:spPr bwMode="auto">
            <a:xfrm>
              <a:off x="5611679" y="3942534"/>
              <a:ext cx="2438400"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sz="1400">
                <a:latin typeface="+mn-lt"/>
              </a:endParaRPr>
            </a:p>
          </p:txBody>
        </p:sp>
        <p:sp>
          <p:nvSpPr>
            <p:cNvPr id="14" name="Line 9"/>
            <p:cNvSpPr>
              <a:spLocks noChangeShapeType="1"/>
            </p:cNvSpPr>
            <p:nvPr/>
          </p:nvSpPr>
          <p:spPr bwMode="auto">
            <a:xfrm>
              <a:off x="5611679" y="2113734"/>
              <a:ext cx="2438400" cy="0"/>
            </a:xfrm>
            <a:prstGeom prst="line">
              <a:avLst/>
            </a:prstGeom>
            <a:noFill/>
            <a:ln w="38100">
              <a:solidFill>
                <a:schemeClr val="tx1"/>
              </a:solidFill>
              <a:prstDash val="lgDash"/>
              <a:round/>
              <a:headEnd/>
              <a:tailEnd/>
            </a:ln>
          </p:spPr>
          <p:txBody>
            <a:bodyPr>
              <a:prstTxWarp prst="textNoShape">
                <a:avLst/>
              </a:prstTxWarp>
            </a:bodyPr>
            <a:lstStyle/>
            <a:p>
              <a:pPr>
                <a:defRPr/>
              </a:pPr>
              <a:endParaRPr lang="en-US" sz="1400">
                <a:latin typeface="+mn-lt"/>
              </a:endParaRPr>
            </a:p>
          </p:txBody>
        </p:sp>
        <p:sp>
          <p:nvSpPr>
            <p:cNvPr id="15"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code</a:t>
              </a:r>
            </a:p>
          </p:txBody>
        </p:sp>
        <p:sp>
          <p:nvSpPr>
            <p:cNvPr id="16"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static data</a:t>
              </a:r>
            </a:p>
          </p:txBody>
        </p:sp>
        <p:sp>
          <p:nvSpPr>
            <p:cNvPr id="17"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heap</a:t>
              </a:r>
            </a:p>
          </p:txBody>
        </p:sp>
        <p:sp>
          <p:nvSpPr>
            <p:cNvPr id="18"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stack</a:t>
              </a:r>
            </a:p>
          </p:txBody>
        </p:sp>
        <p:sp>
          <p:nvSpPr>
            <p:cNvPr id="19"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20"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21"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FFFF </a:t>
              </a:r>
              <a:r>
                <a:rPr lang="en-US" sz="1400" b="1" i="1" dirty="0" err="1">
                  <a:latin typeface="+mn-lt"/>
                </a:rPr>
                <a:t>FFFF</a:t>
              </a:r>
              <a:r>
                <a:rPr lang="en-US" sz="1400" b="1" i="1" baseline="-25000" dirty="0" err="1">
                  <a:latin typeface="+mn-lt"/>
                </a:rPr>
                <a:t>hex</a:t>
              </a:r>
              <a:endParaRPr lang="en-US" sz="1400" b="1" i="1" dirty="0">
                <a:latin typeface="+mn-lt"/>
              </a:endParaRPr>
            </a:p>
          </p:txBody>
        </p:sp>
        <p:sp>
          <p:nvSpPr>
            <p:cNvPr id="22"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0</a:t>
              </a:r>
              <a:r>
                <a:rPr lang="en-US" sz="1400" b="1" i="1" baseline="-25000" dirty="0">
                  <a:latin typeface="+mn-lt"/>
                </a:rPr>
                <a:t>hex</a:t>
              </a:r>
              <a:endParaRPr lang="en-US" sz="1400" b="1" i="1" dirty="0">
                <a:latin typeface="+mn-lt"/>
              </a:endParaRPr>
            </a:p>
          </p:txBody>
        </p:sp>
      </p:grpSp>
      <p:sp>
        <p:nvSpPr>
          <p:cNvPr id="59" name="TextBox 58"/>
          <p:cNvSpPr txBox="1"/>
          <p:nvPr/>
        </p:nvSpPr>
        <p:spPr>
          <a:xfrm>
            <a:off x="1007050" y="5197904"/>
            <a:ext cx="1672253" cy="646331"/>
          </a:xfrm>
          <a:prstGeom prst="rect">
            <a:avLst/>
          </a:prstGeom>
          <a:noFill/>
        </p:spPr>
        <p:txBody>
          <a:bodyPr wrap="none" rtlCol="0">
            <a:spAutoFit/>
          </a:bodyPr>
          <a:lstStyle/>
          <a:p>
            <a:pPr algn="ctr"/>
            <a:r>
              <a:rPr lang="en-US" dirty="0" smtClean="0"/>
              <a:t>Application 1</a:t>
            </a:r>
          </a:p>
          <a:p>
            <a:pPr algn="ctr"/>
            <a:r>
              <a:rPr lang="en-US" dirty="0" smtClean="0"/>
              <a:t>Virtual Memory</a:t>
            </a:r>
            <a:endParaRPr lang="en-US" dirty="0"/>
          </a:p>
        </p:txBody>
      </p:sp>
      <p:sp>
        <p:nvSpPr>
          <p:cNvPr id="44" name="TextBox 43"/>
          <p:cNvSpPr txBox="1"/>
          <p:nvPr/>
        </p:nvSpPr>
        <p:spPr>
          <a:xfrm>
            <a:off x="7270677" y="5212503"/>
            <a:ext cx="1672253" cy="646331"/>
          </a:xfrm>
          <a:prstGeom prst="rect">
            <a:avLst/>
          </a:prstGeom>
          <a:noFill/>
        </p:spPr>
        <p:txBody>
          <a:bodyPr wrap="none" rtlCol="0">
            <a:spAutoFit/>
          </a:bodyPr>
          <a:lstStyle/>
          <a:p>
            <a:pPr algn="ctr"/>
            <a:r>
              <a:rPr lang="en-US" dirty="0" smtClean="0">
                <a:solidFill>
                  <a:schemeClr val="accent1"/>
                </a:solidFill>
              </a:rPr>
              <a:t>Application 2</a:t>
            </a:r>
          </a:p>
          <a:p>
            <a:pPr algn="ctr"/>
            <a:r>
              <a:rPr lang="en-US" dirty="0" smtClean="0">
                <a:solidFill>
                  <a:schemeClr val="accent1"/>
                </a:solidFill>
              </a:rPr>
              <a:t>Virtual Memory</a:t>
            </a:r>
            <a:endParaRPr lang="en-US" dirty="0">
              <a:solidFill>
                <a:schemeClr val="accent1"/>
              </a:solidFill>
            </a:endParaRPr>
          </a:p>
        </p:txBody>
      </p:sp>
      <p:grpSp>
        <p:nvGrpSpPr>
          <p:cNvPr id="7" name="Group 22"/>
          <p:cNvGrpSpPr/>
          <p:nvPr/>
        </p:nvGrpSpPr>
        <p:grpSpPr>
          <a:xfrm>
            <a:off x="6283680" y="2146794"/>
            <a:ext cx="2670435" cy="2910160"/>
            <a:chOff x="3782232" y="1580334"/>
            <a:chExt cx="4267847" cy="4650972"/>
          </a:xfrm>
        </p:grpSpPr>
        <p:sp>
          <p:nvSpPr>
            <p:cNvPr id="47" name="Rectangle 2" descr="Wide upward diagonal"/>
            <p:cNvSpPr>
              <a:spLocks noChangeArrowheads="1"/>
            </p:cNvSpPr>
            <p:nvPr/>
          </p:nvSpPr>
          <p:spPr bwMode="auto">
            <a:xfrm>
              <a:off x="5611679" y="2113734"/>
              <a:ext cx="2438400" cy="1828800"/>
            </a:xfrm>
            <a:prstGeom prst="rect">
              <a:avLst/>
            </a:prstGeom>
            <a:pattFill prst="wdUpDiag">
              <a:fgClr>
                <a:schemeClr val="bg2"/>
              </a:fgClr>
              <a:bgClr>
                <a:srgbClr val="FFFFFF"/>
              </a:bgClr>
            </a:pattFill>
            <a:ln w="12700">
              <a:solidFill>
                <a:schemeClr val="bg1"/>
              </a:solidFill>
              <a:miter lim="800000"/>
              <a:headEnd/>
              <a:tailEnd/>
            </a:ln>
          </p:spPr>
          <p:txBody>
            <a:bodyPr wrap="none" anchor="ctr">
              <a:prstTxWarp prst="textNoShape">
                <a:avLst/>
              </a:prstTxWarp>
            </a:bodyPr>
            <a:lstStyle/>
            <a:p>
              <a:pPr>
                <a:defRPr/>
              </a:pPr>
              <a:endParaRPr lang="en-US" sz="1400">
                <a:latin typeface="+mn-lt"/>
              </a:endParaRPr>
            </a:p>
          </p:txBody>
        </p:sp>
        <p:sp>
          <p:nvSpPr>
            <p:cNvPr id="48" name="Rectangle 5"/>
            <p:cNvSpPr>
              <a:spLocks noChangeArrowheads="1"/>
            </p:cNvSpPr>
            <p:nvPr/>
          </p:nvSpPr>
          <p:spPr bwMode="auto">
            <a:xfrm>
              <a:off x="5611679" y="1580334"/>
              <a:ext cx="2438400" cy="4572000"/>
            </a:xfrm>
            <a:prstGeom prst="rect">
              <a:avLst/>
            </a:prstGeom>
            <a:noFill/>
            <a:ln w="38100">
              <a:solidFill>
                <a:srgbClr val="4F81BD"/>
              </a:solidFill>
              <a:miter lim="800000"/>
              <a:headEnd/>
              <a:tailEnd/>
            </a:ln>
          </p:spPr>
          <p:txBody>
            <a:bodyPr wrap="none" anchor="ctr">
              <a:prstTxWarp prst="textNoShape">
                <a:avLst/>
              </a:prstTxWarp>
            </a:bodyPr>
            <a:lstStyle/>
            <a:p>
              <a:pPr>
                <a:defRPr/>
              </a:pPr>
              <a:endParaRPr lang="en-US" sz="1400">
                <a:latin typeface="+mn-lt"/>
              </a:endParaRPr>
            </a:p>
          </p:txBody>
        </p:sp>
        <p:sp>
          <p:nvSpPr>
            <p:cNvPr id="49" name="Rectangle 6"/>
            <p:cNvSpPr>
              <a:spLocks noChangeArrowheads="1"/>
            </p:cNvSpPr>
            <p:nvPr/>
          </p:nvSpPr>
          <p:spPr bwMode="auto">
            <a:xfrm>
              <a:off x="5611679" y="5314134"/>
              <a:ext cx="2438400" cy="8382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sz="1400">
                <a:latin typeface="+mn-lt"/>
              </a:endParaRPr>
            </a:p>
          </p:txBody>
        </p:sp>
        <p:sp>
          <p:nvSpPr>
            <p:cNvPr id="50" name="Rectangle 7"/>
            <p:cNvSpPr>
              <a:spLocks noChangeArrowheads="1"/>
            </p:cNvSpPr>
            <p:nvPr/>
          </p:nvSpPr>
          <p:spPr bwMode="auto">
            <a:xfrm>
              <a:off x="5611679" y="4628334"/>
              <a:ext cx="2438400" cy="685800"/>
            </a:xfrm>
            <a:prstGeom prst="rect">
              <a:avLst/>
            </a:prstGeom>
            <a:noFill/>
            <a:ln w="38100">
              <a:solidFill>
                <a:srgbClr val="4F81BD"/>
              </a:solidFill>
              <a:miter lim="800000"/>
              <a:headEnd/>
              <a:tailEnd/>
            </a:ln>
          </p:spPr>
          <p:txBody>
            <a:bodyPr wrap="none" anchor="ctr">
              <a:prstTxWarp prst="textNoShape">
                <a:avLst/>
              </a:prstTxWarp>
            </a:bodyPr>
            <a:lstStyle/>
            <a:p>
              <a:pPr>
                <a:defRPr/>
              </a:pPr>
              <a:endParaRPr lang="en-US" sz="1400">
                <a:latin typeface="+mn-lt"/>
              </a:endParaRPr>
            </a:p>
          </p:txBody>
        </p:sp>
        <p:sp>
          <p:nvSpPr>
            <p:cNvPr id="51" name="Line 8"/>
            <p:cNvSpPr>
              <a:spLocks noChangeShapeType="1"/>
            </p:cNvSpPr>
            <p:nvPr/>
          </p:nvSpPr>
          <p:spPr bwMode="auto">
            <a:xfrm>
              <a:off x="5611679" y="3942534"/>
              <a:ext cx="2438400" cy="0"/>
            </a:xfrm>
            <a:prstGeom prst="line">
              <a:avLst/>
            </a:prstGeom>
            <a:noFill/>
            <a:ln w="38100">
              <a:solidFill>
                <a:srgbClr val="4F81BD"/>
              </a:solidFill>
              <a:prstDash val="lgDash"/>
              <a:round/>
              <a:headEnd/>
              <a:tailEnd/>
            </a:ln>
          </p:spPr>
          <p:txBody>
            <a:bodyPr>
              <a:prstTxWarp prst="textNoShape">
                <a:avLst/>
              </a:prstTxWarp>
            </a:bodyPr>
            <a:lstStyle/>
            <a:p>
              <a:pPr>
                <a:defRPr/>
              </a:pPr>
              <a:endParaRPr lang="en-US" sz="1400">
                <a:latin typeface="+mn-lt"/>
              </a:endParaRPr>
            </a:p>
          </p:txBody>
        </p:sp>
        <p:sp>
          <p:nvSpPr>
            <p:cNvPr id="52" name="Line 9"/>
            <p:cNvSpPr>
              <a:spLocks noChangeShapeType="1"/>
            </p:cNvSpPr>
            <p:nvPr/>
          </p:nvSpPr>
          <p:spPr bwMode="auto">
            <a:xfrm>
              <a:off x="5611679" y="2113734"/>
              <a:ext cx="2438400" cy="0"/>
            </a:xfrm>
            <a:prstGeom prst="line">
              <a:avLst/>
            </a:prstGeom>
            <a:noFill/>
            <a:ln w="38100">
              <a:solidFill>
                <a:srgbClr val="4F81BD"/>
              </a:solidFill>
              <a:prstDash val="lgDash"/>
              <a:round/>
              <a:headEnd/>
              <a:tailEnd/>
            </a:ln>
          </p:spPr>
          <p:txBody>
            <a:bodyPr>
              <a:prstTxWarp prst="textNoShape">
                <a:avLst/>
              </a:prstTxWarp>
            </a:bodyPr>
            <a:lstStyle/>
            <a:p>
              <a:pPr>
                <a:defRPr/>
              </a:pPr>
              <a:endParaRPr lang="en-US" sz="1400">
                <a:latin typeface="+mn-lt"/>
              </a:endParaRPr>
            </a:p>
          </p:txBody>
        </p:sp>
        <p:sp>
          <p:nvSpPr>
            <p:cNvPr id="53" name="Text Box 10"/>
            <p:cNvSpPr txBox="1">
              <a:spLocks noChangeArrowheads="1"/>
            </p:cNvSpPr>
            <p:nvPr/>
          </p:nvSpPr>
          <p:spPr bwMode="auto">
            <a:xfrm>
              <a:off x="6354630" y="5488101"/>
              <a:ext cx="9905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code</a:t>
              </a:r>
            </a:p>
          </p:txBody>
        </p:sp>
        <p:sp>
          <p:nvSpPr>
            <p:cNvPr id="54" name="Text Box 11"/>
            <p:cNvSpPr txBox="1">
              <a:spLocks noChangeArrowheads="1"/>
            </p:cNvSpPr>
            <p:nvPr/>
          </p:nvSpPr>
          <p:spPr bwMode="auto">
            <a:xfrm>
              <a:off x="5900604" y="4756225"/>
              <a:ext cx="1898651"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static data</a:t>
              </a:r>
            </a:p>
          </p:txBody>
        </p:sp>
        <p:sp>
          <p:nvSpPr>
            <p:cNvPr id="55" name="Text Box 12"/>
            <p:cNvSpPr txBox="1">
              <a:spLocks noChangeArrowheads="1"/>
            </p:cNvSpPr>
            <p:nvPr/>
          </p:nvSpPr>
          <p:spPr bwMode="auto">
            <a:xfrm>
              <a:off x="6341929" y="4047387"/>
              <a:ext cx="1015998"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heap</a:t>
              </a:r>
            </a:p>
          </p:txBody>
        </p:sp>
        <p:sp>
          <p:nvSpPr>
            <p:cNvPr id="56" name="Text Box 13"/>
            <p:cNvSpPr txBox="1">
              <a:spLocks noChangeArrowheads="1"/>
            </p:cNvSpPr>
            <p:nvPr/>
          </p:nvSpPr>
          <p:spPr bwMode="auto">
            <a:xfrm>
              <a:off x="6335579" y="1580334"/>
              <a:ext cx="1028699" cy="491884"/>
            </a:xfrm>
            <a:prstGeom prst="rect">
              <a:avLst/>
            </a:prstGeom>
            <a:noFill/>
            <a:ln w="12700">
              <a:noFill/>
              <a:miter lim="800000"/>
              <a:headEnd/>
              <a:tailEnd/>
            </a:ln>
          </p:spPr>
          <p:txBody>
            <a:bodyPr wrap="square">
              <a:prstTxWarp prst="textNoShape">
                <a:avLst/>
              </a:prstTxWarp>
              <a:spAutoFit/>
            </a:bodyPr>
            <a:lstStyle/>
            <a:p>
              <a:pPr algn="ctr">
                <a:defRPr/>
              </a:pPr>
              <a:r>
                <a:rPr lang="en-US" sz="1400" dirty="0">
                  <a:latin typeface="+mn-lt"/>
                </a:rPr>
                <a:t>stack</a:t>
              </a:r>
            </a:p>
          </p:txBody>
        </p:sp>
        <p:sp>
          <p:nvSpPr>
            <p:cNvPr id="57" name="Line 14"/>
            <p:cNvSpPr>
              <a:spLocks noChangeShapeType="1"/>
            </p:cNvSpPr>
            <p:nvPr/>
          </p:nvSpPr>
          <p:spPr bwMode="auto">
            <a:xfrm flipV="1">
              <a:off x="6830879" y="35615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58" name="Line 15"/>
            <p:cNvSpPr>
              <a:spLocks noChangeShapeType="1"/>
            </p:cNvSpPr>
            <p:nvPr/>
          </p:nvSpPr>
          <p:spPr bwMode="auto">
            <a:xfrm>
              <a:off x="6830879" y="2113734"/>
              <a:ext cx="0" cy="381000"/>
            </a:xfrm>
            <a:prstGeom prst="line">
              <a:avLst/>
            </a:prstGeom>
            <a:noFill/>
            <a:ln w="31750">
              <a:solidFill>
                <a:schemeClr val="tx1"/>
              </a:solidFill>
              <a:round/>
              <a:headEnd/>
              <a:tailEnd type="triangle" w="med" len="med"/>
            </a:ln>
          </p:spPr>
          <p:txBody>
            <a:bodyPr>
              <a:prstTxWarp prst="textNoShape">
                <a:avLst/>
              </a:prstTxWarp>
            </a:bodyPr>
            <a:lstStyle/>
            <a:p>
              <a:pPr>
                <a:defRPr/>
              </a:pPr>
              <a:endParaRPr lang="en-US" sz="1400">
                <a:latin typeface="+mn-lt"/>
              </a:endParaRPr>
            </a:p>
          </p:txBody>
        </p:sp>
        <p:sp>
          <p:nvSpPr>
            <p:cNvPr id="60" name="Text Box 17"/>
            <p:cNvSpPr txBox="1">
              <a:spLocks noChangeArrowheads="1"/>
            </p:cNvSpPr>
            <p:nvPr/>
          </p:nvSpPr>
          <p:spPr bwMode="auto">
            <a:xfrm>
              <a:off x="3782232" y="1665405"/>
              <a:ext cx="1889153"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FFFF </a:t>
              </a:r>
              <a:r>
                <a:rPr lang="en-US" sz="1400" b="1" i="1" dirty="0" err="1">
                  <a:latin typeface="+mn-lt"/>
                </a:rPr>
                <a:t>FFFF</a:t>
              </a:r>
              <a:r>
                <a:rPr lang="en-US" sz="1400" b="1" i="1" baseline="-25000" dirty="0" err="1">
                  <a:latin typeface="+mn-lt"/>
                </a:rPr>
                <a:t>hex</a:t>
              </a:r>
              <a:endParaRPr lang="en-US" sz="1400" b="1" i="1" dirty="0">
                <a:latin typeface="+mn-lt"/>
              </a:endParaRPr>
            </a:p>
          </p:txBody>
        </p:sp>
        <p:sp>
          <p:nvSpPr>
            <p:cNvPr id="61" name="Text Box 18"/>
            <p:cNvSpPr txBox="1">
              <a:spLocks noChangeArrowheads="1"/>
            </p:cNvSpPr>
            <p:nvPr/>
          </p:nvSpPr>
          <p:spPr bwMode="auto">
            <a:xfrm>
              <a:off x="4753118" y="5739422"/>
              <a:ext cx="1435334" cy="491884"/>
            </a:xfrm>
            <a:prstGeom prst="rect">
              <a:avLst/>
            </a:prstGeom>
            <a:noFill/>
            <a:ln w="12700">
              <a:noFill/>
              <a:miter lim="800000"/>
              <a:headEnd/>
              <a:tailEnd/>
            </a:ln>
          </p:spPr>
          <p:txBody>
            <a:bodyPr wrap="square">
              <a:prstTxWarp prst="textNoShape">
                <a:avLst/>
              </a:prstTxWarp>
              <a:spAutoFit/>
            </a:bodyPr>
            <a:lstStyle/>
            <a:p>
              <a:pPr>
                <a:defRPr/>
              </a:pPr>
              <a:r>
                <a:rPr lang="en-US" sz="1400" b="1" i="1" dirty="0">
                  <a:latin typeface="+mn-lt"/>
                </a:rPr>
                <a:t>~ 0</a:t>
              </a:r>
              <a:r>
                <a:rPr lang="en-US" sz="1400" b="1" i="1" baseline="-25000" dirty="0">
                  <a:latin typeface="+mn-lt"/>
                </a:rPr>
                <a:t>hex</a:t>
              </a:r>
              <a:endParaRPr lang="en-US" sz="1400" b="1" i="1" dirty="0">
                <a:latin typeface="+mn-lt"/>
              </a:endParaRPr>
            </a:p>
          </p:txBody>
        </p:sp>
      </p:grpSp>
      <p:grpSp>
        <p:nvGrpSpPr>
          <p:cNvPr id="8" name="Group 79"/>
          <p:cNvGrpSpPr/>
          <p:nvPr/>
        </p:nvGrpSpPr>
        <p:grpSpPr>
          <a:xfrm>
            <a:off x="2802870" y="2379678"/>
            <a:ext cx="875897" cy="2308324"/>
            <a:chOff x="2802870" y="2379678"/>
            <a:chExt cx="875897" cy="2308324"/>
          </a:xfrm>
        </p:grpSpPr>
        <p:sp>
          <p:nvSpPr>
            <p:cNvPr id="62" name="Rectangle 61"/>
            <p:cNvSpPr/>
            <p:nvPr/>
          </p:nvSpPr>
          <p:spPr>
            <a:xfrm>
              <a:off x="3094836" y="43651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094836" y="40942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094836" y="381681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094836" y="3545836"/>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094836" y="3276642"/>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094836" y="3005664"/>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094836" y="2728278"/>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3094836" y="2457300"/>
              <a:ext cx="583931" cy="26278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2802870" y="2379678"/>
              <a:ext cx="301660" cy="2308324"/>
            </a:xfrm>
            <a:prstGeom prst="rect">
              <a:avLst/>
            </a:prstGeom>
            <a:noFill/>
          </p:spPr>
          <p:txBody>
            <a:bodyPr wrap="none" rtlCol="0">
              <a:spAutoFit/>
            </a:bodyPr>
            <a:lstStyle/>
            <a:p>
              <a:r>
                <a:rPr lang="en-US" dirty="0" smtClean="0"/>
                <a:t>7</a:t>
              </a:r>
            </a:p>
            <a:p>
              <a:r>
                <a:rPr lang="en-US" dirty="0" smtClean="0"/>
                <a:t>6</a:t>
              </a:r>
            </a:p>
            <a:p>
              <a:r>
                <a:rPr lang="en-US" dirty="0" smtClean="0"/>
                <a:t>5</a:t>
              </a:r>
            </a:p>
            <a:p>
              <a:r>
                <a:rPr lang="en-US" dirty="0" smtClean="0"/>
                <a:t>4</a:t>
              </a:r>
            </a:p>
            <a:p>
              <a:r>
                <a:rPr lang="en-US" dirty="0" smtClean="0"/>
                <a:t>3</a:t>
              </a:r>
            </a:p>
            <a:p>
              <a:r>
                <a:rPr lang="en-US" dirty="0" smtClean="0"/>
                <a:t>2</a:t>
              </a:r>
            </a:p>
            <a:p>
              <a:r>
                <a:rPr lang="en-US" dirty="0" smtClean="0"/>
                <a:t>1</a:t>
              </a:r>
            </a:p>
            <a:p>
              <a:r>
                <a:rPr lang="en-US" dirty="0" smtClean="0"/>
                <a:t>0</a:t>
              </a:r>
              <a:endParaRPr lang="en-US" dirty="0"/>
            </a:p>
          </p:txBody>
        </p:sp>
      </p:grpSp>
      <p:sp>
        <p:nvSpPr>
          <p:cNvPr id="71" name="Rectangle 70"/>
          <p:cNvSpPr/>
          <p:nvPr/>
        </p:nvSpPr>
        <p:spPr>
          <a:xfrm>
            <a:off x="5831132" y="436517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5831132" y="4094200"/>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831132" y="3816814"/>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831132" y="3545836"/>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5831132" y="3276642"/>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5831132" y="3005664"/>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5831132" y="2728278"/>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5831132" y="2457300"/>
            <a:ext cx="583931" cy="262787"/>
          </a:xfrm>
          <a:prstGeom prst="rect">
            <a:avLst/>
          </a:prstGeom>
          <a:no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6385850" y="2379678"/>
            <a:ext cx="301660" cy="2308324"/>
          </a:xfrm>
          <a:prstGeom prst="rect">
            <a:avLst/>
          </a:prstGeom>
          <a:noFill/>
        </p:spPr>
        <p:txBody>
          <a:bodyPr wrap="none" rtlCol="0">
            <a:spAutoFit/>
          </a:bodyPr>
          <a:lstStyle/>
          <a:p>
            <a:r>
              <a:rPr lang="en-US" dirty="0" smtClean="0"/>
              <a:t>7</a:t>
            </a:r>
          </a:p>
          <a:p>
            <a:r>
              <a:rPr lang="en-US" dirty="0" smtClean="0"/>
              <a:t>6</a:t>
            </a:r>
          </a:p>
          <a:p>
            <a:r>
              <a:rPr lang="en-US" dirty="0" smtClean="0"/>
              <a:t>5</a:t>
            </a:r>
          </a:p>
          <a:p>
            <a:r>
              <a:rPr lang="en-US" dirty="0" smtClean="0"/>
              <a:t>4</a:t>
            </a:r>
          </a:p>
          <a:p>
            <a:r>
              <a:rPr lang="en-US" dirty="0" smtClean="0"/>
              <a:t>3</a:t>
            </a:r>
          </a:p>
          <a:p>
            <a:r>
              <a:rPr lang="en-US" dirty="0" smtClean="0"/>
              <a:t>2</a:t>
            </a:r>
          </a:p>
          <a:p>
            <a:r>
              <a:rPr lang="en-US" dirty="0" smtClean="0"/>
              <a:t>1</a:t>
            </a:r>
          </a:p>
          <a:p>
            <a:r>
              <a:rPr lang="en-US" dirty="0" smtClean="0"/>
              <a:t>0</a:t>
            </a:r>
            <a:endParaRPr lang="en-US" dirty="0"/>
          </a:p>
        </p:txBody>
      </p:sp>
      <p:sp>
        <p:nvSpPr>
          <p:cNvPr id="82" name="TextBox 81"/>
          <p:cNvSpPr txBox="1"/>
          <p:nvPr/>
        </p:nvSpPr>
        <p:spPr>
          <a:xfrm>
            <a:off x="3021845" y="4700960"/>
            <a:ext cx="678792" cy="646331"/>
          </a:xfrm>
          <a:prstGeom prst="rect">
            <a:avLst/>
          </a:prstGeom>
          <a:noFill/>
        </p:spPr>
        <p:txBody>
          <a:bodyPr wrap="none" rtlCol="0">
            <a:spAutoFit/>
          </a:bodyPr>
          <a:lstStyle/>
          <a:p>
            <a:pPr algn="ctr"/>
            <a:r>
              <a:rPr lang="en-US" dirty="0" smtClean="0"/>
              <a:t>Page</a:t>
            </a:r>
            <a:br>
              <a:rPr lang="en-US" dirty="0" smtClean="0"/>
            </a:br>
            <a:r>
              <a:rPr lang="en-US" dirty="0" smtClean="0"/>
              <a:t>Table</a:t>
            </a:r>
            <a:endParaRPr lang="en-US" dirty="0"/>
          </a:p>
        </p:txBody>
      </p:sp>
      <p:sp>
        <p:nvSpPr>
          <p:cNvPr id="83" name="TextBox 82"/>
          <p:cNvSpPr txBox="1"/>
          <p:nvPr/>
        </p:nvSpPr>
        <p:spPr>
          <a:xfrm>
            <a:off x="5787338" y="4663569"/>
            <a:ext cx="678792" cy="646331"/>
          </a:xfrm>
          <a:prstGeom prst="rect">
            <a:avLst/>
          </a:prstGeom>
          <a:noFill/>
        </p:spPr>
        <p:txBody>
          <a:bodyPr wrap="none" rtlCol="0">
            <a:spAutoFit/>
          </a:bodyPr>
          <a:lstStyle/>
          <a:p>
            <a:pPr algn="ctr"/>
            <a:r>
              <a:rPr lang="en-US" dirty="0" smtClean="0"/>
              <a:t>Page</a:t>
            </a:r>
            <a:br>
              <a:rPr lang="en-US" dirty="0" smtClean="0"/>
            </a:br>
            <a:r>
              <a:rPr lang="en-US" dirty="0" smtClean="0"/>
              <a:t>Table</a:t>
            </a:r>
            <a:endParaRPr lang="en-US" dirty="0"/>
          </a:p>
        </p:txBody>
      </p:sp>
      <p:grpSp>
        <p:nvGrpSpPr>
          <p:cNvPr id="23" name="Group 99"/>
          <p:cNvGrpSpPr/>
          <p:nvPr/>
        </p:nvGrpSpPr>
        <p:grpSpPr>
          <a:xfrm>
            <a:off x="4017415" y="1719147"/>
            <a:ext cx="1505388" cy="4149757"/>
            <a:chOff x="3871432" y="1397960"/>
            <a:chExt cx="1505388" cy="4149757"/>
          </a:xfrm>
        </p:grpSpPr>
        <p:sp>
          <p:nvSpPr>
            <p:cNvPr id="84" name="Rectangle 83"/>
            <p:cNvSpPr/>
            <p:nvPr/>
          </p:nvSpPr>
          <p:spPr>
            <a:xfrm>
              <a:off x="3871432" y="5291338"/>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Code</a:t>
              </a:r>
              <a:endParaRPr lang="en-US" b="1" dirty="0">
                <a:solidFill>
                  <a:schemeClr val="tx1"/>
                </a:solidFill>
              </a:endParaRPr>
            </a:p>
          </p:txBody>
        </p:sp>
        <p:sp>
          <p:nvSpPr>
            <p:cNvPr id="85" name="Rectangle 84"/>
            <p:cNvSpPr/>
            <p:nvPr/>
          </p:nvSpPr>
          <p:spPr>
            <a:xfrm>
              <a:off x="3871432" y="503495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Static 1</a:t>
              </a:r>
              <a:endParaRPr lang="en-US" dirty="0">
                <a:solidFill>
                  <a:srgbClr val="000000"/>
                </a:solidFill>
              </a:endParaRPr>
            </a:p>
          </p:txBody>
        </p:sp>
        <p:sp>
          <p:nvSpPr>
            <p:cNvPr id="86" name="Rectangle 85"/>
            <p:cNvSpPr/>
            <p:nvPr/>
          </p:nvSpPr>
          <p:spPr>
            <a:xfrm>
              <a:off x="3871432" y="477217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Heap 1</a:t>
              </a:r>
              <a:endParaRPr lang="en-US" dirty="0">
                <a:solidFill>
                  <a:srgbClr val="000000"/>
                </a:solidFill>
              </a:endParaRPr>
            </a:p>
          </p:txBody>
        </p:sp>
        <p:sp>
          <p:nvSpPr>
            <p:cNvPr id="87" name="Rectangle 86"/>
            <p:cNvSpPr/>
            <p:nvPr/>
          </p:nvSpPr>
          <p:spPr>
            <a:xfrm>
              <a:off x="3871432" y="451579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Stack 1</a:t>
              </a:r>
              <a:endParaRPr lang="en-US" dirty="0">
                <a:solidFill>
                  <a:srgbClr val="000000"/>
                </a:solidFill>
              </a:endParaRPr>
            </a:p>
          </p:txBody>
        </p:sp>
        <p:sp>
          <p:nvSpPr>
            <p:cNvPr id="88" name="Rectangle 87"/>
            <p:cNvSpPr/>
            <p:nvPr/>
          </p:nvSpPr>
          <p:spPr>
            <a:xfrm>
              <a:off x="3871432" y="424659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Static 2</a:t>
              </a:r>
              <a:endParaRPr lang="en-US" dirty="0">
                <a:solidFill>
                  <a:srgbClr val="4F81BD"/>
                </a:solidFill>
              </a:endParaRPr>
            </a:p>
          </p:txBody>
        </p:sp>
        <p:sp>
          <p:nvSpPr>
            <p:cNvPr id="89" name="Rectangle 88"/>
            <p:cNvSpPr/>
            <p:nvPr/>
          </p:nvSpPr>
          <p:spPr>
            <a:xfrm>
              <a:off x="3871432" y="399022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Heap 2</a:t>
              </a:r>
              <a:endParaRPr lang="en-US" dirty="0">
                <a:solidFill>
                  <a:srgbClr val="4F81BD"/>
                </a:solidFill>
              </a:endParaRPr>
            </a:p>
          </p:txBody>
        </p:sp>
        <p:sp>
          <p:nvSpPr>
            <p:cNvPr id="90" name="Rectangle 89"/>
            <p:cNvSpPr/>
            <p:nvPr/>
          </p:nvSpPr>
          <p:spPr>
            <a:xfrm>
              <a:off x="3871432" y="372743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F81BD"/>
                  </a:solidFill>
                </a:rPr>
                <a:t>Stack 2</a:t>
              </a:r>
              <a:endParaRPr lang="en-US" dirty="0">
                <a:solidFill>
                  <a:srgbClr val="4F81BD"/>
                </a:solidFill>
              </a:endParaRPr>
            </a:p>
          </p:txBody>
        </p:sp>
        <p:sp>
          <p:nvSpPr>
            <p:cNvPr id="91" name="Rectangle 90"/>
            <p:cNvSpPr/>
            <p:nvPr/>
          </p:nvSpPr>
          <p:spPr>
            <a:xfrm>
              <a:off x="3871432" y="3471054"/>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92" name="Rectangle 91"/>
            <p:cNvSpPr/>
            <p:nvPr/>
          </p:nvSpPr>
          <p:spPr>
            <a:xfrm>
              <a:off x="3871432" y="3210052"/>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3" name="Rectangle 92"/>
            <p:cNvSpPr/>
            <p:nvPr/>
          </p:nvSpPr>
          <p:spPr>
            <a:xfrm>
              <a:off x="3871432" y="2953673"/>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4" name="Rectangle 93"/>
            <p:cNvSpPr/>
            <p:nvPr/>
          </p:nvSpPr>
          <p:spPr>
            <a:xfrm>
              <a:off x="3871432" y="269088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5" name="Rectangle 94"/>
            <p:cNvSpPr/>
            <p:nvPr/>
          </p:nvSpPr>
          <p:spPr>
            <a:xfrm>
              <a:off x="3871432" y="2434507"/>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6" name="Rectangle 95"/>
            <p:cNvSpPr/>
            <p:nvPr/>
          </p:nvSpPr>
          <p:spPr>
            <a:xfrm>
              <a:off x="3871432" y="2173505"/>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7" name="Rectangle 96"/>
            <p:cNvSpPr/>
            <p:nvPr/>
          </p:nvSpPr>
          <p:spPr>
            <a:xfrm>
              <a:off x="3871432" y="1917126"/>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8" name="Rectangle 97"/>
            <p:cNvSpPr/>
            <p:nvPr/>
          </p:nvSpPr>
          <p:spPr>
            <a:xfrm>
              <a:off x="3871432" y="1654339"/>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9" name="Rectangle 98"/>
            <p:cNvSpPr/>
            <p:nvPr/>
          </p:nvSpPr>
          <p:spPr>
            <a:xfrm>
              <a:off x="3871432" y="1397960"/>
              <a:ext cx="1505388" cy="25637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101" name="TextBox 100"/>
          <p:cNvSpPr txBox="1"/>
          <p:nvPr/>
        </p:nvSpPr>
        <p:spPr>
          <a:xfrm>
            <a:off x="3863324" y="5904506"/>
            <a:ext cx="1782346" cy="369332"/>
          </a:xfrm>
          <a:prstGeom prst="rect">
            <a:avLst/>
          </a:prstGeom>
          <a:noFill/>
        </p:spPr>
        <p:txBody>
          <a:bodyPr wrap="none" rtlCol="0">
            <a:spAutoFit/>
          </a:bodyPr>
          <a:lstStyle/>
          <a:p>
            <a:pPr algn="ctr"/>
            <a:r>
              <a:rPr lang="en-US" dirty="0" smtClean="0"/>
              <a:t>Physical Memory</a:t>
            </a:r>
            <a:endParaRPr lang="en-US" dirty="0"/>
          </a:p>
        </p:txBody>
      </p:sp>
      <p:cxnSp>
        <p:nvCxnSpPr>
          <p:cNvPr id="81" name="Straight Arrow Connector 80"/>
          <p:cNvCxnSpPr>
            <a:stCxn id="62" idx="3"/>
            <a:endCxn id="84" idx="1"/>
          </p:cNvCxnSpPr>
          <p:nvPr/>
        </p:nvCxnSpPr>
        <p:spPr>
          <a:xfrm>
            <a:off x="3678767" y="4496572"/>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3691316" y="4274060"/>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3677003" y="3925416"/>
            <a:ext cx="338648" cy="12441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69" idx="3"/>
            <a:endCxn id="87" idx="1"/>
          </p:cNvCxnSpPr>
          <p:nvPr/>
        </p:nvCxnSpPr>
        <p:spPr>
          <a:xfrm>
            <a:off x="3678767" y="2588694"/>
            <a:ext cx="338648" cy="237647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3090333" y="3005667"/>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3090333" y="3293533"/>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3098800" y="3547533"/>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3081867" y="2734734"/>
            <a:ext cx="584200" cy="2455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84" idx="3"/>
          </p:cNvCxnSpPr>
          <p:nvPr/>
        </p:nvCxnSpPr>
        <p:spPr>
          <a:xfrm rot="5400000">
            <a:off x="5047374" y="4956954"/>
            <a:ext cx="1259191" cy="308331"/>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endCxn id="88" idx="3"/>
          </p:cNvCxnSpPr>
          <p:nvPr/>
        </p:nvCxnSpPr>
        <p:spPr>
          <a:xfrm rot="5400000">
            <a:off x="5452062" y="4325086"/>
            <a:ext cx="441632" cy="300149"/>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endCxn id="89" idx="3"/>
          </p:cNvCxnSpPr>
          <p:nvPr/>
        </p:nvCxnSpPr>
        <p:spPr>
          <a:xfrm rot="5400000">
            <a:off x="5447970" y="4058198"/>
            <a:ext cx="456232"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90" idx="3"/>
          </p:cNvCxnSpPr>
          <p:nvPr/>
        </p:nvCxnSpPr>
        <p:spPr>
          <a:xfrm rot="5400000">
            <a:off x="4900499" y="3247939"/>
            <a:ext cx="1551175" cy="3065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5847359" y="2755740"/>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5809982" y="3302320"/>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5839178" y="3010335"/>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V="1">
            <a:off x="5839178" y="3565106"/>
            <a:ext cx="584200" cy="245533"/>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5766322" y="5854301"/>
            <a:ext cx="1966529" cy="646331"/>
          </a:xfrm>
          <a:prstGeom prst="rect">
            <a:avLst/>
          </a:prstGeom>
          <a:noFill/>
        </p:spPr>
        <p:txBody>
          <a:bodyPr wrap="none" rtlCol="0">
            <a:spAutoFit/>
          </a:bodyPr>
          <a:lstStyle/>
          <a:p>
            <a:r>
              <a:rPr lang="en-US" b="1" i="1" dirty="0" smtClean="0">
                <a:solidFill>
                  <a:srgbClr val="FF0000"/>
                </a:solidFill>
              </a:rPr>
              <a:t>Shared Code Page</a:t>
            </a:r>
          </a:p>
          <a:p>
            <a:r>
              <a:rPr lang="en-US" b="1" i="1" dirty="0" smtClean="0">
                <a:solidFill>
                  <a:srgbClr val="FF0000"/>
                </a:solidFill>
              </a:rPr>
              <a:t>“X” Protection Bit</a:t>
            </a:r>
            <a:endParaRPr lang="en-US" b="1" i="1" dirty="0">
              <a:solidFill>
                <a:srgbClr val="FF0000"/>
              </a:solidFill>
            </a:endParaRPr>
          </a:p>
        </p:txBody>
      </p:sp>
      <p:sp>
        <p:nvSpPr>
          <p:cNvPr id="105" name="Date Placeholder 104"/>
          <p:cNvSpPr>
            <a:spLocks noGrp="1"/>
          </p:cNvSpPr>
          <p:nvPr>
            <p:ph type="dt" sz="half" idx="10"/>
          </p:nvPr>
        </p:nvSpPr>
        <p:spPr/>
        <p:txBody>
          <a:bodyPr/>
          <a:lstStyle/>
          <a:p>
            <a:r>
              <a:rPr lang="en-US" smtClean="0"/>
              <a:t>7/31/2012</a:t>
            </a:r>
            <a:endParaRPr lang="en-US" dirty="0"/>
          </a:p>
        </p:txBody>
      </p:sp>
      <p:sp>
        <p:nvSpPr>
          <p:cNvPr id="113" name="Slide Number Placeholder 112"/>
          <p:cNvSpPr>
            <a:spLocks noGrp="1"/>
          </p:cNvSpPr>
          <p:nvPr>
            <p:ph type="sldNum" sz="quarter" idx="12"/>
          </p:nvPr>
        </p:nvSpPr>
        <p:spPr/>
        <p:txBody>
          <a:bodyPr/>
          <a:lstStyle/>
          <a:p>
            <a:fld id="{3CC63E4C-4642-794D-A2FD-70F6B81535F5}" type="slidenum">
              <a:rPr lang="en-US" smtClean="0"/>
              <a:pPr/>
              <a:t>9</a:t>
            </a:fld>
            <a:endParaRPr lang="en-US" dirty="0"/>
          </a:p>
        </p:txBody>
      </p:sp>
      <p:sp>
        <p:nvSpPr>
          <p:cNvPr id="118" name="Footer Placeholder 117"/>
          <p:cNvSpPr>
            <a:spLocks noGrp="1"/>
          </p:cNvSpPr>
          <p:nvPr>
            <p:ph type="ftr" sz="quarter" idx="11"/>
          </p:nvPr>
        </p:nvSpPr>
        <p:spPr/>
        <p:txBody>
          <a:bodyPr/>
          <a:lstStyle/>
          <a:p>
            <a:r>
              <a:rPr lang="da-DK" smtClean="0"/>
              <a:t>Summer 2012 -- Lecture #25</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36041</TotalTime>
  <Words>3877</Words>
  <Application>Microsoft Office PowerPoint</Application>
  <PresentationFormat>On-screen Show (4:3)</PresentationFormat>
  <Paragraphs>1051</Paragraphs>
  <Slides>56</Slides>
  <Notes>34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Agenda</vt:lpstr>
      <vt:lpstr>Virtual Memory Motivation</vt:lpstr>
      <vt:lpstr>Paging Summary</vt:lpstr>
      <vt:lpstr>Hardware/Software Support for  Memory Protection</vt:lpstr>
      <vt:lpstr>Protection + Indirection = Virtual Address Space</vt:lpstr>
      <vt:lpstr>Protection + Indirection = Dynamic Memory Allocation</vt:lpstr>
      <vt:lpstr>Protection + Indirection = Dynamic Memory Allocation</vt:lpstr>
      <vt:lpstr>Protection + Indirection = Controlled Sharing</vt:lpstr>
      <vt:lpstr>Protection + Indirection = Controlled Sharing</vt:lpstr>
      <vt:lpstr>Virtual Memory Summary</vt:lpstr>
      <vt:lpstr>Virtual Memory Terminology</vt:lpstr>
      <vt:lpstr>Agenda</vt:lpstr>
      <vt:lpstr>Administrivia</vt:lpstr>
      <vt:lpstr>Agenda</vt:lpstr>
      <vt:lpstr>Magnetic Disks</vt:lpstr>
      <vt:lpstr>Photo of Disk Head, Arm, Actuator</vt:lpstr>
      <vt:lpstr>Disk Device Terminology</vt:lpstr>
      <vt:lpstr>Disk Device Performance (1/2)</vt:lpstr>
      <vt:lpstr>Disk Device Performance (1/2)</vt:lpstr>
      <vt:lpstr>Disk Device Performance (1/2)</vt:lpstr>
      <vt:lpstr>Disk Device Performance (2/2)</vt:lpstr>
      <vt:lpstr>Disk Drive Performance Example</vt:lpstr>
      <vt:lpstr>Flash Memory</vt:lpstr>
      <vt:lpstr>What does Apple put in its iPods?</vt:lpstr>
      <vt:lpstr>Solid-State Drives</vt:lpstr>
      <vt:lpstr>Agenda</vt:lpstr>
      <vt:lpstr>Five Components of a Computer</vt:lpstr>
      <vt:lpstr>Motivation for Input/Output</vt:lpstr>
      <vt:lpstr>I/O Device Examples and Speeds</vt:lpstr>
      <vt:lpstr>What do we need for I/O to work?</vt:lpstr>
      <vt:lpstr>Instruction Set Architecture for I/O</vt:lpstr>
      <vt:lpstr>Memory Mapped I/O</vt:lpstr>
      <vt:lpstr>Processor-I/O Speed Mismatch</vt:lpstr>
      <vt:lpstr>Processor Checks Status Before Acting</vt:lpstr>
      <vt:lpstr>I/O Example (Polling in MIPS)</vt:lpstr>
      <vt:lpstr>Cost of Polling?</vt:lpstr>
      <vt:lpstr>% Processor time to poll</vt:lpstr>
      <vt:lpstr>Alternatives to Polling?</vt:lpstr>
      <vt:lpstr>Get To Know Your Instructor</vt:lpstr>
      <vt:lpstr>Agenda</vt:lpstr>
      <vt:lpstr>Exceptions and Interrupts</vt:lpstr>
      <vt:lpstr>Handling Exceptions (1/2)</vt:lpstr>
      <vt:lpstr>Handling Exceptions (2/2)</vt:lpstr>
      <vt:lpstr>Exception Properties</vt:lpstr>
      <vt:lpstr>Handler Actions</vt:lpstr>
      <vt:lpstr>Exceptions in a Pipeline</vt:lpstr>
      <vt:lpstr>Exception Example</vt:lpstr>
      <vt:lpstr>Exception Example</vt:lpstr>
      <vt:lpstr>Multiple Exceptions</vt:lpstr>
      <vt:lpstr>Imprecise Exceptions</vt:lpstr>
      <vt:lpstr>I/O Interrupt</vt:lpstr>
      <vt:lpstr>Interrupt-Driven Data Transfer</vt:lpstr>
      <vt:lpstr>Interrupt-Driven I/O Example (1/2)</vt:lpstr>
      <vt:lpstr>Interrupt-Driven I/O Example (2/2)</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Justin</cp:lastModifiedBy>
  <cp:revision>403</cp:revision>
  <cp:lastPrinted>2011-11-23T18:04:41Z</cp:lastPrinted>
  <dcterms:created xsi:type="dcterms:W3CDTF">2011-04-21T03:06:37Z</dcterms:created>
  <dcterms:modified xsi:type="dcterms:W3CDTF">2012-07-31T07:35:02Z</dcterms:modified>
</cp:coreProperties>
</file>