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35"/>
  </p:notesMasterIdLst>
  <p:handoutMasterIdLst>
    <p:handoutMasterId r:id="rId36"/>
  </p:handoutMasterIdLst>
  <p:sldIdLst>
    <p:sldId id="427" r:id="rId2"/>
    <p:sldId id="476" r:id="rId3"/>
    <p:sldId id="492" r:id="rId4"/>
    <p:sldId id="458" r:id="rId5"/>
    <p:sldId id="475" r:id="rId6"/>
    <p:sldId id="491" r:id="rId7"/>
    <p:sldId id="478" r:id="rId8"/>
    <p:sldId id="483" r:id="rId9"/>
    <p:sldId id="493" r:id="rId10"/>
    <p:sldId id="482" r:id="rId11"/>
    <p:sldId id="477" r:id="rId12"/>
    <p:sldId id="489" r:id="rId13"/>
    <p:sldId id="495" r:id="rId14"/>
    <p:sldId id="496" r:id="rId15"/>
    <p:sldId id="484" r:id="rId16"/>
    <p:sldId id="479" r:id="rId17"/>
    <p:sldId id="481" r:id="rId18"/>
    <p:sldId id="497" r:id="rId19"/>
    <p:sldId id="480" r:id="rId20"/>
    <p:sldId id="485" r:id="rId21"/>
    <p:sldId id="486" r:id="rId22"/>
    <p:sldId id="502" r:id="rId23"/>
    <p:sldId id="487" r:id="rId24"/>
    <p:sldId id="503" r:id="rId25"/>
    <p:sldId id="498" r:id="rId26"/>
    <p:sldId id="488" r:id="rId27"/>
    <p:sldId id="504" r:id="rId28"/>
    <p:sldId id="500" r:id="rId29"/>
    <p:sldId id="499" r:id="rId30"/>
    <p:sldId id="501" r:id="rId31"/>
    <p:sldId id="494" r:id="rId32"/>
    <p:sldId id="505" r:id="rId33"/>
    <p:sldId id="490" r:id="rId34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00" autoAdjust="0"/>
    <p:restoredTop sz="88085" autoAdjust="0"/>
  </p:normalViewPr>
  <p:slideViewPr>
    <p:cSldViewPr snapToGrid="0">
      <p:cViewPr varScale="1">
        <p:scale>
          <a:sx n="78" d="100"/>
          <a:sy n="78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8933265-5E23-BF49-B6BF-1934B9BC786E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5350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7AA1BC7-CCFC-484A-97F3-979F740C57F6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95561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7793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661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4620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250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718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219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820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644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456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132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009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903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NA_computi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terna.cmu.edu/eterna_page.php?page=me_tab" TargetMode="External"/><Relationship Id="rId2" Type="http://schemas.openxmlformats.org/officeDocument/2006/relationships/hyperlink" Target="http://fold.it/portal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nl.gov/sci/techresources/Human_Genome/home.s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895725"/>
            <a:ext cx="91440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Instructor:</a:t>
            </a:r>
            <a:r>
              <a:rPr lang="en-US" dirty="0" smtClean="0">
                <a:solidFill>
                  <a:schemeClr val="tx1"/>
                </a:solidFill>
              </a:rPr>
              <a:t>  Justin Hsia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Summer 2012 -- Lecture #30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58800"/>
            <a:ext cx="9144000" cy="44921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</a:rPr>
              <a:t>CS 61C: Great Ideas in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Computer Architecture</a:t>
            </a:r>
            <a:r>
              <a:rPr lang="en-US" sz="3556" dirty="0" smtClean="0"/>
              <a:t/>
            </a:r>
            <a:br>
              <a:rPr lang="en-US" sz="3556" dirty="0" smtClean="0"/>
            </a:br>
            <a:endParaRPr lang="en-US" sz="3556" dirty="0" smtClean="0"/>
          </a:p>
          <a:p>
            <a:pPr>
              <a:spcBef>
                <a:spcPts val="3000"/>
              </a:spcBef>
            </a:pPr>
            <a:r>
              <a:rPr lang="en-US" i="1" dirty="0" smtClean="0"/>
              <a:t>Special Topics:</a:t>
            </a:r>
          </a:p>
          <a:p>
            <a:pPr>
              <a:spcBef>
                <a:spcPts val="0"/>
              </a:spcBef>
            </a:pPr>
            <a:r>
              <a:rPr lang="en-US" i="1" dirty="0" smtClean="0"/>
              <a:t>Biological Computing</a:t>
            </a:r>
          </a:p>
        </p:txBody>
      </p:sp>
    </p:spTree>
    <p:extLst>
      <p:ext uri="{BB962C8B-B14F-4D97-AF65-F5344CB8AC3E}">
        <p14:creationId xmlns="" xmlns:p14="http://schemas.microsoft.com/office/powerpoint/2010/main" val="302468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Biological Computing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“A </a:t>
            </a:r>
            <a:r>
              <a:rPr lang="en-US" dirty="0"/>
              <a:t>form of computing which uses DNA, biochemistry and molecular biology, instead of the traditional silicon-based computer technologies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Can compute certain specialized problems</a:t>
            </a:r>
          </a:p>
          <a:p>
            <a:pPr lvl="1"/>
            <a:r>
              <a:rPr lang="en-US" dirty="0" smtClean="0"/>
              <a:t>Solution to Hamiltonian path problem [Adelman, 1994]</a:t>
            </a:r>
          </a:p>
          <a:p>
            <a:pPr lvl="1"/>
            <a:r>
              <a:rPr lang="en-US" dirty="0" smtClean="0"/>
              <a:t>Evaluating Boolean circuits [</a:t>
            </a:r>
            <a:r>
              <a:rPr lang="en-US" dirty="0" err="1" smtClean="0"/>
              <a:t>Ogihara</a:t>
            </a:r>
            <a:r>
              <a:rPr lang="en-US" dirty="0" smtClean="0"/>
              <a:t>, 1999]</a:t>
            </a:r>
          </a:p>
          <a:p>
            <a:pPr lvl="1"/>
            <a:r>
              <a:rPr lang="en-US" dirty="0" err="1" smtClean="0"/>
              <a:t>Strassen’s</a:t>
            </a:r>
            <a:r>
              <a:rPr lang="en-US" dirty="0" smtClean="0"/>
              <a:t> matrix multiplication algorithm [</a:t>
            </a:r>
            <a:r>
              <a:rPr lang="en-US" dirty="0" err="1" smtClean="0"/>
              <a:t>Nayebi</a:t>
            </a:r>
            <a:r>
              <a:rPr lang="en-US" dirty="0" smtClean="0"/>
              <a:t>, 2009]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en.wikipedia.org/wiki/DNA_computing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949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Basics of Genetics</a:t>
            </a:r>
          </a:p>
          <a:p>
            <a:r>
              <a:rPr lang="en-US" dirty="0" smtClean="0"/>
              <a:t>Biological Components</a:t>
            </a:r>
          </a:p>
          <a:p>
            <a:r>
              <a:rPr lang="en-US" dirty="0" smtClean="0"/>
              <a:t>Challenges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738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Genes:  Building Blocks of Life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Genetic information stored in DNA</a:t>
            </a:r>
          </a:p>
          <a:p>
            <a:pPr lvl="1"/>
            <a:r>
              <a:rPr lang="en-US" dirty="0" smtClean="0"/>
              <a:t>Normally in double-stranded helix</a:t>
            </a:r>
          </a:p>
          <a:p>
            <a:pPr lvl="1"/>
            <a:r>
              <a:rPr lang="en-US" dirty="0" smtClean="0"/>
              <a:t>4 nucleotides (bases):  A, C, G, T</a:t>
            </a:r>
          </a:p>
          <a:p>
            <a:pPr lvl="2"/>
            <a:r>
              <a:rPr lang="en-US" dirty="0" smtClean="0"/>
              <a:t>Bind in pairs (A-T, C-G)</a:t>
            </a:r>
          </a:p>
          <a:p>
            <a:pPr lvl="2"/>
            <a:r>
              <a:rPr lang="en-US" dirty="0" smtClean="0"/>
              <a:t>U replaces T in mRNA</a:t>
            </a:r>
          </a:p>
          <a:p>
            <a:r>
              <a:rPr lang="en-US" dirty="0" smtClean="0"/>
              <a:t>Genes </a:t>
            </a:r>
            <a:r>
              <a:rPr lang="en-US" dirty="0" smtClean="0">
                <a:sym typeface="Wingdings" pitchFamily="2" charset="2"/>
              </a:rPr>
              <a:t> Organisms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3 nucleotides code one amino acid (21 in humans)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 chain of amino acids (~100-1000) form a protein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Proteins interact in complicated ways to form cells, tissues, organs,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2290" name="Picture 2" descr="http://newsimg.bbc.co.uk/media/images/40060000/gif/_40060699_dna_bbc_203.gif"/>
          <p:cNvPicPr>
            <a:picLocks noChangeAspect="1" noChangeArrowheads="1"/>
          </p:cNvPicPr>
          <p:nvPr/>
        </p:nvPicPr>
        <p:blipFill>
          <a:blip r:embed="rId2"/>
          <a:srcRect l="19111" r="19111"/>
          <a:stretch>
            <a:fillRect/>
          </a:stretch>
        </p:blipFill>
        <p:spPr bwMode="auto">
          <a:xfrm>
            <a:off x="7132320" y="1564259"/>
            <a:ext cx="1694688" cy="26756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5747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Protein Biosynthesis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is the focus of DNA computing</a:t>
            </a:r>
          </a:p>
          <a:p>
            <a:r>
              <a:rPr lang="en-US" dirty="0" smtClean="0"/>
              <a:t>Multistep process: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RNA polymerase </a:t>
            </a:r>
            <a:r>
              <a:rPr lang="en-US" i="1" dirty="0" smtClean="0"/>
              <a:t>transcribes</a:t>
            </a:r>
            <a:r>
              <a:rPr lang="en-US" dirty="0" smtClean="0"/>
              <a:t> DNA into RNA</a:t>
            </a:r>
          </a:p>
          <a:p>
            <a:pPr marL="1371600" lvl="2" indent="-347472"/>
            <a:r>
              <a:rPr lang="en-US" dirty="0" smtClean="0"/>
              <a:t>Starts at “start </a:t>
            </a:r>
            <a:r>
              <a:rPr lang="en-US" dirty="0" err="1" smtClean="0"/>
              <a:t>codon</a:t>
            </a:r>
            <a:r>
              <a:rPr lang="en-US" dirty="0" smtClean="0"/>
              <a:t>” (usually AUG)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err="1" smtClean="0"/>
              <a:t>Ribosomes</a:t>
            </a:r>
            <a:r>
              <a:rPr lang="en-US" dirty="0" smtClean="0"/>
              <a:t> </a:t>
            </a:r>
            <a:r>
              <a:rPr lang="en-US" i="1" dirty="0" smtClean="0"/>
              <a:t>translate</a:t>
            </a:r>
            <a:r>
              <a:rPr lang="en-US" dirty="0" smtClean="0"/>
              <a:t> mRNA </a:t>
            </a:r>
          </a:p>
          <a:p>
            <a:pPr marL="1371600" lvl="2" indent="-347472"/>
            <a:r>
              <a:rPr lang="en-US" dirty="0" smtClean="0"/>
              <a:t>Put together as an amino acid sequence by </a:t>
            </a:r>
            <a:r>
              <a:rPr lang="en-US" dirty="0" err="1" smtClean="0"/>
              <a:t>tRNA</a:t>
            </a:r>
            <a:endParaRPr lang="en-US" dirty="0" smtClean="0"/>
          </a:p>
          <a:p>
            <a:pPr marL="1371600" lvl="2" indent="-347472"/>
            <a:r>
              <a:rPr lang="en-US" dirty="0" smtClean="0"/>
              <a:t>Stops at “stop </a:t>
            </a:r>
            <a:r>
              <a:rPr lang="en-US" dirty="0" err="1" smtClean="0"/>
              <a:t>codon</a:t>
            </a:r>
            <a:r>
              <a:rPr lang="en-US" dirty="0" smtClean="0"/>
              <a:t>” (UAA/UAG/UGA)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Protein </a:t>
            </a:r>
            <a:r>
              <a:rPr lang="en-US" i="1" dirty="0" smtClean="0"/>
              <a:t>folds</a:t>
            </a:r>
            <a:r>
              <a:rPr lang="en-US" dirty="0" smtClean="0"/>
              <a:t> before proper function begins</a:t>
            </a:r>
          </a:p>
          <a:p>
            <a:pPr marL="347472" indent="-347472"/>
            <a:r>
              <a:rPr lang="en-US" dirty="0" smtClean="0"/>
              <a:t>Proteins can affect translation and transcription (feedback!)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Protein Design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Protein behavior is extremely difficult to predict</a:t>
            </a:r>
          </a:p>
          <a:p>
            <a:pPr lvl="1"/>
            <a:r>
              <a:rPr lang="en-US" dirty="0" smtClean="0"/>
              <a:t>Complex interactions involving potential energies, </a:t>
            </a:r>
            <a:r>
              <a:rPr lang="en-US" dirty="0" err="1" smtClean="0"/>
              <a:t>hydrophobicity</a:t>
            </a:r>
            <a:r>
              <a:rPr lang="en-US" dirty="0" smtClean="0"/>
              <a:t>, folding, etc.</a:t>
            </a:r>
          </a:p>
          <a:p>
            <a:pPr lvl="1"/>
            <a:r>
              <a:rPr lang="en-US" dirty="0" smtClean="0"/>
              <a:t>How many possible “proteins” are 100 amino acids in length?</a:t>
            </a:r>
          </a:p>
          <a:p>
            <a:r>
              <a:rPr lang="en-US" dirty="0" smtClean="0"/>
              <a:t>A ton of research is dedicated to this</a:t>
            </a:r>
          </a:p>
          <a:p>
            <a:pPr lvl="1"/>
            <a:r>
              <a:rPr lang="en-US" dirty="0" smtClean="0"/>
              <a:t>Not our area – let’s just use known proteins others have discovered/characterized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Biology and Gaming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Foldit</a:t>
            </a:r>
            <a:endParaRPr lang="en-US" dirty="0" smtClean="0"/>
          </a:p>
          <a:p>
            <a:pPr lvl="1"/>
            <a:r>
              <a:rPr lang="en-US" dirty="0" smtClean="0"/>
              <a:t>Protein design and structure prediction</a:t>
            </a:r>
          </a:p>
          <a:p>
            <a:r>
              <a:rPr lang="en-US" dirty="0" err="1" smtClean="0">
                <a:hlinkClick r:id="rId3"/>
              </a:rPr>
              <a:t>EteRNA</a:t>
            </a:r>
            <a:endParaRPr lang="en-US" dirty="0" smtClean="0"/>
          </a:p>
          <a:p>
            <a:pPr lvl="1"/>
            <a:r>
              <a:rPr lang="en-US" dirty="0" smtClean="0"/>
              <a:t>Design RNAs, actually gets synthesized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938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Basics of Genetics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Biological Components</a:t>
            </a:r>
          </a:p>
          <a:p>
            <a:r>
              <a:rPr lang="en-US" dirty="0" smtClean="0"/>
              <a:t>Challenges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475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Basic Components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What are the basic elements of computers?</a:t>
            </a:r>
          </a:p>
          <a:p>
            <a:pPr lvl="1"/>
            <a:r>
              <a:rPr lang="en-US" dirty="0" smtClean="0"/>
              <a:t>Transistors (switches)</a:t>
            </a:r>
          </a:p>
          <a:p>
            <a:pPr lvl="1"/>
            <a:r>
              <a:rPr lang="en-US" dirty="0" smtClean="0"/>
              <a:t>Clock (oscillator)</a:t>
            </a:r>
          </a:p>
          <a:p>
            <a:pPr lvl="1"/>
            <a:r>
              <a:rPr lang="en-US" dirty="0" smtClean="0"/>
              <a:t>Wires</a:t>
            </a:r>
          </a:p>
          <a:p>
            <a:r>
              <a:rPr lang="en-US" dirty="0" smtClean="0"/>
              <a:t>Are there biological equivalents?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567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Schematic Basics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arrow (	    </a:t>
            </a:r>
            <a:r>
              <a:rPr lang="en-US" dirty="0" smtClean="0">
                <a:sym typeface="Wingdings" pitchFamily="2" charset="2"/>
              </a:rPr>
              <a:t>) means A “activates” or “promotes” production of B</a:t>
            </a:r>
          </a:p>
          <a:p>
            <a:r>
              <a:rPr lang="en-US" dirty="0" smtClean="0"/>
              <a:t>A line (	        ) means A “represses” or “inhibits” production of B</a:t>
            </a:r>
          </a:p>
          <a:p>
            <a:r>
              <a:rPr lang="en-US" dirty="0" smtClean="0"/>
              <a:t>Molecules generally shown as circles</a:t>
            </a:r>
          </a:p>
          <a:p>
            <a:pPr lvl="1"/>
            <a:r>
              <a:rPr lang="en-US" dirty="0" smtClean="0"/>
              <a:t>Both mRNA and protein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promoter</a:t>
            </a:r>
            <a:r>
              <a:rPr lang="en-US" dirty="0" smtClean="0"/>
              <a:t> indicated with bent arrow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gene</a:t>
            </a:r>
            <a:r>
              <a:rPr lang="en-US" dirty="0" smtClean="0"/>
              <a:t> is indicated with a box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1208" y="2828671"/>
            <a:ext cx="1038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2040" y="1760538"/>
            <a:ext cx="10382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Promoters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b="1" dirty="0" smtClean="0"/>
              <a:t>Schematic: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Proteins bind to </a:t>
            </a:r>
            <a:r>
              <a:rPr lang="en-US" i="1" dirty="0" smtClean="0"/>
              <a:t>operator sites</a:t>
            </a:r>
            <a:r>
              <a:rPr lang="en-US" dirty="0" smtClean="0"/>
              <a:t>, can activate or inhibit production</a:t>
            </a:r>
          </a:p>
          <a:p>
            <a:pPr lvl="1"/>
            <a:r>
              <a:rPr lang="en-US" dirty="0" smtClean="0"/>
              <a:t>Generates mRNA, which later gets translated into protein (sometimes mRNA not shown)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5920" y="2103120"/>
            <a:ext cx="58388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ight Brace 8"/>
          <p:cNvSpPr/>
          <p:nvPr/>
        </p:nvSpPr>
        <p:spPr>
          <a:xfrm rot="5400000">
            <a:off x="1996440" y="3026664"/>
            <a:ext cx="274320" cy="914400"/>
          </a:xfrm>
          <a:prstGeom prst="rightBrac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55776" y="3572256"/>
            <a:ext cx="1743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operator sites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3072384" y="3340608"/>
            <a:ext cx="804672" cy="62179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64864" y="3791712"/>
            <a:ext cx="11812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promoter</a:t>
            </a:r>
            <a:endParaRPr lang="en-US" sz="20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4834128" y="3334512"/>
            <a:ext cx="554736" cy="3474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88864" y="3486912"/>
            <a:ext cx="1315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terminator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56197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0320"/>
            <a:ext cx="82296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You are NOT responsible for the material contained in this lecture.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This is just a bonus lecture trying to relate some of the topics covered in this class with the emerging research fields at the intersection of computer science and engineering and biology.</a:t>
            </a:r>
          </a:p>
          <a:p>
            <a:pPr marL="0" indent="0">
              <a:buNone/>
            </a:pPr>
            <a:r>
              <a:rPr lang="en-US" dirty="0" smtClean="0"/>
              <a:t>ENJOY!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87893" y="457200"/>
            <a:ext cx="6368217" cy="2203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60000"/>
              </a:lnSpc>
            </a:pPr>
            <a:r>
              <a:rPr lang="en-US" sz="10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BONUS</a:t>
            </a:r>
          </a:p>
          <a:p>
            <a:pPr algn="ctr">
              <a:lnSpc>
                <a:spcPct val="60000"/>
              </a:lnSpc>
            </a:pPr>
            <a:r>
              <a:rPr lang="en-US" sz="10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MATERIAL</a:t>
            </a:r>
            <a:endParaRPr lang="en-US" sz="10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241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Toggle Switches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From [Gardner, 2000]: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Two different genes that repress each other generate two possible states (one gene “wins”)</a:t>
            </a:r>
          </a:p>
          <a:p>
            <a:pPr lvl="2"/>
            <a:r>
              <a:rPr lang="en-US" dirty="0" smtClean="0"/>
              <a:t>Property called </a:t>
            </a:r>
            <a:r>
              <a:rPr lang="en-US" i="1" dirty="0" err="1" smtClean="0"/>
              <a:t>bistability</a:t>
            </a:r>
            <a:endParaRPr lang="en-US" dirty="0" smtClean="0"/>
          </a:p>
          <a:p>
            <a:pPr lvl="1"/>
            <a:r>
              <a:rPr lang="en-US" dirty="0" smtClean="0"/>
              <a:t>Addition of inducers allows switching of states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2626" y="2216912"/>
            <a:ext cx="6311900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6826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Oscillators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Ring oscillator from [</a:t>
            </a:r>
            <a:r>
              <a:rPr lang="en-US" dirty="0" err="1" smtClean="0"/>
              <a:t>Elowitz</a:t>
            </a:r>
            <a:r>
              <a:rPr lang="en-US" dirty="0" smtClean="0"/>
              <a:t>, 2000]: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Called the “</a:t>
            </a:r>
            <a:r>
              <a:rPr lang="en-US" dirty="0" err="1" smtClean="0"/>
              <a:t>repressilator</a:t>
            </a:r>
            <a:r>
              <a:rPr lang="en-US" dirty="0" smtClean="0"/>
              <a:t>” – an odd # of repressors in a 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194560"/>
            <a:ext cx="4572000" cy="2773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7290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Oscillators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Relaxation oscillator from [</a:t>
            </a:r>
            <a:r>
              <a:rPr lang="en-US" dirty="0" err="1" smtClean="0"/>
              <a:t>Stricker</a:t>
            </a:r>
            <a:r>
              <a:rPr lang="en-US" dirty="0" smtClean="0"/>
              <a:t>, 2008]: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Works based on “time delay” of negative feedback loop</a:t>
            </a:r>
          </a:p>
          <a:p>
            <a:pPr lvl="1"/>
            <a:r>
              <a:rPr lang="en-US" dirty="0" smtClean="0"/>
              <a:t>Has been shown to be more robust and faster than </a:t>
            </a:r>
            <a:r>
              <a:rPr lang="en-US" dirty="0" err="1" smtClean="0"/>
              <a:t>repressilator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1150" y="2194560"/>
            <a:ext cx="34417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Logic Gates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it!  Construct theoretical logic gates using promoter schematics</a:t>
            </a:r>
          </a:p>
          <a:p>
            <a:pPr lvl="1"/>
            <a:r>
              <a:rPr lang="en-US" dirty="0" smtClean="0"/>
              <a:t>AND, OR, XOR?</a:t>
            </a:r>
          </a:p>
          <a:p>
            <a:r>
              <a:rPr lang="en-US" dirty="0" smtClean="0"/>
              <a:t>Real implementations involve more complex biological components (from [Anderson, 2007]):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7726" y="4435348"/>
            <a:ext cx="436583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4558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Biological Computers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Great, so we have all of the components we need to build a computer, right?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really</a:t>
            </a:r>
            <a:r>
              <a:rPr lang="en-US" dirty="0" smtClean="0"/>
              <a:t> long list of issues/problems prevent us from building complex biological circuits currently</a:t>
            </a:r>
          </a:p>
          <a:p>
            <a:pPr lvl="1"/>
            <a:r>
              <a:rPr lang="en-US" dirty="0" smtClean="0"/>
              <a:t>We’ll briefly mention a few of them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Basics of Genetics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Biological Components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Challenges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475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Wires?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No exact equivalent!</a:t>
            </a:r>
          </a:p>
          <a:p>
            <a:pPr lvl="1"/>
            <a:r>
              <a:rPr lang="en-US" dirty="0" smtClean="0"/>
              <a:t>Molecules are either in the cytoplasm (inside a cell) or in the extracellular space</a:t>
            </a:r>
          </a:p>
          <a:p>
            <a:pPr lvl="1"/>
            <a:r>
              <a:rPr lang="en-US" dirty="0" smtClean="0"/>
              <a:t>There are limited forms of “active transport,” but not commonly used… yet?</a:t>
            </a:r>
          </a:p>
          <a:p>
            <a:r>
              <a:rPr lang="en-US" dirty="0" smtClean="0"/>
              <a:t>Molecules generally move around in random fashion</a:t>
            </a:r>
          </a:p>
          <a:p>
            <a:pPr lvl="1"/>
            <a:r>
              <a:rPr lang="en-US" dirty="0" smtClean="0"/>
              <a:t>Most systems contained within a single cell, so can potentially interact with </a:t>
            </a:r>
            <a:r>
              <a:rPr lang="en-US" i="1" dirty="0" smtClean="0"/>
              <a:t>anything</a:t>
            </a:r>
            <a:r>
              <a:rPr lang="en-US" dirty="0" smtClean="0"/>
              <a:t> within that cell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277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Wires?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orthogonal communication “channels”</a:t>
            </a:r>
          </a:p>
          <a:p>
            <a:pPr lvl="1"/>
            <a:r>
              <a:rPr lang="en-US" dirty="0" smtClean="0"/>
              <a:t>Use a bunch of different molecules that don’t interact</a:t>
            </a:r>
          </a:p>
          <a:p>
            <a:pPr lvl="1"/>
            <a:r>
              <a:rPr lang="en-US" dirty="0" smtClean="0"/>
              <a:t>Find ways to connect completely different mechanisms</a:t>
            </a:r>
          </a:p>
          <a:p>
            <a:r>
              <a:rPr lang="en-US" dirty="0" smtClean="0"/>
              <a:t>Other clever ideas:</a:t>
            </a:r>
          </a:p>
          <a:p>
            <a:pPr lvl="1"/>
            <a:r>
              <a:rPr lang="en-US" dirty="0" smtClean="0"/>
              <a:t>Fix locations of cells, use space as “wires” [citation needed]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Parameter Values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So far we’ve just assumed that all the schematics shown magically work</a:t>
            </a:r>
          </a:p>
          <a:p>
            <a:pPr lvl="1"/>
            <a:r>
              <a:rPr lang="en-US" dirty="0" smtClean="0"/>
              <a:t>Usually very small portion of parameter space “works”</a:t>
            </a:r>
          </a:p>
          <a:p>
            <a:r>
              <a:rPr lang="en-US" dirty="0" smtClean="0"/>
              <a:t>Lots of parameters in a biological system</a:t>
            </a:r>
          </a:p>
          <a:p>
            <a:pPr lvl="1"/>
            <a:r>
              <a:rPr lang="en-US" dirty="0" smtClean="0"/>
              <a:t>Un/binding rates, degradation rates, translation/transcription rates, leakage rates, etc.</a:t>
            </a:r>
          </a:p>
          <a:p>
            <a:r>
              <a:rPr lang="en-US" dirty="0" smtClean="0"/>
              <a:t>Parameter values usually very “fuzzy” and difficult to manipulate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Stochasticity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measure of randomness at pretty much every step of the process</a:t>
            </a:r>
          </a:p>
          <a:p>
            <a:pPr lvl="1"/>
            <a:r>
              <a:rPr lang="en-US" dirty="0" smtClean="0"/>
              <a:t>“Random walk” for diffusion</a:t>
            </a:r>
          </a:p>
          <a:p>
            <a:pPr lvl="1"/>
            <a:r>
              <a:rPr lang="en-US" dirty="0" smtClean="0"/>
              <a:t>“Bursting” in molecule production &amp; binding</a:t>
            </a:r>
          </a:p>
          <a:p>
            <a:r>
              <a:rPr lang="en-US" dirty="0" smtClean="0"/>
              <a:t>Even in debugging</a:t>
            </a:r>
          </a:p>
          <a:p>
            <a:pPr lvl="1"/>
            <a:r>
              <a:rPr lang="en-US" dirty="0" smtClean="0"/>
              <a:t>DNA sequencing</a:t>
            </a:r>
          </a:p>
          <a:p>
            <a:pPr lvl="1"/>
            <a:r>
              <a:rPr lang="en-US" dirty="0" smtClean="0"/>
              <a:t>Protein fluorescence measurements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Disclaimer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not a biologist</a:t>
            </a:r>
          </a:p>
          <a:p>
            <a:r>
              <a:rPr lang="en-US" dirty="0" smtClean="0"/>
              <a:t>The information presented here is by no means entirely accurate or up-to-date</a:t>
            </a:r>
          </a:p>
          <a:p>
            <a:pPr lvl="1"/>
            <a:r>
              <a:rPr lang="en-US" dirty="0" smtClean="0"/>
              <a:t>There is much I haven’t researched myself</a:t>
            </a:r>
          </a:p>
          <a:p>
            <a:pPr lvl="1"/>
            <a:r>
              <a:rPr lang="en-US" dirty="0" smtClean="0"/>
              <a:t>Vast bodies of literature available</a:t>
            </a:r>
          </a:p>
          <a:p>
            <a:pPr lvl="1"/>
            <a:r>
              <a:rPr lang="en-US" dirty="0" smtClean="0"/>
              <a:t>I am brushing a lot of details under the rug to make these topics easily accessible and relatable to the topics of basic computer architecture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187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More Complicated Circuits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 formation:</a:t>
            </a:r>
          </a:p>
          <a:p>
            <a:pPr lvl="1"/>
            <a:r>
              <a:rPr lang="en-US" dirty="0" smtClean="0"/>
              <a:t>Turing patterning [Hsia, 2012]</a:t>
            </a:r>
          </a:p>
          <a:p>
            <a:pPr lvl="1"/>
            <a:r>
              <a:rPr lang="en-US" dirty="0" smtClean="0"/>
              <a:t>Lateral inhibition [Collier, 1996]</a:t>
            </a:r>
          </a:p>
          <a:p>
            <a:r>
              <a:rPr lang="en-US" dirty="0" smtClean="0"/>
              <a:t>Bio-electronic interfacing</a:t>
            </a:r>
          </a:p>
          <a:p>
            <a:pPr lvl="1"/>
            <a:r>
              <a:rPr lang="en-US" dirty="0" err="1" smtClean="0"/>
              <a:t>Cyborg</a:t>
            </a:r>
            <a:r>
              <a:rPr lang="en-US" dirty="0" smtClean="0"/>
              <a:t> beetles</a:t>
            </a:r>
          </a:p>
          <a:p>
            <a:pPr lvl="1"/>
            <a:r>
              <a:rPr lang="en-US" dirty="0" smtClean="0"/>
              <a:t>Potential differences to generate electrical signals</a:t>
            </a:r>
          </a:p>
          <a:p>
            <a:r>
              <a:rPr lang="en-US" dirty="0" smtClean="0"/>
              <a:t>Any of the biological computing circuits mentioned before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References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20640"/>
          </a:xfrm>
        </p:spPr>
        <p:txBody>
          <a:bodyPr>
            <a:normAutofit lnSpcReduction="10000"/>
          </a:bodyPr>
          <a:lstStyle/>
          <a:p>
            <a:r>
              <a:rPr lang="en-US" sz="2000" dirty="0" err="1" smtClean="0"/>
              <a:t>Adleman</a:t>
            </a:r>
            <a:r>
              <a:rPr lang="en-US" sz="2000" dirty="0" smtClean="0"/>
              <a:t>, LM (1994). "Molecular computation of solutions to combinatorial problems". </a:t>
            </a:r>
            <a:r>
              <a:rPr lang="en-US" sz="2000" i="1" dirty="0" smtClean="0"/>
              <a:t>Science</a:t>
            </a:r>
            <a:r>
              <a:rPr lang="en-US" sz="2000" dirty="0" smtClean="0"/>
              <a:t> </a:t>
            </a:r>
            <a:r>
              <a:rPr lang="en-US" sz="2000" b="1" dirty="0" smtClean="0"/>
              <a:t>266</a:t>
            </a:r>
            <a:r>
              <a:rPr lang="en-US" sz="2000" dirty="0" smtClean="0"/>
              <a:t> (5187): 1021–1024.</a:t>
            </a:r>
          </a:p>
          <a:p>
            <a:r>
              <a:rPr lang="en-US" sz="2000" dirty="0" smtClean="0"/>
              <a:t>Collier, JR et. al. (1996).  “Pattern Formation by Lateral Inhibition with Feedback: a Mathematical Model of Delta-Notch Intercellular </a:t>
            </a:r>
            <a:r>
              <a:rPr lang="en-US" sz="2000" dirty="0" err="1" smtClean="0"/>
              <a:t>Signalling</a:t>
            </a:r>
            <a:r>
              <a:rPr lang="en-US" sz="2000" dirty="0" smtClean="0"/>
              <a:t>.”  </a:t>
            </a:r>
            <a:r>
              <a:rPr lang="en-US" sz="2000" i="1" dirty="0" smtClean="0"/>
              <a:t>J. </a:t>
            </a:r>
            <a:r>
              <a:rPr lang="en-US" sz="2000" i="1" dirty="0" err="1" smtClean="0"/>
              <a:t>theor</a:t>
            </a:r>
            <a:r>
              <a:rPr lang="en-US" sz="2000" i="1" dirty="0" smtClean="0"/>
              <a:t>. Biol. </a:t>
            </a:r>
            <a:r>
              <a:rPr lang="en-US" sz="2000" b="1" dirty="0" smtClean="0"/>
              <a:t>183</a:t>
            </a:r>
            <a:r>
              <a:rPr lang="en-US" sz="2000" dirty="0" smtClean="0"/>
              <a:t>, 429-446.</a:t>
            </a:r>
          </a:p>
          <a:p>
            <a:r>
              <a:rPr lang="en-US" sz="2000" dirty="0" err="1" smtClean="0"/>
              <a:t>Elowitz</a:t>
            </a:r>
            <a:r>
              <a:rPr lang="en-US" sz="2000" dirty="0" smtClean="0"/>
              <a:t>, MB &amp; </a:t>
            </a:r>
            <a:r>
              <a:rPr lang="en-US" sz="2000" dirty="0" err="1" smtClean="0"/>
              <a:t>Leibler</a:t>
            </a:r>
            <a:r>
              <a:rPr lang="en-US" sz="2000" dirty="0" smtClean="0"/>
              <a:t>, S (2000).  “A synthetic oscillatory network of transcriptional regulators.”  </a:t>
            </a:r>
            <a:r>
              <a:rPr lang="en-US" sz="2000" i="1" dirty="0" smtClean="0"/>
              <a:t>Nature</a:t>
            </a:r>
            <a:r>
              <a:rPr lang="en-US" sz="2000" dirty="0" smtClean="0"/>
              <a:t> </a:t>
            </a:r>
            <a:r>
              <a:rPr lang="en-US" sz="2000" b="1" dirty="0" smtClean="0"/>
              <a:t>403</a:t>
            </a:r>
            <a:r>
              <a:rPr lang="en-US" sz="2000" dirty="0" smtClean="0"/>
              <a:t>, 335-338.</a:t>
            </a:r>
          </a:p>
          <a:p>
            <a:r>
              <a:rPr lang="en-US" sz="2000" dirty="0" smtClean="0"/>
              <a:t>Gardner, TS, Cantor, CR, &amp; Collins, JJ (2000). "Construction of a genetic toggle switch in </a:t>
            </a:r>
            <a:r>
              <a:rPr lang="en-US" sz="2000" i="1" dirty="0" smtClean="0"/>
              <a:t>Escherichia coli.</a:t>
            </a:r>
            <a:r>
              <a:rPr lang="en-US" sz="2000" dirty="0" smtClean="0"/>
              <a:t>" </a:t>
            </a:r>
            <a:r>
              <a:rPr lang="en-US" sz="2000" i="1" dirty="0" smtClean="0"/>
              <a:t>Nature</a:t>
            </a:r>
            <a:r>
              <a:rPr lang="en-US" sz="2000" dirty="0" smtClean="0"/>
              <a:t> </a:t>
            </a:r>
            <a:r>
              <a:rPr lang="en-US" sz="2000" b="1" dirty="0" smtClean="0"/>
              <a:t>403</a:t>
            </a:r>
            <a:r>
              <a:rPr lang="en-US" sz="2000" dirty="0" smtClean="0"/>
              <a:t>, 339-342.</a:t>
            </a:r>
          </a:p>
          <a:p>
            <a:r>
              <a:rPr lang="en-US" sz="2000" dirty="0" smtClean="0"/>
              <a:t>Hsia, J et. al. (2012). “A Feedback Quenched Oscillator Produces Turing Patterning with One Diffuser.”  </a:t>
            </a:r>
            <a:r>
              <a:rPr lang="pt-BR" sz="2000" i="1" dirty="0" smtClean="0"/>
              <a:t>PLoS Comput Biol</a:t>
            </a:r>
            <a:r>
              <a:rPr lang="pt-BR" sz="2000" dirty="0" smtClean="0"/>
              <a:t> </a:t>
            </a:r>
            <a:r>
              <a:rPr lang="pt-BR" sz="2000" b="1" dirty="0" smtClean="0"/>
              <a:t>8(1)</a:t>
            </a:r>
            <a:r>
              <a:rPr lang="pt-BR" sz="2000" dirty="0" smtClean="0"/>
              <a:t>: e1002331. doi:10.1371/journal.pcbi.1002331</a:t>
            </a:r>
            <a:endParaRPr lang="en-US" sz="2000" dirty="0" smtClean="0"/>
          </a:p>
          <a:p>
            <a:r>
              <a:rPr lang="en-US" sz="2000" dirty="0" err="1" smtClean="0"/>
              <a:t>Lewin</a:t>
            </a:r>
            <a:r>
              <a:rPr lang="en-US" sz="2000" dirty="0" smtClean="0"/>
              <a:t>, DI (2002), "DNA computing." </a:t>
            </a:r>
            <a:r>
              <a:rPr lang="en-US" sz="2000" i="1" dirty="0" smtClean="0"/>
              <a:t>Computing in Science &amp; Engineering</a:t>
            </a:r>
            <a:r>
              <a:rPr lang="en-US" sz="2000" dirty="0" smtClean="0"/>
              <a:t> , vol.4, no.3, pp.5-8.</a:t>
            </a:r>
          </a:p>
          <a:p>
            <a:r>
              <a:rPr lang="en-US" sz="2000" dirty="0" err="1" smtClean="0"/>
              <a:t>Ogihara</a:t>
            </a:r>
            <a:r>
              <a:rPr lang="en-US" sz="2000" dirty="0" smtClean="0"/>
              <a:t>, M &amp; Ray, A "Simulating Boolean circuits on a DNA computer.” </a:t>
            </a:r>
            <a:r>
              <a:rPr lang="en-US" sz="2000" i="1" dirty="0" err="1" smtClean="0"/>
              <a:t>Algorithmica</a:t>
            </a:r>
            <a:r>
              <a:rPr lang="en-US" sz="2000" i="1" dirty="0" smtClean="0"/>
              <a:t>,</a:t>
            </a:r>
            <a:r>
              <a:rPr lang="en-US" sz="2000" dirty="0" smtClean="0"/>
              <a:t> </a:t>
            </a:r>
            <a:r>
              <a:rPr lang="en-US" sz="2000" b="1" dirty="0" smtClean="0"/>
              <a:t>25</a:t>
            </a:r>
            <a:r>
              <a:rPr lang="en-US" sz="2000" dirty="0" smtClean="0"/>
              <a:t>:239–250, 1999.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References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Nayebi</a:t>
            </a:r>
            <a:r>
              <a:rPr lang="en-US" sz="2000" dirty="0" smtClean="0"/>
              <a:t>, A (2009). "Fast matrix multiplication techniques based on the </a:t>
            </a:r>
            <a:r>
              <a:rPr lang="en-US" sz="2000" dirty="0" err="1" smtClean="0"/>
              <a:t>Adleman</a:t>
            </a:r>
            <a:r>
              <a:rPr lang="en-US" sz="2000" dirty="0" smtClean="0"/>
              <a:t>-Lipton model".</a:t>
            </a:r>
          </a:p>
          <a:p>
            <a:r>
              <a:rPr lang="en-US" sz="2000" dirty="0" err="1" smtClean="0"/>
              <a:t>Stricker</a:t>
            </a:r>
            <a:r>
              <a:rPr lang="en-US" sz="2000" dirty="0" smtClean="0"/>
              <a:t>, J, et. al. (2008).  “A fast, robust and tunable synthetic genetic oscillator.”  </a:t>
            </a:r>
            <a:r>
              <a:rPr lang="en-US" sz="2000" i="1" dirty="0" smtClean="0"/>
              <a:t>Nature</a:t>
            </a:r>
            <a:r>
              <a:rPr lang="en-US" sz="2000" dirty="0" smtClean="0"/>
              <a:t> </a:t>
            </a:r>
            <a:r>
              <a:rPr lang="en-US" sz="2000" b="1" dirty="0" smtClean="0"/>
              <a:t>456</a:t>
            </a:r>
            <a:r>
              <a:rPr lang="en-US" sz="2000" dirty="0" smtClean="0"/>
              <a:t>, 516-519.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Get To Know Your Instructor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352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Motivation</a:t>
            </a:r>
          </a:p>
          <a:p>
            <a:r>
              <a:rPr lang="en-US" dirty="0" smtClean="0"/>
              <a:t>Basics of Genetics</a:t>
            </a:r>
          </a:p>
          <a:p>
            <a:r>
              <a:rPr lang="en-US" dirty="0" smtClean="0"/>
              <a:t>Biological Components</a:t>
            </a:r>
          </a:p>
          <a:p>
            <a:r>
              <a:rPr lang="en-US" dirty="0" smtClean="0"/>
              <a:t>Challenges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Biology:  What is it good for?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“Biology </a:t>
            </a:r>
            <a:r>
              <a:rPr lang="en-US" dirty="0"/>
              <a:t>is a natural science concerned with the study of life and living organisms, including their structure, function, growth, origin, evolution, distribution, and </a:t>
            </a:r>
            <a:r>
              <a:rPr lang="en-US" dirty="0" smtClean="0"/>
              <a:t>taxonomy.”</a:t>
            </a:r>
          </a:p>
          <a:p>
            <a:r>
              <a:rPr lang="en-US" dirty="0" smtClean="0"/>
              <a:t>Biology is a </a:t>
            </a:r>
            <a:r>
              <a:rPr lang="en-US" i="1" dirty="0" smtClean="0"/>
              <a:t>massive</a:t>
            </a:r>
            <a:r>
              <a:rPr lang="en-US" dirty="0" smtClean="0"/>
              <a:t> field</a:t>
            </a:r>
          </a:p>
          <a:p>
            <a:pPr lvl="1"/>
            <a:r>
              <a:rPr lang="en-US" dirty="0" smtClean="0"/>
              <a:t>Much of it is still so poorly understood</a:t>
            </a:r>
          </a:p>
          <a:p>
            <a:pPr lvl="1"/>
            <a:r>
              <a:rPr lang="en-US" dirty="0" smtClean="0"/>
              <a:t>Covers stuff as large as planetary ecosystems to stuff as small as parts of a cell/microbe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64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Biology:  What is it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Interesting biological phenomena:</a:t>
            </a:r>
          </a:p>
          <a:p>
            <a:pPr lvl="1"/>
            <a:r>
              <a:rPr lang="en-US" dirty="0" smtClean="0"/>
              <a:t>Robustness to errors</a:t>
            </a:r>
            <a:endParaRPr lang="en-US" dirty="0"/>
          </a:p>
          <a:p>
            <a:pPr lvl="1"/>
            <a:r>
              <a:rPr lang="en-US" dirty="0" smtClean="0"/>
              <a:t>Evolution/adaptation</a:t>
            </a:r>
          </a:p>
          <a:p>
            <a:pPr lvl="1"/>
            <a:r>
              <a:rPr lang="en-US" dirty="0" smtClean="0"/>
              <a:t>“Renewability” (reproduction)</a:t>
            </a:r>
          </a:p>
          <a:p>
            <a:r>
              <a:rPr lang="en-US" dirty="0" smtClean="0"/>
              <a:t>Massive amount of pre-existing machinery</a:t>
            </a:r>
          </a:p>
          <a:p>
            <a:pPr lvl="1"/>
            <a:r>
              <a:rPr lang="en-US" dirty="0" smtClean="0"/>
              <a:t>There’s no reason we can’t figure out a way to use it!</a:t>
            </a:r>
          </a:p>
          <a:p>
            <a:r>
              <a:rPr lang="en-US" dirty="0" smtClean="0"/>
              <a:t>Maybe other currently unknown benefits</a:t>
            </a:r>
          </a:p>
          <a:p>
            <a:pPr lvl="1"/>
            <a:r>
              <a:rPr lang="en-US" dirty="0" smtClean="0"/>
              <a:t>“Won’t know until you try” mindset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000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Terminology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Computational Biology</a:t>
            </a:r>
          </a:p>
          <a:p>
            <a:r>
              <a:rPr lang="en-US" dirty="0" smtClean="0"/>
              <a:t>Synthetic Biology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Genetic Engineering</a:t>
            </a:r>
            <a:endParaRPr lang="en-US" dirty="0" smtClean="0"/>
          </a:p>
          <a:p>
            <a:r>
              <a:rPr lang="en-US" dirty="0" smtClean="0"/>
              <a:t>Biological Computing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833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Computational Biology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Computational biology involves the development and application of data-analytical and theoretical methods, mathematical modeling and computational simulation techniques to the study of biological, behavioral, and social systems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Modeling of systems (e.g. predator-prey, genetic circuits)</a:t>
            </a:r>
          </a:p>
          <a:p>
            <a:pPr lvl="1"/>
            <a:r>
              <a:rPr lang="en-US" dirty="0" smtClean="0"/>
              <a:t>Processing of data (e.g. genome sequencing)</a:t>
            </a:r>
          </a:p>
          <a:p>
            <a:pPr lvl="2"/>
            <a:r>
              <a:rPr lang="en-US" dirty="0" smtClean="0">
                <a:hlinkClick r:id="rId2"/>
              </a:rPr>
              <a:t>The Human Genome Project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654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Synthetic Biology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“The [genetic] engineering of biology:  the synthesis of complex, biologically-based systems, which display functions that do not exist in nature.”</a:t>
            </a:r>
          </a:p>
          <a:p>
            <a:pPr lvl="1"/>
            <a:r>
              <a:rPr lang="en-US" dirty="0" smtClean="0"/>
              <a:t>Rational, systematic design (e.g. parts library, modeling and simulation, predictable behaviors)</a:t>
            </a:r>
          </a:p>
          <a:p>
            <a:pPr lvl="1"/>
            <a:r>
              <a:rPr lang="en-US" dirty="0" smtClean="0"/>
              <a:t>Test hypotheses (e.g. synthetic oscillators to understand circadian rhythm)</a:t>
            </a:r>
          </a:p>
          <a:p>
            <a:pPr lvl="1"/>
            <a:r>
              <a:rPr lang="en-US" dirty="0" smtClean="0"/>
              <a:t>Generate useful behaviors (e.g. </a:t>
            </a:r>
            <a:r>
              <a:rPr lang="en-US" dirty="0" err="1" smtClean="0"/>
              <a:t>biofuels</a:t>
            </a:r>
            <a:r>
              <a:rPr lang="en-US" dirty="0" smtClean="0"/>
              <a:t>, oil-eating bacteria, protein tagging)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25876</TotalTime>
  <Words>1655</Words>
  <Application>Microsoft Office PowerPoint</Application>
  <PresentationFormat>On-screen Show (4:3)</PresentationFormat>
  <Paragraphs>305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Slide 1</vt:lpstr>
      <vt:lpstr>Slide 2</vt:lpstr>
      <vt:lpstr>Disclaimer</vt:lpstr>
      <vt:lpstr>Agenda</vt:lpstr>
      <vt:lpstr>Biology:  What is it good for?</vt:lpstr>
      <vt:lpstr>Biology:  What is it good for?</vt:lpstr>
      <vt:lpstr>Terminology</vt:lpstr>
      <vt:lpstr>Computational Biology</vt:lpstr>
      <vt:lpstr>Synthetic Biology</vt:lpstr>
      <vt:lpstr>Biological Computing</vt:lpstr>
      <vt:lpstr>Agenda</vt:lpstr>
      <vt:lpstr>Genes:  Building Blocks of Life</vt:lpstr>
      <vt:lpstr>Protein Biosynthesis</vt:lpstr>
      <vt:lpstr>Protein Design</vt:lpstr>
      <vt:lpstr>Biology and Gaming</vt:lpstr>
      <vt:lpstr>Agenda</vt:lpstr>
      <vt:lpstr>Basic Components</vt:lpstr>
      <vt:lpstr>Schematic Basics</vt:lpstr>
      <vt:lpstr>Promoters</vt:lpstr>
      <vt:lpstr>Toggle Switches</vt:lpstr>
      <vt:lpstr>Oscillators (1/2)</vt:lpstr>
      <vt:lpstr>Oscillators (2/2)</vt:lpstr>
      <vt:lpstr>Logic Gates</vt:lpstr>
      <vt:lpstr>Biological Computers</vt:lpstr>
      <vt:lpstr>Agenda</vt:lpstr>
      <vt:lpstr>Wires?</vt:lpstr>
      <vt:lpstr>Wires?</vt:lpstr>
      <vt:lpstr>Parameter Values</vt:lpstr>
      <vt:lpstr>Stochasticity</vt:lpstr>
      <vt:lpstr>More Complicated Circuits</vt:lpstr>
      <vt:lpstr>References (1/2)</vt:lpstr>
      <vt:lpstr>References (2/2)</vt:lpstr>
      <vt:lpstr>Get To Know Your Instructor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Justin</cp:lastModifiedBy>
  <cp:revision>212</cp:revision>
  <cp:lastPrinted>2010-12-02T16:43:49Z</cp:lastPrinted>
  <dcterms:created xsi:type="dcterms:W3CDTF">2011-04-28T04:55:59Z</dcterms:created>
  <dcterms:modified xsi:type="dcterms:W3CDTF">2012-08-08T07:54:37Z</dcterms:modified>
</cp:coreProperties>
</file>