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7"/>
  </p:notesMasterIdLst>
  <p:handoutMasterIdLst>
    <p:handoutMasterId r:id="rId58"/>
  </p:handoutMasterIdLst>
  <p:sldIdLst>
    <p:sldId id="537" r:id="rId2"/>
    <p:sldId id="562" r:id="rId3"/>
    <p:sldId id="538" r:id="rId4"/>
    <p:sldId id="539" r:id="rId5"/>
    <p:sldId id="531" r:id="rId6"/>
    <p:sldId id="532" r:id="rId7"/>
    <p:sldId id="533" r:id="rId8"/>
    <p:sldId id="534" r:id="rId9"/>
    <p:sldId id="523" r:id="rId10"/>
    <p:sldId id="535" r:id="rId11"/>
    <p:sldId id="536" r:id="rId12"/>
    <p:sldId id="542" r:id="rId13"/>
    <p:sldId id="540" r:id="rId14"/>
    <p:sldId id="526" r:id="rId15"/>
    <p:sldId id="527" r:id="rId16"/>
    <p:sldId id="541" r:id="rId17"/>
    <p:sldId id="543" r:id="rId18"/>
    <p:sldId id="429" r:id="rId19"/>
    <p:sldId id="544" r:id="rId20"/>
    <p:sldId id="556" r:id="rId21"/>
    <p:sldId id="555" r:id="rId22"/>
    <p:sldId id="449" r:id="rId23"/>
    <p:sldId id="450" r:id="rId24"/>
    <p:sldId id="427" r:id="rId25"/>
    <p:sldId id="557" r:id="rId26"/>
    <p:sldId id="545" r:id="rId27"/>
    <p:sldId id="485" r:id="rId28"/>
    <p:sldId id="435" r:id="rId29"/>
    <p:sldId id="440" r:id="rId30"/>
    <p:sldId id="546" r:id="rId31"/>
    <p:sldId id="438" r:id="rId32"/>
    <p:sldId id="547" r:id="rId33"/>
    <p:sldId id="548" r:id="rId34"/>
    <p:sldId id="549" r:id="rId35"/>
    <p:sldId id="550" r:id="rId36"/>
    <p:sldId id="458" r:id="rId37"/>
    <p:sldId id="558" r:id="rId38"/>
    <p:sldId id="439" r:id="rId39"/>
    <p:sldId id="563" r:id="rId40"/>
    <p:sldId id="552" r:id="rId41"/>
    <p:sldId id="434" r:id="rId42"/>
    <p:sldId id="559" r:id="rId43"/>
    <p:sldId id="560" r:id="rId44"/>
    <p:sldId id="453" r:id="rId45"/>
    <p:sldId id="530" r:id="rId46"/>
    <p:sldId id="553" r:id="rId47"/>
    <p:sldId id="468" r:id="rId48"/>
    <p:sldId id="488" r:id="rId49"/>
    <p:sldId id="489" r:id="rId50"/>
    <p:sldId id="451" r:id="rId51"/>
    <p:sldId id="452" r:id="rId52"/>
    <p:sldId id="554" r:id="rId53"/>
    <p:sldId id="470" r:id="rId54"/>
    <p:sldId id="469" r:id="rId55"/>
    <p:sldId id="456" r:id="rId5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975" autoAdjust="0"/>
    <p:restoredTop sz="84825" autoAdjust="0"/>
  </p:normalViewPr>
  <p:slideViewPr>
    <p:cSldViewPr snapToGrid="0">
      <p:cViewPr varScale="1">
        <p:scale>
          <a:sx n="79" d="100"/>
          <a:sy n="79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064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8933265-5E23-BF49-B6BF-1934B9BC786E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9840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7AA1BC7-CCFC-484A-97F3-979F740C57F6}" type="datetimeFigureOut">
              <a:rPr lang="en-US" smtClean="0"/>
              <a:pPr/>
              <a:t>7/23/2013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2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last part, can solve for max percentage:  </a:t>
            </a:r>
          </a:p>
          <a:p>
            <a:r>
              <a:rPr lang="en-US" dirty="0" smtClean="0"/>
              <a:t>1/(x + (1-x)/100)</a:t>
            </a:r>
            <a:r>
              <a:rPr lang="en-US" baseline="0" dirty="0" smtClean="0"/>
              <a:t> = 90</a:t>
            </a:r>
          </a:p>
          <a:p>
            <a:r>
              <a:rPr lang="en-US" dirty="0" smtClean="0"/>
              <a:t>1/90 =</a:t>
            </a:r>
            <a:r>
              <a:rPr lang="en-US" baseline="0" dirty="0" smtClean="0"/>
              <a:t> x + (1-x)/100</a:t>
            </a:r>
          </a:p>
          <a:p>
            <a:r>
              <a:rPr lang="en-US" baseline="0" dirty="0" smtClean="0"/>
              <a:t>10/9 – 1 = 99x</a:t>
            </a:r>
          </a:p>
          <a:p>
            <a:r>
              <a:rPr lang="en-US" baseline="0" dirty="0" smtClean="0"/>
              <a:t>x = 1/891 = 0.112233%!!!   </a:t>
            </a:r>
            <a:r>
              <a:rPr lang="en-US" baseline="0" dirty="0" smtClean="0">
                <a:sym typeface="Wingdings" pitchFamily="2" charset="2"/>
              </a:rPr>
              <a:t> so small!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005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For </a:t>
            </a:r>
            <a:r>
              <a:rPr lang="en-US" dirty="0" smtClean="0"/>
              <a:t>lecture</a:t>
            </a:r>
          </a:p>
          <a:p>
            <a:r>
              <a:rPr lang="en-US" dirty="0" smtClean="0"/>
              <a:t>So load balancing issue at second reduction (when half = 2)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300" dirty="0" smtClean="0">
                <a:solidFill>
                  <a:srgbClr val="FF0000"/>
                </a:solidFill>
              </a:rPr>
              <a:t>Reason we need half to be private is because EVERY processor is running the “half = half/2” instruction.  If Shared, would hit &lt; 1 in one pass!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Modified indicates a write-back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1C02895-6F48-D340-B5BB-D4911E35C3BB}" type="datetime3">
              <a:rPr lang="en-US"/>
              <a:pPr/>
              <a:t>23 July 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FEF71F-A33A-3449-8F2D-D74D15AC6BB3}" type="slidenum">
              <a:rPr lang="en-US"/>
              <a:pPr/>
              <a:t>50</a:t>
            </a:fld>
            <a:endParaRPr lang="en-US" dirty="0"/>
          </a:p>
        </p:txBody>
      </p:sp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Interloper thread can be from same core or another core.</a:t>
            </a:r>
            <a:endParaRPr lang="en-A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18F1186-07F9-BE4F-B429-B3DCD1EEC475}" type="datetime3">
              <a:rPr lang="en-US"/>
              <a:pPr/>
              <a:t>23 July 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7A960-F2E5-6743-B445-419E55865893}" type="slidenum">
              <a:rPr lang="en-US"/>
              <a:pPr/>
              <a:t>51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Here using the Green Sheet convention of </a:t>
            </a:r>
            <a:r>
              <a:rPr lang="en-AU" dirty="0" err="1" smtClean="0"/>
              <a:t>rs</a:t>
            </a:r>
            <a:r>
              <a:rPr lang="en-AU" baseline="0" dirty="0" smtClean="0"/>
              <a:t> and </a:t>
            </a:r>
            <a:r>
              <a:rPr lang="en-AU" baseline="0" dirty="0" err="1" smtClean="0"/>
              <a:t>rt</a:t>
            </a:r>
            <a:r>
              <a:rPr lang="en-AU" baseline="0" dirty="0" smtClean="0"/>
              <a:t> for source register and target register.</a:t>
            </a:r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18F1186-07F9-BE4F-B429-B3DCD1EEC475}" type="datetime3">
              <a:rPr lang="en-US"/>
              <a:pPr/>
              <a:t>23 July 2013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97A960-F2E5-6743-B445-419E55865893}" type="slidenum">
              <a:rPr lang="en-US"/>
              <a:pPr/>
              <a:t>54</a:t>
            </a:fld>
            <a:endParaRPr lang="en-US" dirty="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load balancing example here – page 638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62478"/>
            <a:ext cx="6303962" cy="4316415"/>
          </a:xfrm>
          <a:ln>
            <a:noFill/>
          </a:ln>
        </p:spPr>
        <p:txBody>
          <a:bodyPr lIns="97253" tIns="47772" rIns="97253" bIns="47772"/>
          <a:lstStyle/>
          <a:p>
            <a:r>
              <a:rPr lang="en-US" dirty="0" smtClean="0"/>
              <a:t>Power has become the overriding issue for both data centers and microprocessors.  Power efficiency has joined scalable performance</a:t>
            </a:r>
            <a:r>
              <a:rPr lang="en-US" baseline="0" dirty="0" smtClean="0"/>
              <a:t> making the case for multiprocessors.  Multiprocessors also improve availability.</a:t>
            </a:r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4363"/>
            <a:ext cx="4789488" cy="3590925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62478"/>
            <a:ext cx="6303962" cy="4316415"/>
          </a:xfrm>
          <a:ln>
            <a:noFill/>
          </a:ln>
        </p:spPr>
        <p:txBody>
          <a:bodyPr lIns="97253" tIns="47772" rIns="97253" bIns="47772"/>
          <a:lstStyle/>
          <a:p>
            <a:r>
              <a:rPr lang="en-US" dirty="0" smtClean="0"/>
              <a:t>Power has become the overriding issue for both data centers and microprocessors.  Power efficiency has joined scalable performance</a:t>
            </a:r>
            <a:r>
              <a:rPr lang="en-US" baseline="0" dirty="0" smtClean="0"/>
              <a:t> making the case for multiprocessors.  Multiprocessors also improve availability.</a:t>
            </a:r>
            <a:endParaRPr lang="en-US" dirty="0"/>
          </a:p>
        </p:txBody>
      </p:sp>
      <p:sp>
        <p:nvSpPr>
          <p:cNvPr id="1873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4363"/>
            <a:ext cx="4789488" cy="3590925"/>
          </a:xfrm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dirty="0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C322388-9E9F-A242-ACD3-693689A848B2}" type="datetime3">
              <a:rPr lang="en-AU"/>
              <a:pPr/>
              <a:t>23 July, 2013</a:t>
            </a:fld>
            <a:endParaRPr lang="en-A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20C3A5-21A9-7F47-828C-B615AADE4374}" type="slidenum">
              <a:rPr lang="en-AU"/>
              <a:pPr/>
              <a:t>22</a:t>
            </a:fld>
            <a:endParaRPr lang="en-AU" dirty="0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dirty="0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BD731A7-0362-CE44-872F-CEF317F2115D}" type="datetime3">
              <a:rPr lang="en-AU"/>
              <a:pPr/>
              <a:t>23 July, 2013</a:t>
            </a:fld>
            <a:endParaRPr lang="en-A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FEAD7D-1BA4-5A46-937F-1EE7978BCC49}" type="slidenum">
              <a:rPr lang="en-AU"/>
              <a:pPr/>
              <a:t>23</a:t>
            </a:fld>
            <a:endParaRPr lang="en-AU" dirty="0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“barrier synchronization” –</a:t>
            </a:r>
            <a:r>
              <a:rPr lang="en-US" baseline="0" dirty="0" smtClean="0"/>
              <a:t> wait until everyone reaches that point.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% is modulus operator in C</a:t>
            </a:r>
          </a:p>
          <a:p>
            <a:r>
              <a:rPr lang="en-US" dirty="0" smtClean="0"/>
              <a:t>Round 1</a:t>
            </a:r>
            <a:r>
              <a:rPr lang="en-US" baseline="0" dirty="0" smtClean="0"/>
              <a:t> in repeat loop: 8/2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4, p0 = p0 + p4, p1 = p1 + p5; p2 = p2 + p6; p3 = p3 + p7;</a:t>
            </a:r>
          </a:p>
          <a:p>
            <a:r>
              <a:rPr lang="en-US" baseline="0" dirty="0" smtClean="0">
                <a:sym typeface="Wingdings"/>
              </a:rPr>
              <a:t>Round 2 in repeat loop: 4/2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2, p0 = p0 + p2: p1 = p1 + p3;</a:t>
            </a:r>
          </a:p>
          <a:p>
            <a:r>
              <a:rPr lang="en-US" baseline="0" dirty="0" smtClean="0">
                <a:sym typeface="Wingdings"/>
              </a:rPr>
              <a:t>Round 3 in repeat loop: 2/2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1, p0 = p0 + p1;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8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che_coherenc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7/22/2013</a:t>
            </a:r>
            <a:endParaRPr lang="en-US" dirty="0">
              <a:latin typeface="+mj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+mj-lt"/>
              </a:rPr>
              <a:t>Summer 2013 -- Lecture #16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>
                <a:latin typeface="+mj-lt"/>
              </a:rPr>
              <a:pPr/>
              <a:t>1</a:t>
            </a:fld>
            <a:endParaRPr lang="en-US" dirty="0"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pPr>
              <a:spcBef>
                <a:spcPts val="3000"/>
              </a:spcBef>
            </a:pPr>
            <a:r>
              <a:rPr lang="en-US" i="1" dirty="0" smtClean="0"/>
              <a:t>Amdahl’s Law,</a:t>
            </a:r>
          </a:p>
          <a:p>
            <a:pPr>
              <a:spcBef>
                <a:spcPts val="0"/>
              </a:spcBef>
            </a:pPr>
            <a:r>
              <a:rPr lang="en-US" i="1" dirty="0" smtClean="0"/>
              <a:t>Thread Level Parallelism</a:t>
            </a:r>
          </a:p>
        </p:txBody>
      </p:sp>
    </p:spTree>
    <p:extLst>
      <p:ext uri="{BB962C8B-B14F-4D97-AF65-F5344CB8AC3E}">
        <p14:creationId xmlns:p14="http://schemas.microsoft.com/office/powerpoint/2010/main" val="15207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Parallel Speed-up Examples (3/3)</a:t>
            </a:r>
            <a:endParaRPr lang="en-US" dirty="0"/>
          </a:p>
        </p:txBody>
      </p:sp>
      <p:sp>
        <p:nvSpPr>
          <p:cNvPr id="190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Consider </a:t>
            </a:r>
            <a:r>
              <a:rPr lang="en-US" sz="2800" dirty="0" smtClean="0"/>
              <a:t>summing 10 scalar variables and two 10 by 10 matrices (matrix sum) on 10 processors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Speedup  =  1/(.091 + .909/10)  =  1/0.1819 = </a:t>
            </a:r>
            <a:r>
              <a:rPr lang="en-US" sz="2400" dirty="0" smtClean="0">
                <a:solidFill>
                  <a:srgbClr val="FF0000"/>
                </a:solidFill>
              </a:rPr>
              <a:t>5.5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What if there are 100 processors ?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		Speedup  =  1/(.091 + .909/100) = 1/0.10009 = </a:t>
            </a:r>
            <a:r>
              <a:rPr lang="en-US" sz="2400" dirty="0" smtClean="0">
                <a:solidFill>
                  <a:srgbClr val="FF0000"/>
                </a:solidFill>
              </a:rPr>
              <a:t>10.0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What if the matrices are 100 by 100 (or 10,010 adds in total) on 10 processors?</a:t>
            </a:r>
          </a:p>
          <a:p>
            <a:pPr>
              <a:buNone/>
            </a:pPr>
            <a:r>
              <a:rPr lang="en-US" sz="2400" dirty="0" smtClean="0"/>
              <a:t>		Speedup  =  1/(.001 + .999/10)  =  1/0.1009 = </a:t>
            </a:r>
            <a:r>
              <a:rPr lang="en-US" sz="2400" dirty="0" smtClean="0">
                <a:solidFill>
                  <a:srgbClr val="FF0000"/>
                </a:solidFill>
              </a:rPr>
              <a:t>9.9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What if there are 100 processors ?</a:t>
            </a:r>
          </a:p>
          <a:p>
            <a:pPr>
              <a:buNone/>
            </a:pPr>
            <a:r>
              <a:rPr lang="en-US" sz="2400" dirty="0" smtClean="0"/>
              <a:t>		Speedup  =  1/(.001 + .999/100) = 1/0.01099 = </a:t>
            </a:r>
            <a:r>
              <a:rPr lang="en-US" sz="2400" dirty="0" smtClean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7200" y="1159065"/>
            <a:ext cx="82296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Speedup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/ E =   1 /</a:t>
            </a:r>
            <a:r>
              <a:rPr lang="en-US" sz="2400" dirty="0" smtClean="0">
                <a:solidFill>
                  <a:srgbClr val="FF0000"/>
                </a:solidFill>
              </a:rPr>
              <a:t> [ (</a:t>
            </a:r>
            <a:r>
              <a:rPr lang="en-US" sz="2400" dirty="0">
                <a:solidFill>
                  <a:srgbClr val="FF0000"/>
                </a:solidFill>
              </a:rPr>
              <a:t>1-F) + F/</a:t>
            </a:r>
            <a:r>
              <a:rPr lang="en-US" sz="2400" dirty="0" smtClean="0">
                <a:solidFill>
                  <a:srgbClr val="FF0000"/>
                </a:solidFill>
              </a:rPr>
              <a:t>S ]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Strong and Weak Scaling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get good speedup on a multiprocessor while keeping the problem size fixed is harder than getting good speedup by increasing the size of the problem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Strong scaling:</a:t>
            </a:r>
            <a:r>
              <a:rPr lang="en-US" dirty="0" smtClean="0"/>
              <a:t>  When speedup is achieved on a parallel processor without increasing the size of the problem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Weak scaling:</a:t>
            </a:r>
            <a:r>
              <a:rPr lang="en-US" dirty="0" smtClean="0"/>
              <a:t>  When speedup is achieved on a parallel processor by increasing the size of the problem proportionally to the increase in the number of processors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Load balancing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is another important factor: every processor doing same amount of work  </a:t>
            </a:r>
          </a:p>
          <a:p>
            <a:pPr lvl="1"/>
            <a:r>
              <a:rPr lang="en-US" dirty="0" smtClean="0"/>
              <a:t>Just 1 unit with twice the load of others cuts speedup almost in half (bottleneck!)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/>
              <a:t>Suppose a program spends 80% of its time in a square root routine. How much must you speed up square root to make the program run 5 times faster?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914400" y="4389121"/>
            <a:ext cx="3389811" cy="523220"/>
            <a:chOff x="869214" y="1743728"/>
            <a:chExt cx="3389704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515804" y="1743728"/>
              <a:ext cx="2743114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8000"/>
                  </a:solidFill>
                </a:rPr>
                <a:t>10</a:t>
              </a:r>
              <a:endParaRPr lang="en-US" sz="2800" b="1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869214" y="1761089"/>
              <a:ext cx="562957" cy="346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(A)</a:t>
              </a:r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914399" y="4846320"/>
            <a:ext cx="3389812" cy="523220"/>
            <a:chOff x="868997" y="3240088"/>
            <a:chExt cx="3389812" cy="523220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515609" y="3240088"/>
              <a:ext cx="274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</a:rPr>
                <a:t>20</a:t>
              </a:r>
              <a:endParaRPr lang="en-US" sz="2800" b="1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868997" y="3263238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(B)</a:t>
              </a:r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914400" y="5303520"/>
            <a:ext cx="3389811" cy="523220"/>
            <a:chOff x="868998" y="4154488"/>
            <a:chExt cx="3389811" cy="523220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515609" y="4154488"/>
              <a:ext cx="27432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66A0"/>
                  </a:solidFill>
                </a:rPr>
                <a:t>100</a:t>
              </a:r>
              <a:endParaRPr lang="en-US" sz="2800" b="1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868998" y="4177638"/>
              <a:ext cx="56692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(C)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914400" y="5761257"/>
            <a:ext cx="3572691" cy="521208"/>
            <a:chOff x="856298" y="5068888"/>
            <a:chExt cx="3572691" cy="521208"/>
          </a:xfrm>
        </p:grpSpPr>
        <p:sp>
          <p:nvSpPr>
            <p:cNvPr id="53252" name="TextBox 5"/>
            <p:cNvSpPr txBox="1">
              <a:spLocks noChangeArrowheads="1"/>
            </p:cNvSpPr>
            <p:nvPr/>
          </p:nvSpPr>
          <p:spPr bwMode="auto">
            <a:xfrm>
              <a:off x="1502909" y="5068888"/>
              <a:ext cx="2926080" cy="52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</a:rPr>
                <a:t>None of the above</a:t>
              </a:r>
              <a:endParaRPr lang="en-US" sz="2800" b="1" dirty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Symbol" pitchFamily="1" charset="2"/>
              </a:endParaRPr>
            </a:p>
          </p:txBody>
        </p:sp>
        <p:sp>
          <p:nvSpPr>
            <p:cNvPr id="53256" name="Rectangle 9"/>
            <p:cNvSpPr>
              <a:spLocks noChangeArrowheads="1"/>
            </p:cNvSpPr>
            <p:nvPr/>
          </p:nvSpPr>
          <p:spPr bwMode="auto">
            <a:xfrm>
              <a:off x="856298" y="5091501"/>
              <a:ext cx="57099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 b="1" dirty="0"/>
                <a:t>(D)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14400" y="4297680"/>
            <a:ext cx="3657600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457200" y="2743200"/>
            <a:ext cx="8229600" cy="543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3200" dirty="0">
                <a:solidFill>
                  <a:schemeClr val="tx1"/>
                </a:solidFill>
              </a:rPr>
              <a:t>Speedup </a:t>
            </a:r>
            <a:r>
              <a:rPr lang="en-US" sz="3200" dirty="0" err="1">
                <a:solidFill>
                  <a:schemeClr val="tx1"/>
                </a:solidFill>
              </a:rPr>
              <a:t>w</a:t>
            </a:r>
            <a:r>
              <a:rPr lang="en-US" sz="3200" dirty="0">
                <a:solidFill>
                  <a:schemeClr val="tx1"/>
                </a:solidFill>
              </a:rPr>
              <a:t>/ E =   1 /</a:t>
            </a:r>
            <a:r>
              <a:rPr lang="en-US" sz="3200" dirty="0" smtClean="0">
                <a:solidFill>
                  <a:schemeClr val="tx1"/>
                </a:solidFill>
              </a:rPr>
              <a:t> [ (</a:t>
            </a:r>
            <a:r>
              <a:rPr lang="en-US" sz="3200" dirty="0">
                <a:solidFill>
                  <a:schemeClr val="tx1"/>
                </a:solidFill>
              </a:rPr>
              <a:t>1-F) + F/</a:t>
            </a:r>
            <a:r>
              <a:rPr lang="en-US" sz="3200" dirty="0" smtClean="0">
                <a:solidFill>
                  <a:schemeClr val="tx1"/>
                </a:solidFill>
              </a:rPr>
              <a:t>S ]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120" y="5852160"/>
            <a:ext cx="3566160" cy="365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Administrivia</a:t>
            </a:r>
          </a:p>
          <a:p>
            <a:r>
              <a:rPr lang="en-US" dirty="0" smtClean="0"/>
              <a:t>Multiprocessor Systems</a:t>
            </a:r>
          </a:p>
          <a:p>
            <a:r>
              <a:rPr lang="en-US" dirty="0" smtClean="0"/>
              <a:t>Multiprocessor Cache Coherence</a:t>
            </a:r>
          </a:p>
          <a:p>
            <a:r>
              <a:rPr lang="en-US" dirty="0" smtClean="0"/>
              <a:t>Synchronization - A Crash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r>
              <a:rPr lang="en-US" dirty="0" smtClean="0">
                <a:solidFill>
                  <a:schemeClr val="accent1"/>
                </a:solidFill>
              </a:rPr>
              <a:t>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Midterm Re-grade Policy</a:t>
            </a:r>
          </a:p>
          <a:p>
            <a:pPr lvl="1"/>
            <a:r>
              <a:rPr lang="en-US" dirty="0" smtClean="0"/>
              <a:t>Rubric posted</a:t>
            </a:r>
          </a:p>
          <a:p>
            <a:pPr lvl="1"/>
            <a:r>
              <a:rPr lang="en-US" dirty="0" smtClean="0"/>
              <a:t>Any questions? Ask in discussion section</a:t>
            </a:r>
          </a:p>
          <a:p>
            <a:pPr lvl="1"/>
            <a:r>
              <a:rPr lang="en-US" i="1" dirty="0" smtClean="0"/>
              <a:t>Written </a:t>
            </a:r>
            <a:r>
              <a:rPr lang="en-US" dirty="0" smtClean="0"/>
              <a:t>appeal process</a:t>
            </a:r>
          </a:p>
          <a:p>
            <a:pPr lvl="2"/>
            <a:r>
              <a:rPr lang="en-US" dirty="0" smtClean="0"/>
              <a:t>Explain rationale for re-grade request</a:t>
            </a:r>
          </a:p>
          <a:p>
            <a:pPr lvl="2"/>
            <a:r>
              <a:rPr lang="en-US" dirty="0" smtClean="0"/>
              <a:t>Attach rationale to exam &amp; submit to your TA by the end of Thursday’s lab</a:t>
            </a:r>
          </a:p>
          <a:p>
            <a:pPr lvl="2"/>
            <a:r>
              <a:rPr lang="en-US" dirty="0" smtClean="0"/>
              <a:t>ENTIRE test will be re-graded </a:t>
            </a:r>
            <a:br>
              <a:rPr lang="en-US" dirty="0" smtClean="0"/>
            </a:br>
            <a:r>
              <a:rPr lang="en-US" dirty="0" smtClean="0"/>
              <a:t>(is possible to end up with a </a:t>
            </a:r>
            <a:r>
              <a:rPr lang="en-US" i="1" dirty="0" smtClean="0"/>
              <a:t>lower</a:t>
            </a:r>
            <a:r>
              <a:rPr lang="en-US" dirty="0" smtClean="0"/>
              <a:t> grade)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Administrivia</a:t>
            </a:r>
            <a:r>
              <a:rPr lang="en-US" dirty="0" smtClean="0">
                <a:solidFill>
                  <a:schemeClr val="accent1"/>
                </a:solidFill>
              </a:rPr>
              <a:t>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Project 2: Matrix Multiply Performance Improvement</a:t>
            </a:r>
          </a:p>
          <a:p>
            <a:pPr lvl="1"/>
            <a:r>
              <a:rPr lang="en-US" dirty="0" smtClean="0"/>
              <a:t>Work in groups of two!</a:t>
            </a:r>
          </a:p>
          <a:p>
            <a:pPr lvl="1"/>
            <a:r>
              <a:rPr lang="en-US" dirty="0" smtClean="0"/>
              <a:t>Part 1: Due July 28 (this Sunday)</a:t>
            </a:r>
          </a:p>
          <a:p>
            <a:pPr lvl="1"/>
            <a:r>
              <a:rPr lang="en-US" dirty="0" smtClean="0"/>
              <a:t>Part 2: Due August </a:t>
            </a:r>
            <a:r>
              <a:rPr lang="en-US" dirty="0"/>
              <a:t>4</a:t>
            </a:r>
            <a:r>
              <a:rPr lang="en-US" dirty="0" smtClean="0"/>
              <a:t> (posted by Thu)</a:t>
            </a:r>
          </a:p>
          <a:p>
            <a:r>
              <a:rPr lang="en-US" dirty="0" smtClean="0"/>
              <a:t>HW 5 also due July 31 (posted Thu)</a:t>
            </a:r>
            <a:endParaRPr lang="en-US" dirty="0"/>
          </a:p>
          <a:p>
            <a:r>
              <a:rPr lang="en-US" dirty="0" smtClean="0"/>
              <a:t>Closely packed due dates, try to get ahead of schedule for the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Multiprocessor Systems</a:t>
            </a:r>
          </a:p>
          <a:p>
            <a:r>
              <a:rPr lang="en-US" dirty="0" smtClean="0"/>
              <a:t>Multiprocessor Cache Coherence</a:t>
            </a:r>
          </a:p>
          <a:p>
            <a:r>
              <a:rPr lang="en-US" dirty="0" smtClean="0"/>
              <a:t>Synchronization - A Crash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“Garcia”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4543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0" y="4447822"/>
            <a:ext cx="3386667" cy="10272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53284E-7 L 5.55556E-7 -0.299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Parallel Processing: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Multiprocessor Systems (MIMD)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72937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0000"/>
                </a:solidFill>
              </a:rPr>
              <a:t>Multiprocessor (MIMD):</a:t>
            </a:r>
            <a:r>
              <a:rPr lang="en-US" sz="2800" dirty="0" smtClean="0"/>
              <a:t> a computer system with at least 2 processors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/>
              <a:t>Use term </a:t>
            </a:r>
            <a:r>
              <a:rPr lang="en-US" sz="2400" i="1" dirty="0" smtClean="0">
                <a:solidFill>
                  <a:srgbClr val="FF0000"/>
                </a:solidFill>
              </a:rPr>
              <a:t>core </a:t>
            </a:r>
            <a:r>
              <a:rPr lang="en-US" sz="2400" dirty="0" smtClean="0"/>
              <a:t>for processor (“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”)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marL="57150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2600" dirty="0" smtClean="0"/>
              <a:t>Deliver high throughput for independent jobs via request-level or task-level parallelism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" name="Group 63"/>
          <p:cNvGrpSpPr/>
          <p:nvPr/>
        </p:nvGrpSpPr>
        <p:grpSpPr>
          <a:xfrm>
            <a:off x="1828800" y="3017520"/>
            <a:ext cx="5486400" cy="2194560"/>
            <a:chOff x="1488200" y="1411567"/>
            <a:chExt cx="5799908" cy="2660072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1488200" y="1411567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Processor</a:t>
              </a:r>
              <a:endParaRPr lang="en-US" b="1" dirty="0"/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3808163" y="1411567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Processor</a:t>
              </a:r>
              <a:endParaRPr lang="en-US" b="1" dirty="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6128126" y="1411567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Processor</a:t>
              </a:r>
              <a:endParaRPr lang="en-US" b="1" dirty="0"/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488200" y="2187422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808163" y="2187422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6128126" y="2187422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1488200" y="2963276"/>
              <a:ext cx="5799908" cy="33250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454851" y="3628294"/>
              <a:ext cx="1933303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Memory</a:t>
              </a:r>
              <a:endParaRPr lang="en-US" b="1" dirty="0"/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4629817" y="3628294"/>
              <a:ext cx="1449977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I/O</a:t>
              </a:r>
              <a:endParaRPr lang="en-US" b="1" dirty="0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2068191" y="1854913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4388154" y="1854913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708117" y="1854912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6708117" y="2630767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4388154" y="2630767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2068191" y="2630767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3421503" y="3295785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5354805" y="3295785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2937" grpId="0" uiExpand="1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Parallel Processing: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Multiprocessor Systems (MIMD)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72937" name="Rectangle 41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0000"/>
                </a:solidFill>
              </a:rPr>
              <a:t>Multiprocessor (MIMD):</a:t>
            </a:r>
            <a:r>
              <a:rPr lang="en-US" sz="2800" dirty="0" smtClean="0"/>
              <a:t> a computer system with at least 2 processors</a:t>
            </a:r>
          </a:p>
          <a:p>
            <a:pPr lvl="1">
              <a:spcBef>
                <a:spcPts val="0"/>
              </a:spcBef>
              <a:buClr>
                <a:schemeClr val="tx1"/>
              </a:buClr>
            </a:pPr>
            <a:r>
              <a:rPr lang="en-US" sz="2400" dirty="0" smtClean="0"/>
              <a:t>Use term </a:t>
            </a:r>
            <a:r>
              <a:rPr lang="en-US" sz="2400" i="1" dirty="0" smtClean="0">
                <a:solidFill>
                  <a:srgbClr val="FF0000"/>
                </a:solidFill>
              </a:rPr>
              <a:t>core </a:t>
            </a:r>
            <a:r>
              <a:rPr lang="en-US" sz="2400" dirty="0" smtClean="0"/>
              <a:t>for processor (“</a:t>
            </a:r>
            <a:r>
              <a:rPr lang="en-US" sz="2400" dirty="0" err="1" smtClean="0"/>
              <a:t>multicore</a:t>
            </a:r>
            <a:r>
              <a:rPr lang="en-US" sz="2400" dirty="0" smtClean="0"/>
              <a:t>”)</a:t>
            </a:r>
          </a:p>
          <a:p>
            <a:pPr>
              <a:buClr>
                <a:schemeClr val="tx1"/>
              </a:buClr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 marL="571500" indent="-514350">
              <a:spcBef>
                <a:spcPts val="1800"/>
              </a:spcBef>
              <a:buFont typeface="+mj-lt"/>
              <a:buAutoNum type="arabicPeriod" startAt="2"/>
            </a:pPr>
            <a:r>
              <a:rPr lang="en-US" sz="2600" i="1" dirty="0" smtClean="0">
                <a:solidFill>
                  <a:srgbClr val="FF0000"/>
                </a:solidFill>
              </a:rPr>
              <a:t>Improve the run time of a single program that has been specially crafted to run on a multiprocessor - a parallel processing program</a:t>
            </a:r>
          </a:p>
        </p:txBody>
      </p:sp>
      <p:sp>
        <p:nvSpPr>
          <p:cNvPr id="33" name="Date Placeholder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2" name="Group 63"/>
          <p:cNvGrpSpPr/>
          <p:nvPr/>
        </p:nvGrpSpPr>
        <p:grpSpPr>
          <a:xfrm>
            <a:off x="1828800" y="3017520"/>
            <a:ext cx="5486400" cy="2194560"/>
            <a:chOff x="1488200" y="1411567"/>
            <a:chExt cx="5799908" cy="2660072"/>
          </a:xfrm>
        </p:grpSpPr>
        <p:sp>
          <p:nvSpPr>
            <p:cNvPr id="39" name="Rectangle 5"/>
            <p:cNvSpPr>
              <a:spLocks noChangeArrowheads="1"/>
            </p:cNvSpPr>
            <p:nvPr/>
          </p:nvSpPr>
          <p:spPr bwMode="auto">
            <a:xfrm>
              <a:off x="1488200" y="1411567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Processor</a:t>
              </a:r>
              <a:endParaRPr lang="en-US" b="1" dirty="0"/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3808163" y="1411567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Processor</a:t>
              </a:r>
              <a:endParaRPr lang="en-US" b="1" dirty="0"/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6128126" y="1411567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Processor</a:t>
              </a:r>
              <a:endParaRPr lang="en-US" b="1" dirty="0"/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488200" y="2187422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808163" y="2187422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6128126" y="2187422"/>
              <a:ext cx="1159982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Cache</a:t>
              </a:r>
              <a:endParaRPr lang="en-US" b="1" dirty="0"/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1488200" y="2963276"/>
              <a:ext cx="5799908" cy="332509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454851" y="3628294"/>
              <a:ext cx="1933303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Memory</a:t>
              </a:r>
              <a:endParaRPr lang="en-US" b="1" dirty="0"/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4629817" y="3628294"/>
              <a:ext cx="1449977" cy="44334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b="1" dirty="0" smtClean="0"/>
                <a:t>I/O</a:t>
              </a:r>
              <a:endParaRPr lang="en-US" b="1" dirty="0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2068191" y="1854913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4388154" y="1854913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8" name="Line 24"/>
            <p:cNvSpPr>
              <a:spLocks noChangeShapeType="1"/>
            </p:cNvSpPr>
            <p:nvPr/>
          </p:nvSpPr>
          <p:spPr bwMode="auto">
            <a:xfrm>
              <a:off x="6708117" y="1854912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6708117" y="2630767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0" name="Line 26"/>
            <p:cNvSpPr>
              <a:spLocks noChangeShapeType="1"/>
            </p:cNvSpPr>
            <p:nvPr/>
          </p:nvSpPr>
          <p:spPr bwMode="auto">
            <a:xfrm>
              <a:off x="4388154" y="2630767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1" name="Line 27"/>
            <p:cNvSpPr>
              <a:spLocks noChangeShapeType="1"/>
            </p:cNvSpPr>
            <p:nvPr/>
          </p:nvSpPr>
          <p:spPr bwMode="auto">
            <a:xfrm>
              <a:off x="2068191" y="2630767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2" name="Line 28"/>
            <p:cNvSpPr>
              <a:spLocks noChangeShapeType="1"/>
            </p:cNvSpPr>
            <p:nvPr/>
          </p:nvSpPr>
          <p:spPr bwMode="auto">
            <a:xfrm>
              <a:off x="3421503" y="3295785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3" name="Line 29"/>
            <p:cNvSpPr>
              <a:spLocks noChangeShapeType="1"/>
            </p:cNvSpPr>
            <p:nvPr/>
          </p:nvSpPr>
          <p:spPr bwMode="auto">
            <a:xfrm>
              <a:off x="5354805" y="3295785"/>
              <a:ext cx="0" cy="332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smtClean="0">
                <a:solidFill>
                  <a:schemeClr val="accent1"/>
                </a:solidFill>
              </a:rPr>
              <a:t>st</a:t>
            </a:r>
            <a:r>
              <a:rPr lang="en-US" dirty="0" smtClean="0">
                <a:solidFill>
                  <a:schemeClr val="accent1"/>
                </a:solidFill>
              </a:rPr>
              <a:t> Half in Review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Write bigger, talk slower</a:t>
            </a:r>
          </a:p>
          <a:p>
            <a:r>
              <a:rPr lang="en-US" dirty="0"/>
              <a:t>Students afraid/too lost to </a:t>
            </a:r>
            <a:r>
              <a:rPr lang="en-US" dirty="0" smtClean="0"/>
              <a:t>respond</a:t>
            </a:r>
          </a:p>
          <a:p>
            <a:pPr lvl="1"/>
            <a:r>
              <a:rPr lang="en-US" dirty="0" smtClean="0"/>
              <a:t>Don’t be afraid/ashamed of being lost/wrong</a:t>
            </a:r>
            <a:endParaRPr lang="en-US" dirty="0"/>
          </a:p>
          <a:p>
            <a:r>
              <a:rPr lang="en-US" dirty="0" smtClean="0"/>
              <a:t>Peer </a:t>
            </a:r>
            <a:r>
              <a:rPr lang="en-US" dirty="0"/>
              <a:t>instruction </a:t>
            </a:r>
            <a:r>
              <a:rPr lang="en-US" dirty="0" smtClean="0"/>
              <a:t>grading</a:t>
            </a:r>
          </a:p>
          <a:p>
            <a:pPr lvl="1"/>
            <a:r>
              <a:rPr lang="en-US" dirty="0" smtClean="0"/>
              <a:t>Answers will be added to slides </a:t>
            </a:r>
            <a:r>
              <a:rPr lang="en-US" i="1" dirty="0" smtClean="0"/>
              <a:t>after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half material is “clean slate”</a:t>
            </a:r>
          </a:p>
          <a:p>
            <a:r>
              <a:rPr lang="en-US" dirty="0" smtClean="0"/>
              <a:t>Found copied code!  Will be dealt with at end.</a:t>
            </a:r>
          </a:p>
          <a:p>
            <a:pPr lvl="1"/>
            <a:r>
              <a:rPr lang="en-US" dirty="0" smtClean="0"/>
              <a:t>Don’t dig yourself into a deeper hole…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Shared Memory Multiprocessor (SMP)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6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Single address space shared by all processors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Processors coordinate/communicate through shared variables in memory (via loads and stores)</a:t>
            </a:r>
          </a:p>
          <a:p>
            <a:pPr lvl="1"/>
            <a:r>
              <a:rPr lang="en-US" dirty="0" smtClean="0"/>
              <a:t>Use of shared data must be coordinated via synchronization primitives (locks) that allow access to data to only one processor at a time</a:t>
            </a:r>
          </a:p>
          <a:p>
            <a:pPr>
              <a:spcBef>
                <a:spcPts val="2400"/>
              </a:spcBef>
            </a:pPr>
            <a:r>
              <a:rPr lang="en-US" i="1" dirty="0" smtClean="0"/>
              <a:t>All multicore computers today are SMP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Summer 2013 -- Lecture #16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Memory Model for Multi-threading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 descr="Screen shot 2011-10-13 at 11.34.1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t="1502" r="-145" b="5399"/>
          <a:stretch>
            <a:fillRect/>
          </a:stretch>
        </p:blipFill>
        <p:spPr>
          <a:xfrm>
            <a:off x="457200" y="1600200"/>
            <a:ext cx="8229600" cy="450448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6080760"/>
            <a:ext cx="822960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 smtClean="0"/>
              <a:t>Can be specified in a language with MIMD support – such as </a:t>
            </a:r>
            <a:r>
              <a:rPr lang="en-US" b="1" dirty="0" err="1" smtClean="0"/>
              <a:t>OpenMP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29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Example: </a:t>
            </a:r>
            <a:r>
              <a:rPr lang="en-AU" dirty="0" smtClean="0">
                <a:solidFill>
                  <a:schemeClr val="accent1"/>
                </a:solidFill>
              </a:rPr>
              <a:t>Sum Reduction (1/2)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AU" dirty="0"/>
              <a:t>Sum 100,000 numbers on 100 processor</a:t>
            </a:r>
            <a:r>
              <a:rPr lang="en-AU" dirty="0" smtClean="0"/>
              <a:t> SMP</a:t>
            </a:r>
          </a:p>
          <a:p>
            <a:pPr lvl="1">
              <a:lnSpc>
                <a:spcPct val="90000"/>
              </a:lnSpc>
            </a:pPr>
            <a:r>
              <a:rPr lang="en-AU" dirty="0"/>
              <a:t>Each processor has ID: 0 </a:t>
            </a:r>
            <a:r>
              <a:rPr lang="en-AU" dirty="0">
                <a:ea typeface="Arial" charset="0"/>
                <a:cs typeface="Arial" charset="0"/>
              </a:rPr>
              <a:t>≤ Pn ≤ 99</a:t>
            </a:r>
          </a:p>
          <a:p>
            <a:pPr lvl="1">
              <a:lnSpc>
                <a:spcPct val="90000"/>
              </a:lnSpc>
            </a:pPr>
            <a:r>
              <a:rPr lang="en-AU" dirty="0">
                <a:ea typeface="Arial" charset="0"/>
                <a:cs typeface="Arial" charset="0"/>
              </a:rPr>
              <a:t>Partition 1000 numbers per processor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AU" b="1" dirty="0" smtClean="0">
                <a:ea typeface="Arial" charset="0"/>
                <a:cs typeface="Arial" charset="0"/>
              </a:rPr>
              <a:t>Step 1:</a:t>
            </a:r>
            <a:r>
              <a:rPr lang="en-AU" dirty="0" smtClean="0">
                <a:ea typeface="Arial" charset="0"/>
                <a:cs typeface="Arial" charset="0"/>
              </a:rPr>
              <a:t>  Initial </a:t>
            </a:r>
            <a:r>
              <a:rPr lang="en-AU" dirty="0">
                <a:ea typeface="Arial" charset="0"/>
                <a:cs typeface="Arial" charset="0"/>
              </a:rPr>
              <a:t>summation on </a:t>
            </a:r>
            <a:r>
              <a:rPr lang="en-AU" i="1" dirty="0">
                <a:ea typeface="Arial" charset="0"/>
                <a:cs typeface="Arial" charset="0"/>
              </a:rPr>
              <a:t>each</a:t>
            </a:r>
            <a:r>
              <a:rPr lang="en-AU" dirty="0">
                <a:ea typeface="Arial" charset="0"/>
                <a:cs typeface="Arial" charset="0"/>
              </a:rPr>
              <a:t> </a:t>
            </a:r>
            <a:r>
              <a:rPr lang="en-AU" dirty="0" smtClean="0">
                <a:ea typeface="Arial" charset="0"/>
                <a:cs typeface="Arial" charset="0"/>
              </a:rPr>
              <a:t>processor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AU" sz="2600" dirty="0" err="1" smtClean="0">
                <a:latin typeface="Courier New"/>
                <a:ea typeface="Arial" charset="0"/>
                <a:cs typeface="Courier New"/>
              </a:rPr>
              <a:t>sum</a:t>
            </a:r>
            <a:r>
              <a:rPr lang="en-AU" sz="2600" dirty="0" err="1">
                <a:latin typeface="Courier New"/>
                <a:ea typeface="Arial" charset="0"/>
                <a:cs typeface="Courier New"/>
              </a:rPr>
              <a:t>[Pn</a:t>
            </a:r>
            <a:r>
              <a:rPr lang="en-AU" sz="2600" dirty="0">
                <a:latin typeface="Courier New"/>
                <a:ea typeface="Arial" charset="0"/>
                <a:cs typeface="Courier New"/>
              </a:rPr>
              <a:t>] = 0</a:t>
            </a:r>
            <a:r>
              <a:rPr lang="en-AU" sz="2600" dirty="0" smtClean="0">
                <a:latin typeface="Courier New"/>
                <a:ea typeface="Arial" charset="0"/>
                <a:cs typeface="Courier New"/>
              </a:rPr>
              <a:t>;</a:t>
            </a:r>
          </a:p>
          <a:p>
            <a:pPr lvl="2">
              <a:lnSpc>
                <a:spcPct val="90000"/>
              </a:lnSpc>
              <a:buFont typeface="Wingdings" charset="2"/>
              <a:buNone/>
            </a:pPr>
            <a:r>
              <a:rPr lang="en-AU" sz="2600" dirty="0" smtClean="0">
                <a:latin typeface="Courier New"/>
                <a:ea typeface="Arial" charset="0"/>
                <a:cs typeface="Courier New"/>
              </a:rPr>
              <a:t>for </a:t>
            </a:r>
            <a:r>
              <a:rPr lang="en-AU" sz="2600" dirty="0">
                <a:latin typeface="Courier New"/>
                <a:ea typeface="Arial" charset="0"/>
                <a:cs typeface="Courier New"/>
              </a:rPr>
              <a:t>(</a:t>
            </a:r>
            <a:r>
              <a:rPr lang="en-AU" sz="2600" dirty="0" err="1" smtClean="0">
                <a:latin typeface="Courier New"/>
                <a:ea typeface="Arial" charset="0"/>
                <a:cs typeface="Courier New"/>
              </a:rPr>
              <a:t>i</a:t>
            </a:r>
            <a:r>
              <a:rPr lang="en-AU" sz="2600" dirty="0" smtClean="0">
                <a:latin typeface="Courier New"/>
                <a:ea typeface="Arial" charset="0"/>
                <a:cs typeface="Courier New"/>
              </a:rPr>
              <a:t>=1000*</a:t>
            </a:r>
            <a:r>
              <a:rPr lang="en-AU" sz="2600" dirty="0" err="1" smtClean="0">
                <a:latin typeface="Courier New"/>
                <a:ea typeface="Arial" charset="0"/>
                <a:cs typeface="Courier New"/>
              </a:rPr>
              <a:t>Pn</a:t>
            </a:r>
            <a:r>
              <a:rPr lang="en-AU" sz="2600" dirty="0" smtClean="0">
                <a:latin typeface="Courier New"/>
                <a:ea typeface="Arial" charset="0"/>
                <a:cs typeface="Courier New"/>
              </a:rPr>
              <a:t>; </a:t>
            </a:r>
            <a:r>
              <a:rPr lang="en-AU" sz="2600" dirty="0" err="1" smtClean="0">
                <a:latin typeface="Courier New"/>
                <a:ea typeface="Arial" charset="0"/>
                <a:cs typeface="Courier New"/>
              </a:rPr>
              <a:t>i</a:t>
            </a:r>
            <a:r>
              <a:rPr lang="en-AU" sz="2600" dirty="0" smtClean="0">
                <a:latin typeface="Courier New"/>
                <a:ea typeface="Arial" charset="0"/>
                <a:cs typeface="Courier New"/>
              </a:rPr>
              <a:t>&lt;1000</a:t>
            </a:r>
            <a:r>
              <a:rPr lang="en-AU" sz="2600" dirty="0">
                <a:latin typeface="Courier New"/>
                <a:ea typeface="Arial" charset="0"/>
                <a:cs typeface="Courier New"/>
              </a:rPr>
              <a:t>*(Pn+1); </a:t>
            </a:r>
            <a:r>
              <a:rPr lang="en-AU" sz="2600" dirty="0" err="1" smtClean="0">
                <a:latin typeface="Courier New"/>
                <a:ea typeface="Arial" charset="0"/>
                <a:cs typeface="Courier New"/>
              </a:rPr>
              <a:t>i</a:t>
            </a:r>
            <a:r>
              <a:rPr lang="en-AU" sz="2600" dirty="0" smtClean="0">
                <a:latin typeface="Courier New"/>
                <a:ea typeface="Arial" charset="0"/>
                <a:cs typeface="Courier New"/>
              </a:rPr>
              <a:t>++)</a:t>
            </a:r>
            <a:r>
              <a:rPr lang="en-AU" sz="2600" dirty="0">
                <a:latin typeface="Courier New"/>
                <a:ea typeface="Arial" charset="0"/>
                <a:cs typeface="Courier New"/>
              </a:rPr>
              <a:t/>
            </a:r>
            <a:br>
              <a:rPr lang="en-AU" sz="2600" dirty="0">
                <a:latin typeface="Courier New"/>
                <a:ea typeface="Arial" charset="0"/>
                <a:cs typeface="Courier New"/>
              </a:rPr>
            </a:br>
            <a:r>
              <a:rPr lang="en-AU" sz="2600" dirty="0">
                <a:latin typeface="Courier New"/>
                <a:ea typeface="Arial" charset="0"/>
                <a:cs typeface="Courier New"/>
              </a:rPr>
              <a:t>    sum[Pn] = sum[Pn] + A[i];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AU" b="1" dirty="0" smtClean="0">
                <a:ea typeface="Arial" charset="0"/>
                <a:cs typeface="Arial" charset="0"/>
              </a:rPr>
              <a:t>Step 2:</a:t>
            </a:r>
            <a:r>
              <a:rPr lang="en-AU" dirty="0" smtClean="0">
                <a:ea typeface="Arial" charset="0"/>
                <a:cs typeface="Arial" charset="0"/>
              </a:rPr>
              <a:t>  Now </a:t>
            </a:r>
            <a:r>
              <a:rPr lang="en-AU" dirty="0">
                <a:ea typeface="Arial" charset="0"/>
                <a:cs typeface="Arial" charset="0"/>
              </a:rPr>
              <a:t>need to add these partial sums</a:t>
            </a:r>
          </a:p>
          <a:p>
            <a:pPr lvl="1">
              <a:lnSpc>
                <a:spcPct val="90000"/>
              </a:lnSpc>
            </a:pPr>
            <a:r>
              <a:rPr lang="en-AU" i="1" dirty="0">
                <a:solidFill>
                  <a:srgbClr val="FF0000"/>
                </a:solidFill>
                <a:ea typeface="Arial" charset="0"/>
                <a:cs typeface="Arial" charset="0"/>
              </a:rPr>
              <a:t>Reduction:</a:t>
            </a:r>
            <a:r>
              <a:rPr lang="en-AU" dirty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AU" dirty="0" smtClean="0">
                <a:solidFill>
                  <a:srgbClr val="FF0000"/>
                </a:solidFill>
                <a:ea typeface="Arial" charset="0"/>
                <a:cs typeface="Arial" charset="0"/>
              </a:rPr>
              <a:t> </a:t>
            </a:r>
            <a:r>
              <a:rPr lang="en-AU" dirty="0" smtClean="0">
                <a:ea typeface="Arial" charset="0"/>
                <a:cs typeface="Arial" charset="0"/>
              </a:rPr>
              <a:t>divide </a:t>
            </a:r>
            <a:r>
              <a:rPr lang="en-AU" dirty="0">
                <a:ea typeface="Arial" charset="0"/>
                <a:cs typeface="Arial" charset="0"/>
              </a:rPr>
              <a:t>and </a:t>
            </a:r>
            <a:r>
              <a:rPr lang="en-AU" dirty="0" smtClean="0">
                <a:ea typeface="Arial" charset="0"/>
                <a:cs typeface="Arial" charset="0"/>
              </a:rPr>
              <a:t>conquer approach to sum</a:t>
            </a:r>
            <a:endParaRPr lang="en-AU" dirty="0"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AU" dirty="0">
                <a:ea typeface="Arial" charset="0"/>
                <a:cs typeface="Arial" charset="0"/>
              </a:rPr>
              <a:t>Half the processors add pairs, then quarter, …</a:t>
            </a:r>
          </a:p>
          <a:p>
            <a:pPr lvl="1">
              <a:lnSpc>
                <a:spcPct val="90000"/>
              </a:lnSpc>
            </a:pPr>
            <a:r>
              <a:rPr lang="en-AU" dirty="0">
                <a:ea typeface="Arial" charset="0"/>
                <a:cs typeface="Arial" charset="0"/>
              </a:rPr>
              <a:t>Need to synchronize between reduction </a:t>
            </a:r>
            <a:r>
              <a:rPr lang="en-AU" dirty="0" smtClean="0">
                <a:ea typeface="Arial" charset="0"/>
                <a:cs typeface="Arial" charset="0"/>
              </a:rPr>
              <a:t>step</a:t>
            </a:r>
            <a:r>
              <a:rPr lang="en-AU" sz="2400" dirty="0" smtClean="0">
                <a:ea typeface="Arial" charset="0"/>
                <a:cs typeface="Arial" charset="0"/>
              </a:rPr>
              <a:t>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Example: Sum </a:t>
            </a:r>
            <a:r>
              <a:rPr lang="en-AU" dirty="0" smtClean="0">
                <a:solidFill>
                  <a:schemeClr val="accent1"/>
                </a:solidFill>
              </a:rPr>
              <a:t>Reduction (2/2)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83280"/>
            <a:ext cx="8229600" cy="3200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half =</a:t>
            </a:r>
            <a:r>
              <a:rPr lang="en-AU" sz="2000" b="1" dirty="0" smtClean="0">
                <a:latin typeface="Courier New"/>
                <a:cs typeface="Courier New"/>
              </a:rPr>
              <a:t> 100;</a:t>
            </a:r>
            <a:endParaRPr lang="en-AU" sz="2000" b="1" dirty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repeat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  </a:t>
            </a:r>
            <a:r>
              <a:rPr lang="en-AU" sz="2000" b="1" dirty="0">
                <a:solidFill>
                  <a:srgbClr val="FF0000"/>
                </a:solidFill>
                <a:latin typeface="Courier New"/>
                <a:cs typeface="Courier New"/>
              </a:rPr>
              <a:t>synch();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  </a:t>
            </a:r>
            <a:r>
              <a:rPr lang="en-AU" sz="2000" b="1" dirty="0" smtClean="0">
                <a:solidFill>
                  <a:schemeClr val="tx2"/>
                </a:solidFill>
                <a:latin typeface="Courier New"/>
                <a:cs typeface="Courier New"/>
              </a:rPr>
              <a:t>if (</a:t>
            </a:r>
            <a:r>
              <a:rPr lang="en-AU" sz="2000" b="1" dirty="0">
                <a:solidFill>
                  <a:schemeClr val="tx2"/>
                </a:solidFill>
                <a:latin typeface="Courier New"/>
                <a:cs typeface="Courier New"/>
              </a:rPr>
              <a:t>half%2 != 0 &amp;&amp; Pn == 0)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solidFill>
                  <a:schemeClr val="tx2"/>
                </a:solidFill>
                <a:latin typeface="Courier New"/>
                <a:cs typeface="Courier New"/>
              </a:rPr>
              <a:t>    sum[0] = sum[0] + sum[half-1];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solidFill>
                  <a:schemeClr val="tx2"/>
                </a:solidFill>
                <a:latin typeface="Courier New"/>
                <a:cs typeface="Courier New"/>
              </a:rPr>
              <a:t>    /* </a:t>
            </a:r>
            <a:r>
              <a:rPr lang="en-AU" sz="2000" b="1" dirty="0" smtClean="0">
                <a:solidFill>
                  <a:schemeClr val="tx2"/>
                </a:solidFill>
                <a:latin typeface="Courier New"/>
                <a:cs typeface="Courier New"/>
              </a:rPr>
              <a:t>When </a:t>
            </a:r>
            <a:r>
              <a:rPr lang="en-AU" sz="2000" b="1" dirty="0">
                <a:solidFill>
                  <a:schemeClr val="tx2"/>
                </a:solidFill>
                <a:latin typeface="Courier New"/>
                <a:cs typeface="Courier New"/>
              </a:rPr>
              <a:t>half is </a:t>
            </a:r>
            <a:r>
              <a:rPr lang="en-AU" sz="2000" b="1" dirty="0" smtClean="0">
                <a:solidFill>
                  <a:schemeClr val="tx2"/>
                </a:solidFill>
                <a:latin typeface="Courier New"/>
                <a:cs typeface="Courier New"/>
              </a:rPr>
              <a:t>odd, P0 </a:t>
            </a:r>
            <a:r>
              <a:rPr lang="en-AU" sz="2000" b="1" dirty="0">
                <a:solidFill>
                  <a:schemeClr val="tx2"/>
                </a:solidFill>
                <a:latin typeface="Courier New"/>
                <a:cs typeface="Courier New"/>
              </a:rPr>
              <a:t>gets</a:t>
            </a:r>
            <a:r>
              <a:rPr lang="en-AU" sz="2000" b="1" dirty="0" smtClean="0">
                <a:solidFill>
                  <a:schemeClr val="tx2"/>
                </a:solidFill>
                <a:latin typeface="Courier New"/>
                <a:cs typeface="Courier New"/>
              </a:rPr>
              <a:t> extra element </a:t>
            </a:r>
            <a:r>
              <a:rPr lang="en-AU" sz="2000" b="1" dirty="0">
                <a:solidFill>
                  <a:schemeClr val="tx2"/>
                </a:solidFill>
                <a:latin typeface="Courier New"/>
                <a:cs typeface="Courier New"/>
              </a:rPr>
              <a:t>*/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  half = half/2; /* dividing line on who sums */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  if (Pn &lt; half) sum[Pn] = sum[Pn] + sum[Pn+half];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000" b="1" dirty="0">
                <a:latin typeface="Courier New"/>
                <a:cs typeface="Courier New"/>
              </a:rPr>
              <a:t>until (half == 1);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295940" name="Picture 4" descr="f07-0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1600195"/>
            <a:ext cx="4114800" cy="2568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7200" y="1600200"/>
            <a:ext cx="3840480" cy="16466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</a:t>
            </a:r>
            <a:r>
              <a:rPr lang="en-US" sz="2400" b="1" dirty="0" smtClean="0"/>
              <a:t>Step 2</a:t>
            </a:r>
            <a:r>
              <a:rPr lang="en-US" sz="2400" dirty="0" smtClean="0"/>
              <a:t>, after all </a:t>
            </a:r>
            <a:br>
              <a:rPr lang="en-US" sz="2400" dirty="0" smtClean="0"/>
            </a:br>
            <a:r>
              <a:rPr lang="en-US" sz="2400" dirty="0" smtClean="0"/>
              <a:t>“local” sums computed.</a:t>
            </a:r>
          </a:p>
          <a:p>
            <a:pPr>
              <a:spcBef>
                <a:spcPts val="600"/>
              </a:spcBef>
            </a:pPr>
            <a:r>
              <a:rPr lang="en-US" sz="2400" i="1" dirty="0" smtClean="0"/>
              <a:t>This code runs simultaneously </a:t>
            </a:r>
            <a:br>
              <a:rPr lang="en-US" sz="2400" i="1" dirty="0" smtClean="0"/>
            </a:br>
            <a:r>
              <a:rPr lang="en-US" sz="2400" i="1" dirty="0" smtClean="0"/>
              <a:t>on all processors.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Sum Reduction with 10 Processors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2" name="Date Placeholder 8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83" name="Slide Number Placeholder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2206752"/>
            <a:ext cx="7391400" cy="457200"/>
            <a:chOff x="480" y="768"/>
            <a:chExt cx="4656" cy="288"/>
          </a:xfrm>
        </p:grpSpPr>
        <p:sp>
          <p:nvSpPr>
            <p:cNvPr id="1898500" name="Oval 4"/>
            <p:cNvSpPr>
              <a:spLocks noChangeArrowheads="1"/>
            </p:cNvSpPr>
            <p:nvPr/>
          </p:nvSpPr>
          <p:spPr bwMode="auto">
            <a:xfrm>
              <a:off x="490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1" name="Text Box 5"/>
            <p:cNvSpPr txBox="1">
              <a:spLocks noChangeArrowheads="1"/>
            </p:cNvSpPr>
            <p:nvPr/>
          </p:nvSpPr>
          <p:spPr bwMode="auto">
            <a:xfrm>
              <a:off x="480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  <p:sp>
          <p:nvSpPr>
            <p:cNvPr id="1898502" name="Oval 6"/>
            <p:cNvSpPr>
              <a:spLocks noChangeArrowheads="1"/>
            </p:cNvSpPr>
            <p:nvPr/>
          </p:nvSpPr>
          <p:spPr bwMode="auto">
            <a:xfrm>
              <a:off x="983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3" name="Text Box 7"/>
            <p:cNvSpPr txBox="1">
              <a:spLocks noChangeArrowheads="1"/>
            </p:cNvSpPr>
            <p:nvPr/>
          </p:nvSpPr>
          <p:spPr bwMode="auto">
            <a:xfrm>
              <a:off x="973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1898504" name="Oval 8"/>
            <p:cNvSpPr>
              <a:spLocks noChangeArrowheads="1"/>
            </p:cNvSpPr>
            <p:nvPr/>
          </p:nvSpPr>
          <p:spPr bwMode="auto">
            <a:xfrm>
              <a:off x="1466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5" name="Text Box 9"/>
            <p:cNvSpPr txBox="1">
              <a:spLocks noChangeArrowheads="1"/>
            </p:cNvSpPr>
            <p:nvPr/>
          </p:nvSpPr>
          <p:spPr bwMode="auto">
            <a:xfrm>
              <a:off x="1456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1898506" name="Oval 10"/>
            <p:cNvSpPr>
              <a:spLocks noChangeArrowheads="1"/>
            </p:cNvSpPr>
            <p:nvPr/>
          </p:nvSpPr>
          <p:spPr bwMode="auto">
            <a:xfrm>
              <a:off x="1949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7" name="Text Box 11"/>
            <p:cNvSpPr txBox="1">
              <a:spLocks noChangeArrowheads="1"/>
            </p:cNvSpPr>
            <p:nvPr/>
          </p:nvSpPr>
          <p:spPr bwMode="auto">
            <a:xfrm>
              <a:off x="1939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P3</a:t>
              </a:r>
            </a:p>
          </p:txBody>
        </p:sp>
        <p:sp>
          <p:nvSpPr>
            <p:cNvPr id="1898508" name="Oval 12"/>
            <p:cNvSpPr>
              <a:spLocks noChangeArrowheads="1"/>
            </p:cNvSpPr>
            <p:nvPr/>
          </p:nvSpPr>
          <p:spPr bwMode="auto">
            <a:xfrm>
              <a:off x="2432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09" name="Text Box 13"/>
            <p:cNvSpPr txBox="1">
              <a:spLocks noChangeArrowheads="1"/>
            </p:cNvSpPr>
            <p:nvPr/>
          </p:nvSpPr>
          <p:spPr bwMode="auto">
            <a:xfrm>
              <a:off x="2422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P4</a:t>
              </a:r>
            </a:p>
          </p:txBody>
        </p:sp>
        <p:sp>
          <p:nvSpPr>
            <p:cNvPr id="1898510" name="Oval 14"/>
            <p:cNvSpPr>
              <a:spLocks noChangeArrowheads="1"/>
            </p:cNvSpPr>
            <p:nvPr/>
          </p:nvSpPr>
          <p:spPr bwMode="auto">
            <a:xfrm>
              <a:off x="2915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1" name="Text Box 15"/>
            <p:cNvSpPr txBox="1">
              <a:spLocks noChangeArrowheads="1"/>
            </p:cNvSpPr>
            <p:nvPr/>
          </p:nvSpPr>
          <p:spPr bwMode="auto">
            <a:xfrm>
              <a:off x="2905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P5</a:t>
              </a:r>
            </a:p>
          </p:txBody>
        </p:sp>
        <p:sp>
          <p:nvSpPr>
            <p:cNvPr id="1898512" name="Oval 16"/>
            <p:cNvSpPr>
              <a:spLocks noChangeArrowheads="1"/>
            </p:cNvSpPr>
            <p:nvPr/>
          </p:nvSpPr>
          <p:spPr bwMode="auto">
            <a:xfrm>
              <a:off x="3398" y="768"/>
              <a:ext cx="289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3" name="Text Box 17"/>
            <p:cNvSpPr txBox="1">
              <a:spLocks noChangeArrowheads="1"/>
            </p:cNvSpPr>
            <p:nvPr/>
          </p:nvSpPr>
          <p:spPr bwMode="auto">
            <a:xfrm>
              <a:off x="3387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P6</a:t>
              </a:r>
            </a:p>
          </p:txBody>
        </p:sp>
        <p:sp>
          <p:nvSpPr>
            <p:cNvPr id="1898514" name="Oval 18"/>
            <p:cNvSpPr>
              <a:spLocks noChangeArrowheads="1"/>
            </p:cNvSpPr>
            <p:nvPr/>
          </p:nvSpPr>
          <p:spPr bwMode="auto">
            <a:xfrm>
              <a:off x="3880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5" name="Text Box 19"/>
            <p:cNvSpPr txBox="1">
              <a:spLocks noChangeArrowheads="1"/>
            </p:cNvSpPr>
            <p:nvPr/>
          </p:nvSpPr>
          <p:spPr bwMode="auto">
            <a:xfrm>
              <a:off x="3870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P7</a:t>
              </a:r>
            </a:p>
          </p:txBody>
        </p:sp>
        <p:sp>
          <p:nvSpPr>
            <p:cNvPr id="1898516" name="Oval 20"/>
            <p:cNvSpPr>
              <a:spLocks noChangeArrowheads="1"/>
            </p:cNvSpPr>
            <p:nvPr/>
          </p:nvSpPr>
          <p:spPr bwMode="auto">
            <a:xfrm>
              <a:off x="4363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7" name="Text Box 21"/>
            <p:cNvSpPr txBox="1">
              <a:spLocks noChangeArrowheads="1"/>
            </p:cNvSpPr>
            <p:nvPr/>
          </p:nvSpPr>
          <p:spPr bwMode="auto">
            <a:xfrm>
              <a:off x="4353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P8</a:t>
              </a:r>
            </a:p>
          </p:txBody>
        </p:sp>
        <p:sp>
          <p:nvSpPr>
            <p:cNvPr id="1898518" name="Oval 22"/>
            <p:cNvSpPr>
              <a:spLocks noChangeArrowheads="1"/>
            </p:cNvSpPr>
            <p:nvPr/>
          </p:nvSpPr>
          <p:spPr bwMode="auto">
            <a:xfrm>
              <a:off x="4846" y="7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19" name="Text Box 23"/>
            <p:cNvSpPr txBox="1">
              <a:spLocks noChangeArrowheads="1"/>
            </p:cNvSpPr>
            <p:nvPr/>
          </p:nvSpPr>
          <p:spPr bwMode="auto">
            <a:xfrm>
              <a:off x="4836" y="7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P9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28600" y="1597152"/>
            <a:ext cx="8016875" cy="336550"/>
            <a:chOff x="288" y="576"/>
            <a:chExt cx="5050" cy="212"/>
          </a:xfrm>
        </p:grpSpPr>
        <p:sp>
          <p:nvSpPr>
            <p:cNvPr id="1898521" name="Text Box 25"/>
            <p:cNvSpPr txBox="1">
              <a:spLocks noChangeArrowheads="1"/>
            </p:cNvSpPr>
            <p:nvPr/>
          </p:nvSpPr>
          <p:spPr bwMode="auto">
            <a:xfrm>
              <a:off x="28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sum[P0]</a:t>
              </a:r>
            </a:p>
          </p:txBody>
        </p:sp>
        <p:sp>
          <p:nvSpPr>
            <p:cNvPr id="1898522" name="Text Box 26"/>
            <p:cNvSpPr txBox="1">
              <a:spLocks noChangeArrowheads="1"/>
            </p:cNvSpPr>
            <p:nvPr/>
          </p:nvSpPr>
          <p:spPr bwMode="auto">
            <a:xfrm>
              <a:off x="76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sum[P1]</a:t>
              </a:r>
            </a:p>
          </p:txBody>
        </p:sp>
        <p:sp>
          <p:nvSpPr>
            <p:cNvPr id="1898523" name="Text Box 27"/>
            <p:cNvSpPr txBox="1">
              <a:spLocks noChangeArrowheads="1"/>
            </p:cNvSpPr>
            <p:nvPr/>
          </p:nvSpPr>
          <p:spPr bwMode="auto">
            <a:xfrm>
              <a:off x="1248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sum[P2]</a:t>
              </a:r>
            </a:p>
          </p:txBody>
        </p:sp>
        <p:sp>
          <p:nvSpPr>
            <p:cNvPr id="1898524" name="Text Box 28"/>
            <p:cNvSpPr txBox="1">
              <a:spLocks noChangeArrowheads="1"/>
            </p:cNvSpPr>
            <p:nvPr/>
          </p:nvSpPr>
          <p:spPr bwMode="auto">
            <a:xfrm>
              <a:off x="177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sum[P3]</a:t>
              </a:r>
            </a:p>
          </p:txBody>
        </p:sp>
        <p:sp>
          <p:nvSpPr>
            <p:cNvPr id="1898525" name="Text Box 29"/>
            <p:cNvSpPr txBox="1">
              <a:spLocks noChangeArrowheads="1"/>
            </p:cNvSpPr>
            <p:nvPr/>
          </p:nvSpPr>
          <p:spPr bwMode="auto">
            <a:xfrm>
              <a:off x="225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sum[P4]</a:t>
              </a:r>
            </a:p>
          </p:txBody>
        </p:sp>
        <p:sp>
          <p:nvSpPr>
            <p:cNvPr id="1898526" name="Text Box 30"/>
            <p:cNvSpPr txBox="1">
              <a:spLocks noChangeArrowheads="1"/>
            </p:cNvSpPr>
            <p:nvPr/>
          </p:nvSpPr>
          <p:spPr bwMode="auto">
            <a:xfrm>
              <a:off x="273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sum[P5]</a:t>
              </a:r>
            </a:p>
          </p:txBody>
        </p:sp>
        <p:sp>
          <p:nvSpPr>
            <p:cNvPr id="1898527" name="Text Box 31"/>
            <p:cNvSpPr txBox="1">
              <a:spLocks noChangeArrowheads="1"/>
            </p:cNvSpPr>
            <p:nvPr/>
          </p:nvSpPr>
          <p:spPr bwMode="auto">
            <a:xfrm>
              <a:off x="3216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sum[P6]</a:t>
              </a:r>
            </a:p>
          </p:txBody>
        </p:sp>
        <p:sp>
          <p:nvSpPr>
            <p:cNvPr id="1898528" name="Text Box 32"/>
            <p:cNvSpPr txBox="1">
              <a:spLocks noChangeArrowheads="1"/>
            </p:cNvSpPr>
            <p:nvPr/>
          </p:nvSpPr>
          <p:spPr bwMode="auto">
            <a:xfrm>
              <a:off x="3744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sum[P7]</a:t>
              </a:r>
            </a:p>
          </p:txBody>
        </p:sp>
        <p:sp>
          <p:nvSpPr>
            <p:cNvPr id="1898529" name="Text Box 33"/>
            <p:cNvSpPr txBox="1">
              <a:spLocks noChangeArrowheads="1"/>
            </p:cNvSpPr>
            <p:nvPr/>
          </p:nvSpPr>
          <p:spPr bwMode="auto">
            <a:xfrm>
              <a:off x="4224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sum[P8]</a:t>
              </a:r>
            </a:p>
          </p:txBody>
        </p:sp>
        <p:sp>
          <p:nvSpPr>
            <p:cNvPr id="1898530" name="Text Box 34"/>
            <p:cNvSpPr txBox="1">
              <a:spLocks noChangeArrowheads="1"/>
            </p:cNvSpPr>
            <p:nvPr/>
          </p:nvSpPr>
          <p:spPr bwMode="auto">
            <a:xfrm>
              <a:off x="4752" y="576"/>
              <a:ext cx="5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sum[P9]</a:t>
              </a:r>
            </a:p>
          </p:txBody>
        </p:sp>
      </p:grp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533400" y="4340352"/>
            <a:ext cx="476250" cy="457200"/>
            <a:chOff x="336" y="2496"/>
            <a:chExt cx="300" cy="288"/>
          </a:xfrm>
        </p:grpSpPr>
        <p:sp>
          <p:nvSpPr>
            <p:cNvPr id="1898531" name="Oval 35"/>
            <p:cNvSpPr>
              <a:spLocks noChangeArrowheads="1"/>
            </p:cNvSpPr>
            <p:nvPr/>
          </p:nvSpPr>
          <p:spPr bwMode="auto">
            <a:xfrm>
              <a:off x="346" y="2496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2" name="Text Box 36"/>
            <p:cNvSpPr txBox="1">
              <a:spLocks noChangeArrowheads="1"/>
            </p:cNvSpPr>
            <p:nvPr/>
          </p:nvSpPr>
          <p:spPr bwMode="auto">
            <a:xfrm>
              <a:off x="336" y="2519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</p:grpSp>
      <p:grpSp>
        <p:nvGrpSpPr>
          <p:cNvPr id="5" name="Group 72"/>
          <p:cNvGrpSpPr>
            <a:grpSpLocks/>
          </p:cNvGrpSpPr>
          <p:nvPr/>
        </p:nvGrpSpPr>
        <p:grpSpPr bwMode="auto">
          <a:xfrm>
            <a:off x="533400" y="3273552"/>
            <a:ext cx="3581400" cy="457200"/>
            <a:chOff x="336" y="1824"/>
            <a:chExt cx="2256" cy="288"/>
          </a:xfrm>
        </p:grpSpPr>
        <p:sp>
          <p:nvSpPr>
            <p:cNvPr id="1898533" name="Oval 37"/>
            <p:cNvSpPr>
              <a:spLocks noChangeArrowheads="1"/>
            </p:cNvSpPr>
            <p:nvPr/>
          </p:nvSpPr>
          <p:spPr bwMode="auto">
            <a:xfrm>
              <a:off x="346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4" name="Text Box 38"/>
            <p:cNvSpPr txBox="1">
              <a:spLocks noChangeArrowheads="1"/>
            </p:cNvSpPr>
            <p:nvPr/>
          </p:nvSpPr>
          <p:spPr bwMode="auto">
            <a:xfrm>
              <a:off x="336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  <p:sp>
          <p:nvSpPr>
            <p:cNvPr id="1898535" name="Oval 39"/>
            <p:cNvSpPr>
              <a:spLocks noChangeArrowheads="1"/>
            </p:cNvSpPr>
            <p:nvPr/>
          </p:nvSpPr>
          <p:spPr bwMode="auto">
            <a:xfrm>
              <a:off x="862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6" name="Text Box 40"/>
            <p:cNvSpPr txBox="1">
              <a:spLocks noChangeArrowheads="1"/>
            </p:cNvSpPr>
            <p:nvPr/>
          </p:nvSpPr>
          <p:spPr bwMode="auto">
            <a:xfrm>
              <a:off x="852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  <p:sp>
          <p:nvSpPr>
            <p:cNvPr id="1898537" name="Oval 41"/>
            <p:cNvSpPr>
              <a:spLocks noChangeArrowheads="1"/>
            </p:cNvSpPr>
            <p:nvPr/>
          </p:nvSpPr>
          <p:spPr bwMode="auto">
            <a:xfrm>
              <a:off x="1354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38" name="Text Box 42"/>
            <p:cNvSpPr txBox="1">
              <a:spLocks noChangeArrowheads="1"/>
            </p:cNvSpPr>
            <p:nvPr/>
          </p:nvSpPr>
          <p:spPr bwMode="auto">
            <a:xfrm>
              <a:off x="1344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P2</a:t>
              </a:r>
            </a:p>
          </p:txBody>
        </p:sp>
        <p:sp>
          <p:nvSpPr>
            <p:cNvPr id="1898539" name="Oval 43"/>
            <p:cNvSpPr>
              <a:spLocks noChangeArrowheads="1"/>
            </p:cNvSpPr>
            <p:nvPr/>
          </p:nvSpPr>
          <p:spPr bwMode="auto">
            <a:xfrm>
              <a:off x="1834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40" name="Text Box 44"/>
            <p:cNvSpPr txBox="1">
              <a:spLocks noChangeArrowheads="1"/>
            </p:cNvSpPr>
            <p:nvPr/>
          </p:nvSpPr>
          <p:spPr bwMode="auto">
            <a:xfrm>
              <a:off x="1824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P3</a:t>
              </a:r>
            </a:p>
          </p:txBody>
        </p:sp>
        <p:sp>
          <p:nvSpPr>
            <p:cNvPr id="1898541" name="Oval 45"/>
            <p:cNvSpPr>
              <a:spLocks noChangeArrowheads="1"/>
            </p:cNvSpPr>
            <p:nvPr/>
          </p:nvSpPr>
          <p:spPr bwMode="auto">
            <a:xfrm>
              <a:off x="2302" y="1824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42" name="Text Box 46"/>
            <p:cNvSpPr txBox="1">
              <a:spLocks noChangeArrowheads="1"/>
            </p:cNvSpPr>
            <p:nvPr/>
          </p:nvSpPr>
          <p:spPr bwMode="auto">
            <a:xfrm>
              <a:off x="2292" y="1847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P4</a:t>
              </a:r>
            </a:p>
          </p:txBody>
        </p:sp>
      </p:grpSp>
      <p:sp>
        <p:nvSpPr>
          <p:cNvPr id="1898543" name="Line 47"/>
          <p:cNvSpPr>
            <a:spLocks noChangeShapeType="1"/>
          </p:cNvSpPr>
          <p:nvPr/>
        </p:nvSpPr>
        <p:spPr bwMode="auto">
          <a:xfrm>
            <a:off x="762000" y="26639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4" name="Line 48"/>
          <p:cNvSpPr>
            <a:spLocks noChangeShapeType="1"/>
          </p:cNvSpPr>
          <p:nvPr/>
        </p:nvSpPr>
        <p:spPr bwMode="auto">
          <a:xfrm>
            <a:off x="1600200" y="26639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5" name="Line 49"/>
          <p:cNvSpPr>
            <a:spLocks noChangeShapeType="1"/>
          </p:cNvSpPr>
          <p:nvPr/>
        </p:nvSpPr>
        <p:spPr bwMode="auto">
          <a:xfrm>
            <a:off x="2362200" y="26639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6" name="Line 50"/>
          <p:cNvSpPr>
            <a:spLocks noChangeShapeType="1"/>
          </p:cNvSpPr>
          <p:nvPr/>
        </p:nvSpPr>
        <p:spPr bwMode="auto">
          <a:xfrm>
            <a:off x="3124200" y="26639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7" name="Line 51"/>
          <p:cNvSpPr>
            <a:spLocks noChangeShapeType="1"/>
          </p:cNvSpPr>
          <p:nvPr/>
        </p:nvSpPr>
        <p:spPr bwMode="auto">
          <a:xfrm>
            <a:off x="3886200" y="26639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8" name="Line 52"/>
          <p:cNvSpPr>
            <a:spLocks noChangeShapeType="1"/>
          </p:cNvSpPr>
          <p:nvPr/>
        </p:nvSpPr>
        <p:spPr bwMode="auto">
          <a:xfrm flipH="1">
            <a:off x="762000" y="2663952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49" name="Line 53"/>
          <p:cNvSpPr>
            <a:spLocks noChangeShapeType="1"/>
          </p:cNvSpPr>
          <p:nvPr/>
        </p:nvSpPr>
        <p:spPr bwMode="auto">
          <a:xfrm flipH="1">
            <a:off x="1600200" y="2663952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0" name="Line 54"/>
          <p:cNvSpPr>
            <a:spLocks noChangeShapeType="1"/>
          </p:cNvSpPr>
          <p:nvPr/>
        </p:nvSpPr>
        <p:spPr bwMode="auto">
          <a:xfrm flipH="1">
            <a:off x="2362200" y="2663952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1" name="Line 55"/>
          <p:cNvSpPr>
            <a:spLocks noChangeShapeType="1"/>
          </p:cNvSpPr>
          <p:nvPr/>
        </p:nvSpPr>
        <p:spPr bwMode="auto">
          <a:xfrm flipH="1">
            <a:off x="3124200" y="2663952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2" name="Line 56"/>
          <p:cNvSpPr>
            <a:spLocks noChangeShapeType="1"/>
          </p:cNvSpPr>
          <p:nvPr/>
        </p:nvSpPr>
        <p:spPr bwMode="auto">
          <a:xfrm flipH="1">
            <a:off x="3886200" y="2663952"/>
            <a:ext cx="3810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53" name="Text Box 57"/>
          <p:cNvSpPr txBox="1">
            <a:spLocks noChangeArrowheads="1"/>
          </p:cNvSpPr>
          <p:nvPr/>
        </p:nvSpPr>
        <p:spPr bwMode="auto">
          <a:xfrm>
            <a:off x="8001000" y="2282952"/>
            <a:ext cx="9699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10</a:t>
            </a:r>
          </a:p>
        </p:txBody>
      </p:sp>
      <p:sp>
        <p:nvSpPr>
          <p:cNvPr id="1898554" name="Text Box 58"/>
          <p:cNvSpPr txBox="1">
            <a:spLocks noChangeArrowheads="1"/>
          </p:cNvSpPr>
          <p:nvPr/>
        </p:nvSpPr>
        <p:spPr bwMode="auto">
          <a:xfrm>
            <a:off x="7981950" y="3273552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5</a:t>
            </a:r>
          </a:p>
        </p:txBody>
      </p: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762000" y="3730752"/>
            <a:ext cx="3124200" cy="609600"/>
            <a:chOff x="480" y="2112"/>
            <a:chExt cx="1968" cy="384"/>
          </a:xfrm>
        </p:grpSpPr>
        <p:sp>
          <p:nvSpPr>
            <p:cNvPr id="1898555" name="Line 59"/>
            <p:cNvSpPr>
              <a:spLocks noChangeShapeType="1"/>
            </p:cNvSpPr>
            <p:nvPr/>
          </p:nvSpPr>
          <p:spPr bwMode="auto">
            <a:xfrm>
              <a:off x="480" y="2112"/>
              <a:ext cx="0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8556" name="Line 60"/>
            <p:cNvSpPr>
              <a:spLocks noChangeShapeType="1"/>
            </p:cNvSpPr>
            <p:nvPr/>
          </p:nvSpPr>
          <p:spPr bwMode="auto">
            <a:xfrm flipH="1">
              <a:off x="480" y="2112"/>
              <a:ext cx="1968" cy="384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1371600" y="4340352"/>
            <a:ext cx="476250" cy="457200"/>
            <a:chOff x="864" y="2496"/>
            <a:chExt cx="300" cy="288"/>
          </a:xfrm>
        </p:grpSpPr>
        <p:sp>
          <p:nvSpPr>
            <p:cNvPr id="1898557" name="Oval 61"/>
            <p:cNvSpPr>
              <a:spLocks noChangeArrowheads="1"/>
            </p:cNvSpPr>
            <p:nvPr/>
          </p:nvSpPr>
          <p:spPr bwMode="auto">
            <a:xfrm>
              <a:off x="874" y="2496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58" name="Text Box 62"/>
            <p:cNvSpPr txBox="1">
              <a:spLocks noChangeArrowheads="1"/>
            </p:cNvSpPr>
            <p:nvPr/>
          </p:nvSpPr>
          <p:spPr bwMode="auto">
            <a:xfrm>
              <a:off x="864" y="2519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P1</a:t>
              </a:r>
            </a:p>
          </p:txBody>
        </p:sp>
      </p:grpSp>
      <p:sp>
        <p:nvSpPr>
          <p:cNvPr id="1898559" name="Line 63"/>
          <p:cNvSpPr>
            <a:spLocks noChangeShapeType="1"/>
          </p:cNvSpPr>
          <p:nvPr/>
        </p:nvSpPr>
        <p:spPr bwMode="auto">
          <a:xfrm>
            <a:off x="1600200" y="37307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0" name="Text Box 64"/>
          <p:cNvSpPr txBox="1">
            <a:spLocks noChangeArrowheads="1"/>
          </p:cNvSpPr>
          <p:nvPr/>
        </p:nvSpPr>
        <p:spPr bwMode="auto">
          <a:xfrm>
            <a:off x="7924800" y="4416552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2</a:t>
            </a:r>
          </a:p>
        </p:txBody>
      </p:sp>
      <p:sp>
        <p:nvSpPr>
          <p:cNvPr id="1898561" name="Line 65"/>
          <p:cNvSpPr>
            <a:spLocks noChangeShapeType="1"/>
          </p:cNvSpPr>
          <p:nvPr/>
        </p:nvSpPr>
        <p:spPr bwMode="auto">
          <a:xfrm flipH="1">
            <a:off x="1600200" y="3730752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2" name="Line 66"/>
          <p:cNvSpPr>
            <a:spLocks noChangeShapeType="1"/>
          </p:cNvSpPr>
          <p:nvPr/>
        </p:nvSpPr>
        <p:spPr bwMode="auto">
          <a:xfrm flipH="1">
            <a:off x="762000" y="3730752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533400" y="5407152"/>
            <a:ext cx="476250" cy="457200"/>
            <a:chOff x="336" y="3168"/>
            <a:chExt cx="300" cy="288"/>
          </a:xfrm>
        </p:grpSpPr>
        <p:sp>
          <p:nvSpPr>
            <p:cNvPr id="1898563" name="Oval 67"/>
            <p:cNvSpPr>
              <a:spLocks noChangeArrowheads="1"/>
            </p:cNvSpPr>
            <p:nvPr/>
          </p:nvSpPr>
          <p:spPr bwMode="auto">
            <a:xfrm>
              <a:off x="346" y="3168"/>
              <a:ext cx="290" cy="28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898564" name="Text Box 68"/>
            <p:cNvSpPr txBox="1">
              <a:spLocks noChangeArrowheads="1"/>
            </p:cNvSpPr>
            <p:nvPr/>
          </p:nvSpPr>
          <p:spPr bwMode="auto">
            <a:xfrm>
              <a:off x="336" y="3191"/>
              <a:ext cx="29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P0</a:t>
              </a:r>
            </a:p>
          </p:txBody>
        </p:sp>
      </p:grpSp>
      <p:sp>
        <p:nvSpPr>
          <p:cNvPr id="1898565" name="Line 69"/>
          <p:cNvSpPr>
            <a:spLocks noChangeShapeType="1"/>
          </p:cNvSpPr>
          <p:nvPr/>
        </p:nvSpPr>
        <p:spPr bwMode="auto">
          <a:xfrm>
            <a:off x="762000" y="47975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6" name="Line 70"/>
          <p:cNvSpPr>
            <a:spLocks noChangeShapeType="1"/>
          </p:cNvSpPr>
          <p:nvPr/>
        </p:nvSpPr>
        <p:spPr bwMode="auto">
          <a:xfrm flipH="1">
            <a:off x="762000" y="4797552"/>
            <a:ext cx="838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98567" name="Text Box 71"/>
          <p:cNvSpPr txBox="1">
            <a:spLocks noChangeArrowheads="1"/>
          </p:cNvSpPr>
          <p:nvPr/>
        </p:nvSpPr>
        <p:spPr bwMode="auto">
          <a:xfrm>
            <a:off x="7924800" y="5330952"/>
            <a:ext cx="8572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half = 1</a:t>
            </a:r>
          </a:p>
        </p:txBody>
      </p:sp>
      <p:sp>
        <p:nvSpPr>
          <p:cNvPr id="1898571" name="Line 75"/>
          <p:cNvSpPr>
            <a:spLocks noChangeShapeType="1"/>
          </p:cNvSpPr>
          <p:nvPr/>
        </p:nvSpPr>
        <p:spPr bwMode="auto">
          <a:xfrm>
            <a:off x="762000" y="3730752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9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98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9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9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9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9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9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9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9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89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9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9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9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89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89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98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8543" grpId="0" animBg="1"/>
      <p:bldP spid="1898544" grpId="0" animBg="1"/>
      <p:bldP spid="1898545" grpId="0" animBg="1"/>
      <p:bldP spid="1898546" grpId="0" animBg="1"/>
      <p:bldP spid="1898547" grpId="0" animBg="1"/>
      <p:bldP spid="1898548" grpId="0" animBg="1"/>
      <p:bldP spid="1898549" grpId="0" animBg="1"/>
      <p:bldP spid="1898550" grpId="0" animBg="1"/>
      <p:bldP spid="1898551" grpId="0" animBg="1"/>
      <p:bldP spid="1898552" grpId="0" animBg="1"/>
      <p:bldP spid="1898554" grpId="0"/>
      <p:bldP spid="1898559" grpId="0" animBg="1"/>
      <p:bldP spid="1898560" grpId="0"/>
      <p:bldP spid="1898561" grpId="0" animBg="1"/>
      <p:bldP spid="1898562" grpId="0" animBg="1"/>
      <p:bldP spid="1898565" grpId="0" animBg="1"/>
      <p:bldP spid="1898566" grpId="0" animBg="1"/>
      <p:bldP spid="1898567" grpId="0"/>
      <p:bldP spid="18985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863840" cy="369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3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Question</a:t>
            </a:r>
            <a:r>
              <a:rPr lang="en-US" sz="2800" b="1" dirty="0" smtClean="0">
                <a:solidFill>
                  <a:srgbClr val="000000"/>
                </a:solidFill>
              </a:rPr>
              <a:t>:  </a:t>
            </a:r>
            <a:r>
              <a:rPr lang="en-US" sz="2800" dirty="0" smtClean="0"/>
              <a:t>Given the Sum Reduction code, are the given variables Shared data or Private data?</a:t>
            </a:r>
            <a:endParaRPr lang="en-AU" sz="2000" b="1" dirty="0" smtClean="0">
              <a:latin typeface="Courier New"/>
              <a:cs typeface="Courier New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half = 100;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repeat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	</a:t>
            </a:r>
            <a:r>
              <a:rPr lang="en-AU" sz="2400" b="1" dirty="0" smtClean="0">
                <a:solidFill>
                  <a:srgbClr val="FF0000"/>
                </a:solidFill>
                <a:latin typeface="Courier New"/>
                <a:cs typeface="Courier New"/>
              </a:rPr>
              <a:t>synch();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	</a:t>
            </a:r>
            <a:r>
              <a:rPr lang="en-AU" sz="2400" b="1" dirty="0" smtClean="0">
                <a:solidFill>
                  <a:schemeClr val="tx2"/>
                </a:solidFill>
                <a:latin typeface="Courier New"/>
                <a:cs typeface="Courier New"/>
              </a:rPr>
              <a:t>... /* handle odd elements */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	half = half/2; /* dividing line */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	if (</a:t>
            </a:r>
            <a:r>
              <a:rPr lang="en-AU" sz="2400" b="1" dirty="0" err="1" smtClean="0">
                <a:latin typeface="Courier New"/>
                <a:cs typeface="Courier New"/>
              </a:rPr>
              <a:t>Pn</a:t>
            </a:r>
            <a:r>
              <a:rPr lang="en-AU" sz="2400" b="1" dirty="0" smtClean="0">
                <a:latin typeface="Courier New"/>
                <a:cs typeface="Courier New"/>
              </a:rPr>
              <a:t> &lt; half) 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		sum[</a:t>
            </a:r>
            <a:r>
              <a:rPr lang="en-AU" sz="2400" b="1" dirty="0" err="1" smtClean="0">
                <a:latin typeface="Courier New"/>
                <a:cs typeface="Courier New"/>
              </a:rPr>
              <a:t>Pn</a:t>
            </a:r>
            <a:r>
              <a:rPr lang="en-AU" sz="2400" b="1" dirty="0" smtClean="0">
                <a:latin typeface="Courier New"/>
                <a:cs typeface="Courier New"/>
              </a:rPr>
              <a:t>] = sum[</a:t>
            </a:r>
            <a:r>
              <a:rPr lang="en-AU" sz="2400" b="1" dirty="0" err="1" smtClean="0">
                <a:latin typeface="Courier New"/>
                <a:cs typeface="Courier New"/>
              </a:rPr>
              <a:t>Pn</a:t>
            </a:r>
            <a:r>
              <a:rPr lang="en-AU" sz="2400" b="1" dirty="0" smtClean="0">
                <a:latin typeface="Courier New"/>
                <a:cs typeface="Courier New"/>
              </a:rPr>
              <a:t>] + sum[</a:t>
            </a:r>
            <a:r>
              <a:rPr lang="en-AU" sz="2400" b="1" dirty="0" err="1" smtClean="0">
                <a:latin typeface="Courier New"/>
                <a:cs typeface="Courier New"/>
              </a:rPr>
              <a:t>Pn+half</a:t>
            </a:r>
            <a:r>
              <a:rPr lang="en-AU" sz="2400" b="1" dirty="0" smtClean="0">
                <a:latin typeface="Courier New"/>
                <a:cs typeface="Courier New"/>
              </a:rPr>
              <a:t>];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AU" sz="2400" b="1" dirty="0" smtClean="0">
                <a:latin typeface="Courier New"/>
                <a:cs typeface="Courier New"/>
              </a:rPr>
              <a:t>until (half == 1);</a:t>
            </a:r>
            <a:endParaRPr lang="en-AU" sz="2400" b="1" dirty="0">
              <a:latin typeface="Courier New"/>
              <a:cs typeface="Courier New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914400" y="4206240"/>
            <a:ext cx="4754880" cy="2286000"/>
            <a:chOff x="7955280" y="3019261"/>
            <a:chExt cx="4754880" cy="2286000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7955280" y="3385021"/>
              <a:ext cx="4578531" cy="523220"/>
              <a:chOff x="869214" y="1539292"/>
              <a:chExt cx="4578386" cy="392422"/>
            </a:xfrm>
          </p:grpSpPr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1515804" y="1539292"/>
                <a:ext cx="3931796" cy="3924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dirty="0" smtClean="0">
                    <a:solidFill>
                      <a:srgbClr val="FF8000"/>
                    </a:solidFill>
                  </a:rPr>
                  <a:t>Shared    </a:t>
                </a:r>
                <a:r>
                  <a:rPr lang="en-US" sz="2800" dirty="0" err="1" smtClean="0">
                    <a:solidFill>
                      <a:srgbClr val="FF8000"/>
                    </a:solidFill>
                  </a:rPr>
                  <a:t>Shared</a:t>
                </a:r>
                <a:r>
                  <a:rPr lang="en-US" sz="2800" dirty="0" smtClean="0">
                    <a:solidFill>
                      <a:srgbClr val="FF8000"/>
                    </a:solidFill>
                  </a:rPr>
                  <a:t>    </a:t>
                </a:r>
                <a:r>
                  <a:rPr lang="en-US" sz="2800" dirty="0" err="1" smtClean="0">
                    <a:solidFill>
                      <a:srgbClr val="FF8000"/>
                    </a:solidFill>
                  </a:rPr>
                  <a:t>Shared</a:t>
                </a:r>
                <a:endParaRPr lang="en-US" sz="2800" dirty="0">
                  <a:solidFill>
                    <a:srgbClr val="FF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60" name="Rectangle 6"/>
              <p:cNvSpPr>
                <a:spLocks noChangeArrowheads="1"/>
              </p:cNvSpPr>
              <p:nvPr/>
            </p:nvSpPr>
            <p:spPr bwMode="auto">
              <a:xfrm>
                <a:off x="869214" y="1556654"/>
                <a:ext cx="562957" cy="346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(A)</a:t>
                </a:r>
              </a:p>
            </p:txBody>
          </p:sp>
        </p:grpSp>
        <p:grpSp>
          <p:nvGrpSpPr>
            <p:cNvPr id="4" name="Group 2"/>
            <p:cNvGrpSpPr/>
            <p:nvPr/>
          </p:nvGrpSpPr>
          <p:grpSpPr>
            <a:xfrm>
              <a:off x="7955280" y="3842221"/>
              <a:ext cx="4578531" cy="523220"/>
              <a:chOff x="868998" y="3058949"/>
              <a:chExt cx="4578531" cy="523220"/>
            </a:xfrm>
          </p:grpSpPr>
          <p:sp>
            <p:nvSpPr>
              <p:cNvPr id="53250" name="TextBox 3"/>
              <p:cNvSpPr txBox="1">
                <a:spLocks noChangeArrowheads="1"/>
              </p:cNvSpPr>
              <p:nvPr/>
            </p:nvSpPr>
            <p:spPr bwMode="auto">
              <a:xfrm>
                <a:off x="1515609" y="3058949"/>
                <a:ext cx="39319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dirty="0" smtClean="0">
                    <a:solidFill>
                      <a:srgbClr val="408000"/>
                    </a:solidFill>
                  </a:rPr>
                  <a:t>Shared    Shared    Private</a:t>
                </a:r>
                <a:endParaRPr lang="en-US" sz="2800" dirty="0">
                  <a:solidFill>
                    <a:srgbClr val="40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868998" y="3070524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(B)</a:t>
                </a:r>
              </a:p>
            </p:txBody>
          </p:sp>
        </p:grpSp>
        <p:grpSp>
          <p:nvGrpSpPr>
            <p:cNvPr id="5" name="Group 3"/>
            <p:cNvGrpSpPr/>
            <p:nvPr/>
          </p:nvGrpSpPr>
          <p:grpSpPr>
            <a:xfrm>
              <a:off x="7955280" y="4299421"/>
              <a:ext cx="4578531" cy="523220"/>
              <a:chOff x="868998" y="4064789"/>
              <a:chExt cx="4578531" cy="523220"/>
            </a:xfrm>
          </p:grpSpPr>
          <p:sp>
            <p:nvSpPr>
              <p:cNvPr id="53251" name="TextBox 4"/>
              <p:cNvSpPr txBox="1">
                <a:spLocks noChangeArrowheads="1"/>
              </p:cNvSpPr>
              <p:nvPr/>
            </p:nvSpPr>
            <p:spPr bwMode="auto">
              <a:xfrm>
                <a:off x="1515609" y="4064789"/>
                <a:ext cx="393192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dirty="0" smtClean="0">
                    <a:solidFill>
                      <a:srgbClr val="FF66A0"/>
                    </a:solidFill>
                  </a:rPr>
                  <a:t>Private    Shared    Private</a:t>
                </a:r>
                <a:endParaRPr lang="en-US" sz="2800" dirty="0">
                  <a:solidFill>
                    <a:srgbClr val="FF66A0"/>
                  </a:solidFill>
                  <a:latin typeface="Symbol" pitchFamily="1" charset="2"/>
                </a:endParaRPr>
              </a:p>
            </p:txBody>
          </p:sp>
          <p:sp>
            <p:nvSpPr>
              <p:cNvPr id="53255" name="Rectangle 8"/>
              <p:cNvSpPr>
                <a:spLocks noChangeArrowheads="1"/>
              </p:cNvSpPr>
              <p:nvPr/>
            </p:nvSpPr>
            <p:spPr bwMode="auto">
              <a:xfrm>
                <a:off x="868998" y="4076364"/>
                <a:ext cx="56692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 smtClean="0"/>
                  <a:t>(C)</a:t>
                </a:r>
                <a:endParaRPr lang="en-US" sz="2400" b="1" dirty="0"/>
              </a:p>
            </p:txBody>
          </p:sp>
        </p:grpSp>
        <p:grpSp>
          <p:nvGrpSpPr>
            <p:cNvPr id="6" name="Group 4"/>
            <p:cNvGrpSpPr/>
            <p:nvPr/>
          </p:nvGrpSpPr>
          <p:grpSpPr>
            <a:xfrm>
              <a:off x="7955280" y="4757158"/>
              <a:ext cx="4626864" cy="523220"/>
              <a:chOff x="856298" y="5068888"/>
              <a:chExt cx="4626864" cy="523220"/>
            </a:xfrm>
          </p:grpSpPr>
          <p:sp>
            <p:nvSpPr>
              <p:cNvPr id="53252" name="TextBox 5"/>
              <p:cNvSpPr txBox="1">
                <a:spLocks noChangeArrowheads="1"/>
              </p:cNvSpPr>
              <p:nvPr/>
            </p:nvSpPr>
            <p:spPr bwMode="auto">
              <a:xfrm>
                <a:off x="1459802" y="5068888"/>
                <a:ext cx="402336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Private    </a:t>
                </a:r>
                <a:r>
                  <a:rPr lang="en-US" sz="2800" b="1" dirty="0" err="1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Private</a:t>
                </a:r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    Shared</a:t>
                </a:r>
                <a:endPara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Symbol" pitchFamily="1" charset="2"/>
                </a:endParaRPr>
              </a:p>
            </p:txBody>
          </p:sp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856298" y="5079926"/>
                <a:ext cx="57099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1" dirty="0"/>
                  <a:t>(D)</a:t>
                </a: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7955280" y="3019261"/>
              <a:ext cx="475488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563624" y="4206240"/>
            <a:ext cx="384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half   sum   </a:t>
            </a:r>
            <a:r>
              <a:rPr lang="en-US" sz="2800" b="1" dirty="0" smtClean="0">
                <a:latin typeface="+mj-lt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Pn</a:t>
            </a:r>
            <a:endParaRPr lang="en-US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60120" y="5532120"/>
            <a:ext cx="466344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Multiprocessor Systems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Multiprocessor Cache Coherence</a:t>
            </a:r>
          </a:p>
          <a:p>
            <a:r>
              <a:rPr lang="en-US" dirty="0" smtClean="0"/>
              <a:t>Synchronization - A Crash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Shared Memory and Caches</a:t>
            </a:r>
            <a:endParaRPr lang="en-US" dirty="0"/>
          </a:p>
        </p:txBody>
      </p:sp>
      <p:sp>
        <p:nvSpPr>
          <p:cNvPr id="1855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How many processors can be supported?</a:t>
            </a:r>
          </a:p>
          <a:p>
            <a:pPr lvl="1"/>
            <a:r>
              <a:rPr lang="en-US" dirty="0" smtClean="0"/>
              <a:t>Key bottleneck in an SMP is the memory system</a:t>
            </a:r>
          </a:p>
          <a:p>
            <a:pPr lvl="1"/>
            <a:r>
              <a:rPr lang="en-US" dirty="0" smtClean="0"/>
              <a:t>Caches can effectively increase memory bandwidth/open the bottleneck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But what happens to the memory being actively shared among the processors through the caches?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491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Shared Memory and Caches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2209800"/>
          </a:xfrm>
        </p:spPr>
        <p:txBody>
          <a:bodyPr/>
          <a:lstStyle/>
          <a:p>
            <a:r>
              <a:rPr lang="en-US" dirty="0" smtClean="0"/>
              <a:t>What if? </a:t>
            </a:r>
          </a:p>
          <a:p>
            <a:pPr lvl="1"/>
            <a:r>
              <a:rPr lang="en-US" dirty="0" smtClean="0"/>
              <a:t>Processors 1 and 2 read Memory[1000] (value  20)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7" name="Group 63"/>
          <p:cNvGrpSpPr/>
          <p:nvPr/>
        </p:nvGrpSpPr>
        <p:grpSpPr>
          <a:xfrm>
            <a:off x="1591731" y="3733799"/>
            <a:ext cx="5334000" cy="2514600"/>
            <a:chOff x="1524000" y="1066800"/>
            <a:chExt cx="5638800" cy="30480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Memory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70399" y="3979334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43866" y="5808133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8798" y="3928535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83467" y="4504266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74267" y="4504266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0133" y="5842000"/>
            <a:ext cx="44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06134" y="3810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80934" y="3826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603982" y="38438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3241 L -0.07552 0.08195 " pathEditMode="relative" ptsTypes="AA">
                                      <p:cBhvr>
                                        <p:cTn id="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39 0.08194 C -0.11145 0.09444 -0.1125 0.09629 -0.1177 0.11898 C -0.1184 0.13958 -0.11319 0.16203 -0.11961 0.18078 C -0.12257 0.18888 -0.13368 0.17986 -0.13993 0.18333 C -0.14236 0.18449 -0.14132 0.18981 -0.14184 0.19305 C -0.14201 0.19375 -0.14479 0.22407 -0.14548 0.22777 C -0.14687 0.23356 -0.14965 0.23888 -0.15104 0.2449 C -0.17014 0.24189 -0.1835 0.2405 -0.20295 0.24259 C -0.20573 0.24351 -0.21475 0.24699 -0.21597 0.25 C -0.21805 0.25463 -0.2177 0.26759 -0.2177 0.27453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C -0.00937 0.00162 -0.0335 0.0088 -0.04444 0.00255 C -0.04635 0.00139 -0.0434 -0.00254 -0.04271 -0.00486 C -0.04219 -0.01967 -0.04305 -0.03495 -0.0408 -0.0493 C -0.04028 -0.05347 -0.02847 -0.05741 -0.02413 -0.05926 C -0.02239 -0.06018 -0.01857 -0.0618 -0.01857 -0.0618 C -0.00382 -0.0919 -0.03021 -0.03565 -0.01302 -0.13588 C -0.01215 -0.14166 -0.00191 -0.1456 -0.00191 -0.1456 C 0.00226 -0.16204 -0.00364 -0.14583 0.00556 -0.15555 C 0.00712 -0.15764 0.00747 -0.16088 0.0092 -0.16296 C 0.01077 -0.16528 0.01285 -0.1662 0.01476 -0.16782 C 0.01528 -0.17037 0.01563 -0.17291 0.01667 -0.17523 C 0.01754 -0.17801 0.02031 -0.18264 0.02031 -0.18264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C -0.02378 0.00394 -0.0474 0.00834 -0.05729 0.03287 C -0.06701 0.05764 -0.00382 0.12963 -0.0592 0.14815 C -0.11476 0.16667 -0.32552 0.125 -0.39062 0.14468 C -0.45556 0.16435 -0.4526 0.21528 -0.44965 0.26667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0139 C -0.03941 0.00555 -0.07725 0.01273 -0.09132 -0.00139 C -0.10538 -0.01528 -0.13854 -0.07246 -0.08576 -0.08519 C -0.03298 -0.09769 0.16841 -0.05996 0.22622 -0.07708 C 0.28403 -0.09398 0.25521 -0.16921 0.26112 -0.1875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3" grpId="1" build="allAtOnce"/>
      <p:bldP spid="33" grpId="2" build="allAtOnce"/>
      <p:bldP spid="34" grpId="0"/>
      <p:bldP spid="34" grpId="2"/>
      <p:bldP spid="37" grpId="0" build="allAtOnce"/>
      <p:bldP spid="37" grpId="2" build="allAtOnce"/>
      <p:bldP spid="37" grpId="3" build="allAtOnce"/>
      <p:bldP spid="39" grpId="0" animBg="1"/>
      <p:bldP spid="40" grpId="0" animBg="1"/>
      <p:bldP spid="45" grpId="0"/>
      <p:bldP spid="4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Shared Memory and Caches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1"/>
            <a:ext cx="8229600" cy="2209800"/>
          </a:xfrm>
        </p:spPr>
        <p:txBody>
          <a:bodyPr/>
          <a:lstStyle/>
          <a:p>
            <a:r>
              <a:rPr lang="en-US" dirty="0" smtClean="0"/>
              <a:t>What if? </a:t>
            </a:r>
          </a:p>
          <a:p>
            <a:pPr lvl="1"/>
            <a:r>
              <a:rPr lang="en-US" dirty="0" smtClean="0"/>
              <a:t>Processors 1 and 2 read Memory[1000]</a:t>
            </a:r>
          </a:p>
          <a:p>
            <a:pPr lvl="1"/>
            <a:r>
              <a:rPr lang="en-US" dirty="0" smtClean="0"/>
              <a:t>Processor 0 writes Memory[1000] with 40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7" name="Group 63"/>
          <p:cNvGrpSpPr/>
          <p:nvPr/>
        </p:nvGrpSpPr>
        <p:grpSpPr>
          <a:xfrm>
            <a:off x="1591731" y="3733799"/>
            <a:ext cx="5334000" cy="2514600"/>
            <a:chOff x="1524000" y="1066800"/>
            <a:chExt cx="5638800" cy="3048000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5240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584325" y="1203325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200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67400" y="1066800"/>
              <a:ext cx="1295400" cy="609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276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943600" y="1219200"/>
              <a:ext cx="1176338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15240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00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867400" y="1981200"/>
              <a:ext cx="12954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17526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4290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6172200" y="2057400"/>
              <a:ext cx="79216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1524000" y="2895600"/>
              <a:ext cx="5638800" cy="304800"/>
            </a:xfrm>
            <a:prstGeom prst="rect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 dirty="0" smtClean="0">
                  <a:solidFill>
                    <a:schemeClr val="tx1"/>
                  </a:solidFill>
                </a:rPr>
                <a:t>Interconnection Network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2590800" y="3581400"/>
              <a:ext cx="19050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Text Box 19"/>
            <p:cNvSpPr txBox="1">
              <a:spLocks noChangeArrowheads="1"/>
            </p:cNvSpPr>
            <p:nvPr/>
          </p:nvSpPr>
          <p:spPr bwMode="auto">
            <a:xfrm>
              <a:off x="3048000" y="3657600"/>
              <a:ext cx="963613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tx1"/>
                  </a:solidFill>
                </a:rPr>
                <a:t>Memory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5105400" y="3581400"/>
              <a:ext cx="1371600" cy="533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" name="Text Box 21"/>
            <p:cNvSpPr txBox="1">
              <a:spLocks noChangeArrowheads="1"/>
            </p:cNvSpPr>
            <p:nvPr/>
          </p:nvSpPr>
          <p:spPr bwMode="auto">
            <a:xfrm>
              <a:off x="5562600" y="3733800"/>
              <a:ext cx="457200" cy="3365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</a:rPr>
                <a:t>I/O</a:t>
              </a:r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21336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3810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6477000" y="1676400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6477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8100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133600" y="25146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505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5791200" y="3200400"/>
              <a:ext cx="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506134" y="38100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80934" y="382693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03982" y="384386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335867" y="4504267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42000" y="4521200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20</a:t>
            </a:r>
            <a:endParaRPr lang="en-US" sz="2000" b="1" dirty="0">
              <a:solidFill>
                <a:srgbClr val="3366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5066" y="3674533"/>
            <a:ext cx="18155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Processor 0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Write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Invalidates</a:t>
            </a:r>
          </a:p>
          <a:p>
            <a:r>
              <a:rPr lang="en-US" sz="2400" dirty="0" smtClean="0"/>
              <a:t>Other Copies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2000" y="3860800"/>
            <a:ext cx="70464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794934" y="4504266"/>
            <a:ext cx="94128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1000 </a:t>
            </a:r>
            <a:r>
              <a:rPr lang="en-US" b="1" dirty="0" smtClean="0">
                <a:solidFill>
                  <a:srgbClr val="3366FF"/>
                </a:solidFill>
              </a:rPr>
              <a:t>40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80267" y="5825067"/>
            <a:ext cx="102261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1000 </a:t>
            </a:r>
            <a:r>
              <a:rPr lang="en-US" sz="2000" b="1" dirty="0" smtClean="0">
                <a:solidFill>
                  <a:srgbClr val="3366FF"/>
                </a:solidFill>
              </a:rPr>
              <a:t>40</a:t>
            </a:r>
            <a:endParaRPr lang="en-US" sz="20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2523 C 0.02326 0.05556 0.04861 0.08611 0.05902 0.09931 " pathEditMode="relative" ptsTypes="aA">
                                      <p:cBhvr>
                                        <p:cTn id="6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3 0.0993 C 0.07222 0.09421 0.08576 0.08935 0.09166 0.10671 C 0.09757 0.12407 0.07778 0.18866 0.09427 0.20301 C 0.11076 0.21736 0.15035 0.20509 0.19045 0.1930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/>
      <p:bldP spid="40" grpId="0" build="allAtOnce" animBg="1"/>
      <p:bldP spid="42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Flynn Taxonomy of Parallel Architectures</a:t>
            </a:r>
          </a:p>
          <a:p>
            <a:pPr lvl="1"/>
            <a:r>
              <a:rPr lang="en-US" dirty="0" smtClean="0"/>
              <a:t>SIMD: Single Instruction Multiple Data</a:t>
            </a:r>
          </a:p>
          <a:p>
            <a:pPr lvl="1"/>
            <a:r>
              <a:rPr lang="en-US" dirty="0" smtClean="0"/>
              <a:t>MIMD: Multiple Instruction Multiple Data</a:t>
            </a:r>
          </a:p>
          <a:p>
            <a:r>
              <a:rPr lang="en-US" dirty="0" smtClean="0"/>
              <a:t>Intel SSE SIMD Instructions</a:t>
            </a:r>
          </a:p>
          <a:p>
            <a:pPr lvl="1"/>
            <a:r>
              <a:rPr lang="en-US" dirty="0" smtClean="0"/>
              <a:t>One instruction fetch that operates on multiple operands simultaneously</a:t>
            </a:r>
          </a:p>
          <a:p>
            <a:pPr lvl="1"/>
            <a:r>
              <a:rPr lang="en-US" dirty="0" smtClean="0"/>
              <a:t>128/64 bit XMM registers</a:t>
            </a:r>
          </a:p>
          <a:p>
            <a:pPr lvl="1"/>
            <a:r>
              <a:rPr lang="en-US" dirty="0" smtClean="0"/>
              <a:t>Embed the SSE machine instructions directly into C programs through use of </a:t>
            </a:r>
            <a:r>
              <a:rPr lang="en-US" dirty="0" err="1" smtClean="0"/>
              <a:t>intrinsics</a:t>
            </a:r>
            <a:endParaRPr lang="en-US" dirty="0" smtClean="0"/>
          </a:p>
          <a:p>
            <a:r>
              <a:rPr lang="en-US" dirty="0" smtClean="0"/>
              <a:t>Loop Unrolling:  Access more of array in each iteration of a loop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Coherence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Cache Coherence:</a:t>
            </a:r>
            <a:r>
              <a:rPr lang="en-US" dirty="0" smtClean="0"/>
              <a:t>  When multiple caches access the same memory, ensure data is consistent in each local cache</a:t>
            </a:r>
          </a:p>
          <a:p>
            <a:pPr lvl="1"/>
            <a:r>
              <a:rPr lang="en-US" dirty="0" smtClean="0"/>
              <a:t>Main goal is to ensure no cache incorrectly uses an outdated value of memory</a:t>
            </a:r>
          </a:p>
          <a:p>
            <a:r>
              <a:rPr lang="en-US" dirty="0" smtClean="0"/>
              <a:t>Many different implementations</a:t>
            </a:r>
          </a:p>
          <a:p>
            <a:pPr lvl="1"/>
            <a:r>
              <a:rPr lang="en-US" dirty="0" smtClean="0"/>
              <a:t>We will focus on </a:t>
            </a:r>
            <a:r>
              <a:rPr lang="en-US" i="1" dirty="0" smtClean="0">
                <a:solidFill>
                  <a:srgbClr val="FF0000"/>
                </a:solidFill>
              </a:rPr>
              <a:t>snooping</a:t>
            </a:r>
            <a:r>
              <a:rPr lang="en-US" dirty="0" smtClean="0"/>
              <a:t>, where every cache monitors a bus (the interconnection network) that is used to broadcast activity among the caches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Coherence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Snooping Idea:</a:t>
            </a:r>
            <a:r>
              <a:rPr lang="en-US" dirty="0" smtClean="0"/>
              <a:t>  When any processor has a cache miss or writes to memory, notify the other processors via the bus</a:t>
            </a:r>
          </a:p>
          <a:p>
            <a:pPr lvl="1"/>
            <a:r>
              <a:rPr lang="en-US" dirty="0" smtClean="0"/>
              <a:t>If reading, multiple processors are allowed to have the most up-to-date copy</a:t>
            </a:r>
          </a:p>
          <a:p>
            <a:pPr lvl="1"/>
            <a:r>
              <a:rPr lang="en-US" dirty="0" smtClean="0"/>
              <a:t>If a processor writes, </a:t>
            </a:r>
            <a:r>
              <a:rPr lang="en-US" dirty="0" smtClean="0">
                <a:solidFill>
                  <a:srgbClr val="FF0000"/>
                </a:solidFill>
              </a:rPr>
              <a:t>invalidate</a:t>
            </a:r>
            <a:r>
              <a:rPr lang="en-US" dirty="0" smtClean="0"/>
              <a:t> all other copies </a:t>
            </a:r>
            <a:br>
              <a:rPr lang="en-US" dirty="0" smtClean="0"/>
            </a:br>
            <a:r>
              <a:rPr lang="en-US" dirty="0" smtClean="0"/>
              <a:t>(those copies are now old)</a:t>
            </a:r>
          </a:p>
          <a:p>
            <a:r>
              <a:rPr lang="en-US" dirty="0" smtClean="0"/>
              <a:t>What if many processors use the same block?</a:t>
            </a:r>
          </a:p>
          <a:p>
            <a:pPr lvl="1"/>
            <a:r>
              <a:rPr lang="en-US" dirty="0" smtClean="0"/>
              <a:t>Block can “ping-pong” between caches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Implementing Cache Coherence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Cache write policies still apply</a:t>
            </a:r>
          </a:p>
          <a:p>
            <a:pPr lvl="1"/>
            <a:r>
              <a:rPr lang="en-US" dirty="0" smtClean="0"/>
              <a:t>For coherence between cache and memory</a:t>
            </a:r>
          </a:p>
          <a:p>
            <a:pPr lvl="1"/>
            <a:r>
              <a:rPr lang="en-US" dirty="0" smtClean="0"/>
              <a:t>Write-through/write-back</a:t>
            </a:r>
          </a:p>
          <a:p>
            <a:pPr lvl="1"/>
            <a:r>
              <a:rPr lang="en-US" dirty="0" smtClean="0"/>
              <a:t>Write allocate/no-write allocate</a:t>
            </a:r>
          </a:p>
          <a:p>
            <a:r>
              <a:rPr lang="en-US" dirty="0" smtClean="0"/>
              <a:t>What does each cache need?</a:t>
            </a:r>
          </a:p>
          <a:p>
            <a:pPr lvl="1"/>
            <a:r>
              <a:rPr lang="en-US" dirty="0" smtClean="0"/>
              <a:t>Valid bit?  Definitely!</a:t>
            </a:r>
          </a:p>
          <a:p>
            <a:pPr lvl="1"/>
            <a:r>
              <a:rPr lang="en-US" dirty="0" smtClean="0"/>
              <a:t>Dirty bit?  Depends…</a:t>
            </a:r>
          </a:p>
          <a:p>
            <a:pPr lvl="1"/>
            <a:r>
              <a:rPr lang="en-US" b="1" dirty="0" smtClean="0"/>
              <a:t>New:</a:t>
            </a:r>
            <a:r>
              <a:rPr lang="en-US" dirty="0" smtClean="0"/>
              <a:t>  Assign each </a:t>
            </a:r>
            <a:r>
              <a:rPr lang="en-US" i="1" dirty="0" smtClean="0"/>
              <a:t>block</a:t>
            </a:r>
            <a:r>
              <a:rPr lang="en-US" dirty="0" smtClean="0"/>
              <a:t> of a cache a </a:t>
            </a:r>
            <a:r>
              <a:rPr lang="en-US" i="1" dirty="0" smtClean="0">
                <a:solidFill>
                  <a:srgbClr val="FF0000"/>
                </a:solidFill>
              </a:rPr>
              <a:t>state</a:t>
            </a:r>
            <a:r>
              <a:rPr lang="en-US" dirty="0" smtClean="0"/>
              <a:t>, indicating its status relative to the other caches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Coherence States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The following state should be familiar to you: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Invalid:</a:t>
            </a:r>
            <a:r>
              <a:rPr lang="en-US" dirty="0" smtClean="0"/>
              <a:t>  Data is not in cache</a:t>
            </a:r>
          </a:p>
          <a:p>
            <a:pPr lvl="1"/>
            <a:r>
              <a:rPr lang="en-US" dirty="0" smtClean="0"/>
              <a:t>Valid bit is set to 0</a:t>
            </a:r>
          </a:p>
          <a:p>
            <a:pPr lvl="1"/>
            <a:r>
              <a:rPr lang="en-US" dirty="0" smtClean="0"/>
              <a:t>Could still be empty or invalidated by another cache; data is not up-to-date</a:t>
            </a:r>
          </a:p>
          <a:p>
            <a:pPr lvl="1"/>
            <a:r>
              <a:rPr lang="en-US" dirty="0" smtClean="0"/>
              <a:t>This is the only state that indicates that data is NOT up-to-date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Coherence States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states indicate sole ownership</a:t>
            </a:r>
          </a:p>
          <a:p>
            <a:pPr lvl="1"/>
            <a:r>
              <a:rPr lang="en-US" dirty="0" smtClean="0"/>
              <a:t>No other cache has a copy of the data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Modified:</a:t>
            </a:r>
            <a:r>
              <a:rPr lang="en-US" dirty="0" smtClean="0"/>
              <a:t>  Data is dirty (</a:t>
            </a:r>
            <a:r>
              <a:rPr lang="en-US" dirty="0" err="1" smtClean="0"/>
              <a:t>mem</a:t>
            </a:r>
            <a:r>
              <a:rPr lang="en-US" dirty="0" smtClean="0"/>
              <a:t> is out-of-date)</a:t>
            </a:r>
          </a:p>
          <a:p>
            <a:pPr lvl="1"/>
            <a:r>
              <a:rPr lang="en-US" dirty="0" smtClean="0"/>
              <a:t>Can write to block without updating memory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Exclusive:</a:t>
            </a:r>
            <a:r>
              <a:rPr lang="en-US" dirty="0" smtClean="0"/>
              <a:t>  Cache and memory both have up-to-date copy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Coherence States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states indicate that multiple caches have a copy of the data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Shared:</a:t>
            </a:r>
            <a:r>
              <a:rPr lang="en-US" dirty="0" smtClean="0"/>
              <a:t>  One of multiple copies in caches</a:t>
            </a:r>
          </a:p>
          <a:p>
            <a:pPr marL="914400" lvl="1" indent="-514350"/>
            <a:r>
              <a:rPr lang="en-US" dirty="0" smtClean="0"/>
              <a:t>Not necessarily consistent with memory</a:t>
            </a:r>
          </a:p>
          <a:p>
            <a:pPr marL="914400" lvl="1" indent="-514350"/>
            <a:r>
              <a:rPr lang="en-US" dirty="0" smtClean="0"/>
              <a:t>Does not have to write to memory if block replaced (other copies in other caches)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Owned:</a:t>
            </a:r>
            <a:r>
              <a:rPr lang="en-US" dirty="0" smtClean="0"/>
              <a:t>  “Main” copy of multiple in caches</a:t>
            </a:r>
          </a:p>
          <a:p>
            <a:pPr lvl="1"/>
            <a:r>
              <a:rPr lang="en-US" dirty="0" smtClean="0"/>
              <a:t>Same as Shared, but can supply data on a read instead of going to memory (can only be 1 owner)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28575" y="1813906"/>
            <a:ext cx="24257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Cache Coherence Protocols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Common protocols called by the subset of caches states that they use: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odified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O</a:t>
            </a:r>
            <a:r>
              <a:rPr lang="en-US" dirty="0" smtClean="0"/>
              <a:t>wned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xclusive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hared</a:t>
            </a:r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nvalid</a:t>
            </a:r>
          </a:p>
          <a:p>
            <a:r>
              <a:rPr lang="en-US" dirty="0" smtClean="0"/>
              <a:t>e.g. MOESI, MESI, </a:t>
            </a:r>
            <a:br>
              <a:rPr lang="en-US" dirty="0" smtClean="0"/>
            </a:br>
            <a:r>
              <a:rPr lang="en-US" dirty="0" smtClean="0"/>
              <a:t>MSI, MOSI, etc.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66018" y="5235913"/>
            <a:ext cx="49845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Snooping/Snoopy Protocols</a:t>
            </a:r>
          </a:p>
          <a:p>
            <a:pPr algn="ctr"/>
            <a:r>
              <a:rPr lang="en-US" dirty="0" smtClean="0"/>
              <a:t>e.g. the Berkeley Ownership Protocol</a:t>
            </a:r>
          </a:p>
          <a:p>
            <a:pPr algn="ctr"/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http://en.wikipedia.org/wiki/Cache_coherence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Example:  MOESI Transitions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1280160"/>
            <a:ext cx="75914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47582" y="2210765"/>
            <a:ext cx="1729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You’ll see more in discussion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False Sharing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One block contains both variables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</a:t>
            </a:r>
          </a:p>
          <a:p>
            <a:r>
              <a:rPr lang="en-US" dirty="0" smtClean="0"/>
              <a:t>What happens if Processor 0 reads and writes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 smtClean="0"/>
              <a:t> and Processor 1 reads and writes to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Cache invalidations even though not using the same data!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effect is known as </a:t>
            </a:r>
            <a:r>
              <a:rPr lang="en-US" i="1" dirty="0" smtClean="0">
                <a:solidFill>
                  <a:srgbClr val="FF0000"/>
                </a:solidFill>
              </a:rPr>
              <a:t>false sharing</a:t>
            </a:r>
          </a:p>
          <a:p>
            <a:r>
              <a:rPr lang="en-US" dirty="0" smtClean="0"/>
              <a:t>How can you prevent it?</a:t>
            </a:r>
          </a:p>
          <a:p>
            <a:pPr lvl="1"/>
            <a:r>
              <a:rPr lang="en-US" dirty="0" smtClean="0"/>
              <a:t>e.g. different block size, ordering of variables in memory, processor access patterns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07571"/>
          </a:xfrm>
        </p:spPr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Television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Amdahl’s Law</a:t>
            </a:r>
          </a:p>
          <a:p>
            <a:r>
              <a:rPr lang="en-US" dirty="0" smtClean="0"/>
              <a:t>Administrivia</a:t>
            </a:r>
          </a:p>
          <a:p>
            <a:r>
              <a:rPr lang="en-US" dirty="0" smtClean="0"/>
              <a:t>Multiprocessor Systems</a:t>
            </a:r>
          </a:p>
          <a:p>
            <a:r>
              <a:rPr lang="en-US" dirty="0" smtClean="0"/>
              <a:t>Multiprocessor Cache Coherence</a:t>
            </a:r>
          </a:p>
          <a:p>
            <a:r>
              <a:rPr lang="en-US" dirty="0" smtClean="0"/>
              <a:t>Synchronization - A Crash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Amdahl’s Law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Multiprocessor Systems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Multiprocessor Cache Consistency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Synchronization - A Crash Course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Threads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Thread of execution:</a:t>
            </a:r>
            <a:r>
              <a:rPr lang="en-US" dirty="0" smtClean="0"/>
              <a:t>  Smallest unit of processing scheduled by operating system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uniprocessor</a:t>
            </a:r>
            <a:r>
              <a:rPr lang="en-US" dirty="0" smtClean="0"/>
              <a:t>, multithreading occurs by </a:t>
            </a:r>
            <a:r>
              <a:rPr lang="en-US" i="1" dirty="0" smtClean="0"/>
              <a:t>time-division multiplexing</a:t>
            </a:r>
            <a:endParaRPr lang="en-US" dirty="0" smtClean="0"/>
          </a:p>
          <a:p>
            <a:pPr lvl="1"/>
            <a:r>
              <a:rPr lang="en-US" dirty="0" smtClean="0"/>
              <a:t>Processor switches between different threads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Context switching </a:t>
            </a:r>
            <a:r>
              <a:rPr lang="en-US" dirty="0" smtClean="0"/>
              <a:t>happens frequently enough user perceives threads as running at the same time </a:t>
            </a:r>
          </a:p>
          <a:p>
            <a:r>
              <a:rPr lang="en-US" dirty="0" smtClean="0"/>
              <a:t>On a multiprocessor, threads run at the same time, with each processor running a thread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Multithreading vs. </a:t>
            </a:r>
            <a:r>
              <a:rPr lang="en-US" dirty="0" err="1" smtClean="0">
                <a:solidFill>
                  <a:schemeClr val="accent1"/>
                </a:solidFill>
              </a:rPr>
              <a:t>Multicore</a:t>
            </a:r>
            <a:r>
              <a:rPr lang="en-US" dirty="0" smtClean="0">
                <a:solidFill>
                  <a:schemeClr val="accent1"/>
                </a:solidFill>
              </a:rPr>
              <a:t> (1/2)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7"/>
            <a:ext cx="8229600" cy="5088466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Basic idea: </a:t>
            </a:r>
            <a:r>
              <a:rPr lang="en-US" dirty="0" smtClean="0"/>
              <a:t>Processor resources are expensive and should not be left idle</a:t>
            </a:r>
          </a:p>
          <a:p>
            <a:r>
              <a:rPr lang="en-US" dirty="0" smtClean="0"/>
              <a:t>Long memory latency to memory on cache miss?</a:t>
            </a:r>
          </a:p>
          <a:p>
            <a:pPr lvl="1"/>
            <a:r>
              <a:rPr lang="en-US" dirty="0" smtClean="0"/>
              <a:t>Hardware switches threads to bring in other useful work while waiting for cache miss</a:t>
            </a:r>
          </a:p>
          <a:p>
            <a:pPr lvl="1"/>
            <a:r>
              <a:rPr lang="en-US" dirty="0" smtClean="0"/>
              <a:t>Cost of thread context switch must be much less than cache miss latency</a:t>
            </a:r>
          </a:p>
          <a:p>
            <a:r>
              <a:rPr lang="en-US" dirty="0" smtClean="0"/>
              <a:t>Put in redundant hardware so don’t have to save context on every thread switch:</a:t>
            </a:r>
          </a:p>
          <a:p>
            <a:pPr lvl="1"/>
            <a:r>
              <a:rPr lang="en-US" dirty="0" smtClean="0"/>
              <a:t>PC, Registers, L1 caches?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Multithreading vs. </a:t>
            </a:r>
            <a:r>
              <a:rPr lang="en-US" dirty="0" err="1" smtClean="0">
                <a:solidFill>
                  <a:schemeClr val="accent1"/>
                </a:solidFill>
              </a:rPr>
              <a:t>Multicore</a:t>
            </a:r>
            <a:r>
              <a:rPr lang="en-US" dirty="0" smtClean="0">
                <a:solidFill>
                  <a:schemeClr val="accent1"/>
                </a:solidFill>
              </a:rPr>
              <a:t>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667"/>
            <a:ext cx="8229600" cy="5088466"/>
          </a:xfrm>
        </p:spPr>
        <p:txBody>
          <a:bodyPr>
            <a:normAutofit/>
          </a:bodyPr>
          <a:lstStyle/>
          <a:p>
            <a:r>
              <a:rPr lang="en-US" dirty="0" smtClean="0"/>
              <a:t>Multithreading =&gt; Better Utilization </a:t>
            </a:r>
          </a:p>
          <a:p>
            <a:pPr lvl="1"/>
            <a:r>
              <a:rPr lang="en-US" dirty="0" smtClean="0"/>
              <a:t>≈1% more hardware, 1.10X better performance?</a:t>
            </a:r>
          </a:p>
          <a:p>
            <a:pPr lvl="1"/>
            <a:r>
              <a:rPr lang="en-US" dirty="0" smtClean="0"/>
              <a:t>Share integer adders, floating point adders, caches (L1 I $, L1 D$, L2 cache, L3 cache), Memory Controller</a:t>
            </a:r>
          </a:p>
          <a:p>
            <a:r>
              <a:rPr lang="en-US" dirty="0" smtClean="0"/>
              <a:t>Multicore =&gt; Duplicate Processors</a:t>
            </a:r>
          </a:p>
          <a:p>
            <a:pPr lvl="1"/>
            <a:r>
              <a:rPr lang="en-US" dirty="0" smtClean="0"/>
              <a:t>≈50% more hardware, ≈2X better performance?</a:t>
            </a:r>
          </a:p>
          <a:p>
            <a:pPr lvl="1"/>
            <a:r>
              <a:rPr lang="en-US" dirty="0" smtClean="0"/>
              <a:t>Share lower caches (L2 cache, L3 cache), Memory Controller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Data Races and Synchronization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memory accesses form a </a:t>
            </a:r>
            <a:r>
              <a:rPr lang="en-US" i="1" dirty="0" smtClean="0">
                <a:solidFill>
                  <a:srgbClr val="FF0000"/>
                </a:solidFill>
              </a:rPr>
              <a:t>data race </a:t>
            </a:r>
            <a:r>
              <a:rPr lang="en-US" dirty="0" smtClean="0"/>
              <a:t>if different threads access the same location, and at least one is a write, and they occur one after another</a:t>
            </a:r>
          </a:p>
          <a:p>
            <a:pPr lvl="1"/>
            <a:r>
              <a:rPr lang="en-US" dirty="0" smtClean="0"/>
              <a:t>Means that the result of a program can vary depending on chance (which thread ran first?)</a:t>
            </a:r>
          </a:p>
          <a:p>
            <a:pPr lvl="1"/>
            <a:r>
              <a:rPr lang="en-US" dirty="0" smtClean="0"/>
              <a:t>Avoid data races by </a:t>
            </a:r>
            <a:r>
              <a:rPr lang="en-US" i="1" dirty="0" smtClean="0">
                <a:solidFill>
                  <a:srgbClr val="FF0000"/>
                </a:solidFill>
              </a:rPr>
              <a:t>synchronizing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writing and reading to get deterministic behavior</a:t>
            </a:r>
          </a:p>
          <a:p>
            <a:r>
              <a:rPr lang="en-US" dirty="0" smtClean="0"/>
              <a:t>Synchronization done by user-level routines that rely on hardware synchronization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Analogy: Buying Milk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Your fridge has no milk. You and your roommate will return from classes at some point and check the fridge</a:t>
            </a:r>
          </a:p>
          <a:p>
            <a:r>
              <a:rPr lang="en-US" dirty="0" smtClean="0"/>
              <a:t>Whoever gets home first will check the fridge, go and buy milk, and return</a:t>
            </a:r>
          </a:p>
          <a:p>
            <a:r>
              <a:rPr lang="en-US" dirty="0" smtClean="0"/>
              <a:t>What if the other person gets back while the first person is buying milk?</a:t>
            </a:r>
          </a:p>
          <a:p>
            <a:pPr lvl="1"/>
            <a:r>
              <a:rPr lang="en-US" dirty="0" smtClean="0"/>
              <a:t>You’ve just bought twice as much milk as you need!</a:t>
            </a:r>
          </a:p>
          <a:p>
            <a:r>
              <a:rPr lang="en-US" dirty="0" smtClean="0"/>
              <a:t>It would’ve helped to have left a note…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Lock Synchronization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Use a “Lock” to grant access to a region (</a:t>
            </a:r>
            <a:r>
              <a:rPr lang="en-US" i="1" dirty="0" smtClean="0">
                <a:solidFill>
                  <a:srgbClr val="FF0000"/>
                </a:solidFill>
              </a:rPr>
              <a:t>critical section</a:t>
            </a:r>
            <a:r>
              <a:rPr lang="en-US" dirty="0" smtClean="0"/>
              <a:t>) so that only one thread can operate at a time</a:t>
            </a:r>
          </a:p>
          <a:p>
            <a:pPr lvl="1"/>
            <a:r>
              <a:rPr lang="en-US" dirty="0" smtClean="0"/>
              <a:t>Need all processors to be able to access the lock, so use a location in shared memory as </a:t>
            </a:r>
            <a:r>
              <a:rPr lang="en-US" i="1" dirty="0" smtClean="0">
                <a:solidFill>
                  <a:srgbClr val="FF0000"/>
                </a:solidFill>
              </a:rPr>
              <a:t>the lock</a:t>
            </a:r>
          </a:p>
          <a:p>
            <a:r>
              <a:rPr lang="en-US" dirty="0" smtClean="0"/>
              <a:t>Processors read lock and either wait (if locked) or set lock and go into critical section</a:t>
            </a:r>
          </a:p>
          <a:p>
            <a:pPr lvl="1"/>
            <a:r>
              <a:rPr lang="en-US" b="1" dirty="0" smtClean="0"/>
              <a:t>0</a:t>
            </a:r>
            <a:r>
              <a:rPr lang="en-US" dirty="0" smtClean="0"/>
              <a:t> means lock is free / open / unlocked / lock off</a:t>
            </a:r>
          </a:p>
          <a:p>
            <a:pPr lvl="1"/>
            <a:r>
              <a:rPr lang="en-US" b="1" dirty="0" smtClean="0"/>
              <a:t>1</a:t>
            </a:r>
            <a:r>
              <a:rPr lang="en-US" dirty="0" smtClean="0"/>
              <a:t> means lock is set / closed / locked / lock 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Lock Synchronization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+mj-lt"/>
                <a:cs typeface="Courier New"/>
              </a:rPr>
              <a:t>Pseudocode</a:t>
            </a:r>
            <a:r>
              <a:rPr lang="en-US" sz="3200" dirty="0" smtClean="0">
                <a:latin typeface="+mj-lt"/>
                <a:cs typeface="Courier New"/>
              </a:rPr>
              <a:t>: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>
              <a:spcBef>
                <a:spcPts val="3000"/>
              </a:spcBef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Check lock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Set the lock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Critical section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(e.g. change shared variables)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Unset the lock</a:t>
            </a:r>
            <a:endParaRPr lang="en-US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474720" y="2194560"/>
            <a:ext cx="2865932" cy="731520"/>
            <a:chOff x="3474720" y="2194560"/>
            <a:chExt cx="2865932" cy="731520"/>
          </a:xfrm>
        </p:grpSpPr>
        <p:sp>
          <p:nvSpPr>
            <p:cNvPr id="8" name="Arc 7"/>
            <p:cNvSpPr/>
            <p:nvPr/>
          </p:nvSpPr>
          <p:spPr>
            <a:xfrm flipH="1">
              <a:off x="3474720" y="2468880"/>
              <a:ext cx="457200" cy="457200"/>
            </a:xfrm>
            <a:prstGeom prst="arc">
              <a:avLst>
                <a:gd name="adj1" fmla="val 3154432"/>
                <a:gd name="adj2" fmla="val 19261652"/>
              </a:avLst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40480" y="2194560"/>
              <a:ext cx="2500172" cy="69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dirty="0" smtClean="0"/>
                <a:t>Can loop/idle here</a:t>
              </a:r>
              <a:br>
                <a:rPr lang="en-US" sz="2400" dirty="0" smtClean="0"/>
              </a:br>
              <a:r>
                <a:rPr lang="en-US" sz="2400" dirty="0" smtClean="0"/>
                <a:t>  if locked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Possible Lock Implementation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/>
              <a:t>Lock (a.k.a. busy wait)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err="1" smtClean="0">
                <a:latin typeface="Courier New"/>
              </a:rPr>
              <a:t>Get_lock</a:t>
            </a:r>
            <a:r>
              <a:rPr lang="en-US" sz="2000" dirty="0" smtClean="0">
                <a:latin typeface="Courier New"/>
              </a:rPr>
              <a:t>:   # $s0 -&gt; address of lock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       </a:t>
            </a:r>
            <a:r>
              <a:rPr lang="en-US" sz="2000" dirty="0" err="1" smtClean="0">
                <a:latin typeface="Courier New"/>
              </a:rPr>
              <a:t>addiu</a:t>
            </a:r>
            <a:r>
              <a:rPr lang="en-US" sz="2000" dirty="0" smtClean="0">
                <a:latin typeface="Courier New"/>
              </a:rPr>
              <a:t> $t1,$zero,1   # t1 = Locked value 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Loop:  </a:t>
            </a:r>
            <a:r>
              <a:rPr lang="en-US" sz="2000" dirty="0" err="1" smtClean="0">
                <a:latin typeface="Courier New"/>
              </a:rPr>
              <a:t>lw</a:t>
            </a:r>
            <a:r>
              <a:rPr lang="en-US" sz="2000" dirty="0" smtClean="0">
                <a:latin typeface="Courier New"/>
              </a:rPr>
              <a:t> $t0,0($s0)    </a:t>
            </a:r>
            <a:r>
              <a:rPr lang="en-US" sz="2000" dirty="0" smtClean="0">
                <a:latin typeface="Courier New"/>
              </a:rPr>
              <a:t>   # </a:t>
            </a:r>
            <a:r>
              <a:rPr lang="en-US" sz="2000" dirty="0" smtClean="0">
                <a:latin typeface="Courier New"/>
              </a:rPr>
              <a:t>load lock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       </a:t>
            </a:r>
            <a:r>
              <a:rPr lang="en-US" sz="2000" dirty="0" err="1" smtClean="0">
                <a:latin typeface="Courier New"/>
              </a:rPr>
              <a:t>bne</a:t>
            </a:r>
            <a:r>
              <a:rPr lang="en-US" sz="2000" dirty="0" smtClean="0">
                <a:latin typeface="Courier New"/>
              </a:rPr>
              <a:t> $t0,$zero,Loop  # loop if locked</a:t>
            </a:r>
          </a:p>
          <a:p>
            <a:pPr lvl="1">
              <a:buNone/>
              <a:tabLst>
                <a:tab pos="2116138" algn="l"/>
                <a:tab pos="5435600" algn="l"/>
              </a:tabLst>
            </a:pPr>
            <a:r>
              <a:rPr lang="en-US" sz="2000" dirty="0" smtClean="0">
                <a:latin typeface="Courier New"/>
              </a:rPr>
              <a:t>Lock:  </a:t>
            </a:r>
            <a:r>
              <a:rPr lang="en-US" sz="2000" dirty="0" err="1" smtClean="0">
                <a:latin typeface="Courier New"/>
              </a:rPr>
              <a:t>sw</a:t>
            </a:r>
            <a:r>
              <a:rPr lang="en-US" sz="2000" dirty="0" smtClean="0">
                <a:latin typeface="Courier New"/>
              </a:rPr>
              <a:t> $t1,0($s0)    </a:t>
            </a:r>
            <a:r>
              <a:rPr lang="en-US" sz="2000" dirty="0" smtClean="0">
                <a:latin typeface="Courier New"/>
              </a:rPr>
              <a:t>   # </a:t>
            </a:r>
            <a:r>
              <a:rPr lang="en-US" sz="2000" dirty="0" smtClean="0">
                <a:latin typeface="Courier New"/>
              </a:rPr>
              <a:t>Unlocked, so lock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Unlock</a:t>
            </a:r>
          </a:p>
          <a:p>
            <a:pPr lvl="1">
              <a:buNone/>
            </a:pPr>
            <a:r>
              <a:rPr lang="en-US" sz="2000" dirty="0" smtClean="0">
                <a:latin typeface="Courier New"/>
                <a:cs typeface="Courier New"/>
              </a:rPr>
              <a:t>Unlock:</a:t>
            </a:r>
          </a:p>
          <a:p>
            <a:pPr>
              <a:buNone/>
            </a:pPr>
            <a:r>
              <a:rPr lang="en-US" sz="2000" dirty="0" smtClean="0">
                <a:latin typeface="Courier New"/>
                <a:cs typeface="Courier New"/>
              </a:rPr>
              <a:t>		    </a:t>
            </a:r>
            <a:r>
              <a:rPr lang="en-US" sz="2000" dirty="0" err="1" smtClean="0">
                <a:latin typeface="Courier New"/>
                <a:cs typeface="Courier New"/>
              </a:rPr>
              <a:t>sw</a:t>
            </a:r>
            <a:r>
              <a:rPr lang="en-US" sz="2000" dirty="0" smtClean="0">
                <a:latin typeface="Courier New"/>
                <a:cs typeface="Courier New"/>
              </a:rPr>
              <a:t> $zero,0($s0)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+mj-lt"/>
                <a:cs typeface="Courier New"/>
              </a:rPr>
              <a:t>Any problems with this?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Possible Lock Problem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9646" cy="4525963"/>
          </a:xfrm>
        </p:spPr>
        <p:txBody>
          <a:bodyPr/>
          <a:lstStyle/>
          <a:p>
            <a:r>
              <a:rPr lang="en-US" dirty="0" smtClean="0"/>
              <a:t>Thread 1</a:t>
            </a: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addiu</a:t>
            </a:r>
            <a:r>
              <a:rPr lang="en-US" sz="2000" dirty="0" smtClean="0">
                <a:latin typeface="Courier New"/>
              </a:rPr>
              <a:t> $t1,$zero,1</a:t>
            </a: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Loop: </a:t>
            </a:r>
            <a:r>
              <a:rPr lang="en-US" sz="2000" dirty="0" err="1" smtClean="0">
                <a:latin typeface="Courier New"/>
              </a:rPr>
              <a:t>lw</a:t>
            </a:r>
            <a:r>
              <a:rPr lang="en-US" sz="2000" dirty="0" smtClean="0">
                <a:latin typeface="Courier New"/>
              </a:rPr>
              <a:t> $t0,0($s0)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bne</a:t>
            </a:r>
            <a:r>
              <a:rPr lang="en-US" sz="2000" dirty="0" smtClean="0">
                <a:latin typeface="Courier New"/>
              </a:rPr>
              <a:t> $t0,$zero,Loop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Lock: </a:t>
            </a:r>
            <a:r>
              <a:rPr lang="en-US" sz="2000" dirty="0" err="1" smtClean="0">
                <a:latin typeface="Courier New"/>
              </a:rPr>
              <a:t>sw</a:t>
            </a:r>
            <a:r>
              <a:rPr lang="en-US" sz="2000" dirty="0" smtClean="0">
                <a:latin typeface="Courier New"/>
              </a:rPr>
              <a:t> $t1,0($s0)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Thread 2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addiu</a:t>
            </a:r>
            <a:r>
              <a:rPr lang="en-US" sz="2000" dirty="0" smtClean="0">
                <a:latin typeface="Courier New"/>
              </a:rPr>
              <a:t> $t1,$zero,1</a:t>
            </a: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Loop: </a:t>
            </a:r>
            <a:r>
              <a:rPr lang="en-US" sz="2000" dirty="0" err="1" smtClean="0">
                <a:latin typeface="Courier New"/>
              </a:rPr>
              <a:t>lw</a:t>
            </a:r>
            <a:r>
              <a:rPr lang="en-US" sz="2000" dirty="0" smtClean="0">
                <a:latin typeface="Courier New"/>
              </a:rPr>
              <a:t> $t0,0($s0)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      </a:t>
            </a:r>
            <a:r>
              <a:rPr lang="en-US" sz="2000" dirty="0" err="1" smtClean="0">
                <a:latin typeface="Courier New"/>
              </a:rPr>
              <a:t>bne</a:t>
            </a:r>
            <a:r>
              <a:rPr lang="en-US" sz="2000" dirty="0" smtClean="0">
                <a:latin typeface="Courier New"/>
              </a:rPr>
              <a:t> $t0,$zero,Loop</a:t>
            </a:r>
          </a:p>
          <a:p>
            <a:pPr>
              <a:buNone/>
            </a:pPr>
            <a:endParaRPr lang="en-US" sz="2000" dirty="0" smtClean="0">
              <a:latin typeface="Courier New"/>
            </a:endParaRPr>
          </a:p>
          <a:p>
            <a:pPr>
              <a:buNone/>
            </a:pPr>
            <a:r>
              <a:rPr lang="en-US" sz="2000" dirty="0" smtClean="0">
                <a:latin typeface="Courier New"/>
              </a:rPr>
              <a:t>Lock: </a:t>
            </a:r>
            <a:r>
              <a:rPr lang="en-US" sz="2000" dirty="0" err="1" smtClean="0">
                <a:latin typeface="Courier New"/>
              </a:rPr>
              <a:t>sw</a:t>
            </a:r>
            <a:r>
              <a:rPr lang="en-US" sz="2000" dirty="0" smtClean="0">
                <a:latin typeface="Courier New"/>
              </a:rPr>
              <a:t> $t1,0($s0)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43224" y="5394960"/>
            <a:ext cx="6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Time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8229600" cy="7315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</a:rPr>
              <a:t>Both threads think they have set the lock!  </a:t>
            </a:r>
          </a:p>
          <a:p>
            <a:pPr algn="ctr">
              <a:lnSpc>
                <a:spcPct val="80000"/>
              </a:lnSpc>
            </a:pPr>
            <a:r>
              <a:rPr lang="en-US" sz="2800" i="1" dirty="0" smtClean="0">
                <a:solidFill>
                  <a:srgbClr val="FF0000"/>
                </a:solidFill>
              </a:rPr>
              <a:t>Exclusive access not guaranteed!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1975104"/>
            <a:ext cx="0" cy="34747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(Heartbreaking)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Speedup due to enhancement E:</a:t>
            </a:r>
          </a:p>
          <a:p>
            <a:endParaRPr lang="en-US" sz="2800" dirty="0" smtClean="0"/>
          </a:p>
          <a:p>
            <a:endParaRPr lang="en-US" sz="2400" dirty="0" smtClean="0"/>
          </a:p>
          <a:p>
            <a:pPr>
              <a:spcBef>
                <a:spcPts val="576"/>
              </a:spcBef>
            </a:pPr>
            <a:r>
              <a:rPr lang="en-US" sz="2800" b="1" dirty="0" smtClean="0"/>
              <a:t>Example:  </a:t>
            </a:r>
            <a:r>
              <a:rPr lang="en-US" sz="2800" dirty="0" smtClean="0"/>
              <a:t>Suppose that enhancement E accelerates a fraction F (F&lt;1) of the task by a factor S (S&gt;1) and the remainder of the task is unaffected</a:t>
            </a:r>
          </a:p>
          <a:p>
            <a:pPr>
              <a:spcBef>
                <a:spcPts val="1800"/>
              </a:spcBef>
              <a:buNone/>
            </a:pPr>
            <a:endParaRPr lang="en-US" sz="2800" dirty="0" smtClean="0"/>
          </a:p>
          <a:p>
            <a:pPr>
              <a:spcBef>
                <a:spcPts val="3000"/>
              </a:spcBef>
            </a:pPr>
            <a:r>
              <a:rPr lang="en-US" sz="2800" dirty="0" smtClean="0"/>
              <a:t>Exec time w/E =</a:t>
            </a:r>
          </a:p>
          <a:p>
            <a:pPr>
              <a:buNone/>
            </a:pPr>
            <a:r>
              <a:rPr lang="en-US" sz="2800" dirty="0" smtClean="0"/>
              <a:t>      Speedup w/E =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1448" y="2194560"/>
            <a:ext cx="4267200" cy="8096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266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008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7315200" y="5317058"/>
            <a:ext cx="152400" cy="762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6"/>
          <p:cNvGrpSpPr/>
          <p:nvPr/>
        </p:nvGrpSpPr>
        <p:grpSpPr>
          <a:xfrm>
            <a:off x="1078992" y="4572000"/>
            <a:ext cx="6997700" cy="400110"/>
            <a:chOff x="920750" y="4256690"/>
            <a:chExt cx="6997700" cy="400110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9207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 descr="Light downward diagonal"/>
            <p:cNvSpPr>
              <a:spLocks noChangeArrowheads="1"/>
            </p:cNvSpPr>
            <p:nvPr/>
          </p:nvSpPr>
          <p:spPr bwMode="auto">
            <a:xfrm>
              <a:off x="1987550" y="4270896"/>
              <a:ext cx="10541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05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1879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 descr="Light downward diagonal"/>
            <p:cNvSpPr>
              <a:spLocks noChangeArrowheads="1"/>
            </p:cNvSpPr>
            <p:nvPr/>
          </p:nvSpPr>
          <p:spPr bwMode="auto">
            <a:xfrm>
              <a:off x="6254750" y="4270896"/>
              <a:ext cx="596900" cy="36830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864350" y="4270896"/>
              <a:ext cx="1054100" cy="3683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4407606" y="4447990"/>
              <a:ext cx="49530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41180" y="4256690"/>
              <a:ext cx="5360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</a:t>
              </a:r>
              <a:endParaRPr lang="en-US" sz="2000" dirty="0"/>
            </a:p>
          </p:txBody>
        </p:sp>
      </p:grpSp>
      <p:grpSp>
        <p:nvGrpSpPr>
          <p:cNvPr id="8" name="Group 37"/>
          <p:cNvGrpSpPr/>
          <p:nvPr/>
        </p:nvGrpSpPr>
        <p:grpSpPr>
          <a:xfrm>
            <a:off x="5873242" y="4954506"/>
            <a:ext cx="1676400" cy="531894"/>
            <a:chOff x="5873242" y="4954506"/>
            <a:chExt cx="1676400" cy="531894"/>
          </a:xfrm>
        </p:grpSpPr>
        <p:cxnSp>
          <p:nvCxnSpPr>
            <p:cNvPr id="26" name="Straight Arrow Connector 25"/>
            <p:cNvCxnSpPr>
              <a:stCxn id="13" idx="2"/>
            </p:cNvCxnSpPr>
            <p:nvPr/>
          </p:nvCxnSpPr>
          <p:spPr>
            <a:xfrm>
              <a:off x="5873242" y="4954506"/>
              <a:ext cx="685602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5" idx="2"/>
            </p:cNvCxnSpPr>
            <p:nvPr/>
          </p:nvCxnSpPr>
          <p:spPr>
            <a:xfrm flipH="1">
              <a:off x="6671733" y="4954506"/>
              <a:ext cx="877909" cy="5318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4" idx="2"/>
            </p:cNvCxnSpPr>
            <p:nvPr/>
          </p:nvCxnSpPr>
          <p:spPr>
            <a:xfrm>
              <a:off x="6711442" y="4954506"/>
              <a:ext cx="761802" cy="5303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3172179" y="5373510"/>
            <a:ext cx="486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Exec Time w/o E  </a:t>
            </a:r>
            <a:r>
              <a:rPr lang="en-US" sz="2800" b="1" dirty="0" smtClean="0">
                <a:sym typeface="Symbol" pitchFamily="18" charset="2"/>
              </a:rPr>
              <a:t></a:t>
            </a:r>
            <a:r>
              <a:rPr lang="en-US" sz="2800" dirty="0" smtClean="0"/>
              <a:t>  [ (1-F) + </a:t>
            </a:r>
            <a:r>
              <a:rPr lang="en-US" sz="2800" dirty="0" smtClean="0">
                <a:solidFill>
                  <a:srgbClr val="FF0000"/>
                </a:solidFill>
              </a:rPr>
              <a:t>F/S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sp>
        <p:nvSpPr>
          <p:cNvPr id="40" name="Rectangle 39"/>
          <p:cNvSpPr/>
          <p:nvPr/>
        </p:nvSpPr>
        <p:spPr>
          <a:xfrm>
            <a:off x="3197360" y="5891578"/>
            <a:ext cx="2532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800" dirty="0" smtClean="0"/>
              <a:t>1 / [ (1-F) + F/S ]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Hardware Synchronization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18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AU" dirty="0" smtClean="0"/>
              <a:t>Hardware </a:t>
            </a:r>
            <a:r>
              <a:rPr lang="en-AU" dirty="0"/>
              <a:t>support </a:t>
            </a:r>
            <a:r>
              <a:rPr lang="en-AU" dirty="0" smtClean="0"/>
              <a:t>required to prevent an interloper (another thread) from changing the value </a:t>
            </a:r>
          </a:p>
          <a:p>
            <a:pPr lvl="1">
              <a:buClr>
                <a:schemeClr val="tx1"/>
              </a:buClr>
            </a:pPr>
            <a:r>
              <a:rPr lang="en-AU" i="1" dirty="0">
                <a:solidFill>
                  <a:srgbClr val="FF0000"/>
                </a:solidFill>
              </a:rPr>
              <a:t>Atomic </a:t>
            </a:r>
            <a:r>
              <a:rPr lang="en-AU" dirty="0"/>
              <a:t>read/write memory operation</a:t>
            </a:r>
          </a:p>
          <a:p>
            <a:pPr lvl="1"/>
            <a:r>
              <a:rPr lang="en-AU" dirty="0"/>
              <a:t>No other access to the location allowed between the read and write</a:t>
            </a:r>
          </a:p>
          <a:p>
            <a:r>
              <a:rPr lang="en-AU" dirty="0" smtClean="0"/>
              <a:t>How best to implement?</a:t>
            </a:r>
            <a:endParaRPr lang="en-AU" dirty="0"/>
          </a:p>
          <a:p>
            <a:pPr lvl="1"/>
            <a:r>
              <a:rPr lang="en-AU" dirty="0" smtClean="0"/>
              <a:t>Single </a:t>
            </a:r>
            <a:r>
              <a:rPr lang="en-AU" dirty="0" err="1" smtClean="0"/>
              <a:t>instr</a:t>
            </a:r>
            <a:r>
              <a:rPr lang="en-AU" dirty="0" smtClean="0"/>
              <a:t>?  Atomic </a:t>
            </a:r>
            <a:r>
              <a:rPr lang="en-AU" dirty="0"/>
              <a:t>swap of register </a:t>
            </a:r>
            <a:r>
              <a:rPr lang="en-AU" dirty="0">
                <a:ea typeface="Arial" charset="0"/>
                <a:cs typeface="Arial" charset="0"/>
              </a:rPr>
              <a:t>↔ memory</a:t>
            </a:r>
          </a:p>
          <a:p>
            <a:pPr lvl="1"/>
            <a:r>
              <a:rPr lang="en-AU" dirty="0" smtClean="0">
                <a:ea typeface="Arial" charset="0"/>
                <a:cs typeface="Arial" charset="0"/>
              </a:rPr>
              <a:t>Pair </a:t>
            </a:r>
            <a:r>
              <a:rPr lang="en-AU" dirty="0">
                <a:ea typeface="Arial" charset="0"/>
                <a:cs typeface="Arial" charset="0"/>
              </a:rPr>
              <a:t>of </a:t>
            </a:r>
            <a:r>
              <a:rPr lang="en-AU" dirty="0" err="1" smtClean="0">
                <a:ea typeface="Arial" charset="0"/>
                <a:cs typeface="Arial" charset="0"/>
              </a:rPr>
              <a:t>instr</a:t>
            </a:r>
            <a:r>
              <a:rPr lang="en-AU" dirty="0" smtClean="0">
                <a:ea typeface="Arial" charset="0"/>
                <a:cs typeface="Arial" charset="0"/>
              </a:rPr>
              <a:t>?  One for read, one for write</a:t>
            </a:r>
            <a:endParaRPr lang="en-AU" dirty="0">
              <a:ea typeface="Arial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1"/>
                </a:solidFill>
              </a:rPr>
              <a:t>Synchronization in MIPS 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403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i="1" dirty="0">
                <a:solidFill>
                  <a:srgbClr val="FF0000"/>
                </a:solidFill>
              </a:rPr>
              <a:t>Load </a:t>
            </a:r>
            <a:r>
              <a:rPr lang="en-AU" i="1" dirty="0" smtClean="0">
                <a:solidFill>
                  <a:srgbClr val="FF0000"/>
                </a:solidFill>
              </a:rPr>
              <a:t>linked:		</a:t>
            </a:r>
            <a:r>
              <a:rPr lang="en-AU" dirty="0" err="1" smtClean="0">
                <a:latin typeface="Courier New"/>
                <a:cs typeface="Courier New"/>
              </a:rPr>
              <a:t>ll</a:t>
            </a:r>
            <a:r>
              <a:rPr lang="en-AU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rt,off</a:t>
            </a:r>
            <a:r>
              <a:rPr lang="en-US" dirty="0" smtClean="0">
                <a:latin typeface="Courier New"/>
                <a:cs typeface="Courier New"/>
              </a:rPr>
              <a:t>(</a:t>
            </a:r>
            <a:r>
              <a:rPr lang="en-US" dirty="0" err="1" smtClean="0">
                <a:latin typeface="Courier New"/>
                <a:cs typeface="Courier New"/>
              </a:rPr>
              <a:t>rs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i="1" dirty="0">
                <a:solidFill>
                  <a:srgbClr val="FF0000"/>
                </a:solidFill>
              </a:rPr>
              <a:t>Store </a:t>
            </a:r>
            <a:r>
              <a:rPr lang="en-AU" i="1" dirty="0" smtClean="0">
                <a:solidFill>
                  <a:srgbClr val="FF0000"/>
                </a:solidFill>
              </a:rPr>
              <a:t>conditional:</a:t>
            </a:r>
            <a:r>
              <a:rPr lang="en-AU" dirty="0" smtClean="0"/>
              <a:t>	</a:t>
            </a:r>
            <a:r>
              <a:rPr lang="en-AU" dirty="0" smtClean="0">
                <a:latin typeface="Courier New"/>
                <a:cs typeface="Courier New"/>
              </a:rPr>
              <a:t>sc </a:t>
            </a:r>
            <a:r>
              <a:rPr lang="en-AU" dirty="0" err="1" smtClean="0">
                <a:latin typeface="Courier New"/>
                <a:cs typeface="Courier New"/>
              </a:rPr>
              <a:t>rt</a:t>
            </a:r>
            <a:r>
              <a:rPr lang="en-AU" dirty="0" smtClean="0">
                <a:latin typeface="Courier New"/>
                <a:cs typeface="Courier New"/>
              </a:rPr>
              <a:t>,</a:t>
            </a:r>
            <a:r>
              <a:rPr lang="en-US" dirty="0" smtClean="0">
                <a:latin typeface="Courier New"/>
                <a:cs typeface="Courier New"/>
              </a:rPr>
              <a:t>off(</a:t>
            </a:r>
            <a:r>
              <a:rPr lang="en-US" dirty="0" err="1" smtClean="0">
                <a:latin typeface="Courier New"/>
                <a:cs typeface="Courier New"/>
              </a:rPr>
              <a:t>rs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Returns </a:t>
            </a:r>
            <a:r>
              <a:rPr lang="en-AU" b="1" dirty="0" smtClean="0"/>
              <a:t>1</a:t>
            </a:r>
            <a:r>
              <a:rPr lang="en-AU" dirty="0" smtClean="0"/>
              <a:t> (success) </a:t>
            </a:r>
            <a:r>
              <a:rPr lang="en-AU" dirty="0"/>
              <a:t>if </a:t>
            </a:r>
            <a:r>
              <a:rPr lang="en-AU" dirty="0" smtClean="0"/>
              <a:t>location has </a:t>
            </a:r>
            <a:r>
              <a:rPr lang="en-AU" dirty="0"/>
              <a:t>not changed since the </a:t>
            </a:r>
            <a:r>
              <a:rPr lang="en-AU" sz="2600" dirty="0" err="1" smtClean="0">
                <a:latin typeface="Courier New"/>
                <a:cs typeface="Courier New"/>
              </a:rPr>
              <a:t>ll</a:t>
            </a:r>
            <a:endParaRPr lang="en-AU" sz="2600" dirty="0" smtClean="0">
              <a:latin typeface="+mj-lt"/>
              <a:cs typeface="Courier New"/>
            </a:endParaRPr>
          </a:p>
          <a:p>
            <a:pPr lvl="1">
              <a:lnSpc>
                <a:spcPct val="90000"/>
              </a:lnSpc>
            </a:pPr>
            <a:r>
              <a:rPr lang="en-AU" dirty="0" smtClean="0">
                <a:latin typeface="+mj-lt"/>
                <a:cs typeface="Courier New"/>
              </a:rPr>
              <a:t>Returns </a:t>
            </a:r>
            <a:r>
              <a:rPr lang="en-AU" b="1" dirty="0" smtClean="0">
                <a:latin typeface="+mj-lt"/>
                <a:cs typeface="Courier New"/>
              </a:rPr>
              <a:t>0</a:t>
            </a:r>
            <a:r>
              <a:rPr lang="en-AU" dirty="0" smtClean="0">
                <a:latin typeface="+mj-lt"/>
                <a:cs typeface="Courier New"/>
              </a:rPr>
              <a:t> (failure) if location has changed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AU" dirty="0" smtClean="0"/>
              <a:t>Note that </a:t>
            </a:r>
            <a:r>
              <a:rPr lang="en-AU" sz="3000" dirty="0" smtClean="0">
                <a:latin typeface="Courier New" pitchFamily="49" charset="0"/>
                <a:cs typeface="Courier New" pitchFamily="49" charset="0"/>
              </a:rPr>
              <a:t>sc</a:t>
            </a:r>
            <a:r>
              <a:rPr lang="en-AU" dirty="0" smtClean="0"/>
              <a:t> </a:t>
            </a:r>
            <a:r>
              <a:rPr lang="en-AU" i="1" dirty="0" smtClean="0"/>
              <a:t>clobbers</a:t>
            </a:r>
            <a:r>
              <a:rPr lang="en-AU" dirty="0" smtClean="0"/>
              <a:t> the register value being stored (</a:t>
            </a:r>
            <a:r>
              <a:rPr lang="en-AU" sz="3000" dirty="0" err="1" smtClean="0">
                <a:latin typeface="Courier New" pitchFamily="49" charset="0"/>
                <a:cs typeface="Courier New" pitchFamily="49" charset="0"/>
              </a:rPr>
              <a:t>rt</a:t>
            </a:r>
            <a:r>
              <a:rPr lang="en-AU" dirty="0" smtClean="0"/>
              <a:t>)!</a:t>
            </a:r>
          </a:p>
          <a:p>
            <a:pPr lvl="1">
              <a:lnSpc>
                <a:spcPct val="90000"/>
              </a:lnSpc>
            </a:pPr>
            <a:r>
              <a:rPr lang="en-AU" dirty="0" smtClean="0"/>
              <a:t>Need to have a copy elsewhere if you plan on repeating on failure or using value later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4180" y="6356350"/>
            <a:ext cx="2133600" cy="365125"/>
          </a:xfrm>
        </p:spPr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Synchronization in MIPS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sz="2800" dirty="0" smtClean="0"/>
              <a:t>Atomic swap (to test/set lock variable)</a:t>
            </a:r>
          </a:p>
          <a:p>
            <a:pPr>
              <a:lnSpc>
                <a:spcPct val="90000"/>
              </a:lnSpc>
              <a:buNone/>
            </a:pPr>
            <a:r>
              <a:rPr lang="en-AU" sz="2800" dirty="0" smtClean="0"/>
              <a:t>	Exchange contents of register and memory: </a:t>
            </a:r>
            <a:br>
              <a:rPr lang="en-AU" sz="2800" dirty="0" smtClean="0"/>
            </a:br>
            <a:r>
              <a:rPr lang="en-AU" sz="2800" dirty="0" smtClean="0"/>
              <a:t>$s4 </a:t>
            </a:r>
            <a:r>
              <a:rPr lang="en-AU" sz="2800" dirty="0" smtClean="0">
                <a:ea typeface="Arial" charset="0"/>
                <a:cs typeface="Arial" charset="0"/>
              </a:rPr>
              <a:t>↔</a:t>
            </a:r>
            <a:r>
              <a:rPr lang="en-US" sz="2800" dirty="0" smtClean="0">
                <a:sym typeface="Wingdings"/>
              </a:rPr>
              <a:t> </a:t>
            </a:r>
            <a:r>
              <a:rPr lang="en-US" sz="2800" dirty="0" err="1" smtClean="0">
                <a:sym typeface="Wingdings"/>
              </a:rPr>
              <a:t>Mem</a:t>
            </a:r>
            <a:r>
              <a:rPr lang="en-AU" sz="2800" dirty="0" smtClean="0"/>
              <a:t>($s1)</a:t>
            </a:r>
          </a:p>
          <a:p>
            <a:pPr>
              <a:lnSpc>
                <a:spcPct val="90000"/>
              </a:lnSpc>
              <a:buNone/>
            </a:pPr>
            <a:endParaRPr lang="en-AU" sz="2800" dirty="0" smtClean="0"/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try: add $t0,$zero,$s4 #copy value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</a:t>
            </a:r>
            <a:r>
              <a:rPr lang="en-AU" sz="2400" dirty="0" err="1" smtClean="0">
                <a:latin typeface="Courier New"/>
                <a:cs typeface="Courier New"/>
              </a:rPr>
              <a:t>ll</a:t>
            </a:r>
            <a:r>
              <a:rPr lang="en-AU" sz="2400" dirty="0" smtClean="0">
                <a:latin typeface="Courier New"/>
                <a:cs typeface="Courier New"/>
              </a:rPr>
              <a:t>  $t1,0($s1)    #load linked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sc  $t0,0($s1)    #store conditional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</a:t>
            </a:r>
            <a:r>
              <a:rPr lang="en-AU" sz="2400" dirty="0" err="1" smtClean="0">
                <a:latin typeface="Courier New"/>
                <a:cs typeface="Courier New"/>
              </a:rPr>
              <a:t>beq</a:t>
            </a:r>
            <a:r>
              <a:rPr lang="en-AU" sz="2400" dirty="0" smtClean="0">
                <a:latin typeface="Courier New"/>
                <a:cs typeface="Courier New"/>
              </a:rPr>
              <a:t> $t0,$zero,try #loop if sc fails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400" dirty="0" smtClean="0">
                <a:latin typeface="Courier New"/>
                <a:cs typeface="Courier New"/>
              </a:rPr>
              <a:t>     add $s4,$zero,$t1 #load value in $s4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4251960"/>
            <a:ext cx="7380214" cy="1769257"/>
            <a:chOff x="914400" y="4251960"/>
            <a:chExt cx="7380214" cy="1769257"/>
          </a:xfrm>
        </p:grpSpPr>
        <p:sp>
          <p:nvSpPr>
            <p:cNvPr id="7" name="Arc 6"/>
            <p:cNvSpPr/>
            <p:nvPr/>
          </p:nvSpPr>
          <p:spPr>
            <a:xfrm>
              <a:off x="914400" y="4251960"/>
              <a:ext cx="2011680" cy="1554480"/>
            </a:xfrm>
            <a:prstGeom prst="arc">
              <a:avLst>
                <a:gd name="adj1" fmla="val 5322757"/>
                <a:gd name="adj2" fmla="val 16147906"/>
              </a:avLst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0240" y="5559552"/>
              <a:ext cx="6374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sc</a:t>
              </a:r>
              <a:r>
                <a:rPr lang="en-US" sz="2400" dirty="0" smtClean="0">
                  <a:solidFill>
                    <a:srgbClr val="FF0000"/>
                  </a:solidFill>
                </a:rPr>
                <a:t> would fail if another threads executes </a:t>
              </a:r>
              <a:r>
                <a:rPr lang="en-US" sz="2200" dirty="0" smtClean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sc</a:t>
              </a:r>
              <a:r>
                <a:rPr lang="en-US" sz="2400" dirty="0" smtClean="0">
                  <a:solidFill>
                    <a:srgbClr val="FF0000"/>
                  </a:solidFill>
                </a:rPr>
                <a:t> here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2912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Test-and-Set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5943600" cy="493776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In a single atomic operation:</a:t>
            </a:r>
          </a:p>
          <a:p>
            <a:pPr lvl="1">
              <a:lnSpc>
                <a:spcPct val="95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Test </a:t>
            </a:r>
            <a:r>
              <a:rPr lang="en-US" dirty="0" smtClean="0"/>
              <a:t>to see if a memory location is set (contains a 1)</a:t>
            </a:r>
          </a:p>
          <a:p>
            <a:pPr lvl="1">
              <a:lnSpc>
                <a:spcPct val="95000"/>
              </a:lnSpc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Set </a:t>
            </a:r>
            <a:r>
              <a:rPr lang="en-US" dirty="0" smtClean="0"/>
              <a:t>it (to 1) if it isn’t (it contained a zero when tested)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Otherwise indicate that the Set failed, so the program can try again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While accessing, no other instruction can modify the memory location, including other Test-and-Set instructions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Useful for implementing lock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8" name="Picture 7" descr="Screen shot 2011-03-06 at 6.40.2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248" y="84421"/>
            <a:ext cx="2550752" cy="638461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010656" y="950976"/>
            <a:ext cx="1158240" cy="1341120"/>
            <a:chOff x="6010656" y="950976"/>
            <a:chExt cx="1158240" cy="134112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0656" y="950976"/>
              <a:ext cx="1072896" cy="134112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035040" y="2023872"/>
              <a:ext cx="1133856" cy="2682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 flipV="1">
            <a:off x="6230112" y="2987040"/>
            <a:ext cx="877824" cy="975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5791200" y="3182112"/>
            <a:ext cx="1011936" cy="914400"/>
          </a:xfrm>
          <a:prstGeom prst="arc">
            <a:avLst>
              <a:gd name="adj1" fmla="val 40924"/>
              <a:gd name="adj2" fmla="val 8005407"/>
            </a:avLst>
          </a:prstGeom>
          <a:ln w="254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9696" y="4645152"/>
            <a:ext cx="950976" cy="4632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1-03-06 at 6.40.2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248" y="84421"/>
            <a:ext cx="2550752" cy="6384610"/>
          </a:xfrm>
          <a:prstGeom prst="rect">
            <a:avLst/>
          </a:prstGeom>
        </p:spPr>
      </p:pic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214037" cy="1143000"/>
          </a:xfrm>
        </p:spPr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Test-and-Set </a:t>
            </a:r>
            <a:r>
              <a:rPr lang="en-AU" dirty="0">
                <a:solidFill>
                  <a:schemeClr val="accent1"/>
                </a:solidFill>
              </a:rPr>
              <a:t>in MIPS 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6431788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800" dirty="0" smtClean="0"/>
              <a:t>Example</a:t>
            </a:r>
            <a:r>
              <a:rPr lang="en-AU" sz="2800" dirty="0"/>
              <a:t>:</a:t>
            </a:r>
            <a:r>
              <a:rPr lang="en-AU" sz="2800" dirty="0" smtClean="0"/>
              <a:t> MIPS sequence for implementing a T&amp;S at ($s1)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Try: </a:t>
            </a:r>
            <a:r>
              <a:rPr lang="en-AU" sz="2200" dirty="0" err="1" smtClean="0">
                <a:latin typeface="Courier New"/>
                <a:cs typeface="Courier New"/>
              </a:rPr>
              <a:t>addiu</a:t>
            </a:r>
            <a:r>
              <a:rPr lang="en-AU" sz="2200" dirty="0" smtClean="0">
                <a:latin typeface="Courier New"/>
                <a:cs typeface="Courier New"/>
              </a:rPr>
              <a:t> $t0,$zero,1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ll</a:t>
            </a:r>
            <a:r>
              <a:rPr lang="en-AU" sz="2200" dirty="0" smtClean="0">
                <a:latin typeface="Courier New"/>
                <a:cs typeface="Courier New"/>
              </a:rPr>
              <a:t>  $t1,0($s1)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bne</a:t>
            </a:r>
            <a:r>
              <a:rPr lang="en-AU" sz="2200" dirty="0" smtClean="0">
                <a:latin typeface="Courier New"/>
                <a:cs typeface="Courier New"/>
              </a:rPr>
              <a:t> $t1,$zero,Try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sc  $t0,0($s1)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beq</a:t>
            </a:r>
            <a:r>
              <a:rPr lang="en-AU" sz="2200" dirty="0" smtClean="0">
                <a:latin typeface="Courier New"/>
                <a:cs typeface="Courier New"/>
              </a:rPr>
              <a:t> $t0,$zero,try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Locked: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# critical section</a:t>
            </a:r>
          </a:p>
          <a:p>
            <a:pPr lvl="1">
              <a:lnSpc>
                <a:spcPct val="90000"/>
              </a:lnSpc>
              <a:spcBef>
                <a:spcPts val="1800"/>
              </a:spcBef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Unlock:</a:t>
            </a:r>
          </a:p>
          <a:p>
            <a:pPr lvl="1">
              <a:lnSpc>
                <a:spcPct val="90000"/>
              </a:lnSpc>
              <a:buFont typeface="Wingdings" charset="2"/>
              <a:buNone/>
            </a:pPr>
            <a:r>
              <a:rPr lang="en-AU" sz="2200" dirty="0" smtClean="0">
                <a:latin typeface="Courier New"/>
                <a:cs typeface="Courier New"/>
              </a:rPr>
              <a:t>     </a:t>
            </a:r>
            <a:r>
              <a:rPr lang="en-AU" sz="2200" dirty="0" err="1" smtClean="0">
                <a:latin typeface="Courier New"/>
                <a:cs typeface="Courier New"/>
              </a:rPr>
              <a:t>sw</a:t>
            </a:r>
            <a:r>
              <a:rPr lang="en-AU" sz="2200" dirty="0" smtClean="0">
                <a:latin typeface="Courier New"/>
                <a:cs typeface="Courier New"/>
              </a:rPr>
              <a:t> $zero,0($s1)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88398" y="887148"/>
            <a:ext cx="2139761" cy="2052617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884231" y="2122197"/>
            <a:ext cx="2387478" cy="1248289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05794" y="2957159"/>
            <a:ext cx="2157158" cy="869754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05794" y="4244393"/>
            <a:ext cx="2400708" cy="226136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3401" y="5979743"/>
            <a:ext cx="1952569" cy="143316"/>
          </a:xfrm>
          <a:prstGeom prst="line">
            <a:avLst/>
          </a:prstGeom>
          <a:ln w="38100">
            <a:solidFill>
              <a:srgbClr val="FF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Amdahl’s Law limits benefits of parallelization</a:t>
            </a:r>
          </a:p>
          <a:p>
            <a:r>
              <a:rPr lang="en-US" dirty="0" smtClean="0"/>
              <a:t>Multiprocessor systems uses shared memory (single address space)</a:t>
            </a:r>
          </a:p>
          <a:p>
            <a:r>
              <a:rPr lang="en-US" dirty="0" smtClean="0"/>
              <a:t>Cache coherence implements shared memory even with multiple copies in multiple caches</a:t>
            </a:r>
          </a:p>
          <a:p>
            <a:pPr lvl="1"/>
            <a:r>
              <a:rPr lang="en-US" dirty="0" smtClean="0"/>
              <a:t>Track state of blocks relative to other caches (e.g. MOESI protocol)</a:t>
            </a:r>
          </a:p>
          <a:p>
            <a:pPr lvl="1"/>
            <a:r>
              <a:rPr lang="en-US" dirty="0" smtClean="0"/>
              <a:t>False sharing a concern</a:t>
            </a:r>
          </a:p>
          <a:p>
            <a:r>
              <a:rPr lang="en-US" dirty="0" smtClean="0"/>
              <a:t>Synchronization via hardware primitives:</a:t>
            </a:r>
          </a:p>
          <a:p>
            <a:pPr lvl="1"/>
            <a:r>
              <a:rPr lang="en-US" dirty="0" smtClean="0"/>
              <a:t>MIPS does it with Load Linked + Store Conditional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Amdahl’s </a:t>
            </a:r>
            <a:r>
              <a:rPr lang="en-US" dirty="0">
                <a:solidFill>
                  <a:schemeClr val="accent1"/>
                </a:solidFill>
              </a:rPr>
              <a:t>Law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/>
          <a:lstStyle/>
          <a:p>
            <a:r>
              <a:rPr lang="en-US" dirty="0" smtClean="0"/>
              <a:t>Speedup  =                       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b="1" dirty="0" smtClean="0"/>
              <a:t>Example:</a:t>
            </a:r>
            <a:r>
              <a:rPr lang="en-US" dirty="0" smtClean="0"/>
              <a:t> the execution time of half of the program can be accelerated by a factor of 2.</a:t>
            </a:r>
            <a:br>
              <a:rPr lang="en-US" dirty="0" smtClean="0"/>
            </a:br>
            <a:r>
              <a:rPr lang="en-US" dirty="0" smtClean="0"/>
              <a:t>What is the program speed-up overall?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3285061" y="2184400"/>
            <a:ext cx="3335866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56001" y="2201335"/>
            <a:ext cx="21836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(1 - F)   +   F</a:t>
            </a:r>
            <a:endParaRPr lang="en-US" sz="3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283192" y="2743200"/>
            <a:ext cx="507999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341027" y="2634735"/>
            <a:ext cx="3732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925688" y="2669824"/>
            <a:ext cx="2560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Non-speed-up part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993466" y="2664179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Speed-up part</a:t>
            </a:r>
            <a:endParaRPr lang="en-US" sz="2400" dirty="0"/>
          </a:p>
        </p:txBody>
      </p:sp>
      <p:grpSp>
        <p:nvGrpSpPr>
          <p:cNvPr id="2" name="Group 42"/>
          <p:cNvGrpSpPr/>
          <p:nvPr/>
        </p:nvGrpSpPr>
        <p:grpSpPr>
          <a:xfrm>
            <a:off x="2325501" y="5204178"/>
            <a:ext cx="4071863" cy="1105132"/>
            <a:chOff x="2325501" y="5204178"/>
            <a:chExt cx="4071863" cy="1105132"/>
          </a:xfrm>
        </p:grpSpPr>
        <p:grpSp>
          <p:nvGrpSpPr>
            <p:cNvPr id="3" name="Group 42"/>
            <p:cNvGrpSpPr/>
            <p:nvPr/>
          </p:nvGrpSpPr>
          <p:grpSpPr>
            <a:xfrm>
              <a:off x="2325501" y="5204178"/>
              <a:ext cx="1252266" cy="1105132"/>
              <a:chOff x="3928533" y="5469466"/>
              <a:chExt cx="1252266" cy="1105132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391952" y="54694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28533" y="5808133"/>
                <a:ext cx="12522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 + 0.5</a:t>
                </a:r>
                <a:endParaRPr lang="en-US" sz="2400" dirty="0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 flipV="1">
                <a:off x="3996261" y="5841999"/>
                <a:ext cx="1095038" cy="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4645374" y="6163733"/>
                <a:ext cx="440273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4690533" y="6112933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</a:t>
                </a:r>
                <a:endParaRPr lang="en-US" sz="2400" dirty="0"/>
              </a:p>
            </p:txBody>
          </p:sp>
        </p:grpSp>
        <p:grpSp>
          <p:nvGrpSpPr>
            <p:cNvPr id="4" name="Group 44"/>
            <p:cNvGrpSpPr/>
            <p:nvPr/>
          </p:nvGrpSpPr>
          <p:grpSpPr>
            <a:xfrm>
              <a:off x="3945457" y="5212080"/>
              <a:ext cx="1407758" cy="800332"/>
              <a:chOff x="3928533" y="5469466"/>
              <a:chExt cx="1407758" cy="800332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4463636" y="5469466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  <a:endParaRPr lang="en-US" sz="2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3928533" y="5808133"/>
                <a:ext cx="14077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0.5 + 0.25</a:t>
                </a:r>
                <a:endParaRPr lang="en-US" sz="24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4030127" y="5842000"/>
                <a:ext cx="1216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3566160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79145" y="539496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=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669280" y="5394960"/>
              <a:ext cx="7280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1.33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 flipV="1">
            <a:off x="3403600" y="2698044"/>
            <a:ext cx="615244" cy="21449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34" idx="1"/>
          </p:cNvCxnSpPr>
          <p:nvPr/>
        </p:nvCxnSpPr>
        <p:spPr>
          <a:xfrm flipH="1" flipV="1">
            <a:off x="5881511" y="2731911"/>
            <a:ext cx="1111955" cy="163101"/>
          </a:xfrm>
          <a:prstGeom prst="straightConnector1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Consequence of Amdahl’s Law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413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amount of speedup that can be achieved through parallelism is limited by the non-parallel portion of your program</a:t>
            </a:r>
            <a:r>
              <a:rPr lang="en-US" sz="2800" dirty="0"/>
              <a:t>!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7" name="Group 52"/>
          <p:cNvGrpSpPr/>
          <p:nvPr/>
        </p:nvGrpSpPr>
        <p:grpSpPr>
          <a:xfrm>
            <a:off x="274320" y="3421992"/>
            <a:ext cx="3824278" cy="2897243"/>
            <a:chOff x="624226" y="3421992"/>
            <a:chExt cx="3824278" cy="2897243"/>
          </a:xfrm>
        </p:grpSpPr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624226" y="4209745"/>
              <a:ext cx="944553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2"/>
                  </a:solidFill>
                </a:rPr>
                <a:t>Parallel </a:t>
              </a:r>
              <a:endParaRPr lang="en-US" sz="1800" b="1" dirty="0" smtClean="0">
                <a:solidFill>
                  <a:schemeClr val="accent2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portion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>
              <a:off x="672380" y="5019370"/>
              <a:ext cx="896399" cy="5410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800" b="1" dirty="0">
                  <a:solidFill>
                    <a:schemeClr val="accent1"/>
                  </a:solidFill>
                </a:rPr>
                <a:t>Serial </a:t>
              </a:r>
              <a:endParaRPr lang="en-US" sz="1800" b="1" dirty="0" smtClean="0">
                <a:solidFill>
                  <a:schemeClr val="accent1"/>
                </a:solidFill>
              </a:endParaRPr>
            </a:p>
            <a:p>
              <a:pPr algn="r">
                <a:lnSpc>
                  <a:spcPct val="80000"/>
                </a:lnSpc>
              </a:pPr>
              <a:r>
                <a:rPr lang="en-US" sz="1800" b="1" dirty="0" smtClean="0">
                  <a:solidFill>
                    <a:schemeClr val="accent1"/>
                  </a:solidFill>
                </a:rPr>
                <a:t>portion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oup 51"/>
            <p:cNvGrpSpPr/>
            <p:nvPr/>
          </p:nvGrpSpPr>
          <p:grpSpPr>
            <a:xfrm>
              <a:off x="1188720" y="3421992"/>
              <a:ext cx="3259784" cy="2897243"/>
              <a:chOff x="1188720" y="3421992"/>
              <a:chExt cx="3259784" cy="2897243"/>
            </a:xfrm>
          </p:grpSpPr>
          <p:sp>
            <p:nvSpPr>
              <p:cNvPr id="29" name="Text Box 13"/>
              <p:cNvSpPr txBox="1">
                <a:spLocks noChangeArrowheads="1"/>
              </p:cNvSpPr>
              <p:nvPr/>
            </p:nvSpPr>
            <p:spPr bwMode="auto">
              <a:xfrm>
                <a:off x="1188720" y="3421992"/>
                <a:ext cx="817853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</a:rPr>
                  <a:t>Time</a:t>
                </a:r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1415032" y="5857570"/>
                <a:ext cx="2990370" cy="46166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Number of Processors</a:t>
                </a:r>
              </a:p>
            </p:txBody>
          </p: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1568779" y="3800170"/>
                <a:ext cx="2879725" cy="1752600"/>
                <a:chOff x="2819400" y="1447800"/>
                <a:chExt cx="3505200" cy="2133600"/>
              </a:xfrm>
            </p:grpSpPr>
            <p:sp>
              <p:nvSpPr>
                <p:cNvPr id="34" name="Line 12"/>
                <p:cNvSpPr>
                  <a:spLocks noChangeShapeType="1"/>
                </p:cNvSpPr>
                <p:nvPr/>
              </p:nvSpPr>
              <p:spPr bwMode="auto">
                <a:xfrm>
                  <a:off x="2819400" y="3581400"/>
                  <a:ext cx="350520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19400" y="1447800"/>
                  <a:ext cx="0" cy="213360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Rectangle 16"/>
                <p:cNvSpPr>
                  <a:spLocks noChangeArrowheads="1"/>
                </p:cNvSpPr>
                <p:nvPr/>
              </p:nvSpPr>
              <p:spPr bwMode="auto">
                <a:xfrm>
                  <a:off x="3200401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Rectangle 22"/>
                <p:cNvSpPr>
                  <a:spLocks noChangeArrowheads="1"/>
                </p:cNvSpPr>
                <p:nvPr/>
              </p:nvSpPr>
              <p:spPr bwMode="auto">
                <a:xfrm>
                  <a:off x="37338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Rectangle 23"/>
                <p:cNvSpPr>
                  <a:spLocks noChangeArrowheads="1"/>
                </p:cNvSpPr>
                <p:nvPr/>
              </p:nvSpPr>
              <p:spPr bwMode="auto">
                <a:xfrm>
                  <a:off x="42672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Rectangle 24"/>
                <p:cNvSpPr>
                  <a:spLocks noChangeArrowheads="1"/>
                </p:cNvSpPr>
                <p:nvPr/>
              </p:nvSpPr>
              <p:spPr bwMode="auto">
                <a:xfrm>
                  <a:off x="4800600" y="2819399"/>
                  <a:ext cx="347663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25"/>
                <p:cNvSpPr>
                  <a:spLocks noChangeArrowheads="1"/>
                </p:cNvSpPr>
                <p:nvPr/>
              </p:nvSpPr>
              <p:spPr bwMode="auto">
                <a:xfrm>
                  <a:off x="5291138" y="2819399"/>
                  <a:ext cx="347661" cy="762001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26"/>
                <p:cNvSpPr>
                  <a:spLocks noChangeArrowheads="1"/>
                </p:cNvSpPr>
                <p:nvPr/>
              </p:nvSpPr>
              <p:spPr bwMode="auto">
                <a:xfrm>
                  <a:off x="3200401" y="1676400"/>
                  <a:ext cx="347663" cy="11430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Rectangle 27"/>
                <p:cNvSpPr>
                  <a:spLocks noChangeArrowheads="1"/>
                </p:cNvSpPr>
                <p:nvPr/>
              </p:nvSpPr>
              <p:spPr bwMode="auto">
                <a:xfrm>
                  <a:off x="3733800" y="2209800"/>
                  <a:ext cx="347663" cy="609600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Rectangle 28"/>
                <p:cNvSpPr>
                  <a:spLocks noChangeArrowheads="1"/>
                </p:cNvSpPr>
                <p:nvPr/>
              </p:nvSpPr>
              <p:spPr bwMode="auto">
                <a:xfrm>
                  <a:off x="4267200" y="2376488"/>
                  <a:ext cx="347663" cy="442913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Rectangle 29"/>
                <p:cNvSpPr>
                  <a:spLocks noChangeArrowheads="1"/>
                </p:cNvSpPr>
                <p:nvPr/>
              </p:nvSpPr>
              <p:spPr bwMode="auto">
                <a:xfrm>
                  <a:off x="4800600" y="2514600"/>
                  <a:ext cx="347663" cy="304799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Rectangle 30"/>
                <p:cNvSpPr>
                  <a:spLocks noChangeArrowheads="1"/>
                </p:cNvSpPr>
                <p:nvPr/>
              </p:nvSpPr>
              <p:spPr bwMode="auto">
                <a:xfrm>
                  <a:off x="5291138" y="2590800"/>
                  <a:ext cx="347661" cy="228601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6" name="Text Box 31"/>
              <p:cNvSpPr txBox="1">
                <a:spLocks noChangeArrowheads="1"/>
              </p:cNvSpPr>
              <p:nvPr/>
            </p:nvSpPr>
            <p:spPr bwMode="auto">
              <a:xfrm>
                <a:off x="1881517" y="5552770"/>
                <a:ext cx="312737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47" name="Text Box 33"/>
              <p:cNvSpPr txBox="1">
                <a:spLocks noChangeArrowheads="1"/>
              </p:cNvSpPr>
              <p:nvPr/>
            </p:nvSpPr>
            <p:spPr bwMode="auto">
              <a:xfrm>
                <a:off x="23307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8" name="Text Box 34"/>
              <p:cNvSpPr txBox="1">
                <a:spLocks noChangeArrowheads="1"/>
              </p:cNvSpPr>
              <p:nvPr/>
            </p:nvSpPr>
            <p:spPr bwMode="auto">
              <a:xfrm>
                <a:off x="2787979" y="5552770"/>
                <a:ext cx="312738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9" name="Text Box 35"/>
              <p:cNvSpPr txBox="1">
                <a:spLocks noChangeArrowheads="1"/>
              </p:cNvSpPr>
              <p:nvPr/>
            </p:nvSpPr>
            <p:spPr bwMode="auto">
              <a:xfrm>
                <a:off x="316897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3581729" y="5552770"/>
                <a:ext cx="327025" cy="4000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5</a:t>
                </a:r>
              </a:p>
            </p:txBody>
          </p:sp>
        </p:grp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/>
          <a:srcRect l="5097" t="6993" r="5094" b="4736"/>
          <a:stretch>
            <a:fillRect/>
          </a:stretch>
        </p:blipFill>
        <p:spPr bwMode="auto">
          <a:xfrm>
            <a:off x="4639733" y="2834640"/>
            <a:ext cx="4378960" cy="32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4114800" y="3657600"/>
            <a:ext cx="457200" cy="128016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400" b="1" dirty="0" smtClean="0"/>
              <a:t>Speedup</a:t>
            </a:r>
            <a:endParaRPr lang="en-US" sz="2400" b="1" dirty="0"/>
          </a:p>
        </p:txBody>
      </p:sp>
      <p:sp>
        <p:nvSpPr>
          <p:cNvPr id="55" name="Text Box 15"/>
          <p:cNvSpPr txBox="1">
            <a:spLocks noChangeArrowheads="1"/>
          </p:cNvSpPr>
          <p:nvPr/>
        </p:nvSpPr>
        <p:spPr bwMode="auto">
          <a:xfrm>
            <a:off x="5212080" y="5943600"/>
            <a:ext cx="299037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Number of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Parallel Speed-up Examples (1/3)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097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Consider an enhancement which runs 20 times faster but which is only usable 15% of the time</a:t>
            </a:r>
          </a:p>
          <a:p>
            <a:pPr>
              <a:buNone/>
            </a:pPr>
            <a:r>
              <a:rPr lang="en-US" dirty="0" smtClean="0"/>
              <a:t>		Speedup  =  1/(.85 + .15/20)  =  </a:t>
            </a:r>
            <a:r>
              <a:rPr lang="en-US" dirty="0" smtClean="0">
                <a:solidFill>
                  <a:srgbClr val="FF0000"/>
                </a:solidFill>
              </a:rPr>
              <a:t>1.166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if it’s usable 25% of the time?</a:t>
            </a:r>
          </a:p>
          <a:p>
            <a:pPr>
              <a:buNone/>
            </a:pPr>
            <a:r>
              <a:rPr lang="en-US" dirty="0" smtClean="0"/>
              <a:t>		Speedup  =  1/(.75 + .25/20)  =  </a:t>
            </a:r>
            <a:r>
              <a:rPr lang="en-US" dirty="0" smtClean="0">
                <a:solidFill>
                  <a:srgbClr val="FF0000"/>
                </a:solidFill>
              </a:rPr>
              <a:t>1.311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Amdahl’s Law tells us that to achieve linear speedup with more processors, none of the original computation can be scalar (non-parallelizable)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 get a speedup of 90 from 100 processors, the percentage of the original program that could be scalar would have to be 0.1% or less</a:t>
            </a:r>
          </a:p>
          <a:p>
            <a:pPr>
              <a:buNone/>
            </a:pPr>
            <a:r>
              <a:rPr lang="en-US" dirty="0" smtClean="0"/>
              <a:t>		Speedup  =  1/(.001 + .999/100)  =  90.99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09764" name="Rectangle 4"/>
          <p:cNvSpPr>
            <a:spLocks noChangeArrowheads="1"/>
          </p:cNvSpPr>
          <p:nvPr/>
        </p:nvSpPr>
        <p:spPr bwMode="auto">
          <a:xfrm>
            <a:off x="457200" y="1159065"/>
            <a:ext cx="8229600" cy="4206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spAutoFit/>
          </a:bodyPr>
          <a:lstStyle/>
          <a:p>
            <a:pPr marL="287338" indent="-287338" algn="ctr">
              <a:spcBef>
                <a:spcPct val="3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solidFill>
                  <a:srgbClr val="FF0000"/>
                </a:solidFill>
              </a:rPr>
              <a:t>Speedup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dirty="0">
                <a:solidFill>
                  <a:srgbClr val="FF0000"/>
                </a:solidFill>
              </a:rPr>
              <a:t>/ E =   1 /</a:t>
            </a:r>
            <a:r>
              <a:rPr lang="en-US" sz="2400" dirty="0" smtClean="0">
                <a:solidFill>
                  <a:srgbClr val="FF0000"/>
                </a:solidFill>
              </a:rPr>
              <a:t> [ (</a:t>
            </a:r>
            <a:r>
              <a:rPr lang="en-US" sz="2400" dirty="0">
                <a:solidFill>
                  <a:srgbClr val="FF0000"/>
                </a:solidFill>
              </a:rPr>
              <a:t>1-F) + F/</a:t>
            </a:r>
            <a:r>
              <a:rPr lang="en-US" sz="2400" dirty="0" smtClean="0">
                <a:solidFill>
                  <a:srgbClr val="FF0000"/>
                </a:solidFill>
              </a:rPr>
              <a:t>S ]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6610865" y="2523744"/>
            <a:ext cx="2345656" cy="812580"/>
            <a:chOff x="6610865" y="2523744"/>
            <a:chExt cx="2345656" cy="812580"/>
          </a:xfrm>
        </p:grpSpPr>
        <p:cxnSp>
          <p:nvCxnSpPr>
            <p:cNvPr id="9" name="Straight Arrow Connector 8"/>
            <p:cNvCxnSpPr/>
            <p:nvPr/>
          </p:nvCxnSpPr>
          <p:spPr>
            <a:xfrm flipH="1" flipV="1">
              <a:off x="6610865" y="2557849"/>
              <a:ext cx="625313" cy="26437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6610865" y="2957689"/>
              <a:ext cx="614024" cy="37863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36178" y="2523744"/>
              <a:ext cx="17203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Nowhere near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</a:rPr>
                <a:t>20x speedup!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Parallel Speed-up Examples (2/3)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94667"/>
            <a:ext cx="8229600" cy="22314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10 “scalar” operations (non-parallelizable)</a:t>
            </a:r>
          </a:p>
          <a:p>
            <a:r>
              <a:rPr lang="en-US" dirty="0" smtClean="0"/>
              <a:t>100 parallelizable operations</a:t>
            </a:r>
          </a:p>
          <a:p>
            <a:pPr lvl="1"/>
            <a:r>
              <a:rPr lang="en-US" dirty="0" smtClean="0"/>
              <a:t>Say, element-wise addition of two 10x10 matrices.</a:t>
            </a:r>
          </a:p>
          <a:p>
            <a:r>
              <a:rPr lang="en-US" dirty="0" smtClean="0"/>
              <a:t>110 operations</a:t>
            </a:r>
          </a:p>
          <a:p>
            <a:pPr lvl="1"/>
            <a:r>
              <a:rPr lang="en-US" dirty="0" smtClean="0"/>
              <a:t>100/110 = .909 Parallelizable, 10/110 = 0.091 Scalar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7/22/2013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2013 -- Lecture #16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8111" y="1672537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 + Z</a:t>
            </a:r>
            <a:r>
              <a:rPr lang="en-US" baseline="-25000" dirty="0" smtClean="0"/>
              <a:t>2</a:t>
            </a:r>
            <a:r>
              <a:rPr lang="en-US" dirty="0" smtClean="0"/>
              <a:t> + … + Z</a:t>
            </a:r>
            <a:r>
              <a:rPr lang="en-US" baseline="-25000" dirty="0" smtClean="0"/>
              <a:t>10</a:t>
            </a:r>
            <a:endParaRPr lang="en-US" baseline="-25000" dirty="0"/>
          </a:p>
        </p:txBody>
      </p:sp>
      <p:grpSp>
        <p:nvGrpSpPr>
          <p:cNvPr id="8" name="Group 24"/>
          <p:cNvGrpSpPr/>
          <p:nvPr/>
        </p:nvGrpSpPr>
        <p:grpSpPr>
          <a:xfrm>
            <a:off x="3437604" y="1605986"/>
            <a:ext cx="127170" cy="1422400"/>
            <a:chOff x="3416130" y="1994694"/>
            <a:chExt cx="127170" cy="1422400"/>
          </a:xfrm>
        </p:grpSpPr>
        <p:cxnSp>
          <p:nvCxnSpPr>
            <p:cNvPr id="18" name="Straight Connector 17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5"/>
          <p:cNvGrpSpPr/>
          <p:nvPr/>
        </p:nvGrpSpPr>
        <p:grpSpPr>
          <a:xfrm flipH="1">
            <a:off x="4821904" y="1605986"/>
            <a:ext cx="127170" cy="1422400"/>
            <a:chOff x="3416130" y="1994694"/>
            <a:chExt cx="127170" cy="1422400"/>
          </a:xfrm>
        </p:grpSpPr>
        <p:cxnSp>
          <p:nvCxnSpPr>
            <p:cNvPr id="27" name="Straight Connector 26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488574" y="1668692"/>
            <a:ext cx="49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8674" y="1681392"/>
            <a:ext cx="57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1,10</a:t>
            </a:r>
            <a:endParaRPr lang="en-US" baseline="-25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13974" y="250689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10,1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4314074" y="2519592"/>
            <a:ext cx="65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10,10</a:t>
            </a:r>
            <a:endParaRPr lang="en-US" baseline="-25000" dirty="0"/>
          </a:p>
        </p:txBody>
      </p:sp>
      <p:grpSp>
        <p:nvGrpSpPr>
          <p:cNvPr id="10" name="Group 33"/>
          <p:cNvGrpSpPr/>
          <p:nvPr/>
        </p:nvGrpSpPr>
        <p:grpSpPr>
          <a:xfrm>
            <a:off x="5596604" y="1618686"/>
            <a:ext cx="127170" cy="1422400"/>
            <a:chOff x="3416130" y="1994694"/>
            <a:chExt cx="127170" cy="1422400"/>
          </a:xfrm>
        </p:grpSpPr>
        <p:cxnSp>
          <p:nvCxnSpPr>
            <p:cNvPr id="35" name="Straight Connector 34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7"/>
          <p:cNvGrpSpPr/>
          <p:nvPr/>
        </p:nvGrpSpPr>
        <p:grpSpPr>
          <a:xfrm flipH="1">
            <a:off x="6980904" y="1618686"/>
            <a:ext cx="127170" cy="1422400"/>
            <a:chOff x="3416130" y="1994694"/>
            <a:chExt cx="127170" cy="1422400"/>
          </a:xfrm>
        </p:grpSpPr>
        <p:cxnSp>
          <p:nvCxnSpPr>
            <p:cNvPr id="39" name="Straight Connector 38"/>
            <p:cNvCxnSpPr/>
            <p:nvPr/>
          </p:nvCxnSpPr>
          <p:spPr>
            <a:xfrm rot="5400000">
              <a:off x="2717800" y="2705100"/>
              <a:ext cx="14224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>
              <a:off x="3416130" y="2006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3416130" y="3403600"/>
              <a:ext cx="12717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5647574" y="1681392"/>
            <a:ext cx="498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1,1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6447674" y="1694092"/>
            <a:ext cx="57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1,10</a:t>
            </a:r>
            <a:endParaRPr lang="en-US" baseline="-25000" dirty="0"/>
          </a:p>
        </p:txBody>
      </p:sp>
      <p:sp>
        <p:nvSpPr>
          <p:cNvPr id="44" name="TextBox 43"/>
          <p:cNvSpPr txBox="1"/>
          <p:nvPr/>
        </p:nvSpPr>
        <p:spPr>
          <a:xfrm>
            <a:off x="5672974" y="2519592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10,1</a:t>
            </a:r>
            <a:endParaRPr lang="en-US" baseline="-25000" dirty="0"/>
          </a:p>
        </p:txBody>
      </p:sp>
      <p:sp>
        <p:nvSpPr>
          <p:cNvPr id="45" name="TextBox 44"/>
          <p:cNvSpPr txBox="1"/>
          <p:nvPr/>
        </p:nvSpPr>
        <p:spPr>
          <a:xfrm>
            <a:off x="6473074" y="2532292"/>
            <a:ext cx="65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10,10</a:t>
            </a:r>
            <a:endParaRPr lang="en-US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5097241" y="211742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baseline="-25000" dirty="0"/>
          </a:p>
        </p:txBody>
      </p:sp>
      <p:sp>
        <p:nvSpPr>
          <p:cNvPr id="47" name="TextBox 46"/>
          <p:cNvSpPr txBox="1"/>
          <p:nvPr/>
        </p:nvSpPr>
        <p:spPr>
          <a:xfrm>
            <a:off x="964291" y="3337560"/>
            <a:ext cx="182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Non-parallel part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628455" y="333756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part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323174" y="1727200"/>
            <a:ext cx="386080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335874" y="2578100"/>
            <a:ext cx="3860800" cy="3683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339760" y="1682019"/>
            <a:ext cx="17898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 10 ways </a:t>
            </a:r>
            <a:br>
              <a:rPr lang="en-US" dirty="0" smtClean="0"/>
            </a:br>
            <a:r>
              <a:rPr lang="en-US" dirty="0" smtClean="0"/>
              <a:t>and perform</a:t>
            </a:r>
            <a:br>
              <a:rPr lang="en-US" dirty="0" smtClean="0"/>
            </a:br>
            <a:r>
              <a:rPr lang="en-US" dirty="0" smtClean="0"/>
              <a:t>on 10 parallel</a:t>
            </a:r>
            <a:br>
              <a:rPr lang="en-US" dirty="0" smtClean="0"/>
            </a:br>
            <a:r>
              <a:rPr lang="en-US" dirty="0" smtClean="0"/>
              <a:t>processing units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64001" y="2057401"/>
            <a:ext cx="313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.</a:t>
            </a:r>
          </a:p>
          <a:p>
            <a:r>
              <a:rPr lang="en-US" sz="1000" dirty="0" smtClean="0"/>
              <a:t>.</a:t>
            </a:r>
          </a:p>
          <a:p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6248401" y="2057402"/>
            <a:ext cx="3132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.</a:t>
            </a:r>
          </a:p>
          <a:p>
            <a:r>
              <a:rPr lang="en-US" sz="1000" dirty="0" smtClean="0"/>
              <a:t>.</a:t>
            </a:r>
          </a:p>
          <a:p>
            <a:r>
              <a:rPr lang="en-US" sz="1000" dirty="0" smtClean="0"/>
              <a:t>.</a:t>
            </a:r>
            <a:endParaRPr lang="en-US" sz="1000" dirty="0"/>
          </a:p>
        </p:txBody>
      </p:sp>
      <p:sp>
        <p:nvSpPr>
          <p:cNvPr id="53" name="Left Brace 52"/>
          <p:cNvSpPr/>
          <p:nvPr/>
        </p:nvSpPr>
        <p:spPr>
          <a:xfrm rot="16200000">
            <a:off x="1737360" y="2337816"/>
            <a:ext cx="274320" cy="182880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eft Brace 53"/>
          <p:cNvSpPr/>
          <p:nvPr/>
        </p:nvSpPr>
        <p:spPr>
          <a:xfrm rot="16200000">
            <a:off x="5166360" y="1280160"/>
            <a:ext cx="274320" cy="3931920"/>
          </a:xfrm>
          <a:prstGeom prst="leftBrac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29251</TotalTime>
  <Words>3585</Words>
  <Application>Microsoft Office PowerPoint</Application>
  <PresentationFormat>On-screen Show (4:3)</PresentationFormat>
  <Paragraphs>779</Paragraphs>
  <Slides>55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Image</vt:lpstr>
      <vt:lpstr>PowerPoint Presentation</vt:lpstr>
      <vt:lpstr>1st Half in Review</vt:lpstr>
      <vt:lpstr>Review of Last Lecture</vt:lpstr>
      <vt:lpstr>Agenda</vt:lpstr>
      <vt:lpstr>Amdahl’s (Heartbreaking) Law</vt:lpstr>
      <vt:lpstr>Amdahl’s Law</vt:lpstr>
      <vt:lpstr>Consequence of Amdahl’s Law</vt:lpstr>
      <vt:lpstr>Parallel Speed-up Examples (1/3)</vt:lpstr>
      <vt:lpstr>Parallel Speed-up Examples (2/3)</vt:lpstr>
      <vt:lpstr>Parallel Speed-up Examples (3/3)</vt:lpstr>
      <vt:lpstr>Strong and Weak Scaling</vt:lpstr>
      <vt:lpstr>PowerPoint Presentation</vt:lpstr>
      <vt:lpstr>Agenda</vt:lpstr>
      <vt:lpstr>Administrivia (1/2)</vt:lpstr>
      <vt:lpstr>Administrivia (2/2)</vt:lpstr>
      <vt:lpstr>Agenda</vt:lpstr>
      <vt:lpstr>Great Idea #4: Parallelism</vt:lpstr>
      <vt:lpstr>Parallel Processing: Multiprocessor Systems (MIMD)</vt:lpstr>
      <vt:lpstr>Parallel Processing: Multiprocessor Systems (MIMD)</vt:lpstr>
      <vt:lpstr>Shared Memory Multiprocessor (SMP)</vt:lpstr>
      <vt:lpstr>Memory Model for Multi-threading</vt:lpstr>
      <vt:lpstr>Example: Sum Reduction (1/2)</vt:lpstr>
      <vt:lpstr>Example: Sum Reduction (2/2)</vt:lpstr>
      <vt:lpstr>Sum Reduction with 10 Processors</vt:lpstr>
      <vt:lpstr>PowerPoint Presentation</vt:lpstr>
      <vt:lpstr>Agenda</vt:lpstr>
      <vt:lpstr>Shared Memory and Caches</vt:lpstr>
      <vt:lpstr>Shared Memory and Caches (1/2)</vt:lpstr>
      <vt:lpstr>Shared Memory and Caches (2/2)</vt:lpstr>
      <vt:lpstr>Cache Coherence (1/2)</vt:lpstr>
      <vt:lpstr>Cache Coherence (2/2)</vt:lpstr>
      <vt:lpstr>Implementing Cache Coherence</vt:lpstr>
      <vt:lpstr>Cache Coherence States (1/3)</vt:lpstr>
      <vt:lpstr>Cache Coherence States (2/3)</vt:lpstr>
      <vt:lpstr>Cache Coherence States (3/3)</vt:lpstr>
      <vt:lpstr>Cache Coherence Protocols</vt:lpstr>
      <vt:lpstr>Example:  MOESI Transitions</vt:lpstr>
      <vt:lpstr>False Sharing</vt:lpstr>
      <vt:lpstr>Get To Know Your Staff</vt:lpstr>
      <vt:lpstr>Agenda</vt:lpstr>
      <vt:lpstr>Threads</vt:lpstr>
      <vt:lpstr>Multithreading vs. Multicore (1/2)</vt:lpstr>
      <vt:lpstr>Multithreading vs. Multicore (2/2)</vt:lpstr>
      <vt:lpstr>Data Races and Synchronization</vt:lpstr>
      <vt:lpstr>Analogy: Buying Milk</vt:lpstr>
      <vt:lpstr>Lock Synchronization (1/2)</vt:lpstr>
      <vt:lpstr>Lock Synchronization (2/2)</vt:lpstr>
      <vt:lpstr>Possible Lock Implementation</vt:lpstr>
      <vt:lpstr>Possible Lock Problem</vt:lpstr>
      <vt:lpstr>Hardware Synchronization</vt:lpstr>
      <vt:lpstr>Synchronization in MIPS </vt:lpstr>
      <vt:lpstr>Synchronization in MIPS Example</vt:lpstr>
      <vt:lpstr>Test-and-Set</vt:lpstr>
      <vt:lpstr>Test-and-Set in MIPS 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Justin Hsia</cp:lastModifiedBy>
  <cp:revision>328</cp:revision>
  <cp:lastPrinted>2013-07-22T07:06:12Z</cp:lastPrinted>
  <dcterms:created xsi:type="dcterms:W3CDTF">2011-03-11T00:42:04Z</dcterms:created>
  <dcterms:modified xsi:type="dcterms:W3CDTF">2013-07-23T18:40:46Z</dcterms:modified>
</cp:coreProperties>
</file>