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61"/>
  </p:notesMasterIdLst>
  <p:handoutMasterIdLst>
    <p:handoutMasterId r:id="rId62"/>
  </p:handoutMasterIdLst>
  <p:sldIdLst>
    <p:sldId id="602" r:id="rId2"/>
    <p:sldId id="613" r:id="rId3"/>
    <p:sldId id="603" r:id="rId4"/>
    <p:sldId id="640" r:id="rId5"/>
    <p:sldId id="642" r:id="rId6"/>
    <p:sldId id="643" r:id="rId7"/>
    <p:sldId id="644" r:id="rId8"/>
    <p:sldId id="641" r:id="rId9"/>
    <p:sldId id="558" r:id="rId10"/>
    <p:sldId id="538" r:id="rId11"/>
    <p:sldId id="618" r:id="rId12"/>
    <p:sldId id="612" r:id="rId13"/>
    <p:sldId id="544" r:id="rId14"/>
    <p:sldId id="589" r:id="rId15"/>
    <p:sldId id="610" r:id="rId16"/>
    <p:sldId id="611" r:id="rId17"/>
    <p:sldId id="620" r:id="rId18"/>
    <p:sldId id="638" r:id="rId19"/>
    <p:sldId id="621" r:id="rId20"/>
    <p:sldId id="614" r:id="rId21"/>
    <p:sldId id="586" r:id="rId22"/>
    <p:sldId id="615" r:id="rId23"/>
    <p:sldId id="622" r:id="rId24"/>
    <p:sldId id="623" r:id="rId25"/>
    <p:sldId id="624" r:id="rId26"/>
    <p:sldId id="625" r:id="rId27"/>
    <p:sldId id="627" r:id="rId28"/>
    <p:sldId id="560" r:id="rId29"/>
    <p:sldId id="561" r:id="rId30"/>
    <p:sldId id="559" r:id="rId31"/>
    <p:sldId id="630" r:id="rId32"/>
    <p:sldId id="634" r:id="rId33"/>
    <p:sldId id="635" r:id="rId34"/>
    <p:sldId id="636" r:id="rId35"/>
    <p:sldId id="637" r:id="rId36"/>
    <p:sldId id="629" r:id="rId37"/>
    <p:sldId id="654" r:id="rId38"/>
    <p:sldId id="656" r:id="rId39"/>
    <p:sldId id="616" r:id="rId40"/>
    <p:sldId id="595" r:id="rId41"/>
    <p:sldId id="564" r:id="rId42"/>
    <p:sldId id="565" r:id="rId43"/>
    <p:sldId id="566" r:id="rId44"/>
    <p:sldId id="567" r:id="rId45"/>
    <p:sldId id="568" r:id="rId46"/>
    <p:sldId id="575" r:id="rId47"/>
    <p:sldId id="583" r:id="rId48"/>
    <p:sldId id="650" r:id="rId49"/>
    <p:sldId id="576" r:id="rId50"/>
    <p:sldId id="578" r:id="rId51"/>
    <p:sldId id="550" r:id="rId52"/>
    <p:sldId id="649" r:id="rId53"/>
    <p:sldId id="652" r:id="rId54"/>
    <p:sldId id="651" r:id="rId55"/>
    <p:sldId id="645" r:id="rId56"/>
    <p:sldId id="646" r:id="rId57"/>
    <p:sldId id="647" r:id="rId58"/>
    <p:sldId id="653" r:id="rId59"/>
    <p:sldId id="648" r:id="rId6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E860"/>
    <a:srgbClr val="FF66A0"/>
    <a:srgbClr val="408000"/>
    <a:srgbClr val="FF8000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3314" autoAdjust="0"/>
  </p:normalViewPr>
  <p:slideViewPr>
    <p:cSldViewPr snapToGrid="0">
      <p:cViewPr varScale="1">
        <p:scale>
          <a:sx n="56" d="100"/>
          <a:sy n="56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16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3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2"/>
            <a:ext cx="6303962" cy="4321175"/>
          </a:xfrm>
          <a:noFill/>
          <a:ln w="9525"/>
        </p:spPr>
        <p:txBody>
          <a:bodyPr lIns="95633" tIns="46978" rIns="95633" bIns="46978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4763" y="617538"/>
            <a:ext cx="4781550" cy="358616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black</a:t>
            </a:r>
            <a:r>
              <a:rPr lang="en-US" baseline="0" dirty="0" smtClean="0"/>
              <a:t> board</a:t>
            </a:r>
          </a:p>
          <a:p>
            <a:r>
              <a:rPr lang="en-US" dirty="0" smtClean="0"/>
              <a:t>From distribution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a(b</a:t>
            </a:r>
            <a:r>
              <a:rPr lang="en-US" baseline="0" dirty="0" smtClean="0"/>
              <a:t> +1)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err="1" smtClean="0"/>
              <a:t>Froms</a:t>
            </a:r>
            <a:r>
              <a:rPr lang="en-US" baseline="0" dirty="0" smtClean="0"/>
              <a:t> laws of 0s and 1s: b+1 = </a:t>
            </a:r>
            <a:r>
              <a:rPr lang="en-US" baseline="0" dirty="0" err="1" smtClean="0"/>
              <a:t>b</a:t>
            </a:r>
            <a:endParaRPr lang="en-US" baseline="0" dirty="0" smtClean="0"/>
          </a:p>
          <a:p>
            <a:r>
              <a:rPr lang="en-US" baseline="0" dirty="0" smtClean="0"/>
              <a:t>=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smtClean="0"/>
              <a:t>Truth Table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endParaRPr lang="en-US" baseline="0" dirty="0" smtClean="0"/>
          </a:p>
          <a:p>
            <a:pPr defTabSz="483306">
              <a:defRPr/>
            </a:pPr>
            <a:r>
              <a:rPr lang="en-US" baseline="0" dirty="0" smtClean="0"/>
              <a:t>0 0 0 0</a:t>
            </a:r>
          </a:p>
          <a:p>
            <a:pPr defTabSz="483306">
              <a:defRPr/>
            </a:pPr>
            <a:r>
              <a:rPr lang="en-US" baseline="0" dirty="0" smtClean="0"/>
              <a:t>0 0 1 1</a:t>
            </a:r>
          </a:p>
          <a:p>
            <a:pPr defTabSz="483306">
              <a:defRPr/>
            </a:pPr>
            <a:r>
              <a:rPr lang="en-US" baseline="0" dirty="0" smtClean="0"/>
              <a:t>0 0 1 1</a:t>
            </a:r>
          </a:p>
          <a:p>
            <a:pPr defTabSz="483306"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only has to go through 2 “stages” worth of gates as opposed to 4 previously.</a:t>
            </a:r>
          </a:p>
          <a:p>
            <a:r>
              <a:rPr lang="en-US" dirty="0" smtClean="0"/>
              <a:t>Longest</a:t>
            </a:r>
            <a:r>
              <a:rPr lang="en-US" baseline="0" dirty="0" smtClean="0"/>
              <a:t> path here is B </a:t>
            </a:r>
            <a:r>
              <a:rPr lang="en-US" baseline="0" dirty="0" smtClean="0">
                <a:sym typeface="Wingdings" pitchFamily="2" charset="2"/>
              </a:rPr>
              <a:t> NOT  AND  D.  Before one of the longest paths was B  NOT  AND  OR  AND 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300" dirty="0" smtClean="0">
              <a:solidFill>
                <a:srgbClr val="FF0000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Can see</a:t>
            </a:r>
            <a:r>
              <a:rPr lang="en-US" baseline="0" dirty="0" smtClean="0"/>
              <a:t> Wikipedia page for gate internals and other types of flip-flops.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44602" y="616744"/>
            <a:ext cx="4841239" cy="35871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096" tIns="47547" rIns="95096" bIns="4754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50335" y="4563904"/>
            <a:ext cx="6304279" cy="4328876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of split is not essential (changes order of how you fill in values from the Truth</a:t>
            </a:r>
            <a:r>
              <a:rPr lang="en-US" baseline="0" dirty="0" smtClean="0"/>
              <a:t> Table).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1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617538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7" tIns="48323" rIns="96647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617538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7" tIns="48323" rIns="96647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between the two generally</a:t>
            </a:r>
            <a:r>
              <a:rPr lang="en-US" baseline="0" dirty="0" smtClean="0"/>
              <a:t> comes down to whether the output function has more 0’s or 1’s.  Choosing the conversion (</a:t>
            </a:r>
            <a:r>
              <a:rPr lang="en-US" baseline="0" dirty="0" err="1" smtClean="0"/>
              <a:t>SoP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) with less items will result in a shorter expression!  </a:t>
            </a:r>
          </a:p>
          <a:p>
            <a:r>
              <a:rPr lang="en-US" baseline="0" dirty="0" smtClean="0"/>
              <a:t>(This example happens to be balanced:  2 0’s and 2 1’s)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7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8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1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0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5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Practical_Electronics/Flip-flop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arnaugh_map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7/24/2013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#18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Combinational and Sequential Logic,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.k.a.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memory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552700"/>
            <a:ext cx="822960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Representations of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Combinational Logic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Diagram</a:t>
            </a:r>
          </a:p>
          <a:p>
            <a:pPr lvl="1"/>
            <a:r>
              <a:rPr lang="en-US" dirty="0" smtClean="0"/>
              <a:t>Transistors and wires	(</a:t>
            </a:r>
            <a:r>
              <a:rPr lang="en-US" dirty="0" err="1" smtClean="0"/>
              <a:t>Lec</a:t>
            </a:r>
            <a:r>
              <a:rPr lang="en-US" dirty="0" smtClean="0"/>
              <a:t> 17)</a:t>
            </a:r>
          </a:p>
          <a:p>
            <a:pPr lvl="1"/>
            <a:r>
              <a:rPr lang="en-US" dirty="0" smtClean="0"/>
              <a:t>Logic Gates			(</a:t>
            </a:r>
            <a:r>
              <a:rPr lang="en-US" dirty="0" err="1" smtClean="0"/>
              <a:t>Lec</a:t>
            </a:r>
            <a:r>
              <a:rPr lang="en-US" dirty="0" smtClean="0"/>
              <a:t> 18)</a:t>
            </a:r>
          </a:p>
          <a:p>
            <a:r>
              <a:rPr lang="en-US" dirty="0" smtClean="0"/>
              <a:t>Truth Table			</a:t>
            </a:r>
            <a:r>
              <a:rPr lang="en-US" sz="2800" dirty="0" smtClean="0"/>
              <a:t>(</a:t>
            </a:r>
            <a:r>
              <a:rPr lang="en-US" sz="2800" dirty="0" err="1" smtClean="0"/>
              <a:t>Lec</a:t>
            </a:r>
            <a:r>
              <a:rPr lang="en-US" sz="2800" dirty="0" smtClean="0"/>
              <a:t> 18)</a:t>
            </a:r>
            <a:endParaRPr lang="en-US" dirty="0" smtClean="0"/>
          </a:p>
          <a:p>
            <a:r>
              <a:rPr lang="en-US" dirty="0" smtClean="0"/>
              <a:t>Boolean Expression		</a:t>
            </a:r>
            <a:r>
              <a:rPr lang="en-US" sz="2800" dirty="0" smtClean="0"/>
              <a:t>(</a:t>
            </a:r>
            <a:r>
              <a:rPr lang="en-US" sz="2800" dirty="0" err="1" smtClean="0"/>
              <a:t>Lec</a:t>
            </a:r>
            <a:r>
              <a:rPr lang="en-US" sz="2800" dirty="0" smtClean="0"/>
              <a:t> 18)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All are equivalent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00800" y="2743200"/>
            <a:ext cx="2159018" cy="1645920"/>
            <a:chOff x="6400800" y="2743200"/>
            <a:chExt cx="2159018" cy="1645920"/>
          </a:xfrm>
        </p:grpSpPr>
        <p:sp>
          <p:nvSpPr>
            <p:cNvPr id="7" name="Right Brace 6"/>
            <p:cNvSpPr/>
            <p:nvPr/>
          </p:nvSpPr>
          <p:spPr>
            <a:xfrm>
              <a:off x="6400800" y="2743200"/>
              <a:ext cx="365760" cy="164592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8040" y="3291840"/>
              <a:ext cx="18117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Right Now!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Truth Tables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Table that relates the inputs to a CL circuit to its output</a:t>
            </a:r>
          </a:p>
          <a:p>
            <a:pPr lvl="1"/>
            <a:r>
              <a:rPr lang="en-US" dirty="0" smtClean="0"/>
              <a:t>Output </a:t>
            </a:r>
            <a:r>
              <a:rPr lang="en-US" i="1" dirty="0" smtClean="0"/>
              <a:t>only</a:t>
            </a:r>
            <a:r>
              <a:rPr lang="en-US" dirty="0" smtClean="0"/>
              <a:t> depends on current inputs</a:t>
            </a:r>
          </a:p>
          <a:p>
            <a:pPr lvl="1"/>
            <a:r>
              <a:rPr lang="en-US" dirty="0" smtClean="0"/>
              <a:t>Use abstraction of 0/1 instead of </a:t>
            </a:r>
            <a:r>
              <a:rPr lang="en-US" dirty="0" smtClean="0"/>
              <a:t>high</a:t>
            </a:r>
            <a:r>
              <a:rPr lang="en-US" dirty="0" smtClean="0"/>
              <a:t>/low V</a:t>
            </a:r>
            <a:endParaRPr lang="en-US" dirty="0" smtClean="0"/>
          </a:p>
          <a:p>
            <a:pPr lvl="1"/>
            <a:r>
              <a:rPr lang="en-US" dirty="0" smtClean="0"/>
              <a:t>Shows output for </a:t>
            </a:r>
            <a:r>
              <a:rPr lang="en-US" i="1" dirty="0" smtClean="0"/>
              <a:t>every</a:t>
            </a:r>
            <a:r>
              <a:rPr lang="en-US" dirty="0" smtClean="0"/>
              <a:t> possible combination of inputs</a:t>
            </a:r>
          </a:p>
          <a:p>
            <a:r>
              <a:rPr lang="en-US" dirty="0" smtClean="0"/>
              <a:t>How big?</a:t>
            </a:r>
          </a:p>
          <a:p>
            <a:pPr lvl="1"/>
            <a:r>
              <a:rPr lang="en-US" dirty="0" smtClean="0"/>
              <a:t>0 or 1 for each of N inputs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8950" y="5194541"/>
            <a:ext cx="1887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, so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rows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8138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CL: General Form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/>
          <a:srcRect l="2541"/>
          <a:stretch>
            <a:fillRect/>
          </a:stretch>
        </p:blipFill>
        <p:spPr bwMode="auto">
          <a:xfrm>
            <a:off x="5795963" y="525463"/>
            <a:ext cx="317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812800" y="1645920"/>
            <a:ext cx="4351338" cy="2641600"/>
            <a:chOff x="812800" y="1930400"/>
            <a:chExt cx="4351338" cy="2641600"/>
          </a:xfrm>
        </p:grpSpPr>
        <p:sp>
          <p:nvSpPr>
            <p:cNvPr id="9" name="Rectangle 8"/>
            <p:cNvSpPr/>
            <p:nvPr/>
          </p:nvSpPr>
          <p:spPr>
            <a:xfrm>
              <a:off x="1709738" y="1963738"/>
              <a:ext cx="2540000" cy="260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67200" y="33020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0263" y="2438400"/>
              <a:ext cx="89693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12800" y="2979738"/>
              <a:ext cx="89693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30263" y="3573463"/>
              <a:ext cx="89693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12800" y="411480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06938" y="2811463"/>
              <a:ext cx="36512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263" y="1930400"/>
              <a:ext cx="3921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263" y="2455863"/>
              <a:ext cx="392112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0263" y="3030538"/>
              <a:ext cx="37623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263" y="3556000"/>
              <a:ext cx="4048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</a:t>
              </a:r>
            </a:p>
          </p:txBody>
        </p:sp>
      </p:grpSp>
      <p:sp>
        <p:nvSpPr>
          <p:cNvPr id="46098" name="TextBox 24"/>
          <p:cNvSpPr txBox="1">
            <a:spLocks noChangeArrowheads="1"/>
          </p:cNvSpPr>
          <p:nvPr/>
        </p:nvSpPr>
        <p:spPr bwMode="auto">
          <a:xfrm>
            <a:off x="5875338" y="3217863"/>
            <a:ext cx="3127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" charset="0"/>
                <a:ea typeface="Times" charset="0"/>
                <a:cs typeface="Times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38912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N inputs, how many distinct functions F do we have?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5394960"/>
            <a:ext cx="52578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 maps each row to 0 or 1, so </a:t>
            </a:r>
            <a:r>
              <a:rPr lang="en-US" sz="2800" dirty="0" smtClean="0">
                <a:solidFill>
                  <a:srgbClr val="FF0000"/>
                </a:solidFill>
              </a:rPr>
              <a:t>2^(2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possible functions</a:t>
            </a:r>
            <a:endParaRPr lang="en-US" sz="28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CL: Multiple Outputs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For 3 outputs, just three separate functions: </a:t>
            </a:r>
            <a:br>
              <a:rPr lang="en-US" sz="3200" dirty="0" smtClean="0"/>
            </a:br>
            <a:r>
              <a:rPr lang="en-US" sz="3200" dirty="0" smtClean="0"/>
              <a:t>    X(A,B,C,D), Y(A,B,C,D), and Z(A,B,C,D)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Can show functions in separate columns without </a:t>
            </a:r>
            <a:br>
              <a:rPr lang="en-US" sz="2800" dirty="0" smtClean="0"/>
            </a:br>
            <a:r>
              <a:rPr lang="en-US" sz="2800" dirty="0" smtClean="0"/>
              <a:t>   adding any rows!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377440" y="1737360"/>
            <a:ext cx="4353370" cy="2641600"/>
            <a:chOff x="2377440" y="1645920"/>
            <a:chExt cx="4353370" cy="2641600"/>
          </a:xfrm>
        </p:grpSpPr>
        <p:sp>
          <p:nvSpPr>
            <p:cNvPr id="31" name="Rectangle 30"/>
            <p:cNvSpPr/>
            <p:nvPr/>
          </p:nvSpPr>
          <p:spPr>
            <a:xfrm>
              <a:off x="3274378" y="1679258"/>
              <a:ext cx="2540000" cy="260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5831840" y="301752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394903" y="2153920"/>
              <a:ext cx="89693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377440" y="2695258"/>
              <a:ext cx="89693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394903" y="3288983"/>
              <a:ext cx="89693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377440" y="3830320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71578" y="2526983"/>
              <a:ext cx="36512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94903" y="1645920"/>
              <a:ext cx="3921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4903" y="2171383"/>
              <a:ext cx="392112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4903" y="2746058"/>
              <a:ext cx="37623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94903" y="3271520"/>
              <a:ext cx="40481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833872" y="2410777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273610" y="1920240"/>
              <a:ext cx="37061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X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833872" y="3645217"/>
              <a:ext cx="896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273610" y="3154680"/>
              <a:ext cx="35298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/>
                <a:t>Z</a:t>
              </a:r>
              <a:endParaRPr lang="en-US" sz="28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Logic Gates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Special names and symbols: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60320"/>
            <a:ext cx="26517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23360"/>
            <a:ext cx="26517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/>
          <a:srcRect t="7410"/>
          <a:stretch>
            <a:fillRect/>
          </a:stretch>
        </p:blipFill>
        <p:spPr bwMode="auto">
          <a:xfrm>
            <a:off x="3200400" y="5486400"/>
            <a:ext cx="2651760" cy="8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256032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NOT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OR</a:t>
            </a:r>
            <a:endParaRPr lang="en-US" sz="3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315200" y="2103120"/>
          <a:ext cx="914400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853355" y="2168770"/>
            <a:ext cx="2236197" cy="539261"/>
            <a:chOff x="4853355" y="2168770"/>
            <a:chExt cx="2236197" cy="539261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Circle means NOT!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Logic Gates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Special names and symbols: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60604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NAND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11480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NOR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3200" b="1" dirty="0" smtClean="0"/>
              <a:t>XOR</a:t>
            </a:r>
            <a:endParaRPr lang="en-US" sz="3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0" y="2103120"/>
          <a:ext cx="1371600" cy="1371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60320"/>
            <a:ext cx="265176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23360"/>
            <a:ext cx="265176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486400"/>
            <a:ext cx="2651760" cy="7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More Complicated Truth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3-Input Majority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194560"/>
          <a:ext cx="29260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200"/>
          </a:xfrm>
        </p:spPr>
        <p:txBody>
          <a:bodyPr/>
          <a:lstStyle/>
          <a:p>
            <a:r>
              <a:rPr lang="en-US" dirty="0" smtClean="0"/>
              <a:t>2-bit Adder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4"/>
          </p:nvPr>
        </p:nvGraphicFramePr>
        <p:xfrm>
          <a:off x="4645025" y="4389120"/>
          <a:ext cx="404177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396"/>
                <a:gridCol w="577396"/>
                <a:gridCol w="577396"/>
                <a:gridCol w="577396"/>
                <a:gridCol w="577396"/>
                <a:gridCol w="577396"/>
                <a:gridCol w="577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en-US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2" name="Rectangle 11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a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a</a:t>
              </a:r>
              <a:r>
                <a:rPr lang="en-US" sz="2400" baseline="-25000" dirty="0" smtClean="0"/>
                <a:t>0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b</a:t>
              </a:r>
              <a:r>
                <a:rPr lang="en-US" sz="2400" baseline="-25000" dirty="0" smtClean="0">
                  <a:latin typeface="+mn-lt"/>
                </a:rPr>
                <a:t>1</a:t>
              </a:r>
              <a:endParaRPr lang="en-US" sz="2400" baseline="-250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b</a:t>
              </a:r>
              <a:r>
                <a:rPr lang="en-US" sz="2400" baseline="-25000" dirty="0" smtClean="0">
                  <a:latin typeface="+mn-lt"/>
                </a:rPr>
                <a:t>0</a:t>
              </a:r>
              <a:endParaRPr lang="en-US" sz="2400" baseline="-25000" dirty="0"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2</a:t>
              </a:r>
              <a:endParaRPr lang="en-US" sz="2400" baseline="-25000" dirty="0"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c</a:t>
              </a:r>
              <a:r>
                <a:rPr lang="en-US" sz="2400" baseline="-25000" dirty="0" smtClean="0">
                  <a:latin typeface="+mn-lt"/>
                </a:rPr>
                <a:t>0</a:t>
              </a:r>
              <a:endParaRPr lang="en-US" sz="2400" baseline="-25000" dirty="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32320" y="530352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 many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rows?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29" name="Rectangle 28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70785" y="3599727"/>
            <a:ext cx="1273215" cy="1296364"/>
            <a:chOff x="7870785" y="3599727"/>
            <a:chExt cx="1273215" cy="129636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870785" y="4537276"/>
              <a:ext cx="555585" cy="3588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893934" y="3931920"/>
              <a:ext cx="125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 separate functions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8229599" y="3599727"/>
              <a:ext cx="185195" cy="3321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68096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Convert the following statements into </a:t>
            </a:r>
            <a:br>
              <a:rPr lang="en-US" sz="2800" dirty="0" smtClean="0"/>
            </a:br>
            <a:r>
              <a:rPr lang="en-US" sz="2800" dirty="0" smtClean="0"/>
              <a:t>a Truth Table assuming the output </a:t>
            </a:r>
            <a:r>
              <a:rPr lang="en-US" sz="2800" dirty="0" smtClean="0"/>
              <a:t>is </a:t>
            </a:r>
            <a:r>
              <a:rPr lang="en-US" sz="2800" dirty="0" smtClean="0"/>
              <a:t>whether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Justin </a:t>
            </a:r>
            <a:r>
              <a:rPr lang="en-US" sz="2800" dirty="0" smtClean="0"/>
              <a:t>is comfortable (1) or uncomfortable (0).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Input </a:t>
            </a:r>
            <a:r>
              <a:rPr lang="en-US" sz="2400" b="1" dirty="0" smtClean="0"/>
              <a:t>X:</a:t>
            </a:r>
            <a:r>
              <a:rPr lang="en-US" sz="2400" dirty="0" smtClean="0"/>
              <a:t>  </a:t>
            </a:r>
            <a:r>
              <a:rPr lang="en-US" sz="2400" dirty="0" smtClean="0"/>
              <a:t>Justin wears light (0) or heavy (1) clothing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Input </a:t>
            </a:r>
            <a:r>
              <a:rPr lang="en-US" sz="2400" b="1" dirty="0" smtClean="0"/>
              <a:t>Y:</a:t>
            </a:r>
            <a:r>
              <a:rPr lang="en-US" sz="2400" dirty="0" smtClean="0"/>
              <a:t>  </a:t>
            </a:r>
            <a:r>
              <a:rPr lang="en-US" sz="2400" dirty="0" smtClean="0"/>
              <a:t>It is cold (0) or hot (1) outside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Input </a:t>
            </a:r>
            <a:r>
              <a:rPr lang="en-US" sz="2400" b="1" dirty="0" smtClean="0"/>
              <a:t>Z:</a:t>
            </a:r>
            <a:r>
              <a:rPr lang="en-US" sz="2400" dirty="0" smtClean="0"/>
              <a:t>  </a:t>
            </a:r>
            <a:r>
              <a:rPr lang="en-US" sz="2400" dirty="0" smtClean="0"/>
              <a:t>Justin spends the day indoors (0) or outdoors (1)</a:t>
            </a:r>
            <a:endParaRPr lang="en-US" sz="2000" dirty="0" smtClean="0"/>
          </a:p>
        </p:txBody>
      </p:sp>
      <p:graphicFrame>
        <p:nvGraphicFramePr>
          <p:cNvPr id="1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061536"/>
              </p:ext>
            </p:extLst>
          </p:nvPr>
        </p:nvGraphicFramePr>
        <p:xfrm>
          <a:off x="2011680" y="3108960"/>
          <a:ext cx="51206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Z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8000"/>
                          </a:solidFill>
                        </a:rPr>
                        <a:t>(A)</a:t>
                      </a:r>
                      <a:endParaRPr lang="en-US" sz="2400" b="1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408000"/>
                          </a:solidFill>
                        </a:rPr>
                        <a:t>(B)</a:t>
                      </a:r>
                      <a:endParaRPr lang="en-US" sz="2400" b="1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66A0"/>
                          </a:solidFill>
                        </a:rPr>
                        <a:t>(C)</a:t>
                      </a:r>
                      <a:endParaRPr lang="en-US" sz="2400" b="1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(D)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0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0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4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66A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E860"/>
                          </a:solidFill>
                        </a:rPr>
                        <a:t>1</a:t>
                      </a:r>
                      <a:endParaRPr lang="en-US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4920" y="3108960"/>
            <a:ext cx="457200" cy="3291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My Hand Hurts…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Truth tables are huge</a:t>
            </a:r>
          </a:p>
          <a:p>
            <a:pPr lvl="1"/>
            <a:r>
              <a:rPr lang="en-US" dirty="0" smtClean="0"/>
              <a:t>Write out EVERY combination of inputs and outputs (thorough, but inefficient)</a:t>
            </a:r>
          </a:p>
          <a:p>
            <a:pPr lvl="1"/>
            <a:r>
              <a:rPr lang="en-US" dirty="0" smtClean="0"/>
              <a:t>Finding a particular combination of inputs involves scanning a large portion of the table</a:t>
            </a:r>
          </a:p>
          <a:p>
            <a:r>
              <a:rPr lang="en-US" dirty="0" smtClean="0"/>
              <a:t>There must be a shorter way to represent combinational logic</a:t>
            </a:r>
          </a:p>
          <a:p>
            <a:pPr lvl="1"/>
            <a:r>
              <a:rPr lang="en-US" dirty="0" smtClean="0"/>
              <a:t>Boolean Algebra to the rescue!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as simple parallel extension to C</a:t>
            </a:r>
          </a:p>
          <a:p>
            <a:pPr lvl="1"/>
            <a:r>
              <a:rPr lang="en-US" dirty="0" smtClean="0"/>
              <a:t>During parallel fork, be aware of which variables should be shared vs. private among threads</a:t>
            </a:r>
          </a:p>
          <a:p>
            <a:pPr lvl="1"/>
            <a:r>
              <a:rPr lang="en-US" dirty="0" smtClean="0"/>
              <a:t>Work-sharing accomplished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for/sections</a:t>
            </a:r>
          </a:p>
          <a:p>
            <a:pPr lvl="1"/>
            <a:r>
              <a:rPr lang="en-US" dirty="0" smtClean="0"/>
              <a:t>Synchronization accomplished with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critical/atomic/reduction</a:t>
            </a:r>
          </a:p>
          <a:p>
            <a:r>
              <a:rPr lang="en-US" dirty="0" smtClean="0"/>
              <a:t>Hardware is made up of transistors and wires</a:t>
            </a:r>
          </a:p>
          <a:p>
            <a:pPr lvl="1"/>
            <a:r>
              <a:rPr lang="en-US" dirty="0" smtClean="0"/>
              <a:t>Transistors are voltage-controlled switches</a:t>
            </a:r>
          </a:p>
          <a:p>
            <a:pPr lvl="1"/>
            <a:r>
              <a:rPr lang="en-US" i="1" dirty="0" smtClean="0"/>
              <a:t>Building blocks of all higher-level blocks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Boolean Algebra</a:t>
            </a:r>
          </a:p>
          <a:p>
            <a:r>
              <a:rPr lang="en-US" dirty="0" smtClean="0"/>
              <a:t>Sequential </a:t>
            </a:r>
            <a:r>
              <a:rPr lang="en-US" dirty="0"/>
              <a:t>Logic</a:t>
            </a:r>
          </a:p>
          <a:p>
            <a:pPr lvl="1"/>
            <a:r>
              <a:rPr lang="en-US" dirty="0"/>
              <a:t>State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re-grade requests due tomorrow</a:t>
            </a:r>
          </a:p>
          <a:p>
            <a:r>
              <a:rPr lang="en-US" dirty="0" smtClean="0"/>
              <a:t>Project 2: Matrix Multiply Performance Improvement</a:t>
            </a:r>
          </a:p>
          <a:p>
            <a:pPr lvl="1"/>
            <a:r>
              <a:rPr lang="en-US" dirty="0" smtClean="0"/>
              <a:t>Part 0: pick partner, due tonight</a:t>
            </a:r>
            <a:endParaRPr lang="en-US" dirty="0" smtClean="0"/>
          </a:p>
          <a:p>
            <a:pPr lvl="1"/>
            <a:r>
              <a:rPr lang="en-US" dirty="0" smtClean="0"/>
              <a:t>Part 1: Due July 28 (this Sunday)</a:t>
            </a:r>
          </a:p>
          <a:p>
            <a:pPr lvl="1"/>
            <a:r>
              <a:rPr lang="en-US" dirty="0" smtClean="0"/>
              <a:t>Part 2: Due August 4</a:t>
            </a:r>
          </a:p>
          <a:p>
            <a:r>
              <a:rPr lang="en-US" dirty="0" smtClean="0"/>
              <a:t>HW 5 also due July 31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Boolean Algebra</a:t>
            </a:r>
          </a:p>
          <a:p>
            <a:r>
              <a:rPr lang="en-US" dirty="0" smtClean="0"/>
              <a:t>Sequential </a:t>
            </a:r>
            <a:r>
              <a:rPr lang="en-US" dirty="0"/>
              <a:t>Logic</a:t>
            </a:r>
          </a:p>
          <a:p>
            <a:pPr lvl="1"/>
            <a:r>
              <a:rPr lang="en-US" dirty="0"/>
              <a:t>State </a:t>
            </a:r>
            <a:r>
              <a:rPr lang="en-US" dirty="0" smtClean="0"/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Boolean Algebra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Represent inputs and outputs as variables</a:t>
            </a:r>
          </a:p>
          <a:p>
            <a:pPr lvl="1"/>
            <a:r>
              <a:rPr lang="en-US" dirty="0" smtClean="0"/>
              <a:t>Each variable can only take on the value 0 or 1</a:t>
            </a:r>
          </a:p>
          <a:p>
            <a:r>
              <a:rPr lang="en-US" dirty="0" err="1" smtClean="0"/>
              <a:t>Overbar</a:t>
            </a:r>
            <a:r>
              <a:rPr lang="en-US" dirty="0" smtClean="0"/>
              <a:t> is NOT:  “logical complement”</a:t>
            </a:r>
          </a:p>
          <a:p>
            <a:pPr lvl="1"/>
            <a:r>
              <a:rPr lang="en-US" dirty="0" smtClean="0"/>
              <a:t>e.g. if A is 0, </a:t>
            </a:r>
            <a:r>
              <a:rPr lang="en-US" dirty="0" err="1" smtClean="0"/>
              <a:t>then</a:t>
            </a:r>
            <a:r>
              <a:rPr lang="en-US" dirty="0" err="1" smtClean="0">
                <a:latin typeface="Symbol" pitchFamily="18" charset="2"/>
              </a:rPr>
              <a:t>`</a:t>
            </a:r>
            <a:r>
              <a:rPr lang="en-US" dirty="0" err="1" smtClean="0"/>
              <a:t>A</a:t>
            </a:r>
            <a:r>
              <a:rPr lang="en-US" dirty="0" smtClean="0"/>
              <a:t> is 1 and vice-versa</a:t>
            </a:r>
          </a:p>
          <a:p>
            <a:r>
              <a:rPr lang="en-US" dirty="0" smtClean="0"/>
              <a:t>Plus (+) is 2-input OR:  “logical sum”</a:t>
            </a:r>
          </a:p>
          <a:p>
            <a:r>
              <a:rPr lang="en-US" dirty="0" smtClean="0"/>
              <a:t>Product (·) is 2-input AND:  “logical product”</a:t>
            </a:r>
          </a:p>
          <a:p>
            <a:pPr lvl="1"/>
            <a:r>
              <a:rPr lang="en-US" dirty="0" smtClean="0"/>
              <a:t>All other gates and logical expressions can be built from combinations of these </a:t>
            </a:r>
            <a:br>
              <a:rPr lang="en-US" dirty="0" smtClean="0"/>
            </a:br>
            <a:r>
              <a:rPr lang="en-US" dirty="0" smtClean="0"/>
              <a:t>(e.g. A XOR B = </a:t>
            </a:r>
            <a:r>
              <a:rPr lang="en-US" dirty="0" smtClean="0">
                <a:latin typeface="Symbol" pitchFamily="18" charset="2"/>
              </a:rPr>
              <a:t>`</a:t>
            </a:r>
            <a:r>
              <a:rPr lang="en-US" dirty="0" smtClean="0"/>
              <a:t>AB +</a:t>
            </a:r>
            <a:r>
              <a:rPr lang="en-US" dirty="0" smtClean="0">
                <a:latin typeface="Symbol" pitchFamily="18" charset="2"/>
              </a:rPr>
              <a:t>`</a:t>
            </a:r>
            <a:r>
              <a:rPr lang="en-US" dirty="0" smtClean="0"/>
              <a:t>BA = A’B + AB’)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65577" y="2922492"/>
            <a:ext cx="2205318" cy="1200329"/>
            <a:chOff x="6965577" y="2922492"/>
            <a:chExt cx="2205318" cy="1200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965577" y="3164541"/>
              <a:ext cx="609598" cy="2868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02070" y="2922492"/>
              <a:ext cx="1568825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For slides, will also use A’ </a:t>
              </a:r>
              <a:r>
                <a:rPr lang="en-US" sz="2400" dirty="0" err="1" smtClean="0">
                  <a:solidFill>
                    <a:schemeClr val="accent1"/>
                  </a:solidFill>
                </a:rPr>
                <a:t>for</a:t>
              </a:r>
              <a:r>
                <a:rPr lang="en-US" sz="2400" dirty="0" err="1" smtClean="0">
                  <a:solidFill>
                    <a:schemeClr val="accent1"/>
                  </a:solidFill>
                  <a:latin typeface="Symbol" pitchFamily="18" charset="2"/>
                </a:rPr>
                <a:t>`</a:t>
              </a:r>
              <a:r>
                <a:rPr lang="en-US" sz="2400" dirty="0" err="1" smtClean="0">
                  <a:solidFill>
                    <a:schemeClr val="accent1"/>
                  </a:solidFill>
                </a:rPr>
                <a:t>A</a:t>
              </a:r>
              <a:endParaRPr lang="en-US" sz="2400" dirty="0" smtClean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93671" y="4444678"/>
            <a:ext cx="5301205" cy="1666755"/>
            <a:chOff x="2893671" y="4444678"/>
            <a:chExt cx="5301205" cy="1666755"/>
          </a:xfrm>
        </p:grpSpPr>
        <p:sp>
          <p:nvSpPr>
            <p:cNvPr id="13" name="TextBox 12"/>
            <p:cNvSpPr txBox="1"/>
            <p:nvPr/>
          </p:nvSpPr>
          <p:spPr>
            <a:xfrm>
              <a:off x="5312780" y="4444678"/>
              <a:ext cx="2882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We can show that these</a:t>
              </a:r>
              <a:br>
                <a:rPr lang="en-US" sz="2000" dirty="0" smtClean="0">
                  <a:solidFill>
                    <a:schemeClr val="accent1"/>
                  </a:solidFill>
                </a:rPr>
              </a:br>
              <a:r>
                <a:rPr lang="en-US" sz="2000" dirty="0" smtClean="0">
                  <a:solidFill>
                    <a:schemeClr val="accent1"/>
                  </a:solidFill>
                </a:rPr>
                <a:t>are equivalent!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2893671" y="4548851"/>
              <a:ext cx="2442258" cy="12732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>
              <a:off x="3854371" y="4798621"/>
              <a:ext cx="1458409" cy="131281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Truth Table to Boolean Expression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off of table</a:t>
            </a:r>
          </a:p>
          <a:p>
            <a:pPr lvl="1"/>
            <a:r>
              <a:rPr lang="en-US" sz="2400" dirty="0" smtClean="0"/>
              <a:t>For 1, write variable name</a:t>
            </a:r>
          </a:p>
          <a:p>
            <a:pPr lvl="1"/>
            <a:r>
              <a:rPr lang="en-US" sz="2400" dirty="0" smtClean="0"/>
              <a:t>For 0, write complement of variable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Sum of Products (</a:t>
            </a:r>
            <a:r>
              <a:rPr lang="en-US" sz="2800" i="1" dirty="0" err="1" smtClean="0">
                <a:solidFill>
                  <a:srgbClr val="FF0000"/>
                </a:solidFill>
              </a:rPr>
              <a:t>SoP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Take rows with 1’s in output column,</a:t>
            </a:r>
            <a:br>
              <a:rPr lang="en-US" sz="2400" dirty="0" smtClean="0"/>
            </a:br>
            <a:r>
              <a:rPr lang="en-US" sz="2400" dirty="0" smtClean="0"/>
              <a:t>sum products of inputs</a:t>
            </a:r>
          </a:p>
          <a:p>
            <a:pPr lvl="1"/>
            <a:r>
              <a:rPr lang="en-US" sz="2400" dirty="0" smtClean="0"/>
              <a:t>c =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err="1" smtClean="0"/>
              <a:t>ab</a:t>
            </a:r>
            <a:r>
              <a:rPr lang="en-US" sz="2400" dirty="0" smtClean="0"/>
              <a:t> +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err="1" smtClean="0"/>
              <a:t>ba</a:t>
            </a:r>
            <a:endParaRPr lang="en-US" sz="24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Product of Sums (</a:t>
            </a:r>
            <a:r>
              <a:rPr lang="en-US" sz="2800" i="1" dirty="0" err="1" smtClean="0">
                <a:solidFill>
                  <a:srgbClr val="FF0000"/>
                </a:solidFill>
              </a:rPr>
              <a:t>PoS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/>
              <a:t>Take rows with 0’s in output column, product the sum of the </a:t>
            </a:r>
            <a:r>
              <a:rPr lang="en-US" sz="2400" i="1" dirty="0" smtClean="0"/>
              <a:t>complements of the inputs</a:t>
            </a:r>
          </a:p>
          <a:p>
            <a:pPr lvl="1"/>
            <a:r>
              <a:rPr lang="en-US" sz="2400" dirty="0" smtClean="0"/>
              <a:t>c = ( a + b ) · (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smtClean="0"/>
              <a:t>a +</a:t>
            </a:r>
            <a:r>
              <a:rPr lang="en-US" sz="2400" dirty="0" smtClean="0">
                <a:latin typeface="Symbol" pitchFamily="18" charset="2"/>
              </a:rPr>
              <a:t>`</a:t>
            </a:r>
            <a:r>
              <a:rPr lang="en-US" sz="2400" dirty="0" smtClean="0"/>
              <a:t>b 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0" y="1600200"/>
          <a:ext cx="1371600" cy="2133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57200"/>
                <a:gridCol w="457200"/>
                <a:gridCol w="4572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903720" y="2496312"/>
            <a:ext cx="1280160" cy="795528"/>
            <a:chOff x="6903720" y="2496312"/>
            <a:chExt cx="1280160" cy="795528"/>
          </a:xfrm>
        </p:grpSpPr>
        <p:sp>
          <p:nvSpPr>
            <p:cNvPr id="18" name="Rectangle 17"/>
            <p:cNvSpPr/>
            <p:nvPr/>
          </p:nvSpPr>
          <p:spPr>
            <a:xfrm>
              <a:off x="6903720" y="2496312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03720" y="2926080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03720" y="2057400"/>
            <a:ext cx="1280160" cy="1664208"/>
            <a:chOff x="6903720" y="2057400"/>
            <a:chExt cx="1280160" cy="1664208"/>
          </a:xfrm>
        </p:grpSpPr>
        <p:sp>
          <p:nvSpPr>
            <p:cNvPr id="17" name="Rectangle 16"/>
            <p:cNvSpPr/>
            <p:nvPr/>
          </p:nvSpPr>
          <p:spPr>
            <a:xfrm>
              <a:off x="6903720" y="2057400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03720" y="3355848"/>
              <a:ext cx="12801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Manipulating Boolean Algebra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err="1" smtClean="0"/>
              <a:t>SoP</a:t>
            </a:r>
            <a:r>
              <a:rPr lang="en-US" dirty="0" smtClean="0"/>
              <a:t> and </a:t>
            </a:r>
            <a:r>
              <a:rPr lang="en-US" dirty="0" err="1" smtClean="0"/>
              <a:t>PoS</a:t>
            </a:r>
            <a:r>
              <a:rPr lang="en-US" dirty="0" smtClean="0"/>
              <a:t> expressions can still be long</a:t>
            </a:r>
          </a:p>
          <a:p>
            <a:pPr lvl="1"/>
            <a:r>
              <a:rPr lang="en-US" dirty="0" smtClean="0"/>
              <a:t>We wanted to have shorter representation than a truth table!</a:t>
            </a:r>
          </a:p>
          <a:p>
            <a:r>
              <a:rPr lang="en-US" dirty="0" smtClean="0"/>
              <a:t>Boolean algebra follows a set of rules that allow for simplification</a:t>
            </a:r>
          </a:p>
          <a:p>
            <a:pPr lvl="1"/>
            <a:r>
              <a:rPr lang="en-US" dirty="0" smtClean="0"/>
              <a:t>Goal will be to arrive at the simplest equivalent expression</a:t>
            </a:r>
          </a:p>
          <a:p>
            <a:pPr lvl="1"/>
            <a:r>
              <a:rPr lang="en-US" dirty="0" smtClean="0"/>
              <a:t>Allows us to build simpler (and faster)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Faster Hardware?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Recall:  </a:t>
            </a:r>
            <a:r>
              <a:rPr lang="en-US" dirty="0" smtClean="0"/>
              <a:t>Everything we are dealing with is just an abstraction of transistors and wires</a:t>
            </a:r>
          </a:p>
          <a:p>
            <a:pPr lvl="1"/>
            <a:r>
              <a:rPr lang="en-US" dirty="0" smtClean="0"/>
              <a:t>Inputs propagating to the outputs are voltage signals passing through transistor networks</a:t>
            </a:r>
          </a:p>
          <a:p>
            <a:pPr lvl="1"/>
            <a:r>
              <a:rPr lang="en-US" dirty="0" smtClean="0"/>
              <a:t>There is always some </a:t>
            </a:r>
            <a:r>
              <a:rPr lang="en-US" i="1" dirty="0" smtClean="0">
                <a:solidFill>
                  <a:srgbClr val="FF0000"/>
                </a:solidFill>
              </a:rPr>
              <a:t>delay</a:t>
            </a:r>
            <a:r>
              <a:rPr lang="en-US" dirty="0" smtClean="0"/>
              <a:t> before a CL’s output updates to reflect the inputs</a:t>
            </a:r>
          </a:p>
          <a:p>
            <a:r>
              <a:rPr lang="en-US" dirty="0" smtClean="0"/>
              <a:t>Simpler Boolean expressions ↔ smaller transistor networks ↔ smaller circuit delays ↔ faster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61925"/>
            <a:ext cx="85344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Combinational Logic Circuit </a:t>
            </a:r>
            <a:r>
              <a:rPr lang="en-US" dirty="0">
                <a:solidFill>
                  <a:schemeClr val="accent1"/>
                </a:solidFill>
              </a:rPr>
              <a:t>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6871" y="2339788"/>
            <a:ext cx="3221504" cy="861484"/>
            <a:chOff x="286871" y="2339788"/>
            <a:chExt cx="3221504" cy="86148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864659" y="2339788"/>
              <a:ext cx="1643716" cy="4303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6871" y="2554941"/>
              <a:ext cx="1821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Symbol for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 bus (and width)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8445" y="5327197"/>
            <a:ext cx="3725555" cy="723979"/>
            <a:chOff x="5418445" y="5327197"/>
            <a:chExt cx="3725555" cy="723979"/>
          </a:xfrm>
        </p:grpSpPr>
        <p:sp>
          <p:nvSpPr>
            <p:cNvPr id="16" name="TextBox 15"/>
            <p:cNvSpPr txBox="1"/>
            <p:nvPr/>
          </p:nvSpPr>
          <p:spPr>
            <a:xfrm>
              <a:off x="6105525" y="5327197"/>
              <a:ext cx="3038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Combinational Logic delay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418445" y="5656729"/>
              <a:ext cx="687080" cy="3944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36706"/>
            <a:ext cx="8778240" cy="35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ea typeface="新細明體" charset="-120"/>
                <a:cs typeface="新細明體" charset="-120"/>
              </a:rPr>
              <a:t>Laws of </a:t>
            </a:r>
            <a:r>
              <a:rPr lang="en-US" altLang="zh-TW" dirty="0" smtClean="0">
                <a:solidFill>
                  <a:schemeClr val="accent1"/>
                </a:solidFill>
                <a:ea typeface="新細明體" charset="-120"/>
                <a:cs typeface="新細明體" charset="-120"/>
              </a:rPr>
              <a:t>Boolean Algebra</a:t>
            </a:r>
            <a:endParaRPr lang="en-US" altLang="zh-TW" dirty="0">
              <a:solidFill>
                <a:schemeClr val="accent1"/>
              </a:solidFill>
              <a:ea typeface="新細明體" charset="-120"/>
              <a:cs typeface="新細明體" charset="-12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C87B-43A8-8F46-8AA2-A02CAEC51F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200" dirty="0" smtClean="0"/>
              <a:t>These laws allow us to perform simplification: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Boolean Algebraic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Simplification Example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73642"/>
            <a:ext cx="8229600" cy="23790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F7988-85C2-6F4F-ADC4-2B5AB14660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200" y="33528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#1: Levels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Representation/Interpretation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7/24/2013</a:t>
            </a:r>
            <a:endParaRPr lang="en-US">
              <a:latin typeface="+mj-lt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#18</a:t>
            </a:r>
            <a:endParaRPr lang="en-US" dirty="0"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5900" y="2197100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Program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.  C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  <a:latin typeface="+mj-lt"/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.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temp =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v[k+1] = temp;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342721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0101 1000 0000 1001 1100 0110 1010 1111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  <a:latin typeface="+mj-lt"/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  <a:latin typeface="+mj-lt"/>
              </a:rPr>
            </a:br>
            <a:r>
              <a:rPr lang="en-US" sz="1800" b="1" dirty="0">
                <a:solidFill>
                  <a:srgbClr val="00B050"/>
                </a:solidFill>
                <a:latin typeface="+mj-lt"/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Architecture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4041646"/>
            <a:ext cx="8869680" cy="246888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txBody>
          <a:bodyPr wrap="square" tIns="137160" rtlCol="0">
            <a:spAutoFit/>
          </a:bodyPr>
          <a:lstStyle/>
          <a:p>
            <a:pPr algn="r">
              <a:lnSpc>
                <a:spcPct val="50000"/>
              </a:lnSpc>
              <a:spcBef>
                <a:spcPts val="1200"/>
              </a:spcBef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algn="r">
              <a:lnSpc>
                <a:spcPct val="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We are here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68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070" b="3439"/>
          <a:stretch/>
        </p:blipFill>
        <p:spPr>
          <a:xfrm>
            <a:off x="1180178" y="1739153"/>
            <a:ext cx="6783644" cy="423134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1183-8E13-4C48-869E-7D2597D236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8776" y="2832847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(Transistors and/or Gates)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85129" y="283357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129" y="335004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129" y="3840998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129" y="5646554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Converting Combinational Logic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28800" y="822960"/>
            <a:ext cx="5491676" cy="5386551"/>
            <a:chOff x="1828800" y="557049"/>
            <a:chExt cx="5491676" cy="5386551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28800" y="2194560"/>
              <a:ext cx="1376876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Circuit</a:t>
              </a:r>
            </a:p>
            <a:p>
              <a:pPr algn="ctr"/>
              <a:r>
                <a:rPr lang="en-US" sz="2000" b="1" dirty="0" smtClean="0"/>
                <a:t>Diagram</a:t>
              </a:r>
              <a:endParaRPr lang="en-US" sz="2000" b="1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943600" y="2194560"/>
              <a:ext cx="1376876" cy="1371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/>
                <a:t>Truth</a:t>
              </a:r>
            </a:p>
            <a:p>
              <a:pPr algn="ctr"/>
              <a:r>
                <a:rPr lang="en-US" sz="2000" b="1" dirty="0" smtClean="0"/>
                <a:t>Table</a:t>
              </a:r>
              <a:endParaRPr lang="en-US" sz="2000" b="1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886200" y="4572000"/>
              <a:ext cx="1376876" cy="13716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b="1" dirty="0" smtClean="0"/>
                <a:t>Boolean</a:t>
              </a:r>
            </a:p>
            <a:p>
              <a:pPr algn="ctr"/>
              <a:r>
                <a:rPr lang="en-US" sz="2000" b="1" dirty="0" smtClean="0"/>
                <a:t>Expression</a:t>
              </a:r>
              <a:endParaRPr lang="en-US" sz="20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17238" y="557049"/>
              <a:ext cx="4114800" cy="4700751"/>
              <a:chOff x="2517238" y="557049"/>
              <a:chExt cx="4114800" cy="4700751"/>
            </a:xfrm>
          </p:grpSpPr>
          <p:sp>
            <p:nvSpPr>
              <p:cNvPr id="12" name="Arc 11"/>
              <p:cNvSpPr/>
              <p:nvPr/>
            </p:nvSpPr>
            <p:spPr>
              <a:xfrm>
                <a:off x="2517238" y="557049"/>
                <a:ext cx="4114800" cy="4700751"/>
              </a:xfrm>
              <a:prstGeom prst="arc">
                <a:avLst>
                  <a:gd name="adj1" fmla="val 1252927"/>
                  <a:gd name="adj2" fmla="val 4194742"/>
                </a:avLst>
              </a:prstGeom>
              <a:ln w="508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2517238" y="557049"/>
                <a:ext cx="4114800" cy="4700751"/>
              </a:xfrm>
              <a:prstGeom prst="arc">
                <a:avLst>
                  <a:gd name="adj1" fmla="val 6622456"/>
                  <a:gd name="adj2" fmla="val 9548860"/>
                </a:avLst>
              </a:prstGeom>
              <a:ln w="508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2517238" y="1372914"/>
                <a:ext cx="4114800" cy="3069020"/>
              </a:xfrm>
              <a:prstGeom prst="arc">
                <a:avLst>
                  <a:gd name="adj1" fmla="val 12298770"/>
                  <a:gd name="adj2" fmla="val 20129673"/>
                </a:avLst>
              </a:prstGeom>
              <a:ln w="508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>
          <a:xfrm flipH="1">
            <a:off x="3376458" y="3146271"/>
            <a:ext cx="239635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0899" y="2525142"/>
            <a:ext cx="20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difficult to do efficiently!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5676" y="1271752"/>
            <a:ext cx="273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Try all input combinations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-3000000">
            <a:off x="4826886" y="4653245"/>
            <a:ext cx="273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3"/>
                </a:solidFill>
              </a:rPr>
              <a:t>SoP</a:t>
            </a:r>
            <a:r>
              <a:rPr lang="en-US" dirty="0" smtClean="0">
                <a:solidFill>
                  <a:schemeClr val="accent3"/>
                </a:solidFill>
              </a:rPr>
              <a:t> or </a:t>
            </a:r>
            <a:r>
              <a:rPr lang="en-US" dirty="0" err="1" smtClean="0">
                <a:solidFill>
                  <a:schemeClr val="accent3"/>
                </a:solidFill>
              </a:rPr>
              <a:t>PoS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000000">
            <a:off x="1159552" y="4719649"/>
            <a:ext cx="340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Wire inputs to proper  gates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(easiest to use AND, OR, and NOT)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H="1" flipV="1">
            <a:off x="4900469" y="3381285"/>
            <a:ext cx="4114800" cy="4700751"/>
          </a:xfrm>
          <a:prstGeom prst="arc">
            <a:avLst>
              <a:gd name="adj1" fmla="val 1508191"/>
              <a:gd name="adj2" fmla="val 3923631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-3000000">
            <a:off x="3858238" y="3615799"/>
            <a:ext cx="273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Try all input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combinations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182880" y="3383280"/>
            <a:ext cx="4114800" cy="4700751"/>
          </a:xfrm>
          <a:prstGeom prst="arc">
            <a:avLst>
              <a:gd name="adj1" fmla="val 1508191"/>
              <a:gd name="adj2" fmla="val 3923631"/>
            </a:avLst>
          </a:prstGeom>
          <a:ln w="50800">
            <a:solidFill>
              <a:schemeClr val="accent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3000000" flipH="1">
            <a:off x="2679550" y="3664027"/>
            <a:ext cx="273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Propagate signals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through gates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 Example (1/4)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Simplify the following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Test all combinations of the inputs and build the Truth Table, then use </a:t>
            </a:r>
            <a:r>
              <a:rPr lang="en-US" dirty="0" err="1" smtClean="0"/>
              <a:t>SoP</a:t>
            </a:r>
            <a:r>
              <a:rPr lang="en-US" dirty="0" smtClean="0"/>
              <a:t> or </a:t>
            </a:r>
            <a:r>
              <a:rPr lang="en-US" dirty="0" err="1" smtClean="0"/>
              <a:t>PoS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Write out expressions for signals based on gates</a:t>
            </a:r>
          </a:p>
          <a:p>
            <a:pPr lvl="2"/>
            <a:r>
              <a:rPr lang="en-US" dirty="0" smtClean="0"/>
              <a:t>Will show this method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4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Circuit Simplification Example (2/4)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Simplify the following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Start from left, propagate signals to the right</a:t>
            </a:r>
          </a:p>
          <a:p>
            <a:r>
              <a:rPr lang="en-US" dirty="0" smtClean="0"/>
              <a:t>Arrive at </a:t>
            </a:r>
            <a:r>
              <a:rPr lang="en-US" dirty="0" smtClean="0">
                <a:solidFill>
                  <a:srgbClr val="FF0000"/>
                </a:solidFill>
              </a:rPr>
              <a:t>D = (AB)’(A + B’C)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9066" y="2171228"/>
            <a:ext cx="1860299" cy="1618593"/>
            <a:chOff x="3119066" y="2171228"/>
            <a:chExt cx="1860299" cy="1618593"/>
          </a:xfrm>
        </p:grpSpPr>
        <p:sp>
          <p:nvSpPr>
            <p:cNvPr id="7" name="TextBox 6"/>
            <p:cNvSpPr txBox="1"/>
            <p:nvPr/>
          </p:nvSpPr>
          <p:spPr>
            <a:xfrm>
              <a:off x="4661649" y="280594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8684" y="34204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19066" y="2992401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066" y="25746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9066" y="217122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32193" y="2372053"/>
            <a:ext cx="487100" cy="1209770"/>
            <a:chOff x="4532193" y="2372053"/>
            <a:chExt cx="487100" cy="1209770"/>
          </a:xfrm>
        </p:grpSpPr>
        <p:sp>
          <p:nvSpPr>
            <p:cNvPr id="22" name="TextBox 21"/>
            <p:cNvSpPr txBox="1"/>
            <p:nvPr/>
          </p:nvSpPr>
          <p:spPr>
            <a:xfrm>
              <a:off x="4532193" y="237205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6147" y="3212491"/>
              <a:ext cx="483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B’C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59064" y="2367985"/>
            <a:ext cx="731611" cy="792924"/>
            <a:chOff x="5459064" y="2367985"/>
            <a:chExt cx="731611" cy="792924"/>
          </a:xfrm>
        </p:grpSpPr>
        <p:sp>
          <p:nvSpPr>
            <p:cNvPr id="24" name="TextBox 23"/>
            <p:cNvSpPr txBox="1"/>
            <p:nvPr/>
          </p:nvSpPr>
          <p:spPr>
            <a:xfrm>
              <a:off x="5549153" y="2367985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(AB)’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59064" y="2791577"/>
              <a:ext cx="73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A+B’C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2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Circuit Simplification Example </a:t>
            </a:r>
            <a:r>
              <a:rPr lang="en-US" dirty="0" smtClean="0">
                <a:solidFill>
                  <a:schemeClr val="accent1"/>
                </a:solidFill>
              </a:rPr>
              <a:t>(3/4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Simplify Expression:</a:t>
            </a:r>
          </a:p>
          <a:p>
            <a:pPr marL="0" indent="0">
              <a:buNone/>
            </a:pPr>
            <a:r>
              <a:rPr lang="en-US" sz="2800" dirty="0" smtClean="0"/>
              <a:t>       D 	= </a:t>
            </a:r>
            <a:r>
              <a:rPr lang="en-US" sz="2800" dirty="0"/>
              <a:t>(AB)’(A + B’C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= (A’ + B’)(A + B’C)			</a:t>
            </a:r>
            <a:r>
              <a:rPr lang="en-US" sz="2800" dirty="0" err="1" smtClean="0"/>
              <a:t>DeMorgan’s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A’A + A’B’C + B’A + B’B’C		Distribution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= 0 + A’B’C + B’A + B’B’C		Complementarity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A’B’C + B’A + B’C			Idempotent Law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= (A’ + 1)B’C + AB’			Distribution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= B’C + AB’</a:t>
            </a:r>
            <a:r>
              <a:rPr lang="en-US" sz="2800" dirty="0" smtClean="0"/>
              <a:t>				Law of 1’s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= B’(A + C)</a:t>
            </a:r>
            <a:r>
              <a:rPr lang="en-US" sz="2800" dirty="0" smtClean="0"/>
              <a:t>				Distribution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94213" y="5316070"/>
            <a:ext cx="2435556" cy="914400"/>
            <a:chOff x="2994213" y="5316070"/>
            <a:chExt cx="2435556" cy="914400"/>
          </a:xfrm>
        </p:grpSpPr>
        <p:sp>
          <p:nvSpPr>
            <p:cNvPr id="7" name="Right Brace 6"/>
            <p:cNvSpPr/>
            <p:nvPr/>
          </p:nvSpPr>
          <p:spPr>
            <a:xfrm>
              <a:off x="2994213" y="5316070"/>
              <a:ext cx="365760" cy="914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9972" y="5445881"/>
              <a:ext cx="2069797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solidFill>
                    <a:schemeClr val="accent1"/>
                  </a:solidFill>
                </a:rPr>
                <a:t>Which of these</a:t>
              </a:r>
              <a:br>
                <a:rPr lang="en-US" sz="2400" dirty="0" smtClean="0">
                  <a:solidFill>
                    <a:schemeClr val="accent1"/>
                  </a:solidFill>
                </a:rPr>
              </a:br>
              <a:r>
                <a:rPr lang="en-US" sz="2400" dirty="0" smtClean="0">
                  <a:solidFill>
                    <a:schemeClr val="accent1"/>
                  </a:solidFill>
                </a:rPr>
                <a:t>is “simpler”?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0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Circuit Simplification Example </a:t>
            </a:r>
            <a:r>
              <a:rPr lang="en-US" dirty="0" smtClean="0">
                <a:solidFill>
                  <a:schemeClr val="accent1"/>
                </a:solidFill>
              </a:rPr>
              <a:t>(4/4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Draw out final circuit:</a:t>
            </a:r>
          </a:p>
          <a:p>
            <a:pPr lvl="1"/>
            <a:r>
              <a:rPr lang="en-US" dirty="0" smtClean="0"/>
              <a:t>D = B’C + AB’ = B’(A + C)</a:t>
            </a:r>
          </a:p>
          <a:p>
            <a:endParaRPr lang="en-US" dirty="0"/>
          </a:p>
          <a:p>
            <a:r>
              <a:rPr lang="en-US" dirty="0" smtClean="0"/>
              <a:t>Simplified Circuit: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Reduction from 6 gates to 3!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5082" y="1796533"/>
            <a:ext cx="3452834" cy="707886"/>
            <a:chOff x="4805082" y="1796533"/>
            <a:chExt cx="3452834" cy="70788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805082" y="2026024"/>
              <a:ext cx="1057836" cy="2599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27058" y="1796533"/>
              <a:ext cx="2430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How many gates</a:t>
              </a:r>
              <a:br>
                <a:rPr lang="en-US" sz="2000" dirty="0" smtClean="0">
                  <a:solidFill>
                    <a:schemeClr val="accent1"/>
                  </a:solidFill>
                </a:rPr>
              </a:br>
              <a:r>
                <a:rPr lang="en-US" sz="2000" dirty="0" smtClean="0">
                  <a:solidFill>
                    <a:schemeClr val="accent1"/>
                  </a:solidFill>
                </a:rPr>
                <a:t>do we need for each?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77035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612" y="2514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379693" y="2087722"/>
            <a:ext cx="1398494" cy="807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88913" y="3879920"/>
            <a:ext cx="3872161" cy="1770512"/>
            <a:chOff x="2688913" y="3879920"/>
            <a:chExt cx="3872161" cy="17705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202" y="4023360"/>
              <a:ext cx="3238052" cy="146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688913" y="387992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88913" y="432907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8913" y="518876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7254" y="4329074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8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Karnaugh</a:t>
            </a:r>
            <a:r>
              <a:rPr lang="en-US" dirty="0" smtClean="0">
                <a:solidFill>
                  <a:schemeClr val="accent1"/>
                </a:solidFill>
              </a:rPr>
              <a:t> Maps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Lots of Boolean Algebra laws for simplification</a:t>
            </a:r>
          </a:p>
          <a:p>
            <a:pPr lvl="1"/>
            <a:r>
              <a:rPr lang="en-US" dirty="0" smtClean="0"/>
              <a:t>Difficult to memorize and spot applications</a:t>
            </a:r>
          </a:p>
          <a:p>
            <a:pPr lvl="1"/>
            <a:r>
              <a:rPr lang="en-US" dirty="0" smtClean="0"/>
              <a:t>When do you know if in simplest form?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Maps (K-maps) are an alternate way to simplify Boolean Algebra</a:t>
            </a:r>
          </a:p>
          <a:p>
            <a:pPr lvl="1"/>
            <a:r>
              <a:rPr lang="en-US" dirty="0" smtClean="0"/>
              <a:t>This technique is normally taught in CS150</a:t>
            </a:r>
          </a:p>
          <a:p>
            <a:pPr lvl="1"/>
            <a:r>
              <a:rPr lang="en-US" dirty="0" smtClean="0"/>
              <a:t>We will never ask you to use a K-map to solve a problem, but you may find it faster/easier if you choose to learn how to use it (see Bonus Slides)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Question</a:t>
            </a:r>
            <a:r>
              <a:rPr lang="en-US" sz="2800" b="1" dirty="0" smtClean="0">
                <a:solidFill>
                  <a:srgbClr val="000000"/>
                </a:solidFill>
              </a:rPr>
              <a:t>:  </a:t>
            </a:r>
            <a:r>
              <a:rPr lang="en-US" sz="2800" dirty="0" smtClean="0">
                <a:solidFill>
                  <a:srgbClr val="000000"/>
                </a:solidFill>
              </a:rPr>
              <a:t>What is the MOST s</a:t>
            </a:r>
            <a:r>
              <a:rPr lang="en-US" sz="2800" dirty="0" smtClean="0"/>
              <a:t>implified Boolean Algebra expression for the following circuit?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914400" y="4297680"/>
            <a:ext cx="2468880" cy="2011680"/>
            <a:chOff x="7955280" y="3293581"/>
            <a:chExt cx="2468880" cy="201168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046720" y="3385022"/>
              <a:ext cx="2292531" cy="523221"/>
              <a:chOff x="960651" y="1539289"/>
              <a:chExt cx="2292461" cy="392422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5" y="1539289"/>
                <a:ext cx="1737307" cy="392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8000"/>
                    </a:solidFill>
                  </a:rPr>
                  <a:t>B (A + C)</a:t>
                </a:r>
                <a:endParaRPr lang="en-US" sz="2800" b="1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960651" y="1556017"/>
                <a:ext cx="562957" cy="34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(A)</a:t>
                </a:r>
              </a:p>
            </p:txBody>
          </p:sp>
        </p:grpSp>
        <p:grpSp>
          <p:nvGrpSpPr>
            <p:cNvPr id="4" name="Group 2"/>
            <p:cNvGrpSpPr/>
            <p:nvPr/>
          </p:nvGrpSpPr>
          <p:grpSpPr>
            <a:xfrm>
              <a:off x="8046719" y="3842221"/>
              <a:ext cx="2292532" cy="523220"/>
              <a:chOff x="960437" y="3058949"/>
              <a:chExt cx="2292532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058949"/>
                <a:ext cx="17373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408000"/>
                    </a:solidFill>
                  </a:rPr>
                  <a:t>B + AC</a:t>
                </a:r>
                <a:endParaRPr lang="en-US" sz="2800" b="1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960437" y="3081251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(B)</a:t>
                </a:r>
                <a:endParaRPr lang="en-US" sz="2400" b="1" dirty="0"/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8046719" y="4299421"/>
              <a:ext cx="2292532" cy="523220"/>
              <a:chOff x="960437" y="4064789"/>
              <a:chExt cx="2292532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064789"/>
                <a:ext cx="17373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66A0"/>
                    </a:solidFill>
                  </a:rPr>
                  <a:t>AB + B + C</a:t>
                </a:r>
                <a:endParaRPr lang="en-US" sz="2800" b="1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960437" y="4087091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(C)</a:t>
                </a:r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8046720" y="4757158"/>
              <a:ext cx="2292529" cy="523220"/>
              <a:chOff x="947738" y="5068888"/>
              <a:chExt cx="2292529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502907" y="5068888"/>
                <a:ext cx="17373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A + C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947738" y="5090653"/>
                <a:ext cx="57099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(D)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955280" y="3293581"/>
              <a:ext cx="24688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05840" y="4434840"/>
            <a:ext cx="2286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ub.allaboutcircuits.com/images/042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45920"/>
            <a:ext cx="4572000" cy="23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7571"/>
          </a:xfrm>
        </p:spPr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Television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Boolean Algebra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Sequential </a:t>
            </a:r>
            <a:r>
              <a:rPr lang="en-US" dirty="0">
                <a:solidFill>
                  <a:srgbClr val="FF0000"/>
                </a:solidFill>
              </a:rPr>
              <a:t>Logic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State </a:t>
            </a:r>
            <a:r>
              <a:rPr lang="en-US" dirty="0" smtClean="0">
                <a:solidFill>
                  <a:srgbClr val="FF0000"/>
                </a:solidFill>
              </a:rPr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Synchronous Digital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CAB2-761D-0442-8E79-01B0481F90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685800" y="2192338"/>
            <a:ext cx="7848600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Synchronous: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>
                <a:latin typeface="Calibri" charset="0"/>
              </a:rPr>
              <a:t> All operations coordinated by a central clock</a:t>
            </a:r>
          </a:p>
          <a:p>
            <a:pPr marL="1257300" lvl="2" indent="-3429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 typeface="Calibri" pitchFamily="34" charset="0"/>
              <a:buChar char="‒"/>
            </a:pPr>
            <a:r>
              <a:rPr lang="en-US" sz="2400" dirty="0">
                <a:latin typeface="Calibri" charset="0"/>
              </a:rPr>
              <a:t>“Heartbeat” of the system!</a:t>
            </a:r>
          </a:p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Digital: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Represent all </a:t>
            </a:r>
            <a:r>
              <a:rPr lang="en-US" sz="2800" dirty="0">
                <a:latin typeface="Calibri" charset="0"/>
              </a:rPr>
              <a:t>values</a:t>
            </a:r>
            <a:r>
              <a:rPr lang="en-US" sz="2800" dirty="0" smtClean="0">
                <a:latin typeface="Calibri" charset="0"/>
              </a:rPr>
              <a:t> with two discrete values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Electrical signals are treated as 1’s and 0’s</a:t>
            </a:r>
          </a:p>
          <a:p>
            <a:pPr marL="1409700" lvl="2" indent="-4572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 typeface="Calibri" pitchFamily="34" charset="0"/>
              <a:buChar char="‒"/>
            </a:pPr>
            <a:r>
              <a:rPr lang="en-US" sz="2400" dirty="0" smtClean="0">
                <a:latin typeface="Calibri" charset="0"/>
              </a:rPr>
              <a:t>1 and 0 are complements of each other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 High/Low voltage for True/False, 1/0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22325" y="1268413"/>
            <a:ext cx="7635875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latin typeface="Calibri" charset="0"/>
              </a:rPr>
              <a:t>Hardware of a processor, such as the MIPS, is an example of a Synchronous Digital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a.k.a.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.g. memory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00525"/>
            <a:ext cx="8362950" cy="164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some amount of time:</a:t>
            </a:r>
          </a:p>
          <a:p>
            <a:pPr lvl="1" eaLnBrk="1" hangingPunct="1"/>
            <a:r>
              <a:rPr lang="en-GB" dirty="0" smtClean="0"/>
              <a:t>Register files (like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/>
            <a:r>
              <a:rPr lang="en-GB" i="1" dirty="0" smtClean="0">
                <a:solidFill>
                  <a:srgbClr val="FF0000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are used to hold up the movement of information at the inputs to combinational logic blocks and allow for orderly passage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474720"/>
            <a:ext cx="80781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 smtClean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 smtClean="0"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for 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1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2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3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over time... </a:t>
            </a:r>
            <a:endParaRPr lang="en-GB" sz="3200" dirty="0">
              <a:solidFill>
                <a:srgbClr val="000000"/>
              </a:solidFill>
              <a:latin typeface="Courier New" charset="0"/>
              <a:ea typeface="DejaVu Sans" charset="0"/>
              <a:cs typeface="DejaVu Sans" charset="0"/>
            </a:endParaRP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   S 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199" y="16002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norm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An example of why we would </a:t>
            </a:r>
            <a:r>
              <a:rPr lang="en-GB" sz="2800" dirty="0">
                <a:latin typeface="+mn-lt"/>
                <a:ea typeface="DejaVu Sans" charset="0"/>
                <a:cs typeface="DejaVu Sans" charset="0"/>
              </a:rPr>
              <a:t>need to control </a:t>
            </a: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/>
            </a:r>
            <a:br>
              <a:rPr lang="en-GB" sz="2800" dirty="0" smtClean="0">
                <a:latin typeface="+mn-lt"/>
                <a:ea typeface="DejaVu Sans" charset="0"/>
                <a:cs typeface="DejaVu Sans" charset="0"/>
              </a:rPr>
            </a:b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the flow </a:t>
            </a:r>
            <a:r>
              <a:rPr lang="en-GB" sz="2800" dirty="0">
                <a:latin typeface="+mn-lt"/>
                <a:ea typeface="DejaVu Sans" charset="0"/>
                <a:cs typeface="DejaVu Sans" charset="0"/>
              </a:rPr>
              <a:t>of </a:t>
            </a:r>
            <a:r>
              <a:rPr lang="en-GB" sz="2800" dirty="0" smtClean="0">
                <a:latin typeface="+mn-lt"/>
                <a:ea typeface="DejaVu Sans" charset="0"/>
                <a:cs typeface="DejaVu Sans" charset="0"/>
              </a:rPr>
              <a:t>information.</a:t>
            </a:r>
            <a:endParaRPr lang="en-GB" sz="2800" dirty="0"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</a:t>
            </a:r>
            <a:r>
              <a:rPr lang="en-GB" sz="28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Courier New" pitchFamily="49" charset="0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sum since time 1 (cycle) is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present on </a:t>
            </a:r>
            <a:r>
              <a:rPr lang="en-GB" sz="2800" dirty="0">
                <a:solidFill>
                  <a:srgbClr val="000000"/>
                </a:solidFill>
                <a:latin typeface="Courier New" pitchFamily="49" charset="0"/>
                <a:ea typeface="DejaVu Sans" charset="0"/>
                <a:cs typeface="Courier New" pitchFamily="49" charset="0"/>
              </a:rPr>
              <a:t>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10" name="Rectangle 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000000"/>
                  </a:solidFill>
                </a:rPr>
                <a:t>SUM</a:t>
              </a:r>
            </a:p>
          </p:txBody>
        </p:sp>
        <p:cxnSp>
          <p:nvCxnSpPr>
            <p:cNvPr id="12" name="Straight Arrow Connector 11"/>
            <p:cNvCxnSpPr>
              <a:stCxn id="18" idx="3"/>
              <a:endCxn id="10" idx="1"/>
            </p:cNvCxnSpPr>
            <p:nvPr/>
          </p:nvCxnSpPr>
          <p:spPr>
            <a:xfrm>
              <a:off x="2220913" y="2926080"/>
              <a:ext cx="12160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9" idx="1"/>
            </p:cNvCxnSpPr>
            <p:nvPr/>
          </p:nvCxnSpPr>
          <p:spPr>
            <a:xfrm>
              <a:off x="5570538" y="2926080"/>
              <a:ext cx="12033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590006" y="2747452"/>
              <a:ext cx="423863" cy="355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910262" y="2746191"/>
              <a:ext cx="422275" cy="355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X</a:t>
              </a:r>
              <a:r>
                <a:rPr lang="en-US" sz="2400" baseline="-25000" dirty="0">
                  <a:latin typeface="+mn-lt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S</a:t>
              </a:r>
              <a:endParaRPr lang="en-US" sz="2400" baseline="-25000" dirty="0">
                <a:latin typeface="+mn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Accumulator Example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 marL="514350" indent="-514350">
              <a:buFont typeface="+mj-lt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control the next iteration of the ‘for’ loop?</a:t>
            </a:r>
          </a:p>
          <a:p>
            <a:pPr marL="514350" indent="-514350">
              <a:buFont typeface="+mj-lt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5951" y="170497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First Try: Does this work?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8648-9865-F84F-B642-51C50514464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93663" y="1203325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40080" y="4129088"/>
            <a:ext cx="8384858" cy="2370137"/>
            <a:chOff x="640080" y="4129088"/>
            <a:chExt cx="8384858" cy="2370137"/>
          </a:xfrm>
        </p:grpSpPr>
        <p:pic>
          <p:nvPicPr>
            <p:cNvPr id="31751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356736" y="4129088"/>
              <a:ext cx="6408553" cy="1998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52" name="Rectangle 4"/>
            <p:cNvSpPr>
              <a:spLocks noChangeArrowheads="1"/>
            </p:cNvSpPr>
            <p:nvPr/>
          </p:nvSpPr>
          <p:spPr bwMode="auto">
            <a:xfrm>
              <a:off x="640080" y="5029200"/>
              <a:ext cx="1438275" cy="955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63DE8"/>
                </a:buClr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Rough</a:t>
              </a:r>
              <a:b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GB" sz="280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timing 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9338" y="6129338"/>
              <a:ext cx="64928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 flipV="1">
              <a:off x="2968625" y="6281738"/>
              <a:ext cx="6056313" cy="333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rot="5400000">
            <a:off x="3116262" y="5180014"/>
            <a:ext cx="2049463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35438" y="5124450"/>
            <a:ext cx="2047875" cy="31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27626" y="5156202"/>
            <a:ext cx="2049462" cy="158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100763" y="5165725"/>
            <a:ext cx="2049462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38988" y="5127625"/>
            <a:ext cx="2049462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Second Try: How About This?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43819" y="1461247"/>
            <a:ext cx="4806903" cy="1600438"/>
            <a:chOff x="3943819" y="1461247"/>
            <a:chExt cx="4806903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A </a:t>
              </a:r>
              <a:r>
                <a:rPr lang="en-GB" sz="2000" i="1" dirty="0" smtClean="0">
                  <a:solidFill>
                    <a:srgbClr val="FF0000"/>
                  </a:solidFill>
                  <a:latin typeface="Calibri" charset="0"/>
                  <a:ea typeface="DejaVu Sans" charset="0"/>
                  <a:cs typeface="DejaVu Sans" charset="0"/>
                </a:rPr>
                <a:t>Register</a:t>
              </a:r>
              <a:r>
                <a:rPr lang="en-GB" sz="2000" dirty="0" smtClean="0">
                  <a:solidFill>
                    <a:srgbClr val="FF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is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the state element that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is used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here to hold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up the transfer </a:t>
              </a:r>
              <a:b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of data </a:t>
              </a:r>
              <a:r>
                <a:rPr lang="en-GB" sz="2000" dirty="0" smtClean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to the </a:t>
              </a:r>
              <a:r>
                <a:rPr lang="en-GB" sz="2000" dirty="0">
                  <a:solidFill>
                    <a:schemeClr val="accent1"/>
                  </a:solidFill>
                  <a:latin typeface="Calibri" charset="0"/>
                  <a:ea typeface="DejaVu Sans" charset="0"/>
                  <a:cs typeface="DejaVu Sans" charset="0"/>
                </a:rPr>
                <a:t>adder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854824" y="4663440"/>
            <a:ext cx="889487" cy="274320"/>
            <a:chOff x="3854824" y="4663440"/>
            <a:chExt cx="889487" cy="27432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854824" y="4800600"/>
              <a:ext cx="274320" cy="89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469991" y="4800600"/>
              <a:ext cx="274320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69991" y="4663440"/>
              <a:ext cx="0" cy="27432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140199" y="4663440"/>
              <a:ext cx="0" cy="27432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8640" y="4606969"/>
            <a:ext cx="33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through Register and Adder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n</a:t>
            </a:r>
            <a:r>
              <a:rPr lang="en-GB" dirty="0"/>
              <a:t> instances of a </a:t>
            </a:r>
            <a:r>
              <a:rPr lang="en-GB" i="1" dirty="0">
                <a:solidFill>
                  <a:srgbClr val="FF0000"/>
                </a:solidFill>
              </a:rPr>
              <a:t>“Flip-Flop”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Output flips </a:t>
            </a:r>
            <a:r>
              <a:rPr lang="en-GB" dirty="0"/>
              <a:t>and </a:t>
            </a:r>
            <a:r>
              <a:rPr lang="en-GB" dirty="0" smtClean="0"/>
              <a:t>flops </a:t>
            </a:r>
            <a:r>
              <a:rPr lang="en-GB" dirty="0"/>
              <a:t>between 0 and </a:t>
            </a:r>
            <a:r>
              <a:rPr lang="en-GB" dirty="0" smtClean="0"/>
              <a:t>1</a:t>
            </a:r>
          </a:p>
          <a:p>
            <a:pPr>
              <a:spcBef>
                <a:spcPts val="0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Specifically this is a “D-type Flip-Flop”</a:t>
            </a:r>
            <a:endParaRPr lang="en-GB" dirty="0"/>
          </a:p>
          <a:p>
            <a:pPr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 is “</a:t>
            </a:r>
            <a:r>
              <a:rPr lang="en-GB" dirty="0" smtClean="0"/>
              <a:t>data input”</a:t>
            </a:r>
            <a:r>
              <a:rPr lang="en-GB" dirty="0"/>
              <a:t>, Q is </a:t>
            </a:r>
            <a:r>
              <a:rPr lang="en-GB" dirty="0" smtClean="0"/>
              <a:t>“data output”</a:t>
            </a:r>
          </a:p>
          <a:p>
            <a:pPr lvl="1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In reality, has 2 outputs (Q </a:t>
            </a:r>
            <a:r>
              <a:rPr lang="en-GB" dirty="0" err="1" smtClean="0"/>
              <a:t>and</a:t>
            </a:r>
            <a:r>
              <a:rPr lang="en-GB" dirty="0" err="1" smtClean="0">
                <a:latin typeface="Symbol" pitchFamily="18" charset="2"/>
              </a:rPr>
              <a:t>`</a:t>
            </a:r>
            <a:r>
              <a:rPr lang="en-GB" dirty="0" err="1" smtClean="0"/>
              <a:t>Q</a:t>
            </a:r>
            <a:r>
              <a:rPr lang="en-GB" dirty="0" smtClean="0"/>
              <a:t>), but we only care about 1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hlinkClick r:id="rId3"/>
              </a:rPr>
              <a:t>http://en.wikibooks.org/wiki/Practical_Electronics/Flip-flops</a:t>
            </a:r>
            <a:endParaRPr lang="en-GB" sz="28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 l="1825" r="1825"/>
          <a:stretch>
            <a:fillRect/>
          </a:stretch>
        </p:blipFill>
        <p:spPr bwMode="auto">
          <a:xfrm>
            <a:off x="1645920" y="1463040"/>
            <a:ext cx="6076334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Register Internals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Flip-Flop Timing </a:t>
            </a:r>
            <a:r>
              <a:rPr lang="en-GB" dirty="0" err="1" smtClean="0">
                <a:solidFill>
                  <a:schemeClr val="accent1"/>
                </a:solidFill>
              </a:rPr>
              <a:t>Behavior</a:t>
            </a:r>
            <a:r>
              <a:rPr lang="en-GB" dirty="0" smtClean="0">
                <a:solidFill>
                  <a:schemeClr val="accent1"/>
                </a:solidFill>
              </a:rPr>
              <a:t> (1/2)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 smtClean="0"/>
              <a:t>Edge-triggered D-type flip-flop</a:t>
            </a:r>
          </a:p>
          <a:p>
            <a:pPr lvl="1" eaLnBrk="1" hangingPunct="1"/>
            <a:r>
              <a:rPr lang="en-GB" sz="2000" dirty="0" smtClean="0"/>
              <a:t>This one is “positive edge-triggered”</a:t>
            </a:r>
          </a:p>
          <a:p>
            <a:pPr eaLnBrk="1" hangingPunct="1"/>
            <a:r>
              <a:rPr lang="en-GB" sz="2400" dirty="0" smtClean="0"/>
              <a:t>“On the rising edge of the clock, input d is sampled and transferred to the output. At other times, the input d is ignored and the previously sampled value is retained.”</a:t>
            </a:r>
          </a:p>
          <a:p>
            <a:pPr eaLnBrk="1" hangingPunct="1"/>
            <a:r>
              <a:rPr lang="en-GB" sz="2400" dirty="0" smtClean="0"/>
              <a:t>Example waveforms: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9AC4-46FA-0841-A309-3C45AEBDED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254000" y="37084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508000" y="53848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60538" y="5418138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63863" y="5435600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16400" y="54356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600201" y="5799137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870994" y="5376069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71937" y="5816601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326063" y="5834063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Flip-Flop Timing Terminology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Camera Analogy:  Taking a photo</a:t>
            </a:r>
          </a:p>
          <a:p>
            <a:pPr lvl="1"/>
            <a:r>
              <a:rPr lang="en-US" i="1" dirty="0" smtClean="0"/>
              <a:t>Setup time:  </a:t>
            </a:r>
            <a:r>
              <a:rPr lang="en-US" dirty="0" smtClean="0"/>
              <a:t>don’t move since about to take picture (open camera shutter)</a:t>
            </a:r>
          </a:p>
          <a:p>
            <a:pPr lvl="1"/>
            <a:r>
              <a:rPr lang="en-US" i="1" dirty="0" smtClean="0"/>
              <a:t>Hold time:</a:t>
            </a:r>
            <a:r>
              <a:rPr lang="en-US" dirty="0" smtClean="0"/>
              <a:t>  need to hold still after shutter opens until camera shutter closes</a:t>
            </a:r>
          </a:p>
          <a:p>
            <a:pPr lvl="1"/>
            <a:r>
              <a:rPr lang="en-US" i="1" dirty="0" smtClean="0"/>
              <a:t>Time to data:</a:t>
            </a:r>
            <a:r>
              <a:rPr lang="en-US" dirty="0" smtClean="0"/>
              <a:t>  time from open shutter until image appears on the output (viewfinder)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Flip-Flop Timing Terminology (2/2)</a:t>
            </a:r>
            <a:endParaRPr lang="en-US" dirty="0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/>
              <a:t>Now applied to hardware: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Setup </a:t>
            </a:r>
            <a:r>
              <a:rPr lang="en-US" i="1" dirty="0">
                <a:solidFill>
                  <a:srgbClr val="FF0000"/>
                </a:solidFill>
              </a:rPr>
              <a:t>Time:</a:t>
            </a:r>
            <a:r>
              <a:rPr lang="en-US" dirty="0"/>
              <a:t> </a:t>
            </a:r>
            <a:r>
              <a:rPr lang="en-US" dirty="0" smtClean="0"/>
              <a:t> how long </a:t>
            </a:r>
            <a:r>
              <a:rPr lang="en-US" dirty="0"/>
              <a:t>the input must be stable </a:t>
            </a:r>
            <a:r>
              <a:rPr lang="en-US" i="1" dirty="0"/>
              <a:t>before </a:t>
            </a:r>
            <a:r>
              <a:rPr lang="en-US" dirty="0"/>
              <a:t>the</a:t>
            </a:r>
            <a:r>
              <a:rPr lang="en-US" dirty="0" smtClean="0"/>
              <a:t> CLK trigger for proper input read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Hold Time: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how long the input </a:t>
            </a:r>
            <a:r>
              <a:rPr lang="en-US" dirty="0"/>
              <a:t>must be stable </a:t>
            </a:r>
            <a:r>
              <a:rPr lang="en-US" i="1" dirty="0"/>
              <a:t>after </a:t>
            </a:r>
            <a:r>
              <a:rPr lang="en-US" dirty="0"/>
              <a:t>the</a:t>
            </a:r>
            <a:r>
              <a:rPr lang="en-US" dirty="0" smtClean="0"/>
              <a:t> CLK trigger for proper input read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“CLK-to-Q” Delay: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how </a:t>
            </a:r>
            <a:r>
              <a:rPr lang="en-US" dirty="0"/>
              <a:t>long it takes the output to change, measured from </a:t>
            </a:r>
            <a:r>
              <a:rPr lang="en-US" dirty="0" smtClean="0"/>
              <a:t>the CLK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Edge-triggered d-type flip-flop</a:t>
            </a:r>
          </a:p>
          <a:p>
            <a:pPr lvl="1" eaLnBrk="1" hangingPunct="1"/>
            <a:r>
              <a:rPr lang="en-GB" sz="2000" dirty="0" smtClean="0"/>
              <a:t>This one is “positive edge-triggered”</a:t>
            </a:r>
          </a:p>
          <a:p>
            <a:pPr eaLnBrk="1" hangingPunct="1"/>
            <a:r>
              <a:rPr lang="en-GB" sz="2400" dirty="0" smtClean="0"/>
              <a:t>“On the rising edge of the clock, input d is sampled and transferred to the output. At other times, the input d is ignored  and the previously sampled value is retained.”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88109-226F-5C42-8874-820D8F5229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 l="5159" t="4839" r="5054" b="754"/>
          <a:stretch>
            <a:fillRect/>
          </a:stretch>
        </p:blipFill>
        <p:spPr bwMode="auto">
          <a:xfrm>
            <a:off x="304800" y="3640138"/>
            <a:ext cx="6248400" cy="280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/>
          <a:srcRect l="72557" t="20433" r="7019" b="39752"/>
          <a:stretch>
            <a:fillRect/>
          </a:stretch>
        </p:blipFill>
        <p:spPr bwMode="auto">
          <a:xfrm>
            <a:off x="6934200" y="4122738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Flip-Flop Timing </a:t>
            </a:r>
            <a:r>
              <a:rPr lang="en-GB" dirty="0" err="1">
                <a:solidFill>
                  <a:schemeClr val="accent1"/>
                </a:solidFill>
              </a:rPr>
              <a:t>Behavior</a:t>
            </a:r>
            <a:r>
              <a:rPr lang="en-GB" dirty="0">
                <a:solidFill>
                  <a:schemeClr val="accent1"/>
                </a:solidFill>
              </a:rPr>
              <a:t> (2/2)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67953" y="4589929"/>
            <a:ext cx="1201271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90682" y="5038491"/>
            <a:ext cx="1201271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91317" y="6033246"/>
            <a:ext cx="2061883" cy="1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320040" y="1645920"/>
            <a:ext cx="8490427" cy="2286000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4389120"/>
            <a:ext cx="7848600" cy="2051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 Signals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transmitted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over wires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continuously</a:t>
            </a:r>
            <a:endParaRPr 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marL="203200" indent="-203200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 Transmission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is effectively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</a:rPr>
              <a:t>instantaneous</a:t>
            </a:r>
            <a:endParaRPr lang="en-US" sz="3200" dirty="0">
              <a:solidFill>
                <a:srgbClr val="000000"/>
              </a:solidFill>
              <a:ea typeface="ＭＳ Ｐゴシック" charset="-128"/>
            </a:endParaRPr>
          </a:p>
          <a:p>
            <a:pPr marL="800100" lvl="1" indent="-342900">
              <a:spcBef>
                <a:spcPts val="600"/>
              </a:spcBef>
              <a:buSzPct val="100000"/>
              <a:buFont typeface="Calibri" pitchFamily="34" charset="0"/>
              <a:buChar char="–"/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Implies that any wire only contains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one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value at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</a:rPr>
              <a:t>any given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</a:rPr>
              <a:t>time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Waveforms: Clocks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78866" y="2468880"/>
            <a:ext cx="1603034" cy="1650385"/>
            <a:chOff x="3078866" y="2286000"/>
            <a:chExt cx="1603034" cy="165038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78866" y="2286000"/>
              <a:ext cx="0" cy="16459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90439" y="3474720"/>
              <a:ext cx="1591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Rising Edge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0800" y="2468880"/>
            <a:ext cx="1657252" cy="1650385"/>
            <a:chOff x="6400800" y="2286000"/>
            <a:chExt cx="1657252" cy="165038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400800" y="2286000"/>
              <a:ext cx="0" cy="16459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02727" y="3474720"/>
              <a:ext cx="1655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Falling Edge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1346" y="1156012"/>
            <a:ext cx="2219775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Clock period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(CPU cycle time)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1005840"/>
            <a:ext cx="3657600" cy="2526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1"/>
                </a:solidFill>
              </a:rPr>
              <a:t>Accumulator Revisited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Proper Timing (2/2)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1498600"/>
            <a:ext cx="5029200" cy="256032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reset signal </a:t>
            </a:r>
            <a:r>
              <a:rPr lang="en-GB" sz="2400" dirty="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Also, in practice </a:t>
            </a:r>
            <a:r>
              <a:rPr lang="en-GB" sz="2400" dirty="0" smtClean="0"/>
              <a:t>X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 </a:t>
            </a:r>
            <a:r>
              <a:rPr lang="en-GB" sz="2400" dirty="0"/>
              <a:t>might not arrive to the adder at the same time as S</a:t>
            </a:r>
            <a:r>
              <a:rPr lang="en-GB" sz="2400" baseline="-25000" dirty="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</a:t>
            </a:r>
            <a:r>
              <a:rPr lang="en-GB" sz="2400" baseline="-25000" dirty="0"/>
              <a:t>i</a:t>
            </a:r>
            <a:r>
              <a:rPr lang="en-GB" sz="2400" dirty="0"/>
              <a:t> temporarily is wrong, but register always captures correct </a:t>
            </a:r>
            <a:r>
              <a:rPr lang="en-GB" sz="2400" dirty="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In good circuits, instability never happens around rising edge of </a:t>
            </a:r>
            <a:r>
              <a:rPr lang="en-GB" sz="2400" dirty="0" smtClean="0"/>
              <a:t>CLK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62201" y="55118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59138" y="55118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805354" y="3993265"/>
            <a:ext cx="5479573" cy="2137904"/>
            <a:chOff x="1805354" y="3993265"/>
            <a:chExt cx="5479573" cy="2137904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805354" y="4282633"/>
              <a:ext cx="2523579" cy="7231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59483" y="3993265"/>
              <a:ext cx="3025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“Undefined” (unknown) signal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633734" y="4364695"/>
              <a:ext cx="137558" cy="17664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Hardware systems are constructed from </a:t>
            </a:r>
            <a:r>
              <a:rPr lang="en-US" i="1" dirty="0" smtClean="0">
                <a:solidFill>
                  <a:srgbClr val="FF0000"/>
                </a:solidFill>
              </a:rPr>
              <a:t>Stateless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FF0000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r>
              <a:rPr lang="en-US" dirty="0" smtClean="0"/>
              <a:t>Voltages are analog, but quantized to represent logical 0’s and 1’s</a:t>
            </a:r>
          </a:p>
          <a:p>
            <a:r>
              <a:rPr lang="en-US" dirty="0" smtClean="0"/>
              <a:t>Combinational Logic:  equivalent circuit diagrams, truth tables, and Boolean expressions</a:t>
            </a:r>
          </a:p>
          <a:p>
            <a:pPr lvl="1"/>
            <a:r>
              <a:rPr lang="en-US" dirty="0" smtClean="0"/>
              <a:t>Boolean Algebra 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Special Bonus Slides:</a:t>
            </a:r>
            <a:r>
              <a:rPr lang="en-US" dirty="0" smtClean="0">
                <a:solidFill>
                  <a:srgbClr val="FF0000"/>
                </a:solidFill>
              </a:rPr>
              <a:t>  You are NOT responsible for the material contained on the following slides!!!  </a:t>
            </a:r>
            <a:r>
              <a:rPr lang="en-US" dirty="0" smtClean="0"/>
              <a:t>You may, however, find it useful to read anyway.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Boolean Algebra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Sequential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Logic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Bonus:  </a:t>
            </a:r>
            <a:r>
              <a:rPr lang="en-US" sz="3200" dirty="0" err="1" smtClean="0">
                <a:solidFill>
                  <a:srgbClr val="FF0000"/>
                </a:solidFill>
              </a:rPr>
              <a:t>Karnaugh</a:t>
            </a:r>
            <a:r>
              <a:rPr lang="en-US" sz="3200" dirty="0" smtClean="0">
                <a:solidFill>
                  <a:srgbClr val="FF0000"/>
                </a:solidFill>
              </a:rPr>
              <a:t> Maps (Optional)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Karnaugh</a:t>
            </a:r>
            <a:r>
              <a:rPr lang="en-US" dirty="0" smtClean="0">
                <a:solidFill>
                  <a:schemeClr val="accent1"/>
                </a:solidFill>
              </a:rPr>
              <a:t> Maps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Again, this is completely OPTIONAL material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Recommended you use .</a:t>
            </a:r>
            <a:r>
              <a:rPr lang="en-US" dirty="0" err="1" smtClean="0">
                <a:solidFill>
                  <a:srgbClr val="FF0000"/>
                </a:solidFill>
              </a:rPr>
              <a:t>pptx</a:t>
            </a:r>
            <a:r>
              <a:rPr lang="en-US" dirty="0" smtClean="0">
                <a:solidFill>
                  <a:srgbClr val="FF0000"/>
                </a:solidFill>
              </a:rPr>
              <a:t> to view animations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Maps (K-maps) are an alternate way to simplify Boolean Algebra</a:t>
            </a:r>
          </a:p>
          <a:p>
            <a:pPr lvl="1"/>
            <a:r>
              <a:rPr lang="en-US" dirty="0" smtClean="0"/>
              <a:t>This technique is normally taught in CS150</a:t>
            </a:r>
          </a:p>
          <a:p>
            <a:pPr lvl="1"/>
            <a:r>
              <a:rPr lang="en-US" dirty="0" smtClean="0"/>
              <a:t>We will never ask you to use a K-map to solve a problem, but you may find it faster/easier if you choose to learn how to use it</a:t>
            </a:r>
          </a:p>
          <a:p>
            <a:r>
              <a:rPr lang="en-US" dirty="0" smtClean="0"/>
              <a:t>For more info, see: </a:t>
            </a:r>
            <a:r>
              <a:rPr lang="en-US" dirty="0" smtClean="0">
                <a:hlinkClick r:id="rId2"/>
              </a:rPr>
              <a:t>http://en.wikipedia.org/wiki/Karnaugh_map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Underlying Idea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Using Sum of Products, “neighboring” input combinations simplify</a:t>
            </a:r>
          </a:p>
          <a:p>
            <a:pPr lvl="1"/>
            <a:r>
              <a:rPr lang="en-US" dirty="0" smtClean="0"/>
              <a:t>“Neighboring”:  inputs that differ by a single signal</a:t>
            </a:r>
          </a:p>
          <a:p>
            <a:pPr lvl="1"/>
            <a:r>
              <a:rPr lang="en-US" dirty="0" smtClean="0"/>
              <a:t>e.g.  </a:t>
            </a:r>
            <a:r>
              <a:rPr lang="en-US" dirty="0" err="1" smtClean="0"/>
              <a:t>ab</a:t>
            </a:r>
            <a:r>
              <a:rPr lang="en-US" dirty="0" smtClean="0"/>
              <a:t> + </a:t>
            </a:r>
            <a:r>
              <a:rPr lang="en-US" dirty="0" err="1" smtClean="0"/>
              <a:t>a’b</a:t>
            </a:r>
            <a:r>
              <a:rPr lang="en-US" dirty="0" smtClean="0"/>
              <a:t> = b,  </a:t>
            </a:r>
            <a:r>
              <a:rPr lang="en-US" dirty="0" err="1" smtClean="0"/>
              <a:t>a’bc</a:t>
            </a:r>
            <a:r>
              <a:rPr lang="en-US" dirty="0" smtClean="0"/>
              <a:t> + </a:t>
            </a:r>
            <a:r>
              <a:rPr lang="en-US" dirty="0" err="1" smtClean="0"/>
              <a:t>a’bc</a:t>
            </a:r>
            <a:r>
              <a:rPr lang="en-US" dirty="0" smtClean="0"/>
              <a:t>’ =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/>
              <a:t>a’b</a:t>
            </a:r>
            <a:r>
              <a:rPr lang="en-US" dirty="0" smtClean="0"/>
              <a:t>,  etc.</a:t>
            </a:r>
          </a:p>
          <a:p>
            <a:pPr lvl="1"/>
            <a:r>
              <a:rPr lang="en-US" b="1" dirty="0" smtClean="0"/>
              <a:t>Recall:</a:t>
            </a:r>
            <a:r>
              <a:rPr lang="en-US" dirty="0" smtClean="0"/>
              <a:t>  Each product only appears where there is a 1 in the output column</a:t>
            </a:r>
          </a:p>
          <a:p>
            <a:r>
              <a:rPr lang="en-US" b="1" dirty="0" smtClean="0"/>
              <a:t>Idea:</a:t>
            </a:r>
            <a:r>
              <a:rPr lang="en-US" dirty="0" smtClean="0"/>
              <a:t>  Let’s write out our Truth Table such that the neighbors become apparent!</a:t>
            </a:r>
          </a:p>
          <a:p>
            <a:pPr lvl="1"/>
            <a:r>
              <a:rPr lang="en-US" dirty="0" smtClean="0"/>
              <a:t>Need a </a:t>
            </a:r>
            <a:r>
              <a:rPr lang="en-US" dirty="0" err="1" smtClean="0"/>
              <a:t>Karnaugh</a:t>
            </a:r>
            <a:r>
              <a:rPr lang="en-US" dirty="0" smtClean="0"/>
              <a:t> map for </a:t>
            </a:r>
            <a:r>
              <a:rPr lang="en-US" i="1" dirty="0" smtClean="0"/>
              <a:t>EACH</a:t>
            </a:r>
            <a:r>
              <a:rPr lang="en-US" dirty="0" smtClean="0"/>
              <a:t>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Reorganizing the Truth Table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Split inputs into 2 </a:t>
            </a:r>
            <a:r>
              <a:rPr lang="en-US" i="1" dirty="0" smtClean="0"/>
              <a:t>evenly-sized</a:t>
            </a:r>
            <a:r>
              <a:rPr lang="en-US" dirty="0" smtClean="0"/>
              <a:t> groups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group will have an extra if an odd # of inputs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Write out all combinations of one group horizontally and all combinations of the other group vertically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Group of n inputs </a:t>
            </a:r>
            <a:r>
              <a:rPr lang="en-US" dirty="0"/>
              <a:t>→</a:t>
            </a:r>
            <a:r>
              <a:rPr lang="en-US" dirty="0" smtClean="0"/>
              <a:t> 2</a:t>
            </a:r>
            <a:r>
              <a:rPr lang="en-US" baseline="30000" dirty="0" smtClean="0"/>
              <a:t>n</a:t>
            </a:r>
            <a:r>
              <a:rPr lang="en-US" dirty="0" smtClean="0"/>
              <a:t> combinations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Successive combinations change only 1 input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2 Inputs:			3 Inputs: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50533"/>
              </p:ext>
            </p:extLst>
          </p:nvPr>
        </p:nvGraphicFramePr>
        <p:xfrm>
          <a:off x="5664148" y="5306993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07234"/>
              </p:ext>
            </p:extLst>
          </p:nvPr>
        </p:nvGraphicFramePr>
        <p:xfrm>
          <a:off x="1770856" y="5356744"/>
          <a:ext cx="1645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15"/>
          <p:cNvGrpSpPr/>
          <p:nvPr/>
        </p:nvGrpSpPr>
        <p:grpSpPr>
          <a:xfrm>
            <a:off x="1752375" y="5162354"/>
            <a:ext cx="606796" cy="601504"/>
            <a:chOff x="1763949" y="4838263"/>
            <a:chExt cx="606796" cy="60150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52919" y="5124225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3949" y="507043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1045" y="483826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64430" y="5078393"/>
            <a:ext cx="712956" cy="617666"/>
            <a:chOff x="5664430" y="4800600"/>
            <a:chExt cx="712956" cy="61766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34636" y="48006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4430" y="50489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6866965" y="4977104"/>
            <a:ext cx="1452282" cy="649929"/>
            <a:chOff x="6866965" y="4699311"/>
            <a:chExt cx="1452282" cy="649929"/>
          </a:xfrm>
        </p:grpSpPr>
        <p:sp>
          <p:nvSpPr>
            <p:cNvPr id="18" name="Rectangle 17"/>
            <p:cNvSpPr/>
            <p:nvPr/>
          </p:nvSpPr>
          <p:spPr>
            <a:xfrm>
              <a:off x="6866965" y="5074920"/>
              <a:ext cx="1452282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77953" y="4706471"/>
              <a:ext cx="152400" cy="3164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77953" y="4699311"/>
              <a:ext cx="649941" cy="3164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047323" y="4706471"/>
              <a:ext cx="342205" cy="3227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5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K-map:  Majority Circuit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94237"/>
              </p:ext>
            </p:extLst>
          </p:nvPr>
        </p:nvGraphicFramePr>
        <p:xfrm>
          <a:off x="457200" y="2246979"/>
          <a:ext cx="29260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6446"/>
              </p:ext>
            </p:extLst>
          </p:nvPr>
        </p:nvGraphicFramePr>
        <p:xfrm>
          <a:off x="4403303" y="2247806"/>
          <a:ext cx="36576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2573665"/>
            <a:ext cx="439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38646" y="2071017"/>
            <a:ext cx="706378" cy="802597"/>
            <a:chOff x="5606557" y="4673278"/>
            <a:chExt cx="706378" cy="8025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557" y="501421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12779" y="2812648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266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3913" y="2814576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4418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5045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7570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4253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7224" y="2810449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509" y="4004838"/>
            <a:ext cx="5671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Each row of truth table corresponds to ONE cell of </a:t>
            </a:r>
            <a:r>
              <a:rPr lang="en-US" sz="2400" dirty="0" err="1" smtClean="0"/>
              <a:t>Karnaugh</a:t>
            </a:r>
            <a:r>
              <a:rPr lang="en-US" sz="2400" dirty="0" smtClean="0"/>
              <a:t> map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Recommended you view the animation on this slide on the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(</a:t>
            </a:r>
            <a:r>
              <a:rPr lang="en-US" sz="2400" dirty="0" err="1" smtClean="0"/>
              <a:t>pptx</a:t>
            </a:r>
            <a:r>
              <a:rPr lang="en-US" sz="2400" dirty="0" smtClean="0"/>
              <a:t>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 Note the funny jump when you go from input 011 to 100 (</a:t>
            </a:r>
            <a:r>
              <a:rPr lang="en-US" sz="2400" i="1" dirty="0" smtClean="0">
                <a:solidFill>
                  <a:srgbClr val="FF0000"/>
                </a:solidFill>
              </a:rPr>
              <a:t>most mistakes made here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Filling in the </a:t>
            </a:r>
            <a:r>
              <a:rPr lang="en-US" sz="3200" dirty="0" err="1" smtClean="0"/>
              <a:t>Karnaugh</a:t>
            </a:r>
            <a:r>
              <a:rPr lang="en-US" sz="3200" dirty="0" smtClean="0"/>
              <a:t> map: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15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Group neighboring 1’s so all are accounted for: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Each group of</a:t>
            </a:r>
            <a:br>
              <a:rPr lang="en-US" sz="2800" dirty="0" smtClean="0"/>
            </a:br>
            <a:r>
              <a:rPr lang="en-US" sz="2800" dirty="0" smtClean="0"/>
              <a:t>    neighbors becomes</a:t>
            </a:r>
            <a:br>
              <a:rPr lang="en-US" sz="2800" dirty="0" smtClean="0"/>
            </a:br>
            <a:r>
              <a:rPr lang="en-US" sz="2800" dirty="0" smtClean="0"/>
              <a:t>    a product term in</a:t>
            </a:r>
            <a:br>
              <a:rPr lang="en-US" sz="2800" dirty="0" smtClean="0"/>
            </a:br>
            <a:r>
              <a:rPr lang="en-US" sz="2800" dirty="0" smtClean="0"/>
              <a:t>    output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y =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  Larger groups become smaller terms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The single 1 in top row 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abc</a:t>
            </a:r>
            <a:r>
              <a:rPr lang="en-US" sz="2800" dirty="0" smtClean="0"/>
              <a:t>’</a:t>
            </a:r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Vertical group of two 1’s  </a:t>
            </a:r>
            <a:r>
              <a:rPr lang="en-US" sz="2800" dirty="0" smtClean="0">
                <a:sym typeface="Wingdings" pitchFamily="2" charset="2"/>
              </a:rPr>
              <a:t>  </a:t>
            </a:r>
            <a:r>
              <a:rPr lang="en-US" sz="2800" dirty="0" err="1" smtClean="0">
                <a:sym typeface="Wingdings" pitchFamily="2" charset="2"/>
              </a:rPr>
              <a:t>ab</a:t>
            </a:r>
            <a:endParaRPr lang="en-US" sz="2800" dirty="0" smtClean="0"/>
          </a:p>
          <a:p>
            <a:pPr lvl="1">
              <a:buFont typeface="Calibri" pitchFamily="34" charset="0"/>
              <a:buChar char="–"/>
            </a:pPr>
            <a:r>
              <a:rPr lang="en-US" sz="2800" dirty="0" smtClean="0"/>
              <a:t>  If entire lower row was 1’s  </a:t>
            </a:r>
            <a:r>
              <a:rPr lang="en-US" sz="2800" dirty="0" smtClean="0">
                <a:sym typeface="Wingdings" pitchFamily="2" charset="2"/>
              </a:rPr>
              <a:t>  c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44593" y="3795747"/>
            <a:ext cx="67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bc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K-map:  Majority Circuit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6446"/>
              </p:ext>
            </p:extLst>
          </p:nvPr>
        </p:nvGraphicFramePr>
        <p:xfrm>
          <a:off x="4403303" y="2247806"/>
          <a:ext cx="36576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38646" y="2071017"/>
            <a:ext cx="706378" cy="802597"/>
            <a:chOff x="5606557" y="4673278"/>
            <a:chExt cx="706378" cy="8025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6557" y="501421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12779" y="2812648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43913" y="2814576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75045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04253" y="2816504"/>
            <a:ext cx="393539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</a:t>
            </a:r>
          </a:p>
          <a:p>
            <a:pPr>
              <a:spcBef>
                <a:spcPts val="1000"/>
              </a:spcBef>
            </a:pP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23" name="Oval 22"/>
          <p:cNvSpPr/>
          <p:nvPr/>
        </p:nvSpPr>
        <p:spPr>
          <a:xfrm>
            <a:off x="5926238" y="3391382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7372" y="3393311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6286983" y="3115520"/>
            <a:ext cx="1354238" cy="462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42661" y="3793803"/>
            <a:ext cx="67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798" y="3793815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</a:t>
            </a:r>
            <a:r>
              <a:rPr lang="en-US" sz="3200" dirty="0" err="1" smtClean="0"/>
              <a:t>ab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34856" y="3793817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+ ac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830698" y="3795738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6784" y="3795744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+ ac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27793" y="3825809"/>
            <a:ext cx="2016207" cy="1472486"/>
            <a:chOff x="7127793" y="3825809"/>
            <a:chExt cx="2016207" cy="1472486"/>
          </a:xfrm>
        </p:grpSpPr>
        <p:cxnSp>
          <p:nvCxnSpPr>
            <p:cNvPr id="33" name="Straight Arrow Connector 32"/>
            <p:cNvCxnSpPr>
              <a:endCxn id="25" idx="7"/>
            </p:cNvCxnSpPr>
            <p:nvPr/>
          </p:nvCxnSpPr>
          <p:spPr>
            <a:xfrm flipH="1" flipV="1">
              <a:off x="7127793" y="3825809"/>
              <a:ext cx="430475" cy="53784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4096" y="4282632"/>
              <a:ext cx="1689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Single cell can be part of many groups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5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 animBg="1"/>
      <p:bldP spid="24" grpId="0" animBg="1"/>
      <p:bldP spid="25" grpId="0" animBg="1"/>
      <p:bldP spid="26" grpId="0"/>
      <p:bldP spid="26" grpId="1"/>
      <p:bldP spid="27" grpId="0"/>
      <p:bldP spid="28" grpId="0"/>
      <p:bldP spid="30" grpId="0"/>
      <p:bldP spid="30" grpId="1"/>
      <p:bldP spid="31" grpId="0"/>
      <p:bldP spid="3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General K-map Rules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4864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group in powers of 2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Grouping should be of size 2</a:t>
            </a:r>
            <a:r>
              <a:rPr lang="en-US" sz="2400" baseline="30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× 2</a:t>
            </a:r>
            <a:r>
              <a:rPr lang="en-US" sz="2400" baseline="30000" dirty="0" smtClean="0">
                <a:solidFill>
                  <a:srgbClr val="FF0000"/>
                </a:solidFill>
              </a:rPr>
              <a:t>j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Applies for both directions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Wraps around in all directions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“Corners” case is extreme example</a:t>
            </a:r>
          </a:p>
          <a:p>
            <a:r>
              <a:rPr lang="en-US" sz="2800" dirty="0" smtClean="0"/>
              <a:t>Always choose largest groupings possible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Avoid single cells whenever possible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y =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6446"/>
              </p:ext>
            </p:extLst>
          </p:nvPr>
        </p:nvGraphicFramePr>
        <p:xfrm>
          <a:off x="6081632" y="1588049"/>
          <a:ext cx="27432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9735" y="1330238"/>
            <a:ext cx="856849" cy="814172"/>
            <a:chOff x="5456086" y="4673278"/>
            <a:chExt cx="856849" cy="8141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18889" y="467327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ab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6086" y="5025785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cd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26480" y="4114800"/>
            <a:ext cx="292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NOT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1"/>
                </a:solidFill>
              </a:rPr>
              <a:t>IS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4"/>
                </a:solidFill>
              </a:rPr>
              <a:t>IS a valid group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6"/>
                </a:solidFill>
              </a:rPr>
              <a:t>“Corners” case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B050"/>
                </a:solidFill>
              </a:rPr>
              <a:t>1 of 2 good choices here 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(spot the other?)</a:t>
            </a:r>
          </a:p>
        </p:txBody>
      </p:sp>
      <p:sp>
        <p:nvSpPr>
          <p:cNvPr id="13" name="Oval 12"/>
          <p:cNvSpPr/>
          <p:nvPr/>
        </p:nvSpPr>
        <p:spPr>
          <a:xfrm>
            <a:off x="7280476" y="3009418"/>
            <a:ext cx="1516283" cy="370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57327" y="2558005"/>
            <a:ext cx="925974" cy="8102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182809" y="2106593"/>
            <a:ext cx="3076937" cy="349170"/>
            <a:chOff x="6182809" y="2106593"/>
            <a:chExt cx="3076937" cy="349170"/>
          </a:xfrm>
        </p:grpSpPr>
        <p:sp>
          <p:nvSpPr>
            <p:cNvPr id="15" name="Arc 14"/>
            <p:cNvSpPr/>
            <p:nvPr/>
          </p:nvSpPr>
          <p:spPr>
            <a:xfrm>
              <a:off x="8345346" y="2106593"/>
              <a:ext cx="914400" cy="335666"/>
            </a:xfrm>
            <a:prstGeom prst="arc">
              <a:avLst>
                <a:gd name="adj1" fmla="val 2829961"/>
                <a:gd name="adj2" fmla="val 1859928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6182809" y="2120097"/>
              <a:ext cx="914400" cy="335666"/>
            </a:xfrm>
            <a:prstGeom prst="arc">
              <a:avLst>
                <a:gd name="adj1" fmla="val 2829961"/>
                <a:gd name="adj2" fmla="val 1859928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6902" y="1882817"/>
            <a:ext cx="2446116" cy="2170252"/>
            <a:chOff x="6506902" y="1882817"/>
            <a:chExt cx="2446116" cy="2170252"/>
          </a:xfrm>
        </p:grpSpPr>
        <p:sp>
          <p:nvSpPr>
            <p:cNvPr id="22" name="Freeform 21"/>
            <p:cNvSpPr/>
            <p:nvPr/>
          </p:nvSpPr>
          <p:spPr>
            <a:xfrm>
              <a:off x="6562846" y="3420320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V="1">
              <a:off x="6506902" y="1894391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8324127" y="3445398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8335702" y="1882817"/>
              <a:ext cx="617316" cy="607671"/>
            </a:xfrm>
            <a:custGeom>
              <a:avLst/>
              <a:gdLst>
                <a:gd name="connsiteX0" fmla="*/ 0 w 617316"/>
                <a:gd name="connsiteY0" fmla="*/ 86810 h 607671"/>
                <a:gd name="connsiteX1" fmla="*/ 532435 w 617316"/>
                <a:gd name="connsiteY1" fmla="*/ 86810 h 607671"/>
                <a:gd name="connsiteX2" fmla="*/ 509286 w 617316"/>
                <a:gd name="connsiteY2" fmla="*/ 607671 h 6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316" h="607671">
                  <a:moveTo>
                    <a:pt x="0" y="86810"/>
                  </a:moveTo>
                  <a:cubicBezTo>
                    <a:pt x="223777" y="43405"/>
                    <a:pt x="447554" y="0"/>
                    <a:pt x="532435" y="86810"/>
                  </a:cubicBezTo>
                  <a:cubicBezTo>
                    <a:pt x="617316" y="173620"/>
                    <a:pt x="563301" y="390645"/>
                    <a:pt x="509286" y="607671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84818" y="5822078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bd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1274" y="5824010"/>
            <a:ext cx="97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chemeClr val="accent6"/>
                </a:solidFill>
              </a:rPr>
              <a:t>b’d</a:t>
            </a:r>
            <a:r>
              <a:rPr lang="en-US" sz="2800" dirty="0" smtClean="0">
                <a:solidFill>
                  <a:schemeClr val="accent6"/>
                </a:solidFill>
              </a:rPr>
              <a:t>’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9382" y="5823997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rgbClr val="00B050"/>
                </a:solidFill>
              </a:rPr>
              <a:t>acd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89761" y="3009418"/>
            <a:ext cx="983848" cy="3703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1005840" y="1463040"/>
            <a:ext cx="7156330" cy="49377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04030" y="5202936"/>
            <a:ext cx="2766350" cy="1089529"/>
            <a:chOff x="6204030" y="5335929"/>
            <a:chExt cx="2766350" cy="108952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204030" y="5602147"/>
              <a:ext cx="682907" cy="2777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52213" y="5335929"/>
              <a:ext cx="2118167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9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All signals change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after</a:t>
              </a:r>
              <a:r>
                <a:rPr lang="en-US" sz="2400" dirty="0" smtClean="0">
                  <a:solidFill>
                    <a:srgbClr val="FF0000"/>
                  </a:solidFill>
                </a:rPr>
                <a:t> clock “triggers”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345" y="3931920"/>
            <a:ext cx="1437575" cy="1645920"/>
            <a:chOff x="208345" y="4069080"/>
            <a:chExt cx="1437575" cy="1645920"/>
          </a:xfrm>
        </p:grpSpPr>
        <p:sp>
          <p:nvSpPr>
            <p:cNvPr id="14" name="Left Brace 13"/>
            <p:cNvSpPr/>
            <p:nvPr/>
          </p:nvSpPr>
          <p:spPr>
            <a:xfrm>
              <a:off x="1280160" y="4069080"/>
              <a:ext cx="365760" cy="1645920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345" y="4109011"/>
              <a:ext cx="1215342" cy="157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Stack signals on top of each other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777240" y="1828800"/>
            <a:ext cx="7587749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Signals and Waveforms: Grouping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46" y="4730790"/>
            <a:ext cx="273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 group of wires when interpreted as a bit field is called a </a:t>
            </a:r>
            <a:r>
              <a:rPr lang="en-US" sz="2000" i="1" dirty="0" smtClean="0">
                <a:solidFill>
                  <a:srgbClr val="FF0000"/>
                </a:solidFill>
              </a:rPr>
              <a:t>bus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390" y="3356658"/>
            <a:ext cx="428263" cy="1412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16609" y="2796443"/>
            <a:ext cx="1539221" cy="584775"/>
            <a:chOff x="1371600" y="3449255"/>
            <a:chExt cx="1539221" cy="584775"/>
          </a:xfrm>
        </p:grpSpPr>
        <p:sp>
          <p:nvSpPr>
            <p:cNvPr id="8" name="Rectangle 7"/>
            <p:cNvSpPr/>
            <p:nvPr/>
          </p:nvSpPr>
          <p:spPr>
            <a:xfrm>
              <a:off x="1371600" y="3611880"/>
              <a:ext cx="1097280" cy="27432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00131" y="3449255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X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31220" y="1099594"/>
            <a:ext cx="3941180" cy="729206"/>
            <a:chOff x="3831220" y="1099594"/>
            <a:chExt cx="3941180" cy="729206"/>
          </a:xfrm>
        </p:grpSpPr>
        <p:sp>
          <p:nvSpPr>
            <p:cNvPr id="15" name="TextBox 14"/>
            <p:cNvSpPr txBox="1"/>
            <p:nvPr/>
          </p:nvSpPr>
          <p:spPr>
            <a:xfrm>
              <a:off x="5000262" y="1099594"/>
              <a:ext cx="1589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Clock triggers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831220" y="1458410"/>
              <a:ext cx="13716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571115" y="1463040"/>
              <a:ext cx="9144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347504" y="1458410"/>
              <a:ext cx="36576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770190" y="1463040"/>
              <a:ext cx="36576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07261" y="1463040"/>
              <a:ext cx="9144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400800" y="1463040"/>
              <a:ext cx="137160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Design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79808" y="4927600"/>
            <a:ext cx="263205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7/24/2013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#18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92456" y="4259484"/>
            <a:ext cx="2105200" cy="1538111"/>
            <a:chOff x="6192456" y="4259484"/>
            <a:chExt cx="2105200" cy="1538111"/>
          </a:xfrm>
        </p:grpSpPr>
        <p:sp>
          <p:nvSpPr>
            <p:cNvPr id="37" name="TextBox 36"/>
            <p:cNvSpPr txBox="1"/>
            <p:nvPr/>
          </p:nvSpPr>
          <p:spPr>
            <a:xfrm>
              <a:off x="7384649" y="533593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Today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7326775" y="4259484"/>
              <a:ext cx="312516" cy="10417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6192456" y="5162309"/>
              <a:ext cx="1226916" cy="2314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Combinational Logic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Truth Tables and Logic Gates</a:t>
            </a:r>
          </a:p>
          <a:p>
            <a:pPr eaLnBrk="1" hangingPunct="1"/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Boolean Algebra</a:t>
            </a:r>
          </a:p>
          <a:p>
            <a:pPr eaLnBrk="1" hangingPunct="1"/>
            <a:r>
              <a:rPr lang="en-US" dirty="0" smtClean="0"/>
              <a:t>Sequential Logic</a:t>
            </a:r>
          </a:p>
          <a:p>
            <a:pPr lvl="1"/>
            <a:r>
              <a:rPr lang="en-US" dirty="0" smtClean="0"/>
              <a:t>State 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Bonus: 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Maps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7/24/2013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32450</TotalTime>
  <Words>3417</Words>
  <Application>Microsoft Office PowerPoint</Application>
  <PresentationFormat>On-screen Show (4:3)</PresentationFormat>
  <Paragraphs>1015</Paragraphs>
  <Slides>59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Image</vt:lpstr>
      <vt:lpstr>PowerPoint Presentation</vt:lpstr>
      <vt:lpstr>Review of Last Lecture</vt:lpstr>
      <vt:lpstr>Great Idea #1: Levels of Representation/Interpretation</vt:lpstr>
      <vt:lpstr>Synchronous Digital Systems</vt:lpstr>
      <vt:lpstr>Signals and Waveforms: Clocks</vt:lpstr>
      <vt:lpstr>Signals and Waveforms</vt:lpstr>
      <vt:lpstr>Signals and Waveforms: Grouping</vt:lpstr>
      <vt:lpstr>Hardware Design Hierarchy</vt:lpstr>
      <vt:lpstr>Agenda</vt:lpstr>
      <vt:lpstr>Type of Circuits</vt:lpstr>
      <vt:lpstr>Representations of  Combinational Logic</vt:lpstr>
      <vt:lpstr>Truth Tables</vt:lpstr>
      <vt:lpstr>CL: General Form</vt:lpstr>
      <vt:lpstr>CL: Multiple Outputs</vt:lpstr>
      <vt:lpstr>Logic Gates (1/2)</vt:lpstr>
      <vt:lpstr>Logic Gates (2/2)</vt:lpstr>
      <vt:lpstr>More Complicated Truth Tables</vt:lpstr>
      <vt:lpstr>PowerPoint Presentation</vt:lpstr>
      <vt:lpstr>My Hand Hurts…</vt:lpstr>
      <vt:lpstr>Agenda</vt:lpstr>
      <vt:lpstr>Administrivia</vt:lpstr>
      <vt:lpstr>Agenda</vt:lpstr>
      <vt:lpstr>Boolean Algebra</vt:lpstr>
      <vt:lpstr>Truth Table to Boolean Expression</vt:lpstr>
      <vt:lpstr>Manipulating Boolean Algebra</vt:lpstr>
      <vt:lpstr>Faster Hardware?</vt:lpstr>
      <vt:lpstr>Combinational Logic Circuit Delay</vt:lpstr>
      <vt:lpstr>Laws of Boolean Algebra</vt:lpstr>
      <vt:lpstr>Boolean Algebraic  Simplification Example</vt:lpstr>
      <vt:lpstr>Circuit Simplification</vt:lpstr>
      <vt:lpstr>Converting Combinational Logic</vt:lpstr>
      <vt:lpstr>Circuit Simplification Example (1/4)</vt:lpstr>
      <vt:lpstr>Circuit Simplification Example (2/4)</vt:lpstr>
      <vt:lpstr>Circuit Simplification Example (3/4)</vt:lpstr>
      <vt:lpstr>Circuit Simplification Example (4/4)</vt:lpstr>
      <vt:lpstr>Karnaugh Maps (Optional)</vt:lpstr>
      <vt:lpstr>PowerPoint Presentation</vt:lpstr>
      <vt:lpstr>Get To Know Your Staff</vt:lpstr>
      <vt:lpstr>Agenda</vt:lpstr>
      <vt:lpstr>Type of Circuits</vt:lpstr>
      <vt:lpstr>Uses for State Elements</vt:lpstr>
      <vt:lpstr>Accumulator Example</vt:lpstr>
      <vt:lpstr>First Try: Does this work?</vt:lpstr>
      <vt:lpstr>Second Try: How About This?</vt:lpstr>
      <vt:lpstr>Register Internals</vt:lpstr>
      <vt:lpstr>Flip-Flop Timing Behavior (1/2)</vt:lpstr>
      <vt:lpstr>Flip-Flop Timing Terminology (1/2)</vt:lpstr>
      <vt:lpstr>Flip-Flop Timing Terminology (2/2)</vt:lpstr>
      <vt:lpstr>Flip-Flop Timing Behavior (2/2)</vt:lpstr>
      <vt:lpstr>Accumulator Revisited Proper Timing (2/2)</vt:lpstr>
      <vt:lpstr>Summary</vt:lpstr>
      <vt:lpstr>PowerPoint Presentation</vt:lpstr>
      <vt:lpstr>Agenda</vt:lpstr>
      <vt:lpstr>Karnaugh Maps (Optional)</vt:lpstr>
      <vt:lpstr>Underlying Idea</vt:lpstr>
      <vt:lpstr>Reorganizing the Truth Table</vt:lpstr>
      <vt:lpstr>K-map:  Majority Circuit (1/2)</vt:lpstr>
      <vt:lpstr>K-map:  Majority Circuit (2/2)</vt:lpstr>
      <vt:lpstr>General K-map Rules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422</cp:revision>
  <cp:lastPrinted>2013-07-24T20:21:43Z</cp:lastPrinted>
  <dcterms:created xsi:type="dcterms:W3CDTF">2011-03-17T21:05:05Z</dcterms:created>
  <dcterms:modified xsi:type="dcterms:W3CDTF">2013-07-24T20:22:08Z</dcterms:modified>
</cp:coreProperties>
</file>