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4" r:id="rId25"/>
    <p:sldId id="286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4" r:id="rId34"/>
    <p:sldId id="298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299" r:id="rId43"/>
    <p:sldId id="296" r:id="rId44"/>
    <p:sldId id="297" r:id="rId45"/>
    <p:sldId id="300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AAB4-3FDD-4BAB-AA8A-9DF1F3AA821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BD83F-6A2B-4946-A16D-B88897C98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8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59915"/>
            <a:ext cx="6301588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9227" tIns="48742" rIns="99227" bIns="4874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5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88950" y="620713"/>
            <a:ext cx="6361113" cy="35798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073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9 August,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43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15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546C76-CB49-074E-95C8-DCBED3C1E9C8}" type="datetime3">
              <a:rPr lang="en-AU"/>
              <a:pPr/>
              <a:t>9 August,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3241-D29C-874C-98FC-9077FCF2A6CB}" type="slidenum">
              <a:rPr lang="en-AU"/>
              <a:pPr/>
              <a:t>44</a:t>
            </a:fld>
            <a:endParaRPr lang="en-A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4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7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2600" y="615950"/>
            <a:ext cx="6375400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7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66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9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2600" y="615950"/>
            <a:ext cx="6375400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9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3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2600" y="615950"/>
            <a:ext cx="6375400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72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3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2600" y="615950"/>
            <a:ext cx="6375400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3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33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9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2600" y="615950"/>
            <a:ext cx="6375400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93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2600" y="615950"/>
            <a:ext cx="6375400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1800" y="596900"/>
            <a:ext cx="6183313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4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1800" y="596900"/>
            <a:ext cx="6183313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6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0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7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5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5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3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8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5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224E-978F-495F-A47E-527855AB2C57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494C-4FB3-4DB4-AA34-3026A591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4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CS61C Summer 2014 Final Review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Luo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Directives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knows these assembler directives?</a:t>
            </a:r>
          </a:p>
          <a:p>
            <a:r>
              <a:rPr lang="en-US" dirty="0" smtClean="0"/>
              <a:t>.text</a:t>
            </a:r>
          </a:p>
          <a:p>
            <a:r>
              <a:rPr lang="en-US" dirty="0" smtClean="0"/>
              <a:t>.data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</a:t>
            </a:r>
            <a:r>
              <a:rPr lang="en-US" dirty="0" err="1" smtClean="0"/>
              <a:t>sym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 smtClean="0"/>
              <a:t>asciiz</a:t>
            </a:r>
            <a:endParaRPr lang="en-US" dirty="0" smtClean="0"/>
          </a:p>
          <a:p>
            <a:r>
              <a:rPr lang="en-US" dirty="0" smtClean="0"/>
              <a:t>.word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Directives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knows these assembler directives?</a:t>
            </a:r>
          </a:p>
          <a:p>
            <a:r>
              <a:rPr lang="en-US" dirty="0" smtClean="0"/>
              <a:t>.text: text segment, code</a:t>
            </a:r>
          </a:p>
          <a:p>
            <a:r>
              <a:rPr lang="en-US" dirty="0" smtClean="0"/>
              <a:t>.data: data segment, binary data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</a:t>
            </a:r>
            <a:r>
              <a:rPr lang="en-US" dirty="0" err="1" smtClean="0"/>
              <a:t>sym</a:t>
            </a:r>
            <a:r>
              <a:rPr lang="en-US" dirty="0" smtClean="0"/>
              <a:t>: global symbols that can be exported to other files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asciiz</a:t>
            </a:r>
            <a:r>
              <a:rPr lang="en-US" dirty="0" smtClean="0"/>
              <a:t>: ASCII strings</a:t>
            </a:r>
          </a:p>
          <a:p>
            <a:r>
              <a:rPr lang="en-US" dirty="0" smtClean="0"/>
              <a:t>.word: 32-bit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Assembler: Branches and Jumps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these handled by the assembler?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Assembler: Branches and Jumps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run through the program and change and </a:t>
            </a:r>
            <a:r>
              <a:rPr lang="en-US" dirty="0" err="1" smtClean="0"/>
              <a:t>psuedoinstructions</a:t>
            </a:r>
            <a:r>
              <a:rPr lang="en-US" dirty="0" smtClean="0"/>
              <a:t> to the corresponding real instructions.</a:t>
            </a:r>
          </a:p>
          <a:p>
            <a:pPr lvl="1"/>
            <a:r>
              <a:rPr lang="en-US" dirty="0" smtClean="0"/>
              <a:t>Why do this?</a:t>
            </a:r>
          </a:p>
        </p:txBody>
      </p:sp>
    </p:spTree>
    <p:extLst>
      <p:ext uri="{BB962C8B-B14F-4D97-AF65-F5344CB8AC3E}">
        <p14:creationId xmlns:p14="http://schemas.microsoft.com/office/powerpoint/2010/main" val="8202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Assembler: Branches and Jumps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run through the program and change and </a:t>
            </a:r>
            <a:r>
              <a:rPr lang="en-US" dirty="0" err="1" smtClean="0"/>
              <a:t>psuedoinstructions</a:t>
            </a:r>
            <a:r>
              <a:rPr lang="en-US" dirty="0" smtClean="0"/>
              <a:t> to the corresponding real instructions.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psuedoinstructions</a:t>
            </a:r>
            <a:r>
              <a:rPr lang="en-US" dirty="0" smtClean="0"/>
              <a:t> actually become 2 or more instructions so will change the absolute and/or relative addresses of branch and/or jump targets</a:t>
            </a:r>
          </a:p>
          <a:p>
            <a:r>
              <a:rPr lang="en-US" dirty="0" smtClean="0"/>
              <a:t>Next, convert all the labels to addresses and replace them</a:t>
            </a:r>
          </a:p>
          <a:p>
            <a:pPr lvl="1"/>
            <a:r>
              <a:rPr lang="en-US" dirty="0" smtClean="0"/>
              <a:t>Branches are PC-relative</a:t>
            </a:r>
          </a:p>
          <a:p>
            <a:pPr lvl="1"/>
            <a:r>
              <a:rPr lang="en-US" dirty="0" smtClean="0"/>
              <a:t>Jumps are absolute addressed</a:t>
            </a:r>
          </a:p>
        </p:txBody>
      </p:sp>
    </p:spTree>
    <p:extLst>
      <p:ext uri="{BB962C8B-B14F-4D97-AF65-F5344CB8AC3E}">
        <p14:creationId xmlns:p14="http://schemas.microsoft.com/office/powerpoint/2010/main" val="6404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different object files together to create an executable</a:t>
            </a:r>
          </a:p>
          <a:p>
            <a:r>
              <a:rPr lang="en-US" dirty="0" smtClean="0"/>
              <a:t>Must resolve address conflicts in different files</a:t>
            </a:r>
          </a:p>
          <a:p>
            <a:pPr lvl="1"/>
            <a:r>
              <a:rPr lang="en-US" dirty="0" smtClean="0"/>
              <a:t>Relocate code -&gt; change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Handled by the operating system (and by the C Runtime)</a:t>
            </a:r>
          </a:p>
          <a:p>
            <a:r>
              <a:rPr lang="en-US" dirty="0" smtClean="0"/>
              <a:t>Prepares memory resources, such as initializing the stack pointer, allocating the necessary pages for heap, stack, static, and text segments.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Virtual Memory</a:t>
            </a:r>
          </a:p>
          <a:p>
            <a:r>
              <a:rPr lang="en-US" dirty="0" smtClean="0"/>
              <a:t>Data Level Parallelism</a:t>
            </a:r>
          </a:p>
          <a:p>
            <a:r>
              <a:rPr lang="en-US" dirty="0" smtClean="0"/>
              <a:t>Instruction Level Parallelism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Final Review Part 2 (David)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3718560" y="1554480"/>
            <a:ext cx="6804810" cy="4901316"/>
            <a:chOff x="2194560" y="1737360"/>
            <a:chExt cx="6804810" cy="4901316"/>
          </a:xfrm>
        </p:grpSpPr>
        <p:sp>
          <p:nvSpPr>
            <p:cNvPr id="3044355" name="Rectangle 3"/>
            <p:cNvSpPr>
              <a:spLocks noChangeArrowheads="1"/>
            </p:cNvSpPr>
            <p:nvPr/>
          </p:nvSpPr>
          <p:spPr bwMode="auto">
            <a:xfrm>
              <a:off x="4023360" y="1920240"/>
              <a:ext cx="10972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err="1"/>
                <a:t>Regs</a:t>
              </a:r>
              <a:endParaRPr lang="en-US" sz="3200" b="1" dirty="0"/>
            </a:p>
          </p:txBody>
        </p:sp>
        <p:sp>
          <p:nvSpPr>
            <p:cNvPr id="3044361" name="Rectangle 9"/>
            <p:cNvSpPr>
              <a:spLocks noChangeArrowheads="1"/>
            </p:cNvSpPr>
            <p:nvPr/>
          </p:nvSpPr>
          <p:spPr bwMode="auto">
            <a:xfrm>
              <a:off x="3566160" y="3566160"/>
              <a:ext cx="20116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/>
                <a:t>L2 Cache</a:t>
              </a:r>
            </a:p>
          </p:txBody>
        </p:sp>
        <p:sp>
          <p:nvSpPr>
            <p:cNvPr id="3044362" name="Rectangle 10"/>
            <p:cNvSpPr>
              <a:spLocks noChangeArrowheads="1"/>
            </p:cNvSpPr>
            <p:nvPr/>
          </p:nvSpPr>
          <p:spPr bwMode="auto">
            <a:xfrm>
              <a:off x="3108960" y="4389120"/>
              <a:ext cx="29260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/>
                <a:t>Memory</a:t>
              </a:r>
            </a:p>
          </p:txBody>
        </p:sp>
        <p:sp>
          <p:nvSpPr>
            <p:cNvPr id="3044363" name="Rectangle 11"/>
            <p:cNvSpPr>
              <a:spLocks noChangeArrowheads="1"/>
            </p:cNvSpPr>
            <p:nvPr/>
          </p:nvSpPr>
          <p:spPr bwMode="auto">
            <a:xfrm>
              <a:off x="2560320" y="5212080"/>
              <a:ext cx="402336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/>
                <a:t>Disk</a:t>
              </a:r>
            </a:p>
          </p:txBody>
        </p:sp>
        <p:sp>
          <p:nvSpPr>
            <p:cNvPr id="3044364" name="Rectangle 12"/>
            <p:cNvSpPr>
              <a:spLocks noChangeArrowheads="1"/>
            </p:cNvSpPr>
            <p:nvPr/>
          </p:nvSpPr>
          <p:spPr bwMode="auto">
            <a:xfrm>
              <a:off x="2194560" y="6035040"/>
              <a:ext cx="47548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/>
                <a:t>Tape</a:t>
              </a:r>
            </a:p>
          </p:txBody>
        </p:sp>
        <p:sp>
          <p:nvSpPr>
            <p:cNvPr id="3044365" name="Line 13"/>
            <p:cNvSpPr>
              <a:spLocks noChangeShapeType="1"/>
            </p:cNvSpPr>
            <p:nvPr/>
          </p:nvSpPr>
          <p:spPr bwMode="auto">
            <a:xfrm>
              <a:off x="4572000" y="22860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6" name="Line 14"/>
            <p:cNvSpPr>
              <a:spLocks noChangeShapeType="1"/>
            </p:cNvSpPr>
            <p:nvPr/>
          </p:nvSpPr>
          <p:spPr bwMode="auto">
            <a:xfrm>
              <a:off x="4572000" y="393192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7" name="Line 15"/>
            <p:cNvSpPr>
              <a:spLocks noChangeShapeType="1"/>
            </p:cNvSpPr>
            <p:nvPr/>
          </p:nvSpPr>
          <p:spPr bwMode="auto">
            <a:xfrm>
              <a:off x="4572000" y="475488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8" name="Line 16"/>
            <p:cNvSpPr>
              <a:spLocks noChangeShapeType="1"/>
            </p:cNvSpPr>
            <p:nvPr/>
          </p:nvSpPr>
          <p:spPr bwMode="auto">
            <a:xfrm>
              <a:off x="4572000" y="557784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9" name="Rectangle 17"/>
            <p:cNvSpPr>
              <a:spLocks noChangeArrowheads="1"/>
            </p:cNvSpPr>
            <p:nvPr/>
          </p:nvSpPr>
          <p:spPr bwMode="auto">
            <a:xfrm>
              <a:off x="4663440" y="2286000"/>
              <a:ext cx="2256900" cy="417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err="1">
                  <a:latin typeface="+mj-lt"/>
                </a:rPr>
                <a:t>Instr</a:t>
              </a:r>
              <a:r>
                <a:rPr lang="en-US" sz="2800" dirty="0">
                  <a:latin typeface="+mj-lt"/>
                </a:rPr>
                <a:t> Operands</a:t>
              </a:r>
            </a:p>
          </p:txBody>
        </p:sp>
        <p:sp>
          <p:nvSpPr>
            <p:cNvPr id="3044370" name="Rectangle 18"/>
            <p:cNvSpPr>
              <a:spLocks noChangeArrowheads="1"/>
            </p:cNvSpPr>
            <p:nvPr/>
          </p:nvSpPr>
          <p:spPr bwMode="auto">
            <a:xfrm>
              <a:off x="4663440" y="3931920"/>
              <a:ext cx="1033616" cy="417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Blocks</a:t>
              </a:r>
            </a:p>
          </p:txBody>
        </p:sp>
        <p:sp>
          <p:nvSpPr>
            <p:cNvPr id="3044371" name="Rectangle 19"/>
            <p:cNvSpPr>
              <a:spLocks noChangeArrowheads="1"/>
            </p:cNvSpPr>
            <p:nvPr/>
          </p:nvSpPr>
          <p:spPr bwMode="auto">
            <a:xfrm>
              <a:off x="4663440" y="4754880"/>
              <a:ext cx="954492" cy="417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Pages</a:t>
              </a:r>
            </a:p>
          </p:txBody>
        </p:sp>
        <p:sp>
          <p:nvSpPr>
            <p:cNvPr id="3044372" name="Rectangle 20"/>
            <p:cNvSpPr>
              <a:spLocks noChangeArrowheads="1"/>
            </p:cNvSpPr>
            <p:nvPr/>
          </p:nvSpPr>
          <p:spPr bwMode="auto">
            <a:xfrm>
              <a:off x="4663440" y="5577840"/>
              <a:ext cx="767839" cy="417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Files</a:t>
              </a:r>
            </a:p>
          </p:txBody>
        </p:sp>
        <p:sp>
          <p:nvSpPr>
            <p:cNvPr id="3044373" name="Rectangle 21"/>
            <p:cNvSpPr>
              <a:spLocks noChangeArrowheads="1"/>
            </p:cNvSpPr>
            <p:nvPr/>
          </p:nvSpPr>
          <p:spPr bwMode="auto">
            <a:xfrm>
              <a:off x="7132320" y="1737360"/>
              <a:ext cx="186705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Upper Level</a:t>
              </a:r>
            </a:p>
          </p:txBody>
        </p:sp>
        <p:sp>
          <p:nvSpPr>
            <p:cNvPr id="3044374" name="Rectangle 22"/>
            <p:cNvSpPr>
              <a:spLocks noChangeArrowheads="1"/>
            </p:cNvSpPr>
            <p:nvPr/>
          </p:nvSpPr>
          <p:spPr bwMode="auto">
            <a:xfrm>
              <a:off x="7132320" y="6217920"/>
              <a:ext cx="184967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Lower Level</a:t>
              </a:r>
            </a:p>
          </p:txBody>
        </p:sp>
        <p:sp>
          <p:nvSpPr>
            <p:cNvPr id="3044375" name="Line 23"/>
            <p:cNvSpPr>
              <a:spLocks noChangeShapeType="1"/>
            </p:cNvSpPr>
            <p:nvPr/>
          </p:nvSpPr>
          <p:spPr bwMode="auto">
            <a:xfrm flipV="1">
              <a:off x="7315200" y="2103120"/>
              <a:ext cx="0" cy="411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76" name="Rectangle 24"/>
            <p:cNvSpPr>
              <a:spLocks noChangeArrowheads="1"/>
            </p:cNvSpPr>
            <p:nvPr/>
          </p:nvSpPr>
          <p:spPr bwMode="auto">
            <a:xfrm>
              <a:off x="7498080" y="2103120"/>
              <a:ext cx="101162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Faster</a:t>
              </a:r>
            </a:p>
          </p:txBody>
        </p:sp>
        <p:sp>
          <p:nvSpPr>
            <p:cNvPr id="3044377" name="Line 25"/>
            <p:cNvSpPr>
              <a:spLocks noChangeShapeType="1"/>
            </p:cNvSpPr>
            <p:nvPr/>
          </p:nvSpPr>
          <p:spPr bwMode="auto">
            <a:xfrm>
              <a:off x="7680960" y="2468880"/>
              <a:ext cx="0" cy="33832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78" name="Rectangle 26"/>
            <p:cNvSpPr>
              <a:spLocks noChangeArrowheads="1"/>
            </p:cNvSpPr>
            <p:nvPr/>
          </p:nvSpPr>
          <p:spPr bwMode="auto">
            <a:xfrm>
              <a:off x="7498080" y="5852160"/>
              <a:ext cx="103887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Larger</a:t>
              </a:r>
            </a:p>
          </p:txBody>
        </p:sp>
        <p:sp>
          <p:nvSpPr>
            <p:cNvPr id="3044380" name="Rectangle 28"/>
            <p:cNvSpPr>
              <a:spLocks noChangeArrowheads="1"/>
            </p:cNvSpPr>
            <p:nvPr/>
          </p:nvSpPr>
          <p:spPr bwMode="auto">
            <a:xfrm>
              <a:off x="3794760" y="2743200"/>
              <a:ext cx="15544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/>
                <a:t>L1 Cache</a:t>
              </a:r>
            </a:p>
          </p:txBody>
        </p:sp>
        <p:sp>
          <p:nvSpPr>
            <p:cNvPr id="3044381" name="Line 29"/>
            <p:cNvSpPr>
              <a:spLocks noChangeShapeType="1"/>
            </p:cNvSpPr>
            <p:nvPr/>
          </p:nvSpPr>
          <p:spPr bwMode="auto">
            <a:xfrm>
              <a:off x="4572000" y="310896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82" name="Rectangle 30"/>
            <p:cNvSpPr>
              <a:spLocks noChangeArrowheads="1"/>
            </p:cNvSpPr>
            <p:nvPr/>
          </p:nvSpPr>
          <p:spPr bwMode="auto">
            <a:xfrm>
              <a:off x="4663440" y="3108960"/>
              <a:ext cx="1033616" cy="417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Blocks</a:t>
              </a: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230059" y="4114800"/>
            <a:ext cx="1754719" cy="1371600"/>
            <a:chOff x="706058" y="4297680"/>
            <a:chExt cx="1754719" cy="1371600"/>
          </a:xfrm>
        </p:grpSpPr>
        <p:sp>
          <p:nvSpPr>
            <p:cNvPr id="39" name="Left Brace 38"/>
            <p:cNvSpPr/>
            <p:nvPr/>
          </p:nvSpPr>
          <p:spPr>
            <a:xfrm>
              <a:off x="2095017" y="4297680"/>
              <a:ext cx="365760" cy="1371600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6058" y="4480560"/>
              <a:ext cx="1493134" cy="1135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rgbClr val="FF0000"/>
                  </a:solidFill>
                </a:rPr>
                <a:t>Next Up: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dirty="0">
                  <a:solidFill>
                    <a:srgbClr val="FF0000"/>
                  </a:solidFill>
                </a:rPr>
                <a:t>Virtual</a:t>
              </a:r>
              <a:br>
                <a:rPr lang="en-US" sz="2800" dirty="0">
                  <a:solidFill>
                    <a:srgbClr val="FF0000"/>
                  </a:solidFill>
                </a:rPr>
              </a:br>
              <a:r>
                <a:rPr lang="en-US" sz="2800" dirty="0">
                  <a:solidFill>
                    <a:srgbClr val="FF0000"/>
                  </a:solidFill>
                </a:rPr>
                <a:t>Memory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005559" y="2194560"/>
            <a:ext cx="1604252" cy="1828800"/>
            <a:chOff x="1481559" y="2194560"/>
            <a:chExt cx="1604252" cy="1828800"/>
          </a:xfrm>
        </p:grpSpPr>
        <p:sp>
          <p:nvSpPr>
            <p:cNvPr id="43" name="Left Brace 42"/>
            <p:cNvSpPr/>
            <p:nvPr/>
          </p:nvSpPr>
          <p:spPr>
            <a:xfrm>
              <a:off x="2720051" y="2194560"/>
              <a:ext cx="365760" cy="1828800"/>
            </a:xfrm>
            <a:prstGeom prst="leftBrac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81559" y="2720051"/>
              <a:ext cx="1354238" cy="79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accent1"/>
                  </a:solidFill>
                </a:rPr>
                <a:t>Earlier:</a:t>
              </a:r>
              <a:br>
                <a:rPr lang="en-US" sz="2800" b="1" dirty="0">
                  <a:solidFill>
                    <a:schemeClr val="accent1"/>
                  </a:solidFill>
                </a:rPr>
              </a:br>
              <a:r>
                <a:rPr lang="en-US" sz="2800" dirty="0">
                  <a:solidFill>
                    <a:schemeClr val="accent1"/>
                  </a:solidFill>
                </a:rPr>
                <a:t>Caches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811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 Requirements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4640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Principle of Locality </a:t>
            </a:r>
          </a:p>
          <a:p>
            <a:pPr lvl="1"/>
            <a:r>
              <a:rPr lang="en-US" dirty="0" smtClean="0"/>
              <a:t>Allows caches to offer (close to) speed of cache memory with size of DRAM memory</a:t>
            </a:r>
          </a:p>
          <a:p>
            <a:pPr lvl="1"/>
            <a:r>
              <a:rPr lang="en-US" dirty="0" smtClean="0"/>
              <a:t>Can we use this at the next level to give speed of DRAM memory with size of Disk memory?</a:t>
            </a:r>
          </a:p>
          <a:p>
            <a:r>
              <a:rPr lang="en-US" dirty="0" smtClean="0"/>
              <a:t>What other things do we need from our memory system?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8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CALL</a:t>
            </a:r>
          </a:p>
          <a:p>
            <a:r>
              <a:rPr lang="en-US" dirty="0" smtClean="0"/>
              <a:t>Virtual Memory</a:t>
            </a:r>
          </a:p>
          <a:p>
            <a:r>
              <a:rPr lang="en-US" dirty="0" smtClean="0"/>
              <a:t>Data Level Parallelism</a:t>
            </a:r>
          </a:p>
          <a:p>
            <a:r>
              <a:rPr lang="en-US" dirty="0" smtClean="0"/>
              <a:t>Instruction Level Parallelism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Final Review Part 2 (David)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 Requirements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484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Allow multiple processes to simultaneously occupy memory and provide </a:t>
            </a:r>
            <a:r>
              <a:rPr lang="en-US" i="1" dirty="0" smtClean="0">
                <a:solidFill>
                  <a:srgbClr val="FF0000"/>
                </a:solidFill>
              </a:rPr>
              <a:t>protection</a:t>
            </a:r>
            <a:endParaRPr lang="en-US" dirty="0" smtClean="0"/>
          </a:p>
          <a:p>
            <a:pPr lvl="1"/>
            <a:r>
              <a:rPr lang="en-US" dirty="0" smtClean="0"/>
              <a:t>Don’t let programs read from or write to each other’s memories</a:t>
            </a:r>
          </a:p>
          <a:p>
            <a:r>
              <a:rPr lang="en-US" dirty="0" smtClean="0"/>
              <a:t>Give each program the illusion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that it has its own </a:t>
            </a:r>
            <a:r>
              <a:rPr lang="en-US" dirty="0" smtClean="0">
                <a:solidFill>
                  <a:srgbClr val="FF0000"/>
                </a:solidFill>
              </a:rPr>
              <a:t>private address space</a:t>
            </a:r>
          </a:p>
          <a:p>
            <a:pPr lvl="1"/>
            <a:r>
              <a:rPr lang="en-US" dirty="0" smtClean="0"/>
              <a:t>Suppose a program has base address 0x00400000, then different processes each think their code resides at the same address</a:t>
            </a:r>
          </a:p>
          <a:p>
            <a:pPr lvl="1"/>
            <a:r>
              <a:rPr lang="en-US" dirty="0" smtClean="0"/>
              <a:t>Each program must have a different view of memory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10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04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Next level in the memory hierarchy</a:t>
            </a:r>
          </a:p>
          <a:p>
            <a:pPr lvl="1"/>
            <a:r>
              <a:rPr lang="en-US" dirty="0" smtClean="0"/>
              <a:t>Provides illusion of very large main memory</a:t>
            </a:r>
          </a:p>
          <a:p>
            <a:pPr lvl="1"/>
            <a:r>
              <a:rPr lang="en-US" dirty="0" smtClean="0"/>
              <a:t>Working set of “pages” residing in main memory </a:t>
            </a:r>
            <a:br>
              <a:rPr lang="en-US" dirty="0" smtClean="0"/>
            </a:br>
            <a:r>
              <a:rPr lang="en-US" dirty="0" smtClean="0"/>
              <a:t>(subset of all pages residing on disk)</a:t>
            </a:r>
          </a:p>
          <a:p>
            <a:r>
              <a:rPr lang="en-US" b="1" dirty="0" smtClean="0"/>
              <a:t>Main goal:</a:t>
            </a:r>
            <a:r>
              <a:rPr lang="en-US" dirty="0" smtClean="0"/>
              <a:t>  Avoid reaching all the way back to disk as much as possible</a:t>
            </a:r>
          </a:p>
          <a:p>
            <a:r>
              <a:rPr lang="en-US" b="1" dirty="0" smtClean="0"/>
              <a:t>Additional goals:</a:t>
            </a:r>
          </a:p>
          <a:p>
            <a:pPr lvl="1"/>
            <a:r>
              <a:rPr lang="en-US" dirty="0" smtClean="0"/>
              <a:t>Let OS share memory among many programs and protect them from each other</a:t>
            </a:r>
          </a:p>
          <a:p>
            <a:pPr lvl="1"/>
            <a:r>
              <a:rPr lang="en-US" dirty="0" smtClean="0"/>
              <a:t>Each process thinks it has all the memory to itself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2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to Physical Address Translation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25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4023360"/>
            <a:ext cx="8229600" cy="2446874"/>
          </a:xfrm>
        </p:spPr>
        <p:txBody>
          <a:bodyPr>
            <a:noAutofit/>
          </a:bodyPr>
          <a:lstStyle/>
          <a:p>
            <a:r>
              <a:rPr lang="en-US" dirty="0"/>
              <a:t>Each program operates in its own virtual address space and thinks it’s the only program running</a:t>
            </a:r>
          </a:p>
          <a:p>
            <a:r>
              <a:rPr lang="en-US" dirty="0"/>
              <a:t>Each is protected from the other</a:t>
            </a:r>
          </a:p>
          <a:p>
            <a:r>
              <a:rPr lang="en-US" dirty="0"/>
              <a:t>OS can decide where each goes in memory</a:t>
            </a:r>
          </a:p>
          <a:p>
            <a:r>
              <a:rPr lang="en-US" dirty="0"/>
              <a:t>Hardware gives virtual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physical mapping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55520" y="1554480"/>
            <a:ext cx="7680960" cy="2194560"/>
            <a:chOff x="731520" y="1280160"/>
            <a:chExt cx="7680960" cy="2194560"/>
          </a:xfrm>
        </p:grpSpPr>
        <p:sp>
          <p:nvSpPr>
            <p:cNvPr id="3052548" name="Rectangle 4"/>
            <p:cNvSpPr>
              <a:spLocks noChangeArrowheads="1"/>
            </p:cNvSpPr>
            <p:nvPr/>
          </p:nvSpPr>
          <p:spPr bwMode="auto">
            <a:xfrm>
              <a:off x="731520" y="1554480"/>
              <a:ext cx="1645920" cy="16459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Program operates in its virtual address space</a:t>
              </a:r>
            </a:p>
          </p:txBody>
        </p:sp>
        <p:sp>
          <p:nvSpPr>
            <p:cNvPr id="3052549" name="Line 5"/>
            <p:cNvSpPr>
              <a:spLocks noChangeShapeType="1"/>
            </p:cNvSpPr>
            <p:nvPr/>
          </p:nvSpPr>
          <p:spPr bwMode="auto">
            <a:xfrm>
              <a:off x="2377440" y="2377440"/>
              <a:ext cx="1645920" cy="0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52550" name="Text Box 6"/>
            <p:cNvSpPr txBox="1">
              <a:spLocks noChangeArrowheads="1"/>
            </p:cNvSpPr>
            <p:nvPr/>
          </p:nvSpPr>
          <p:spPr bwMode="auto">
            <a:xfrm>
              <a:off x="2377440" y="1645920"/>
              <a:ext cx="1517338" cy="1477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Virtual</a:t>
              </a:r>
            </a:p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Address (VA)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schemeClr val="accent4"/>
                  </a:solidFill>
                </a:rPr>
                <a:t>(inst. fetch</a:t>
              </a:r>
            </a:p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load, store)</a:t>
              </a:r>
            </a:p>
          </p:txBody>
        </p:sp>
        <p:sp>
          <p:nvSpPr>
            <p:cNvPr id="3052552" name="Rectangle 8"/>
            <p:cNvSpPr>
              <a:spLocks noChangeArrowheads="1"/>
            </p:cNvSpPr>
            <p:nvPr/>
          </p:nvSpPr>
          <p:spPr bwMode="auto">
            <a:xfrm>
              <a:off x="4023360" y="1828800"/>
              <a:ext cx="1097280" cy="1097280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HW mapping</a:t>
              </a:r>
            </a:p>
          </p:txBody>
        </p:sp>
        <p:sp>
          <p:nvSpPr>
            <p:cNvPr id="3052554" name="Line 10"/>
            <p:cNvSpPr>
              <a:spLocks noChangeShapeType="1"/>
            </p:cNvSpPr>
            <p:nvPr/>
          </p:nvSpPr>
          <p:spPr bwMode="auto">
            <a:xfrm>
              <a:off x="5120640" y="2377440"/>
              <a:ext cx="1645920" cy="0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52555" name="Text Box 11"/>
            <p:cNvSpPr txBox="1">
              <a:spLocks noChangeArrowheads="1"/>
            </p:cNvSpPr>
            <p:nvPr/>
          </p:nvSpPr>
          <p:spPr bwMode="auto">
            <a:xfrm>
              <a:off x="5120640" y="1645920"/>
              <a:ext cx="1497653" cy="1477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Physical</a:t>
              </a:r>
            </a:p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Address (PA)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schemeClr val="accent4"/>
                  </a:solidFill>
                </a:rPr>
                <a:t>(inst. fetch</a:t>
              </a:r>
            </a:p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load, store)</a:t>
              </a:r>
            </a:p>
          </p:txBody>
        </p:sp>
        <p:sp>
          <p:nvSpPr>
            <p:cNvPr id="3052556" name="Rectangle 12"/>
            <p:cNvSpPr>
              <a:spLocks noChangeArrowheads="1"/>
            </p:cNvSpPr>
            <p:nvPr/>
          </p:nvSpPr>
          <p:spPr bwMode="auto">
            <a:xfrm>
              <a:off x="6766560" y="1554480"/>
              <a:ext cx="1645920" cy="16459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Physical memory (including caches)</a:t>
              </a:r>
            </a:p>
          </p:txBody>
        </p:sp>
        <p:sp>
          <p:nvSpPr>
            <p:cNvPr id="3052558" name="Line 14"/>
            <p:cNvSpPr>
              <a:spLocks noChangeShapeType="1"/>
            </p:cNvSpPr>
            <p:nvPr/>
          </p:nvSpPr>
          <p:spPr bwMode="auto">
            <a:xfrm>
              <a:off x="4572000" y="1280160"/>
              <a:ext cx="0" cy="5486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52559" name="Line 15"/>
            <p:cNvSpPr>
              <a:spLocks noChangeShapeType="1"/>
            </p:cNvSpPr>
            <p:nvPr/>
          </p:nvSpPr>
          <p:spPr bwMode="auto">
            <a:xfrm>
              <a:off x="4572000" y="2926080"/>
              <a:ext cx="0" cy="5486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73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7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Mapping VM to PM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8735" name="Rectangle 47"/>
          <p:cNvSpPr>
            <a:spLocks noGrp="1" noChangeArrowheads="1"/>
          </p:cNvSpPr>
          <p:nvPr>
            <p:ph idx="1"/>
          </p:nvPr>
        </p:nvSpPr>
        <p:spPr>
          <a:xfrm>
            <a:off x="1981200" y="990600"/>
            <a:ext cx="5105400" cy="5365750"/>
          </a:xfrm>
        </p:spPr>
        <p:txBody>
          <a:bodyPr/>
          <a:lstStyle/>
          <a:p>
            <a:r>
              <a:rPr lang="en-US" sz="2400" dirty="0"/>
              <a:t>Divide into equal sized chunks (usually 4-8 </a:t>
            </a:r>
            <a:r>
              <a:rPr lang="en-US" sz="2400" dirty="0" err="1"/>
              <a:t>KiB</a:t>
            </a:r>
            <a:r>
              <a:rPr lang="en-US" sz="2400" dirty="0"/>
              <a:t>)</a:t>
            </a:r>
          </a:p>
          <a:p>
            <a:r>
              <a:rPr lang="en-US" sz="2400" dirty="0"/>
              <a:t>Any chunk of Virtual Memory can be assigned to any chunk of Physical Memory (“</a:t>
            </a:r>
            <a:r>
              <a:rPr lang="en-US" sz="2400" i="1" dirty="0">
                <a:solidFill>
                  <a:srgbClr val="FF0000"/>
                </a:solidFill>
              </a:rPr>
              <a:t>page</a:t>
            </a:r>
            <a:r>
              <a:rPr lang="en-US" sz="2400" dirty="0"/>
              <a:t>”)</a:t>
            </a:r>
          </a:p>
          <a:p>
            <a:endParaRPr lang="en-US" sz="24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058691" name="Text Box 3"/>
          <p:cNvSpPr txBox="1">
            <a:spLocks noChangeArrowheads="1"/>
          </p:cNvSpPr>
          <p:nvPr/>
        </p:nvSpPr>
        <p:spPr bwMode="auto">
          <a:xfrm>
            <a:off x="2590800" y="6116639"/>
            <a:ext cx="39305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0</a:t>
            </a:r>
          </a:p>
        </p:txBody>
      </p:sp>
      <p:sp>
        <p:nvSpPr>
          <p:cNvPr id="3058692" name="Text Box 4"/>
          <p:cNvSpPr txBox="1">
            <a:spLocks noChangeArrowheads="1"/>
          </p:cNvSpPr>
          <p:nvPr/>
        </p:nvSpPr>
        <p:spPr bwMode="auto">
          <a:xfrm>
            <a:off x="3051780" y="2895600"/>
            <a:ext cx="273536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Physical Memory</a:t>
            </a:r>
          </a:p>
        </p:txBody>
      </p:sp>
      <p:sp>
        <p:nvSpPr>
          <p:cNvPr id="3058693" name="Rectangle 5"/>
          <p:cNvSpPr>
            <a:spLocks noChangeArrowheads="1"/>
          </p:cNvSpPr>
          <p:nvPr/>
        </p:nvSpPr>
        <p:spPr bwMode="auto">
          <a:xfrm>
            <a:off x="3429000" y="3402013"/>
            <a:ext cx="1600200" cy="3167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694" name="Text Box 6"/>
          <p:cNvSpPr txBox="1">
            <a:spLocks noChangeArrowheads="1"/>
          </p:cNvSpPr>
          <p:nvPr/>
        </p:nvSpPr>
        <p:spPr bwMode="auto">
          <a:xfrm>
            <a:off x="7442200" y="914401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latin typeface="Symbol" pitchFamily="-65" charset="2"/>
              </a:rPr>
              <a:t>¥</a:t>
            </a:r>
            <a:endParaRPr lang="en-US" sz="4000" b="1"/>
          </a:p>
        </p:txBody>
      </p:sp>
      <p:sp>
        <p:nvSpPr>
          <p:cNvPr id="3058695" name="Text Box 7"/>
          <p:cNvSpPr txBox="1">
            <a:spLocks noChangeArrowheads="1"/>
          </p:cNvSpPr>
          <p:nvPr/>
        </p:nvSpPr>
        <p:spPr bwMode="auto">
          <a:xfrm>
            <a:off x="7583488" y="709613"/>
            <a:ext cx="255711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Virtual Memory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051800" y="5502275"/>
            <a:ext cx="1600200" cy="1066800"/>
            <a:chOff x="1056" y="2976"/>
            <a:chExt cx="1008" cy="672"/>
          </a:xfrm>
        </p:grpSpPr>
        <p:sp>
          <p:nvSpPr>
            <p:cNvPr id="3058697" name="Text Box 9"/>
            <p:cNvSpPr txBox="1">
              <a:spLocks noChangeArrowheads="1"/>
            </p:cNvSpPr>
            <p:nvPr/>
          </p:nvSpPr>
          <p:spPr bwMode="auto">
            <a:xfrm>
              <a:off x="1190" y="3143"/>
              <a:ext cx="662" cy="36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/>
                <a:t>Code</a:t>
              </a:r>
            </a:p>
          </p:txBody>
        </p:sp>
        <p:sp>
          <p:nvSpPr>
            <p:cNvPr id="3058698" name="Rectangle 10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8051800" y="4435475"/>
            <a:ext cx="1600200" cy="1066800"/>
            <a:chOff x="1056" y="2976"/>
            <a:chExt cx="1008" cy="672"/>
          </a:xfrm>
        </p:grpSpPr>
        <p:sp>
          <p:nvSpPr>
            <p:cNvPr id="3058700" name="Text Box 12"/>
            <p:cNvSpPr txBox="1">
              <a:spLocks noChangeArrowheads="1"/>
            </p:cNvSpPr>
            <p:nvPr/>
          </p:nvSpPr>
          <p:spPr bwMode="auto">
            <a:xfrm>
              <a:off x="1190" y="3143"/>
              <a:ext cx="712" cy="36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/>
                <a:t>Static</a:t>
              </a:r>
            </a:p>
          </p:txBody>
        </p:sp>
        <p:sp>
          <p:nvSpPr>
            <p:cNvPr id="3058701" name="Rectangle 13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051800" y="2987675"/>
            <a:ext cx="1600200" cy="1447800"/>
            <a:chOff x="1056" y="1728"/>
            <a:chExt cx="1008" cy="91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056" y="1968"/>
              <a:ext cx="1008" cy="672"/>
              <a:chOff x="1056" y="2976"/>
              <a:chExt cx="1008" cy="672"/>
            </a:xfrm>
          </p:grpSpPr>
          <p:sp>
            <p:nvSpPr>
              <p:cNvPr id="3058704" name="Text Box 16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676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 b="1"/>
                  <a:t>Heap</a:t>
                </a:r>
              </a:p>
            </p:txBody>
          </p:sp>
          <p:sp>
            <p:nvSpPr>
              <p:cNvPr id="3058705" name="Rectangle 17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58706" name="Line 18"/>
            <p:cNvSpPr>
              <a:spLocks noChangeShapeType="1"/>
            </p:cNvSpPr>
            <p:nvPr/>
          </p:nvSpPr>
          <p:spPr bwMode="auto">
            <a:xfrm flipV="1">
              <a:off x="1536" y="172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8707" name="Text Box 19"/>
          <p:cNvSpPr txBox="1">
            <a:spLocks noChangeArrowheads="1"/>
          </p:cNvSpPr>
          <p:nvPr/>
        </p:nvSpPr>
        <p:spPr bwMode="auto">
          <a:xfrm>
            <a:off x="8264526" y="1366839"/>
            <a:ext cx="1087927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Stack</a:t>
            </a:r>
          </a:p>
        </p:txBody>
      </p:sp>
      <p:sp>
        <p:nvSpPr>
          <p:cNvPr id="3058708" name="Rectangle 20"/>
          <p:cNvSpPr>
            <a:spLocks noChangeArrowheads="1"/>
          </p:cNvSpPr>
          <p:nvPr/>
        </p:nvSpPr>
        <p:spPr bwMode="auto">
          <a:xfrm>
            <a:off x="8051800" y="1139825"/>
            <a:ext cx="16002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09" name="Line 21"/>
          <p:cNvSpPr>
            <a:spLocks noChangeShapeType="1"/>
          </p:cNvSpPr>
          <p:nvPr/>
        </p:nvSpPr>
        <p:spPr bwMode="auto">
          <a:xfrm flipV="1">
            <a:off x="8813800" y="22066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10" name="Text Box 22"/>
          <p:cNvSpPr txBox="1">
            <a:spLocks noChangeArrowheads="1"/>
          </p:cNvSpPr>
          <p:nvPr/>
        </p:nvSpPr>
        <p:spPr bwMode="auto">
          <a:xfrm>
            <a:off x="1852613" y="3111501"/>
            <a:ext cx="128432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64 MB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429000" y="1139825"/>
            <a:ext cx="6223000" cy="5429250"/>
            <a:chOff x="1200" y="666"/>
            <a:chExt cx="3920" cy="3420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200" y="2091"/>
              <a:ext cx="1008" cy="1995"/>
              <a:chOff x="1200" y="2091"/>
              <a:chExt cx="1008" cy="1995"/>
            </a:xfrm>
          </p:grpSpPr>
          <p:sp>
            <p:nvSpPr>
              <p:cNvPr id="3058713" name="Rectangle 25"/>
              <p:cNvSpPr>
                <a:spLocks noChangeArrowheads="1"/>
              </p:cNvSpPr>
              <p:nvPr/>
            </p:nvSpPr>
            <p:spPr bwMode="auto">
              <a:xfrm>
                <a:off x="1200" y="323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14" name="Rectangle 26"/>
              <p:cNvSpPr>
                <a:spLocks noChangeArrowheads="1"/>
              </p:cNvSpPr>
              <p:nvPr/>
            </p:nvSpPr>
            <p:spPr bwMode="auto">
              <a:xfrm>
                <a:off x="1200" y="266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1200" y="2091"/>
                <a:ext cx="1008" cy="1995"/>
                <a:chOff x="1200" y="2091"/>
                <a:chExt cx="1008" cy="1995"/>
              </a:xfrm>
            </p:grpSpPr>
            <p:sp>
              <p:nvSpPr>
                <p:cNvPr id="3058716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00" y="351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8" name="Rectangle 30"/>
                <p:cNvSpPr>
                  <a:spLocks noChangeArrowheads="1"/>
                </p:cNvSpPr>
                <p:nvPr/>
              </p:nvSpPr>
              <p:spPr bwMode="auto">
                <a:xfrm>
                  <a:off x="1200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0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112" y="666"/>
              <a:ext cx="1008" cy="3420"/>
              <a:chOff x="4112" y="666"/>
              <a:chExt cx="1008" cy="3420"/>
            </a:xfrm>
          </p:grpSpPr>
          <p:sp>
            <p:nvSpPr>
              <p:cNvPr id="3058722" name="Rectangle 3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3" name="Rectangle 3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4" name="Rectangle 3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58726" name="Rectangle 3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7" name="Rectangle 3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8" name="Rectangle 4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9" name="Rectangle 4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0" name="Rectangle 4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1" name="Rectangle 4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2" name="Rectangle 4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3" name="Rectangle 4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4" name="Rectangle 4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58736" name="Text Box 48"/>
          <p:cNvSpPr txBox="1">
            <a:spLocks noChangeArrowheads="1"/>
          </p:cNvSpPr>
          <p:nvPr/>
        </p:nvSpPr>
        <p:spPr bwMode="auto">
          <a:xfrm>
            <a:off x="7442200" y="6278564"/>
            <a:ext cx="39305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0</a:t>
            </a:r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3429000" y="1149350"/>
            <a:ext cx="6248400" cy="5410200"/>
            <a:chOff x="1200" y="672"/>
            <a:chExt cx="3936" cy="3408"/>
          </a:xfrm>
        </p:grpSpPr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208" y="809"/>
              <a:ext cx="1892" cy="3135"/>
              <a:chOff x="2208" y="809"/>
              <a:chExt cx="1892" cy="3135"/>
            </a:xfrm>
          </p:grpSpPr>
          <p:cxnSp>
            <p:nvCxnSpPr>
              <p:cNvPr id="3058740" name="AutoShape 52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809"/>
                <a:ext cx="1880" cy="1710"/>
              </a:xfrm>
              <a:prstGeom prst="curvedConnector3">
                <a:avLst>
                  <a:gd name="adj1" fmla="val 30421"/>
                </a:avLst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1" name="AutoShape 53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1094"/>
                <a:ext cx="1880" cy="1140"/>
              </a:xfrm>
              <a:prstGeom prst="curvedConnector3">
                <a:avLst>
                  <a:gd name="adj1" fmla="val 25741"/>
                </a:avLst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2" name="AutoShape 54"/>
              <p:cNvCxnSpPr>
                <a:cxnSpLocks noChangeShapeType="1"/>
              </p:cNvCxnSpPr>
              <p:nvPr/>
            </p:nvCxnSpPr>
            <p:spPr bwMode="auto">
              <a:xfrm rot="10800000">
                <a:off x="2220" y="2742"/>
                <a:ext cx="1880" cy="1202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3" name="AutoShape 55"/>
              <p:cNvCxnSpPr>
                <a:cxnSpLocks noChangeShapeType="1"/>
              </p:cNvCxnSpPr>
              <p:nvPr/>
            </p:nvCxnSpPr>
            <p:spPr bwMode="auto">
              <a:xfrm rot="10800000">
                <a:off x="2208" y="3414"/>
                <a:ext cx="1892" cy="245"/>
              </a:xfrm>
              <a:prstGeom prst="curvedConnector3">
                <a:avLst>
                  <a:gd name="adj1" fmla="val 49685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4" name="AutoShape 56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804"/>
                <a:ext cx="1880" cy="855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5" name="AutoShape 57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234"/>
                <a:ext cx="1880" cy="838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8DA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6" name="AutoShape 58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3374"/>
                <a:ext cx="1880" cy="570"/>
              </a:xfrm>
              <a:prstGeom prst="curved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058747" name="Rectangle 59"/>
            <p:cNvSpPr>
              <a:spLocks noChangeArrowheads="1"/>
            </p:cNvSpPr>
            <p:nvPr/>
          </p:nvSpPr>
          <p:spPr bwMode="auto">
            <a:xfrm>
              <a:off x="4128" y="3792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8" name="Rectangle 60"/>
            <p:cNvSpPr>
              <a:spLocks noChangeArrowheads="1"/>
            </p:cNvSpPr>
            <p:nvPr/>
          </p:nvSpPr>
          <p:spPr bwMode="auto">
            <a:xfrm>
              <a:off x="1200" y="2640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9" name="Rectangle 61"/>
            <p:cNvSpPr>
              <a:spLocks noChangeArrowheads="1"/>
            </p:cNvSpPr>
            <p:nvPr/>
          </p:nvSpPr>
          <p:spPr bwMode="auto">
            <a:xfrm>
              <a:off x="4128" y="3504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0" name="Rectangle 62"/>
            <p:cNvSpPr>
              <a:spLocks noChangeArrowheads="1"/>
            </p:cNvSpPr>
            <p:nvPr/>
          </p:nvSpPr>
          <p:spPr bwMode="auto">
            <a:xfrm>
              <a:off x="1200" y="3216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1" name="Rectangle 63"/>
            <p:cNvSpPr>
              <a:spLocks noChangeArrowheads="1"/>
            </p:cNvSpPr>
            <p:nvPr/>
          </p:nvSpPr>
          <p:spPr bwMode="auto">
            <a:xfrm>
              <a:off x="4128" y="3216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2" name="Rectangle 64"/>
            <p:cNvSpPr>
              <a:spLocks noChangeArrowheads="1"/>
            </p:cNvSpPr>
            <p:nvPr/>
          </p:nvSpPr>
          <p:spPr bwMode="auto">
            <a:xfrm>
              <a:off x="1200" y="3792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3" name="Rectangle 65"/>
            <p:cNvSpPr>
              <a:spLocks noChangeArrowheads="1"/>
            </p:cNvSpPr>
            <p:nvPr/>
          </p:nvSpPr>
          <p:spPr bwMode="auto">
            <a:xfrm>
              <a:off x="4128" y="2640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4" name="Rectangle 66"/>
            <p:cNvSpPr>
              <a:spLocks noChangeArrowheads="1"/>
            </p:cNvSpPr>
            <p:nvPr/>
          </p:nvSpPr>
          <p:spPr bwMode="auto">
            <a:xfrm>
              <a:off x="1200" y="3504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5" name="Rectangle 67"/>
            <p:cNvSpPr>
              <a:spLocks noChangeArrowheads="1"/>
            </p:cNvSpPr>
            <p:nvPr/>
          </p:nvSpPr>
          <p:spPr bwMode="auto">
            <a:xfrm>
              <a:off x="4128" y="2064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6" name="Rectangle 68"/>
            <p:cNvSpPr>
              <a:spLocks noChangeArrowheads="1"/>
            </p:cNvSpPr>
            <p:nvPr/>
          </p:nvSpPr>
          <p:spPr bwMode="auto">
            <a:xfrm>
              <a:off x="1200" y="2928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7" name="Rectangle 69"/>
            <p:cNvSpPr>
              <a:spLocks noChangeArrowheads="1"/>
            </p:cNvSpPr>
            <p:nvPr/>
          </p:nvSpPr>
          <p:spPr bwMode="auto">
            <a:xfrm>
              <a:off x="4128" y="960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8" name="Rectangle 70"/>
            <p:cNvSpPr>
              <a:spLocks noChangeArrowheads="1"/>
            </p:cNvSpPr>
            <p:nvPr/>
          </p:nvSpPr>
          <p:spPr bwMode="auto">
            <a:xfrm>
              <a:off x="1200" y="2064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9" name="Rectangle 71"/>
            <p:cNvSpPr>
              <a:spLocks noChangeArrowheads="1"/>
            </p:cNvSpPr>
            <p:nvPr/>
          </p:nvSpPr>
          <p:spPr bwMode="auto">
            <a:xfrm>
              <a:off x="4128" y="67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58760" name="Rectangle 72"/>
            <p:cNvSpPr>
              <a:spLocks noChangeArrowheads="1"/>
            </p:cNvSpPr>
            <p:nvPr/>
          </p:nvSpPr>
          <p:spPr bwMode="auto">
            <a:xfrm>
              <a:off x="1200" y="235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386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Pages are aligned in memory</a:t>
            </a:r>
          </a:p>
          <a:p>
            <a:pPr lvl="1"/>
            <a:r>
              <a:rPr lang="en-US" dirty="0" smtClean="0"/>
              <a:t>Border address of each page has same lowest bits</a:t>
            </a:r>
          </a:p>
          <a:p>
            <a:pPr lvl="1"/>
            <a:r>
              <a:rPr lang="en-US" dirty="0"/>
              <a:t>Page </a:t>
            </a:r>
            <a:r>
              <a:rPr lang="en-US" dirty="0" smtClean="0"/>
              <a:t>size (P bytes) </a:t>
            </a:r>
            <a:r>
              <a:rPr lang="en-US" dirty="0"/>
              <a:t>is same in VM and PM, so </a:t>
            </a:r>
            <a:r>
              <a:rPr lang="en-US" dirty="0" smtClean="0"/>
              <a:t>denote lowest PO = log</a:t>
            </a:r>
            <a:r>
              <a:rPr lang="en-US" baseline="-25000" dirty="0" smtClean="0"/>
              <a:t>2</a:t>
            </a:r>
            <a:r>
              <a:rPr lang="en-US" dirty="0" smtClean="0"/>
              <a:t>(P) bits as </a:t>
            </a:r>
            <a:r>
              <a:rPr lang="en-US" i="1" dirty="0" smtClean="0">
                <a:solidFill>
                  <a:srgbClr val="FF0000"/>
                </a:solidFill>
              </a:rPr>
              <a:t>page </a:t>
            </a:r>
            <a:r>
              <a:rPr lang="en-US" i="1" dirty="0">
                <a:solidFill>
                  <a:srgbClr val="FF0000"/>
                </a:solidFill>
              </a:rPr>
              <a:t>offset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Use remaining upper </a:t>
            </a:r>
            <a:r>
              <a:rPr lang="en-US" dirty="0"/>
              <a:t>address bits </a:t>
            </a:r>
            <a:r>
              <a:rPr lang="en-US" dirty="0" smtClean="0"/>
              <a:t>in mapping</a:t>
            </a:r>
          </a:p>
          <a:p>
            <a:pPr lvl="1"/>
            <a:r>
              <a:rPr lang="en-US" dirty="0" smtClean="0"/>
              <a:t>Tells you which page you want (similar to Tag)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278880" y="5029200"/>
            <a:ext cx="3657600" cy="365760"/>
            <a:chOff x="4754880" y="4389120"/>
            <a:chExt cx="3657600" cy="365760"/>
          </a:xfrm>
        </p:grpSpPr>
        <p:sp>
          <p:nvSpPr>
            <p:cNvPr id="8" name="Rectangle 7"/>
            <p:cNvSpPr/>
            <p:nvPr/>
          </p:nvSpPr>
          <p:spPr>
            <a:xfrm>
              <a:off x="6949440" y="4389120"/>
              <a:ext cx="146304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accent6"/>
                  </a:solidFill>
                </a:rPr>
                <a:t>Page Offset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54880" y="4389120"/>
              <a:ext cx="219456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6"/>
                  </a:solidFill>
                </a:rPr>
                <a:t>Virtual Page #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55520" y="5029201"/>
            <a:ext cx="3383280" cy="367687"/>
            <a:chOff x="731520" y="4386805"/>
            <a:chExt cx="3383280" cy="367687"/>
          </a:xfrm>
        </p:grpSpPr>
        <p:sp>
          <p:nvSpPr>
            <p:cNvPr id="7" name="Rectangle 6"/>
            <p:cNvSpPr/>
            <p:nvPr/>
          </p:nvSpPr>
          <p:spPr>
            <a:xfrm>
              <a:off x="2651760" y="4386805"/>
              <a:ext cx="14630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accent4"/>
                  </a:solidFill>
                </a:rPr>
                <a:t>Page Offset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1520" y="4388732"/>
              <a:ext cx="19202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accent4"/>
                  </a:solidFill>
                </a:rPr>
                <a:t>Physical Page #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03808" y="5394960"/>
            <a:ext cx="4941232" cy="828848"/>
            <a:chOff x="3379808" y="4752564"/>
            <a:chExt cx="4941232" cy="828848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3383280" y="4752564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68096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79808" y="5029200"/>
              <a:ext cx="42976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040880" y="5212080"/>
              <a:ext cx="128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Same Size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92680" y="5394961"/>
            <a:ext cx="4983480" cy="1103531"/>
            <a:chOff x="868680" y="4754880"/>
            <a:chExt cx="4983480" cy="110353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169164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691640" y="5212080"/>
              <a:ext cx="41605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852160" y="4766068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52160" y="5074920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68680" y="5212080"/>
              <a:ext cx="1645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Not necessarily the same size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27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Entry Format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30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Contains either PPN or indication not in main </a:t>
            </a:r>
            <a:r>
              <a:rPr lang="en-US" dirty="0"/>
              <a:t>m</a:t>
            </a:r>
            <a:r>
              <a:rPr lang="en-US" dirty="0" smtClean="0"/>
              <a:t>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</a:t>
            </a:r>
            <a:r>
              <a:rPr lang="en-US" dirty="0"/>
              <a:t>= Valid page table entry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virtual page </a:t>
            </a:r>
            <a:r>
              <a:rPr lang="en-US" dirty="0" smtClean="0"/>
              <a:t>is in </a:t>
            </a:r>
            <a:r>
              <a:rPr lang="en-US" dirty="0"/>
              <a:t>physical </a:t>
            </a:r>
            <a:r>
              <a:rPr lang="en-US" dirty="0" smtClean="0"/>
              <a:t>memory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OS needs to fetch page from disk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Access Rights </a:t>
            </a:r>
            <a:r>
              <a:rPr lang="en-US" dirty="0"/>
              <a:t>checked on every access to see if </a:t>
            </a:r>
            <a:r>
              <a:rPr lang="en-US" dirty="0" smtClean="0"/>
              <a:t>allowed (provides protection)</a:t>
            </a:r>
            <a:endParaRPr lang="en-US" dirty="0"/>
          </a:p>
          <a:p>
            <a:pPr lvl="1"/>
            <a:r>
              <a:rPr lang="en-US" i="1" dirty="0" smtClean="0"/>
              <a:t>Read Only:</a:t>
            </a:r>
            <a:r>
              <a:rPr lang="en-US" dirty="0" smtClean="0"/>
              <a:t>  Can </a:t>
            </a:r>
            <a:r>
              <a:rPr lang="en-US" dirty="0"/>
              <a:t>read, but not write page</a:t>
            </a:r>
          </a:p>
          <a:p>
            <a:pPr lvl="1"/>
            <a:r>
              <a:rPr lang="en-US" i="1" dirty="0"/>
              <a:t>Read/Write:</a:t>
            </a:r>
            <a:r>
              <a:rPr lang="en-US" dirty="0"/>
              <a:t> </a:t>
            </a:r>
            <a:r>
              <a:rPr lang="en-US" dirty="0" smtClean="0"/>
              <a:t> Read </a:t>
            </a:r>
            <a:r>
              <a:rPr lang="en-US" dirty="0"/>
              <a:t>or write data on page</a:t>
            </a:r>
          </a:p>
          <a:p>
            <a:pPr lvl="1"/>
            <a:r>
              <a:rPr lang="en-US" i="1" dirty="0" smtClean="0"/>
              <a:t>Executable:</a:t>
            </a:r>
            <a:r>
              <a:rPr lang="en-US" dirty="0" smtClean="0"/>
              <a:t>  </a:t>
            </a:r>
            <a:r>
              <a:rPr lang="en-US" dirty="0"/>
              <a:t>Can fetch instructions from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Layout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358640" y="2834640"/>
          <a:ext cx="347472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731520"/>
                <a:gridCol w="21945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PPN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706563" y="1591056"/>
            <a:ext cx="5030788" cy="420688"/>
            <a:chOff x="-155" y="752"/>
            <a:chExt cx="3169" cy="265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-155" y="752"/>
              <a:ext cx="1541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Virtual Address: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400" y="752"/>
              <a:ext cx="979" cy="263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VPN</a:t>
              </a: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80" y="752"/>
              <a:ext cx="634" cy="265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offset</a:t>
              </a:r>
            </a:p>
          </p:txBody>
        </p:sp>
      </p:grp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358640" y="2423160"/>
            <a:ext cx="3474720" cy="420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latin typeface="+mj-lt"/>
              </a:rPr>
              <a:t>Page Table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804160" y="2008570"/>
            <a:ext cx="2148048" cy="3092335"/>
            <a:chOff x="1280160" y="2099374"/>
            <a:chExt cx="2148048" cy="30923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286000" y="4206240"/>
              <a:ext cx="54864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286000" y="2285999"/>
              <a:ext cx="0" cy="192024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0" y="2285999"/>
              <a:ext cx="114220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10" idx="2"/>
            </p:cNvCxnSpPr>
            <p:nvPr/>
          </p:nvCxnSpPr>
          <p:spPr>
            <a:xfrm flipV="1">
              <a:off x="3428208" y="2099374"/>
              <a:ext cx="0" cy="18662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280160" y="4205605"/>
              <a:ext cx="1469571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1) Index into PT using VPN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450081" y="3931920"/>
            <a:ext cx="2971799" cy="1372116"/>
            <a:chOff x="2926080" y="3931920"/>
            <a:chExt cx="2971799" cy="1372116"/>
          </a:xfrm>
        </p:grpSpPr>
        <p:sp>
          <p:nvSpPr>
            <p:cNvPr id="34" name="TextBox 33"/>
            <p:cNvSpPr txBox="1"/>
            <p:nvPr/>
          </p:nvSpPr>
          <p:spPr>
            <a:xfrm>
              <a:off x="4428308" y="4114800"/>
              <a:ext cx="1469571" cy="11892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2) Check Valid and Access Rights bits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926080" y="3931920"/>
              <a:ext cx="1097280" cy="36576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233159" y="2011680"/>
            <a:ext cx="4007032" cy="3439160"/>
            <a:chOff x="4709159" y="2011680"/>
            <a:chExt cx="4007032" cy="3439160"/>
          </a:xfrm>
        </p:grpSpPr>
        <p:grpSp>
          <p:nvGrpSpPr>
            <p:cNvPr id="42" name="Group 41"/>
            <p:cNvGrpSpPr/>
            <p:nvPr/>
          </p:nvGrpSpPr>
          <p:grpSpPr>
            <a:xfrm>
              <a:off x="4709159" y="2011680"/>
              <a:ext cx="4007032" cy="2697480"/>
              <a:chOff x="4709159" y="2011680"/>
              <a:chExt cx="4007032" cy="2697480"/>
            </a:xfrm>
          </p:grpSpPr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6858000" y="3886200"/>
                <a:ext cx="45720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 dirty="0">
                    <a:latin typeface="+mj-lt"/>
                  </a:rPr>
                  <a:t>+</a:t>
                </a:r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6309360" y="4114800"/>
                <a:ext cx="548640" cy="0"/>
              </a:xfrm>
              <a:prstGeom prst="line">
                <a:avLst/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7090679" y="4343400"/>
                <a:ext cx="0" cy="3657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V="1">
                <a:off x="7086600" y="2194560"/>
                <a:ext cx="0" cy="169164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709159" y="2195194"/>
                <a:ext cx="237744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4709160" y="2011680"/>
                <a:ext cx="0" cy="18662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7094220" y="2633538"/>
                <a:ext cx="1621971" cy="986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400" dirty="0"/>
                  <a:t>3) Combine PPN and offset</a:t>
                </a:r>
              </a:p>
            </p:txBody>
          </p:sp>
        </p:grp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6446520" y="4663440"/>
              <a:ext cx="1295400" cy="78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Address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052561" y="5304037"/>
            <a:ext cx="162197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/>
              <a:t>4) Use PA to access memory</a:t>
            </a:r>
          </a:p>
        </p:txBody>
      </p:sp>
    </p:spTree>
    <p:extLst>
      <p:ext uri="{BB962C8B-B14F-4D97-AF65-F5344CB8AC3E}">
        <p14:creationId xmlns:p14="http://schemas.microsoft.com/office/powerpoint/2010/main" val="380478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Translation Look-Aside Buffers (TLBs)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TLBs</a:t>
            </a:r>
            <a:r>
              <a:rPr lang="en-US" dirty="0" smtClean="0"/>
              <a:t> usually small, typically 128 - 256 entries</a:t>
            </a:r>
          </a:p>
          <a:p>
            <a:r>
              <a:rPr lang="en-US" dirty="0" smtClean="0"/>
              <a:t>Like any other cache, the TLB can be direct mapped, set associative, or fully associative</a:t>
            </a:r>
            <a:endParaRPr lang="en-US" dirty="0"/>
          </a:p>
        </p:txBody>
      </p:sp>
      <p:sp>
        <p:nvSpPr>
          <p:cNvPr id="3085316" name="Rectangle 4"/>
          <p:cNvSpPr>
            <a:spLocks noChangeArrowheads="1"/>
          </p:cNvSpPr>
          <p:nvPr/>
        </p:nvSpPr>
        <p:spPr bwMode="auto">
          <a:xfrm>
            <a:off x="1854201" y="3429000"/>
            <a:ext cx="1886735" cy="4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Light   02390"/>
              </a:rPr>
              <a:t>Processor</a:t>
            </a:r>
          </a:p>
        </p:txBody>
      </p:sp>
      <p:sp>
        <p:nvSpPr>
          <p:cNvPr id="3085317" name="Rectangle 5"/>
          <p:cNvSpPr>
            <a:spLocks noChangeArrowheads="1"/>
          </p:cNvSpPr>
          <p:nvPr/>
        </p:nvSpPr>
        <p:spPr bwMode="auto">
          <a:xfrm>
            <a:off x="4375150" y="3194050"/>
            <a:ext cx="13525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TLB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Lookup</a:t>
            </a:r>
          </a:p>
        </p:txBody>
      </p:sp>
      <p:sp>
        <p:nvSpPr>
          <p:cNvPr id="3085318" name="Rectangle 6"/>
          <p:cNvSpPr>
            <a:spLocks noChangeArrowheads="1"/>
          </p:cNvSpPr>
          <p:nvPr/>
        </p:nvSpPr>
        <p:spPr bwMode="auto">
          <a:xfrm>
            <a:off x="6413500" y="3194050"/>
            <a:ext cx="1123950" cy="901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latin typeface="18 VAG Rounded Light   02390"/>
              </a:rPr>
              <a:t>Cache</a:t>
            </a:r>
          </a:p>
        </p:txBody>
      </p:sp>
      <p:sp>
        <p:nvSpPr>
          <p:cNvPr id="3085319" name="Rectangle 7"/>
          <p:cNvSpPr>
            <a:spLocks noChangeArrowheads="1"/>
          </p:cNvSpPr>
          <p:nvPr/>
        </p:nvSpPr>
        <p:spPr bwMode="auto">
          <a:xfrm>
            <a:off x="8591550" y="3206750"/>
            <a:ext cx="13906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latin typeface="18 VAG Rounded Light   02390"/>
              </a:rPr>
              <a:t>Main</a:t>
            </a:r>
          </a:p>
          <a:p>
            <a:pPr algn="ctr"/>
            <a:r>
              <a:rPr lang="en-US" sz="2800" b="1">
                <a:latin typeface="18 VAG Rounded Light   02390"/>
              </a:rPr>
              <a:t>Memory</a:t>
            </a:r>
          </a:p>
        </p:txBody>
      </p:sp>
      <p:sp>
        <p:nvSpPr>
          <p:cNvPr id="3085320" name="Rectangle 8"/>
          <p:cNvSpPr>
            <a:spLocks noChangeArrowheads="1"/>
          </p:cNvSpPr>
          <p:nvPr/>
        </p:nvSpPr>
        <p:spPr bwMode="auto">
          <a:xfrm>
            <a:off x="3733800" y="2914650"/>
            <a:ext cx="533416" cy="3652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latin typeface="18 VAG Rounded Light   02390"/>
              </a:rPr>
              <a:t>VA</a:t>
            </a:r>
          </a:p>
        </p:txBody>
      </p:sp>
      <p:sp>
        <p:nvSpPr>
          <p:cNvPr id="3085321" name="Rectangle 9"/>
          <p:cNvSpPr>
            <a:spLocks noChangeArrowheads="1"/>
          </p:cNvSpPr>
          <p:nvPr/>
        </p:nvSpPr>
        <p:spPr bwMode="auto">
          <a:xfrm>
            <a:off x="5773738" y="2990850"/>
            <a:ext cx="533416" cy="3652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latin typeface="18 VAG Rounded Light   02390"/>
              </a:rPr>
              <a:t>PA</a:t>
            </a:r>
          </a:p>
        </p:txBody>
      </p:sp>
      <p:sp>
        <p:nvSpPr>
          <p:cNvPr id="3085322" name="Rectangle 10"/>
          <p:cNvSpPr>
            <a:spLocks noChangeArrowheads="1"/>
          </p:cNvSpPr>
          <p:nvPr/>
        </p:nvSpPr>
        <p:spPr bwMode="auto">
          <a:xfrm>
            <a:off x="7559675" y="3429000"/>
            <a:ext cx="830356" cy="3652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latin typeface="18 VAG Rounded Light   02390"/>
              </a:rPr>
              <a:t>miss</a:t>
            </a:r>
          </a:p>
        </p:txBody>
      </p:sp>
      <p:sp>
        <p:nvSpPr>
          <p:cNvPr id="3085323" name="Rectangle 11"/>
          <p:cNvSpPr>
            <a:spLocks noChangeArrowheads="1"/>
          </p:cNvSpPr>
          <p:nvPr/>
        </p:nvSpPr>
        <p:spPr bwMode="auto">
          <a:xfrm>
            <a:off x="6305551" y="4165600"/>
            <a:ext cx="56425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Light   02390"/>
              </a:rPr>
              <a:t>hit</a:t>
            </a:r>
          </a:p>
        </p:txBody>
      </p:sp>
      <p:sp>
        <p:nvSpPr>
          <p:cNvPr id="3085324" name="Rectangle 12"/>
          <p:cNvSpPr>
            <a:spLocks noChangeArrowheads="1"/>
          </p:cNvSpPr>
          <p:nvPr/>
        </p:nvSpPr>
        <p:spPr bwMode="auto">
          <a:xfrm>
            <a:off x="7543800" y="4191000"/>
            <a:ext cx="86613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Light   02390"/>
              </a:rPr>
              <a:t>data</a:t>
            </a:r>
          </a:p>
        </p:txBody>
      </p:sp>
      <p:sp>
        <p:nvSpPr>
          <p:cNvPr id="3085325" name="Rectangle 13"/>
          <p:cNvSpPr>
            <a:spLocks noChangeArrowheads="1"/>
          </p:cNvSpPr>
          <p:nvPr/>
        </p:nvSpPr>
        <p:spPr bwMode="auto">
          <a:xfrm>
            <a:off x="4508500" y="4565650"/>
            <a:ext cx="106680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Trans-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lation</a:t>
            </a:r>
          </a:p>
        </p:txBody>
      </p:sp>
      <p:sp>
        <p:nvSpPr>
          <p:cNvPr id="3085326" name="Rectangle 14"/>
          <p:cNvSpPr>
            <a:spLocks noChangeArrowheads="1"/>
          </p:cNvSpPr>
          <p:nvPr/>
        </p:nvSpPr>
        <p:spPr bwMode="auto">
          <a:xfrm>
            <a:off x="5257800" y="2667000"/>
            <a:ext cx="5669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7" name="Line 15"/>
          <p:cNvSpPr>
            <a:spLocks noChangeShapeType="1"/>
          </p:cNvSpPr>
          <p:nvPr/>
        </p:nvSpPr>
        <p:spPr bwMode="auto">
          <a:xfrm>
            <a:off x="4495800" y="41021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28" name="Rectangle 16"/>
          <p:cNvSpPr>
            <a:spLocks noChangeArrowheads="1"/>
          </p:cNvSpPr>
          <p:nvPr/>
        </p:nvSpPr>
        <p:spPr bwMode="auto">
          <a:xfrm>
            <a:off x="4572001" y="4146550"/>
            <a:ext cx="947375" cy="4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9" name="Text Box 17"/>
          <p:cNvSpPr txBox="1">
            <a:spLocks noChangeArrowheads="1"/>
          </p:cNvSpPr>
          <p:nvPr/>
        </p:nvSpPr>
        <p:spPr bwMode="auto">
          <a:xfrm>
            <a:off x="1676400" y="5791200"/>
            <a:ext cx="88392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>
                <a:latin typeface="18 VAG Rounded Light   02390"/>
              </a:rPr>
              <a:t>On TLB miss, get page table entry from main memory</a:t>
            </a:r>
          </a:p>
        </p:txBody>
      </p:sp>
      <p:sp>
        <p:nvSpPr>
          <p:cNvPr id="3085330" name="Rectangle 18"/>
          <p:cNvSpPr>
            <a:spLocks noChangeArrowheads="1"/>
          </p:cNvSpPr>
          <p:nvPr/>
        </p:nvSpPr>
        <p:spPr bwMode="auto">
          <a:xfrm>
            <a:off x="1828800" y="3048000"/>
            <a:ext cx="1905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1" name="Rectangle 19"/>
          <p:cNvSpPr>
            <a:spLocks noChangeArrowheads="1"/>
          </p:cNvSpPr>
          <p:nvPr/>
        </p:nvSpPr>
        <p:spPr bwMode="auto">
          <a:xfrm>
            <a:off x="8382000" y="3048000"/>
            <a:ext cx="1752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2" name="Rectangle 20"/>
          <p:cNvSpPr>
            <a:spLocks noChangeArrowheads="1"/>
          </p:cNvSpPr>
          <p:nvPr/>
        </p:nvSpPr>
        <p:spPr bwMode="auto">
          <a:xfrm>
            <a:off x="4343400" y="3124200"/>
            <a:ext cx="1371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3" name="Rectangle 21"/>
          <p:cNvSpPr>
            <a:spLocks noChangeArrowheads="1"/>
          </p:cNvSpPr>
          <p:nvPr/>
        </p:nvSpPr>
        <p:spPr bwMode="auto">
          <a:xfrm>
            <a:off x="4343400" y="4572000"/>
            <a:ext cx="13716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4" name="Line 22"/>
          <p:cNvSpPr>
            <a:spLocks noChangeShapeType="1"/>
          </p:cNvSpPr>
          <p:nvPr/>
        </p:nvSpPr>
        <p:spPr bwMode="auto">
          <a:xfrm>
            <a:off x="3733800" y="3352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5" name="Line 23"/>
          <p:cNvSpPr>
            <a:spLocks noChangeShapeType="1"/>
          </p:cNvSpPr>
          <p:nvPr/>
        </p:nvSpPr>
        <p:spPr bwMode="auto">
          <a:xfrm>
            <a:off x="5715000" y="3352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6" name="Line 24"/>
          <p:cNvSpPr>
            <a:spLocks noChangeShapeType="1"/>
          </p:cNvSpPr>
          <p:nvPr/>
        </p:nvSpPr>
        <p:spPr bwMode="auto">
          <a:xfrm>
            <a:off x="5562600" y="41148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7" name="Line 25"/>
          <p:cNvSpPr>
            <a:spLocks noChangeShapeType="1"/>
          </p:cNvSpPr>
          <p:nvPr/>
        </p:nvSpPr>
        <p:spPr bwMode="auto">
          <a:xfrm>
            <a:off x="7543800" y="3352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8" name="Line 26"/>
          <p:cNvSpPr>
            <a:spLocks noChangeShapeType="1"/>
          </p:cNvSpPr>
          <p:nvPr/>
        </p:nvSpPr>
        <p:spPr bwMode="auto">
          <a:xfrm>
            <a:off x="7543800" y="3886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9" name="Freeform 27"/>
          <p:cNvSpPr>
            <a:spLocks/>
          </p:cNvSpPr>
          <p:nvPr/>
        </p:nvSpPr>
        <p:spPr bwMode="auto">
          <a:xfrm>
            <a:off x="3733800" y="3962400"/>
            <a:ext cx="2667000" cy="18288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488" y="0"/>
              </a:cxn>
              <a:cxn ang="0">
                <a:pos x="1488" y="1152"/>
              </a:cxn>
              <a:cxn ang="0">
                <a:pos x="192" y="1152"/>
              </a:cxn>
              <a:cxn ang="0">
                <a:pos x="192" y="48"/>
              </a:cxn>
              <a:cxn ang="0">
                <a:pos x="0" y="48"/>
              </a:cxn>
            </a:cxnLst>
            <a:rect l="0" t="0" r="r" b="b"/>
            <a:pathLst>
              <a:path w="1680" h="1152">
                <a:moveTo>
                  <a:pt x="1680" y="0"/>
                </a:moveTo>
                <a:lnTo>
                  <a:pt x="1488" y="0"/>
                </a:lnTo>
                <a:lnTo>
                  <a:pt x="1488" y="1152"/>
                </a:lnTo>
                <a:lnTo>
                  <a:pt x="192" y="1152"/>
                </a:lnTo>
                <a:lnTo>
                  <a:pt x="192" y="48"/>
                </a:lnTo>
                <a:lnTo>
                  <a:pt x="0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5486400" y="2667000"/>
            <a:ext cx="1066800" cy="1066800"/>
          </a:xfrm>
          <a:prstGeom prst="donut">
            <a:avLst/>
          </a:prstGeom>
          <a:gradFill flip="none" rotWithShape="1">
            <a:gsLst>
              <a:gs pos="0">
                <a:schemeClr val="accent1">
                  <a:tint val="48000"/>
                  <a:satMod val="138000"/>
                  <a:alpha val="18000"/>
                </a:schemeClr>
              </a:gs>
              <a:gs pos="25000">
                <a:schemeClr val="accent1">
                  <a:tint val="85000"/>
                  <a:alpha val="18000"/>
                </a:schemeClr>
              </a:gs>
              <a:gs pos="40000">
                <a:schemeClr val="accent1">
                  <a:tint val="92000"/>
                  <a:alpha val="18000"/>
                </a:schemeClr>
              </a:gs>
              <a:gs pos="50000">
                <a:schemeClr val="accent1">
                  <a:tint val="93000"/>
                  <a:alpha val="18000"/>
                </a:schemeClr>
              </a:gs>
              <a:gs pos="60000">
                <a:schemeClr val="accent1">
                  <a:tint val="92000"/>
                  <a:alpha val="18000"/>
                </a:schemeClr>
              </a:gs>
              <a:gs pos="75000">
                <a:schemeClr val="accent1">
                  <a:tint val="83000"/>
                  <a:satMod val="108000"/>
                  <a:alpha val="18000"/>
                </a:schemeClr>
              </a:gs>
              <a:gs pos="100000">
                <a:schemeClr val="accent1">
                  <a:tint val="48000"/>
                  <a:satMod val="150000"/>
                  <a:alpha val="18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57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Context Switching and VM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in the case of a context switch?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Context Switching and VM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flush the TLB</a:t>
            </a:r>
          </a:p>
          <a:p>
            <a:r>
              <a:rPr lang="en-US" dirty="0" smtClean="0"/>
              <a:t>Do we need to flush the cache?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CALL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CALL:</a:t>
            </a:r>
          </a:p>
          <a:p>
            <a:pPr lvl="1"/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Assembler</a:t>
            </a:r>
          </a:p>
          <a:p>
            <a:pPr lvl="1"/>
            <a:r>
              <a:rPr lang="en-US" dirty="0" smtClean="0"/>
              <a:t>Linker</a:t>
            </a:r>
          </a:p>
          <a:p>
            <a:pPr lvl="1"/>
            <a:r>
              <a:rPr lang="en-US" dirty="0" smtClean="0"/>
              <a:t>Loader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3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Context Switching and VM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flush the TLB as they are in virtual addresses</a:t>
            </a:r>
          </a:p>
          <a:p>
            <a:pPr lvl="1"/>
            <a:r>
              <a:rPr lang="en-US" dirty="0" smtClean="0"/>
              <a:t>In reality we can use context tagging</a:t>
            </a:r>
          </a:p>
          <a:p>
            <a:r>
              <a:rPr lang="en-US" dirty="0" smtClean="0"/>
              <a:t>Do we need to flush the cache?</a:t>
            </a:r>
          </a:p>
          <a:p>
            <a:pPr lvl="1"/>
            <a:r>
              <a:rPr lang="en-US" dirty="0" smtClean="0"/>
              <a:t>No, if using physical addresses</a:t>
            </a:r>
          </a:p>
          <a:p>
            <a:pPr lvl="1"/>
            <a:r>
              <a:rPr lang="en-US" dirty="0" smtClean="0"/>
              <a:t>Yes, if using virtual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218" name="Rectangle 2" descr="Wide upward diagonal"/>
          <p:cNvSpPr>
            <a:spLocks noChangeArrowheads="1"/>
          </p:cNvSpPr>
          <p:nvPr/>
        </p:nvSpPr>
        <p:spPr bwMode="auto">
          <a:xfrm>
            <a:off x="7924800" y="1575137"/>
            <a:ext cx="2438400" cy="1828800"/>
          </a:xfrm>
          <a:prstGeom prst="rect">
            <a:avLst/>
          </a:prstGeom>
          <a:pattFill prst="wdUpDiag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5334000" cy="5829300"/>
          </a:xfrm>
        </p:spPr>
        <p:txBody>
          <a:bodyPr>
            <a:normAutofit/>
          </a:bodyPr>
          <a:lstStyle/>
          <a:p>
            <a:r>
              <a:rPr lang="en-US" dirty="0"/>
              <a:t>A program’s </a:t>
            </a:r>
            <a:r>
              <a:rPr lang="en-US" i="1" dirty="0">
                <a:solidFill>
                  <a:schemeClr val="accent2"/>
                </a:solidFill>
              </a:rPr>
              <a:t>address space</a:t>
            </a:r>
            <a:r>
              <a:rPr lang="en-US" dirty="0"/>
              <a:t> contains 4 regions: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stack</a:t>
            </a:r>
            <a:r>
              <a:rPr lang="en-US" dirty="0"/>
              <a:t>: local variables, </a:t>
            </a:r>
            <a:r>
              <a:rPr lang="en-US" dirty="0">
                <a:solidFill>
                  <a:srgbClr val="367C17"/>
                </a:solidFill>
              </a:rPr>
              <a:t>grows</a:t>
            </a:r>
            <a:r>
              <a:rPr lang="en-US" dirty="0"/>
              <a:t> downward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heap</a:t>
            </a:r>
            <a:r>
              <a:rPr lang="en-US" dirty="0"/>
              <a:t>: space requested for pointers via </a:t>
            </a:r>
            <a:r>
              <a:rPr lang="en-US" b="1" dirty="0" err="1"/>
              <a:t>malloc</a:t>
            </a:r>
            <a:r>
              <a:rPr lang="en-US" b="1" dirty="0"/>
              <a:t>() ; </a:t>
            </a:r>
            <a:r>
              <a:rPr lang="en-US" dirty="0"/>
              <a:t>resizes dynamically, </a:t>
            </a:r>
            <a:r>
              <a:rPr lang="en-US" dirty="0">
                <a:solidFill>
                  <a:srgbClr val="367C17"/>
                </a:solidFill>
              </a:rPr>
              <a:t>grows</a:t>
            </a:r>
            <a:r>
              <a:rPr lang="en-US" dirty="0"/>
              <a:t> upward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static data</a:t>
            </a:r>
            <a:r>
              <a:rPr lang="en-US" dirty="0"/>
              <a:t>: variables declared outside main, does not grow or shrink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code</a:t>
            </a:r>
            <a:r>
              <a:rPr lang="en-US" dirty="0"/>
              <a:t>: loaded when program starts, does not change</a:t>
            </a:r>
          </a:p>
        </p:txBody>
      </p:sp>
      <p:sp>
        <p:nvSpPr>
          <p:cNvPr id="3081221" name="Rectangle 5"/>
          <p:cNvSpPr>
            <a:spLocks noChangeArrowheads="1"/>
          </p:cNvSpPr>
          <p:nvPr/>
        </p:nvSpPr>
        <p:spPr bwMode="auto">
          <a:xfrm>
            <a:off x="7924800" y="1041737"/>
            <a:ext cx="2438400" cy="457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2" name="Rectangle 6"/>
          <p:cNvSpPr>
            <a:spLocks noChangeArrowheads="1"/>
          </p:cNvSpPr>
          <p:nvPr/>
        </p:nvSpPr>
        <p:spPr bwMode="auto">
          <a:xfrm>
            <a:off x="7924800" y="4775537"/>
            <a:ext cx="2438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3" name="Rectangle 7"/>
          <p:cNvSpPr>
            <a:spLocks noChangeArrowheads="1"/>
          </p:cNvSpPr>
          <p:nvPr/>
        </p:nvSpPr>
        <p:spPr bwMode="auto">
          <a:xfrm>
            <a:off x="7924800" y="4089737"/>
            <a:ext cx="2438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4" name="Line 8"/>
          <p:cNvSpPr>
            <a:spLocks noChangeShapeType="1"/>
          </p:cNvSpPr>
          <p:nvPr/>
        </p:nvSpPr>
        <p:spPr bwMode="auto">
          <a:xfrm>
            <a:off x="7924800" y="3403937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5" name="Line 9"/>
          <p:cNvSpPr>
            <a:spLocks noChangeShapeType="1"/>
          </p:cNvSpPr>
          <p:nvPr/>
        </p:nvSpPr>
        <p:spPr bwMode="auto">
          <a:xfrm>
            <a:off x="7924800" y="1575137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6" name="Text Box 10"/>
          <p:cNvSpPr txBox="1">
            <a:spLocks noChangeArrowheads="1"/>
          </p:cNvSpPr>
          <p:nvPr/>
        </p:nvSpPr>
        <p:spPr bwMode="auto">
          <a:xfrm>
            <a:off x="8266814" y="4788238"/>
            <a:ext cx="99078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/>
              <a:t>code</a:t>
            </a:r>
          </a:p>
        </p:txBody>
      </p:sp>
      <p:sp>
        <p:nvSpPr>
          <p:cNvPr id="3081227" name="Text Box 11"/>
          <p:cNvSpPr txBox="1">
            <a:spLocks noChangeArrowheads="1"/>
          </p:cNvSpPr>
          <p:nvPr/>
        </p:nvSpPr>
        <p:spPr bwMode="auto">
          <a:xfrm>
            <a:off x="8293922" y="4102438"/>
            <a:ext cx="190494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/>
              <a:t>static data</a:t>
            </a:r>
          </a:p>
        </p:txBody>
      </p:sp>
      <p:sp>
        <p:nvSpPr>
          <p:cNvPr id="3081228" name="Text Box 12"/>
          <p:cNvSpPr txBox="1">
            <a:spLocks noChangeArrowheads="1"/>
          </p:cNvSpPr>
          <p:nvPr/>
        </p:nvSpPr>
        <p:spPr bwMode="auto">
          <a:xfrm>
            <a:off x="8352313" y="3416638"/>
            <a:ext cx="1018227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/>
              <a:t>heap</a:t>
            </a:r>
          </a:p>
        </p:txBody>
      </p:sp>
      <p:sp>
        <p:nvSpPr>
          <p:cNvPr id="3081229" name="Text Box 13"/>
          <p:cNvSpPr txBox="1">
            <a:spLocks noChangeArrowheads="1"/>
          </p:cNvSpPr>
          <p:nvPr/>
        </p:nvSpPr>
        <p:spPr bwMode="auto">
          <a:xfrm>
            <a:off x="8599113" y="1041738"/>
            <a:ext cx="1029448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/>
              <a:t>stack</a:t>
            </a:r>
          </a:p>
        </p:txBody>
      </p:sp>
      <p:sp>
        <p:nvSpPr>
          <p:cNvPr id="3081230" name="Line 14"/>
          <p:cNvSpPr>
            <a:spLocks noChangeShapeType="1"/>
          </p:cNvSpPr>
          <p:nvPr/>
        </p:nvSpPr>
        <p:spPr bwMode="auto">
          <a:xfrm flipV="1">
            <a:off x="8991600" y="3022937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31" name="Line 15"/>
          <p:cNvSpPr>
            <a:spLocks noChangeShapeType="1"/>
          </p:cNvSpPr>
          <p:nvPr/>
        </p:nvSpPr>
        <p:spPr bwMode="auto">
          <a:xfrm>
            <a:off x="8991600" y="1575137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32" name="Text Box 16"/>
          <p:cNvSpPr txBox="1">
            <a:spLocks noChangeArrowheads="1"/>
          </p:cNvSpPr>
          <p:nvPr/>
        </p:nvSpPr>
        <p:spPr bwMode="auto">
          <a:xfrm>
            <a:off x="6934200" y="5689938"/>
            <a:ext cx="37338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 smtClean="0">
                <a:latin typeface="18 VAG Rounded Light   02390"/>
              </a:rPr>
              <a:t>What is the grey are between the stack and the heap?</a:t>
            </a:r>
            <a:endParaRPr lang="en-US" sz="2000" dirty="0">
              <a:latin typeface="18 VAG Rounded Light   02390"/>
            </a:endParaRPr>
          </a:p>
        </p:txBody>
      </p:sp>
      <p:sp>
        <p:nvSpPr>
          <p:cNvPr id="3081233" name="Text Box 17"/>
          <p:cNvSpPr txBox="1">
            <a:spLocks noChangeArrowheads="1"/>
          </p:cNvSpPr>
          <p:nvPr/>
        </p:nvSpPr>
        <p:spPr bwMode="auto">
          <a:xfrm>
            <a:off x="6553201" y="965538"/>
            <a:ext cx="118218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/>
              <a:t>~ FFFF FFFF</a:t>
            </a:r>
            <a:r>
              <a:rPr lang="en-US" sz="1400" b="1" i="1" baseline="-25000"/>
              <a:t>hex</a:t>
            </a:r>
            <a:endParaRPr lang="en-US" sz="1400" b="1" i="1"/>
          </a:p>
        </p:txBody>
      </p:sp>
      <p:sp>
        <p:nvSpPr>
          <p:cNvPr id="3081234" name="Text Box 18"/>
          <p:cNvSpPr txBox="1">
            <a:spLocks noChangeArrowheads="1"/>
          </p:cNvSpPr>
          <p:nvPr/>
        </p:nvSpPr>
        <p:spPr bwMode="auto">
          <a:xfrm>
            <a:off x="7315200" y="5385138"/>
            <a:ext cx="579454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/>
              <a:t>~ 0</a:t>
            </a:r>
            <a:r>
              <a:rPr lang="en-US" sz="1400" b="1" i="1" baseline="-25000"/>
              <a:t>hex</a:t>
            </a:r>
            <a:endParaRPr lang="en-US" sz="1400" b="1" i="1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305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Why would a process need to “grow”?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Practice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32-bit processor with 256 </a:t>
            </a:r>
            <a:r>
              <a:rPr lang="en-US" dirty="0" err="1" smtClean="0"/>
              <a:t>KiB</a:t>
            </a:r>
            <a:r>
              <a:rPr lang="en-US" dirty="0" smtClean="0"/>
              <a:t> pages and 512 </a:t>
            </a:r>
            <a:r>
              <a:rPr lang="en-US" dirty="0" err="1" smtClean="0"/>
              <a:t>MiB</a:t>
            </a:r>
            <a:r>
              <a:rPr lang="en-US" dirty="0" smtClean="0"/>
              <a:t> of main memory:</a:t>
            </a:r>
          </a:p>
          <a:p>
            <a:pPr lvl="1"/>
            <a:r>
              <a:rPr lang="en-US" dirty="0" smtClean="0"/>
              <a:t>How many entries in each process’ page table?</a:t>
            </a:r>
          </a:p>
          <a:p>
            <a:pPr lvl="1"/>
            <a:r>
              <a:rPr lang="en-US" dirty="0" smtClean="0"/>
              <a:t>How many PPN bits do you need?</a:t>
            </a:r>
          </a:p>
          <a:p>
            <a:pPr lvl="1"/>
            <a:r>
              <a:rPr lang="en-US" dirty="0" smtClean="0"/>
              <a:t>How wide is the page table base register?</a:t>
            </a:r>
          </a:p>
          <a:p>
            <a:pPr lvl="1"/>
            <a:r>
              <a:rPr lang="en-US" dirty="0" smtClean="0"/>
              <a:t>How wide is each page table entry? (assume 4 permission bits)</a:t>
            </a:r>
          </a:p>
        </p:txBody>
      </p:sp>
    </p:spTree>
    <p:extLst>
      <p:ext uri="{BB962C8B-B14F-4D97-AF65-F5344CB8AC3E}">
        <p14:creationId xmlns:p14="http://schemas.microsoft.com/office/powerpoint/2010/main" val="27358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Practice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32-bit processor with 256 </a:t>
            </a:r>
            <a:r>
              <a:rPr lang="en-US" dirty="0" err="1" smtClean="0"/>
              <a:t>KiB</a:t>
            </a:r>
            <a:r>
              <a:rPr lang="en-US" dirty="0" smtClean="0"/>
              <a:t> pages and 512 </a:t>
            </a:r>
            <a:r>
              <a:rPr lang="en-US" dirty="0" err="1" smtClean="0"/>
              <a:t>MiB</a:t>
            </a:r>
            <a:r>
              <a:rPr lang="en-US" dirty="0" smtClean="0"/>
              <a:t> of main memory:</a:t>
            </a:r>
          </a:p>
          <a:p>
            <a:pPr lvl="1"/>
            <a:r>
              <a:rPr lang="en-US" dirty="0" smtClean="0"/>
              <a:t>How many entries in each process’ page table?</a:t>
            </a:r>
          </a:p>
          <a:p>
            <a:pPr lvl="2"/>
            <a:r>
              <a:rPr lang="en-US" dirty="0" smtClean="0"/>
              <a:t>256 </a:t>
            </a:r>
            <a:r>
              <a:rPr lang="en-US" dirty="0" err="1" smtClean="0"/>
              <a:t>KiB</a:t>
            </a:r>
            <a:r>
              <a:rPr lang="en-US" dirty="0" smtClean="0"/>
              <a:t> -&gt; 18 offset bits, 32 – 18 = 14 VPN bits, 2^14 entries</a:t>
            </a:r>
          </a:p>
          <a:p>
            <a:pPr lvl="1"/>
            <a:r>
              <a:rPr lang="en-US" dirty="0" smtClean="0"/>
              <a:t>How PPN bits?</a:t>
            </a:r>
          </a:p>
          <a:p>
            <a:pPr lvl="2"/>
            <a:r>
              <a:rPr lang="en-US" dirty="0" smtClean="0"/>
              <a:t>512 </a:t>
            </a:r>
            <a:r>
              <a:rPr lang="en-US" dirty="0" err="1" smtClean="0"/>
              <a:t>MiB</a:t>
            </a:r>
            <a:r>
              <a:rPr lang="en-US" dirty="0" smtClean="0"/>
              <a:t>/256 </a:t>
            </a:r>
            <a:r>
              <a:rPr lang="en-US" dirty="0" err="1" smtClean="0"/>
              <a:t>KiB</a:t>
            </a:r>
            <a:r>
              <a:rPr lang="en-US" dirty="0" smtClean="0"/>
              <a:t> = 2^29 / 2^18 = 2^11 pages, 11 PPN bits</a:t>
            </a:r>
          </a:p>
          <a:p>
            <a:pPr lvl="1"/>
            <a:r>
              <a:rPr lang="en-US" dirty="0" smtClean="0"/>
              <a:t>How wide is the page table base register?</a:t>
            </a:r>
          </a:p>
          <a:p>
            <a:pPr lvl="2"/>
            <a:r>
              <a:rPr lang="en-US" dirty="0" smtClean="0"/>
              <a:t>log(512 </a:t>
            </a:r>
            <a:r>
              <a:rPr lang="en-US" dirty="0" err="1" smtClean="0"/>
              <a:t>MiB</a:t>
            </a:r>
            <a:r>
              <a:rPr lang="en-US" dirty="0" smtClean="0"/>
              <a:t>) = 29</a:t>
            </a:r>
          </a:p>
          <a:p>
            <a:pPr lvl="1"/>
            <a:r>
              <a:rPr lang="en-US" dirty="0" smtClean="0"/>
              <a:t>How wide is each page table entry? (assume 4 permission bits)</a:t>
            </a:r>
          </a:p>
          <a:p>
            <a:pPr lvl="2"/>
            <a:r>
              <a:rPr lang="en-US" dirty="0" smtClean="0"/>
              <a:t>4 (permission) + 11 (PPN) + 1 (valid) + 1 (dirty) = 17</a:t>
            </a:r>
          </a:p>
        </p:txBody>
      </p:sp>
    </p:spTree>
    <p:extLst>
      <p:ext uri="{BB962C8B-B14F-4D97-AF65-F5344CB8AC3E}">
        <p14:creationId xmlns:p14="http://schemas.microsoft.com/office/powerpoint/2010/main" val="11769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</a:t>
            </a:r>
          </a:p>
          <a:p>
            <a:r>
              <a:rPr lang="en-US" dirty="0" smtClean="0"/>
              <a:t>Virtual Memory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Level Parallelism</a:t>
            </a:r>
          </a:p>
          <a:p>
            <a:r>
              <a:rPr lang="en-US" dirty="0" smtClean="0"/>
              <a:t>Instruction Level Parallelism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Final Review Part 2 </a:t>
            </a:r>
            <a:r>
              <a:rPr lang="en-US" smtClean="0"/>
              <a:t>(David)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SIMD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knows what SIMD 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SIMD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knows what SIMD is?</a:t>
            </a:r>
          </a:p>
          <a:p>
            <a:pPr lvl="1"/>
            <a:r>
              <a:rPr lang="en-US" dirty="0" smtClean="0"/>
              <a:t>Single Instruction Multiple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SIMD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MIMD, MISD, SISD?</a:t>
            </a:r>
          </a:p>
          <a:p>
            <a:r>
              <a:rPr lang="en-US" dirty="0" smtClean="0"/>
              <a:t>Examples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SSE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float* add(float* a, float* b, </a:t>
            </a:r>
            <a:r>
              <a:rPr lang="en-US" sz="1800" dirty="0" err="1" smtClean="0"/>
              <a:t>size_t</a:t>
            </a:r>
            <a:r>
              <a:rPr lang="en-US" sz="1800" dirty="0" smtClean="0"/>
              <a:t> n)</a:t>
            </a:r>
          </a:p>
          <a:p>
            <a:pPr marL="0" indent="0">
              <a:buNone/>
            </a:pPr>
            <a:r>
              <a:rPr lang="en-US" sz="1800" dirty="0" smtClean="0"/>
              <a:t>{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44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SSE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float* add(float* a, float* b, </a:t>
            </a:r>
            <a:r>
              <a:rPr lang="en-US" sz="1600" dirty="0" err="1" smtClean="0"/>
              <a:t>size_t</a:t>
            </a:r>
            <a:r>
              <a:rPr lang="en-US" sz="1600" dirty="0" smtClean="0"/>
              <a:t> n)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 smtClean="0"/>
              <a:t>	float* result = </a:t>
            </a:r>
            <a:r>
              <a:rPr lang="en-US" sz="1600" dirty="0" err="1" smtClean="0"/>
              <a:t>malloc</a:t>
            </a:r>
            <a:r>
              <a:rPr lang="en-US" sz="1600" dirty="0" smtClean="0"/>
              <a:t>(</a:t>
            </a:r>
            <a:r>
              <a:rPr lang="en-US" sz="1600" dirty="0" err="1" smtClean="0"/>
              <a:t>sizeof</a:t>
            </a:r>
            <a:r>
              <a:rPr lang="en-US" sz="1600" dirty="0" smtClean="0"/>
              <a:t>(float) * n);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02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CALL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Takes high-level code (such as C) and creates assembly code</a:t>
            </a:r>
          </a:p>
          <a:p>
            <a:r>
              <a:rPr lang="en-US" dirty="0" smtClean="0"/>
              <a:t>Assembler</a:t>
            </a:r>
          </a:p>
          <a:p>
            <a:pPr lvl="1"/>
            <a:r>
              <a:rPr lang="en-US" dirty="0" smtClean="0"/>
              <a:t>Takes assembly code and creates intermediate object files</a:t>
            </a:r>
          </a:p>
          <a:p>
            <a:r>
              <a:rPr lang="en-US" dirty="0" smtClean="0"/>
              <a:t>Linker</a:t>
            </a:r>
          </a:p>
          <a:p>
            <a:pPr lvl="1"/>
            <a:r>
              <a:rPr lang="en-US" dirty="0" smtClean="0"/>
              <a:t>Links intermediate object files into executable/binary</a:t>
            </a:r>
          </a:p>
          <a:p>
            <a:r>
              <a:rPr lang="en-US" dirty="0" smtClean="0"/>
              <a:t>Loader</a:t>
            </a:r>
          </a:p>
          <a:p>
            <a:pPr lvl="1"/>
            <a:r>
              <a:rPr lang="en-US" dirty="0" smtClean="0"/>
              <a:t>Runs the executable/binary on the machine; prepares the memory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SSE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float* add(float* a, float* b, </a:t>
            </a:r>
            <a:r>
              <a:rPr lang="en-US" sz="1600" dirty="0" err="1" smtClean="0"/>
              <a:t>size_t</a:t>
            </a:r>
            <a:r>
              <a:rPr lang="en-US" sz="1600" dirty="0" smtClean="0"/>
              <a:t> n)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 smtClean="0"/>
              <a:t>	float* result = </a:t>
            </a:r>
            <a:r>
              <a:rPr lang="en-US" sz="1600" dirty="0" err="1" smtClean="0"/>
              <a:t>malloc</a:t>
            </a:r>
            <a:r>
              <a:rPr lang="en-US" sz="1600" dirty="0" smtClean="0"/>
              <a:t>(</a:t>
            </a:r>
            <a:r>
              <a:rPr lang="en-US" sz="1600" dirty="0" err="1" smtClean="0"/>
              <a:t>sizeof</a:t>
            </a:r>
            <a:r>
              <a:rPr lang="en-US" sz="1600" dirty="0" smtClean="0"/>
              <a:t>(float) * n);</a:t>
            </a:r>
          </a:p>
          <a:p>
            <a:pPr marL="0" indent="0">
              <a:buNone/>
            </a:pPr>
            <a:r>
              <a:rPr lang="en-US" sz="1600" dirty="0" smtClean="0"/>
              <a:t>	for (</a:t>
            </a:r>
            <a:r>
              <a:rPr lang="en-US" sz="1600" dirty="0" err="1" smtClean="0"/>
              <a:t>size_t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= 0; </a:t>
            </a:r>
            <a:r>
              <a:rPr lang="en-US" sz="1600" dirty="0" err="1" smtClean="0"/>
              <a:t>i</a:t>
            </a:r>
            <a:r>
              <a:rPr lang="en-US" sz="1600" dirty="0" smtClean="0"/>
              <a:t> &lt; n – 3; </a:t>
            </a:r>
            <a:r>
              <a:rPr lang="en-US" sz="1600" dirty="0" err="1" smtClean="0"/>
              <a:t>i</a:t>
            </a:r>
            <a:r>
              <a:rPr lang="en-US" sz="1600" dirty="0" smtClean="0"/>
              <a:t> += 4)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_</a:t>
            </a:r>
            <a:r>
              <a:rPr lang="en-US" sz="1600" dirty="0" err="1" smtClean="0"/>
              <a:t>mm_storeu_ps</a:t>
            </a:r>
            <a:r>
              <a:rPr lang="en-US" sz="1600" dirty="0" smtClean="0"/>
              <a:t>(result, _</a:t>
            </a:r>
            <a:r>
              <a:rPr lang="en-US" sz="1600" dirty="0" err="1" smtClean="0"/>
              <a:t>mm_add_ps</a:t>
            </a:r>
            <a:r>
              <a:rPr lang="en-US" sz="1600" dirty="0" smtClean="0"/>
              <a:t>(_</a:t>
            </a:r>
            <a:r>
              <a:rPr lang="en-US" sz="1600" dirty="0" err="1" smtClean="0"/>
              <a:t>mm_loadu_ps</a:t>
            </a:r>
            <a:r>
              <a:rPr lang="en-US" sz="1600" dirty="0" smtClean="0"/>
              <a:t>(a + </a:t>
            </a:r>
            <a:r>
              <a:rPr lang="en-US" sz="1600" dirty="0" err="1" smtClean="0"/>
              <a:t>i</a:t>
            </a:r>
            <a:r>
              <a:rPr lang="en-US" sz="1600" dirty="0" smtClean="0"/>
              <a:t>), _</a:t>
            </a:r>
            <a:r>
              <a:rPr lang="en-US" sz="1600" dirty="0" err="1" smtClean="0"/>
              <a:t>mm_loadu_ps</a:t>
            </a:r>
            <a:r>
              <a:rPr lang="en-US" sz="1600" dirty="0" smtClean="0"/>
              <a:t>(b + </a:t>
            </a:r>
            <a:r>
              <a:rPr lang="en-US" sz="1600" dirty="0" err="1" smtClean="0"/>
              <a:t>i</a:t>
            </a:r>
            <a:r>
              <a:rPr lang="en-US" sz="1600" dirty="0" smtClean="0"/>
              <a:t>)));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33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SSE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float* add(float* a, float* b, </a:t>
            </a:r>
            <a:r>
              <a:rPr lang="en-US" sz="1600" dirty="0" err="1" smtClean="0"/>
              <a:t>size_t</a:t>
            </a:r>
            <a:r>
              <a:rPr lang="en-US" sz="1600" dirty="0" smtClean="0"/>
              <a:t> n)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 smtClean="0"/>
              <a:t>	float* result = </a:t>
            </a:r>
            <a:r>
              <a:rPr lang="en-US" sz="1600" dirty="0" err="1" smtClean="0"/>
              <a:t>malloc</a:t>
            </a:r>
            <a:r>
              <a:rPr lang="en-US" sz="1600" dirty="0" smtClean="0"/>
              <a:t>(</a:t>
            </a:r>
            <a:r>
              <a:rPr lang="en-US" sz="1600" dirty="0" err="1" smtClean="0"/>
              <a:t>sizeof</a:t>
            </a:r>
            <a:r>
              <a:rPr lang="en-US" sz="1600" dirty="0" smtClean="0"/>
              <a:t>(float) * n);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size_t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= 0;</a:t>
            </a:r>
          </a:p>
          <a:p>
            <a:pPr marL="0" indent="0">
              <a:buNone/>
            </a:pPr>
            <a:r>
              <a:rPr lang="en-US" sz="1600" dirty="0" smtClean="0"/>
              <a:t>	for (; </a:t>
            </a:r>
            <a:r>
              <a:rPr lang="en-US" sz="1600" dirty="0" err="1" smtClean="0"/>
              <a:t>i</a:t>
            </a:r>
            <a:r>
              <a:rPr lang="en-US" sz="1600" dirty="0" smtClean="0"/>
              <a:t> &lt; n – 3; </a:t>
            </a:r>
            <a:r>
              <a:rPr lang="en-US" sz="1600" dirty="0" err="1" smtClean="0"/>
              <a:t>i</a:t>
            </a:r>
            <a:r>
              <a:rPr lang="en-US" sz="1600" dirty="0" smtClean="0"/>
              <a:t> += 4)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_</a:t>
            </a:r>
            <a:r>
              <a:rPr lang="en-US" sz="1600" dirty="0" err="1" smtClean="0"/>
              <a:t>mm_storeu_ps</a:t>
            </a:r>
            <a:r>
              <a:rPr lang="en-US" sz="1600" dirty="0" smtClean="0"/>
              <a:t>(result, _</a:t>
            </a:r>
            <a:r>
              <a:rPr lang="en-US" sz="1600" dirty="0" err="1" smtClean="0"/>
              <a:t>mm_add_ps</a:t>
            </a:r>
            <a:r>
              <a:rPr lang="en-US" sz="1600" dirty="0" smtClean="0"/>
              <a:t>(_</a:t>
            </a:r>
            <a:r>
              <a:rPr lang="en-US" sz="1600" dirty="0" err="1" smtClean="0"/>
              <a:t>mm_loadu_ps</a:t>
            </a:r>
            <a:r>
              <a:rPr lang="en-US" sz="1600" dirty="0" smtClean="0"/>
              <a:t>(a + </a:t>
            </a:r>
            <a:r>
              <a:rPr lang="en-US" sz="1600" dirty="0" err="1" smtClean="0"/>
              <a:t>i</a:t>
            </a:r>
            <a:r>
              <a:rPr lang="en-US" sz="1600" dirty="0" smtClean="0"/>
              <a:t>), _</a:t>
            </a:r>
            <a:r>
              <a:rPr lang="en-US" sz="1600" dirty="0" err="1" smtClean="0"/>
              <a:t>mm_loadu_ps</a:t>
            </a:r>
            <a:r>
              <a:rPr lang="en-US" sz="1600" dirty="0" smtClean="0"/>
              <a:t>(b + </a:t>
            </a:r>
            <a:r>
              <a:rPr lang="en-US" sz="1600" dirty="0" err="1" smtClean="0"/>
              <a:t>i</a:t>
            </a:r>
            <a:r>
              <a:rPr lang="en-US" sz="1600" dirty="0" smtClean="0"/>
              <a:t>)));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r>
              <a:rPr lang="en-US" sz="1600" dirty="0" smtClean="0"/>
              <a:t>	for (; </a:t>
            </a:r>
            <a:r>
              <a:rPr lang="en-US" sz="1600" dirty="0" err="1" smtClean="0"/>
              <a:t>i</a:t>
            </a:r>
            <a:r>
              <a:rPr lang="en-US" sz="1600" dirty="0" smtClean="0"/>
              <a:t> &lt; n;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	</a:t>
            </a:r>
            <a:r>
              <a:rPr lang="en-US" sz="1600" dirty="0" smtClean="0"/>
              <a:t>result[</a:t>
            </a:r>
            <a:r>
              <a:rPr lang="en-US" sz="1600" dirty="0" err="1" smtClean="0"/>
              <a:t>i</a:t>
            </a:r>
            <a:r>
              <a:rPr lang="en-US" sz="1600" dirty="0" smtClean="0"/>
              <a:t>] = a[</a:t>
            </a:r>
            <a:r>
              <a:rPr lang="en-US" sz="1600" dirty="0" err="1" smtClean="0"/>
              <a:t>i</a:t>
            </a:r>
            <a:r>
              <a:rPr lang="en-US" sz="1600" dirty="0" smtClean="0"/>
              <a:t>] + b[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r>
              <a:rPr lang="en-US" sz="1600" dirty="0" smtClean="0"/>
              <a:t>	return result;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86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</a:t>
            </a:r>
          </a:p>
          <a:p>
            <a:r>
              <a:rPr lang="en-US" dirty="0" smtClean="0"/>
              <a:t>Virtual Memory</a:t>
            </a:r>
          </a:p>
          <a:p>
            <a:r>
              <a:rPr lang="en-US" dirty="0" smtClean="0"/>
              <a:t>Data Level Parallelism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Instruction Level Parallelism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Final Review Part 2 (David)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5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Multiple Issue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>
                <a:sym typeface="Symbol" charset="2"/>
              </a:rPr>
              <a:t>Modern processors can issue and execute multiple instructions per clock cycle</a:t>
            </a:r>
          </a:p>
          <a:p>
            <a:r>
              <a:rPr lang="en-US" sz="3200" dirty="0">
                <a:sym typeface="Symbol" charset="2"/>
              </a:rPr>
              <a:t>CPI &lt; 1 (</a:t>
            </a:r>
            <a:r>
              <a:rPr lang="en-US" sz="3200" i="1" dirty="0">
                <a:solidFill>
                  <a:srgbClr val="FF0000"/>
                </a:solidFill>
                <a:sym typeface="Symbol" charset="2"/>
              </a:rPr>
              <a:t>superscalar</a:t>
            </a:r>
            <a:r>
              <a:rPr lang="en-US" sz="3200" dirty="0">
                <a:sym typeface="Symbol" charset="2"/>
              </a:rPr>
              <a:t>), so can use </a:t>
            </a:r>
            <a:r>
              <a:rPr lang="en-US" sz="3200" i="1" dirty="0">
                <a:sym typeface="Symbol" charset="2"/>
              </a:rPr>
              <a:t>Instructions Per Cycle</a:t>
            </a:r>
            <a:r>
              <a:rPr lang="en-US" sz="3200" dirty="0">
                <a:sym typeface="Symbol" charset="2"/>
              </a:rPr>
              <a:t> (IPC) instead</a:t>
            </a:r>
          </a:p>
          <a:p>
            <a:r>
              <a:rPr lang="en-US" sz="3200" dirty="0">
                <a:sym typeface="Symbol" charset="2"/>
              </a:rPr>
              <a:t>e.g. 4 GHz 4-way multiple-issue can execute 16 billion IPS with peak CPI = 0.25 and peak IPC = 4</a:t>
            </a:r>
            <a:endParaRPr lang="en-US" sz="3600" dirty="0">
              <a:sym typeface="Symbol" charset="2"/>
            </a:endParaRPr>
          </a:p>
          <a:p>
            <a:pPr lvl="1"/>
            <a:r>
              <a:rPr lang="en-US" sz="2800" dirty="0">
                <a:sym typeface="Symbol" charset="2"/>
              </a:rPr>
              <a:t>But dependencies and structural hazards reduce this in practice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Multiple Issue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/>
              <a:t>Static multiple issue</a:t>
            </a:r>
          </a:p>
          <a:p>
            <a:pPr lvl="1"/>
            <a:r>
              <a:rPr lang="en-US" sz="2800" dirty="0"/>
              <a:t>Compiler reorders independent/commutative instructions to be issued together</a:t>
            </a:r>
          </a:p>
          <a:p>
            <a:pPr lvl="1"/>
            <a:r>
              <a:rPr lang="en-US" sz="2800" dirty="0"/>
              <a:t>Compiler detects and avoids hazards</a:t>
            </a:r>
          </a:p>
          <a:p>
            <a:r>
              <a:rPr lang="en-US" sz="3200" dirty="0"/>
              <a:t>Dynamic multiple issue</a:t>
            </a:r>
          </a:p>
          <a:p>
            <a:pPr lvl="1"/>
            <a:r>
              <a:rPr lang="en-US" sz="2800" dirty="0"/>
              <a:t>CPU examines pipeline and chooses instructions to reorder/issue</a:t>
            </a:r>
          </a:p>
          <a:p>
            <a:pPr lvl="1"/>
            <a:r>
              <a:rPr lang="en-US" sz="2800" dirty="0"/>
              <a:t>CPU can resolve hazards at runtime</a:t>
            </a:r>
            <a:endParaRPr lang="en-AU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</a:t>
            </a:r>
          </a:p>
          <a:p>
            <a:r>
              <a:rPr lang="en-US" dirty="0" smtClean="0"/>
              <a:t>Virtual Memory</a:t>
            </a:r>
          </a:p>
          <a:p>
            <a:r>
              <a:rPr lang="en-US" dirty="0" smtClean="0"/>
              <a:t>Data Level Parallelism</a:t>
            </a:r>
          </a:p>
          <a:p>
            <a:r>
              <a:rPr lang="en-US" dirty="0" smtClean="0"/>
              <a:t>Instruction Level Parallelism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</a:t>
            </a:r>
          </a:p>
          <a:p>
            <a:r>
              <a:rPr lang="en-US" dirty="0" smtClean="0"/>
              <a:t>Final Review Part 2 (David)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</a:p>
          <a:p>
            <a:r>
              <a:rPr lang="en-US" dirty="0" smtClean="0"/>
              <a:t>Takes a high level language (such as C or C++) and compiles it into a lower-level, machine-specific language (such as x86 ASM or MIPS ASM)</a:t>
            </a:r>
            <a:endParaRPr lang="en-US" dirty="0"/>
          </a:p>
          <a:p>
            <a:r>
              <a:rPr lang="en-US" dirty="0" smtClean="0"/>
              <a:t>Different than an interpreter!</a:t>
            </a:r>
          </a:p>
        </p:txBody>
      </p:sp>
    </p:spTree>
    <p:extLst>
      <p:ext uri="{BB962C8B-B14F-4D97-AF65-F5344CB8AC3E}">
        <p14:creationId xmlns:p14="http://schemas.microsoft.com/office/powerpoint/2010/main" val="16585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Compilation vs 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is a compiled language, whereas C#, Java, and Python are interpreted (Java is a little different actually but is interpreted in the end)</a:t>
            </a:r>
          </a:p>
          <a:p>
            <a:r>
              <a:rPr lang="en-US" dirty="0" smtClean="0"/>
              <a:t>Technically an implementation detail, as languages are just semantics; theoretically it would be possible to interpret C and compile C#/Java/Python, but this is rare/odd in 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7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are some advantages/disadvantages of compilation and interpretation?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you tell 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are some advantages/disadvantages of compilation and interpretation?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is faster</a:t>
            </a:r>
          </a:p>
          <a:p>
            <a:r>
              <a:rPr lang="en-US" dirty="0" smtClean="0"/>
              <a:t>Generally interpreted languages are higher-level and easier to use</a:t>
            </a:r>
          </a:p>
          <a:p>
            <a:r>
              <a:rPr lang="en-US" dirty="0" smtClean="0"/>
              <a:t>Interpretation is simpler/easier</a:t>
            </a:r>
          </a:p>
          <a:p>
            <a:r>
              <a:rPr lang="en-US" dirty="0" smtClean="0"/>
              <a:t>Interpretation generates smaller code</a:t>
            </a:r>
          </a:p>
          <a:p>
            <a:r>
              <a:rPr lang="en-US" dirty="0" smtClean="0"/>
              <a:t>Interpretation is more machine independent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Assembles assembly language code into object files</a:t>
            </a:r>
          </a:p>
          <a:p>
            <a:r>
              <a:rPr lang="en-US" dirty="0" smtClean="0"/>
              <a:t>Fairly basic compared to the compiler</a:t>
            </a:r>
          </a:p>
          <a:p>
            <a:r>
              <a:rPr lang="en-US" dirty="0" smtClean="0"/>
              <a:t>Usually a simple 1:1 translation from assembly code to binary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1709</Words>
  <Application>Microsoft Office PowerPoint</Application>
  <PresentationFormat>Widescreen</PresentationFormat>
  <Paragraphs>367</Paragraphs>
  <Slides>45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18 VAG Rounded Light   02390</vt:lpstr>
      <vt:lpstr>Arial</vt:lpstr>
      <vt:lpstr>Calibri</vt:lpstr>
      <vt:lpstr>Calibri Light</vt:lpstr>
      <vt:lpstr>Symbol</vt:lpstr>
      <vt:lpstr>Wingdings</vt:lpstr>
      <vt:lpstr>Office Theme</vt:lpstr>
      <vt:lpstr>CS61C Summer 2014 Final Review</vt:lpstr>
      <vt:lpstr>Agenda</vt:lpstr>
      <vt:lpstr>CALL</vt:lpstr>
      <vt:lpstr>CALL</vt:lpstr>
      <vt:lpstr>Compiler</vt:lpstr>
      <vt:lpstr>Compilation vs Interpretation</vt:lpstr>
      <vt:lpstr>What are some advantages/disadvantages of compilation and interpretation?</vt:lpstr>
      <vt:lpstr>What are some advantages/disadvantages of compilation and interpretation?</vt:lpstr>
      <vt:lpstr>Assembler</vt:lpstr>
      <vt:lpstr>Assembler Directives</vt:lpstr>
      <vt:lpstr>Assembler Directives</vt:lpstr>
      <vt:lpstr>Assembler: Branches and Jumps</vt:lpstr>
      <vt:lpstr>Assembler: Branches and Jumps</vt:lpstr>
      <vt:lpstr>Assembler: Branches and Jumps</vt:lpstr>
      <vt:lpstr>Linker</vt:lpstr>
      <vt:lpstr>Loader</vt:lpstr>
      <vt:lpstr>Agenda</vt:lpstr>
      <vt:lpstr>Memory Hierarchy</vt:lpstr>
      <vt:lpstr>Memory Hierarchy Requirements</vt:lpstr>
      <vt:lpstr>Memory Hierarchy Requirements</vt:lpstr>
      <vt:lpstr>Virtual Memory</vt:lpstr>
      <vt:lpstr>Virtual to Physical Address Translation</vt:lpstr>
      <vt:lpstr>Mapping VM to PM</vt:lpstr>
      <vt:lpstr>Address Mapping</vt:lpstr>
      <vt:lpstr>Page Table Entry Format</vt:lpstr>
      <vt:lpstr>Page Table Layout</vt:lpstr>
      <vt:lpstr>Translation Look-Aside Buffers (TLBs)</vt:lpstr>
      <vt:lpstr>Context Switching and VM</vt:lpstr>
      <vt:lpstr>Context Switching and VM</vt:lpstr>
      <vt:lpstr>Context Switching and VM</vt:lpstr>
      <vt:lpstr>Why would a process need to “grow”?</vt:lpstr>
      <vt:lpstr>Practice Problem</vt:lpstr>
      <vt:lpstr>Practice Problem</vt:lpstr>
      <vt:lpstr>Agenda</vt:lpstr>
      <vt:lpstr>SIMD</vt:lpstr>
      <vt:lpstr>SIMD</vt:lpstr>
      <vt:lpstr>SIMD</vt:lpstr>
      <vt:lpstr>SSE Problem</vt:lpstr>
      <vt:lpstr>SSE Problem</vt:lpstr>
      <vt:lpstr>SSE Problem</vt:lpstr>
      <vt:lpstr>SSE Problem</vt:lpstr>
      <vt:lpstr>Agenda</vt:lpstr>
      <vt:lpstr>Multiple Issue</vt:lpstr>
      <vt:lpstr>Multiple Issue</vt:lpstr>
      <vt:lpstr>Agenda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2014-08-09T22:15:23Z</dcterms:created>
  <dcterms:modified xsi:type="dcterms:W3CDTF">2014-08-09T22:18:02Z</dcterms:modified>
</cp:coreProperties>
</file>