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685" r:id="rId2"/>
    <p:sldId id="650" r:id="rId3"/>
    <p:sldId id="625" r:id="rId4"/>
    <p:sldId id="628" r:id="rId5"/>
    <p:sldId id="629" r:id="rId6"/>
    <p:sldId id="630" r:id="rId7"/>
    <p:sldId id="632" r:id="rId8"/>
    <p:sldId id="633" r:id="rId9"/>
    <p:sldId id="651" r:id="rId10"/>
    <p:sldId id="652" r:id="rId11"/>
    <p:sldId id="634" r:id="rId12"/>
    <p:sldId id="635" r:id="rId13"/>
    <p:sldId id="653" r:id="rId14"/>
    <p:sldId id="654" r:id="rId15"/>
    <p:sldId id="689" r:id="rId16"/>
    <p:sldId id="636" r:id="rId17"/>
    <p:sldId id="655" r:id="rId18"/>
    <p:sldId id="656" r:id="rId19"/>
    <p:sldId id="657" r:id="rId20"/>
    <p:sldId id="684" r:id="rId21"/>
    <p:sldId id="686" r:id="rId22"/>
    <p:sldId id="687" r:id="rId23"/>
    <p:sldId id="690" r:id="rId24"/>
    <p:sldId id="660" r:id="rId25"/>
    <p:sldId id="661" r:id="rId26"/>
    <p:sldId id="662" r:id="rId27"/>
    <p:sldId id="663" r:id="rId28"/>
    <p:sldId id="688" r:id="rId29"/>
    <p:sldId id="665" r:id="rId30"/>
    <p:sldId id="666" r:id="rId31"/>
    <p:sldId id="667" r:id="rId32"/>
    <p:sldId id="668" r:id="rId33"/>
    <p:sldId id="669" r:id="rId34"/>
    <p:sldId id="670" r:id="rId35"/>
    <p:sldId id="671" r:id="rId36"/>
    <p:sldId id="672" r:id="rId37"/>
    <p:sldId id="692" r:id="rId38"/>
    <p:sldId id="682" r:id="rId39"/>
    <p:sldId id="691" r:id="rId40"/>
    <p:sldId id="674" r:id="rId41"/>
    <p:sldId id="675" r:id="rId42"/>
    <p:sldId id="676" r:id="rId43"/>
    <p:sldId id="677" r:id="rId44"/>
    <p:sldId id="678" r:id="rId45"/>
    <p:sldId id="681" r:id="rId46"/>
    <p:sldId id="693" r:id="rId47"/>
    <p:sldId id="683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6FCF"/>
    <a:srgbClr val="C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75" autoAdjust="0"/>
    <p:restoredTop sz="92701" autoAdjust="0"/>
  </p:normalViewPr>
  <p:slideViewPr>
    <p:cSldViewPr>
      <p:cViewPr varScale="1">
        <p:scale>
          <a:sx n="108" d="100"/>
          <a:sy n="108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280"/>
    </p:cViewPr>
  </p:sorterViewPr>
  <p:notesViewPr>
    <p:cSldViewPr snapToGrid="0" snapToObjects="1">
      <p:cViewPr varScale="1">
        <p:scale>
          <a:sx n="85" d="100"/>
          <a:sy n="85" d="100"/>
        </p:scale>
        <p:origin x="-312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7/6/15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572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7/6/15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407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/>
          <a:lstStyle/>
          <a:p>
            <a:fld id="{EF97FDFF-7B9F-7D4D-BFC0-AAD1F3D3D3C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65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4537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9" y="4346577"/>
            <a:ext cx="5908675" cy="4111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3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9" y="4341813"/>
            <a:ext cx="5910262" cy="4116387"/>
          </a:xfrm>
          <a:noFill/>
        </p:spPr>
        <p:txBody>
          <a:bodyPr wrap="square" lIns="90475" tIns="44444" rIns="90475" bIns="4444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8875" y="585788"/>
            <a:ext cx="45529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draw the truth table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7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2" tIns="44971" rIns="89942" bIns="44971"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5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3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Like</a:t>
            </a:r>
            <a:r>
              <a:rPr lang="en-US" baseline="0" dirty="0" smtClean="0"/>
              <a:t> if you write y = y + 1 as a math formula (NOT an assignment in C)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1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166814" y="587375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19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166125" y="588119"/>
            <a:ext cx="4539781" cy="3416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959" tIns="44979" rIns="89959" bIns="4497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516026" y="4346763"/>
            <a:ext cx="5910133" cy="412309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914400"/>
            <a:ext cx="8153400" cy="23939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6113" cy="896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7847013" cy="1738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033713"/>
            <a:ext cx="7847013" cy="1738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24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839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3DDC3-FD7F-1F45-89D7-5881D11171A2}" type="datetime1">
              <a:rPr lang="en-US" smtClean="0"/>
              <a:pPr/>
              <a:t>7/6/15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Fall 2013 -- Lecture #17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microsoft.com/office/2007/relationships/hdphoto" Target="../media/hdphoto2.wdp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microsoft.com/office/2007/relationships/hdphoto" Target="../media/hdphoto3.wdp"/><Relationship Id="rId5" Type="http://schemas.openxmlformats.org/officeDocument/2006/relationships/image" Target="../media/image14.jpeg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93750"/>
            <a:ext cx="8686800" cy="20256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CS 61C: Great Ideas in Computer Architecture</a:t>
            </a:r>
            <a:r>
              <a:rPr lang="en-US" sz="2700" dirty="0" smtClean="0">
                <a:solidFill>
                  <a:srgbClr val="FF0000"/>
                </a:solidFill>
              </a:rPr>
              <a:t/>
            </a:r>
            <a:br>
              <a:rPr lang="en-US" sz="2700" dirty="0" smtClean="0">
                <a:solidFill>
                  <a:srgbClr val="FF0000"/>
                </a:solidFill>
              </a:rPr>
            </a:br>
            <a:r>
              <a:rPr lang="en-US" sz="2700" dirty="0" smtClean="0">
                <a:solidFill>
                  <a:srgbClr val="FF0000"/>
                </a:solidFill>
              </a:rPr>
              <a:t> </a:t>
            </a:r>
            <a:br>
              <a:rPr lang="en-US" sz="2700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Lecture 10: </a:t>
            </a:r>
            <a:r>
              <a:rPr lang="en-US" i="1" dirty="0" smtClean="0">
                <a:solidFill>
                  <a:srgbClr val="FF0000"/>
                </a:solidFill>
              </a:rPr>
              <a:t>Finite State Machines, Functional Units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3962400"/>
            <a:ext cx="6959600" cy="2438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Instructor: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Sagar Karandikar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sagark@eecs.berkeley.edu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http://</a:t>
            </a:r>
            <a:r>
              <a:rPr lang="en-US" dirty="0" err="1" smtClean="0">
                <a:solidFill>
                  <a:srgbClr val="0000FF"/>
                </a:solidFill>
              </a:rPr>
              <a:t>inst.eecs.berkeley.edu</a:t>
            </a:r>
            <a:r>
              <a:rPr lang="en-US" dirty="0" smtClean="0">
                <a:solidFill>
                  <a:srgbClr val="0000FF"/>
                </a:solidFill>
              </a:rPr>
              <a:t>/~cs61c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EECS-logo-origin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991" y="6240136"/>
            <a:ext cx="2646009" cy="61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3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7261225" cy="696088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Flip-Flop Timing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848600" cy="2603500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Edge-triggered d-type flip-flop</a:t>
            </a:r>
          </a:p>
          <a:p>
            <a:pPr lvl="1">
              <a:lnSpc>
                <a:spcPct val="85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This one is “positive edge-triggered”</a:t>
            </a:r>
          </a:p>
          <a:p>
            <a:pPr>
              <a:lnSpc>
                <a:spcPct val="75000"/>
              </a:lnSpc>
              <a:spcBef>
                <a:spcPts val="2275"/>
              </a:spcBef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63DE8"/>
                </a:solidFill>
              </a:rPr>
              <a:t>“On the rising edge of the clock, the input d is sampled and transferred to the output.  At all other times, the input d is ignored.”</a:t>
            </a:r>
          </a:p>
          <a:p>
            <a:pPr>
              <a:lnSpc>
                <a:spcPct val="75000"/>
              </a:lnSpc>
              <a:spcBef>
                <a:spcPts val="19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Example waveforms (more detail):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066800"/>
            <a:ext cx="871538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 l="5159" t="4839" r="5054" b="754"/>
          <a:stretch>
            <a:fillRect/>
          </a:stretch>
        </p:blipFill>
        <p:spPr bwMode="auto">
          <a:xfrm>
            <a:off x="304800" y="3657600"/>
            <a:ext cx="6248400" cy="280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 l="72557" t="20433" r="7019" b="39752"/>
          <a:stretch>
            <a:fillRect/>
          </a:stretch>
        </p:blipFill>
        <p:spPr bwMode="auto">
          <a:xfrm>
            <a:off x="6934200" y="3886200"/>
            <a:ext cx="19812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1100138" y="5046663"/>
            <a:ext cx="2776537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4583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Analogy Timing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Want to take a portrait – timing right before and after taking picture</a:t>
            </a:r>
          </a:p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Set up time </a:t>
            </a:r>
            <a:r>
              <a:rPr lang="en-US" dirty="0" smtClean="0"/>
              <a:t>– don’t move since about to take picture (open camera shutter)</a:t>
            </a:r>
          </a:p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Hold time </a:t>
            </a:r>
            <a:r>
              <a:rPr lang="en-US" dirty="0" smtClean="0"/>
              <a:t>– need to hold still after shutter opens until camera shutter closes</a:t>
            </a:r>
          </a:p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0000FF"/>
                </a:solidFill>
              </a:rPr>
              <a:t>Time click to data </a:t>
            </a:r>
            <a:r>
              <a:rPr lang="en-US" dirty="0" smtClean="0"/>
              <a:t>– time from open shutter until can see image on output (</a:t>
            </a:r>
            <a:r>
              <a:rPr lang="en-US" dirty="0" err="1" smtClean="0"/>
              <a:t>viewscreen</a:t>
            </a:r>
            <a:r>
              <a:rPr lang="en-US" dirty="0" smtClean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99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Hardware Timing Terms</a:t>
            </a:r>
          </a:p>
        </p:txBody>
      </p:sp>
      <p:sp>
        <p:nvSpPr>
          <p:cNvPr id="53251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Setup </a:t>
            </a:r>
            <a:r>
              <a:rPr lang="en-US" dirty="0">
                <a:solidFill>
                  <a:srgbClr val="0000FF"/>
                </a:solidFill>
              </a:rPr>
              <a:t>Time: </a:t>
            </a:r>
            <a:r>
              <a:rPr lang="en-US" dirty="0"/>
              <a:t>when the input must be stable </a:t>
            </a:r>
            <a:r>
              <a:rPr lang="en-US" i="1" dirty="0">
                <a:solidFill>
                  <a:srgbClr val="0000FF"/>
                </a:solidFill>
              </a:rPr>
              <a:t>before </a:t>
            </a:r>
            <a:r>
              <a:rPr lang="en-US" dirty="0"/>
              <a:t>the</a:t>
            </a:r>
            <a:r>
              <a:rPr lang="en-US" dirty="0" smtClean="0"/>
              <a:t> edge </a:t>
            </a:r>
            <a:r>
              <a:rPr lang="en-US" dirty="0"/>
              <a:t>of the CLK</a:t>
            </a:r>
          </a:p>
          <a:p>
            <a:pPr eaLnBrk="1" hangingPunct="1"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Hold Time: </a:t>
            </a:r>
            <a:r>
              <a:rPr lang="en-US" dirty="0"/>
              <a:t>when the input must be stable </a:t>
            </a:r>
            <a:r>
              <a:rPr lang="en-US" i="1" dirty="0">
                <a:solidFill>
                  <a:srgbClr val="0000FF"/>
                </a:solidFill>
              </a:rPr>
              <a:t>after </a:t>
            </a:r>
            <a:r>
              <a:rPr lang="en-US" dirty="0"/>
              <a:t>the</a:t>
            </a:r>
            <a:r>
              <a:rPr lang="en-US" dirty="0" smtClean="0"/>
              <a:t> edge </a:t>
            </a:r>
            <a:r>
              <a:rPr lang="en-US" dirty="0"/>
              <a:t>of the CLK</a:t>
            </a:r>
          </a:p>
          <a:p>
            <a:pPr eaLnBrk="1" hangingPunct="1"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“CLK-to-Q” Delay</a:t>
            </a:r>
            <a:r>
              <a:rPr lang="en-US" dirty="0"/>
              <a:t>: how long it takes the output to change, measured from the</a:t>
            </a:r>
            <a:r>
              <a:rPr lang="en-US" dirty="0" smtClean="0"/>
              <a:t> edge </a:t>
            </a:r>
            <a:r>
              <a:rPr lang="en-US" dirty="0"/>
              <a:t>of the </a:t>
            </a:r>
            <a:r>
              <a:rPr lang="en-US" dirty="0" smtClean="0"/>
              <a:t>CLK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306F8-CDD1-E542-8AB6-801A2FCA930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4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8212138" cy="696088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Accumulator Timing 1/2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1000"/>
                    </a14:imgEffect>
                    <a14:imgEffect>
                      <a14:saturation sat="400000"/>
                    </a14:imgEffect>
                    <a14:imgEffect>
                      <a14:brightnessContrast contrast="28000"/>
                    </a14:imgEffect>
                  </a14:imgLayer>
                </a14:imgProps>
              </a:ext>
            </a:extLst>
          </a:blip>
          <a:srcRect l="3709" t="2322" r="8333" b="12802"/>
          <a:stretch>
            <a:fillRect/>
          </a:stretch>
        </p:blipFill>
        <p:spPr bwMode="auto">
          <a:xfrm>
            <a:off x="990600" y="838200"/>
            <a:ext cx="4021138" cy="277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/>
          <a:srcRect l="1680" t="3607" r="3093" b="9798"/>
          <a:stretch>
            <a:fillRect/>
          </a:stretch>
        </p:blipFill>
        <p:spPr bwMode="auto">
          <a:xfrm>
            <a:off x="228600" y="3933825"/>
            <a:ext cx="8763000" cy="216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81600" y="914400"/>
            <a:ext cx="3429000" cy="3263900"/>
          </a:xfrm>
          <a:ln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Reset input to register is used to force it to all zeros (takes priority over D input).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S</a:t>
            </a:r>
            <a:r>
              <a:rPr lang="en-GB" sz="2000" baseline="-25000"/>
              <a:t>i-1</a:t>
            </a:r>
            <a:r>
              <a:rPr lang="en-GB" sz="2000"/>
              <a:t> holds the result of the i</a:t>
            </a:r>
            <a:r>
              <a:rPr lang="en-GB" sz="2000" baseline="30000"/>
              <a:t>th</a:t>
            </a:r>
            <a:r>
              <a:rPr lang="en-GB" sz="2000"/>
              <a:t>-1 iteration.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/>
              <a:t>Analyze circuit timing starting at the output of the register.</a:t>
            </a:r>
          </a:p>
          <a:p>
            <a:pPr>
              <a:lnSpc>
                <a:spcPct val="75000"/>
              </a:lnSpc>
              <a:spcBef>
                <a:spcPts val="1625"/>
              </a:spcBef>
              <a:buFont typeface="Times New Roman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293937" y="5062538"/>
            <a:ext cx="2049463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3156569" y="5080000"/>
            <a:ext cx="20494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036663" y="5080000"/>
            <a:ext cx="20494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447450" y="5062538"/>
            <a:ext cx="2049463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1781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8212138" cy="696088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Accumulator Timing 2/2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709" t="2322" r="8333" b="12802"/>
          <a:stretch>
            <a:fillRect/>
          </a:stretch>
        </p:blipFill>
        <p:spPr bwMode="auto">
          <a:xfrm>
            <a:off x="990600" y="838200"/>
            <a:ext cx="4021138" cy="277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/>
          <a:srcRect l="1416" t="6276" r="9512" b="8902"/>
          <a:stretch>
            <a:fillRect/>
          </a:stretch>
        </p:blipFill>
        <p:spPr bwMode="auto">
          <a:xfrm>
            <a:off x="609600" y="3810000"/>
            <a:ext cx="6400800" cy="2741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/>
          <a:srcRect l="75175" t="10463" r="3093" b="27344"/>
          <a:stretch>
            <a:fillRect/>
          </a:stretch>
        </p:blipFill>
        <p:spPr bwMode="auto">
          <a:xfrm>
            <a:off x="6991350" y="4105275"/>
            <a:ext cx="2000250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181600" y="838200"/>
            <a:ext cx="3429000" cy="3765550"/>
          </a:xfrm>
          <a:ln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Reset </a:t>
            </a:r>
            <a:r>
              <a:rPr lang="en-GB" sz="2000" dirty="0"/>
              <a:t>signal </a:t>
            </a:r>
            <a:r>
              <a:rPr lang="en-GB" sz="2000" dirty="0" smtClean="0"/>
              <a:t>shown</a:t>
            </a:r>
            <a:endParaRPr lang="en-GB" sz="2000" dirty="0"/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Also, in practice X might not arrive to the adder at the same time as S</a:t>
            </a:r>
            <a:r>
              <a:rPr lang="en-GB" sz="2000" baseline="-25000" dirty="0"/>
              <a:t>i-1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S</a:t>
            </a:r>
            <a:r>
              <a:rPr lang="en-GB" sz="2000" baseline="-25000" dirty="0"/>
              <a:t>i</a:t>
            </a:r>
            <a:r>
              <a:rPr lang="en-GB" sz="2000" dirty="0"/>
              <a:t> temporarily is wrong, but register always captures correct value.</a:t>
            </a:r>
          </a:p>
          <a:p>
            <a:pPr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In good circuits, instability never happens around rising edge of clk.</a:t>
            </a:r>
          </a:p>
          <a:p>
            <a:pPr>
              <a:lnSpc>
                <a:spcPct val="75000"/>
              </a:lnSpc>
              <a:spcBef>
                <a:spcPts val="1625"/>
              </a:spcBef>
              <a:buFont typeface="Times New Roman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840176" y="5520134"/>
            <a:ext cx="221853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710347" y="5528469"/>
            <a:ext cx="22018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590441" y="5528469"/>
            <a:ext cx="2201862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9648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Accumulator </a:t>
            </a:r>
            <a:r>
              <a:rPr lang="en-US" dirty="0" err="1" smtClean="0"/>
              <a:t>Logisim</a:t>
            </a:r>
            <a:r>
              <a:rPr lang="en-US" dirty="0" smtClean="0"/>
              <a:t> Demo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43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Maximum Clock Frequency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483600" cy="4525963"/>
          </a:xfrm>
        </p:spPr>
        <p:txBody>
          <a:bodyPr/>
          <a:lstStyle/>
          <a:p>
            <a:pPr eaLnBrk="1" hangingPunct="1"/>
            <a:r>
              <a:rPr lang="en-US" smtClean="0"/>
              <a:t>What is the maximum frequency of this circuit?</a:t>
            </a:r>
          </a:p>
          <a:p>
            <a:pPr lvl="1" eaLnBrk="1" hangingPunct="1"/>
            <a:endParaRPr lang="en-US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EB19D-A831-4B48-866A-FD72DEF19FD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47111" name="Picture 4" descr="fi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9" y="2684463"/>
            <a:ext cx="38862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8997" name="Rectangle 5"/>
          <p:cNvSpPr>
            <a:spLocks noChangeArrowheads="1"/>
          </p:cNvSpPr>
          <p:nvPr/>
        </p:nvSpPr>
        <p:spPr bwMode="auto">
          <a:xfrm>
            <a:off x="381000" y="5892801"/>
            <a:ext cx="87630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Max Delay = </a:t>
            </a:r>
            <a:r>
              <a:rPr lang="en-US" sz="2800" dirty="0">
                <a:solidFill>
                  <a:srgbClr val="660066"/>
                </a:solidFill>
                <a:latin typeface="Calibri" charset="0"/>
              </a:rPr>
              <a:t>CLK-to-Q </a:t>
            </a:r>
            <a:r>
              <a:rPr lang="en-US" sz="2800" dirty="0" smtClean="0">
                <a:solidFill>
                  <a:srgbClr val="660066"/>
                </a:solidFill>
                <a:latin typeface="Calibri" charset="0"/>
              </a:rPr>
              <a:t>Delay +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CL Delay + </a:t>
            </a:r>
            <a:r>
              <a:rPr lang="en-US" sz="2800" dirty="0" smtClean="0">
                <a:solidFill>
                  <a:srgbClr val="008000"/>
                </a:solidFill>
                <a:latin typeface="Calibri" charset="0"/>
              </a:rPr>
              <a:t>Setup Time</a:t>
            </a:r>
            <a:endParaRPr lang="en-US" sz="28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388998" name="Line 6"/>
          <p:cNvSpPr>
            <a:spLocks noChangeShapeType="1"/>
          </p:cNvSpPr>
          <p:nvPr/>
        </p:nvSpPr>
        <p:spPr bwMode="auto">
          <a:xfrm>
            <a:off x="1836739" y="3657600"/>
            <a:ext cx="1676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8999" name="Line 7"/>
          <p:cNvSpPr>
            <a:spLocks noChangeShapeType="1"/>
          </p:cNvSpPr>
          <p:nvPr/>
        </p:nvSpPr>
        <p:spPr bwMode="auto">
          <a:xfrm flipH="1">
            <a:off x="2674939" y="4233863"/>
            <a:ext cx="0" cy="457200"/>
          </a:xfrm>
          <a:prstGeom prst="line">
            <a:avLst/>
          </a:prstGeom>
          <a:noFill/>
          <a:ln w="38100">
            <a:solidFill>
              <a:srgbClr val="22A700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9000" name="Line 8"/>
          <p:cNvSpPr>
            <a:spLocks noChangeShapeType="1"/>
          </p:cNvSpPr>
          <p:nvPr/>
        </p:nvSpPr>
        <p:spPr bwMode="auto">
          <a:xfrm flipH="1">
            <a:off x="2674939" y="5181600"/>
            <a:ext cx="0" cy="53340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9001" name="Rectangle 9"/>
          <p:cNvSpPr>
            <a:spLocks noChangeArrowheads="1"/>
          </p:cNvSpPr>
          <p:nvPr/>
        </p:nvSpPr>
        <p:spPr bwMode="auto">
          <a:xfrm>
            <a:off x="5519739" y="2819401"/>
            <a:ext cx="286538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Hint: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Frequency = 1/Period</a:t>
            </a:r>
          </a:p>
        </p:txBody>
      </p:sp>
    </p:spTree>
    <p:extLst>
      <p:ext uri="{BB962C8B-B14F-4D97-AF65-F5344CB8AC3E}">
        <p14:creationId xmlns:p14="http://schemas.microsoft.com/office/powerpoint/2010/main" val="21389902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8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8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8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8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8997" grpId="0"/>
      <p:bldP spid="2388998" grpId="0" animBg="1"/>
      <p:bldP spid="2388999" grpId="0" animBg="1"/>
      <p:bldP spid="2389000" grpId="0" animBg="1"/>
      <p:bldP spid="23890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8229600" cy="696088"/>
          </a:xfrm>
          <a:ln/>
        </p:spPr>
        <p:txBody>
          <a:bodyPr wrap="square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Critical Paths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l="10162" t="2397" r="12123"/>
          <a:stretch>
            <a:fillRect/>
          </a:stretch>
        </p:blipFill>
        <p:spPr bwMode="auto">
          <a:xfrm>
            <a:off x="381000" y="1219200"/>
            <a:ext cx="3675063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 l="3038" t="7455" r="8771" b="8426"/>
          <a:stretch>
            <a:fillRect/>
          </a:stretch>
        </p:blipFill>
        <p:spPr bwMode="auto">
          <a:xfrm>
            <a:off x="3505200" y="2438400"/>
            <a:ext cx="5410200" cy="3397250"/>
          </a:xfrm>
          <a:prstGeom prst="rect">
            <a:avLst/>
          </a:prstGeom>
          <a:noFill/>
          <a:ln w="9360">
            <a:solidFill>
              <a:srgbClr val="800080"/>
            </a:solidFill>
            <a:miter lim="800000"/>
            <a:headEnd/>
            <a:tailEnd/>
          </a:ln>
          <a:effectLst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858000" y="1905000"/>
            <a:ext cx="16986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Timing…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838200" y="6019800"/>
            <a:ext cx="4168775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143000" y="5943600"/>
            <a:ext cx="6675438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Note: delay of 1 clock cycle from input to output.</a:t>
            </a:r>
          </a:p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Clock period limited by propagation delay of adder/shifter.</a:t>
            </a:r>
          </a:p>
        </p:txBody>
      </p:sp>
    </p:spTree>
    <p:extLst>
      <p:ext uri="{BB962C8B-B14F-4D97-AF65-F5344CB8AC3E}">
        <p14:creationId xmlns:p14="http://schemas.microsoft.com/office/powerpoint/2010/main" val="36636885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8382000" cy="696088"/>
          </a:xfrm>
          <a:ln/>
        </p:spPr>
        <p:txBody>
          <a:bodyPr wrap="square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Pipelining to improve </a:t>
            </a:r>
            <a:r>
              <a:rPr lang="en-GB" dirty="0" smtClean="0"/>
              <a:t>performance</a:t>
            </a:r>
            <a:endParaRPr lang="en-GB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070725" y="515938"/>
            <a:ext cx="191928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Timing…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 l="1772" t="3319" r="9547" b="1395"/>
          <a:stretch>
            <a:fillRect/>
          </a:stretch>
        </p:blipFill>
        <p:spPr bwMode="auto">
          <a:xfrm>
            <a:off x="152400" y="914400"/>
            <a:ext cx="3502025" cy="396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 l="3751" t="8507" r="8150" b="4488"/>
          <a:stretch>
            <a:fillRect/>
          </a:stretch>
        </p:blipFill>
        <p:spPr bwMode="auto">
          <a:xfrm>
            <a:off x="3581400" y="1066800"/>
            <a:ext cx="5410200" cy="4464050"/>
          </a:xfrm>
          <a:prstGeom prst="rect">
            <a:avLst/>
          </a:prstGeom>
          <a:noFill/>
          <a:ln w="9360">
            <a:solidFill>
              <a:srgbClr val="800080"/>
            </a:solidFill>
            <a:miter lim="800000"/>
            <a:headEnd/>
            <a:tailEnd/>
          </a:ln>
          <a:effectLst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04800" y="5638800"/>
            <a:ext cx="8686800" cy="1157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lnSpc>
                <a:spcPct val="60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Insertion of register allows higher clock frequency.</a:t>
            </a:r>
          </a:p>
          <a:p>
            <a:pPr marL="201613" indent="-201613">
              <a:lnSpc>
                <a:spcPct val="60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More outputs per </a:t>
            </a:r>
            <a:r>
              <a:rPr lang="en-GB" sz="2400" dirty="0" smtClean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second (higher bandwidth)</a:t>
            </a:r>
          </a:p>
          <a:p>
            <a:pPr marL="201613" indent="-201613">
              <a:lnSpc>
                <a:spcPct val="60000"/>
              </a:lnSpc>
              <a:spcBef>
                <a:spcPts val="162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But each individual result takes longer (greater latency)</a:t>
            </a:r>
            <a:endParaRPr lang="en-GB" sz="2400" dirty="0">
              <a:solidFill>
                <a:srgbClr val="000000"/>
              </a:solidFill>
              <a:latin typeface="Helvetica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3504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543800" cy="474663"/>
          </a:xfrm>
        </p:spPr>
        <p:txBody>
          <a:bodyPr>
            <a:normAutofit fontScale="90000"/>
          </a:bodyPr>
          <a:lstStyle/>
          <a:p>
            <a:r>
              <a:rPr lang="en-US" dirty="0"/>
              <a:t>Recap of </a:t>
            </a:r>
            <a:r>
              <a:rPr lang="en-US" dirty="0" smtClean="0"/>
              <a:t>Timing Terms</a:t>
            </a:r>
            <a:endParaRPr lang="en-US" dirty="0"/>
          </a:p>
        </p:txBody>
      </p:sp>
      <p:sp>
        <p:nvSpPr>
          <p:cNvPr id="2336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914400"/>
            <a:ext cx="7848600" cy="560863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Clock (CLK) </a:t>
            </a:r>
            <a:r>
              <a:rPr lang="en-US" sz="2400" dirty="0"/>
              <a:t>- steady square wave that synchronizes system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Setup Time</a:t>
            </a:r>
            <a:r>
              <a:rPr lang="en-US" sz="2400" dirty="0"/>
              <a:t> - when the input must be stable </a:t>
            </a:r>
            <a:r>
              <a:rPr lang="en-US" sz="2400" u="sng" dirty="0"/>
              <a:t>before</a:t>
            </a:r>
            <a:r>
              <a:rPr lang="en-US" sz="2400" dirty="0"/>
              <a:t> the rising edge of the CLK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Hold Time</a:t>
            </a:r>
            <a:r>
              <a:rPr lang="en-US" sz="2400" dirty="0"/>
              <a:t> - when the input must be stable </a:t>
            </a:r>
            <a:r>
              <a:rPr lang="en-US" sz="2400" u="sng" dirty="0"/>
              <a:t>after</a:t>
            </a:r>
            <a:r>
              <a:rPr lang="en-US" sz="2400" dirty="0"/>
              <a:t> the rising edge of the CLK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“CLK-to-Q”</a:t>
            </a:r>
            <a:r>
              <a:rPr lang="en-US" sz="2400" dirty="0"/>
              <a:t> Delay - how long it takes the output to change, measured from the rising edge of the CLK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Flip-flop</a:t>
            </a:r>
            <a:r>
              <a:rPr lang="en-US" sz="2400" dirty="0"/>
              <a:t> - one bit of state that samples every rising edge of the CLK (positive edge-triggered)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22A700"/>
                </a:solidFill>
              </a:rPr>
              <a:t>Register</a:t>
            </a:r>
            <a:r>
              <a:rPr lang="en-US" sz="2400" dirty="0"/>
              <a:t> - several bits of state that samples on rising edge of CLK or on LOAD (positive edge-triggered)</a:t>
            </a:r>
          </a:p>
        </p:txBody>
      </p:sp>
    </p:spTree>
    <p:extLst>
      <p:ext uri="{BB962C8B-B14F-4D97-AF65-F5344CB8AC3E}">
        <p14:creationId xmlns:p14="http://schemas.microsoft.com/office/powerpoint/2010/main" val="36507691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 smtClean="0"/>
              <a:t>Levels of Representation/Interpretation</a:t>
            </a:r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389" y="2201864"/>
            <a:ext cx="3848100" cy="8969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lw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$t0, 0($2)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lw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$t1, 4($2)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sw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$t1, 0($2)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Times" charset="0"/>
              <a:buNone/>
              <a:tabLst>
                <a:tab pos="1066800" algn="l"/>
              </a:tabLst>
              <a:defRPr/>
            </a:pPr>
            <a:r>
              <a:rPr lang="en-US" sz="1600" dirty="0" err="1">
                <a:solidFill>
                  <a:srgbClr val="FF0000"/>
                </a:solidFill>
                <a:ea typeface="+mn-ea"/>
                <a:cs typeface="+mn-cs"/>
              </a:rPr>
              <a:t>sw</a:t>
            </a:r>
            <a:r>
              <a:rPr lang="en-US" sz="1600" dirty="0">
                <a:solidFill>
                  <a:srgbClr val="FF0000"/>
                </a:solidFill>
                <a:ea typeface="+mn-ea"/>
                <a:cs typeface="+mn-cs"/>
              </a:rPr>
              <a:t>	  $t0, 4($2)</a:t>
            </a:r>
          </a:p>
        </p:txBody>
      </p:sp>
      <p:graphicFrame>
        <p:nvGraphicFramePr>
          <p:cNvPr id="21506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24388" y="5549900"/>
          <a:ext cx="1828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12" name="Image" r:id="rId4" imgW="3492063" imgH="2400000" progId="">
                  <p:embed/>
                </p:oleObj>
              </mc:Choice>
              <mc:Fallback>
                <p:oleObj name="Image" r:id="rId4" imgW="3492063" imgH="240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88" y="5549900"/>
                        <a:ext cx="18288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857251" y="143510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b="1">
                <a:latin typeface="Calibri" charset="0"/>
              </a:rPr>
              <a:t>High Level Language</a:t>
            </a:r>
            <a:br>
              <a:rPr lang="en-US" b="1">
                <a:latin typeface="Calibri" charset="0"/>
              </a:rPr>
            </a:br>
            <a:r>
              <a:rPr lang="en-US" b="1">
                <a:latin typeface="Calibri" charset="0"/>
              </a:rPr>
              <a:t>Program (e.g., C)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857250" y="2381251"/>
            <a:ext cx="2800351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b="1">
                <a:solidFill>
                  <a:srgbClr val="FF0000"/>
                </a:solidFill>
                <a:latin typeface="Calibri" charset="0"/>
              </a:rPr>
              <a:t>Assembly  Language Program (e.g., MIPS)</a:t>
            </a: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908051" y="329565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b="1">
                <a:latin typeface="Calibri" charset="0"/>
              </a:rPr>
              <a:t>Machine  Language Program (MIPS)</a:t>
            </a:r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304800" y="4667251"/>
            <a:ext cx="4038600" cy="544354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b="1">
                <a:solidFill>
                  <a:srgbClr val="3366FF"/>
                </a:solidFill>
                <a:latin typeface="Calibri" charset="0"/>
              </a:rPr>
              <a:t>Hardware Architecture Description</a:t>
            </a:r>
            <a:br>
              <a:rPr lang="en-US" b="1">
                <a:solidFill>
                  <a:srgbClr val="3366FF"/>
                </a:solidFill>
                <a:latin typeface="Calibri" charset="0"/>
              </a:rPr>
            </a:br>
            <a:r>
              <a:rPr lang="en-US" b="1">
                <a:solidFill>
                  <a:srgbClr val="3366FF"/>
                </a:solidFill>
                <a:latin typeface="Calibri" charset="0"/>
              </a:rPr>
              <a:t>(e.g., block diagrams)</a:t>
            </a:r>
            <a:r>
              <a:rPr lang="en-US">
                <a:solidFill>
                  <a:srgbClr val="3366FF"/>
                </a:solidFill>
                <a:latin typeface="Calibri" charset="0"/>
              </a:rPr>
              <a:t> </a:t>
            </a:r>
          </a:p>
        </p:txBody>
      </p:sp>
      <p:sp>
        <p:nvSpPr>
          <p:cNvPr id="21513" name="Line 11"/>
          <p:cNvSpPr>
            <a:spLocks noChangeShapeType="1"/>
          </p:cNvSpPr>
          <p:nvPr/>
        </p:nvSpPr>
        <p:spPr bwMode="auto">
          <a:xfrm>
            <a:off x="2057400" y="198120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Rectangle 13"/>
          <p:cNvSpPr>
            <a:spLocks noChangeArrowheads="1"/>
          </p:cNvSpPr>
          <p:nvPr/>
        </p:nvSpPr>
        <p:spPr bwMode="auto">
          <a:xfrm>
            <a:off x="2197101" y="2076451"/>
            <a:ext cx="1308100" cy="293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Compiler</a:t>
            </a:r>
          </a:p>
        </p:txBody>
      </p:sp>
      <p:sp>
        <p:nvSpPr>
          <p:cNvPr id="21515" name="Rectangle 14"/>
          <p:cNvSpPr>
            <a:spLocks noChangeArrowheads="1"/>
          </p:cNvSpPr>
          <p:nvPr/>
        </p:nvSpPr>
        <p:spPr bwMode="auto">
          <a:xfrm>
            <a:off x="2222501" y="2990851"/>
            <a:ext cx="1435100" cy="2936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Assembler</a:t>
            </a:r>
          </a:p>
        </p:txBody>
      </p:sp>
      <p:sp>
        <p:nvSpPr>
          <p:cNvPr id="21516" name="Line 15"/>
          <p:cNvSpPr>
            <a:spLocks noChangeShapeType="1"/>
          </p:cNvSpPr>
          <p:nvPr/>
        </p:nvSpPr>
        <p:spPr bwMode="auto">
          <a:xfrm>
            <a:off x="2108200" y="3816351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7" name="Rectangle 16"/>
          <p:cNvSpPr>
            <a:spLocks noChangeArrowheads="1"/>
          </p:cNvSpPr>
          <p:nvPr/>
        </p:nvSpPr>
        <p:spPr bwMode="auto">
          <a:xfrm>
            <a:off x="381000" y="4057651"/>
            <a:ext cx="1676400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Machine Interpretation</a:t>
            </a:r>
          </a:p>
        </p:txBody>
      </p:sp>
      <p:sp>
        <p:nvSpPr>
          <p:cNvPr id="21518" name="Rectangle 17"/>
          <p:cNvSpPr>
            <a:spLocks noChangeArrowheads="1"/>
          </p:cNvSpPr>
          <p:nvPr/>
        </p:nvSpPr>
        <p:spPr bwMode="auto">
          <a:xfrm>
            <a:off x="4624389" y="1336675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78000"/>
              </a:lnSpc>
            </a:pPr>
            <a:r>
              <a:rPr lang="en-US" b="1">
                <a:latin typeface="Calibri" charset="0"/>
              </a:rPr>
              <a:t>temp = v[k];</a:t>
            </a:r>
          </a:p>
          <a:p>
            <a:pPr marL="342900" indent="-342900">
              <a:lnSpc>
                <a:spcPct val="78000"/>
              </a:lnSpc>
            </a:pPr>
            <a:r>
              <a:rPr lang="en-US" b="1">
                <a:latin typeface="Calibri" charset="0"/>
              </a:rPr>
              <a:t>v[k] = v[k+1];</a:t>
            </a:r>
          </a:p>
          <a:p>
            <a:pPr marL="342900" indent="-342900">
              <a:lnSpc>
                <a:spcPct val="78000"/>
              </a:lnSpc>
            </a:pPr>
            <a:r>
              <a:rPr lang="en-US" b="1">
                <a:latin typeface="Calibri" charset="0"/>
              </a:rPr>
              <a:t>v[k+1] = temp;</a:t>
            </a:r>
            <a:endParaRPr lang="en-US" sz="1200">
              <a:latin typeface="Calibri" charset="0"/>
            </a:endParaRPr>
          </a:p>
        </p:txBody>
      </p:sp>
      <p:sp>
        <p:nvSpPr>
          <p:cNvPr id="21519" name="Rectangle 19"/>
          <p:cNvSpPr>
            <a:spLocks noChangeArrowheads="1"/>
          </p:cNvSpPr>
          <p:nvPr/>
        </p:nvSpPr>
        <p:spPr bwMode="auto">
          <a:xfrm>
            <a:off x="4624389" y="4298950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0" name="Rectangle 20"/>
          <p:cNvSpPr>
            <a:spLocks noChangeArrowheads="1"/>
          </p:cNvSpPr>
          <p:nvPr/>
        </p:nvSpPr>
        <p:spPr bwMode="auto">
          <a:xfrm>
            <a:off x="4624390" y="3125788"/>
            <a:ext cx="4384575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ourier New" charset="0"/>
              </a:rPr>
              <a:t>0000 1001 1100 0110 1010 1111 0101 1000</a:t>
            </a:r>
          </a:p>
          <a:p>
            <a:r>
              <a:rPr lang="en-US" sz="1400">
                <a:latin typeface="Courier New" charset="0"/>
              </a:rPr>
              <a:t>1010 1111 0101 1000 0000 1001 1100 0110 </a:t>
            </a:r>
          </a:p>
          <a:p>
            <a:r>
              <a:rPr lang="en-US" sz="1400">
                <a:latin typeface="Courier New" charset="0"/>
              </a:rPr>
              <a:t>1100 0110 1010 1111 0101 1000 0000 1001 </a:t>
            </a:r>
          </a:p>
          <a:p>
            <a:r>
              <a:rPr lang="en-US" sz="1400">
                <a:latin typeface="Courier New" charset="0"/>
              </a:rPr>
              <a:t>0101 1000 0000 1001 1100 0110 1010 1111</a:t>
            </a:r>
            <a:r>
              <a:rPr lang="en-US" sz="1400">
                <a:latin typeface="Courier" charset="0"/>
              </a:rPr>
              <a:t> </a:t>
            </a:r>
          </a:p>
        </p:txBody>
      </p:sp>
      <p:sp>
        <p:nvSpPr>
          <p:cNvPr id="21521" name="Rectangle 22"/>
          <p:cNvSpPr>
            <a:spLocks noChangeArrowheads="1"/>
          </p:cNvSpPr>
          <p:nvPr/>
        </p:nvSpPr>
        <p:spPr bwMode="auto">
          <a:xfrm>
            <a:off x="844551" y="3816351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2" name="Line 23"/>
          <p:cNvSpPr>
            <a:spLocks noChangeShapeType="1"/>
          </p:cNvSpPr>
          <p:nvPr/>
        </p:nvSpPr>
        <p:spPr bwMode="auto">
          <a:xfrm>
            <a:off x="2085975" y="2922588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3" name="Rectangle 24"/>
          <p:cNvSpPr>
            <a:spLocks noChangeArrowheads="1"/>
          </p:cNvSpPr>
          <p:nvPr/>
        </p:nvSpPr>
        <p:spPr bwMode="auto">
          <a:xfrm>
            <a:off x="609600" y="6070601"/>
            <a:ext cx="3708400" cy="544354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b="1">
                <a:solidFill>
                  <a:srgbClr val="005400"/>
                </a:solidFill>
                <a:latin typeface="Calibri" charset="0"/>
              </a:rPr>
              <a:t>Logic Circuit Description</a:t>
            </a:r>
            <a:br>
              <a:rPr lang="en-US" b="1">
                <a:solidFill>
                  <a:srgbClr val="005400"/>
                </a:solidFill>
                <a:latin typeface="Calibri" charset="0"/>
              </a:rPr>
            </a:br>
            <a:r>
              <a:rPr lang="en-US" b="1">
                <a:solidFill>
                  <a:srgbClr val="005400"/>
                </a:solidFill>
                <a:latin typeface="Calibri" charset="0"/>
              </a:rPr>
              <a:t>(Circuit Schematic Diagrams)</a:t>
            </a:r>
          </a:p>
        </p:txBody>
      </p:sp>
      <p:sp>
        <p:nvSpPr>
          <p:cNvPr id="21524" name="Line 26"/>
          <p:cNvSpPr>
            <a:spLocks noChangeShapeType="1"/>
          </p:cNvSpPr>
          <p:nvPr/>
        </p:nvSpPr>
        <p:spPr bwMode="auto">
          <a:xfrm>
            <a:off x="2286000" y="5224464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5" name="Rectangle 27"/>
          <p:cNvSpPr>
            <a:spLocks noChangeArrowheads="1"/>
          </p:cNvSpPr>
          <p:nvPr/>
        </p:nvSpPr>
        <p:spPr bwMode="auto">
          <a:xfrm>
            <a:off x="381000" y="5368926"/>
            <a:ext cx="1981200" cy="529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b="1" i="1">
                <a:latin typeface="Calibri" charset="0"/>
              </a:rPr>
              <a:t>Architecture Implementation</a:t>
            </a:r>
          </a:p>
        </p:txBody>
      </p:sp>
      <p:pic>
        <p:nvPicPr>
          <p:cNvPr id="21526" name="Picture 35" descr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24389" y="4178301"/>
            <a:ext cx="1638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7" name="Rectangle 36"/>
          <p:cNvSpPr>
            <a:spLocks noChangeArrowheads="1"/>
          </p:cNvSpPr>
          <p:nvPr/>
        </p:nvSpPr>
        <p:spPr bwMode="auto">
          <a:xfrm>
            <a:off x="6008688" y="5291139"/>
            <a:ext cx="3048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8" name="TextBox 24"/>
          <p:cNvSpPr txBox="1">
            <a:spLocks noChangeArrowheads="1"/>
          </p:cNvSpPr>
          <p:nvPr/>
        </p:nvSpPr>
        <p:spPr bwMode="auto">
          <a:xfrm>
            <a:off x="6359853" y="2184401"/>
            <a:ext cx="25904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>
                <a:latin typeface="Calibri" charset="0"/>
              </a:rPr>
              <a:t>Anything can be represented</a:t>
            </a:r>
            <a:br>
              <a:rPr lang="en-US" sz="1600">
                <a:latin typeface="Calibri" charset="0"/>
              </a:rPr>
            </a:br>
            <a:r>
              <a:rPr lang="en-US" sz="1600">
                <a:latin typeface="Calibri" charset="0"/>
              </a:rPr>
              <a:t>as a </a:t>
            </a:r>
            <a:r>
              <a:rPr lang="en-US" sz="1600" i="1">
                <a:latin typeface="Calibri" charset="0"/>
              </a:rPr>
              <a:t>number</a:t>
            </a:r>
            <a:r>
              <a:rPr lang="en-US" sz="1600">
                <a:latin typeface="Calibri" charset="0"/>
              </a:rPr>
              <a:t>, </a:t>
            </a:r>
            <a:br>
              <a:rPr lang="en-US" sz="1600">
                <a:latin typeface="Calibri" charset="0"/>
              </a:rPr>
            </a:br>
            <a:r>
              <a:rPr lang="en-US" sz="1600">
                <a:latin typeface="Calibri" charset="0"/>
              </a:rPr>
              <a:t>i.e., data or instructions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513E0-2E5C-2743-9841-8E41BC710CE1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3200" y="4046538"/>
            <a:ext cx="6637339" cy="2811462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652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1953"/>
            <a:ext cx="8229600" cy="1143000"/>
          </a:xfrm>
        </p:spPr>
        <p:txBody>
          <a:bodyPr/>
          <a:lstStyle/>
          <a:p>
            <a:r>
              <a:rPr lang="en-US" dirty="0" smtClean="0"/>
              <a:t>Clickers/Peer Instruction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4114800"/>
            <a:ext cx="8763000" cy="2743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What is maximum clock frequency</a:t>
            </a:r>
            <a:r>
              <a:rPr lang="en-US" dirty="0" smtClean="0"/>
              <a:t>? (assume all unconnected inputs come from some register)</a:t>
            </a:r>
            <a:endParaRPr lang="en-US" dirty="0" smtClean="0"/>
          </a:p>
          <a:p>
            <a:r>
              <a:rPr lang="en-US" dirty="0" smtClean="0"/>
              <a:t>A: 5 GHz </a:t>
            </a:r>
          </a:p>
          <a:p>
            <a:r>
              <a:rPr lang="en-US" dirty="0" smtClean="0"/>
              <a:t>B: </a:t>
            </a:r>
            <a:r>
              <a:rPr lang="en-US" dirty="0"/>
              <a:t>200 MHz</a:t>
            </a:r>
          </a:p>
          <a:p>
            <a:r>
              <a:rPr lang="en-US" dirty="0" smtClean="0"/>
              <a:t>C: </a:t>
            </a:r>
            <a:r>
              <a:rPr lang="en-US" dirty="0"/>
              <a:t>500 MHz</a:t>
            </a:r>
          </a:p>
          <a:p>
            <a:r>
              <a:rPr lang="en-US" dirty="0" smtClean="0"/>
              <a:t>D: 1/7 GHz</a:t>
            </a:r>
          </a:p>
          <a:p>
            <a:r>
              <a:rPr lang="en-US" dirty="0" smtClean="0"/>
              <a:t>E: 1/6 GHz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477000" y="1219200"/>
            <a:ext cx="243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Clock-&gt;Q  1ns</a:t>
            </a:r>
          </a:p>
          <a:p>
            <a:r>
              <a:rPr lang="en-US" sz="2800" dirty="0" smtClean="0"/>
              <a:t>Setup 1ns</a:t>
            </a:r>
          </a:p>
          <a:p>
            <a:r>
              <a:rPr lang="en-US" sz="2800" dirty="0" smtClean="0"/>
              <a:t>Hold 1ns</a:t>
            </a:r>
          </a:p>
          <a:p>
            <a:r>
              <a:rPr lang="en-US" sz="2800" dirty="0" smtClean="0"/>
              <a:t>AND delay 1ns</a:t>
            </a:r>
            <a:endParaRPr lang="en-US" sz="2800" dirty="0"/>
          </a:p>
        </p:txBody>
      </p:sp>
      <p:pic>
        <p:nvPicPr>
          <p:cNvPr id="2" name="Picture 1" descr="0264AD66-0119-497A-90B9-ED1C3E57A6B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540916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7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HW2 out</a:t>
            </a:r>
          </a:p>
          <a:p>
            <a:pPr lvl="1"/>
            <a:r>
              <a:rPr lang="en-US" sz="2400" dirty="0" smtClean="0"/>
              <a:t>We recommend doing this before the midterm</a:t>
            </a:r>
          </a:p>
          <a:p>
            <a:r>
              <a:rPr lang="en-US" sz="2800" dirty="0" err="1" smtClean="0"/>
              <a:t>Proj</a:t>
            </a:r>
            <a:r>
              <a:rPr lang="en-US" sz="2800" dirty="0" smtClean="0"/>
              <a:t> 2-1 out</a:t>
            </a:r>
          </a:p>
          <a:p>
            <a:pPr lvl="1"/>
            <a:r>
              <a:rPr lang="en-US" sz="2400" dirty="0" smtClean="0"/>
              <a:t>Make sure you test your code on hive machines, that’s where we’ll grade them</a:t>
            </a:r>
          </a:p>
          <a:p>
            <a:pPr lvl="1"/>
            <a:r>
              <a:rPr lang="en-US" sz="2400" dirty="0" smtClean="0"/>
              <a:t>Team registration problems? Email Jay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9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Midterm </a:t>
            </a:r>
            <a:r>
              <a:rPr lang="en-US" sz="2800" u="sng" dirty="0" smtClean="0"/>
              <a:t>this Thursday</a:t>
            </a:r>
          </a:p>
          <a:p>
            <a:pPr lvl="1"/>
            <a:r>
              <a:rPr lang="en-US" sz="2400" dirty="0" smtClean="0"/>
              <a:t>In this room, at this time</a:t>
            </a:r>
          </a:p>
          <a:p>
            <a:pPr lvl="1"/>
            <a:r>
              <a:rPr lang="en-US" sz="2400" dirty="0" smtClean="0"/>
              <a:t>One 8.5”x11” handwritten </a:t>
            </a:r>
            <a:r>
              <a:rPr lang="en-US" sz="2400" dirty="0" err="1" smtClean="0"/>
              <a:t>cheatsheet</a:t>
            </a:r>
            <a:endParaRPr lang="en-US" sz="2400" dirty="0" smtClean="0"/>
          </a:p>
          <a:p>
            <a:pPr lvl="1"/>
            <a:r>
              <a:rPr lang="en-US" sz="2400" dirty="0" smtClean="0"/>
              <a:t>We’ll provide a MIPS green sheet</a:t>
            </a:r>
          </a:p>
          <a:p>
            <a:pPr lvl="1"/>
            <a:r>
              <a:rPr lang="en-US" sz="2400" dirty="0" smtClean="0"/>
              <a:t>No electronics</a:t>
            </a:r>
          </a:p>
          <a:p>
            <a:pPr lvl="1"/>
            <a:r>
              <a:rPr lang="en-US" sz="2400" dirty="0" smtClean="0"/>
              <a:t>Covers up to and including </a:t>
            </a:r>
            <a:r>
              <a:rPr lang="en-US" sz="2400" dirty="0" smtClean="0"/>
              <a:t>the 07</a:t>
            </a:r>
            <a:r>
              <a:rPr lang="en-US" sz="2400" dirty="0" smtClean="0"/>
              <a:t>/</a:t>
            </a:r>
            <a:r>
              <a:rPr lang="en-US" sz="2400" dirty="0" smtClean="0"/>
              <a:t>02 lecture</a:t>
            </a:r>
            <a:endParaRPr lang="en-US" sz="2400" dirty="0" smtClean="0"/>
          </a:p>
          <a:p>
            <a:pPr lvl="1"/>
            <a:r>
              <a:rPr lang="en-US" sz="2400" b="1" dirty="0" smtClean="0"/>
              <a:t>Review session slides posted on Piazza</a:t>
            </a:r>
            <a:endParaRPr lang="en-US" sz="2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2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5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8007350" cy="696088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Finite State Machines (FSM) </a:t>
            </a:r>
            <a:r>
              <a:rPr lang="en-GB" dirty="0" smtClean="0"/>
              <a:t>Intro</a:t>
            </a:r>
            <a:endParaRPr lang="en-GB" dirty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57200" y="1143000"/>
            <a:ext cx="4876800" cy="51459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A convenient way to conceptualize computation over time</a:t>
            </a:r>
          </a:p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We start at a state and given an input, we follow some edge to another (or the same) state</a:t>
            </a:r>
            <a:endParaRPr lang="en-GB" sz="2800" dirty="0">
              <a:solidFill>
                <a:srgbClr val="000000"/>
              </a:solidFill>
              <a:latin typeface="Helvetica" charset="0"/>
              <a:ea typeface="DejaVu Sans" charset="0"/>
              <a:cs typeface="DejaVu Sans" charset="0"/>
            </a:endParaRPr>
          </a:p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The function can be represented with a “state transition diagram”.</a:t>
            </a:r>
          </a:p>
          <a:p>
            <a:pPr marL="201613" indent="-201613">
              <a:lnSpc>
                <a:spcPct val="75000"/>
              </a:lnSpc>
              <a:spcBef>
                <a:spcPts val="2275"/>
              </a:spcBef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With combinational logic and registers, any FSM can be implemented in hardware.</a:t>
            </a:r>
          </a:p>
        </p:txBody>
      </p:sp>
      <p:pic>
        <p:nvPicPr>
          <p:cNvPr id="2" name="Picture 1" descr="326px-CPT-FSM-abcd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1736969"/>
            <a:ext cx="41402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152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8382000" cy="696088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FSM </a:t>
            </a:r>
            <a:r>
              <a:rPr lang="en-GB" dirty="0"/>
              <a:t>Example: 3 ones…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t="15739" r="2910" b="12958"/>
          <a:stretch>
            <a:fillRect/>
          </a:stretch>
        </p:blipFill>
        <p:spPr bwMode="auto">
          <a:xfrm>
            <a:off x="152400" y="1347788"/>
            <a:ext cx="8763000" cy="1166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33400" y="2667000"/>
            <a:ext cx="32766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Draw the FSM…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667000"/>
            <a:ext cx="5029200" cy="280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04800" y="762000"/>
            <a:ext cx="86042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FSM to detect the occurrence of 3 consecutive 1’s in the input.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066800" y="5638800"/>
            <a:ext cx="7331075" cy="100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Assume state transitions are controlled by the clock:</a:t>
            </a:r>
          </a:p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C0128"/>
                </a:solidFill>
                <a:latin typeface="Helvetica" charset="0"/>
                <a:ea typeface="DejaVu Sans" charset="0"/>
                <a:cs typeface="DejaVu Sans" charset="0"/>
              </a:rPr>
              <a:t>on each clock cycle the machine checks the inputs and moves to a new state and produces a new output…</a:t>
            </a:r>
          </a:p>
        </p:txBody>
      </p:sp>
    </p:spTree>
    <p:extLst>
      <p:ext uri="{BB962C8B-B14F-4D97-AF65-F5344CB8AC3E}">
        <p14:creationId xmlns:p14="http://schemas.microsoft.com/office/powerpoint/2010/main" val="13200108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6250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Hardware Implementation of FSM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l="13991" t="11948" r="14673" b="13966"/>
          <a:stretch>
            <a:fillRect/>
          </a:stretch>
        </p:blipFill>
        <p:spPr bwMode="auto">
          <a:xfrm>
            <a:off x="1600200" y="1524000"/>
            <a:ext cx="2362200" cy="206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 r="11658" b="6317"/>
          <a:stretch>
            <a:fillRect/>
          </a:stretch>
        </p:blipFill>
        <p:spPr bwMode="auto">
          <a:xfrm>
            <a:off x="5181600" y="1295400"/>
            <a:ext cx="2514600" cy="216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419600" y="1981200"/>
            <a:ext cx="625475" cy="100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+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400550" y="4468813"/>
            <a:ext cx="625475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1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=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486400" y="4343400"/>
            <a:ext cx="739775" cy="1192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7200" b="1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?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</a:extLst>
          </a:blip>
          <a:srcRect t="5823" r="9393" b="3827"/>
          <a:stretch>
            <a:fillRect/>
          </a:stretch>
        </p:blipFill>
        <p:spPr bwMode="auto">
          <a:xfrm>
            <a:off x="5257800" y="3489325"/>
            <a:ext cx="3657600" cy="306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57200" y="762000"/>
            <a:ext cx="8229600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… Therefore a register is needed to hold the a representation of which state the machine is in.  Use a unique bit pattern for each state.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52400" y="5314950"/>
            <a:ext cx="4876800" cy="1571842"/>
          </a:xfrm>
          <a:prstGeom prst="rect">
            <a:avLst/>
          </a:prstGeom>
          <a:noFill/>
          <a:ln w="126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Combinational logic circuit is used to implement a function maps from </a:t>
            </a:r>
            <a:r>
              <a:rPr lang="en-GB" sz="2400" i="1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present state and input</a:t>
            </a:r>
            <a:r>
              <a:rPr lang="en-GB" sz="2400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 to </a:t>
            </a:r>
            <a:r>
              <a:rPr lang="en-GB" sz="2400" i="1" dirty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next state and output.</a:t>
            </a:r>
          </a:p>
        </p:txBody>
      </p:sp>
    </p:spTree>
    <p:extLst>
      <p:ext uri="{BB962C8B-B14F-4D97-AF65-F5344CB8AC3E}">
        <p14:creationId xmlns:p14="http://schemas.microsoft.com/office/powerpoint/2010/main" val="9708908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8382000" cy="696088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FSM Combinational </a:t>
            </a:r>
            <a:r>
              <a:rPr lang="en-GB" dirty="0"/>
              <a:t>Logic</a:t>
            </a:r>
          </a:p>
        </p:txBody>
      </p:sp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5181600" y="2865438"/>
            <a:ext cx="3046413" cy="2463800"/>
            <a:chOff x="3264" y="2093"/>
            <a:chExt cx="1919" cy="1552"/>
          </a:xfrm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auto">
            <a:xfrm>
              <a:off x="4512" y="3445"/>
              <a:ext cx="672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4128" y="3445"/>
              <a:ext cx="384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3600" y="3445"/>
              <a:ext cx="528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3264" y="3445"/>
              <a:ext cx="336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4512" y="3221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4128" y="3221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3600" y="3221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3264" y="3221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4512" y="2995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4128" y="2995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10</a:t>
              </a:r>
            </a:p>
          </p:txBody>
        </p:sp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3600" y="2995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>
              <a:off x="3264" y="2995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4512" y="2769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4128" y="2769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3600" y="2769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3264" y="2769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>
              <a:off x="4512" y="254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500" name="Rectangle 20"/>
            <p:cNvSpPr>
              <a:spLocks noChangeArrowheads="1"/>
            </p:cNvSpPr>
            <p:nvPr/>
          </p:nvSpPr>
          <p:spPr bwMode="auto">
            <a:xfrm>
              <a:off x="4128" y="254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01</a:t>
              </a:r>
            </a:p>
          </p:txBody>
        </p:sp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3600" y="254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1</a:t>
              </a:r>
            </a:p>
          </p:txBody>
        </p:sp>
        <p:sp>
          <p:nvSpPr>
            <p:cNvPr id="20502" name="Rectangle 22"/>
            <p:cNvSpPr>
              <a:spLocks noChangeArrowheads="1"/>
            </p:cNvSpPr>
            <p:nvPr/>
          </p:nvSpPr>
          <p:spPr bwMode="auto">
            <a:xfrm>
              <a:off x="3264" y="254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503" name="Rectangle 23"/>
            <p:cNvSpPr>
              <a:spLocks noChangeArrowheads="1"/>
            </p:cNvSpPr>
            <p:nvPr/>
          </p:nvSpPr>
          <p:spPr bwMode="auto">
            <a:xfrm>
              <a:off x="4512" y="2319"/>
              <a:ext cx="672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504" name="Rectangle 24"/>
            <p:cNvSpPr>
              <a:spLocks noChangeArrowheads="1"/>
            </p:cNvSpPr>
            <p:nvPr/>
          </p:nvSpPr>
          <p:spPr bwMode="auto">
            <a:xfrm>
              <a:off x="4128" y="2319"/>
              <a:ext cx="384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505" name="Rectangle 25"/>
            <p:cNvSpPr>
              <a:spLocks noChangeArrowheads="1"/>
            </p:cNvSpPr>
            <p:nvPr/>
          </p:nvSpPr>
          <p:spPr bwMode="auto">
            <a:xfrm>
              <a:off x="3600" y="2319"/>
              <a:ext cx="528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</a:t>
              </a:r>
            </a:p>
          </p:txBody>
        </p:sp>
        <p:sp>
          <p:nvSpPr>
            <p:cNvPr id="20506" name="Rectangle 26"/>
            <p:cNvSpPr>
              <a:spLocks noChangeArrowheads="1"/>
            </p:cNvSpPr>
            <p:nvPr/>
          </p:nvSpPr>
          <p:spPr bwMode="auto">
            <a:xfrm>
              <a:off x="3264" y="2319"/>
              <a:ext cx="336" cy="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00</a:t>
              </a:r>
            </a:p>
          </p:txBody>
        </p:sp>
        <p:sp>
          <p:nvSpPr>
            <p:cNvPr id="20507" name="Rectangle 27"/>
            <p:cNvSpPr>
              <a:spLocks noChangeArrowheads="1"/>
            </p:cNvSpPr>
            <p:nvPr/>
          </p:nvSpPr>
          <p:spPr bwMode="auto">
            <a:xfrm>
              <a:off x="4512" y="2093"/>
              <a:ext cx="672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 dirty="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Output</a:t>
              </a:r>
            </a:p>
          </p:txBody>
        </p:sp>
        <p:sp>
          <p:nvSpPr>
            <p:cNvPr id="20508" name="Rectangle 28"/>
            <p:cNvSpPr>
              <a:spLocks noChangeArrowheads="1"/>
            </p:cNvSpPr>
            <p:nvPr/>
          </p:nvSpPr>
          <p:spPr bwMode="auto">
            <a:xfrm>
              <a:off x="4128" y="2093"/>
              <a:ext cx="384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NS</a:t>
              </a:r>
            </a:p>
          </p:txBody>
        </p:sp>
        <p:sp>
          <p:nvSpPr>
            <p:cNvPr id="20509" name="Rectangle 29"/>
            <p:cNvSpPr>
              <a:spLocks noChangeArrowheads="1"/>
            </p:cNvSpPr>
            <p:nvPr/>
          </p:nvSpPr>
          <p:spPr bwMode="auto">
            <a:xfrm>
              <a:off x="3600" y="2093"/>
              <a:ext cx="528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Input</a:t>
              </a:r>
            </a:p>
          </p:txBody>
        </p:sp>
        <p:sp>
          <p:nvSpPr>
            <p:cNvPr id="20510" name="Rectangle 30"/>
            <p:cNvSpPr>
              <a:spLocks noChangeArrowheads="1"/>
            </p:cNvSpPr>
            <p:nvPr/>
          </p:nvSpPr>
          <p:spPr bwMode="auto">
            <a:xfrm>
              <a:off x="3264" y="2093"/>
              <a:ext cx="336" cy="2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75000"/>
                </a:lnSpc>
                <a:spcBef>
                  <a:spcPts val="162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000">
                  <a:solidFill>
                    <a:srgbClr val="000000"/>
                  </a:solidFill>
                  <a:latin typeface="Helvetica" charset="0"/>
                  <a:ea typeface="DejaVu Sans" charset="0"/>
                  <a:cs typeface="DejaVu Sans" charset="0"/>
                </a:rPr>
                <a:t>PS</a:t>
              </a:r>
            </a:p>
          </p:txBody>
        </p:sp>
        <p:sp>
          <p:nvSpPr>
            <p:cNvPr id="20511" name="Line 31"/>
            <p:cNvSpPr>
              <a:spLocks noChangeShapeType="1"/>
            </p:cNvSpPr>
            <p:nvPr/>
          </p:nvSpPr>
          <p:spPr bwMode="auto">
            <a:xfrm>
              <a:off x="3264" y="2093"/>
              <a:ext cx="19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2" name="Line 32"/>
            <p:cNvSpPr>
              <a:spLocks noChangeShapeType="1"/>
            </p:cNvSpPr>
            <p:nvPr/>
          </p:nvSpPr>
          <p:spPr bwMode="auto">
            <a:xfrm>
              <a:off x="3264" y="2319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3" name="Line 33"/>
            <p:cNvSpPr>
              <a:spLocks noChangeShapeType="1"/>
            </p:cNvSpPr>
            <p:nvPr/>
          </p:nvSpPr>
          <p:spPr bwMode="auto">
            <a:xfrm>
              <a:off x="3264" y="2543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4" name="Line 34"/>
            <p:cNvSpPr>
              <a:spLocks noChangeShapeType="1"/>
            </p:cNvSpPr>
            <p:nvPr/>
          </p:nvSpPr>
          <p:spPr bwMode="auto">
            <a:xfrm>
              <a:off x="3264" y="2769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5" name="Line 35"/>
            <p:cNvSpPr>
              <a:spLocks noChangeShapeType="1"/>
            </p:cNvSpPr>
            <p:nvPr/>
          </p:nvSpPr>
          <p:spPr bwMode="auto">
            <a:xfrm>
              <a:off x="3264" y="2995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6" name="Line 36"/>
            <p:cNvSpPr>
              <a:spLocks noChangeShapeType="1"/>
            </p:cNvSpPr>
            <p:nvPr/>
          </p:nvSpPr>
          <p:spPr bwMode="auto">
            <a:xfrm>
              <a:off x="3264" y="3221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7" name="Line 37"/>
            <p:cNvSpPr>
              <a:spLocks noChangeShapeType="1"/>
            </p:cNvSpPr>
            <p:nvPr/>
          </p:nvSpPr>
          <p:spPr bwMode="auto">
            <a:xfrm>
              <a:off x="3264" y="3445"/>
              <a:ext cx="1920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8" name="Line 38"/>
            <p:cNvSpPr>
              <a:spLocks noChangeShapeType="1"/>
            </p:cNvSpPr>
            <p:nvPr/>
          </p:nvSpPr>
          <p:spPr bwMode="auto">
            <a:xfrm>
              <a:off x="3264" y="3646"/>
              <a:ext cx="192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9" name="Line 39"/>
            <p:cNvSpPr>
              <a:spLocks noChangeShapeType="1"/>
            </p:cNvSpPr>
            <p:nvPr/>
          </p:nvSpPr>
          <p:spPr bwMode="auto">
            <a:xfrm>
              <a:off x="3264" y="2093"/>
              <a:ext cx="1" cy="15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0" name="Line 40"/>
            <p:cNvSpPr>
              <a:spLocks noChangeShapeType="1"/>
            </p:cNvSpPr>
            <p:nvPr/>
          </p:nvSpPr>
          <p:spPr bwMode="auto">
            <a:xfrm>
              <a:off x="3600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1" name="Line 41"/>
            <p:cNvSpPr>
              <a:spLocks noChangeShapeType="1"/>
            </p:cNvSpPr>
            <p:nvPr/>
          </p:nvSpPr>
          <p:spPr bwMode="auto">
            <a:xfrm>
              <a:off x="4128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2" name="Line 42"/>
            <p:cNvSpPr>
              <a:spLocks noChangeShapeType="1"/>
            </p:cNvSpPr>
            <p:nvPr/>
          </p:nvSpPr>
          <p:spPr bwMode="auto">
            <a:xfrm>
              <a:off x="4512" y="2093"/>
              <a:ext cx="1" cy="1553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3" name="Line 43"/>
            <p:cNvSpPr>
              <a:spLocks noChangeShapeType="1"/>
            </p:cNvSpPr>
            <p:nvPr/>
          </p:nvSpPr>
          <p:spPr bwMode="auto">
            <a:xfrm>
              <a:off x="5184" y="2093"/>
              <a:ext cx="1" cy="1553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5105400" y="2209800"/>
            <a:ext cx="268763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>
                <a:solidFill>
                  <a:srgbClr val="063DE8"/>
                </a:solidFill>
                <a:latin typeface="Helvetica" charset="0"/>
                <a:ea typeface="DejaVu Sans" charset="0"/>
                <a:cs typeface="DejaVu Sans" charset="0"/>
              </a:rPr>
              <a:t>Truth table…</a:t>
            </a: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533400" y="869950"/>
            <a:ext cx="80010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Helvetica" charset="0"/>
                <a:ea typeface="DejaVu Sans" charset="0"/>
                <a:cs typeface="DejaVu Sans" charset="0"/>
              </a:rPr>
              <a:t>Specify CL using a truth table.</a:t>
            </a:r>
          </a:p>
        </p:txBody>
      </p:sp>
      <p:pic>
        <p:nvPicPr>
          <p:cNvPr id="20526" name="Picture 46"/>
          <p:cNvPicPr>
            <a:picLocks noChangeAspect="1" noChangeArrowheads="1"/>
          </p:cNvPicPr>
          <p:nvPr/>
        </p:nvPicPr>
        <p:blipFill>
          <a:blip r:embed="rId3"/>
          <a:srcRect r="11658" b="6317"/>
          <a:stretch>
            <a:fillRect/>
          </a:stretch>
        </p:blipFill>
        <p:spPr bwMode="auto">
          <a:xfrm>
            <a:off x="371501" y="2209800"/>
            <a:ext cx="4048099" cy="3487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27" name="Line 47"/>
          <p:cNvSpPr>
            <a:spLocks noChangeShapeType="1"/>
          </p:cNvSpPr>
          <p:nvPr/>
        </p:nvSpPr>
        <p:spPr bwMode="auto">
          <a:xfrm>
            <a:off x="6553200" y="2895600"/>
            <a:ext cx="1588" cy="2438400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079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-304800"/>
            <a:ext cx="84687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Moving between Representations</a:t>
            </a:r>
            <a:endParaRPr lang="en" dirty="0"/>
          </a:p>
        </p:txBody>
      </p:sp>
      <p:sp>
        <p:nvSpPr>
          <p:cNvPr id="60" name="Shape 60"/>
          <p:cNvSpPr/>
          <p:nvPr/>
        </p:nvSpPr>
        <p:spPr>
          <a:xfrm>
            <a:off x="2971800" y="2057400"/>
            <a:ext cx="2964600" cy="11430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Truth Table</a:t>
            </a:r>
          </a:p>
        </p:txBody>
      </p:sp>
      <p:sp>
        <p:nvSpPr>
          <p:cNvPr id="61" name="Shape 61"/>
          <p:cNvSpPr/>
          <p:nvPr/>
        </p:nvSpPr>
        <p:spPr>
          <a:xfrm>
            <a:off x="5943600" y="4876800"/>
            <a:ext cx="2964600" cy="11430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Gate Diagram</a:t>
            </a:r>
          </a:p>
        </p:txBody>
      </p:sp>
      <p:sp>
        <p:nvSpPr>
          <p:cNvPr id="62" name="Shape 62"/>
          <p:cNvSpPr/>
          <p:nvPr/>
        </p:nvSpPr>
        <p:spPr>
          <a:xfrm>
            <a:off x="228600" y="4876800"/>
            <a:ext cx="2964600" cy="11430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Boolean Expression</a:t>
            </a:r>
          </a:p>
        </p:txBody>
      </p:sp>
      <p:cxnSp>
        <p:nvCxnSpPr>
          <p:cNvPr id="63" name="Shape 63"/>
          <p:cNvCxnSpPr>
            <a:stCxn id="60" idx="3"/>
            <a:endCxn id="62" idx="0"/>
          </p:cNvCxnSpPr>
          <p:nvPr/>
        </p:nvCxnSpPr>
        <p:spPr>
          <a:xfrm flipH="1">
            <a:off x="1710900" y="3033012"/>
            <a:ext cx="1695056" cy="18437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4" name="Shape 64"/>
          <p:cNvCxnSpPr/>
          <p:nvPr/>
        </p:nvCxnSpPr>
        <p:spPr>
          <a:xfrm flipV="1">
            <a:off x="1371600" y="2895600"/>
            <a:ext cx="1752600" cy="2026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6" name="Shape 66"/>
          <p:cNvCxnSpPr>
            <a:stCxn id="61" idx="0"/>
            <a:endCxn id="60" idx="5"/>
          </p:cNvCxnSpPr>
          <p:nvPr/>
        </p:nvCxnSpPr>
        <p:spPr>
          <a:xfrm flipH="1" flipV="1">
            <a:off x="5502244" y="3033012"/>
            <a:ext cx="1923656" cy="1843788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7" name="Shape 67"/>
          <p:cNvCxnSpPr>
            <a:stCxn id="62" idx="7"/>
            <a:endCxn id="61" idx="1"/>
          </p:cNvCxnSpPr>
          <p:nvPr/>
        </p:nvCxnSpPr>
        <p:spPr>
          <a:xfrm>
            <a:off x="2759044" y="5044188"/>
            <a:ext cx="3618712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8" name="Shape 68"/>
          <p:cNvCxnSpPr>
            <a:stCxn id="61" idx="3"/>
            <a:endCxn id="62" idx="5"/>
          </p:cNvCxnSpPr>
          <p:nvPr/>
        </p:nvCxnSpPr>
        <p:spPr>
          <a:xfrm flipH="1">
            <a:off x="2759044" y="5852412"/>
            <a:ext cx="3618712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9" name="Shape 69"/>
          <p:cNvSpPr txBox="1"/>
          <p:nvPr/>
        </p:nvSpPr>
        <p:spPr>
          <a:xfrm>
            <a:off x="2895600" y="3505200"/>
            <a:ext cx="1727400" cy="50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Sum of Products,</a:t>
            </a:r>
          </a:p>
          <a:p>
            <a:pPr>
              <a:spcBef>
                <a:spcPts val="0"/>
              </a:spcBef>
              <a:buNone/>
            </a:pPr>
            <a:r>
              <a:rPr lang="en" dirty="0"/>
              <a:t>Product of Sums Methods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1219200" y="3048000"/>
            <a:ext cx="1311900" cy="59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Enumerate Inputs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6324600" y="2819400"/>
            <a:ext cx="16002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Enumerate Inputs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3352800" y="4953000"/>
            <a:ext cx="2680412" cy="1570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Use Equivalency between boolean operators and gates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001000" cy="12192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Use this table and techniques we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learned last time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and later in discussion)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to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transform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between alternative views of same logic function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15164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4746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Building Standard Functional Units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1781175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Data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multiplexers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Arithmetic and Logic Unit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Adder/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Subtractor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9063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 of Circuits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4670" y="1353671"/>
            <a:ext cx="8229600" cy="488526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i="1" dirty="0" smtClean="0">
                <a:solidFill>
                  <a:srgbClr val="000000"/>
                </a:solidFill>
                <a:ea typeface="+mn-ea"/>
                <a:cs typeface="+mn-cs"/>
              </a:rPr>
              <a:t>Synchronous Digital Systems </a:t>
            </a: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consist of two basic types of circuits: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Combinational Logic (CL) circuits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Output is a function of the inputs only, not the history of its execution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E.g., circuits to add A, B (ALUs)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Sequential Logic (SL)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Circuits that “remember” or store information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aka “State Elements”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E.g., memories and registers (Registers)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8D7DF-525F-7D46-885E-65CB5685D7BE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7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38200"/>
            <a:ext cx="8382000" cy="5464175"/>
          </a:xfr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381000"/>
            <a:ext cx="10287000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Data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Multiplexer (“Mux”)</a:t>
            </a:r>
            <a:b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here 2-to-1, n-bit-wide)</a:t>
            </a:r>
          </a:p>
        </p:txBody>
      </p:sp>
    </p:spTree>
    <p:extLst>
      <p:ext uri="{BB962C8B-B14F-4D97-AF65-F5344CB8AC3E}">
        <p14:creationId xmlns:p14="http://schemas.microsoft.com/office/powerpoint/2010/main" val="8083996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153400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N instances of 1-bit-wide mux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008063"/>
            <a:ext cx="7391400" cy="5510212"/>
          </a:xfrm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" y="3657600"/>
            <a:ext cx="6324600" cy="2819400"/>
            <a:chOff x="96" y="2304"/>
            <a:chExt cx="3984" cy="1776"/>
          </a:xfrm>
        </p:grpSpPr>
        <p:pic>
          <p:nvPicPr>
            <p:cNvPr id="23559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1E1E1"/>
                </a:clrFrom>
                <a:clrTo>
                  <a:srgbClr val="E1E1E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81"/>
              <a:ext cx="3408" cy="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0" name="AutoShape 6"/>
            <p:cNvSpPr>
              <a:spLocks noChangeArrowheads="1"/>
            </p:cNvSpPr>
            <p:nvPr/>
          </p:nvSpPr>
          <p:spPr bwMode="auto">
            <a:xfrm flipH="1">
              <a:off x="3552" y="2304"/>
              <a:ext cx="528" cy="1680"/>
            </a:xfrm>
            <a:prstGeom prst="rightArrow">
              <a:avLst>
                <a:gd name="adj1" fmla="val 45120"/>
                <a:gd name="adj2" fmla="val 56111"/>
              </a:avLst>
            </a:prstGeom>
            <a:solidFill>
              <a:srgbClr val="800080"/>
            </a:solidFill>
            <a:ln w="12700">
              <a:solidFill>
                <a:srgbClr val="80008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436103" name="Rectangle 7"/>
          <p:cNvSpPr>
            <a:spLocks noChangeArrowheads="1"/>
          </p:cNvSpPr>
          <p:nvPr/>
        </p:nvSpPr>
        <p:spPr bwMode="auto">
          <a:xfrm>
            <a:off x="4343400" y="715963"/>
            <a:ext cx="461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How many rows in TT?</a:t>
            </a:r>
          </a:p>
        </p:txBody>
      </p:sp>
      <p:sp>
        <p:nvSpPr>
          <p:cNvPr id="2436104" name="Rectangle 8"/>
          <p:cNvSpPr>
            <a:spLocks noChangeArrowheads="1"/>
          </p:cNvSpPr>
          <p:nvPr/>
        </p:nvSpPr>
        <p:spPr bwMode="auto">
          <a:xfrm>
            <a:off x="6400800" y="1295400"/>
            <a:ext cx="2590800" cy="525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888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6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6103" grpId="0" build="p" autoUpdateAnimBg="0"/>
      <p:bldP spid="243610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How do we build a 1-bit-wide mux?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4" t="82986" r="55753"/>
          <a:stretch>
            <a:fillRect/>
          </a:stretch>
        </p:blipFill>
        <p:spPr>
          <a:xfrm>
            <a:off x="3505200" y="1217613"/>
            <a:ext cx="2362200" cy="687387"/>
          </a:xfrm>
        </p:spPr>
      </p:pic>
      <p:pic>
        <p:nvPicPr>
          <p:cNvPr id="2438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1" b="4811"/>
          <a:stretch>
            <a:fillRect/>
          </a:stretch>
        </p:blipFill>
        <p:spPr bwMode="auto">
          <a:xfrm>
            <a:off x="381000" y="2171700"/>
            <a:ext cx="84582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3424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858000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4-to-1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multiplexer?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t="7127" r="5435"/>
          <a:stretch>
            <a:fillRect/>
          </a:stretch>
        </p:blipFill>
        <p:spPr>
          <a:xfrm>
            <a:off x="381000" y="990600"/>
            <a:ext cx="7315200" cy="4767263"/>
          </a:xfrm>
        </p:spPr>
      </p:pic>
      <p:sp>
        <p:nvSpPr>
          <p:cNvPr id="2440196" name="Rectangle 4"/>
          <p:cNvSpPr>
            <a:spLocks noChangeArrowheads="1"/>
          </p:cNvSpPr>
          <p:nvPr/>
        </p:nvSpPr>
        <p:spPr bwMode="auto">
          <a:xfrm>
            <a:off x="4343400" y="715963"/>
            <a:ext cx="4610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How many rows in TT?</a:t>
            </a:r>
          </a:p>
        </p:txBody>
      </p:sp>
      <p:pic>
        <p:nvPicPr>
          <p:cNvPr id="244019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91200"/>
            <a:ext cx="7688263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590800" y="57912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249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0196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2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4" t="7181" r="8456" b="3676"/>
          <a:stretch>
            <a:fillRect/>
          </a:stretch>
        </p:blipFill>
        <p:spPr>
          <a:xfrm>
            <a:off x="304800" y="873125"/>
            <a:ext cx="6019800" cy="5680075"/>
          </a:xfrm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4746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Another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way to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build 4-1 mux?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710113" y="884238"/>
            <a:ext cx="41354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200" b="1">
                <a:solidFill>
                  <a:schemeClr val="accent2"/>
                </a:solidFill>
              </a:rPr>
              <a:t>Hint: NCAA tourney!</a:t>
            </a:r>
          </a:p>
        </p:txBody>
      </p:sp>
      <p:sp>
        <p:nvSpPr>
          <p:cNvPr id="2442245" name="Rectangle 5"/>
          <p:cNvSpPr>
            <a:spLocks noChangeArrowheads="1"/>
          </p:cNvSpPr>
          <p:nvPr/>
        </p:nvSpPr>
        <p:spPr bwMode="auto">
          <a:xfrm>
            <a:off x="4724400" y="5867400"/>
            <a:ext cx="4002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Ans: Hierarchically!</a:t>
            </a:r>
          </a:p>
        </p:txBody>
      </p:sp>
    </p:spTree>
    <p:extLst>
      <p:ext uri="{BB962C8B-B14F-4D97-AF65-F5344CB8AC3E}">
        <p14:creationId xmlns:p14="http://schemas.microsoft.com/office/powerpoint/2010/main" val="4730031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224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848600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Arithmetic and Logic Unit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219392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Most processors contain a special logic block called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Arithmetic and Logic Unit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(ALU)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We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ll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show you an easy one that does ADD, SUB, bitwise AND, bitwise OR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37338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43434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5933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467600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Our simple ALU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r="7370"/>
          <a:stretch>
            <a:fillRect/>
          </a:stretch>
        </p:blipFill>
        <p:spPr>
          <a:xfrm>
            <a:off x="990600" y="838200"/>
            <a:ext cx="7239000" cy="5741988"/>
          </a:xfrm>
        </p:spPr>
      </p:pic>
    </p:spTree>
    <p:extLst>
      <p:ext uri="{BB962C8B-B14F-4D97-AF65-F5344CB8AC3E}">
        <p14:creationId xmlns:p14="http://schemas.microsoft.com/office/powerpoint/2010/main" val="10827754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Convert the truth table to a </a:t>
            </a:r>
            <a:r>
              <a:rPr lang="en-US" dirty="0" err="1" smtClean="0"/>
              <a:t>boolean</a:t>
            </a:r>
            <a:r>
              <a:rPr lang="en-US" dirty="0" smtClean="0"/>
              <a:t> expression using </a:t>
            </a:r>
            <a:r>
              <a:rPr lang="en-US" u="sng" dirty="0" smtClean="0"/>
              <a:t>sum of products</a:t>
            </a:r>
            <a:r>
              <a:rPr lang="en-US" dirty="0" smtClean="0"/>
              <a:t> (no need to simplify):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A: F = </a:t>
            </a:r>
            <a:r>
              <a:rPr lang="en-US" dirty="0" err="1" smtClean="0"/>
              <a:t>xy</a:t>
            </a:r>
            <a:r>
              <a:rPr lang="en-US" dirty="0" smtClean="0"/>
              <a:t> + x(~y)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B: F = </a:t>
            </a:r>
            <a:r>
              <a:rPr lang="en-US" dirty="0" err="1" smtClean="0"/>
              <a:t>xy</a:t>
            </a:r>
            <a:r>
              <a:rPr lang="en-US" dirty="0" smtClean="0"/>
              <a:t> + (~x)y + (~x)(~y)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C: F = </a:t>
            </a:r>
            <a:r>
              <a:rPr lang="en-US" dirty="0" err="1" smtClean="0"/>
              <a:t>xy</a:t>
            </a:r>
            <a:r>
              <a:rPr lang="en-US" dirty="0" smtClean="0"/>
              <a:t> + (~x)y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D: F = (~x)y + x(~y)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5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173990"/>
              </p:ext>
            </p:extLst>
          </p:nvPr>
        </p:nvGraphicFramePr>
        <p:xfrm>
          <a:off x="6477000" y="2819398"/>
          <a:ext cx="2209800" cy="2286002"/>
        </p:xfrm>
        <a:graphic>
          <a:graphicData uri="http://schemas.openxmlformats.org/drawingml/2006/table">
            <a:tbl>
              <a:tblPr/>
              <a:tblGrid>
                <a:gridCol w="384313"/>
                <a:gridCol w="384313"/>
                <a:gridCol w="1441174"/>
              </a:tblGrid>
              <a:tr h="4565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x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y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F(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x,y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1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5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1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Helvetica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5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Helvetica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186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495800" cy="2620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the News:</a:t>
            </a:r>
            <a:br>
              <a:rPr lang="en-US" dirty="0" smtClean="0"/>
            </a:br>
            <a:r>
              <a:rPr lang="en-US" dirty="0" smtClean="0"/>
              <a:t>Microsoft, Google beat Humans at Image Recognition (EE Times)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75037"/>
            <a:ext cx="8382000" cy="3382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On </a:t>
            </a:r>
            <a:r>
              <a:rPr lang="en-US" dirty="0" err="1" smtClean="0"/>
              <a:t>ImageNet</a:t>
            </a:r>
            <a:r>
              <a:rPr lang="en-US" dirty="0" smtClean="0"/>
              <a:t> benchmark image database, systems from Microsoft and Google performed better than humans at recognizing images</a:t>
            </a:r>
          </a:p>
          <a:p>
            <a:r>
              <a:rPr lang="en-US" dirty="0" smtClean="0"/>
              <a:t>Both companies used deep artificial neural networks to train on image </a:t>
            </a:r>
            <a:r>
              <a:rPr lang="en-US" dirty="0" smtClean="0"/>
              <a:t>database</a:t>
            </a:r>
          </a:p>
          <a:p>
            <a:r>
              <a:rPr lang="en-US" dirty="0" smtClean="0"/>
              <a:t>NVIDIA is </a:t>
            </a:r>
            <a:r>
              <a:rPr lang="en-US" dirty="0"/>
              <a:t>a sponsor of the annual </a:t>
            </a:r>
            <a:r>
              <a:rPr lang="en-US" dirty="0" err="1"/>
              <a:t>ImageNet</a:t>
            </a:r>
            <a:r>
              <a:rPr lang="en-US" dirty="0"/>
              <a:t> Challenge, and supplies access to arrays of its graphic processing units (GPUs) to all contestants. Microsoft did use </a:t>
            </a:r>
            <a:r>
              <a:rPr lang="en-US" dirty="0" err="1"/>
              <a:t>Nvidia</a:t>
            </a:r>
            <a:r>
              <a:rPr lang="en-US" dirty="0"/>
              <a:t> GPUs, but bought and configured their own supercomputer using them to simulate parametric rectified linear neural units to become the "1st to beat a human" at image classification.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586" y="0"/>
            <a:ext cx="474688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5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0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Uses for State Elements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 smtClean="0"/>
              <a:t>Place to store values for later re-use:</a:t>
            </a:r>
          </a:p>
          <a:p>
            <a:pPr lvl="1" eaLnBrk="1" hangingPunct="1"/>
            <a:r>
              <a:rPr lang="en-GB" dirty="0" smtClean="0"/>
              <a:t>Register files (like $1-$31 in MIPS)</a:t>
            </a:r>
          </a:p>
          <a:p>
            <a:pPr lvl="1" eaLnBrk="1" hangingPunct="1"/>
            <a:r>
              <a:rPr lang="en-GB" dirty="0" smtClean="0"/>
              <a:t>Memory (caches and main memory)</a:t>
            </a:r>
          </a:p>
          <a:p>
            <a:pPr eaLnBrk="1" hangingPunct="1">
              <a:buClr>
                <a:schemeClr val="tx1"/>
              </a:buClr>
            </a:pPr>
            <a:r>
              <a:rPr lang="en-GB" i="1" dirty="0" smtClean="0">
                <a:solidFill>
                  <a:srgbClr val="0000FF"/>
                </a:solidFill>
              </a:rPr>
              <a:t>Help control flow of information between combinational logic blocks</a:t>
            </a:r>
          </a:p>
          <a:p>
            <a:pPr lvl="1" eaLnBrk="1" hangingPunct="1"/>
            <a:r>
              <a:rPr lang="en-GB" dirty="0" smtClean="0"/>
              <a:t>State elements hold up the movement of information at input to combinational logic blocks to allow for orderly passage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092EC-4C6B-A745-BA8E-07B4FE9C6AB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547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82000" cy="4746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How to design Adder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Subtractor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?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3848100" cy="197485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Truth-table, then determine canonical form, then minimize and implement as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we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ve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seen before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6300" y="1143000"/>
            <a:ext cx="3848100" cy="1974850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Look at breaking the problem down into smaller pieces that we can cascade or hierarchically layer</a:t>
            </a:r>
          </a:p>
        </p:txBody>
      </p:sp>
    </p:spTree>
    <p:extLst>
      <p:ext uri="{BB962C8B-B14F-4D97-AF65-F5344CB8AC3E}">
        <p14:creationId xmlns:p14="http://schemas.microsoft.com/office/powerpoint/2010/main" val="10261010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872413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Adder/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Subtractor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– One-bit adder LSB…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447800"/>
            <a:ext cx="8305800" cy="3906838"/>
          </a:xfrm>
        </p:spPr>
      </p:pic>
      <p:sp>
        <p:nvSpPr>
          <p:cNvPr id="2452484" name="Rectangle 4"/>
          <p:cNvSpPr>
            <a:spLocks noChangeArrowheads="1"/>
          </p:cNvSpPr>
          <p:nvPr/>
        </p:nvSpPr>
        <p:spPr bwMode="auto">
          <a:xfrm>
            <a:off x="4038600" y="4419600"/>
            <a:ext cx="18288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912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248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382000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Adder/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Subtractor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– One-bit adder (1/2)…</a:t>
            </a:r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914400"/>
            <a:ext cx="8229600" cy="5248275"/>
          </a:xfrm>
        </p:spPr>
      </p:pic>
      <p:sp>
        <p:nvSpPr>
          <p:cNvPr id="2454532" name="Rectangle 4"/>
          <p:cNvSpPr>
            <a:spLocks noChangeArrowheads="1"/>
          </p:cNvSpPr>
          <p:nvPr/>
        </p:nvSpPr>
        <p:spPr bwMode="auto">
          <a:xfrm>
            <a:off x="2667000" y="5257800"/>
            <a:ext cx="5105400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204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45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2614"/>
          <a:stretch>
            <a:fillRect/>
          </a:stretch>
        </p:blipFill>
        <p:spPr bwMode="auto">
          <a:xfrm>
            <a:off x="2522538" y="1066800"/>
            <a:ext cx="425926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Adder/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Subtractor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– One-bit adder (2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/2)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69"/>
          <a:stretch>
            <a:fillRect/>
          </a:stretch>
        </p:blipFill>
        <p:spPr>
          <a:xfrm>
            <a:off x="533400" y="5483225"/>
            <a:ext cx="8229600" cy="841375"/>
          </a:xfrm>
        </p:spPr>
      </p:pic>
    </p:spTree>
    <p:extLst>
      <p:ext uri="{BB962C8B-B14F-4D97-AF65-F5344CB8AC3E}">
        <p14:creationId xmlns:p14="http://schemas.microsoft.com/office/powerpoint/2010/main" val="18584502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229600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N 1-bit adders 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</a:rPr>
              <a:t>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1 N-bit adder</a:t>
            </a:r>
          </a:p>
        </p:txBody>
      </p:sp>
      <p:pic>
        <p:nvPicPr>
          <p:cNvPr id="24586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t="6818" r="7500" b="14511"/>
          <a:stretch>
            <a:fillRect/>
          </a:stretch>
        </p:blipFill>
        <p:spPr>
          <a:xfrm>
            <a:off x="152400" y="1371600"/>
            <a:ext cx="8839200" cy="3290888"/>
          </a:xfrm>
        </p:spPr>
      </p:pic>
      <p:sp>
        <p:nvSpPr>
          <p:cNvPr id="2458628" name="Rectangle 4"/>
          <p:cNvSpPr>
            <a:spLocks noChangeArrowheads="1"/>
          </p:cNvSpPr>
          <p:nvPr/>
        </p:nvSpPr>
        <p:spPr bwMode="auto">
          <a:xfrm>
            <a:off x="2282825" y="4953000"/>
            <a:ext cx="4429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What about overflow?</a:t>
            </a:r>
          </a:p>
          <a:p>
            <a:pPr algn="ctr"/>
            <a:r>
              <a:rPr lang="en-US" sz="3200" b="1">
                <a:solidFill>
                  <a:schemeClr val="accent2"/>
                </a:solidFill>
              </a:rPr>
              <a:t>Overflow = c</a:t>
            </a:r>
            <a:r>
              <a:rPr lang="en-US" sz="3200" b="1" baseline="-25000">
                <a:solidFill>
                  <a:schemeClr val="accent2"/>
                </a:solidFill>
              </a:rPr>
              <a:t>n</a:t>
            </a:r>
            <a:r>
              <a:rPr lang="en-US" sz="3200" b="1">
                <a:solidFill>
                  <a:schemeClr val="accent2"/>
                </a:solidFill>
              </a:rPr>
              <a:t>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76400" y="2209800"/>
            <a:ext cx="6018213" cy="1433513"/>
            <a:chOff x="1056" y="1392"/>
            <a:chExt cx="3791" cy="903"/>
          </a:xfrm>
        </p:grpSpPr>
        <p:sp>
          <p:nvSpPr>
            <p:cNvPr id="45063" name="Rectangle 6"/>
            <p:cNvSpPr>
              <a:spLocks noChangeArrowheads="1"/>
            </p:cNvSpPr>
            <p:nvPr/>
          </p:nvSpPr>
          <p:spPr bwMode="auto">
            <a:xfrm>
              <a:off x="1056" y="1392"/>
              <a:ext cx="527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88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5064" name="Rectangle 7"/>
            <p:cNvSpPr>
              <a:spLocks noChangeArrowheads="1"/>
            </p:cNvSpPr>
            <p:nvPr/>
          </p:nvSpPr>
          <p:spPr bwMode="auto">
            <a:xfrm>
              <a:off x="3042" y="1392"/>
              <a:ext cx="527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88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45065" name="Rectangle 8"/>
            <p:cNvSpPr>
              <a:spLocks noChangeArrowheads="1"/>
            </p:cNvSpPr>
            <p:nvPr/>
          </p:nvSpPr>
          <p:spPr bwMode="auto">
            <a:xfrm>
              <a:off x="4320" y="1392"/>
              <a:ext cx="527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8800" b="1">
                  <a:solidFill>
                    <a:schemeClr val="tx1"/>
                  </a:solidFill>
                </a:rPr>
                <a:t>+</a:t>
              </a:r>
            </a:p>
          </p:txBody>
        </p:sp>
      </p:grpSp>
      <p:sp>
        <p:nvSpPr>
          <p:cNvPr id="2458633" name="Text Box 9"/>
          <p:cNvSpPr txBox="1">
            <a:spLocks noChangeArrowheads="1"/>
          </p:cNvSpPr>
          <p:nvPr/>
        </p:nvSpPr>
        <p:spPr bwMode="auto">
          <a:xfrm>
            <a:off x="6629400" y="1308100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600">
                <a:solidFill>
                  <a:schemeClr val="accent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5600">
                <a:solidFill>
                  <a:schemeClr val="accent1"/>
                </a:solidFill>
                <a:latin typeface="Helvetica" charset="0"/>
                <a:ea typeface="ＭＳ Ｐゴシック" charset="0"/>
              </a:defRPr>
            </a:lvl2pPr>
            <a:lvl3pPr>
              <a:defRPr sz="25600">
                <a:solidFill>
                  <a:schemeClr val="accent1"/>
                </a:solidFill>
                <a:latin typeface="Helvetica" charset="0"/>
                <a:ea typeface="ＭＳ Ｐゴシック" charset="0"/>
              </a:defRPr>
            </a:lvl3pPr>
            <a:lvl4pPr>
              <a:defRPr sz="25600">
                <a:solidFill>
                  <a:schemeClr val="accent1"/>
                </a:solidFill>
                <a:latin typeface="Helvetica" charset="0"/>
                <a:ea typeface="ＭＳ Ｐゴシック" charset="0"/>
              </a:defRPr>
            </a:lvl4pPr>
            <a:lvl5pPr>
              <a:defRPr sz="25600">
                <a:solidFill>
                  <a:schemeClr val="accent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600">
                <a:solidFill>
                  <a:schemeClr val="accent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600">
                <a:solidFill>
                  <a:schemeClr val="accent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600">
                <a:solidFill>
                  <a:schemeClr val="accent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600">
                <a:solidFill>
                  <a:schemeClr val="accent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Comic Sans MS" charset="0"/>
              </a:rPr>
              <a:t>b</a:t>
            </a:r>
            <a:r>
              <a:rPr lang="en-US" sz="2400" baseline="-25000">
                <a:solidFill>
                  <a:schemeClr val="tx1"/>
                </a:solidFill>
                <a:latin typeface="Comic Sans MS" charset="0"/>
              </a:rPr>
              <a:t>0</a:t>
            </a:r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591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28" grpId="0" build="p" autoUpdateAnimBg="0"/>
      <p:bldP spid="2458633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162800" cy="4746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Extremely Clever 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Subtractor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6"/>
          <a:stretch>
            <a:fillRect/>
          </a:stretch>
        </p:blipFill>
        <p:spPr>
          <a:xfrm>
            <a:off x="457200" y="914400"/>
            <a:ext cx="8305800" cy="5030788"/>
          </a:xfrm>
        </p:spPr>
      </p:pic>
      <p:graphicFrame>
        <p:nvGraphicFramePr>
          <p:cNvPr id="4" name="Group 3"/>
          <p:cNvGraphicFramePr>
            <a:graphicFrameLocks/>
          </p:cNvGraphicFramePr>
          <p:nvPr/>
        </p:nvGraphicFramePr>
        <p:xfrm>
          <a:off x="7315200" y="4953000"/>
          <a:ext cx="1752600" cy="1676401"/>
        </p:xfrm>
        <a:graphic>
          <a:graphicData uri="http://schemas.openxmlformats.org/drawingml/2006/table">
            <a:tbl>
              <a:tblPr/>
              <a:tblGrid>
                <a:gridCol w="304800"/>
                <a:gridCol w="304800"/>
                <a:gridCol w="1143000"/>
              </a:tblGrid>
              <a:tr h="3348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x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y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XOR(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x,y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8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9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8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31975" y="2930525"/>
            <a:ext cx="5129213" cy="1108075"/>
            <a:chOff x="1106" y="1392"/>
            <a:chExt cx="3231" cy="698"/>
          </a:xfrm>
        </p:grpSpPr>
        <p:sp>
          <p:nvSpPr>
            <p:cNvPr id="51224" name="Rectangle 6"/>
            <p:cNvSpPr>
              <a:spLocks noChangeArrowheads="1"/>
            </p:cNvSpPr>
            <p:nvPr/>
          </p:nvSpPr>
          <p:spPr bwMode="auto">
            <a:xfrm>
              <a:off x="1106" y="1392"/>
              <a:ext cx="428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66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1225" name="Rectangle 7"/>
            <p:cNvSpPr>
              <a:spLocks noChangeArrowheads="1"/>
            </p:cNvSpPr>
            <p:nvPr/>
          </p:nvSpPr>
          <p:spPr bwMode="auto">
            <a:xfrm>
              <a:off x="2996" y="1392"/>
              <a:ext cx="428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66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51226" name="Rectangle 8"/>
            <p:cNvSpPr>
              <a:spLocks noChangeArrowheads="1"/>
            </p:cNvSpPr>
            <p:nvPr/>
          </p:nvSpPr>
          <p:spPr bwMode="auto">
            <a:xfrm>
              <a:off x="3909" y="1392"/>
              <a:ext cx="428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6600" b="1">
                  <a:solidFill>
                    <a:schemeClr val="tx1"/>
                  </a:solidFill>
                </a:rPr>
                <a:t>+</a:t>
              </a:r>
            </a:p>
          </p:txBody>
        </p:sp>
      </p:grp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87625" y="5486400"/>
            <a:ext cx="41306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XOR serves as</a:t>
            </a:r>
            <a:br>
              <a:rPr lang="en-US" sz="3200" b="1">
                <a:solidFill>
                  <a:schemeClr val="accent2"/>
                </a:solidFill>
              </a:rPr>
            </a:br>
            <a:r>
              <a:rPr lang="en-US" sz="3200" b="1">
                <a:solidFill>
                  <a:schemeClr val="accent2"/>
                </a:solidFill>
              </a:rPr>
              <a:t>conditional inverter!</a:t>
            </a:r>
          </a:p>
        </p:txBody>
      </p:sp>
    </p:spTree>
    <p:extLst>
      <p:ext uri="{BB962C8B-B14F-4D97-AF65-F5344CB8AC3E}">
        <p14:creationId xmlns:p14="http://schemas.microsoft.com/office/powerpoint/2010/main" val="26962676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 pt.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Convert the truth table to a </a:t>
            </a:r>
            <a:r>
              <a:rPr lang="en-US" dirty="0" err="1" smtClean="0"/>
              <a:t>boolean</a:t>
            </a:r>
            <a:r>
              <a:rPr lang="en-US" dirty="0" smtClean="0"/>
              <a:t> expression using </a:t>
            </a:r>
            <a:r>
              <a:rPr lang="en-US" u="sng" dirty="0" smtClean="0"/>
              <a:t>product of sums</a:t>
            </a:r>
            <a:r>
              <a:rPr lang="en-US" dirty="0" smtClean="0"/>
              <a:t> (no need to simplify):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A: F = (</a:t>
            </a:r>
            <a:r>
              <a:rPr lang="en-US" dirty="0" err="1" smtClean="0"/>
              <a:t>x+y</a:t>
            </a:r>
            <a:r>
              <a:rPr lang="en-US" dirty="0" smtClean="0"/>
              <a:t>)(~</a:t>
            </a:r>
            <a:r>
              <a:rPr lang="en-US" dirty="0" err="1" smtClean="0"/>
              <a:t>x+y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B: F = (</a:t>
            </a:r>
            <a:r>
              <a:rPr lang="en-US" dirty="0" err="1" smtClean="0"/>
              <a:t>x+y</a:t>
            </a:r>
            <a:r>
              <a:rPr lang="en-US" dirty="0" smtClean="0"/>
              <a:t>)(~x+~y)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C: F = (~</a:t>
            </a:r>
            <a:r>
              <a:rPr lang="en-US" dirty="0" err="1" smtClean="0"/>
              <a:t>x+y</a:t>
            </a:r>
            <a:r>
              <a:rPr lang="en-US" dirty="0" smtClean="0"/>
              <a:t>)(</a:t>
            </a:r>
            <a:r>
              <a:rPr lang="en-US" dirty="0" err="1" smtClean="0"/>
              <a:t>x+y</a:t>
            </a:r>
            <a:r>
              <a:rPr lang="en-US" dirty="0" smtClean="0"/>
              <a:t>)(~x+~y)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D: F = (~x+~y)(~</a:t>
            </a:r>
            <a:r>
              <a:rPr lang="en-US" dirty="0" err="1" smtClean="0"/>
              <a:t>x+y</a:t>
            </a:r>
            <a:r>
              <a:rPr lang="en-US" dirty="0" smtClean="0"/>
              <a:t>)(x+~y)(</a:t>
            </a:r>
            <a:r>
              <a:rPr lang="en-US" dirty="0" err="1" smtClean="0"/>
              <a:t>x+y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5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7515770"/>
              </p:ext>
            </p:extLst>
          </p:nvPr>
        </p:nvGraphicFramePr>
        <p:xfrm>
          <a:off x="6477000" y="2819398"/>
          <a:ext cx="2209800" cy="2286002"/>
        </p:xfrm>
        <a:graphic>
          <a:graphicData uri="http://schemas.openxmlformats.org/drawingml/2006/table">
            <a:tbl>
              <a:tblPr/>
              <a:tblGrid>
                <a:gridCol w="384313"/>
                <a:gridCol w="384313"/>
                <a:gridCol w="1441174"/>
              </a:tblGrid>
              <a:tr h="4565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x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y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F(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x,y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1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5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1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Helvetica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5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Helvetica" pitchFamily="-65" charset="0"/>
                        </a:rPr>
                        <a:t>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Helvetica" pitchFamily="-65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8034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Finite State Machines have clocked state elements plus combinational logic to describe transition between states</a:t>
            </a:r>
          </a:p>
          <a:p>
            <a:r>
              <a:rPr lang="en-US" dirty="0" smtClean="0"/>
              <a:t>Standard combinational functional unit blocks built hierarchically from </a:t>
            </a:r>
            <a:r>
              <a:rPr lang="en-US" dirty="0" smtClean="0"/>
              <a:t>subcomponents</a:t>
            </a:r>
          </a:p>
          <a:p>
            <a:r>
              <a:rPr lang="en-US" dirty="0" smtClean="0"/>
              <a:t>Tomorrow: We’ll build a CPU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69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Accumulator Example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23863" y="3614738"/>
            <a:ext cx="6091237" cy="157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>
                <a:latin typeface="+mn-lt"/>
                <a:ea typeface="DejaVu Sans" charset="0"/>
                <a:cs typeface="DejaVu Sans" charset="0"/>
              </a:rPr>
              <a:t>Want:</a:t>
            </a:r>
            <a:r>
              <a:rPr lang="en-GB" sz="3200" dirty="0">
                <a:latin typeface="Courier"/>
                <a:ea typeface="DejaVu Sans" charset="0"/>
                <a:cs typeface="Courier"/>
              </a:rPr>
              <a:t> </a:t>
            </a:r>
            <a:r>
              <a:rPr lang="en-GB" sz="3200" b="1" dirty="0">
                <a:latin typeface="Courier"/>
                <a:ea typeface="DejaVu Sans" charset="0"/>
                <a:cs typeface="Courier"/>
              </a:rPr>
              <a:t>  </a:t>
            </a:r>
            <a:r>
              <a:rPr lang="en-GB" sz="3200" dirty="0">
                <a:latin typeface="Courier New" charset="0"/>
                <a:ea typeface="DejaVu Sans" charset="0"/>
                <a:cs typeface="DejaVu Sans" charset="0"/>
              </a:rPr>
              <a:t>S=0; </a:t>
            </a:r>
          </a:p>
          <a:p>
            <a:pP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       for (</a:t>
            </a:r>
            <a:r>
              <a:rPr lang="en-GB" sz="3200" dirty="0" err="1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i</a:t>
            </a:r>
            <a:r>
              <a:rPr lang="en-GB" sz="32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=0;i&lt;</a:t>
            </a:r>
            <a:r>
              <a:rPr lang="en-GB" sz="3200" dirty="0" err="1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n;i</a:t>
            </a:r>
            <a:r>
              <a:rPr lang="en-GB" sz="32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++)</a:t>
            </a:r>
          </a:p>
          <a:p>
            <a:pPr>
              <a:buFont typeface="Courier New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		  S = S + X</a:t>
            </a:r>
            <a:r>
              <a:rPr lang="en-GB" sz="3200" baseline="-25000" dirty="0">
                <a:solidFill>
                  <a:srgbClr val="000000"/>
                </a:solidFill>
                <a:latin typeface="Courier New" charset="0"/>
                <a:ea typeface="DejaVu Sans" charset="0"/>
                <a:cs typeface="DejaVu Sans" charset="0"/>
              </a:rPr>
              <a:t>i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73063" y="1430338"/>
            <a:ext cx="7767637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>
                <a:solidFill>
                  <a:srgbClr val="0000FF"/>
                </a:solidFill>
                <a:latin typeface="+mn-lt"/>
                <a:ea typeface="DejaVu Sans" charset="0"/>
                <a:cs typeface="DejaVu Sans" charset="0"/>
              </a:rPr>
              <a:t>Why do we need to control the flow of information?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23863" y="4902200"/>
            <a:ext cx="8364537" cy="1449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Assume:</a:t>
            </a:r>
          </a:p>
          <a:p>
            <a:pPr lvl="1">
              <a:buFont typeface="Helvetica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Each X value is applied in succession, one per cycle</a:t>
            </a:r>
          </a:p>
          <a:p>
            <a:pPr lvl="1">
              <a:buFont typeface="Helvetica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After n cycles the sum is present on 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CD460-6FDA-3147-B836-35C786A286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36938" y="2065338"/>
            <a:ext cx="2133600" cy="16081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</a:rPr>
              <a:t>SUM</a:t>
            </a:r>
          </a:p>
        </p:txBody>
      </p:sp>
      <p:cxnSp>
        <p:nvCxnSpPr>
          <p:cNvPr id="12" name="Straight Arrow Connector 11"/>
          <p:cNvCxnSpPr>
            <a:endCxn id="10" idx="1"/>
          </p:cNvCxnSpPr>
          <p:nvPr/>
        </p:nvCxnSpPr>
        <p:spPr>
          <a:xfrm flipV="1">
            <a:off x="2217738" y="2870200"/>
            <a:ext cx="1219200" cy="79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54663" y="2886075"/>
            <a:ext cx="1219200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2590006" y="2675732"/>
            <a:ext cx="423863" cy="355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5910262" y="2692401"/>
            <a:ext cx="422275" cy="355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28800" y="2641600"/>
            <a:ext cx="3921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X</a:t>
            </a:r>
            <a:r>
              <a:rPr lang="en-US" sz="2400" baseline="-25000" dirty="0">
                <a:latin typeface="+mn-lt"/>
              </a:rPr>
              <a:t>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73863" y="2624138"/>
            <a:ext cx="3254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S</a:t>
            </a:r>
            <a:endParaRPr lang="en-US" sz="2400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58140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8475"/>
            <a:ext cx="8229600" cy="695325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First Try: Does this work?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1011F-DD40-4E42-A272-3842F5CD23B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142" t="7140" r="18484" b="10910"/>
          <a:stretch>
            <a:fillRect/>
          </a:stretch>
        </p:blipFill>
        <p:spPr bwMode="auto">
          <a:xfrm>
            <a:off x="2176463" y="1709738"/>
            <a:ext cx="3276600" cy="221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33400" y="3733800"/>
            <a:ext cx="8008938" cy="3049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FC012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FC0128"/>
                </a:solidFill>
                <a:latin typeface="Calibri" charset="0"/>
                <a:ea typeface="DejaVu Sans" charset="0"/>
                <a:cs typeface="DejaVu Sans" charset="0"/>
              </a:rPr>
              <a:t>No!</a:t>
            </a:r>
            <a:r>
              <a:rPr lang="en-GB" sz="3200" dirty="0">
                <a:solidFill>
                  <a:srgbClr val="063DE8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</a:p>
          <a:p>
            <a:pP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Reason #1: How to control the next iteration of the ‘for’ loop?</a:t>
            </a:r>
          </a:p>
          <a:p>
            <a:pP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Reason #2: How do we say: ‘S=0’</a:t>
            </a:r>
            <a:r>
              <a:rPr lang="en-GB" sz="32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?</a:t>
            </a:r>
          </a:p>
          <a:p>
            <a:pP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We’ll go through a working version in more detail today</a:t>
            </a:r>
            <a:endParaRPr lang="en-GB" sz="320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4538663" y="3357563"/>
            <a:ext cx="1981200" cy="796925"/>
          </a:xfrm>
          <a:prstGeom prst="leftArrow">
            <a:avLst>
              <a:gd name="adj1" fmla="val 50000"/>
              <a:gd name="adj2" fmla="val 62151"/>
            </a:avLst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>
              <a:buClr>
                <a:srgbClr val="800080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>
                <a:solidFill>
                  <a:srgbClr val="FF0000"/>
                </a:solidFill>
                <a:latin typeface="+mn-lt"/>
                <a:ea typeface="DejaVu Sans" charset="0"/>
                <a:cs typeface="DejaVu Sans" charset="0"/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25938650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/>
              <a:t>Model for Synchronous Systems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B1DB3-5FF6-AE42-AEB7-86E14ECCC17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24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733" y="1023938"/>
            <a:ext cx="7696200" cy="3278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2471" name="Rectangle 3"/>
          <p:cNvSpPr>
            <a:spLocks noChangeArrowheads="1"/>
          </p:cNvSpPr>
          <p:nvPr/>
        </p:nvSpPr>
        <p:spPr bwMode="auto">
          <a:xfrm>
            <a:off x="7467600" y="2438400"/>
            <a:ext cx="762000" cy="3048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Rectangle 4"/>
          <p:cNvSpPr>
            <a:spLocks noChangeArrowheads="1"/>
          </p:cNvSpPr>
          <p:nvPr/>
        </p:nvSpPr>
        <p:spPr bwMode="auto">
          <a:xfrm>
            <a:off x="388938" y="4267729"/>
            <a:ext cx="8755063" cy="22676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3360" tIns="25560" rIns="63360" bIns="25560">
            <a:prstTxWarp prst="textNoShape">
              <a:avLst/>
            </a:prstTxWarp>
            <a:spAutoFit/>
          </a:bodyPr>
          <a:lstStyle/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Collection of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Combinational Logic </a:t>
            </a: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blocks separated by registers</a:t>
            </a:r>
            <a:endParaRPr lang="en-GB" sz="240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Feedback </a:t>
            </a: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is optional</a:t>
            </a:r>
          </a:p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Clock </a:t>
            </a:r>
            <a:r>
              <a:rPr lang="en-GB" sz="2400" dirty="0" err="1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signal(s</a:t>
            </a: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) connects only to clock input of 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registers</a:t>
            </a:r>
          </a:p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US" sz="2400" dirty="0" smtClean="0"/>
              <a:t>Clock (CLK): steady square wave that synchronizes the system</a:t>
            </a:r>
          </a:p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Register: several bits of state that samples on rising edge of CLK (positive edge-triggered) or falling edge (negative edge-triggered)</a:t>
            </a:r>
            <a:endParaRPr lang="en-GB" sz="240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4876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8475"/>
            <a:ext cx="8229600" cy="695325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Register Internals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3868738"/>
            <a:ext cx="8077200" cy="2611437"/>
          </a:xfrm>
        </p:spPr>
        <p:txBody>
          <a:bodyPr>
            <a:spAutoFit/>
          </a:bodyPr>
          <a:lstStyle/>
          <a:p>
            <a:pPr eaLnBrk="1" hangingPunct="1"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 err="1"/>
              <a:t>n</a:t>
            </a:r>
            <a:r>
              <a:rPr lang="en-GB" sz="2800" dirty="0"/>
              <a:t> instances of a </a:t>
            </a:r>
            <a:r>
              <a:rPr lang="en-GB" sz="2800" dirty="0">
                <a:solidFill>
                  <a:srgbClr val="0000FF"/>
                </a:solidFill>
              </a:rPr>
              <a:t>“Flip-Flop”</a:t>
            </a:r>
          </a:p>
          <a:p>
            <a:pPr eaLnBrk="1" hangingPunct="1">
              <a:lnSpc>
                <a:spcPct val="75000"/>
              </a:lnSpc>
              <a:spcBef>
                <a:spcPts val="2275"/>
              </a:spcBef>
              <a:buClr>
                <a:schemeClr val="tx1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>
                <a:solidFill>
                  <a:srgbClr val="0000FF"/>
                </a:solidFill>
              </a:rPr>
              <a:t>Flip-flop </a:t>
            </a:r>
            <a:r>
              <a:rPr lang="en-GB" sz="2800" dirty="0"/>
              <a:t>name because the output flips and flops between 0 and 1 </a:t>
            </a:r>
          </a:p>
          <a:p>
            <a:pPr eaLnBrk="1" hangingPunct="1"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D is “</a:t>
            </a:r>
            <a:r>
              <a:rPr lang="en-GB" sz="2800" dirty="0" smtClean="0"/>
              <a:t>data input”</a:t>
            </a:r>
            <a:r>
              <a:rPr lang="en-GB" sz="2800" dirty="0"/>
              <a:t>, Q is </a:t>
            </a:r>
            <a:r>
              <a:rPr lang="en-GB" sz="2800" dirty="0" smtClean="0"/>
              <a:t>“data output</a:t>
            </a:r>
            <a:r>
              <a:rPr lang="en-GB" sz="2800" dirty="0"/>
              <a:t>”</a:t>
            </a:r>
          </a:p>
          <a:p>
            <a:pPr eaLnBrk="1" hangingPunct="1"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Also called </a:t>
            </a:r>
            <a:r>
              <a:rPr lang="en-GB" sz="2800" dirty="0" smtClean="0"/>
              <a:t>“D-</a:t>
            </a:r>
            <a:r>
              <a:rPr lang="en-GB" sz="2800" dirty="0"/>
              <a:t>type Flip-Flop”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/>
          <a:srcRect l="1825" r="1825"/>
          <a:stretch>
            <a:fillRect/>
          </a:stretch>
        </p:blipFill>
        <p:spPr bwMode="auto">
          <a:xfrm>
            <a:off x="685800" y="1346200"/>
            <a:ext cx="7848600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45862-AEC5-7C47-856E-7FCCFE484B7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162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42481"/>
            <a:ext cx="7261225" cy="696088"/>
          </a:xfrm>
          <a:ln/>
        </p:spPr>
        <p:txBody>
          <a:bodyPr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Flip-</a:t>
            </a:r>
            <a:r>
              <a:rPr lang="en-GB" dirty="0"/>
              <a:t>F</a:t>
            </a:r>
            <a:r>
              <a:rPr lang="en-GB" dirty="0" smtClean="0"/>
              <a:t>lop Operation</a:t>
            </a:r>
            <a:endParaRPr lang="en-GB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848600" cy="2603500"/>
          </a:xfrm>
          <a:ln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ts val="227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/>
              <a:t>Edge-triggered d-type flip-flop</a:t>
            </a:r>
          </a:p>
          <a:p>
            <a:pPr lvl="1">
              <a:lnSpc>
                <a:spcPct val="85000"/>
              </a:lnSpc>
              <a:spcBef>
                <a:spcPts val="12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This one is “positive edge-triggered”</a:t>
            </a:r>
          </a:p>
          <a:p>
            <a:pPr>
              <a:lnSpc>
                <a:spcPct val="75000"/>
              </a:lnSpc>
              <a:spcBef>
                <a:spcPts val="2275"/>
              </a:spcBef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063DE8"/>
                </a:solidFill>
              </a:rPr>
              <a:t>“On the rising edge of the clock, the input d is sampled and transferred to the output.  At all other times, the input d is ignored.”</a:t>
            </a:r>
          </a:p>
          <a:p>
            <a:pPr>
              <a:lnSpc>
                <a:spcPct val="75000"/>
              </a:lnSpc>
              <a:spcBef>
                <a:spcPts val="19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/>
              <a:t>Example waveforms: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l="2629" t="4941" r="7019" b="3650"/>
          <a:stretch>
            <a:fillRect/>
          </a:stretch>
        </p:blipFill>
        <p:spPr bwMode="auto">
          <a:xfrm>
            <a:off x="152400" y="3352800"/>
            <a:ext cx="8763000" cy="314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066800"/>
            <a:ext cx="871538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381000" y="5037137"/>
            <a:ext cx="2776538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633538" y="5070475"/>
            <a:ext cx="2776537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836863" y="5087937"/>
            <a:ext cx="2776538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089400" y="5087937"/>
            <a:ext cx="2776538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1473201" y="5451474"/>
            <a:ext cx="931862" cy="373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2743994" y="5028406"/>
            <a:ext cx="930275" cy="3730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3944937" y="5468938"/>
            <a:ext cx="931863" cy="373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199063" y="5486400"/>
            <a:ext cx="930275" cy="3714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4549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32276</TotalTime>
  <Words>2090</Words>
  <Application>Microsoft Macintosh PowerPoint</Application>
  <PresentationFormat>On-screen Show (4:3)</PresentationFormat>
  <Paragraphs>334</Paragraphs>
  <Slides>47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Image</vt:lpstr>
      <vt:lpstr>CS 61C: Great Ideas in Computer Architecture   Lecture 10: Finite State Machines, Functional Units</vt:lpstr>
      <vt:lpstr>Levels of Representation/Interpretation</vt:lpstr>
      <vt:lpstr>Type of Circuits</vt:lpstr>
      <vt:lpstr>Uses for State Elements</vt:lpstr>
      <vt:lpstr>Accumulator Example</vt:lpstr>
      <vt:lpstr>First Try: Does this work?</vt:lpstr>
      <vt:lpstr>Model for Synchronous Systems</vt:lpstr>
      <vt:lpstr>Register Internals</vt:lpstr>
      <vt:lpstr>Flip-Flop Operation</vt:lpstr>
      <vt:lpstr>Flip-Flop Timing</vt:lpstr>
      <vt:lpstr>Camera Analogy Timing Terms</vt:lpstr>
      <vt:lpstr>Hardware Timing Terms</vt:lpstr>
      <vt:lpstr>Accumulator Timing 1/2</vt:lpstr>
      <vt:lpstr>Accumulator Timing 2/2</vt:lpstr>
      <vt:lpstr>Accumulator Logisim Demo</vt:lpstr>
      <vt:lpstr>Maximum Clock Frequency</vt:lpstr>
      <vt:lpstr>Critical Paths</vt:lpstr>
      <vt:lpstr>Pipelining to improve performance</vt:lpstr>
      <vt:lpstr>Recap of Timing Terms</vt:lpstr>
      <vt:lpstr>Clickers/Peer Instruction</vt:lpstr>
      <vt:lpstr>Administrivia</vt:lpstr>
      <vt:lpstr>Administrivia</vt:lpstr>
      <vt:lpstr>Break</vt:lpstr>
      <vt:lpstr>Finite State Machines (FSM) Intro</vt:lpstr>
      <vt:lpstr>FSM Example: 3 ones…</vt:lpstr>
      <vt:lpstr>Hardware Implementation of FSM</vt:lpstr>
      <vt:lpstr>FSM Combinational Logic</vt:lpstr>
      <vt:lpstr>Moving between Representations</vt:lpstr>
      <vt:lpstr>Building Standard Functional Units</vt:lpstr>
      <vt:lpstr>Data Multiplexer (“Mux”) (here 2-to-1, n-bit-wide)</vt:lpstr>
      <vt:lpstr>N instances of 1-bit-wide mux</vt:lpstr>
      <vt:lpstr>How do we build a 1-bit-wide mux?</vt:lpstr>
      <vt:lpstr>4-to-1 multiplexer?</vt:lpstr>
      <vt:lpstr>Another way to build 4-1 mux?</vt:lpstr>
      <vt:lpstr>Arithmetic and Logic Unit</vt:lpstr>
      <vt:lpstr>Our simple ALU</vt:lpstr>
      <vt:lpstr>Clicker Question</vt:lpstr>
      <vt:lpstr>In the News: Microsoft, Google beat Humans at Image Recognition (EE Times)</vt:lpstr>
      <vt:lpstr>Break</vt:lpstr>
      <vt:lpstr>How to design Adder/Subtractor?</vt:lpstr>
      <vt:lpstr>Adder/Subtractor – One-bit adder LSB…</vt:lpstr>
      <vt:lpstr>Adder/Subtractor – One-bit adder (1/2)…</vt:lpstr>
      <vt:lpstr>Adder/Subtractor – One-bit adder (2/2)</vt:lpstr>
      <vt:lpstr>N 1-bit adders  1 N-bit adder</vt:lpstr>
      <vt:lpstr>Extremely Clever Subtractor </vt:lpstr>
      <vt:lpstr>Clicker Question pt. 2</vt:lpstr>
      <vt:lpstr>In Conclusion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Sagar Karandikar</cp:lastModifiedBy>
  <cp:revision>488</cp:revision>
  <cp:lastPrinted>2013-10-27T18:57:03Z</cp:lastPrinted>
  <dcterms:created xsi:type="dcterms:W3CDTF">2012-03-14T13:28:34Z</dcterms:created>
  <dcterms:modified xsi:type="dcterms:W3CDTF">2015-07-07T16:37:53Z</dcterms:modified>
</cp:coreProperties>
</file>